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70" r:id="rId3"/>
    <p:sldId id="271" r:id="rId4"/>
    <p:sldId id="339" r:id="rId5"/>
    <p:sldId id="333" r:id="rId6"/>
    <p:sldId id="334" r:id="rId7"/>
    <p:sldId id="335" r:id="rId8"/>
    <p:sldId id="336" r:id="rId9"/>
    <p:sldId id="337" r:id="rId10"/>
    <p:sldId id="338" r:id="rId11"/>
    <p:sldId id="257" r:id="rId12"/>
    <p:sldId id="285" r:id="rId13"/>
    <p:sldId id="286" r:id="rId14"/>
    <p:sldId id="282" r:id="rId15"/>
    <p:sldId id="283" r:id="rId16"/>
    <p:sldId id="287" r:id="rId17"/>
    <p:sldId id="329" r:id="rId18"/>
    <p:sldId id="289" r:id="rId19"/>
    <p:sldId id="291" r:id="rId20"/>
    <p:sldId id="330" r:id="rId21"/>
    <p:sldId id="292" r:id="rId22"/>
    <p:sldId id="294" r:id="rId23"/>
    <p:sldId id="295" r:id="rId24"/>
    <p:sldId id="331" r:id="rId25"/>
    <p:sldId id="341" r:id="rId26"/>
    <p:sldId id="332" r:id="rId27"/>
    <p:sldId id="344" r:id="rId28"/>
    <p:sldId id="346" r:id="rId29"/>
    <p:sldId id="347" r:id="rId30"/>
    <p:sldId id="348" r:id="rId31"/>
    <p:sldId id="349" r:id="rId32"/>
    <p:sldId id="350" r:id="rId33"/>
    <p:sldId id="343" r:id="rId34"/>
    <p:sldId id="351" r:id="rId35"/>
    <p:sldId id="353" r:id="rId36"/>
    <p:sldId id="354" r:id="rId37"/>
    <p:sldId id="355" r:id="rId38"/>
    <p:sldId id="357" r:id="rId39"/>
    <p:sldId id="358" r:id="rId40"/>
    <p:sldId id="364" r:id="rId41"/>
    <p:sldId id="365" r:id="rId42"/>
    <p:sldId id="296" r:id="rId43"/>
    <p:sldId id="298" r:id="rId44"/>
    <p:sldId id="342" r:id="rId45"/>
    <p:sldId id="359" r:id="rId46"/>
    <p:sldId id="302" r:id="rId47"/>
    <p:sldId id="312" r:id="rId48"/>
    <p:sldId id="308" r:id="rId49"/>
    <p:sldId id="314" r:id="rId50"/>
    <p:sldId id="316" r:id="rId51"/>
    <p:sldId id="317" r:id="rId52"/>
    <p:sldId id="360" r:id="rId53"/>
    <p:sldId id="361" r:id="rId54"/>
    <p:sldId id="362" r:id="rId55"/>
    <p:sldId id="31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6" autoAdjust="0"/>
  </p:normalViewPr>
  <p:slideViewPr>
    <p:cSldViewPr snapToGrid="0" snapToObjects="1">
      <p:cViewPr>
        <p:scale>
          <a:sx n="68" d="100"/>
          <a:sy n="68" d="100"/>
        </p:scale>
        <p:origin x="-1400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11391-5CC0-3A4D-8B80-C982D38CC758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F53F2-D707-B442-9ED8-EC380A4FA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6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A9A-2637-4F4B-B8F8-240F39B0829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92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incast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-- one big switch abstraction…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5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9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3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0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4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8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214D-D3E6-FA4A-8F9C-0B855AB058D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5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214D-D3E6-FA4A-8F9C-0B855AB058D9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0104-BAE8-9746-8348-E5CBE9F73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nst.eecs.berkeley.edu/~cs168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2.w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Datacenters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6962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CS 168,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Fall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Sylvia Ratnasamy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http://inst.eecs.berkeley.edu/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~cs168/</a:t>
            </a: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3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0898" y="3397250"/>
            <a:ext cx="3384550" cy="24257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6" name="Straight Connector 57"/>
          <p:cNvCxnSpPr>
            <a:cxnSpLocks noChangeShapeType="1"/>
          </p:cNvCxnSpPr>
          <p:nvPr/>
        </p:nvCxnSpPr>
        <p:spPr bwMode="auto">
          <a:xfrm>
            <a:off x="596448" y="2316163"/>
            <a:ext cx="7554913" cy="111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927527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350961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CR</a:t>
            </a:r>
            <a:endParaRPr lang="en-US">
              <a:latin typeface="Calibri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95231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851328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0770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465385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cxnSp>
        <p:nvCxnSpPr>
          <p:cNvPr id="32792" name="AutoShape 13"/>
          <p:cNvCxnSpPr>
            <a:cxnSpLocks noChangeShapeType="1"/>
          </p:cNvCxnSpPr>
          <p:nvPr/>
        </p:nvCxnSpPr>
        <p:spPr bwMode="auto">
          <a:xfrm rot="5400000">
            <a:off x="3378542" y="221059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AutoShape 14"/>
          <p:cNvCxnSpPr>
            <a:cxnSpLocks noChangeShapeType="1"/>
          </p:cNvCxnSpPr>
          <p:nvPr/>
        </p:nvCxnSpPr>
        <p:spPr bwMode="auto">
          <a:xfrm rot="5400000" flipH="1" flipV="1">
            <a:off x="4089742" y="149939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4" name="AutoShape 15"/>
          <p:cNvCxnSpPr>
            <a:cxnSpLocks noChangeShapeType="1"/>
          </p:cNvCxnSpPr>
          <p:nvPr/>
        </p:nvCxnSpPr>
        <p:spPr bwMode="auto">
          <a:xfrm rot="5400000">
            <a:off x="4539798" y="194945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5" name="AutoShape 16"/>
          <p:cNvCxnSpPr>
            <a:cxnSpLocks noChangeShapeType="1"/>
          </p:cNvCxnSpPr>
          <p:nvPr/>
        </p:nvCxnSpPr>
        <p:spPr bwMode="auto">
          <a:xfrm rot="16200000" flipH="1">
            <a:off x="5367679" y="262017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AutoShape 17"/>
          <p:cNvCxnSpPr>
            <a:cxnSpLocks noChangeShapeType="1"/>
          </p:cNvCxnSpPr>
          <p:nvPr/>
        </p:nvCxnSpPr>
        <p:spPr bwMode="auto">
          <a:xfrm rot="16200000" flipH="1">
            <a:off x="5846311" y="214153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7" name="AutoShape 18"/>
          <p:cNvCxnSpPr>
            <a:cxnSpLocks noChangeShapeType="1"/>
          </p:cNvCxnSpPr>
          <p:nvPr/>
        </p:nvCxnSpPr>
        <p:spPr bwMode="auto">
          <a:xfrm rot="16200000" flipH="1">
            <a:off x="5135111" y="143033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AutoShape 19"/>
          <p:cNvCxnSpPr>
            <a:cxnSpLocks noChangeShapeType="1"/>
          </p:cNvCxnSpPr>
          <p:nvPr/>
        </p:nvCxnSpPr>
        <p:spPr bwMode="auto">
          <a:xfrm rot="5400000">
            <a:off x="3828598" y="266065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9" name="AutoShape 20"/>
          <p:cNvCxnSpPr>
            <a:cxnSpLocks noChangeShapeType="1"/>
          </p:cNvCxnSpPr>
          <p:nvPr/>
        </p:nvCxnSpPr>
        <p:spPr bwMode="auto">
          <a:xfrm rot="16200000" flipH="1">
            <a:off x="4656479" y="190897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482648" y="2667000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86269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96368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07" name="AutoShape 59"/>
          <p:cNvCxnSpPr>
            <a:cxnSpLocks noChangeShapeType="1"/>
          </p:cNvCxnSpPr>
          <p:nvPr/>
        </p:nvCxnSpPr>
        <p:spPr bwMode="auto">
          <a:xfrm rot="5400000" flipH="1" flipV="1">
            <a:off x="2953092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8" name="AutoShape 60"/>
          <p:cNvCxnSpPr>
            <a:cxnSpLocks noChangeShapeType="1"/>
          </p:cNvCxnSpPr>
          <p:nvPr/>
        </p:nvCxnSpPr>
        <p:spPr bwMode="auto">
          <a:xfrm rot="16200000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9" name="AutoShape 61"/>
          <p:cNvCxnSpPr>
            <a:cxnSpLocks noChangeShapeType="1"/>
          </p:cNvCxnSpPr>
          <p:nvPr/>
        </p:nvCxnSpPr>
        <p:spPr bwMode="auto">
          <a:xfrm rot="5400000" flipH="1" flipV="1">
            <a:off x="3853205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0" name="AutoShape 62"/>
          <p:cNvCxnSpPr>
            <a:cxnSpLocks noChangeShapeType="1"/>
          </p:cNvCxnSpPr>
          <p:nvPr/>
        </p:nvCxnSpPr>
        <p:spPr bwMode="auto">
          <a:xfrm rot="5400000" flipH="1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1" name="AutoShape 63"/>
          <p:cNvCxnSpPr>
            <a:cxnSpLocks noChangeShapeType="1"/>
          </p:cNvCxnSpPr>
          <p:nvPr/>
        </p:nvCxnSpPr>
        <p:spPr bwMode="auto">
          <a:xfrm>
            <a:off x="3315836" y="370681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2" name="AutoShape 64"/>
          <p:cNvCxnSpPr>
            <a:cxnSpLocks noChangeShapeType="1"/>
          </p:cNvCxnSpPr>
          <p:nvPr/>
        </p:nvCxnSpPr>
        <p:spPr bwMode="auto">
          <a:xfrm rot="5400000" flipH="1" flipV="1">
            <a:off x="2919754" y="319325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3" name="AutoShape 65"/>
          <p:cNvCxnSpPr>
            <a:cxnSpLocks noChangeShapeType="1"/>
          </p:cNvCxnSpPr>
          <p:nvPr/>
        </p:nvCxnSpPr>
        <p:spPr bwMode="auto">
          <a:xfrm rot="5400000" flipH="1" flipV="1">
            <a:off x="2469698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4" name="AutoShape 66"/>
          <p:cNvCxnSpPr>
            <a:cxnSpLocks noChangeShapeType="1"/>
          </p:cNvCxnSpPr>
          <p:nvPr/>
        </p:nvCxnSpPr>
        <p:spPr bwMode="auto">
          <a:xfrm rot="16200000" flipV="1">
            <a:off x="2919754" y="404733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5" name="AutoShape 67"/>
          <p:cNvCxnSpPr>
            <a:cxnSpLocks noChangeShapeType="1"/>
          </p:cNvCxnSpPr>
          <p:nvPr/>
        </p:nvCxnSpPr>
        <p:spPr bwMode="auto">
          <a:xfrm rot="5400000" flipH="1" flipV="1">
            <a:off x="3369811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450850" y="180975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008943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109933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25" name="AutoShape 69"/>
          <p:cNvCxnSpPr>
            <a:cxnSpLocks noChangeShapeType="1"/>
          </p:cNvCxnSpPr>
          <p:nvPr/>
        </p:nvCxnSpPr>
        <p:spPr bwMode="auto">
          <a:xfrm rot="5400000" flipH="1" flipV="1">
            <a:off x="2526054" y="431879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6" name="AutoShape 70"/>
          <p:cNvCxnSpPr>
            <a:cxnSpLocks noChangeShapeType="1"/>
          </p:cNvCxnSpPr>
          <p:nvPr/>
        </p:nvCxnSpPr>
        <p:spPr bwMode="auto">
          <a:xfrm rot="16200000" flipV="1">
            <a:off x="2075998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7" name="AutoShape 71"/>
          <p:cNvCxnSpPr>
            <a:cxnSpLocks noChangeShapeType="1"/>
          </p:cNvCxnSpPr>
          <p:nvPr/>
        </p:nvCxnSpPr>
        <p:spPr bwMode="auto">
          <a:xfrm rot="16200000" flipV="1">
            <a:off x="2525260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8" name="AutoShape 72"/>
          <p:cNvCxnSpPr>
            <a:cxnSpLocks noChangeShapeType="1"/>
          </p:cNvCxnSpPr>
          <p:nvPr/>
        </p:nvCxnSpPr>
        <p:spPr bwMode="auto">
          <a:xfrm rot="16200000" flipV="1">
            <a:off x="2975317" y="476646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AutoShape 80"/>
          <p:cNvSpPr>
            <a:spLocks noChangeArrowheads="1"/>
          </p:cNvSpPr>
          <p:nvPr/>
        </p:nvSpPr>
        <p:spPr bwMode="auto">
          <a:xfrm rot="16171351">
            <a:off x="20546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auto">
          <a:xfrm rot="16171351">
            <a:off x="295361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AutoShape 82"/>
          <p:cNvSpPr>
            <a:spLocks noChangeArrowheads="1"/>
          </p:cNvSpPr>
          <p:nvPr/>
        </p:nvSpPr>
        <p:spPr bwMode="auto">
          <a:xfrm rot="16171351">
            <a:off x="240046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2752273" y="502920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2839" name="AutoShape 69"/>
          <p:cNvCxnSpPr>
            <a:cxnSpLocks noChangeShapeType="1"/>
          </p:cNvCxnSpPr>
          <p:nvPr/>
        </p:nvCxnSpPr>
        <p:spPr bwMode="auto">
          <a:xfrm rot="5400000" flipH="1" flipV="1">
            <a:off x="2699092" y="449183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0" name="AutoShape 69"/>
          <p:cNvCxnSpPr>
            <a:cxnSpLocks noChangeShapeType="1"/>
          </p:cNvCxnSpPr>
          <p:nvPr/>
        </p:nvCxnSpPr>
        <p:spPr bwMode="auto">
          <a:xfrm rot="16200000" flipV="1">
            <a:off x="2249035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4714879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3815869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47" name="AutoShape 69"/>
          <p:cNvCxnSpPr>
            <a:cxnSpLocks noChangeShapeType="1"/>
          </p:cNvCxnSpPr>
          <p:nvPr/>
        </p:nvCxnSpPr>
        <p:spPr bwMode="auto">
          <a:xfrm rot="5400000" flipH="1" flipV="1">
            <a:off x="4231823" y="431958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8" name="AutoShape 70"/>
          <p:cNvCxnSpPr>
            <a:cxnSpLocks noChangeShapeType="1"/>
          </p:cNvCxnSpPr>
          <p:nvPr/>
        </p:nvCxnSpPr>
        <p:spPr bwMode="auto">
          <a:xfrm rot="16200000" flipV="1">
            <a:off x="3782561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9" name="AutoShape 71"/>
          <p:cNvCxnSpPr>
            <a:cxnSpLocks noChangeShapeType="1"/>
          </p:cNvCxnSpPr>
          <p:nvPr/>
        </p:nvCxnSpPr>
        <p:spPr bwMode="auto">
          <a:xfrm rot="16200000" flipV="1">
            <a:off x="4231823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0" name="AutoShape 72"/>
          <p:cNvCxnSpPr>
            <a:cxnSpLocks noChangeShapeType="1"/>
          </p:cNvCxnSpPr>
          <p:nvPr/>
        </p:nvCxnSpPr>
        <p:spPr bwMode="auto">
          <a:xfrm rot="16200000" flipV="1">
            <a:off x="4681086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AutoShape 80"/>
          <p:cNvSpPr>
            <a:spLocks noChangeArrowheads="1"/>
          </p:cNvSpPr>
          <p:nvPr/>
        </p:nvSpPr>
        <p:spPr bwMode="auto">
          <a:xfrm rot="16171351">
            <a:off x="3760538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6" name="AutoShape 82"/>
          <p:cNvSpPr>
            <a:spLocks noChangeArrowheads="1"/>
          </p:cNvSpPr>
          <p:nvPr/>
        </p:nvSpPr>
        <p:spPr bwMode="auto">
          <a:xfrm rot="16171351">
            <a:off x="465954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7" name="AutoShape 82"/>
          <p:cNvSpPr>
            <a:spLocks noChangeArrowheads="1"/>
          </p:cNvSpPr>
          <p:nvPr/>
        </p:nvSpPr>
        <p:spPr bwMode="auto">
          <a:xfrm rot="16171351">
            <a:off x="41064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444548" y="50292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2861" name="AutoShape 69"/>
          <p:cNvCxnSpPr>
            <a:cxnSpLocks noChangeShapeType="1"/>
          </p:cNvCxnSpPr>
          <p:nvPr/>
        </p:nvCxnSpPr>
        <p:spPr bwMode="auto">
          <a:xfrm rot="5400000" flipH="1" flipV="1">
            <a:off x="4404861" y="449262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2" name="AutoShape 69"/>
          <p:cNvCxnSpPr>
            <a:cxnSpLocks noChangeShapeType="1"/>
          </p:cNvCxnSpPr>
          <p:nvPr/>
        </p:nvCxnSpPr>
        <p:spPr bwMode="auto">
          <a:xfrm rot="16200000" flipV="1">
            <a:off x="3955598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3" name="AutoShape 64"/>
          <p:cNvCxnSpPr>
            <a:cxnSpLocks noChangeShapeType="1"/>
          </p:cNvCxnSpPr>
          <p:nvPr/>
        </p:nvCxnSpPr>
        <p:spPr bwMode="auto">
          <a:xfrm rot="16200000" flipV="1">
            <a:off x="3772242" y="319484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4" name="AutoShape 65"/>
          <p:cNvCxnSpPr>
            <a:cxnSpLocks noChangeShapeType="1"/>
          </p:cNvCxnSpPr>
          <p:nvPr/>
        </p:nvCxnSpPr>
        <p:spPr bwMode="auto">
          <a:xfrm rot="16200000" flipV="1">
            <a:off x="3322979" y="364410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5" name="AutoShape 66"/>
          <p:cNvCxnSpPr>
            <a:cxnSpLocks noChangeShapeType="1"/>
          </p:cNvCxnSpPr>
          <p:nvPr/>
        </p:nvCxnSpPr>
        <p:spPr bwMode="auto">
          <a:xfrm rot="5400000" flipH="1" flipV="1">
            <a:off x="3773036" y="404653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6" name="AutoShape 67"/>
          <p:cNvCxnSpPr>
            <a:cxnSpLocks noChangeShapeType="1"/>
          </p:cNvCxnSpPr>
          <p:nvPr/>
        </p:nvCxnSpPr>
        <p:spPr bwMode="auto">
          <a:xfrm rot="16200000" flipV="1">
            <a:off x="4222298" y="364490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308148" y="4232275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14073" y="546576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~ </a:t>
            </a:r>
            <a:r>
              <a:rPr lang="en-US" sz="1600" dirty="0" smtClean="0">
                <a:solidFill>
                  <a:schemeClr val="tx1"/>
                </a:solidFill>
              </a:rPr>
              <a:t>40-80 </a:t>
            </a:r>
            <a:r>
              <a:rPr lang="en-US" sz="1600" dirty="0">
                <a:solidFill>
                  <a:schemeClr val="tx1"/>
                </a:solidFill>
              </a:rPr>
              <a:t>servers</a:t>
            </a:r>
            <a:r>
              <a:rPr lang="en-US" sz="1600" dirty="0" smtClean="0">
                <a:solidFill>
                  <a:schemeClr val="tx1"/>
                </a:solidFill>
              </a:rPr>
              <a:t>/rack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870" name="AutoShape 17"/>
          <p:cNvCxnSpPr>
            <a:cxnSpLocks noChangeShapeType="1"/>
          </p:cNvCxnSpPr>
          <p:nvPr/>
        </p:nvCxnSpPr>
        <p:spPr bwMode="auto">
          <a:xfrm rot="5400000" flipH="1" flipV="1">
            <a:off x="5463723" y="194786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1" name="AutoShape 17"/>
          <p:cNvCxnSpPr>
            <a:cxnSpLocks noChangeShapeType="1"/>
          </p:cNvCxnSpPr>
          <p:nvPr/>
        </p:nvCxnSpPr>
        <p:spPr bwMode="auto">
          <a:xfrm rot="16200000" flipV="1">
            <a:off x="5311323" y="195897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2" name="AutoShape 17"/>
          <p:cNvCxnSpPr>
            <a:cxnSpLocks noChangeShapeType="1"/>
          </p:cNvCxnSpPr>
          <p:nvPr/>
        </p:nvCxnSpPr>
        <p:spPr bwMode="auto">
          <a:xfrm rot="5400000">
            <a:off x="5377998" y="202406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3" name="AutoShape 17"/>
          <p:cNvCxnSpPr>
            <a:cxnSpLocks noChangeShapeType="1"/>
          </p:cNvCxnSpPr>
          <p:nvPr/>
        </p:nvCxnSpPr>
        <p:spPr bwMode="auto">
          <a:xfrm rot="5400000" flipH="1" flipV="1">
            <a:off x="4029417" y="194230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4" name="AutoShape 17"/>
          <p:cNvCxnSpPr>
            <a:cxnSpLocks noChangeShapeType="1"/>
          </p:cNvCxnSpPr>
          <p:nvPr/>
        </p:nvCxnSpPr>
        <p:spPr bwMode="auto">
          <a:xfrm rot="16200000" flipV="1">
            <a:off x="3877017" y="194706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5" name="AutoShape 17"/>
          <p:cNvCxnSpPr>
            <a:cxnSpLocks noChangeShapeType="1"/>
          </p:cNvCxnSpPr>
          <p:nvPr/>
        </p:nvCxnSpPr>
        <p:spPr bwMode="auto">
          <a:xfrm rot="5400000">
            <a:off x="3947661" y="201771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E.g., Cisco Reference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8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8" y="252482"/>
            <a:ext cx="9102437" cy="9977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Datacenters have been around for a while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295" b="7295"/>
          <a:stretch>
            <a:fillRect/>
          </a:stretch>
        </p:blipFill>
        <p:spPr>
          <a:xfrm>
            <a:off x="457200" y="1860249"/>
            <a:ext cx="4519400" cy="24854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445" y="3269949"/>
            <a:ext cx="26035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997" y="6328620"/>
            <a:ext cx="874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1961, Information Processing Center at the National Bank of Arizona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94874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6032"/>
            <a:ext cx="8229600" cy="1143000"/>
          </a:xfrm>
        </p:spPr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9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5045"/>
          </a:xfrm>
        </p:spPr>
        <p:txBody>
          <a:bodyPr/>
          <a:lstStyle/>
          <a:p>
            <a:r>
              <a:rPr lang="en-US" dirty="0" smtClean="0"/>
              <a:t>Scale </a:t>
            </a:r>
          </a:p>
          <a:p>
            <a:r>
              <a:rPr lang="en-US" dirty="0" smtClean="0"/>
              <a:t>Applications </a:t>
            </a:r>
          </a:p>
          <a:p>
            <a:pPr lvl="1"/>
            <a:r>
              <a:rPr lang="en-US" dirty="0" smtClean="0"/>
              <a:t>Large-scale computations (“big data”)</a:t>
            </a:r>
            <a:endParaRPr lang="en-US" dirty="0"/>
          </a:p>
          <a:p>
            <a:pPr lvl="1"/>
            <a:r>
              <a:rPr lang="en-US" dirty="0" smtClean="0"/>
              <a:t>Customer-</a:t>
            </a:r>
            <a:r>
              <a:rPr lang="en-US" dirty="0" smtClean="0"/>
              <a:t>facing, revenue generating </a:t>
            </a:r>
            <a:r>
              <a:rPr lang="en-US" dirty="0" smtClean="0"/>
              <a:t>services</a:t>
            </a:r>
          </a:p>
          <a:p>
            <a:r>
              <a:rPr lang="en-US" dirty="0"/>
              <a:t>Service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Clouds </a:t>
            </a:r>
            <a:r>
              <a:rPr lang="en-US" dirty="0" smtClean="0"/>
              <a:t>(jargon</a:t>
            </a:r>
            <a:r>
              <a:rPr lang="en-US" dirty="0" smtClean="0"/>
              <a:t>: </a:t>
            </a:r>
            <a:r>
              <a:rPr lang="en-US" dirty="0" err="1" smtClean="0"/>
              <a:t>SaaS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DaaS</a:t>
            </a:r>
            <a:r>
              <a:rPr lang="en-US" dirty="0" smtClean="0"/>
              <a:t>, </a:t>
            </a:r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smtClean="0"/>
              <a:t>…)</a:t>
            </a:r>
            <a:endParaRPr lang="en-US" dirty="0" smtClean="0"/>
          </a:p>
          <a:p>
            <a:pPr lvl="1"/>
            <a:r>
              <a:rPr lang="en-US" dirty="0"/>
              <a:t>Multi-tenancy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31" y="1562284"/>
            <a:ext cx="7296313" cy="5257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9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181" y="1960399"/>
            <a:ext cx="7020619" cy="4466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39" y="1808737"/>
            <a:ext cx="7221036" cy="4816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022" y="1808736"/>
            <a:ext cx="6044778" cy="4539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397" y="1600201"/>
            <a:ext cx="7409378" cy="49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exactly?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30"/>
          </a:xfrm>
        </p:spPr>
        <p:txBody>
          <a:bodyPr>
            <a:normAutofit/>
          </a:bodyPr>
          <a:lstStyle/>
          <a:p>
            <a:r>
              <a:rPr lang="en-US" dirty="0" smtClean="0"/>
              <a:t>1M </a:t>
            </a:r>
            <a:r>
              <a:rPr lang="en-US" dirty="0" smtClean="0"/>
              <a:t>servers/site </a:t>
            </a:r>
            <a:r>
              <a:rPr lang="en-US" dirty="0" smtClean="0"/>
              <a:t>[</a:t>
            </a:r>
            <a:r>
              <a:rPr lang="en-US" sz="2400" dirty="0" smtClean="0"/>
              <a:t>Microsoft/Amazon/Google</a:t>
            </a:r>
            <a:r>
              <a:rPr lang="en-US" dirty="0" smtClean="0"/>
              <a:t>] </a:t>
            </a:r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smtClean="0"/>
              <a:t>$1B to build one site [</a:t>
            </a:r>
            <a:r>
              <a:rPr lang="en-US" sz="2400" dirty="0" smtClean="0"/>
              <a:t>Facebook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smtClean="0"/>
              <a:t>&gt;$20M/month/site operational costs [</a:t>
            </a:r>
            <a:r>
              <a:rPr lang="en-US" sz="2400" dirty="0" smtClean="0"/>
              <a:t>Microsoft </a:t>
            </a:r>
            <a:r>
              <a:rPr lang="fr-FR" sz="2400" dirty="0" smtClean="0"/>
              <a:t>’</a:t>
            </a:r>
            <a:r>
              <a:rPr lang="en-US" sz="2400" dirty="0" smtClean="0"/>
              <a:t>09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But only O(10-100) </a:t>
            </a:r>
            <a:r>
              <a:rPr lang="en-US" dirty="0" smtClean="0">
                <a:solidFill>
                  <a:srgbClr val="000090"/>
                </a:solidFill>
              </a:rPr>
              <a:t>sites</a:t>
            </a:r>
          </a:p>
        </p:txBody>
      </p:sp>
    </p:spTree>
    <p:extLst>
      <p:ext uri="{BB962C8B-B14F-4D97-AF65-F5344CB8AC3E}">
        <p14:creationId xmlns:p14="http://schemas.microsoft.com/office/powerpoint/2010/main" val="131008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0" y="1600200"/>
            <a:ext cx="8992350" cy="525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Scale</a:t>
            </a:r>
            <a:endParaRPr lang="en-US" sz="3600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Need scalable designs (duh): e.g., avoid flooding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Low </a:t>
            </a:r>
            <a:r>
              <a:rPr lang="en-US" dirty="0" smtClean="0">
                <a:solidFill>
                  <a:srgbClr val="FF6600"/>
                </a:solidFill>
              </a:rPr>
              <a:t>cost</a:t>
            </a:r>
            <a:r>
              <a:rPr lang="en-US" dirty="0" smtClean="0"/>
              <a:t> designs: e.g., use c</a:t>
            </a:r>
            <a:r>
              <a:rPr lang="en-US" dirty="0" smtClean="0"/>
              <a:t>ommodity technology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 High utilization (</a:t>
            </a:r>
            <a:r>
              <a:rPr lang="en-US" dirty="0" smtClean="0">
                <a:solidFill>
                  <a:srgbClr val="FF0000"/>
                </a:solidFill>
              </a:rPr>
              <a:t>efficiency</a:t>
            </a:r>
            <a:r>
              <a:rPr lang="en-US" dirty="0" smtClean="0">
                <a:solidFill>
                  <a:srgbClr val="000000"/>
                </a:solidFill>
              </a:rPr>
              <a:t>): e.g., </a:t>
            </a:r>
            <a:r>
              <a:rPr lang="en-US" dirty="0" smtClean="0"/>
              <a:t>&gt;80% avg. utilization</a:t>
            </a:r>
          </a:p>
          <a:p>
            <a:pPr lvl="2"/>
            <a:r>
              <a:rPr lang="en-US" i="1" dirty="0" smtClean="0">
                <a:solidFill>
                  <a:srgbClr val="000090"/>
                </a:solidFill>
              </a:rPr>
              <a:t>Contrast: avg. utilization </a:t>
            </a:r>
            <a:r>
              <a:rPr lang="en-US" i="1" dirty="0">
                <a:solidFill>
                  <a:srgbClr val="000090"/>
                </a:solidFill>
              </a:rPr>
              <a:t>on Internet </a:t>
            </a:r>
            <a:r>
              <a:rPr lang="en-US" i="1" dirty="0" smtClean="0">
                <a:solidFill>
                  <a:srgbClr val="000090"/>
                </a:solidFill>
              </a:rPr>
              <a:t>links often ~</a:t>
            </a:r>
            <a:r>
              <a:rPr lang="en-US" i="1" dirty="0">
                <a:solidFill>
                  <a:srgbClr val="000090"/>
                </a:solidFill>
              </a:rPr>
              <a:t>30</a:t>
            </a:r>
            <a:r>
              <a:rPr lang="en-US" i="1" dirty="0" smtClean="0">
                <a:solidFill>
                  <a:srgbClr val="000090"/>
                </a:solidFill>
              </a:rPr>
              <a:t>%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Tolerate frequent failure</a:t>
            </a:r>
          </a:p>
          <a:p>
            <a:pPr lvl="2"/>
            <a:r>
              <a:rPr lang="en-US" i="1" dirty="0" smtClean="0">
                <a:solidFill>
                  <a:srgbClr val="000090"/>
                </a:solidFill>
              </a:rPr>
              <a:t>Large number of (low cost) components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 Automate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4187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0" y="1600200"/>
            <a:ext cx="8992350" cy="503504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Service model: clouds / multi-tenancy</a:t>
            </a:r>
            <a:endParaRPr lang="en-US" sz="4000" dirty="0" smtClean="0"/>
          </a:p>
          <a:p>
            <a:pPr lvl="1">
              <a:buFont typeface="Wingdings" charset="2"/>
              <a:buChar char="Ø"/>
            </a:pPr>
            <a:r>
              <a:rPr lang="en-US" sz="3600" dirty="0" smtClean="0"/>
              <a:t>performance guarantees</a:t>
            </a:r>
          </a:p>
          <a:p>
            <a:pPr lvl="1">
              <a:buFont typeface="Wingdings" charset="2"/>
              <a:buChar char="Ø"/>
            </a:pPr>
            <a:r>
              <a:rPr lang="en-US" sz="3600" dirty="0" smtClean="0"/>
              <a:t>isolation guarantees</a:t>
            </a:r>
          </a:p>
          <a:p>
            <a:pPr lvl="1">
              <a:buFont typeface="Wingdings" charset="2"/>
              <a:buChar char="Ø"/>
            </a:pPr>
            <a:r>
              <a:rPr lang="en-US" sz="3600" dirty="0" smtClean="0"/>
              <a:t>portability 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r>
              <a:rPr lang="en-US" sz="4000" dirty="0" smtClean="0">
                <a:sym typeface="Wingdings"/>
              </a:rPr>
              <a:t>How? </a:t>
            </a:r>
          </a:p>
          <a:p>
            <a:pPr lvl="1"/>
            <a:r>
              <a:rPr lang="en-US" sz="3600" dirty="0" smtClean="0"/>
              <a:t>“network virtualization” (lecture on SDN)</a:t>
            </a:r>
            <a:endParaRPr lang="en-US" sz="32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1095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Applications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Common theme: parallelism</a:t>
            </a:r>
          </a:p>
          <a:p>
            <a:pPr lvl="1"/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Applications 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decomposed into tasks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spcAft>
                <a:spcPts val="2400"/>
              </a:spcAft>
            </a:pPr>
            <a:r>
              <a:rPr lang="en-US" sz="3200" dirty="0" smtClean="0">
                <a:latin typeface="Calibri" charset="0"/>
                <a:ea typeface="ＭＳ Ｐゴシック" charset="0"/>
              </a:rPr>
              <a:t>Running 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in </a:t>
            </a:r>
            <a:r>
              <a:rPr lang="en-US" sz="32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parallel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 on </a:t>
            </a:r>
            <a:r>
              <a:rPr lang="en-US" sz="3200" dirty="0">
                <a:latin typeface="Calibri" charset="0"/>
                <a:ea typeface="ＭＳ Ｐゴシック" charset="0"/>
              </a:rPr>
              <a:t>different 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machines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Two common paradigms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 smtClean="0">
                <a:latin typeface="Calibri" charset="0"/>
                <a:ea typeface="ＭＳ Ｐゴシック" charset="0"/>
              </a:rPr>
              <a:t>“Partition Aggregate”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lvl="1">
              <a:spcAft>
                <a:spcPts val="2400"/>
              </a:spcAft>
            </a:pPr>
            <a:r>
              <a:rPr lang="en-US" sz="3200" dirty="0" smtClean="0">
                <a:latin typeface="Calibri" charset="0"/>
                <a:ea typeface="ＭＳ Ｐゴシック" charset="0"/>
              </a:rPr>
              <a:t>Map Reduce </a:t>
            </a:r>
            <a:endParaRPr lang="en-US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F67B40F-B60F-B54A-8C07-805F2E034321}" type="slidenum">
              <a:rPr 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0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Partition-Aggregate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30FDFD4-4BF7-B345-ADF2-C2A42233C27F}" type="slidenum">
              <a:rPr 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9700" y="2408936"/>
            <a:ext cx="6667500" cy="4188253"/>
            <a:chOff x="1409700" y="2153778"/>
            <a:chExt cx="6667500" cy="4443412"/>
          </a:xfrm>
        </p:grpSpPr>
        <p:sp>
          <p:nvSpPr>
            <p:cNvPr id="5" name="Rectangle 4"/>
            <p:cNvSpPr/>
            <p:nvPr/>
          </p:nvSpPr>
          <p:spPr>
            <a:xfrm>
              <a:off x="3848100" y="2153778"/>
              <a:ext cx="1600200" cy="609600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rgbClr val="000000"/>
                  </a:solidFill>
                </a:rPr>
                <a:t>Router / </a:t>
              </a:r>
              <a:br>
                <a:rPr lang="en-US" dirty="0" smtClean="0">
                  <a:solidFill>
                    <a:srgbClr val="000000"/>
                  </a:solidFill>
                </a:rPr>
              </a:br>
              <a:r>
                <a:rPr lang="en-US" dirty="0" smtClean="0">
                  <a:solidFill>
                    <a:srgbClr val="000000"/>
                  </a:solidFill>
                </a:rPr>
                <a:t>Load Balancer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7652" name="Group 19"/>
            <p:cNvGrpSpPr>
              <a:grpSpLocks/>
            </p:cNvGrpSpPr>
            <p:nvPr/>
          </p:nvGrpSpPr>
          <p:grpSpPr bwMode="auto">
            <a:xfrm>
              <a:off x="1752600" y="4430253"/>
              <a:ext cx="5791200" cy="685800"/>
              <a:chOff x="1752600" y="3276600"/>
              <a:chExt cx="57912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752600" y="32766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Web Server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114800" y="3276600"/>
                <a:ext cx="1333499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/>
                  <a:t>Web Server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72200" y="32766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Web Server</a:t>
                </a:r>
              </a:p>
            </p:txBody>
          </p:sp>
        </p:grpSp>
        <p:grpSp>
          <p:nvGrpSpPr>
            <p:cNvPr id="27653" name="Group 66"/>
            <p:cNvGrpSpPr>
              <a:grpSpLocks/>
            </p:cNvGrpSpPr>
            <p:nvPr/>
          </p:nvGrpSpPr>
          <p:grpSpPr bwMode="auto">
            <a:xfrm>
              <a:off x="1409700" y="5911390"/>
              <a:ext cx="6667500" cy="685800"/>
              <a:chOff x="1409700" y="5053012"/>
              <a:chExt cx="6667500" cy="6858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4097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</a:t>
                </a:r>
              </a:p>
              <a:p>
                <a:pPr algn="ctr">
                  <a:defRPr/>
                </a:pPr>
                <a:r>
                  <a:rPr lang="en-US" dirty="0"/>
                  <a:t>Cache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750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</a:t>
                </a:r>
              </a:p>
              <a:p>
                <a:pPr algn="ctr">
                  <a:defRPr/>
                </a:pPr>
                <a:r>
                  <a:rPr lang="en-US" dirty="0"/>
                  <a:t>Cache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9403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Database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7056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Database</a:t>
                </a:r>
              </a:p>
            </p:txBody>
          </p:sp>
        </p:grpSp>
        <p:grpSp>
          <p:nvGrpSpPr>
            <p:cNvPr id="27654" name="Group 22"/>
            <p:cNvGrpSpPr>
              <a:grpSpLocks/>
            </p:cNvGrpSpPr>
            <p:nvPr/>
          </p:nvGrpSpPr>
          <p:grpSpPr bwMode="auto">
            <a:xfrm>
              <a:off x="2743200" y="3211053"/>
              <a:ext cx="3810000" cy="685800"/>
              <a:chOff x="3276600" y="2171700"/>
              <a:chExt cx="3810000" cy="6858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276600" y="21717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Front-End</a:t>
                </a:r>
              </a:p>
              <a:p>
                <a:pPr algn="ctr">
                  <a:defRPr/>
                </a:pPr>
                <a:r>
                  <a:rPr lang="en-US" dirty="0"/>
                  <a:t>Proxy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715000" y="21717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Front-End</a:t>
                </a:r>
              </a:p>
              <a:p>
                <a:pPr algn="ctr">
                  <a:defRPr/>
                </a:pPr>
                <a:r>
                  <a:rPr lang="en-US" dirty="0"/>
                  <a:t>Proxy</a:t>
                </a:r>
              </a:p>
            </p:txBody>
          </p:sp>
        </p:grpSp>
        <p:cxnSp>
          <p:nvCxnSpPr>
            <p:cNvPr id="25" name="Straight Arrow Connector 24"/>
            <p:cNvCxnSpPr>
              <a:stCxn id="5" idx="2"/>
            </p:cNvCxnSpPr>
            <p:nvPr/>
          </p:nvCxnSpPr>
          <p:spPr>
            <a:xfrm rot="5400000">
              <a:off x="3814762" y="2377616"/>
              <a:ext cx="447675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" idx="2"/>
            </p:cNvCxnSpPr>
            <p:nvPr/>
          </p:nvCxnSpPr>
          <p:spPr>
            <a:xfrm rot="16200000" flipH="1">
              <a:off x="5033962" y="2377616"/>
              <a:ext cx="447675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2667000" y="3668253"/>
              <a:ext cx="533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3771900" y="3553953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4739481" y="5024772"/>
              <a:ext cx="795337" cy="977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H="1">
              <a:off x="5622131" y="4142122"/>
              <a:ext cx="795337" cy="2743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2974181" y="4237372"/>
              <a:ext cx="795337" cy="2552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3856831" y="5120022"/>
              <a:ext cx="795337" cy="787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4991100" y="3553953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H="1">
              <a:off x="6096000" y="3668253"/>
              <a:ext cx="533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/>
          <p:nvPr/>
        </p:nvCxnSpPr>
        <p:spPr>
          <a:xfrm>
            <a:off x="4639980" y="1886068"/>
            <a:ext cx="0" cy="529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60916" y="1512588"/>
            <a:ext cx="347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user requests from the Internet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44614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need to know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979360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Characteristics of a datacenter environment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goals, constraints, workloads,</a:t>
            </a:r>
            <a:r>
              <a:rPr lang="en-US" i="1" dirty="0" smtClean="0">
                <a:solidFill>
                  <a:srgbClr val="000090"/>
                </a:solidFill>
              </a:rPr>
              <a:t> etc.</a:t>
            </a:r>
            <a:endParaRPr lang="en-US" i="1" dirty="0">
              <a:solidFill>
                <a:srgbClr val="000090"/>
              </a:solidFill>
            </a:endParaRPr>
          </a:p>
          <a:p>
            <a:r>
              <a:rPr lang="en-US" dirty="0" smtClean="0"/>
              <a:t>How and why DC networks are different (</a:t>
            </a:r>
            <a:r>
              <a:rPr lang="en-US" i="1" dirty="0" smtClean="0"/>
              <a:t>vs.</a:t>
            </a:r>
            <a:r>
              <a:rPr lang="en-US" dirty="0" smtClean="0"/>
              <a:t> WAN)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latency, geo, autonomy, …</a:t>
            </a:r>
          </a:p>
          <a:p>
            <a:r>
              <a:rPr lang="en-US" dirty="0" smtClean="0"/>
              <a:t>How traditional solutions fare in this environment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IP, Ethernet, TCP, ARP, DHCP </a:t>
            </a:r>
          </a:p>
          <a:p>
            <a:r>
              <a:rPr lang="en-US" dirty="0" smtClean="0"/>
              <a:t>Specific design approaches we cover in class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next lecture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58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“North – South” Traffic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80" y="1905000"/>
            <a:ext cx="8899720" cy="495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Interactive / query-response exchange between external clients and </a:t>
            </a:r>
            <a:r>
              <a:rPr lang="en-US" dirty="0" smtClean="0">
                <a:latin typeface="Calibri" charset="0"/>
                <a:ea typeface="ＭＳ Ｐゴシック" charset="0"/>
              </a:rPr>
              <a:t>datacenter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Handled </a:t>
            </a:r>
            <a:r>
              <a:rPr lang="en-US" dirty="0">
                <a:latin typeface="Calibri" charset="0"/>
                <a:ea typeface="ＭＳ Ｐゴシック" charset="0"/>
              </a:rPr>
              <a:t>by front-end (web) servers, mid-tier application servers, and back-end databases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3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Map-Reduce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BBF82D-9D21-2D47-9E4F-38685398D760}" type="slidenum">
              <a:rPr 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28600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6" name="TextBox 17"/>
          <p:cNvSpPr txBox="1">
            <a:spLocks noChangeArrowheads="1"/>
          </p:cNvSpPr>
          <p:nvPr/>
        </p:nvSpPr>
        <p:spPr bwMode="auto">
          <a:xfrm>
            <a:off x="6938963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7" name="TextBox 20"/>
          <p:cNvSpPr txBox="1">
            <a:spLocks noChangeArrowheads="1"/>
          </p:cNvSpPr>
          <p:nvPr/>
        </p:nvSpPr>
        <p:spPr bwMode="auto">
          <a:xfrm>
            <a:off x="2762250" y="5181600"/>
            <a:ext cx="96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Map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sp>
        <p:nvSpPr>
          <p:cNvPr id="28678" name="TextBox 21"/>
          <p:cNvSpPr txBox="1">
            <a:spLocks noChangeArrowheads="1"/>
          </p:cNvSpPr>
          <p:nvPr/>
        </p:nvSpPr>
        <p:spPr bwMode="auto">
          <a:xfrm>
            <a:off x="5121275" y="5181600"/>
            <a:ext cx="1277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Reduce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grpSp>
        <p:nvGrpSpPr>
          <p:cNvPr id="28679" name="Group 89"/>
          <p:cNvGrpSpPr>
            <a:grpSpLocks/>
          </p:cNvGrpSpPr>
          <p:nvPr/>
        </p:nvGrpSpPr>
        <p:grpSpPr bwMode="auto">
          <a:xfrm>
            <a:off x="1065213" y="1600200"/>
            <a:ext cx="7162800" cy="3200400"/>
            <a:chOff x="1065088" y="1600200"/>
            <a:chExt cx="7162800" cy="3200400"/>
          </a:xfrm>
        </p:grpSpPr>
        <p:grpSp>
          <p:nvGrpSpPr>
            <p:cNvPr id="28680" name="Group 87"/>
            <p:cNvGrpSpPr>
              <a:grpSpLocks/>
            </p:cNvGrpSpPr>
            <p:nvPr/>
          </p:nvGrpSpPr>
          <p:grpSpPr bwMode="auto">
            <a:xfrm>
              <a:off x="1065088" y="1905000"/>
              <a:ext cx="685800" cy="1879600"/>
              <a:chOff x="1219200" y="2209800"/>
              <a:chExt cx="685800" cy="18796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1219200" y="2209800"/>
                <a:ext cx="685800" cy="668682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1219200" y="33782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1" name="Group 86"/>
            <p:cNvGrpSpPr>
              <a:grpSpLocks/>
            </p:cNvGrpSpPr>
            <p:nvPr/>
          </p:nvGrpSpPr>
          <p:grpSpPr bwMode="auto">
            <a:xfrm>
              <a:off x="3160588" y="1714500"/>
              <a:ext cx="457200" cy="2971800"/>
              <a:chOff x="3314700" y="2133600"/>
              <a:chExt cx="457200" cy="2971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14700" y="2133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14700" y="4495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4700" y="33147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2" name="Group 85"/>
            <p:cNvGrpSpPr>
              <a:grpSpLocks/>
            </p:cNvGrpSpPr>
            <p:nvPr/>
          </p:nvGrpSpPr>
          <p:grpSpPr bwMode="auto">
            <a:xfrm>
              <a:off x="5522788" y="1600200"/>
              <a:ext cx="457200" cy="3200400"/>
              <a:chOff x="5676900" y="1828800"/>
              <a:chExt cx="457200" cy="3200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76900" y="1828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76900" y="4419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76900" y="35560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76900" y="26924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3" name="Group 84"/>
            <p:cNvGrpSpPr>
              <a:grpSpLocks/>
            </p:cNvGrpSpPr>
            <p:nvPr/>
          </p:nvGrpSpPr>
          <p:grpSpPr bwMode="auto">
            <a:xfrm>
              <a:off x="7542088" y="1660570"/>
              <a:ext cx="685800" cy="2682830"/>
              <a:chOff x="7696200" y="2117770"/>
              <a:chExt cx="685800" cy="2682830"/>
            </a:xfrm>
          </p:grpSpPr>
          <p:sp>
            <p:nvSpPr>
              <p:cNvPr id="16" name="Can 15"/>
              <p:cNvSpPr/>
              <p:nvPr/>
            </p:nvSpPr>
            <p:spPr>
              <a:xfrm>
                <a:off x="7696200" y="2117770"/>
                <a:ext cx="685800" cy="6477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7696200" y="40894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24" name="Straight Arrow Connector 23"/>
            <p:cNvCxnSpPr>
              <a:stCxn id="5" idx="4"/>
            </p:cNvCxnSpPr>
            <p:nvPr/>
          </p:nvCxnSpPr>
          <p:spPr>
            <a:xfrm flipV="1">
              <a:off x="1750888" y="2019300"/>
              <a:ext cx="1409700" cy="2200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3" idx="4"/>
            </p:cNvCxnSpPr>
            <p:nvPr/>
          </p:nvCxnSpPr>
          <p:spPr>
            <a:xfrm flipV="1">
              <a:off x="1750888" y="4381500"/>
              <a:ext cx="1409700" cy="95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4"/>
            </p:cNvCxnSpPr>
            <p:nvPr/>
          </p:nvCxnSpPr>
          <p:spPr>
            <a:xfrm flipV="1">
              <a:off x="1750888" y="3200400"/>
              <a:ext cx="14097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617788" y="19050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17788" y="20193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617788" y="20193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617788" y="20193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617788" y="19050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17788" y="27686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17788" y="32004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617788" y="32004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617788" y="19050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617788" y="27686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617788" y="36322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617788" y="43815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979988" y="3632200"/>
              <a:ext cx="15621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48" idx="2"/>
            </p:cNvCxnSpPr>
            <p:nvPr/>
          </p:nvCxnSpPr>
          <p:spPr>
            <a:xfrm>
              <a:off x="5979988" y="1905000"/>
              <a:ext cx="1562100" cy="11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5979988" y="2768600"/>
              <a:ext cx="15621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979988" y="3886200"/>
              <a:ext cx="15621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n 42"/>
          <p:cNvSpPr/>
          <p:nvPr/>
        </p:nvSpPr>
        <p:spPr bwMode="auto">
          <a:xfrm>
            <a:off x="1065213" y="4191000"/>
            <a:ext cx="685800" cy="57244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Can 47"/>
          <p:cNvSpPr/>
          <p:nvPr/>
        </p:nvSpPr>
        <p:spPr bwMode="auto">
          <a:xfrm>
            <a:off x="7542213" y="2762802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Can 48"/>
          <p:cNvSpPr/>
          <p:nvPr/>
        </p:nvSpPr>
        <p:spPr bwMode="auto">
          <a:xfrm>
            <a:off x="7542213" y="4476750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50" name="Straight Arrow Connector 49"/>
          <p:cNvCxnSpPr>
            <a:stCxn id="12" idx="3"/>
            <a:endCxn id="16" idx="2"/>
          </p:cNvCxnSpPr>
          <p:nvPr/>
        </p:nvCxnSpPr>
        <p:spPr bwMode="auto">
          <a:xfrm>
            <a:off x="5980113" y="1905000"/>
            <a:ext cx="1562100" cy="79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9" idx="2"/>
          </p:cNvCxnSpPr>
          <p:nvPr/>
        </p:nvCxnSpPr>
        <p:spPr bwMode="auto">
          <a:xfrm>
            <a:off x="6018777" y="2826210"/>
            <a:ext cx="1523436" cy="197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8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Map-Reduce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BBF82D-9D21-2D47-9E4F-38685398D760}" type="slidenum">
              <a:rPr lang="en-US" sz="1200">
                <a:solidFill>
                  <a:srgbClr val="898989"/>
                </a:solidFill>
              </a:rPr>
              <a:pPr eaLnBrk="1" hangingPunct="1"/>
              <a:t>22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28600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6" name="TextBox 17"/>
          <p:cNvSpPr txBox="1">
            <a:spLocks noChangeArrowheads="1"/>
          </p:cNvSpPr>
          <p:nvPr/>
        </p:nvSpPr>
        <p:spPr bwMode="auto">
          <a:xfrm>
            <a:off x="6938963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7" name="TextBox 20"/>
          <p:cNvSpPr txBox="1">
            <a:spLocks noChangeArrowheads="1"/>
          </p:cNvSpPr>
          <p:nvPr/>
        </p:nvSpPr>
        <p:spPr bwMode="auto">
          <a:xfrm>
            <a:off x="2762250" y="5181600"/>
            <a:ext cx="96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Map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sp>
        <p:nvSpPr>
          <p:cNvPr id="28678" name="TextBox 21"/>
          <p:cNvSpPr txBox="1">
            <a:spLocks noChangeArrowheads="1"/>
          </p:cNvSpPr>
          <p:nvPr/>
        </p:nvSpPr>
        <p:spPr bwMode="auto">
          <a:xfrm>
            <a:off x="5121275" y="5181600"/>
            <a:ext cx="1277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Reduce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grpSp>
        <p:nvGrpSpPr>
          <p:cNvPr id="28679" name="Group 89"/>
          <p:cNvGrpSpPr>
            <a:grpSpLocks/>
          </p:cNvGrpSpPr>
          <p:nvPr/>
        </p:nvGrpSpPr>
        <p:grpSpPr bwMode="auto">
          <a:xfrm>
            <a:off x="1065213" y="1600200"/>
            <a:ext cx="7162800" cy="3200400"/>
            <a:chOff x="1065088" y="1600200"/>
            <a:chExt cx="7162800" cy="3200400"/>
          </a:xfrm>
        </p:grpSpPr>
        <p:grpSp>
          <p:nvGrpSpPr>
            <p:cNvPr id="28680" name="Group 87"/>
            <p:cNvGrpSpPr>
              <a:grpSpLocks/>
            </p:cNvGrpSpPr>
            <p:nvPr/>
          </p:nvGrpSpPr>
          <p:grpSpPr bwMode="auto">
            <a:xfrm>
              <a:off x="1065088" y="1905000"/>
              <a:ext cx="685800" cy="1879600"/>
              <a:chOff x="1219200" y="2209800"/>
              <a:chExt cx="685800" cy="18796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1219200" y="2209800"/>
                <a:ext cx="685800" cy="668682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1219200" y="33782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1" name="Group 86"/>
            <p:cNvGrpSpPr>
              <a:grpSpLocks/>
            </p:cNvGrpSpPr>
            <p:nvPr/>
          </p:nvGrpSpPr>
          <p:grpSpPr bwMode="auto">
            <a:xfrm>
              <a:off x="3160588" y="1714500"/>
              <a:ext cx="457200" cy="2971800"/>
              <a:chOff x="3314700" y="2133600"/>
              <a:chExt cx="457200" cy="2971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14700" y="2133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14700" y="4495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4700" y="33147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2" name="Group 85"/>
            <p:cNvGrpSpPr>
              <a:grpSpLocks/>
            </p:cNvGrpSpPr>
            <p:nvPr/>
          </p:nvGrpSpPr>
          <p:grpSpPr bwMode="auto">
            <a:xfrm>
              <a:off x="5522788" y="1600200"/>
              <a:ext cx="457200" cy="3200400"/>
              <a:chOff x="5676900" y="1828800"/>
              <a:chExt cx="457200" cy="3200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76900" y="1828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76900" y="4419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76900" y="35560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76900" y="26924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3" name="Group 84"/>
            <p:cNvGrpSpPr>
              <a:grpSpLocks/>
            </p:cNvGrpSpPr>
            <p:nvPr/>
          </p:nvGrpSpPr>
          <p:grpSpPr bwMode="auto">
            <a:xfrm>
              <a:off x="7542088" y="1660570"/>
              <a:ext cx="685800" cy="2682830"/>
              <a:chOff x="7696200" y="2117770"/>
              <a:chExt cx="685800" cy="2682830"/>
            </a:xfrm>
          </p:grpSpPr>
          <p:sp>
            <p:nvSpPr>
              <p:cNvPr id="16" name="Can 15"/>
              <p:cNvSpPr/>
              <p:nvPr/>
            </p:nvSpPr>
            <p:spPr>
              <a:xfrm>
                <a:off x="7696200" y="2117770"/>
                <a:ext cx="685800" cy="6477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7696200" y="40894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24" name="Straight Arrow Connector 23"/>
            <p:cNvCxnSpPr>
              <a:stCxn id="5" idx="4"/>
            </p:cNvCxnSpPr>
            <p:nvPr/>
          </p:nvCxnSpPr>
          <p:spPr>
            <a:xfrm flipV="1">
              <a:off x="1750888" y="2019300"/>
              <a:ext cx="1409700" cy="2200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3" idx="4"/>
            </p:cNvCxnSpPr>
            <p:nvPr/>
          </p:nvCxnSpPr>
          <p:spPr>
            <a:xfrm flipV="1">
              <a:off x="1750888" y="4381500"/>
              <a:ext cx="1409700" cy="95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4"/>
            </p:cNvCxnSpPr>
            <p:nvPr/>
          </p:nvCxnSpPr>
          <p:spPr>
            <a:xfrm flipV="1">
              <a:off x="1750888" y="3200400"/>
              <a:ext cx="14097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617788" y="19050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17788" y="20193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617788" y="20193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617788" y="20193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617788" y="19050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17788" y="27686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17788" y="32004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617788" y="32004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617788" y="19050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617788" y="27686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617788" y="36322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617788" y="43815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979988" y="3632200"/>
              <a:ext cx="15621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48" idx="2"/>
            </p:cNvCxnSpPr>
            <p:nvPr/>
          </p:nvCxnSpPr>
          <p:spPr>
            <a:xfrm>
              <a:off x="5979988" y="1905000"/>
              <a:ext cx="1562100" cy="11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5979988" y="2768600"/>
              <a:ext cx="15621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979988" y="3886200"/>
              <a:ext cx="15621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n 42"/>
          <p:cNvSpPr/>
          <p:nvPr/>
        </p:nvSpPr>
        <p:spPr bwMode="auto">
          <a:xfrm>
            <a:off x="1065213" y="4191000"/>
            <a:ext cx="685800" cy="57244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28600" y="132705"/>
            <a:ext cx="3183517" cy="1200341"/>
          </a:xfrm>
          <a:prstGeom prst="wedgeEllipseCallout">
            <a:avLst>
              <a:gd name="adj1" fmla="val 21300"/>
              <a:gd name="adj2" fmla="val 115204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Often doesn’t cross the network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>
            <a:off x="7542213" y="2762802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Can 48"/>
          <p:cNvSpPr/>
          <p:nvPr/>
        </p:nvSpPr>
        <p:spPr bwMode="auto">
          <a:xfrm>
            <a:off x="7542213" y="4476750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50" name="Straight Arrow Connector 49"/>
          <p:cNvCxnSpPr>
            <a:stCxn id="12" idx="3"/>
            <a:endCxn id="16" idx="2"/>
          </p:cNvCxnSpPr>
          <p:nvPr/>
        </p:nvCxnSpPr>
        <p:spPr bwMode="auto">
          <a:xfrm>
            <a:off x="5980113" y="1905000"/>
            <a:ext cx="1562100" cy="79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9" idx="2"/>
          </p:cNvCxnSpPr>
          <p:nvPr/>
        </p:nvCxnSpPr>
        <p:spPr bwMode="auto">
          <a:xfrm>
            <a:off x="6018777" y="2826210"/>
            <a:ext cx="1523436" cy="197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Callout 56"/>
          <p:cNvSpPr/>
          <p:nvPr/>
        </p:nvSpPr>
        <p:spPr>
          <a:xfrm>
            <a:off x="2762250" y="5321089"/>
            <a:ext cx="3614988" cy="925703"/>
          </a:xfrm>
          <a:prstGeom prst="wedgeEllipseCallout">
            <a:avLst>
              <a:gd name="adj1" fmla="val 1731"/>
              <a:gd name="adj2" fmla="val -187892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Always goes over the network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Oval Callout 57"/>
          <p:cNvSpPr/>
          <p:nvPr/>
        </p:nvSpPr>
        <p:spPr>
          <a:xfrm>
            <a:off x="5326694" y="220530"/>
            <a:ext cx="3807259" cy="1440040"/>
          </a:xfrm>
          <a:prstGeom prst="wedgeEllipseCallout">
            <a:avLst>
              <a:gd name="adj1" fmla="val -14339"/>
              <a:gd name="adj2" fmla="val 98821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Some fraction (typically 2/3) crosses the network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3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922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“East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West”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Traffic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25208" y="2558107"/>
            <a:ext cx="2614613" cy="185907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793884" y="14230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CR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514859" y="14230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CR</a:t>
            </a: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819159" y="21088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/>
              <a:t>AR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717684" y="21088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19645" y="2108844"/>
            <a:ext cx="299789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611820" y="2108844"/>
            <a:ext cx="299789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cxnSp>
        <p:nvCxnSpPr>
          <p:cNvPr id="12" name="AutoShape 13"/>
          <p:cNvCxnSpPr>
            <a:cxnSpLocks noChangeShapeType="1"/>
            <a:stCxn id="6" idx="4"/>
            <a:endCxn id="8" idx="0"/>
          </p:cNvCxnSpPr>
          <p:nvPr/>
        </p:nvCxnSpPr>
        <p:spPr bwMode="auto">
          <a:xfrm flipH="1">
            <a:off x="1969053" y="1637353"/>
            <a:ext cx="974725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AutoShape 14"/>
          <p:cNvCxnSpPr>
            <a:cxnSpLocks noChangeShapeType="1"/>
            <a:endCxn id="7" idx="4"/>
          </p:cNvCxnSpPr>
          <p:nvPr/>
        </p:nvCxnSpPr>
        <p:spPr bwMode="auto">
          <a:xfrm flipV="1">
            <a:off x="1930035" y="1637353"/>
            <a:ext cx="3734718" cy="47149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AutoShape 15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2867578" y="1637353"/>
            <a:ext cx="2797175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AutoShape 16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5664753" y="1637353"/>
            <a:ext cx="204787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AutoShape 17"/>
          <p:cNvCxnSpPr>
            <a:cxnSpLocks noChangeShapeType="1"/>
            <a:stCxn id="7" idx="4"/>
            <a:endCxn id="11" idx="0"/>
          </p:cNvCxnSpPr>
          <p:nvPr/>
        </p:nvCxnSpPr>
        <p:spPr bwMode="auto">
          <a:xfrm>
            <a:off x="5664753" y="1637353"/>
            <a:ext cx="1096962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AutoShape 18"/>
          <p:cNvCxnSpPr>
            <a:cxnSpLocks noChangeShapeType="1"/>
            <a:stCxn id="6" idx="4"/>
            <a:endCxn id="11" idx="0"/>
          </p:cNvCxnSpPr>
          <p:nvPr/>
        </p:nvCxnSpPr>
        <p:spPr bwMode="auto">
          <a:xfrm>
            <a:off x="2943778" y="1637353"/>
            <a:ext cx="3817937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AutoShape 19"/>
          <p:cNvCxnSpPr>
            <a:cxnSpLocks noChangeShapeType="1"/>
            <a:stCxn id="6" idx="4"/>
            <a:endCxn id="9" idx="0"/>
          </p:cNvCxnSpPr>
          <p:nvPr/>
        </p:nvCxnSpPr>
        <p:spPr bwMode="auto">
          <a:xfrm flipH="1">
            <a:off x="2867578" y="1637353"/>
            <a:ext cx="76200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" name="AutoShape 20"/>
          <p:cNvCxnSpPr>
            <a:cxnSpLocks noChangeShapeType="1"/>
            <a:stCxn id="6" idx="4"/>
            <a:endCxn id="10" idx="0"/>
          </p:cNvCxnSpPr>
          <p:nvPr/>
        </p:nvCxnSpPr>
        <p:spPr bwMode="auto">
          <a:xfrm>
            <a:off x="2943778" y="1637353"/>
            <a:ext cx="2925762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2724280" y="2747019"/>
            <a:ext cx="282080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825432" y="27470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22" name="AutoShape 59"/>
          <p:cNvCxnSpPr>
            <a:cxnSpLocks noChangeShapeType="1"/>
            <a:endCxn id="8" idx="4"/>
          </p:cNvCxnSpPr>
          <p:nvPr/>
        </p:nvCxnSpPr>
        <p:spPr bwMode="auto">
          <a:xfrm flipV="1">
            <a:off x="1930035" y="2323153"/>
            <a:ext cx="3901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AutoShape 60"/>
          <p:cNvCxnSpPr>
            <a:cxnSpLocks noChangeShapeType="1"/>
            <a:endCxn id="8" idx="4"/>
          </p:cNvCxnSpPr>
          <p:nvPr/>
        </p:nvCxnSpPr>
        <p:spPr bwMode="auto">
          <a:xfrm flipH="1" flipV="1">
            <a:off x="1969053" y="2323153"/>
            <a:ext cx="85950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AutoShape 61"/>
          <p:cNvCxnSpPr>
            <a:cxnSpLocks noChangeShapeType="1"/>
            <a:endCxn id="9" idx="4"/>
          </p:cNvCxnSpPr>
          <p:nvPr/>
        </p:nvCxnSpPr>
        <p:spPr bwMode="auto">
          <a:xfrm flipV="1">
            <a:off x="2828560" y="2323153"/>
            <a:ext cx="3901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AutoShape 62"/>
          <p:cNvCxnSpPr>
            <a:cxnSpLocks noChangeShapeType="1"/>
            <a:endCxn id="9" idx="4"/>
          </p:cNvCxnSpPr>
          <p:nvPr/>
        </p:nvCxnSpPr>
        <p:spPr bwMode="auto">
          <a:xfrm flipV="1">
            <a:off x="1930035" y="2323153"/>
            <a:ext cx="937543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AutoShape 63"/>
          <p:cNvCxnSpPr>
            <a:cxnSpLocks noChangeShapeType="1"/>
          </p:cNvCxnSpPr>
          <p:nvPr/>
        </p:nvCxnSpPr>
        <p:spPr bwMode="auto">
          <a:xfrm>
            <a:off x="2217211" y="2868960"/>
            <a:ext cx="435136" cy="29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7" name="AutoShape 64"/>
          <p:cNvCxnSpPr>
            <a:cxnSpLocks noChangeShapeType="1"/>
          </p:cNvCxnSpPr>
          <p:nvPr/>
        </p:nvCxnSpPr>
        <p:spPr bwMode="auto">
          <a:xfrm flipV="1">
            <a:off x="1075960" y="2989908"/>
            <a:ext cx="1752600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8" name="AutoShape 65"/>
          <p:cNvCxnSpPr>
            <a:cxnSpLocks noChangeShapeType="1"/>
          </p:cNvCxnSpPr>
          <p:nvPr/>
        </p:nvCxnSpPr>
        <p:spPr bwMode="auto">
          <a:xfrm flipV="1">
            <a:off x="1075960" y="2989908"/>
            <a:ext cx="854075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9" name="AutoShape 66"/>
          <p:cNvCxnSpPr>
            <a:cxnSpLocks noChangeShapeType="1"/>
          </p:cNvCxnSpPr>
          <p:nvPr/>
        </p:nvCxnSpPr>
        <p:spPr bwMode="auto">
          <a:xfrm flipH="1" flipV="1">
            <a:off x="1930036" y="2989908"/>
            <a:ext cx="4603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0" name="AutoShape 67"/>
          <p:cNvCxnSpPr>
            <a:cxnSpLocks noChangeShapeType="1"/>
          </p:cNvCxnSpPr>
          <p:nvPr/>
        </p:nvCxnSpPr>
        <p:spPr bwMode="auto">
          <a:xfrm flipV="1">
            <a:off x="1976072" y="2989908"/>
            <a:ext cx="852488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1871470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971357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33" name="AutoShape 69"/>
          <p:cNvCxnSpPr>
            <a:cxnSpLocks noChangeShapeType="1"/>
          </p:cNvCxnSpPr>
          <p:nvPr/>
        </p:nvCxnSpPr>
        <p:spPr bwMode="auto">
          <a:xfrm flipV="1">
            <a:off x="1079135" y="3716983"/>
            <a:ext cx="896937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4" name="AutoShape 70"/>
          <p:cNvCxnSpPr>
            <a:cxnSpLocks noChangeShapeType="1"/>
          </p:cNvCxnSpPr>
          <p:nvPr/>
        </p:nvCxnSpPr>
        <p:spPr bwMode="auto">
          <a:xfrm flipH="1" flipV="1">
            <a:off x="1075961" y="3716983"/>
            <a:ext cx="644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5" name="AutoShape 71"/>
          <p:cNvCxnSpPr>
            <a:cxnSpLocks noChangeShapeType="1"/>
          </p:cNvCxnSpPr>
          <p:nvPr/>
        </p:nvCxnSpPr>
        <p:spPr bwMode="auto">
          <a:xfrm flipH="1" flipV="1">
            <a:off x="1075960" y="3716983"/>
            <a:ext cx="90170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6" name="AutoShape 72"/>
          <p:cNvCxnSpPr>
            <a:cxnSpLocks noChangeShapeType="1"/>
          </p:cNvCxnSpPr>
          <p:nvPr/>
        </p:nvCxnSpPr>
        <p:spPr bwMode="auto">
          <a:xfrm flipH="1" flipV="1">
            <a:off x="1976072" y="3716983"/>
            <a:ext cx="323" cy="34341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37" name="AutoShape 80"/>
          <p:cNvSpPr>
            <a:spLocks noChangeArrowheads="1"/>
          </p:cNvSpPr>
          <p:nvPr/>
        </p:nvSpPr>
        <p:spPr bwMode="auto">
          <a:xfrm rot="16171351">
            <a:off x="919031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8" name="AutoShape 82"/>
          <p:cNvSpPr>
            <a:spLocks noChangeArrowheads="1"/>
          </p:cNvSpPr>
          <p:nvPr/>
        </p:nvSpPr>
        <p:spPr bwMode="auto">
          <a:xfrm rot="16171351">
            <a:off x="1818041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39" name="AutoShape 82"/>
          <p:cNvSpPr>
            <a:spLocks noChangeArrowheads="1"/>
          </p:cNvSpPr>
          <p:nvPr/>
        </p:nvSpPr>
        <p:spPr bwMode="auto">
          <a:xfrm rot="16171351">
            <a:off x="1264896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07" name="Rectangle 21"/>
          <p:cNvSpPr>
            <a:spLocks noChangeArrowheads="1"/>
          </p:cNvSpPr>
          <p:nvPr/>
        </p:nvSpPr>
        <p:spPr bwMode="auto">
          <a:xfrm>
            <a:off x="1612682" y="4221807"/>
            <a:ext cx="2744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41" name="AutoShape 69"/>
          <p:cNvCxnSpPr>
            <a:cxnSpLocks noChangeShapeType="1"/>
          </p:cNvCxnSpPr>
          <p:nvPr/>
        </p:nvCxnSpPr>
        <p:spPr bwMode="auto">
          <a:xfrm flipV="1">
            <a:off x="1425210" y="3716983"/>
            <a:ext cx="550862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2" name="AutoShape 69"/>
          <p:cNvCxnSpPr>
            <a:cxnSpLocks noChangeShapeType="1"/>
          </p:cNvCxnSpPr>
          <p:nvPr/>
        </p:nvCxnSpPr>
        <p:spPr bwMode="auto">
          <a:xfrm flipH="1" flipV="1">
            <a:off x="1075960" y="3716983"/>
            <a:ext cx="34925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3576445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677920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45" name="AutoShape 69"/>
          <p:cNvCxnSpPr>
            <a:cxnSpLocks noChangeShapeType="1"/>
          </p:cNvCxnSpPr>
          <p:nvPr/>
        </p:nvCxnSpPr>
        <p:spPr bwMode="auto">
          <a:xfrm flipV="1">
            <a:off x="2785697" y="3716983"/>
            <a:ext cx="89535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6" name="AutoShape 70"/>
          <p:cNvCxnSpPr>
            <a:cxnSpLocks noChangeShapeType="1"/>
          </p:cNvCxnSpPr>
          <p:nvPr/>
        </p:nvCxnSpPr>
        <p:spPr bwMode="auto">
          <a:xfrm flipH="1" flipV="1">
            <a:off x="2782523" y="3716983"/>
            <a:ext cx="644" cy="3421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7" name="AutoShape 71"/>
          <p:cNvCxnSpPr>
            <a:cxnSpLocks noChangeShapeType="1"/>
          </p:cNvCxnSpPr>
          <p:nvPr/>
        </p:nvCxnSpPr>
        <p:spPr bwMode="auto">
          <a:xfrm flipH="1" flipV="1">
            <a:off x="2782522" y="3716983"/>
            <a:ext cx="90170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8" name="AutoShape 72"/>
          <p:cNvCxnSpPr>
            <a:cxnSpLocks noChangeShapeType="1"/>
          </p:cNvCxnSpPr>
          <p:nvPr/>
        </p:nvCxnSpPr>
        <p:spPr bwMode="auto">
          <a:xfrm flipH="1" flipV="1">
            <a:off x="3681048" y="3716983"/>
            <a:ext cx="644" cy="3421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9" name="AutoShape 80"/>
          <p:cNvSpPr>
            <a:spLocks noChangeArrowheads="1"/>
          </p:cNvSpPr>
          <p:nvPr/>
        </p:nvSpPr>
        <p:spPr bwMode="auto">
          <a:xfrm rot="16171351">
            <a:off x="2624967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0" name="AutoShape 82"/>
          <p:cNvSpPr>
            <a:spLocks noChangeArrowheads="1"/>
          </p:cNvSpPr>
          <p:nvPr/>
        </p:nvSpPr>
        <p:spPr bwMode="auto">
          <a:xfrm rot="16171351">
            <a:off x="3523976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1" name="AutoShape 82"/>
          <p:cNvSpPr>
            <a:spLocks noChangeArrowheads="1"/>
          </p:cNvSpPr>
          <p:nvPr/>
        </p:nvSpPr>
        <p:spPr bwMode="auto">
          <a:xfrm rot="16171351">
            <a:off x="2970831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25" name="Rectangle 21"/>
          <p:cNvSpPr>
            <a:spLocks noChangeArrowheads="1"/>
          </p:cNvSpPr>
          <p:nvPr/>
        </p:nvSpPr>
        <p:spPr bwMode="auto">
          <a:xfrm>
            <a:off x="3304634" y="4220219"/>
            <a:ext cx="273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53" name="AutoShape 69"/>
          <p:cNvCxnSpPr>
            <a:cxnSpLocks noChangeShapeType="1"/>
          </p:cNvCxnSpPr>
          <p:nvPr/>
        </p:nvCxnSpPr>
        <p:spPr bwMode="auto">
          <a:xfrm flipV="1">
            <a:off x="3131772" y="3716983"/>
            <a:ext cx="549275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4" name="AutoShape 69"/>
          <p:cNvCxnSpPr>
            <a:cxnSpLocks noChangeShapeType="1"/>
          </p:cNvCxnSpPr>
          <p:nvPr/>
        </p:nvCxnSpPr>
        <p:spPr bwMode="auto">
          <a:xfrm flipH="1" flipV="1">
            <a:off x="2782522" y="3716983"/>
            <a:ext cx="34925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5" name="AutoShape 64"/>
          <p:cNvCxnSpPr>
            <a:cxnSpLocks noChangeShapeType="1"/>
          </p:cNvCxnSpPr>
          <p:nvPr/>
        </p:nvCxnSpPr>
        <p:spPr bwMode="auto">
          <a:xfrm flipH="1" flipV="1">
            <a:off x="1930035" y="2989908"/>
            <a:ext cx="1751012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6" name="AutoShape 65"/>
          <p:cNvCxnSpPr>
            <a:cxnSpLocks noChangeShapeType="1"/>
          </p:cNvCxnSpPr>
          <p:nvPr/>
        </p:nvCxnSpPr>
        <p:spPr bwMode="auto">
          <a:xfrm flipH="1" flipV="1">
            <a:off x="1930036" y="2989908"/>
            <a:ext cx="85248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7" name="AutoShape 66"/>
          <p:cNvCxnSpPr>
            <a:cxnSpLocks noChangeShapeType="1"/>
          </p:cNvCxnSpPr>
          <p:nvPr/>
        </p:nvCxnSpPr>
        <p:spPr bwMode="auto">
          <a:xfrm flipV="1">
            <a:off x="2782522" y="2989908"/>
            <a:ext cx="46038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8" name="AutoShape 67"/>
          <p:cNvCxnSpPr>
            <a:cxnSpLocks noChangeShapeType="1"/>
          </p:cNvCxnSpPr>
          <p:nvPr/>
        </p:nvCxnSpPr>
        <p:spPr bwMode="auto">
          <a:xfrm flipH="1" flipV="1">
            <a:off x="2828561" y="2989908"/>
            <a:ext cx="85248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4164681" y="3393132"/>
            <a:ext cx="495853" cy="95410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0000"/>
                </a:solidFill>
                <a:latin typeface="Helvetica" charset="0"/>
                <a:ea typeface="ＭＳ Ｐゴシック" charset="0"/>
                <a:cs typeface="Arial" charset="0"/>
              </a:rPr>
              <a:t>. . .</a:t>
            </a:r>
            <a:endParaRPr lang="en-US" sz="280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cxnSp>
        <p:nvCxnSpPr>
          <p:cNvPr id="60" name="AutoShape 17"/>
          <p:cNvCxnSpPr>
            <a:cxnSpLocks noChangeShapeType="1"/>
          </p:cNvCxnSpPr>
          <p:nvPr/>
        </p:nvCxnSpPr>
        <p:spPr bwMode="auto">
          <a:xfrm flipV="1">
            <a:off x="5627322" y="1110308"/>
            <a:ext cx="161925" cy="31273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1" name="AutoShape 17"/>
          <p:cNvCxnSpPr>
            <a:cxnSpLocks noChangeShapeType="1"/>
          </p:cNvCxnSpPr>
          <p:nvPr/>
        </p:nvCxnSpPr>
        <p:spPr bwMode="auto">
          <a:xfrm flipH="1" flipV="1">
            <a:off x="5484448" y="1110308"/>
            <a:ext cx="142875" cy="31273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2" name="AutoShape 17"/>
          <p:cNvCxnSpPr>
            <a:cxnSpLocks noChangeShapeType="1"/>
          </p:cNvCxnSpPr>
          <p:nvPr/>
        </p:nvCxnSpPr>
        <p:spPr bwMode="auto">
          <a:xfrm>
            <a:off x="5627322" y="1362859"/>
            <a:ext cx="0" cy="6018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3" name="AutoShape 17"/>
          <p:cNvCxnSpPr>
            <a:cxnSpLocks noChangeShapeType="1"/>
          </p:cNvCxnSpPr>
          <p:nvPr/>
        </p:nvCxnSpPr>
        <p:spPr bwMode="auto">
          <a:xfrm flipV="1">
            <a:off x="2906347" y="1092844"/>
            <a:ext cx="157163" cy="33020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4" name="AutoShape 17"/>
          <p:cNvCxnSpPr>
            <a:cxnSpLocks noChangeShapeType="1"/>
          </p:cNvCxnSpPr>
          <p:nvPr/>
        </p:nvCxnSpPr>
        <p:spPr bwMode="auto">
          <a:xfrm flipH="1" flipV="1">
            <a:off x="2758711" y="1092844"/>
            <a:ext cx="147637" cy="33020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5" name="AutoShape 17"/>
          <p:cNvCxnSpPr>
            <a:cxnSpLocks noChangeShapeType="1"/>
          </p:cNvCxnSpPr>
          <p:nvPr/>
        </p:nvCxnSpPr>
        <p:spPr bwMode="auto">
          <a:xfrm>
            <a:off x="2906347" y="1360190"/>
            <a:ext cx="0" cy="62854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66" name="Rectangle 65"/>
          <p:cNvSpPr/>
          <p:nvPr/>
        </p:nvSpPr>
        <p:spPr bwMode="auto">
          <a:xfrm>
            <a:off x="5322521" y="2542232"/>
            <a:ext cx="2614614" cy="185907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6622857" y="27216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5722745" y="27216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69" name="AutoShape 59"/>
          <p:cNvCxnSpPr>
            <a:cxnSpLocks noChangeShapeType="1"/>
            <a:endCxn id="10" idx="4"/>
          </p:cNvCxnSpPr>
          <p:nvPr/>
        </p:nvCxnSpPr>
        <p:spPr bwMode="auto">
          <a:xfrm flipV="1">
            <a:off x="5827347" y="2323153"/>
            <a:ext cx="42193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0" name="AutoShape 60"/>
          <p:cNvCxnSpPr>
            <a:cxnSpLocks noChangeShapeType="1"/>
            <a:endCxn id="10" idx="4"/>
          </p:cNvCxnSpPr>
          <p:nvPr/>
        </p:nvCxnSpPr>
        <p:spPr bwMode="auto">
          <a:xfrm flipH="1" flipV="1">
            <a:off x="5869540" y="2323153"/>
            <a:ext cx="857920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1" name="AutoShape 61"/>
          <p:cNvCxnSpPr>
            <a:cxnSpLocks noChangeShapeType="1"/>
            <a:endCxn id="11" idx="4"/>
          </p:cNvCxnSpPr>
          <p:nvPr/>
        </p:nvCxnSpPr>
        <p:spPr bwMode="auto">
          <a:xfrm flipV="1">
            <a:off x="6727461" y="2323153"/>
            <a:ext cx="34254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2" name="AutoShape 62"/>
          <p:cNvCxnSpPr>
            <a:cxnSpLocks noChangeShapeType="1"/>
            <a:endCxn id="11" idx="4"/>
          </p:cNvCxnSpPr>
          <p:nvPr/>
        </p:nvCxnSpPr>
        <p:spPr bwMode="auto">
          <a:xfrm flipV="1">
            <a:off x="5827347" y="2323153"/>
            <a:ext cx="934368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3" name="AutoShape 63"/>
          <p:cNvCxnSpPr>
            <a:cxnSpLocks noChangeShapeType="1"/>
          </p:cNvCxnSpPr>
          <p:nvPr/>
        </p:nvCxnSpPr>
        <p:spPr bwMode="auto">
          <a:xfrm>
            <a:off x="6114846" y="2845148"/>
            <a:ext cx="436401" cy="29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4" name="AutoShape 64"/>
          <p:cNvCxnSpPr>
            <a:cxnSpLocks noChangeShapeType="1"/>
          </p:cNvCxnSpPr>
          <p:nvPr/>
        </p:nvCxnSpPr>
        <p:spPr bwMode="auto">
          <a:xfrm flipV="1">
            <a:off x="4974860" y="2964508"/>
            <a:ext cx="1752600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5" name="AutoShape 65"/>
          <p:cNvCxnSpPr>
            <a:cxnSpLocks noChangeShapeType="1"/>
          </p:cNvCxnSpPr>
          <p:nvPr/>
        </p:nvCxnSpPr>
        <p:spPr bwMode="auto">
          <a:xfrm flipV="1">
            <a:off x="4974860" y="2964508"/>
            <a:ext cx="852487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6" name="AutoShape 66"/>
          <p:cNvCxnSpPr>
            <a:cxnSpLocks noChangeShapeType="1"/>
          </p:cNvCxnSpPr>
          <p:nvPr/>
        </p:nvCxnSpPr>
        <p:spPr bwMode="auto">
          <a:xfrm flipH="1" flipV="1">
            <a:off x="5827347" y="2964508"/>
            <a:ext cx="46038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7" name="AutoShape 67"/>
          <p:cNvCxnSpPr>
            <a:cxnSpLocks noChangeShapeType="1"/>
          </p:cNvCxnSpPr>
          <p:nvPr/>
        </p:nvCxnSpPr>
        <p:spPr bwMode="auto">
          <a:xfrm flipV="1">
            <a:off x="5873385" y="2964508"/>
            <a:ext cx="854075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5768782" y="3450283"/>
            <a:ext cx="280815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4868992" y="3450283"/>
            <a:ext cx="282079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80" name="AutoShape 69"/>
          <p:cNvCxnSpPr>
            <a:cxnSpLocks noChangeShapeType="1"/>
          </p:cNvCxnSpPr>
          <p:nvPr/>
        </p:nvCxnSpPr>
        <p:spPr bwMode="auto">
          <a:xfrm flipV="1">
            <a:off x="4976447" y="3693170"/>
            <a:ext cx="896938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1" name="AutoShape 70"/>
          <p:cNvCxnSpPr>
            <a:cxnSpLocks noChangeShapeType="1"/>
          </p:cNvCxnSpPr>
          <p:nvPr/>
        </p:nvCxnSpPr>
        <p:spPr bwMode="auto">
          <a:xfrm flipH="1" flipV="1">
            <a:off x="4974861" y="3693170"/>
            <a:ext cx="321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2" name="AutoShape 71"/>
          <p:cNvCxnSpPr>
            <a:cxnSpLocks noChangeShapeType="1"/>
          </p:cNvCxnSpPr>
          <p:nvPr/>
        </p:nvCxnSpPr>
        <p:spPr bwMode="auto">
          <a:xfrm flipH="1" flipV="1">
            <a:off x="4974860" y="3693170"/>
            <a:ext cx="90170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3" name="AutoShape 72"/>
          <p:cNvCxnSpPr>
            <a:cxnSpLocks noChangeShapeType="1"/>
          </p:cNvCxnSpPr>
          <p:nvPr/>
        </p:nvCxnSpPr>
        <p:spPr bwMode="auto">
          <a:xfrm flipH="1" flipV="1">
            <a:off x="5873386" y="3693170"/>
            <a:ext cx="644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84" name="AutoShape 80"/>
          <p:cNvSpPr>
            <a:spLocks noChangeArrowheads="1"/>
          </p:cNvSpPr>
          <p:nvPr/>
        </p:nvSpPr>
        <p:spPr bwMode="auto">
          <a:xfrm rot="16171351">
            <a:off x="4816646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85" name="AutoShape 82"/>
          <p:cNvSpPr>
            <a:spLocks noChangeArrowheads="1"/>
          </p:cNvSpPr>
          <p:nvPr/>
        </p:nvSpPr>
        <p:spPr bwMode="auto">
          <a:xfrm rot="16171351">
            <a:off x="5715656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86" name="AutoShape 82"/>
          <p:cNvSpPr>
            <a:spLocks noChangeArrowheads="1"/>
          </p:cNvSpPr>
          <p:nvPr/>
        </p:nvSpPr>
        <p:spPr bwMode="auto">
          <a:xfrm rot="16171351">
            <a:off x="5162511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66" name="Rectangle 21"/>
          <p:cNvSpPr>
            <a:spLocks noChangeArrowheads="1"/>
          </p:cNvSpPr>
          <p:nvPr/>
        </p:nvSpPr>
        <p:spPr bwMode="auto">
          <a:xfrm>
            <a:off x="5509993" y="4197994"/>
            <a:ext cx="274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88" name="AutoShape 69"/>
          <p:cNvCxnSpPr>
            <a:cxnSpLocks noChangeShapeType="1"/>
          </p:cNvCxnSpPr>
          <p:nvPr/>
        </p:nvCxnSpPr>
        <p:spPr bwMode="auto">
          <a:xfrm flipV="1">
            <a:off x="5322522" y="3693170"/>
            <a:ext cx="550863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9" name="AutoShape 69"/>
          <p:cNvCxnSpPr>
            <a:cxnSpLocks noChangeShapeType="1"/>
          </p:cNvCxnSpPr>
          <p:nvPr/>
        </p:nvCxnSpPr>
        <p:spPr bwMode="auto">
          <a:xfrm flipH="1" flipV="1">
            <a:off x="4974860" y="3693170"/>
            <a:ext cx="347662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7474080" y="3450283"/>
            <a:ext cx="282080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91" name="Rectangle 39"/>
          <p:cNvSpPr>
            <a:spLocks noChangeArrowheads="1"/>
          </p:cNvSpPr>
          <p:nvPr/>
        </p:nvSpPr>
        <p:spPr bwMode="auto">
          <a:xfrm>
            <a:off x="6575232" y="3450283"/>
            <a:ext cx="280815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92" name="AutoShape 69"/>
          <p:cNvCxnSpPr>
            <a:cxnSpLocks noChangeShapeType="1"/>
          </p:cNvCxnSpPr>
          <p:nvPr/>
        </p:nvCxnSpPr>
        <p:spPr bwMode="auto">
          <a:xfrm flipV="1">
            <a:off x="6683010" y="3693169"/>
            <a:ext cx="89535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3" name="AutoShape 70"/>
          <p:cNvCxnSpPr>
            <a:cxnSpLocks noChangeShapeType="1"/>
          </p:cNvCxnSpPr>
          <p:nvPr/>
        </p:nvCxnSpPr>
        <p:spPr bwMode="auto">
          <a:xfrm flipH="1" flipV="1">
            <a:off x="6679836" y="3693169"/>
            <a:ext cx="645" cy="3421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4" name="AutoShape 71"/>
          <p:cNvCxnSpPr>
            <a:cxnSpLocks noChangeShapeType="1"/>
          </p:cNvCxnSpPr>
          <p:nvPr/>
        </p:nvCxnSpPr>
        <p:spPr bwMode="auto">
          <a:xfrm flipH="1" flipV="1">
            <a:off x="6679835" y="3693169"/>
            <a:ext cx="90170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5" name="AutoShape 72"/>
          <p:cNvCxnSpPr>
            <a:cxnSpLocks noChangeShapeType="1"/>
          </p:cNvCxnSpPr>
          <p:nvPr/>
        </p:nvCxnSpPr>
        <p:spPr bwMode="auto">
          <a:xfrm flipH="1" flipV="1">
            <a:off x="7578361" y="3693169"/>
            <a:ext cx="645" cy="3421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6" name="AutoShape 80"/>
          <p:cNvSpPr>
            <a:spLocks noChangeArrowheads="1"/>
          </p:cNvSpPr>
          <p:nvPr/>
        </p:nvSpPr>
        <p:spPr bwMode="auto">
          <a:xfrm rot="16171351">
            <a:off x="6522582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7" name="AutoShape 82"/>
          <p:cNvSpPr>
            <a:spLocks noChangeArrowheads="1"/>
          </p:cNvSpPr>
          <p:nvPr/>
        </p:nvSpPr>
        <p:spPr bwMode="auto">
          <a:xfrm rot="16171351">
            <a:off x="7421591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8" name="AutoShape 82"/>
          <p:cNvSpPr>
            <a:spLocks noChangeArrowheads="1"/>
          </p:cNvSpPr>
          <p:nvPr/>
        </p:nvSpPr>
        <p:spPr bwMode="auto">
          <a:xfrm rot="16171351">
            <a:off x="6868446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84" name="Rectangle 21"/>
          <p:cNvSpPr>
            <a:spLocks noChangeArrowheads="1"/>
          </p:cNvSpPr>
          <p:nvPr/>
        </p:nvSpPr>
        <p:spPr bwMode="auto">
          <a:xfrm>
            <a:off x="7201946" y="4196407"/>
            <a:ext cx="273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100" name="AutoShape 69"/>
          <p:cNvCxnSpPr>
            <a:cxnSpLocks noChangeShapeType="1"/>
          </p:cNvCxnSpPr>
          <p:nvPr/>
        </p:nvCxnSpPr>
        <p:spPr bwMode="auto">
          <a:xfrm flipV="1">
            <a:off x="7029085" y="3693169"/>
            <a:ext cx="549275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1" name="AutoShape 69"/>
          <p:cNvCxnSpPr>
            <a:cxnSpLocks noChangeShapeType="1"/>
          </p:cNvCxnSpPr>
          <p:nvPr/>
        </p:nvCxnSpPr>
        <p:spPr bwMode="auto">
          <a:xfrm flipH="1" flipV="1">
            <a:off x="6679835" y="3693169"/>
            <a:ext cx="34925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2" name="AutoShape 64"/>
          <p:cNvCxnSpPr>
            <a:cxnSpLocks noChangeShapeType="1"/>
          </p:cNvCxnSpPr>
          <p:nvPr/>
        </p:nvCxnSpPr>
        <p:spPr bwMode="auto">
          <a:xfrm flipH="1" flipV="1">
            <a:off x="5827348" y="2964508"/>
            <a:ext cx="1751013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3" name="AutoShape 65"/>
          <p:cNvCxnSpPr>
            <a:cxnSpLocks noChangeShapeType="1"/>
          </p:cNvCxnSpPr>
          <p:nvPr/>
        </p:nvCxnSpPr>
        <p:spPr bwMode="auto">
          <a:xfrm flipH="1" flipV="1">
            <a:off x="5827347" y="2964508"/>
            <a:ext cx="852488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4" name="AutoShape 66"/>
          <p:cNvCxnSpPr>
            <a:cxnSpLocks noChangeShapeType="1"/>
          </p:cNvCxnSpPr>
          <p:nvPr/>
        </p:nvCxnSpPr>
        <p:spPr bwMode="auto">
          <a:xfrm flipV="1">
            <a:off x="6679835" y="2964508"/>
            <a:ext cx="47625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5" name="AutoShape 67"/>
          <p:cNvCxnSpPr>
            <a:cxnSpLocks noChangeShapeType="1"/>
          </p:cNvCxnSpPr>
          <p:nvPr/>
        </p:nvCxnSpPr>
        <p:spPr bwMode="auto">
          <a:xfrm flipH="1" flipV="1">
            <a:off x="6727460" y="2964508"/>
            <a:ext cx="850900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7" name="U-Turn Arrow 106"/>
          <p:cNvSpPr/>
          <p:nvPr/>
        </p:nvSpPr>
        <p:spPr>
          <a:xfrm>
            <a:off x="1794067" y="3094682"/>
            <a:ext cx="1882218" cy="805597"/>
          </a:xfrm>
          <a:prstGeom prst="uturnArrow">
            <a:avLst>
              <a:gd name="adj1" fmla="val 7680"/>
              <a:gd name="adj2" fmla="val 11727"/>
              <a:gd name="adj3" fmla="val 18778"/>
              <a:gd name="adj4" fmla="val 58519"/>
              <a:gd name="adj5" fmla="val 100000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38100" cmpd="sng">
            <a:solidFill>
              <a:srgbClr val="00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8" name="U-Turn Arrow 107"/>
          <p:cNvSpPr/>
          <p:nvPr/>
        </p:nvSpPr>
        <p:spPr>
          <a:xfrm>
            <a:off x="1079135" y="1848494"/>
            <a:ext cx="6142037" cy="1819049"/>
          </a:xfrm>
          <a:prstGeom prst="uturnArrow">
            <a:avLst>
              <a:gd name="adj1" fmla="val 1411"/>
              <a:gd name="adj2" fmla="val 3566"/>
              <a:gd name="adj3" fmla="val 8126"/>
              <a:gd name="adj4" fmla="val 81854"/>
              <a:gd name="adj5" fmla="val 100000"/>
            </a:avLst>
          </a:prstGeom>
          <a:gradFill>
            <a:gsLst>
              <a:gs pos="0">
                <a:srgbClr val="660033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 w="38100" cmpd="sng"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4" name="Can 4"/>
          <p:cNvSpPr/>
          <p:nvPr/>
        </p:nvSpPr>
        <p:spPr bwMode="auto">
          <a:xfrm>
            <a:off x="2758711" y="5225444"/>
            <a:ext cx="342033" cy="38959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5" name="Can 144"/>
          <p:cNvSpPr/>
          <p:nvPr/>
        </p:nvSpPr>
        <p:spPr bwMode="auto">
          <a:xfrm>
            <a:off x="2758711" y="5975404"/>
            <a:ext cx="342033" cy="4188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1" name="Rectangle 140"/>
          <p:cNvSpPr/>
          <p:nvPr/>
        </p:nvSpPr>
        <p:spPr bwMode="auto">
          <a:xfrm>
            <a:off x="3802084" y="5037953"/>
            <a:ext cx="228023" cy="3335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 bwMode="auto">
          <a:xfrm>
            <a:off x="3802084" y="6330906"/>
            <a:ext cx="228023" cy="3335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" name="Rectangle 142"/>
          <p:cNvSpPr/>
          <p:nvPr/>
        </p:nvSpPr>
        <p:spPr bwMode="auto">
          <a:xfrm>
            <a:off x="3802084" y="5683213"/>
            <a:ext cx="228023" cy="3360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 bwMode="auto">
          <a:xfrm>
            <a:off x="4976743" y="4974644"/>
            <a:ext cx="228023" cy="33358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 bwMode="auto">
          <a:xfrm>
            <a:off x="4976743" y="6394213"/>
            <a:ext cx="228023" cy="3335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 bwMode="auto">
          <a:xfrm>
            <a:off x="4976743" y="5921835"/>
            <a:ext cx="228023" cy="3335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 bwMode="auto">
          <a:xfrm>
            <a:off x="4976743" y="5447022"/>
            <a:ext cx="228023" cy="33358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5" name="Can 134"/>
          <p:cNvSpPr/>
          <p:nvPr/>
        </p:nvSpPr>
        <p:spPr bwMode="auto">
          <a:xfrm>
            <a:off x="5982115" y="5225443"/>
            <a:ext cx="342031" cy="50159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6" name="Can 135"/>
          <p:cNvSpPr/>
          <p:nvPr/>
        </p:nvSpPr>
        <p:spPr bwMode="auto">
          <a:xfrm>
            <a:off x="5982115" y="5975404"/>
            <a:ext cx="342031" cy="4188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 bwMode="auto">
          <a:xfrm flipV="1">
            <a:off x="3100745" y="5203528"/>
            <a:ext cx="701339" cy="27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 bwMode="auto">
          <a:xfrm>
            <a:off x="3100745" y="6226202"/>
            <a:ext cx="701339" cy="27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 bwMode="auto">
          <a:xfrm flipV="1">
            <a:off x="3100745" y="5851222"/>
            <a:ext cx="701339" cy="37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 bwMode="auto">
          <a:xfrm flipV="1">
            <a:off x="4030107" y="5142655"/>
            <a:ext cx="946637" cy="60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 bwMode="auto">
          <a:xfrm>
            <a:off x="4030107" y="5203528"/>
            <a:ext cx="946637" cy="411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 bwMode="auto">
          <a:xfrm>
            <a:off x="4030107" y="5203528"/>
            <a:ext cx="946637" cy="883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 bwMode="auto">
          <a:xfrm>
            <a:off x="4030107" y="5203528"/>
            <a:ext cx="946637" cy="1356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 bwMode="auto">
          <a:xfrm flipV="1">
            <a:off x="4030107" y="5142655"/>
            <a:ext cx="946637" cy="708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 bwMode="auto">
          <a:xfrm flipV="1">
            <a:off x="4030107" y="5615033"/>
            <a:ext cx="946637" cy="236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 bwMode="auto">
          <a:xfrm>
            <a:off x="4030107" y="5851222"/>
            <a:ext cx="946637" cy="236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 bwMode="auto">
          <a:xfrm>
            <a:off x="4030107" y="5851222"/>
            <a:ext cx="946637" cy="708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 bwMode="auto">
          <a:xfrm flipV="1">
            <a:off x="4030107" y="5142655"/>
            <a:ext cx="946637" cy="1356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 flipV="1">
            <a:off x="4030107" y="5615033"/>
            <a:ext cx="946637" cy="883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 bwMode="auto">
          <a:xfrm flipV="1">
            <a:off x="4030107" y="6087411"/>
            <a:ext cx="946637" cy="41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 bwMode="auto">
          <a:xfrm>
            <a:off x="4030107" y="6498915"/>
            <a:ext cx="946637" cy="60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 bwMode="auto">
          <a:xfrm>
            <a:off x="5204765" y="6087411"/>
            <a:ext cx="777349" cy="138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 bwMode="auto">
          <a:xfrm>
            <a:off x="5204765" y="5142655"/>
            <a:ext cx="777349" cy="333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 bwMode="auto">
          <a:xfrm flipV="1">
            <a:off x="5204765" y="5476241"/>
            <a:ext cx="777349" cy="138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 bwMode="auto">
          <a:xfrm flipV="1">
            <a:off x="5204765" y="6226202"/>
            <a:ext cx="777349" cy="333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29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33E-6 2.64631E-6 L -0.18676 -0.07449 " pathEditMode="relative" ptsTypes="AA">
                                      <p:cBhvr>
                                        <p:cTn id="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5.66736E-7 L -0.29604 -0.16678 " pathEditMode="relative" ptsTypes="AA">
                                      <p:cBhvr>
                                        <p:cTn id="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-2.63243E-6 L 0.21022 -0.27643 " pathEditMode="relative" ptsTypes="AA">
                                      <p:cBhvr>
                                        <p:cTn id="1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6108E-6 -8.55887E-8 L -0.12856 -0.078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8" y="-39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0618E-6 2.34097E-6 L -0.10511 -0.110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4" y="-55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206E-6 -1.6632E-6 L 0.27102 -0.253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1" y="-12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2.83368E-6 L 0.21647 -0.13833 " pathEditMode="relative" ptsTypes="AA">
                                      <p:cBhvr>
                                        <p:cTn id="1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156E-6 -1.6632E-6 L 0.27484 -0.237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42" y="-118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2912E-6 -1.32084E-6 L 0.07089 -0.14828 " pathEditMode="relative" ptsTypes="AA">
                                      <p:cBhvr>
                                        <p:cTn id="2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2912E-6 -1.32084E-6 L 7.92912E-6 -0.2371 " pathEditMode="relative" ptsTypes="AA">
                                      <p:cBhvr>
                                        <p:cTn id="2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1.51284E-6 L -0.23679 -0.27689 " pathEditMode="relative" ptsTypes="AA">
                                      <p:cBhvr>
                                        <p:cTn id="2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44" grpId="0" animBg="1"/>
      <p:bldP spid="145" grpId="0" animBg="1"/>
      <p:bldP spid="141" grpId="0" animBg="1"/>
      <p:bldP spid="142" grpId="0" animBg="1"/>
      <p:bldP spid="143" grpId="0" animBg="1"/>
      <p:bldP spid="137" grpId="0" animBg="1"/>
      <p:bldP spid="138" grpId="0" animBg="1"/>
      <p:bldP spid="139" grpId="0" animBg="1"/>
      <p:bldP spid="140" grpId="0" animBg="1"/>
      <p:bldP spid="135" grpId="0" animBg="1"/>
      <p:bldP spid="1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“East-West” Traffic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8370"/>
            <a:ext cx="8763000" cy="47375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Traffic </a:t>
            </a:r>
            <a:r>
              <a:rPr lang="en-US" dirty="0" smtClean="0">
                <a:latin typeface="Calibri" charset="0"/>
                <a:ea typeface="ＭＳ Ｐゴシック" charset="0"/>
              </a:rPr>
              <a:t>between </a:t>
            </a:r>
            <a:r>
              <a:rPr lang="en-US" dirty="0" smtClean="0">
                <a:latin typeface="Calibri" charset="0"/>
                <a:ea typeface="ＭＳ Ｐゴシック" charset="0"/>
              </a:rPr>
              <a:t>servers </a:t>
            </a:r>
            <a:r>
              <a:rPr lang="en-US" dirty="0" smtClean="0">
                <a:latin typeface="Calibri" charset="0"/>
                <a:ea typeface="ＭＳ Ｐゴシック" charset="0"/>
              </a:rPr>
              <a:t>in the datacenter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Communication </a:t>
            </a:r>
            <a:r>
              <a:rPr lang="en-US" i="1" dirty="0" smtClean="0">
                <a:latin typeface="Calibri" charset="0"/>
                <a:ea typeface="ＭＳ Ｐゴシック" charset="0"/>
              </a:rPr>
              <a:t>within</a:t>
            </a:r>
            <a:r>
              <a:rPr lang="en-US" dirty="0" smtClean="0">
                <a:latin typeface="Calibri" charset="0"/>
                <a:ea typeface="ＭＳ Ｐゴシック" charset="0"/>
              </a:rPr>
              <a:t> “big data” computations </a:t>
            </a:r>
            <a:endParaRPr lang="en-US" altLang="ja-JP" dirty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Traffic </a:t>
            </a:r>
            <a:r>
              <a:rPr lang="en-US" dirty="0">
                <a:latin typeface="Calibri" charset="0"/>
                <a:ea typeface="ＭＳ Ｐゴシック" charset="0"/>
              </a:rPr>
              <a:t>may shift on small timescales </a:t>
            </a:r>
            <a:r>
              <a:rPr lang="en-US" dirty="0" smtClean="0">
                <a:latin typeface="Calibri" charset="0"/>
                <a:ea typeface="ＭＳ Ｐゴシック" charset="0"/>
              </a:rPr>
              <a:t>(&lt; </a:t>
            </a:r>
            <a:r>
              <a:rPr lang="en-US" dirty="0">
                <a:latin typeface="Calibri" charset="0"/>
                <a:ea typeface="ＭＳ Ｐゴシック" charset="0"/>
              </a:rPr>
              <a:t>minutes)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0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2"/>
          <a:stretch/>
        </p:blipFill>
        <p:spPr>
          <a:xfrm>
            <a:off x="685800" y="3961613"/>
            <a:ext cx="7270865" cy="2768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46"/>
            <a:ext cx="8229600" cy="1704798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smtClean="0">
                <a:latin typeface="+mn-lt"/>
              </a:rPr>
              <a:t>Common traffic pattern:</a:t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 “Elephants” and “Mice” </a:t>
            </a:r>
            <a:endParaRPr lang="en-US" sz="44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04517" y="3902432"/>
            <a:ext cx="0" cy="2379132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9026" y="3902432"/>
            <a:ext cx="0" cy="2379132"/>
          </a:xfrm>
          <a:prstGeom prst="line">
            <a:avLst/>
          </a:prstGeom>
          <a:ln w="50800">
            <a:solidFill>
              <a:srgbClr val="C0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44650" y="5370479"/>
            <a:ext cx="2133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55% of flows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3% of bytes</a:t>
            </a:r>
            <a:endParaRPr lang="en-US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5336613"/>
            <a:ext cx="2162268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5% of flows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35% of bytes</a:t>
            </a:r>
            <a:endParaRPr lang="en-US" b="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33600" y="4671390"/>
            <a:ext cx="1654143" cy="534909"/>
            <a:chOff x="2286000" y="4419600"/>
            <a:chExt cx="1654143" cy="53490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86000" y="4954509"/>
              <a:ext cx="1654143" cy="0"/>
            </a:xfrm>
            <a:prstGeom prst="line">
              <a:avLst/>
            </a:prstGeom>
            <a:ln w="63500">
              <a:solidFill>
                <a:srgbClr val="C00000"/>
              </a:solidFill>
              <a:prstDash val="sysDot"/>
              <a:headEnd type="stealth" w="lg" len="med"/>
              <a:tailEnd type="none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362200" y="4419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&lt;</a:t>
              </a:r>
              <a:r>
                <a:rPr lang="en-US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100KB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16574" y="4596699"/>
            <a:ext cx="1613026" cy="533400"/>
            <a:chOff x="6768974" y="4419600"/>
            <a:chExt cx="1613026" cy="533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768974" y="4953000"/>
              <a:ext cx="1403287" cy="0"/>
            </a:xfrm>
            <a:prstGeom prst="line">
              <a:avLst/>
            </a:prstGeom>
            <a:ln w="63500">
              <a:solidFill>
                <a:srgbClr val="C00000"/>
              </a:solidFill>
              <a:prstDash val="sysDot"/>
              <a:headEnd type="none" w="lg" len="med"/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858000" y="4419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&gt;10MB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45" y="2384507"/>
            <a:ext cx="8711779" cy="1051498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Web search, data mining (Microsoft</a:t>
            </a:r>
            <a:r>
              <a:rPr lang="en-US" dirty="0" smtClean="0"/>
              <a:t>) [</a:t>
            </a:r>
            <a:r>
              <a:rPr lang="en-US" dirty="0" err="1" smtClean="0"/>
              <a:t>Alizadeh</a:t>
            </a:r>
            <a:r>
              <a:rPr lang="en-US" dirty="0" smtClean="0"/>
              <a:t> 2010]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0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0" y="1749592"/>
            <a:ext cx="8992350" cy="5035045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High bandwidth any-to-any communication </a:t>
            </a:r>
            <a:br>
              <a:rPr lang="en-US" dirty="0" smtClean="0"/>
            </a:br>
            <a:r>
              <a:rPr lang="en-US" i="1" dirty="0" smtClean="0">
                <a:solidFill>
                  <a:srgbClr val="000090"/>
                </a:solidFill>
                <a:sym typeface="Wingdings"/>
              </a:rPr>
              <a:t>(</a:t>
            </a:r>
            <a:r>
              <a:rPr lang="en-US" i="1" dirty="0" smtClean="0">
                <a:solidFill>
                  <a:srgbClr val="000090"/>
                </a:solidFill>
              </a:rPr>
              <a:t>“bisection bandwidth”)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Low latency is critical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Worst-case (“tail”) latency is critical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722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Bandwidth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Ideal: Each server can talk to any other server at its full access link rate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Conceptually: DC network as one giant switch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</a:t>
            </a:r>
            <a:r>
              <a:rPr lang="en-US" dirty="0" smtClean="0"/>
              <a:t>Network: </a:t>
            </a:r>
            <a:r>
              <a:rPr lang="en-US" dirty="0" smtClean="0"/>
              <a:t>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3528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0000"/>
                </a:solidFill>
              </a:rPr>
              <a:t>Slides from: </a:t>
            </a:r>
            <a:r>
              <a:rPr lang="en-US" sz="1400" dirty="0" err="1" smtClean="0">
                <a:solidFill>
                  <a:srgbClr val="000000"/>
                </a:solidFill>
              </a:rPr>
              <a:t>Alizadeh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HotNets</a:t>
            </a:r>
            <a:r>
              <a:rPr lang="en-US" sz="1400" dirty="0" smtClean="0">
                <a:solidFill>
                  <a:srgbClr val="000000"/>
                </a:solidFill>
              </a:rPr>
              <a:t> 2012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914400" y="2133600"/>
            <a:ext cx="4193123" cy="3572220"/>
            <a:chOff x="2553762" y="2124177"/>
            <a:chExt cx="4193123" cy="3572220"/>
          </a:xfrm>
        </p:grpSpPr>
        <p:sp>
          <p:nvSpPr>
            <p:cNvPr id="6" name="Rectangle 5"/>
            <p:cNvSpPr/>
            <p:nvPr/>
          </p:nvSpPr>
          <p:spPr>
            <a:xfrm>
              <a:off x="25537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V="1">
              <a:off x="2745324" y="4419600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2416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41685" y="263651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241685" y="263651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9274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613285" y="263651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613285" y="263651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5" idx="0"/>
            </p:cNvCxnSpPr>
            <p:nvPr/>
          </p:nvCxnSpPr>
          <p:spPr>
            <a:xfrm flipH="1" flipV="1">
              <a:off x="3927485" y="2636520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765685" y="2636520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5" idx="0"/>
            </p:cNvCxnSpPr>
            <p:nvPr/>
          </p:nvCxnSpPr>
          <p:spPr>
            <a:xfrm flipH="1" flipV="1">
              <a:off x="5603885" y="2636520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0109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8162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flipH="1" flipV="1">
              <a:off x="3197750" y="4419600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flipH="1" flipV="1">
              <a:off x="3197750" y="4419600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003685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22" name="Straight Connector 21"/>
            <p:cNvCxnSpPr>
              <a:stCxn id="21" idx="0"/>
            </p:cNvCxnSpPr>
            <p:nvPr/>
          </p:nvCxnSpPr>
          <p:spPr>
            <a:xfrm flipV="1">
              <a:off x="4195247" y="4419600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4608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180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" name="Straight Connector 24"/>
            <p:cNvCxnSpPr>
              <a:stCxn id="23" idx="0"/>
            </p:cNvCxnSpPr>
            <p:nvPr/>
          </p:nvCxnSpPr>
          <p:spPr>
            <a:xfrm flipH="1" flipV="1">
              <a:off x="4645550" y="4419600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H="1" flipV="1">
              <a:off x="4645550" y="4419600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22685" y="2124177"/>
              <a:ext cx="545969" cy="678181"/>
              <a:chOff x="1027560" y="1988818"/>
              <a:chExt cx="545969" cy="678181"/>
            </a:xfrm>
          </p:grpSpPr>
          <p:sp>
            <p:nvSpPr>
              <p:cNvPr id="28" name="Cube 27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747082" y="4333601"/>
              <a:ext cx="978209" cy="243008"/>
              <a:chOff x="5220661" y="3675707"/>
              <a:chExt cx="978209" cy="2430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3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168476" y="4333601"/>
              <a:ext cx="978209" cy="243008"/>
              <a:chOff x="5220661" y="3675707"/>
              <a:chExt cx="978209" cy="243008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4486020" y="2128098"/>
              <a:ext cx="545969" cy="678181"/>
              <a:chOff x="1027560" y="1988818"/>
              <a:chExt cx="545969" cy="678181"/>
            </a:xfrm>
          </p:grpSpPr>
          <p:sp>
            <p:nvSpPr>
              <p:cNvPr id="77" name="Cube 76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9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362716" y="2141219"/>
              <a:ext cx="545969" cy="678181"/>
              <a:chOff x="1027560" y="1988818"/>
              <a:chExt cx="545969" cy="678181"/>
            </a:xfrm>
          </p:grpSpPr>
          <p:sp>
            <p:nvSpPr>
              <p:cNvPr id="82" name="Cube 81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4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54493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 flipV="1">
              <a:off x="5640924" y="4419599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9065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363762" y="5333999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0" name="Straight Connector 89"/>
            <p:cNvCxnSpPr>
              <a:stCxn id="88" idx="0"/>
            </p:cNvCxnSpPr>
            <p:nvPr/>
          </p:nvCxnSpPr>
          <p:spPr>
            <a:xfrm flipH="1" flipV="1">
              <a:off x="6093350" y="4419599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0"/>
            </p:cNvCxnSpPr>
            <p:nvPr/>
          </p:nvCxnSpPr>
          <p:spPr>
            <a:xfrm flipH="1" flipV="1">
              <a:off x="6093350" y="4419599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5579365" y="4342092"/>
              <a:ext cx="978209" cy="243008"/>
              <a:chOff x="5220661" y="3675707"/>
              <a:chExt cx="978209" cy="243008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25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914400" y="2133600"/>
            <a:ext cx="4193123" cy="3572220"/>
            <a:chOff x="2553762" y="2124177"/>
            <a:chExt cx="4193123" cy="3572220"/>
          </a:xfrm>
        </p:grpSpPr>
        <p:sp>
          <p:nvSpPr>
            <p:cNvPr id="6" name="Rectangle 5"/>
            <p:cNvSpPr/>
            <p:nvPr/>
          </p:nvSpPr>
          <p:spPr>
            <a:xfrm>
              <a:off x="25537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V="1">
              <a:off x="2745324" y="4419600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2416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241685" y="263651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241685" y="263651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927485" y="263651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613285" y="263651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613285" y="263651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5" idx="0"/>
            </p:cNvCxnSpPr>
            <p:nvPr/>
          </p:nvCxnSpPr>
          <p:spPr>
            <a:xfrm flipH="1" flipV="1">
              <a:off x="3927485" y="2636520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765685" y="2636520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5" idx="0"/>
            </p:cNvCxnSpPr>
            <p:nvPr/>
          </p:nvCxnSpPr>
          <p:spPr>
            <a:xfrm flipH="1" flipV="1">
              <a:off x="5603885" y="2636520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010962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8162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flipH="1" flipV="1">
              <a:off x="3197750" y="4419600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flipH="1" flipV="1">
              <a:off x="3197750" y="4419600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003685" y="533400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22" name="Straight Connector 21"/>
            <p:cNvCxnSpPr>
              <a:stCxn id="21" idx="0"/>
            </p:cNvCxnSpPr>
            <p:nvPr/>
          </p:nvCxnSpPr>
          <p:spPr>
            <a:xfrm flipV="1">
              <a:off x="4195247" y="4419600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4608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18085" y="533400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" name="Straight Connector 24"/>
            <p:cNvCxnSpPr>
              <a:stCxn id="23" idx="0"/>
            </p:cNvCxnSpPr>
            <p:nvPr/>
          </p:nvCxnSpPr>
          <p:spPr>
            <a:xfrm flipH="1" flipV="1">
              <a:off x="4645550" y="4419600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flipH="1" flipV="1">
              <a:off x="4645550" y="4419600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22685" y="2124177"/>
              <a:ext cx="545969" cy="678181"/>
              <a:chOff x="1027560" y="1988818"/>
              <a:chExt cx="545969" cy="678181"/>
            </a:xfrm>
          </p:grpSpPr>
          <p:sp>
            <p:nvSpPr>
              <p:cNvPr id="28" name="Cube 27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747082" y="4333601"/>
              <a:ext cx="978209" cy="243008"/>
              <a:chOff x="5220661" y="3675707"/>
              <a:chExt cx="978209" cy="2430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3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168476" y="4333601"/>
              <a:ext cx="978209" cy="243008"/>
              <a:chOff x="5220661" y="3675707"/>
              <a:chExt cx="978209" cy="243008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4486020" y="2128098"/>
              <a:ext cx="545969" cy="678181"/>
              <a:chOff x="1027560" y="1988818"/>
              <a:chExt cx="545969" cy="678181"/>
            </a:xfrm>
          </p:grpSpPr>
          <p:sp>
            <p:nvSpPr>
              <p:cNvPr id="77" name="Cube 76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9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362716" y="2141219"/>
              <a:ext cx="545969" cy="678181"/>
              <a:chOff x="1027560" y="1988818"/>
              <a:chExt cx="545969" cy="678181"/>
            </a:xfrm>
          </p:grpSpPr>
          <p:sp>
            <p:nvSpPr>
              <p:cNvPr id="82" name="Cube 81"/>
              <p:cNvSpPr/>
              <p:nvPr/>
            </p:nvSpPr>
            <p:spPr>
              <a:xfrm flipH="1">
                <a:off x="1027560" y="1988818"/>
                <a:ext cx="545969" cy="678181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71574" y="2133601"/>
                <a:ext cx="401955" cy="529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4" name="Rectangle 83"/>
              <p:cNvSpPr/>
              <p:nvPr/>
            </p:nvSpPr>
            <p:spPr>
              <a:xfrm>
                <a:off x="1028484" y="2005964"/>
                <a:ext cx="125948" cy="65341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48" h="653415">
                    <a:moveTo>
                      <a:pt x="1905" y="0"/>
                    </a:moveTo>
                    <a:lnTo>
                      <a:pt x="124043" y="121920"/>
                    </a:lnTo>
                    <a:lnTo>
                      <a:pt x="125948" y="653415"/>
                    </a:lnTo>
                    <a:lnTo>
                      <a:pt x="0" y="527685"/>
                    </a:lnTo>
                    <a:lnTo>
                      <a:pt x="19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Rectangle 83"/>
              <p:cNvSpPr/>
              <p:nvPr/>
            </p:nvSpPr>
            <p:spPr>
              <a:xfrm>
                <a:off x="1037545" y="1988820"/>
                <a:ext cx="520283" cy="127635"/>
              </a:xfrm>
              <a:custGeom>
                <a:avLst/>
                <a:gdLst>
                  <a:gd name="connsiteX0" fmla="*/ 0 w 230723"/>
                  <a:gd name="connsiteY0" fmla="*/ 0 h 609600"/>
                  <a:gd name="connsiteX1" fmla="*/ 230723 w 230723"/>
                  <a:gd name="connsiteY1" fmla="*/ 0 h 609600"/>
                  <a:gd name="connsiteX2" fmla="*/ 230723 w 230723"/>
                  <a:gd name="connsiteY2" fmla="*/ 609600 h 609600"/>
                  <a:gd name="connsiteX3" fmla="*/ 0 w 230723"/>
                  <a:gd name="connsiteY3" fmla="*/ 609600 h 609600"/>
                  <a:gd name="connsiteX4" fmla="*/ 0 w 230723"/>
                  <a:gd name="connsiteY4" fmla="*/ 0 h 609600"/>
                  <a:gd name="connsiteX0" fmla="*/ 123825 w 230723"/>
                  <a:gd name="connsiteY0" fmla="*/ 0 h 645795"/>
                  <a:gd name="connsiteX1" fmla="*/ 230723 w 230723"/>
                  <a:gd name="connsiteY1" fmla="*/ 36195 h 645795"/>
                  <a:gd name="connsiteX2" fmla="*/ 230723 w 230723"/>
                  <a:gd name="connsiteY2" fmla="*/ 645795 h 645795"/>
                  <a:gd name="connsiteX3" fmla="*/ 0 w 230723"/>
                  <a:gd name="connsiteY3" fmla="*/ 645795 h 645795"/>
                  <a:gd name="connsiteX4" fmla="*/ 123825 w 230723"/>
                  <a:gd name="connsiteY4" fmla="*/ 0 h 645795"/>
                  <a:gd name="connsiteX0" fmla="*/ 123825 w 234533"/>
                  <a:gd name="connsiteY0" fmla="*/ 0 h 645795"/>
                  <a:gd name="connsiteX1" fmla="*/ 234533 w 234533"/>
                  <a:gd name="connsiteY1" fmla="*/ 116205 h 645795"/>
                  <a:gd name="connsiteX2" fmla="*/ 230723 w 234533"/>
                  <a:gd name="connsiteY2" fmla="*/ 645795 h 645795"/>
                  <a:gd name="connsiteX3" fmla="*/ 0 w 234533"/>
                  <a:gd name="connsiteY3" fmla="*/ 645795 h 645795"/>
                  <a:gd name="connsiteX4" fmla="*/ 123825 w 234533"/>
                  <a:gd name="connsiteY4" fmla="*/ 0 h 645795"/>
                  <a:gd name="connsiteX0" fmla="*/ 13335 w 124043"/>
                  <a:gd name="connsiteY0" fmla="*/ 0 h 645795"/>
                  <a:gd name="connsiteX1" fmla="*/ 124043 w 124043"/>
                  <a:gd name="connsiteY1" fmla="*/ 116205 h 645795"/>
                  <a:gd name="connsiteX2" fmla="*/ 120233 w 124043"/>
                  <a:gd name="connsiteY2" fmla="*/ 645795 h 645795"/>
                  <a:gd name="connsiteX3" fmla="*/ 0 w 124043"/>
                  <a:gd name="connsiteY3" fmla="*/ 502920 h 645795"/>
                  <a:gd name="connsiteX4" fmla="*/ 13335 w 124043"/>
                  <a:gd name="connsiteY4" fmla="*/ 0 h 645795"/>
                  <a:gd name="connsiteX0" fmla="*/ 13335 w 125948"/>
                  <a:gd name="connsiteY0" fmla="*/ 0 h 628650"/>
                  <a:gd name="connsiteX1" fmla="*/ 124043 w 125948"/>
                  <a:gd name="connsiteY1" fmla="*/ 116205 h 628650"/>
                  <a:gd name="connsiteX2" fmla="*/ 125948 w 125948"/>
                  <a:gd name="connsiteY2" fmla="*/ 628650 h 628650"/>
                  <a:gd name="connsiteX3" fmla="*/ 0 w 125948"/>
                  <a:gd name="connsiteY3" fmla="*/ 502920 h 628650"/>
                  <a:gd name="connsiteX4" fmla="*/ 13335 w 125948"/>
                  <a:gd name="connsiteY4" fmla="*/ 0 h 628650"/>
                  <a:gd name="connsiteX0" fmla="*/ 3810 w 116423"/>
                  <a:gd name="connsiteY0" fmla="*/ 0 h 628650"/>
                  <a:gd name="connsiteX1" fmla="*/ 114518 w 116423"/>
                  <a:gd name="connsiteY1" fmla="*/ 116205 h 628650"/>
                  <a:gd name="connsiteX2" fmla="*/ 116423 w 116423"/>
                  <a:gd name="connsiteY2" fmla="*/ 628650 h 628650"/>
                  <a:gd name="connsiteX3" fmla="*/ 0 w 116423"/>
                  <a:gd name="connsiteY3" fmla="*/ 514350 h 628650"/>
                  <a:gd name="connsiteX4" fmla="*/ 3810 w 116423"/>
                  <a:gd name="connsiteY4" fmla="*/ 0 h 628650"/>
                  <a:gd name="connsiteX0" fmla="*/ 0 w 120233"/>
                  <a:gd name="connsiteY0" fmla="*/ 0 h 632460"/>
                  <a:gd name="connsiteX1" fmla="*/ 118328 w 120233"/>
                  <a:gd name="connsiteY1" fmla="*/ 120015 h 632460"/>
                  <a:gd name="connsiteX2" fmla="*/ 120233 w 120233"/>
                  <a:gd name="connsiteY2" fmla="*/ 632460 h 632460"/>
                  <a:gd name="connsiteX3" fmla="*/ 3810 w 120233"/>
                  <a:gd name="connsiteY3" fmla="*/ 518160 h 632460"/>
                  <a:gd name="connsiteX4" fmla="*/ 0 w 120233"/>
                  <a:gd name="connsiteY4" fmla="*/ 0 h 632460"/>
                  <a:gd name="connsiteX0" fmla="*/ 0 w 118328"/>
                  <a:gd name="connsiteY0" fmla="*/ 0 h 643890"/>
                  <a:gd name="connsiteX1" fmla="*/ 116423 w 118328"/>
                  <a:gd name="connsiteY1" fmla="*/ 131445 h 643890"/>
                  <a:gd name="connsiteX2" fmla="*/ 118328 w 118328"/>
                  <a:gd name="connsiteY2" fmla="*/ 643890 h 643890"/>
                  <a:gd name="connsiteX3" fmla="*/ 1905 w 118328"/>
                  <a:gd name="connsiteY3" fmla="*/ 529590 h 643890"/>
                  <a:gd name="connsiteX4" fmla="*/ 0 w 118328"/>
                  <a:gd name="connsiteY4" fmla="*/ 0 h 643890"/>
                  <a:gd name="connsiteX0" fmla="*/ 0 w 122138"/>
                  <a:gd name="connsiteY0" fmla="*/ 0 h 643890"/>
                  <a:gd name="connsiteX1" fmla="*/ 122138 w 122138"/>
                  <a:gd name="connsiteY1" fmla="*/ 121920 h 643890"/>
                  <a:gd name="connsiteX2" fmla="*/ 118328 w 122138"/>
                  <a:gd name="connsiteY2" fmla="*/ 643890 h 643890"/>
                  <a:gd name="connsiteX3" fmla="*/ 1905 w 122138"/>
                  <a:gd name="connsiteY3" fmla="*/ 529590 h 643890"/>
                  <a:gd name="connsiteX4" fmla="*/ 0 w 122138"/>
                  <a:gd name="connsiteY4" fmla="*/ 0 h 643890"/>
                  <a:gd name="connsiteX0" fmla="*/ 0 w 124043"/>
                  <a:gd name="connsiteY0" fmla="*/ 0 h 653415"/>
                  <a:gd name="connsiteX1" fmla="*/ 122138 w 124043"/>
                  <a:gd name="connsiteY1" fmla="*/ 121920 h 653415"/>
                  <a:gd name="connsiteX2" fmla="*/ 124043 w 124043"/>
                  <a:gd name="connsiteY2" fmla="*/ 653415 h 653415"/>
                  <a:gd name="connsiteX3" fmla="*/ 1905 w 124043"/>
                  <a:gd name="connsiteY3" fmla="*/ 529590 h 653415"/>
                  <a:gd name="connsiteX4" fmla="*/ 0 w 124043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31495 h 653415"/>
                  <a:gd name="connsiteX4" fmla="*/ 1905 w 125948"/>
                  <a:gd name="connsiteY4" fmla="*/ 0 h 653415"/>
                  <a:gd name="connsiteX0" fmla="*/ 1905 w 125948"/>
                  <a:gd name="connsiteY0" fmla="*/ 0 h 653415"/>
                  <a:gd name="connsiteX1" fmla="*/ 124043 w 125948"/>
                  <a:gd name="connsiteY1" fmla="*/ 121920 h 653415"/>
                  <a:gd name="connsiteX2" fmla="*/ 125948 w 125948"/>
                  <a:gd name="connsiteY2" fmla="*/ 653415 h 653415"/>
                  <a:gd name="connsiteX3" fmla="*/ 0 w 125948"/>
                  <a:gd name="connsiteY3" fmla="*/ 527685 h 653415"/>
                  <a:gd name="connsiteX4" fmla="*/ 1905 w 125948"/>
                  <a:gd name="connsiteY4" fmla="*/ 0 h 653415"/>
                  <a:gd name="connsiteX0" fmla="*/ 1905 w 305018"/>
                  <a:gd name="connsiteY0" fmla="*/ 0 h 527685"/>
                  <a:gd name="connsiteX1" fmla="*/ 124043 w 305018"/>
                  <a:gd name="connsiteY1" fmla="*/ 121920 h 527685"/>
                  <a:gd name="connsiteX2" fmla="*/ 305018 w 305018"/>
                  <a:gd name="connsiteY2" fmla="*/ 358140 h 527685"/>
                  <a:gd name="connsiteX3" fmla="*/ 0 w 305018"/>
                  <a:gd name="connsiteY3" fmla="*/ 527685 h 527685"/>
                  <a:gd name="connsiteX4" fmla="*/ 1905 w 305018"/>
                  <a:gd name="connsiteY4" fmla="*/ 0 h 527685"/>
                  <a:gd name="connsiteX0" fmla="*/ 62865 w 365978"/>
                  <a:gd name="connsiteY0" fmla="*/ 0 h 360045"/>
                  <a:gd name="connsiteX1" fmla="*/ 185003 w 365978"/>
                  <a:gd name="connsiteY1" fmla="*/ 121920 h 360045"/>
                  <a:gd name="connsiteX2" fmla="*/ 365978 w 365978"/>
                  <a:gd name="connsiteY2" fmla="*/ 358140 h 360045"/>
                  <a:gd name="connsiteX3" fmla="*/ 0 w 365978"/>
                  <a:gd name="connsiteY3" fmla="*/ 360045 h 360045"/>
                  <a:gd name="connsiteX4" fmla="*/ 62865 w 365978"/>
                  <a:gd name="connsiteY4" fmla="*/ 0 h 360045"/>
                  <a:gd name="connsiteX0" fmla="*/ 0 w 489803"/>
                  <a:gd name="connsiteY0" fmla="*/ 123825 h 238125"/>
                  <a:gd name="connsiteX1" fmla="*/ 308828 w 489803"/>
                  <a:gd name="connsiteY1" fmla="*/ 0 h 238125"/>
                  <a:gd name="connsiteX2" fmla="*/ 489803 w 489803"/>
                  <a:gd name="connsiteY2" fmla="*/ 236220 h 238125"/>
                  <a:gd name="connsiteX3" fmla="*/ 123825 w 489803"/>
                  <a:gd name="connsiteY3" fmla="*/ 238125 h 238125"/>
                  <a:gd name="connsiteX4" fmla="*/ 0 w 489803"/>
                  <a:gd name="connsiteY4" fmla="*/ 123825 h 238125"/>
                  <a:gd name="connsiteX0" fmla="*/ 0 w 489803"/>
                  <a:gd name="connsiteY0" fmla="*/ 15240 h 129540"/>
                  <a:gd name="connsiteX1" fmla="*/ 331688 w 489803"/>
                  <a:gd name="connsiteY1" fmla="*/ 0 h 129540"/>
                  <a:gd name="connsiteX2" fmla="*/ 489803 w 489803"/>
                  <a:gd name="connsiteY2" fmla="*/ 127635 h 129540"/>
                  <a:gd name="connsiteX3" fmla="*/ 123825 w 489803"/>
                  <a:gd name="connsiteY3" fmla="*/ 129540 h 129540"/>
                  <a:gd name="connsiteX4" fmla="*/ 0 w 489803"/>
                  <a:gd name="connsiteY4" fmla="*/ 15240 h 129540"/>
                  <a:gd name="connsiteX0" fmla="*/ 0 w 489803"/>
                  <a:gd name="connsiteY0" fmla="*/ 1905 h 116205"/>
                  <a:gd name="connsiteX1" fmla="*/ 385028 w 489803"/>
                  <a:gd name="connsiteY1" fmla="*/ 0 h 116205"/>
                  <a:gd name="connsiteX2" fmla="*/ 489803 w 489803"/>
                  <a:gd name="connsiteY2" fmla="*/ 114300 h 116205"/>
                  <a:gd name="connsiteX3" fmla="*/ 123825 w 489803"/>
                  <a:gd name="connsiteY3" fmla="*/ 116205 h 116205"/>
                  <a:gd name="connsiteX4" fmla="*/ 0 w 489803"/>
                  <a:gd name="connsiteY4" fmla="*/ 1905 h 116205"/>
                  <a:gd name="connsiteX0" fmla="*/ 0 w 505043"/>
                  <a:gd name="connsiteY0" fmla="*/ 0 h 121920"/>
                  <a:gd name="connsiteX1" fmla="*/ 400268 w 505043"/>
                  <a:gd name="connsiteY1" fmla="*/ 5715 h 121920"/>
                  <a:gd name="connsiteX2" fmla="*/ 505043 w 505043"/>
                  <a:gd name="connsiteY2" fmla="*/ 120015 h 121920"/>
                  <a:gd name="connsiteX3" fmla="*/ 139065 w 505043"/>
                  <a:gd name="connsiteY3" fmla="*/ 121920 h 121920"/>
                  <a:gd name="connsiteX4" fmla="*/ 0 w 505043"/>
                  <a:gd name="connsiteY4" fmla="*/ 0 h 121920"/>
                  <a:gd name="connsiteX0" fmla="*/ 0 w 505043"/>
                  <a:gd name="connsiteY0" fmla="*/ 1905 h 123825"/>
                  <a:gd name="connsiteX1" fmla="*/ 404078 w 505043"/>
                  <a:gd name="connsiteY1" fmla="*/ 0 h 123825"/>
                  <a:gd name="connsiteX2" fmla="*/ 505043 w 505043"/>
                  <a:gd name="connsiteY2" fmla="*/ 121920 h 123825"/>
                  <a:gd name="connsiteX3" fmla="*/ 139065 w 505043"/>
                  <a:gd name="connsiteY3" fmla="*/ 123825 h 123825"/>
                  <a:gd name="connsiteX4" fmla="*/ 0 w 505043"/>
                  <a:gd name="connsiteY4" fmla="*/ 1905 h 123825"/>
                  <a:gd name="connsiteX0" fmla="*/ 0 w 514568"/>
                  <a:gd name="connsiteY0" fmla="*/ 1905 h 123825"/>
                  <a:gd name="connsiteX1" fmla="*/ 404078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3825"/>
                  <a:gd name="connsiteX1" fmla="*/ 398363 w 514568"/>
                  <a:gd name="connsiteY1" fmla="*/ 0 h 123825"/>
                  <a:gd name="connsiteX2" fmla="*/ 514568 w 514568"/>
                  <a:gd name="connsiteY2" fmla="*/ 121920 h 123825"/>
                  <a:gd name="connsiteX3" fmla="*/ 139065 w 514568"/>
                  <a:gd name="connsiteY3" fmla="*/ 123825 h 123825"/>
                  <a:gd name="connsiteX4" fmla="*/ 0 w 514568"/>
                  <a:gd name="connsiteY4" fmla="*/ 1905 h 123825"/>
                  <a:gd name="connsiteX0" fmla="*/ 0 w 514568"/>
                  <a:gd name="connsiteY0" fmla="*/ 1905 h 121920"/>
                  <a:gd name="connsiteX1" fmla="*/ 398363 w 514568"/>
                  <a:gd name="connsiteY1" fmla="*/ 0 h 121920"/>
                  <a:gd name="connsiteX2" fmla="*/ 514568 w 514568"/>
                  <a:gd name="connsiteY2" fmla="*/ 121920 h 121920"/>
                  <a:gd name="connsiteX3" fmla="*/ 129540 w 514568"/>
                  <a:gd name="connsiteY3" fmla="*/ 121920 h 121920"/>
                  <a:gd name="connsiteX4" fmla="*/ 0 w 514568"/>
                  <a:gd name="connsiteY4" fmla="*/ 1905 h 121920"/>
                  <a:gd name="connsiteX0" fmla="*/ 0 w 520283"/>
                  <a:gd name="connsiteY0" fmla="*/ 1905 h 125730"/>
                  <a:gd name="connsiteX1" fmla="*/ 398363 w 520283"/>
                  <a:gd name="connsiteY1" fmla="*/ 0 h 125730"/>
                  <a:gd name="connsiteX2" fmla="*/ 520283 w 520283"/>
                  <a:gd name="connsiteY2" fmla="*/ 125730 h 125730"/>
                  <a:gd name="connsiteX3" fmla="*/ 129540 w 520283"/>
                  <a:gd name="connsiteY3" fmla="*/ 121920 h 125730"/>
                  <a:gd name="connsiteX4" fmla="*/ 0 w 520283"/>
                  <a:gd name="connsiteY4" fmla="*/ 1905 h 125730"/>
                  <a:gd name="connsiteX0" fmla="*/ 0 w 520283"/>
                  <a:gd name="connsiteY0" fmla="*/ 1905 h 127635"/>
                  <a:gd name="connsiteX1" fmla="*/ 398363 w 520283"/>
                  <a:gd name="connsiteY1" fmla="*/ 0 h 127635"/>
                  <a:gd name="connsiteX2" fmla="*/ 520283 w 520283"/>
                  <a:gd name="connsiteY2" fmla="*/ 125730 h 127635"/>
                  <a:gd name="connsiteX3" fmla="*/ 133350 w 520283"/>
                  <a:gd name="connsiteY3" fmla="*/ 127635 h 127635"/>
                  <a:gd name="connsiteX4" fmla="*/ 0 w 520283"/>
                  <a:gd name="connsiteY4" fmla="*/ 1905 h 1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283" h="127635">
                    <a:moveTo>
                      <a:pt x="0" y="1905"/>
                    </a:moveTo>
                    <a:lnTo>
                      <a:pt x="398363" y="0"/>
                    </a:lnTo>
                    <a:lnTo>
                      <a:pt x="520283" y="125730"/>
                    </a:lnTo>
                    <a:lnTo>
                      <a:pt x="133350" y="127635"/>
                    </a:lnTo>
                    <a:lnTo>
                      <a:pt x="0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61000">
                    <a:schemeClr val="dk1">
                      <a:tint val="37000"/>
                      <a:satMod val="300000"/>
                      <a:lumMod val="66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54493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 flipV="1">
              <a:off x="5640924" y="4419599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906562" y="5333999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363762" y="5333999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0" name="Straight Connector 89"/>
            <p:cNvCxnSpPr>
              <a:stCxn id="88" idx="0"/>
            </p:cNvCxnSpPr>
            <p:nvPr/>
          </p:nvCxnSpPr>
          <p:spPr>
            <a:xfrm flipH="1" flipV="1">
              <a:off x="6093350" y="4419599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9" idx="0"/>
            </p:cNvCxnSpPr>
            <p:nvPr/>
          </p:nvCxnSpPr>
          <p:spPr>
            <a:xfrm flipH="1" flipV="1">
              <a:off x="6093350" y="4419599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5579365" y="4342092"/>
              <a:ext cx="978209" cy="243008"/>
              <a:chOff x="5220661" y="3675707"/>
              <a:chExt cx="978209" cy="243008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</a:t>
            </a:r>
            <a:r>
              <a:rPr lang="en-US" dirty="0" smtClean="0"/>
              <a:t>Network: </a:t>
            </a:r>
            <a:r>
              <a:rPr lang="en-US" dirty="0" smtClean="0"/>
              <a:t>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3528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0000"/>
                </a:solidFill>
              </a:rPr>
              <a:t>Slides from: </a:t>
            </a:r>
            <a:r>
              <a:rPr lang="en-US" sz="1400" dirty="0" err="1" smtClean="0">
                <a:solidFill>
                  <a:srgbClr val="000000"/>
                </a:solidFill>
              </a:rPr>
              <a:t>Alizadeh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HotNets</a:t>
            </a:r>
            <a:r>
              <a:rPr lang="en-US" sz="1400" dirty="0" smtClean="0">
                <a:solidFill>
                  <a:srgbClr val="000000"/>
                </a:solidFill>
              </a:rPr>
              <a:t> 2012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Material is emerging (not established) wisdom</a:t>
            </a:r>
          </a:p>
          <a:p>
            <a:endParaRPr lang="en-US" dirty="0" smtClean="0"/>
          </a:p>
          <a:p>
            <a:r>
              <a:rPr lang="en-US" dirty="0" smtClean="0"/>
              <a:t>Material is incomplete</a:t>
            </a:r>
          </a:p>
          <a:p>
            <a:pPr lvl="1"/>
            <a:r>
              <a:rPr lang="en-US" dirty="0" smtClean="0"/>
              <a:t>many details on how and why datacenter networks</a:t>
            </a:r>
            <a:br>
              <a:rPr lang="en-US" dirty="0" smtClean="0"/>
            </a:br>
            <a:r>
              <a:rPr lang="en-US" dirty="0" smtClean="0"/>
              <a:t>operate aren’t public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281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oup 353"/>
          <p:cNvGrpSpPr/>
          <p:nvPr/>
        </p:nvGrpSpPr>
        <p:grpSpPr>
          <a:xfrm>
            <a:off x="4636321" y="1826677"/>
            <a:ext cx="3059879" cy="4193123"/>
            <a:chOff x="4636321" y="1826677"/>
            <a:chExt cx="3059879" cy="4193123"/>
          </a:xfrm>
        </p:grpSpPr>
        <p:sp>
          <p:nvSpPr>
            <p:cNvPr id="116" name="Rectangle 115"/>
            <p:cNvSpPr/>
            <p:nvPr/>
          </p:nvSpPr>
          <p:spPr>
            <a:xfrm rot="16200000" flipH="1">
              <a:off x="7323440" y="18370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>
              <a:stCxn id="116" idx="0"/>
            </p:cNvCxnSpPr>
            <p:nvPr/>
          </p:nvCxnSpPr>
          <p:spPr>
            <a:xfrm rot="16200000" flipH="1" flipV="1">
              <a:off x="6650390" y="1787252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16200000" flipH="1" flipV="1">
              <a:off x="5223062" y="19278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6200000" flipH="1" flipV="1">
              <a:off x="4803962" y="234695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16200000" flipV="1">
              <a:off x="5223062" y="26136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rot="16200000" flipH="1" flipV="1">
              <a:off x="5489762" y="303275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6200000" flipH="1" flipV="1">
              <a:off x="5070662" y="345185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61" idx="0"/>
            </p:cNvCxnSpPr>
            <p:nvPr/>
          </p:nvCxnSpPr>
          <p:spPr>
            <a:xfrm rot="16200000" flipV="1">
              <a:off x="4461278" y="3375444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16200000" flipV="1">
              <a:off x="4879816" y="3795107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61" idx="0"/>
            </p:cNvCxnSpPr>
            <p:nvPr/>
          </p:nvCxnSpPr>
          <p:spPr>
            <a:xfrm rot="16200000" flipV="1">
              <a:off x="5299478" y="4213644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 rot="16200000" flipH="1">
              <a:off x="7323440" y="22942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6200000" flipH="1">
              <a:off x="7323440" y="275144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9" name="Straight Connector 128"/>
            <p:cNvCxnSpPr>
              <a:stCxn id="127" idx="0"/>
            </p:cNvCxnSpPr>
            <p:nvPr/>
          </p:nvCxnSpPr>
          <p:spPr>
            <a:xfrm rot="16200000" flipV="1">
              <a:off x="6874216" y="2015852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8" idx="0"/>
            </p:cNvCxnSpPr>
            <p:nvPr/>
          </p:nvCxnSpPr>
          <p:spPr>
            <a:xfrm rot="16200000" flipV="1">
              <a:off x="6645616" y="2244452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 rot="16200000" flipH="1">
              <a:off x="7323440" y="3286963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cxnSp>
          <p:nvCxnSpPr>
            <p:cNvPr id="132" name="Straight Connector 131"/>
            <p:cNvCxnSpPr>
              <a:stCxn id="131" idx="0"/>
            </p:cNvCxnSpPr>
            <p:nvPr/>
          </p:nvCxnSpPr>
          <p:spPr>
            <a:xfrm rot="16200000" flipH="1" flipV="1">
              <a:off x="6651451" y="3236113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 rot="16200000" flipH="1">
              <a:off x="7323440" y="3744163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 rot="16200000" flipH="1">
              <a:off x="7323440" y="4201363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35" name="Straight Connector 134"/>
            <p:cNvCxnSpPr>
              <a:stCxn id="133" idx="0"/>
            </p:cNvCxnSpPr>
            <p:nvPr/>
          </p:nvCxnSpPr>
          <p:spPr>
            <a:xfrm rot="16200000" flipV="1">
              <a:off x="6873154" y="3464713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34" idx="0"/>
            </p:cNvCxnSpPr>
            <p:nvPr/>
          </p:nvCxnSpPr>
          <p:spPr>
            <a:xfrm rot="16200000" flipV="1">
              <a:off x="6644554" y="3693313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/>
            <p:cNvSpPr/>
            <p:nvPr/>
          </p:nvSpPr>
          <p:spPr>
            <a:xfrm rot="16200000" flipH="1">
              <a:off x="5965803" y="3808991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Rectangle 141"/>
            <p:cNvSpPr/>
            <p:nvPr/>
          </p:nvSpPr>
          <p:spPr>
            <a:xfrm rot="16200000" flipH="1">
              <a:off x="7323439" y="47326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3" name="Straight Connector 142"/>
            <p:cNvCxnSpPr>
              <a:stCxn id="142" idx="0"/>
            </p:cNvCxnSpPr>
            <p:nvPr/>
          </p:nvCxnSpPr>
          <p:spPr>
            <a:xfrm rot="16200000" flipH="1" flipV="1">
              <a:off x="6650389" y="4682852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 rot="16200000" flipH="1">
              <a:off x="7323439" y="5189840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 rot="16200000" flipH="1">
              <a:off x="7323439" y="5647040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46" name="Straight Connector 145"/>
            <p:cNvCxnSpPr>
              <a:stCxn id="144" idx="0"/>
            </p:cNvCxnSpPr>
            <p:nvPr/>
          </p:nvCxnSpPr>
          <p:spPr>
            <a:xfrm rot="16200000" flipV="1">
              <a:off x="6874215" y="4911452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45" idx="0"/>
            </p:cNvCxnSpPr>
            <p:nvPr/>
          </p:nvCxnSpPr>
          <p:spPr>
            <a:xfrm rot="16200000" flipV="1">
              <a:off x="6645615" y="5140052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/>
            <p:cNvSpPr/>
            <p:nvPr/>
          </p:nvSpPr>
          <p:spPr>
            <a:xfrm rot="16200000" flipH="1">
              <a:off x="5974294" y="5219880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4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0" name="Straight Arrow Connector 119"/>
            <p:cNvCxnSpPr/>
            <p:nvPr/>
          </p:nvCxnSpPr>
          <p:spPr>
            <a:xfrm rot="16200000" flipH="1" flipV="1">
              <a:off x="4384862" y="276605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 rot="16200000" flipH="1">
              <a:off x="5965803" y="238759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3" name="Group 352"/>
          <p:cNvGrpSpPr/>
          <p:nvPr/>
        </p:nvGrpSpPr>
        <p:grpSpPr>
          <a:xfrm>
            <a:off x="1246983" y="1826677"/>
            <a:ext cx="3059877" cy="4193123"/>
            <a:chOff x="1399382" y="1978991"/>
            <a:chExt cx="3059877" cy="4193123"/>
          </a:xfrm>
        </p:grpSpPr>
        <p:grpSp>
          <p:nvGrpSpPr>
            <p:cNvPr id="256" name="Group 255"/>
            <p:cNvGrpSpPr/>
            <p:nvPr/>
          </p:nvGrpSpPr>
          <p:grpSpPr>
            <a:xfrm>
              <a:off x="2599978" y="2666914"/>
              <a:ext cx="1859281" cy="2871458"/>
              <a:chOff x="2447578" y="2514514"/>
              <a:chExt cx="1859281" cy="2871458"/>
            </a:xfrm>
          </p:grpSpPr>
          <p:cxnSp>
            <p:nvCxnSpPr>
              <p:cNvPr id="257" name="Straight Arrow Connector 256"/>
              <p:cNvCxnSpPr/>
              <p:nvPr/>
            </p:nvCxnSpPr>
            <p:spPr>
              <a:xfrm rot="5400000" flipV="1">
                <a:off x="3034319" y="19277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rot="5400000" flipV="1">
                <a:off x="2615219" y="2346873"/>
                <a:ext cx="15240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rot="5400000" flipV="1">
                <a:off x="2196119" y="2765973"/>
                <a:ext cx="23622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 rot="5400000" flipH="1" flipV="1">
                <a:off x="3034319" y="26135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rot="5400000" flipV="1">
                <a:off x="3301019" y="3032673"/>
                <a:ext cx="1524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/>
              <p:nvPr/>
            </p:nvCxnSpPr>
            <p:spPr>
              <a:xfrm rot="5400000" flipV="1">
                <a:off x="2881919" y="3451773"/>
                <a:ext cx="9906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>
                <a:stCxn id="302" idx="0"/>
              </p:cNvCxnSpPr>
              <p:nvPr/>
            </p:nvCxnSpPr>
            <p:spPr>
              <a:xfrm rot="5400000" flipH="1" flipV="1">
                <a:off x="2296245" y="3375358"/>
                <a:ext cx="21856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rot="5400000" flipH="1" flipV="1">
                <a:off x="2730927" y="3795021"/>
                <a:ext cx="1332439" cy="181942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>
                <a:stCxn id="302" idx="0"/>
              </p:cNvCxnSpPr>
              <p:nvPr/>
            </p:nvCxnSpPr>
            <p:spPr>
              <a:xfrm rot="5400000" flipH="1" flipV="1">
                <a:off x="3134445" y="4213558"/>
                <a:ext cx="5092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/>
            <p:cNvGrpSpPr/>
            <p:nvPr/>
          </p:nvGrpSpPr>
          <p:grpSpPr>
            <a:xfrm>
              <a:off x="1399382" y="1978991"/>
              <a:ext cx="362398" cy="4193123"/>
              <a:chOff x="1246982" y="1826591"/>
              <a:chExt cx="362398" cy="4193123"/>
            </a:xfrm>
          </p:grpSpPr>
          <p:sp>
            <p:nvSpPr>
              <p:cNvPr id="267" name="Rectangle 266"/>
              <p:cNvSpPr/>
              <p:nvPr/>
            </p:nvSpPr>
            <p:spPr>
              <a:xfrm rot="5400000">
                <a:off x="1236619" y="18369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H1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5400000">
                <a:off x="1236619" y="22941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H2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5400000">
                <a:off x="1236619" y="2751354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H3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5400000">
                <a:off x="1236619" y="3286877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H4</a:t>
                </a:r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5400000">
                <a:off x="1236619" y="3744077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H5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 rot="5400000">
                <a:off x="1236619" y="4201277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H6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 rot="5400000">
                <a:off x="1236620" y="47325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H7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 rot="5400000">
                <a:off x="1236620" y="5189754"/>
                <a:ext cx="383123" cy="362397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  <a:ea typeface="+mn-ea"/>
                    <a:cs typeface="+mn-cs"/>
                  </a:rPr>
                  <a:t>H8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 rot="5400000">
                <a:off x="1236620" y="5646954"/>
                <a:ext cx="383123" cy="3623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 smtClean="0">
                    <a:solidFill>
                      <a:prstClr val="white"/>
                    </a:solidFill>
                    <a:latin typeface="Calibri"/>
                  </a:rPr>
                  <a:t>H9</a:t>
                </a:r>
                <a:endParaRPr lang="en-US" sz="12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1761779" y="2170553"/>
              <a:ext cx="914401" cy="3810000"/>
              <a:chOff x="1609379" y="2018153"/>
              <a:chExt cx="914401" cy="3810000"/>
            </a:xfrm>
          </p:grpSpPr>
          <p:cxnSp>
            <p:nvCxnSpPr>
              <p:cNvPr id="277" name="Straight Connector 276"/>
              <p:cNvCxnSpPr>
                <a:stCxn id="267" idx="0"/>
              </p:cNvCxnSpPr>
              <p:nvPr/>
            </p:nvCxnSpPr>
            <p:spPr>
              <a:xfrm rot="5400000" flipV="1">
                <a:off x="1840366" y="1787166"/>
                <a:ext cx="452426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>
                <a:stCxn id="268" idx="0"/>
              </p:cNvCxnSpPr>
              <p:nvPr/>
            </p:nvCxnSpPr>
            <p:spPr>
              <a:xfrm rot="5400000" flipH="1" flipV="1">
                <a:off x="2064192" y="2015766"/>
                <a:ext cx="47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>
                <a:stCxn id="269" idx="0"/>
              </p:cNvCxnSpPr>
              <p:nvPr/>
            </p:nvCxnSpPr>
            <p:spPr>
              <a:xfrm rot="5400000" flipH="1" flipV="1">
                <a:off x="1835592" y="2244366"/>
                <a:ext cx="4619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70" idx="0"/>
              </p:cNvCxnSpPr>
              <p:nvPr/>
            </p:nvCxnSpPr>
            <p:spPr>
              <a:xfrm rot="5400000" flipV="1">
                <a:off x="1841427" y="3236027"/>
                <a:ext cx="450303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>
                <a:stCxn id="271" idx="0"/>
              </p:cNvCxnSpPr>
              <p:nvPr/>
            </p:nvCxnSpPr>
            <p:spPr>
              <a:xfrm rot="5400000" flipH="1" flipV="1">
                <a:off x="2063130" y="3464627"/>
                <a:ext cx="6897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>
                <a:stCxn id="272" idx="0"/>
              </p:cNvCxnSpPr>
              <p:nvPr/>
            </p:nvCxnSpPr>
            <p:spPr>
              <a:xfrm rot="5400000" flipH="1" flipV="1">
                <a:off x="1834530" y="3693227"/>
                <a:ext cx="464097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>
                <a:stCxn id="273" idx="0"/>
              </p:cNvCxnSpPr>
              <p:nvPr/>
            </p:nvCxnSpPr>
            <p:spPr>
              <a:xfrm rot="5400000" flipV="1">
                <a:off x="1840367" y="4682766"/>
                <a:ext cx="452426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stCxn id="274" idx="0"/>
              </p:cNvCxnSpPr>
              <p:nvPr/>
            </p:nvCxnSpPr>
            <p:spPr>
              <a:xfrm rot="5400000" flipH="1" flipV="1">
                <a:off x="2064193" y="4911366"/>
                <a:ext cx="47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>
                <a:stCxn id="275" idx="0"/>
              </p:cNvCxnSpPr>
              <p:nvPr/>
            </p:nvCxnSpPr>
            <p:spPr>
              <a:xfrm rot="5400000" flipH="1" flipV="1">
                <a:off x="1835593" y="5139966"/>
                <a:ext cx="461974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2510679" y="2172310"/>
              <a:ext cx="251499" cy="3810492"/>
              <a:chOff x="2358279" y="2019910"/>
              <a:chExt cx="251499" cy="3810492"/>
            </a:xfrm>
          </p:grpSpPr>
          <p:grpSp>
            <p:nvGrpSpPr>
              <p:cNvPr id="287" name="Group 286"/>
              <p:cNvGrpSpPr/>
              <p:nvPr/>
            </p:nvGrpSpPr>
            <p:grpSpPr>
              <a:xfrm rot="5400000">
                <a:off x="1999169" y="2387511"/>
                <a:ext cx="978209" cy="243008"/>
                <a:chOff x="5220661" y="3675707"/>
                <a:chExt cx="978209" cy="243008"/>
              </a:xfrm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8" name="Group 287"/>
              <p:cNvGrpSpPr/>
              <p:nvPr/>
            </p:nvGrpSpPr>
            <p:grpSpPr>
              <a:xfrm rot="5400000">
                <a:off x="1999169" y="3808905"/>
                <a:ext cx="978209" cy="243008"/>
                <a:chOff x="5220661" y="3675707"/>
                <a:chExt cx="978209" cy="243008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1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9" name="Group 288"/>
              <p:cNvGrpSpPr/>
              <p:nvPr/>
            </p:nvGrpSpPr>
            <p:grpSpPr>
              <a:xfrm rot="5400000">
                <a:off x="1990678" y="5219794"/>
                <a:ext cx="978209" cy="243008"/>
                <a:chOff x="5220661" y="3675707"/>
                <a:chExt cx="978209" cy="243008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29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55" name="Group 254"/>
          <p:cNvGrpSpPr/>
          <p:nvPr/>
        </p:nvGrpSpPr>
        <p:grpSpPr>
          <a:xfrm>
            <a:off x="2447578" y="2514514"/>
            <a:ext cx="1859281" cy="2871458"/>
            <a:chOff x="2447578" y="2514514"/>
            <a:chExt cx="1859281" cy="2871458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V="1">
              <a:off x="3034319" y="1927773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V="1">
              <a:off x="2615219" y="2346873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V="1">
              <a:off x="2196119" y="2765973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3034319" y="2613573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V="1">
              <a:off x="3301019" y="3032673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V="1">
              <a:off x="2881919" y="3451773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2" idx="0"/>
            </p:cNvCxnSpPr>
            <p:nvPr/>
          </p:nvCxnSpPr>
          <p:spPr>
            <a:xfrm rot="5400000" flipH="1" flipV="1">
              <a:off x="2296245" y="3375358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2730927" y="3795021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2" idx="0"/>
            </p:cNvCxnSpPr>
            <p:nvPr/>
          </p:nvCxnSpPr>
          <p:spPr>
            <a:xfrm rot="5400000" flipH="1" flipV="1">
              <a:off x="3134445" y="4213558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1237802" y="1826591"/>
            <a:ext cx="362398" cy="4193123"/>
            <a:chOff x="1246982" y="1826591"/>
            <a:chExt cx="362398" cy="4193123"/>
          </a:xfrm>
        </p:grpSpPr>
        <p:sp>
          <p:nvSpPr>
            <p:cNvPr id="7" name="Rectangle 6"/>
            <p:cNvSpPr/>
            <p:nvPr/>
          </p:nvSpPr>
          <p:spPr>
            <a:xfrm rot="5400000">
              <a:off x="1236619" y="18369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H1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1236619" y="22941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H2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1236619" y="2751354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H3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1236619" y="3286877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H4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1236619" y="3744077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H5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1236619" y="4201277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H6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1236620" y="47325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H7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1236620" y="5189754"/>
              <a:ext cx="383123" cy="362397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H8</a:t>
              </a:r>
              <a:endPara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1236620" y="5646954"/>
              <a:ext cx="383123" cy="3623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0" kern="0" dirty="0" smtClean="0">
                  <a:solidFill>
                    <a:prstClr val="white"/>
                  </a:solidFill>
                  <a:latin typeface="Calibri"/>
                </a:rPr>
                <a:t>H9</a:t>
              </a: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1600199" y="2018153"/>
            <a:ext cx="914401" cy="3810000"/>
            <a:chOff x="1600199" y="2018153"/>
            <a:chExt cx="914401" cy="3810000"/>
          </a:xfrm>
        </p:grpSpPr>
        <p:cxnSp>
          <p:nvCxnSpPr>
            <p:cNvPr id="8" name="Straight Connector 7"/>
            <p:cNvCxnSpPr>
              <a:stCxn id="7" idx="0"/>
            </p:cNvCxnSpPr>
            <p:nvPr/>
          </p:nvCxnSpPr>
          <p:spPr>
            <a:xfrm rot="5400000" flipV="1">
              <a:off x="1831186" y="17871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rot="5400000" flipH="1" flipV="1">
              <a:off x="2055012" y="20157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0"/>
            </p:cNvCxnSpPr>
            <p:nvPr/>
          </p:nvCxnSpPr>
          <p:spPr>
            <a:xfrm rot="5400000" flipH="1" flipV="1">
              <a:off x="1826412" y="22443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2" idx="0"/>
            </p:cNvCxnSpPr>
            <p:nvPr/>
          </p:nvCxnSpPr>
          <p:spPr>
            <a:xfrm rot="5400000" flipV="1">
              <a:off x="1832247" y="3236027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0"/>
            </p:cNvCxnSpPr>
            <p:nvPr/>
          </p:nvCxnSpPr>
          <p:spPr>
            <a:xfrm rot="5400000" flipH="1" flipV="1">
              <a:off x="2053950" y="3464627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0"/>
            </p:cNvCxnSpPr>
            <p:nvPr/>
          </p:nvCxnSpPr>
          <p:spPr>
            <a:xfrm rot="5400000" flipH="1" flipV="1">
              <a:off x="1825350" y="3693227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 rot="5400000" flipV="1">
              <a:off x="1831187" y="46827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0"/>
            </p:cNvCxnSpPr>
            <p:nvPr/>
          </p:nvCxnSpPr>
          <p:spPr>
            <a:xfrm rot="5400000" flipH="1" flipV="1">
              <a:off x="2055013" y="49113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rot="5400000" flipH="1" flipV="1">
              <a:off x="1826413" y="51399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/>
          <p:cNvGrpSpPr/>
          <p:nvPr/>
        </p:nvGrpSpPr>
        <p:grpSpPr>
          <a:xfrm>
            <a:off x="2358279" y="2019910"/>
            <a:ext cx="251499" cy="3810492"/>
            <a:chOff x="2358279" y="2019910"/>
            <a:chExt cx="251499" cy="3810492"/>
          </a:xfrm>
        </p:grpSpPr>
        <p:grpSp>
          <p:nvGrpSpPr>
            <p:cNvPr id="29" name="Group 28"/>
            <p:cNvGrpSpPr/>
            <p:nvPr/>
          </p:nvGrpSpPr>
          <p:grpSpPr>
            <a:xfrm rot="5400000">
              <a:off x="1999169" y="2387511"/>
              <a:ext cx="978209" cy="243008"/>
              <a:chOff x="5220661" y="3675707"/>
              <a:chExt cx="978209" cy="243008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 rot="5400000">
              <a:off x="1999169" y="3808905"/>
              <a:ext cx="978209" cy="243008"/>
              <a:chOff x="5220661" y="3675707"/>
              <a:chExt cx="978209" cy="24300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Group 38"/>
            <p:cNvGrpSpPr/>
            <p:nvPr/>
          </p:nvGrpSpPr>
          <p:grpSpPr>
            <a:xfrm rot="5400000">
              <a:off x="1990678" y="5219794"/>
              <a:ext cx="978209" cy="243008"/>
              <a:chOff x="5220661" y="3675707"/>
              <a:chExt cx="978209" cy="24300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220661" y="3675707"/>
                <a:ext cx="978209" cy="24300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24733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339542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43175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523965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616121" y="3805705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716981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708333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00544" y="3805704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716980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892756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5986833" y="3805703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716979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>
                <a:off x="6079045" y="3805702"/>
                <a:ext cx="92211" cy="72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up 27"/>
          <p:cNvGrpSpPr/>
          <p:nvPr/>
        </p:nvGrpSpPr>
        <p:grpSpPr>
          <a:xfrm rot="5400000">
            <a:off x="4207127" y="2829408"/>
            <a:ext cx="545969" cy="678181"/>
            <a:chOff x="1027560" y="1988818"/>
            <a:chExt cx="545969" cy="678181"/>
          </a:xfrm>
        </p:grpSpPr>
        <p:sp>
          <p:nvSpPr>
            <p:cNvPr id="111" name="Cube 110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4203206" y="3692743"/>
            <a:ext cx="545969" cy="678181"/>
            <a:chOff x="1027560" y="1988818"/>
            <a:chExt cx="545969" cy="678181"/>
          </a:xfrm>
        </p:grpSpPr>
        <p:sp>
          <p:nvSpPr>
            <p:cNvPr id="65" name="Cube 64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5400000">
            <a:off x="4190085" y="4569439"/>
            <a:ext cx="545969" cy="678181"/>
            <a:chOff x="1027560" y="1988818"/>
            <a:chExt cx="545969" cy="678181"/>
          </a:xfrm>
        </p:grpSpPr>
        <p:sp>
          <p:nvSpPr>
            <p:cNvPr id="61" name="Cube 60"/>
            <p:cNvSpPr/>
            <p:nvPr/>
          </p:nvSpPr>
          <p:spPr>
            <a:xfrm flipH="1">
              <a:off x="1027560" y="198881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1574" y="2133601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83"/>
            <p:cNvSpPr/>
            <p:nvPr/>
          </p:nvSpPr>
          <p:spPr>
            <a:xfrm>
              <a:off x="1028484" y="2005964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Rectangle 83"/>
            <p:cNvSpPr/>
            <p:nvPr/>
          </p:nvSpPr>
          <p:spPr>
            <a:xfrm>
              <a:off x="1037545" y="1988820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304800" y="5725180"/>
            <a:ext cx="8382000" cy="523220"/>
            <a:chOff x="228600" y="1828800"/>
            <a:chExt cx="8382000" cy="523220"/>
          </a:xfrm>
        </p:grpSpPr>
        <p:sp>
          <p:nvSpPr>
            <p:cNvPr id="357" name="TextBox 356"/>
            <p:cNvSpPr txBox="1"/>
            <p:nvPr/>
          </p:nvSpPr>
          <p:spPr>
            <a:xfrm>
              <a:off x="22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784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5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</a:t>
            </a:r>
            <a:r>
              <a:rPr lang="en-US" dirty="0" smtClean="0"/>
              <a:t>Network</a:t>
            </a:r>
            <a:r>
              <a:rPr lang="en-US" dirty="0" smtClean="0"/>
              <a:t>: </a:t>
            </a:r>
            <a:r>
              <a:rPr lang="en-US" dirty="0" smtClean="0"/>
              <a:t>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35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3528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0000"/>
                </a:solidFill>
              </a:rPr>
              <a:t>Slides from: </a:t>
            </a:r>
            <a:r>
              <a:rPr lang="en-US" sz="1400" dirty="0" err="1" smtClean="0">
                <a:solidFill>
                  <a:srgbClr val="000000"/>
                </a:solidFill>
              </a:rPr>
              <a:t>Alizadeh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HotNets</a:t>
            </a:r>
            <a:r>
              <a:rPr lang="en-US" sz="1400" dirty="0" smtClean="0">
                <a:solidFill>
                  <a:srgbClr val="000000"/>
                </a:solidFill>
              </a:rPr>
              <a:t> 2012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31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66875 0.0057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37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7856E-6 L 0.43663 0.0055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006E-6 L 0.51563 0.0057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4508E-6 L 0.23906 0.0018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DC </a:t>
            </a:r>
            <a:r>
              <a:rPr lang="en-US" dirty="0" smtClean="0"/>
              <a:t>Network: </a:t>
            </a:r>
            <a:r>
              <a:rPr lang="en-US" dirty="0" smtClean="0"/>
              <a:t>Just a Giant </a:t>
            </a:r>
            <a:r>
              <a:rPr lang="en-US" dirty="0"/>
              <a:t>S</a:t>
            </a:r>
            <a:r>
              <a:rPr lang="en-US" dirty="0" smtClean="0"/>
              <a:t>witch!</a:t>
            </a:r>
            <a:endParaRPr lang="en-US" dirty="0"/>
          </a:p>
        </p:txBody>
      </p:sp>
      <p:sp>
        <p:nvSpPr>
          <p:cNvPr id="359" name="Rectangle 358"/>
          <p:cNvSpPr/>
          <p:nvPr/>
        </p:nvSpPr>
        <p:spPr>
          <a:xfrm rot="16200000" flipH="1">
            <a:off x="732344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60" name="Straight Connector 359"/>
          <p:cNvCxnSpPr>
            <a:stCxn id="359" idx="0"/>
          </p:cNvCxnSpPr>
          <p:nvPr/>
        </p:nvCxnSpPr>
        <p:spPr>
          <a:xfrm rot="16200000" flipH="1" flipV="1">
            <a:off x="6650390" y="1787252"/>
            <a:ext cx="452426" cy="9144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1" name="Rectangle 360"/>
          <p:cNvSpPr/>
          <p:nvPr/>
        </p:nvSpPr>
        <p:spPr>
          <a:xfrm rot="16200000" flipH="1">
            <a:off x="732344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2" name="Rectangle 361"/>
          <p:cNvSpPr/>
          <p:nvPr/>
        </p:nvSpPr>
        <p:spPr>
          <a:xfrm rot="16200000" flipH="1">
            <a:off x="732344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63" name="Straight Connector 362"/>
          <p:cNvCxnSpPr>
            <a:stCxn id="361" idx="0"/>
          </p:cNvCxnSpPr>
          <p:nvPr/>
        </p:nvCxnSpPr>
        <p:spPr>
          <a:xfrm rot="16200000" flipV="1">
            <a:off x="6874216" y="20158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362" idx="0"/>
          </p:cNvCxnSpPr>
          <p:nvPr/>
        </p:nvCxnSpPr>
        <p:spPr>
          <a:xfrm rot="16200000" flipV="1">
            <a:off x="6645616" y="22444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5" name="Rectangle 364"/>
          <p:cNvSpPr/>
          <p:nvPr/>
        </p:nvSpPr>
        <p:spPr>
          <a:xfrm rot="16200000" flipH="1">
            <a:off x="732344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cxnSp>
        <p:nvCxnSpPr>
          <p:cNvPr id="366" name="Straight Connector 365"/>
          <p:cNvCxnSpPr>
            <a:stCxn id="365" idx="0"/>
          </p:cNvCxnSpPr>
          <p:nvPr/>
        </p:nvCxnSpPr>
        <p:spPr>
          <a:xfrm rot="16200000" flipH="1" flipV="1">
            <a:off x="6651451" y="3236113"/>
            <a:ext cx="450303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7" name="Rectangle 366"/>
          <p:cNvSpPr/>
          <p:nvPr/>
        </p:nvSpPr>
        <p:spPr>
          <a:xfrm rot="16200000" flipH="1">
            <a:off x="732344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8" name="Rectangle 367"/>
          <p:cNvSpPr/>
          <p:nvPr/>
        </p:nvSpPr>
        <p:spPr>
          <a:xfrm rot="16200000" flipH="1">
            <a:off x="732344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69" name="Straight Connector 368"/>
          <p:cNvCxnSpPr>
            <a:stCxn id="367" idx="0"/>
          </p:cNvCxnSpPr>
          <p:nvPr/>
        </p:nvCxnSpPr>
        <p:spPr>
          <a:xfrm rot="16200000" flipV="1">
            <a:off x="6873154" y="3464713"/>
            <a:ext cx="68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>
            <a:stCxn id="368" idx="0"/>
          </p:cNvCxnSpPr>
          <p:nvPr/>
        </p:nvCxnSpPr>
        <p:spPr>
          <a:xfrm rot="16200000" flipV="1">
            <a:off x="6644554" y="3693313"/>
            <a:ext cx="464097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1" name="Rectangle 370"/>
          <p:cNvSpPr/>
          <p:nvPr/>
        </p:nvSpPr>
        <p:spPr>
          <a:xfrm rot="16200000" flipH="1">
            <a:off x="7323439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72" name="Straight Connector 371"/>
          <p:cNvCxnSpPr>
            <a:stCxn id="371" idx="0"/>
          </p:cNvCxnSpPr>
          <p:nvPr/>
        </p:nvCxnSpPr>
        <p:spPr>
          <a:xfrm rot="16200000" flipH="1" flipV="1">
            <a:off x="6650389" y="4682852"/>
            <a:ext cx="452426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Rectangle 372"/>
          <p:cNvSpPr/>
          <p:nvPr/>
        </p:nvSpPr>
        <p:spPr>
          <a:xfrm rot="16200000" flipH="1">
            <a:off x="7323439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4" name="Rectangle 373"/>
          <p:cNvSpPr/>
          <p:nvPr/>
        </p:nvSpPr>
        <p:spPr>
          <a:xfrm rot="16200000" flipH="1">
            <a:off x="7323439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75" name="Straight Connector 374"/>
          <p:cNvCxnSpPr>
            <a:stCxn id="373" idx="0"/>
          </p:cNvCxnSpPr>
          <p:nvPr/>
        </p:nvCxnSpPr>
        <p:spPr>
          <a:xfrm rot="16200000" flipV="1">
            <a:off x="6874215" y="4911452"/>
            <a:ext cx="47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374" idx="0"/>
          </p:cNvCxnSpPr>
          <p:nvPr/>
        </p:nvCxnSpPr>
        <p:spPr>
          <a:xfrm rot="16200000" flipV="1">
            <a:off x="6645615" y="5140052"/>
            <a:ext cx="461974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Rectangle 376"/>
          <p:cNvSpPr/>
          <p:nvPr/>
        </p:nvSpPr>
        <p:spPr>
          <a:xfrm rot="5400000">
            <a:off x="1236620" y="18370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H1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8" name="Rectangle 377"/>
          <p:cNvSpPr/>
          <p:nvPr/>
        </p:nvSpPr>
        <p:spPr>
          <a:xfrm rot="5400000">
            <a:off x="1236620" y="22942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H2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9" name="Rectangle 378"/>
          <p:cNvSpPr/>
          <p:nvPr/>
        </p:nvSpPr>
        <p:spPr>
          <a:xfrm rot="5400000">
            <a:off x="1236620" y="27514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H3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0" name="Rectangle 379"/>
          <p:cNvSpPr/>
          <p:nvPr/>
        </p:nvSpPr>
        <p:spPr>
          <a:xfrm rot="5400000">
            <a:off x="1236620" y="3286963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H4</a:t>
            </a:r>
          </a:p>
        </p:txBody>
      </p:sp>
      <p:sp>
        <p:nvSpPr>
          <p:cNvPr id="381" name="Rectangle 380"/>
          <p:cNvSpPr/>
          <p:nvPr/>
        </p:nvSpPr>
        <p:spPr>
          <a:xfrm rot="5400000">
            <a:off x="1236620" y="37441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H5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2" name="Rectangle 381"/>
          <p:cNvSpPr/>
          <p:nvPr/>
        </p:nvSpPr>
        <p:spPr>
          <a:xfrm rot="5400000">
            <a:off x="1236620" y="4201363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H6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3" name="Rectangle 382"/>
          <p:cNvSpPr/>
          <p:nvPr/>
        </p:nvSpPr>
        <p:spPr>
          <a:xfrm rot="5400000">
            <a:off x="1236621" y="47326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H7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4" name="Rectangle 383"/>
          <p:cNvSpPr/>
          <p:nvPr/>
        </p:nvSpPr>
        <p:spPr>
          <a:xfrm rot="5400000">
            <a:off x="1236621" y="5189840"/>
            <a:ext cx="383123" cy="3623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H8</a:t>
            </a:r>
            <a:endParaRPr lang="en-US" sz="1200" b="0" kern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5" name="Rectangle 384"/>
          <p:cNvSpPr/>
          <p:nvPr/>
        </p:nvSpPr>
        <p:spPr>
          <a:xfrm rot="5400000">
            <a:off x="1236621" y="5647040"/>
            <a:ext cx="383123" cy="362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prstClr val="white"/>
                </a:solidFill>
                <a:latin typeface="Calibri"/>
              </a:rPr>
              <a:t>H9</a:t>
            </a:r>
            <a:endParaRPr lang="en-US" sz="1200" b="0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86" name="Group 385"/>
          <p:cNvGrpSpPr/>
          <p:nvPr/>
        </p:nvGrpSpPr>
        <p:grpSpPr>
          <a:xfrm>
            <a:off x="1609380" y="2018239"/>
            <a:ext cx="914401" cy="3810000"/>
            <a:chOff x="1609379" y="2018153"/>
            <a:chExt cx="914401" cy="3810000"/>
          </a:xfrm>
        </p:grpSpPr>
        <p:cxnSp>
          <p:nvCxnSpPr>
            <p:cNvPr id="387" name="Straight Connector 386"/>
            <p:cNvCxnSpPr>
              <a:stCxn id="377" idx="0"/>
            </p:cNvCxnSpPr>
            <p:nvPr/>
          </p:nvCxnSpPr>
          <p:spPr>
            <a:xfrm rot="5400000" flipV="1">
              <a:off x="1840366" y="17871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378" idx="0"/>
            </p:cNvCxnSpPr>
            <p:nvPr/>
          </p:nvCxnSpPr>
          <p:spPr>
            <a:xfrm rot="5400000" flipH="1" flipV="1">
              <a:off x="2064192" y="20157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379" idx="0"/>
            </p:cNvCxnSpPr>
            <p:nvPr/>
          </p:nvCxnSpPr>
          <p:spPr>
            <a:xfrm rot="5400000" flipH="1" flipV="1">
              <a:off x="1835592" y="22443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380" idx="0"/>
            </p:cNvCxnSpPr>
            <p:nvPr/>
          </p:nvCxnSpPr>
          <p:spPr>
            <a:xfrm rot="5400000" flipV="1">
              <a:off x="1841427" y="3236027"/>
              <a:ext cx="450303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381" idx="0"/>
            </p:cNvCxnSpPr>
            <p:nvPr/>
          </p:nvCxnSpPr>
          <p:spPr>
            <a:xfrm rot="5400000" flipH="1" flipV="1">
              <a:off x="2063130" y="3464627"/>
              <a:ext cx="68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382" idx="0"/>
            </p:cNvCxnSpPr>
            <p:nvPr/>
          </p:nvCxnSpPr>
          <p:spPr>
            <a:xfrm rot="5400000" flipH="1" flipV="1">
              <a:off x="1834530" y="3693227"/>
              <a:ext cx="464097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83" idx="0"/>
            </p:cNvCxnSpPr>
            <p:nvPr/>
          </p:nvCxnSpPr>
          <p:spPr>
            <a:xfrm rot="5400000" flipV="1">
              <a:off x="1840367" y="4682766"/>
              <a:ext cx="452426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84" idx="0"/>
            </p:cNvCxnSpPr>
            <p:nvPr/>
          </p:nvCxnSpPr>
          <p:spPr>
            <a:xfrm rot="5400000" flipH="1" flipV="1">
              <a:off x="2064193" y="4911366"/>
              <a:ext cx="47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385" idx="0"/>
            </p:cNvCxnSpPr>
            <p:nvPr/>
          </p:nvCxnSpPr>
          <p:spPr>
            <a:xfrm rot="5400000" flipH="1" flipV="1">
              <a:off x="1835593" y="5139966"/>
              <a:ext cx="461974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6" name="Group 395"/>
          <p:cNvGrpSpPr/>
          <p:nvPr/>
        </p:nvGrpSpPr>
        <p:grpSpPr>
          <a:xfrm>
            <a:off x="2358280" y="2019996"/>
            <a:ext cx="4218132" cy="3810492"/>
            <a:chOff x="2358280" y="2019996"/>
            <a:chExt cx="4218132" cy="3810492"/>
          </a:xfrm>
        </p:grpSpPr>
        <p:cxnSp>
          <p:nvCxnSpPr>
            <p:cNvPr id="397" name="Straight Arrow Connector 396"/>
            <p:cNvCxnSpPr/>
            <p:nvPr/>
          </p:nvCxnSpPr>
          <p:spPr>
            <a:xfrm rot="16200000" flipH="1" flipV="1">
              <a:off x="5223062" y="19278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rot="16200000" flipH="1" flipV="1">
              <a:off x="4803962" y="2346959"/>
              <a:ext cx="15240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Arrow Connector 398"/>
            <p:cNvCxnSpPr/>
            <p:nvPr/>
          </p:nvCxnSpPr>
          <p:spPr>
            <a:xfrm rot="16200000" flipV="1">
              <a:off x="5223062" y="2613659"/>
              <a:ext cx="6858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/>
            <p:nvPr/>
          </p:nvCxnSpPr>
          <p:spPr>
            <a:xfrm rot="16200000" flipH="1" flipV="1">
              <a:off x="5489762" y="3032759"/>
              <a:ext cx="1524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/>
            <p:nvPr/>
          </p:nvCxnSpPr>
          <p:spPr>
            <a:xfrm rot="16200000" flipH="1" flipV="1">
              <a:off x="5070662" y="3451859"/>
              <a:ext cx="9906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>
              <a:stCxn id="438" idx="0"/>
            </p:cNvCxnSpPr>
            <p:nvPr/>
          </p:nvCxnSpPr>
          <p:spPr>
            <a:xfrm rot="16200000" flipV="1">
              <a:off x="4461278" y="3375444"/>
              <a:ext cx="21856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/>
            <p:nvPr/>
          </p:nvCxnSpPr>
          <p:spPr>
            <a:xfrm rot="16200000" flipV="1">
              <a:off x="4879816" y="3795107"/>
              <a:ext cx="1332439" cy="1819425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>
              <a:stCxn id="438" idx="0"/>
            </p:cNvCxnSpPr>
            <p:nvPr/>
          </p:nvCxnSpPr>
          <p:spPr>
            <a:xfrm rot="16200000" flipV="1">
              <a:off x="5299478" y="4213644"/>
              <a:ext cx="509258" cy="183556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Rectangle 404"/>
            <p:cNvSpPr/>
            <p:nvPr/>
          </p:nvSpPr>
          <p:spPr>
            <a:xfrm rot="16200000" flipH="1">
              <a:off x="5965803" y="3808991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0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4778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57008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6623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375451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384666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39388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403109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123302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42173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43095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6" name="Rectangle 425"/>
            <p:cNvSpPr/>
            <p:nvPr/>
          </p:nvSpPr>
          <p:spPr>
            <a:xfrm rot="16200000" flipH="1">
              <a:off x="5957000" y="5219880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2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488876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498097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07318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16540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7" y="525755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3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3497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6" y="5441979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2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534191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5" y="562826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73351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62074" y="5720480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7" name="Straight Arrow Connector 446"/>
            <p:cNvCxnSpPr/>
            <p:nvPr/>
          </p:nvCxnSpPr>
          <p:spPr>
            <a:xfrm rot="16200000" flipH="1" flipV="1">
              <a:off x="4384862" y="2766059"/>
              <a:ext cx="2362200" cy="185928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Rectangle 447"/>
            <p:cNvSpPr/>
            <p:nvPr/>
          </p:nvSpPr>
          <p:spPr>
            <a:xfrm rot="16200000" flipH="1">
              <a:off x="5965803" y="2387597"/>
              <a:ext cx="978209" cy="24300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4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05648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148694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24090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33311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6" y="2425273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9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2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5174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2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5" y="2609696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3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1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4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01908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5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4" y="2795985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7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364860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8" name="Picture 8" descr="Ethernet Network Connector Rj-45 Lan Female Clip Ar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19589"/>
            <a:stretch/>
          </p:blipFill>
          <p:spPr bwMode="auto">
            <a:xfrm rot="16200000" flipH="1">
              <a:off x="6453583" y="2888197"/>
              <a:ext cx="92211" cy="7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9" name="Group 468"/>
            <p:cNvGrpSpPr/>
            <p:nvPr/>
          </p:nvGrpSpPr>
          <p:grpSpPr>
            <a:xfrm>
              <a:off x="2447579" y="2514600"/>
              <a:ext cx="1859281" cy="2871458"/>
              <a:chOff x="2447578" y="2514514"/>
              <a:chExt cx="1859281" cy="2871458"/>
            </a:xfrm>
          </p:grpSpPr>
          <p:cxnSp>
            <p:nvCxnSpPr>
              <p:cNvPr id="549" name="Straight Arrow Connector 548"/>
              <p:cNvCxnSpPr/>
              <p:nvPr/>
            </p:nvCxnSpPr>
            <p:spPr>
              <a:xfrm rot="5400000" flipV="1">
                <a:off x="3034319" y="19277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Arrow Connector 549"/>
              <p:cNvCxnSpPr/>
              <p:nvPr/>
            </p:nvCxnSpPr>
            <p:spPr>
              <a:xfrm rot="5400000" flipV="1">
                <a:off x="2615219" y="2346873"/>
                <a:ext cx="15240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Arrow Connector 550"/>
              <p:cNvCxnSpPr/>
              <p:nvPr/>
            </p:nvCxnSpPr>
            <p:spPr>
              <a:xfrm rot="5400000" flipV="1">
                <a:off x="2196119" y="2765973"/>
                <a:ext cx="23622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Arrow Connector 551"/>
              <p:cNvCxnSpPr/>
              <p:nvPr/>
            </p:nvCxnSpPr>
            <p:spPr>
              <a:xfrm rot="5400000" flipH="1" flipV="1">
                <a:off x="3034319" y="2613573"/>
                <a:ext cx="6858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Arrow Connector 552"/>
              <p:cNvCxnSpPr/>
              <p:nvPr/>
            </p:nvCxnSpPr>
            <p:spPr>
              <a:xfrm rot="5400000" flipV="1">
                <a:off x="3301019" y="3032673"/>
                <a:ext cx="1524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Arrow Connector 553"/>
              <p:cNvCxnSpPr/>
              <p:nvPr/>
            </p:nvCxnSpPr>
            <p:spPr>
              <a:xfrm rot="5400000" flipV="1">
                <a:off x="2881919" y="3451773"/>
                <a:ext cx="990600" cy="185928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Arrow Connector 554"/>
              <p:cNvCxnSpPr>
                <a:stCxn id="498" idx="0"/>
              </p:cNvCxnSpPr>
              <p:nvPr/>
            </p:nvCxnSpPr>
            <p:spPr>
              <a:xfrm rot="5400000" flipH="1" flipV="1">
                <a:off x="2296245" y="3375358"/>
                <a:ext cx="21856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Arrow Connector 555"/>
              <p:cNvCxnSpPr/>
              <p:nvPr/>
            </p:nvCxnSpPr>
            <p:spPr>
              <a:xfrm rot="5400000" flipH="1" flipV="1">
                <a:off x="2730927" y="3795021"/>
                <a:ext cx="1332439" cy="181942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Arrow Connector 556"/>
              <p:cNvCxnSpPr>
                <a:stCxn id="498" idx="0"/>
              </p:cNvCxnSpPr>
              <p:nvPr/>
            </p:nvCxnSpPr>
            <p:spPr>
              <a:xfrm rot="5400000" flipH="1" flipV="1">
                <a:off x="3134445" y="4213558"/>
                <a:ext cx="509258" cy="1835569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0" name="Group 469"/>
            <p:cNvGrpSpPr/>
            <p:nvPr/>
          </p:nvGrpSpPr>
          <p:grpSpPr>
            <a:xfrm>
              <a:off x="2358280" y="2019996"/>
              <a:ext cx="251499" cy="3810492"/>
              <a:chOff x="2358279" y="2019910"/>
              <a:chExt cx="251499" cy="3810492"/>
            </a:xfrm>
          </p:grpSpPr>
          <p:grpSp>
            <p:nvGrpSpPr>
              <p:cNvPr id="483" name="Group 482"/>
              <p:cNvGrpSpPr/>
              <p:nvPr/>
            </p:nvGrpSpPr>
            <p:grpSpPr>
              <a:xfrm rot="5400000">
                <a:off x="1999169" y="2387511"/>
                <a:ext cx="978209" cy="243008"/>
                <a:chOff x="5220661" y="3675707"/>
                <a:chExt cx="978209" cy="243008"/>
              </a:xfrm>
            </p:grpSpPr>
            <p:sp>
              <p:nvSpPr>
                <p:cNvPr id="528" name="Rectangle 527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5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84" name="Group 483"/>
              <p:cNvGrpSpPr/>
              <p:nvPr/>
            </p:nvGrpSpPr>
            <p:grpSpPr>
              <a:xfrm rot="5400000">
                <a:off x="1994599" y="3808905"/>
                <a:ext cx="978209" cy="243008"/>
                <a:chOff x="5220661" y="3680277"/>
                <a:chExt cx="978209" cy="243008"/>
              </a:xfrm>
            </p:grpSpPr>
            <p:sp>
              <p:nvSpPr>
                <p:cNvPr id="507" name="Rectangle 506"/>
                <p:cNvSpPr/>
                <p:nvPr/>
              </p:nvSpPr>
              <p:spPr>
                <a:xfrm>
                  <a:off x="5220661" y="368027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50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85" name="Group 484"/>
              <p:cNvGrpSpPr/>
              <p:nvPr/>
            </p:nvGrpSpPr>
            <p:grpSpPr>
              <a:xfrm rot="5400000">
                <a:off x="1990678" y="5219794"/>
                <a:ext cx="978209" cy="243008"/>
                <a:chOff x="5220661" y="3675707"/>
                <a:chExt cx="978209" cy="243008"/>
              </a:xfrm>
            </p:grpSpPr>
            <p:sp>
              <p:nvSpPr>
                <p:cNvPr id="486" name="Rectangle 485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48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71" name="Cube 470"/>
            <p:cNvSpPr/>
            <p:nvPr/>
          </p:nvSpPr>
          <p:spPr>
            <a:xfrm rot="5400000" flipH="1">
              <a:off x="4207127" y="2829408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7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8668" y="2975732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3" name="Rectangle 83"/>
            <p:cNvSpPr/>
            <p:nvPr/>
          </p:nvSpPr>
          <p:spPr>
            <a:xfrm rot="5400000">
              <a:off x="4412375" y="2632705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Rectangle 83"/>
            <p:cNvSpPr/>
            <p:nvPr/>
          </p:nvSpPr>
          <p:spPr>
            <a:xfrm rot="5400000">
              <a:off x="4495241" y="3101823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Cube 474"/>
            <p:cNvSpPr/>
            <p:nvPr/>
          </p:nvSpPr>
          <p:spPr>
            <a:xfrm rot="5400000" flipH="1">
              <a:off x="4203206" y="3692743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7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204747" y="3839067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7" name="Rectangle 83"/>
            <p:cNvSpPr/>
            <p:nvPr/>
          </p:nvSpPr>
          <p:spPr>
            <a:xfrm rot="5400000">
              <a:off x="4408454" y="3496040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Rectangle 83"/>
            <p:cNvSpPr/>
            <p:nvPr/>
          </p:nvSpPr>
          <p:spPr>
            <a:xfrm rot="5400000">
              <a:off x="4491320" y="3965158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Cube 478"/>
            <p:cNvSpPr/>
            <p:nvPr/>
          </p:nvSpPr>
          <p:spPr>
            <a:xfrm rot="5400000" flipH="1">
              <a:off x="4190085" y="4569439"/>
              <a:ext cx="545969" cy="67818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191626" y="4715763"/>
              <a:ext cx="401955" cy="529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" name="Rectangle 83"/>
            <p:cNvSpPr/>
            <p:nvPr/>
          </p:nvSpPr>
          <p:spPr>
            <a:xfrm rot="5400000">
              <a:off x="4395333" y="4372736"/>
              <a:ext cx="125948" cy="65341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48" h="653415">
                  <a:moveTo>
                    <a:pt x="1905" y="0"/>
                  </a:moveTo>
                  <a:lnTo>
                    <a:pt x="124043" y="121920"/>
                  </a:lnTo>
                  <a:lnTo>
                    <a:pt x="125948" y="653415"/>
                  </a:lnTo>
                  <a:lnTo>
                    <a:pt x="0" y="527685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Rectangle 83"/>
            <p:cNvSpPr/>
            <p:nvPr/>
          </p:nvSpPr>
          <p:spPr>
            <a:xfrm rot="5400000">
              <a:off x="4478199" y="4841854"/>
              <a:ext cx="520283" cy="127635"/>
            </a:xfrm>
            <a:custGeom>
              <a:avLst/>
              <a:gdLst>
                <a:gd name="connsiteX0" fmla="*/ 0 w 230723"/>
                <a:gd name="connsiteY0" fmla="*/ 0 h 609600"/>
                <a:gd name="connsiteX1" fmla="*/ 230723 w 230723"/>
                <a:gd name="connsiteY1" fmla="*/ 0 h 609600"/>
                <a:gd name="connsiteX2" fmla="*/ 230723 w 230723"/>
                <a:gd name="connsiteY2" fmla="*/ 609600 h 609600"/>
                <a:gd name="connsiteX3" fmla="*/ 0 w 230723"/>
                <a:gd name="connsiteY3" fmla="*/ 609600 h 609600"/>
                <a:gd name="connsiteX4" fmla="*/ 0 w 230723"/>
                <a:gd name="connsiteY4" fmla="*/ 0 h 609600"/>
                <a:gd name="connsiteX0" fmla="*/ 123825 w 230723"/>
                <a:gd name="connsiteY0" fmla="*/ 0 h 645795"/>
                <a:gd name="connsiteX1" fmla="*/ 230723 w 230723"/>
                <a:gd name="connsiteY1" fmla="*/ 36195 h 645795"/>
                <a:gd name="connsiteX2" fmla="*/ 230723 w 230723"/>
                <a:gd name="connsiteY2" fmla="*/ 645795 h 645795"/>
                <a:gd name="connsiteX3" fmla="*/ 0 w 230723"/>
                <a:gd name="connsiteY3" fmla="*/ 645795 h 645795"/>
                <a:gd name="connsiteX4" fmla="*/ 123825 w 230723"/>
                <a:gd name="connsiteY4" fmla="*/ 0 h 645795"/>
                <a:gd name="connsiteX0" fmla="*/ 123825 w 234533"/>
                <a:gd name="connsiteY0" fmla="*/ 0 h 645795"/>
                <a:gd name="connsiteX1" fmla="*/ 234533 w 234533"/>
                <a:gd name="connsiteY1" fmla="*/ 116205 h 645795"/>
                <a:gd name="connsiteX2" fmla="*/ 230723 w 234533"/>
                <a:gd name="connsiteY2" fmla="*/ 645795 h 645795"/>
                <a:gd name="connsiteX3" fmla="*/ 0 w 234533"/>
                <a:gd name="connsiteY3" fmla="*/ 645795 h 645795"/>
                <a:gd name="connsiteX4" fmla="*/ 123825 w 234533"/>
                <a:gd name="connsiteY4" fmla="*/ 0 h 645795"/>
                <a:gd name="connsiteX0" fmla="*/ 13335 w 124043"/>
                <a:gd name="connsiteY0" fmla="*/ 0 h 645795"/>
                <a:gd name="connsiteX1" fmla="*/ 124043 w 124043"/>
                <a:gd name="connsiteY1" fmla="*/ 116205 h 645795"/>
                <a:gd name="connsiteX2" fmla="*/ 120233 w 124043"/>
                <a:gd name="connsiteY2" fmla="*/ 645795 h 645795"/>
                <a:gd name="connsiteX3" fmla="*/ 0 w 124043"/>
                <a:gd name="connsiteY3" fmla="*/ 502920 h 645795"/>
                <a:gd name="connsiteX4" fmla="*/ 13335 w 124043"/>
                <a:gd name="connsiteY4" fmla="*/ 0 h 645795"/>
                <a:gd name="connsiteX0" fmla="*/ 13335 w 125948"/>
                <a:gd name="connsiteY0" fmla="*/ 0 h 628650"/>
                <a:gd name="connsiteX1" fmla="*/ 124043 w 125948"/>
                <a:gd name="connsiteY1" fmla="*/ 116205 h 628650"/>
                <a:gd name="connsiteX2" fmla="*/ 125948 w 125948"/>
                <a:gd name="connsiteY2" fmla="*/ 628650 h 628650"/>
                <a:gd name="connsiteX3" fmla="*/ 0 w 125948"/>
                <a:gd name="connsiteY3" fmla="*/ 502920 h 628650"/>
                <a:gd name="connsiteX4" fmla="*/ 13335 w 125948"/>
                <a:gd name="connsiteY4" fmla="*/ 0 h 628650"/>
                <a:gd name="connsiteX0" fmla="*/ 3810 w 116423"/>
                <a:gd name="connsiteY0" fmla="*/ 0 h 628650"/>
                <a:gd name="connsiteX1" fmla="*/ 114518 w 116423"/>
                <a:gd name="connsiteY1" fmla="*/ 116205 h 628650"/>
                <a:gd name="connsiteX2" fmla="*/ 116423 w 116423"/>
                <a:gd name="connsiteY2" fmla="*/ 628650 h 628650"/>
                <a:gd name="connsiteX3" fmla="*/ 0 w 116423"/>
                <a:gd name="connsiteY3" fmla="*/ 514350 h 628650"/>
                <a:gd name="connsiteX4" fmla="*/ 3810 w 116423"/>
                <a:gd name="connsiteY4" fmla="*/ 0 h 628650"/>
                <a:gd name="connsiteX0" fmla="*/ 0 w 120233"/>
                <a:gd name="connsiteY0" fmla="*/ 0 h 632460"/>
                <a:gd name="connsiteX1" fmla="*/ 118328 w 120233"/>
                <a:gd name="connsiteY1" fmla="*/ 120015 h 632460"/>
                <a:gd name="connsiteX2" fmla="*/ 120233 w 120233"/>
                <a:gd name="connsiteY2" fmla="*/ 632460 h 632460"/>
                <a:gd name="connsiteX3" fmla="*/ 3810 w 120233"/>
                <a:gd name="connsiteY3" fmla="*/ 518160 h 632460"/>
                <a:gd name="connsiteX4" fmla="*/ 0 w 120233"/>
                <a:gd name="connsiteY4" fmla="*/ 0 h 632460"/>
                <a:gd name="connsiteX0" fmla="*/ 0 w 118328"/>
                <a:gd name="connsiteY0" fmla="*/ 0 h 643890"/>
                <a:gd name="connsiteX1" fmla="*/ 116423 w 118328"/>
                <a:gd name="connsiteY1" fmla="*/ 131445 h 643890"/>
                <a:gd name="connsiteX2" fmla="*/ 118328 w 118328"/>
                <a:gd name="connsiteY2" fmla="*/ 643890 h 643890"/>
                <a:gd name="connsiteX3" fmla="*/ 1905 w 118328"/>
                <a:gd name="connsiteY3" fmla="*/ 529590 h 643890"/>
                <a:gd name="connsiteX4" fmla="*/ 0 w 118328"/>
                <a:gd name="connsiteY4" fmla="*/ 0 h 643890"/>
                <a:gd name="connsiteX0" fmla="*/ 0 w 122138"/>
                <a:gd name="connsiteY0" fmla="*/ 0 h 643890"/>
                <a:gd name="connsiteX1" fmla="*/ 122138 w 122138"/>
                <a:gd name="connsiteY1" fmla="*/ 121920 h 643890"/>
                <a:gd name="connsiteX2" fmla="*/ 118328 w 122138"/>
                <a:gd name="connsiteY2" fmla="*/ 643890 h 643890"/>
                <a:gd name="connsiteX3" fmla="*/ 1905 w 122138"/>
                <a:gd name="connsiteY3" fmla="*/ 529590 h 643890"/>
                <a:gd name="connsiteX4" fmla="*/ 0 w 122138"/>
                <a:gd name="connsiteY4" fmla="*/ 0 h 643890"/>
                <a:gd name="connsiteX0" fmla="*/ 0 w 124043"/>
                <a:gd name="connsiteY0" fmla="*/ 0 h 653415"/>
                <a:gd name="connsiteX1" fmla="*/ 122138 w 124043"/>
                <a:gd name="connsiteY1" fmla="*/ 121920 h 653415"/>
                <a:gd name="connsiteX2" fmla="*/ 124043 w 124043"/>
                <a:gd name="connsiteY2" fmla="*/ 653415 h 653415"/>
                <a:gd name="connsiteX3" fmla="*/ 1905 w 124043"/>
                <a:gd name="connsiteY3" fmla="*/ 529590 h 653415"/>
                <a:gd name="connsiteX4" fmla="*/ 0 w 124043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31495 h 653415"/>
                <a:gd name="connsiteX4" fmla="*/ 1905 w 125948"/>
                <a:gd name="connsiteY4" fmla="*/ 0 h 653415"/>
                <a:gd name="connsiteX0" fmla="*/ 1905 w 125948"/>
                <a:gd name="connsiteY0" fmla="*/ 0 h 653415"/>
                <a:gd name="connsiteX1" fmla="*/ 124043 w 125948"/>
                <a:gd name="connsiteY1" fmla="*/ 121920 h 653415"/>
                <a:gd name="connsiteX2" fmla="*/ 125948 w 125948"/>
                <a:gd name="connsiteY2" fmla="*/ 653415 h 653415"/>
                <a:gd name="connsiteX3" fmla="*/ 0 w 125948"/>
                <a:gd name="connsiteY3" fmla="*/ 527685 h 653415"/>
                <a:gd name="connsiteX4" fmla="*/ 1905 w 125948"/>
                <a:gd name="connsiteY4" fmla="*/ 0 h 653415"/>
                <a:gd name="connsiteX0" fmla="*/ 1905 w 305018"/>
                <a:gd name="connsiteY0" fmla="*/ 0 h 527685"/>
                <a:gd name="connsiteX1" fmla="*/ 124043 w 305018"/>
                <a:gd name="connsiteY1" fmla="*/ 121920 h 527685"/>
                <a:gd name="connsiteX2" fmla="*/ 305018 w 305018"/>
                <a:gd name="connsiteY2" fmla="*/ 358140 h 527685"/>
                <a:gd name="connsiteX3" fmla="*/ 0 w 305018"/>
                <a:gd name="connsiteY3" fmla="*/ 527685 h 527685"/>
                <a:gd name="connsiteX4" fmla="*/ 1905 w 305018"/>
                <a:gd name="connsiteY4" fmla="*/ 0 h 527685"/>
                <a:gd name="connsiteX0" fmla="*/ 62865 w 365978"/>
                <a:gd name="connsiteY0" fmla="*/ 0 h 360045"/>
                <a:gd name="connsiteX1" fmla="*/ 185003 w 365978"/>
                <a:gd name="connsiteY1" fmla="*/ 121920 h 360045"/>
                <a:gd name="connsiteX2" fmla="*/ 365978 w 365978"/>
                <a:gd name="connsiteY2" fmla="*/ 358140 h 360045"/>
                <a:gd name="connsiteX3" fmla="*/ 0 w 365978"/>
                <a:gd name="connsiteY3" fmla="*/ 360045 h 360045"/>
                <a:gd name="connsiteX4" fmla="*/ 62865 w 365978"/>
                <a:gd name="connsiteY4" fmla="*/ 0 h 360045"/>
                <a:gd name="connsiteX0" fmla="*/ 0 w 489803"/>
                <a:gd name="connsiteY0" fmla="*/ 123825 h 238125"/>
                <a:gd name="connsiteX1" fmla="*/ 308828 w 489803"/>
                <a:gd name="connsiteY1" fmla="*/ 0 h 238125"/>
                <a:gd name="connsiteX2" fmla="*/ 489803 w 489803"/>
                <a:gd name="connsiteY2" fmla="*/ 236220 h 238125"/>
                <a:gd name="connsiteX3" fmla="*/ 123825 w 489803"/>
                <a:gd name="connsiteY3" fmla="*/ 238125 h 238125"/>
                <a:gd name="connsiteX4" fmla="*/ 0 w 489803"/>
                <a:gd name="connsiteY4" fmla="*/ 123825 h 238125"/>
                <a:gd name="connsiteX0" fmla="*/ 0 w 489803"/>
                <a:gd name="connsiteY0" fmla="*/ 15240 h 129540"/>
                <a:gd name="connsiteX1" fmla="*/ 331688 w 489803"/>
                <a:gd name="connsiteY1" fmla="*/ 0 h 129540"/>
                <a:gd name="connsiteX2" fmla="*/ 489803 w 489803"/>
                <a:gd name="connsiteY2" fmla="*/ 127635 h 129540"/>
                <a:gd name="connsiteX3" fmla="*/ 123825 w 489803"/>
                <a:gd name="connsiteY3" fmla="*/ 129540 h 129540"/>
                <a:gd name="connsiteX4" fmla="*/ 0 w 489803"/>
                <a:gd name="connsiteY4" fmla="*/ 15240 h 129540"/>
                <a:gd name="connsiteX0" fmla="*/ 0 w 489803"/>
                <a:gd name="connsiteY0" fmla="*/ 1905 h 116205"/>
                <a:gd name="connsiteX1" fmla="*/ 385028 w 489803"/>
                <a:gd name="connsiteY1" fmla="*/ 0 h 116205"/>
                <a:gd name="connsiteX2" fmla="*/ 489803 w 489803"/>
                <a:gd name="connsiteY2" fmla="*/ 114300 h 116205"/>
                <a:gd name="connsiteX3" fmla="*/ 123825 w 489803"/>
                <a:gd name="connsiteY3" fmla="*/ 116205 h 116205"/>
                <a:gd name="connsiteX4" fmla="*/ 0 w 489803"/>
                <a:gd name="connsiteY4" fmla="*/ 1905 h 116205"/>
                <a:gd name="connsiteX0" fmla="*/ 0 w 505043"/>
                <a:gd name="connsiteY0" fmla="*/ 0 h 121920"/>
                <a:gd name="connsiteX1" fmla="*/ 400268 w 505043"/>
                <a:gd name="connsiteY1" fmla="*/ 5715 h 121920"/>
                <a:gd name="connsiteX2" fmla="*/ 505043 w 505043"/>
                <a:gd name="connsiteY2" fmla="*/ 120015 h 121920"/>
                <a:gd name="connsiteX3" fmla="*/ 139065 w 505043"/>
                <a:gd name="connsiteY3" fmla="*/ 121920 h 121920"/>
                <a:gd name="connsiteX4" fmla="*/ 0 w 505043"/>
                <a:gd name="connsiteY4" fmla="*/ 0 h 121920"/>
                <a:gd name="connsiteX0" fmla="*/ 0 w 505043"/>
                <a:gd name="connsiteY0" fmla="*/ 1905 h 123825"/>
                <a:gd name="connsiteX1" fmla="*/ 404078 w 505043"/>
                <a:gd name="connsiteY1" fmla="*/ 0 h 123825"/>
                <a:gd name="connsiteX2" fmla="*/ 505043 w 505043"/>
                <a:gd name="connsiteY2" fmla="*/ 121920 h 123825"/>
                <a:gd name="connsiteX3" fmla="*/ 139065 w 505043"/>
                <a:gd name="connsiteY3" fmla="*/ 123825 h 123825"/>
                <a:gd name="connsiteX4" fmla="*/ 0 w 505043"/>
                <a:gd name="connsiteY4" fmla="*/ 1905 h 123825"/>
                <a:gd name="connsiteX0" fmla="*/ 0 w 514568"/>
                <a:gd name="connsiteY0" fmla="*/ 1905 h 123825"/>
                <a:gd name="connsiteX1" fmla="*/ 404078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3825"/>
                <a:gd name="connsiteX1" fmla="*/ 398363 w 514568"/>
                <a:gd name="connsiteY1" fmla="*/ 0 h 123825"/>
                <a:gd name="connsiteX2" fmla="*/ 514568 w 514568"/>
                <a:gd name="connsiteY2" fmla="*/ 121920 h 123825"/>
                <a:gd name="connsiteX3" fmla="*/ 139065 w 514568"/>
                <a:gd name="connsiteY3" fmla="*/ 123825 h 123825"/>
                <a:gd name="connsiteX4" fmla="*/ 0 w 514568"/>
                <a:gd name="connsiteY4" fmla="*/ 1905 h 123825"/>
                <a:gd name="connsiteX0" fmla="*/ 0 w 514568"/>
                <a:gd name="connsiteY0" fmla="*/ 1905 h 121920"/>
                <a:gd name="connsiteX1" fmla="*/ 398363 w 514568"/>
                <a:gd name="connsiteY1" fmla="*/ 0 h 121920"/>
                <a:gd name="connsiteX2" fmla="*/ 514568 w 514568"/>
                <a:gd name="connsiteY2" fmla="*/ 121920 h 121920"/>
                <a:gd name="connsiteX3" fmla="*/ 129540 w 514568"/>
                <a:gd name="connsiteY3" fmla="*/ 121920 h 121920"/>
                <a:gd name="connsiteX4" fmla="*/ 0 w 514568"/>
                <a:gd name="connsiteY4" fmla="*/ 1905 h 121920"/>
                <a:gd name="connsiteX0" fmla="*/ 0 w 520283"/>
                <a:gd name="connsiteY0" fmla="*/ 1905 h 125730"/>
                <a:gd name="connsiteX1" fmla="*/ 398363 w 520283"/>
                <a:gd name="connsiteY1" fmla="*/ 0 h 125730"/>
                <a:gd name="connsiteX2" fmla="*/ 520283 w 520283"/>
                <a:gd name="connsiteY2" fmla="*/ 125730 h 125730"/>
                <a:gd name="connsiteX3" fmla="*/ 129540 w 520283"/>
                <a:gd name="connsiteY3" fmla="*/ 121920 h 125730"/>
                <a:gd name="connsiteX4" fmla="*/ 0 w 520283"/>
                <a:gd name="connsiteY4" fmla="*/ 1905 h 125730"/>
                <a:gd name="connsiteX0" fmla="*/ 0 w 520283"/>
                <a:gd name="connsiteY0" fmla="*/ 1905 h 127635"/>
                <a:gd name="connsiteX1" fmla="*/ 398363 w 520283"/>
                <a:gd name="connsiteY1" fmla="*/ 0 h 127635"/>
                <a:gd name="connsiteX2" fmla="*/ 520283 w 520283"/>
                <a:gd name="connsiteY2" fmla="*/ 125730 h 127635"/>
                <a:gd name="connsiteX3" fmla="*/ 133350 w 520283"/>
                <a:gd name="connsiteY3" fmla="*/ 127635 h 127635"/>
                <a:gd name="connsiteX4" fmla="*/ 0 w 520283"/>
                <a:gd name="connsiteY4" fmla="*/ 1905 h 1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83" h="127635">
                  <a:moveTo>
                    <a:pt x="0" y="1905"/>
                  </a:moveTo>
                  <a:lnTo>
                    <a:pt x="398363" y="0"/>
                  </a:lnTo>
                  <a:lnTo>
                    <a:pt x="520283" y="125730"/>
                  </a:lnTo>
                  <a:lnTo>
                    <a:pt x="133350" y="127635"/>
                  </a:lnTo>
                  <a:lnTo>
                    <a:pt x="0" y="190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61000">
                  <a:schemeClr val="dk1">
                    <a:tint val="37000"/>
                    <a:satMod val="300000"/>
                    <a:lumMod val="66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8" name="Rectangle 557"/>
          <p:cNvSpPr/>
          <p:nvPr/>
        </p:nvSpPr>
        <p:spPr>
          <a:xfrm>
            <a:off x="2350129" y="1809254"/>
            <a:ext cx="4235870" cy="42693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Rectangle 23"/>
          <p:cNvSpPr>
            <a:spLocks noChangeArrowheads="1"/>
          </p:cNvSpPr>
          <p:nvPr/>
        </p:nvSpPr>
        <p:spPr bwMode="auto">
          <a:xfrm>
            <a:off x="2298646" y="1801073"/>
            <a:ext cx="4419600" cy="41931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60" name="Group 32"/>
          <p:cNvGrpSpPr/>
          <p:nvPr/>
        </p:nvGrpSpPr>
        <p:grpSpPr>
          <a:xfrm>
            <a:off x="2624792" y="2649400"/>
            <a:ext cx="3604331" cy="2504835"/>
            <a:chOff x="1040728" y="3511051"/>
            <a:chExt cx="2777155" cy="1642242"/>
          </a:xfrm>
          <a:effectLst/>
        </p:grpSpPr>
        <p:sp>
          <p:nvSpPr>
            <p:cNvPr id="561" name="Freeform 560"/>
            <p:cNvSpPr/>
            <p:nvPr/>
          </p:nvSpPr>
          <p:spPr>
            <a:xfrm>
              <a:off x="1040728" y="3511051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2" name="Freeform 561"/>
            <p:cNvSpPr/>
            <p:nvPr/>
          </p:nvSpPr>
          <p:spPr>
            <a:xfrm flipH="1" flipV="1">
              <a:off x="2411547" y="4311599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3" name="Freeform 562"/>
            <p:cNvSpPr/>
            <p:nvPr/>
          </p:nvSpPr>
          <p:spPr>
            <a:xfrm flipH="1">
              <a:off x="2433736" y="3534367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4" name="Freeform 563"/>
            <p:cNvSpPr/>
            <p:nvPr/>
          </p:nvSpPr>
          <p:spPr>
            <a:xfrm flipV="1">
              <a:off x="1062916" y="4334915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5" name="Rectangle 564"/>
          <p:cNvSpPr/>
          <p:nvPr/>
        </p:nvSpPr>
        <p:spPr>
          <a:xfrm>
            <a:off x="1246985" y="1826675"/>
            <a:ext cx="373586" cy="8712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6" name="Rectangle 565"/>
          <p:cNvSpPr/>
          <p:nvPr/>
        </p:nvSpPr>
        <p:spPr>
          <a:xfrm>
            <a:off x="1246985" y="3241142"/>
            <a:ext cx="373586" cy="137612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94" name="Group 593"/>
          <p:cNvGrpSpPr/>
          <p:nvPr/>
        </p:nvGrpSpPr>
        <p:grpSpPr>
          <a:xfrm>
            <a:off x="1611517" y="2027976"/>
            <a:ext cx="5721790" cy="3355235"/>
            <a:chOff x="1611517" y="2027976"/>
            <a:chExt cx="5721790" cy="3355235"/>
          </a:xfrm>
        </p:grpSpPr>
        <p:sp>
          <p:nvSpPr>
            <p:cNvPr id="595" name="Freeform 594"/>
            <p:cNvSpPr/>
            <p:nvPr/>
          </p:nvSpPr>
          <p:spPr>
            <a:xfrm>
              <a:off x="1611517" y="2027976"/>
              <a:ext cx="5703683" cy="905347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3683" h="905347">
                  <a:moveTo>
                    <a:pt x="0" y="905347"/>
                  </a:moveTo>
                  <a:cubicBezTo>
                    <a:pt x="490396" y="682028"/>
                    <a:pt x="980792" y="458709"/>
                    <a:pt x="1638677" y="416460"/>
                  </a:cubicBezTo>
                  <a:cubicBezTo>
                    <a:pt x="2296562" y="374210"/>
                    <a:pt x="3269810" y="721260"/>
                    <a:pt x="3947311" y="651850"/>
                  </a:cubicBezTo>
                  <a:cubicBezTo>
                    <a:pt x="4624812" y="582440"/>
                    <a:pt x="5164247" y="291220"/>
                    <a:pt x="5703683" y="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6" name="Freeform 595"/>
            <p:cNvSpPr/>
            <p:nvPr/>
          </p:nvSpPr>
          <p:spPr>
            <a:xfrm>
              <a:off x="1623507" y="2847551"/>
              <a:ext cx="5685576" cy="2535660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576" h="2503340">
                  <a:moveTo>
                    <a:pt x="0" y="127357"/>
                  </a:moveTo>
                  <a:cubicBezTo>
                    <a:pt x="490396" y="-95962"/>
                    <a:pt x="1419885" y="-56156"/>
                    <a:pt x="1982709" y="493933"/>
                  </a:cubicBezTo>
                  <a:cubicBezTo>
                    <a:pt x="2545533" y="1044022"/>
                    <a:pt x="2651157" y="1859532"/>
                    <a:pt x="3268301" y="2194433"/>
                  </a:cubicBezTo>
                  <a:cubicBezTo>
                    <a:pt x="3885445" y="2529334"/>
                    <a:pt x="5046551" y="2472790"/>
                    <a:pt x="5685576" y="2503340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7" name="Freeform 596"/>
            <p:cNvSpPr/>
            <p:nvPr/>
          </p:nvSpPr>
          <p:spPr>
            <a:xfrm>
              <a:off x="1629624" y="2618263"/>
              <a:ext cx="5703683" cy="1763614"/>
            </a:xfrm>
            <a:custGeom>
              <a:avLst/>
              <a:gdLst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74471 w 5703683"/>
                <a:gd name="connsiteY4" fmla="*/ 1187143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3938257 w 5703683"/>
                <a:gd name="connsiteY4" fmla="*/ 987967 h 1757511"/>
                <a:gd name="connsiteX5" fmla="*/ 4970352 w 5703683"/>
                <a:gd name="connsiteY5" fmla="*/ 1413480 h 1757511"/>
                <a:gd name="connsiteX6" fmla="*/ 5703683 w 5703683"/>
                <a:gd name="connsiteY6" fmla="*/ 1757511 h 1757511"/>
                <a:gd name="connsiteX0" fmla="*/ 0 w 5703683"/>
                <a:gd name="connsiteY0" fmla="*/ 318010 h 1757511"/>
                <a:gd name="connsiteX1" fmla="*/ 688063 w 5703683"/>
                <a:gd name="connsiteY1" fmla="*/ 37353 h 1757511"/>
                <a:gd name="connsiteX2" fmla="*/ 1385180 w 5703683"/>
                <a:gd name="connsiteY2" fmla="*/ 46406 h 1757511"/>
                <a:gd name="connsiteX3" fmla="*/ 2806574 w 5703683"/>
                <a:gd name="connsiteY3" fmla="*/ 435705 h 1757511"/>
                <a:gd name="connsiteX4" fmla="*/ 4970352 w 5703683"/>
                <a:gd name="connsiteY4" fmla="*/ 1413480 h 1757511"/>
                <a:gd name="connsiteX5" fmla="*/ 5703683 w 5703683"/>
                <a:gd name="connsiteY5" fmla="*/ 1757511 h 1757511"/>
                <a:gd name="connsiteX0" fmla="*/ 0 w 5703683"/>
                <a:gd name="connsiteY0" fmla="*/ 317439 h 1756940"/>
                <a:gd name="connsiteX1" fmla="*/ 688063 w 5703683"/>
                <a:gd name="connsiteY1" fmla="*/ 36782 h 1756940"/>
                <a:gd name="connsiteX2" fmla="*/ 1385180 w 5703683"/>
                <a:gd name="connsiteY2" fmla="*/ 45835 h 1756940"/>
                <a:gd name="connsiteX3" fmla="*/ 3213980 w 5703683"/>
                <a:gd name="connsiteY3" fmla="*/ 426081 h 1756940"/>
                <a:gd name="connsiteX4" fmla="*/ 4970352 w 5703683"/>
                <a:gd name="connsiteY4" fmla="*/ 1412909 h 1756940"/>
                <a:gd name="connsiteX5" fmla="*/ 5703683 w 5703683"/>
                <a:gd name="connsiteY5" fmla="*/ 1756940 h 1756940"/>
                <a:gd name="connsiteX0" fmla="*/ 0 w 5703683"/>
                <a:gd name="connsiteY0" fmla="*/ 300808 h 1740309"/>
                <a:gd name="connsiteX1" fmla="*/ 688063 w 5703683"/>
                <a:gd name="connsiteY1" fmla="*/ 20151 h 1740309"/>
                <a:gd name="connsiteX2" fmla="*/ 1883121 w 5703683"/>
                <a:gd name="connsiteY2" fmla="*/ 65418 h 1740309"/>
                <a:gd name="connsiteX3" fmla="*/ 3213980 w 5703683"/>
                <a:gd name="connsiteY3" fmla="*/ 409450 h 1740309"/>
                <a:gd name="connsiteX4" fmla="*/ 4970352 w 5703683"/>
                <a:gd name="connsiteY4" fmla="*/ 1396278 h 1740309"/>
                <a:gd name="connsiteX5" fmla="*/ 5703683 w 5703683"/>
                <a:gd name="connsiteY5" fmla="*/ 1740309 h 1740309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4970352 w 5703683"/>
                <a:gd name="connsiteY4" fmla="*/ 1406181 h 1750212"/>
                <a:gd name="connsiteX5" fmla="*/ 5703683 w 5703683"/>
                <a:gd name="connsiteY5" fmla="*/ 1750212 h 1750212"/>
                <a:gd name="connsiteX0" fmla="*/ 0 w 5703683"/>
                <a:gd name="connsiteY0" fmla="*/ 310711 h 1750212"/>
                <a:gd name="connsiteX1" fmla="*/ 688063 w 5703683"/>
                <a:gd name="connsiteY1" fmla="*/ 30054 h 1750212"/>
                <a:gd name="connsiteX2" fmla="*/ 1883121 w 5703683"/>
                <a:gd name="connsiteY2" fmla="*/ 75321 h 1750212"/>
                <a:gd name="connsiteX3" fmla="*/ 3503691 w 5703683"/>
                <a:gd name="connsiteY3" fmla="*/ 627583 h 1750212"/>
                <a:gd name="connsiteX4" fmla="*/ 5703683 w 5703683"/>
                <a:gd name="connsiteY4" fmla="*/ 1750212 h 1750212"/>
                <a:gd name="connsiteX0" fmla="*/ 0 w 5703683"/>
                <a:gd name="connsiteY0" fmla="*/ 336666 h 1776167"/>
                <a:gd name="connsiteX1" fmla="*/ 1041148 w 5703683"/>
                <a:gd name="connsiteY1" fmla="*/ 19795 h 1776167"/>
                <a:gd name="connsiteX2" fmla="*/ 1883121 w 5703683"/>
                <a:gd name="connsiteY2" fmla="*/ 101276 h 1776167"/>
                <a:gd name="connsiteX3" fmla="*/ 3503691 w 5703683"/>
                <a:gd name="connsiteY3" fmla="*/ 653538 h 1776167"/>
                <a:gd name="connsiteX4" fmla="*/ 5703683 w 5703683"/>
                <a:gd name="connsiteY4" fmla="*/ 1776167 h 1776167"/>
                <a:gd name="connsiteX0" fmla="*/ 0 w 5703683"/>
                <a:gd name="connsiteY0" fmla="*/ 320154 h 1759655"/>
                <a:gd name="connsiteX1" fmla="*/ 1041148 w 5703683"/>
                <a:gd name="connsiteY1" fmla="*/ 3283 h 1759655"/>
                <a:gd name="connsiteX2" fmla="*/ 2372008 w 5703683"/>
                <a:gd name="connsiteY2" fmla="*/ 184352 h 1759655"/>
                <a:gd name="connsiteX3" fmla="*/ 3503691 w 5703683"/>
                <a:gd name="connsiteY3" fmla="*/ 637026 h 1759655"/>
                <a:gd name="connsiteX4" fmla="*/ 5703683 w 5703683"/>
                <a:gd name="connsiteY4" fmla="*/ 1759655 h 1759655"/>
                <a:gd name="connsiteX0" fmla="*/ 0 w 5703683"/>
                <a:gd name="connsiteY0" fmla="*/ 324113 h 1763614"/>
                <a:gd name="connsiteX1" fmla="*/ 1041148 w 5703683"/>
                <a:gd name="connsiteY1" fmla="*/ 7242 h 1763614"/>
                <a:gd name="connsiteX2" fmla="*/ 2372008 w 5703683"/>
                <a:gd name="connsiteY2" fmla="*/ 188311 h 1763614"/>
                <a:gd name="connsiteX3" fmla="*/ 4372824 w 5703683"/>
                <a:gd name="connsiteY3" fmla="*/ 1093658 h 1763614"/>
                <a:gd name="connsiteX4" fmla="*/ 5703683 w 5703683"/>
                <a:gd name="connsiteY4" fmla="*/ 1763614 h 176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3683" h="1763614">
                  <a:moveTo>
                    <a:pt x="0" y="324113"/>
                  </a:moveTo>
                  <a:cubicBezTo>
                    <a:pt x="228600" y="206418"/>
                    <a:pt x="645813" y="29876"/>
                    <a:pt x="1041148" y="7242"/>
                  </a:cubicBezTo>
                  <a:cubicBezTo>
                    <a:pt x="1436483" y="-15392"/>
                    <a:pt x="1816729" y="7242"/>
                    <a:pt x="2372008" y="188311"/>
                  </a:cubicBezTo>
                  <a:cubicBezTo>
                    <a:pt x="2927287" y="369380"/>
                    <a:pt x="3817545" y="831107"/>
                    <a:pt x="4372824" y="1093658"/>
                  </a:cubicBezTo>
                  <a:cubicBezTo>
                    <a:pt x="4928103" y="1356209"/>
                    <a:pt x="5245351" y="1529733"/>
                    <a:pt x="5703683" y="1763614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19" name="Rectangle 618"/>
          <p:cNvSpPr/>
          <p:nvPr/>
        </p:nvSpPr>
        <p:spPr>
          <a:xfrm>
            <a:off x="1237931" y="5168586"/>
            <a:ext cx="373586" cy="8912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0" name="Rectangle 619"/>
          <p:cNvSpPr/>
          <p:nvPr/>
        </p:nvSpPr>
        <p:spPr>
          <a:xfrm>
            <a:off x="1236422" y="4644428"/>
            <a:ext cx="373586" cy="50699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21" name="Group 620"/>
          <p:cNvGrpSpPr/>
          <p:nvPr/>
        </p:nvGrpSpPr>
        <p:grpSpPr>
          <a:xfrm>
            <a:off x="1631051" y="2108020"/>
            <a:ext cx="5696980" cy="3576992"/>
            <a:chOff x="1631051" y="2108020"/>
            <a:chExt cx="5696980" cy="3576992"/>
          </a:xfrm>
        </p:grpSpPr>
        <p:sp>
          <p:nvSpPr>
            <p:cNvPr id="622" name="Freeform 621"/>
            <p:cNvSpPr/>
            <p:nvPr/>
          </p:nvSpPr>
          <p:spPr>
            <a:xfrm>
              <a:off x="1631051" y="2108020"/>
              <a:ext cx="5631256" cy="3278038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1256" h="3236258">
                  <a:moveTo>
                    <a:pt x="0" y="2781284"/>
                  </a:moveTo>
                  <a:cubicBezTo>
                    <a:pt x="671466" y="3112125"/>
                    <a:pt x="1090944" y="3373896"/>
                    <a:pt x="1665839" y="3156800"/>
                  </a:cubicBezTo>
                  <a:cubicBezTo>
                    <a:pt x="2240734" y="2939704"/>
                    <a:pt x="2879002" y="2094221"/>
                    <a:pt x="3449370" y="1478707"/>
                  </a:cubicBezTo>
                  <a:cubicBezTo>
                    <a:pt x="4019738" y="863193"/>
                    <a:pt x="4974124" y="282282"/>
                    <a:pt x="5631256" y="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3" name="Freeform 622"/>
            <p:cNvSpPr/>
            <p:nvPr/>
          </p:nvSpPr>
          <p:spPr>
            <a:xfrm>
              <a:off x="1633402" y="4929737"/>
              <a:ext cx="5694629" cy="755275"/>
            </a:xfrm>
            <a:custGeom>
              <a:avLst/>
              <a:gdLst>
                <a:gd name="connsiteX0" fmla="*/ 0 w 5703683"/>
                <a:gd name="connsiteY0" fmla="*/ 905347 h 905347"/>
                <a:gd name="connsiteX1" fmla="*/ 1638677 w 5703683"/>
                <a:gd name="connsiteY1" fmla="*/ 416460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905347"/>
                <a:gd name="connsiteX1" fmla="*/ 1457608 w 5703683"/>
                <a:gd name="connsiteY1" fmla="*/ 461727 h 905347"/>
                <a:gd name="connsiteX2" fmla="*/ 3947311 w 5703683"/>
                <a:gd name="connsiteY2" fmla="*/ 651850 h 905347"/>
                <a:gd name="connsiteX3" fmla="*/ 5703683 w 5703683"/>
                <a:gd name="connsiteY3" fmla="*/ 0 h 905347"/>
                <a:gd name="connsiteX0" fmla="*/ 0 w 5703683"/>
                <a:gd name="connsiteY0" fmla="*/ 905347 h 1850177"/>
                <a:gd name="connsiteX1" fmla="*/ 1457608 w 5703683"/>
                <a:gd name="connsiteY1" fmla="*/ 461727 h 1850177"/>
                <a:gd name="connsiteX2" fmla="*/ 4119327 w 5703683"/>
                <a:gd name="connsiteY2" fmla="*/ 1846907 h 1850177"/>
                <a:gd name="connsiteX3" fmla="*/ 5703683 w 5703683"/>
                <a:gd name="connsiteY3" fmla="*/ 0 h 1850177"/>
                <a:gd name="connsiteX0" fmla="*/ 0 w 5685576"/>
                <a:gd name="connsiteY0" fmla="*/ 480764 h 2519073"/>
                <a:gd name="connsiteX1" fmla="*/ 1457608 w 5685576"/>
                <a:gd name="connsiteY1" fmla="*/ 37144 h 2519073"/>
                <a:gd name="connsiteX2" fmla="*/ 4119327 w 5685576"/>
                <a:gd name="connsiteY2" fmla="*/ 1422324 h 2519073"/>
                <a:gd name="connsiteX3" fmla="*/ 5685576 w 5685576"/>
                <a:gd name="connsiteY3" fmla="*/ 2463472 h 2519073"/>
                <a:gd name="connsiteX0" fmla="*/ 0 w 5685576"/>
                <a:gd name="connsiteY0" fmla="*/ 567479 h 3024924"/>
                <a:gd name="connsiteX1" fmla="*/ 1457608 w 5685576"/>
                <a:gd name="connsiteY1" fmla="*/ 123859 h 3024924"/>
                <a:gd name="connsiteX2" fmla="*/ 3259247 w 5685576"/>
                <a:gd name="connsiteY2" fmla="*/ 2858005 h 3024924"/>
                <a:gd name="connsiteX3" fmla="*/ 5685576 w 5685576"/>
                <a:gd name="connsiteY3" fmla="*/ 2550187 h 3024924"/>
                <a:gd name="connsiteX0" fmla="*/ 0 w 5685576"/>
                <a:gd name="connsiteY0" fmla="*/ 282401 h 2713327"/>
                <a:gd name="connsiteX1" fmla="*/ 1846907 w 5685576"/>
                <a:gd name="connsiteY1" fmla="*/ 200919 h 2713327"/>
                <a:gd name="connsiteX2" fmla="*/ 3259247 w 5685576"/>
                <a:gd name="connsiteY2" fmla="*/ 2572927 h 2713327"/>
                <a:gd name="connsiteX3" fmla="*/ 5685576 w 5685576"/>
                <a:gd name="connsiteY3" fmla="*/ 2265109 h 2713327"/>
                <a:gd name="connsiteX0" fmla="*/ 0 w 5685576"/>
                <a:gd name="connsiteY0" fmla="*/ 225344 h 2649653"/>
                <a:gd name="connsiteX1" fmla="*/ 1819746 w 5685576"/>
                <a:gd name="connsiteY1" fmla="*/ 234397 h 2649653"/>
                <a:gd name="connsiteX2" fmla="*/ 3259247 w 5685576"/>
                <a:gd name="connsiteY2" fmla="*/ 2515870 h 2649653"/>
                <a:gd name="connsiteX3" fmla="*/ 5685576 w 5685576"/>
                <a:gd name="connsiteY3" fmla="*/ 2208052 h 2649653"/>
                <a:gd name="connsiteX0" fmla="*/ 0 w 5685576"/>
                <a:gd name="connsiteY0" fmla="*/ 368203 h 2792512"/>
                <a:gd name="connsiteX1" fmla="*/ 1819746 w 5685576"/>
                <a:gd name="connsiteY1" fmla="*/ 377256 h 2792512"/>
                <a:gd name="connsiteX2" fmla="*/ 3259247 w 5685576"/>
                <a:gd name="connsiteY2" fmla="*/ 2658729 h 2792512"/>
                <a:gd name="connsiteX3" fmla="*/ 5685576 w 5685576"/>
                <a:gd name="connsiteY3" fmla="*/ 2350911 h 2792512"/>
                <a:gd name="connsiteX0" fmla="*/ 0 w 5685576"/>
                <a:gd name="connsiteY0" fmla="*/ 368203 h 2959225"/>
                <a:gd name="connsiteX1" fmla="*/ 1819746 w 5685576"/>
                <a:gd name="connsiteY1" fmla="*/ 377256 h 2959225"/>
                <a:gd name="connsiteX2" fmla="*/ 3259247 w 5685576"/>
                <a:gd name="connsiteY2" fmla="*/ 2658729 h 2959225"/>
                <a:gd name="connsiteX3" fmla="*/ 5685576 w 5685576"/>
                <a:gd name="connsiteY3" fmla="*/ 2744186 h 2959225"/>
                <a:gd name="connsiteX0" fmla="*/ 0 w 5685576"/>
                <a:gd name="connsiteY0" fmla="*/ 368203 h 2851073"/>
                <a:gd name="connsiteX1" fmla="*/ 1819746 w 5685576"/>
                <a:gd name="connsiteY1" fmla="*/ 377256 h 2851073"/>
                <a:gd name="connsiteX2" fmla="*/ 3259247 w 5685576"/>
                <a:gd name="connsiteY2" fmla="*/ 2658729 h 2851073"/>
                <a:gd name="connsiteX3" fmla="*/ 5685576 w 5685576"/>
                <a:gd name="connsiteY3" fmla="*/ 2744186 h 2851073"/>
                <a:gd name="connsiteX0" fmla="*/ 0 w 5685576"/>
                <a:gd name="connsiteY0" fmla="*/ 211946 h 2589264"/>
                <a:gd name="connsiteX1" fmla="*/ 1819746 w 5685576"/>
                <a:gd name="connsiteY1" fmla="*/ 220999 h 2589264"/>
                <a:gd name="connsiteX2" fmla="*/ 3114392 w 5685576"/>
                <a:gd name="connsiteY2" fmla="*/ 2305835 h 2589264"/>
                <a:gd name="connsiteX3" fmla="*/ 5685576 w 5685576"/>
                <a:gd name="connsiteY3" fmla="*/ 2587929 h 2589264"/>
                <a:gd name="connsiteX0" fmla="*/ 0 w 5685576"/>
                <a:gd name="connsiteY0" fmla="*/ 211946 h 2591669"/>
                <a:gd name="connsiteX1" fmla="*/ 1819746 w 5685576"/>
                <a:gd name="connsiteY1" fmla="*/ 220999 h 2591669"/>
                <a:gd name="connsiteX2" fmla="*/ 3114392 w 5685576"/>
                <a:gd name="connsiteY2" fmla="*/ 2305835 h 2591669"/>
                <a:gd name="connsiteX3" fmla="*/ 5685576 w 5685576"/>
                <a:gd name="connsiteY3" fmla="*/ 2587929 h 2591669"/>
                <a:gd name="connsiteX0" fmla="*/ 0 w 5685576"/>
                <a:gd name="connsiteY0" fmla="*/ 211946 h 2596828"/>
                <a:gd name="connsiteX1" fmla="*/ 1819746 w 5685576"/>
                <a:gd name="connsiteY1" fmla="*/ 220999 h 2596828"/>
                <a:gd name="connsiteX2" fmla="*/ 3114392 w 5685576"/>
                <a:gd name="connsiteY2" fmla="*/ 2305835 h 2596828"/>
                <a:gd name="connsiteX3" fmla="*/ 5685576 w 5685576"/>
                <a:gd name="connsiteY3" fmla="*/ 2587929 h 2596828"/>
                <a:gd name="connsiteX0" fmla="*/ 0 w 5685576"/>
                <a:gd name="connsiteY0" fmla="*/ 201983 h 2578529"/>
                <a:gd name="connsiteX1" fmla="*/ 1855960 w 5685576"/>
                <a:gd name="connsiteY1" fmla="*/ 228912 h 2578529"/>
                <a:gd name="connsiteX2" fmla="*/ 3114392 w 5685576"/>
                <a:gd name="connsiteY2" fmla="*/ 2295872 h 2578529"/>
                <a:gd name="connsiteX3" fmla="*/ 5685576 w 5685576"/>
                <a:gd name="connsiteY3" fmla="*/ 2577966 h 2578529"/>
                <a:gd name="connsiteX0" fmla="*/ 0 w 5685576"/>
                <a:gd name="connsiteY0" fmla="*/ 286934 h 2663481"/>
                <a:gd name="connsiteX1" fmla="*/ 1855960 w 5685576"/>
                <a:gd name="connsiteY1" fmla="*/ 313863 h 2663481"/>
                <a:gd name="connsiteX2" fmla="*/ 3114392 w 5685576"/>
                <a:gd name="connsiteY2" fmla="*/ 2380823 h 2663481"/>
                <a:gd name="connsiteX3" fmla="*/ 5685576 w 5685576"/>
                <a:gd name="connsiteY3" fmla="*/ 2662917 h 2663481"/>
                <a:gd name="connsiteX0" fmla="*/ 0 w 5685576"/>
                <a:gd name="connsiteY0" fmla="*/ 245625 h 2622172"/>
                <a:gd name="connsiteX1" fmla="*/ 1855960 w 5685576"/>
                <a:gd name="connsiteY1" fmla="*/ 272554 h 2622172"/>
                <a:gd name="connsiteX2" fmla="*/ 3114392 w 5685576"/>
                <a:gd name="connsiteY2" fmla="*/ 2339514 h 2622172"/>
                <a:gd name="connsiteX3" fmla="*/ 5685576 w 5685576"/>
                <a:gd name="connsiteY3" fmla="*/ 2621608 h 2622172"/>
                <a:gd name="connsiteX0" fmla="*/ 0 w 5685576"/>
                <a:gd name="connsiteY0" fmla="*/ 200214 h 2576198"/>
                <a:gd name="connsiteX1" fmla="*/ 1855960 w 5685576"/>
                <a:gd name="connsiteY1" fmla="*/ 227143 h 2576198"/>
                <a:gd name="connsiteX2" fmla="*/ 3268301 w 5685576"/>
                <a:gd name="connsiteY2" fmla="*/ 2267290 h 2576198"/>
                <a:gd name="connsiteX3" fmla="*/ 5685576 w 5685576"/>
                <a:gd name="connsiteY3" fmla="*/ 2576197 h 2576198"/>
                <a:gd name="connsiteX0" fmla="*/ 0 w 5685576"/>
                <a:gd name="connsiteY0" fmla="*/ 85675 h 2461658"/>
                <a:gd name="connsiteX1" fmla="*/ 1982709 w 5685576"/>
                <a:gd name="connsiteY1" fmla="*/ 452251 h 2461658"/>
                <a:gd name="connsiteX2" fmla="*/ 3268301 w 5685576"/>
                <a:gd name="connsiteY2" fmla="*/ 2152751 h 2461658"/>
                <a:gd name="connsiteX3" fmla="*/ 5685576 w 5685576"/>
                <a:gd name="connsiteY3" fmla="*/ 2461658 h 2461658"/>
                <a:gd name="connsiteX0" fmla="*/ 0 w 5685576"/>
                <a:gd name="connsiteY0" fmla="*/ 127357 h 2503340"/>
                <a:gd name="connsiteX1" fmla="*/ 1982709 w 5685576"/>
                <a:gd name="connsiteY1" fmla="*/ 493933 h 2503340"/>
                <a:gd name="connsiteX2" fmla="*/ 3268301 w 5685576"/>
                <a:gd name="connsiteY2" fmla="*/ 2194433 h 2503340"/>
                <a:gd name="connsiteX3" fmla="*/ 5685576 w 5685576"/>
                <a:gd name="connsiteY3" fmla="*/ 2503340 h 2503340"/>
                <a:gd name="connsiteX0" fmla="*/ 0 w 5839485"/>
                <a:gd name="connsiteY0" fmla="*/ 87023 h 2454068"/>
                <a:gd name="connsiteX1" fmla="*/ 2136618 w 5839485"/>
                <a:gd name="connsiteY1" fmla="*/ 444661 h 2454068"/>
                <a:gd name="connsiteX2" fmla="*/ 3422210 w 5839485"/>
                <a:gd name="connsiteY2" fmla="*/ 2145161 h 2454068"/>
                <a:gd name="connsiteX3" fmla="*/ 5839485 w 5839485"/>
                <a:gd name="connsiteY3" fmla="*/ 2454068 h 2454068"/>
                <a:gd name="connsiteX0" fmla="*/ 0 w 5839485"/>
                <a:gd name="connsiteY0" fmla="*/ 470153 h 2845611"/>
                <a:gd name="connsiteX1" fmla="*/ 1692998 w 5839485"/>
                <a:gd name="connsiteY1" fmla="*/ 121684 h 2845611"/>
                <a:gd name="connsiteX2" fmla="*/ 3422210 w 5839485"/>
                <a:gd name="connsiteY2" fmla="*/ 2528291 h 2845611"/>
                <a:gd name="connsiteX3" fmla="*/ 5839485 w 5839485"/>
                <a:gd name="connsiteY3" fmla="*/ 2837198 h 2845611"/>
                <a:gd name="connsiteX0" fmla="*/ 0 w 5667470"/>
                <a:gd name="connsiteY0" fmla="*/ 2280923 h 4368875"/>
                <a:gd name="connsiteX1" fmla="*/ 1692998 w 5667470"/>
                <a:gd name="connsiteY1" fmla="*/ 1932454 h 4368875"/>
                <a:gd name="connsiteX2" fmla="*/ 3422210 w 5667470"/>
                <a:gd name="connsiteY2" fmla="*/ 4339061 h 4368875"/>
                <a:gd name="connsiteX3" fmla="*/ 5667470 w 5667470"/>
                <a:gd name="connsiteY3" fmla="*/ 172 h 4368875"/>
                <a:gd name="connsiteX0" fmla="*/ 0 w 5667470"/>
                <a:gd name="connsiteY0" fmla="*/ 2281396 h 2281396"/>
                <a:gd name="connsiteX1" fmla="*/ 1692998 w 5667470"/>
                <a:gd name="connsiteY1" fmla="*/ 1932927 h 2281396"/>
                <a:gd name="connsiteX2" fmla="*/ 3168713 w 5667470"/>
                <a:gd name="connsiteY2" fmla="*/ 1354218 h 2281396"/>
                <a:gd name="connsiteX3" fmla="*/ 5667470 w 5667470"/>
                <a:gd name="connsiteY3" fmla="*/ 645 h 2281396"/>
                <a:gd name="connsiteX0" fmla="*/ 0 w 5667470"/>
                <a:gd name="connsiteY0" fmla="*/ 2281361 h 2281361"/>
                <a:gd name="connsiteX1" fmla="*/ 1611517 w 5667470"/>
                <a:gd name="connsiteY1" fmla="*/ 1539617 h 2281361"/>
                <a:gd name="connsiteX2" fmla="*/ 3168713 w 5667470"/>
                <a:gd name="connsiteY2" fmla="*/ 1354183 h 2281361"/>
                <a:gd name="connsiteX3" fmla="*/ 5667470 w 5667470"/>
                <a:gd name="connsiteY3" fmla="*/ 610 h 2281361"/>
                <a:gd name="connsiteX0" fmla="*/ 0 w 5667470"/>
                <a:gd name="connsiteY0" fmla="*/ 2281665 h 2281665"/>
                <a:gd name="connsiteX1" fmla="*/ 1611517 w 5667470"/>
                <a:gd name="connsiteY1" fmla="*/ 1539921 h 2281665"/>
                <a:gd name="connsiteX2" fmla="*/ 3956364 w 5667470"/>
                <a:gd name="connsiteY2" fmla="*/ 970151 h 2281665"/>
                <a:gd name="connsiteX3" fmla="*/ 5667470 w 5667470"/>
                <a:gd name="connsiteY3" fmla="*/ 914 h 2281665"/>
                <a:gd name="connsiteX0" fmla="*/ 0 w 5667470"/>
                <a:gd name="connsiteY0" fmla="*/ 2281297 h 2281297"/>
                <a:gd name="connsiteX1" fmla="*/ 1611517 w 5667470"/>
                <a:gd name="connsiteY1" fmla="*/ 1539553 h 2281297"/>
                <a:gd name="connsiteX2" fmla="*/ 3087231 w 5667470"/>
                <a:gd name="connsiteY2" fmla="*/ 1488191 h 2281297"/>
                <a:gd name="connsiteX3" fmla="*/ 5667470 w 5667470"/>
                <a:gd name="connsiteY3" fmla="*/ 546 h 2281297"/>
                <a:gd name="connsiteX0" fmla="*/ 0 w 5667470"/>
                <a:gd name="connsiteY0" fmla="*/ 2281309 h 2281309"/>
                <a:gd name="connsiteX1" fmla="*/ 1294646 w 5667470"/>
                <a:gd name="connsiteY1" fmla="*/ 1718326 h 2281309"/>
                <a:gd name="connsiteX2" fmla="*/ 3087231 w 5667470"/>
                <a:gd name="connsiteY2" fmla="*/ 1488203 h 2281309"/>
                <a:gd name="connsiteX3" fmla="*/ 5667470 w 5667470"/>
                <a:gd name="connsiteY3" fmla="*/ 558 h 2281309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07 h 2281307"/>
                <a:gd name="connsiteX1" fmla="*/ 1466662 w 5667470"/>
                <a:gd name="connsiteY1" fmla="*/ 1682573 h 2281307"/>
                <a:gd name="connsiteX2" fmla="*/ 3087231 w 5667470"/>
                <a:gd name="connsiteY2" fmla="*/ 1488201 h 2281307"/>
                <a:gd name="connsiteX3" fmla="*/ 5667470 w 5667470"/>
                <a:gd name="connsiteY3" fmla="*/ 556 h 2281307"/>
                <a:gd name="connsiteX0" fmla="*/ 0 w 5667470"/>
                <a:gd name="connsiteY0" fmla="*/ 2281327 h 2281327"/>
                <a:gd name="connsiteX1" fmla="*/ 1466662 w 5667470"/>
                <a:gd name="connsiteY1" fmla="*/ 1682593 h 2281327"/>
                <a:gd name="connsiteX2" fmla="*/ 3259247 w 5667470"/>
                <a:gd name="connsiteY2" fmla="*/ 1443530 h 2281327"/>
                <a:gd name="connsiteX3" fmla="*/ 5667470 w 5667470"/>
                <a:gd name="connsiteY3" fmla="*/ 576 h 2281327"/>
                <a:gd name="connsiteX0" fmla="*/ 0 w 5667470"/>
                <a:gd name="connsiteY0" fmla="*/ 2308130 h 2308130"/>
                <a:gd name="connsiteX1" fmla="*/ 1466662 w 5667470"/>
                <a:gd name="connsiteY1" fmla="*/ 1709396 h 2308130"/>
                <a:gd name="connsiteX2" fmla="*/ 3259247 w 5667470"/>
                <a:gd name="connsiteY2" fmla="*/ 1470333 h 2308130"/>
                <a:gd name="connsiteX3" fmla="*/ 5667470 w 5667470"/>
                <a:gd name="connsiteY3" fmla="*/ 565 h 2308130"/>
                <a:gd name="connsiteX0" fmla="*/ 0 w 5667470"/>
                <a:gd name="connsiteY0" fmla="*/ 2307565 h 2307565"/>
                <a:gd name="connsiteX1" fmla="*/ 1466662 w 5667470"/>
                <a:gd name="connsiteY1" fmla="*/ 1708831 h 2307565"/>
                <a:gd name="connsiteX2" fmla="*/ 3259247 w 5667470"/>
                <a:gd name="connsiteY2" fmla="*/ 1469768 h 2307565"/>
                <a:gd name="connsiteX3" fmla="*/ 5667470 w 5667470"/>
                <a:gd name="connsiteY3" fmla="*/ 0 h 2307565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667470"/>
                <a:gd name="connsiteY0" fmla="*/ 2271813 h 2271813"/>
                <a:gd name="connsiteX1" fmla="*/ 1466662 w 5667470"/>
                <a:gd name="connsiteY1" fmla="*/ 1673079 h 2271813"/>
                <a:gd name="connsiteX2" fmla="*/ 3259247 w 5667470"/>
                <a:gd name="connsiteY2" fmla="*/ 1434016 h 2271813"/>
                <a:gd name="connsiteX3" fmla="*/ 5667470 w 5667470"/>
                <a:gd name="connsiteY3" fmla="*/ 0 h 2271813"/>
                <a:gd name="connsiteX0" fmla="*/ 0 w 5558828"/>
                <a:gd name="connsiteY0" fmla="*/ 2227123 h 2227123"/>
                <a:gd name="connsiteX1" fmla="*/ 1466662 w 5558828"/>
                <a:gd name="connsiteY1" fmla="*/ 1628389 h 2227123"/>
                <a:gd name="connsiteX2" fmla="*/ 3259247 w 5558828"/>
                <a:gd name="connsiteY2" fmla="*/ 1389326 h 2227123"/>
                <a:gd name="connsiteX3" fmla="*/ 5558828 w 5558828"/>
                <a:gd name="connsiteY3" fmla="*/ 0 h 2227123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259247 w 5640309"/>
                <a:gd name="connsiteY2" fmla="*/ 1434017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466662 w 5640309"/>
                <a:gd name="connsiteY1" fmla="*/ 1673080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069125 w 5640309"/>
                <a:gd name="connsiteY2" fmla="*/ 1541274 h 2271814"/>
                <a:gd name="connsiteX3" fmla="*/ 5640309 w 5640309"/>
                <a:gd name="connsiteY3" fmla="*/ 0 h 2271814"/>
                <a:gd name="connsiteX0" fmla="*/ 0 w 5640309"/>
                <a:gd name="connsiteY0" fmla="*/ 2271814 h 2271814"/>
                <a:gd name="connsiteX1" fmla="*/ 1312753 w 5640309"/>
                <a:gd name="connsiteY1" fmla="*/ 1753522 h 2271814"/>
                <a:gd name="connsiteX2" fmla="*/ 3223034 w 5640309"/>
                <a:gd name="connsiteY2" fmla="*/ 1487645 h 2271814"/>
                <a:gd name="connsiteX3" fmla="*/ 5640309 w 5640309"/>
                <a:gd name="connsiteY3" fmla="*/ 0 h 2271814"/>
                <a:gd name="connsiteX0" fmla="*/ 0 w 5631256"/>
                <a:gd name="connsiteY0" fmla="*/ 2781284 h 2781284"/>
                <a:gd name="connsiteX1" fmla="*/ 1303700 w 5631256"/>
                <a:gd name="connsiteY1" fmla="*/ 1753522 h 2781284"/>
                <a:gd name="connsiteX2" fmla="*/ 3213981 w 5631256"/>
                <a:gd name="connsiteY2" fmla="*/ 1487645 h 2781284"/>
                <a:gd name="connsiteX3" fmla="*/ 5631256 w 5631256"/>
                <a:gd name="connsiteY3" fmla="*/ 0 h 2781284"/>
                <a:gd name="connsiteX0" fmla="*/ 0 w 5631256"/>
                <a:gd name="connsiteY0" fmla="*/ 2781284 h 3322994"/>
                <a:gd name="connsiteX1" fmla="*/ 1376128 w 5631256"/>
                <a:gd name="connsiteY1" fmla="*/ 3290870 h 3322994"/>
                <a:gd name="connsiteX2" fmla="*/ 3213981 w 5631256"/>
                <a:gd name="connsiteY2" fmla="*/ 1487645 h 3322994"/>
                <a:gd name="connsiteX3" fmla="*/ 5631256 w 5631256"/>
                <a:gd name="connsiteY3" fmla="*/ 0 h 3322994"/>
                <a:gd name="connsiteX0" fmla="*/ 0 w 5631256"/>
                <a:gd name="connsiteY0" fmla="*/ 2781284 h 3308751"/>
                <a:gd name="connsiteX1" fmla="*/ 1376128 w 5631256"/>
                <a:gd name="connsiteY1" fmla="*/ 3290870 h 3308751"/>
                <a:gd name="connsiteX2" fmla="*/ 3213981 w 5631256"/>
                <a:gd name="connsiteY2" fmla="*/ 1487645 h 3308751"/>
                <a:gd name="connsiteX3" fmla="*/ 5631256 w 5631256"/>
                <a:gd name="connsiteY3" fmla="*/ 0 h 3308751"/>
                <a:gd name="connsiteX0" fmla="*/ 0 w 5631256"/>
                <a:gd name="connsiteY0" fmla="*/ 2781284 h 3329281"/>
                <a:gd name="connsiteX1" fmla="*/ 1376128 w 5631256"/>
                <a:gd name="connsiteY1" fmla="*/ 3290870 h 3329281"/>
                <a:gd name="connsiteX2" fmla="*/ 3213981 w 5631256"/>
                <a:gd name="connsiteY2" fmla="*/ 1487645 h 3329281"/>
                <a:gd name="connsiteX3" fmla="*/ 5631256 w 5631256"/>
                <a:gd name="connsiteY3" fmla="*/ 0 h 3329281"/>
                <a:gd name="connsiteX0" fmla="*/ 0 w 5631256"/>
                <a:gd name="connsiteY0" fmla="*/ 2781284 h 3201745"/>
                <a:gd name="connsiteX1" fmla="*/ 1656785 w 5631256"/>
                <a:gd name="connsiteY1" fmla="*/ 3147861 h 3201745"/>
                <a:gd name="connsiteX2" fmla="*/ 3213981 w 5631256"/>
                <a:gd name="connsiteY2" fmla="*/ 1487645 h 3201745"/>
                <a:gd name="connsiteX3" fmla="*/ 5631256 w 5631256"/>
                <a:gd name="connsiteY3" fmla="*/ 0 h 3201745"/>
                <a:gd name="connsiteX0" fmla="*/ 0 w 5631256"/>
                <a:gd name="connsiteY0" fmla="*/ 2781284 h 3036625"/>
                <a:gd name="connsiteX1" fmla="*/ 2109459 w 5631256"/>
                <a:gd name="connsiteY1" fmla="*/ 2924409 h 3036625"/>
                <a:gd name="connsiteX2" fmla="*/ 3213981 w 5631256"/>
                <a:gd name="connsiteY2" fmla="*/ 1487645 h 3036625"/>
                <a:gd name="connsiteX3" fmla="*/ 5631256 w 5631256"/>
                <a:gd name="connsiteY3" fmla="*/ 0 h 3036625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068497"/>
                <a:gd name="connsiteX1" fmla="*/ 2109459 w 5631256"/>
                <a:gd name="connsiteY1" fmla="*/ 2924409 h 3068497"/>
                <a:gd name="connsiteX2" fmla="*/ 3431264 w 5631256"/>
                <a:gd name="connsiteY2" fmla="*/ 1407203 h 3068497"/>
                <a:gd name="connsiteX3" fmla="*/ 5631256 w 5631256"/>
                <a:gd name="connsiteY3" fmla="*/ 0 h 3068497"/>
                <a:gd name="connsiteX0" fmla="*/ 0 w 5631256"/>
                <a:gd name="connsiteY0" fmla="*/ 2781284 h 3233875"/>
                <a:gd name="connsiteX1" fmla="*/ 1548144 w 5631256"/>
                <a:gd name="connsiteY1" fmla="*/ 3147861 h 3233875"/>
                <a:gd name="connsiteX2" fmla="*/ 3431264 w 5631256"/>
                <a:gd name="connsiteY2" fmla="*/ 1407203 h 3233875"/>
                <a:gd name="connsiteX3" fmla="*/ 5631256 w 5631256"/>
                <a:gd name="connsiteY3" fmla="*/ 0 h 3233875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19281"/>
                <a:gd name="connsiteX1" fmla="*/ 1548144 w 5631256"/>
                <a:gd name="connsiteY1" fmla="*/ 3147861 h 3219281"/>
                <a:gd name="connsiteX2" fmla="*/ 3558012 w 5631256"/>
                <a:gd name="connsiteY2" fmla="*/ 1612778 h 3219281"/>
                <a:gd name="connsiteX3" fmla="*/ 5631256 w 5631256"/>
                <a:gd name="connsiteY3" fmla="*/ 0 h 3219281"/>
                <a:gd name="connsiteX0" fmla="*/ 0 w 5631256"/>
                <a:gd name="connsiteY0" fmla="*/ 2781284 h 3226812"/>
                <a:gd name="connsiteX1" fmla="*/ 1665839 w 5631256"/>
                <a:gd name="connsiteY1" fmla="*/ 3156800 h 3226812"/>
                <a:gd name="connsiteX2" fmla="*/ 3558012 w 5631256"/>
                <a:gd name="connsiteY2" fmla="*/ 1612778 h 3226812"/>
                <a:gd name="connsiteX3" fmla="*/ 5631256 w 5631256"/>
                <a:gd name="connsiteY3" fmla="*/ 0 h 3226812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31256"/>
                <a:gd name="connsiteY0" fmla="*/ 2781284 h 3236258"/>
                <a:gd name="connsiteX1" fmla="*/ 1665839 w 5631256"/>
                <a:gd name="connsiteY1" fmla="*/ 3156800 h 3236258"/>
                <a:gd name="connsiteX2" fmla="*/ 3449370 w 5631256"/>
                <a:gd name="connsiteY2" fmla="*/ 1478707 h 3236258"/>
                <a:gd name="connsiteX3" fmla="*/ 5631256 w 5631256"/>
                <a:gd name="connsiteY3" fmla="*/ 0 h 3236258"/>
                <a:gd name="connsiteX0" fmla="*/ 0 w 5658416"/>
                <a:gd name="connsiteY0" fmla="*/ 2611461 h 3205085"/>
                <a:gd name="connsiteX1" fmla="*/ 1692999 w 5658416"/>
                <a:gd name="connsiteY1" fmla="*/ 3156800 h 3205085"/>
                <a:gd name="connsiteX2" fmla="*/ 3476530 w 5658416"/>
                <a:gd name="connsiteY2" fmla="*/ 1478707 h 3205085"/>
                <a:gd name="connsiteX3" fmla="*/ 5658416 w 5658416"/>
                <a:gd name="connsiteY3" fmla="*/ 0 h 3205085"/>
                <a:gd name="connsiteX0" fmla="*/ 0 w 5694629"/>
                <a:gd name="connsiteY0" fmla="*/ 1136596 h 1730220"/>
                <a:gd name="connsiteX1" fmla="*/ 1692999 w 5694629"/>
                <a:gd name="connsiteY1" fmla="*/ 1681935 h 1730220"/>
                <a:gd name="connsiteX2" fmla="*/ 3476530 w 5694629"/>
                <a:gd name="connsiteY2" fmla="*/ 3842 h 1730220"/>
                <a:gd name="connsiteX3" fmla="*/ 5694629 w 5694629"/>
                <a:gd name="connsiteY3" fmla="*/ 1143991 h 1730220"/>
                <a:gd name="connsiteX0" fmla="*/ 0 w 5694629"/>
                <a:gd name="connsiteY0" fmla="*/ 0 h 614322"/>
                <a:gd name="connsiteX1" fmla="*/ 1692999 w 5694629"/>
                <a:gd name="connsiteY1" fmla="*/ 545339 h 614322"/>
                <a:gd name="connsiteX2" fmla="*/ 4327555 w 5694629"/>
                <a:gd name="connsiteY2" fmla="*/ 547605 h 614322"/>
                <a:gd name="connsiteX3" fmla="*/ 5694629 w 5694629"/>
                <a:gd name="connsiteY3" fmla="*/ 7395 h 614322"/>
                <a:gd name="connsiteX0" fmla="*/ 0 w 5694629"/>
                <a:gd name="connsiteY0" fmla="*/ 0 h 745649"/>
                <a:gd name="connsiteX1" fmla="*/ 1692999 w 5694629"/>
                <a:gd name="connsiteY1" fmla="*/ 545339 h 745649"/>
                <a:gd name="connsiteX2" fmla="*/ 4010684 w 5694629"/>
                <a:gd name="connsiteY2" fmla="*/ 717429 h 745649"/>
                <a:gd name="connsiteX3" fmla="*/ 5694629 w 5694629"/>
                <a:gd name="connsiteY3" fmla="*/ 7395 h 74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4629" h="745649">
                  <a:moveTo>
                    <a:pt x="0" y="0"/>
                  </a:moveTo>
                  <a:cubicBezTo>
                    <a:pt x="671466" y="330841"/>
                    <a:pt x="1024552" y="425768"/>
                    <a:pt x="1692999" y="545339"/>
                  </a:cubicBezTo>
                  <a:cubicBezTo>
                    <a:pt x="2361446" y="664911"/>
                    <a:pt x="3343746" y="807086"/>
                    <a:pt x="4010684" y="717429"/>
                  </a:cubicBezTo>
                  <a:cubicBezTo>
                    <a:pt x="4677622" y="627772"/>
                    <a:pt x="5037497" y="289677"/>
                    <a:pt x="5694629" y="7395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304800" y="5725180"/>
            <a:ext cx="8382000" cy="523220"/>
            <a:chOff x="228600" y="1828800"/>
            <a:chExt cx="8382000" cy="523220"/>
          </a:xfrm>
        </p:grpSpPr>
        <p:sp>
          <p:nvSpPr>
            <p:cNvPr id="625" name="TextBox 624"/>
            <p:cNvSpPr txBox="1"/>
            <p:nvPr/>
          </p:nvSpPr>
          <p:spPr>
            <a:xfrm>
              <a:off x="22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6" name="TextBox 625"/>
            <p:cNvSpPr txBox="1"/>
            <p:nvPr/>
          </p:nvSpPr>
          <p:spPr>
            <a:xfrm>
              <a:off x="7848600" y="18288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</a:t>
              </a:r>
              <a:r>
                <a:rPr lang="en-US" sz="2800" dirty="0" smtClean="0">
                  <a:solidFill>
                    <a:prstClr val="white">
                      <a:lumMod val="50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sz="28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7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3528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000000"/>
                </a:solidFill>
              </a:rPr>
              <a:t>Slides from: </a:t>
            </a:r>
            <a:r>
              <a:rPr lang="en-US" sz="1400" dirty="0" err="1" smtClean="0">
                <a:solidFill>
                  <a:srgbClr val="000000"/>
                </a:solidFill>
              </a:rPr>
              <a:t>Alizadeh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HotNets</a:t>
            </a:r>
            <a:r>
              <a:rPr lang="en-US" sz="1400" dirty="0" smtClean="0">
                <a:solidFill>
                  <a:srgbClr val="000000"/>
                </a:solidFill>
              </a:rPr>
              <a:t> 2012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0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0" animBg="1"/>
      <p:bldP spid="565" grpId="0" animBg="1"/>
      <p:bldP spid="566" grpId="0" animBg="1"/>
      <p:bldP spid="619" grpId="0" animBg="1"/>
      <p:bldP spid="620" grpId="0" animBg="1"/>
      <p:bldP spid="62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Bandwidth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37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Ideal: Each server can talk to any other server at its full access link rate </a:t>
            </a:r>
          </a:p>
          <a:p>
            <a:endParaRPr lang="en-US" dirty="0" smtClean="0"/>
          </a:p>
          <a:p>
            <a:r>
              <a:rPr lang="en-US" dirty="0" smtClean="0"/>
              <a:t>Conceptually: DC network as one giant switch</a:t>
            </a:r>
          </a:p>
          <a:p>
            <a:pPr lvl="1"/>
            <a:r>
              <a:rPr lang="en-US" dirty="0" smtClean="0"/>
              <a:t>Would require a 10 </a:t>
            </a:r>
            <a:r>
              <a:rPr lang="en-US" dirty="0" err="1" smtClean="0"/>
              <a:t>Pbits</a:t>
            </a:r>
            <a:r>
              <a:rPr lang="en-US" dirty="0" smtClean="0"/>
              <a:t>/sec switch!</a:t>
            </a:r>
          </a:p>
          <a:p>
            <a:pPr lvl="2"/>
            <a:r>
              <a:rPr lang="en-US" dirty="0" smtClean="0"/>
              <a:t>1M ports (one port/server)</a:t>
            </a:r>
          </a:p>
          <a:p>
            <a:pPr lvl="2"/>
            <a:r>
              <a:rPr lang="en-US" dirty="0" smtClean="0"/>
              <a:t>10Gbps per port </a:t>
            </a:r>
          </a:p>
          <a:p>
            <a:endParaRPr lang="en-US" dirty="0"/>
          </a:p>
          <a:p>
            <a:r>
              <a:rPr lang="en-US" dirty="0" smtClean="0"/>
              <a:t>Practical approach: build a network of switches (“fabric”) with high “bisection bandwidth”</a:t>
            </a:r>
          </a:p>
          <a:p>
            <a:pPr lvl="1"/>
            <a:r>
              <a:rPr lang="en-US" dirty="0" smtClean="0"/>
              <a:t>Each switch has practical #ports and link speeds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5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Bisection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Partition a network into two equal parts</a:t>
            </a:r>
          </a:p>
          <a:p>
            <a:r>
              <a:rPr lang="en-US" dirty="0" smtClean="0"/>
              <a:t>Minimum bandwidth between the partitions is the </a:t>
            </a:r>
            <a:r>
              <a:rPr lang="en-US" dirty="0" smtClean="0">
                <a:solidFill>
                  <a:srgbClr val="FF0000"/>
                </a:solidFill>
              </a:rPr>
              <a:t>bisection bandwidth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Full </a:t>
            </a:r>
            <a:r>
              <a:rPr lang="en-US" dirty="0" smtClean="0"/>
              <a:t>bisection bandwidth: bisection bandwidth in an </a:t>
            </a:r>
            <a:r>
              <a:rPr lang="en-US" i="1" dirty="0" smtClean="0"/>
              <a:t>N</a:t>
            </a:r>
            <a:r>
              <a:rPr lang="en-US" dirty="0" smtClean="0"/>
              <a:t> node network is </a:t>
            </a:r>
            <a:r>
              <a:rPr lang="en-US" i="1" dirty="0"/>
              <a:t>N/2 </a:t>
            </a:r>
            <a:r>
              <a:rPr lang="en-US" dirty="0"/>
              <a:t>times the bandwidth of a single </a:t>
            </a:r>
            <a:r>
              <a:rPr lang="en-US" dirty="0" smtClean="0"/>
              <a:t>link</a:t>
            </a: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i="1" dirty="0" smtClean="0">
                <a:sym typeface="Wingdings"/>
              </a:rPr>
              <a:t></a:t>
            </a:r>
            <a:r>
              <a:rPr lang="en-US" i="1" dirty="0" smtClean="0"/>
              <a:t>nodes </a:t>
            </a:r>
            <a:r>
              <a:rPr lang="en-US" i="1" dirty="0"/>
              <a:t>of any two halves can communicate at full speed with each other.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834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Achieving Full Bisection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Bandwidth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10898" y="3397250"/>
            <a:ext cx="3384550" cy="24257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9" name="Straight Connector 57"/>
          <p:cNvCxnSpPr>
            <a:cxnSpLocks noChangeShapeType="1"/>
          </p:cNvCxnSpPr>
          <p:nvPr/>
        </p:nvCxnSpPr>
        <p:spPr bwMode="auto">
          <a:xfrm>
            <a:off x="596448" y="2316163"/>
            <a:ext cx="7554913" cy="111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27527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350961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CR</a:t>
            </a:r>
            <a:endParaRPr lang="en-US">
              <a:latin typeface="Calibri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95231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3851328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50770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465385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cxnSp>
        <p:nvCxnSpPr>
          <p:cNvPr id="16" name="AutoShape 13"/>
          <p:cNvCxnSpPr>
            <a:cxnSpLocks noChangeShapeType="1"/>
          </p:cNvCxnSpPr>
          <p:nvPr/>
        </p:nvCxnSpPr>
        <p:spPr bwMode="auto">
          <a:xfrm rot="5400000">
            <a:off x="3378542" y="221059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 rot="5400000" flipH="1" flipV="1">
            <a:off x="4089742" y="149939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auto">
          <a:xfrm rot="5400000">
            <a:off x="4539798" y="194945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rot="16200000" flipH="1">
            <a:off x="5367679" y="262017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 rot="16200000" flipH="1">
            <a:off x="5846311" y="214153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8"/>
          <p:cNvCxnSpPr>
            <a:cxnSpLocks noChangeShapeType="1"/>
          </p:cNvCxnSpPr>
          <p:nvPr/>
        </p:nvCxnSpPr>
        <p:spPr bwMode="auto">
          <a:xfrm rot="16200000" flipH="1">
            <a:off x="5135111" y="143033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 rot="5400000">
            <a:off x="3828598" y="266065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0"/>
          <p:cNvCxnSpPr>
            <a:cxnSpLocks noChangeShapeType="1"/>
          </p:cNvCxnSpPr>
          <p:nvPr/>
        </p:nvCxnSpPr>
        <p:spPr bwMode="auto">
          <a:xfrm rot="16200000" flipH="1">
            <a:off x="4656479" y="190897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482648" y="2667000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86269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96368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27" name="AutoShape 59"/>
          <p:cNvCxnSpPr>
            <a:cxnSpLocks noChangeShapeType="1"/>
          </p:cNvCxnSpPr>
          <p:nvPr/>
        </p:nvCxnSpPr>
        <p:spPr bwMode="auto">
          <a:xfrm rot="5400000" flipH="1" flipV="1">
            <a:off x="2953092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60"/>
          <p:cNvCxnSpPr>
            <a:cxnSpLocks noChangeShapeType="1"/>
          </p:cNvCxnSpPr>
          <p:nvPr/>
        </p:nvCxnSpPr>
        <p:spPr bwMode="auto">
          <a:xfrm rot="16200000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61"/>
          <p:cNvCxnSpPr>
            <a:cxnSpLocks noChangeShapeType="1"/>
          </p:cNvCxnSpPr>
          <p:nvPr/>
        </p:nvCxnSpPr>
        <p:spPr bwMode="auto">
          <a:xfrm rot="5400000" flipH="1" flipV="1">
            <a:off x="3853205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62"/>
          <p:cNvCxnSpPr>
            <a:cxnSpLocks noChangeShapeType="1"/>
          </p:cNvCxnSpPr>
          <p:nvPr/>
        </p:nvCxnSpPr>
        <p:spPr bwMode="auto">
          <a:xfrm rot="5400000" flipH="1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63"/>
          <p:cNvCxnSpPr>
            <a:cxnSpLocks noChangeShapeType="1"/>
          </p:cNvCxnSpPr>
          <p:nvPr/>
        </p:nvCxnSpPr>
        <p:spPr bwMode="auto">
          <a:xfrm>
            <a:off x="3315836" y="370681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4"/>
          <p:cNvCxnSpPr>
            <a:cxnSpLocks noChangeShapeType="1"/>
          </p:cNvCxnSpPr>
          <p:nvPr/>
        </p:nvCxnSpPr>
        <p:spPr bwMode="auto">
          <a:xfrm rot="5400000" flipH="1" flipV="1">
            <a:off x="2919754" y="319325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5"/>
          <p:cNvCxnSpPr>
            <a:cxnSpLocks noChangeShapeType="1"/>
          </p:cNvCxnSpPr>
          <p:nvPr/>
        </p:nvCxnSpPr>
        <p:spPr bwMode="auto">
          <a:xfrm rot="5400000" flipH="1" flipV="1">
            <a:off x="2469698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6"/>
          <p:cNvCxnSpPr>
            <a:cxnSpLocks noChangeShapeType="1"/>
          </p:cNvCxnSpPr>
          <p:nvPr/>
        </p:nvCxnSpPr>
        <p:spPr bwMode="auto">
          <a:xfrm rot="16200000" flipV="1">
            <a:off x="2919754" y="404733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67"/>
          <p:cNvCxnSpPr>
            <a:cxnSpLocks noChangeShapeType="1"/>
          </p:cNvCxnSpPr>
          <p:nvPr/>
        </p:nvCxnSpPr>
        <p:spPr bwMode="auto">
          <a:xfrm rot="5400000" flipH="1" flipV="1">
            <a:off x="3369811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450850" y="180975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008943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109933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9" name="AutoShape 69"/>
          <p:cNvCxnSpPr>
            <a:cxnSpLocks noChangeShapeType="1"/>
          </p:cNvCxnSpPr>
          <p:nvPr/>
        </p:nvCxnSpPr>
        <p:spPr bwMode="auto">
          <a:xfrm rot="5400000" flipH="1" flipV="1">
            <a:off x="2526054" y="431879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0"/>
          <p:cNvCxnSpPr>
            <a:cxnSpLocks noChangeShapeType="1"/>
          </p:cNvCxnSpPr>
          <p:nvPr/>
        </p:nvCxnSpPr>
        <p:spPr bwMode="auto">
          <a:xfrm rot="16200000" flipV="1">
            <a:off x="2075998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71"/>
          <p:cNvCxnSpPr>
            <a:cxnSpLocks noChangeShapeType="1"/>
          </p:cNvCxnSpPr>
          <p:nvPr/>
        </p:nvCxnSpPr>
        <p:spPr bwMode="auto">
          <a:xfrm rot="16200000" flipV="1">
            <a:off x="2525260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72"/>
          <p:cNvCxnSpPr>
            <a:cxnSpLocks noChangeShapeType="1"/>
          </p:cNvCxnSpPr>
          <p:nvPr/>
        </p:nvCxnSpPr>
        <p:spPr bwMode="auto">
          <a:xfrm rot="16200000" flipV="1">
            <a:off x="2975317" y="476646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80"/>
          <p:cNvSpPr>
            <a:spLocks noChangeArrowheads="1"/>
          </p:cNvSpPr>
          <p:nvPr/>
        </p:nvSpPr>
        <p:spPr bwMode="auto">
          <a:xfrm rot="16171351">
            <a:off x="20546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6" name="AutoShape 82"/>
          <p:cNvSpPr>
            <a:spLocks noChangeArrowheads="1"/>
          </p:cNvSpPr>
          <p:nvPr/>
        </p:nvSpPr>
        <p:spPr bwMode="auto">
          <a:xfrm rot="16171351">
            <a:off x="295361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7" name="AutoShape 82"/>
          <p:cNvSpPr>
            <a:spLocks noChangeArrowheads="1"/>
          </p:cNvSpPr>
          <p:nvPr/>
        </p:nvSpPr>
        <p:spPr bwMode="auto">
          <a:xfrm rot="16171351">
            <a:off x="240046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2752273" y="502920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49" name="AutoShape 69"/>
          <p:cNvCxnSpPr>
            <a:cxnSpLocks noChangeShapeType="1"/>
          </p:cNvCxnSpPr>
          <p:nvPr/>
        </p:nvCxnSpPr>
        <p:spPr bwMode="auto">
          <a:xfrm rot="5400000" flipH="1" flipV="1">
            <a:off x="2699092" y="449183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69"/>
          <p:cNvCxnSpPr>
            <a:cxnSpLocks noChangeShapeType="1"/>
          </p:cNvCxnSpPr>
          <p:nvPr/>
        </p:nvCxnSpPr>
        <p:spPr bwMode="auto">
          <a:xfrm rot="16200000" flipV="1">
            <a:off x="2249035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714879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3815869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3" name="AutoShape 69"/>
          <p:cNvCxnSpPr>
            <a:cxnSpLocks noChangeShapeType="1"/>
          </p:cNvCxnSpPr>
          <p:nvPr/>
        </p:nvCxnSpPr>
        <p:spPr bwMode="auto">
          <a:xfrm rot="5400000" flipH="1" flipV="1">
            <a:off x="4231823" y="431958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70"/>
          <p:cNvCxnSpPr>
            <a:cxnSpLocks noChangeShapeType="1"/>
          </p:cNvCxnSpPr>
          <p:nvPr/>
        </p:nvCxnSpPr>
        <p:spPr bwMode="auto">
          <a:xfrm rot="16200000" flipV="1">
            <a:off x="3782561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71"/>
          <p:cNvCxnSpPr>
            <a:cxnSpLocks noChangeShapeType="1"/>
          </p:cNvCxnSpPr>
          <p:nvPr/>
        </p:nvCxnSpPr>
        <p:spPr bwMode="auto">
          <a:xfrm rot="16200000" flipV="1">
            <a:off x="4231823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72"/>
          <p:cNvCxnSpPr>
            <a:cxnSpLocks noChangeShapeType="1"/>
          </p:cNvCxnSpPr>
          <p:nvPr/>
        </p:nvCxnSpPr>
        <p:spPr bwMode="auto">
          <a:xfrm rot="16200000" flipV="1">
            <a:off x="4681086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80"/>
          <p:cNvSpPr>
            <a:spLocks noChangeArrowheads="1"/>
          </p:cNvSpPr>
          <p:nvPr/>
        </p:nvSpPr>
        <p:spPr bwMode="auto">
          <a:xfrm rot="16171351">
            <a:off x="3760538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AutoShape 82"/>
          <p:cNvSpPr>
            <a:spLocks noChangeArrowheads="1"/>
          </p:cNvSpPr>
          <p:nvPr/>
        </p:nvSpPr>
        <p:spPr bwMode="auto">
          <a:xfrm rot="16171351">
            <a:off x="465954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9" name="AutoShape 82"/>
          <p:cNvSpPr>
            <a:spLocks noChangeArrowheads="1"/>
          </p:cNvSpPr>
          <p:nvPr/>
        </p:nvSpPr>
        <p:spPr bwMode="auto">
          <a:xfrm rot="16171351">
            <a:off x="41064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4444548" y="50292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61" name="AutoShape 69"/>
          <p:cNvCxnSpPr>
            <a:cxnSpLocks noChangeShapeType="1"/>
          </p:cNvCxnSpPr>
          <p:nvPr/>
        </p:nvCxnSpPr>
        <p:spPr bwMode="auto">
          <a:xfrm rot="5400000" flipH="1" flipV="1">
            <a:off x="4404861" y="449262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69"/>
          <p:cNvCxnSpPr>
            <a:cxnSpLocks noChangeShapeType="1"/>
          </p:cNvCxnSpPr>
          <p:nvPr/>
        </p:nvCxnSpPr>
        <p:spPr bwMode="auto">
          <a:xfrm rot="16200000" flipV="1">
            <a:off x="3955598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64"/>
          <p:cNvCxnSpPr>
            <a:cxnSpLocks noChangeShapeType="1"/>
          </p:cNvCxnSpPr>
          <p:nvPr/>
        </p:nvCxnSpPr>
        <p:spPr bwMode="auto">
          <a:xfrm rot="16200000" flipV="1">
            <a:off x="3772242" y="319484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65"/>
          <p:cNvCxnSpPr>
            <a:cxnSpLocks noChangeShapeType="1"/>
          </p:cNvCxnSpPr>
          <p:nvPr/>
        </p:nvCxnSpPr>
        <p:spPr bwMode="auto">
          <a:xfrm rot="16200000" flipV="1">
            <a:off x="3322979" y="364410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66"/>
          <p:cNvCxnSpPr>
            <a:cxnSpLocks noChangeShapeType="1"/>
          </p:cNvCxnSpPr>
          <p:nvPr/>
        </p:nvCxnSpPr>
        <p:spPr bwMode="auto">
          <a:xfrm rot="5400000" flipH="1" flipV="1">
            <a:off x="3773036" y="404653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67"/>
          <p:cNvCxnSpPr>
            <a:cxnSpLocks noChangeShapeType="1"/>
          </p:cNvCxnSpPr>
          <p:nvPr/>
        </p:nvCxnSpPr>
        <p:spPr bwMode="auto">
          <a:xfrm rot="16200000" flipV="1">
            <a:off x="4222298" y="364490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5308148" y="4232275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14073" y="546576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~ </a:t>
            </a:r>
            <a:r>
              <a:rPr lang="en-US" sz="1600" dirty="0" smtClean="0">
                <a:solidFill>
                  <a:schemeClr val="tx1"/>
                </a:solidFill>
              </a:rPr>
              <a:t>40 </a:t>
            </a:r>
            <a:r>
              <a:rPr lang="en-US" sz="1600" dirty="0">
                <a:solidFill>
                  <a:schemeClr val="tx1"/>
                </a:solidFill>
              </a:rPr>
              <a:t>servers</a:t>
            </a:r>
            <a:r>
              <a:rPr lang="en-US" sz="1600" dirty="0" smtClean="0">
                <a:solidFill>
                  <a:schemeClr val="tx1"/>
                </a:solidFill>
              </a:rPr>
              <a:t>/rack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9" name="AutoShape 17"/>
          <p:cNvCxnSpPr>
            <a:cxnSpLocks noChangeShapeType="1"/>
          </p:cNvCxnSpPr>
          <p:nvPr/>
        </p:nvCxnSpPr>
        <p:spPr bwMode="auto">
          <a:xfrm rot="5400000" flipH="1" flipV="1">
            <a:off x="5463723" y="194786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17"/>
          <p:cNvCxnSpPr>
            <a:cxnSpLocks noChangeShapeType="1"/>
          </p:cNvCxnSpPr>
          <p:nvPr/>
        </p:nvCxnSpPr>
        <p:spPr bwMode="auto">
          <a:xfrm rot="16200000" flipV="1">
            <a:off x="5311323" y="195897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17"/>
          <p:cNvCxnSpPr>
            <a:cxnSpLocks noChangeShapeType="1"/>
          </p:cNvCxnSpPr>
          <p:nvPr/>
        </p:nvCxnSpPr>
        <p:spPr bwMode="auto">
          <a:xfrm rot="5400000">
            <a:off x="5377998" y="202406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17"/>
          <p:cNvCxnSpPr>
            <a:cxnSpLocks noChangeShapeType="1"/>
          </p:cNvCxnSpPr>
          <p:nvPr/>
        </p:nvCxnSpPr>
        <p:spPr bwMode="auto">
          <a:xfrm rot="5400000" flipH="1" flipV="1">
            <a:off x="4029417" y="194230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17"/>
          <p:cNvCxnSpPr>
            <a:cxnSpLocks noChangeShapeType="1"/>
          </p:cNvCxnSpPr>
          <p:nvPr/>
        </p:nvCxnSpPr>
        <p:spPr bwMode="auto">
          <a:xfrm rot="16200000" flipV="1">
            <a:off x="3877017" y="194706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17"/>
          <p:cNvCxnSpPr>
            <a:cxnSpLocks noChangeShapeType="1"/>
          </p:cNvCxnSpPr>
          <p:nvPr/>
        </p:nvCxnSpPr>
        <p:spPr bwMode="auto">
          <a:xfrm rot="5400000">
            <a:off x="3947661" y="201771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Oval Callout 3"/>
          <p:cNvSpPr/>
          <p:nvPr/>
        </p:nvSpPr>
        <p:spPr>
          <a:xfrm>
            <a:off x="168078" y="3641306"/>
            <a:ext cx="1476493" cy="914835"/>
          </a:xfrm>
          <a:prstGeom prst="wedgeEllipseCallout">
            <a:avLst>
              <a:gd name="adj1" fmla="val 88535"/>
              <a:gd name="adj2" fmla="val 70563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10Gbps links</a:t>
            </a:r>
          </a:p>
          <a:p>
            <a:pPr algn="ctr"/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6" name="Oval Callout 75"/>
          <p:cNvSpPr/>
          <p:nvPr/>
        </p:nvSpPr>
        <p:spPr>
          <a:xfrm>
            <a:off x="112056" y="2787607"/>
            <a:ext cx="2442752" cy="646991"/>
          </a:xfrm>
          <a:prstGeom prst="wedgeEllipseCallout">
            <a:avLst>
              <a:gd name="adj1" fmla="val 53894"/>
              <a:gd name="adj2" fmla="val 129056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O(40x10</a:t>
            </a:r>
            <a:r>
              <a:rPr lang="en-US" sz="2000" dirty="0" smtClean="0">
                <a:solidFill>
                  <a:srgbClr val="000090"/>
                </a:solidFill>
              </a:rPr>
              <a:t>) </a:t>
            </a:r>
            <a:r>
              <a:rPr lang="en-US" sz="2000" dirty="0" err="1" smtClean="0">
                <a:solidFill>
                  <a:srgbClr val="000090"/>
                </a:solidFill>
              </a:rPr>
              <a:t>Gbps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7" name="Oval Callout 76"/>
          <p:cNvSpPr/>
          <p:nvPr/>
        </p:nvSpPr>
        <p:spPr>
          <a:xfrm>
            <a:off x="918871" y="1669172"/>
            <a:ext cx="2442752" cy="646991"/>
          </a:xfrm>
          <a:prstGeom prst="wedgeEllipseCallout">
            <a:avLst>
              <a:gd name="adj1" fmla="val 61540"/>
              <a:gd name="adj2" fmla="val 103080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O(40x10x100)</a:t>
            </a:r>
            <a:r>
              <a:rPr lang="en-US" sz="2000" dirty="0" err="1" smtClean="0">
                <a:solidFill>
                  <a:srgbClr val="000090"/>
                </a:solidFill>
              </a:rPr>
              <a:t>Gbps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24337"/>
            <a:ext cx="3810000" cy="212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sp>
        <p:nvSpPr>
          <p:cNvPr id="79" name="Content Placeholder 1"/>
          <p:cNvSpPr txBox="1">
            <a:spLocks/>
          </p:cNvSpPr>
          <p:nvPr/>
        </p:nvSpPr>
        <p:spPr>
          <a:xfrm>
            <a:off x="2665066" y="6000650"/>
            <a:ext cx="4099626" cy="621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“scale up”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1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6" grpId="0" animBg="1"/>
      <p:bldP spid="77" grpId="0" animBg="1"/>
      <p:bldP spid="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Achieving Full Bisection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Bandwidth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“Scaling up” a traditional tree topology is expensive!</a:t>
            </a:r>
          </a:p>
          <a:p>
            <a:pPr lvl="1"/>
            <a:r>
              <a:rPr lang="en-US" dirty="0" smtClean="0"/>
              <a:t>requires non-commodity / impractical / link and switch components </a:t>
            </a:r>
          </a:p>
          <a:p>
            <a:pPr lvl="1"/>
            <a:endParaRPr lang="en-US" dirty="0"/>
          </a:p>
          <a:p>
            <a:r>
              <a:rPr lang="en-US" dirty="0" smtClean="0"/>
              <a:t>Solutions?</a:t>
            </a:r>
          </a:p>
          <a:p>
            <a:pPr lvl="1"/>
            <a:r>
              <a:rPr lang="en-US" dirty="0" smtClean="0"/>
              <a:t>Over-subscribe (i.e., provision less than full BBW)</a:t>
            </a:r>
          </a:p>
          <a:p>
            <a:pPr lvl="1"/>
            <a:r>
              <a:rPr lang="en-US" dirty="0" smtClean="0"/>
              <a:t>Better topologies</a:t>
            </a:r>
          </a:p>
        </p:txBody>
      </p:sp>
    </p:spTree>
    <p:extLst>
      <p:ext uri="{BB962C8B-B14F-4D97-AF65-F5344CB8AC3E}">
        <p14:creationId xmlns:p14="http://schemas.microsoft.com/office/powerpoint/2010/main" val="200431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Oversubscription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39" y="1679073"/>
            <a:ext cx="6170119" cy="34449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1761" y="5366525"/>
            <a:ext cx="7825039" cy="1289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Need techniques to avoid congesting oversubscribed links!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8031" y="1864074"/>
            <a:ext cx="2505397" cy="2477615"/>
            <a:chOff x="-1015559" y="1163801"/>
            <a:chExt cx="2505397" cy="247761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Oval Callout 9"/>
            <p:cNvSpPr/>
            <p:nvPr/>
          </p:nvSpPr>
          <p:spPr>
            <a:xfrm>
              <a:off x="-1015559" y="2987829"/>
              <a:ext cx="880239" cy="653587"/>
            </a:xfrm>
            <a:prstGeom prst="wedgeEllipseCallout">
              <a:avLst>
                <a:gd name="adj1" fmla="val 108973"/>
                <a:gd name="adj2" fmla="val 36764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90"/>
                  </a:solidFill>
                </a:rPr>
                <a:t>10G</a:t>
              </a:r>
              <a:endParaRPr lang="en-US" sz="2000" dirty="0">
                <a:solidFill>
                  <a:srgbClr val="000090"/>
                </a:solidFill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-423040" y="2075815"/>
              <a:ext cx="880239" cy="653587"/>
            </a:xfrm>
            <a:prstGeom prst="wedgeEllipseCallout">
              <a:avLst>
                <a:gd name="adj1" fmla="val 108973"/>
                <a:gd name="adj2" fmla="val 36764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90"/>
                  </a:solidFill>
                </a:rPr>
                <a:t>20G</a:t>
              </a:r>
              <a:endParaRPr lang="en-US" sz="2000" dirty="0">
                <a:solidFill>
                  <a:srgbClr val="000090"/>
                </a:solidFill>
              </a:endParaRPr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609599" y="1163801"/>
              <a:ext cx="880239" cy="653587"/>
            </a:xfrm>
            <a:prstGeom prst="wedgeEllipseCallout">
              <a:avLst>
                <a:gd name="adj1" fmla="val 108973"/>
                <a:gd name="adj2" fmla="val 36764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90"/>
                  </a:solidFill>
                </a:rPr>
                <a:t>40G</a:t>
              </a:r>
              <a:endParaRPr lang="en-US" sz="20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3417" y="1867084"/>
            <a:ext cx="2505397" cy="2477615"/>
            <a:chOff x="457199" y="1817388"/>
            <a:chExt cx="2505397" cy="2477615"/>
          </a:xfrm>
        </p:grpSpPr>
        <p:sp>
          <p:nvSpPr>
            <p:cNvPr id="7" name="Oval Callout 6"/>
            <p:cNvSpPr/>
            <p:nvPr/>
          </p:nvSpPr>
          <p:spPr>
            <a:xfrm>
              <a:off x="457199" y="3641416"/>
              <a:ext cx="880239" cy="653587"/>
            </a:xfrm>
            <a:prstGeom prst="wedgeEllipseCallout">
              <a:avLst>
                <a:gd name="adj1" fmla="val 108973"/>
                <a:gd name="adj2" fmla="val 36764"/>
              </a:avLst>
            </a:prstGeom>
            <a:solidFill>
              <a:srgbClr val="FCD5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90"/>
                  </a:solidFill>
                </a:rPr>
                <a:t>10G</a:t>
              </a:r>
              <a:endParaRPr lang="en-US" sz="2000" dirty="0">
                <a:solidFill>
                  <a:srgbClr val="000090"/>
                </a:solidFill>
              </a:endParaRPr>
            </a:p>
          </p:txBody>
        </p:sp>
        <p:sp>
          <p:nvSpPr>
            <p:cNvPr id="8" name="Oval Callout 7"/>
            <p:cNvSpPr/>
            <p:nvPr/>
          </p:nvSpPr>
          <p:spPr>
            <a:xfrm>
              <a:off x="1049718" y="2729402"/>
              <a:ext cx="880239" cy="653587"/>
            </a:xfrm>
            <a:prstGeom prst="wedgeEllipseCallout">
              <a:avLst>
                <a:gd name="adj1" fmla="val 108973"/>
                <a:gd name="adj2" fmla="val 36764"/>
              </a:avLst>
            </a:prstGeom>
            <a:solidFill>
              <a:srgbClr val="FCD5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90"/>
                  </a:solidFill>
                </a:rPr>
                <a:t>10G</a:t>
              </a:r>
              <a:endParaRPr lang="en-US" sz="2000" dirty="0">
                <a:solidFill>
                  <a:srgbClr val="000090"/>
                </a:solidFill>
              </a:endParaRP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2082357" y="1817388"/>
              <a:ext cx="880239" cy="653587"/>
            </a:xfrm>
            <a:prstGeom prst="wedgeEllipseCallout">
              <a:avLst>
                <a:gd name="adj1" fmla="val 108973"/>
                <a:gd name="adj2" fmla="val 36764"/>
              </a:avLst>
            </a:prstGeom>
            <a:solidFill>
              <a:srgbClr val="FCD5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90"/>
                  </a:solidFill>
                </a:rPr>
                <a:t>20G</a:t>
              </a:r>
              <a:endParaRPr lang="en-US" sz="2000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78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Better topologies?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0" y="2383933"/>
            <a:ext cx="3865832" cy="25149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125055" y="1902761"/>
            <a:ext cx="2126772" cy="2071776"/>
            <a:chOff x="-570881" y="1163801"/>
            <a:chExt cx="2104460" cy="281413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" name="Oval Callout 17"/>
            <p:cNvSpPr/>
            <p:nvPr/>
          </p:nvSpPr>
          <p:spPr>
            <a:xfrm>
              <a:off x="645147" y="3324350"/>
              <a:ext cx="888432" cy="653587"/>
            </a:xfrm>
            <a:prstGeom prst="wedgeEllipseCallout">
              <a:avLst>
                <a:gd name="adj1" fmla="val -101110"/>
                <a:gd name="adj2" fmla="val 87216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</a:rPr>
                <a:t>10G</a:t>
              </a:r>
              <a:endParaRPr lang="en-US" b="1" dirty="0">
                <a:solidFill>
                  <a:srgbClr val="000090"/>
                </a:solidFill>
              </a:endParaRPr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-570881" y="2050450"/>
              <a:ext cx="921756" cy="653587"/>
            </a:xfrm>
            <a:prstGeom prst="wedgeEllipseCallout">
              <a:avLst>
                <a:gd name="adj1" fmla="val 40809"/>
                <a:gd name="adj2" fmla="val 141549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</a:rPr>
                <a:t>20G</a:t>
              </a:r>
              <a:endParaRPr lang="en-US" b="1" dirty="0">
                <a:solidFill>
                  <a:srgbClr val="000090"/>
                </a:solidFill>
              </a:endParaRPr>
            </a:p>
          </p:txBody>
        </p:sp>
        <p:sp>
          <p:nvSpPr>
            <p:cNvPr id="20" name="Oval Callout 19"/>
            <p:cNvSpPr/>
            <p:nvPr/>
          </p:nvSpPr>
          <p:spPr>
            <a:xfrm>
              <a:off x="498716" y="1163801"/>
              <a:ext cx="880239" cy="653587"/>
            </a:xfrm>
            <a:prstGeom prst="wedgeEllipseCallout">
              <a:avLst>
                <a:gd name="adj1" fmla="val -4394"/>
                <a:gd name="adj2" fmla="val 122144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</a:rPr>
                <a:t>40G</a:t>
              </a:r>
              <a:endParaRPr lang="en-US" b="1" dirty="0">
                <a:solidFill>
                  <a:srgbClr val="000090"/>
                </a:solidFill>
              </a:endParaRPr>
            </a:p>
          </p:txBody>
        </p:sp>
      </p:grpSp>
      <p:sp>
        <p:nvSpPr>
          <p:cNvPr id="21" name="Content Placeholder 1"/>
          <p:cNvSpPr txBox="1">
            <a:spLocks/>
          </p:cNvSpPr>
          <p:nvPr/>
        </p:nvSpPr>
        <p:spPr>
          <a:xfrm>
            <a:off x="148977" y="4898889"/>
            <a:ext cx="4099626" cy="621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“scale up” approach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015441" y="1608260"/>
            <a:ext cx="3749118" cy="3211917"/>
            <a:chOff x="224106" y="402291"/>
            <a:chExt cx="8760152" cy="568541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2"/>
            <a:stretch/>
          </p:blipFill>
          <p:spPr bwMode="auto">
            <a:xfrm>
              <a:off x="224106" y="402291"/>
              <a:ext cx="8760152" cy="490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4241" y="5116656"/>
              <a:ext cx="1422326" cy="971044"/>
              <a:chOff x="504241" y="5116656"/>
              <a:chExt cx="1422326" cy="97104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692272" y="5116657"/>
              <a:ext cx="1422326" cy="971044"/>
              <a:chOff x="504241" y="5116656"/>
              <a:chExt cx="1422326" cy="97104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2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4898979" y="5108063"/>
              <a:ext cx="1422326" cy="971044"/>
              <a:chOff x="504241" y="5116656"/>
              <a:chExt cx="1422326" cy="97104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6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7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7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7124361" y="5116658"/>
              <a:ext cx="1422326" cy="971044"/>
              <a:chOff x="504241" y="5116656"/>
              <a:chExt cx="1422326" cy="971044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30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0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1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1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Content Placeholder 1"/>
          <p:cNvSpPr txBox="1">
            <a:spLocks/>
          </p:cNvSpPr>
          <p:nvPr/>
        </p:nvSpPr>
        <p:spPr>
          <a:xfrm>
            <a:off x="4686212" y="4898889"/>
            <a:ext cx="4099626" cy="621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“scale out”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6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015441" y="1608260"/>
            <a:ext cx="3749118" cy="3211917"/>
            <a:chOff x="224106" y="402291"/>
            <a:chExt cx="8760152" cy="568541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2"/>
            <a:stretch/>
          </p:blipFill>
          <p:spPr bwMode="auto">
            <a:xfrm>
              <a:off x="224106" y="402291"/>
              <a:ext cx="8760152" cy="490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4241" y="5116656"/>
              <a:ext cx="1422326" cy="971044"/>
              <a:chOff x="504241" y="5116656"/>
              <a:chExt cx="1422326" cy="97104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692272" y="5116657"/>
              <a:ext cx="1422326" cy="971044"/>
              <a:chOff x="504241" y="5116656"/>
              <a:chExt cx="1422326" cy="97104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2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4898979" y="5108063"/>
              <a:ext cx="1422326" cy="971044"/>
              <a:chOff x="504241" y="5116656"/>
              <a:chExt cx="1422326" cy="97104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6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7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7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7124361" y="5116658"/>
              <a:ext cx="1422326" cy="971044"/>
              <a:chOff x="504241" y="5116656"/>
              <a:chExt cx="1422326" cy="971044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30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0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1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1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Content Placeholder 1"/>
          <p:cNvSpPr txBox="1">
            <a:spLocks/>
          </p:cNvSpPr>
          <p:nvPr/>
        </p:nvSpPr>
        <p:spPr>
          <a:xfrm>
            <a:off x="4686212" y="4898889"/>
            <a:ext cx="4099626" cy="621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“scale out” approach</a:t>
            </a:r>
            <a:endParaRPr lang="en-US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130726" y="1712244"/>
            <a:ext cx="5276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E.g., `Clos’ topology</a:t>
            </a:r>
          </a:p>
          <a:p>
            <a:pPr lvl="1"/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Multi-stage network</a:t>
            </a:r>
          </a:p>
          <a:p>
            <a:pPr lvl="1"/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All switches have k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</a:rPr>
              <a:t>ports</a:t>
            </a:r>
          </a:p>
          <a:p>
            <a:pPr lvl="1"/>
            <a:r>
              <a:rPr lang="en-US" sz="2600" dirty="0" smtClean="0">
                <a:latin typeface="Calibri" charset="0"/>
                <a:ea typeface="ＭＳ Ｐゴシック" charset="0"/>
              </a:rPr>
              <a:t>k/2 ports up, k/2 down</a:t>
            </a:r>
          </a:p>
          <a:p>
            <a:r>
              <a:rPr lang="en-US" sz="3000" dirty="0" smtClean="0">
                <a:latin typeface="Calibri" charset="0"/>
                <a:ea typeface="ＭＳ Ｐゴシック" charset="0"/>
              </a:rPr>
              <a:t>E.g., with 3 stages, k=48</a:t>
            </a:r>
            <a:endParaRPr lang="en-US" sz="2600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sz="2600" dirty="0" smtClean="0">
                <a:latin typeface="Calibri" charset="0"/>
                <a:ea typeface="ＭＳ Ｐゴシック" charset="0"/>
              </a:rPr>
              <a:t>k</a:t>
            </a:r>
            <a:r>
              <a:rPr lang="en-US" sz="2600" baseline="30000" dirty="0" smtClean="0">
                <a:latin typeface="Calibri" charset="0"/>
                <a:ea typeface="ＭＳ Ｐゴシック" charset="0"/>
              </a:rPr>
              <a:t>3</a:t>
            </a:r>
            <a:r>
              <a:rPr lang="en-US" sz="2600" dirty="0" smtClean="0">
                <a:latin typeface="Calibri" charset="0"/>
                <a:ea typeface="ＭＳ Ｐゴシック" charset="0"/>
              </a:rPr>
              <a:t>/4 hosts = 27,648 servers</a:t>
            </a:r>
          </a:p>
          <a:p>
            <a:r>
              <a:rPr lang="en-US" sz="3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All links have same speed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Better topologies?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3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421225" y="4050888"/>
            <a:ext cx="2692807" cy="2168479"/>
            <a:chOff x="224106" y="402291"/>
            <a:chExt cx="8760152" cy="568541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2"/>
            <a:stretch/>
          </p:blipFill>
          <p:spPr bwMode="auto">
            <a:xfrm>
              <a:off x="224106" y="402291"/>
              <a:ext cx="8760152" cy="490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4241" y="5116656"/>
              <a:ext cx="1422326" cy="971044"/>
              <a:chOff x="504241" y="5116656"/>
              <a:chExt cx="1422326" cy="97104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>
                <a:stCxn id="48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9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9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692272" y="5116657"/>
              <a:ext cx="1422326" cy="971044"/>
              <a:chOff x="504241" y="5116656"/>
              <a:chExt cx="1422326" cy="97104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2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4898979" y="5108063"/>
              <a:ext cx="1422326" cy="971044"/>
              <a:chOff x="504241" y="5116656"/>
              <a:chExt cx="1422326" cy="97104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6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7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7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7124361" y="5116658"/>
              <a:ext cx="1422326" cy="971044"/>
              <a:chOff x="504241" y="5116656"/>
              <a:chExt cx="1422326" cy="971044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04241" y="5508808"/>
                <a:ext cx="560263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00665" y="5508808"/>
                <a:ext cx="525902" cy="5788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30" idx="0"/>
              </p:cNvCxnSpPr>
              <p:nvPr/>
            </p:nvCxnSpPr>
            <p:spPr>
              <a:xfrm flipH="1" flipV="1">
                <a:off x="504241" y="5116656"/>
                <a:ext cx="280132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0" idx="0"/>
              </p:cNvCxnSpPr>
              <p:nvPr/>
            </p:nvCxnSpPr>
            <p:spPr>
              <a:xfrm flipV="1">
                <a:off x="784373" y="5116656"/>
                <a:ext cx="821721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1" idx="1"/>
              </p:cNvCxnSpPr>
              <p:nvPr/>
            </p:nvCxnSpPr>
            <p:spPr>
              <a:xfrm flipH="1" flipV="1">
                <a:off x="840402" y="5116657"/>
                <a:ext cx="637280" cy="47692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1" idx="0"/>
              </p:cNvCxnSpPr>
              <p:nvPr/>
            </p:nvCxnSpPr>
            <p:spPr>
              <a:xfrm flipV="1">
                <a:off x="1663616" y="5116656"/>
                <a:ext cx="262950" cy="39215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Challenges in scale-out designs?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1" y="1693569"/>
            <a:ext cx="8229600" cy="4525963"/>
          </a:xfrm>
        </p:spPr>
        <p:txBody>
          <a:bodyPr/>
          <a:lstStyle/>
          <a:p>
            <a:r>
              <a:rPr lang="en-US" u="sng" dirty="0" smtClean="0"/>
              <a:t>Topology</a:t>
            </a:r>
            <a:r>
              <a:rPr lang="en-US" dirty="0" smtClean="0"/>
              <a:t> offers high bisection bandwidth</a:t>
            </a:r>
          </a:p>
          <a:p>
            <a:endParaRPr lang="en-US" dirty="0" smtClean="0"/>
          </a:p>
          <a:p>
            <a:r>
              <a:rPr lang="en-US" dirty="0" smtClean="0"/>
              <a:t>All other system components must be able to exploit this available capacity</a:t>
            </a:r>
          </a:p>
          <a:p>
            <a:pPr lvl="1"/>
            <a:r>
              <a:rPr lang="en-US" dirty="0" smtClean="0"/>
              <a:t>Routing must use all paths</a:t>
            </a:r>
          </a:p>
          <a:p>
            <a:pPr lvl="1"/>
            <a:r>
              <a:rPr lang="en-US" dirty="0" smtClean="0"/>
              <a:t>Transport protocol must </a:t>
            </a:r>
            <a:br>
              <a:rPr lang="en-US" dirty="0" smtClean="0"/>
            </a:br>
            <a:r>
              <a:rPr lang="en-US" dirty="0" smtClean="0"/>
              <a:t>fill all pipes (fast)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7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757" y="169774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Today</a:t>
            </a:r>
            <a:endParaRPr lang="en-US" dirty="0" smtClean="0"/>
          </a:p>
          <a:p>
            <a:r>
              <a:rPr lang="en-US" dirty="0" smtClean="0"/>
              <a:t>Characteristics and goals of datacenter networks</a:t>
            </a:r>
          </a:p>
          <a:p>
            <a:r>
              <a:rPr lang="en-US" dirty="0" smtClean="0"/>
              <a:t>Focus on differences relative to the Internet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Next lecture</a:t>
            </a:r>
          </a:p>
          <a:p>
            <a:r>
              <a:rPr lang="en-US" dirty="0" smtClean="0"/>
              <a:t>Emerging solutions</a:t>
            </a:r>
          </a:p>
        </p:txBody>
      </p:sp>
    </p:spTree>
    <p:extLst>
      <p:ext uri="{BB962C8B-B14F-4D97-AF65-F5344CB8AC3E}">
        <p14:creationId xmlns:p14="http://schemas.microsoft.com/office/powerpoint/2010/main" val="268193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Two (related) issues: </a:t>
            </a:r>
          </a:p>
          <a:p>
            <a:pPr marL="0" indent="0">
              <a:buNone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1)   Very low RTTs within the DC (approaching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1μsec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None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Implications? 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6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</a:rPr>
              <a:t>BW x delay: 10Gbps x 1μsec = 10000 bits =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2.5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packets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Consider </a:t>
            </a:r>
            <a:r>
              <a:rPr lang="en-US" sz="2400" dirty="0">
                <a:latin typeface="Arial" charset="0"/>
                <a:ea typeface="ＭＳ Ｐゴシック" charset="0"/>
              </a:rPr>
              <a:t>TX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500B </a:t>
            </a:r>
            <a:r>
              <a:rPr lang="en-US" sz="2400" dirty="0">
                <a:latin typeface="Arial" charset="0"/>
                <a:ea typeface="ＭＳ Ｐゴシック" charset="0"/>
              </a:rPr>
              <a:t>@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10Gbps </a:t>
            </a:r>
            <a:r>
              <a:rPr lang="en-US" sz="2400" dirty="0">
                <a:latin typeface="Arial" charset="0"/>
                <a:ea typeface="ＭＳ Ｐゴシック" charset="0"/>
              </a:rPr>
              <a:t>=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0.4μs </a:t>
            </a:r>
            <a:r>
              <a:rPr lang="en-US" sz="2400" dirty="0">
                <a:latin typeface="Arial" charset="0"/>
                <a:ea typeface="ＭＳ Ｐゴシック" charset="0"/>
              </a:rPr>
              <a:t>per hop =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2μs</a:t>
            </a:r>
            <a:r>
              <a:rPr lang="en-US" sz="2400" dirty="0">
                <a:latin typeface="Arial" charset="0"/>
                <a:ea typeface="ＭＳ Ｐゴシック" charset="0"/>
              </a:rPr>
              <a:t> if a packet traverses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5 </a:t>
            </a:r>
            <a:r>
              <a:rPr lang="en-US" sz="2400" dirty="0">
                <a:latin typeface="Arial" charset="0"/>
                <a:ea typeface="ＭＳ Ｐゴシック" charset="0"/>
              </a:rPr>
              <a:t>hops and waits behind one packet at every hop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What </a:t>
            </a:r>
            <a:r>
              <a:rPr lang="en-US" sz="2400" dirty="0">
                <a:latin typeface="Arial" charset="0"/>
                <a:ea typeface="ＭＳ Ｐゴシック" charset="0"/>
              </a:rPr>
              <a:t>does this mean for buffering and switch design?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What does this mean for congestion control?</a:t>
            </a:r>
          </a:p>
          <a:p>
            <a:pPr marL="457200" lvl="1" indent="0">
              <a:buNone/>
            </a:pPr>
            <a:endParaRPr lang="en-US" sz="2600" dirty="0">
              <a:latin typeface="Arial" charset="0"/>
              <a:ea typeface="ＭＳ Ｐゴシック" charset="0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8778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Two (related) issues: </a:t>
            </a:r>
          </a:p>
          <a:p>
            <a:pPr marL="514350" indent="-514350">
              <a:buAutoNum type="arabicParenR"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Very low RTTs within the DC (approaching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1μsec</a:t>
            </a: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514350" indent="-514350">
              <a:buAutoNum type="arabicParenR"/>
            </a:pPr>
            <a:r>
              <a:rPr lang="en-US" sz="2600" dirty="0" smtClean="0">
                <a:latin typeface="Arial" charset="0"/>
                <a:ea typeface="ＭＳ Ｐゴシック" charset="0"/>
                <a:cs typeface="ＭＳ Ｐゴシック" charset="0"/>
              </a:rPr>
              <a:t>Applications want low latency</a:t>
            </a:r>
            <a:endParaRPr lang="en-US" sz="2400" dirty="0" smtClean="0">
              <a:solidFill>
                <a:srgbClr val="000090"/>
              </a:solidFill>
            </a:endParaRP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predictable / guaranteed bounds on flow completion time, including the worst-case!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(recall</a:t>
            </a:r>
            <a:r>
              <a:rPr lang="en-US" sz="2400" dirty="0">
                <a:solidFill>
                  <a:srgbClr val="000090"/>
                </a:solidFill>
              </a:rPr>
              <a:t>: `best effort’ vs. `guaranteed service’ </a:t>
            </a:r>
            <a:r>
              <a:rPr lang="en-US" sz="2400" dirty="0" smtClean="0">
                <a:solidFill>
                  <a:srgbClr val="000090"/>
                </a:solidFill>
              </a:rPr>
              <a:t>debates)</a:t>
            </a:r>
            <a:endParaRPr lang="en-US" sz="2400" dirty="0">
              <a:solidFill>
                <a:srgbClr val="000090"/>
              </a:solidFill>
            </a:endParaRP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How </a:t>
            </a:r>
            <a:r>
              <a:rPr lang="en-US" sz="2400" dirty="0">
                <a:solidFill>
                  <a:srgbClr val="000090"/>
                </a:solidFill>
              </a:rPr>
              <a:t>is </a:t>
            </a:r>
            <a:r>
              <a:rPr lang="en-US" sz="2400" dirty="0" smtClean="0">
                <a:solidFill>
                  <a:srgbClr val="000090"/>
                </a:solidFill>
              </a:rPr>
              <a:t>still an open question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0132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0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</a:t>
            </a:r>
            <a:r>
              <a:rPr lang="en-US" dirty="0" smtClean="0"/>
              <a:t>scale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~20,000 switches/routers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 contrast: AT&amp;T ~500 routers </a:t>
            </a:r>
          </a:p>
        </p:txBody>
      </p:sp>
    </p:spTree>
    <p:extLst>
      <p:ext uri="{BB962C8B-B14F-4D97-AF65-F5344CB8AC3E}">
        <p14:creationId xmlns:p14="http://schemas.microsoft.com/office/powerpoint/2010/main" val="358554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0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</a:t>
            </a:r>
            <a:r>
              <a:rPr lang="en-US" dirty="0" smtClean="0"/>
              <a:t>scale</a:t>
            </a:r>
            <a:endParaRPr lang="en-US" dirty="0" smtClean="0"/>
          </a:p>
          <a:p>
            <a:r>
              <a:rPr lang="en-US" dirty="0" smtClean="0"/>
              <a:t>Limited geographic </a:t>
            </a:r>
            <a:r>
              <a:rPr lang="en-US" dirty="0" smtClean="0"/>
              <a:t>scope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High bandwidth: 10/40/100G </a:t>
            </a:r>
            <a:r>
              <a:rPr lang="en-US" dirty="0" smtClean="0">
                <a:solidFill>
                  <a:srgbClr val="000090"/>
                </a:solidFill>
              </a:rPr>
              <a:t> (</a:t>
            </a:r>
            <a:r>
              <a:rPr lang="en-US" i="1" dirty="0" smtClean="0"/>
              <a:t>Contrast</a:t>
            </a:r>
            <a:r>
              <a:rPr lang="en-US" i="1" dirty="0" smtClean="0"/>
              <a:t>: DSL/</a:t>
            </a:r>
            <a:r>
              <a:rPr lang="en-US" i="1" dirty="0" err="1" smtClean="0"/>
              <a:t>WiFi</a:t>
            </a:r>
            <a:r>
              <a:rPr lang="en-US" i="1" dirty="0" smtClean="0"/>
              <a:t>)</a:t>
            </a:r>
            <a:endParaRPr lang="en-US" i="1" dirty="0" smtClean="0"/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Very low RTT: </a:t>
            </a:r>
            <a:r>
              <a:rPr lang="en-US" dirty="0" smtClean="0">
                <a:solidFill>
                  <a:srgbClr val="000090"/>
                </a:solidFill>
              </a:rPr>
              <a:t>1-10s </a:t>
            </a:r>
            <a:r>
              <a:rPr lang="en-US" dirty="0" err="1" smtClean="0">
                <a:solidFill>
                  <a:srgbClr val="000090"/>
                </a:solidFill>
              </a:rPr>
              <a:t>μsecs</a:t>
            </a:r>
            <a:r>
              <a:rPr lang="en-US" dirty="0" smtClean="0">
                <a:solidFill>
                  <a:srgbClr val="000090"/>
                </a:solidFill>
              </a:rPr>
              <a:t>. (</a:t>
            </a:r>
            <a:r>
              <a:rPr lang="en-US" i="1" dirty="0" smtClean="0">
                <a:solidFill>
                  <a:srgbClr val="000000"/>
                </a:solidFill>
              </a:rPr>
              <a:t>Contrast</a:t>
            </a:r>
            <a:r>
              <a:rPr lang="en-US" i="1" dirty="0" smtClean="0">
                <a:solidFill>
                  <a:srgbClr val="000000"/>
                </a:solidFill>
              </a:rPr>
              <a:t>: 100s </a:t>
            </a:r>
            <a:r>
              <a:rPr lang="en-US" i="1" dirty="0" err="1" smtClean="0">
                <a:solidFill>
                  <a:srgbClr val="000000"/>
                </a:solidFill>
              </a:rPr>
              <a:t>msecs</a:t>
            </a:r>
            <a:r>
              <a:rPr lang="en-US" i="1" dirty="0" smtClean="0">
                <a:solidFill>
                  <a:srgbClr val="000000"/>
                </a:solidFill>
              </a:rPr>
              <a:t>)</a:t>
            </a:r>
            <a:endParaRPr lang="en-US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7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01" y="1600199"/>
            <a:ext cx="9144000" cy="588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/>
              <a:t>Limited </a:t>
            </a:r>
            <a:r>
              <a:rPr lang="en-US" dirty="0" smtClean="0"/>
              <a:t>heterogeneity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link speeds, technologies, latencies, …</a:t>
            </a:r>
          </a:p>
        </p:txBody>
      </p:sp>
    </p:spTree>
    <p:extLst>
      <p:ext uri="{BB962C8B-B14F-4D97-AF65-F5344CB8AC3E}">
        <p14:creationId xmlns:p14="http://schemas.microsoft.com/office/powerpoint/2010/main" val="244633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01" y="1600199"/>
            <a:ext cx="9144000" cy="588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/>
              <a:t>Limited heterogeneity</a:t>
            </a:r>
          </a:p>
          <a:p>
            <a:r>
              <a:rPr lang="en-US" dirty="0"/>
              <a:t>Regular/planned topologies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(e.g., trees)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Contrast: ad-hoc </a:t>
            </a:r>
            <a:r>
              <a:rPr lang="en-US" dirty="0" smtClean="0">
                <a:solidFill>
                  <a:srgbClr val="000090"/>
                </a:solidFill>
              </a:rPr>
              <a:t>evolution of wide-area topologies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632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recall: all that east-west traffic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target: any server can communicate at its full link </a:t>
            </a:r>
            <a:r>
              <a:rPr lang="en-US" dirty="0" smtClean="0">
                <a:solidFill>
                  <a:srgbClr val="000090"/>
                </a:solidFill>
              </a:rPr>
              <a:t>speed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How: next lecture</a:t>
            </a:r>
            <a:endParaRPr lang="en-US" dirty="0" smtClean="0">
              <a:solidFill>
                <a:srgbClr val="000090"/>
              </a:solidFill>
            </a:endParaRPr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7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real money on the line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current target: 1μs RTTs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</a:t>
            </a:r>
            <a:r>
              <a:rPr lang="en-US" dirty="0" smtClean="0">
                <a:solidFill>
                  <a:srgbClr val="000090"/>
                </a:solidFill>
              </a:rPr>
              <a:t>Next lecture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4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“your packet will reach in </a:t>
            </a:r>
            <a:r>
              <a:rPr lang="en-US" dirty="0" err="1" smtClean="0">
                <a:solidFill>
                  <a:srgbClr val="000090"/>
                </a:solidFill>
              </a:rPr>
              <a:t>Xms</a:t>
            </a:r>
            <a:r>
              <a:rPr lang="en-US" dirty="0" smtClean="0">
                <a:solidFill>
                  <a:srgbClr val="000090"/>
                </a:solidFill>
              </a:rPr>
              <a:t>, or not at all”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“your VM will always see at least </a:t>
            </a:r>
            <a:r>
              <a:rPr lang="en-US" dirty="0" err="1" smtClean="0">
                <a:solidFill>
                  <a:srgbClr val="000090"/>
                </a:solidFill>
              </a:rPr>
              <a:t>YGbps</a:t>
            </a:r>
            <a:r>
              <a:rPr lang="en-US" dirty="0" smtClean="0">
                <a:solidFill>
                  <a:srgbClr val="000090"/>
                </a:solidFill>
              </a:rPr>
              <a:t> throughput”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 </a:t>
            </a:r>
            <a:r>
              <a:rPr lang="en-US" dirty="0" smtClean="0">
                <a:solidFill>
                  <a:srgbClr val="000090"/>
                </a:solidFill>
              </a:rPr>
              <a:t>is still an open question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0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“No traffic between VMs of tenant A and tenant B”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“Tenant X cannot consume more than </a:t>
            </a:r>
            <a:r>
              <a:rPr lang="en-US" dirty="0" err="1" smtClean="0">
                <a:solidFill>
                  <a:srgbClr val="000090"/>
                </a:solidFill>
              </a:rPr>
              <a:t>XGbps</a:t>
            </a:r>
            <a:r>
              <a:rPr lang="en-US" dirty="0" smtClean="0">
                <a:solidFill>
                  <a:srgbClr val="000090"/>
                </a:solidFill>
              </a:rPr>
              <a:t>”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“Tenant Y’s traffic is low priority”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How: lecture on SDN (Nov 24)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0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0" y="2053775"/>
            <a:ext cx="2324100" cy="3505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65714" y="2739571"/>
            <a:ext cx="4108250" cy="1179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r>
              <a:rPr lang="en-US" dirty="0" smtClean="0"/>
              <a:t>Scalability (of course) 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5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r>
              <a:rPr lang="en-US" dirty="0" smtClean="0"/>
              <a:t>Scalability (of course) </a:t>
            </a:r>
          </a:p>
          <a:p>
            <a:r>
              <a:rPr lang="en-US" dirty="0" smtClean="0"/>
              <a:t>Cost/efficiency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focus on commodity solutions, ease of management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3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4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New degrees of (design) freedom</a:t>
            </a:r>
            <a:endParaRPr lang="en-US" u="sng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Single </a:t>
            </a:r>
            <a:r>
              <a:rPr lang="en-US" dirty="0" smtClean="0">
                <a:solidFill>
                  <a:srgbClr val="FF0000"/>
                </a:solidFill>
              </a:rPr>
              <a:t>administrative domain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deviate from standards, invent your own, </a:t>
            </a:r>
            <a:r>
              <a:rPr lang="en-US" i="1" dirty="0" smtClean="0">
                <a:solidFill>
                  <a:srgbClr val="000090"/>
                </a:solidFill>
              </a:rPr>
              <a:t>etc.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“Green field” deployment is still feasible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8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4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New degrees of (design) freedom</a:t>
            </a:r>
            <a:endParaRPr lang="en-US" u="sng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Single </a:t>
            </a:r>
            <a:r>
              <a:rPr lang="en-US" dirty="0" smtClean="0">
                <a:solidFill>
                  <a:srgbClr val="FF0000"/>
                </a:solidFill>
              </a:rPr>
              <a:t>administrative domain</a:t>
            </a:r>
          </a:p>
          <a:p>
            <a:r>
              <a:rPr lang="en-US" dirty="0" smtClean="0"/>
              <a:t>Control over </a:t>
            </a:r>
            <a:r>
              <a:rPr lang="en-US" dirty="0" smtClean="0"/>
              <a:t>network </a:t>
            </a:r>
            <a:r>
              <a:rPr lang="en-US" i="1" dirty="0" smtClean="0"/>
              <a:t>and</a:t>
            </a:r>
            <a:r>
              <a:rPr lang="en-US" dirty="0" smtClean="0"/>
              <a:t> endpoint(s)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change (say) addressing, congestion control, </a:t>
            </a:r>
            <a:r>
              <a:rPr lang="en-US" i="1" dirty="0" smtClean="0">
                <a:solidFill>
                  <a:srgbClr val="000090"/>
                </a:solidFill>
              </a:rPr>
              <a:t>etc.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add mechanisms for security/policy/etc. at the endpoints (typically in the hypervisor)</a:t>
            </a:r>
          </a:p>
        </p:txBody>
      </p:sp>
    </p:spTree>
    <p:extLst>
      <p:ext uri="{BB962C8B-B14F-4D97-AF65-F5344CB8AC3E}">
        <p14:creationId xmlns:p14="http://schemas.microsoft.com/office/powerpoint/2010/main" val="4770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4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New degrees of (design) freedom</a:t>
            </a:r>
            <a:endParaRPr lang="en-US" u="sng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Single </a:t>
            </a:r>
            <a:r>
              <a:rPr lang="en-US" dirty="0" smtClean="0">
                <a:solidFill>
                  <a:srgbClr val="FF0000"/>
                </a:solidFill>
              </a:rPr>
              <a:t>administrative domain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Control </a:t>
            </a:r>
            <a:r>
              <a:rPr lang="en-US" dirty="0" smtClean="0">
                <a:solidFill>
                  <a:srgbClr val="000000"/>
                </a:solidFill>
              </a:rPr>
              <a:t>over network </a:t>
            </a:r>
            <a:r>
              <a:rPr lang="en-US" i="1" dirty="0" smtClean="0">
                <a:solidFill>
                  <a:srgbClr val="000000"/>
                </a:solidFill>
              </a:rPr>
              <a:t>and</a:t>
            </a:r>
            <a:r>
              <a:rPr lang="en-US" dirty="0" smtClean="0">
                <a:solidFill>
                  <a:srgbClr val="000000"/>
                </a:solidFill>
              </a:rPr>
              <a:t> endpoint(s)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Control over the </a:t>
            </a:r>
            <a:r>
              <a:rPr lang="en-US" i="1" dirty="0" smtClean="0">
                <a:solidFill>
                  <a:srgbClr val="000000"/>
                </a:solidFill>
              </a:rPr>
              <a:t>placement</a:t>
            </a:r>
            <a:r>
              <a:rPr lang="en-US" dirty="0" smtClean="0">
                <a:solidFill>
                  <a:srgbClr val="000000"/>
                </a:solidFill>
              </a:rPr>
              <a:t> of traffic source/sink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map-reduce scheduler chooses where tasks run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control what </a:t>
            </a:r>
            <a:r>
              <a:rPr lang="en-US" dirty="0" smtClean="0">
                <a:solidFill>
                  <a:srgbClr val="000090"/>
                </a:solidFill>
              </a:rPr>
              <a:t>traffic crosses which </a:t>
            </a:r>
            <a:r>
              <a:rPr lang="en-US" dirty="0" smtClean="0">
                <a:solidFill>
                  <a:srgbClr val="000090"/>
                </a:solidFill>
              </a:rPr>
              <a:t>links</a:t>
            </a:r>
            <a:endParaRPr lang="en-US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7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2" y="1618874"/>
            <a:ext cx="9132328" cy="5103740"/>
          </a:xfrm>
        </p:spPr>
        <p:txBody>
          <a:bodyPr>
            <a:normAutofit/>
          </a:bodyPr>
          <a:lstStyle/>
          <a:p>
            <a:r>
              <a:rPr lang="en-US" dirty="0" smtClean="0"/>
              <a:t>Recap</a:t>
            </a:r>
            <a:r>
              <a:rPr lang="en-US" dirty="0" smtClean="0"/>
              <a:t>: datacenters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new characteristics and goals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some liberating, some constraining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scalability is the baseline requirement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more emphasis on performance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less emphasis on heterogeneity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less emphasis on interoperability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967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28" y="3465286"/>
            <a:ext cx="4314371" cy="31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556000" y="3193143"/>
            <a:ext cx="3447143" cy="112485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6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59000" y="3918856"/>
            <a:ext cx="5154230" cy="2884715"/>
            <a:chOff x="2159000" y="3918856"/>
            <a:chExt cx="5154230" cy="28847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000" y="3918856"/>
              <a:ext cx="5154230" cy="288471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06143" y="5932714"/>
              <a:ext cx="653143" cy="3900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6"/>
            <a:ext cx="8944429" cy="217351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r>
              <a:rPr lang="en-US" dirty="0" smtClean="0"/>
              <a:t>`Aggregation switches interconnect </a:t>
            </a:r>
            <a:r>
              <a:rPr lang="en-US" dirty="0" err="1" smtClean="0"/>
              <a:t>ToR</a:t>
            </a:r>
            <a:r>
              <a:rPr lang="en-US" dirty="0" smtClean="0"/>
              <a:t> switches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599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18736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r>
              <a:rPr lang="en-US" dirty="0" smtClean="0"/>
              <a:t>`A</a:t>
            </a:r>
            <a:r>
              <a:rPr lang="en-US" dirty="0" smtClean="0"/>
              <a:t>ggregation switches interconnect </a:t>
            </a:r>
            <a:r>
              <a:rPr lang="en-US" dirty="0" err="1" smtClean="0"/>
              <a:t>ToR</a:t>
            </a:r>
            <a:r>
              <a:rPr lang="en-US" dirty="0" smtClean="0"/>
              <a:t> switches</a:t>
            </a:r>
          </a:p>
          <a:p>
            <a:r>
              <a:rPr lang="en-US" dirty="0" smtClean="0"/>
              <a:t>Connected to the outside via `core’ switches</a:t>
            </a:r>
          </a:p>
          <a:p>
            <a:pPr lvl="1"/>
            <a:r>
              <a:rPr lang="en-US" i="1" dirty="0" smtClean="0"/>
              <a:t>note: blurry line between aggregation and core </a:t>
            </a:r>
          </a:p>
          <a:p>
            <a:r>
              <a:rPr lang="en-US" dirty="0" smtClean="0"/>
              <a:t>With </a:t>
            </a:r>
            <a:r>
              <a:rPr lang="en-US" dirty="0" smtClean="0"/>
              <a:t>2x </a:t>
            </a:r>
            <a:r>
              <a:rPr lang="en-US" dirty="0" smtClean="0"/>
              <a:t>redundancy </a:t>
            </a:r>
            <a:r>
              <a:rPr lang="en-US" dirty="0" smtClean="0"/>
              <a:t>for fault-tolerance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394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74" y="1626072"/>
            <a:ext cx="6024883" cy="483076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E.g., Brocade Reference Design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9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15.2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7.2|10.7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3440</TotalTime>
  <Words>1899</Words>
  <Application>Microsoft Macintosh PowerPoint</Application>
  <PresentationFormat>On-screen Show (4:3)</PresentationFormat>
  <Paragraphs>502</Paragraphs>
  <Slides>55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Datacenters</vt:lpstr>
      <vt:lpstr>What you need to know </vt:lpstr>
      <vt:lpstr>Disclaimer</vt:lpstr>
      <vt:lpstr>Plan </vt:lpstr>
      <vt:lpstr>What goes into a datacenter (network)?</vt:lpstr>
      <vt:lpstr>What goes into a datacenter (network)?</vt:lpstr>
      <vt:lpstr>What goes into a datacenter (network)?</vt:lpstr>
      <vt:lpstr>What goes into a datacenter (network)?</vt:lpstr>
      <vt:lpstr>E.g., Brocade Reference Design</vt:lpstr>
      <vt:lpstr>E.g., Cisco Reference Design</vt:lpstr>
      <vt:lpstr>Datacenters have been around for a while</vt:lpstr>
      <vt:lpstr>What’s new?</vt:lpstr>
      <vt:lpstr>What’s new?</vt:lpstr>
      <vt:lpstr>SCALE!</vt:lpstr>
      <vt:lpstr>How big exactly?</vt:lpstr>
      <vt:lpstr>Implications (1)</vt:lpstr>
      <vt:lpstr>Implications (2)</vt:lpstr>
      <vt:lpstr>Applications</vt:lpstr>
      <vt:lpstr>Partition-Aggregate</vt:lpstr>
      <vt:lpstr>“North – South” Traffic</vt:lpstr>
      <vt:lpstr>Map-Reduce</vt:lpstr>
      <vt:lpstr>Map-Reduce</vt:lpstr>
      <vt:lpstr>“East-West” Traffic</vt:lpstr>
      <vt:lpstr>“East-West” Traffic</vt:lpstr>
      <vt:lpstr>Common traffic pattern:  “Elephants” and “Mice” </vt:lpstr>
      <vt:lpstr>Implications (3)</vt:lpstr>
      <vt:lpstr>High Bandwidth </vt:lpstr>
      <vt:lpstr>DC Network: Just a Giant Switch!</vt:lpstr>
      <vt:lpstr>DC Network: Just a Giant Switch!</vt:lpstr>
      <vt:lpstr>DC Network: Just a Giant Switch!</vt:lpstr>
      <vt:lpstr>DC Network: Just a Giant Switch!</vt:lpstr>
      <vt:lpstr>High Bandwidth </vt:lpstr>
      <vt:lpstr>Bisection Bandwidth</vt:lpstr>
      <vt:lpstr>Achieving Full Bisection Bandwidth</vt:lpstr>
      <vt:lpstr>Achieving Full Bisection Bandwidth</vt:lpstr>
      <vt:lpstr>Oversubscription</vt:lpstr>
      <vt:lpstr>Better topologies?</vt:lpstr>
      <vt:lpstr>Better topologies?</vt:lpstr>
      <vt:lpstr>Challenges in scale-out designs?</vt:lpstr>
      <vt:lpstr>Low Latency</vt:lpstr>
      <vt:lpstr>Low Latency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Summary</vt:lpstr>
    </vt:vector>
  </TitlesOfParts>
  <Manager/>
  <Company>U.C.Berkeley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Sylvia Ratnasamy</dc:creator>
  <cp:keywords/>
  <dc:description/>
  <cp:lastModifiedBy>Sylvia Ratnasamy</cp:lastModifiedBy>
  <cp:revision>262</cp:revision>
  <dcterms:created xsi:type="dcterms:W3CDTF">2013-11-19T20:08:51Z</dcterms:created>
  <dcterms:modified xsi:type="dcterms:W3CDTF">2014-11-12T23:20:07Z</dcterms:modified>
  <cp:category/>
</cp:coreProperties>
</file>