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73"/>
  </p:notesMasterIdLst>
  <p:handoutMasterIdLst>
    <p:handoutMasterId r:id="rId74"/>
  </p:handoutMasterIdLst>
  <p:sldIdLst>
    <p:sldId id="431" r:id="rId2"/>
    <p:sldId id="1451" r:id="rId3"/>
    <p:sldId id="1390" r:id="rId4"/>
    <p:sldId id="1391" r:id="rId5"/>
    <p:sldId id="1392" r:id="rId6"/>
    <p:sldId id="1393" r:id="rId7"/>
    <p:sldId id="1394" r:id="rId8"/>
    <p:sldId id="1455" r:id="rId9"/>
    <p:sldId id="1456" r:id="rId10"/>
    <p:sldId id="1395" r:id="rId11"/>
    <p:sldId id="1457" r:id="rId12"/>
    <p:sldId id="1396" r:id="rId13"/>
    <p:sldId id="1397" r:id="rId14"/>
    <p:sldId id="1398" r:id="rId15"/>
    <p:sldId id="1399" r:id="rId16"/>
    <p:sldId id="1400" r:id="rId17"/>
    <p:sldId id="1401" r:id="rId18"/>
    <p:sldId id="1402" r:id="rId19"/>
    <p:sldId id="1403" r:id="rId20"/>
    <p:sldId id="1404" r:id="rId21"/>
    <p:sldId id="1405" r:id="rId22"/>
    <p:sldId id="1406" r:id="rId23"/>
    <p:sldId id="1407" r:id="rId24"/>
    <p:sldId id="1408" r:id="rId25"/>
    <p:sldId id="1409" r:id="rId26"/>
    <p:sldId id="1410" r:id="rId27"/>
    <p:sldId id="1411" r:id="rId28"/>
    <p:sldId id="1412" r:id="rId29"/>
    <p:sldId id="1413" r:id="rId30"/>
    <p:sldId id="1414" r:id="rId31"/>
    <p:sldId id="1415" r:id="rId32"/>
    <p:sldId id="1416" r:id="rId33"/>
    <p:sldId id="1417" r:id="rId34"/>
    <p:sldId id="1418" r:id="rId35"/>
    <p:sldId id="1419" r:id="rId36"/>
    <p:sldId id="1420" r:id="rId37"/>
    <p:sldId id="1421" r:id="rId38"/>
    <p:sldId id="1422" r:id="rId39"/>
    <p:sldId id="1423" r:id="rId40"/>
    <p:sldId id="1424" r:id="rId41"/>
    <p:sldId id="1425" r:id="rId42"/>
    <p:sldId id="1426" r:id="rId43"/>
    <p:sldId id="1427" r:id="rId44"/>
    <p:sldId id="1428" r:id="rId45"/>
    <p:sldId id="1459" r:id="rId46"/>
    <p:sldId id="1430" r:id="rId47"/>
    <p:sldId id="1431" r:id="rId48"/>
    <p:sldId id="1458" r:id="rId49"/>
    <p:sldId id="1432" r:id="rId50"/>
    <p:sldId id="1433" r:id="rId51"/>
    <p:sldId id="1434" r:id="rId52"/>
    <p:sldId id="1435" r:id="rId53"/>
    <p:sldId id="1429" r:id="rId54"/>
    <p:sldId id="1436" r:id="rId55"/>
    <p:sldId id="1437" r:id="rId56"/>
    <p:sldId id="1438" r:id="rId57"/>
    <p:sldId id="1439" r:id="rId58"/>
    <p:sldId id="1440" r:id="rId59"/>
    <p:sldId id="1460" r:id="rId60"/>
    <p:sldId id="1441" r:id="rId61"/>
    <p:sldId id="1442" r:id="rId62"/>
    <p:sldId id="1443" r:id="rId63"/>
    <p:sldId id="1444" r:id="rId64"/>
    <p:sldId id="1445" r:id="rId65"/>
    <p:sldId id="1446" r:id="rId66"/>
    <p:sldId id="1447" r:id="rId67"/>
    <p:sldId id="1448" r:id="rId68"/>
    <p:sldId id="1452" r:id="rId69"/>
    <p:sldId id="1454" r:id="rId70"/>
    <p:sldId id="1453" r:id="rId71"/>
    <p:sldId id="1449" r:id="rId72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2B0"/>
    <a:srgbClr val="FF9857"/>
    <a:srgbClr val="FFFF99"/>
    <a:srgbClr val="FFCC99"/>
    <a:srgbClr val="FF3300"/>
    <a:srgbClr val="CCFFFF"/>
    <a:srgbClr val="FFCC00"/>
    <a:srgbClr val="FF7C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78" autoAdjust="0"/>
  </p:normalViewPr>
  <p:slideViewPr>
    <p:cSldViewPr>
      <p:cViewPr>
        <p:scale>
          <a:sx n="94" d="100"/>
          <a:sy n="94" d="100"/>
        </p:scale>
        <p:origin x="-944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11776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notesMaster" Target="notesMasters/notesMaster1.xml"/><Relationship Id="rId74" Type="http://schemas.openxmlformats.org/officeDocument/2006/relationships/handoutMaster" Target="handoutMasters/handoutMaster1.xml"/><Relationship Id="rId75" Type="http://schemas.openxmlformats.org/officeDocument/2006/relationships/printerSettings" Target="printerSettings/printerSettings1.bin"/><Relationship Id="rId76" Type="http://schemas.openxmlformats.org/officeDocument/2006/relationships/presProps" Target="presProps.xml"/><Relationship Id="rId77" Type="http://schemas.openxmlformats.org/officeDocument/2006/relationships/viewProps" Target="viewProps.xml"/><Relationship Id="rId78" Type="http://schemas.openxmlformats.org/officeDocument/2006/relationships/theme" Target="theme/theme1.xml"/><Relationship Id="rId79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fld id="{C816B1D2-BE1A-CF48-BB2F-496E285ED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28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344D7B7-8497-9440-908B-E77F83F66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66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79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15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57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43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632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090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917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031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24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23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716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853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501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262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425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220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17, 123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325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30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295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030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69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420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681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194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630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3874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075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0756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032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41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533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0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845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1467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4505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9906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9926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4505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9937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0205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baseline="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5690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45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8593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4433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4286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0407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192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0097626" indent="-39614320" eaLnBrk="0" hangingPunct="0"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8330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6661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44991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93322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30C7AEF-7981-7445-81D8-C62437E72BEA}" type="slidenum">
              <a:rPr lang="en-US" sz="1300"/>
              <a:pPr eaLnBrk="1" hangingPunct="1"/>
              <a:t>61</a:t>
            </a:fld>
            <a:endParaRPr lang="en-US" sz="130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4647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5590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71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7552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4647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9049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3949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46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8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42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AF786-1F47-0B4B-A763-80AC864C6FF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4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3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5105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buClr>
                <a:srgbClr val="1E1E1E"/>
              </a:buClr>
              <a:defRPr sz="2400">
                <a:solidFill>
                  <a:srgbClr val="1E1E1E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 sz="2000">
                <a:solidFill>
                  <a:srgbClr val="1E1E1E"/>
                </a:solidFill>
              </a:defRPr>
            </a:lvl2pPr>
            <a:lvl3pPr>
              <a:buFont typeface="Arial" pitchFamily="34" charset="0"/>
              <a:buChar char="»"/>
              <a:defRPr sz="1800">
                <a:solidFill>
                  <a:srgbClr val="404040"/>
                </a:solidFill>
              </a:defRPr>
            </a:lvl3pPr>
            <a:lvl4pPr>
              <a:buClr>
                <a:srgbClr val="404040"/>
              </a:buClr>
              <a:buFont typeface="Wingdings" pitchFamily="2" charset="2"/>
              <a:buChar char="§"/>
              <a:defRPr sz="1600">
                <a:solidFill>
                  <a:srgbClr val="404040"/>
                </a:solidFill>
              </a:defRPr>
            </a:lvl4pPr>
            <a:lvl5pPr>
              <a:buFont typeface="Wingdings" pitchFamily="2" charset="2"/>
              <a:buChar char="Ø"/>
              <a:defRPr sz="16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5448"/>
            <a:ext cx="8229601" cy="56356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7878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3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22238"/>
            <a:ext cx="91440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839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7" r:id="rId3"/>
    <p:sldLayoutId id="2147483664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inst.eecs.berkeley.edu/~ee122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839200" cy="13716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Software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-Defined Networking (SDN)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0" y="3657600"/>
            <a:ext cx="91440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CS 168,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Fall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2014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Scott Shenker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(understudy to Sylvia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Ratnasamy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http://inst.eecs.berkeley.edu/~cs168/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SDN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SDN widely </a:t>
            </a:r>
            <a:r>
              <a:rPr lang="en-US" dirty="0"/>
              <a:t>accepted as “</a:t>
            </a:r>
            <a:r>
              <a:rPr lang="en-US" b="1" dirty="0"/>
              <a:t>future of networking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More than </a:t>
            </a:r>
            <a:r>
              <a:rPr lang="en-US" dirty="0" smtClean="0"/>
              <a:t>120 </a:t>
            </a:r>
            <a:r>
              <a:rPr lang="en-US" dirty="0" smtClean="0"/>
              <a:t>members in ONF (almost “everyone”)</a:t>
            </a:r>
          </a:p>
          <a:p>
            <a:pPr lvl="1"/>
            <a:r>
              <a:rPr lang="en-US" dirty="0" smtClean="0"/>
              <a:t>Commercialized</a:t>
            </a:r>
            <a:r>
              <a:rPr lang="en-US" dirty="0"/>
              <a:t>, in production </a:t>
            </a:r>
            <a:r>
              <a:rPr lang="en-US" dirty="0" smtClean="0"/>
              <a:t>use, &gt;100M in revenue</a:t>
            </a:r>
            <a:endParaRPr lang="en-US" dirty="0" smtClean="0"/>
          </a:p>
          <a:p>
            <a:pPr lvl="2"/>
            <a:r>
              <a:rPr lang="en-US" dirty="0" smtClean="0"/>
              <a:t>E.g., controls Google’s WAN; NTT </a:t>
            </a:r>
            <a:r>
              <a:rPr lang="en-US" dirty="0" smtClean="0"/>
              <a:t>has deployed</a:t>
            </a:r>
            <a:endParaRPr lang="en-US" dirty="0"/>
          </a:p>
          <a:p>
            <a:pPr lvl="8"/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n insane level of SDN hype, and backlash…</a:t>
            </a:r>
          </a:p>
          <a:p>
            <a:pPr lvl="1"/>
            <a:r>
              <a:rPr lang="en-US" dirty="0" smtClean="0"/>
              <a:t>SDN doesn’t work miracles, merely makes things </a:t>
            </a:r>
            <a:r>
              <a:rPr lang="en-US" dirty="0" smtClean="0"/>
              <a:t>easier</a:t>
            </a:r>
          </a:p>
          <a:p>
            <a:pPr lvl="1"/>
            <a:r>
              <a:rPr lang="en-US" dirty="0" smtClean="0"/>
              <a:t>The fight isn’t over whether SDN will be adopted, but which version of SDN will be adopted….</a:t>
            </a:r>
            <a:endParaRPr lang="en-US" dirty="0" smtClean="0"/>
          </a:p>
          <a:p>
            <a:pPr lvl="8"/>
            <a:endParaRPr lang="en-US" dirty="0"/>
          </a:p>
          <a:p>
            <a:r>
              <a:rPr lang="en-US" dirty="0" smtClean="0"/>
              <a:t>But the real question is: </a:t>
            </a:r>
            <a:r>
              <a:rPr lang="en-US" i="1" dirty="0" smtClean="0"/>
              <a:t>why the rapid adoption?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4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is Seven Years?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smtClean="0"/>
              <a:t>century</a:t>
            </a:r>
            <a:r>
              <a:rPr lang="en-US" dirty="0" smtClean="0"/>
              <a:t> in Internet application years</a:t>
            </a:r>
          </a:p>
          <a:p>
            <a:pPr lvl="1"/>
            <a:r>
              <a:rPr lang="en-US" dirty="0" smtClean="0"/>
              <a:t>Commercial Internet only since 1994</a:t>
            </a:r>
          </a:p>
          <a:p>
            <a:pPr lvl="1"/>
            <a:endParaRPr lang="en-US" dirty="0"/>
          </a:p>
          <a:p>
            <a:r>
              <a:rPr lang="en-US" dirty="0" smtClean="0"/>
              <a:t>A </a:t>
            </a:r>
            <a:r>
              <a:rPr lang="en-US" b="1" i="1" dirty="0" smtClean="0"/>
              <a:t>nanosecond</a:t>
            </a:r>
            <a:r>
              <a:rPr lang="en-US" dirty="0" smtClean="0"/>
              <a:t> in Internet architecture years</a:t>
            </a:r>
          </a:p>
          <a:p>
            <a:pPr lvl="1"/>
            <a:r>
              <a:rPr lang="en-US" dirty="0" smtClean="0"/>
              <a:t>Using same architecture 40 years after introduction</a:t>
            </a:r>
          </a:p>
          <a:p>
            <a:pPr lvl="1"/>
            <a:r>
              <a:rPr lang="en-US" dirty="0" smtClean="0"/>
              <a:t>IPv6 in development since late 90’s, still not deployed</a:t>
            </a:r>
          </a:p>
          <a:p>
            <a:pPr lvl="1"/>
            <a:r>
              <a:rPr lang="en-US" dirty="0" smtClean="0"/>
              <a:t>And that only involves a few simple header changes!</a:t>
            </a:r>
          </a:p>
          <a:p>
            <a:pPr lvl="1"/>
            <a:endParaRPr lang="en-US" dirty="0"/>
          </a:p>
          <a:p>
            <a:r>
              <a:rPr lang="en-US" dirty="0" smtClean="0"/>
              <a:t>For you, seven years may seem like forever</a:t>
            </a:r>
          </a:p>
          <a:p>
            <a:pPr lvl="1"/>
            <a:r>
              <a:rPr lang="en-US" dirty="0" smtClean="0"/>
              <a:t>For us in networking design and architecture…</a:t>
            </a:r>
          </a:p>
          <a:p>
            <a:pPr lvl="1"/>
            <a:r>
              <a:rPr lang="en-US" i="1" u="sng" dirty="0" smtClean="0"/>
              <a:t>It is shockingly fast adoption, beyond our wildest dreams</a:t>
            </a:r>
          </a:p>
        </p:txBody>
      </p:sp>
    </p:spTree>
    <p:extLst>
      <p:ext uri="{BB962C8B-B14F-4D97-AF65-F5344CB8AC3E}">
        <p14:creationId xmlns:p14="http://schemas.microsoft.com/office/powerpoint/2010/main" val="1325110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#2: </a:t>
            </a:r>
            <a:r>
              <a:rPr lang="en-US" dirty="0"/>
              <a:t>The </a:t>
            </a:r>
            <a:r>
              <a:rPr lang="en-US" dirty="0" smtClean="0"/>
              <a:t>Field of Networking…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esearch built </a:t>
            </a:r>
            <a:r>
              <a:rPr lang="en-US" dirty="0"/>
              <a:t>a great </a:t>
            </a:r>
            <a:r>
              <a:rPr lang="en-US" dirty="0" smtClean="0"/>
              <a:t>artifact: Internet</a:t>
            </a:r>
            <a:endParaRPr lang="en-US" dirty="0"/>
          </a:p>
          <a:p>
            <a:pPr lvl="1"/>
            <a:r>
              <a:rPr lang="en-US" dirty="0"/>
              <a:t>Mostly unrelated to academic research which came </a:t>
            </a:r>
            <a:r>
              <a:rPr lang="en-US" dirty="0" smtClean="0"/>
              <a:t>later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CS networking now largely the study of the Internet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Also interesting research in wireless, optical</a:t>
            </a:r>
          </a:p>
          <a:p>
            <a:pPr lvl="1"/>
            <a:r>
              <a:rPr lang="en-US" dirty="0" smtClean="0"/>
              <a:t>Much of it is EE research into underlying technologies</a:t>
            </a:r>
          </a:p>
          <a:p>
            <a:pPr lvl="1"/>
            <a:r>
              <a:rPr lang="en-US" dirty="0" smtClean="0"/>
              <a:t>Some wireless research (such at </a:t>
            </a:r>
            <a:r>
              <a:rPr lang="en-US" dirty="0" err="1" smtClean="0"/>
              <a:t>Katabi</a:t>
            </a:r>
            <a:r>
              <a:rPr lang="en-US" dirty="0" smtClean="0"/>
              <a:t> at MIT) broader</a:t>
            </a:r>
          </a:p>
          <a:p>
            <a:pPr marL="2744787" lvl="7" indent="0">
              <a:buNone/>
            </a:pPr>
            <a:endParaRPr lang="en-US" dirty="0"/>
          </a:p>
          <a:p>
            <a:r>
              <a:rPr lang="en-US" dirty="0" smtClean="0"/>
              <a:t>But we failed to create an academic discipline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337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an Artifact, Not a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/>
              <a:t>fields in “systems”</a:t>
            </a:r>
            <a:r>
              <a:rPr lang="en-US" dirty="0" smtClean="0"/>
              <a:t>: OS, DB, etc.</a:t>
            </a:r>
            <a:endParaRPr lang="en-US" dirty="0"/>
          </a:p>
          <a:p>
            <a:pPr lvl="1"/>
            <a:r>
              <a:rPr lang="en-US" dirty="0"/>
              <a:t>Teach basic principles</a:t>
            </a:r>
          </a:p>
          <a:p>
            <a:pPr lvl="1"/>
            <a:r>
              <a:rPr lang="en-US" dirty="0"/>
              <a:t>Are easily managed</a:t>
            </a:r>
          </a:p>
          <a:p>
            <a:pPr lvl="1"/>
            <a:r>
              <a:rPr lang="en-US" dirty="0"/>
              <a:t>Continue to evolve </a:t>
            </a:r>
            <a:br>
              <a:rPr lang="en-US" dirty="0"/>
            </a:br>
            <a:endParaRPr lang="en-US" dirty="0"/>
          </a:p>
          <a:p>
            <a:r>
              <a:rPr lang="en-US" dirty="0"/>
              <a:t>Networking:</a:t>
            </a:r>
          </a:p>
          <a:p>
            <a:pPr lvl="1"/>
            <a:r>
              <a:rPr lang="en-US" dirty="0"/>
              <a:t>Teach big bag of </a:t>
            </a:r>
            <a:r>
              <a:rPr lang="en-US" dirty="0" smtClean="0"/>
              <a:t>protocols</a:t>
            </a:r>
            <a:endParaRPr lang="en-US" dirty="0"/>
          </a:p>
          <a:p>
            <a:pPr lvl="1"/>
            <a:r>
              <a:rPr lang="en-US" dirty="0" smtClean="0"/>
              <a:t>Notoriously </a:t>
            </a:r>
            <a:r>
              <a:rPr lang="en-US" dirty="0"/>
              <a:t>difficult to manage</a:t>
            </a:r>
          </a:p>
          <a:p>
            <a:pPr lvl="1"/>
            <a:r>
              <a:rPr lang="en-US" dirty="0"/>
              <a:t>Evolves very </a:t>
            </a:r>
            <a:r>
              <a:rPr lang="en-US" dirty="0" smtClean="0"/>
              <a:t>slowly</a:t>
            </a:r>
          </a:p>
          <a:p>
            <a:pPr lvl="1"/>
            <a:endParaRPr lang="en-US" dirty="0"/>
          </a:p>
          <a:p>
            <a:r>
              <a:rPr lang="en-US" b="1" i="1" dirty="0"/>
              <a:t>N</a:t>
            </a:r>
            <a:r>
              <a:rPr lang="en-US" b="1" i="1" dirty="0" smtClean="0"/>
              <a:t>etworks are much more primitive and less understood than other computer systems</a:t>
            </a:r>
            <a:endParaRPr lang="en-US" b="1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C107158-3B47-5C4A-A629-8594130856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4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left with two key </a:t>
            </a:r>
            <a:r>
              <a:rPr lang="en-US" dirty="0"/>
              <a:t>q</a:t>
            </a:r>
            <a:r>
              <a:rPr lang="en-US" dirty="0" smtClean="0"/>
              <a:t>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Why the rapid adoption of SDN?</a:t>
            </a:r>
          </a:p>
          <a:p>
            <a:pPr lvl="1"/>
            <a:r>
              <a:rPr lang="en-US" dirty="0" smtClean="0"/>
              <a:t>What problem is it solving?</a:t>
            </a:r>
          </a:p>
          <a:p>
            <a:pPr lvl="1"/>
            <a:endParaRPr lang="en-US" dirty="0"/>
          </a:p>
          <a:p>
            <a:r>
              <a:rPr lang="en-US" i="1" dirty="0" smtClean="0"/>
              <a:t>Why is networking behind other fields in CS?</a:t>
            </a:r>
          </a:p>
          <a:p>
            <a:pPr lvl="1"/>
            <a:r>
              <a:rPr lang="en-US" dirty="0" smtClean="0"/>
              <a:t>What is missing in the field?</a:t>
            </a:r>
          </a:p>
          <a:p>
            <a:pPr lvl="1"/>
            <a:endParaRPr lang="en-US" dirty="0"/>
          </a:p>
          <a:p>
            <a:r>
              <a:rPr lang="en-US" dirty="0" smtClean="0"/>
              <a:t>The answers are related, but will unfold slowly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C107158-3B47-5C4A-A629-8594130856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4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Network Management</a:t>
            </a:r>
            <a:endParaRPr lang="en-US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87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Network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the two “planes</a:t>
            </a:r>
            <a:r>
              <a:rPr lang="en-US" dirty="0" smtClean="0"/>
              <a:t>” of networking</a:t>
            </a:r>
            <a:endParaRPr lang="en-US" dirty="0" smtClean="0"/>
          </a:p>
          <a:p>
            <a:pPr lvl="6"/>
            <a:endParaRPr lang="en-US" dirty="0"/>
          </a:p>
          <a:p>
            <a:r>
              <a:rPr lang="en-US" b="1" dirty="0" smtClean="0"/>
              <a:t>Data plane</a:t>
            </a:r>
            <a:r>
              <a:rPr lang="en-US" dirty="0" smtClean="0"/>
              <a:t>: forwarding packets</a:t>
            </a:r>
          </a:p>
          <a:p>
            <a:pPr lvl="1"/>
            <a:r>
              <a:rPr lang="en-US" dirty="0" smtClean="0"/>
              <a:t>Based on local forwarding state</a:t>
            </a:r>
          </a:p>
          <a:p>
            <a:pPr lvl="5"/>
            <a:endParaRPr lang="en-US" dirty="0"/>
          </a:p>
          <a:p>
            <a:r>
              <a:rPr lang="en-US" b="1" dirty="0" smtClean="0"/>
              <a:t>Control plane</a:t>
            </a:r>
            <a:r>
              <a:rPr lang="en-US" dirty="0" smtClean="0"/>
              <a:t>: computing that forwarding state</a:t>
            </a:r>
          </a:p>
          <a:p>
            <a:pPr lvl="1"/>
            <a:r>
              <a:rPr lang="en-US" dirty="0" smtClean="0"/>
              <a:t>Involves coordination with rest of system</a:t>
            </a:r>
          </a:p>
          <a:p>
            <a:pPr lvl="1"/>
            <a:endParaRPr lang="en-US" dirty="0"/>
          </a:p>
          <a:p>
            <a:r>
              <a:rPr lang="en-US" dirty="0" smtClean="0"/>
              <a:t>Broad definition of “network management”:</a:t>
            </a:r>
          </a:p>
          <a:p>
            <a:pPr lvl="1"/>
            <a:r>
              <a:rPr lang="en-US" b="1" i="1" dirty="0"/>
              <a:t>E</a:t>
            </a:r>
            <a:r>
              <a:rPr lang="en-US" b="1" i="1" dirty="0" smtClean="0"/>
              <a:t>verything having to do with the control plane</a:t>
            </a:r>
          </a:p>
        </p:txBody>
      </p:sp>
    </p:spTree>
    <p:extLst>
      <p:ext uri="{BB962C8B-B14F-4D97-AF65-F5344CB8AC3E}">
        <p14:creationId xmlns:p14="http://schemas.microsoft.com/office/powerpoint/2010/main" val="384581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goals for the control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Basic connectivity</a:t>
            </a:r>
            <a:r>
              <a:rPr lang="en-US" dirty="0" smtClean="0"/>
              <a:t>: route packets to destination</a:t>
            </a:r>
          </a:p>
          <a:p>
            <a:pPr lvl="1"/>
            <a:r>
              <a:rPr lang="en-US" dirty="0" smtClean="0"/>
              <a:t>Local state computed by routing protocols</a:t>
            </a:r>
          </a:p>
          <a:p>
            <a:pPr lvl="1"/>
            <a:r>
              <a:rPr lang="en-US" dirty="0" smtClean="0"/>
              <a:t>Globally distributed algorithms</a:t>
            </a:r>
          </a:p>
          <a:p>
            <a:pPr lvl="1"/>
            <a:endParaRPr lang="en-US" dirty="0"/>
          </a:p>
          <a:p>
            <a:r>
              <a:rPr lang="en-US" b="1" dirty="0" err="1" smtClean="0"/>
              <a:t>Interdomain</a:t>
            </a:r>
            <a:r>
              <a:rPr lang="en-US" b="1" dirty="0" smtClean="0"/>
              <a:t> policy</a:t>
            </a:r>
            <a:r>
              <a:rPr lang="en-US" dirty="0" smtClean="0"/>
              <a:t>: find policy-compliant paths</a:t>
            </a:r>
          </a:p>
          <a:p>
            <a:pPr lvl="1"/>
            <a:r>
              <a:rPr lang="en-US" dirty="0" smtClean="0"/>
              <a:t>Done by </a:t>
            </a:r>
            <a:r>
              <a:rPr lang="en-US" dirty="0" smtClean="0"/>
              <a:t>globally distributed </a:t>
            </a:r>
            <a:r>
              <a:rPr lang="en-US" dirty="0" smtClean="0"/>
              <a:t>BGP</a:t>
            </a:r>
          </a:p>
          <a:p>
            <a:pPr lvl="1"/>
            <a:endParaRPr lang="en-US" dirty="0"/>
          </a:p>
          <a:p>
            <a:r>
              <a:rPr lang="en-US" dirty="0" smtClean="0"/>
              <a:t>For long time, these were the only relevant goals!</a:t>
            </a:r>
          </a:p>
          <a:p>
            <a:pPr lvl="1"/>
            <a:r>
              <a:rPr lang="en-US" i="1" dirty="0" smtClean="0"/>
              <a:t>What other goals are there in running a network?</a:t>
            </a:r>
          </a:p>
        </p:txBody>
      </p:sp>
    </p:spTree>
    <p:extLst>
      <p:ext uri="{BB962C8B-B14F-4D97-AF65-F5344CB8AC3E}">
        <p14:creationId xmlns:p14="http://schemas.microsoft.com/office/powerpoint/2010/main" val="329610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L2 </a:t>
            </a:r>
            <a:r>
              <a:rPr lang="en-US" dirty="0" err="1" smtClean="0"/>
              <a:t>bcast</a:t>
            </a:r>
            <a:r>
              <a:rPr lang="en-US" dirty="0" smtClean="0"/>
              <a:t> protocols often used for discovery</a:t>
            </a:r>
          </a:p>
          <a:p>
            <a:pPr lvl="1"/>
            <a:r>
              <a:rPr lang="en-US" dirty="0" smtClean="0"/>
              <a:t>Useful, </a:t>
            </a:r>
            <a:r>
              <a:rPr lang="en-US" dirty="0" err="1" smtClean="0"/>
              <a:t>unscalable</a:t>
            </a:r>
            <a:r>
              <a:rPr lang="en-US" dirty="0" smtClean="0"/>
              <a:t>, invasive</a:t>
            </a:r>
          </a:p>
          <a:p>
            <a:pPr lvl="8"/>
            <a:endParaRPr lang="en-US" dirty="0"/>
          </a:p>
          <a:p>
            <a:r>
              <a:rPr lang="en-US" dirty="0" smtClean="0"/>
              <a:t>Want multiple logical LANs on a physical network</a:t>
            </a:r>
          </a:p>
          <a:p>
            <a:pPr lvl="1"/>
            <a:r>
              <a:rPr lang="en-US" dirty="0" smtClean="0"/>
              <a:t>Retain usefulness, cope with scaling, provide isolation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VLANs (virtual LANs) tags in L2 </a:t>
            </a:r>
            <a:r>
              <a:rPr lang="en-US" dirty="0" smtClean="0"/>
              <a:t>headers</a:t>
            </a:r>
            <a:endParaRPr lang="en-US" dirty="0"/>
          </a:p>
          <a:p>
            <a:pPr lvl="1"/>
            <a:r>
              <a:rPr lang="en-US" dirty="0"/>
              <a:t>Controls where broadcast packets </a:t>
            </a:r>
            <a:r>
              <a:rPr lang="en-US" dirty="0" smtClean="0"/>
              <a:t>go</a:t>
            </a:r>
            <a:endParaRPr lang="en-US" dirty="0"/>
          </a:p>
          <a:p>
            <a:pPr lvl="1"/>
            <a:r>
              <a:rPr lang="en-US" dirty="0"/>
              <a:t>Gives support for logical L2 </a:t>
            </a:r>
            <a:r>
              <a:rPr lang="en-US" dirty="0" smtClean="0"/>
              <a:t>networks</a:t>
            </a:r>
          </a:p>
          <a:p>
            <a:pPr lvl="1"/>
            <a:r>
              <a:rPr lang="en-US" dirty="0" smtClean="0"/>
              <a:t>Routers connect these logical L2 networks</a:t>
            </a:r>
            <a:endParaRPr lang="en-US" dirty="0"/>
          </a:p>
          <a:p>
            <a:pPr lvl="8"/>
            <a:endParaRPr lang="en-US" dirty="0"/>
          </a:p>
          <a:p>
            <a:r>
              <a:rPr lang="en-US" dirty="0"/>
              <a:t>No universal method for setting VLAN state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562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Operators want to limit access to various hosts</a:t>
            </a:r>
          </a:p>
          <a:p>
            <a:pPr lvl="1"/>
            <a:r>
              <a:rPr lang="en-US" dirty="0" smtClean="0"/>
              <a:t>“Don’t </a:t>
            </a:r>
            <a:r>
              <a:rPr lang="en-US" dirty="0" smtClean="0"/>
              <a:t>let laptops access backend database </a:t>
            </a:r>
            <a:r>
              <a:rPr lang="en-US" dirty="0" smtClean="0"/>
              <a:t>machines”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This can be imposed by routers using ACLs</a:t>
            </a:r>
          </a:p>
          <a:p>
            <a:pPr lvl="1"/>
            <a:r>
              <a:rPr lang="en-US" dirty="0" smtClean="0"/>
              <a:t>ACL: Access </a:t>
            </a:r>
            <a:r>
              <a:rPr lang="en-US" dirty="0" smtClean="0"/>
              <a:t>Control </a:t>
            </a:r>
            <a:r>
              <a:rPr lang="en-US" dirty="0"/>
              <a:t>L</a:t>
            </a:r>
            <a:r>
              <a:rPr lang="en-US" dirty="0" smtClean="0"/>
              <a:t>ist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Example entry in ACL: &lt;header template; drop&gt;</a:t>
            </a:r>
          </a:p>
          <a:p>
            <a:pPr lvl="1"/>
            <a:r>
              <a:rPr lang="en-US" dirty="0" smtClean="0"/>
              <a:t>If not port 80, drop</a:t>
            </a:r>
          </a:p>
          <a:p>
            <a:pPr lvl="1"/>
            <a:r>
              <a:rPr lang="en-US" dirty="0" smtClean="0"/>
              <a:t>If source address = X, drop </a:t>
            </a:r>
          </a:p>
        </p:txBody>
      </p:sp>
    </p:spTree>
    <p:extLst>
      <p:ext uri="{BB962C8B-B14F-4D97-AF65-F5344CB8AC3E}">
        <p14:creationId xmlns:p14="http://schemas.microsoft.com/office/powerpoint/2010/main" val="173228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Desperate Plea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be teaching CS168 for the next two years.</a:t>
            </a:r>
          </a:p>
          <a:p>
            <a:pPr lvl="1"/>
            <a:r>
              <a:rPr lang="en-US" dirty="0" smtClean="0"/>
              <a:t>Fall semester….</a:t>
            </a:r>
          </a:p>
          <a:p>
            <a:endParaRPr lang="en-US" dirty="0"/>
          </a:p>
          <a:p>
            <a:r>
              <a:rPr lang="en-US" dirty="0" smtClean="0"/>
              <a:t>I need </a:t>
            </a:r>
            <a:r>
              <a:rPr lang="en-US" dirty="0" err="1" smtClean="0"/>
              <a:t>TAs.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you are interested in </a:t>
            </a:r>
            <a:r>
              <a:rPr lang="en-US" dirty="0" err="1" smtClean="0"/>
              <a:t>TAing</a:t>
            </a:r>
            <a:r>
              <a:rPr lang="en-US" dirty="0" smtClean="0"/>
              <a:t>, please email 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C107158-3B47-5C4A-A629-8594130856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4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avoid persistent overloads on links</a:t>
            </a:r>
          </a:p>
          <a:p>
            <a:pPr lvl="7"/>
            <a:endParaRPr lang="en-US" dirty="0"/>
          </a:p>
          <a:p>
            <a:r>
              <a:rPr lang="en-US" dirty="0" smtClean="0"/>
              <a:t>Choose routes to spread traffic load across links</a:t>
            </a:r>
          </a:p>
          <a:p>
            <a:pPr lvl="7"/>
            <a:endParaRPr lang="en-US" dirty="0"/>
          </a:p>
          <a:p>
            <a:r>
              <a:rPr lang="en-US" dirty="0" smtClean="0"/>
              <a:t>Two main methods:</a:t>
            </a:r>
          </a:p>
          <a:p>
            <a:pPr lvl="1"/>
            <a:r>
              <a:rPr lang="en-US" dirty="0" smtClean="0"/>
              <a:t>Setting up MPLS </a:t>
            </a:r>
            <a:r>
              <a:rPr lang="en-US" dirty="0" smtClean="0"/>
              <a:t>tunnels </a:t>
            </a:r>
            <a:r>
              <a:rPr lang="en-US" i="1" dirty="0" smtClean="0"/>
              <a:t>(MPLS is layer 2.5)</a:t>
            </a:r>
            <a:endParaRPr lang="en-US" i="1" dirty="0" smtClean="0"/>
          </a:p>
          <a:p>
            <a:pPr lvl="1"/>
            <a:r>
              <a:rPr lang="en-US" dirty="0" smtClean="0"/>
              <a:t>Adjusting weights in OSPF</a:t>
            </a:r>
          </a:p>
          <a:p>
            <a:pPr lvl="6"/>
            <a:endParaRPr lang="en-US" dirty="0"/>
          </a:p>
          <a:p>
            <a:r>
              <a:rPr lang="en-US" dirty="0" smtClean="0"/>
              <a:t>Often done with centralized computation</a:t>
            </a:r>
          </a:p>
          <a:p>
            <a:pPr lvl="1"/>
            <a:r>
              <a:rPr lang="en-US" dirty="0" smtClean="0"/>
              <a:t>Take snapshot of topology and load</a:t>
            </a:r>
          </a:p>
          <a:p>
            <a:pPr lvl="1"/>
            <a:r>
              <a:rPr lang="en-US" dirty="0" smtClean="0"/>
              <a:t>Compute appropriate MPLS/OSPF state</a:t>
            </a:r>
          </a:p>
          <a:p>
            <a:pPr lvl="1"/>
            <a:r>
              <a:rPr lang="en-US" dirty="0" smtClean="0"/>
              <a:t>Send to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66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</a:t>
            </a:r>
            <a:r>
              <a:rPr lang="en-US" dirty="0"/>
              <a:t>management has many </a:t>
            </a:r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Achieving these goals is job of the control plane…</a:t>
            </a:r>
          </a:p>
          <a:p>
            <a:pPr lvl="3"/>
            <a:endParaRPr lang="en-US" dirty="0"/>
          </a:p>
          <a:p>
            <a:r>
              <a:rPr lang="en-US" dirty="0" smtClean="0"/>
              <a:t>…which currently involves many mechanisms</a:t>
            </a:r>
          </a:p>
          <a:p>
            <a:endParaRPr lang="en-US" dirty="0"/>
          </a:p>
          <a:p>
            <a:r>
              <a:rPr lang="en-US" b="1" dirty="0"/>
              <a:t>Globally distributed:</a:t>
            </a:r>
            <a:r>
              <a:rPr lang="en-US" dirty="0"/>
              <a:t> routing algorithms</a:t>
            </a:r>
          </a:p>
          <a:p>
            <a:pPr lvl="7"/>
            <a:endParaRPr lang="en-US" dirty="0"/>
          </a:p>
          <a:p>
            <a:r>
              <a:rPr lang="en-US" b="1" dirty="0"/>
              <a:t>Manual/scripted configuration:</a:t>
            </a:r>
            <a:r>
              <a:rPr lang="en-US" dirty="0"/>
              <a:t> ACLs, VLANs</a:t>
            </a:r>
          </a:p>
          <a:p>
            <a:pPr lvl="6"/>
            <a:endParaRPr lang="en-US" dirty="0"/>
          </a:p>
          <a:p>
            <a:r>
              <a:rPr lang="en-US" b="1" dirty="0"/>
              <a:t>Centralized computation:</a:t>
            </a:r>
            <a:r>
              <a:rPr lang="en-US" dirty="0"/>
              <a:t> Traffic engineering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94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different control plane mechanisms</a:t>
            </a:r>
          </a:p>
          <a:p>
            <a:pPr lvl="7"/>
            <a:endParaRPr lang="en-US" dirty="0" smtClean="0"/>
          </a:p>
          <a:p>
            <a:r>
              <a:rPr lang="en-US" dirty="0" smtClean="0"/>
              <a:t>Each designed from scratch for their intended goal</a:t>
            </a:r>
          </a:p>
          <a:p>
            <a:pPr lvl="6"/>
            <a:endParaRPr lang="en-US" dirty="0"/>
          </a:p>
          <a:p>
            <a:r>
              <a:rPr lang="en-US" dirty="0" smtClean="0"/>
              <a:t>Encompassing a wide variety of implementations</a:t>
            </a:r>
          </a:p>
          <a:p>
            <a:pPr lvl="1"/>
            <a:r>
              <a:rPr lang="en-US" dirty="0" smtClean="0"/>
              <a:t>Distributed, manual, centralized,</a:t>
            </a:r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r>
              <a:rPr lang="en-US" dirty="0" smtClean="0"/>
              <a:t>And none of them particularly well designed</a:t>
            </a:r>
          </a:p>
          <a:p>
            <a:pPr lvl="7"/>
            <a:endParaRPr lang="en-US" dirty="0"/>
          </a:p>
          <a:p>
            <a:r>
              <a:rPr lang="en-US" b="1" dirty="0" smtClean="0"/>
              <a:t>Network control plane is a complicated mess!</a:t>
            </a:r>
          </a:p>
          <a:p>
            <a:pPr lvl="5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0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How Did We Get Into This Mess?</a:t>
            </a:r>
            <a:endParaRPr lang="en-US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55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Have We Managed To Survive?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Net. admins miraculously master this </a:t>
            </a:r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Understand all aspects of networks</a:t>
            </a:r>
          </a:p>
          <a:p>
            <a:pPr lvl="1"/>
            <a:r>
              <a:rPr lang="en-US" dirty="0" smtClean="0"/>
              <a:t>Must keep myriad details in mind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This ability to master complexity is both a blessing</a:t>
            </a:r>
          </a:p>
          <a:p>
            <a:pPr lvl="1"/>
            <a:r>
              <a:rPr lang="en-US" b="1" dirty="0"/>
              <a:t>…and a curse!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4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Story About </a:t>
            </a:r>
            <a:r>
              <a:rPr lang="en-US" dirty="0" smtClean="0"/>
              <a:t>Complexity...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endParaRPr lang="en-US" dirty="0"/>
          </a:p>
          <a:p>
            <a:r>
              <a:rPr lang="en-US" dirty="0"/>
              <a:t>~1985: Don Norman visits Xerox PARC </a:t>
            </a:r>
          </a:p>
          <a:p>
            <a:pPr lvl="1"/>
            <a:r>
              <a:rPr lang="en-US" dirty="0"/>
              <a:t>Talks about user interfaces and stick shifts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Photo3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58" t="6296" r="42222" b="66482"/>
          <a:stretch/>
        </p:blipFill>
        <p:spPr>
          <a:xfrm>
            <a:off x="3378200" y="3289300"/>
            <a:ext cx="1996753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67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His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ability to </a:t>
            </a:r>
            <a:r>
              <a:rPr lang="en-US" b="1" dirty="0"/>
              <a:t>master complexity </a:t>
            </a:r>
            <a:r>
              <a:rPr lang="en-US" dirty="0" smtClean="0"/>
              <a:t>is valuable</a:t>
            </a:r>
          </a:p>
          <a:p>
            <a:pPr lvl="1"/>
            <a:r>
              <a:rPr lang="en-US" dirty="0" smtClean="0"/>
              <a:t>But not </a:t>
            </a:r>
            <a:r>
              <a:rPr lang="en-US" dirty="0"/>
              <a:t>the same as the ability to </a:t>
            </a:r>
            <a:r>
              <a:rPr lang="en-US" b="1" dirty="0"/>
              <a:t>extract </a:t>
            </a:r>
            <a:r>
              <a:rPr lang="en-US" b="1" dirty="0" smtClean="0"/>
              <a:t>simplicity</a:t>
            </a:r>
            <a:endParaRPr lang="en-US" b="1" dirty="0"/>
          </a:p>
          <a:p>
            <a:pPr lvl="5"/>
            <a:endParaRPr lang="en-US" b="1" dirty="0"/>
          </a:p>
          <a:p>
            <a:r>
              <a:rPr lang="en-US" dirty="0" smtClean="0"/>
              <a:t>Each has its role: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first getting </a:t>
            </a:r>
            <a:r>
              <a:rPr lang="en-US" dirty="0" smtClean="0"/>
              <a:t>systems </a:t>
            </a:r>
            <a:r>
              <a:rPr lang="en-US" dirty="0"/>
              <a:t>to </a:t>
            </a:r>
            <a:r>
              <a:rPr lang="en-US" dirty="0" smtClean="0"/>
              <a:t>work, </a:t>
            </a:r>
            <a:r>
              <a:rPr lang="en-US" i="1" dirty="0" smtClean="0"/>
              <a:t>master </a:t>
            </a:r>
            <a:r>
              <a:rPr lang="en-US" i="1" dirty="0" smtClean="0"/>
              <a:t>complexity</a:t>
            </a:r>
          </a:p>
          <a:p>
            <a:pPr lvl="2"/>
            <a:r>
              <a:rPr lang="en-US" b="1" i="1" dirty="0" smtClean="0"/>
              <a:t>Stick shifts!</a:t>
            </a:r>
            <a:endParaRPr lang="en-US" b="1" i="1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making system easy to </a:t>
            </a:r>
            <a:r>
              <a:rPr lang="en-US" dirty="0" smtClean="0"/>
              <a:t>use, </a:t>
            </a:r>
            <a:r>
              <a:rPr lang="en-US" i="1" dirty="0" smtClean="0"/>
              <a:t>extract </a:t>
            </a:r>
            <a:r>
              <a:rPr lang="en-US" i="1" dirty="0" smtClean="0"/>
              <a:t>simplicity</a:t>
            </a:r>
          </a:p>
          <a:p>
            <a:pPr lvl="2"/>
            <a:r>
              <a:rPr lang="en-US" b="1" i="1" dirty="0" smtClean="0"/>
              <a:t>Automatic transmissions!</a:t>
            </a:r>
            <a:endParaRPr lang="en-US" b="1" i="1" dirty="0" smtClean="0"/>
          </a:p>
          <a:p>
            <a:pPr lvl="6"/>
            <a:endParaRPr lang="en-US" dirty="0"/>
          </a:p>
          <a:p>
            <a:r>
              <a:rPr lang="en-US" dirty="0" smtClean="0"/>
              <a:t>You will never succeed in extracting simplicity</a:t>
            </a:r>
          </a:p>
          <a:p>
            <a:pPr lvl="1"/>
            <a:r>
              <a:rPr lang="en-US" b="1" i="1" dirty="0" smtClean="0"/>
              <a:t>If you don’t recognize it is a different skill set than mastering </a:t>
            </a:r>
            <a:r>
              <a:rPr lang="en-US" b="1" i="1" dirty="0" smtClean="0"/>
              <a:t>complexity!</a:t>
            </a:r>
            <a:endParaRPr lang="en-US" b="1" i="1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08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i="1" u="sng" dirty="0" smtClean="0"/>
              <a:t>My</a:t>
            </a:r>
            <a:r>
              <a:rPr lang="en-US" dirty="0" smtClean="0"/>
              <a:t>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Networking </a:t>
            </a:r>
            <a:r>
              <a:rPr lang="en-US" dirty="0"/>
              <a:t>has never </a:t>
            </a:r>
            <a:r>
              <a:rPr lang="en-US" dirty="0" smtClean="0"/>
              <a:t>made the distinction…</a:t>
            </a:r>
          </a:p>
          <a:p>
            <a:pPr lvl="1"/>
            <a:r>
              <a:rPr lang="en-US" dirty="0"/>
              <a:t>And therefore has never made the </a:t>
            </a:r>
            <a:r>
              <a:rPr lang="en-US" dirty="0" smtClean="0"/>
              <a:t>transition from mastering complexity to extracting simplicity</a:t>
            </a:r>
            <a:endParaRPr lang="en-US" dirty="0"/>
          </a:p>
          <a:p>
            <a:pPr lvl="6"/>
            <a:endParaRPr lang="en-US" dirty="0"/>
          </a:p>
          <a:p>
            <a:r>
              <a:rPr lang="en-US" dirty="0" smtClean="0"/>
              <a:t>Still focused on mastering complexity</a:t>
            </a:r>
          </a:p>
          <a:p>
            <a:pPr lvl="1"/>
            <a:r>
              <a:rPr lang="en-US" dirty="0" smtClean="0"/>
              <a:t>Networking </a:t>
            </a:r>
            <a:r>
              <a:rPr lang="en-US" dirty="0"/>
              <a:t>“experts” are those that know all the </a:t>
            </a:r>
            <a:r>
              <a:rPr lang="en-US" dirty="0" smtClean="0"/>
              <a:t>details</a:t>
            </a:r>
          </a:p>
          <a:p>
            <a:pPr lvl="8"/>
            <a:endParaRPr lang="en-US" dirty="0" smtClean="0"/>
          </a:p>
          <a:p>
            <a:r>
              <a:rPr lang="en-US" i="1" dirty="0" smtClean="0"/>
              <a:t>Extracting simplicity lays intellectual foundations</a:t>
            </a:r>
          </a:p>
          <a:p>
            <a:pPr lvl="1"/>
            <a:r>
              <a:rPr lang="en-US" i="1" dirty="0" smtClean="0"/>
              <a:t>By providing elegant conceptual formulations</a:t>
            </a:r>
          </a:p>
          <a:p>
            <a:pPr lvl="8"/>
            <a:endParaRPr lang="en-US" dirty="0"/>
          </a:p>
          <a:p>
            <a:r>
              <a:rPr lang="en-US" dirty="0"/>
              <a:t>This is why networking </a:t>
            </a:r>
            <a:r>
              <a:rPr lang="en-US" dirty="0" smtClean="0"/>
              <a:t>has weak foundation</a:t>
            </a:r>
            <a:endParaRPr lang="en-US" dirty="0"/>
          </a:p>
          <a:p>
            <a:pPr lvl="1"/>
            <a:r>
              <a:rPr lang="en-US" dirty="0" smtClean="0"/>
              <a:t>We are </a:t>
            </a:r>
            <a:r>
              <a:rPr lang="en-US" b="1" i="1" u="sng" dirty="0" smtClean="0"/>
              <a:t>still</a:t>
            </a:r>
            <a:r>
              <a:rPr lang="en-US" dirty="0" smtClean="0"/>
              <a:t> building the artifact, not the discipline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7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ave answered one of our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reason networking is not a discipline is because it has not sought to extract simplicity</a:t>
            </a:r>
          </a:p>
          <a:p>
            <a:pPr lvl="1"/>
            <a:r>
              <a:rPr lang="en-US" dirty="0" smtClean="0"/>
              <a:t>Other fields, such as OS, DB, </a:t>
            </a:r>
            <a:r>
              <a:rPr lang="en-US" dirty="0" err="1" smtClean="0"/>
              <a:t>etc</a:t>
            </a:r>
            <a:r>
              <a:rPr lang="en-US" dirty="0" smtClean="0"/>
              <a:t>, have</a:t>
            </a:r>
          </a:p>
          <a:p>
            <a:pPr lvl="1"/>
            <a:r>
              <a:rPr lang="en-US" dirty="0" smtClean="0"/>
              <a:t>Those fields are more </a:t>
            </a:r>
            <a:r>
              <a:rPr lang="en-US" dirty="0" smtClean="0"/>
              <a:t>mature</a:t>
            </a:r>
          </a:p>
          <a:p>
            <a:pPr lvl="7"/>
            <a:endParaRPr lang="en-US" dirty="0" smtClean="0"/>
          </a:p>
          <a:p>
            <a:r>
              <a:rPr lang="en-US" dirty="0" smtClean="0"/>
              <a:t>One reason for this difference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hey can build their own artifacts, we are tied to Internet</a:t>
            </a:r>
            <a:endParaRPr lang="en-US" dirty="0" smtClean="0"/>
          </a:p>
          <a:p>
            <a:pPr lvl="6"/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xtracting simplicity is also how you generalize to larger, more complicated systems</a:t>
            </a:r>
          </a:p>
          <a:p>
            <a:pPr lvl="1"/>
            <a:r>
              <a:rPr lang="en-US" dirty="0" smtClean="0"/>
              <a:t>So it has practical advantages as well….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7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Forcing people to make the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really good at mastering complexity</a:t>
            </a:r>
          </a:p>
          <a:p>
            <a:pPr lvl="1"/>
            <a:r>
              <a:rPr lang="en-US" dirty="0"/>
              <a:t>And it has worked for us for decades, why change?</a:t>
            </a:r>
          </a:p>
          <a:p>
            <a:pPr lvl="5"/>
            <a:endParaRPr lang="en-US" dirty="0"/>
          </a:p>
          <a:p>
            <a:r>
              <a:rPr lang="en-US" dirty="0"/>
              <a:t>How do you make people change?</a:t>
            </a:r>
          </a:p>
          <a:p>
            <a:pPr lvl="1"/>
            <a:r>
              <a:rPr lang="en-US" dirty="0"/>
              <a:t>Make them cry!</a:t>
            </a:r>
          </a:p>
          <a:p>
            <a:pPr lvl="1"/>
            <a:endParaRPr lang="en-US" dirty="0"/>
          </a:p>
          <a:p>
            <a:r>
              <a:rPr lang="en-US" dirty="0"/>
              <a:t>A personal story about algebra and complexity</a:t>
            </a:r>
          </a:p>
          <a:p>
            <a:pPr lvl="1"/>
            <a:r>
              <a:rPr lang="en-US" dirty="0"/>
              <a:t>School problems: </a:t>
            </a:r>
          </a:p>
          <a:p>
            <a:pPr marL="339725" lvl="1" indent="0">
              <a:buNone/>
            </a:pPr>
            <a:r>
              <a:rPr lang="en-US" dirty="0"/>
              <a:t>		3x + 2y = 8		x + y = 3</a:t>
            </a:r>
          </a:p>
          <a:p>
            <a:pPr lvl="1"/>
            <a:r>
              <a:rPr lang="en-US" dirty="0"/>
              <a:t>My father’s problems:</a:t>
            </a:r>
          </a:p>
          <a:p>
            <a:pPr marL="339725" lvl="1" indent="0">
              <a:buNone/>
            </a:pPr>
            <a:r>
              <a:rPr lang="en-US" dirty="0"/>
              <a:t>		327x + 26y = 8757	45x + 57y = 7776</a:t>
            </a:r>
          </a:p>
          <a:p>
            <a:pPr lvl="6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4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for </a:t>
            </a:r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the “why” of software-defined networking</a:t>
            </a:r>
          </a:p>
          <a:p>
            <a:pPr lvl="1"/>
            <a:r>
              <a:rPr lang="en-US" dirty="0" smtClean="0"/>
              <a:t>Some history</a:t>
            </a:r>
          </a:p>
          <a:p>
            <a:pPr lvl="1"/>
            <a:r>
              <a:rPr lang="en-US" dirty="0" smtClean="0"/>
              <a:t>Some gossip</a:t>
            </a:r>
          </a:p>
          <a:p>
            <a:pPr lvl="1"/>
            <a:r>
              <a:rPr lang="en-US" b="1" i="1" dirty="0" smtClean="0"/>
              <a:t>And an exercise in architectural thinking</a:t>
            </a:r>
          </a:p>
          <a:p>
            <a:endParaRPr lang="en-US" dirty="0"/>
          </a:p>
          <a:p>
            <a:r>
              <a:rPr lang="en-US" dirty="0" smtClean="0"/>
              <a:t>Not much of the “what”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nough </a:t>
            </a:r>
            <a:r>
              <a:rPr lang="en-US" dirty="0" smtClean="0"/>
              <a:t>that some of you will want to know </a:t>
            </a:r>
            <a:r>
              <a:rPr lang="en-US" dirty="0" smtClean="0"/>
              <a:t>more</a:t>
            </a:r>
            <a:endParaRPr lang="en-US" dirty="0"/>
          </a:p>
          <a:p>
            <a:pPr lvl="1"/>
            <a:r>
              <a:rPr lang="en-US" dirty="0" smtClean="0"/>
              <a:t>Take 268, or do research</a:t>
            </a:r>
          </a:p>
        </p:txBody>
      </p:sp>
    </p:spTree>
    <p:extLst>
      <p:ext uri="{BB962C8B-B14F-4D97-AF65-F5344CB8AC3E}">
        <p14:creationId xmlns:p14="http://schemas.microsoft.com/office/powerpoint/2010/main" val="395032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Making Network Operators Cry…</a:t>
            </a:r>
            <a:endParaRPr lang="en-US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32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Large datacenters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100,000s </a:t>
            </a:r>
            <a:r>
              <a:rPr lang="en-US" dirty="0"/>
              <a:t>machines; 10,000s </a:t>
            </a:r>
            <a:r>
              <a:rPr lang="en-US" dirty="0" smtClean="0"/>
              <a:t>switches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This is pushing the limits of what we can handle….</a:t>
            </a:r>
          </a:p>
          <a:p>
            <a:pPr lvl="6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561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Multiple </a:t>
            </a:r>
            <a:r>
              <a:rPr lang="en-US" dirty="0" smtClean="0"/>
              <a:t>tenancy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datacenters can host many </a:t>
            </a:r>
            <a:r>
              <a:rPr lang="en-US" dirty="0" smtClean="0"/>
              <a:t>customers</a:t>
            </a:r>
          </a:p>
          <a:p>
            <a:pPr lvl="6"/>
            <a:endParaRPr lang="en-US" dirty="0"/>
          </a:p>
          <a:p>
            <a:r>
              <a:rPr lang="en-US" dirty="0"/>
              <a:t>Each customer gets their own logical network</a:t>
            </a:r>
          </a:p>
          <a:p>
            <a:pPr lvl="1"/>
            <a:r>
              <a:rPr lang="en-US" dirty="0"/>
              <a:t>Customer should be able to set policies on this network</a:t>
            </a:r>
          </a:p>
          <a:p>
            <a:pPr lvl="1"/>
            <a:r>
              <a:rPr lang="en-US" dirty="0"/>
              <a:t>ACLs, VLANs, etc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If there are 1000 customers, that adds 3 </a:t>
            </a:r>
            <a:r>
              <a:rPr lang="en-US" dirty="0" err="1" smtClean="0"/>
              <a:t>oom</a:t>
            </a:r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oom</a:t>
            </a:r>
            <a:r>
              <a:rPr lang="en-US" dirty="0" smtClean="0"/>
              <a:t> = orders of magnitude</a:t>
            </a:r>
          </a:p>
          <a:p>
            <a:pPr lvl="7"/>
            <a:endParaRPr lang="en-US" dirty="0"/>
          </a:p>
          <a:p>
            <a:r>
              <a:rPr lang="en-US" dirty="0"/>
              <a:t>This goes </a:t>
            </a:r>
            <a:r>
              <a:rPr lang="en-US" i="1" dirty="0"/>
              <a:t>way</a:t>
            </a:r>
            <a:r>
              <a:rPr lang="en-US" dirty="0"/>
              <a:t> beyond what we can handle</a:t>
            </a:r>
          </a:p>
          <a:p>
            <a:pPr lvl="7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7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</a:t>
            </a:r>
            <a:r>
              <a:rPr lang="en-US" dirty="0" smtClean="0"/>
              <a:t>Operators Are Now Weeping…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have been beaten by complexity</a:t>
            </a:r>
          </a:p>
          <a:p>
            <a:pPr lvl="4"/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era of ad hoc control mechanisms is </a:t>
            </a:r>
            <a:r>
              <a:rPr lang="en-US" dirty="0" smtClean="0"/>
              <a:t>over</a:t>
            </a:r>
          </a:p>
          <a:p>
            <a:pPr lvl="3"/>
            <a:endParaRPr lang="en-US" dirty="0"/>
          </a:p>
          <a:p>
            <a:r>
              <a:rPr lang="en-US" dirty="0" smtClean="0"/>
              <a:t>We need a simpler, more systematic design</a:t>
            </a:r>
          </a:p>
          <a:p>
            <a:pPr lvl="4"/>
            <a:endParaRPr lang="en-US" dirty="0"/>
          </a:p>
          <a:p>
            <a:r>
              <a:rPr lang="en-US" b="1" i="1" dirty="0"/>
              <a:t>So how do you “extract simplicity”?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37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Example</a:t>
            </a:r>
            <a:r>
              <a:rPr lang="pl-PL" dirty="0" smtClean="0"/>
              <a:t> </a:t>
            </a:r>
            <a:r>
              <a:rPr lang="pl-PL" dirty="0" err="1" smtClean="0"/>
              <a:t>Transition</a:t>
            </a:r>
            <a:r>
              <a:rPr lang="pl-PL" dirty="0" smtClean="0"/>
              <a:t>: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languages: no abstractions</a:t>
            </a:r>
          </a:p>
          <a:p>
            <a:pPr lvl="1"/>
            <a:r>
              <a:rPr lang="en-US" dirty="0" smtClean="0"/>
              <a:t>Had to deal with low-level details</a:t>
            </a:r>
          </a:p>
          <a:p>
            <a:pPr lvl="1"/>
            <a:r>
              <a:rPr lang="en-US" dirty="0" smtClean="0"/>
              <a:t>Mastering complexity was crucial</a:t>
            </a:r>
          </a:p>
          <a:p>
            <a:pPr lvl="1"/>
            <a:endParaRPr lang="en-US" dirty="0" smtClean="0"/>
          </a:p>
          <a:p>
            <a:r>
              <a:rPr lang="ro-RO" dirty="0" smtClean="0"/>
              <a:t>Higher-level languages: OS and other abstractions</a:t>
            </a:r>
          </a:p>
          <a:p>
            <a:pPr lvl="1"/>
            <a:r>
              <a:rPr lang="ro-RO" dirty="0" smtClean="0"/>
              <a:t>File system, virtual memory, abstract data types, ...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Modern languages: even more abstractions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bject orientation, garbage collection,...</a:t>
            </a:r>
          </a:p>
          <a:p>
            <a:pPr lvl="1"/>
            <a:endParaRPr 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200" b="1" dirty="0" smtClean="0">
                <a:solidFill>
                  <a:srgbClr val="008000"/>
                </a:solidFill>
              </a:rPr>
              <a:t>Abstractions key to extracting simplicity</a:t>
            </a:r>
          </a:p>
        </p:txBody>
      </p:sp>
    </p:spTree>
    <p:extLst>
      <p:ext uri="{BB962C8B-B14F-4D97-AF65-F5344CB8AC3E}">
        <p14:creationId xmlns:p14="http://schemas.microsoft.com/office/powerpoint/2010/main" val="369315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“The Power of Abstraction”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algn="ctr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“</a:t>
            </a:r>
            <a:r>
              <a:rPr lang="en-US" sz="3600" b="1" dirty="0">
                <a:solidFill>
                  <a:schemeClr val="accent1"/>
                </a:solidFill>
              </a:rPr>
              <a:t>Modularity based on </a:t>
            </a:r>
            <a:r>
              <a:rPr lang="en-US" sz="3600" b="1" dirty="0" smtClean="0">
                <a:solidFill>
                  <a:schemeClr val="accent1"/>
                </a:solidFill>
              </a:rPr>
              <a:t>abstraction</a:t>
            </a:r>
          </a:p>
          <a:p>
            <a:pPr marL="57150" indent="0" algn="ctr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 is </a:t>
            </a:r>
            <a:r>
              <a:rPr lang="en-US" sz="3600" b="1" dirty="0">
                <a:solidFill>
                  <a:schemeClr val="accent1"/>
                </a:solidFill>
              </a:rPr>
              <a:t>the </a:t>
            </a:r>
            <a:r>
              <a:rPr lang="en-US" sz="3600" b="1" dirty="0" smtClean="0">
                <a:solidFill>
                  <a:schemeClr val="accent1"/>
                </a:solidFill>
              </a:rPr>
              <a:t>way things </a:t>
            </a:r>
            <a:r>
              <a:rPr lang="en-US" sz="3600" b="1" dirty="0">
                <a:solidFill>
                  <a:schemeClr val="accent1"/>
                </a:solidFill>
              </a:rPr>
              <a:t>get done</a:t>
            </a:r>
            <a:r>
              <a:rPr lang="en-US" sz="3600" b="1" dirty="0" smtClean="0">
                <a:solidFill>
                  <a:schemeClr val="accent1"/>
                </a:solidFill>
              </a:rPr>
              <a:t>”</a:t>
            </a:r>
          </a:p>
          <a:p>
            <a:pPr marL="57150" indent="0" algn="ctr">
              <a:buNone/>
            </a:pP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							</a:t>
            </a:r>
            <a:r>
              <a:rPr lang="en-US" dirty="0" smtClean="0"/>
              <a:t>− Barbara </a:t>
            </a:r>
            <a:r>
              <a:rPr lang="en-US" dirty="0" err="1" smtClean="0"/>
              <a:t>Liskov</a:t>
            </a:r>
            <a:endParaRPr lang="en-US" dirty="0"/>
          </a:p>
          <a:p>
            <a:pPr marL="5715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Abstractions </a:t>
            </a:r>
            <a:r>
              <a:rPr lang="en-US" sz="3200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b="1" dirty="0">
                <a:sym typeface="Wingdings"/>
              </a:rPr>
              <a:t> </a:t>
            </a:r>
            <a:r>
              <a:rPr lang="en-US" sz="3200" b="1" dirty="0" smtClean="0">
                <a:sym typeface="Wingdings"/>
              </a:rPr>
              <a:t>Interfaces </a:t>
            </a:r>
            <a:r>
              <a:rPr lang="en-US" sz="3200" b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b="1" dirty="0">
                <a:sym typeface="Wingdings"/>
              </a:rPr>
              <a:t> </a:t>
            </a:r>
            <a:r>
              <a:rPr lang="en-US" sz="3200" b="1" dirty="0" smtClean="0">
                <a:sym typeface="Wingdings"/>
              </a:rPr>
              <a:t>Modularity</a:t>
            </a:r>
            <a:endParaRPr lang="en-US" sz="3200" b="1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63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What About </a:t>
            </a:r>
            <a:r>
              <a:rPr lang="en-US" dirty="0" smtClean="0"/>
              <a:t>Network </a:t>
            </a:r>
            <a:r>
              <a:rPr lang="en-US" dirty="0" smtClean="0"/>
              <a:t>Abstractions?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onsider the data and control planes separately</a:t>
            </a:r>
          </a:p>
          <a:p>
            <a:pPr lvl="4"/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ifferent tasks, so naturally different abstractions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63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Abstractions for Data Plane: Layers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200" y="1567839"/>
            <a:ext cx="2705100" cy="4236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285919"/>
            <a:ext cx="553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Applications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3907135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 smtClean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2823889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 smtClean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9900" y="1796439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 smtClean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5052367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 smtClean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70804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kern="0" dirty="0" smtClean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Reliable (or unreliable) transport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298254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kern="0" dirty="0" smtClean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global packet delivery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3688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kern="0" dirty="0" smtClean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local packet delivery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552132"/>
            <a:ext cx="553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kern="0" dirty="0" smtClean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Physical transfer of bits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C107158-3B47-5C4A-A629-85941308565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5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Decomposed delivery into basic components</a:t>
            </a:r>
          </a:p>
          <a:p>
            <a:pPr lvl="6"/>
            <a:endParaRPr lang="en-US" dirty="0"/>
          </a:p>
          <a:p>
            <a:r>
              <a:rPr lang="en-US" dirty="0" smtClean="0"/>
              <a:t>Independent, compatible innovation at each layer</a:t>
            </a:r>
          </a:p>
          <a:p>
            <a:pPr lvl="1"/>
            <a:r>
              <a:rPr lang="en-US" dirty="0" smtClean="0"/>
              <a:t>Clean “separation of concerns”</a:t>
            </a:r>
          </a:p>
          <a:p>
            <a:pPr lvl="1"/>
            <a:r>
              <a:rPr lang="en-US" dirty="0" smtClean="0"/>
              <a:t>Leaving each layer to solve a tractable problem</a:t>
            </a:r>
          </a:p>
          <a:p>
            <a:pPr lvl="6"/>
            <a:endParaRPr lang="en-US" dirty="0"/>
          </a:p>
          <a:p>
            <a:r>
              <a:rPr lang="en-US" dirty="0" smtClean="0"/>
              <a:t>Responsible for the success of the Internet!</a:t>
            </a:r>
          </a:p>
          <a:p>
            <a:pPr lvl="1"/>
            <a:r>
              <a:rPr lang="en-US" dirty="0" smtClean="0"/>
              <a:t>Rich ecosystem of independent </a:t>
            </a:r>
            <a:r>
              <a:rPr lang="en-US" dirty="0" smtClean="0"/>
              <a:t>innovation</a:t>
            </a:r>
          </a:p>
          <a:p>
            <a:pPr lvl="5"/>
            <a:endParaRPr lang="en-US" dirty="0"/>
          </a:p>
          <a:p>
            <a:r>
              <a:rPr lang="en-US" dirty="0" smtClean="0"/>
              <a:t>Think about it….</a:t>
            </a:r>
          </a:p>
          <a:p>
            <a:pPr lvl="1"/>
            <a:r>
              <a:rPr lang="en-US" dirty="0" smtClean="0"/>
              <a:t>Original a</a:t>
            </a:r>
            <a:r>
              <a:rPr lang="en-US" dirty="0" smtClean="0"/>
              <a:t>rchitecture has handled many </a:t>
            </a:r>
            <a:r>
              <a:rPr lang="en-US" dirty="0" err="1" smtClean="0"/>
              <a:t>oom</a:t>
            </a:r>
            <a:r>
              <a:rPr lang="en-US" dirty="0" smtClean="0"/>
              <a:t> changes in speed, size, scope, diversity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700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Control Plane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5005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latin typeface="Helvetica" charset="0"/>
              </a:rPr>
              <a:t>Caveats </a:t>
            </a:r>
            <a:r>
              <a:rPr lang="en-US" i="1" dirty="0" smtClean="0">
                <a:latin typeface="Helvetica" charset="0"/>
              </a:rPr>
              <a:t>and Context</a:t>
            </a:r>
            <a:endParaRPr lang="en-US" i="1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77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Many </a:t>
            </a:r>
            <a:r>
              <a:rPr lang="en-US" dirty="0" smtClean="0"/>
              <a:t>Control Plane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Variety of goals, no modularity:</a:t>
            </a:r>
          </a:p>
          <a:p>
            <a:pPr lvl="1"/>
            <a:r>
              <a:rPr lang="en-US" b="1" dirty="0" smtClean="0"/>
              <a:t>Routing: </a:t>
            </a:r>
            <a:r>
              <a:rPr lang="en-US" dirty="0" smtClean="0"/>
              <a:t>distributed routing algorithms</a:t>
            </a:r>
          </a:p>
          <a:p>
            <a:pPr lvl="1"/>
            <a:r>
              <a:rPr lang="en-US" b="1" dirty="0" smtClean="0"/>
              <a:t>Isolation</a:t>
            </a:r>
            <a:r>
              <a:rPr lang="en-US" dirty="0"/>
              <a:t>: </a:t>
            </a:r>
            <a:r>
              <a:rPr lang="en-US" dirty="0" smtClean="0"/>
              <a:t>ACLs, VLANs, Firewalls,…</a:t>
            </a:r>
            <a:endParaRPr lang="en-US" dirty="0"/>
          </a:p>
          <a:p>
            <a:pPr lvl="1"/>
            <a:r>
              <a:rPr lang="en-US" b="1" dirty="0"/>
              <a:t>Traffic engineering</a:t>
            </a:r>
            <a:r>
              <a:rPr lang="en-US" dirty="0"/>
              <a:t>: a</a:t>
            </a:r>
            <a:r>
              <a:rPr lang="en-US" dirty="0" smtClean="0"/>
              <a:t>djusting </a:t>
            </a:r>
            <a:r>
              <a:rPr lang="en-US" dirty="0"/>
              <a:t>weights, MPLS</a:t>
            </a:r>
            <a:r>
              <a:rPr lang="en-US" dirty="0" smtClean="0"/>
              <a:t>,…</a:t>
            </a:r>
          </a:p>
          <a:p>
            <a:pPr lvl="8"/>
            <a:endParaRPr lang="en-US" dirty="0"/>
          </a:p>
          <a:p>
            <a:pPr marL="3200400" lvl="7" indent="0">
              <a:buNone/>
            </a:pPr>
            <a:endParaRPr lang="en-US" dirty="0"/>
          </a:p>
          <a:p>
            <a:r>
              <a:rPr lang="en-US" b="1" dirty="0" smtClean="0"/>
              <a:t>Control Plane: mechanism without abstraction</a:t>
            </a:r>
          </a:p>
          <a:p>
            <a:pPr lvl="1"/>
            <a:r>
              <a:rPr lang="en-US" b="1" i="1" dirty="0" smtClean="0"/>
              <a:t>Too many mechanisms, not enough functionality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618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Finding Control Plane Abstractions</a:t>
            </a:r>
            <a:endParaRPr lang="en-US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87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find abstractions?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first decompose the problem….</a:t>
            </a:r>
          </a:p>
          <a:p>
            <a:pPr lvl="3"/>
            <a:endParaRPr lang="en-US" dirty="0"/>
          </a:p>
          <a:p>
            <a:r>
              <a:rPr lang="en-US" dirty="0" smtClean="0"/>
              <a:t>…and define abstractions for each </a:t>
            </a:r>
            <a:r>
              <a:rPr lang="en-US" dirty="0" err="1" smtClean="0"/>
              <a:t>subproblem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b="1" dirty="0" smtClean="0"/>
              <a:t>So what is the control plane problem?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2916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Compute forwarding state: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Consistent </a:t>
            </a:r>
            <a:r>
              <a:rPr lang="en-US" dirty="0"/>
              <a:t>with </a:t>
            </a:r>
            <a:r>
              <a:rPr lang="en-US" dirty="0" smtClean="0"/>
              <a:t>low</a:t>
            </a:r>
            <a:r>
              <a:rPr lang="en-US" dirty="0"/>
              <a:t>-level hardware/</a:t>
            </a:r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Which might depend on particular vendor</a:t>
            </a:r>
          </a:p>
          <a:p>
            <a:pPr lvl="6"/>
            <a:endParaRPr lang="en-US" dirty="0"/>
          </a:p>
          <a:p>
            <a:r>
              <a:rPr lang="en-US" dirty="0"/>
              <a:t>Based on entire network </a:t>
            </a:r>
            <a:r>
              <a:rPr lang="en-US" dirty="0" smtClean="0"/>
              <a:t>topology</a:t>
            </a:r>
          </a:p>
          <a:p>
            <a:pPr lvl="1"/>
            <a:r>
              <a:rPr lang="en-US" dirty="0" smtClean="0"/>
              <a:t>Because many control decisions depend on topology</a:t>
            </a:r>
          </a:p>
          <a:p>
            <a:pPr lvl="5"/>
            <a:endParaRPr lang="en-US" dirty="0"/>
          </a:p>
          <a:p>
            <a:r>
              <a:rPr lang="en-US" dirty="0"/>
              <a:t>For all routers/</a:t>
            </a:r>
            <a:r>
              <a:rPr lang="en-US" dirty="0" smtClean="0"/>
              <a:t>switches in network</a:t>
            </a:r>
          </a:p>
          <a:p>
            <a:pPr lvl="1"/>
            <a:r>
              <a:rPr lang="en-US" dirty="0" smtClean="0"/>
              <a:t>Every router/switch needs forwarding state</a:t>
            </a:r>
            <a:endParaRPr lang="en-US" dirty="0"/>
          </a:p>
          <a:p>
            <a:pPr marL="3201987" lvl="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1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one-off mechanisms that solve all three</a:t>
            </a:r>
          </a:p>
          <a:p>
            <a:pPr lvl="5"/>
            <a:endParaRPr lang="en-US" dirty="0"/>
          </a:p>
          <a:p>
            <a:r>
              <a:rPr lang="en-US" dirty="0" smtClean="0"/>
              <a:t>A sign of how much we love complexity</a:t>
            </a:r>
          </a:p>
          <a:p>
            <a:pPr lvl="5"/>
            <a:endParaRPr lang="en-US" dirty="0"/>
          </a:p>
          <a:p>
            <a:r>
              <a:rPr lang="en-US" dirty="0" smtClean="0"/>
              <a:t>No other field would deal with such a problem!</a:t>
            </a:r>
          </a:p>
          <a:p>
            <a:pPr lvl="4"/>
            <a:endParaRPr lang="en-US" dirty="0"/>
          </a:p>
          <a:p>
            <a:r>
              <a:rPr lang="en-US" dirty="0" smtClean="0"/>
              <a:t>They would define abstractions for each subtask</a:t>
            </a:r>
          </a:p>
          <a:p>
            <a:pPr lvl="5"/>
            <a:endParaRPr lang="en-US" dirty="0"/>
          </a:p>
          <a:p>
            <a:r>
              <a:rPr lang="en-US" dirty="0" smtClean="0"/>
              <a:t>…and so should we!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current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2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Concerns with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Be compatible with low-level hardware/</a:t>
            </a:r>
            <a:r>
              <a:rPr lang="en-US" dirty="0" smtClean="0"/>
              <a:t>software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47A00"/>
                </a:solidFill>
              </a:rPr>
              <a:t>   Need an abstraction for general </a:t>
            </a:r>
            <a:r>
              <a:rPr lang="en-US" b="1" dirty="0" smtClean="0">
                <a:solidFill>
                  <a:srgbClr val="F47A00"/>
                </a:solidFill>
              </a:rPr>
              <a:t>forwarding model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decisions based on entire network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rgbClr val="F47A00"/>
                </a:solidFill>
              </a:rPr>
              <a:t>   Need an abstraction for </a:t>
            </a:r>
            <a:r>
              <a:rPr lang="en-US" b="1" dirty="0" smtClean="0">
                <a:solidFill>
                  <a:srgbClr val="F47A00"/>
                </a:solidFill>
              </a:rPr>
              <a:t>network state</a:t>
            </a:r>
            <a:endParaRPr lang="en-US" b="1" dirty="0">
              <a:solidFill>
                <a:srgbClr val="F47A00"/>
              </a:solidFill>
            </a:endParaRPr>
          </a:p>
          <a:p>
            <a:pPr marL="57150" indent="0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configuration </a:t>
            </a:r>
            <a:r>
              <a:rPr lang="en-US" dirty="0"/>
              <a:t>of each physical device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47A00"/>
                </a:solidFill>
              </a:rPr>
              <a:t>   Need an abstraction that </a:t>
            </a:r>
            <a:r>
              <a:rPr lang="en-US" b="1" dirty="0">
                <a:solidFill>
                  <a:srgbClr val="F47A00"/>
                </a:solidFill>
              </a:rPr>
              <a:t>simplifies configuration</a:t>
            </a:r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7278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Abs#1: Forwarding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 intent independent of implementation</a:t>
            </a:r>
          </a:p>
          <a:p>
            <a:pPr lvl="1"/>
            <a:r>
              <a:rPr lang="en-US" dirty="0" smtClean="0"/>
              <a:t>Don’t want to deal with proprietary HW and SW</a:t>
            </a:r>
          </a:p>
          <a:p>
            <a:pPr lvl="4"/>
            <a:endParaRPr lang="en-US" dirty="0"/>
          </a:p>
          <a:p>
            <a:r>
              <a:rPr lang="en-US" dirty="0" err="1"/>
              <a:t>OpenFlow</a:t>
            </a:r>
            <a:r>
              <a:rPr lang="en-US" dirty="0"/>
              <a:t> is current proposal for forwarding</a:t>
            </a:r>
          </a:p>
          <a:p>
            <a:pPr lvl="1"/>
            <a:r>
              <a:rPr lang="en-US" dirty="0" smtClean="0"/>
              <a:t>Standardized interface to switch</a:t>
            </a:r>
          </a:p>
          <a:p>
            <a:pPr lvl="1"/>
            <a:r>
              <a:rPr lang="en-US" dirty="0" smtClean="0"/>
              <a:t>Configuration in terms of flow entries: </a:t>
            </a:r>
            <a:r>
              <a:rPr lang="en-US" dirty="0"/>
              <a:t>&lt;header, action&gt;</a:t>
            </a:r>
          </a:p>
          <a:p>
            <a:pPr lvl="3"/>
            <a:endParaRPr lang="en-US" dirty="0"/>
          </a:p>
          <a:p>
            <a:r>
              <a:rPr lang="en-US" dirty="0"/>
              <a:t>Design details concern exact nature of:</a:t>
            </a:r>
          </a:p>
          <a:p>
            <a:pPr lvl="1"/>
            <a:r>
              <a:rPr lang="en-US" dirty="0"/>
              <a:t>Header matching</a:t>
            </a:r>
          </a:p>
          <a:p>
            <a:pPr lvl="1"/>
            <a:r>
              <a:rPr lang="en-US" dirty="0"/>
              <a:t>Allowed 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Important Facets to </a:t>
            </a:r>
            <a:r>
              <a:rPr lang="en-US" dirty="0" err="1" smtClean="0"/>
              <a:t>OpenFlow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Switches accept external control messages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closed, proprietary boxes</a:t>
            </a:r>
          </a:p>
          <a:p>
            <a:pPr marL="1373187" lvl="4" indent="0">
              <a:buNone/>
            </a:pPr>
            <a:endParaRPr lang="en-US" dirty="0" smtClean="0"/>
          </a:p>
          <a:p>
            <a:r>
              <a:rPr lang="en-US" dirty="0" smtClean="0"/>
              <a:t>Standardized flow entry format</a:t>
            </a:r>
          </a:p>
          <a:p>
            <a:pPr lvl="1"/>
            <a:r>
              <a:rPr lang="en-US" dirty="0" smtClean="0"/>
              <a:t>So switches are </a:t>
            </a:r>
            <a:r>
              <a:rPr lang="en-US" dirty="0" err="1" smtClean="0"/>
              <a:t>interchangable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1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Concerns with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3">
                    <a:lumMod val="65000"/>
                  </a:schemeClr>
                </a:solidFill>
              </a:rPr>
              <a:t>Be compatible with low-level hardware/</a:t>
            </a:r>
            <a:r>
              <a:rPr lang="en-US" dirty="0" smtClean="0">
                <a:solidFill>
                  <a:schemeClr val="accent3">
                    <a:lumMod val="65000"/>
                  </a:schemeClr>
                </a:solidFill>
              </a:rPr>
              <a:t>software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3">
                    <a:lumMod val="65000"/>
                  </a:schemeClr>
                </a:solidFill>
              </a:rPr>
              <a:t>   Need an abstraction for general </a:t>
            </a:r>
            <a:r>
              <a:rPr lang="en-US" b="1" dirty="0" smtClean="0">
                <a:solidFill>
                  <a:schemeClr val="accent3">
                    <a:lumMod val="65000"/>
                  </a:schemeClr>
                </a:solidFill>
              </a:rPr>
              <a:t>forwarding model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Make decisions based on entire network</a:t>
            </a:r>
            <a:endParaRPr lang="en-US" b="1" dirty="0"/>
          </a:p>
          <a:p>
            <a:pPr marL="457200" lvl="1" indent="0">
              <a:buNone/>
            </a:pPr>
            <a:r>
              <a:rPr lang="en-US" b="1" dirty="0">
                <a:solidFill>
                  <a:srgbClr val="F47A00"/>
                </a:solidFill>
              </a:rPr>
              <a:t>   Need an abstraction for </a:t>
            </a:r>
            <a:r>
              <a:rPr lang="en-US" b="1" dirty="0" smtClean="0">
                <a:solidFill>
                  <a:srgbClr val="F47A00"/>
                </a:solidFill>
              </a:rPr>
              <a:t>network state</a:t>
            </a:r>
            <a:endParaRPr lang="en-US" b="1" dirty="0">
              <a:solidFill>
                <a:srgbClr val="F47A00"/>
              </a:solidFill>
            </a:endParaRPr>
          </a:p>
          <a:p>
            <a:pPr marL="57150" indent="0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3">
                    <a:lumMod val="65000"/>
                  </a:schemeClr>
                </a:solidFill>
              </a:rPr>
              <a:t>Compute configuration </a:t>
            </a:r>
            <a:r>
              <a:rPr lang="en-US" dirty="0">
                <a:solidFill>
                  <a:schemeClr val="accent3">
                    <a:lumMod val="65000"/>
                  </a:schemeClr>
                </a:solidFill>
              </a:rPr>
              <a:t>of each physical device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accent3">
                    <a:lumMod val="65000"/>
                  </a:schemeClr>
                </a:solidFill>
                <a:cs typeface="ＭＳ Ｐゴシック" charset="-128"/>
              </a:rPr>
              <a:t>   Need an abstraction that simplifies configuration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accent3">
                  <a:lumMod val="65000"/>
                </a:schemeClr>
              </a:solidFill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196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</a:t>
            </a:r>
            <a:r>
              <a:rPr lang="en-US" dirty="0" smtClean="0"/>
              <a:t>#2: </a:t>
            </a:r>
            <a:r>
              <a:rPr lang="en-US" dirty="0"/>
              <a:t>Network </a:t>
            </a:r>
            <a:r>
              <a:rPr lang="en-US" dirty="0" smtClean="0"/>
              <a:t>State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bstract away various distributed mechanisms</a:t>
            </a:r>
          </a:p>
          <a:p>
            <a:pPr lvl="8"/>
            <a:endParaRPr lang="en-US" dirty="0"/>
          </a:p>
          <a:p>
            <a:r>
              <a:rPr lang="en-US" dirty="0" smtClean="0"/>
              <a:t>Abstraction: </a:t>
            </a:r>
            <a:r>
              <a:rPr lang="en-US" b="1" dirty="0" smtClean="0"/>
              <a:t>global network view</a:t>
            </a:r>
            <a:endParaRPr lang="en-US" dirty="0"/>
          </a:p>
          <a:p>
            <a:pPr lvl="1"/>
            <a:r>
              <a:rPr lang="en-US" dirty="0"/>
              <a:t>Annotated network </a:t>
            </a:r>
            <a:r>
              <a:rPr lang="en-US" dirty="0" smtClean="0"/>
              <a:t>graph provided through an API</a:t>
            </a:r>
          </a:p>
          <a:p>
            <a:pPr lvl="8"/>
            <a:endParaRPr lang="en-US" dirty="0"/>
          </a:p>
          <a:p>
            <a:r>
              <a:rPr lang="en-US" dirty="0"/>
              <a:t>Implementation: “Network Operating System”</a:t>
            </a:r>
          </a:p>
          <a:p>
            <a:pPr lvl="1"/>
            <a:r>
              <a:rPr lang="en-US" dirty="0"/>
              <a:t>Runs on servers in network </a:t>
            </a:r>
            <a:r>
              <a:rPr lang="en-US" dirty="0" smtClean="0"/>
              <a:t>(“controllers”)</a:t>
            </a:r>
          </a:p>
          <a:p>
            <a:pPr lvl="1"/>
            <a:r>
              <a:rPr lang="en-US" dirty="0" smtClean="0"/>
              <a:t>Replicated for reliability</a:t>
            </a:r>
            <a:endParaRPr lang="en-US" dirty="0"/>
          </a:p>
          <a:p>
            <a:pPr lvl="5"/>
            <a:endParaRPr lang="en-US" dirty="0"/>
          </a:p>
          <a:p>
            <a:r>
              <a:rPr lang="en-US" dirty="0" smtClean="0"/>
              <a:t>Information flows both ways</a:t>
            </a:r>
          </a:p>
          <a:p>
            <a:pPr lvl="1"/>
            <a:r>
              <a:rPr lang="en-US" dirty="0" smtClean="0"/>
              <a:t>Information </a:t>
            </a:r>
            <a:r>
              <a:rPr lang="en-US" i="1" u="sng" dirty="0" smtClean="0"/>
              <a:t>from</a:t>
            </a:r>
            <a:r>
              <a:rPr lang="en-US" dirty="0" smtClean="0"/>
              <a:t> routers/switches to form “view”</a:t>
            </a:r>
          </a:p>
          <a:p>
            <a:pPr lvl="1"/>
            <a:r>
              <a:rPr lang="en-US" dirty="0" smtClean="0"/>
              <a:t>Configurations </a:t>
            </a:r>
            <a:r>
              <a:rPr lang="en-US" i="1" u="sng" dirty="0" smtClean="0"/>
              <a:t>to</a:t>
            </a:r>
            <a:r>
              <a:rPr lang="en-US" dirty="0" smtClean="0"/>
              <a:t> routers/switches to control forwarding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cofounded a startup (</a:t>
            </a:r>
            <a:r>
              <a:rPr lang="en-US" dirty="0" err="1" smtClean="0"/>
              <a:t>Nicira</a:t>
            </a:r>
            <a:r>
              <a:rPr lang="en-US" dirty="0" smtClean="0"/>
              <a:t>) that worked on SDN</a:t>
            </a:r>
          </a:p>
          <a:p>
            <a:pPr lvl="1"/>
            <a:r>
              <a:rPr lang="en-US" dirty="0" smtClean="0"/>
              <a:t>With Mart</a:t>
            </a:r>
            <a:r>
              <a:rPr lang="en-US" dirty="0"/>
              <a:t>í</a:t>
            </a:r>
            <a:r>
              <a:rPr lang="en-US" dirty="0" smtClean="0"/>
              <a:t>n </a:t>
            </a:r>
            <a:r>
              <a:rPr lang="en-US" dirty="0" err="1" smtClean="0"/>
              <a:t>Casado</a:t>
            </a:r>
            <a:r>
              <a:rPr lang="en-US" dirty="0" smtClean="0"/>
              <a:t> and Nick </a:t>
            </a:r>
            <a:r>
              <a:rPr lang="en-US" dirty="0" err="1" smtClean="0"/>
              <a:t>McKeown</a:t>
            </a:r>
            <a:endParaRPr lang="en-US" dirty="0" smtClean="0"/>
          </a:p>
          <a:p>
            <a:pPr lvl="1"/>
            <a:r>
              <a:rPr lang="en-US" dirty="0" smtClean="0"/>
              <a:t>My views on SDN may therefore be biased</a:t>
            </a:r>
          </a:p>
          <a:p>
            <a:pPr lvl="1"/>
            <a:r>
              <a:rPr lang="en-US" dirty="0" smtClean="0"/>
              <a:t>I have no financial interest in the outcome, just ego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SDN is not a revolutionary technology…</a:t>
            </a:r>
          </a:p>
          <a:p>
            <a:pPr lvl="1"/>
            <a:r>
              <a:rPr lang="en-US" dirty="0" smtClean="0"/>
              <a:t>…just a way of organizing network functionality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that’s all the Internet architecture is….</a:t>
            </a:r>
          </a:p>
          <a:p>
            <a:pPr lvl="1"/>
            <a:r>
              <a:rPr lang="en-US" dirty="0" smtClean="0"/>
              <a:t>The Internet architecture isn’t clever, but it is deeply wise</a:t>
            </a:r>
          </a:p>
          <a:p>
            <a:pPr lvl="1"/>
            <a:r>
              <a:rPr lang="en-US" i="1" dirty="0" smtClean="0"/>
              <a:t>We know SDN isn’t clever, but we hope it is wise….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213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Operating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it as a centralized link-state algorithm</a:t>
            </a:r>
          </a:p>
          <a:p>
            <a:pPr lvl="6"/>
            <a:endParaRPr lang="en-US" dirty="0"/>
          </a:p>
          <a:p>
            <a:r>
              <a:rPr lang="en-US" dirty="0" smtClean="0"/>
              <a:t>Switches send connectivity info to controller</a:t>
            </a:r>
          </a:p>
          <a:p>
            <a:pPr lvl="4"/>
            <a:endParaRPr lang="en-US" dirty="0"/>
          </a:p>
          <a:p>
            <a:r>
              <a:rPr lang="en-US" dirty="0" smtClean="0"/>
              <a:t>Controller computes forwarding state</a:t>
            </a:r>
          </a:p>
          <a:p>
            <a:pPr lvl="1"/>
            <a:r>
              <a:rPr lang="en-US" dirty="0" smtClean="0"/>
              <a:t>Some control program that uses the topology as input</a:t>
            </a:r>
          </a:p>
          <a:p>
            <a:pPr lvl="4"/>
            <a:endParaRPr lang="en-US" dirty="0"/>
          </a:p>
          <a:p>
            <a:r>
              <a:rPr lang="en-US" dirty="0" smtClean="0"/>
              <a:t>Controller sends forwarding state to switches</a:t>
            </a:r>
          </a:p>
          <a:p>
            <a:pPr lvl="4"/>
            <a:endParaRPr lang="en-US" dirty="0"/>
          </a:p>
          <a:p>
            <a:r>
              <a:rPr lang="en-US" dirty="0" smtClean="0"/>
              <a:t>Controller is replicated for resilience</a:t>
            </a:r>
          </a:p>
          <a:p>
            <a:pPr lvl="1"/>
            <a:r>
              <a:rPr lang="en-US" dirty="0" smtClean="0"/>
              <a:t>System is only “logically centralized”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3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ounded Rectangle 66"/>
          <p:cNvSpPr/>
          <p:nvPr/>
        </p:nvSpPr>
        <p:spPr>
          <a:xfrm>
            <a:off x="1568450" y="1778000"/>
            <a:ext cx="5389564" cy="49203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0000"/>
                </a:solidFill>
                <a:latin typeface="Calibri" charset="0"/>
              </a:rPr>
              <a:t>Control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Program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90120" name="Title 31"/>
          <p:cNvSpPr>
            <a:spLocks noGrp="1"/>
          </p:cNvSpPr>
          <p:nvPr>
            <p:ph type="title"/>
          </p:nvPr>
        </p:nvSpPr>
        <p:spPr>
          <a:xfrm>
            <a:off x="0" y="254000"/>
            <a:ext cx="9144000" cy="7112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Software Defined Network (SDN)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 flipV="1">
            <a:off x="2444750" y="4678363"/>
            <a:ext cx="1393825" cy="1122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>
            <a:off x="4014788" y="4562475"/>
            <a:ext cx="1106487" cy="738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 flipV="1">
            <a:off x="4102100" y="5800725"/>
            <a:ext cx="1285875" cy="7429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>
            <a:off x="1916113" y="6278563"/>
            <a:ext cx="1400175" cy="265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flipV="1">
            <a:off x="5759450" y="5056188"/>
            <a:ext cx="1198563" cy="4968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 bwMode="auto">
          <a:xfrm rot="16200000" flipH="1">
            <a:off x="347662" y="4527551"/>
            <a:ext cx="2441575" cy="0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 bwMode="auto">
          <a:xfrm rot="5400000">
            <a:off x="3137694" y="3740944"/>
            <a:ext cx="86995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 bwMode="auto">
          <a:xfrm rot="5400000">
            <a:off x="4391819" y="4302919"/>
            <a:ext cx="19939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 bwMode="auto">
          <a:xfrm rot="5400000">
            <a:off x="6330950" y="3935413"/>
            <a:ext cx="1254125" cy="0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1296988" y="5608638"/>
            <a:ext cx="1147762" cy="669925"/>
          </a:xfrm>
          <a:prstGeom prst="can">
            <a:avLst>
              <a:gd name="adj" fmla="val 43620"/>
            </a:avLst>
          </a:pr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  <a:latin typeface="Calibri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Calibri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3127375" y="6111875"/>
            <a:ext cx="1147763" cy="669925"/>
          </a:xfrm>
          <a:prstGeom prst="can">
            <a:avLst>
              <a:gd name="adj" fmla="val 43620"/>
            </a:avLst>
          </a:pr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2998788" y="4176713"/>
            <a:ext cx="1147762" cy="669925"/>
          </a:xfrm>
          <a:prstGeom prst="can">
            <a:avLst>
              <a:gd name="adj" fmla="val 43620"/>
            </a:avLst>
          </a:pr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4814888" y="5273675"/>
            <a:ext cx="1147762" cy="669925"/>
          </a:xfrm>
          <a:prstGeom prst="can">
            <a:avLst>
              <a:gd name="adj" fmla="val 43620"/>
            </a:avLst>
          </a:pr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  <a:latin typeface="Calibri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6472238" y="4511675"/>
            <a:ext cx="1147762" cy="669925"/>
          </a:xfrm>
          <a:prstGeom prst="can">
            <a:avLst>
              <a:gd name="adj" fmla="val 43620"/>
            </a:avLst>
          </a:pr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  <a:latin typeface="Calibri" charset="0"/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 flipV="1">
            <a:off x="2367756" y="4936331"/>
            <a:ext cx="681832" cy="592138"/>
          </a:xfrm>
          <a:prstGeom prst="line">
            <a:avLst/>
          </a:prstGeom>
          <a:ln w="38100" cmpd="sng">
            <a:solidFill>
              <a:srgbClr val="8B0F0A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 bwMode="auto">
          <a:xfrm>
            <a:off x="4102100" y="4846638"/>
            <a:ext cx="712788" cy="466725"/>
          </a:xfrm>
          <a:prstGeom prst="line">
            <a:avLst/>
          </a:prstGeom>
          <a:ln w="38100" cmpd="sng">
            <a:solidFill>
              <a:srgbClr val="8B0F0A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 bwMode="auto">
          <a:xfrm>
            <a:off x="2495550" y="6199188"/>
            <a:ext cx="554038" cy="176212"/>
          </a:xfrm>
          <a:prstGeom prst="line">
            <a:avLst/>
          </a:prstGeom>
          <a:ln w="38100" cmpd="sng">
            <a:solidFill>
              <a:srgbClr val="8B0F0A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 bwMode="auto">
          <a:xfrm flipV="1">
            <a:off x="4351733" y="5930900"/>
            <a:ext cx="475855" cy="268288"/>
          </a:xfrm>
          <a:prstGeom prst="line">
            <a:avLst/>
          </a:prstGeom>
          <a:ln w="38100" cmpd="sng">
            <a:solidFill>
              <a:srgbClr val="8B0F0A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 bwMode="auto">
          <a:xfrm flipV="1">
            <a:off x="5949950" y="5068888"/>
            <a:ext cx="465138" cy="244475"/>
          </a:xfrm>
          <a:prstGeom prst="line">
            <a:avLst/>
          </a:prstGeom>
          <a:ln w="38100" cmpd="sng">
            <a:solidFill>
              <a:srgbClr val="8B0F0A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1032934" y="3143846"/>
            <a:ext cx="6663266" cy="818554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7545C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Network OS</a:t>
            </a:r>
          </a:p>
        </p:txBody>
      </p:sp>
      <p:grpSp>
        <p:nvGrpSpPr>
          <p:cNvPr id="3" name="Group 64"/>
          <p:cNvGrpSpPr/>
          <p:nvPr/>
        </p:nvGrpSpPr>
        <p:grpSpPr>
          <a:xfrm>
            <a:off x="5469467" y="2425700"/>
            <a:ext cx="838200" cy="609600"/>
            <a:chOff x="7848600" y="1752600"/>
            <a:chExt cx="1143000" cy="838200"/>
          </a:xfrm>
          <a:solidFill>
            <a:schemeClr val="bg1"/>
          </a:solidFill>
        </p:grpSpPr>
        <p:sp>
          <p:nvSpPr>
            <p:cNvPr id="33" name="Oval 32"/>
            <p:cNvSpPr/>
            <p:nvPr/>
          </p:nvSpPr>
          <p:spPr>
            <a:xfrm>
              <a:off x="8001000" y="1981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382000" y="17526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382000" y="2362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763000" y="20574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848600" y="2362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7" name="Straight Connector 46"/>
            <p:cNvCxnSpPr>
              <a:stCxn id="33" idx="7"/>
              <a:endCxn id="40" idx="3"/>
            </p:cNvCxnSpPr>
            <p:nvPr/>
          </p:nvCxnSpPr>
          <p:spPr>
            <a:xfrm rot="5400000" flipH="1" flipV="1">
              <a:off x="8272322" y="1871522"/>
              <a:ext cx="66956" cy="219356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3" idx="0"/>
              <a:endCxn id="33" idx="3"/>
            </p:cNvCxnSpPr>
            <p:nvPr/>
          </p:nvCxnSpPr>
          <p:spPr>
            <a:xfrm rot="5400000" flipH="1" flipV="1">
              <a:off x="7905750" y="2233472"/>
              <a:ext cx="185878" cy="715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3" idx="7"/>
              <a:endCxn id="40" idx="4"/>
            </p:cNvCxnSpPr>
            <p:nvPr/>
          </p:nvCxnSpPr>
          <p:spPr>
            <a:xfrm rot="5400000" flipH="1" flipV="1">
              <a:off x="8062772" y="1962150"/>
              <a:ext cx="414478" cy="4525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3" idx="5"/>
              <a:endCxn id="41" idx="3"/>
            </p:cNvCxnSpPr>
            <p:nvPr/>
          </p:nvCxnSpPr>
          <p:spPr>
            <a:xfrm rot="16200000" flipH="1">
              <a:off x="8229600" y="2371444"/>
              <a:ext cx="1588" cy="371756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0" idx="4"/>
              <a:endCxn id="42" idx="1"/>
            </p:cNvCxnSpPr>
            <p:nvPr/>
          </p:nvCxnSpPr>
          <p:spPr>
            <a:xfrm rot="16200000" flipH="1">
              <a:off x="8591550" y="1885950"/>
              <a:ext cx="109678" cy="3001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1" idx="6"/>
              <a:endCxn id="42" idx="3"/>
            </p:cNvCxnSpPr>
            <p:nvPr/>
          </p:nvCxnSpPr>
          <p:spPr>
            <a:xfrm flipV="1">
              <a:off x="8610600" y="2252522"/>
              <a:ext cx="185878" cy="2239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126" name="TextBox 44"/>
          <p:cNvSpPr txBox="1">
            <a:spLocks noChangeArrowheads="1"/>
          </p:cNvSpPr>
          <p:nvPr/>
        </p:nvSpPr>
        <p:spPr bwMode="auto">
          <a:xfrm>
            <a:off x="2984500" y="2601913"/>
            <a:ext cx="2338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Global Network View</a:t>
            </a:r>
          </a:p>
        </p:txBody>
      </p:sp>
      <p:sp>
        <p:nvSpPr>
          <p:cNvPr id="81" name="Title 31"/>
          <p:cNvSpPr txBox="1">
            <a:spLocks/>
          </p:cNvSpPr>
          <p:nvPr/>
        </p:nvSpPr>
        <p:spPr bwMode="auto">
          <a:xfrm>
            <a:off x="0" y="304800"/>
            <a:ext cx="914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9" tIns="44446" rIns="90479" bIns="44446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ＭＳ Ｐゴシック" pitchFamily="32" charset="-128"/>
                <a:cs typeface="ＭＳ Ｐゴシック" pitchFamily="32" charset="-128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9pPr>
          </a:lstStyle>
          <a:p>
            <a:pPr eaLnBrk="1" hangingPunct="1"/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Traditional Control Mechanisms</a:t>
            </a:r>
            <a:endParaRPr lang="en-US" sz="4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itle 31"/>
          <p:cNvSpPr txBox="1">
            <a:spLocks/>
          </p:cNvSpPr>
          <p:nvPr/>
        </p:nvSpPr>
        <p:spPr bwMode="auto">
          <a:xfrm>
            <a:off x="0" y="374650"/>
            <a:ext cx="91440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9" tIns="44446" rIns="90479" bIns="44446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ＭＳ Ｐゴシック" pitchFamily="32" charset="-128"/>
                <a:cs typeface="ＭＳ Ｐゴシック" pitchFamily="32" charset="-128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9pPr>
          </a:lstStyle>
          <a:p>
            <a:pPr eaLnBrk="1" hangingPunct="1"/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Network of Switches and/or Routers</a:t>
            </a:r>
            <a:endParaRPr lang="en-US" sz="4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127000" y="2362200"/>
            <a:ext cx="9385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latin typeface="+mn-lt"/>
              </a:rPr>
              <a:t>Distributed algorithm running between neighbors</a:t>
            </a:r>
          </a:p>
          <a:p>
            <a:pPr algn="ctr"/>
            <a:r>
              <a:rPr lang="en-US" sz="2400" b="0" i="1" dirty="0" smtClean="0">
                <a:latin typeface="+mn-lt"/>
              </a:rPr>
              <a:t>Complicated task-specific distributed algorithm</a:t>
            </a:r>
            <a:endParaRPr lang="en-US" sz="2400" b="0" i="1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1" y="128018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routing, access control, etc.</a:t>
            </a:r>
            <a:endParaRPr lang="en-US" sz="2800" dirty="0">
              <a:latin typeface="+mn-lt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3840163" y="3929063"/>
            <a:ext cx="0" cy="2182812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21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90120" grpId="0"/>
      <p:bldP spid="79" grpId="0" animBg="1"/>
      <p:bldP spid="90126" grpId="0"/>
      <p:bldP spid="81" grpId="0"/>
      <p:bldP spid="81" grpId="1"/>
      <p:bldP spid="82" grpId="0"/>
      <p:bldP spid="31" grpId="0"/>
      <p:bldP spid="31" grpId="1"/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Change in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 program: </a:t>
            </a:r>
            <a:r>
              <a:rPr lang="pl-PL" b="1" dirty="0" err="1"/>
              <a:t>Configuration</a:t>
            </a:r>
            <a:r>
              <a:rPr lang="pl-PL" b="1" dirty="0"/>
              <a:t> = </a:t>
            </a:r>
            <a:r>
              <a:rPr lang="pl-PL" b="1" dirty="0" err="1"/>
              <a:t>Function</a:t>
            </a:r>
            <a:r>
              <a:rPr lang="pl-PL" b="1" dirty="0"/>
              <a:t>(</a:t>
            </a:r>
            <a:r>
              <a:rPr lang="pl-PL" b="1" dirty="0" err="1"/>
              <a:t>view</a:t>
            </a:r>
            <a:r>
              <a:rPr lang="pl-PL" b="1" dirty="0"/>
              <a:t>)</a:t>
            </a:r>
          </a:p>
          <a:p>
            <a:pPr lvl="7"/>
            <a:endParaRPr lang="en-US" dirty="0"/>
          </a:p>
          <a:p>
            <a:r>
              <a:rPr lang="en-US" dirty="0"/>
              <a:t>Control mechanism </a:t>
            </a:r>
            <a:r>
              <a:rPr lang="en-US" dirty="0" smtClean="0"/>
              <a:t>now </a:t>
            </a:r>
            <a:r>
              <a:rPr lang="en-US" dirty="0"/>
              <a:t>program using NOS API</a:t>
            </a:r>
          </a:p>
          <a:p>
            <a:pPr lvl="5"/>
            <a:endParaRPr lang="en-US" dirty="0"/>
          </a:p>
          <a:p>
            <a:r>
              <a:rPr lang="en-US" dirty="0"/>
              <a:t>Not a distributed protocol, just a graph algorithm</a:t>
            </a:r>
          </a:p>
          <a:p>
            <a:pPr lvl="8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4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Concerns with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3">
                    <a:lumMod val="65000"/>
                  </a:schemeClr>
                </a:solidFill>
              </a:rPr>
              <a:t>Be compatible with low-level hardware/</a:t>
            </a:r>
            <a:r>
              <a:rPr lang="en-US" dirty="0">
                <a:solidFill>
                  <a:schemeClr val="accent3">
                    <a:lumMod val="65000"/>
                  </a:schemeClr>
                </a:solidFill>
              </a:rPr>
              <a:t>software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accent3">
                    <a:lumMod val="65000"/>
                  </a:schemeClr>
                </a:solidFill>
                <a:cs typeface="ＭＳ Ｐゴシック" charset="-128"/>
              </a:rPr>
              <a:t>   Need an abstraction for general forwarding model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accent3">
                  <a:lumMod val="6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3">
                    <a:lumMod val="65000"/>
                  </a:schemeClr>
                </a:solidFill>
              </a:rPr>
              <a:t>Make decisions based on entire network</a:t>
            </a:r>
            <a:endParaRPr lang="en-US" dirty="0">
              <a:solidFill>
                <a:schemeClr val="accent3">
                  <a:lumMod val="6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800" dirty="0">
                <a:solidFill>
                  <a:schemeClr val="accent3">
                    <a:lumMod val="65000"/>
                  </a:schemeClr>
                </a:solidFill>
                <a:cs typeface="ＭＳ Ｐゴシック" charset="-128"/>
              </a:rPr>
              <a:t>   Need an abstraction for </a:t>
            </a:r>
            <a:r>
              <a:rPr lang="en-US" sz="2800" dirty="0">
                <a:solidFill>
                  <a:schemeClr val="accent3">
                    <a:lumMod val="65000"/>
                  </a:schemeClr>
                </a:solidFill>
                <a:cs typeface="ＭＳ Ｐゴシック" charset="-128"/>
              </a:rPr>
              <a:t>network state</a:t>
            </a:r>
            <a:endParaRPr lang="en-US" sz="2800" dirty="0">
              <a:solidFill>
                <a:schemeClr val="accent3">
                  <a:lumMod val="65000"/>
                </a:schemeClr>
              </a:solidFill>
              <a:cs typeface="ＭＳ Ｐゴシック" charset="-128"/>
            </a:endParaRPr>
          </a:p>
          <a:p>
            <a:pPr marL="57150" indent="0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Compute configuration </a:t>
            </a:r>
            <a:r>
              <a:rPr lang="en-US" b="1" dirty="0"/>
              <a:t>of each physical device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F47A00"/>
                </a:solidFill>
              </a:rPr>
              <a:t>   Need an abstraction that simplifies configuration</a:t>
            </a:r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750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</a:t>
            </a:r>
            <a:r>
              <a:rPr lang="en-US" dirty="0" smtClean="0"/>
              <a:t>#3: </a:t>
            </a:r>
            <a:r>
              <a:rPr lang="en-US" dirty="0"/>
              <a:t>Specification </a:t>
            </a:r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mechanism expresses desired behavior</a:t>
            </a:r>
          </a:p>
          <a:p>
            <a:pPr lvl="1"/>
            <a:r>
              <a:rPr lang="en-US" dirty="0" smtClean="0"/>
              <a:t>Whether it be isolation, access control, or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7"/>
            <a:endParaRPr lang="en-US" dirty="0"/>
          </a:p>
          <a:p>
            <a:r>
              <a:rPr lang="en-US" dirty="0" smtClean="0"/>
              <a:t>It should not be responsible for </a:t>
            </a:r>
            <a:r>
              <a:rPr lang="en-US" b="1" i="1" dirty="0" smtClean="0"/>
              <a:t>implementing</a:t>
            </a:r>
            <a:r>
              <a:rPr lang="en-US" dirty="0" smtClean="0"/>
              <a:t> that behavior on physical network infrastructure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equires configuring the forwarding tables in each switch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Proposed abstraction: </a:t>
            </a:r>
            <a:r>
              <a:rPr lang="en-US" b="1" dirty="0" smtClean="0"/>
              <a:t>abstract</a:t>
            </a:r>
            <a:r>
              <a:rPr lang="en-US" dirty="0" smtClean="0"/>
              <a:t> </a:t>
            </a:r>
            <a:r>
              <a:rPr lang="en-US" b="1" dirty="0" smtClean="0"/>
              <a:t>view </a:t>
            </a:r>
            <a:r>
              <a:rPr lang="en-US" dirty="0" smtClean="0"/>
              <a:t>of network</a:t>
            </a:r>
            <a:endParaRPr lang="en-US" dirty="0"/>
          </a:p>
          <a:p>
            <a:pPr lvl="1"/>
            <a:r>
              <a:rPr lang="en-US" dirty="0" smtClean="0"/>
              <a:t>Abstract view models only enough detail to </a:t>
            </a:r>
            <a:r>
              <a:rPr lang="en-US" i="1" u="sng" dirty="0" smtClean="0"/>
              <a:t>specify goals</a:t>
            </a:r>
          </a:p>
          <a:p>
            <a:pPr lvl="1"/>
            <a:r>
              <a:rPr lang="en-US" dirty="0" smtClean="0"/>
              <a:t>Will depend on task semantics</a:t>
            </a:r>
          </a:p>
          <a:p>
            <a:pPr lvl="6"/>
            <a:endParaRPr lang="en-US" dirty="0"/>
          </a:p>
          <a:p>
            <a:pPr marL="3657600" lvl="8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3739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Example: Access Control</a:t>
            </a:r>
            <a:endParaRPr lang="en-US" dirty="0"/>
          </a:p>
        </p:txBody>
      </p:sp>
      <p:cxnSp>
        <p:nvCxnSpPr>
          <p:cNvPr id="6" name="Straight Connector 5"/>
          <p:cNvCxnSpPr>
            <a:stCxn id="18" idx="5"/>
            <a:endCxn id="19" idx="1"/>
          </p:cNvCxnSpPr>
          <p:nvPr/>
        </p:nvCxnSpPr>
        <p:spPr bwMode="auto">
          <a:xfrm>
            <a:off x="4347065" y="4623064"/>
            <a:ext cx="392720" cy="42181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endCxn id="18" idx="2"/>
          </p:cNvCxnSpPr>
          <p:nvPr/>
        </p:nvCxnSpPr>
        <p:spPr bwMode="auto">
          <a:xfrm>
            <a:off x="3018935" y="4076700"/>
            <a:ext cx="905365" cy="3937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1" idx="7"/>
          </p:cNvCxnSpPr>
          <p:nvPr/>
        </p:nvCxnSpPr>
        <p:spPr bwMode="auto">
          <a:xfrm flipV="1">
            <a:off x="2931015" y="4613605"/>
            <a:ext cx="1027720" cy="3772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20" idx="0"/>
          </p:cNvCxnSpPr>
          <p:nvPr/>
        </p:nvCxnSpPr>
        <p:spPr bwMode="auto">
          <a:xfrm>
            <a:off x="2895600" y="5321300"/>
            <a:ext cx="590550" cy="431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endCxn id="20" idx="3"/>
          </p:cNvCxnSpPr>
          <p:nvPr/>
        </p:nvCxnSpPr>
        <p:spPr bwMode="auto">
          <a:xfrm flipV="1">
            <a:off x="2641600" y="6121664"/>
            <a:ext cx="669435" cy="3553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0" idx="5"/>
          </p:cNvCxnSpPr>
          <p:nvPr/>
        </p:nvCxnSpPr>
        <p:spPr bwMode="auto">
          <a:xfrm>
            <a:off x="3661265" y="6121664"/>
            <a:ext cx="586885" cy="1902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1568450" y="5168900"/>
            <a:ext cx="939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20" idx="6"/>
            <a:endCxn id="19" idx="3"/>
          </p:cNvCxnSpPr>
          <p:nvPr/>
        </p:nvCxnSpPr>
        <p:spPr bwMode="auto">
          <a:xfrm flipV="1">
            <a:off x="3733800" y="5350205"/>
            <a:ext cx="1005985" cy="61879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18" idx="7"/>
          </p:cNvCxnSpPr>
          <p:nvPr/>
        </p:nvCxnSpPr>
        <p:spPr bwMode="auto">
          <a:xfrm flipV="1">
            <a:off x="4347065" y="3702050"/>
            <a:ext cx="939800" cy="61568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7" idx="3"/>
          </p:cNvCxnSpPr>
          <p:nvPr/>
        </p:nvCxnSpPr>
        <p:spPr bwMode="auto">
          <a:xfrm flipV="1">
            <a:off x="781050" y="5321564"/>
            <a:ext cx="364635" cy="5458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 bwMode="auto">
          <a:xfrm>
            <a:off x="1073150" y="4953000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924300" y="4254500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667250" y="4981641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238500" y="5753100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508250" y="4927600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781050" y="4635500"/>
            <a:ext cx="364635" cy="34614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 bwMode="auto">
          <a:xfrm>
            <a:off x="5067300" y="5969000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715000" y="4397705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6248400" y="5689600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cxnSp>
        <p:nvCxnSpPr>
          <p:cNvPr id="42" name="Straight Connector 41"/>
          <p:cNvCxnSpPr>
            <a:stCxn id="33" idx="7"/>
          </p:cNvCxnSpPr>
          <p:nvPr/>
        </p:nvCxnSpPr>
        <p:spPr bwMode="auto">
          <a:xfrm flipV="1">
            <a:off x="6137765" y="3946657"/>
            <a:ext cx="980585" cy="51428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2" idx="6"/>
            <a:endCxn id="34" idx="2"/>
          </p:cNvCxnSpPr>
          <p:nvPr/>
        </p:nvCxnSpPr>
        <p:spPr bwMode="auto">
          <a:xfrm flipV="1">
            <a:off x="5562600" y="5905500"/>
            <a:ext cx="685800" cy="279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33" idx="5"/>
            <a:endCxn id="34" idx="0"/>
          </p:cNvCxnSpPr>
          <p:nvPr/>
        </p:nvCxnSpPr>
        <p:spPr bwMode="auto">
          <a:xfrm>
            <a:off x="6137765" y="4766269"/>
            <a:ext cx="358285" cy="9233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5"/>
            <a:endCxn id="32" idx="0"/>
          </p:cNvCxnSpPr>
          <p:nvPr/>
        </p:nvCxnSpPr>
        <p:spPr bwMode="auto">
          <a:xfrm>
            <a:off x="5090015" y="5350205"/>
            <a:ext cx="224935" cy="61879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19" idx="7"/>
            <a:endCxn id="33" idx="3"/>
          </p:cNvCxnSpPr>
          <p:nvPr/>
        </p:nvCxnSpPr>
        <p:spPr bwMode="auto">
          <a:xfrm flipV="1">
            <a:off x="5090015" y="4766269"/>
            <a:ext cx="697520" cy="2786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4" idx="5"/>
          </p:cNvCxnSpPr>
          <p:nvPr/>
        </p:nvCxnSpPr>
        <p:spPr bwMode="auto">
          <a:xfrm>
            <a:off x="6671165" y="6058164"/>
            <a:ext cx="447185" cy="5839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2" idx="5"/>
          </p:cNvCxnSpPr>
          <p:nvPr/>
        </p:nvCxnSpPr>
        <p:spPr bwMode="auto">
          <a:xfrm>
            <a:off x="5490065" y="6337564"/>
            <a:ext cx="647700" cy="3045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34" idx="7"/>
          </p:cNvCxnSpPr>
          <p:nvPr/>
        </p:nvCxnSpPr>
        <p:spPr bwMode="auto">
          <a:xfrm flipV="1">
            <a:off x="6671165" y="5413441"/>
            <a:ext cx="599585" cy="33939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21" idx="3"/>
          </p:cNvCxnSpPr>
          <p:nvPr/>
        </p:nvCxnSpPr>
        <p:spPr bwMode="auto">
          <a:xfrm flipV="1">
            <a:off x="1972165" y="5296164"/>
            <a:ext cx="608620" cy="44397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2" idx="3"/>
          </p:cNvCxnSpPr>
          <p:nvPr/>
        </p:nvCxnSpPr>
        <p:spPr bwMode="auto">
          <a:xfrm flipH="1">
            <a:off x="4419601" y="6337564"/>
            <a:ext cx="720234" cy="3045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7334250" y="4613605"/>
            <a:ext cx="16827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Global</a:t>
            </a:r>
          </a:p>
          <a:p>
            <a:r>
              <a:rPr lang="en-US" sz="2400" dirty="0" smtClean="0"/>
              <a:t>Network View</a:t>
            </a:r>
            <a:endParaRPr lang="en-US" sz="2400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3336435" y="1009914"/>
            <a:ext cx="5464665" cy="2577572"/>
            <a:chOff x="3336435" y="1009914"/>
            <a:chExt cx="5464665" cy="2577572"/>
          </a:xfrm>
        </p:grpSpPr>
        <p:sp>
          <p:nvSpPr>
            <p:cNvPr id="22" name="Oval 21"/>
            <p:cNvSpPr/>
            <p:nvPr/>
          </p:nvSpPr>
          <p:spPr bwMode="auto">
            <a:xfrm>
              <a:off x="3924300" y="1549400"/>
              <a:ext cx="1638300" cy="1498600"/>
            </a:xfrm>
            <a:prstGeom prst="ellipse">
              <a:avLst/>
            </a:prstGeom>
            <a:solidFill>
              <a:srgbClr val="008000"/>
            </a:solidFill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Arial" pitchFamily="33" charset="0"/>
                <a:ea typeface="ＭＳ Ｐゴシック" pitchFamily="33" charset="-128"/>
                <a:cs typeface="ＭＳ Ｐゴシック" pitchFamily="33" charset="-128"/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 bwMode="auto">
            <a:xfrm flipV="1">
              <a:off x="5162550" y="1241558"/>
              <a:ext cx="400050" cy="460242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22" idx="0"/>
            </p:cNvCxnSpPr>
            <p:nvPr/>
          </p:nvCxnSpPr>
          <p:spPr bwMode="auto">
            <a:xfrm flipH="1" flipV="1">
              <a:off x="4739785" y="1009914"/>
              <a:ext cx="3665" cy="53948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 bwMode="auto">
            <a:xfrm flipV="1">
              <a:off x="5490065" y="1663701"/>
              <a:ext cx="529735" cy="38252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 bwMode="auto">
            <a:xfrm>
              <a:off x="5544530" y="2314441"/>
              <a:ext cx="59323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22" idx="1"/>
            </p:cNvCxnSpPr>
            <p:nvPr/>
          </p:nvCxnSpPr>
          <p:spPr bwMode="auto">
            <a:xfrm flipH="1" flipV="1">
              <a:off x="3817728" y="1241558"/>
              <a:ext cx="346495" cy="52730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 bwMode="auto">
            <a:xfrm flipH="1" flipV="1">
              <a:off x="3336435" y="1768865"/>
              <a:ext cx="647702" cy="27735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auto">
            <a:xfrm>
              <a:off x="3361835" y="2314441"/>
              <a:ext cx="59323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auto">
            <a:xfrm flipH="1" flipV="1">
              <a:off x="4736120" y="3048000"/>
              <a:ext cx="3665" cy="53948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auto">
            <a:xfrm>
              <a:off x="5377597" y="2749282"/>
              <a:ext cx="529735" cy="29871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auto">
            <a:xfrm>
              <a:off x="5089162" y="2940542"/>
              <a:ext cx="288435" cy="52655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auto">
            <a:xfrm flipV="1">
              <a:off x="3984137" y="2940542"/>
              <a:ext cx="400050" cy="460242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auto">
            <a:xfrm flipV="1">
              <a:off x="3524250" y="2665480"/>
              <a:ext cx="529735" cy="38252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6743700" y="1815388"/>
              <a:ext cx="2057400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Abstract Network</a:t>
              </a:r>
            </a:p>
            <a:p>
              <a:r>
                <a:rPr lang="en-US" sz="2400" dirty="0" smtClean="0"/>
                <a:t>View</a:t>
              </a:r>
              <a:endParaRPr lang="en-US" sz="24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08000" y="4343136"/>
            <a:ext cx="349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7054850" y="6442045"/>
            <a:ext cx="349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987185" y="1501745"/>
            <a:ext cx="349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861050" y="2847945"/>
            <a:ext cx="349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0577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21" name="Group 31"/>
          <p:cNvGrpSpPr>
            <a:grpSpLocks/>
          </p:cNvGrpSpPr>
          <p:nvPr/>
        </p:nvGrpSpPr>
        <p:grpSpPr bwMode="auto">
          <a:xfrm>
            <a:off x="1296988" y="3306763"/>
            <a:ext cx="6323012" cy="3475037"/>
            <a:chOff x="611188" y="2646363"/>
            <a:chExt cx="7559675" cy="3952875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1983431" y="4206566"/>
              <a:ext cx="1666431" cy="12766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860539" y="4074743"/>
              <a:ext cx="1322895" cy="8396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3964927" y="5483259"/>
              <a:ext cx="1537368" cy="8451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351402" y="6026803"/>
              <a:ext cx="1674023" cy="3015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5946424" y="4636344"/>
              <a:ext cx="1432980" cy="56521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-452911" y="4035017"/>
              <a:ext cx="2777306" cy="0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2837163" y="3140200"/>
              <a:ext cx="989573" cy="1899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4369208" y="3779450"/>
              <a:ext cx="2268073" cy="1899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6666116" y="3361456"/>
              <a:ext cx="1426575" cy="0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AutoShape 7"/>
            <p:cNvSpPr>
              <a:spLocks noChangeArrowheads="1"/>
            </p:cNvSpPr>
            <p:nvPr/>
          </p:nvSpPr>
          <p:spPr bwMode="auto">
            <a:xfrm>
              <a:off x="611188" y="5264759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5" name="AutoShape 7"/>
            <p:cNvSpPr>
              <a:spLocks noChangeArrowheads="1"/>
            </p:cNvSpPr>
            <p:nvPr/>
          </p:nvSpPr>
          <p:spPr bwMode="auto">
            <a:xfrm>
              <a:off x="2799564" y="5837194"/>
              <a:ext cx="1372244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2645828" y="3635936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7" name="AutoShape 7"/>
            <p:cNvSpPr>
              <a:spLocks noChangeArrowheads="1"/>
            </p:cNvSpPr>
            <p:nvPr/>
          </p:nvSpPr>
          <p:spPr bwMode="auto">
            <a:xfrm>
              <a:off x="4817124" y="4883737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8" name="AutoShape 7"/>
            <p:cNvSpPr>
              <a:spLocks noChangeArrowheads="1"/>
            </p:cNvSpPr>
            <p:nvPr/>
          </p:nvSpPr>
          <p:spPr bwMode="auto">
            <a:xfrm>
              <a:off x="6798620" y="4016957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</p:grpSp>
      <p:sp>
        <p:nvSpPr>
          <p:cNvPr id="79" name="Rounded Rectangle 78"/>
          <p:cNvSpPr/>
          <p:nvPr/>
        </p:nvSpPr>
        <p:spPr>
          <a:xfrm>
            <a:off x="1032934" y="3143846"/>
            <a:ext cx="6663266" cy="818554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7545C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Network OS</a:t>
            </a:r>
          </a:p>
        </p:txBody>
      </p:sp>
      <p:grpSp>
        <p:nvGrpSpPr>
          <p:cNvPr id="3" name="Group 64"/>
          <p:cNvGrpSpPr/>
          <p:nvPr/>
        </p:nvGrpSpPr>
        <p:grpSpPr>
          <a:xfrm>
            <a:off x="5469467" y="3200400"/>
            <a:ext cx="838200" cy="609600"/>
            <a:chOff x="7848600" y="1752600"/>
            <a:chExt cx="1143000" cy="838200"/>
          </a:xfrm>
          <a:solidFill>
            <a:schemeClr val="bg1"/>
          </a:solidFill>
        </p:grpSpPr>
        <p:sp>
          <p:nvSpPr>
            <p:cNvPr id="33" name="Oval 32"/>
            <p:cNvSpPr/>
            <p:nvPr/>
          </p:nvSpPr>
          <p:spPr>
            <a:xfrm>
              <a:off x="8001000" y="1981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382000" y="17526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382000" y="2362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763000" y="20574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848600" y="2362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7" name="Straight Connector 46"/>
            <p:cNvCxnSpPr>
              <a:stCxn id="33" idx="7"/>
              <a:endCxn id="40" idx="3"/>
            </p:cNvCxnSpPr>
            <p:nvPr/>
          </p:nvCxnSpPr>
          <p:spPr>
            <a:xfrm rot="5400000" flipH="1" flipV="1">
              <a:off x="8272322" y="1871522"/>
              <a:ext cx="66956" cy="219356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3" idx="0"/>
              <a:endCxn id="33" idx="3"/>
            </p:cNvCxnSpPr>
            <p:nvPr/>
          </p:nvCxnSpPr>
          <p:spPr>
            <a:xfrm rot="5400000" flipH="1" flipV="1">
              <a:off x="7905750" y="2233472"/>
              <a:ext cx="185878" cy="715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3" idx="7"/>
              <a:endCxn id="40" idx="4"/>
            </p:cNvCxnSpPr>
            <p:nvPr/>
          </p:nvCxnSpPr>
          <p:spPr>
            <a:xfrm rot="5400000" flipH="1" flipV="1">
              <a:off x="8062772" y="1962150"/>
              <a:ext cx="414478" cy="4525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3" idx="5"/>
              <a:endCxn id="41" idx="3"/>
            </p:cNvCxnSpPr>
            <p:nvPr/>
          </p:nvCxnSpPr>
          <p:spPr>
            <a:xfrm rot="16200000" flipH="1">
              <a:off x="8229600" y="2371444"/>
              <a:ext cx="1588" cy="371756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0" idx="4"/>
              <a:endCxn id="42" idx="1"/>
            </p:cNvCxnSpPr>
            <p:nvPr/>
          </p:nvCxnSpPr>
          <p:spPr>
            <a:xfrm rot="16200000" flipH="1">
              <a:off x="8591550" y="1885950"/>
              <a:ext cx="109678" cy="3001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1" idx="6"/>
              <a:endCxn id="42" idx="3"/>
            </p:cNvCxnSpPr>
            <p:nvPr/>
          </p:nvCxnSpPr>
          <p:spPr>
            <a:xfrm flipV="1">
              <a:off x="8610600" y="2252522"/>
              <a:ext cx="185878" cy="2239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126" name="TextBox 44"/>
          <p:cNvSpPr txBox="1">
            <a:spLocks noChangeArrowheads="1"/>
          </p:cNvSpPr>
          <p:nvPr/>
        </p:nvSpPr>
        <p:spPr bwMode="auto">
          <a:xfrm>
            <a:off x="3251200" y="2754313"/>
            <a:ext cx="2338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Global Network View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109913" y="1752600"/>
            <a:ext cx="25314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Abstract Network </a:t>
            </a:r>
            <a:r>
              <a:rPr lang="en-US" sz="1800" dirty="0" smtClean="0"/>
              <a:t>View</a:t>
            </a:r>
            <a:endParaRPr lang="en-US" sz="1800" dirty="0"/>
          </a:p>
        </p:txBody>
      </p:sp>
      <p:sp>
        <p:nvSpPr>
          <p:cNvPr id="67" name="Rounded Rectangle 66"/>
          <p:cNvSpPr/>
          <p:nvPr/>
        </p:nvSpPr>
        <p:spPr>
          <a:xfrm>
            <a:off x="1568450" y="2209800"/>
            <a:ext cx="5466878" cy="49203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0000"/>
                </a:solidFill>
                <a:latin typeface="Calibri" charset="0"/>
              </a:rPr>
              <a:t>Control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Program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1066800" y="2133600"/>
            <a:ext cx="6662738" cy="609600"/>
            <a:chOff x="1066800" y="2133600"/>
            <a:chExt cx="6663266" cy="609600"/>
          </a:xfrm>
        </p:grpSpPr>
        <p:sp>
          <p:nvSpPr>
            <p:cNvPr id="39" name="Rounded Rectangle 38"/>
            <p:cNvSpPr/>
            <p:nvPr/>
          </p:nvSpPr>
          <p:spPr>
            <a:xfrm>
              <a:off x="1066800" y="2133600"/>
              <a:ext cx="6663266" cy="609600"/>
            </a:xfrm>
            <a:prstGeom prst="roundRect">
              <a:avLst/>
            </a:prstGeom>
            <a:solidFill>
              <a:srgbClr val="008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dirty="0" smtClean="0">
                  <a:solidFill>
                    <a:srgbClr val="FFFFFF"/>
                  </a:solidFill>
                  <a:latin typeface="Calibri" charset="0"/>
                </a:rPr>
                <a:t>Virtualization Layer</a:t>
              </a:r>
              <a:endParaRPr lang="en-US" dirty="0">
                <a:solidFill>
                  <a:srgbClr val="FFFFFF"/>
                </a:solidFill>
                <a:latin typeface="Calibri" charset="0"/>
              </a:endParaRPr>
            </a:p>
          </p:txBody>
        </p:sp>
        <p:grpSp>
          <p:nvGrpSpPr>
            <p:cNvPr id="6" name="Group 64"/>
            <p:cNvGrpSpPr/>
            <p:nvPr/>
          </p:nvGrpSpPr>
          <p:grpSpPr>
            <a:xfrm>
              <a:off x="5689600" y="2133600"/>
              <a:ext cx="558800" cy="609600"/>
              <a:chOff x="7848600" y="1752600"/>
              <a:chExt cx="762000" cy="838200"/>
            </a:xfrm>
            <a:solidFill>
              <a:schemeClr val="bg1"/>
            </a:solidFill>
          </p:grpSpPr>
          <p:sp>
            <p:nvSpPr>
              <p:cNvPr id="53" name="Oval 52"/>
              <p:cNvSpPr/>
              <p:nvPr/>
            </p:nvSpPr>
            <p:spPr>
              <a:xfrm>
                <a:off x="8001000" y="1981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8382000" y="17526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7848600" y="2362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61" name="Straight Connector 60"/>
              <p:cNvCxnSpPr>
                <a:stCxn id="53" idx="7"/>
                <a:endCxn id="54" idx="3"/>
              </p:cNvCxnSpPr>
              <p:nvPr/>
            </p:nvCxnSpPr>
            <p:spPr>
              <a:xfrm rot="5400000" flipH="1" flipV="1">
                <a:off x="8272322" y="1871522"/>
                <a:ext cx="66956" cy="219356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0" idx="0"/>
                <a:endCxn id="53" idx="3"/>
              </p:cNvCxnSpPr>
              <p:nvPr/>
            </p:nvCxnSpPr>
            <p:spPr>
              <a:xfrm rot="5400000" flipH="1" flipV="1">
                <a:off x="7905750" y="2233472"/>
                <a:ext cx="185878" cy="7157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0" idx="7"/>
                <a:endCxn id="54" idx="4"/>
              </p:cNvCxnSpPr>
              <p:nvPr/>
            </p:nvCxnSpPr>
            <p:spPr>
              <a:xfrm rot="5400000" flipH="1" flipV="1">
                <a:off x="8062772" y="1962150"/>
                <a:ext cx="414478" cy="45257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4"/>
            <p:cNvGrpSpPr/>
            <p:nvPr/>
          </p:nvGrpSpPr>
          <p:grpSpPr>
            <a:xfrm>
              <a:off x="6477000" y="2286000"/>
              <a:ext cx="838200" cy="387927"/>
              <a:chOff x="7848600" y="2057400"/>
              <a:chExt cx="1143000" cy="533400"/>
            </a:xfrm>
            <a:solidFill>
              <a:schemeClr val="bg1"/>
            </a:solidFill>
          </p:grpSpPr>
          <p:sp>
            <p:nvSpPr>
              <p:cNvPr id="77" name="Oval 76"/>
              <p:cNvSpPr/>
              <p:nvPr/>
            </p:nvSpPr>
            <p:spPr>
              <a:xfrm>
                <a:off x="8382000" y="2362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763000" y="20574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7848600" y="2362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84" name="Straight Connector 83"/>
              <p:cNvCxnSpPr>
                <a:stCxn id="80" idx="5"/>
                <a:endCxn id="77" idx="3"/>
              </p:cNvCxnSpPr>
              <p:nvPr/>
            </p:nvCxnSpPr>
            <p:spPr>
              <a:xfrm rot="16200000" flipH="1">
                <a:off x="8229600" y="2371444"/>
                <a:ext cx="1588" cy="371756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77" idx="6"/>
                <a:endCxn id="78" idx="3"/>
              </p:cNvCxnSpPr>
              <p:nvPr/>
            </p:nvCxnSpPr>
            <p:spPr>
              <a:xfrm flipV="1">
                <a:off x="8610600" y="2252522"/>
                <a:ext cx="185878" cy="22397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0120" name="Title 31"/>
          <p:cNvSpPr>
            <a:spLocks noGrp="1"/>
          </p:cNvSpPr>
          <p:nvPr>
            <p:ph type="title"/>
          </p:nvPr>
        </p:nvSpPr>
        <p:spPr>
          <a:xfrm>
            <a:off x="304800" y="279400"/>
            <a:ext cx="8229600" cy="7874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Software Defined </a:t>
            </a: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Network</a:t>
            </a:r>
            <a:endParaRPr lang="en-US" sz="4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68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454 " pathEditMode="relative" ptsTypes="AA">
                                      <p:cBhvr>
                                        <p:cTn id="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Separation of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486400"/>
          </a:xfrm>
        </p:spPr>
        <p:txBody>
          <a:bodyPr/>
          <a:lstStyle/>
          <a:p>
            <a:r>
              <a:rPr lang="en-US" altLang="ja-JP" b="1" dirty="0">
                <a:latin typeface="Arial" charset="0"/>
                <a:cs typeface="ＭＳ Ｐゴシック" charset="0"/>
              </a:rPr>
              <a:t>Control program: </a:t>
            </a:r>
            <a:r>
              <a:rPr lang="en-US" altLang="ja-JP" dirty="0">
                <a:latin typeface="Arial" charset="0"/>
                <a:cs typeface="ＭＳ Ｐゴシック" charset="0"/>
              </a:rPr>
              <a:t>express goals on abstract view</a:t>
            </a:r>
          </a:p>
          <a:p>
            <a:pPr lvl="1"/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Driven by </a:t>
            </a:r>
            <a:r>
              <a:rPr lang="en-US" altLang="ja-JP" b="1" dirty="0">
                <a:latin typeface="Arial" charset="0"/>
                <a:ea typeface="ＭＳ Ｐゴシック" charset="0"/>
                <a:cs typeface="ＭＳ Ｐゴシック" charset="0"/>
              </a:rPr>
              <a:t>Operator Requirements</a:t>
            </a:r>
          </a:p>
          <a:p>
            <a:pPr lvl="4"/>
            <a:endParaRPr lang="en-US" altLang="ja-JP" b="1" dirty="0">
              <a:latin typeface="Arial" charset="0"/>
              <a:cs typeface="ＭＳ Ｐゴシック" charset="0"/>
            </a:endParaRPr>
          </a:p>
          <a:p>
            <a:r>
              <a:rPr lang="en-US" altLang="ja-JP" b="1" dirty="0" err="1" smtClean="0">
                <a:latin typeface="Arial" charset="0"/>
                <a:cs typeface="ＭＳ Ｐゴシック" charset="0"/>
              </a:rPr>
              <a:t>Virt</a:t>
            </a:r>
            <a:r>
              <a:rPr lang="en-US" altLang="ja-JP" b="1" dirty="0" smtClean="0">
                <a:latin typeface="Arial" charset="0"/>
                <a:cs typeface="ＭＳ Ｐゴシック" charset="0"/>
              </a:rPr>
              <a:t>. Layer</a:t>
            </a:r>
            <a:r>
              <a:rPr lang="en-US" altLang="ja-JP" b="1" dirty="0">
                <a:latin typeface="Arial" charset="0"/>
                <a:cs typeface="ＭＳ Ｐゴシック" charset="0"/>
              </a:rPr>
              <a:t>: </a:t>
            </a:r>
            <a:r>
              <a:rPr lang="en-US" altLang="ja-JP" dirty="0">
                <a:latin typeface="Arial" charset="0"/>
                <a:cs typeface="ＭＳ Ｐゴシック" charset="0"/>
              </a:rPr>
              <a:t>abstract view </a:t>
            </a:r>
            <a:r>
              <a:rPr lang="en-US" altLang="ja-JP" dirty="0">
                <a:latin typeface="Wingdings"/>
                <a:ea typeface="Wingdings"/>
                <a:cs typeface="Wingdings"/>
                <a:sym typeface="Wingdings"/>
              </a:rPr>
              <a:t></a:t>
            </a:r>
            <a:r>
              <a:rPr lang="en-US" altLang="ja-JP" dirty="0">
                <a:latin typeface="Arial" charset="0"/>
                <a:cs typeface="ＭＳ Ｐゴシック" charset="0"/>
              </a:rPr>
              <a:t> global view</a:t>
            </a:r>
          </a:p>
          <a:p>
            <a:pPr lvl="1"/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Driven by </a:t>
            </a:r>
            <a:r>
              <a:rPr lang="en-US" altLang="ja-JP" b="1" dirty="0">
                <a:latin typeface="Arial" charset="0"/>
                <a:ea typeface="ＭＳ Ｐゴシック" charset="0"/>
                <a:cs typeface="ＭＳ Ｐゴシック" charset="0"/>
              </a:rPr>
              <a:t>Specification Abstraction 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for particular task</a:t>
            </a:r>
          </a:p>
          <a:p>
            <a:pPr lvl="4"/>
            <a:endParaRPr lang="en-US" altLang="ja-JP" b="1" dirty="0">
              <a:latin typeface="Arial" charset="0"/>
              <a:cs typeface="ＭＳ Ｐゴシック" charset="0"/>
            </a:endParaRPr>
          </a:p>
          <a:p>
            <a:r>
              <a:rPr lang="en-US" altLang="ja-JP" b="1" dirty="0">
                <a:latin typeface="Arial" charset="0"/>
                <a:cs typeface="ＭＳ Ｐゴシック" charset="0"/>
              </a:rPr>
              <a:t>NOS: </a:t>
            </a:r>
            <a:r>
              <a:rPr lang="en-US" altLang="ja-JP" dirty="0">
                <a:latin typeface="Arial" charset="0"/>
                <a:cs typeface="ＭＳ Ｐゴシック" charset="0"/>
              </a:rPr>
              <a:t>global view </a:t>
            </a:r>
            <a:r>
              <a:rPr lang="en-US" altLang="ja-JP" dirty="0">
                <a:latin typeface="Wingdings"/>
                <a:ea typeface="Wingdings"/>
                <a:cs typeface="Wingdings"/>
                <a:sym typeface="Wingdings"/>
              </a:rPr>
              <a:t></a:t>
            </a:r>
            <a:r>
              <a:rPr lang="en-US" altLang="ja-JP" dirty="0">
                <a:latin typeface="Arial" charset="0"/>
                <a:cs typeface="ＭＳ Ｐゴシック" charset="0"/>
              </a:rPr>
              <a:t> physical switches</a:t>
            </a:r>
          </a:p>
          <a:p>
            <a:pPr lvl="1"/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API: driven by </a:t>
            </a:r>
            <a:r>
              <a:rPr lang="en-US" altLang="ja-JP" b="1" dirty="0">
                <a:latin typeface="Arial" charset="0"/>
                <a:ea typeface="ＭＳ Ｐゴシック" charset="0"/>
                <a:cs typeface="ＭＳ Ｐゴシック" charset="0"/>
              </a:rPr>
              <a:t>Network State Abstraction</a:t>
            </a:r>
          </a:p>
          <a:p>
            <a:pPr lvl="1"/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Switch interface: driven by </a:t>
            </a:r>
            <a:r>
              <a:rPr lang="en-US" altLang="ja-JP" b="1" dirty="0">
                <a:latin typeface="Arial" charset="0"/>
                <a:ea typeface="ＭＳ Ｐゴシック" charset="0"/>
                <a:cs typeface="ＭＳ Ｐゴシック" charset="0"/>
              </a:rPr>
              <a:t>Forwarding Abstraction</a:t>
            </a:r>
          </a:p>
          <a:p>
            <a:pPr lvl="1"/>
            <a:endParaRPr lang="en-US" altLang="ja-JP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cs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0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21" name="Group 31"/>
          <p:cNvGrpSpPr>
            <a:grpSpLocks/>
          </p:cNvGrpSpPr>
          <p:nvPr/>
        </p:nvGrpSpPr>
        <p:grpSpPr bwMode="auto">
          <a:xfrm>
            <a:off x="1296988" y="3306763"/>
            <a:ext cx="6323012" cy="3475037"/>
            <a:chOff x="611188" y="2646363"/>
            <a:chExt cx="7559675" cy="3952875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1983431" y="4206566"/>
              <a:ext cx="1666431" cy="12766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860539" y="4074743"/>
              <a:ext cx="1322895" cy="8396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3964927" y="5483259"/>
              <a:ext cx="1537368" cy="8451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351402" y="6026803"/>
              <a:ext cx="1674023" cy="3015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5946424" y="4636344"/>
              <a:ext cx="1432980" cy="56521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-452911" y="4035017"/>
              <a:ext cx="2777306" cy="0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2837163" y="3140200"/>
              <a:ext cx="989573" cy="1899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4369208" y="3779450"/>
              <a:ext cx="2268073" cy="1899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6666116" y="3361456"/>
              <a:ext cx="1426575" cy="0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AutoShape 7"/>
            <p:cNvSpPr>
              <a:spLocks noChangeArrowheads="1"/>
            </p:cNvSpPr>
            <p:nvPr/>
          </p:nvSpPr>
          <p:spPr bwMode="auto">
            <a:xfrm>
              <a:off x="611188" y="5264759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5" name="AutoShape 7"/>
            <p:cNvSpPr>
              <a:spLocks noChangeArrowheads="1"/>
            </p:cNvSpPr>
            <p:nvPr/>
          </p:nvSpPr>
          <p:spPr bwMode="auto">
            <a:xfrm>
              <a:off x="2799564" y="5837194"/>
              <a:ext cx="1372244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2645828" y="3635936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7" name="AutoShape 7"/>
            <p:cNvSpPr>
              <a:spLocks noChangeArrowheads="1"/>
            </p:cNvSpPr>
            <p:nvPr/>
          </p:nvSpPr>
          <p:spPr bwMode="auto">
            <a:xfrm>
              <a:off x="4817124" y="4883737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8" name="AutoShape 7"/>
            <p:cNvSpPr>
              <a:spLocks noChangeArrowheads="1"/>
            </p:cNvSpPr>
            <p:nvPr/>
          </p:nvSpPr>
          <p:spPr bwMode="auto">
            <a:xfrm>
              <a:off x="6798620" y="4016957"/>
              <a:ext cx="1372243" cy="762044"/>
            </a:xfrm>
            <a:prstGeom prst="can">
              <a:avLst>
                <a:gd name="adj" fmla="val 43620"/>
              </a:avLst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  <a:p>
              <a:pPr algn="ctr"/>
              <a:endParaRPr lang="en-US" dirty="0">
                <a:solidFill>
                  <a:schemeClr val="bg1"/>
                </a:solidFill>
                <a:latin typeface="Calibri" charset="0"/>
              </a:endParaRPr>
            </a:p>
          </p:txBody>
        </p:sp>
      </p:grpSp>
      <p:sp>
        <p:nvSpPr>
          <p:cNvPr id="79" name="Rounded Rectangle 78"/>
          <p:cNvSpPr/>
          <p:nvPr/>
        </p:nvSpPr>
        <p:spPr>
          <a:xfrm>
            <a:off x="1032934" y="3143846"/>
            <a:ext cx="6663266" cy="818554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7545C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Network OS</a:t>
            </a:r>
          </a:p>
        </p:txBody>
      </p:sp>
      <p:grpSp>
        <p:nvGrpSpPr>
          <p:cNvPr id="3" name="Group 64"/>
          <p:cNvGrpSpPr/>
          <p:nvPr/>
        </p:nvGrpSpPr>
        <p:grpSpPr>
          <a:xfrm>
            <a:off x="5469467" y="3200400"/>
            <a:ext cx="838200" cy="609600"/>
            <a:chOff x="7848600" y="1752600"/>
            <a:chExt cx="1143000" cy="838200"/>
          </a:xfrm>
          <a:solidFill>
            <a:schemeClr val="bg1"/>
          </a:solidFill>
        </p:grpSpPr>
        <p:sp>
          <p:nvSpPr>
            <p:cNvPr id="33" name="Oval 32"/>
            <p:cNvSpPr/>
            <p:nvPr/>
          </p:nvSpPr>
          <p:spPr>
            <a:xfrm>
              <a:off x="8001000" y="1981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382000" y="17526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382000" y="2362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763000" y="20574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848600" y="2362200"/>
              <a:ext cx="228600" cy="228600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7" name="Straight Connector 46"/>
            <p:cNvCxnSpPr>
              <a:stCxn id="33" idx="7"/>
              <a:endCxn id="40" idx="3"/>
            </p:cNvCxnSpPr>
            <p:nvPr/>
          </p:nvCxnSpPr>
          <p:spPr>
            <a:xfrm rot="5400000" flipH="1" flipV="1">
              <a:off x="8272322" y="1871522"/>
              <a:ext cx="66956" cy="219356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3" idx="0"/>
              <a:endCxn id="33" idx="3"/>
            </p:cNvCxnSpPr>
            <p:nvPr/>
          </p:nvCxnSpPr>
          <p:spPr>
            <a:xfrm rot="5400000" flipH="1" flipV="1">
              <a:off x="7905750" y="2233472"/>
              <a:ext cx="185878" cy="715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3" idx="7"/>
              <a:endCxn id="40" idx="4"/>
            </p:cNvCxnSpPr>
            <p:nvPr/>
          </p:nvCxnSpPr>
          <p:spPr>
            <a:xfrm rot="5400000" flipH="1" flipV="1">
              <a:off x="8062772" y="1962150"/>
              <a:ext cx="414478" cy="4525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3" idx="5"/>
              <a:endCxn id="41" idx="3"/>
            </p:cNvCxnSpPr>
            <p:nvPr/>
          </p:nvCxnSpPr>
          <p:spPr>
            <a:xfrm rot="16200000" flipH="1">
              <a:off x="8229600" y="2371444"/>
              <a:ext cx="1588" cy="371756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0" idx="4"/>
              <a:endCxn id="42" idx="1"/>
            </p:cNvCxnSpPr>
            <p:nvPr/>
          </p:nvCxnSpPr>
          <p:spPr>
            <a:xfrm rot="16200000" flipH="1">
              <a:off x="8591550" y="1885950"/>
              <a:ext cx="109678" cy="3001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1" idx="6"/>
              <a:endCxn id="42" idx="3"/>
            </p:cNvCxnSpPr>
            <p:nvPr/>
          </p:nvCxnSpPr>
          <p:spPr>
            <a:xfrm flipV="1">
              <a:off x="8610600" y="2252522"/>
              <a:ext cx="185878" cy="22397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126" name="TextBox 44"/>
          <p:cNvSpPr txBox="1">
            <a:spLocks noChangeArrowheads="1"/>
          </p:cNvSpPr>
          <p:nvPr/>
        </p:nvSpPr>
        <p:spPr bwMode="auto">
          <a:xfrm>
            <a:off x="3251200" y="2754313"/>
            <a:ext cx="2338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Global Network View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109913" y="1752600"/>
            <a:ext cx="25314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Abstract Network </a:t>
            </a:r>
            <a:r>
              <a:rPr lang="en-US" sz="1800" dirty="0" smtClean="0"/>
              <a:t>View</a:t>
            </a:r>
            <a:endParaRPr lang="en-US" sz="1800" dirty="0"/>
          </a:p>
        </p:txBody>
      </p:sp>
      <p:sp>
        <p:nvSpPr>
          <p:cNvPr id="67" name="Rounded Rectangle 66"/>
          <p:cNvSpPr/>
          <p:nvPr/>
        </p:nvSpPr>
        <p:spPr>
          <a:xfrm>
            <a:off x="1568450" y="1181100"/>
            <a:ext cx="5466878" cy="49203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0000"/>
                </a:solidFill>
                <a:latin typeface="Calibri" charset="0"/>
              </a:rPr>
              <a:t>Control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Program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1066800" y="2133600"/>
            <a:ext cx="6662738" cy="609600"/>
            <a:chOff x="1066800" y="2133600"/>
            <a:chExt cx="6663266" cy="609600"/>
          </a:xfrm>
        </p:grpSpPr>
        <p:sp>
          <p:nvSpPr>
            <p:cNvPr id="39" name="Rounded Rectangle 38"/>
            <p:cNvSpPr/>
            <p:nvPr/>
          </p:nvSpPr>
          <p:spPr>
            <a:xfrm>
              <a:off x="1066800" y="2133600"/>
              <a:ext cx="6663266" cy="609600"/>
            </a:xfrm>
            <a:prstGeom prst="roundRect">
              <a:avLst/>
            </a:prstGeom>
            <a:solidFill>
              <a:srgbClr val="008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dirty="0" smtClean="0">
                  <a:solidFill>
                    <a:srgbClr val="FFFFFF"/>
                  </a:solidFill>
                  <a:latin typeface="Calibri" charset="0"/>
                </a:rPr>
                <a:t>Virtualization Layer</a:t>
              </a:r>
              <a:endParaRPr lang="en-US" dirty="0">
                <a:solidFill>
                  <a:srgbClr val="FFFFFF"/>
                </a:solidFill>
                <a:latin typeface="Calibri" charset="0"/>
              </a:endParaRPr>
            </a:p>
          </p:txBody>
        </p:sp>
        <p:grpSp>
          <p:nvGrpSpPr>
            <p:cNvPr id="6" name="Group 64"/>
            <p:cNvGrpSpPr/>
            <p:nvPr/>
          </p:nvGrpSpPr>
          <p:grpSpPr>
            <a:xfrm>
              <a:off x="5689600" y="2133600"/>
              <a:ext cx="558800" cy="609600"/>
              <a:chOff x="7848600" y="1752600"/>
              <a:chExt cx="762000" cy="838200"/>
            </a:xfrm>
            <a:solidFill>
              <a:schemeClr val="bg1"/>
            </a:solidFill>
          </p:grpSpPr>
          <p:sp>
            <p:nvSpPr>
              <p:cNvPr id="53" name="Oval 52"/>
              <p:cNvSpPr/>
              <p:nvPr/>
            </p:nvSpPr>
            <p:spPr>
              <a:xfrm>
                <a:off x="8001000" y="1981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8382000" y="17526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7848600" y="2362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61" name="Straight Connector 60"/>
              <p:cNvCxnSpPr>
                <a:stCxn id="53" idx="7"/>
                <a:endCxn id="54" idx="3"/>
              </p:cNvCxnSpPr>
              <p:nvPr/>
            </p:nvCxnSpPr>
            <p:spPr>
              <a:xfrm rot="5400000" flipH="1" flipV="1">
                <a:off x="8272322" y="1871522"/>
                <a:ext cx="66956" cy="219356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0" idx="0"/>
                <a:endCxn id="53" idx="3"/>
              </p:cNvCxnSpPr>
              <p:nvPr/>
            </p:nvCxnSpPr>
            <p:spPr>
              <a:xfrm rot="5400000" flipH="1" flipV="1">
                <a:off x="7905750" y="2233472"/>
                <a:ext cx="185878" cy="7157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0" idx="7"/>
                <a:endCxn id="54" idx="4"/>
              </p:cNvCxnSpPr>
              <p:nvPr/>
            </p:nvCxnSpPr>
            <p:spPr>
              <a:xfrm rot="5400000" flipH="1" flipV="1">
                <a:off x="8062772" y="1962150"/>
                <a:ext cx="414478" cy="45257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4"/>
            <p:cNvGrpSpPr/>
            <p:nvPr/>
          </p:nvGrpSpPr>
          <p:grpSpPr>
            <a:xfrm>
              <a:off x="6477000" y="2286000"/>
              <a:ext cx="838200" cy="387927"/>
              <a:chOff x="7848600" y="2057400"/>
              <a:chExt cx="1143000" cy="533400"/>
            </a:xfrm>
            <a:solidFill>
              <a:schemeClr val="bg1"/>
            </a:solidFill>
          </p:grpSpPr>
          <p:sp>
            <p:nvSpPr>
              <p:cNvPr id="77" name="Oval 76"/>
              <p:cNvSpPr/>
              <p:nvPr/>
            </p:nvSpPr>
            <p:spPr>
              <a:xfrm>
                <a:off x="8382000" y="2362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8763000" y="20574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7848600" y="2362200"/>
                <a:ext cx="228600" cy="228600"/>
              </a:xfrm>
              <a:prstGeom prst="ellips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84" name="Straight Connector 83"/>
              <p:cNvCxnSpPr>
                <a:stCxn id="80" idx="5"/>
                <a:endCxn id="77" idx="3"/>
              </p:cNvCxnSpPr>
              <p:nvPr/>
            </p:nvCxnSpPr>
            <p:spPr>
              <a:xfrm rot="16200000" flipH="1">
                <a:off x="8229600" y="2371444"/>
                <a:ext cx="1588" cy="371756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77" idx="6"/>
                <a:endCxn id="78" idx="3"/>
              </p:cNvCxnSpPr>
              <p:nvPr/>
            </p:nvCxnSpPr>
            <p:spPr>
              <a:xfrm flipV="1">
                <a:off x="8610600" y="2252522"/>
                <a:ext cx="185878" cy="22397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0120" name="Title 3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874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SDN: </a:t>
            </a:r>
            <a:r>
              <a:rPr lang="en-US" sz="4000" i="1" u="sng" dirty="0" smtClean="0">
                <a:latin typeface="Calibri" charset="0"/>
                <a:ea typeface="ＭＳ Ｐゴシック" charset="0"/>
                <a:cs typeface="ＭＳ Ｐゴシック" charset="0"/>
              </a:rPr>
              <a:t>Layers</a:t>
            </a: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 for the Control Plane</a:t>
            </a:r>
            <a:endParaRPr lang="en-US" sz="4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95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Separation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SDN </a:t>
            </a:r>
            <a:r>
              <a:rPr lang="en-US" dirty="0"/>
              <a:t>separates control and data planes</a:t>
            </a:r>
          </a:p>
          <a:p>
            <a:pPr lvl="1"/>
            <a:r>
              <a:rPr lang="en-US" dirty="0"/>
              <a:t>SDN platform does control </a:t>
            </a:r>
            <a:r>
              <a:rPr lang="en-US" dirty="0" smtClean="0"/>
              <a:t>plane</a:t>
            </a:r>
            <a:endParaRPr lang="en-US" dirty="0"/>
          </a:p>
          <a:p>
            <a:pPr lvl="1"/>
            <a:r>
              <a:rPr lang="en-US" dirty="0" smtClean="0"/>
              <a:t>Switches/routers </a:t>
            </a:r>
            <a:r>
              <a:rPr lang="en-US" dirty="0"/>
              <a:t>do data </a:t>
            </a:r>
            <a:r>
              <a:rPr lang="en-US" dirty="0" smtClean="0"/>
              <a:t>plane</a:t>
            </a:r>
          </a:p>
          <a:p>
            <a:pPr lvl="1"/>
            <a:endParaRPr lang="en-US" dirty="0"/>
          </a:p>
          <a:p>
            <a:r>
              <a:rPr lang="en-US" dirty="0" smtClean="0"/>
              <a:t>Today’s switches/routers do both</a:t>
            </a:r>
          </a:p>
          <a:p>
            <a:pPr lvl="1"/>
            <a:r>
              <a:rPr lang="en-US" dirty="0" smtClean="0"/>
              <a:t>Requiring standardized control planes</a:t>
            </a:r>
          </a:p>
          <a:p>
            <a:pPr lvl="1"/>
            <a:r>
              <a:rPr lang="en-US" dirty="0" smtClean="0"/>
              <a:t>Or vendor lock-in</a:t>
            </a:r>
          </a:p>
          <a:p>
            <a:pPr lvl="1"/>
            <a:endParaRPr lang="en-US" dirty="0"/>
          </a:p>
          <a:p>
            <a:r>
              <a:rPr lang="en-US" dirty="0" smtClean="0"/>
              <a:t>Better off separating control and data planes</a:t>
            </a:r>
          </a:p>
          <a:p>
            <a:pPr lvl="1"/>
            <a:r>
              <a:rPr lang="en-US" dirty="0" smtClean="0"/>
              <a:t>So that one can reason globally about control plane</a:t>
            </a:r>
          </a:p>
          <a:p>
            <a:pPr lvl="1"/>
            <a:r>
              <a:rPr lang="en-US" dirty="0" smtClean="0"/>
              <a:t>And have independent data plane implementations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82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Where did SDN come from?</a:t>
            </a:r>
          </a:p>
          <a:p>
            <a:pPr lvl="3"/>
            <a:endParaRPr lang="en-US" dirty="0"/>
          </a:p>
          <a:p>
            <a:r>
              <a:rPr lang="en-US" i="1" dirty="0" smtClean="0"/>
              <a:t>And what is the state of networking as a field?</a:t>
            </a:r>
          </a:p>
          <a:p>
            <a:pPr lvl="4"/>
            <a:endParaRPr lang="en-US" dirty="0"/>
          </a:p>
          <a:p>
            <a:r>
              <a:rPr lang="en-US" b="1" dirty="0" smtClean="0"/>
              <a:t>Keep context in mind as you learn about SDN</a:t>
            </a:r>
            <a:r>
              <a:rPr lang="en-US" b="1" dirty="0" smtClean="0"/>
              <a:t>…</a:t>
            </a:r>
          </a:p>
          <a:p>
            <a:pPr lvl="1"/>
            <a:r>
              <a:rPr lang="en-US" i="1" dirty="0" smtClean="0"/>
              <a:t>It will clarify we think SDN is a big deal</a:t>
            </a:r>
          </a:p>
          <a:p>
            <a:pPr lvl="1"/>
            <a:r>
              <a:rPr lang="en-US" i="1" dirty="0" smtClean="0"/>
              <a:t>And why it took us so long to wake up….</a:t>
            </a:r>
          </a:p>
        </p:txBody>
      </p:sp>
    </p:spTree>
    <p:extLst>
      <p:ext uri="{BB962C8B-B14F-4D97-AF65-F5344CB8AC3E}">
        <p14:creationId xmlns:p14="http://schemas.microsoft.com/office/powerpoint/2010/main" val="83079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 dirty="0" err="1" smtClean="0"/>
              <a:t>Abstrns</a:t>
            </a:r>
            <a:r>
              <a:rPr lang="en-US" dirty="0" smtClean="0"/>
              <a:t> </a:t>
            </a:r>
            <a:r>
              <a:rPr lang="en-US" dirty="0" smtClean="0"/>
              <a:t>Don’t Remove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NOS, Virtualization are complicated pieces of code</a:t>
            </a:r>
          </a:p>
          <a:p>
            <a:pPr lvl="6"/>
            <a:endParaRPr lang="en-US" b="1" i="1" dirty="0"/>
          </a:p>
          <a:p>
            <a:r>
              <a:rPr lang="en-US" dirty="0" smtClean="0"/>
              <a:t>SDN merely localizes the complexity:</a:t>
            </a:r>
          </a:p>
          <a:p>
            <a:pPr lvl="1"/>
            <a:r>
              <a:rPr lang="en-US" dirty="0" smtClean="0"/>
              <a:t>Simplifies interface for control program (user-specific)</a:t>
            </a:r>
          </a:p>
          <a:p>
            <a:pPr lvl="1"/>
            <a:r>
              <a:rPr lang="en-US" dirty="0" smtClean="0"/>
              <a:t>Pushes complexity into </a:t>
            </a:r>
            <a:r>
              <a:rPr lang="en-US" b="1" i="1" dirty="0" smtClean="0"/>
              <a:t>reusable</a:t>
            </a:r>
            <a:r>
              <a:rPr lang="en-US" dirty="0" smtClean="0"/>
              <a:t> code (SDN platform)</a:t>
            </a:r>
          </a:p>
          <a:p>
            <a:pPr lvl="4"/>
            <a:endParaRPr lang="en-US" dirty="0"/>
          </a:p>
          <a:p>
            <a:r>
              <a:rPr lang="en-US" dirty="0" smtClean="0"/>
              <a:t>This is the big payoff of SDN: modularity!</a:t>
            </a:r>
          </a:p>
          <a:p>
            <a:pPr lvl="1"/>
            <a:r>
              <a:rPr lang="en-US" dirty="0" smtClean="0"/>
              <a:t>The core distribution mechanisms can be reused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ontrol programs only deal with their specific function</a:t>
            </a:r>
          </a:p>
          <a:p>
            <a:pPr lvl="6"/>
            <a:endParaRPr lang="en-US" dirty="0"/>
          </a:p>
          <a:p>
            <a:r>
              <a:rPr lang="en-US" dirty="0" smtClean="0"/>
              <a:t>But SDN is “logically centralized”</a:t>
            </a:r>
          </a:p>
          <a:p>
            <a:pPr lvl="1"/>
            <a:r>
              <a:rPr lang="en-US" dirty="0" smtClean="0"/>
              <a:t>How can that possibly scale?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4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2"/>
          <p:cNvSpPr>
            <a:spLocks noGrp="1"/>
          </p:cNvSpPr>
          <p:nvPr>
            <p:ph type="title"/>
          </p:nvPr>
        </p:nvSpPr>
        <p:spPr bwMode="auto">
          <a:xfrm>
            <a:off x="242888" y="350837"/>
            <a:ext cx="8901112" cy="563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Why Does </a:t>
            </a:r>
            <a:r>
              <a:rPr lang="en-US" sz="3600" dirty="0" smtClean="0">
                <a:solidFill>
                  <a:schemeClr val="tx2"/>
                </a:solidFill>
              </a:rPr>
              <a:t>SDN Scale</a:t>
            </a:r>
            <a:r>
              <a:rPr lang="en-US" sz="3600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878138" y="5257800"/>
            <a:ext cx="2971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</a:rPr>
              <a:t>Per Packet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878138" y="3962400"/>
            <a:ext cx="2971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</a:rPr>
              <a:t>Per Flow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878138" y="2590800"/>
            <a:ext cx="2971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</a:rPr>
              <a:t>Per Network Event</a:t>
            </a:r>
          </a:p>
        </p:txBody>
      </p:sp>
      <p:sp>
        <p:nvSpPr>
          <p:cNvPr id="56326" name="TextBox 29"/>
          <p:cNvSpPr txBox="1">
            <a:spLocks noChangeArrowheads="1"/>
          </p:cNvSpPr>
          <p:nvPr/>
        </p:nvSpPr>
        <p:spPr bwMode="auto">
          <a:xfrm>
            <a:off x="6305079" y="5498068"/>
            <a:ext cx="18011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dirty="0" smtClean="0"/>
              <a:t>No Consistency</a:t>
            </a:r>
            <a:endParaRPr lang="en-US" sz="1800" dirty="0"/>
          </a:p>
        </p:txBody>
      </p:sp>
      <p:sp>
        <p:nvSpPr>
          <p:cNvPr id="56327" name="TextBox 30"/>
          <p:cNvSpPr txBox="1">
            <a:spLocks noChangeArrowheads="1"/>
          </p:cNvSpPr>
          <p:nvPr/>
        </p:nvSpPr>
        <p:spPr bwMode="auto">
          <a:xfrm>
            <a:off x="6300316" y="4126468"/>
            <a:ext cx="18011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dirty="0" smtClean="0"/>
              <a:t>No Consistency </a:t>
            </a:r>
            <a:endParaRPr lang="en-US" sz="1800" dirty="0"/>
          </a:p>
        </p:txBody>
      </p:sp>
      <p:sp>
        <p:nvSpPr>
          <p:cNvPr id="56328" name="TextBox 31"/>
          <p:cNvSpPr txBox="1">
            <a:spLocks noChangeArrowheads="1"/>
          </p:cNvSpPr>
          <p:nvPr/>
        </p:nvSpPr>
        <p:spPr bwMode="auto">
          <a:xfrm>
            <a:off x="6082838" y="2754868"/>
            <a:ext cx="24043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dirty="0" smtClean="0"/>
              <a:t>Eventual Consistency</a:t>
            </a:r>
            <a:endParaRPr lang="en-US" sz="18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658938" y="5068888"/>
            <a:ext cx="5638800" cy="158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735138" y="3621088"/>
            <a:ext cx="5791200" cy="158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331" name="TextBox 34"/>
          <p:cNvSpPr txBox="1">
            <a:spLocks noChangeArrowheads="1"/>
          </p:cNvSpPr>
          <p:nvPr/>
        </p:nvSpPr>
        <p:spPr bwMode="auto">
          <a:xfrm>
            <a:off x="1049338" y="5449888"/>
            <a:ext cx="167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/>
              <a:t>10</a:t>
            </a:r>
            <a:r>
              <a:rPr lang="en-US" sz="1800" baseline="30000" dirty="0"/>
              <a:t>6</a:t>
            </a:r>
            <a:r>
              <a:rPr lang="en-US" sz="1800" dirty="0"/>
              <a:t> – 10</a:t>
            </a:r>
            <a:r>
              <a:rPr lang="en-US" sz="1800" baseline="30000" dirty="0"/>
              <a:t>8</a:t>
            </a:r>
            <a:r>
              <a:rPr lang="en-US" sz="1800" dirty="0"/>
              <a:t>/s</a:t>
            </a:r>
            <a:endParaRPr lang="en-US" sz="1800" baseline="30000" dirty="0"/>
          </a:p>
        </p:txBody>
      </p:sp>
      <p:sp>
        <p:nvSpPr>
          <p:cNvPr id="56332" name="TextBox 35"/>
          <p:cNvSpPr txBox="1">
            <a:spLocks noChangeArrowheads="1"/>
          </p:cNvSpPr>
          <p:nvPr/>
        </p:nvSpPr>
        <p:spPr bwMode="auto">
          <a:xfrm>
            <a:off x="1049338" y="4078288"/>
            <a:ext cx="167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/>
              <a:t>10</a:t>
            </a:r>
            <a:r>
              <a:rPr lang="en-US" sz="1800" baseline="30000" dirty="0"/>
              <a:t>3</a:t>
            </a:r>
            <a:r>
              <a:rPr lang="en-US" sz="1800" dirty="0"/>
              <a:t> – 10</a:t>
            </a:r>
            <a:r>
              <a:rPr lang="en-US" sz="1800" baseline="30000" dirty="0"/>
              <a:t>6</a:t>
            </a:r>
            <a:r>
              <a:rPr lang="en-US" sz="1800" dirty="0"/>
              <a:t>/s</a:t>
            </a:r>
            <a:endParaRPr lang="en-US" sz="1800" baseline="30000" dirty="0"/>
          </a:p>
        </p:txBody>
      </p:sp>
      <p:sp>
        <p:nvSpPr>
          <p:cNvPr id="56333" name="TextBox 36"/>
          <p:cNvSpPr txBox="1">
            <a:spLocks noChangeArrowheads="1"/>
          </p:cNvSpPr>
          <p:nvPr/>
        </p:nvSpPr>
        <p:spPr bwMode="auto">
          <a:xfrm>
            <a:off x="1049338" y="2770188"/>
            <a:ext cx="167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10</a:t>
            </a:r>
            <a:r>
              <a:rPr lang="en-US" sz="1800" baseline="30000"/>
              <a:t>1</a:t>
            </a:r>
            <a:r>
              <a:rPr lang="en-US" sz="1800"/>
              <a:t> – 10</a:t>
            </a:r>
            <a:r>
              <a:rPr lang="en-US" sz="1800" baseline="30000"/>
              <a:t>3</a:t>
            </a:r>
            <a:r>
              <a:rPr lang="en-US" sz="1800"/>
              <a:t>/s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658938" y="2393950"/>
            <a:ext cx="5791200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2878138" y="1403350"/>
            <a:ext cx="2971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</a:rPr>
              <a:t>Modification of Control Program</a:t>
            </a:r>
            <a:endParaRPr lang="en-US" dirty="0">
              <a:solidFill>
                <a:srgbClr val="FFFFFF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56336" name="TextBox 39"/>
          <p:cNvSpPr txBox="1">
            <a:spLocks noChangeArrowheads="1"/>
          </p:cNvSpPr>
          <p:nvPr/>
        </p:nvSpPr>
        <p:spPr bwMode="auto">
          <a:xfrm>
            <a:off x="6130030" y="1611868"/>
            <a:ext cx="21861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dirty="0"/>
              <a:t>S</a:t>
            </a:r>
            <a:r>
              <a:rPr lang="en-US" sz="1800" dirty="0" smtClean="0"/>
              <a:t>trong </a:t>
            </a:r>
            <a:r>
              <a:rPr lang="en-US" sz="1800" dirty="0"/>
              <a:t>C</a:t>
            </a:r>
            <a:r>
              <a:rPr lang="en-US" sz="1800" dirty="0" smtClean="0"/>
              <a:t>onsistency</a:t>
            </a:r>
            <a:endParaRPr lang="en-US" sz="1800" dirty="0"/>
          </a:p>
        </p:txBody>
      </p:sp>
      <p:sp>
        <p:nvSpPr>
          <p:cNvPr id="56337" name="TextBox 40"/>
          <p:cNvSpPr txBox="1">
            <a:spLocks noChangeArrowheads="1"/>
          </p:cNvSpPr>
          <p:nvPr/>
        </p:nvSpPr>
        <p:spPr bwMode="auto">
          <a:xfrm>
            <a:off x="1600200" y="1611313"/>
            <a:ext cx="890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0 - 10/s</a:t>
            </a:r>
          </a:p>
        </p:txBody>
      </p:sp>
    </p:spTree>
    <p:extLst>
      <p:ext uri="{BB962C8B-B14F-4D97-AF65-F5344CB8AC3E}">
        <p14:creationId xmlns:p14="http://schemas.microsoft.com/office/powerpoint/2010/main" val="96792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56326" grpId="0"/>
      <p:bldP spid="56327" grpId="0"/>
      <p:bldP spid="56328" grpId="0"/>
      <p:bldP spid="56331" grpId="0"/>
      <p:bldP spid="56332" grpId="0"/>
      <p:bldP spid="56333" grpId="0"/>
      <p:bldP spid="39" grpId="0" animBg="1"/>
      <p:bldP spid="56336" grpId="0"/>
      <p:bldP spid="5633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This Really Means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0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graph of network</a:t>
            </a:r>
          </a:p>
          <a:p>
            <a:pPr lvl="3"/>
            <a:endParaRPr lang="en-US" dirty="0"/>
          </a:p>
          <a:p>
            <a:r>
              <a:rPr lang="en-US" dirty="0" smtClean="0"/>
              <a:t>Compute routes</a:t>
            </a:r>
          </a:p>
          <a:p>
            <a:pPr lvl="3"/>
            <a:endParaRPr lang="en-US" dirty="0"/>
          </a:p>
          <a:p>
            <a:r>
              <a:rPr lang="en-US" dirty="0" smtClean="0"/>
              <a:t>Give to SDN platform, which passes on to </a:t>
            </a:r>
            <a:r>
              <a:rPr lang="en-US" dirty="0" smtClean="0"/>
              <a:t>switches</a:t>
            </a:r>
          </a:p>
          <a:p>
            <a:pPr lvl="3"/>
            <a:endParaRPr lang="en-US" dirty="0"/>
          </a:p>
          <a:p>
            <a:r>
              <a:rPr lang="en-US" i="1" dirty="0" smtClean="0"/>
              <a:t>Graph algorithm, not distributed protocol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0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program decides who can talk to who</a:t>
            </a:r>
          </a:p>
          <a:p>
            <a:pPr lvl="3"/>
            <a:endParaRPr lang="en-US" dirty="0"/>
          </a:p>
          <a:p>
            <a:r>
              <a:rPr lang="en-US" dirty="0" smtClean="0"/>
              <a:t>Pass this information to SDN platform</a:t>
            </a:r>
          </a:p>
          <a:p>
            <a:pPr lvl="4"/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ppropriate ACL flow entries are added to network</a:t>
            </a:r>
          </a:p>
          <a:p>
            <a:pPr lvl="1"/>
            <a:r>
              <a:rPr lang="en-US" dirty="0" smtClean="0"/>
              <a:t>In the right places (based on the topology</a:t>
            </a:r>
            <a:r>
              <a:rPr lang="en-US" dirty="0" smtClean="0"/>
              <a:t>)</a:t>
            </a:r>
          </a:p>
          <a:p>
            <a:pPr lvl="4"/>
            <a:endParaRPr lang="en-US" dirty="0"/>
          </a:p>
          <a:p>
            <a:r>
              <a:rPr lang="en-US" i="1" dirty="0" smtClean="0"/>
              <a:t>The control program that decides who can talk to whom doesn’t care what the network looks like!</a:t>
            </a:r>
            <a:endParaRPr lang="en-US" i="1" dirty="0" smtClean="0"/>
          </a:p>
          <a:p>
            <a:pPr lvl="4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2703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 Questions about SDN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0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Questions about SDN?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SDN less scalable, secure, resilient,…?	</a:t>
            </a:r>
            <a:endParaRPr lang="en-US" b="1" dirty="0" smtClean="0">
              <a:solidFill>
                <a:srgbClr val="8B0F0A"/>
              </a:solidFill>
            </a:endParaRPr>
          </a:p>
          <a:p>
            <a:pPr lvl="2"/>
            <a:endParaRPr lang="en-US" dirty="0" smtClean="0"/>
          </a:p>
          <a:p>
            <a:r>
              <a:rPr lang="en-US" dirty="0" smtClean="0"/>
              <a:t>Is SDN </a:t>
            </a:r>
            <a:r>
              <a:rPr lang="en-US" dirty="0"/>
              <a:t>incrementally deployable?		</a:t>
            </a:r>
            <a:endParaRPr lang="en-US" b="1" dirty="0" smtClean="0">
              <a:solidFill>
                <a:srgbClr val="8B0F0A"/>
              </a:solidFill>
            </a:endParaRP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Can SDN be extended to the WAN?</a:t>
            </a:r>
            <a:r>
              <a:rPr lang="en-US" dirty="0"/>
              <a:t>		</a:t>
            </a:r>
            <a:endParaRPr lang="en-US" b="1" dirty="0" smtClean="0">
              <a:solidFill>
                <a:srgbClr val="8B0F0A"/>
              </a:solidFill>
            </a:endParaRPr>
          </a:p>
          <a:p>
            <a:pPr lvl="2"/>
            <a:endParaRPr lang="en-US" dirty="0"/>
          </a:p>
          <a:p>
            <a:r>
              <a:rPr lang="en-US" dirty="0" smtClean="0"/>
              <a:t>Can you troubleshoot an SDN network?</a:t>
            </a:r>
            <a:r>
              <a:rPr lang="en-US" dirty="0"/>
              <a:t>	</a:t>
            </a:r>
            <a:endParaRPr lang="en-US" b="1" dirty="0" smtClean="0">
              <a:solidFill>
                <a:srgbClr val="8B0F0A"/>
              </a:solidFill>
            </a:endParaRPr>
          </a:p>
          <a:p>
            <a:pPr lvl="2"/>
            <a:endParaRPr lang="en-US" b="1" dirty="0">
              <a:solidFill>
                <a:srgbClr val="8B0F0A"/>
              </a:solidFill>
            </a:endParaRPr>
          </a:p>
          <a:p>
            <a:r>
              <a:rPr lang="en-US" dirty="0" smtClean="0"/>
              <a:t>Is </a:t>
            </a:r>
            <a:r>
              <a:rPr lang="en-US" dirty="0" err="1" smtClean="0"/>
              <a:t>OpenFlow</a:t>
            </a:r>
            <a:r>
              <a:rPr lang="en-US" dirty="0" smtClean="0"/>
              <a:t> the right </a:t>
            </a:r>
            <a:r>
              <a:rPr lang="en-US" dirty="0" err="1" smtClean="0"/>
              <a:t>fwding</a:t>
            </a:r>
            <a:r>
              <a:rPr lang="en-US" dirty="0" smtClean="0"/>
              <a:t> abstraction?	</a:t>
            </a:r>
            <a:endParaRPr lang="en-US" b="1" dirty="0">
              <a:solidFill>
                <a:srgbClr val="8B0F0A"/>
              </a:solidFill>
            </a:endParaRPr>
          </a:p>
          <a:p>
            <a:endParaRPr lang="en-US" b="1" dirty="0">
              <a:solidFill>
                <a:srgbClr val="8B0F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56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Questions about SDN?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SDN less scalable, secure, resilient,…?	</a:t>
            </a:r>
            <a:r>
              <a:rPr lang="en-US" b="1" dirty="0" smtClean="0">
                <a:solidFill>
                  <a:srgbClr val="8B0F0A"/>
                </a:solidFill>
              </a:rPr>
              <a:t>No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Is SDN </a:t>
            </a:r>
            <a:r>
              <a:rPr lang="en-US" dirty="0"/>
              <a:t>incrementally deployable?		</a:t>
            </a:r>
            <a:r>
              <a:rPr lang="en-US" b="1" dirty="0" smtClean="0">
                <a:solidFill>
                  <a:srgbClr val="8B0F0A"/>
                </a:solidFill>
              </a:rPr>
              <a:t>Yes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Can SDN be extended to the WAN?</a:t>
            </a:r>
            <a:r>
              <a:rPr lang="en-US" dirty="0"/>
              <a:t>		</a:t>
            </a:r>
            <a:r>
              <a:rPr lang="en-US" b="1" dirty="0" smtClean="0">
                <a:solidFill>
                  <a:srgbClr val="8B0F0A"/>
                </a:solidFill>
              </a:rPr>
              <a:t>Yes</a:t>
            </a:r>
          </a:p>
          <a:p>
            <a:pPr lvl="2"/>
            <a:endParaRPr lang="en-US" dirty="0"/>
          </a:p>
          <a:p>
            <a:r>
              <a:rPr lang="en-US" dirty="0" smtClean="0"/>
              <a:t>Can you troubleshoot an SDN network?</a:t>
            </a:r>
            <a:r>
              <a:rPr lang="en-US" dirty="0"/>
              <a:t>	</a:t>
            </a:r>
            <a:r>
              <a:rPr lang="en-US" b="1" dirty="0" smtClean="0">
                <a:solidFill>
                  <a:srgbClr val="8B0F0A"/>
                </a:solidFill>
              </a:rPr>
              <a:t>Yes</a:t>
            </a:r>
          </a:p>
          <a:p>
            <a:pPr lvl="2"/>
            <a:endParaRPr lang="en-US" b="1" dirty="0">
              <a:solidFill>
                <a:srgbClr val="8B0F0A"/>
              </a:solidFill>
            </a:endParaRPr>
          </a:p>
          <a:p>
            <a:r>
              <a:rPr lang="en-US" dirty="0" smtClean="0"/>
              <a:t>Is </a:t>
            </a:r>
            <a:r>
              <a:rPr lang="en-US" dirty="0" err="1" smtClean="0"/>
              <a:t>OpenFlow</a:t>
            </a:r>
            <a:r>
              <a:rPr lang="en-US" dirty="0" smtClean="0"/>
              <a:t> the right </a:t>
            </a:r>
            <a:r>
              <a:rPr lang="en-US" dirty="0" err="1" smtClean="0"/>
              <a:t>fwding</a:t>
            </a:r>
            <a:r>
              <a:rPr lang="en-US" dirty="0" smtClean="0"/>
              <a:t> abstraction?	</a:t>
            </a:r>
            <a:r>
              <a:rPr lang="en-US" b="1" dirty="0" smtClean="0">
                <a:solidFill>
                  <a:srgbClr val="8B0F0A"/>
                </a:solidFill>
              </a:rPr>
              <a:t>No</a:t>
            </a:r>
            <a:endParaRPr lang="en-US" b="1" dirty="0">
              <a:solidFill>
                <a:srgbClr val="8B0F0A"/>
              </a:solidFill>
            </a:endParaRPr>
          </a:p>
          <a:p>
            <a:endParaRPr lang="en-US" b="1" dirty="0">
              <a:solidFill>
                <a:srgbClr val="8B0F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3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SDN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design:</a:t>
            </a:r>
          </a:p>
          <a:p>
            <a:pPr lvl="1"/>
            <a:r>
              <a:rPr lang="en-US" dirty="0" smtClean="0"/>
              <a:t>It is more modular, enabling faster innovation</a:t>
            </a:r>
          </a:p>
          <a:p>
            <a:pPr lvl="1"/>
            <a:endParaRPr lang="en-US" dirty="0"/>
          </a:p>
          <a:p>
            <a:r>
              <a:rPr lang="en-US" dirty="0" smtClean="0"/>
              <a:t>As an academic endeavor:</a:t>
            </a:r>
          </a:p>
          <a:p>
            <a:pPr lvl="1"/>
            <a:r>
              <a:rPr lang="en-US" dirty="0" smtClean="0"/>
              <a:t>Provides abstractions that enables systematic reasoning</a:t>
            </a:r>
          </a:p>
          <a:p>
            <a:pPr lvl="1"/>
            <a:endParaRPr lang="en-US" dirty="0"/>
          </a:p>
          <a:p>
            <a:r>
              <a:rPr lang="en-US" dirty="0" smtClean="0"/>
              <a:t>As a change in the ecosystem:</a:t>
            </a:r>
          </a:p>
          <a:p>
            <a:pPr lvl="1"/>
            <a:r>
              <a:rPr lang="en-US" dirty="0" smtClean="0"/>
              <a:t>Open switch interfaces reduce vendor lock-in</a:t>
            </a:r>
          </a:p>
          <a:p>
            <a:pPr lvl="1"/>
            <a:r>
              <a:rPr lang="en-US" dirty="0" smtClean="0"/>
              <a:t>Massive change, which some vendors are resisting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3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Killer App for SDN?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Net. virtualization in multitenant datacenters (MTDs)</a:t>
            </a:r>
          </a:p>
          <a:p>
            <a:endParaRPr lang="en-US" dirty="0"/>
          </a:p>
          <a:p>
            <a:r>
              <a:rPr lang="en-US" dirty="0" smtClean="0"/>
              <a:t>Enable each client to specify an abstract network</a:t>
            </a:r>
          </a:p>
          <a:p>
            <a:pPr lvl="1"/>
            <a:r>
              <a:rPr lang="en-US" dirty="0" smtClean="0"/>
              <a:t>That abstract network describes policies it wants enforced</a:t>
            </a:r>
          </a:p>
          <a:p>
            <a:pPr lvl="1"/>
            <a:endParaRPr lang="en-US" dirty="0"/>
          </a:p>
          <a:p>
            <a:r>
              <a:rPr lang="en-US" dirty="0" smtClean="0"/>
              <a:t>MTD operator uses SDN to enforce these policies</a:t>
            </a:r>
          </a:p>
          <a:p>
            <a:pPr lvl="1"/>
            <a:r>
              <a:rPr lang="en-US" dirty="0" smtClean="0"/>
              <a:t>Driven by 1000s of tenants, acting independently</a:t>
            </a:r>
          </a:p>
          <a:p>
            <a:pPr lvl="1"/>
            <a:r>
              <a:rPr lang="en-US" dirty="0" smtClean="0"/>
              <a:t>Cannot involve any manual intervention</a:t>
            </a:r>
          </a:p>
          <a:p>
            <a:pPr lvl="1"/>
            <a:endParaRPr lang="en-US" dirty="0"/>
          </a:p>
          <a:p>
            <a:r>
              <a:rPr lang="en-US" dirty="0" smtClean="0"/>
              <a:t>This is what made network operators cry</a:t>
            </a:r>
          </a:p>
          <a:p>
            <a:pPr lvl="1"/>
            <a:r>
              <a:rPr lang="en-US" dirty="0" smtClean="0"/>
              <a:t>And SDN researchers smile….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35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C#1: Where </a:t>
            </a:r>
            <a:r>
              <a:rPr lang="en-US" dirty="0" smtClean="0"/>
              <a:t>did SDN come from?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~2004: Research on new management paradigms</a:t>
            </a:r>
          </a:p>
          <a:p>
            <a:pPr lvl="1"/>
            <a:r>
              <a:rPr lang="en-US" dirty="0" smtClean="0"/>
              <a:t>RCP, 4D</a:t>
            </a:r>
            <a:r>
              <a:rPr lang="en-US" dirty="0"/>
              <a:t> </a:t>
            </a:r>
            <a:r>
              <a:rPr lang="en-US" dirty="0" smtClean="0"/>
              <a:t>[Princeton, CMU,….]</a:t>
            </a:r>
          </a:p>
          <a:p>
            <a:pPr lvl="1"/>
            <a:r>
              <a:rPr lang="en-US" dirty="0" smtClean="0"/>
              <a:t>SANE, Ethane [Stanford/Berkeley]</a:t>
            </a:r>
          </a:p>
          <a:p>
            <a:pPr lvl="1"/>
            <a:r>
              <a:rPr lang="en-US" dirty="0" smtClean="0"/>
              <a:t>Industrial efforts with similar flavor (not published)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2008: Software-Defined Networking (SDN)</a:t>
            </a:r>
          </a:p>
          <a:p>
            <a:pPr lvl="1"/>
            <a:r>
              <a:rPr lang="en-US" dirty="0" smtClean="0"/>
              <a:t>NOX Network Operating System </a:t>
            </a:r>
            <a:r>
              <a:rPr lang="en-US" dirty="0"/>
              <a:t>[</a:t>
            </a:r>
            <a:r>
              <a:rPr lang="en-US" dirty="0" err="1" smtClean="0"/>
              <a:t>Nicira</a:t>
            </a:r>
            <a:r>
              <a:rPr lang="en-US" dirty="0"/>
              <a:t>]</a:t>
            </a:r>
            <a:endParaRPr lang="en-US" dirty="0" smtClean="0"/>
          </a:p>
          <a:p>
            <a:pPr lvl="1"/>
            <a:r>
              <a:rPr lang="en-US" dirty="0" err="1" smtClean="0"/>
              <a:t>OpenFlow</a:t>
            </a:r>
            <a:r>
              <a:rPr lang="en-US" dirty="0" smtClean="0"/>
              <a:t> switch interface [Stanford/</a:t>
            </a:r>
            <a:r>
              <a:rPr lang="en-US" dirty="0" err="1" smtClean="0"/>
              <a:t>Nicira</a:t>
            </a:r>
            <a:r>
              <a:rPr lang="en-US" dirty="0"/>
              <a:t>]</a:t>
            </a:r>
            <a:endParaRPr lang="en-US" dirty="0" smtClean="0"/>
          </a:p>
          <a:p>
            <a:pPr lvl="6"/>
            <a:endParaRPr lang="en-US" dirty="0"/>
          </a:p>
          <a:p>
            <a:r>
              <a:rPr lang="en-US" dirty="0" smtClean="0"/>
              <a:t>2011: </a:t>
            </a:r>
            <a:r>
              <a:rPr lang="en-US" dirty="0"/>
              <a:t>Open Networking Foundation </a:t>
            </a:r>
            <a:r>
              <a:rPr lang="en-US" dirty="0" smtClean="0"/>
              <a:t>(ONF)</a:t>
            </a:r>
            <a:endParaRPr lang="en-US" dirty="0" smtClean="0"/>
          </a:p>
          <a:p>
            <a:pPr lvl="1"/>
            <a:r>
              <a:rPr lang="en-US" b="1" dirty="0" smtClean="0"/>
              <a:t>Board</a:t>
            </a:r>
            <a:r>
              <a:rPr lang="en-US" dirty="0"/>
              <a:t>: </a:t>
            </a:r>
            <a:r>
              <a:rPr lang="en-US" dirty="0" err="1"/>
              <a:t>Google</a:t>
            </a:r>
            <a:r>
              <a:rPr lang="en-US" dirty="0" err="1" smtClean="0"/>
              <a:t>,Yahoo,Verizon,DT,Msft</a:t>
            </a:r>
            <a:r>
              <a:rPr lang="en-US" dirty="0" smtClean="0"/>
              <a:t>, </a:t>
            </a:r>
            <a:r>
              <a:rPr lang="en-US" dirty="0" err="1" smtClean="0"/>
              <a:t>Fbook,NTT,GS</a:t>
            </a:r>
            <a:endParaRPr lang="en-US" dirty="0"/>
          </a:p>
          <a:p>
            <a:pPr lvl="1"/>
            <a:r>
              <a:rPr lang="en-US" b="1" dirty="0"/>
              <a:t>Members</a:t>
            </a:r>
            <a:r>
              <a:rPr lang="en-US" dirty="0"/>
              <a:t>: Cisco, Juniper, HP, Dell, Broadcom, IBM,…..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01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Get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forgot two things:</a:t>
            </a:r>
          </a:p>
          <a:p>
            <a:pPr lvl="1"/>
            <a:r>
              <a:rPr lang="en-US" dirty="0" smtClean="0"/>
              <a:t>The edge and the core are different</a:t>
            </a:r>
          </a:p>
          <a:p>
            <a:pPr lvl="1"/>
            <a:r>
              <a:rPr lang="en-US" dirty="0" smtClean="0"/>
              <a:t>There are as many </a:t>
            </a:r>
            <a:r>
              <a:rPr lang="en-US" dirty="0" err="1" smtClean="0"/>
              <a:t>middleboxes</a:t>
            </a:r>
            <a:r>
              <a:rPr lang="en-US" dirty="0" smtClean="0"/>
              <a:t> as routers</a:t>
            </a:r>
          </a:p>
          <a:p>
            <a:pPr lvl="1"/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(</a:t>
            </a:r>
            <a:r>
              <a:rPr lang="en-US" dirty="0" smtClean="0"/>
              <a:t>Berkeley) are pushing SDNv2 which focuses on</a:t>
            </a:r>
          </a:p>
          <a:p>
            <a:pPr lvl="1"/>
            <a:r>
              <a:rPr lang="en-US" dirty="0" smtClean="0"/>
              <a:t>General processing at the edge (</a:t>
            </a:r>
            <a:r>
              <a:rPr lang="en-US" dirty="0" err="1" smtClean="0"/>
              <a:t>middleboxes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Very simple processing in the core</a:t>
            </a:r>
          </a:p>
          <a:p>
            <a:pPr lvl="1"/>
            <a:r>
              <a:rPr lang="en-US" dirty="0" smtClean="0"/>
              <a:t>Support for third-party services (using </a:t>
            </a:r>
            <a:r>
              <a:rPr lang="en-US" dirty="0" err="1" smtClean="0"/>
              <a:t>mboxes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240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3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SDN really come from?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rcRect t="20147" b="201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4752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Martín </a:t>
            </a:r>
            <a:r>
              <a:rPr lang="en-US" dirty="0" err="1" smtClean="0"/>
              <a:t>Casado</a:t>
            </a:r>
            <a:r>
              <a:rPr lang="en-US" dirty="0" smtClean="0"/>
              <a:t> (from a Wired profile)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Martin </a:t>
            </a:r>
            <a:r>
              <a:rPr lang="en-US" dirty="0" err="1"/>
              <a:t>Casado</a:t>
            </a:r>
            <a:r>
              <a:rPr lang="en-US" dirty="0"/>
              <a:t> is fucking amazing,” says Scott </a:t>
            </a:r>
            <a:r>
              <a:rPr lang="en-US" dirty="0" smtClean="0"/>
              <a:t>Shenker ….. </a:t>
            </a:r>
            <a:r>
              <a:rPr lang="en-US" dirty="0"/>
              <a:t>“I’ve known a lot of smart people in my life, and on any dimension you care to mention, he’s off the scale.”</a:t>
            </a:r>
          </a:p>
        </p:txBody>
      </p:sp>
    </p:spTree>
    <p:extLst>
      <p:ext uri="{BB962C8B-B14F-4D97-AF65-F5344CB8AC3E}">
        <p14:creationId xmlns:p14="http://schemas.microsoft.com/office/powerpoint/2010/main" val="190717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52170</TotalTime>
  <Words>3046</Words>
  <Application>Microsoft Macintosh PowerPoint</Application>
  <PresentationFormat>On-screen Show (4:3)</PresentationFormat>
  <Paragraphs>663</Paragraphs>
  <Slides>71</Slides>
  <Notes>63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Network</vt:lpstr>
      <vt:lpstr>Software-Defined Networking (SDN)</vt:lpstr>
      <vt:lpstr>A Desperate Plea</vt:lpstr>
      <vt:lpstr>Goal for Today</vt:lpstr>
      <vt:lpstr>Caveats and Context</vt:lpstr>
      <vt:lpstr>Caveats</vt:lpstr>
      <vt:lpstr>Context</vt:lpstr>
      <vt:lpstr>C#1: Where did SDN come from?</vt:lpstr>
      <vt:lpstr>Where did SDN really come from?</vt:lpstr>
      <vt:lpstr>Martín Casado (from a Wired profile)</vt:lpstr>
      <vt:lpstr>Current Status of SDN</vt:lpstr>
      <vt:lpstr>How Long is Seven Years?</vt:lpstr>
      <vt:lpstr>C#2: The Field of Networking…</vt:lpstr>
      <vt:lpstr>Building an Artifact, Not a Discipline</vt:lpstr>
      <vt:lpstr>We are left with two key questions</vt:lpstr>
      <vt:lpstr>Network Management</vt:lpstr>
      <vt:lpstr>What is Network Management?</vt:lpstr>
      <vt:lpstr>Original goals for the control plane</vt:lpstr>
      <vt:lpstr>Isolation</vt:lpstr>
      <vt:lpstr>Access Control</vt:lpstr>
      <vt:lpstr>Traffic Engineering</vt:lpstr>
      <vt:lpstr>Net management has many goals</vt:lpstr>
      <vt:lpstr>Bottom Line</vt:lpstr>
      <vt:lpstr>How Did We Get Into This Mess?</vt:lpstr>
      <vt:lpstr>How Have We Managed To Survive?</vt:lpstr>
      <vt:lpstr>A Simple Story About Complexity...</vt:lpstr>
      <vt:lpstr>What Was His Point?</vt:lpstr>
      <vt:lpstr>What Is My Point?</vt:lpstr>
      <vt:lpstr>Have answered one of our questions</vt:lpstr>
      <vt:lpstr>Forcing people to make the transition</vt:lpstr>
      <vt:lpstr>Making Network Operators Cry…</vt:lpstr>
      <vt:lpstr>Step 1: Large datacenters</vt:lpstr>
      <vt:lpstr>Step 2: Multiple tenancy</vt:lpstr>
      <vt:lpstr>Net Operators Are Now Weeping…</vt:lpstr>
      <vt:lpstr>An Example Transition: Programming</vt:lpstr>
      <vt:lpstr>“The Power of Abstraction”</vt:lpstr>
      <vt:lpstr>What About Network Abstractions?</vt:lpstr>
      <vt:lpstr>Abstractions for Data Plane: Layers</vt:lpstr>
      <vt:lpstr>The Importance of Layering</vt:lpstr>
      <vt:lpstr>Control Plane Abstractions</vt:lpstr>
      <vt:lpstr>Many Control Plane Mechanisms</vt:lpstr>
      <vt:lpstr>Finding Control Plane Abstractions</vt:lpstr>
      <vt:lpstr>How do you find abstractions?</vt:lpstr>
      <vt:lpstr>Task: Compute forwarding state:</vt:lpstr>
      <vt:lpstr>Our current approach</vt:lpstr>
      <vt:lpstr>Separate Concerns with Abstractions</vt:lpstr>
      <vt:lpstr>Abs#1: Forwarding Abstraction</vt:lpstr>
      <vt:lpstr>Two Important Facets to OpenFlow</vt:lpstr>
      <vt:lpstr>Separate Concerns with Abstractions</vt:lpstr>
      <vt:lpstr>Abs#2: Network State Abstraction</vt:lpstr>
      <vt:lpstr>Network Operating System</vt:lpstr>
      <vt:lpstr>Software Defined Network (SDN)</vt:lpstr>
      <vt:lpstr>Major Change in Paradigm</vt:lpstr>
      <vt:lpstr>Separate Concerns with Abstractions</vt:lpstr>
      <vt:lpstr>Abs#3: Specification Abstraction</vt:lpstr>
      <vt:lpstr>Simple Example: Access Control</vt:lpstr>
      <vt:lpstr>Software Defined Network</vt:lpstr>
      <vt:lpstr>Clean Separation of Concerns</vt:lpstr>
      <vt:lpstr>SDN: Layers for the Control Plane</vt:lpstr>
      <vt:lpstr>Another Separation</vt:lpstr>
      <vt:lpstr>Abstrns Don’t Remove Complexity</vt:lpstr>
      <vt:lpstr>Why Does SDN Scale?</vt:lpstr>
      <vt:lpstr>What This Really Means</vt:lpstr>
      <vt:lpstr>Routing Application</vt:lpstr>
      <vt:lpstr>Access Control Application</vt:lpstr>
      <vt:lpstr>Common Questions about SDN</vt:lpstr>
      <vt:lpstr>Common Questions about SDN?</vt:lpstr>
      <vt:lpstr>Common Questions about SDN?</vt:lpstr>
      <vt:lpstr>Why Is SDN Important?</vt:lpstr>
      <vt:lpstr>What Is the Killer App for SDN?</vt:lpstr>
      <vt:lpstr>What Did We Get Wrong?</vt:lpstr>
      <vt:lpstr>Questions?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Computer Networks</dc:title>
  <cp:lastModifiedBy>Scott Shenker</cp:lastModifiedBy>
  <cp:revision>2167</cp:revision>
  <cp:lastPrinted>2013-09-23T20:04:51Z</cp:lastPrinted>
  <dcterms:created xsi:type="dcterms:W3CDTF">2010-08-30T13:51:03Z</dcterms:created>
  <dcterms:modified xsi:type="dcterms:W3CDTF">2014-11-25T00:09:56Z</dcterms:modified>
</cp:coreProperties>
</file>