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7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  <p:sldMasterId id="2147483669" r:id="rId3"/>
    <p:sldMasterId id="2147483689" r:id="rId4"/>
    <p:sldMasterId id="2147483696" r:id="rId5"/>
    <p:sldMasterId id="2147483703" r:id="rId6"/>
    <p:sldMasterId id="2147483708" r:id="rId7"/>
    <p:sldMasterId id="2147483713" r:id="rId8"/>
  </p:sldMasterIdLst>
  <p:notesMasterIdLst>
    <p:notesMasterId r:id="rId63"/>
  </p:notesMasterIdLst>
  <p:handoutMasterIdLst>
    <p:handoutMasterId r:id="rId64"/>
  </p:handoutMasterIdLst>
  <p:sldIdLst>
    <p:sldId id="366" r:id="rId9"/>
    <p:sldId id="525" r:id="rId10"/>
    <p:sldId id="367" r:id="rId11"/>
    <p:sldId id="532" r:id="rId12"/>
    <p:sldId id="534" r:id="rId13"/>
    <p:sldId id="536" r:id="rId14"/>
    <p:sldId id="466" r:id="rId15"/>
    <p:sldId id="468" r:id="rId16"/>
    <p:sldId id="551" r:id="rId17"/>
    <p:sldId id="559" r:id="rId18"/>
    <p:sldId id="473" r:id="rId19"/>
    <p:sldId id="474" r:id="rId20"/>
    <p:sldId id="476" r:id="rId21"/>
    <p:sldId id="477" r:id="rId22"/>
    <p:sldId id="478" r:id="rId23"/>
    <p:sldId id="479" r:id="rId24"/>
    <p:sldId id="480" r:id="rId25"/>
    <p:sldId id="481" r:id="rId26"/>
    <p:sldId id="482" r:id="rId27"/>
    <p:sldId id="483" r:id="rId28"/>
    <p:sldId id="560" r:id="rId29"/>
    <p:sldId id="561" r:id="rId30"/>
    <p:sldId id="522" r:id="rId31"/>
    <p:sldId id="485" r:id="rId32"/>
    <p:sldId id="486" r:id="rId33"/>
    <p:sldId id="487" r:id="rId34"/>
    <p:sldId id="488" r:id="rId35"/>
    <p:sldId id="489" r:id="rId36"/>
    <p:sldId id="490" r:id="rId37"/>
    <p:sldId id="491" r:id="rId38"/>
    <p:sldId id="492" r:id="rId39"/>
    <p:sldId id="493" r:id="rId40"/>
    <p:sldId id="565" r:id="rId41"/>
    <p:sldId id="569" r:id="rId42"/>
    <p:sldId id="568" r:id="rId43"/>
    <p:sldId id="566" r:id="rId44"/>
    <p:sldId id="567" r:id="rId45"/>
    <p:sldId id="571" r:id="rId46"/>
    <p:sldId id="572" r:id="rId47"/>
    <p:sldId id="570" r:id="rId48"/>
    <p:sldId id="531" r:id="rId49"/>
    <p:sldId id="556" r:id="rId50"/>
    <p:sldId id="564" r:id="rId51"/>
    <p:sldId id="573" r:id="rId52"/>
    <p:sldId id="562" r:id="rId53"/>
    <p:sldId id="563" r:id="rId54"/>
    <p:sldId id="574" r:id="rId55"/>
    <p:sldId id="575" r:id="rId56"/>
    <p:sldId id="576" r:id="rId57"/>
    <p:sldId id="580" r:id="rId58"/>
    <p:sldId id="577" r:id="rId59"/>
    <p:sldId id="578" r:id="rId60"/>
    <p:sldId id="579" r:id="rId61"/>
    <p:sldId id="581" r:id="rId62"/>
  </p:sldIdLst>
  <p:sldSz cx="13004800" cy="9753600"/>
  <p:notesSz cx="6858000" cy="9144000"/>
  <p:defaultTextStyle>
    <a:lvl1pPr algn="ctr" defTabSz="583543">
      <a:defRPr sz="4300">
        <a:latin typeface="Gill Sans"/>
        <a:ea typeface="Gill Sans"/>
        <a:cs typeface="Gill Sans"/>
        <a:sym typeface="Gill Sans"/>
      </a:defRPr>
    </a:lvl1pPr>
    <a:lvl2pPr indent="342520" algn="ctr" defTabSz="583543">
      <a:defRPr sz="4300">
        <a:latin typeface="Gill Sans"/>
        <a:ea typeface="Gill Sans"/>
        <a:cs typeface="Gill Sans"/>
        <a:sym typeface="Gill Sans"/>
      </a:defRPr>
    </a:lvl2pPr>
    <a:lvl3pPr indent="685027" algn="ctr" defTabSz="583543">
      <a:defRPr sz="4300">
        <a:latin typeface="Gill Sans"/>
        <a:ea typeface="Gill Sans"/>
        <a:cs typeface="Gill Sans"/>
        <a:sym typeface="Gill Sans"/>
      </a:defRPr>
    </a:lvl3pPr>
    <a:lvl4pPr indent="1027542" algn="ctr" defTabSz="583543">
      <a:defRPr sz="4300">
        <a:latin typeface="Gill Sans"/>
        <a:ea typeface="Gill Sans"/>
        <a:cs typeface="Gill Sans"/>
        <a:sym typeface="Gill Sans"/>
      </a:defRPr>
    </a:lvl4pPr>
    <a:lvl5pPr indent="1370052" algn="ctr" defTabSz="583543">
      <a:defRPr sz="4300">
        <a:latin typeface="Gill Sans"/>
        <a:ea typeface="Gill Sans"/>
        <a:cs typeface="Gill Sans"/>
        <a:sym typeface="Gill Sans"/>
      </a:defRPr>
    </a:lvl5pPr>
    <a:lvl6pPr indent="1712572" algn="ctr" defTabSz="583543">
      <a:defRPr sz="4300">
        <a:latin typeface="Gill Sans"/>
        <a:ea typeface="Gill Sans"/>
        <a:cs typeface="Gill Sans"/>
        <a:sym typeface="Gill Sans"/>
      </a:defRPr>
    </a:lvl6pPr>
    <a:lvl7pPr indent="2055085" algn="ctr" defTabSz="583543">
      <a:defRPr sz="4300">
        <a:latin typeface="Gill Sans"/>
        <a:ea typeface="Gill Sans"/>
        <a:cs typeface="Gill Sans"/>
        <a:sym typeface="Gill Sans"/>
      </a:defRPr>
    </a:lvl7pPr>
    <a:lvl8pPr indent="2397596" algn="ctr" defTabSz="583543">
      <a:defRPr sz="4300">
        <a:latin typeface="Gill Sans"/>
        <a:ea typeface="Gill Sans"/>
        <a:cs typeface="Gill Sans"/>
        <a:sym typeface="Gill Sans"/>
      </a:defRPr>
    </a:lvl8pPr>
    <a:lvl9pPr indent="2740111" algn="ctr" defTabSz="583543">
      <a:defRPr sz="4300">
        <a:latin typeface="Gill Sans"/>
        <a:ea typeface="Gill Sans"/>
        <a:cs typeface="Gill San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643" autoAdjust="0"/>
  </p:normalViewPr>
  <p:slideViewPr>
    <p:cSldViewPr snapToGrid="0" snapToObjects="1">
      <p:cViewPr>
        <p:scale>
          <a:sx n="63" d="100"/>
          <a:sy n="63" d="100"/>
        </p:scale>
        <p:origin x="-896" y="-8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2.xml"/><Relationship Id="rId51" Type="http://schemas.openxmlformats.org/officeDocument/2006/relationships/slide" Target="slides/slide43.xml"/><Relationship Id="rId52" Type="http://schemas.openxmlformats.org/officeDocument/2006/relationships/slide" Target="slides/slide44.xml"/><Relationship Id="rId53" Type="http://schemas.openxmlformats.org/officeDocument/2006/relationships/slide" Target="slides/slide45.xml"/><Relationship Id="rId54" Type="http://schemas.openxmlformats.org/officeDocument/2006/relationships/slide" Target="slides/slide46.xml"/><Relationship Id="rId55" Type="http://schemas.openxmlformats.org/officeDocument/2006/relationships/slide" Target="slides/slide47.xml"/><Relationship Id="rId56" Type="http://schemas.openxmlformats.org/officeDocument/2006/relationships/slide" Target="slides/slide48.xml"/><Relationship Id="rId57" Type="http://schemas.openxmlformats.org/officeDocument/2006/relationships/slide" Target="slides/slide49.xml"/><Relationship Id="rId58" Type="http://schemas.openxmlformats.org/officeDocument/2006/relationships/slide" Target="slides/slide50.xml"/><Relationship Id="rId59" Type="http://schemas.openxmlformats.org/officeDocument/2006/relationships/slide" Target="slides/slide51.xml"/><Relationship Id="rId40" Type="http://schemas.openxmlformats.org/officeDocument/2006/relationships/slide" Target="slides/slide32.xml"/><Relationship Id="rId41" Type="http://schemas.openxmlformats.org/officeDocument/2006/relationships/slide" Target="slides/slide33.xml"/><Relationship Id="rId42" Type="http://schemas.openxmlformats.org/officeDocument/2006/relationships/slide" Target="slides/slide34.xml"/><Relationship Id="rId43" Type="http://schemas.openxmlformats.org/officeDocument/2006/relationships/slide" Target="slides/slide35.xml"/><Relationship Id="rId44" Type="http://schemas.openxmlformats.org/officeDocument/2006/relationships/slide" Target="slides/slide36.xml"/><Relationship Id="rId45" Type="http://schemas.openxmlformats.org/officeDocument/2006/relationships/slide" Target="slides/slide37.xml"/><Relationship Id="rId46" Type="http://schemas.openxmlformats.org/officeDocument/2006/relationships/slide" Target="slides/slide38.xml"/><Relationship Id="rId47" Type="http://schemas.openxmlformats.org/officeDocument/2006/relationships/slide" Target="slides/slide39.xml"/><Relationship Id="rId48" Type="http://schemas.openxmlformats.org/officeDocument/2006/relationships/slide" Target="slides/slide40.xml"/><Relationship Id="rId49" Type="http://schemas.openxmlformats.org/officeDocument/2006/relationships/slide" Target="slides/slide4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" Target="slides/slide1.xml"/><Relationship Id="rId30" Type="http://schemas.openxmlformats.org/officeDocument/2006/relationships/slide" Target="slides/slide22.xml"/><Relationship Id="rId31" Type="http://schemas.openxmlformats.org/officeDocument/2006/relationships/slide" Target="slides/slide23.xml"/><Relationship Id="rId32" Type="http://schemas.openxmlformats.org/officeDocument/2006/relationships/slide" Target="slides/slide24.xml"/><Relationship Id="rId33" Type="http://schemas.openxmlformats.org/officeDocument/2006/relationships/slide" Target="slides/slide25.xml"/><Relationship Id="rId34" Type="http://schemas.openxmlformats.org/officeDocument/2006/relationships/slide" Target="slides/slide26.xml"/><Relationship Id="rId35" Type="http://schemas.openxmlformats.org/officeDocument/2006/relationships/slide" Target="slides/slide27.xml"/><Relationship Id="rId36" Type="http://schemas.openxmlformats.org/officeDocument/2006/relationships/slide" Target="slides/slide28.xml"/><Relationship Id="rId37" Type="http://schemas.openxmlformats.org/officeDocument/2006/relationships/slide" Target="slides/slide29.xml"/><Relationship Id="rId38" Type="http://schemas.openxmlformats.org/officeDocument/2006/relationships/slide" Target="slides/slide30.xml"/><Relationship Id="rId39" Type="http://schemas.openxmlformats.org/officeDocument/2006/relationships/slide" Target="slides/slide3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<Relationship Id="rId28" Type="http://schemas.openxmlformats.org/officeDocument/2006/relationships/slide" Target="slides/slide20.xml"/><Relationship Id="rId29" Type="http://schemas.openxmlformats.org/officeDocument/2006/relationships/slide" Target="slides/slide21.xml"/><Relationship Id="rId60" Type="http://schemas.openxmlformats.org/officeDocument/2006/relationships/slide" Target="slides/slide52.xml"/><Relationship Id="rId61" Type="http://schemas.openxmlformats.org/officeDocument/2006/relationships/slide" Target="slides/slide53.xml"/><Relationship Id="rId62" Type="http://schemas.openxmlformats.org/officeDocument/2006/relationships/slide" Target="slides/slide54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120E-EA51-9445-B86B-29E86E466A55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C6374-3D0F-404F-94B9-89736722B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7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256931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3543">
      <a:defRPr sz="2100">
        <a:latin typeface="Lucida Grande"/>
        <a:ea typeface="Lucida Grande"/>
        <a:cs typeface="Lucida Grande"/>
        <a:sym typeface="Lucida Grande"/>
      </a:defRPr>
    </a:lvl1pPr>
    <a:lvl2pPr indent="228344" defTabSz="583543">
      <a:defRPr sz="2100">
        <a:latin typeface="Lucida Grande"/>
        <a:ea typeface="Lucida Grande"/>
        <a:cs typeface="Lucida Grande"/>
        <a:sym typeface="Lucida Grande"/>
      </a:defRPr>
    </a:lvl2pPr>
    <a:lvl3pPr indent="456681" defTabSz="583543">
      <a:defRPr sz="2100">
        <a:latin typeface="Lucida Grande"/>
        <a:ea typeface="Lucida Grande"/>
        <a:cs typeface="Lucida Grande"/>
        <a:sym typeface="Lucida Grande"/>
      </a:defRPr>
    </a:lvl3pPr>
    <a:lvl4pPr indent="685027" defTabSz="583543">
      <a:defRPr sz="2100">
        <a:latin typeface="Lucida Grande"/>
        <a:ea typeface="Lucida Grande"/>
        <a:cs typeface="Lucida Grande"/>
        <a:sym typeface="Lucida Grande"/>
      </a:defRPr>
    </a:lvl4pPr>
    <a:lvl5pPr indent="913368" defTabSz="583543">
      <a:defRPr sz="2100">
        <a:latin typeface="Lucida Grande"/>
        <a:ea typeface="Lucida Grande"/>
        <a:cs typeface="Lucida Grande"/>
        <a:sym typeface="Lucida Grande"/>
      </a:defRPr>
    </a:lvl5pPr>
    <a:lvl6pPr indent="1141717" defTabSz="583543">
      <a:defRPr sz="2100">
        <a:latin typeface="Lucida Grande"/>
        <a:ea typeface="Lucida Grande"/>
        <a:cs typeface="Lucida Grande"/>
        <a:sym typeface="Lucida Grande"/>
      </a:defRPr>
    </a:lvl6pPr>
    <a:lvl7pPr indent="1370052" defTabSz="583543">
      <a:defRPr sz="2100">
        <a:latin typeface="Lucida Grande"/>
        <a:ea typeface="Lucida Grande"/>
        <a:cs typeface="Lucida Grande"/>
        <a:sym typeface="Lucida Grande"/>
      </a:defRPr>
    </a:lvl7pPr>
    <a:lvl8pPr indent="1598394" defTabSz="583543">
      <a:defRPr sz="2100">
        <a:latin typeface="Lucida Grande"/>
        <a:ea typeface="Lucida Grande"/>
        <a:cs typeface="Lucida Grande"/>
        <a:sym typeface="Lucida Grande"/>
      </a:defRPr>
    </a:lvl8pPr>
    <a:lvl9pPr indent="1826741" defTabSz="583543">
      <a:defRPr sz="21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15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Shape 8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59" name="Shape 8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This plot shows the average queuing delay experienced by a packet arriving at a buffer,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as a function of this entity here, which is the arrival rate divided by the departure rate.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As this entity approaches 1 (the arrival rate approaches the departure rate),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the average delay goes to infinity.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The important thing to note about this curve is the shape.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When we approach close to this area here, the curve goes up very fast.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This means that small changes in arrival rate can have a dramatic impact on delay.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This is what happens when you are driving in a congested highway.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The smallest disturbance (like one car braking) can significantly increase your delay.</a:t>
            </a:r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When you design a queuing system, you want it to operate far from that point.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/>
          <a:p>
            <a:r>
              <a:rPr lang="en-US">
                <a:ea typeface="ＭＳ Ｐゴシック" charset="0"/>
                <a:cs typeface="ＭＳ Ｐゴシック" charset="0"/>
              </a:rPr>
              <a:t>Row vs column</a:t>
            </a:r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896610A-824C-E640-895C-51CF8E6845E5}" type="slidenum">
              <a:rPr lang="en-US" sz="1200" b="0">
                <a:latin typeface="Times New Roman" charset="0"/>
              </a:rPr>
              <a:pPr eaLnBrk="1" hangingPunct="1"/>
              <a:t>41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Shape 9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77" name="Shape 9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30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Shape 10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19" name="Shape 10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Shape 10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19" name="Shape 10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Shape 10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67" name="Shape 10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Shape 8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47" name="Shape 8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16" name="Shape 4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92" name="Shape 4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27" name="Shape 5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Shape 8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53" name="Shape 8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Shape 8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47" name="Shape 8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1998" indent="-570851">
              <a:spcBef>
                <a:spcPts val="2399"/>
              </a:spcBef>
              <a:buChar char="-"/>
              <a:defRPr sz="3600" i="1"/>
            </a:lvl2pPr>
            <a:lvl3pPr marL="1775998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19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3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01168-1625-294B-99E3-3DED019CA7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4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677EB-2105-9C4E-8360-D0C386B116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8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2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64" indent="0">
              <a:buNone/>
              <a:defRPr sz="1700"/>
            </a:lvl2pPr>
            <a:lvl3pPr marL="1300326" indent="0">
              <a:buNone/>
              <a:defRPr sz="1400"/>
            </a:lvl3pPr>
            <a:lvl4pPr marL="1950490" indent="0">
              <a:buNone/>
              <a:defRPr sz="1300"/>
            </a:lvl4pPr>
            <a:lvl5pPr marL="2600653" indent="0">
              <a:buNone/>
              <a:defRPr sz="1300"/>
            </a:lvl5pPr>
            <a:lvl6pPr marL="3250816" indent="0">
              <a:buNone/>
              <a:defRPr sz="1300"/>
            </a:lvl6pPr>
            <a:lvl7pPr marL="3900981" indent="0">
              <a:buNone/>
              <a:defRPr sz="1300"/>
            </a:lvl7pPr>
            <a:lvl8pPr marL="4551142" indent="0">
              <a:buNone/>
              <a:defRPr sz="1300"/>
            </a:lvl8pPr>
            <a:lvl9pPr marL="520130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DB1BA-B1DF-974D-8F25-C0E200A844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19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64" indent="0">
              <a:buNone/>
              <a:defRPr sz="4000"/>
            </a:lvl2pPr>
            <a:lvl3pPr marL="1300326" indent="0">
              <a:buNone/>
              <a:defRPr sz="3400"/>
            </a:lvl3pPr>
            <a:lvl4pPr marL="1950490" indent="0">
              <a:buNone/>
              <a:defRPr sz="2800"/>
            </a:lvl4pPr>
            <a:lvl5pPr marL="2600653" indent="0">
              <a:buNone/>
              <a:defRPr sz="2800"/>
            </a:lvl5pPr>
            <a:lvl6pPr marL="3250816" indent="0">
              <a:buNone/>
              <a:defRPr sz="2800"/>
            </a:lvl6pPr>
            <a:lvl7pPr marL="3900981" indent="0">
              <a:buNone/>
              <a:defRPr sz="2800"/>
            </a:lvl7pPr>
            <a:lvl8pPr marL="4551142" indent="0">
              <a:buNone/>
              <a:defRPr sz="2800"/>
            </a:lvl8pPr>
            <a:lvl9pPr marL="5201307" indent="0">
              <a:buNone/>
              <a:defRPr sz="2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64" indent="0">
              <a:buNone/>
              <a:defRPr sz="1700"/>
            </a:lvl2pPr>
            <a:lvl3pPr marL="1300326" indent="0">
              <a:buNone/>
              <a:defRPr sz="1400"/>
            </a:lvl3pPr>
            <a:lvl4pPr marL="1950490" indent="0">
              <a:buNone/>
              <a:defRPr sz="1300"/>
            </a:lvl4pPr>
            <a:lvl5pPr marL="2600653" indent="0">
              <a:buNone/>
              <a:defRPr sz="1300"/>
            </a:lvl5pPr>
            <a:lvl6pPr marL="3250816" indent="0">
              <a:buNone/>
              <a:defRPr sz="1300"/>
            </a:lvl6pPr>
            <a:lvl7pPr marL="3900981" indent="0">
              <a:buNone/>
              <a:defRPr sz="1300"/>
            </a:lvl7pPr>
            <a:lvl8pPr marL="4551142" indent="0">
              <a:buNone/>
              <a:defRPr sz="1300"/>
            </a:lvl8pPr>
            <a:lvl9pPr marL="520130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64B86-1201-564E-8696-BAF8F5B5E9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2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97FE-AB19-A24E-AADB-9280307F3B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4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173850"/>
            <a:ext cx="2926080" cy="854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173850"/>
            <a:ext cx="8561493" cy="854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4CB0E-6559-8D49-98B1-F0521F95F4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05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197" indent="0" algn="ctr">
              <a:buNone/>
              <a:defRPr/>
            </a:lvl2pPr>
            <a:lvl3pPr marL="1300393" indent="0" algn="ctr">
              <a:buNone/>
              <a:defRPr/>
            </a:lvl3pPr>
            <a:lvl4pPr marL="1950590" indent="0" algn="ctr">
              <a:buNone/>
              <a:defRPr/>
            </a:lvl4pPr>
            <a:lvl5pPr marL="2600786" indent="0" algn="ctr">
              <a:buNone/>
              <a:defRPr/>
            </a:lvl5pPr>
            <a:lvl6pPr marL="3250983" indent="0" algn="ctr">
              <a:buNone/>
              <a:defRPr/>
            </a:lvl6pPr>
            <a:lvl7pPr marL="3901180" indent="0" algn="ctr">
              <a:buNone/>
              <a:defRPr/>
            </a:lvl7pPr>
            <a:lvl8pPr marL="4551376" indent="0" algn="ctr">
              <a:buNone/>
              <a:defRPr/>
            </a:lvl8pPr>
            <a:lvl9pPr marL="520157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E855A-2624-1C43-AF90-BB63F162D2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0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1758-22AB-3A43-B8D6-E5A49C57B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09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197" indent="0">
              <a:buNone/>
              <a:defRPr sz="2600"/>
            </a:lvl2pPr>
            <a:lvl3pPr marL="1300393" indent="0">
              <a:buNone/>
              <a:defRPr sz="2300"/>
            </a:lvl3pPr>
            <a:lvl4pPr marL="1950590" indent="0">
              <a:buNone/>
              <a:defRPr sz="2000"/>
            </a:lvl4pPr>
            <a:lvl5pPr marL="2600786" indent="0">
              <a:buNone/>
              <a:defRPr sz="2000"/>
            </a:lvl5pPr>
            <a:lvl6pPr marL="3250983" indent="0">
              <a:buNone/>
              <a:defRPr sz="2000"/>
            </a:lvl6pPr>
            <a:lvl7pPr marL="3901180" indent="0">
              <a:buNone/>
              <a:defRPr sz="2000"/>
            </a:lvl7pPr>
            <a:lvl8pPr marL="4551376" indent="0">
              <a:buNone/>
              <a:defRPr sz="2000"/>
            </a:lvl8pPr>
            <a:lvl9pPr marL="5201573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B208-C58D-164D-8D1E-481C1D9FE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18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445174"/>
            <a:ext cx="5743787" cy="6274364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445174"/>
            <a:ext cx="5743787" cy="6274364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1DF8-61D5-7B45-B858-AAC2B2E99D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8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1998" indent="-570851">
              <a:spcBef>
                <a:spcPts val="2399"/>
              </a:spcBef>
              <a:buChar char="-"/>
              <a:defRPr sz="3600" i="1"/>
            </a:lvl2pPr>
            <a:lvl3pPr marL="1775998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19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3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11906563" y="9004330"/>
            <a:ext cx="278780" cy="2845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78F2B-8930-BA4C-9FE7-AC943D76E4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88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01168-1625-294B-99E3-3DED019CA7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19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677EB-2105-9C4E-8360-D0C386B116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01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DB1BA-B1DF-974D-8F25-C0E200A844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69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64B86-1201-564E-8696-BAF8F5B5E9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53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97FE-AB19-A24E-AADB-9280307F3B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82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173850"/>
            <a:ext cx="2926080" cy="854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173850"/>
            <a:ext cx="8561493" cy="854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4CB0E-6559-8D49-98B1-F0521F95F4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109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432" indent="-571471">
              <a:spcBef>
                <a:spcPts val="2399"/>
              </a:spcBef>
              <a:buChar char="-"/>
              <a:defRPr sz="3600" i="1"/>
            </a:lvl2pPr>
            <a:lvl3pPr marL="1777909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387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6864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7151295"/>
      </p:ext>
    </p:extLst>
  </p:cSld>
  <p:clrMapOvr>
    <a:masterClrMapping/>
  </p:clrMapOvr>
  <p:transition xmlns:p14="http://schemas.microsoft.com/office/powerpoint/2010/main"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432" indent="-571471">
              <a:spcBef>
                <a:spcPts val="2399"/>
              </a:spcBef>
              <a:buChar char="-"/>
              <a:defRPr sz="3600" i="1"/>
            </a:lvl2pPr>
            <a:lvl3pPr marL="1777909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387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6864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11906561" y="9004300"/>
            <a:ext cx="278780" cy="2845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6497533"/>
      </p:ext>
    </p:extLst>
  </p:cSld>
  <p:clrMapOvr>
    <a:masterClrMapping/>
  </p:clrMapOvr>
  <p:transition xmlns:p14="http://schemas.microsoft.com/office/powerpoint/2010/main"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432" indent="-571471">
              <a:spcBef>
                <a:spcPts val="2399"/>
              </a:spcBef>
              <a:buChar char="-"/>
              <a:defRPr sz="3600" i="1"/>
            </a:lvl2pPr>
            <a:lvl3pPr marL="1777909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387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6864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11906561" y="9004300"/>
            <a:ext cx="278780" cy="2845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0825131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49490" indent="0" algn="ctr">
              <a:buNone/>
              <a:defRPr/>
            </a:lvl2pPr>
            <a:lvl3pPr marL="1298992" indent="0" algn="ctr">
              <a:buNone/>
              <a:defRPr/>
            </a:lvl3pPr>
            <a:lvl4pPr marL="1948499" indent="0" algn="ctr">
              <a:buNone/>
              <a:defRPr/>
            </a:lvl4pPr>
            <a:lvl5pPr marL="2597995" indent="0" algn="ctr">
              <a:buNone/>
              <a:defRPr/>
            </a:lvl5pPr>
            <a:lvl6pPr marL="3247488" indent="0" algn="ctr">
              <a:buNone/>
              <a:defRPr/>
            </a:lvl6pPr>
            <a:lvl7pPr marL="3896994" indent="0" algn="ctr">
              <a:buNone/>
              <a:defRPr/>
            </a:lvl7pPr>
            <a:lvl8pPr marL="4546485" indent="0" algn="ctr">
              <a:buNone/>
              <a:defRPr/>
            </a:lvl8pPr>
            <a:lvl9pPr marL="519598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6613"/>
            <a:ext cx="3034453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8" y="8886613"/>
            <a:ext cx="4118187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906563" y="8864631"/>
            <a:ext cx="278780" cy="28452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E855A-2624-1C43-AF90-BB63F162D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215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432" indent="-571471">
              <a:spcBef>
                <a:spcPts val="2399"/>
              </a:spcBef>
              <a:buChar char="-"/>
              <a:defRPr sz="3600" i="1"/>
            </a:lvl2pPr>
            <a:lvl3pPr marL="1777909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387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6864" indent="-57147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11906561" y="9004300"/>
            <a:ext cx="278780" cy="2845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3428651"/>
      </p:ext>
    </p:extLst>
  </p:cSld>
  <p:clrMapOvr>
    <a:masterClrMapping/>
  </p:clrMapOvr>
  <p:transition xmlns:p14="http://schemas.microsoft.com/office/powerpoint/2010/main"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8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212775939"/>
      </p:ext>
    </p:extLst>
  </p:cSld>
  <p:clrMapOvr>
    <a:masterClrMapping/>
  </p:clrMapOvr>
  <p:transition xmlns:p14="http://schemas.microsoft.com/office/powerpoint/2010/main"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090539"/>
      </p:ext>
    </p:extLst>
  </p:cSld>
  <p:clrMapOvr>
    <a:masterClrMapping/>
  </p:clrMapOvr>
  <p:transition xmlns:p14="http://schemas.microsoft.com/office/powerpoint/2010/main"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11872937" y="9004300"/>
            <a:ext cx="346026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791978"/>
      </p:ext>
    </p:extLst>
  </p:cSld>
  <p:clrMapOvr>
    <a:masterClrMapping/>
  </p:clrMapOvr>
  <p:transition xmlns:p14="http://schemas.microsoft.com/office/powerpoint/2010/main"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11872937" y="9004300"/>
            <a:ext cx="346026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7083336"/>
      </p:ext>
    </p:extLst>
  </p:cSld>
  <p:clrMapOvr>
    <a:masterClrMapping/>
  </p:clrMapOvr>
  <p:transition xmlns:p14="http://schemas.microsoft.com/office/powerpoint/2010/main"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11872937" y="9004300"/>
            <a:ext cx="346026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143580"/>
      </p:ext>
    </p:extLst>
  </p:cSld>
  <p:clrMapOvr>
    <a:masterClrMapping/>
  </p:clrMapOvr>
  <p:transition xmlns:p14="http://schemas.microsoft.com/office/powerpoint/2010/main"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11872937" y="9004300"/>
            <a:ext cx="346026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64193"/>
      </p:ext>
    </p:extLst>
  </p:cSld>
  <p:clrMapOvr>
    <a:masterClrMapping/>
  </p:clrMapOvr>
  <p:transition xmlns:p14="http://schemas.microsoft.com/office/powerpoint/2010/main"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1998" indent="-570851">
              <a:spcBef>
                <a:spcPts val="2399"/>
              </a:spcBef>
              <a:buChar char="-"/>
              <a:defRPr sz="3600" i="1"/>
            </a:lvl2pPr>
            <a:lvl3pPr marL="1775998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19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3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11906563" y="9004330"/>
            <a:ext cx="278780" cy="2845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8826769"/>
      </p:ext>
    </p:extLst>
  </p:cSld>
  <p:clrMapOvr>
    <a:masterClrMapping/>
  </p:clrMapOvr>
  <p:transition xmlns:p14="http://schemas.microsoft.com/office/powerpoint/2010/main"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49490" indent="0" algn="ctr">
              <a:buNone/>
              <a:defRPr/>
            </a:lvl2pPr>
            <a:lvl3pPr marL="1298992" indent="0" algn="ctr">
              <a:buNone/>
              <a:defRPr/>
            </a:lvl3pPr>
            <a:lvl4pPr marL="1948499" indent="0" algn="ctr">
              <a:buNone/>
              <a:defRPr/>
            </a:lvl4pPr>
            <a:lvl5pPr marL="2597995" indent="0" algn="ctr">
              <a:buNone/>
              <a:defRPr/>
            </a:lvl5pPr>
            <a:lvl6pPr marL="3247488" indent="0" algn="ctr">
              <a:buNone/>
              <a:defRPr/>
            </a:lvl6pPr>
            <a:lvl7pPr marL="3896994" indent="0" algn="ctr">
              <a:buNone/>
              <a:defRPr/>
            </a:lvl7pPr>
            <a:lvl8pPr marL="4546485" indent="0" algn="ctr">
              <a:buNone/>
              <a:defRPr/>
            </a:lvl8pPr>
            <a:lvl9pPr marL="519598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6613"/>
            <a:ext cx="3034453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8" y="8886613"/>
            <a:ext cx="4118187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906563" y="8864631"/>
            <a:ext cx="278780" cy="28452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E855A-2624-1C43-AF90-BB63F162D2C8}" type="slidenum">
              <a:rPr lang="en-US">
                <a:latin typeface="Calibri"/>
                <a:ea typeface="Calibri"/>
                <a:cs typeface="Calibri"/>
              </a:rPr>
              <a:pPr>
                <a:defRPr/>
              </a:pPr>
              <a:t>‹#›</a:t>
            </a:fld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9336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6613"/>
            <a:ext cx="3034453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8" y="8886613"/>
            <a:ext cx="4118187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906563" y="8864631"/>
            <a:ext cx="278780" cy="28452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1758-22AB-3A43-B8D6-E5A49C57BE1D}" type="slidenum">
              <a:rPr lang="en-US">
                <a:latin typeface="Calibri"/>
                <a:ea typeface="Calibri"/>
                <a:cs typeface="Calibri"/>
              </a:rPr>
              <a:pPr>
                <a:defRPr/>
              </a:pPr>
              <a:t>‹#›</a:t>
            </a:fld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288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6613"/>
            <a:ext cx="3034453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8" y="8886613"/>
            <a:ext cx="4118187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906563" y="8864631"/>
            <a:ext cx="278780" cy="28452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1758-22AB-3A43-B8D6-E5A49C57B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288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1998" indent="-570851">
              <a:spcBef>
                <a:spcPts val="2399"/>
              </a:spcBef>
              <a:buChar char="-"/>
              <a:defRPr sz="3600" i="1"/>
            </a:lvl2pPr>
            <a:lvl3pPr marL="1775998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19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3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704673"/>
      </p:ext>
    </p:extLst>
  </p:cSld>
  <p:clrMapOvr>
    <a:masterClrMapping/>
  </p:clrMapOvr>
  <p:transition xmlns:p14="http://schemas.microsoft.com/office/powerpoint/2010/main"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1998" indent="-570851">
              <a:spcBef>
                <a:spcPts val="2399"/>
              </a:spcBef>
              <a:buChar char="-"/>
              <a:defRPr sz="3600" i="1"/>
            </a:lvl2pPr>
            <a:lvl3pPr marL="1775998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19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3997" indent="-570851">
              <a:spcBef>
                <a:spcPts val="2399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11906563" y="9004330"/>
            <a:ext cx="278780" cy="2845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1901497"/>
      </p:ext>
    </p:extLst>
  </p:cSld>
  <p:clrMapOvr>
    <a:masterClrMapping/>
  </p:clrMapOvr>
  <p:transition xmlns:p14="http://schemas.microsoft.com/office/powerpoint/2010/main"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49490" indent="0" algn="ctr">
              <a:buNone/>
              <a:defRPr/>
            </a:lvl2pPr>
            <a:lvl3pPr marL="1298992" indent="0" algn="ctr">
              <a:buNone/>
              <a:defRPr/>
            </a:lvl3pPr>
            <a:lvl4pPr marL="1948499" indent="0" algn="ctr">
              <a:buNone/>
              <a:defRPr/>
            </a:lvl4pPr>
            <a:lvl5pPr marL="2597995" indent="0" algn="ctr">
              <a:buNone/>
              <a:defRPr/>
            </a:lvl5pPr>
            <a:lvl6pPr marL="3247488" indent="0" algn="ctr">
              <a:buNone/>
              <a:defRPr/>
            </a:lvl6pPr>
            <a:lvl7pPr marL="3896994" indent="0" algn="ctr">
              <a:buNone/>
              <a:defRPr/>
            </a:lvl7pPr>
            <a:lvl8pPr marL="4546485" indent="0" algn="ctr">
              <a:buNone/>
              <a:defRPr/>
            </a:lvl8pPr>
            <a:lvl9pPr marL="519598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6613"/>
            <a:ext cx="3034453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8" y="8886613"/>
            <a:ext cx="4118187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906563" y="8864631"/>
            <a:ext cx="278780" cy="28452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E855A-2624-1C43-AF90-BB63F162D2C8}" type="slidenum">
              <a:rPr lang="en-US">
                <a:latin typeface="Calibri"/>
                <a:ea typeface="Calibri"/>
                <a:cs typeface="Calibri"/>
              </a:rPr>
              <a:pPr>
                <a:defRPr/>
              </a:pPr>
              <a:t>‹#›</a:t>
            </a:fld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30590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6613"/>
            <a:ext cx="3034453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8" y="8886613"/>
            <a:ext cx="4118187" cy="650240"/>
          </a:xfrm>
          <a:prstGeom prst="rect">
            <a:avLst/>
          </a:prstGeom>
          <a:ln/>
        </p:spPr>
        <p:txBody>
          <a:bodyPr lIns="129898" tIns="64949" rIns="129898" bIns="64949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906563" y="8864631"/>
            <a:ext cx="278780" cy="28452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1758-22AB-3A43-B8D6-E5A49C57BE1D}" type="slidenum">
              <a:rPr lang="en-US">
                <a:latin typeface="Calibri"/>
                <a:ea typeface="Calibri"/>
                <a:cs typeface="Calibri"/>
              </a:rPr>
              <a:pPr>
                <a:defRPr/>
              </a:pPr>
              <a:t>‹#›</a:t>
            </a:fld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28336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8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321675294"/>
      </p:ext>
    </p:extLst>
  </p:cSld>
  <p:clrMapOvr>
    <a:masterClrMapping/>
  </p:clrMapOvr>
  <p:transition xmlns:p14="http://schemas.microsoft.com/office/powerpoint/2010/main"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131"/>
      </p:ext>
    </p:extLst>
  </p:cSld>
  <p:clrMapOvr>
    <a:masterClrMapping/>
  </p:clrMapOvr>
  <p:transition xmlns:p14="http://schemas.microsoft.com/office/powerpoint/2010/main"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11872937" y="9004300"/>
            <a:ext cx="346026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5952464"/>
      </p:ext>
    </p:extLst>
  </p:cSld>
  <p:clrMapOvr>
    <a:masterClrMapping/>
  </p:clrMapOvr>
  <p:transition xmlns:p14="http://schemas.microsoft.com/office/powerpoint/2010/main"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11872937" y="9004300"/>
            <a:ext cx="346026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8321904"/>
      </p:ext>
    </p:extLst>
  </p:cSld>
  <p:clrMapOvr>
    <a:masterClrMapping/>
  </p:clrMapOvr>
  <p:transition xmlns:p14="http://schemas.microsoft.com/office/powerpoint/2010/main"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11872937" y="9004300"/>
            <a:ext cx="346026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1797053"/>
      </p:ext>
    </p:extLst>
  </p:cSld>
  <p:clrMapOvr>
    <a:masterClrMapping/>
  </p:clrMapOvr>
  <p:transition xmlns:p14="http://schemas.microsoft.com/office/powerpoint/2010/main"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11872937" y="9004300"/>
            <a:ext cx="346026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7147974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164" indent="0" algn="ctr">
              <a:buNone/>
              <a:defRPr/>
            </a:lvl2pPr>
            <a:lvl3pPr marL="1300326" indent="0" algn="ctr">
              <a:buNone/>
              <a:defRPr/>
            </a:lvl3pPr>
            <a:lvl4pPr marL="1950490" indent="0" algn="ctr">
              <a:buNone/>
              <a:defRPr/>
            </a:lvl4pPr>
            <a:lvl5pPr marL="2600653" indent="0" algn="ctr">
              <a:buNone/>
              <a:defRPr/>
            </a:lvl5pPr>
            <a:lvl6pPr marL="3250816" indent="0" algn="ctr">
              <a:buNone/>
              <a:defRPr/>
            </a:lvl6pPr>
            <a:lvl7pPr marL="3900981" indent="0" algn="ctr">
              <a:buNone/>
              <a:defRPr/>
            </a:lvl7pPr>
            <a:lvl8pPr marL="4551142" indent="0" algn="ctr">
              <a:buNone/>
              <a:defRPr/>
            </a:lvl8pPr>
            <a:lvl9pPr marL="520130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E855A-2624-1C43-AF90-BB63F162D2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6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1758-22AB-3A43-B8D6-E5A49C57B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0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5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6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164" indent="0">
              <a:buNone/>
              <a:defRPr sz="2600"/>
            </a:lvl2pPr>
            <a:lvl3pPr marL="1300326" indent="0">
              <a:buNone/>
              <a:defRPr sz="2300"/>
            </a:lvl3pPr>
            <a:lvl4pPr marL="1950490" indent="0">
              <a:buNone/>
              <a:defRPr sz="2000"/>
            </a:lvl4pPr>
            <a:lvl5pPr marL="2600653" indent="0">
              <a:buNone/>
              <a:defRPr sz="2000"/>
            </a:lvl5pPr>
            <a:lvl6pPr marL="3250816" indent="0">
              <a:buNone/>
              <a:defRPr sz="2000"/>
            </a:lvl6pPr>
            <a:lvl7pPr marL="3900981" indent="0">
              <a:buNone/>
              <a:defRPr sz="2000"/>
            </a:lvl7pPr>
            <a:lvl8pPr marL="4551142" indent="0">
              <a:buNone/>
              <a:defRPr sz="2000"/>
            </a:lvl8pPr>
            <a:lvl9pPr marL="5201307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B208-C58D-164D-8D1E-481C1D9FE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1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445174"/>
            <a:ext cx="5743787" cy="6274364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445174"/>
            <a:ext cx="5743787" cy="6274364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1DF8-61D5-7B45-B858-AAC2B2E99D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64" indent="0">
              <a:buNone/>
              <a:defRPr sz="2800" b="1"/>
            </a:lvl2pPr>
            <a:lvl3pPr marL="1300326" indent="0">
              <a:buNone/>
              <a:defRPr sz="2600" b="1"/>
            </a:lvl3pPr>
            <a:lvl4pPr marL="1950490" indent="0">
              <a:buNone/>
              <a:defRPr sz="2300" b="1"/>
            </a:lvl4pPr>
            <a:lvl5pPr marL="2600653" indent="0">
              <a:buNone/>
              <a:defRPr sz="2300" b="1"/>
            </a:lvl5pPr>
            <a:lvl6pPr marL="3250816" indent="0">
              <a:buNone/>
              <a:defRPr sz="2300" b="1"/>
            </a:lvl6pPr>
            <a:lvl7pPr marL="3900981" indent="0">
              <a:buNone/>
              <a:defRPr sz="2300" b="1"/>
            </a:lvl7pPr>
            <a:lvl8pPr marL="4551142" indent="0">
              <a:buNone/>
              <a:defRPr sz="2300" b="1"/>
            </a:lvl8pPr>
            <a:lvl9pPr marL="520130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64" indent="0">
              <a:buNone/>
              <a:defRPr sz="2800" b="1"/>
            </a:lvl2pPr>
            <a:lvl3pPr marL="1300326" indent="0">
              <a:buNone/>
              <a:defRPr sz="2600" b="1"/>
            </a:lvl3pPr>
            <a:lvl4pPr marL="1950490" indent="0">
              <a:buNone/>
              <a:defRPr sz="2300" b="1"/>
            </a:lvl4pPr>
            <a:lvl5pPr marL="2600653" indent="0">
              <a:buNone/>
              <a:defRPr sz="2300" b="1"/>
            </a:lvl5pPr>
            <a:lvl6pPr marL="3250816" indent="0">
              <a:buNone/>
              <a:defRPr sz="2300" b="1"/>
            </a:lvl6pPr>
            <a:lvl7pPr marL="3900981" indent="0">
              <a:buNone/>
              <a:defRPr sz="2300" b="1"/>
            </a:lvl7pPr>
            <a:lvl8pPr marL="4551142" indent="0">
              <a:buNone/>
              <a:defRPr sz="2300" b="1"/>
            </a:lvl8pPr>
            <a:lvl9pPr marL="520130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78F2B-8930-BA4C-9FE7-AC943D76E4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theme" Target="../theme/theme4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6.xml"/><Relationship Id="rId7" Type="http://schemas.openxmlformats.org/officeDocument/2006/relationships/theme" Target="../theme/theme5.xml"/><Relationship Id="rId1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4" Type="http://schemas.openxmlformats.org/officeDocument/2006/relationships/theme" Target="../theme/theme6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theme" Target="../theme/theme7.xml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8.xml"/><Relationship Id="rId6" Type="http://schemas.openxmlformats.org/officeDocument/2006/relationships/slideLayout" Target="../slideLayouts/slideLayout49.xml"/><Relationship Id="rId7" Type="http://schemas.openxmlformats.org/officeDocument/2006/relationships/theme" Target="../theme/theme8.xml"/><Relationship Id="rId1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31" y="254000"/>
            <a:ext cx="10464801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38" tIns="50738" rIns="50738" bIns="5073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44630" y="2768631"/>
            <a:ext cx="10464801" cy="5714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38" tIns="50738" rIns="50738" bIns="50738" anchor="ctr"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906563" y="8864631"/>
            <a:ext cx="278780" cy="2845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  <p:sldLayoutId id="2147483656" r:id="rId4"/>
  </p:sldLayoutIdLst>
  <p:transition xmlns:p14="http://schemas.microsoft.com/office/powerpoint/2010/main" spd="med"/>
  <p:txStyles>
    <p:titleStyle>
      <a:lvl1pPr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indent="228344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indent="456681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indent="685027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indent="913368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indent="1141717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indent="1370052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indent="1598394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indent="1826741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titleStyle>
    <p:bodyStyle>
      <a:lvl1pPr marL="887999" indent="-570851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marL="1427136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marL="1871139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marL="2315150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marL="2759139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marL="3114345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marL="3469539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marL="3824744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marL="4179938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344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6681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027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3368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1717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0052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598394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6741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240" y="173851"/>
            <a:ext cx="11704320" cy="166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32" tIns="65017" rIns="130032" bIns="650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2445174"/>
            <a:ext cx="11704320" cy="627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32" tIns="65017" rIns="130032" bIns="65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8886613"/>
            <a:ext cx="3034453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2" tIns="65017" rIns="130032" bIns="65017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 defTabSz="914307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308" y="8886613"/>
            <a:ext cx="4118187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2" tIns="65017" rIns="130032" bIns="65017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 defTabSz="914307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107" y="8886613"/>
            <a:ext cx="3034453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2" tIns="65017" rIns="130032" bIns="65017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 algn="r" defTabSz="914307" rtl="0" fontAlgn="base">
              <a:spcBef>
                <a:spcPct val="0"/>
              </a:spcBef>
              <a:spcAft>
                <a:spcPct val="0"/>
              </a:spcAft>
              <a:defRPr/>
            </a:pPr>
            <a:fld id="{9FF5F732-B922-034D-A6C7-199235922082}" type="slidenum">
              <a:rPr lang="en-US" kern="120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 defTabSz="914307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5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650164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6pPr>
      <a:lvl7pPr marL="1300326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7pPr>
      <a:lvl8pPr marL="1950490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8pPr>
      <a:lvl9pPr marL="2600653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9pPr>
    </p:titleStyle>
    <p:bodyStyle>
      <a:lvl1pPr marL="487623" indent="-48762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4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84276" indent="-49439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3400">
          <a:solidFill>
            <a:schemeClr val="tx1"/>
          </a:solidFill>
          <a:latin typeface="+mn-lt"/>
          <a:ea typeface="ＭＳ Ｐゴシック" charset="-128"/>
        </a:defRPr>
      </a:lvl2pPr>
      <a:lvl3pPr marL="1404174" indent="-41764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</a:defRPr>
      </a:lvl3pPr>
      <a:lvl4pPr marL="1821811" indent="-41538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2273314" indent="-449246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923479" indent="-4492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3573642" indent="-4492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4223805" indent="-4492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4873969" indent="-4492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64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26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90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653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816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981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142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307" algn="l" defTabSz="65016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240" y="173851"/>
            <a:ext cx="11704320" cy="166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39" tIns="65020" rIns="130039" bIns="650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2445174"/>
            <a:ext cx="11704320" cy="627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8886613"/>
            <a:ext cx="3034453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 defTabSz="914354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308" y="8886613"/>
            <a:ext cx="4118187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 defTabSz="914354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107" y="8886613"/>
            <a:ext cx="3034453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 algn="r" defTabSz="914354" rtl="0" fontAlgn="base">
              <a:spcBef>
                <a:spcPct val="0"/>
              </a:spcBef>
              <a:spcAft>
                <a:spcPct val="0"/>
              </a:spcAft>
              <a:defRPr/>
            </a:pPr>
            <a:fld id="{9FF5F732-B922-034D-A6C7-199235922082}" type="slidenum">
              <a:rPr lang="en-US" kern="120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 defTabSz="914354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650197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6pPr>
      <a:lvl7pPr marL="1300393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7pPr>
      <a:lvl8pPr marL="1950590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8pPr>
      <a:lvl9pPr marL="2600786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9pPr>
    </p:titleStyle>
    <p:bodyStyle>
      <a:lvl1pPr marL="487647" indent="-487647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4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84326" indent="-49442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3400">
          <a:solidFill>
            <a:schemeClr val="tx1"/>
          </a:solidFill>
          <a:latin typeface="+mn-lt"/>
          <a:ea typeface="ＭＳ Ｐゴシック" charset="-128"/>
        </a:defRPr>
      </a:lvl2pPr>
      <a:lvl3pPr marL="1404245" indent="-41766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</a:defRPr>
      </a:lvl3pPr>
      <a:lvl4pPr marL="1821905" indent="-41540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2273431" indent="-449269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923628" indent="-449269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3573824" indent="-449269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4224021" indent="-449269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4874218" indent="-449269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787401" y="8998658"/>
            <a:ext cx="300990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>
              <a:defRPr sz="1800">
                <a:solidFill>
                  <a:srgbClr val="919191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584170">
              <a:defRPr>
                <a:solidFill>
                  <a:srgbClr val="000000"/>
                </a:solidFill>
              </a:defRPr>
            </a:pPr>
            <a:r>
              <a:rPr>
                <a:latin typeface="Calibri"/>
                <a:ea typeface="Calibri"/>
                <a:cs typeface="Calibri"/>
              </a:rPr>
              <a:t>Computer Networks, Fall 2013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01" y="254000"/>
            <a:ext cx="10464801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44600" y="2768601"/>
            <a:ext cx="10464801" cy="5714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906561" y="8864601"/>
            <a:ext cx="278780" cy="2845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584170"/>
            <a:fld id="{86CB4B4D-7CA3-9044-876B-883B54F8677D}" type="slidenum">
              <a:rPr lang="en-US" smtClean="0">
                <a:latin typeface="Calibri"/>
                <a:ea typeface="Calibri"/>
                <a:cs typeface="Calibri"/>
              </a:rPr>
              <a:pPr defTabSz="584170"/>
              <a:t>‹#›</a:t>
            </a:fld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37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  <p:sldLayoutId id="2147483694" r:id="rId3"/>
    <p:sldLayoutId id="2147483695" r:id="rId4"/>
  </p:sldLayoutIdLst>
  <p:transition xmlns:p14="http://schemas.microsoft.com/office/powerpoint/2010/main" spd="med"/>
  <p:txStyles>
    <p:titleStyle>
      <a:lvl1pPr algn="ctr" defTabSz="58417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indent="228589" algn="ctr" defTabSz="58417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indent="457176" algn="ctr" defTabSz="58417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indent="685765" algn="ctr" defTabSz="58417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indent="914354" algn="ctr" defTabSz="58417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indent="1142941" algn="ctr" defTabSz="58417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indent="1371530" algn="ctr" defTabSz="58417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indent="1600119" algn="ctr" defTabSz="58417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indent="1828706" algn="ctr" defTabSz="58417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titleStyle>
    <p:bodyStyle>
      <a:lvl1pPr marL="888955" indent="-571471" defTabSz="584170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marL="1428677" indent="-666716" defTabSz="584170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marL="1873154" indent="-666716" defTabSz="584170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marL="2317631" indent="-666716" defTabSz="584170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marL="2762109" indent="-666716" defTabSz="584170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marL="3117690" indent="-666716" defTabSz="584170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marL="3473273" indent="-666716" defTabSz="584170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marL="3828854" indent="-666716" defTabSz="584170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marL="4184435" indent="-666716" defTabSz="584170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417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589" algn="ctr" defTabSz="58417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7176" algn="ctr" defTabSz="58417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765" algn="ctr" defTabSz="58417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4354" algn="ctr" defTabSz="58417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2941" algn="ctr" defTabSz="58417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1530" algn="ctr" defTabSz="58417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600119" algn="ctr" defTabSz="58417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8706" algn="ctr" defTabSz="58417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787400" y="8997950"/>
            <a:ext cx="3009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>
                <a:solidFill>
                  <a:srgbClr val="919191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58420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Computer Networks, Fall 2013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446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872937" y="8864600"/>
            <a:ext cx="346026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584200"/>
            <a:fld id="{86CB4B4D-7CA3-9044-876B-883B54F8677D}" type="slidenum">
              <a:rPr>
                <a:latin typeface="Calibri"/>
                <a:ea typeface="Calibri"/>
                <a:cs typeface="Calibri"/>
              </a:rPr>
              <a:pPr defTabSz="584200"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196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</p:sldLayoutIdLst>
  <p:transition xmlns:p14="http://schemas.microsoft.com/office/powerpoint/2010/main" spd="med"/>
  <p:txStyles>
    <p:titleStyle>
      <a:lvl1pPr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indent="2286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indent="4572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indent="6858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indent="9144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indent="11430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indent="13716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indent="16002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indent="18288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titleStyle>
    <p:bodyStyle>
      <a:lvl1pPr marL="889000" indent="-57150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marL="14287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marL="18732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marL="23177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marL="27622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marL="31178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marL="34734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marL="38290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marL="41846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31" y="254000"/>
            <a:ext cx="10464801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38" tIns="50738" rIns="50738" bIns="5073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44630" y="2768631"/>
            <a:ext cx="10464801" cy="5714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38" tIns="50738" rIns="50738" bIns="50738" anchor="ctr"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906563" y="8864631"/>
            <a:ext cx="278780" cy="2845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488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ransition xmlns:p14="http://schemas.microsoft.com/office/powerpoint/2010/main" spd="med"/>
  <p:txStyles>
    <p:titleStyle>
      <a:lvl1pPr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indent="228344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indent="456681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indent="685027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indent="913368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indent="1141717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indent="1370052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indent="1598394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indent="1826741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titleStyle>
    <p:bodyStyle>
      <a:lvl1pPr marL="887999" indent="-570851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marL="1427136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marL="1871139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marL="2315150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marL="2759139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marL="3114345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marL="3469539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marL="3824744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marL="4179938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344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6681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027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3368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1717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0052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598394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6741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31" y="254000"/>
            <a:ext cx="10464801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38" tIns="50738" rIns="50738" bIns="5073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44630" y="2768631"/>
            <a:ext cx="10464801" cy="5714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38" tIns="50738" rIns="50738" bIns="50738" anchor="ctr"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906563" y="8864631"/>
            <a:ext cx="278780" cy="2845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>
                <a:latin typeface="Calibri"/>
                <a:ea typeface="Calibri"/>
                <a:cs typeface="Calibri"/>
              </a:rPr>
              <a:pPr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137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</p:sldLayoutIdLst>
  <p:transition xmlns:p14="http://schemas.microsoft.com/office/powerpoint/2010/main" spd="med"/>
  <p:txStyles>
    <p:titleStyle>
      <a:lvl1pPr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indent="228344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indent="456681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indent="685027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indent="913368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indent="1141717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indent="1370052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indent="1598394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indent="1826741" algn="ctr" defTabSz="583543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titleStyle>
    <p:bodyStyle>
      <a:lvl1pPr marL="887999" indent="-570851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marL="1427136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marL="1871139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marL="2315150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marL="2759139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marL="3114345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marL="3469539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marL="3824744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marL="4179938" indent="-665999" defTabSz="583543">
        <a:spcBef>
          <a:spcPts val="3999"/>
        </a:spcBef>
        <a:buSzPct val="95000"/>
        <a:buChar char="‣"/>
        <a:defRPr sz="43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344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6681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027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3368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1717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0052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598394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6741" algn="ctr" defTabSz="583543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787400" y="8997950"/>
            <a:ext cx="3009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>
                <a:solidFill>
                  <a:srgbClr val="919191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584200">
              <a:defRPr>
                <a:solidFill>
                  <a:srgbClr val="000000"/>
                </a:solidFill>
              </a:defRPr>
            </a:pPr>
            <a:r>
              <a:rPr>
                <a:latin typeface="Calibri"/>
                <a:ea typeface="Calibri"/>
                <a:cs typeface="Calibri"/>
              </a:rPr>
              <a:t>Computer Networks, Fall 2013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446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872937" y="8864600"/>
            <a:ext cx="346026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584200"/>
            <a:fld id="{86CB4B4D-7CA3-9044-876B-883B54F8677D}" type="slidenum">
              <a:rPr>
                <a:latin typeface="Calibri"/>
                <a:ea typeface="Calibri"/>
                <a:cs typeface="Calibri"/>
              </a:rPr>
              <a:pPr defTabSz="584200"/>
              <a:t>‹#›</a:t>
            </a:fld>
            <a:endParaRPr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785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</p:sldLayoutIdLst>
  <p:transition xmlns:p14="http://schemas.microsoft.com/office/powerpoint/2010/main" spd="med"/>
  <p:txStyles>
    <p:titleStyle>
      <a:lvl1pPr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indent="2286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indent="4572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indent="6858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indent="9144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indent="11430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indent="13716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indent="16002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indent="18288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titleStyle>
    <p:bodyStyle>
      <a:lvl1pPr marL="889000" indent="-57150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marL="14287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marL="18732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marL="23177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marL="27622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marL="31178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marL="34734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marL="38290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marL="41846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inst.eecs.berkeley.edu/~cs168/fa14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Relationship Id="rId2" Type="http://schemas.openxmlformats.org/officeDocument/2006/relationships/notesSlide" Target="../notesSlides/notesSlide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8374" y="1555611"/>
            <a:ext cx="13720410" cy="2090702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>
                <a:solidFill>
                  <a:srgbClr val="942193"/>
                </a:solidFill>
              </a:rPr>
              <a:t>Basic </a:t>
            </a:r>
            <a:r>
              <a:rPr lang="en-US" sz="6500" dirty="0" smtClean="0">
                <a:solidFill>
                  <a:srgbClr val="942193"/>
                </a:solidFill>
              </a:rPr>
              <a:t>Concepts (part 2):</a:t>
            </a:r>
            <a:br>
              <a:rPr lang="en-US" sz="6500" dirty="0" smtClean="0">
                <a:solidFill>
                  <a:srgbClr val="942193"/>
                </a:solidFill>
              </a:rPr>
            </a:br>
            <a:r>
              <a:rPr lang="en-US" sz="6500" dirty="0" smtClean="0">
                <a:solidFill>
                  <a:srgbClr val="942193"/>
                </a:solidFill>
              </a:rPr>
              <a:t>packet delays and layering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015677" y="3850039"/>
            <a:ext cx="10837333" cy="4763715"/>
          </a:xfrm>
        </p:spPr>
        <p:txBody>
          <a:bodyPr/>
          <a:lstStyle/>
          <a:p>
            <a:pPr eaLnBrk="1" hangingPunct="1"/>
            <a:r>
              <a:rPr lang="en-US" sz="4800" dirty="0" smtClean="0">
                <a:ea typeface="ＭＳ Ｐゴシック" charset="0"/>
                <a:cs typeface="ＭＳ Ｐゴシック" charset="0"/>
              </a:rPr>
              <a:t>CS168</a:t>
            </a:r>
            <a:r>
              <a:rPr lang="en-US" sz="4800" dirty="0">
                <a:ea typeface="ＭＳ Ｐゴシック" charset="0"/>
                <a:cs typeface="ＭＳ Ｐゴシック" charset="0"/>
              </a:rPr>
              <a:t>, Fall 2014</a:t>
            </a:r>
            <a:br>
              <a:rPr lang="en-US" sz="4800" dirty="0">
                <a:ea typeface="ＭＳ Ｐゴシック" charset="0"/>
                <a:cs typeface="ＭＳ Ｐゴシック" charset="0"/>
              </a:rPr>
            </a:br>
            <a:r>
              <a:rPr lang="en-US" sz="4800" dirty="0">
                <a:ea typeface="ＭＳ Ｐゴシック" charset="0"/>
                <a:cs typeface="ＭＳ Ｐゴシック" charset="0"/>
              </a:rPr>
              <a:t>Sylvia Ratnasamy</a:t>
            </a:r>
            <a:br>
              <a:rPr lang="en-US" sz="4800" dirty="0">
                <a:ea typeface="ＭＳ Ｐゴシック" charset="0"/>
                <a:cs typeface="ＭＳ Ｐゴシック" charset="0"/>
              </a:rPr>
            </a:br>
            <a:r>
              <a:rPr lang="en-US" sz="4800" u="sng" dirty="0">
                <a:solidFill>
                  <a:srgbClr val="660066"/>
                </a:solidFill>
                <a:ea typeface="ＭＳ Ｐゴシック" charset="0"/>
                <a:cs typeface="ＭＳ Ｐゴシック" charset="0"/>
                <a:hlinkClick r:id="rId3"/>
              </a:rPr>
              <a:t>http://inst.eecs.berkeley.edu/~cs168/fa14</a:t>
            </a:r>
            <a:r>
              <a:rPr lang="en-US" sz="4800" u="sng" dirty="0" smtClean="0">
                <a:solidFill>
                  <a:srgbClr val="660066"/>
                </a:solidFill>
                <a:ea typeface="ＭＳ Ｐゴシック" charset="0"/>
                <a:cs typeface="ＭＳ Ｐゴシック" charset="0"/>
                <a:hlinkClick r:id="rId3"/>
              </a:rPr>
              <a:t>/</a:t>
            </a:r>
            <a:endParaRPr lang="en-US" sz="4800" dirty="0">
              <a:solidFill>
                <a:srgbClr val="660066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7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 smtClean="0"/>
              <a:t>Today</a:t>
            </a:r>
            <a:endParaRPr sz="6500" dirty="0"/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1244630" y="2768600"/>
            <a:ext cx="10464801" cy="58674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bg1">
                    <a:lumMod val="65000"/>
                  </a:schemeClr>
                </a:solidFill>
              </a:rPr>
              <a:t>What is a network made of?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bg1">
                    <a:lumMod val="65000"/>
                  </a:schemeClr>
                </a:solidFill>
              </a:rPr>
              <a:t>How is it shared?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How do we evaluate a network</a:t>
            </a:r>
            <a:r>
              <a:rPr sz="4400" dirty="0" smtClean="0">
                <a:solidFill>
                  <a:schemeClr val="tx1"/>
                </a:solidFill>
              </a:rPr>
              <a:t>?</a:t>
            </a:r>
            <a:endParaRPr lang="en-US" sz="4400" dirty="0" smtClean="0">
              <a:solidFill>
                <a:schemeClr val="tx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chemeClr val="tx1"/>
                </a:solidFill>
              </a:rPr>
              <a:t>How is communication organized?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2"/>
          </p:nvPr>
        </p:nvSpPr>
        <p:spPr>
          <a:xfrm>
            <a:off x="11985863" y="8864631"/>
            <a:ext cx="120172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10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3348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Delay</a:t>
            </a:r>
          </a:p>
          <a:p>
            <a:r>
              <a:rPr lang="en-US" dirty="0" smtClean="0"/>
              <a:t>Loss </a:t>
            </a:r>
          </a:p>
          <a:p>
            <a:r>
              <a:rPr lang="en-US" dirty="0" smtClean="0"/>
              <a:t>Throughput</a:t>
            </a:r>
          </a:p>
          <a:p>
            <a:pPr marL="317149" indent="0">
              <a:buNone/>
            </a:pPr>
            <a:r>
              <a:rPr lang="en-US" i="1" dirty="0" smtClean="0">
                <a:solidFill>
                  <a:srgbClr val="800080"/>
                </a:solidFill>
              </a:rPr>
              <a:t>		</a:t>
            </a:r>
            <a:endParaRPr lang="en-US" i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131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800080"/>
                </a:solidFill>
              </a:rPr>
              <a:t>How long does it take to send a packet from its source to destination?</a:t>
            </a:r>
          </a:p>
          <a:p>
            <a:pPr marL="317149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15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Consists of four components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transmission delay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propagation delay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queuing delay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processing delay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349952" y="4696647"/>
            <a:ext cx="524123" cy="1330379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0" tIns="45715" rIns="91430" bIns="45715" numCol="1" spcCol="38096" rtlCol="0" anchor="t">
            <a:noAutofit/>
          </a:bodyPr>
          <a:lstStyle/>
          <a:p>
            <a:pPr algn="l" defTabSz="914307" rtl="0" latinLnBrk="1" hangingPunct="0"/>
            <a:endParaRPr lang="en-US" sz="1800">
              <a:solidFill>
                <a:srgbClr val="80008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349952" y="6179427"/>
            <a:ext cx="524123" cy="1330379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0" tIns="45715" rIns="91430" bIns="45715" numCol="1" spcCol="38096" rtlCol="0" anchor="t">
            <a:noAutofit/>
          </a:bodyPr>
          <a:lstStyle/>
          <a:p>
            <a:pPr algn="l" defTabSz="914307" rtl="0" latinLnBrk="1" hangingPunct="0"/>
            <a:endParaRPr lang="en-US" sz="1800">
              <a:solidFill>
                <a:srgbClr val="800080"/>
              </a:solidFill>
            </a:endParaRPr>
          </a:p>
        </p:txBody>
      </p:sp>
      <p:sp>
        <p:nvSpPr>
          <p:cNvPr id="6" name="Shape 1261"/>
          <p:cNvSpPr/>
          <p:nvPr/>
        </p:nvSpPr>
        <p:spPr>
          <a:xfrm>
            <a:off x="7114077" y="4949869"/>
            <a:ext cx="4180388" cy="656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38" tIns="50738" rIns="50738" bIns="50738" anchor="ctr">
            <a:spAutoFit/>
          </a:bodyPr>
          <a:lstStyle>
            <a:lvl1pPr>
              <a:defRPr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i="1" dirty="0">
                <a:solidFill>
                  <a:srgbClr val="800080"/>
                </a:solidFill>
              </a:rPr>
              <a:t>due to link properties</a:t>
            </a:r>
            <a:endParaRPr sz="3600" i="1" dirty="0">
              <a:solidFill>
                <a:srgbClr val="800080"/>
              </a:solidFill>
            </a:endParaRPr>
          </a:p>
        </p:txBody>
      </p:sp>
      <p:sp>
        <p:nvSpPr>
          <p:cNvPr id="7" name="Shape 1261"/>
          <p:cNvSpPr/>
          <p:nvPr/>
        </p:nvSpPr>
        <p:spPr>
          <a:xfrm>
            <a:off x="7028712" y="6169574"/>
            <a:ext cx="4218032" cy="1210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38" tIns="50738" rIns="50738" bIns="50738" anchor="ctr">
            <a:spAutoFit/>
          </a:bodyPr>
          <a:lstStyle>
            <a:lvl1pPr>
              <a:defRPr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i="1" dirty="0">
                <a:solidFill>
                  <a:srgbClr val="800080"/>
                </a:solidFill>
              </a:rPr>
              <a:t>due to traffic mix and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i="1" dirty="0">
                <a:solidFill>
                  <a:srgbClr val="800080"/>
                </a:solidFill>
              </a:rPr>
              <a:t>switch internals</a:t>
            </a:r>
            <a:endParaRPr sz="3600" i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193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500" b="0" dirty="0">
                <a:latin typeface="Calibri"/>
                <a:ea typeface="ＭＳ Ｐゴシック" charset="0"/>
                <a:cs typeface="Calibri"/>
              </a:rPr>
              <a:t>A network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735" y="5538330"/>
            <a:ext cx="12137813" cy="4215270"/>
          </a:xfrm>
        </p:spPr>
        <p:txBody>
          <a:bodyPr/>
          <a:lstStyle/>
          <a:p>
            <a:r>
              <a:rPr lang="en-US" sz="3400" dirty="0">
                <a:latin typeface="Calibri"/>
                <a:ea typeface="ＭＳ Ｐゴシック" charset="0"/>
                <a:cs typeface="Calibri"/>
              </a:rPr>
              <a:t>Link bandwidth  </a:t>
            </a:r>
          </a:p>
          <a:p>
            <a:pPr lvl="1"/>
            <a:r>
              <a:rPr lang="en-US" sz="2800" dirty="0">
                <a:solidFill>
                  <a:srgbClr val="000090"/>
                </a:solidFill>
                <a:latin typeface="Calibri"/>
                <a:ea typeface="ＭＳ Ｐゴシック" charset="0"/>
                <a:cs typeface="Calibri"/>
              </a:rPr>
              <a:t>number of bits sent/received per unit time (bits/sec or bps)</a:t>
            </a:r>
          </a:p>
          <a:p>
            <a:r>
              <a:rPr lang="en-US" sz="3400" dirty="0">
                <a:latin typeface="Calibri"/>
                <a:ea typeface="ＭＳ Ｐゴシック" charset="0"/>
                <a:cs typeface="Calibri"/>
              </a:rPr>
              <a:t>Propagation delay </a:t>
            </a:r>
          </a:p>
          <a:p>
            <a:pPr lvl="1"/>
            <a:r>
              <a:rPr lang="en-US" sz="2800" dirty="0">
                <a:solidFill>
                  <a:srgbClr val="000090"/>
                </a:solidFill>
                <a:latin typeface="Calibri"/>
                <a:ea typeface="ＭＳ Ｐゴシック" charset="0"/>
                <a:cs typeface="Calibri"/>
              </a:rPr>
              <a:t>time for one bit to move through the link (seconds)</a:t>
            </a:r>
            <a:endParaRPr lang="en-US" sz="2800" dirty="0">
              <a:latin typeface="Calibri"/>
              <a:ea typeface="ＭＳ Ｐゴシック" charset="0"/>
              <a:cs typeface="Calibri"/>
            </a:endParaRPr>
          </a:p>
          <a:p>
            <a:r>
              <a:rPr lang="en-US" sz="3400" dirty="0">
                <a:latin typeface="Calibri"/>
                <a:ea typeface="ＭＳ Ｐゴシック" charset="0"/>
                <a:cs typeface="Calibri"/>
              </a:rPr>
              <a:t>Bandwidth-Delay Product (BDP) </a:t>
            </a:r>
          </a:p>
          <a:p>
            <a:pPr lvl="1"/>
            <a:r>
              <a:rPr lang="en-US" sz="2800" dirty="0">
                <a:solidFill>
                  <a:srgbClr val="000090"/>
                </a:solidFill>
                <a:latin typeface="Calibri"/>
                <a:ea typeface="ＭＳ Ｐゴシック" charset="0"/>
                <a:cs typeface="Calibri"/>
              </a:rPr>
              <a:t>number of bits “in flight” at any time</a:t>
            </a:r>
          </a:p>
          <a:p>
            <a:pPr lvl="1"/>
            <a:r>
              <a:rPr lang="en-US" sz="2800" dirty="0">
                <a:solidFill>
                  <a:srgbClr val="000090"/>
                </a:solidFill>
                <a:latin typeface="Calibri"/>
                <a:ea typeface="ＭＳ Ｐゴシック" charset="0"/>
                <a:cs typeface="Calibri"/>
              </a:rPr>
              <a:t>BDP = bandwidth × propagation delay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0297730" y="2842543"/>
            <a:ext cx="600569" cy="984391"/>
          </a:xfrm>
          <a:prstGeom prst="ellipse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957885" y="2833512"/>
            <a:ext cx="6554328" cy="984391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743400" y="2842543"/>
            <a:ext cx="600569" cy="984391"/>
          </a:xfrm>
          <a:prstGeom prst="ellipse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14108" y="3043487"/>
            <a:ext cx="1862212" cy="56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25" tIns="65013" rIns="130025" bIns="65013">
            <a:spAutoFit/>
          </a:bodyPr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12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bandwidth</a:t>
            </a:r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3657600" y="2842543"/>
            <a:ext cx="135467" cy="984391"/>
          </a:xfrm>
          <a:prstGeom prst="leftBracket">
            <a:avLst>
              <a:gd name="adj" fmla="val 605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AutoShape 9"/>
          <p:cNvSpPr>
            <a:spLocks/>
          </p:cNvSpPr>
          <p:nvPr/>
        </p:nvSpPr>
        <p:spPr bwMode="auto">
          <a:xfrm rot="16200000">
            <a:off x="7231663" y="787969"/>
            <a:ext cx="273192" cy="6500143"/>
          </a:xfrm>
          <a:prstGeom prst="leftBracket">
            <a:avLst>
              <a:gd name="adj" fmla="val 19827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455949" y="4091094"/>
            <a:ext cx="2949760" cy="56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25" tIns="65013" rIns="130025" bIns="65013">
            <a:spAutoFit/>
          </a:bodyPr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12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Propagation delay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692571" y="3061006"/>
            <a:ext cx="2981820" cy="56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25" tIns="65013" rIns="130025" bIns="65013">
            <a:spAutoFit/>
          </a:bodyPr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12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delay x bandwidth</a:t>
            </a:r>
          </a:p>
        </p:txBody>
      </p:sp>
    </p:spTree>
    <p:extLst>
      <p:ext uri="{BB962C8B-B14F-4D97-AF65-F5344CB8AC3E}">
        <p14:creationId xmlns:p14="http://schemas.microsoft.com/office/powerpoint/2010/main" val="1420940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500" b="0" dirty="0">
                <a:latin typeface="Calibri"/>
                <a:ea typeface="ＭＳ Ｐゴシック" charset="0"/>
                <a:cs typeface="Calibri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777" y="2787847"/>
            <a:ext cx="10512213" cy="627436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Same city over a slow link: </a:t>
            </a:r>
          </a:p>
          <a:p>
            <a:pPr lvl="1">
              <a:defRPr/>
            </a:pPr>
            <a:r>
              <a:rPr lang="en-US" dirty="0" smtClean="0">
                <a:solidFill>
                  <a:srgbClr val="800080"/>
                </a:solidFill>
                <a:latin typeface="Calibri"/>
                <a:cs typeface="Calibri"/>
              </a:rPr>
              <a:t>bandwidth: ~100Mbps</a:t>
            </a:r>
          </a:p>
          <a:p>
            <a:pPr lvl="1">
              <a:defRPr/>
            </a:pPr>
            <a:r>
              <a:rPr lang="en-US" dirty="0" smtClean="0">
                <a:solidFill>
                  <a:srgbClr val="800080"/>
                </a:solidFill>
                <a:latin typeface="Calibri"/>
                <a:cs typeface="Calibri"/>
              </a:rPr>
              <a:t>propagation delay: ~0.1msec</a:t>
            </a:r>
          </a:p>
          <a:p>
            <a:pPr lvl="1">
              <a:defRPr/>
            </a:pPr>
            <a:r>
              <a:rPr lang="en-US" dirty="0" smtClean="0">
                <a:solidFill>
                  <a:srgbClr val="800080"/>
                </a:solidFill>
                <a:latin typeface="Calibri"/>
                <a:cs typeface="Calibri"/>
              </a:rPr>
              <a:t>BDP: 10,000bits (1.25KBytes)</a:t>
            </a:r>
          </a:p>
          <a:p>
            <a:pPr marL="0" indent="0">
              <a:buNone/>
              <a:defRPr/>
            </a:pPr>
            <a:endParaRPr lang="en-US" dirty="0" smtClean="0">
              <a:latin typeface="Calibri"/>
              <a:cs typeface="Calibri"/>
            </a:endParaRPr>
          </a:p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Cross-country over fast link:</a:t>
            </a:r>
          </a:p>
          <a:p>
            <a:pPr lvl="1">
              <a:defRPr/>
            </a:pPr>
            <a:r>
              <a:rPr lang="en-US" dirty="0" smtClean="0">
                <a:solidFill>
                  <a:srgbClr val="800080"/>
                </a:solidFill>
                <a:latin typeface="Calibri"/>
                <a:cs typeface="Calibri"/>
              </a:rPr>
              <a:t>bandwidth: ~10Gbps</a:t>
            </a:r>
          </a:p>
          <a:p>
            <a:pPr lvl="1">
              <a:defRPr/>
            </a:pPr>
            <a:r>
              <a:rPr lang="en-US" dirty="0" smtClean="0">
                <a:solidFill>
                  <a:srgbClr val="800080"/>
                </a:solidFill>
                <a:latin typeface="Calibri"/>
                <a:cs typeface="Calibri"/>
              </a:rPr>
              <a:t>propagation delay: ~10msec</a:t>
            </a:r>
          </a:p>
          <a:p>
            <a:pPr lvl="1">
              <a:defRPr/>
            </a:pPr>
            <a:r>
              <a:rPr lang="en-US" dirty="0" smtClean="0">
                <a:solidFill>
                  <a:srgbClr val="800080"/>
                </a:solidFill>
                <a:latin typeface="Calibri"/>
                <a:cs typeface="Calibri"/>
              </a:rPr>
              <a:t>BDP: 10</a:t>
            </a:r>
            <a:r>
              <a:rPr lang="en-US" baseline="30000" dirty="0" smtClean="0">
                <a:solidFill>
                  <a:srgbClr val="800080"/>
                </a:solidFill>
                <a:latin typeface="Calibri"/>
                <a:cs typeface="Calibri"/>
              </a:rPr>
              <a:t>8</a:t>
            </a:r>
            <a:r>
              <a:rPr lang="en-US" dirty="0" smtClean="0">
                <a:solidFill>
                  <a:srgbClr val="800080"/>
                </a:solidFill>
                <a:latin typeface="Calibri"/>
                <a:cs typeface="Calibri"/>
              </a:rPr>
              <a:t>bits </a:t>
            </a:r>
            <a:r>
              <a:rPr lang="en-US" dirty="0">
                <a:solidFill>
                  <a:srgbClr val="800080"/>
                </a:solidFill>
                <a:latin typeface="Calibri"/>
                <a:cs typeface="Calibri"/>
              </a:rPr>
              <a:t>(</a:t>
            </a:r>
            <a:r>
              <a:rPr lang="en-US" dirty="0" smtClean="0">
                <a:solidFill>
                  <a:srgbClr val="800080"/>
                </a:solidFill>
                <a:latin typeface="Calibri"/>
                <a:cs typeface="Calibri"/>
              </a:rPr>
              <a:t>12.5MBytes)</a:t>
            </a:r>
          </a:p>
          <a:p>
            <a:pPr lvl="1">
              <a:defRPr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69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1989103" y="4443309"/>
            <a:ext cx="1478844" cy="693138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algn="l" defTabSz="1300326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00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time=0</a:t>
            </a:r>
          </a:p>
        </p:txBody>
      </p:sp>
      <p:pic>
        <p:nvPicPr>
          <p:cNvPr id="2253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635" y="3052515"/>
            <a:ext cx="1282418" cy="126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929" y="3052515"/>
            <a:ext cx="1282418" cy="126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533" name="Straight Connector 6"/>
          <p:cNvCxnSpPr>
            <a:cxnSpLocks noChangeShapeType="1"/>
            <a:stCxn id="22531" idx="3"/>
            <a:endCxn id="22532" idx="1"/>
          </p:cNvCxnSpPr>
          <p:nvPr/>
        </p:nvCxnSpPr>
        <p:spPr bwMode="auto">
          <a:xfrm>
            <a:off x="4660053" y="3684693"/>
            <a:ext cx="402787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3743396" y="2510654"/>
            <a:ext cx="609600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kern="1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2535" name="TextBox 12"/>
          <p:cNvSpPr txBox="1">
            <a:spLocks noChangeArrowheads="1"/>
          </p:cNvSpPr>
          <p:nvPr/>
        </p:nvSpPr>
        <p:spPr bwMode="auto">
          <a:xfrm>
            <a:off x="8985956" y="2510654"/>
            <a:ext cx="568960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kern="1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 rot="5400000">
            <a:off x="5674926" y="3073966"/>
            <a:ext cx="1980070" cy="5527040"/>
          </a:xfrm>
          <a:prstGeom prst="parallelogram">
            <a:avLst>
              <a:gd name="adj" fmla="val 25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259971" tIns="0" rIns="129975" bIns="64993" anchor="ctr"/>
          <a:lstStyle/>
          <a:p>
            <a:pPr defTabSz="1300326" rtl="0" fontAlgn="base">
              <a:spcBef>
                <a:spcPts val="1422"/>
              </a:spcBef>
              <a:spcAft>
                <a:spcPts val="1422"/>
              </a:spcAft>
            </a:pPr>
            <a:r>
              <a:rPr lang="en-US" altLang="zh-TW" sz="2000" kern="1200">
                <a:solidFill>
                  <a:srgbClr val="000000"/>
                </a:solidFill>
                <a:latin typeface="Arial" charset="0"/>
                <a:ea typeface="PMingLiU" charset="0"/>
                <a:cs typeface="PMingLiU" charset="0"/>
              </a:rPr>
              <a:t>100Byte packet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3901440" y="4334938"/>
            <a:ext cx="5527040" cy="4989689"/>
            <a:chOff x="2743200" y="3048000"/>
            <a:chExt cx="3886200" cy="3508375"/>
          </a:xfrm>
        </p:grpSpPr>
        <p:sp>
          <p:nvSpPr>
            <p:cNvPr id="22556" name="Line 18"/>
            <p:cNvSpPr>
              <a:spLocks noChangeShapeType="1"/>
            </p:cNvSpPr>
            <p:nvPr/>
          </p:nvSpPr>
          <p:spPr bwMode="auto">
            <a:xfrm>
              <a:off x="2743200" y="3048000"/>
              <a:ext cx="0" cy="3508375"/>
            </a:xfrm>
            <a:prstGeom prst="line">
              <a:avLst/>
            </a:prstGeom>
            <a:noFill/>
            <a:ln w="38100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33" tIns="45717" rIns="91433" bIns="45717" anchor="ctr"/>
            <a:lstStyle/>
            <a:p>
              <a:pPr algn="r" defTabSz="1300326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57" name="Line 18"/>
            <p:cNvSpPr>
              <a:spLocks noChangeShapeType="1"/>
            </p:cNvSpPr>
            <p:nvPr/>
          </p:nvSpPr>
          <p:spPr bwMode="auto">
            <a:xfrm>
              <a:off x="6629400" y="3048000"/>
              <a:ext cx="0" cy="3508375"/>
            </a:xfrm>
            <a:prstGeom prst="line">
              <a:avLst/>
            </a:prstGeom>
            <a:noFill/>
            <a:ln w="38100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33" tIns="45717" rIns="91433" bIns="45717" anchor="ctr"/>
            <a:lstStyle/>
            <a:p>
              <a:pPr algn="r" defTabSz="1300326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29447" y="5386388"/>
              <a:ext cx="740618" cy="40035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defTabSz="1300326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100" kern="1200" dirty="0">
                  <a:solidFill>
                    <a:srgbClr val="000090"/>
                  </a:solidFill>
                  <a:latin typeface="Arial"/>
                  <a:ea typeface="ＭＳ Ｐゴシック" charset="0"/>
                  <a:cs typeface="ＭＳ Ｐゴシック" charset="0"/>
                </a:rPr>
                <a:t>Time</a:t>
              </a:r>
            </a:p>
          </p:txBody>
        </p:sp>
        <p:cxnSp>
          <p:nvCxnSpPr>
            <p:cNvPr id="22559" name="Straight Arrow Connector 4"/>
            <p:cNvCxnSpPr>
              <a:cxnSpLocks noChangeShapeType="1"/>
            </p:cNvCxnSpPr>
            <p:nvPr/>
          </p:nvCxnSpPr>
          <p:spPr bwMode="auto">
            <a:xfrm>
              <a:off x="4439819" y="5867400"/>
              <a:ext cx="0" cy="609600"/>
            </a:xfrm>
            <a:prstGeom prst="straightConnector1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" name="TextBox 21"/>
          <p:cNvSpPr txBox="1"/>
          <p:nvPr/>
        </p:nvSpPr>
        <p:spPr>
          <a:xfrm>
            <a:off x="5418668" y="2926082"/>
            <a:ext cx="2447431" cy="693138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algn="l" defTabSz="1300326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00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1Mbps, 1ms </a:t>
            </a: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3901440" y="4876802"/>
            <a:ext cx="5527040" cy="4944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390663" tIns="65108" rIns="130211" bIns="32555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33493" y="4551680"/>
            <a:ext cx="3467947" cy="1300480"/>
            <a:chOff x="304800" y="3200400"/>
            <a:chExt cx="2438400" cy="914400"/>
          </a:xfrm>
        </p:grpSpPr>
        <p:sp>
          <p:nvSpPr>
            <p:cNvPr id="22554" name="Rounded Rectangle 18"/>
            <p:cNvSpPr>
              <a:spLocks noChangeArrowheads="1"/>
            </p:cNvSpPr>
            <p:nvPr/>
          </p:nvSpPr>
          <p:spPr bwMode="auto">
            <a:xfrm>
              <a:off x="304800" y="3200400"/>
              <a:ext cx="2057400" cy="9144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300326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Time to transmit </a:t>
              </a:r>
              <a:b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</a:b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one bit = 1/10</a:t>
              </a:r>
              <a:r>
                <a:rPr lang="en-US" sz="2800" kern="1200" baseline="300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6</a:t>
              </a: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s</a:t>
              </a:r>
            </a:p>
          </p:txBody>
        </p:sp>
        <p:cxnSp>
          <p:nvCxnSpPr>
            <p:cNvPr id="22555" name="Straight Arrow Connector 26"/>
            <p:cNvCxnSpPr>
              <a:cxnSpLocks noChangeShapeType="1"/>
            </p:cNvCxnSpPr>
            <p:nvPr/>
          </p:nvCxnSpPr>
          <p:spPr bwMode="auto">
            <a:xfrm>
              <a:off x="2362200" y="3429000"/>
              <a:ext cx="381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0" y="4876800"/>
            <a:ext cx="3901440" cy="1733973"/>
            <a:chOff x="0" y="3581400"/>
            <a:chExt cx="2743200" cy="1219200"/>
          </a:xfrm>
        </p:grpSpPr>
        <p:sp>
          <p:nvSpPr>
            <p:cNvPr id="22552" name="Rounded Rectangle 32"/>
            <p:cNvSpPr>
              <a:spLocks noChangeArrowheads="1"/>
            </p:cNvSpPr>
            <p:nvPr/>
          </p:nvSpPr>
          <p:spPr bwMode="auto">
            <a:xfrm>
              <a:off x="0" y="3886200"/>
              <a:ext cx="2438400" cy="9144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300326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Time to transmit </a:t>
              </a:r>
              <a:b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</a:b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800 bits=800x1/10</a:t>
              </a:r>
              <a:r>
                <a:rPr lang="en-US" sz="2800" kern="1200" baseline="300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6</a:t>
              </a: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s</a:t>
              </a:r>
            </a:p>
          </p:txBody>
        </p:sp>
        <p:sp>
          <p:nvSpPr>
            <p:cNvPr id="22553" name="Left Brace 25"/>
            <p:cNvSpPr>
              <a:spLocks/>
            </p:cNvSpPr>
            <p:nvPr/>
          </p:nvSpPr>
          <p:spPr bwMode="auto">
            <a:xfrm>
              <a:off x="2362200" y="3581400"/>
              <a:ext cx="381000" cy="990600"/>
            </a:xfrm>
            <a:prstGeom prst="leftBrace">
              <a:avLst>
                <a:gd name="adj1" fmla="val 833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 defTabSz="1300326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5418667" y="4660053"/>
            <a:ext cx="7477760" cy="1842347"/>
            <a:chOff x="3810000" y="3276600"/>
            <a:chExt cx="5257800" cy="1295400"/>
          </a:xfrm>
        </p:grpSpPr>
        <p:sp>
          <p:nvSpPr>
            <p:cNvPr id="22549" name="Rounded Rectangle 29"/>
            <p:cNvSpPr>
              <a:spLocks noChangeArrowheads="1"/>
            </p:cNvSpPr>
            <p:nvPr/>
          </p:nvSpPr>
          <p:spPr bwMode="auto">
            <a:xfrm>
              <a:off x="6934200" y="3276600"/>
              <a:ext cx="2133600" cy="12954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300326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Time when that</a:t>
              </a:r>
              <a:b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</a:b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 bit reaches B</a:t>
              </a:r>
              <a:b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</a:b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 = 1/10</a:t>
              </a:r>
              <a:r>
                <a:rPr lang="en-US" sz="2800" kern="1200" baseline="300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6</a:t>
              </a: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+1/10</a:t>
              </a:r>
              <a:r>
                <a:rPr lang="en-US" sz="2800" kern="1200" baseline="300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3</a:t>
              </a: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s</a:t>
              </a:r>
            </a:p>
          </p:txBody>
        </p:sp>
        <p:sp>
          <p:nvSpPr>
            <p:cNvPr id="22550" name="Right Brace 23"/>
            <p:cNvSpPr>
              <a:spLocks/>
            </p:cNvSpPr>
            <p:nvPr/>
          </p:nvSpPr>
          <p:spPr bwMode="auto">
            <a:xfrm>
              <a:off x="6705600" y="3352800"/>
              <a:ext cx="152400" cy="3810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 defTabSz="1300326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22551" name="Straight Connector 28"/>
            <p:cNvCxnSpPr>
              <a:cxnSpLocks noChangeShapeType="1"/>
            </p:cNvCxnSpPr>
            <p:nvPr/>
          </p:nvCxnSpPr>
          <p:spPr bwMode="auto">
            <a:xfrm flipH="1">
              <a:off x="3810000" y="3352800"/>
              <a:ext cx="281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9428480" y="6719147"/>
            <a:ext cx="3576320" cy="2384213"/>
            <a:chOff x="6629400" y="4724400"/>
            <a:chExt cx="2514600" cy="1676400"/>
          </a:xfrm>
        </p:grpSpPr>
        <p:sp>
          <p:nvSpPr>
            <p:cNvPr id="22547" name="Rounded Rectangle 34"/>
            <p:cNvSpPr>
              <a:spLocks noChangeArrowheads="1"/>
            </p:cNvSpPr>
            <p:nvPr/>
          </p:nvSpPr>
          <p:spPr bwMode="auto">
            <a:xfrm>
              <a:off x="6934200" y="4724400"/>
              <a:ext cx="2209800" cy="16764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300326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The last bit </a:t>
              </a:r>
              <a:b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</a:b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reaches B at </a:t>
              </a:r>
            </a:p>
            <a:p>
              <a:pPr defTabSz="1300326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(800x1/10</a:t>
              </a:r>
              <a:r>
                <a:rPr lang="en-US" sz="2800" kern="1200" baseline="300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6</a:t>
              </a: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)+1/10</a:t>
              </a:r>
              <a:r>
                <a:rPr lang="en-US" sz="2800" kern="1200" baseline="300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3</a:t>
              </a: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s</a:t>
              </a:r>
            </a:p>
            <a:p>
              <a:pPr defTabSz="1300326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kern="12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= 1.8ms</a:t>
              </a:r>
            </a:p>
          </p:txBody>
        </p:sp>
        <p:cxnSp>
          <p:nvCxnSpPr>
            <p:cNvPr id="22548" name="Straight Arrow Connector 38"/>
            <p:cNvCxnSpPr>
              <a:cxnSpLocks noChangeShapeType="1"/>
            </p:cNvCxnSpPr>
            <p:nvPr/>
          </p:nvCxnSpPr>
          <p:spPr bwMode="auto">
            <a:xfrm>
              <a:off x="6629400" y="4800600"/>
              <a:ext cx="381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>
            <a:off x="3359573" y="4876800"/>
            <a:ext cx="54186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50240" y="262066"/>
            <a:ext cx="12029440" cy="1668497"/>
          </a:xfrm>
        </p:spPr>
        <p:txBody>
          <a:bodyPr/>
          <a:lstStyle/>
          <a:p>
            <a:pPr algn="ctr"/>
            <a:r>
              <a:rPr lang="en-US" b="0" dirty="0">
                <a:latin typeface="Calibri"/>
                <a:ea typeface="ＭＳ Ｐゴシック" charset="0"/>
                <a:cs typeface="Calibri"/>
              </a:rPr>
              <a:t>Packet </a:t>
            </a:r>
            <a:r>
              <a:rPr lang="en-US" b="0" dirty="0" smtClean="0">
                <a:latin typeface="Calibri"/>
                <a:ea typeface="ＭＳ Ｐゴシック" charset="0"/>
                <a:cs typeface="Calibri"/>
              </a:rPr>
              <a:t>Delay</a:t>
            </a:r>
            <a:r>
              <a:rPr lang="en-US" b="0" dirty="0">
                <a:latin typeface="Calibri"/>
                <a:ea typeface="ＭＳ Ｐゴシック" charset="0"/>
                <a:cs typeface="Calibri"/>
              </a:rPr>
              <a:t/>
            </a:r>
            <a:br>
              <a:rPr lang="en-US" b="0" dirty="0">
                <a:latin typeface="Calibri"/>
                <a:ea typeface="ＭＳ Ｐゴシック" charset="0"/>
                <a:cs typeface="Calibri"/>
              </a:rPr>
            </a:br>
            <a:r>
              <a:rPr lang="en-US" sz="5100" b="0" i="1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Sending 100B packets from A to B?</a:t>
            </a:r>
          </a:p>
        </p:txBody>
      </p:sp>
    </p:spTree>
    <p:extLst>
      <p:ext uri="{BB962C8B-B14F-4D97-AF65-F5344CB8AC3E}">
        <p14:creationId xmlns:p14="http://schemas.microsoft.com/office/powerpoint/2010/main" val="308927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11" grpId="0" animBg="1"/>
      <p:bldP spid="22" grpId="0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50240" y="262066"/>
            <a:ext cx="12029440" cy="1668497"/>
          </a:xfrm>
        </p:spPr>
        <p:txBody>
          <a:bodyPr/>
          <a:lstStyle/>
          <a:p>
            <a:pPr algn="ctr"/>
            <a:r>
              <a:rPr lang="en-US" b="0" dirty="0">
                <a:latin typeface="Calibri"/>
                <a:ea typeface="ＭＳ Ｐゴシック" charset="0"/>
                <a:cs typeface="Calibri"/>
              </a:rPr>
              <a:t>Packet </a:t>
            </a:r>
            <a:r>
              <a:rPr lang="en-US" b="0" dirty="0" smtClean="0">
                <a:latin typeface="Calibri"/>
                <a:ea typeface="ＭＳ Ｐゴシック" charset="0"/>
                <a:cs typeface="Calibri"/>
              </a:rPr>
              <a:t>Delay</a:t>
            </a:r>
            <a:r>
              <a:rPr lang="en-US" b="0" dirty="0">
                <a:latin typeface="Calibri"/>
                <a:ea typeface="ＭＳ Ｐゴシック" charset="0"/>
                <a:cs typeface="Calibri"/>
              </a:rPr>
              <a:t/>
            </a:r>
            <a:br>
              <a:rPr lang="en-US" b="0" dirty="0">
                <a:latin typeface="Calibri"/>
                <a:ea typeface="ＭＳ Ｐゴシック" charset="0"/>
                <a:cs typeface="Calibri"/>
              </a:rPr>
            </a:br>
            <a:r>
              <a:rPr lang="en-US" sz="5100" b="0" i="1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Sending 100B packets from A to B?</a:t>
            </a:r>
          </a:p>
        </p:txBody>
      </p:sp>
      <p:pic>
        <p:nvPicPr>
          <p:cNvPr id="2355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635" y="3052515"/>
            <a:ext cx="1282418" cy="126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929" y="3052515"/>
            <a:ext cx="1282418" cy="126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556" name="Straight Connector 6"/>
          <p:cNvCxnSpPr>
            <a:cxnSpLocks noChangeShapeType="1"/>
            <a:stCxn id="23554" idx="3"/>
            <a:endCxn id="23555" idx="1"/>
          </p:cNvCxnSpPr>
          <p:nvPr/>
        </p:nvCxnSpPr>
        <p:spPr bwMode="auto">
          <a:xfrm>
            <a:off x="4660053" y="3684693"/>
            <a:ext cx="402787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3743396" y="2510654"/>
            <a:ext cx="609600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kern="1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8985956" y="2510654"/>
            <a:ext cx="568960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kern="1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 rot="5400000">
            <a:off x="5674924" y="3103316"/>
            <a:ext cx="1980072" cy="5527040"/>
          </a:xfrm>
          <a:prstGeom prst="parallelogram">
            <a:avLst>
              <a:gd name="adj" fmla="val 25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259971" tIns="0" rIns="129975" bIns="64993" anchor="ctr"/>
          <a:lstStyle/>
          <a:p>
            <a:pPr defTabSz="1300326" rtl="0" fontAlgn="base">
              <a:spcBef>
                <a:spcPts val="1422"/>
              </a:spcBef>
              <a:spcAft>
                <a:spcPts val="1422"/>
              </a:spcAft>
            </a:pPr>
            <a:r>
              <a:rPr lang="en-US" altLang="zh-TW" sz="2000" kern="1200">
                <a:solidFill>
                  <a:srgbClr val="000000"/>
                </a:solidFill>
                <a:latin typeface="Arial" charset="0"/>
                <a:ea typeface="PMingLiU" charset="0"/>
                <a:cs typeface="PMingLiU" charset="0"/>
              </a:rPr>
              <a:t>100Byte packet</a:t>
            </a:r>
          </a:p>
        </p:txBody>
      </p:sp>
      <p:grpSp>
        <p:nvGrpSpPr>
          <p:cNvPr id="23560" name="Group 33"/>
          <p:cNvGrpSpPr>
            <a:grpSpLocks/>
          </p:cNvGrpSpPr>
          <p:nvPr/>
        </p:nvGrpSpPr>
        <p:grpSpPr bwMode="auto">
          <a:xfrm>
            <a:off x="3901440" y="4334938"/>
            <a:ext cx="5527040" cy="4989689"/>
            <a:chOff x="2743200" y="3048000"/>
            <a:chExt cx="3886200" cy="3508375"/>
          </a:xfrm>
        </p:grpSpPr>
        <p:sp>
          <p:nvSpPr>
            <p:cNvPr id="23576" name="Line 18"/>
            <p:cNvSpPr>
              <a:spLocks noChangeShapeType="1"/>
            </p:cNvSpPr>
            <p:nvPr/>
          </p:nvSpPr>
          <p:spPr bwMode="auto">
            <a:xfrm>
              <a:off x="2743200" y="3048000"/>
              <a:ext cx="0" cy="3508375"/>
            </a:xfrm>
            <a:prstGeom prst="line">
              <a:avLst/>
            </a:prstGeom>
            <a:noFill/>
            <a:ln w="38100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33" tIns="45717" rIns="91433" bIns="45717" anchor="ctr"/>
            <a:lstStyle/>
            <a:p>
              <a:pPr algn="r" defTabSz="1300326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577" name="Line 18"/>
            <p:cNvSpPr>
              <a:spLocks noChangeShapeType="1"/>
            </p:cNvSpPr>
            <p:nvPr/>
          </p:nvSpPr>
          <p:spPr bwMode="auto">
            <a:xfrm>
              <a:off x="6629400" y="3048000"/>
              <a:ext cx="0" cy="3508375"/>
            </a:xfrm>
            <a:prstGeom prst="line">
              <a:avLst/>
            </a:prstGeom>
            <a:noFill/>
            <a:ln w="38100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33" tIns="45717" rIns="91433" bIns="45717" anchor="ctr"/>
            <a:lstStyle/>
            <a:p>
              <a:pPr algn="r" defTabSz="1300326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29447" y="5386388"/>
              <a:ext cx="740618" cy="40035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defTabSz="1300326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100" kern="1200" dirty="0">
                  <a:solidFill>
                    <a:srgbClr val="000090"/>
                  </a:solidFill>
                  <a:latin typeface="Arial"/>
                  <a:ea typeface="ＭＳ Ｐゴシック" charset="0"/>
                  <a:cs typeface="ＭＳ Ｐゴシック" charset="0"/>
                </a:rPr>
                <a:t>Time</a:t>
              </a:r>
            </a:p>
          </p:txBody>
        </p:sp>
        <p:cxnSp>
          <p:nvCxnSpPr>
            <p:cNvPr id="23579" name="Straight Arrow Connector 4"/>
            <p:cNvCxnSpPr>
              <a:cxnSpLocks noChangeShapeType="1"/>
            </p:cNvCxnSpPr>
            <p:nvPr/>
          </p:nvCxnSpPr>
          <p:spPr bwMode="auto">
            <a:xfrm>
              <a:off x="4439819" y="5867400"/>
              <a:ext cx="0" cy="609600"/>
            </a:xfrm>
            <a:prstGeom prst="straightConnector1">
              <a:avLst/>
            </a:prstGeom>
            <a:noFill/>
            <a:ln w="9525">
              <a:solidFill>
                <a:srgbClr val="00009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" name="TextBox 21"/>
          <p:cNvSpPr txBox="1"/>
          <p:nvPr/>
        </p:nvSpPr>
        <p:spPr>
          <a:xfrm>
            <a:off x="5418668" y="2926082"/>
            <a:ext cx="2447431" cy="693138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algn="l" defTabSz="1300326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00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1Mbps, 1ms </a:t>
            </a:r>
          </a:p>
        </p:txBody>
      </p: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5310293" y="2275840"/>
            <a:ext cx="2600960" cy="75861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25" tIns="65013" rIns="130025" bIns="65013" anchor="ctr"/>
          <a:lstStyle/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3100" b="1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1Gbps, 1ms?</a:t>
            </a:r>
          </a:p>
        </p:txBody>
      </p:sp>
      <p:sp>
        <p:nvSpPr>
          <p:cNvPr id="23563" name="Rounded Rectangle 40"/>
          <p:cNvSpPr>
            <a:spLocks noChangeArrowheads="1"/>
          </p:cNvSpPr>
          <p:nvPr/>
        </p:nvSpPr>
        <p:spPr bwMode="auto">
          <a:xfrm>
            <a:off x="9536855" y="7044267"/>
            <a:ext cx="3359573" cy="205909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25" tIns="65013" rIns="130025" bIns="65013" anchor="ctr"/>
          <a:lstStyle/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The last bit </a:t>
            </a:r>
            <a:b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reaches B at </a:t>
            </a:r>
          </a:p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(800x1/10</a:t>
            </a:r>
            <a:r>
              <a:rPr lang="en-US" sz="2800" kern="1200" baseline="300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6</a:t>
            </a: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)+1/10</a:t>
            </a:r>
            <a:r>
              <a:rPr lang="en-US" sz="2800" kern="1200" baseline="300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3</a:t>
            </a: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s</a:t>
            </a:r>
          </a:p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= 1.8ms</a:t>
            </a:r>
          </a:p>
        </p:txBody>
      </p:sp>
      <p:sp>
        <p:nvSpPr>
          <p:cNvPr id="50" name="Rounded Rectangle 49"/>
          <p:cNvSpPr>
            <a:spLocks noChangeArrowheads="1"/>
          </p:cNvSpPr>
          <p:nvPr/>
        </p:nvSpPr>
        <p:spPr bwMode="auto">
          <a:xfrm>
            <a:off x="2817707" y="433495"/>
            <a:ext cx="5201920" cy="75861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25" tIns="65013" rIns="130025" bIns="65013" anchor="ctr"/>
          <a:lstStyle/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3100" b="1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1GB file in 100B packets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3901440" y="4876800"/>
            <a:ext cx="5527040" cy="54186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901440" y="4768427"/>
            <a:ext cx="5527040" cy="5635413"/>
            <a:chOff x="-4800600" y="1676400"/>
            <a:chExt cx="3886200" cy="3962400"/>
          </a:xfrm>
        </p:grpSpPr>
        <p:sp>
          <p:nvSpPr>
            <p:cNvPr id="23570" name="AutoShape 17"/>
            <p:cNvSpPr>
              <a:spLocks noChangeArrowheads="1"/>
            </p:cNvSpPr>
            <p:nvPr/>
          </p:nvSpPr>
          <p:spPr bwMode="auto">
            <a:xfrm rot="5400000">
              <a:off x="-4838700" y="1714500"/>
              <a:ext cx="3962400" cy="3886200"/>
            </a:xfrm>
            <a:prstGeom prst="parallelogram">
              <a:avLst>
                <a:gd name="adj" fmla="val 9507"/>
              </a:avLst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lIns="182824" tIns="0" rIns="91405" bIns="45705" anchor="ctr"/>
            <a:lstStyle/>
            <a:p>
              <a:pPr defTabSz="1300326" rtl="0" fontAlgn="base">
                <a:spcBef>
                  <a:spcPts val="1422"/>
                </a:spcBef>
                <a:spcAft>
                  <a:spcPts val="1422"/>
                </a:spcAft>
              </a:pPr>
              <a:endParaRPr lang="en-US" altLang="zh-TW" sz="2300" b="1" kern="1200">
                <a:solidFill>
                  <a:srgbClr val="FFFFFF"/>
                </a:solidFill>
                <a:latin typeface="Arial" charset="0"/>
                <a:ea typeface="PMingLiU" charset="0"/>
                <a:cs typeface="PMingLiU" charset="0"/>
              </a:endParaRPr>
            </a:p>
          </p:txBody>
        </p:sp>
        <p:cxnSp>
          <p:nvCxnSpPr>
            <p:cNvPr id="23571" name="Straight Connector 13"/>
            <p:cNvCxnSpPr>
              <a:cxnSpLocks noChangeShapeType="1"/>
            </p:cNvCxnSpPr>
            <p:nvPr/>
          </p:nvCxnSpPr>
          <p:spPr bwMode="auto">
            <a:xfrm>
              <a:off x="-4800600" y="1828800"/>
              <a:ext cx="3886200" cy="381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Straight Connector 55"/>
            <p:cNvCxnSpPr>
              <a:cxnSpLocks noChangeShapeType="1"/>
            </p:cNvCxnSpPr>
            <p:nvPr/>
          </p:nvCxnSpPr>
          <p:spPr bwMode="auto">
            <a:xfrm>
              <a:off x="-4800600" y="1905000"/>
              <a:ext cx="3886200" cy="381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Straight Connector 56"/>
            <p:cNvCxnSpPr>
              <a:cxnSpLocks noChangeShapeType="1"/>
            </p:cNvCxnSpPr>
            <p:nvPr/>
          </p:nvCxnSpPr>
          <p:spPr bwMode="auto">
            <a:xfrm>
              <a:off x="-4800600" y="1981200"/>
              <a:ext cx="3886200" cy="381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Straight Connector 57"/>
            <p:cNvCxnSpPr>
              <a:cxnSpLocks noChangeShapeType="1"/>
            </p:cNvCxnSpPr>
            <p:nvPr/>
          </p:nvCxnSpPr>
          <p:spPr bwMode="auto">
            <a:xfrm>
              <a:off x="-4800600" y="2057400"/>
              <a:ext cx="3886200" cy="381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5" name="Straight Connector 58"/>
            <p:cNvCxnSpPr>
              <a:cxnSpLocks noChangeShapeType="1"/>
            </p:cNvCxnSpPr>
            <p:nvPr/>
          </p:nvCxnSpPr>
          <p:spPr bwMode="auto">
            <a:xfrm>
              <a:off x="-4800600" y="2133600"/>
              <a:ext cx="3886200" cy="3810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Rounded Rectangle 42"/>
          <p:cNvSpPr>
            <a:spLocks noChangeArrowheads="1"/>
          </p:cNvSpPr>
          <p:nvPr/>
        </p:nvSpPr>
        <p:spPr bwMode="auto">
          <a:xfrm>
            <a:off x="6068907" y="7152640"/>
            <a:ext cx="3359573" cy="195072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25" tIns="65013" rIns="130025" bIns="65013" anchor="ctr"/>
          <a:lstStyle/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The last bit </a:t>
            </a:r>
            <a:b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reaches B at </a:t>
            </a:r>
          </a:p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(800x</a:t>
            </a:r>
            <a:r>
              <a:rPr lang="en-US" sz="2800" kern="12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1/10</a:t>
            </a:r>
            <a:r>
              <a:rPr lang="en-US" sz="2800" kern="1200" baseline="300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9</a:t>
            </a: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)+1/10</a:t>
            </a:r>
            <a:r>
              <a:rPr lang="en-US" sz="2800" kern="1200" baseline="300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3</a:t>
            </a: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s</a:t>
            </a:r>
          </a:p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= </a:t>
            </a:r>
            <a:r>
              <a:rPr lang="en-US" sz="2800" kern="12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1.0008ms</a:t>
            </a:r>
          </a:p>
        </p:txBody>
      </p:sp>
      <p:sp>
        <p:nvSpPr>
          <p:cNvPr id="53" name="Rounded Rectangle 52"/>
          <p:cNvSpPr>
            <a:spLocks noChangeArrowheads="1"/>
          </p:cNvSpPr>
          <p:nvPr/>
        </p:nvSpPr>
        <p:spPr bwMode="auto">
          <a:xfrm>
            <a:off x="1192107" y="7152640"/>
            <a:ext cx="4660053" cy="205909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25" tIns="65013" rIns="130025" bIns="65013" anchor="ctr"/>
          <a:lstStyle/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The last bit in the file </a:t>
            </a:r>
            <a:b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reaches B at </a:t>
            </a:r>
          </a:p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(10</a:t>
            </a:r>
            <a:r>
              <a:rPr lang="en-US" sz="2800" kern="1200" baseline="30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7</a:t>
            </a: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x800x</a:t>
            </a:r>
            <a:r>
              <a:rPr lang="en-US" sz="2800" kern="12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1/10</a:t>
            </a:r>
            <a:r>
              <a:rPr lang="en-US" sz="2800" kern="1200" baseline="300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9</a:t>
            </a: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)+1/10</a:t>
            </a:r>
            <a:r>
              <a:rPr lang="en-US" sz="2800" kern="1200" baseline="300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3</a:t>
            </a: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s</a:t>
            </a:r>
          </a:p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= </a:t>
            </a:r>
            <a:r>
              <a:rPr lang="en-US" sz="2800" kern="12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8001</a:t>
            </a:r>
            <a:r>
              <a:rPr lang="en-US" sz="2800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ms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50416" y="5960534"/>
            <a:ext cx="3129519" cy="531426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kern="1200" dirty="0">
                <a:solidFill>
                  <a:srgbClr val="FFFFFF"/>
                </a:solidFill>
                <a:latin typeface="Arial"/>
                <a:ea typeface="ＭＳ Ｐゴシック" charset="0"/>
                <a:cs typeface="ＭＳ Ｐゴシック" charset="0"/>
              </a:rPr>
              <a:t>10</a:t>
            </a:r>
            <a:r>
              <a:rPr lang="en-US" sz="2600" kern="1200" baseline="30000" dirty="0">
                <a:solidFill>
                  <a:srgbClr val="FFFFFF"/>
                </a:solidFill>
                <a:latin typeface="Arial"/>
                <a:ea typeface="ＭＳ Ｐゴシック" charset="0"/>
                <a:cs typeface="ＭＳ Ｐゴシック" charset="0"/>
              </a:rPr>
              <a:t>7</a:t>
            </a:r>
            <a:r>
              <a:rPr lang="en-US" sz="2600" kern="1200" dirty="0">
                <a:solidFill>
                  <a:srgbClr val="FFFFFF"/>
                </a:solidFill>
                <a:latin typeface="Arial"/>
                <a:ea typeface="ＭＳ Ｐゴシック" charset="0"/>
                <a:cs typeface="ＭＳ Ｐゴシック" charset="0"/>
              </a:rPr>
              <a:t> x 100B packets</a:t>
            </a:r>
          </a:p>
        </p:txBody>
      </p:sp>
    </p:spTree>
    <p:extLst>
      <p:ext uri="{BB962C8B-B14F-4D97-AF65-F5344CB8AC3E}">
        <p14:creationId xmlns:p14="http://schemas.microsoft.com/office/powerpoint/2010/main" val="249769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6" grpId="0" animBg="1"/>
      <p:bldP spid="50" grpId="0" animBg="1"/>
      <p:bldP spid="43" grpId="0" animBg="1"/>
      <p:bldP spid="53" grpId="0" animBg="1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3"/>
          <p:cNvGrpSpPr>
            <a:grpSpLocks/>
          </p:cNvGrpSpPr>
          <p:nvPr/>
        </p:nvGrpSpPr>
        <p:grpSpPr bwMode="auto">
          <a:xfrm>
            <a:off x="650240" y="2817707"/>
            <a:ext cx="4768427" cy="5635413"/>
            <a:chOff x="381000" y="1676400"/>
            <a:chExt cx="4635500" cy="4876800"/>
          </a:xfrm>
        </p:grpSpPr>
        <p:pic>
          <p:nvPicPr>
            <p:cNvPr id="24588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057400"/>
              <a:ext cx="901700" cy="88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9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2057400"/>
              <a:ext cx="901700" cy="88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590" name="Straight Connector 6"/>
            <p:cNvCxnSpPr>
              <a:cxnSpLocks noChangeShapeType="1"/>
              <a:stCxn id="24588" idx="3"/>
              <a:endCxn id="24589" idx="1"/>
            </p:cNvCxnSpPr>
            <p:nvPr/>
          </p:nvCxnSpPr>
          <p:spPr bwMode="auto">
            <a:xfrm>
              <a:off x="1282700" y="2501900"/>
              <a:ext cx="28321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1" name="TextBox 1"/>
            <p:cNvSpPr txBox="1">
              <a:spLocks noChangeArrowheads="1"/>
            </p:cNvSpPr>
            <p:nvPr/>
          </p:nvSpPr>
          <p:spPr bwMode="auto">
            <a:xfrm>
              <a:off x="737659" y="1676400"/>
              <a:ext cx="329141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r" defTabSz="1300326" rtl="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kern="1200" smtClean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4592" name="TextBox 12"/>
            <p:cNvSpPr txBox="1">
              <a:spLocks noChangeArrowheads="1"/>
            </p:cNvSpPr>
            <p:nvPr/>
          </p:nvSpPr>
          <p:spPr bwMode="auto">
            <a:xfrm>
              <a:off x="4395259" y="1676400"/>
              <a:ext cx="329141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r" defTabSz="1300326" rtl="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kern="1200" smtClean="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4593" name="AutoShape 17"/>
            <p:cNvSpPr>
              <a:spLocks noChangeArrowheads="1"/>
            </p:cNvSpPr>
            <p:nvPr/>
          </p:nvSpPr>
          <p:spPr bwMode="auto">
            <a:xfrm rot="5400000">
              <a:off x="2055307" y="1850665"/>
              <a:ext cx="1392238" cy="3898034"/>
            </a:xfrm>
            <a:prstGeom prst="parallelogram">
              <a:avLst>
                <a:gd name="adj" fmla="val 25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lIns="182824" tIns="0" rIns="91405" bIns="45705" anchor="ctr"/>
            <a:lstStyle/>
            <a:p>
              <a:pPr defTabSz="1300326" rtl="0" fontAlgn="base">
                <a:spcBef>
                  <a:spcPts val="1422"/>
                </a:spcBef>
                <a:spcAft>
                  <a:spcPts val="1422"/>
                </a:spcAft>
              </a:pPr>
              <a:r>
                <a:rPr lang="en-US" altLang="zh-TW" sz="2000" kern="1200">
                  <a:solidFill>
                    <a:srgbClr val="000000"/>
                  </a:solidFill>
                  <a:latin typeface="Arial" charset="0"/>
                  <a:ea typeface="PMingLiU" charset="0"/>
                  <a:cs typeface="PMingLiU" charset="0"/>
                </a:rPr>
                <a:t>100Byte packet</a:t>
              </a:r>
            </a:p>
          </p:txBody>
        </p:sp>
        <p:grpSp>
          <p:nvGrpSpPr>
            <p:cNvPr id="24594" name="Group 33"/>
            <p:cNvGrpSpPr>
              <a:grpSpLocks/>
            </p:cNvGrpSpPr>
            <p:nvPr/>
          </p:nvGrpSpPr>
          <p:grpSpPr bwMode="auto">
            <a:xfrm>
              <a:off x="749300" y="2959100"/>
              <a:ext cx="3951143" cy="3594099"/>
              <a:chOff x="2743200" y="3048000"/>
              <a:chExt cx="3951143" cy="3594099"/>
            </a:xfrm>
          </p:grpSpPr>
          <p:sp>
            <p:nvSpPr>
              <p:cNvPr id="24598" name="Line 18"/>
              <p:cNvSpPr>
                <a:spLocks noChangeShapeType="1"/>
              </p:cNvSpPr>
              <p:nvPr/>
            </p:nvSpPr>
            <p:spPr bwMode="auto">
              <a:xfrm>
                <a:off x="2743200" y="3048000"/>
                <a:ext cx="0" cy="3508375"/>
              </a:xfrm>
              <a:prstGeom prst="line">
                <a:avLst/>
              </a:prstGeom>
              <a:noFill/>
              <a:ln w="38100">
                <a:solidFill>
                  <a:srgbClr val="0000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1433" tIns="45717" rIns="91433" bIns="45717" anchor="ctr"/>
              <a:lstStyle/>
              <a:p>
                <a:pPr algn="r" defTabSz="1300326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4599" name="Line 18"/>
              <p:cNvSpPr>
                <a:spLocks noChangeShapeType="1"/>
              </p:cNvSpPr>
              <p:nvPr/>
            </p:nvSpPr>
            <p:spPr bwMode="auto">
              <a:xfrm>
                <a:off x="6694343" y="3133724"/>
                <a:ext cx="0" cy="3508375"/>
              </a:xfrm>
              <a:prstGeom prst="line">
                <a:avLst/>
              </a:prstGeom>
              <a:noFill/>
              <a:ln w="38100">
                <a:solidFill>
                  <a:srgbClr val="0000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1433" tIns="45717" rIns="91433" bIns="45717" anchor="ctr"/>
              <a:lstStyle/>
              <a:p>
                <a:pPr algn="r" defTabSz="1300326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3887659" y="5387731"/>
                <a:ext cx="1023961" cy="4927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defTabSz="1300326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3100" kern="1200" dirty="0">
                    <a:solidFill>
                      <a:srgbClr val="000090"/>
                    </a:solidFill>
                    <a:latin typeface="Arial"/>
                    <a:ea typeface="ＭＳ Ｐゴシック" charset="0"/>
                    <a:cs typeface="ＭＳ Ｐゴシック" charset="0"/>
                  </a:rPr>
                  <a:t>Time</a:t>
                </a:r>
              </a:p>
            </p:txBody>
          </p:sp>
          <p:cxnSp>
            <p:nvCxnSpPr>
              <p:cNvPr id="24601" name="Straight Arrow Connector 4"/>
              <p:cNvCxnSpPr>
                <a:cxnSpLocks noChangeShapeType="1"/>
              </p:cNvCxnSpPr>
              <p:nvPr/>
            </p:nvCxnSpPr>
            <p:spPr bwMode="auto">
              <a:xfrm>
                <a:off x="4439819" y="5867400"/>
                <a:ext cx="0" cy="609600"/>
              </a:xfrm>
              <a:prstGeom prst="straightConnector1">
                <a:avLst/>
              </a:prstGeom>
              <a:noFill/>
              <a:ln w="9525">
                <a:solidFill>
                  <a:srgbClr val="00009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2" name="TextBox 21"/>
            <p:cNvSpPr txBox="1"/>
            <p:nvPr/>
          </p:nvSpPr>
          <p:spPr>
            <a:xfrm>
              <a:off x="1645227" y="1965569"/>
              <a:ext cx="2125089" cy="4838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l" defTabSz="1300326" rtl="0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600" kern="1200" dirty="0">
                  <a:solidFill>
                    <a:srgbClr val="000000"/>
                  </a:solidFill>
                  <a:latin typeface="Arial"/>
                  <a:ea typeface="ＭＳ Ｐゴシック" charset="0"/>
                  <a:cs typeface="ＭＳ Ｐゴシック" charset="0"/>
                </a:rPr>
                <a:t>1Mbps, 10ms </a:t>
              </a:r>
            </a:p>
          </p:txBody>
        </p:sp>
        <p:sp>
          <p:nvSpPr>
            <p:cNvPr id="24596" name="AutoShape 17"/>
            <p:cNvSpPr>
              <a:spLocks noChangeArrowheads="1"/>
            </p:cNvSpPr>
            <p:nvPr/>
          </p:nvSpPr>
          <p:spPr bwMode="auto">
            <a:xfrm rot="5400000">
              <a:off x="2008981" y="2923381"/>
              <a:ext cx="1392238" cy="3886200"/>
            </a:xfrm>
            <a:prstGeom prst="parallelogram">
              <a:avLst>
                <a:gd name="adj" fmla="val 25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lIns="182824" tIns="0" rIns="91405" bIns="45705" anchor="ctr"/>
            <a:lstStyle/>
            <a:p>
              <a:pPr defTabSz="1300326" rtl="0" fontAlgn="base">
                <a:spcBef>
                  <a:spcPts val="1422"/>
                </a:spcBef>
                <a:spcAft>
                  <a:spcPts val="1422"/>
                </a:spcAft>
              </a:pPr>
              <a:r>
                <a:rPr lang="en-US" altLang="zh-TW" sz="2000" kern="1200">
                  <a:solidFill>
                    <a:srgbClr val="000000"/>
                  </a:solidFill>
                  <a:latin typeface="Arial" charset="0"/>
                  <a:ea typeface="PMingLiU" charset="0"/>
                  <a:cs typeface="PMingLiU" charset="0"/>
                </a:rPr>
                <a:t>100Byte packet</a:t>
              </a:r>
            </a:p>
          </p:txBody>
        </p:sp>
        <p:sp>
          <p:nvSpPr>
            <p:cNvPr id="24597" name="AutoShape 17"/>
            <p:cNvSpPr>
              <a:spLocks noChangeArrowheads="1"/>
            </p:cNvSpPr>
            <p:nvPr/>
          </p:nvSpPr>
          <p:spPr bwMode="auto">
            <a:xfrm rot="5400000">
              <a:off x="2008981" y="3913981"/>
              <a:ext cx="1392238" cy="3886200"/>
            </a:xfrm>
            <a:prstGeom prst="parallelogram">
              <a:avLst>
                <a:gd name="adj" fmla="val 25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lIns="182824" tIns="0" rIns="91405" bIns="45705" anchor="ctr"/>
            <a:lstStyle/>
            <a:p>
              <a:pPr defTabSz="1300326" rtl="0" fontAlgn="base">
                <a:spcBef>
                  <a:spcPts val="1422"/>
                </a:spcBef>
                <a:spcAft>
                  <a:spcPts val="1422"/>
                </a:spcAft>
              </a:pPr>
              <a:r>
                <a:rPr lang="en-US" altLang="zh-TW" sz="2000" kern="1200">
                  <a:solidFill>
                    <a:srgbClr val="000000"/>
                  </a:solidFill>
                  <a:latin typeface="Arial" charset="0"/>
                  <a:ea typeface="PMingLiU" charset="0"/>
                  <a:cs typeface="PMingLiU" charset="0"/>
                </a:rPr>
                <a:t>100Byte packet</a:t>
              </a:r>
            </a:p>
          </p:txBody>
        </p:sp>
      </p:grp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6827520" y="5201920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6827520" y="6177280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686974" y="6177282"/>
            <a:ext cx="1283377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000000"/>
                </a:solidFill>
              </a:rPr>
              <a:t>time </a:t>
            </a:r>
            <a:r>
              <a:rPr lang="en-US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kern="1200" smtClean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 rot="-5400000">
            <a:off x="5838518" y="5428299"/>
            <a:ext cx="975550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000000"/>
                </a:solidFill>
              </a:rPr>
              <a:t>BW </a:t>
            </a:r>
            <a:r>
              <a:rPr lang="en-US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kern="1200" smtClean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69388" y="5201920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911253" y="5201920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453120" y="5201920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74499" y="3793067"/>
            <a:ext cx="1059401" cy="1078242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defTabSz="1300326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kern="1200" dirty="0" err="1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pkt</a:t>
            </a:r>
            <a:r>
              <a:rPr lang="en-US" sz="2600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 </a:t>
            </a:r>
            <a:r>
              <a:rPr lang="en-US" sz="2600" kern="1200" dirty="0" err="1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tx</a:t>
            </a:r>
            <a:r>
              <a:rPr lang="en-US" sz="2600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 </a:t>
            </a:r>
            <a:br>
              <a:rPr lang="en-US" sz="2600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</a:br>
            <a:r>
              <a:rPr lang="en-US" sz="2600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time</a:t>
            </a:r>
          </a:p>
        </p:txBody>
      </p:sp>
      <p:sp>
        <p:nvSpPr>
          <p:cNvPr id="18" name="Left Brace 17"/>
          <p:cNvSpPr>
            <a:spLocks/>
          </p:cNvSpPr>
          <p:nvPr/>
        </p:nvSpPr>
        <p:spPr bwMode="auto">
          <a:xfrm rot="5400000">
            <a:off x="7477760" y="4660053"/>
            <a:ext cx="325120" cy="54186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50240" y="282223"/>
            <a:ext cx="12029440" cy="1668497"/>
          </a:xfrm>
        </p:spPr>
        <p:txBody>
          <a:bodyPr/>
          <a:lstStyle/>
          <a:p>
            <a:pPr algn="ctr"/>
            <a:r>
              <a:rPr lang="en-US" b="0" dirty="0">
                <a:latin typeface="Calibri"/>
                <a:ea typeface="ＭＳ Ｐゴシック" charset="0"/>
                <a:cs typeface="Calibri"/>
              </a:rPr>
              <a:t>Packet Delay: The “pipe” view</a:t>
            </a:r>
            <a:br>
              <a:rPr lang="en-US" b="0" dirty="0">
                <a:latin typeface="Calibri"/>
                <a:ea typeface="ＭＳ Ｐゴシック" charset="0"/>
                <a:cs typeface="Calibri"/>
              </a:rPr>
            </a:br>
            <a:r>
              <a:rPr lang="en-US" sz="5100" b="0" i="1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Sending 100B packets from A to B?</a:t>
            </a:r>
          </a:p>
        </p:txBody>
      </p:sp>
    </p:spTree>
    <p:extLst>
      <p:ext uri="{BB962C8B-B14F-4D97-AF65-F5344CB8AC3E}">
        <p14:creationId xmlns:p14="http://schemas.microsoft.com/office/powerpoint/2010/main" val="243721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3" grpId="0"/>
      <p:bldP spid="17" grpId="0" animBg="1"/>
      <p:bldP spid="44" grpId="0" animBg="1"/>
      <p:bldP spid="45" grpId="0" animBg="1"/>
      <p:bldP spid="49" grpId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50240" y="282223"/>
            <a:ext cx="12029440" cy="1668497"/>
          </a:xfrm>
        </p:spPr>
        <p:txBody>
          <a:bodyPr/>
          <a:lstStyle/>
          <a:p>
            <a:pPr algn="ctr"/>
            <a:r>
              <a:rPr lang="en-US" b="0" dirty="0">
                <a:latin typeface="Calibri"/>
                <a:ea typeface="ＭＳ Ｐゴシック" charset="0"/>
                <a:cs typeface="Calibri"/>
              </a:rPr>
              <a:t>Packet Delay: The “pipe” view</a:t>
            </a:r>
            <a:br>
              <a:rPr lang="en-US" b="0" dirty="0">
                <a:latin typeface="Calibri"/>
                <a:ea typeface="ＭＳ Ｐゴシック" charset="0"/>
                <a:cs typeface="Calibri"/>
              </a:rPr>
            </a:br>
            <a:r>
              <a:rPr lang="en-US" sz="5100" b="0" i="1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Sending 100B packets from A to B?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26565" y="2573867"/>
            <a:ext cx="4589825" cy="598110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algn="l" defTabSz="1300326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1Mbps, 10ms (BDP=10,000) </a:t>
            </a:r>
          </a:p>
        </p:txBody>
      </p:sp>
      <p:cxnSp>
        <p:nvCxnSpPr>
          <p:cNvPr id="25603" name="Straight Connector 25"/>
          <p:cNvCxnSpPr>
            <a:cxnSpLocks noChangeShapeType="1"/>
          </p:cNvCxnSpPr>
          <p:nvPr/>
        </p:nvCxnSpPr>
        <p:spPr bwMode="auto">
          <a:xfrm>
            <a:off x="4009815" y="3359573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4" name="Straight Connector 26"/>
          <p:cNvCxnSpPr>
            <a:cxnSpLocks noChangeShapeType="1"/>
          </p:cNvCxnSpPr>
          <p:nvPr/>
        </p:nvCxnSpPr>
        <p:spPr bwMode="auto">
          <a:xfrm>
            <a:off x="4009815" y="4334933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5" name="TextBox 27"/>
          <p:cNvSpPr txBox="1">
            <a:spLocks noChangeArrowheads="1"/>
          </p:cNvSpPr>
          <p:nvPr/>
        </p:nvSpPr>
        <p:spPr bwMode="auto">
          <a:xfrm>
            <a:off x="5869266" y="4334935"/>
            <a:ext cx="1283377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time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25606" name="TextBox 28"/>
          <p:cNvSpPr txBox="1">
            <a:spLocks noChangeArrowheads="1"/>
          </p:cNvSpPr>
          <p:nvPr/>
        </p:nvSpPr>
        <p:spPr bwMode="auto">
          <a:xfrm rot="-5400000">
            <a:off x="3047904" y="3585954"/>
            <a:ext cx="975550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BW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551680" y="3359573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93548" y="3359573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635413" y="3359573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19630" y="5933441"/>
            <a:ext cx="4589825" cy="598110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algn="l" defTabSz="1300326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kern="1200" dirty="0">
                <a:solidFill>
                  <a:srgbClr val="FF0000"/>
                </a:solidFill>
                <a:latin typeface="Arial"/>
                <a:ea typeface="ＭＳ Ｐゴシック" charset="0"/>
                <a:cs typeface="ＭＳ Ｐゴシック" charset="0"/>
              </a:rPr>
              <a:t>10</a:t>
            </a:r>
            <a:r>
              <a:rPr lang="en-US" sz="2600" b="1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Mbps, </a:t>
            </a:r>
            <a:r>
              <a:rPr lang="en-US" sz="2600" b="1" kern="1200" dirty="0">
                <a:solidFill>
                  <a:srgbClr val="FF0000"/>
                </a:solidFill>
                <a:latin typeface="Arial"/>
                <a:ea typeface="ＭＳ Ｐゴシック" charset="0"/>
                <a:cs typeface="ＭＳ Ｐゴシック" charset="0"/>
              </a:rPr>
              <a:t>1</a:t>
            </a:r>
            <a:r>
              <a:rPr lang="en-US" sz="2600" b="1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ms (BDP=10,000) </a:t>
            </a:r>
          </a:p>
        </p:txBody>
      </p: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7802880" y="6719147"/>
            <a:ext cx="975360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775029" y="8859522"/>
            <a:ext cx="1283377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time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 rot="-5400000">
            <a:off x="6840971" y="7379019"/>
            <a:ext cx="975550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BW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019627" y="6719148"/>
            <a:ext cx="108373" cy="2167467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7802880" y="8886613"/>
            <a:ext cx="975360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866990" y="5960535"/>
            <a:ext cx="4218955" cy="598110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algn="l" defTabSz="1300326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1Mbps, </a:t>
            </a:r>
            <a:r>
              <a:rPr lang="en-US" sz="2600" b="1" kern="1200" dirty="0">
                <a:solidFill>
                  <a:srgbClr val="FF0000"/>
                </a:solidFill>
                <a:latin typeface="Arial"/>
                <a:ea typeface="ＭＳ Ｐゴシック" charset="0"/>
                <a:cs typeface="ＭＳ Ｐゴシック" charset="0"/>
              </a:rPr>
              <a:t>5</a:t>
            </a:r>
            <a:r>
              <a:rPr lang="en-US" sz="2600" b="1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ms (BDP=5,000) </a:t>
            </a:r>
          </a:p>
        </p:txBody>
      </p:sp>
      <p:cxnSp>
        <p:nvCxnSpPr>
          <p:cNvPr id="62" name="Straight Connector 61"/>
          <p:cNvCxnSpPr>
            <a:cxnSpLocks noChangeShapeType="1"/>
          </p:cNvCxnSpPr>
          <p:nvPr/>
        </p:nvCxnSpPr>
        <p:spPr bwMode="auto">
          <a:xfrm>
            <a:off x="1950720" y="6935893"/>
            <a:ext cx="2275840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>
            <a:cxnSpLocks noChangeShapeType="1"/>
            <a:endCxn id="64" idx="0"/>
          </p:cNvCxnSpPr>
          <p:nvPr/>
        </p:nvCxnSpPr>
        <p:spPr bwMode="auto">
          <a:xfrm>
            <a:off x="1930404" y="7911255"/>
            <a:ext cx="2501140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789855" y="7911255"/>
            <a:ext cx="1283377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time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 rot="-5400000">
            <a:off x="988811" y="7162274"/>
            <a:ext cx="975550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BW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384213" y="6935893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926080" y="6935893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467946" y="6935893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128000" y="6719148"/>
            <a:ext cx="108373" cy="2167467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236373" y="6719148"/>
            <a:ext cx="108373" cy="2167467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7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9" grpId="0"/>
      <p:bldP spid="40" grpId="0" animBg="1"/>
      <p:bldP spid="61" grpId="0"/>
      <p:bldP spid="64" grpId="0"/>
      <p:bldP spid="65" grpId="0"/>
      <p:bldP spid="66" grpId="0" animBg="1"/>
      <p:bldP spid="67" grpId="0" animBg="1"/>
      <p:bldP spid="68" grpId="0" animBg="1"/>
      <p:bldP spid="71" grpId="0" animBg="1"/>
      <p:bldP spid="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 err="1"/>
              <a:t>Administrivia</a:t>
            </a:r>
            <a:endParaRPr sz="6500" dirty="0"/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524124" y="2768600"/>
            <a:ext cx="12014510" cy="58674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/>
              <a:t>Discussion sections start </a:t>
            </a:r>
            <a:r>
              <a:rPr lang="en-US" sz="4400" dirty="0" smtClean="0"/>
              <a:t>Monday, </a:t>
            </a:r>
            <a:r>
              <a:rPr lang="en-US" sz="4400" dirty="0"/>
              <a:t>Sep </a:t>
            </a:r>
            <a:r>
              <a:rPr lang="en-US" sz="4400" dirty="0" smtClean="0"/>
              <a:t>15</a:t>
            </a:r>
            <a:endParaRPr lang="en-US" sz="4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Homework#1 out </a:t>
            </a:r>
            <a:r>
              <a:rPr lang="en-US" sz="4400" dirty="0" smtClean="0">
                <a:solidFill>
                  <a:schemeClr val="tx1"/>
                </a:solidFill>
              </a:rPr>
              <a:t>tonight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chemeClr val="tx1"/>
                </a:solidFill>
              </a:rPr>
              <a:t>announce homework logistics </a:t>
            </a:r>
            <a:endParaRPr lang="en-US" sz="3700" dirty="0">
              <a:solidFill>
                <a:schemeClr val="tx1"/>
              </a:solidFill>
            </a:endParaRP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2"/>
          </p:nvPr>
        </p:nvSpPr>
        <p:spPr>
          <a:xfrm>
            <a:off x="11985863" y="8864631"/>
            <a:ext cx="120172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2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031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50240" y="282223"/>
            <a:ext cx="12029440" cy="1668497"/>
          </a:xfrm>
        </p:spPr>
        <p:txBody>
          <a:bodyPr/>
          <a:lstStyle/>
          <a:p>
            <a:pPr algn="ctr"/>
            <a:r>
              <a:rPr lang="en-US" b="0" dirty="0">
                <a:latin typeface="Calibri"/>
                <a:ea typeface="ＭＳ Ｐゴシック" charset="0"/>
                <a:cs typeface="Calibri"/>
              </a:rPr>
              <a:t>Packet Delay: The “pipe” view</a:t>
            </a:r>
            <a:br>
              <a:rPr lang="en-US" b="0" dirty="0">
                <a:latin typeface="Calibri"/>
                <a:ea typeface="ＭＳ Ｐゴシック" charset="0"/>
                <a:cs typeface="Calibri"/>
              </a:rPr>
            </a:br>
            <a:r>
              <a:rPr lang="en-US" sz="5100" b="0" i="1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Sending 100B packets from A to B?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26565" y="2573867"/>
            <a:ext cx="4589825" cy="598110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algn="l" defTabSz="1300326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1Mbps, 10ms (BDP=10,000) </a:t>
            </a:r>
          </a:p>
        </p:txBody>
      </p:sp>
      <p:cxnSp>
        <p:nvCxnSpPr>
          <p:cNvPr id="26627" name="Straight Connector 25"/>
          <p:cNvCxnSpPr>
            <a:cxnSpLocks noChangeShapeType="1"/>
          </p:cNvCxnSpPr>
          <p:nvPr/>
        </p:nvCxnSpPr>
        <p:spPr bwMode="auto">
          <a:xfrm>
            <a:off x="4009815" y="3359573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8" name="Straight Connector 26"/>
          <p:cNvCxnSpPr>
            <a:cxnSpLocks noChangeShapeType="1"/>
          </p:cNvCxnSpPr>
          <p:nvPr/>
        </p:nvCxnSpPr>
        <p:spPr bwMode="auto">
          <a:xfrm>
            <a:off x="4009815" y="4334933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29" name="TextBox 27"/>
          <p:cNvSpPr txBox="1">
            <a:spLocks noChangeArrowheads="1"/>
          </p:cNvSpPr>
          <p:nvPr/>
        </p:nvSpPr>
        <p:spPr bwMode="auto">
          <a:xfrm>
            <a:off x="5869266" y="4334935"/>
            <a:ext cx="1283377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time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26630" name="TextBox 28"/>
          <p:cNvSpPr txBox="1">
            <a:spLocks noChangeArrowheads="1"/>
          </p:cNvSpPr>
          <p:nvPr/>
        </p:nvSpPr>
        <p:spPr bwMode="auto">
          <a:xfrm rot="-5400000">
            <a:off x="3047904" y="3585954"/>
            <a:ext cx="975550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BW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551680" y="3359573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93548" y="3359573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635413" y="3359573"/>
            <a:ext cx="54186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4" name="Rounded Rectangle 33"/>
          <p:cNvSpPr>
            <a:spLocks noChangeArrowheads="1"/>
          </p:cNvSpPr>
          <p:nvPr/>
        </p:nvSpPr>
        <p:spPr bwMode="auto">
          <a:xfrm>
            <a:off x="4009815" y="325120"/>
            <a:ext cx="2059093" cy="75861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25" tIns="65013" rIns="130025" bIns="65013" anchor="ctr"/>
          <a:lstStyle/>
          <a:p>
            <a:pPr defTabSz="1300326" rtl="0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i="1" kern="120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200B?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26565" y="6014721"/>
            <a:ext cx="4589825" cy="598110"/>
          </a:xfrm>
          <a:prstGeom prst="rect">
            <a:avLst/>
          </a:prstGeom>
          <a:noFill/>
        </p:spPr>
        <p:txBody>
          <a:bodyPr wrap="none" lIns="130025" tIns="65013" rIns="130025" bIns="65013">
            <a:spAutoFit/>
          </a:bodyPr>
          <a:lstStyle/>
          <a:p>
            <a:pPr algn="l" defTabSz="1300326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kern="1200" dirty="0">
                <a:solidFill>
                  <a:srgbClr val="000000"/>
                </a:solidFill>
                <a:latin typeface="Arial"/>
                <a:ea typeface="ＭＳ Ｐゴシック" charset="0"/>
                <a:cs typeface="ＭＳ Ｐゴシック" charset="0"/>
              </a:rPr>
              <a:t>1Mbps, 10ms (BDP=10,000) </a:t>
            </a:r>
          </a:p>
        </p:txBody>
      </p: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4009815" y="6800427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869266" y="7775790"/>
            <a:ext cx="1283377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time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 rot="-5400000">
            <a:off x="3047904" y="7026807"/>
            <a:ext cx="975550" cy="43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25" tIns="65013" rIns="130025" bIns="6501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26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000000"/>
                </a:solidFill>
              </a:rPr>
              <a:t>BW </a:t>
            </a:r>
            <a:r>
              <a:rPr lang="en-US" b="0" kern="1200" smtClean="0">
                <a:solidFill>
                  <a:srgbClr val="000000"/>
                </a:solidFill>
                <a:sym typeface="Wingdings" charset="0"/>
              </a:rPr>
              <a:t></a:t>
            </a:r>
            <a:endParaRPr lang="en-US" b="0" kern="1200" smtClean="0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551680" y="6800427"/>
            <a:ext cx="119210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43788" y="6827520"/>
            <a:ext cx="119210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935893" y="6827520"/>
            <a:ext cx="1192107" cy="97536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25" tIns="65013" rIns="130025" bIns="65013" anchor="ctr"/>
          <a:lstStyle/>
          <a:p>
            <a:pPr algn="r" defTabSz="1300326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4009815" y="7775787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3507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44" grpId="0"/>
      <p:bldP spid="45" grpId="0" animBg="1"/>
      <p:bldP spid="49" grpId="0" animBg="1"/>
      <p:bldP spid="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1. Transmission delay</a:t>
            </a:r>
          </a:p>
        </p:txBody>
      </p:sp>
      <p:sp>
        <p:nvSpPr>
          <p:cNvPr id="666" name="Shape 666"/>
          <p:cNvSpPr>
            <a:spLocks noGrp="1"/>
          </p:cNvSpPr>
          <p:nvPr>
            <p:ph type="body" idx="1"/>
          </p:nvPr>
        </p:nvSpPr>
        <p:spPr>
          <a:xfrm>
            <a:off x="1143000" y="2514600"/>
            <a:ext cx="10706100" cy="5715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10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How long does it take to push all the bits     of a packet into a link?</a:t>
            </a:r>
          </a:p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Packet size / </a:t>
            </a:r>
            <a:r>
              <a:rPr lang="en-US" sz="4200" dirty="0" smtClean="0">
                <a:solidFill>
                  <a:srgbClr val="424242"/>
                </a:solidFill>
              </a:rPr>
              <a:t>L</a:t>
            </a:r>
            <a:r>
              <a:rPr sz="4200" dirty="0" smtClean="0">
                <a:solidFill>
                  <a:srgbClr val="424242"/>
                </a:solidFill>
              </a:rPr>
              <a:t>ink</a:t>
            </a:r>
            <a:r>
              <a:rPr lang="en-US" sz="4200" dirty="0" smtClean="0">
                <a:solidFill>
                  <a:srgbClr val="424242"/>
                </a:solidFill>
              </a:rPr>
              <a:t> bandwidth</a:t>
            </a:r>
            <a:endParaRPr sz="4200" dirty="0">
              <a:solidFill>
                <a:srgbClr val="424242"/>
              </a:solidFill>
            </a:endParaRP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lang="en-US" sz="3600" i="1" dirty="0" smtClean="0">
                <a:solidFill>
                  <a:srgbClr val="424242"/>
                </a:solidFill>
              </a:rPr>
              <a:t>e.g. 1</a:t>
            </a:r>
            <a:r>
              <a:rPr sz="3600" i="1" dirty="0" smtClean="0">
                <a:solidFill>
                  <a:srgbClr val="424242"/>
                </a:solidFill>
              </a:rPr>
              <a:t>000 </a:t>
            </a:r>
            <a:r>
              <a:rPr sz="3600" i="1" dirty="0">
                <a:solidFill>
                  <a:srgbClr val="424242"/>
                </a:solidFill>
              </a:rPr>
              <a:t>bits </a:t>
            </a:r>
            <a:r>
              <a:rPr sz="3600" dirty="0">
                <a:solidFill>
                  <a:srgbClr val="424242"/>
                </a:solidFill>
              </a:rPr>
              <a:t>/ </a:t>
            </a:r>
            <a:r>
              <a:rPr sz="3600" i="1" dirty="0">
                <a:solidFill>
                  <a:srgbClr val="424242"/>
                </a:solidFill>
              </a:rPr>
              <a:t>100 Mbits per sec = 10</a:t>
            </a:r>
            <a:r>
              <a:rPr sz="3600" i="1" baseline="31999" dirty="0">
                <a:solidFill>
                  <a:srgbClr val="424242"/>
                </a:solidFill>
              </a:rPr>
              <a:t> -5</a:t>
            </a:r>
            <a:r>
              <a:rPr sz="3600" i="1" dirty="0">
                <a:solidFill>
                  <a:srgbClr val="424242"/>
                </a:solidFill>
              </a:rPr>
              <a:t> sec</a:t>
            </a:r>
          </a:p>
        </p:txBody>
      </p:sp>
      <p:sp>
        <p:nvSpPr>
          <p:cNvPr id="667" name="Shape 6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000000"/>
                </a:solidFill>
                <a:latin typeface="Calibri"/>
                <a:ea typeface="Calibri"/>
                <a:cs typeface="Calibri"/>
              </a:rPr>
              <a:pPr>
                <a:defRPr>
                  <a:solidFill>
                    <a:srgbClr val="000000"/>
                  </a:solidFill>
                </a:defRPr>
              </a:pPr>
              <a:t>21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537" y="8951398"/>
            <a:ext cx="5462975" cy="71540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098" rtlCol="0" anchor="ctr">
            <a:spAutoFit/>
          </a:bodyPr>
          <a:lstStyle/>
          <a:p>
            <a:pPr defTabSz="584170" rtl="0" latinLnBrk="1" hangingPunct="0"/>
            <a:endParaRPr lang="en-US"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3358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2. Propagation delay</a:t>
            </a:r>
          </a:p>
        </p:txBody>
      </p:sp>
      <p:sp>
        <p:nvSpPr>
          <p:cNvPr id="681" name="Shape 681"/>
          <p:cNvSpPr>
            <a:spLocks noGrp="1"/>
          </p:cNvSpPr>
          <p:nvPr>
            <p:ph type="body" idx="1"/>
          </p:nvPr>
        </p:nvSpPr>
        <p:spPr>
          <a:xfrm>
            <a:off x="1143000" y="2514600"/>
            <a:ext cx="11112500" cy="5715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10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How long does it take to move one bit        from one end of a link to the other?</a:t>
            </a:r>
          </a:p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Link length / </a:t>
            </a:r>
            <a:r>
              <a:rPr lang="en-US" sz="4200" dirty="0" smtClean="0">
                <a:solidFill>
                  <a:srgbClr val="424242"/>
                </a:solidFill>
              </a:rPr>
              <a:t>Link p</a:t>
            </a:r>
            <a:r>
              <a:rPr sz="4200" dirty="0" smtClean="0">
                <a:solidFill>
                  <a:srgbClr val="424242"/>
                </a:solidFill>
              </a:rPr>
              <a:t>ropagation </a:t>
            </a:r>
            <a:r>
              <a:rPr lang="en-US" sz="4200" dirty="0" smtClean="0">
                <a:solidFill>
                  <a:srgbClr val="424242"/>
                </a:solidFill>
              </a:rPr>
              <a:t>delay</a:t>
            </a:r>
            <a:r>
              <a:rPr sz="4200" dirty="0" smtClean="0">
                <a:solidFill>
                  <a:srgbClr val="424242"/>
                </a:solidFill>
              </a:rPr>
              <a:t> </a:t>
            </a:r>
            <a:endParaRPr sz="4200" dirty="0">
              <a:solidFill>
                <a:srgbClr val="424242"/>
              </a:solidFill>
            </a:endParaRP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lang="en-US" sz="3600" i="1" dirty="0" smtClean="0">
                <a:solidFill>
                  <a:srgbClr val="424242"/>
                </a:solidFill>
              </a:rPr>
              <a:t>E.g.</a:t>
            </a:r>
            <a:r>
              <a:rPr sz="3600" i="1" dirty="0" smtClean="0">
                <a:solidFill>
                  <a:srgbClr val="424242"/>
                </a:solidFill>
              </a:rPr>
              <a:t> </a:t>
            </a:r>
            <a:r>
              <a:rPr sz="3600" i="1" dirty="0">
                <a:solidFill>
                  <a:srgbClr val="424242"/>
                </a:solidFill>
              </a:rPr>
              <a:t>30 kilometers </a:t>
            </a:r>
            <a:r>
              <a:rPr sz="3600" dirty="0">
                <a:solidFill>
                  <a:srgbClr val="424242"/>
                </a:solidFill>
              </a:rPr>
              <a:t>/ </a:t>
            </a:r>
            <a:r>
              <a:rPr sz="3600" i="1" dirty="0">
                <a:solidFill>
                  <a:srgbClr val="424242"/>
                </a:solidFill>
              </a:rPr>
              <a:t>3 10</a:t>
            </a:r>
            <a:r>
              <a:rPr sz="3600" i="1" baseline="31999" dirty="0">
                <a:solidFill>
                  <a:srgbClr val="424242"/>
                </a:solidFill>
              </a:rPr>
              <a:t>8</a:t>
            </a:r>
            <a:r>
              <a:rPr sz="3600" i="1" dirty="0">
                <a:solidFill>
                  <a:srgbClr val="424242"/>
                </a:solidFill>
              </a:rPr>
              <a:t> meters per sec = 10</a:t>
            </a:r>
            <a:r>
              <a:rPr sz="3600" i="1" baseline="31999" dirty="0">
                <a:solidFill>
                  <a:srgbClr val="424242"/>
                </a:solidFill>
              </a:rPr>
              <a:t>-4</a:t>
            </a:r>
            <a:r>
              <a:rPr sz="3600" i="1" dirty="0">
                <a:solidFill>
                  <a:srgbClr val="424242"/>
                </a:solidFill>
              </a:rPr>
              <a:t> sec</a:t>
            </a:r>
          </a:p>
        </p:txBody>
      </p:sp>
      <p:sp>
        <p:nvSpPr>
          <p:cNvPr id="682" name="Shape 6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latin typeface="Calibri"/>
                <a:ea typeface="Calibri"/>
                <a:cs typeface="Calibri"/>
              </a:rPr>
              <a:pPr>
                <a:defRPr>
                  <a:solidFill>
                    <a:srgbClr val="000000"/>
                  </a:solidFill>
                </a:defRPr>
              </a:pPr>
              <a:t>22</a:t>
            </a:fld>
            <a:endParaRPr>
              <a:latin typeface="Calibri"/>
              <a:ea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537" y="8951398"/>
            <a:ext cx="5462975" cy="71540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098" rtlCol="0" anchor="ctr">
            <a:spAutoFit/>
          </a:bodyPr>
          <a:lstStyle/>
          <a:p>
            <a:pPr defTabSz="584170" rtl="0" latinLnBrk="1" hangingPunct="0"/>
            <a:endParaRPr lang="en-US"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97514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 dirty="0"/>
              <a:t>3. Queuing delay</a:t>
            </a:r>
          </a:p>
        </p:txBody>
      </p:sp>
      <p:sp>
        <p:nvSpPr>
          <p:cNvPr id="699" name="Shape 699"/>
          <p:cNvSpPr>
            <a:spLocks noGrp="1"/>
          </p:cNvSpPr>
          <p:nvPr>
            <p:ph type="body" idx="1"/>
          </p:nvPr>
        </p:nvSpPr>
        <p:spPr>
          <a:xfrm>
            <a:off x="1143001" y="2514601"/>
            <a:ext cx="10706101" cy="5714999"/>
          </a:xfrm>
          <a:prstGeom prst="rect">
            <a:avLst/>
          </a:prstGeom>
        </p:spPr>
        <p:txBody>
          <a:bodyPr/>
          <a:lstStyle>
            <a:lvl1pPr>
              <a:spcBef>
                <a:spcPts val="10000"/>
              </a:spcBef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i="1" dirty="0">
                <a:solidFill>
                  <a:srgbClr val="800080"/>
                </a:solidFill>
              </a:rPr>
              <a:t>How long does a packet have to sit in a buffer before it is processed?</a:t>
            </a:r>
          </a:p>
        </p:txBody>
      </p:sp>
      <p:sp>
        <p:nvSpPr>
          <p:cNvPr id="700" name="Shape 700"/>
          <p:cNvSpPr>
            <a:spLocks noGrp="1"/>
          </p:cNvSpPr>
          <p:nvPr>
            <p:ph type="sldNum" sz="quarter" idx="2"/>
          </p:nvPr>
        </p:nvSpPr>
        <p:spPr>
          <a:xfrm>
            <a:off x="11925777" y="8864601"/>
            <a:ext cx="240344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latin typeface="Calibri"/>
                <a:ea typeface="Calibri"/>
                <a:cs typeface="Calibri"/>
              </a:rPr>
              <a:pPr>
                <a:defRPr>
                  <a:solidFill>
                    <a:srgbClr val="000000"/>
                  </a:solidFill>
                </a:defRPr>
              </a:pPr>
              <a:t>23</a:t>
            </a:fld>
            <a:endParaRPr>
              <a:latin typeface="Calibri"/>
              <a:ea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537" y="8951398"/>
            <a:ext cx="5462975" cy="71540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098" rtlCol="0" anchor="ctr">
            <a:spAutoFit/>
          </a:bodyPr>
          <a:lstStyle/>
          <a:p>
            <a:pPr defTabSz="584170" rtl="0" latinLnBrk="1" hangingPunct="0"/>
            <a:endParaRPr lang="en-US"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17279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" grpId="0" build="p" bldLvl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219" name="Straight Connector 16"/>
          <p:cNvCxnSpPr>
            <a:cxnSpLocks noChangeShapeType="1"/>
          </p:cNvCxnSpPr>
          <p:nvPr/>
        </p:nvCxnSpPr>
        <p:spPr bwMode="auto">
          <a:xfrm rot="1739168">
            <a:off x="1758299" y="4368404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0" name="Straight Connector 17"/>
          <p:cNvCxnSpPr>
            <a:cxnSpLocks noChangeShapeType="1"/>
          </p:cNvCxnSpPr>
          <p:nvPr/>
        </p:nvCxnSpPr>
        <p:spPr bwMode="auto">
          <a:xfrm rot="1739168">
            <a:off x="1495063" y="4843568"/>
            <a:ext cx="4660053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rot="20179596">
            <a:off x="1429528" y="7004464"/>
            <a:ext cx="4660053" cy="0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20179596">
            <a:off x="1647100" y="7500735"/>
            <a:ext cx="4660053" cy="0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2266810" y="3515364"/>
            <a:ext cx="3753722" cy="4465071"/>
            <a:chOff x="2266809" y="3515363"/>
            <a:chExt cx="3753723" cy="4465071"/>
          </a:xfrm>
        </p:grpSpPr>
        <p:sp>
          <p:nvSpPr>
            <p:cNvPr id="29" name="Rectangle 28"/>
            <p:cNvSpPr/>
            <p:nvPr/>
          </p:nvSpPr>
          <p:spPr bwMode="auto">
            <a:xfrm rot="1739168">
              <a:off x="5084516" y="5052909"/>
              <a:ext cx="433493" cy="544125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 rot="1739168">
              <a:off x="4655538" y="4833905"/>
              <a:ext cx="433493" cy="544124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 rot="1739168">
              <a:off x="3497299" y="4199469"/>
              <a:ext cx="433493" cy="544125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 rot="1739168">
              <a:off x="2266809" y="3515363"/>
              <a:ext cx="433493" cy="544124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 rot="20179596">
              <a:off x="2609431" y="7438567"/>
              <a:ext cx="433493" cy="54186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 rot="20179596">
              <a:off x="5587039" y="6133136"/>
              <a:ext cx="433493" cy="54186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 rot="20179596">
              <a:off x="3998981" y="6829366"/>
              <a:ext cx="433493" cy="54186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6935895" y="5743788"/>
            <a:ext cx="4660053" cy="541867"/>
            <a:chOff x="2590800" y="5943600"/>
            <a:chExt cx="3276600" cy="381000"/>
          </a:xfrm>
        </p:grpSpPr>
        <p:cxnSp>
          <p:nvCxnSpPr>
            <p:cNvPr id="94217" name="Straight Connector 39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18" name="Straight Connector 40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8" name="Group 47"/>
          <p:cNvGrpSpPr/>
          <p:nvPr/>
        </p:nvGrpSpPr>
        <p:grpSpPr>
          <a:xfrm>
            <a:off x="7044267" y="5743788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49" name="Straight Connector 48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Shape 698"/>
          <p:cNvSpPr>
            <a:spLocks noGrp="1"/>
          </p:cNvSpPr>
          <p:nvPr>
            <p:ph type="title"/>
          </p:nvPr>
        </p:nvSpPr>
        <p:spPr>
          <a:xfrm>
            <a:off x="546141" y="316776"/>
            <a:ext cx="11533214" cy="158375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b="0" dirty="0">
                <a:solidFill>
                  <a:srgbClr val="424242"/>
                </a:solidFill>
                <a:latin typeface="Calibri"/>
                <a:cs typeface="Calibri"/>
              </a:rPr>
              <a:t>Queuing delay</a:t>
            </a:r>
            <a:r>
              <a:rPr lang="en-US" sz="6400" b="0" dirty="0">
                <a:solidFill>
                  <a:srgbClr val="424242"/>
                </a:solidFill>
                <a:latin typeface="Calibri"/>
                <a:cs typeface="Calibri"/>
              </a:rPr>
              <a:t>: “pipe” view</a:t>
            </a:r>
            <a:endParaRPr sz="6400" b="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27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908435" y="3890354"/>
            <a:ext cx="1071391" cy="60471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3768285" y="7395151"/>
            <a:ext cx="1281938" cy="54487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1077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7" name="Group 1"/>
          <p:cNvGrpSpPr>
            <a:grpSpLocks/>
          </p:cNvGrpSpPr>
          <p:nvPr/>
        </p:nvGrpSpPr>
        <p:grpSpPr bwMode="auto">
          <a:xfrm rot="1739168">
            <a:off x="1625600" y="4334933"/>
            <a:ext cx="4660053" cy="541867"/>
            <a:chOff x="2590800" y="5943600"/>
            <a:chExt cx="3276600" cy="381000"/>
          </a:xfrm>
        </p:grpSpPr>
        <p:cxnSp>
          <p:nvCxnSpPr>
            <p:cNvPr id="95248" name="Straight Connector 16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49" name="Straight Connector 17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 rot="20179596">
            <a:off x="1538314" y="6981666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3" name="Straight Connector 32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5239" name="Group 38"/>
          <p:cNvGrpSpPr>
            <a:grpSpLocks/>
          </p:cNvGrpSpPr>
          <p:nvPr/>
        </p:nvGrpSpPr>
        <p:grpSpPr bwMode="auto">
          <a:xfrm>
            <a:off x="6996854" y="5721211"/>
            <a:ext cx="4660053" cy="564444"/>
            <a:chOff x="2590800" y="5927120"/>
            <a:chExt cx="3276600" cy="397480"/>
          </a:xfrm>
        </p:grpSpPr>
        <p:cxnSp>
          <p:nvCxnSpPr>
            <p:cNvPr id="95242" name="Straight Connector 39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43" name="Straight Connector 40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Rectangle 41"/>
            <p:cNvSpPr/>
            <p:nvPr/>
          </p:nvSpPr>
          <p:spPr bwMode="auto">
            <a:xfrm>
              <a:off x="5153025" y="5927120"/>
              <a:ext cx="304800" cy="381581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813300" y="5941430"/>
              <a:ext cx="304800" cy="381581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886200" y="5943019"/>
              <a:ext cx="304800" cy="381581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895600" y="5943019"/>
              <a:ext cx="304800" cy="381581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044267" y="5743788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49" name="Straight Connector 48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Rectangle 50"/>
            <p:cNvSpPr/>
            <p:nvPr/>
          </p:nvSpPr>
          <p:spPr bwMode="auto">
            <a:xfrm>
              <a:off x="32766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5626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3434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369388" y="3793067"/>
            <a:ext cx="4443307" cy="839202"/>
          </a:xfrm>
          <a:prstGeom prst="rect">
            <a:avLst/>
          </a:prstGeom>
          <a:noFill/>
        </p:spPr>
        <p:txBody>
          <a:bodyPr lIns="130032" tIns="65017" rIns="130032" bIns="65017">
            <a:spAutoFit/>
          </a:bodyPr>
          <a:lstStyle/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kern="12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No </a:t>
            </a:r>
            <a:r>
              <a:rPr lang="en-US" sz="4400" kern="1200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queuing delay! </a:t>
            </a:r>
            <a:endParaRPr lang="en-US" sz="4400" kern="1200" dirty="0">
              <a:solidFill>
                <a:srgbClr val="FF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7" name="Shape 698"/>
          <p:cNvSpPr>
            <a:spLocks noGrp="1"/>
          </p:cNvSpPr>
          <p:nvPr>
            <p:ph type="title"/>
          </p:nvPr>
        </p:nvSpPr>
        <p:spPr>
          <a:xfrm>
            <a:off x="546141" y="316776"/>
            <a:ext cx="11533214" cy="158375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b="0" dirty="0">
                <a:solidFill>
                  <a:srgbClr val="424242"/>
                </a:solidFill>
                <a:latin typeface="Calibri"/>
                <a:cs typeface="Calibri"/>
              </a:rPr>
              <a:t>Queuing delay</a:t>
            </a:r>
            <a:r>
              <a:rPr lang="en-US" sz="6400" b="0" dirty="0">
                <a:solidFill>
                  <a:srgbClr val="424242"/>
                </a:solidFill>
                <a:latin typeface="Calibri"/>
                <a:cs typeface="Calibri"/>
              </a:rPr>
              <a:t>: “pipe” view</a:t>
            </a:r>
            <a:endParaRPr sz="6400" b="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28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7942479" y="5428139"/>
            <a:ext cx="1281938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4853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61" name="Group 1"/>
          <p:cNvGrpSpPr>
            <a:grpSpLocks/>
          </p:cNvGrpSpPr>
          <p:nvPr/>
        </p:nvGrpSpPr>
        <p:grpSpPr bwMode="auto">
          <a:xfrm rot="1739168">
            <a:off x="1623343" y="4323647"/>
            <a:ext cx="4660053" cy="573476"/>
            <a:chOff x="2590800" y="5936044"/>
            <a:chExt cx="3276600" cy="403532"/>
          </a:xfrm>
        </p:grpSpPr>
        <p:cxnSp>
          <p:nvCxnSpPr>
            <p:cNvPr id="96272" name="Straight Connector 16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73" name="Straight Connector 17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Rectangle 28"/>
            <p:cNvSpPr/>
            <p:nvPr/>
          </p:nvSpPr>
          <p:spPr bwMode="auto">
            <a:xfrm>
              <a:off x="5514679" y="5958144"/>
              <a:ext cx="304800" cy="38129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244407" y="5935445"/>
              <a:ext cx="304800" cy="38129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949792" y="5953957"/>
              <a:ext cx="304800" cy="38129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892667" y="5942508"/>
              <a:ext cx="304800" cy="38129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 rot="20179596">
            <a:off x="1541983" y="6980900"/>
            <a:ext cx="4660053" cy="560186"/>
            <a:chOff x="2590800" y="5105400"/>
            <a:chExt cx="3276600" cy="393881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3" name="Straight Connector 32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32766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5626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247606" y="5118281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6610773" y="7802880"/>
            <a:ext cx="6068907" cy="839202"/>
          </a:xfrm>
          <a:prstGeom prst="rect">
            <a:avLst/>
          </a:prstGeom>
          <a:noFill/>
        </p:spPr>
        <p:txBody>
          <a:bodyPr lIns="130032" tIns="65017" rIns="130032" bIns="65017">
            <a:spAutoFit/>
          </a:bodyPr>
          <a:lstStyle/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kern="12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Transient Overload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10773" y="8562284"/>
            <a:ext cx="6068907" cy="839202"/>
          </a:xfrm>
          <a:prstGeom prst="rect">
            <a:avLst/>
          </a:prstGeom>
          <a:noFill/>
        </p:spPr>
        <p:txBody>
          <a:bodyPr lIns="130032" tIns="65017" rIns="130032" bIns="65017">
            <a:spAutoFit/>
          </a:bodyPr>
          <a:lstStyle/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kern="12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Not a rare event!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177280" y="4226560"/>
            <a:ext cx="541867" cy="1192107"/>
            <a:chOff x="6096000" y="3962400"/>
            <a:chExt cx="381000" cy="838200"/>
          </a:xfrm>
        </p:grpSpPr>
        <p:cxnSp>
          <p:nvCxnSpPr>
            <p:cNvPr id="96269" name="Straight Connector 5"/>
            <p:cNvCxnSpPr>
              <a:cxnSpLocks noChangeShapeType="1"/>
            </p:cNvCxnSpPr>
            <p:nvPr/>
          </p:nvCxnSpPr>
          <p:spPr bwMode="auto">
            <a:xfrm>
              <a:off x="6096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70" name="Straight Connector 67"/>
            <p:cNvCxnSpPr>
              <a:cxnSpLocks noChangeShapeType="1"/>
            </p:cNvCxnSpPr>
            <p:nvPr/>
          </p:nvCxnSpPr>
          <p:spPr bwMode="auto">
            <a:xfrm>
              <a:off x="6477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71" name="Straight Connector 7"/>
            <p:cNvCxnSpPr>
              <a:cxnSpLocks noChangeShapeType="1"/>
            </p:cNvCxnSpPr>
            <p:nvPr/>
          </p:nvCxnSpPr>
          <p:spPr bwMode="auto">
            <a:xfrm>
              <a:off x="6096000" y="4800600"/>
              <a:ext cx="3810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4445" y="4443310"/>
            <a:ext cx="1032170" cy="43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32" tIns="65017" rIns="130032" bIns="65017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93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000000"/>
                </a:solidFill>
              </a:rPr>
              <a:t>Queue</a:t>
            </a:r>
          </a:p>
        </p:txBody>
      </p:sp>
      <p:cxnSp>
        <p:nvCxnSpPr>
          <p:cNvPr id="12" name="Straight Arrow Connector 11"/>
          <p:cNvCxnSpPr>
            <a:cxnSpLocks noChangeShapeType="1"/>
            <a:stCxn id="10" idx="1"/>
          </p:cNvCxnSpPr>
          <p:nvPr/>
        </p:nvCxnSpPr>
        <p:spPr bwMode="auto">
          <a:xfrm flipH="1">
            <a:off x="6827525" y="4662850"/>
            <a:ext cx="1026920" cy="105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9" name="Group 68"/>
          <p:cNvGrpSpPr/>
          <p:nvPr/>
        </p:nvGrpSpPr>
        <p:grpSpPr>
          <a:xfrm>
            <a:off x="7044267" y="5743788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70" name="Straight Connector 69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Shape 698"/>
          <p:cNvSpPr>
            <a:spLocks noGrp="1"/>
          </p:cNvSpPr>
          <p:nvPr>
            <p:ph type="title"/>
          </p:nvPr>
        </p:nvSpPr>
        <p:spPr>
          <a:xfrm>
            <a:off x="546141" y="316776"/>
            <a:ext cx="11533214" cy="158375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b="0" dirty="0">
                <a:solidFill>
                  <a:srgbClr val="424242"/>
                </a:solidFill>
                <a:latin typeface="Calibri"/>
                <a:cs typeface="Calibri"/>
              </a:rPr>
              <a:t>Queuing delay</a:t>
            </a:r>
            <a:r>
              <a:rPr lang="en-US" sz="6400" b="0" dirty="0">
                <a:solidFill>
                  <a:srgbClr val="424242"/>
                </a:solidFill>
                <a:latin typeface="Calibri"/>
                <a:cs typeface="Calibri"/>
              </a:rPr>
              <a:t>: “pipe” view</a:t>
            </a:r>
            <a:endParaRPr sz="6400" b="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39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285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5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5" name="Group 1"/>
          <p:cNvGrpSpPr>
            <a:grpSpLocks/>
          </p:cNvGrpSpPr>
          <p:nvPr/>
        </p:nvGrpSpPr>
        <p:grpSpPr bwMode="auto">
          <a:xfrm rot="1739168">
            <a:off x="1623343" y="4319131"/>
            <a:ext cx="4660053" cy="577991"/>
            <a:chOff x="2590800" y="5932228"/>
            <a:chExt cx="3276600" cy="407348"/>
          </a:xfrm>
        </p:grpSpPr>
        <p:cxnSp>
          <p:nvCxnSpPr>
            <p:cNvPr id="97297" name="Straight Connector 16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298" name="Straight Connector 17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Rectangle 28"/>
            <p:cNvSpPr/>
            <p:nvPr/>
          </p:nvSpPr>
          <p:spPr bwMode="auto">
            <a:xfrm>
              <a:off x="5515832" y="5958836"/>
              <a:ext cx="304800" cy="380298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460885" y="5931608"/>
              <a:ext cx="304800" cy="380297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331335" y="5945919"/>
              <a:ext cx="304800" cy="381889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 rot="20179596">
            <a:off x="1536644" y="6973766"/>
            <a:ext cx="4660053" cy="550118"/>
            <a:chOff x="2590800" y="5099598"/>
            <a:chExt cx="3276600" cy="386802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3" name="Straight Connector 32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3841375" y="5099598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5626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67" name="Rectangle 66"/>
          <p:cNvSpPr/>
          <p:nvPr/>
        </p:nvSpPr>
        <p:spPr bwMode="auto">
          <a:xfrm rot="5400000">
            <a:off x="6231467" y="4930988"/>
            <a:ext cx="433493" cy="541867"/>
          </a:xfrm>
          <a:prstGeom prst="rect">
            <a:avLst/>
          </a:prstGeom>
          <a:solidFill>
            <a:srgbClr val="CCFFFF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97290" name="Group 8"/>
          <p:cNvGrpSpPr>
            <a:grpSpLocks/>
          </p:cNvGrpSpPr>
          <p:nvPr/>
        </p:nvGrpSpPr>
        <p:grpSpPr bwMode="auto">
          <a:xfrm>
            <a:off x="6177280" y="4226560"/>
            <a:ext cx="541867" cy="1192107"/>
            <a:chOff x="6096000" y="3962400"/>
            <a:chExt cx="381000" cy="838200"/>
          </a:xfrm>
        </p:grpSpPr>
        <p:cxnSp>
          <p:nvCxnSpPr>
            <p:cNvPr id="97294" name="Straight Connector 5"/>
            <p:cNvCxnSpPr>
              <a:cxnSpLocks noChangeShapeType="1"/>
            </p:cNvCxnSpPr>
            <p:nvPr/>
          </p:nvCxnSpPr>
          <p:spPr bwMode="auto">
            <a:xfrm>
              <a:off x="6096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295" name="Straight Connector 67"/>
            <p:cNvCxnSpPr>
              <a:cxnSpLocks noChangeShapeType="1"/>
            </p:cNvCxnSpPr>
            <p:nvPr/>
          </p:nvCxnSpPr>
          <p:spPr bwMode="auto">
            <a:xfrm>
              <a:off x="6477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296" name="Straight Connector 7"/>
            <p:cNvCxnSpPr>
              <a:cxnSpLocks noChangeShapeType="1"/>
            </p:cNvCxnSpPr>
            <p:nvPr/>
          </p:nvCxnSpPr>
          <p:spPr bwMode="auto">
            <a:xfrm>
              <a:off x="6096000" y="4800600"/>
              <a:ext cx="3810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7291" name="TextBox 9"/>
          <p:cNvSpPr txBox="1">
            <a:spLocks noChangeArrowheads="1"/>
          </p:cNvSpPr>
          <p:nvPr/>
        </p:nvSpPr>
        <p:spPr bwMode="auto">
          <a:xfrm>
            <a:off x="7854445" y="4443310"/>
            <a:ext cx="1032170" cy="43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32" tIns="65017" rIns="130032" bIns="65017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93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000000"/>
                </a:solidFill>
              </a:rPr>
              <a:t>Queue</a:t>
            </a:r>
          </a:p>
        </p:txBody>
      </p:sp>
      <p:cxnSp>
        <p:nvCxnSpPr>
          <p:cNvPr id="97292" name="Straight Arrow Connector 11"/>
          <p:cNvCxnSpPr>
            <a:cxnSpLocks noChangeShapeType="1"/>
            <a:stCxn id="97291" idx="1"/>
          </p:cNvCxnSpPr>
          <p:nvPr/>
        </p:nvCxnSpPr>
        <p:spPr bwMode="auto">
          <a:xfrm flipH="1">
            <a:off x="6827525" y="4662850"/>
            <a:ext cx="1026920" cy="105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0" name="Group 29"/>
          <p:cNvGrpSpPr/>
          <p:nvPr/>
        </p:nvGrpSpPr>
        <p:grpSpPr>
          <a:xfrm>
            <a:off x="7044267" y="5743788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1" name="Straight Connector 30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25908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8" name="Shape 698"/>
          <p:cNvSpPr>
            <a:spLocks noGrp="1"/>
          </p:cNvSpPr>
          <p:nvPr>
            <p:ph type="title"/>
          </p:nvPr>
        </p:nvSpPr>
        <p:spPr>
          <a:xfrm>
            <a:off x="546141" y="316776"/>
            <a:ext cx="11533214" cy="158375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b="0" dirty="0">
                <a:solidFill>
                  <a:srgbClr val="424242"/>
                </a:solidFill>
                <a:latin typeface="Calibri"/>
                <a:cs typeface="Calibri"/>
              </a:rPr>
              <a:t>Queuing delay</a:t>
            </a:r>
            <a:r>
              <a:rPr lang="en-US" sz="6400" b="0" dirty="0">
                <a:solidFill>
                  <a:srgbClr val="424242"/>
                </a:solidFill>
                <a:latin typeface="Calibri"/>
                <a:cs typeface="Calibri"/>
              </a:rPr>
              <a:t>: “pipe” view</a:t>
            </a:r>
            <a:endParaRPr sz="6400" b="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40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18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9" name="Group 1"/>
          <p:cNvGrpSpPr>
            <a:grpSpLocks/>
          </p:cNvGrpSpPr>
          <p:nvPr/>
        </p:nvGrpSpPr>
        <p:grpSpPr bwMode="auto">
          <a:xfrm rot="1739168">
            <a:off x="1634631" y="4298809"/>
            <a:ext cx="4660053" cy="580250"/>
            <a:chOff x="2590800" y="5916892"/>
            <a:chExt cx="3276600" cy="407708"/>
          </a:xfrm>
        </p:grpSpPr>
        <p:cxnSp>
          <p:nvCxnSpPr>
            <p:cNvPr id="98323" name="Straight Connector 16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24" name="Straight Connector 17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Rectangle 27"/>
            <p:cNvSpPr/>
            <p:nvPr/>
          </p:nvSpPr>
          <p:spPr bwMode="auto">
            <a:xfrm>
              <a:off x="4988050" y="5930926"/>
              <a:ext cx="304800" cy="380739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020359" y="5917135"/>
              <a:ext cx="304800" cy="380739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 rot="20179596">
            <a:off x="1537192" y="6976413"/>
            <a:ext cx="4660053" cy="547358"/>
            <a:chOff x="2590800" y="5101539"/>
            <a:chExt cx="3276600" cy="384861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3" name="Straight Connector 32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4450310" y="5101539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67" name="Rectangle 66"/>
          <p:cNvSpPr/>
          <p:nvPr/>
        </p:nvSpPr>
        <p:spPr bwMode="auto">
          <a:xfrm rot="5400000">
            <a:off x="6231467" y="4930988"/>
            <a:ext cx="433493" cy="54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98314" name="Group 8"/>
          <p:cNvGrpSpPr>
            <a:grpSpLocks/>
          </p:cNvGrpSpPr>
          <p:nvPr/>
        </p:nvGrpSpPr>
        <p:grpSpPr bwMode="auto">
          <a:xfrm>
            <a:off x="6177280" y="4226560"/>
            <a:ext cx="541867" cy="1192107"/>
            <a:chOff x="6096000" y="3962400"/>
            <a:chExt cx="381000" cy="838200"/>
          </a:xfrm>
        </p:grpSpPr>
        <p:cxnSp>
          <p:nvCxnSpPr>
            <p:cNvPr id="98320" name="Straight Connector 5"/>
            <p:cNvCxnSpPr>
              <a:cxnSpLocks noChangeShapeType="1"/>
            </p:cNvCxnSpPr>
            <p:nvPr/>
          </p:nvCxnSpPr>
          <p:spPr bwMode="auto">
            <a:xfrm>
              <a:off x="6096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21" name="Straight Connector 67"/>
            <p:cNvCxnSpPr>
              <a:cxnSpLocks noChangeShapeType="1"/>
            </p:cNvCxnSpPr>
            <p:nvPr/>
          </p:nvCxnSpPr>
          <p:spPr bwMode="auto">
            <a:xfrm>
              <a:off x="6477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22" name="Straight Connector 7"/>
            <p:cNvCxnSpPr>
              <a:cxnSpLocks noChangeShapeType="1"/>
            </p:cNvCxnSpPr>
            <p:nvPr/>
          </p:nvCxnSpPr>
          <p:spPr bwMode="auto">
            <a:xfrm>
              <a:off x="6096000" y="4800600"/>
              <a:ext cx="3810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8315" name="TextBox 9"/>
          <p:cNvSpPr txBox="1">
            <a:spLocks noChangeArrowheads="1"/>
          </p:cNvSpPr>
          <p:nvPr/>
        </p:nvSpPr>
        <p:spPr bwMode="auto">
          <a:xfrm>
            <a:off x="7854445" y="4443310"/>
            <a:ext cx="1032170" cy="43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32" tIns="65017" rIns="130032" bIns="65017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93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000000"/>
                </a:solidFill>
              </a:rPr>
              <a:t>Queue</a:t>
            </a:r>
          </a:p>
        </p:txBody>
      </p:sp>
      <p:cxnSp>
        <p:nvCxnSpPr>
          <p:cNvPr id="98316" name="Straight Arrow Connector 11"/>
          <p:cNvCxnSpPr>
            <a:cxnSpLocks noChangeShapeType="1"/>
            <a:stCxn id="98315" idx="1"/>
          </p:cNvCxnSpPr>
          <p:nvPr/>
        </p:nvCxnSpPr>
        <p:spPr bwMode="auto">
          <a:xfrm flipH="1">
            <a:off x="6827525" y="4662850"/>
            <a:ext cx="1026920" cy="105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0" name="Group 29"/>
          <p:cNvGrpSpPr/>
          <p:nvPr/>
        </p:nvGrpSpPr>
        <p:grpSpPr>
          <a:xfrm>
            <a:off x="7044267" y="5743788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1" name="Straight Connector 30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2590800" y="5105400"/>
              <a:ext cx="304800" cy="38100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7477760" y="5743788"/>
            <a:ext cx="433493" cy="54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 rot="5400000">
            <a:off x="6231467" y="4497493"/>
            <a:ext cx="433493" cy="541867"/>
          </a:xfrm>
          <a:prstGeom prst="rect">
            <a:avLst/>
          </a:prstGeom>
          <a:solidFill>
            <a:srgbClr val="CCFFFF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Shape 698"/>
          <p:cNvSpPr>
            <a:spLocks noGrp="1"/>
          </p:cNvSpPr>
          <p:nvPr>
            <p:ph type="title"/>
          </p:nvPr>
        </p:nvSpPr>
        <p:spPr>
          <a:xfrm>
            <a:off x="546141" y="316776"/>
            <a:ext cx="11533214" cy="158375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b="0" dirty="0">
                <a:solidFill>
                  <a:srgbClr val="424242"/>
                </a:solidFill>
                <a:latin typeface="Calibri"/>
                <a:cs typeface="Calibri"/>
              </a:rPr>
              <a:t>Queuing delay</a:t>
            </a:r>
            <a:r>
              <a:rPr lang="en-US" sz="6400" b="0" dirty="0">
                <a:solidFill>
                  <a:srgbClr val="424242"/>
                </a:solidFill>
                <a:latin typeface="Calibri"/>
                <a:cs typeface="Calibri"/>
              </a:rPr>
              <a:t>: “pipe” view</a:t>
            </a:r>
            <a:endParaRPr sz="6400" b="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42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849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3" name="Group 1"/>
          <p:cNvGrpSpPr>
            <a:grpSpLocks/>
          </p:cNvGrpSpPr>
          <p:nvPr/>
        </p:nvGrpSpPr>
        <p:grpSpPr bwMode="auto">
          <a:xfrm rot="1739168">
            <a:off x="1632374" y="4310098"/>
            <a:ext cx="4660053" cy="568960"/>
            <a:chOff x="2590800" y="5924235"/>
            <a:chExt cx="3276600" cy="400365"/>
          </a:xfrm>
        </p:grpSpPr>
        <p:cxnSp>
          <p:nvCxnSpPr>
            <p:cNvPr id="99347" name="Straight Connector 16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48" name="Straight Connector 17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Rectangle 27"/>
            <p:cNvSpPr/>
            <p:nvPr/>
          </p:nvSpPr>
          <p:spPr bwMode="auto">
            <a:xfrm>
              <a:off x="5152816" y="5923789"/>
              <a:ext cx="304800" cy="38130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291868" y="5939680"/>
              <a:ext cx="304800" cy="379712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 rot="20179596">
            <a:off x="1538432" y="6981644"/>
            <a:ext cx="4660053" cy="542548"/>
            <a:chOff x="2590800" y="5105400"/>
            <a:chExt cx="3276600" cy="381479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3" name="Straight Connector 32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4614812" y="5105879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99337" name="Group 8"/>
          <p:cNvGrpSpPr>
            <a:grpSpLocks/>
          </p:cNvGrpSpPr>
          <p:nvPr/>
        </p:nvGrpSpPr>
        <p:grpSpPr bwMode="auto">
          <a:xfrm>
            <a:off x="6177280" y="4226560"/>
            <a:ext cx="541867" cy="1192107"/>
            <a:chOff x="6096000" y="3962400"/>
            <a:chExt cx="381000" cy="838200"/>
          </a:xfrm>
        </p:grpSpPr>
        <p:cxnSp>
          <p:nvCxnSpPr>
            <p:cNvPr id="99344" name="Straight Connector 5"/>
            <p:cNvCxnSpPr>
              <a:cxnSpLocks noChangeShapeType="1"/>
            </p:cNvCxnSpPr>
            <p:nvPr/>
          </p:nvCxnSpPr>
          <p:spPr bwMode="auto">
            <a:xfrm>
              <a:off x="6096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45" name="Straight Connector 67"/>
            <p:cNvCxnSpPr>
              <a:cxnSpLocks noChangeShapeType="1"/>
            </p:cNvCxnSpPr>
            <p:nvPr/>
          </p:nvCxnSpPr>
          <p:spPr bwMode="auto">
            <a:xfrm>
              <a:off x="6477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346" name="Straight Connector 7"/>
            <p:cNvCxnSpPr>
              <a:cxnSpLocks noChangeShapeType="1"/>
            </p:cNvCxnSpPr>
            <p:nvPr/>
          </p:nvCxnSpPr>
          <p:spPr bwMode="auto">
            <a:xfrm>
              <a:off x="6096000" y="4800600"/>
              <a:ext cx="3810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9338" name="TextBox 9"/>
          <p:cNvSpPr txBox="1">
            <a:spLocks noChangeArrowheads="1"/>
          </p:cNvSpPr>
          <p:nvPr/>
        </p:nvSpPr>
        <p:spPr bwMode="auto">
          <a:xfrm>
            <a:off x="7854445" y="4443310"/>
            <a:ext cx="1032170" cy="43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32" tIns="65017" rIns="130032" bIns="65017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93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000000"/>
                </a:solidFill>
              </a:rPr>
              <a:t>Queue</a:t>
            </a:r>
          </a:p>
        </p:txBody>
      </p:sp>
      <p:cxnSp>
        <p:nvCxnSpPr>
          <p:cNvPr id="99339" name="Straight Arrow Connector 11"/>
          <p:cNvCxnSpPr>
            <a:cxnSpLocks noChangeShapeType="1"/>
            <a:stCxn id="99338" idx="1"/>
          </p:cNvCxnSpPr>
          <p:nvPr/>
        </p:nvCxnSpPr>
        <p:spPr bwMode="auto">
          <a:xfrm flipH="1">
            <a:off x="6827525" y="4662850"/>
            <a:ext cx="1026920" cy="105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0" name="Group 29"/>
          <p:cNvGrpSpPr/>
          <p:nvPr/>
        </p:nvGrpSpPr>
        <p:grpSpPr>
          <a:xfrm>
            <a:off x="7044267" y="5743788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1" name="Straight Connector 30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2590800" y="5105400"/>
              <a:ext cx="3048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9341" name="Rectangle 37"/>
          <p:cNvSpPr>
            <a:spLocks noChangeArrowheads="1"/>
          </p:cNvSpPr>
          <p:nvPr/>
        </p:nvSpPr>
        <p:spPr bwMode="auto">
          <a:xfrm>
            <a:off x="7477760" y="5743788"/>
            <a:ext cx="433493" cy="54186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 rot="5400000">
            <a:off x="6231467" y="4930988"/>
            <a:ext cx="433493" cy="541867"/>
          </a:xfrm>
          <a:prstGeom prst="rect">
            <a:avLst/>
          </a:prstGeom>
          <a:solidFill>
            <a:srgbClr val="CCFFFF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911255" y="5743788"/>
            <a:ext cx="433493" cy="54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Shape 698"/>
          <p:cNvSpPr>
            <a:spLocks noGrp="1"/>
          </p:cNvSpPr>
          <p:nvPr>
            <p:ph type="title"/>
          </p:nvPr>
        </p:nvSpPr>
        <p:spPr>
          <a:xfrm>
            <a:off x="546141" y="316776"/>
            <a:ext cx="11533214" cy="158375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b="0" dirty="0">
                <a:solidFill>
                  <a:srgbClr val="424242"/>
                </a:solidFill>
                <a:latin typeface="Calibri"/>
                <a:cs typeface="Calibri"/>
              </a:rPr>
              <a:t>Queuing delay</a:t>
            </a:r>
            <a:r>
              <a:rPr lang="en-US" sz="6400" b="0" dirty="0">
                <a:solidFill>
                  <a:srgbClr val="424242"/>
                </a:solidFill>
                <a:latin typeface="Calibri"/>
                <a:cs typeface="Calibri"/>
              </a:rPr>
              <a:t>: “pipe” view</a:t>
            </a:r>
            <a:endParaRPr sz="6400" b="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42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336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 smtClean="0"/>
              <a:t>Plan of attack</a:t>
            </a:r>
            <a:endParaRPr sz="6500" dirty="0"/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1244630" y="2768600"/>
            <a:ext cx="10464801" cy="58674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/>
              <a:t>What is a network made of?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/>
              <a:t>How is it shared?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How do we evaluate a network</a:t>
            </a:r>
            <a:r>
              <a:rPr sz="4400" dirty="0" smtClean="0">
                <a:solidFill>
                  <a:schemeClr val="tx1"/>
                </a:solidFill>
              </a:rPr>
              <a:t>?</a:t>
            </a:r>
            <a:endParaRPr lang="en-US" sz="4400" dirty="0" smtClean="0">
              <a:solidFill>
                <a:schemeClr val="tx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800080"/>
                </a:solidFill>
              </a:rPr>
              <a:t>How is communication organized?</a:t>
            </a:r>
            <a:endParaRPr sz="4400" dirty="0">
              <a:solidFill>
                <a:srgbClr val="800080"/>
              </a:solidFill>
            </a:endParaRP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2"/>
          </p:nvPr>
        </p:nvSpPr>
        <p:spPr>
          <a:xfrm>
            <a:off x="11985863" y="8864631"/>
            <a:ext cx="120172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3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359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7" name="Group 1"/>
          <p:cNvGrpSpPr>
            <a:grpSpLocks/>
          </p:cNvGrpSpPr>
          <p:nvPr/>
        </p:nvGrpSpPr>
        <p:grpSpPr bwMode="auto">
          <a:xfrm rot="1739168">
            <a:off x="1632374" y="4310098"/>
            <a:ext cx="4660053" cy="568960"/>
            <a:chOff x="2590800" y="5925025"/>
            <a:chExt cx="3276600" cy="399575"/>
          </a:xfrm>
        </p:grpSpPr>
        <p:cxnSp>
          <p:nvCxnSpPr>
            <p:cNvPr id="100371" name="Straight Connector 16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72" name="Straight Connector 17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Rectangle 27"/>
            <p:cNvSpPr/>
            <p:nvPr/>
          </p:nvSpPr>
          <p:spPr bwMode="auto">
            <a:xfrm>
              <a:off x="5420798" y="5926749"/>
              <a:ext cx="304800" cy="380548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631956" y="5924575"/>
              <a:ext cx="304800" cy="380548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 rot="20179596">
            <a:off x="1532281" y="6952993"/>
            <a:ext cx="4660053" cy="571809"/>
            <a:chOff x="2590800" y="5084347"/>
            <a:chExt cx="3276600" cy="402053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3" name="Straight Connector 32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4790655" y="5084347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00361" name="Group 8"/>
          <p:cNvGrpSpPr>
            <a:grpSpLocks/>
          </p:cNvGrpSpPr>
          <p:nvPr/>
        </p:nvGrpSpPr>
        <p:grpSpPr bwMode="auto">
          <a:xfrm>
            <a:off x="6177280" y="4226560"/>
            <a:ext cx="541867" cy="1192107"/>
            <a:chOff x="6096000" y="3962400"/>
            <a:chExt cx="381000" cy="838200"/>
          </a:xfrm>
        </p:grpSpPr>
        <p:cxnSp>
          <p:nvCxnSpPr>
            <p:cNvPr id="100368" name="Straight Connector 5"/>
            <p:cNvCxnSpPr>
              <a:cxnSpLocks noChangeShapeType="1"/>
            </p:cNvCxnSpPr>
            <p:nvPr/>
          </p:nvCxnSpPr>
          <p:spPr bwMode="auto">
            <a:xfrm>
              <a:off x="6096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69" name="Straight Connector 67"/>
            <p:cNvCxnSpPr>
              <a:cxnSpLocks noChangeShapeType="1"/>
            </p:cNvCxnSpPr>
            <p:nvPr/>
          </p:nvCxnSpPr>
          <p:spPr bwMode="auto">
            <a:xfrm>
              <a:off x="6477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70" name="Straight Connector 7"/>
            <p:cNvCxnSpPr>
              <a:cxnSpLocks noChangeShapeType="1"/>
            </p:cNvCxnSpPr>
            <p:nvPr/>
          </p:nvCxnSpPr>
          <p:spPr bwMode="auto">
            <a:xfrm>
              <a:off x="6096000" y="4800600"/>
              <a:ext cx="3810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0362" name="TextBox 9"/>
          <p:cNvSpPr txBox="1">
            <a:spLocks noChangeArrowheads="1"/>
          </p:cNvSpPr>
          <p:nvPr/>
        </p:nvSpPr>
        <p:spPr bwMode="auto">
          <a:xfrm>
            <a:off x="7854445" y="4443310"/>
            <a:ext cx="1032170" cy="43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32" tIns="65017" rIns="130032" bIns="65017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93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000000"/>
                </a:solidFill>
              </a:rPr>
              <a:t>Queue</a:t>
            </a:r>
          </a:p>
        </p:txBody>
      </p:sp>
      <p:cxnSp>
        <p:nvCxnSpPr>
          <p:cNvPr id="100363" name="Straight Arrow Connector 11"/>
          <p:cNvCxnSpPr>
            <a:cxnSpLocks noChangeShapeType="1"/>
            <a:stCxn id="100362" idx="1"/>
          </p:cNvCxnSpPr>
          <p:nvPr/>
        </p:nvCxnSpPr>
        <p:spPr bwMode="auto">
          <a:xfrm flipH="1">
            <a:off x="6827525" y="4662850"/>
            <a:ext cx="1026920" cy="105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0" name="Group 29"/>
          <p:cNvGrpSpPr/>
          <p:nvPr/>
        </p:nvGrpSpPr>
        <p:grpSpPr>
          <a:xfrm>
            <a:off x="7044267" y="5743788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1" name="Straight Connector 30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2590800" y="5105400"/>
              <a:ext cx="304800" cy="38100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0365" name="Rectangle 37"/>
          <p:cNvSpPr>
            <a:spLocks noChangeArrowheads="1"/>
          </p:cNvSpPr>
          <p:nvPr/>
        </p:nvSpPr>
        <p:spPr bwMode="auto">
          <a:xfrm>
            <a:off x="7477760" y="5743788"/>
            <a:ext cx="433493" cy="541867"/>
          </a:xfrm>
          <a:prstGeom prst="rect">
            <a:avLst/>
          </a:prstGeom>
          <a:solidFill>
            <a:srgbClr val="AD5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66" name="Rectangle 36"/>
          <p:cNvSpPr>
            <a:spLocks noChangeArrowheads="1"/>
          </p:cNvSpPr>
          <p:nvPr/>
        </p:nvSpPr>
        <p:spPr bwMode="auto">
          <a:xfrm>
            <a:off x="7911255" y="5743788"/>
            <a:ext cx="433493" cy="54186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67" name="Rectangle 41"/>
          <p:cNvSpPr>
            <a:spLocks noChangeArrowheads="1"/>
          </p:cNvSpPr>
          <p:nvPr/>
        </p:nvSpPr>
        <p:spPr bwMode="auto">
          <a:xfrm>
            <a:off x="8344747" y="5743788"/>
            <a:ext cx="433493" cy="541867"/>
          </a:xfrm>
          <a:prstGeom prst="rect">
            <a:avLst/>
          </a:prstGeom>
          <a:solidFill>
            <a:srgbClr val="AD5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Shape 698"/>
          <p:cNvSpPr>
            <a:spLocks noGrp="1"/>
          </p:cNvSpPr>
          <p:nvPr>
            <p:ph type="title"/>
          </p:nvPr>
        </p:nvSpPr>
        <p:spPr>
          <a:xfrm>
            <a:off x="546141" y="316776"/>
            <a:ext cx="11533214" cy="158375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b="0" dirty="0">
                <a:solidFill>
                  <a:srgbClr val="424242"/>
                </a:solidFill>
                <a:latin typeface="Calibri"/>
                <a:cs typeface="Calibri"/>
              </a:rPr>
              <a:t>Queuing delay</a:t>
            </a:r>
            <a:r>
              <a:rPr lang="en-US" sz="6400" b="0" dirty="0">
                <a:solidFill>
                  <a:srgbClr val="424242"/>
                </a:solidFill>
                <a:latin typeface="Calibri"/>
                <a:cs typeface="Calibri"/>
              </a:rPr>
              <a:t>: “pipe” view</a:t>
            </a:r>
            <a:endParaRPr sz="6400" b="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38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130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81" name="Group 1"/>
          <p:cNvGrpSpPr>
            <a:grpSpLocks/>
          </p:cNvGrpSpPr>
          <p:nvPr/>
        </p:nvGrpSpPr>
        <p:grpSpPr bwMode="auto">
          <a:xfrm rot="1739168">
            <a:off x="1625600" y="4334933"/>
            <a:ext cx="4660053" cy="541867"/>
            <a:chOff x="2590800" y="5943600"/>
            <a:chExt cx="3276600" cy="381000"/>
          </a:xfrm>
        </p:grpSpPr>
        <p:cxnSp>
          <p:nvCxnSpPr>
            <p:cNvPr id="101401" name="Straight Connector 16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402" name="Straight Connector 17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 rot="20179596">
            <a:off x="1538307" y="6981669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3" name="Straight Connector 32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383" name="Group 38"/>
          <p:cNvGrpSpPr>
            <a:grpSpLocks/>
          </p:cNvGrpSpPr>
          <p:nvPr/>
        </p:nvGrpSpPr>
        <p:grpSpPr bwMode="auto">
          <a:xfrm>
            <a:off x="7044267" y="5721211"/>
            <a:ext cx="4660053" cy="564444"/>
            <a:chOff x="2590800" y="5927120"/>
            <a:chExt cx="3276600" cy="397480"/>
          </a:xfrm>
        </p:grpSpPr>
        <p:cxnSp>
          <p:nvCxnSpPr>
            <p:cNvPr id="101395" name="Straight Connector 39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6" name="Straight Connector 40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Rectangle 41"/>
            <p:cNvSpPr/>
            <p:nvPr/>
          </p:nvSpPr>
          <p:spPr bwMode="auto">
            <a:xfrm>
              <a:off x="5291138" y="5927120"/>
              <a:ext cx="304800" cy="381581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648200" y="5941430"/>
              <a:ext cx="304800" cy="381581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114800" y="5943019"/>
              <a:ext cx="304800" cy="381581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5943019"/>
              <a:ext cx="304800" cy="381581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044267" y="5743788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49" name="Straight Connector 48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Rectangle 50"/>
            <p:cNvSpPr/>
            <p:nvPr/>
          </p:nvSpPr>
          <p:spPr bwMode="auto">
            <a:xfrm>
              <a:off x="36576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5626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9530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01385" name="Group 34"/>
          <p:cNvGrpSpPr>
            <a:grpSpLocks/>
          </p:cNvGrpSpPr>
          <p:nvPr/>
        </p:nvGrpSpPr>
        <p:grpSpPr bwMode="auto">
          <a:xfrm>
            <a:off x="6177280" y="4226560"/>
            <a:ext cx="541867" cy="1192107"/>
            <a:chOff x="6096000" y="3962400"/>
            <a:chExt cx="381000" cy="838200"/>
          </a:xfrm>
        </p:grpSpPr>
        <p:cxnSp>
          <p:nvCxnSpPr>
            <p:cNvPr id="101392" name="Straight Connector 45"/>
            <p:cNvCxnSpPr>
              <a:cxnSpLocks noChangeShapeType="1"/>
            </p:cNvCxnSpPr>
            <p:nvPr/>
          </p:nvCxnSpPr>
          <p:spPr bwMode="auto">
            <a:xfrm>
              <a:off x="6096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3" name="Straight Connector 46"/>
            <p:cNvCxnSpPr>
              <a:cxnSpLocks noChangeShapeType="1"/>
            </p:cNvCxnSpPr>
            <p:nvPr/>
          </p:nvCxnSpPr>
          <p:spPr bwMode="auto">
            <a:xfrm>
              <a:off x="6477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394" name="Straight Connector 54"/>
            <p:cNvCxnSpPr>
              <a:cxnSpLocks noChangeShapeType="1"/>
            </p:cNvCxnSpPr>
            <p:nvPr/>
          </p:nvCxnSpPr>
          <p:spPr bwMode="auto">
            <a:xfrm>
              <a:off x="6096000" y="4800600"/>
              <a:ext cx="3810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1386" name="TextBox 55"/>
          <p:cNvSpPr txBox="1">
            <a:spLocks noChangeArrowheads="1"/>
          </p:cNvSpPr>
          <p:nvPr/>
        </p:nvSpPr>
        <p:spPr bwMode="auto">
          <a:xfrm>
            <a:off x="7854445" y="4443310"/>
            <a:ext cx="1032170" cy="43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32" tIns="65017" rIns="130032" bIns="65017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93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000000"/>
                </a:solidFill>
              </a:rPr>
              <a:t>Queue</a:t>
            </a:r>
          </a:p>
        </p:txBody>
      </p:sp>
      <p:cxnSp>
        <p:nvCxnSpPr>
          <p:cNvPr id="101387" name="Straight Arrow Connector 56"/>
          <p:cNvCxnSpPr>
            <a:cxnSpLocks noChangeShapeType="1"/>
            <a:stCxn id="101386" idx="1"/>
          </p:cNvCxnSpPr>
          <p:nvPr/>
        </p:nvCxnSpPr>
        <p:spPr bwMode="auto">
          <a:xfrm flipH="1">
            <a:off x="6827525" y="4662850"/>
            <a:ext cx="1026920" cy="105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Shape 698"/>
          <p:cNvSpPr>
            <a:spLocks noGrp="1"/>
          </p:cNvSpPr>
          <p:nvPr>
            <p:ph type="title"/>
          </p:nvPr>
        </p:nvSpPr>
        <p:spPr>
          <a:xfrm>
            <a:off x="546141" y="316776"/>
            <a:ext cx="11533214" cy="158375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b="0" dirty="0">
                <a:solidFill>
                  <a:srgbClr val="424242"/>
                </a:solidFill>
                <a:latin typeface="Calibri"/>
                <a:cs typeface="Calibri"/>
              </a:rPr>
              <a:t>Queuing delay</a:t>
            </a:r>
            <a:r>
              <a:rPr lang="en-US" sz="6400" b="0" dirty="0">
                <a:solidFill>
                  <a:srgbClr val="424242"/>
                </a:solidFill>
                <a:latin typeface="Calibri"/>
                <a:cs typeface="Calibri"/>
              </a:rPr>
              <a:t>: “pipe” view</a:t>
            </a:r>
            <a:endParaRPr sz="6400" b="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37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Rounded Rectangle 62"/>
          <p:cNvSpPr/>
          <p:nvPr/>
        </p:nvSpPr>
        <p:spPr bwMode="auto">
          <a:xfrm>
            <a:off x="632464" y="8375825"/>
            <a:ext cx="11732227" cy="119210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80008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2138" y="8546707"/>
            <a:ext cx="11994748" cy="685308"/>
          </a:xfrm>
          <a:prstGeom prst="rect">
            <a:avLst/>
          </a:prstGeom>
          <a:noFill/>
        </p:spPr>
        <p:txBody>
          <a:bodyPr wrap="square" lIns="130032" tIns="65017" rIns="130032" bIns="65017">
            <a:spAutoFit/>
          </a:bodyPr>
          <a:lstStyle/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200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Queues absorb transient bursts but introduce queuing delay</a:t>
            </a:r>
          </a:p>
        </p:txBody>
      </p:sp>
    </p:spTree>
    <p:extLst>
      <p:ext uri="{BB962C8B-B14F-4D97-AF65-F5344CB8AC3E}">
        <p14:creationId xmlns:p14="http://schemas.microsoft.com/office/powerpoint/2010/main" val="14411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3467947" y="7802880"/>
            <a:ext cx="9536853" cy="839202"/>
          </a:xfrm>
          <a:prstGeom prst="rect">
            <a:avLst/>
          </a:prstGeom>
          <a:noFill/>
        </p:spPr>
        <p:txBody>
          <a:bodyPr lIns="130032" tIns="65017" rIns="130032" bIns="65017">
            <a:spAutoFit/>
          </a:bodyPr>
          <a:lstStyle/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600" kern="12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What about persistent overload?</a:t>
            </a:r>
          </a:p>
        </p:txBody>
      </p:sp>
      <p:grpSp>
        <p:nvGrpSpPr>
          <p:cNvPr id="102406" name="Group 4"/>
          <p:cNvGrpSpPr>
            <a:grpSpLocks/>
          </p:cNvGrpSpPr>
          <p:nvPr/>
        </p:nvGrpSpPr>
        <p:grpSpPr bwMode="auto">
          <a:xfrm rot="1693316">
            <a:off x="1627860" y="4312355"/>
            <a:ext cx="4660053" cy="580250"/>
            <a:chOff x="1146992" y="3032552"/>
            <a:chExt cx="3276600" cy="408682"/>
          </a:xfrm>
        </p:grpSpPr>
        <p:grpSp>
          <p:nvGrpSpPr>
            <p:cNvPr id="102434" name="Group 1"/>
            <p:cNvGrpSpPr>
              <a:grpSpLocks/>
            </p:cNvGrpSpPr>
            <p:nvPr/>
          </p:nvGrpSpPr>
          <p:grpSpPr bwMode="auto">
            <a:xfrm>
              <a:off x="1146992" y="3032552"/>
              <a:ext cx="3276600" cy="397480"/>
              <a:chOff x="2590800" y="5927120"/>
              <a:chExt cx="3276600" cy="397480"/>
            </a:xfrm>
          </p:grpSpPr>
          <p:cxnSp>
            <p:nvCxnSpPr>
              <p:cNvPr id="102439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590800" y="5943600"/>
                <a:ext cx="3276600" cy="0"/>
              </a:xfrm>
              <a:prstGeom prst="line">
                <a:avLst/>
              </a:prstGeom>
              <a:noFill/>
              <a:ln w="28575">
                <a:solidFill>
                  <a:srgbClr val="0000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440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2590800" y="6324600"/>
                <a:ext cx="3276600" cy="0"/>
              </a:xfrm>
              <a:prstGeom prst="line">
                <a:avLst/>
              </a:prstGeom>
              <a:noFill/>
              <a:ln w="28575">
                <a:solidFill>
                  <a:srgbClr val="0000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Rectangle 28"/>
              <p:cNvSpPr/>
              <p:nvPr/>
            </p:nvSpPr>
            <p:spPr bwMode="auto">
              <a:xfrm>
                <a:off x="5146267" y="5926009"/>
                <a:ext cx="304800" cy="381648"/>
              </a:xfrm>
              <a:prstGeom prst="rect">
                <a:avLst/>
              </a:prstGeom>
              <a:solidFill>
                <a:srgbClr val="CCFFFF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4805735" y="5939434"/>
                <a:ext cx="304800" cy="381648"/>
              </a:xfrm>
              <a:prstGeom prst="rect">
                <a:avLst/>
              </a:prstGeom>
              <a:solidFill>
                <a:srgbClr val="CCFFFF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3878917" y="5941387"/>
                <a:ext cx="304800" cy="381648"/>
              </a:xfrm>
              <a:prstGeom prst="rect">
                <a:avLst/>
              </a:prstGeom>
              <a:solidFill>
                <a:srgbClr val="CCFFFF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889902" y="5940791"/>
                <a:ext cx="304800" cy="383238"/>
              </a:xfrm>
              <a:prstGeom prst="rect">
                <a:avLst/>
              </a:prstGeom>
              <a:solidFill>
                <a:srgbClr val="CCFFFF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35" name="Rectangle 34"/>
            <p:cNvSpPr/>
            <p:nvPr/>
          </p:nvSpPr>
          <p:spPr bwMode="auto">
            <a:xfrm>
              <a:off x="1747902" y="3046183"/>
              <a:ext cx="304800" cy="380057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072537" y="3059460"/>
              <a:ext cx="304800" cy="381648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740193" y="3048735"/>
              <a:ext cx="304800" cy="380058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3042752" y="3048506"/>
              <a:ext cx="304800" cy="380058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 rot="20033246">
            <a:off x="1620557" y="6999509"/>
            <a:ext cx="4660053" cy="565305"/>
            <a:chOff x="1146992" y="3032552"/>
            <a:chExt cx="3276600" cy="397480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57" name="Group 56"/>
            <p:cNvGrpSpPr/>
            <p:nvPr/>
          </p:nvGrpSpPr>
          <p:grpSpPr>
            <a:xfrm>
              <a:off x="1146992" y="3032552"/>
              <a:ext cx="3276600" cy="397480"/>
              <a:chOff x="2590800" y="5927120"/>
              <a:chExt cx="3276600" cy="397480"/>
            </a:xfrm>
            <a:grpFill/>
          </p:grpSpPr>
          <p:cxnSp>
            <p:nvCxnSpPr>
              <p:cNvPr id="62" name="Straight Connector 61"/>
              <p:cNvCxnSpPr/>
              <p:nvPr/>
            </p:nvCxnSpPr>
            <p:spPr bwMode="auto">
              <a:xfrm>
                <a:off x="2590800" y="5943600"/>
                <a:ext cx="3276600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2590800" y="6324600"/>
                <a:ext cx="3276600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4" name="Rectangle 63"/>
              <p:cNvSpPr/>
              <p:nvPr/>
            </p:nvSpPr>
            <p:spPr bwMode="auto">
              <a:xfrm>
                <a:off x="5153070" y="5927120"/>
                <a:ext cx="304800" cy="3810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4812598" y="5941516"/>
                <a:ext cx="304800" cy="3810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3886200" y="5943600"/>
                <a:ext cx="304800" cy="3810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2895600" y="5943600"/>
                <a:ext cx="304800" cy="3810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8" name="Rectangle 57"/>
            <p:cNvSpPr/>
            <p:nvPr/>
          </p:nvSpPr>
          <p:spPr bwMode="auto">
            <a:xfrm>
              <a:off x="1822011" y="3040457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76980" y="3044727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743200" y="30480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048000" y="30480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69" name="Rectangle 68"/>
          <p:cNvSpPr/>
          <p:nvPr/>
        </p:nvSpPr>
        <p:spPr bwMode="auto">
          <a:xfrm rot="1693316">
            <a:off x="1957494" y="3397956"/>
            <a:ext cx="433493" cy="541867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 rot="20033246">
            <a:off x="1853636" y="7951893"/>
            <a:ext cx="433493" cy="54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177280" y="4118188"/>
            <a:ext cx="5527040" cy="2167467"/>
            <a:chOff x="4343400" y="2895600"/>
            <a:chExt cx="3886200" cy="1524000"/>
          </a:xfrm>
        </p:grpSpPr>
        <p:grpSp>
          <p:nvGrpSpPr>
            <p:cNvPr id="102415" name="Group 38"/>
            <p:cNvGrpSpPr>
              <a:grpSpLocks/>
            </p:cNvGrpSpPr>
            <p:nvPr/>
          </p:nvGrpSpPr>
          <p:grpSpPr bwMode="auto">
            <a:xfrm>
              <a:off x="4920291" y="4022120"/>
              <a:ext cx="3276600" cy="397480"/>
              <a:chOff x="2590800" y="5927120"/>
              <a:chExt cx="3276600" cy="397480"/>
            </a:xfrm>
          </p:grpSpPr>
          <p:cxnSp>
            <p:nvCxnSpPr>
              <p:cNvPr id="102428" name="Straight Connector 39"/>
              <p:cNvCxnSpPr>
                <a:cxnSpLocks noChangeShapeType="1"/>
              </p:cNvCxnSpPr>
              <p:nvPr/>
            </p:nvCxnSpPr>
            <p:spPr bwMode="auto">
              <a:xfrm>
                <a:off x="2590800" y="5943600"/>
                <a:ext cx="3276600" cy="0"/>
              </a:xfrm>
              <a:prstGeom prst="line">
                <a:avLst/>
              </a:prstGeom>
              <a:noFill/>
              <a:ln w="28575">
                <a:solidFill>
                  <a:srgbClr val="0000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429" name="Straight Connector 40"/>
              <p:cNvCxnSpPr>
                <a:cxnSpLocks noChangeShapeType="1"/>
              </p:cNvCxnSpPr>
              <p:nvPr/>
            </p:nvCxnSpPr>
            <p:spPr bwMode="auto">
              <a:xfrm>
                <a:off x="2590800" y="6324600"/>
                <a:ext cx="3276600" cy="0"/>
              </a:xfrm>
              <a:prstGeom prst="line">
                <a:avLst/>
              </a:prstGeom>
              <a:noFill/>
              <a:ln w="28575">
                <a:solidFill>
                  <a:srgbClr val="0000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2" name="Rectangle 41"/>
              <p:cNvSpPr/>
              <p:nvPr/>
            </p:nvSpPr>
            <p:spPr bwMode="auto">
              <a:xfrm>
                <a:off x="5290509" y="5927725"/>
                <a:ext cx="304800" cy="381000"/>
              </a:xfrm>
              <a:prstGeom prst="rect">
                <a:avLst/>
              </a:prstGeom>
              <a:solidFill>
                <a:srgbClr val="CCFFFF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4985709" y="5942013"/>
                <a:ext cx="304800" cy="381000"/>
              </a:xfrm>
              <a:prstGeom prst="rect">
                <a:avLst/>
              </a:prstGeom>
              <a:solidFill>
                <a:srgbClr val="CCFFFF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3885572" y="5943600"/>
                <a:ext cx="304800" cy="381000"/>
              </a:xfrm>
              <a:prstGeom prst="rect">
                <a:avLst/>
              </a:prstGeom>
              <a:solidFill>
                <a:srgbClr val="CCFFFF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2894972" y="5943600"/>
                <a:ext cx="304800" cy="381000"/>
              </a:xfrm>
              <a:prstGeom prst="rect">
                <a:avLst/>
              </a:prstGeom>
              <a:solidFill>
                <a:srgbClr val="CCFFFF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4953000" y="4038600"/>
              <a:ext cx="3276600" cy="381000"/>
              <a:chOff x="2590800" y="5105400"/>
              <a:chExt cx="3276600" cy="381000"/>
            </a:xfrm>
            <a:solidFill>
              <a:schemeClr val="tx2">
                <a:lumMod val="40000"/>
                <a:lumOff val="60000"/>
              </a:schemeClr>
            </a:solidFill>
          </p:grpSpPr>
          <p:cxnSp>
            <p:nvCxnSpPr>
              <p:cNvPr id="49" name="Straight Connector 48"/>
              <p:cNvCxnSpPr/>
              <p:nvPr/>
            </p:nvCxnSpPr>
            <p:spPr bwMode="auto">
              <a:xfrm>
                <a:off x="2590800" y="5105400"/>
                <a:ext cx="3276600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2590800" y="5486400"/>
                <a:ext cx="3276600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" name="Rectangle 50"/>
              <p:cNvSpPr/>
              <p:nvPr/>
            </p:nvSpPr>
            <p:spPr bwMode="auto">
              <a:xfrm>
                <a:off x="3200400" y="5105400"/>
                <a:ext cx="304800" cy="3810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5562600" y="5105400"/>
                <a:ext cx="304800" cy="3810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4343400" y="5105400"/>
                <a:ext cx="304800" cy="3810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r" defTabSz="1300393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 b="1" kern="1200">
                  <a:solidFill>
                    <a:srgbClr val="000000"/>
                  </a:solidFill>
                  <a:latin typeface="Courier New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72" name="Rectangle 71"/>
            <p:cNvSpPr/>
            <p:nvPr/>
          </p:nvSpPr>
          <p:spPr bwMode="auto">
            <a:xfrm>
              <a:off x="7010400" y="4038600"/>
              <a:ext cx="3048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477000" y="4038600"/>
              <a:ext cx="228600" cy="38100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5867400" y="4038600"/>
              <a:ext cx="3048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876800" y="4038600"/>
              <a:ext cx="3048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 rot="5400000">
              <a:off x="4381500" y="3467100"/>
              <a:ext cx="3048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02422" name="Group 80"/>
            <p:cNvGrpSpPr>
              <a:grpSpLocks/>
            </p:cNvGrpSpPr>
            <p:nvPr/>
          </p:nvGrpSpPr>
          <p:grpSpPr bwMode="auto">
            <a:xfrm>
              <a:off x="4343400" y="2971800"/>
              <a:ext cx="381000" cy="838200"/>
              <a:chOff x="6096000" y="3962400"/>
              <a:chExt cx="381000" cy="838200"/>
            </a:xfrm>
          </p:grpSpPr>
          <p:cxnSp>
            <p:nvCxnSpPr>
              <p:cNvPr id="102425" name="Straight Connector 81"/>
              <p:cNvCxnSpPr>
                <a:cxnSpLocks noChangeShapeType="1"/>
              </p:cNvCxnSpPr>
              <p:nvPr/>
            </p:nvCxnSpPr>
            <p:spPr bwMode="auto">
              <a:xfrm>
                <a:off x="6096000" y="3962400"/>
                <a:ext cx="0" cy="838200"/>
              </a:xfrm>
              <a:prstGeom prst="line">
                <a:avLst/>
              </a:prstGeom>
              <a:noFill/>
              <a:ln w="28575">
                <a:solidFill>
                  <a:srgbClr val="0000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426" name="Straight Connector 82"/>
              <p:cNvCxnSpPr>
                <a:cxnSpLocks noChangeShapeType="1"/>
              </p:cNvCxnSpPr>
              <p:nvPr/>
            </p:nvCxnSpPr>
            <p:spPr bwMode="auto">
              <a:xfrm>
                <a:off x="6477000" y="3962400"/>
                <a:ext cx="0" cy="838200"/>
              </a:xfrm>
              <a:prstGeom prst="line">
                <a:avLst/>
              </a:prstGeom>
              <a:noFill/>
              <a:ln w="28575">
                <a:solidFill>
                  <a:srgbClr val="0000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427" name="Straight Connector 83"/>
              <p:cNvCxnSpPr>
                <a:cxnSpLocks noChangeShapeType="1"/>
              </p:cNvCxnSpPr>
              <p:nvPr/>
            </p:nvCxnSpPr>
            <p:spPr bwMode="auto">
              <a:xfrm>
                <a:off x="6096000" y="4800600"/>
                <a:ext cx="381000" cy="0"/>
              </a:xfrm>
              <a:prstGeom prst="line">
                <a:avLst/>
              </a:prstGeom>
              <a:noFill/>
              <a:ln w="28575">
                <a:solidFill>
                  <a:srgbClr val="0000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Rectangle 84"/>
            <p:cNvSpPr/>
            <p:nvPr/>
          </p:nvSpPr>
          <p:spPr bwMode="auto">
            <a:xfrm rot="5400000">
              <a:off x="4381500" y="3162300"/>
              <a:ext cx="304800" cy="381000"/>
            </a:xfrm>
            <a:prstGeom prst="rect">
              <a:avLst/>
            </a:prstGeom>
            <a:solidFill>
              <a:srgbClr val="CCFFFF"/>
            </a:solidFill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 rot="5400000">
              <a:off x="4381500" y="2857500"/>
              <a:ext cx="304800" cy="381000"/>
            </a:xfrm>
            <a:prstGeom prst="rect">
              <a:avLst/>
            </a:prstGeom>
            <a:solidFill>
              <a:srgbClr val="CCFFFF"/>
            </a:solidFill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3" name="Rectangle 92"/>
          <p:cNvSpPr/>
          <p:nvPr/>
        </p:nvSpPr>
        <p:spPr bwMode="auto">
          <a:xfrm rot="20033246">
            <a:off x="5538331" y="6109548"/>
            <a:ext cx="433493" cy="54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 rot="1693316">
            <a:off x="5411894" y="5240304"/>
            <a:ext cx="433493" cy="541867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&quot;No&quot; Symbol 5"/>
          <p:cNvSpPr/>
          <p:nvPr/>
        </p:nvSpPr>
        <p:spPr bwMode="auto">
          <a:xfrm>
            <a:off x="6068907" y="3684693"/>
            <a:ext cx="650240" cy="650240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32" tIns="65017" rIns="130032" bIns="65017" anchor="ctr"/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kern="12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359575" y="8597618"/>
            <a:ext cx="9536853" cy="839196"/>
          </a:xfrm>
          <a:prstGeom prst="rect">
            <a:avLst/>
          </a:prstGeom>
          <a:noFill/>
        </p:spPr>
        <p:txBody>
          <a:bodyPr lIns="130032" tIns="65017" rIns="130032" bIns="65017">
            <a:spAutoFit/>
          </a:bodyPr>
          <a:lstStyle/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600" kern="12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Will eventually drop packets (“loss”)</a:t>
            </a:r>
          </a:p>
        </p:txBody>
      </p:sp>
      <p:sp>
        <p:nvSpPr>
          <p:cNvPr id="68" name="Shape 698"/>
          <p:cNvSpPr>
            <a:spLocks noGrp="1"/>
          </p:cNvSpPr>
          <p:nvPr>
            <p:ph type="title"/>
          </p:nvPr>
        </p:nvSpPr>
        <p:spPr>
          <a:xfrm>
            <a:off x="546141" y="316776"/>
            <a:ext cx="11533214" cy="1583750"/>
          </a:xfrm>
          <a:prstGeom prst="rect">
            <a:avLst/>
          </a:prstGeom>
        </p:spPr>
        <p:txBody>
          <a:bodyPr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6400" b="0" dirty="0">
                <a:solidFill>
                  <a:srgbClr val="424242"/>
                </a:solidFill>
                <a:latin typeface="Calibri"/>
                <a:cs typeface="Calibri"/>
              </a:rPr>
              <a:t>Queuing delay</a:t>
            </a:r>
            <a:r>
              <a:rPr lang="en-US" sz="6400" b="0" dirty="0">
                <a:solidFill>
                  <a:srgbClr val="424242"/>
                </a:solidFill>
                <a:latin typeface="Calibri"/>
                <a:cs typeface="Calibri"/>
              </a:rPr>
              <a:t>: “pipe” view</a:t>
            </a:r>
            <a:endParaRPr sz="6400" b="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71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690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9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Shape 8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Queuing delay</a:t>
            </a:r>
          </a:p>
        </p:txBody>
      </p:sp>
      <p:sp>
        <p:nvSpPr>
          <p:cNvPr id="847" name="Shape 847"/>
          <p:cNvSpPr>
            <a:spLocks noGrp="1"/>
          </p:cNvSpPr>
          <p:nvPr>
            <p:ph type="body" idx="1"/>
          </p:nvPr>
        </p:nvSpPr>
        <p:spPr>
          <a:xfrm>
            <a:off x="1270000" y="2336799"/>
            <a:ext cx="10655300" cy="733000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424242"/>
                </a:solidFill>
              </a:rPr>
              <a:t>I</a:t>
            </a:r>
            <a:r>
              <a:rPr sz="4200" dirty="0" smtClean="0">
                <a:solidFill>
                  <a:srgbClr val="424242"/>
                </a:solidFill>
              </a:rPr>
              <a:t>f </a:t>
            </a:r>
            <a:r>
              <a:rPr sz="4200" dirty="0">
                <a:solidFill>
                  <a:srgbClr val="424242"/>
                </a:solidFill>
              </a:rPr>
              <a:t>arrival rate &gt; departure </a:t>
            </a:r>
            <a:r>
              <a:rPr sz="4200" dirty="0" smtClean="0">
                <a:solidFill>
                  <a:srgbClr val="424242"/>
                </a:solidFill>
              </a:rPr>
              <a:t>rate</a:t>
            </a:r>
            <a:endParaRPr lang="en-US" sz="4200" dirty="0" smtClean="0">
              <a:solidFill>
                <a:srgbClr val="424242"/>
              </a:solidFill>
            </a:endParaRPr>
          </a:p>
          <a:p>
            <a:pPr lvl="1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lang="en-US" sz="3000" i="1" dirty="0" smtClean="0"/>
              <a:t>approaches infinity (</a:t>
            </a:r>
            <a:r>
              <a:rPr sz="3000" i="1" dirty="0" smtClean="0">
                <a:solidFill>
                  <a:srgbClr val="424242"/>
                </a:solidFill>
              </a:rPr>
              <a:t>assuming </a:t>
            </a:r>
            <a:r>
              <a:rPr sz="3000" i="1" dirty="0">
                <a:solidFill>
                  <a:srgbClr val="424242"/>
                </a:solidFill>
              </a:rPr>
              <a:t>an infinite </a:t>
            </a:r>
            <a:r>
              <a:rPr sz="3000" i="1" dirty="0" smtClean="0">
                <a:solidFill>
                  <a:srgbClr val="424242"/>
                </a:solidFill>
              </a:rPr>
              <a:t>buffer</a:t>
            </a:r>
            <a:r>
              <a:rPr lang="en-US" sz="3000" i="1" dirty="0" smtClean="0">
                <a:solidFill>
                  <a:srgbClr val="424242"/>
                </a:solidFill>
              </a:rPr>
              <a:t>)</a:t>
            </a:r>
          </a:p>
          <a:p>
            <a:pPr lvl="1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endParaRPr lang="en-US" sz="3000" dirty="0"/>
          </a:p>
          <a:p>
            <a:pPr lvl="1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endParaRPr lang="en-US" sz="3000" i="1" dirty="0" smtClean="0">
              <a:solidFill>
                <a:srgbClr val="424242"/>
              </a:solidFill>
            </a:endParaRPr>
          </a:p>
          <a:p>
            <a:pPr lvl="1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endParaRPr lang="en-US" sz="3000" dirty="0"/>
          </a:p>
          <a:p>
            <a:pPr marL="762000" lvl="1" indent="0">
              <a:spcBef>
                <a:spcPts val="2500"/>
              </a:spcBef>
              <a:buNone/>
              <a:defRPr sz="1800">
                <a:solidFill>
                  <a:srgbClr val="000000"/>
                </a:solidFill>
              </a:defRPr>
            </a:pPr>
            <a:endParaRPr lang="en-US" sz="3000" i="1" dirty="0" smtClean="0">
              <a:solidFill>
                <a:srgbClr val="424242"/>
              </a:solidFill>
            </a:endParaRPr>
          </a:p>
        </p:txBody>
      </p:sp>
      <p:sp>
        <p:nvSpPr>
          <p:cNvPr id="848" name="Shape 8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latin typeface="Calibri"/>
                <a:ea typeface="Calibri"/>
                <a:cs typeface="Calibri"/>
              </a:rPr>
              <a:pPr>
                <a:defRPr>
                  <a:solidFill>
                    <a:srgbClr val="000000"/>
                  </a:solidFill>
                </a:defRPr>
              </a:pPr>
              <a:t>33</a:t>
            </a:fld>
            <a:endParaRPr>
              <a:latin typeface="Calibri"/>
              <a:ea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537" y="8951398"/>
            <a:ext cx="5462975" cy="71540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098" rtlCol="0" anchor="ctr">
            <a:spAutoFit/>
          </a:bodyPr>
          <a:lstStyle/>
          <a:p>
            <a:pPr defTabSz="584170" rtl="0" latinLnBrk="1" hangingPunct="0"/>
            <a:endParaRPr lang="en-US"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9582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Shape 8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34</a:t>
            </a:fld>
            <a:endParaRPr>
              <a:solidFill>
                <a:srgbClr val="424242"/>
              </a:solidFill>
            </a:endParaRPr>
          </a:p>
        </p:txBody>
      </p:sp>
      <p:sp>
        <p:nvSpPr>
          <p:cNvPr id="851" name="Shape 851"/>
          <p:cNvSpPr/>
          <p:nvPr/>
        </p:nvSpPr>
        <p:spPr>
          <a:xfrm>
            <a:off x="2635249" y="2705091"/>
            <a:ext cx="2" cy="4872584"/>
          </a:xfrm>
          <a:prstGeom prst="line">
            <a:avLst/>
          </a:prstGeom>
          <a:ln w="50800">
            <a:solidFill>
              <a:srgbClr val="424242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2" name="Shape 852"/>
          <p:cNvSpPr/>
          <p:nvPr/>
        </p:nvSpPr>
        <p:spPr>
          <a:xfrm flipH="1" flipV="1">
            <a:off x="2616200" y="7586061"/>
            <a:ext cx="8644470" cy="2"/>
          </a:xfrm>
          <a:prstGeom prst="line">
            <a:avLst/>
          </a:prstGeom>
          <a:ln w="50800">
            <a:solidFill>
              <a:srgbClr val="424242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3" name="Shape 853"/>
          <p:cNvSpPr/>
          <p:nvPr/>
        </p:nvSpPr>
        <p:spPr>
          <a:xfrm>
            <a:off x="2611966" y="2040466"/>
            <a:ext cx="5896128" cy="5499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4" h="21600" extrusionOk="0">
                <a:moveTo>
                  <a:pt x="0" y="21600"/>
                </a:moveTo>
                <a:cubicBezTo>
                  <a:pt x="0" y="21600"/>
                  <a:pt x="4259" y="21169"/>
                  <a:pt x="7484" y="19949"/>
                </a:cubicBezTo>
                <a:cubicBezTo>
                  <a:pt x="9445" y="19207"/>
                  <a:pt x="12477" y="18087"/>
                  <a:pt x="15820" y="14636"/>
                </a:cubicBezTo>
                <a:cubicBezTo>
                  <a:pt x="17767" y="12626"/>
                  <a:pt x="19814" y="10781"/>
                  <a:pt x="20687" y="6452"/>
                </a:cubicBezTo>
                <a:cubicBezTo>
                  <a:pt x="21600" y="1929"/>
                  <a:pt x="21432" y="0"/>
                  <a:pt x="21432" y="0"/>
                </a:cubicBezTo>
              </a:path>
            </a:pathLst>
          </a:custGeom>
          <a:ln w="88900">
            <a:solidFill>
              <a:srgbClr val="942193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54" name="Shape 854"/>
          <p:cNvSpPr/>
          <p:nvPr/>
        </p:nvSpPr>
        <p:spPr>
          <a:xfrm>
            <a:off x="9076267" y="1951566"/>
            <a:ext cx="4235" cy="5626117"/>
          </a:xfrm>
          <a:prstGeom prst="line">
            <a:avLst/>
          </a:prstGeom>
          <a:ln w="50800">
            <a:solidFill>
              <a:srgbClr val="424242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5" name="Shape 855"/>
          <p:cNvSpPr/>
          <p:nvPr/>
        </p:nvSpPr>
        <p:spPr>
          <a:xfrm>
            <a:off x="2943152" y="7748905"/>
            <a:ext cx="556494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424242"/>
                </a:solidFill>
              </a:rPr>
              <a:t>arrival rate </a:t>
            </a:r>
            <a:r>
              <a:rPr sz="3600" dirty="0" smtClean="0">
                <a:solidFill>
                  <a:srgbClr val="424242"/>
                </a:solidFill>
              </a:rPr>
              <a:t>/</a:t>
            </a:r>
            <a:r>
              <a:rPr lang="en-US" sz="3600" dirty="0" smtClean="0">
                <a:solidFill>
                  <a:srgbClr val="424242"/>
                </a:solidFill>
              </a:rPr>
              <a:t>departure rate</a:t>
            </a:r>
            <a:endParaRPr sz="3600" dirty="0">
              <a:solidFill>
                <a:srgbClr val="424242"/>
              </a:solidFill>
            </a:endParaRPr>
          </a:p>
        </p:txBody>
      </p:sp>
      <p:sp>
        <p:nvSpPr>
          <p:cNvPr id="856" name="Shape 856"/>
          <p:cNvSpPr/>
          <p:nvPr/>
        </p:nvSpPr>
        <p:spPr>
          <a:xfrm>
            <a:off x="8839200" y="7747000"/>
            <a:ext cx="469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857" name="Shape 857"/>
          <p:cNvSpPr/>
          <p:nvPr/>
        </p:nvSpPr>
        <p:spPr>
          <a:xfrm rot="16200000">
            <a:off x="-152400" y="4813300"/>
            <a:ext cx="444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Average queuing delay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2537" y="8951398"/>
            <a:ext cx="5462975" cy="71540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098" rtlCol="0" anchor="ctr">
            <a:spAutoFit/>
          </a:bodyPr>
          <a:lstStyle/>
          <a:p>
            <a:pPr defTabSz="584170" rtl="0" latinLnBrk="1" hangingPunct="0"/>
            <a:endParaRPr lang="en-US"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65355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3" grpId="0" animBg="1" advAuto="0"/>
      <p:bldP spid="854" grpId="0" animBg="1" advAuto="0"/>
      <p:bldP spid="855" grpId="0" animBg="1" advAuto="0"/>
      <p:bldP spid="856" grpId="0" animBg="1" advAuto="0"/>
      <p:bldP spid="857" grpId="0" animBg="1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Shape 8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Queuing delay</a:t>
            </a:r>
          </a:p>
        </p:txBody>
      </p:sp>
      <p:sp>
        <p:nvSpPr>
          <p:cNvPr id="847" name="Shape 847"/>
          <p:cNvSpPr>
            <a:spLocks noGrp="1"/>
          </p:cNvSpPr>
          <p:nvPr>
            <p:ph type="body" idx="1"/>
          </p:nvPr>
        </p:nvSpPr>
        <p:spPr>
          <a:xfrm>
            <a:off x="1270000" y="2336799"/>
            <a:ext cx="10655300" cy="733000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424242"/>
                </a:solidFill>
              </a:rPr>
              <a:t>I</a:t>
            </a:r>
            <a:r>
              <a:rPr sz="4200" dirty="0" smtClean="0">
                <a:solidFill>
                  <a:srgbClr val="424242"/>
                </a:solidFill>
              </a:rPr>
              <a:t>f </a:t>
            </a:r>
            <a:r>
              <a:rPr sz="4200" dirty="0">
                <a:solidFill>
                  <a:srgbClr val="424242"/>
                </a:solidFill>
              </a:rPr>
              <a:t>arrival rate &gt; departure </a:t>
            </a:r>
            <a:r>
              <a:rPr sz="4200" dirty="0" smtClean="0">
                <a:solidFill>
                  <a:srgbClr val="424242"/>
                </a:solidFill>
              </a:rPr>
              <a:t>rate</a:t>
            </a:r>
            <a:endParaRPr lang="en-US" sz="4200" dirty="0" smtClean="0">
              <a:solidFill>
                <a:srgbClr val="424242"/>
              </a:solidFill>
            </a:endParaRPr>
          </a:p>
          <a:p>
            <a:pPr lvl="1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lang="en-US" sz="3000" i="1" dirty="0" smtClean="0"/>
              <a:t>approaches infinity (</a:t>
            </a:r>
            <a:r>
              <a:rPr sz="3000" i="1" dirty="0" smtClean="0">
                <a:solidFill>
                  <a:srgbClr val="424242"/>
                </a:solidFill>
              </a:rPr>
              <a:t>assuming </a:t>
            </a:r>
            <a:r>
              <a:rPr sz="3000" i="1" dirty="0">
                <a:solidFill>
                  <a:srgbClr val="424242"/>
                </a:solidFill>
              </a:rPr>
              <a:t>an infinite </a:t>
            </a:r>
            <a:r>
              <a:rPr sz="3000" i="1" dirty="0" smtClean="0">
                <a:solidFill>
                  <a:srgbClr val="424242"/>
                </a:solidFill>
              </a:rPr>
              <a:t>buffer</a:t>
            </a:r>
            <a:r>
              <a:rPr lang="en-US" sz="3000" i="1" dirty="0" smtClean="0">
                <a:solidFill>
                  <a:srgbClr val="424242"/>
                </a:solidFill>
              </a:rPr>
              <a:t>)</a:t>
            </a:r>
          </a:p>
          <a:p>
            <a:pPr lvl="1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lang="en-US" sz="3000" dirty="0" smtClean="0"/>
              <a:t>in practice, finite buffer </a:t>
            </a:r>
            <a:r>
              <a:rPr lang="en-US" sz="3000" dirty="0" smtClean="0">
                <a:sym typeface="Wingdings"/>
              </a:rPr>
              <a:t> loss</a:t>
            </a:r>
            <a:r>
              <a:rPr lang="en-US" sz="3000" dirty="0" smtClean="0"/>
              <a:t> </a:t>
            </a:r>
            <a:endParaRPr sz="3600" dirty="0">
              <a:solidFill>
                <a:srgbClr val="424242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424242"/>
                </a:solidFill>
              </a:rPr>
              <a:t>If arrival rate &lt; departure rate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424242"/>
              </a:solidFill>
            </a:endParaRPr>
          </a:p>
        </p:txBody>
      </p:sp>
      <p:sp>
        <p:nvSpPr>
          <p:cNvPr id="848" name="Shape 8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latin typeface="Calibri"/>
                <a:ea typeface="Calibri"/>
                <a:cs typeface="Calibri"/>
              </a:rPr>
              <a:pPr>
                <a:defRPr>
                  <a:solidFill>
                    <a:srgbClr val="000000"/>
                  </a:solidFill>
                </a:defRPr>
              </a:pPr>
              <a:t>35</a:t>
            </a:fld>
            <a:endParaRPr>
              <a:latin typeface="Calibri"/>
              <a:ea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537" y="8951398"/>
            <a:ext cx="5462975" cy="71540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098" rtlCol="0" anchor="ctr">
            <a:spAutoFit/>
          </a:bodyPr>
          <a:lstStyle/>
          <a:p>
            <a:pPr defTabSz="584170" rtl="0" latinLnBrk="1" hangingPunct="0"/>
            <a:endParaRPr lang="en-US"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81243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61" name="Group 1"/>
          <p:cNvGrpSpPr>
            <a:grpSpLocks/>
          </p:cNvGrpSpPr>
          <p:nvPr/>
        </p:nvGrpSpPr>
        <p:grpSpPr bwMode="auto">
          <a:xfrm rot="1739168">
            <a:off x="1623602" y="4322856"/>
            <a:ext cx="4660053" cy="574125"/>
            <a:chOff x="2590800" y="5935445"/>
            <a:chExt cx="3276600" cy="403989"/>
          </a:xfrm>
        </p:grpSpPr>
        <p:cxnSp>
          <p:nvCxnSpPr>
            <p:cNvPr id="96272" name="Straight Connector 16"/>
            <p:cNvCxnSpPr>
              <a:cxnSpLocks noChangeShapeType="1"/>
            </p:cNvCxnSpPr>
            <p:nvPr/>
          </p:nvCxnSpPr>
          <p:spPr bwMode="auto">
            <a:xfrm>
              <a:off x="2590800" y="5943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73" name="Straight Connector 17"/>
            <p:cNvCxnSpPr>
              <a:cxnSpLocks noChangeShapeType="1"/>
            </p:cNvCxnSpPr>
            <p:nvPr/>
          </p:nvCxnSpPr>
          <p:spPr bwMode="auto">
            <a:xfrm>
              <a:off x="2590800" y="6324600"/>
              <a:ext cx="32766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Rectangle 28"/>
            <p:cNvSpPr/>
            <p:nvPr/>
          </p:nvSpPr>
          <p:spPr bwMode="auto">
            <a:xfrm>
              <a:off x="5514679" y="5958144"/>
              <a:ext cx="304800" cy="38129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244407" y="5935445"/>
              <a:ext cx="304800" cy="381290"/>
            </a:xfrm>
            <a:prstGeom prst="rect">
              <a:avLst/>
            </a:prstGeom>
            <a:solidFill>
              <a:srgbClr val="CCFFFF"/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 rot="20179596">
            <a:off x="1541983" y="6980900"/>
            <a:ext cx="4660053" cy="560186"/>
            <a:chOff x="2590800" y="5105400"/>
            <a:chExt cx="3276600" cy="393881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33" name="Straight Connector 32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5562600" y="5105400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247606" y="5118281"/>
              <a:ext cx="304800" cy="381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r"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kern="12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265693" y="8237876"/>
            <a:ext cx="9615577" cy="808412"/>
          </a:xfrm>
          <a:prstGeom prst="rect">
            <a:avLst/>
          </a:prstGeom>
          <a:noFill/>
        </p:spPr>
        <p:txBody>
          <a:bodyPr wrap="square" lIns="130032" tIns="65017" rIns="130032" bIns="65017">
            <a:spAutoFit/>
          </a:bodyPr>
          <a:lstStyle/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kern="12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e.g., arrival rate &lt; departure rate </a:t>
            </a:r>
            <a:endParaRPr lang="en-US" sz="4400" kern="1200" dirty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177280" y="4226560"/>
            <a:ext cx="541867" cy="1192107"/>
            <a:chOff x="6096000" y="3962400"/>
            <a:chExt cx="381000" cy="838200"/>
          </a:xfrm>
        </p:grpSpPr>
        <p:cxnSp>
          <p:nvCxnSpPr>
            <p:cNvPr id="96269" name="Straight Connector 5"/>
            <p:cNvCxnSpPr>
              <a:cxnSpLocks noChangeShapeType="1"/>
            </p:cNvCxnSpPr>
            <p:nvPr/>
          </p:nvCxnSpPr>
          <p:spPr bwMode="auto">
            <a:xfrm>
              <a:off x="6096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70" name="Straight Connector 67"/>
            <p:cNvCxnSpPr>
              <a:cxnSpLocks noChangeShapeType="1"/>
            </p:cNvCxnSpPr>
            <p:nvPr/>
          </p:nvCxnSpPr>
          <p:spPr bwMode="auto">
            <a:xfrm>
              <a:off x="6477000" y="3962400"/>
              <a:ext cx="0" cy="83820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71" name="Straight Connector 7"/>
            <p:cNvCxnSpPr>
              <a:cxnSpLocks noChangeShapeType="1"/>
            </p:cNvCxnSpPr>
            <p:nvPr/>
          </p:nvCxnSpPr>
          <p:spPr bwMode="auto">
            <a:xfrm>
              <a:off x="6096000" y="4800600"/>
              <a:ext cx="381000" cy="0"/>
            </a:xfrm>
            <a:prstGeom prst="line">
              <a:avLst/>
            </a:prstGeom>
            <a:noFill/>
            <a:ln w="28575">
              <a:solidFill>
                <a:srgbClr val="000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4445" y="4443310"/>
            <a:ext cx="1032170" cy="43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32" tIns="65017" rIns="130032" bIns="65017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 defTabSz="1300393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000000"/>
                </a:solidFill>
              </a:rPr>
              <a:t>Queue</a:t>
            </a:r>
          </a:p>
        </p:txBody>
      </p:sp>
      <p:cxnSp>
        <p:nvCxnSpPr>
          <p:cNvPr id="12" name="Straight Arrow Connector 11"/>
          <p:cNvCxnSpPr>
            <a:cxnSpLocks noChangeShapeType="1"/>
            <a:stCxn id="10" idx="1"/>
          </p:cNvCxnSpPr>
          <p:nvPr/>
        </p:nvCxnSpPr>
        <p:spPr bwMode="auto">
          <a:xfrm flipH="1">
            <a:off x="6827525" y="4662850"/>
            <a:ext cx="1026920" cy="105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9" name="Group 68"/>
          <p:cNvGrpSpPr/>
          <p:nvPr/>
        </p:nvGrpSpPr>
        <p:grpSpPr>
          <a:xfrm>
            <a:off x="7044267" y="5743788"/>
            <a:ext cx="4660053" cy="541867"/>
            <a:chOff x="2590800" y="5105400"/>
            <a:chExt cx="3276600" cy="381000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70" name="Straight Connector 69"/>
            <p:cNvCxnSpPr/>
            <p:nvPr/>
          </p:nvCxnSpPr>
          <p:spPr bwMode="auto">
            <a:xfrm>
              <a:off x="2590800" y="5105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2590800" y="5486400"/>
              <a:ext cx="3276600" cy="0"/>
            </a:xfrm>
            <a:prstGeom prst="line">
              <a:avLst/>
            </a:prstGeom>
            <a:grpFill/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Shape 891"/>
          <p:cNvSpPr/>
          <p:nvPr/>
        </p:nvSpPr>
        <p:spPr>
          <a:xfrm>
            <a:off x="1372868" y="3190406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Shape 891"/>
          <p:cNvSpPr/>
          <p:nvPr/>
        </p:nvSpPr>
        <p:spPr>
          <a:xfrm>
            <a:off x="1335172" y="8038705"/>
            <a:ext cx="508001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Shape 486"/>
          <p:cNvSpPr/>
          <p:nvPr/>
        </p:nvSpPr>
        <p:spPr>
          <a:xfrm>
            <a:off x="6074940" y="5667991"/>
            <a:ext cx="634999" cy="634999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23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Shape 8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Queuing delay</a:t>
            </a:r>
          </a:p>
        </p:txBody>
      </p:sp>
      <p:sp>
        <p:nvSpPr>
          <p:cNvPr id="847" name="Shape 847"/>
          <p:cNvSpPr>
            <a:spLocks noGrp="1"/>
          </p:cNvSpPr>
          <p:nvPr>
            <p:ph type="body" idx="1"/>
          </p:nvPr>
        </p:nvSpPr>
        <p:spPr>
          <a:xfrm>
            <a:off x="1451418" y="2946235"/>
            <a:ext cx="11228325" cy="733000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424242"/>
                </a:solidFill>
              </a:rPr>
              <a:t>I</a:t>
            </a:r>
            <a:r>
              <a:rPr sz="4200" dirty="0" smtClean="0">
                <a:solidFill>
                  <a:srgbClr val="424242"/>
                </a:solidFill>
              </a:rPr>
              <a:t>f </a:t>
            </a:r>
            <a:r>
              <a:rPr sz="4200" dirty="0">
                <a:solidFill>
                  <a:srgbClr val="424242"/>
                </a:solidFill>
              </a:rPr>
              <a:t>arrival rate &gt; departure </a:t>
            </a:r>
            <a:r>
              <a:rPr sz="4200" dirty="0" smtClean="0">
                <a:solidFill>
                  <a:srgbClr val="424242"/>
                </a:solidFill>
              </a:rPr>
              <a:t>rate</a:t>
            </a:r>
            <a:endParaRPr lang="en-US" sz="4200" dirty="0" smtClean="0">
              <a:solidFill>
                <a:srgbClr val="424242"/>
              </a:solidFill>
            </a:endParaRPr>
          </a:p>
          <a:p>
            <a:pPr lvl="1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lang="en-US" sz="3000" i="1" dirty="0" smtClean="0"/>
              <a:t>approaches infinity (</a:t>
            </a:r>
            <a:r>
              <a:rPr sz="3000" i="1" dirty="0" smtClean="0">
                <a:solidFill>
                  <a:srgbClr val="424242"/>
                </a:solidFill>
              </a:rPr>
              <a:t>assuming </a:t>
            </a:r>
            <a:r>
              <a:rPr sz="3000" i="1" dirty="0">
                <a:solidFill>
                  <a:srgbClr val="424242"/>
                </a:solidFill>
              </a:rPr>
              <a:t>an infinite </a:t>
            </a:r>
            <a:r>
              <a:rPr sz="3000" i="1" dirty="0" smtClean="0">
                <a:solidFill>
                  <a:srgbClr val="424242"/>
                </a:solidFill>
              </a:rPr>
              <a:t>buffer</a:t>
            </a:r>
            <a:r>
              <a:rPr lang="en-US" sz="3000" i="1" dirty="0" smtClean="0">
                <a:solidFill>
                  <a:srgbClr val="424242"/>
                </a:solidFill>
              </a:rPr>
              <a:t>)</a:t>
            </a:r>
          </a:p>
          <a:p>
            <a:pPr lvl="1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lang="en-US" sz="3000" dirty="0" smtClean="0"/>
              <a:t>in practice, finite buffer </a:t>
            </a:r>
            <a:r>
              <a:rPr lang="en-US" sz="3000" dirty="0" smtClean="0">
                <a:sym typeface="Wingdings"/>
              </a:rPr>
              <a:t> loss</a:t>
            </a:r>
            <a:r>
              <a:rPr lang="en-US" sz="3000" dirty="0" smtClean="0"/>
              <a:t> </a:t>
            </a:r>
            <a:endParaRPr sz="3600" dirty="0">
              <a:solidFill>
                <a:srgbClr val="424242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424242"/>
                </a:solidFill>
              </a:rPr>
              <a:t>If arrival rate &lt; departure rate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424242"/>
                </a:solidFill>
              </a:rPr>
              <a:t>d</a:t>
            </a:r>
            <a:r>
              <a:rPr sz="3600" dirty="0" smtClean="0">
                <a:solidFill>
                  <a:srgbClr val="424242"/>
                </a:solidFill>
              </a:rPr>
              <a:t>epends </a:t>
            </a:r>
            <a:r>
              <a:rPr sz="3600" dirty="0">
                <a:solidFill>
                  <a:srgbClr val="424242"/>
                </a:solidFill>
              </a:rPr>
              <a:t>on </a:t>
            </a:r>
            <a:r>
              <a:rPr sz="3600" dirty="0" smtClean="0">
                <a:solidFill>
                  <a:srgbClr val="424242"/>
                </a:solidFill>
              </a:rPr>
              <a:t>burst</a:t>
            </a:r>
            <a:r>
              <a:rPr lang="en-US" sz="3600" dirty="0" smtClean="0">
                <a:solidFill>
                  <a:srgbClr val="424242"/>
                </a:solidFill>
              </a:rPr>
              <a:t> size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600" i="0" dirty="0" smtClean="0">
              <a:solidFill>
                <a:srgbClr val="42424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424242"/>
              </a:solidFill>
            </a:endParaRPr>
          </a:p>
        </p:txBody>
      </p:sp>
      <p:sp>
        <p:nvSpPr>
          <p:cNvPr id="848" name="Shape 8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000000"/>
                </a:solidFill>
                <a:latin typeface="Calibri"/>
                <a:ea typeface="Calibri"/>
                <a:cs typeface="Calibri"/>
              </a:rPr>
              <a:pPr>
                <a:defRPr>
                  <a:solidFill>
                    <a:srgbClr val="000000"/>
                  </a:solidFill>
                </a:defRPr>
              </a:pPr>
              <a:t>37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537" y="8951398"/>
            <a:ext cx="5462975" cy="71540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098" rtlCol="0" anchor="ctr">
            <a:spAutoFit/>
          </a:bodyPr>
          <a:lstStyle/>
          <a:p>
            <a:pPr defTabSz="584170" rtl="0" latinLnBrk="1" hangingPunct="0"/>
            <a:endParaRPr lang="en-US"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48752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500" b="0" dirty="0">
                <a:latin typeface="Calibri"/>
                <a:cs typeface="Calibri"/>
              </a:rPr>
              <a:t>Queuing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579" y="2485488"/>
            <a:ext cx="11223159" cy="6274364"/>
          </a:xfrm>
        </p:spPr>
        <p:txBody>
          <a:bodyPr/>
          <a:lstStyle/>
          <a:p>
            <a:r>
              <a:rPr lang="en-US" sz="4400" i="1" dirty="0">
                <a:latin typeface="Calibri"/>
                <a:cs typeface="Calibri"/>
              </a:rPr>
              <a:t>How long does a packet have to sit in a buffer before it is processed</a:t>
            </a:r>
            <a:r>
              <a:rPr lang="en-US" sz="4400" i="1" dirty="0" smtClean="0">
                <a:latin typeface="Calibri"/>
                <a:cs typeface="Calibri"/>
              </a:rPr>
              <a:t>?</a:t>
            </a:r>
            <a:br>
              <a:rPr lang="en-US" sz="4400" i="1" dirty="0" smtClean="0">
                <a:latin typeface="Calibri"/>
                <a:cs typeface="Calibri"/>
              </a:rPr>
            </a:br>
            <a:endParaRPr lang="en-US" sz="4400" i="1" dirty="0">
              <a:latin typeface="Calibri"/>
              <a:cs typeface="Calibri"/>
            </a:endParaRPr>
          </a:p>
          <a:p>
            <a:r>
              <a:rPr lang="en-US" sz="4400" dirty="0">
                <a:latin typeface="Calibri"/>
                <a:cs typeface="Calibri"/>
              </a:rPr>
              <a:t>Depends on traffic pattern</a:t>
            </a:r>
          </a:p>
          <a:p>
            <a:pPr lvl="1"/>
            <a:endParaRPr lang="en-US" sz="3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348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500" b="0" dirty="0">
                <a:latin typeface="Calibri"/>
                <a:cs typeface="Calibri"/>
              </a:rPr>
              <a:t>Queuing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579" y="2485488"/>
            <a:ext cx="11223159" cy="6274364"/>
          </a:xfrm>
        </p:spPr>
        <p:txBody>
          <a:bodyPr/>
          <a:lstStyle/>
          <a:p>
            <a:r>
              <a:rPr lang="en-US" sz="4400" i="1" dirty="0">
                <a:latin typeface="Calibri"/>
                <a:cs typeface="Calibri"/>
              </a:rPr>
              <a:t>How long does a packet have to sit in a buffer before it is processed?</a:t>
            </a:r>
            <a:br>
              <a:rPr lang="en-US" sz="4400" i="1" dirty="0">
                <a:latin typeface="Calibri"/>
                <a:cs typeface="Calibri"/>
              </a:rPr>
            </a:br>
            <a:endParaRPr lang="en-US" sz="4400" i="1" dirty="0">
              <a:latin typeface="Calibri"/>
              <a:cs typeface="Calibri"/>
            </a:endParaRPr>
          </a:p>
          <a:p>
            <a:r>
              <a:rPr lang="en-US" sz="4400" dirty="0" smtClean="0">
                <a:latin typeface="Calibri"/>
                <a:cs typeface="Calibri"/>
              </a:rPr>
              <a:t>Depends on traffic pattern</a:t>
            </a:r>
          </a:p>
          <a:p>
            <a:endParaRPr lang="en-US" sz="4400" dirty="0">
              <a:latin typeface="Calibri"/>
              <a:cs typeface="Calibri"/>
            </a:endParaRPr>
          </a:p>
          <a:p>
            <a:r>
              <a:rPr lang="en-US" sz="4400" dirty="0" smtClean="0">
                <a:latin typeface="Calibri"/>
                <a:cs typeface="Calibri"/>
              </a:rPr>
              <a:t>Characterized </a:t>
            </a:r>
            <a:r>
              <a:rPr lang="en-US" sz="4400" dirty="0">
                <a:latin typeface="Calibri"/>
                <a:cs typeface="Calibri"/>
              </a:rPr>
              <a:t>with statistical measures</a:t>
            </a:r>
          </a:p>
          <a:p>
            <a:pPr lvl="1"/>
            <a:r>
              <a:rPr lang="en-US" sz="3600" dirty="0">
                <a:solidFill>
                  <a:srgbClr val="800080"/>
                </a:solidFill>
                <a:latin typeface="Calibri"/>
                <a:cs typeface="Calibri"/>
              </a:rPr>
              <a:t>average queuing delay</a:t>
            </a:r>
          </a:p>
          <a:p>
            <a:pPr lvl="1"/>
            <a:r>
              <a:rPr lang="en-US" sz="3600" dirty="0" smtClean="0">
                <a:solidFill>
                  <a:srgbClr val="800080"/>
                </a:solidFill>
                <a:latin typeface="Calibri"/>
                <a:cs typeface="Calibri"/>
              </a:rPr>
              <a:t>average arrival rate</a:t>
            </a:r>
            <a:endParaRPr lang="en-US" sz="3600" dirty="0">
              <a:solidFill>
                <a:srgbClr val="800080"/>
              </a:solidFill>
              <a:latin typeface="Calibri"/>
              <a:cs typeface="Calibri"/>
            </a:endParaRPr>
          </a:p>
          <a:p>
            <a:pPr lvl="1"/>
            <a:r>
              <a:rPr lang="en-US" sz="3600" dirty="0" smtClean="0">
                <a:solidFill>
                  <a:srgbClr val="800080"/>
                </a:solidFill>
                <a:latin typeface="Calibri"/>
                <a:cs typeface="Calibri"/>
              </a:rPr>
              <a:t>average departure rate</a:t>
            </a:r>
            <a:endParaRPr lang="en-US" sz="3600" dirty="0">
              <a:solidFill>
                <a:srgbClr val="800080"/>
              </a:solidFill>
              <a:latin typeface="Calibri"/>
              <a:cs typeface="Calibri"/>
            </a:endParaRPr>
          </a:p>
          <a:p>
            <a:pPr marL="986583" lvl="2" indent="0">
              <a:buNone/>
            </a:pPr>
            <a:endParaRPr lang="en-US" sz="3000" dirty="0">
              <a:latin typeface="Calibri"/>
              <a:cs typeface="Calibri"/>
            </a:endParaRPr>
          </a:p>
          <a:p>
            <a:pPr lvl="1"/>
            <a:endParaRPr lang="en-US" sz="3600" dirty="0">
              <a:latin typeface="Calibri"/>
              <a:cs typeface="Calibri"/>
            </a:endParaRPr>
          </a:p>
          <a:p>
            <a:pPr lvl="1"/>
            <a:endParaRPr lang="en-US" sz="3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3130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/>
        </p:nvSpPr>
        <p:spPr>
          <a:xfrm>
            <a:off x="7264399" y="5257799"/>
            <a:ext cx="3911601" cy="228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7"/>
                </a:cubicBezTo>
                <a:cubicBezTo>
                  <a:pt x="12954" y="20639"/>
                  <a:pt x="6724" y="20639"/>
                  <a:pt x="2882" y="16797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2946399" y="2768600"/>
            <a:ext cx="5181602" cy="270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9" name="Shape 379"/>
          <p:cNvSpPr/>
          <p:nvPr/>
        </p:nvSpPr>
        <p:spPr>
          <a:xfrm>
            <a:off x="1562100" y="6032500"/>
            <a:ext cx="4013201" cy="2336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5443869" y="2752178"/>
            <a:ext cx="448105" cy="1710071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1" name="Shape 381"/>
          <p:cNvSpPr/>
          <p:nvPr/>
        </p:nvSpPr>
        <p:spPr>
          <a:xfrm flipH="1" flipV="1">
            <a:off x="8906775" y="6245328"/>
            <a:ext cx="2948764" cy="122487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2" name="Shape 382"/>
          <p:cNvSpPr/>
          <p:nvPr/>
        </p:nvSpPr>
        <p:spPr>
          <a:xfrm flipH="1">
            <a:off x="998042" y="6986300"/>
            <a:ext cx="3251201" cy="16634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3" name="Shape 3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384" name="Shape 384"/>
          <p:cNvSpPr/>
          <p:nvPr/>
        </p:nvSpPr>
        <p:spPr>
          <a:xfrm>
            <a:off x="2903397" y="3810708"/>
            <a:ext cx="2858032" cy="604877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1654957" y="6322473"/>
            <a:ext cx="2624530" cy="60334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6" name="Shape 386"/>
          <p:cNvSpPr/>
          <p:nvPr/>
        </p:nvSpPr>
        <p:spPr>
          <a:xfrm flipH="1">
            <a:off x="3417540" y="6986299"/>
            <a:ext cx="907312" cy="139121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2641600" y="35432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1435100" y="60578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3124200" y="81787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3039494" y="2495107"/>
            <a:ext cx="2676570" cy="185999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3977049" y="2646325"/>
            <a:ext cx="1784381" cy="169365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2781300" y="21716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3721100" y="23621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4" name="Shape 394"/>
          <p:cNvSpPr/>
          <p:nvPr/>
        </p:nvSpPr>
        <p:spPr>
          <a:xfrm flipV="1">
            <a:off x="1512186" y="6910689"/>
            <a:ext cx="2767301" cy="80146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1282700" y="74675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6" name="Shape 396"/>
          <p:cNvSpPr/>
          <p:nvPr/>
        </p:nvSpPr>
        <p:spPr>
          <a:xfrm flipH="1">
            <a:off x="8876531" y="5186798"/>
            <a:ext cx="2479986" cy="104341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8967263" y="6305815"/>
            <a:ext cx="1088775" cy="139121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8" name="Shape 398"/>
          <p:cNvSpPr/>
          <p:nvPr/>
        </p:nvSpPr>
        <p:spPr>
          <a:xfrm>
            <a:off x="11125200" y="49148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9" name="Shape 399"/>
          <p:cNvSpPr/>
          <p:nvPr/>
        </p:nvSpPr>
        <p:spPr>
          <a:xfrm>
            <a:off x="9817100" y="74675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0" name="Shape 400"/>
          <p:cNvSpPr/>
          <p:nvPr/>
        </p:nvSpPr>
        <p:spPr>
          <a:xfrm flipH="1" flipV="1">
            <a:off x="8967263" y="6199963"/>
            <a:ext cx="2374133" cy="6048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11125200" y="65912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2" name="Shape 402"/>
          <p:cNvSpPr/>
          <p:nvPr/>
        </p:nvSpPr>
        <p:spPr>
          <a:xfrm>
            <a:off x="787400" y="83565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11582400" y="71881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5746306" y="4430705"/>
            <a:ext cx="3205835" cy="1814624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5" name="Shape 405"/>
          <p:cNvSpPr/>
          <p:nvPr/>
        </p:nvSpPr>
        <p:spPr>
          <a:xfrm flipH="1">
            <a:off x="4339973" y="4430705"/>
            <a:ext cx="1497065" cy="243462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6" name="Shape 406"/>
          <p:cNvSpPr/>
          <p:nvPr/>
        </p:nvSpPr>
        <p:spPr>
          <a:xfrm flipH="1">
            <a:off x="4355095" y="6245328"/>
            <a:ext cx="4612169" cy="710728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391876" y="5257800"/>
            <a:ext cx="2971801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0096FF"/>
                </a:solidFill>
              </a:rPr>
              <a:t>end-system</a:t>
            </a:r>
          </a:p>
        </p:txBody>
      </p:sp>
      <p:sp>
        <p:nvSpPr>
          <p:cNvPr id="408" name="Shape 408"/>
          <p:cNvSpPr/>
          <p:nvPr/>
        </p:nvSpPr>
        <p:spPr>
          <a:xfrm>
            <a:off x="8165579" y="5181600"/>
            <a:ext cx="154026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switch</a:t>
            </a:r>
          </a:p>
        </p:txBody>
      </p:sp>
      <p:sp>
        <p:nvSpPr>
          <p:cNvPr id="409" name="Shape 409"/>
          <p:cNvSpPr/>
          <p:nvPr/>
        </p:nvSpPr>
        <p:spPr>
          <a:xfrm>
            <a:off x="5720401" y="3048000"/>
            <a:ext cx="918568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5E5E5E"/>
                </a:solidFill>
              </a:rPr>
              <a:t>link</a:t>
            </a:r>
          </a:p>
        </p:txBody>
      </p:sp>
      <p:sp>
        <p:nvSpPr>
          <p:cNvPr id="410" name="Shape 410"/>
          <p:cNvSpPr/>
          <p:nvPr/>
        </p:nvSpPr>
        <p:spPr>
          <a:xfrm>
            <a:off x="5511800" y="40767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4025900" y="66167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8623300" y="59309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5181600" y="2412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3568700" y="8267700"/>
            <a:ext cx="62611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D4FB79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4FB79"/>
                </a:solidFill>
              </a:rPr>
              <a:t>Internet Service Provider</a:t>
            </a:r>
          </a:p>
        </p:txBody>
      </p:sp>
    </p:spTree>
    <p:extLst>
      <p:ext uri="{BB962C8B-B14F-4D97-AF65-F5344CB8AC3E}">
        <p14:creationId xmlns:p14="http://schemas.microsoft.com/office/powerpoint/2010/main" val="24046436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>
          <a:xfrm>
            <a:off x="-123380" y="541867"/>
            <a:ext cx="13113173" cy="975360"/>
          </a:xfrm>
        </p:spPr>
        <p:txBody>
          <a:bodyPr/>
          <a:lstStyle/>
          <a:p>
            <a:pPr algn="ctr"/>
            <a:r>
              <a:rPr lang="en-US" sz="6000" b="0" dirty="0">
                <a:latin typeface="Calibri"/>
                <a:ea typeface="ＭＳ Ｐゴシック" charset="0"/>
                <a:cs typeface="Calibri"/>
              </a:rPr>
              <a:t>Basic Queuing Theory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527693"/>
            <a:ext cx="12354560" cy="823637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Arrival process: how packets arrive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Average rate </a:t>
            </a:r>
            <a:r>
              <a:rPr lang="en-US" dirty="0" smtClean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A</a:t>
            </a:r>
            <a:r>
              <a:rPr lang="en-US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/>
            </a:r>
            <a:br>
              <a:rPr lang="en-US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</a:br>
            <a:endParaRPr lang="en-US" dirty="0" smtClean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W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: average time packets wait in the queue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W for “waiting time”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L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: average number of packets waiting in the queue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L for “length of queue</a:t>
            </a:r>
            <a:r>
              <a:rPr lang="en-US" dirty="0" smtClean="0">
                <a:solidFill>
                  <a:srgbClr val="800080"/>
                </a:solidFill>
                <a:latin typeface="Calibri"/>
                <a:ea typeface="ＭＳ Ｐゴシック" charset="0"/>
                <a:cs typeface="Calibri"/>
              </a:rPr>
              <a:t>”</a:t>
            </a:r>
            <a:endParaRPr lang="en-US" dirty="0">
              <a:solidFill>
                <a:srgbClr val="800080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098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itle 1"/>
          <p:cNvSpPr>
            <a:spLocks noGrp="1"/>
          </p:cNvSpPr>
          <p:nvPr>
            <p:ph type="title"/>
          </p:nvPr>
        </p:nvSpPr>
        <p:spPr>
          <a:xfrm>
            <a:off x="650240" y="50276"/>
            <a:ext cx="11704320" cy="1668498"/>
          </a:xfrm>
        </p:spPr>
        <p:txBody>
          <a:bodyPr/>
          <a:lstStyle/>
          <a:p>
            <a:pPr algn="ctr"/>
            <a:r>
              <a:rPr lang="en-US" sz="6600" b="0" dirty="0">
                <a:latin typeface="Calibri"/>
                <a:ea typeface="ＭＳ Ｐゴシック" charset="0"/>
                <a:cs typeface="Calibri"/>
              </a:rPr>
              <a:t>Little’s Law (1961)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3068280"/>
            <a:ext cx="12029440" cy="62743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sz="5100" dirty="0">
                <a:latin typeface="Calibri"/>
                <a:cs typeface="Calibri"/>
              </a:rPr>
              <a:t>L = A x W</a:t>
            </a:r>
            <a:endParaRPr lang="en-US" dirty="0">
              <a:latin typeface="Calibri"/>
              <a:cs typeface="Calibri"/>
            </a:endParaRPr>
          </a:p>
          <a:p>
            <a:pPr marL="731509" indent="-731509">
              <a:buFont typeface="+mj-lt"/>
              <a:buAutoNum type="arabicPeriod"/>
              <a:defRPr/>
            </a:pPr>
            <a:endParaRPr lang="en-US" dirty="0" smtClean="0">
              <a:latin typeface="Calibri"/>
              <a:cs typeface="Calibri"/>
            </a:endParaRPr>
          </a:p>
          <a:p>
            <a:pPr>
              <a:defRPr/>
            </a:pPr>
            <a:r>
              <a:rPr lang="en-US" dirty="0">
                <a:latin typeface="Calibri"/>
                <a:cs typeface="Calibri"/>
              </a:rPr>
              <a:t>C</a:t>
            </a:r>
            <a:r>
              <a:rPr lang="en-US" dirty="0" smtClean="0">
                <a:latin typeface="Calibri"/>
                <a:cs typeface="Calibri"/>
              </a:rPr>
              <a:t>ompute L: count packets in queue every second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How often does a single packet get counted? W times</a:t>
            </a:r>
            <a:br>
              <a:rPr lang="en-US" dirty="0" smtClean="0">
                <a:latin typeface="Calibri"/>
                <a:cs typeface="Calibri"/>
              </a:rPr>
            </a:br>
            <a:endParaRPr lang="en-US" dirty="0" smtClean="0">
              <a:latin typeface="Calibri"/>
              <a:cs typeface="Calibri"/>
            </a:endParaRPr>
          </a:p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Why do you care?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Easy to compute L, harder to compute W</a:t>
            </a:r>
          </a:p>
          <a:p>
            <a:pPr>
              <a:defRPr/>
            </a:pPr>
            <a:endParaRPr lang="en-US" dirty="0" smtClean="0">
              <a:latin typeface="Calibri"/>
              <a:cs typeface="Calibri"/>
            </a:endParaRPr>
          </a:p>
          <a:p>
            <a:pPr>
              <a:defRPr/>
            </a:pPr>
            <a:endParaRPr lang="en-US" dirty="0">
              <a:latin typeface="Calibri"/>
              <a:cs typeface="Calibri"/>
            </a:endParaRPr>
          </a:p>
          <a:p>
            <a:pPr>
              <a:defRPr/>
            </a:pP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449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 smtClean="0"/>
              <a:t>4. Processing Delay</a:t>
            </a:r>
            <a:endParaRPr sz="6600" dirty="0"/>
          </a:p>
        </p:txBody>
      </p:sp>
      <p:sp>
        <p:nvSpPr>
          <p:cNvPr id="699" name="Shape 699"/>
          <p:cNvSpPr>
            <a:spLocks noGrp="1"/>
          </p:cNvSpPr>
          <p:nvPr>
            <p:ph type="body" idx="1"/>
          </p:nvPr>
        </p:nvSpPr>
        <p:spPr>
          <a:xfrm>
            <a:off x="584599" y="2514601"/>
            <a:ext cx="11833083" cy="3915569"/>
          </a:xfrm>
          <a:prstGeom prst="rect">
            <a:avLst/>
          </a:prstGeom>
        </p:spPr>
        <p:txBody>
          <a:bodyPr/>
          <a:lstStyle>
            <a:lvl1pPr>
              <a:spcBef>
                <a:spcPts val="10000"/>
              </a:spcBef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i="1" dirty="0">
                <a:solidFill>
                  <a:srgbClr val="800080"/>
                </a:solidFill>
              </a:rPr>
              <a:t>How long </a:t>
            </a:r>
            <a:r>
              <a:rPr sz="4000" i="1" dirty="0" smtClean="0">
                <a:solidFill>
                  <a:srgbClr val="800080"/>
                </a:solidFill>
              </a:rPr>
              <a:t>does</a:t>
            </a:r>
            <a:r>
              <a:rPr lang="en-US" sz="4000" i="1" dirty="0" smtClean="0">
                <a:solidFill>
                  <a:srgbClr val="800080"/>
                </a:solidFill>
              </a:rPr>
              <a:t> the switch take to process a  packet?</a:t>
            </a:r>
            <a:endParaRPr lang="en-US" sz="1800" dirty="0">
              <a:solidFill>
                <a:srgbClr val="800080"/>
              </a:solidFill>
            </a:endParaRPr>
          </a:p>
        </p:txBody>
      </p:sp>
      <p:sp>
        <p:nvSpPr>
          <p:cNvPr id="700" name="Shape 700"/>
          <p:cNvSpPr>
            <a:spLocks noGrp="1"/>
          </p:cNvSpPr>
          <p:nvPr>
            <p:ph type="sldNum" sz="quarter" idx="2"/>
          </p:nvPr>
        </p:nvSpPr>
        <p:spPr>
          <a:xfrm>
            <a:off x="11925777" y="8864601"/>
            <a:ext cx="240344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000000"/>
                </a:solidFill>
                <a:latin typeface="Calibri"/>
                <a:ea typeface="Calibri"/>
                <a:cs typeface="Calibri"/>
              </a:rPr>
              <a:pPr>
                <a:defRPr>
                  <a:solidFill>
                    <a:srgbClr val="000000"/>
                  </a:solidFill>
                </a:defRPr>
              </a:pPr>
              <a:t>42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537" y="8951398"/>
            <a:ext cx="5462975" cy="71540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098" rtlCol="0" anchor="ctr">
            <a:spAutoFit/>
          </a:bodyPr>
          <a:lstStyle/>
          <a:p>
            <a:pPr defTabSz="584170" rtl="0" latinLnBrk="1" hangingPunct="0"/>
            <a:endParaRPr lang="en-US"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0001" y="5204333"/>
            <a:ext cx="7502054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571500" marR="0" indent="-57150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Gill Sans"/>
                <a:cs typeface="Gill Sans"/>
                <a:sym typeface="Gill Sans"/>
              </a:rPr>
              <a:t>typically assume this is negligible </a:t>
            </a:r>
            <a:endParaRPr kumimoji="0" lang="en-US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085100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Consists of four components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transmission delay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propagation delay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queuing delay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processing delay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349952" y="4696647"/>
            <a:ext cx="524123" cy="1330379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0" tIns="45715" rIns="91430" bIns="45715" numCol="1" spcCol="38096" rtlCol="0" anchor="t">
            <a:noAutofit/>
          </a:bodyPr>
          <a:lstStyle/>
          <a:p>
            <a:pPr algn="l" defTabSz="914307" rtl="0" latinLnBrk="1" hangingPunct="0"/>
            <a:endParaRPr lang="en-US" sz="1800">
              <a:solidFill>
                <a:srgbClr val="80008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349952" y="6179427"/>
            <a:ext cx="524123" cy="1330379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0" tIns="45715" rIns="91430" bIns="45715" numCol="1" spcCol="38096" rtlCol="0" anchor="t">
            <a:noAutofit/>
          </a:bodyPr>
          <a:lstStyle/>
          <a:p>
            <a:pPr algn="l" defTabSz="914307" rtl="0" latinLnBrk="1" hangingPunct="0"/>
            <a:endParaRPr lang="en-US" sz="1800">
              <a:solidFill>
                <a:srgbClr val="800080"/>
              </a:solidFill>
            </a:endParaRPr>
          </a:p>
        </p:txBody>
      </p:sp>
      <p:sp>
        <p:nvSpPr>
          <p:cNvPr id="6" name="Shape 1261"/>
          <p:cNvSpPr/>
          <p:nvPr/>
        </p:nvSpPr>
        <p:spPr>
          <a:xfrm>
            <a:off x="7114077" y="4949869"/>
            <a:ext cx="4180388" cy="656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38" tIns="50738" rIns="50738" bIns="50738" anchor="ctr">
            <a:spAutoFit/>
          </a:bodyPr>
          <a:lstStyle>
            <a:lvl1pPr>
              <a:defRPr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600" b="0" i="1" dirty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due to link properties</a:t>
            </a:r>
            <a:endParaRPr sz="3600" b="0" i="1" dirty="0">
              <a:solidFill>
                <a:srgbClr val="80008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7" name="Shape 1261"/>
          <p:cNvSpPr/>
          <p:nvPr/>
        </p:nvSpPr>
        <p:spPr>
          <a:xfrm>
            <a:off x="7028712" y="6169574"/>
            <a:ext cx="4218032" cy="1210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38" tIns="50738" rIns="50738" bIns="50738" anchor="ctr">
            <a:spAutoFit/>
          </a:bodyPr>
          <a:lstStyle>
            <a:lvl1pPr>
              <a:defRPr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600" b="0" i="1" dirty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due to traffic mix and </a:t>
            </a:r>
          </a:p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600" b="0" i="1" dirty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switch internals</a:t>
            </a:r>
            <a:endParaRPr sz="3600" b="0" i="1" dirty="0">
              <a:solidFill>
                <a:srgbClr val="800080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57478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/>
          <p:nvPr/>
        </p:nvSpPr>
        <p:spPr>
          <a:xfrm flipV="1">
            <a:off x="2404789" y="3553250"/>
            <a:ext cx="8450072" cy="9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1" name="Shape 881"/>
          <p:cNvSpPr/>
          <p:nvPr/>
        </p:nvSpPr>
        <p:spPr>
          <a:xfrm>
            <a:off x="10718800" y="3301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2" name="Shape 882"/>
          <p:cNvSpPr/>
          <p:nvPr/>
        </p:nvSpPr>
        <p:spPr>
          <a:xfrm>
            <a:off x="4446784" y="3084342"/>
            <a:ext cx="794445" cy="725660"/>
          </a:xfrm>
          <a:prstGeom prst="roundRect">
            <a:avLst>
              <a:gd name="adj" fmla="val 10000"/>
            </a:avLst>
          </a:prstGeom>
          <a:solidFill>
            <a:schemeClr val="tx1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3" name="Shape 883"/>
          <p:cNvSpPr/>
          <p:nvPr/>
        </p:nvSpPr>
        <p:spPr>
          <a:xfrm>
            <a:off x="1260346" y="3705568"/>
            <a:ext cx="2166609" cy="964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tr</a:t>
            </a:r>
            <a:r>
              <a:rPr sz="2800" b="0" dirty="0" smtClean="0">
                <a:solidFill>
                  <a:srgbClr val="942193"/>
                </a:solidFill>
              </a:rPr>
              <a:t>ansmission</a:t>
            </a:r>
            <a:r>
              <a:rPr lang="en-US" sz="2800" b="0" dirty="0" smtClean="0">
                <a:solidFill>
                  <a:srgbClr val="942193"/>
                </a:solidFill>
              </a:rPr>
              <a:t/>
            </a:r>
            <a:br>
              <a:rPr lang="en-US" sz="2800" b="0" dirty="0" smtClean="0">
                <a:solidFill>
                  <a:srgbClr val="942193"/>
                </a:solidFill>
              </a:rPr>
            </a:br>
            <a:r>
              <a:rPr sz="2800" b="0" dirty="0" smtClean="0">
                <a:solidFill>
                  <a:srgbClr val="942193"/>
                </a:solidFill>
              </a:rPr>
              <a:t> </a:t>
            </a:r>
            <a:endParaRPr sz="2800" b="0" dirty="0">
              <a:solidFill>
                <a:srgbClr val="942193"/>
              </a:solidFill>
            </a:endParaRPr>
          </a:p>
        </p:txBody>
      </p:sp>
      <p:sp>
        <p:nvSpPr>
          <p:cNvPr id="884" name="Shape 8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44</a:t>
            </a:fld>
            <a:endParaRPr>
              <a:solidFill>
                <a:srgbClr val="424242"/>
              </a:solidFill>
            </a:endParaRPr>
          </a:p>
        </p:txBody>
      </p:sp>
      <p:sp>
        <p:nvSpPr>
          <p:cNvPr id="885" name="Shape 885"/>
          <p:cNvSpPr/>
          <p:nvPr/>
        </p:nvSpPr>
        <p:spPr>
          <a:xfrm>
            <a:off x="2082800" y="3301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4" name="Shape 894"/>
          <p:cNvSpPr/>
          <p:nvPr/>
        </p:nvSpPr>
        <p:spPr>
          <a:xfrm>
            <a:off x="1270000" y="-1397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 dirty="0" smtClean="0">
                <a:solidFill>
                  <a:srgbClr val="424242"/>
                </a:solidFill>
              </a:rPr>
              <a:t>End-to-end </a:t>
            </a:r>
            <a:r>
              <a:rPr sz="6400" dirty="0">
                <a:solidFill>
                  <a:srgbClr val="424242"/>
                </a:solidFill>
              </a:rPr>
              <a:t>delay </a:t>
            </a:r>
          </a:p>
        </p:txBody>
      </p:sp>
      <p:sp>
        <p:nvSpPr>
          <p:cNvPr id="17" name="Shape 882"/>
          <p:cNvSpPr/>
          <p:nvPr/>
        </p:nvSpPr>
        <p:spPr>
          <a:xfrm>
            <a:off x="8073677" y="3146403"/>
            <a:ext cx="794445" cy="725660"/>
          </a:xfrm>
          <a:prstGeom prst="roundRect">
            <a:avLst>
              <a:gd name="adj" fmla="val 10000"/>
            </a:avLst>
          </a:prstGeom>
          <a:solidFill>
            <a:schemeClr val="tx1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 883"/>
          <p:cNvSpPr/>
          <p:nvPr/>
        </p:nvSpPr>
        <p:spPr>
          <a:xfrm>
            <a:off x="2286639" y="4201624"/>
            <a:ext cx="216660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propagation</a:t>
            </a:r>
            <a:r>
              <a:rPr sz="2800" b="0" dirty="0" smtClean="0">
                <a:solidFill>
                  <a:srgbClr val="942193"/>
                </a:solidFill>
              </a:rPr>
              <a:t> </a:t>
            </a:r>
            <a:endParaRPr sz="2800" b="0" dirty="0">
              <a:solidFill>
                <a:srgbClr val="942193"/>
              </a:solidFill>
            </a:endParaRPr>
          </a:p>
        </p:txBody>
      </p:sp>
      <p:sp>
        <p:nvSpPr>
          <p:cNvPr id="19" name="Shape 883"/>
          <p:cNvSpPr/>
          <p:nvPr/>
        </p:nvSpPr>
        <p:spPr>
          <a:xfrm>
            <a:off x="3801783" y="4648200"/>
            <a:ext cx="216660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queuing</a:t>
            </a:r>
            <a:endParaRPr sz="2800" b="0" dirty="0">
              <a:solidFill>
                <a:srgbClr val="942193"/>
              </a:solidFill>
            </a:endParaRPr>
          </a:p>
        </p:txBody>
      </p:sp>
      <p:sp>
        <p:nvSpPr>
          <p:cNvPr id="20" name="Shape 883"/>
          <p:cNvSpPr/>
          <p:nvPr/>
        </p:nvSpPr>
        <p:spPr>
          <a:xfrm>
            <a:off x="3801783" y="5067339"/>
            <a:ext cx="216660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processing</a:t>
            </a:r>
            <a:endParaRPr sz="2800" b="0" dirty="0">
              <a:solidFill>
                <a:srgbClr val="942193"/>
              </a:solidFill>
            </a:endParaRPr>
          </a:p>
        </p:txBody>
      </p:sp>
      <p:sp>
        <p:nvSpPr>
          <p:cNvPr id="21" name="Shape 883"/>
          <p:cNvSpPr/>
          <p:nvPr/>
        </p:nvSpPr>
        <p:spPr>
          <a:xfrm>
            <a:off x="4605648" y="5613035"/>
            <a:ext cx="2166609" cy="964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tr</a:t>
            </a:r>
            <a:r>
              <a:rPr sz="2800" b="0" dirty="0" smtClean="0">
                <a:solidFill>
                  <a:srgbClr val="942193"/>
                </a:solidFill>
              </a:rPr>
              <a:t>ansmission</a:t>
            </a:r>
            <a:r>
              <a:rPr lang="en-US" sz="2800" b="0" dirty="0" smtClean="0">
                <a:solidFill>
                  <a:srgbClr val="942193"/>
                </a:solidFill>
              </a:rPr>
              <a:t/>
            </a:r>
            <a:br>
              <a:rPr lang="en-US" sz="2800" b="0" dirty="0" smtClean="0">
                <a:solidFill>
                  <a:srgbClr val="942193"/>
                </a:solidFill>
              </a:rPr>
            </a:br>
            <a:r>
              <a:rPr sz="2800" b="0" dirty="0" smtClean="0">
                <a:solidFill>
                  <a:srgbClr val="942193"/>
                </a:solidFill>
              </a:rPr>
              <a:t> </a:t>
            </a:r>
            <a:endParaRPr sz="2800" b="0" dirty="0">
              <a:solidFill>
                <a:srgbClr val="942193"/>
              </a:solidFill>
            </a:endParaRPr>
          </a:p>
        </p:txBody>
      </p:sp>
      <p:sp>
        <p:nvSpPr>
          <p:cNvPr id="22" name="Shape 883"/>
          <p:cNvSpPr/>
          <p:nvPr/>
        </p:nvSpPr>
        <p:spPr>
          <a:xfrm>
            <a:off x="5631941" y="6109091"/>
            <a:ext cx="216660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propagation</a:t>
            </a:r>
            <a:r>
              <a:rPr sz="2800" b="0" dirty="0" smtClean="0">
                <a:solidFill>
                  <a:srgbClr val="942193"/>
                </a:solidFill>
              </a:rPr>
              <a:t> </a:t>
            </a:r>
            <a:endParaRPr sz="2800" b="0" dirty="0">
              <a:solidFill>
                <a:srgbClr val="942193"/>
              </a:solidFill>
            </a:endParaRPr>
          </a:p>
        </p:txBody>
      </p:sp>
      <p:sp>
        <p:nvSpPr>
          <p:cNvPr id="23" name="Shape 883"/>
          <p:cNvSpPr/>
          <p:nvPr/>
        </p:nvSpPr>
        <p:spPr>
          <a:xfrm>
            <a:off x="7471252" y="6675704"/>
            <a:ext cx="216660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queuing</a:t>
            </a:r>
            <a:endParaRPr sz="2800" b="0" dirty="0">
              <a:solidFill>
                <a:srgbClr val="942193"/>
              </a:solidFill>
            </a:endParaRPr>
          </a:p>
        </p:txBody>
      </p:sp>
      <p:sp>
        <p:nvSpPr>
          <p:cNvPr id="24" name="Shape 883"/>
          <p:cNvSpPr/>
          <p:nvPr/>
        </p:nvSpPr>
        <p:spPr>
          <a:xfrm>
            <a:off x="7471252" y="7094843"/>
            <a:ext cx="216660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processing</a:t>
            </a:r>
            <a:endParaRPr sz="2800" b="0" dirty="0">
              <a:solidFill>
                <a:srgbClr val="942193"/>
              </a:solidFill>
            </a:endParaRPr>
          </a:p>
        </p:txBody>
      </p:sp>
      <p:sp>
        <p:nvSpPr>
          <p:cNvPr id="25" name="Shape 883"/>
          <p:cNvSpPr/>
          <p:nvPr/>
        </p:nvSpPr>
        <p:spPr>
          <a:xfrm>
            <a:off x="8275117" y="7640539"/>
            <a:ext cx="2166609" cy="964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tr</a:t>
            </a:r>
            <a:r>
              <a:rPr sz="2800" b="0" dirty="0" smtClean="0">
                <a:solidFill>
                  <a:srgbClr val="942193"/>
                </a:solidFill>
              </a:rPr>
              <a:t>ansmission</a:t>
            </a:r>
            <a:r>
              <a:rPr lang="en-US" sz="2800" b="0" dirty="0" smtClean="0">
                <a:solidFill>
                  <a:srgbClr val="942193"/>
                </a:solidFill>
              </a:rPr>
              <a:t/>
            </a:r>
            <a:br>
              <a:rPr lang="en-US" sz="2800" b="0" dirty="0" smtClean="0">
                <a:solidFill>
                  <a:srgbClr val="942193"/>
                </a:solidFill>
              </a:rPr>
            </a:br>
            <a:r>
              <a:rPr sz="2800" b="0" dirty="0" smtClean="0">
                <a:solidFill>
                  <a:srgbClr val="942193"/>
                </a:solidFill>
              </a:rPr>
              <a:t> </a:t>
            </a:r>
            <a:endParaRPr sz="2800" b="0" dirty="0">
              <a:solidFill>
                <a:srgbClr val="942193"/>
              </a:solidFill>
            </a:endParaRPr>
          </a:p>
        </p:txBody>
      </p:sp>
      <p:sp>
        <p:nvSpPr>
          <p:cNvPr id="26" name="Shape 883"/>
          <p:cNvSpPr/>
          <p:nvPr/>
        </p:nvSpPr>
        <p:spPr>
          <a:xfrm>
            <a:off x="9301410" y="8136595"/>
            <a:ext cx="216660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0" dirty="0" smtClean="0">
                <a:solidFill>
                  <a:srgbClr val="942193"/>
                </a:solidFill>
              </a:rPr>
              <a:t>propagation</a:t>
            </a:r>
            <a:r>
              <a:rPr sz="2800" b="0" dirty="0" smtClean="0">
                <a:solidFill>
                  <a:srgbClr val="942193"/>
                </a:solidFill>
              </a:rPr>
              <a:t> </a:t>
            </a:r>
            <a:endParaRPr sz="2800" b="0" dirty="0">
              <a:solidFill>
                <a:srgbClr val="9421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093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800080"/>
                </a:solidFill>
              </a:rPr>
              <a:t>What fraction of the packets sent to a destination are dropped?</a:t>
            </a:r>
          </a:p>
        </p:txBody>
      </p:sp>
    </p:spTree>
    <p:extLst>
      <p:ext uri="{BB962C8B-B14F-4D97-AF65-F5344CB8AC3E}">
        <p14:creationId xmlns:p14="http://schemas.microsoft.com/office/powerpoint/2010/main" val="36130147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800080"/>
                </a:solidFill>
              </a:rPr>
              <a:t>At what rate is the destination receiving data from the source</a:t>
            </a:r>
          </a:p>
          <a:p>
            <a:pPr lvl="1"/>
            <a:r>
              <a:rPr lang="en-US" i="0" dirty="0" smtClean="0">
                <a:solidFill>
                  <a:srgbClr val="000000"/>
                </a:solidFill>
              </a:rPr>
              <a:t>Data size / transfer time</a:t>
            </a:r>
          </a:p>
        </p:txBody>
      </p:sp>
    </p:spTree>
    <p:extLst>
      <p:ext uri="{BB962C8B-B14F-4D97-AF65-F5344CB8AC3E}">
        <p14:creationId xmlns:p14="http://schemas.microsoft.com/office/powerpoint/2010/main" val="1980910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Shape 959"/>
          <p:cNvSpPr/>
          <p:nvPr/>
        </p:nvSpPr>
        <p:spPr>
          <a:xfrm>
            <a:off x="3924300" y="6419850"/>
            <a:ext cx="486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F/R  + propagation delay</a:t>
            </a:r>
          </a:p>
        </p:txBody>
      </p:sp>
      <p:sp>
        <p:nvSpPr>
          <p:cNvPr id="960" name="Shape 960"/>
          <p:cNvSpPr/>
          <p:nvPr/>
        </p:nvSpPr>
        <p:spPr>
          <a:xfrm>
            <a:off x="4737100" y="6121400"/>
            <a:ext cx="4241800" cy="1270000"/>
          </a:xfrm>
          <a:prstGeom prst="rect">
            <a:avLst/>
          </a:prstGeom>
          <a:solidFill>
            <a:srgbClr val="FFFFFF">
              <a:alpha val="7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1" name="Shape 961"/>
          <p:cNvSpPr/>
          <p:nvPr/>
        </p:nvSpPr>
        <p:spPr>
          <a:xfrm>
            <a:off x="1528489" y="3045341"/>
            <a:ext cx="10150981" cy="331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2" name="Shape 962"/>
          <p:cNvSpPr/>
          <p:nvPr/>
        </p:nvSpPr>
        <p:spPr>
          <a:xfrm>
            <a:off x="113792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3" name="Shape 9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47</a:t>
            </a:fld>
            <a:endParaRPr>
              <a:solidFill>
                <a:srgbClr val="424242"/>
              </a:solidFill>
            </a:endParaRPr>
          </a:p>
        </p:txBody>
      </p:sp>
      <p:sp>
        <p:nvSpPr>
          <p:cNvPr id="964" name="Shape 964"/>
          <p:cNvSpPr/>
          <p:nvPr/>
        </p:nvSpPr>
        <p:spPr>
          <a:xfrm>
            <a:off x="12065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5" name="Shape 965"/>
          <p:cNvSpPr/>
          <p:nvPr/>
        </p:nvSpPr>
        <p:spPr>
          <a:xfrm flipV="1">
            <a:off x="2025001" y="21716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6" name="Shape 966"/>
          <p:cNvSpPr/>
          <p:nvPr/>
        </p:nvSpPr>
        <p:spPr>
          <a:xfrm>
            <a:off x="838200" y="1524000"/>
            <a:ext cx="542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 bits/sec</a:t>
            </a:r>
          </a:p>
        </p:txBody>
      </p:sp>
      <p:sp>
        <p:nvSpPr>
          <p:cNvPr id="968" name="Shape 968"/>
          <p:cNvSpPr/>
          <p:nvPr/>
        </p:nvSpPr>
        <p:spPr>
          <a:xfrm>
            <a:off x="901700" y="7480300"/>
            <a:ext cx="4241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Average throughput = </a:t>
            </a:r>
          </a:p>
        </p:txBody>
      </p:sp>
      <p:sp>
        <p:nvSpPr>
          <p:cNvPr id="972" name="Shape 972"/>
          <p:cNvSpPr/>
          <p:nvPr/>
        </p:nvSpPr>
        <p:spPr>
          <a:xfrm>
            <a:off x="889000" y="6419850"/>
            <a:ext cx="3886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Transfer time =</a:t>
            </a:r>
          </a:p>
        </p:txBody>
      </p:sp>
      <p:sp>
        <p:nvSpPr>
          <p:cNvPr id="973" name="Shape 973"/>
          <p:cNvSpPr/>
          <p:nvPr/>
        </p:nvSpPr>
        <p:spPr>
          <a:xfrm>
            <a:off x="787400" y="3695700"/>
            <a:ext cx="3111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5E5E5E"/>
                </a:solidFill>
              </a:rPr>
              <a:t>file of size F bits</a:t>
            </a:r>
          </a:p>
        </p:txBody>
      </p:sp>
      <p:sp>
        <p:nvSpPr>
          <p:cNvPr id="974" name="Shape 974"/>
          <p:cNvSpPr/>
          <p:nvPr/>
        </p:nvSpPr>
        <p:spPr>
          <a:xfrm>
            <a:off x="5130800" y="7499350"/>
            <a:ext cx="508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R</a:t>
            </a:r>
          </a:p>
        </p:txBody>
      </p:sp>
      <p:sp>
        <p:nvSpPr>
          <p:cNvPr id="975" name="Shape 975"/>
          <p:cNvSpPr/>
          <p:nvPr/>
        </p:nvSpPr>
        <p:spPr>
          <a:xfrm>
            <a:off x="787400" y="4318000"/>
            <a:ext cx="39497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packets of size L bits</a:t>
            </a:r>
          </a:p>
        </p:txBody>
      </p:sp>
    </p:spTree>
    <p:extLst>
      <p:ext uri="{BB962C8B-B14F-4D97-AF65-F5344CB8AC3E}">
        <p14:creationId xmlns:p14="http://schemas.microsoft.com/office/powerpoint/2010/main" val="36385692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" grpId="0" animBg="1" advAuto="0"/>
      <p:bldP spid="960" grpId="0" animBg="1" advAuto="0"/>
      <p:bldP spid="965" grpId="0" animBg="1" advAuto="0"/>
      <p:bldP spid="966" grpId="0" animBg="1" advAuto="0"/>
      <p:bldP spid="968" grpId="0" animBg="1" advAuto="0"/>
      <p:bldP spid="972" grpId="0" animBg="1" advAuto="0"/>
      <p:bldP spid="973" grpId="0" animBg="1" advAuto="0"/>
      <p:bldP spid="974" grpId="0" animBg="1" advAuto="0"/>
      <p:bldP spid="975" grpId="0" animBg="1" advAuto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Shape 979"/>
          <p:cNvSpPr/>
          <p:nvPr/>
        </p:nvSpPr>
        <p:spPr>
          <a:xfrm>
            <a:off x="1528489" y="3045341"/>
            <a:ext cx="10150981" cy="331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80" name="Shape 980"/>
          <p:cNvSpPr/>
          <p:nvPr/>
        </p:nvSpPr>
        <p:spPr>
          <a:xfrm>
            <a:off x="113792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1" name="Shape 981"/>
          <p:cNvSpPr/>
          <p:nvPr/>
        </p:nvSpPr>
        <p:spPr>
          <a:xfrm>
            <a:off x="5664200" y="2209800"/>
            <a:ext cx="1651000" cy="1651000"/>
          </a:xfrm>
          <a:prstGeom prst="roundRect">
            <a:avLst>
              <a:gd name="adj" fmla="val 11538"/>
            </a:avLst>
          </a:prstGeom>
          <a:solidFill>
            <a:srgbClr val="D6D6D6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2" name="Shape 9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48</a:t>
            </a:fld>
            <a:endParaRPr>
              <a:solidFill>
                <a:srgbClr val="424242"/>
              </a:solidFill>
            </a:endParaRPr>
          </a:p>
        </p:txBody>
      </p:sp>
      <p:sp>
        <p:nvSpPr>
          <p:cNvPr id="983" name="Shape 983"/>
          <p:cNvSpPr/>
          <p:nvPr/>
        </p:nvSpPr>
        <p:spPr>
          <a:xfrm>
            <a:off x="12065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5" name="Shape 985"/>
          <p:cNvSpPr/>
          <p:nvPr/>
        </p:nvSpPr>
        <p:spPr>
          <a:xfrm flipV="1">
            <a:off x="7981301" y="21589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86" name="Shape 986"/>
          <p:cNvSpPr/>
          <p:nvPr/>
        </p:nvSpPr>
        <p:spPr>
          <a:xfrm>
            <a:off x="6083300" y="1498600"/>
            <a:ext cx="4508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R’ &gt; R</a:t>
            </a:r>
          </a:p>
        </p:txBody>
      </p:sp>
      <p:sp>
        <p:nvSpPr>
          <p:cNvPr id="987" name="Shape 987"/>
          <p:cNvSpPr/>
          <p:nvPr/>
        </p:nvSpPr>
        <p:spPr>
          <a:xfrm flipV="1">
            <a:off x="2025001" y="21716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88" name="Shape 988"/>
          <p:cNvSpPr/>
          <p:nvPr/>
        </p:nvSpPr>
        <p:spPr>
          <a:xfrm>
            <a:off x="838200" y="1524000"/>
            <a:ext cx="3759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</a:t>
            </a:r>
          </a:p>
        </p:txBody>
      </p:sp>
      <p:sp>
        <p:nvSpPr>
          <p:cNvPr id="992" name="Shape 992"/>
          <p:cNvSpPr/>
          <p:nvPr/>
        </p:nvSpPr>
        <p:spPr>
          <a:xfrm>
            <a:off x="787400" y="3695700"/>
            <a:ext cx="3111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file of size F bits</a:t>
            </a:r>
          </a:p>
        </p:txBody>
      </p:sp>
      <p:sp>
        <p:nvSpPr>
          <p:cNvPr id="993" name="Shape 993"/>
          <p:cNvSpPr/>
          <p:nvPr/>
        </p:nvSpPr>
        <p:spPr>
          <a:xfrm>
            <a:off x="787400" y="4318000"/>
            <a:ext cx="39497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packets of size L bits</a:t>
            </a:r>
          </a:p>
        </p:txBody>
      </p:sp>
    </p:spTree>
    <p:extLst>
      <p:ext uri="{BB962C8B-B14F-4D97-AF65-F5344CB8AC3E}">
        <p14:creationId xmlns:p14="http://schemas.microsoft.com/office/powerpoint/2010/main" val="12097648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" grpId="0" animBg="1" advAuto="0"/>
      <p:bldP spid="986" grpId="0" animBg="1" advAuto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Shape 995"/>
          <p:cNvSpPr/>
          <p:nvPr/>
        </p:nvSpPr>
        <p:spPr>
          <a:xfrm>
            <a:off x="3949700" y="6419850"/>
            <a:ext cx="5054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F/R + propagation delay +</a:t>
            </a:r>
          </a:p>
        </p:txBody>
      </p:sp>
      <p:sp>
        <p:nvSpPr>
          <p:cNvPr id="996" name="Shape 996"/>
          <p:cNvSpPr/>
          <p:nvPr/>
        </p:nvSpPr>
        <p:spPr>
          <a:xfrm>
            <a:off x="8902700" y="6419850"/>
            <a:ext cx="914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L/R’</a:t>
            </a:r>
          </a:p>
        </p:txBody>
      </p:sp>
      <p:sp>
        <p:nvSpPr>
          <p:cNvPr id="997" name="Shape 997"/>
          <p:cNvSpPr/>
          <p:nvPr/>
        </p:nvSpPr>
        <p:spPr>
          <a:xfrm>
            <a:off x="1528489" y="3045341"/>
            <a:ext cx="10150981" cy="331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8" name="Shape 998"/>
          <p:cNvSpPr/>
          <p:nvPr/>
        </p:nvSpPr>
        <p:spPr>
          <a:xfrm>
            <a:off x="113792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9" name="Shape 999"/>
          <p:cNvSpPr/>
          <p:nvPr/>
        </p:nvSpPr>
        <p:spPr>
          <a:xfrm>
            <a:off x="5664200" y="2209800"/>
            <a:ext cx="1651000" cy="1651000"/>
          </a:xfrm>
          <a:prstGeom prst="roundRect">
            <a:avLst>
              <a:gd name="adj" fmla="val 11538"/>
            </a:avLst>
          </a:prstGeom>
          <a:solidFill>
            <a:srgbClr val="D6D6D6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0" name="Shape 10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49</a:t>
            </a:fld>
            <a:endParaRPr>
              <a:solidFill>
                <a:srgbClr val="424242"/>
              </a:solidFill>
            </a:endParaRPr>
          </a:p>
        </p:txBody>
      </p:sp>
      <p:sp>
        <p:nvSpPr>
          <p:cNvPr id="1001" name="Shape 1001"/>
          <p:cNvSpPr/>
          <p:nvPr/>
        </p:nvSpPr>
        <p:spPr>
          <a:xfrm>
            <a:off x="3352800" y="5537200"/>
            <a:ext cx="2997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bottleneck link</a:t>
            </a:r>
          </a:p>
        </p:txBody>
      </p:sp>
      <p:sp>
        <p:nvSpPr>
          <p:cNvPr id="1002" name="Shape 1002"/>
          <p:cNvSpPr/>
          <p:nvPr/>
        </p:nvSpPr>
        <p:spPr>
          <a:xfrm>
            <a:off x="4844333" y="3232189"/>
            <a:ext cx="6" cy="2114512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3" name="Shape 1003"/>
          <p:cNvSpPr/>
          <p:nvPr/>
        </p:nvSpPr>
        <p:spPr>
          <a:xfrm>
            <a:off x="5168900" y="7480300"/>
            <a:ext cx="3467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min { R, R’ } = R</a:t>
            </a:r>
          </a:p>
        </p:txBody>
      </p:sp>
      <p:sp>
        <p:nvSpPr>
          <p:cNvPr id="1004" name="Shape 1004"/>
          <p:cNvSpPr/>
          <p:nvPr/>
        </p:nvSpPr>
        <p:spPr>
          <a:xfrm flipV="1">
            <a:off x="7981301" y="21589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5" name="Shape 1005"/>
          <p:cNvSpPr/>
          <p:nvPr/>
        </p:nvSpPr>
        <p:spPr>
          <a:xfrm>
            <a:off x="6083300" y="1498600"/>
            <a:ext cx="4508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R’ &gt; R</a:t>
            </a:r>
          </a:p>
        </p:txBody>
      </p:sp>
      <p:sp>
        <p:nvSpPr>
          <p:cNvPr id="1006" name="Shape 1006"/>
          <p:cNvSpPr/>
          <p:nvPr/>
        </p:nvSpPr>
        <p:spPr>
          <a:xfrm>
            <a:off x="838200" y="1524000"/>
            <a:ext cx="3759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</a:t>
            </a:r>
          </a:p>
        </p:txBody>
      </p:sp>
      <p:sp>
        <p:nvSpPr>
          <p:cNvPr id="1007" name="Shape 1007"/>
          <p:cNvSpPr/>
          <p:nvPr/>
        </p:nvSpPr>
        <p:spPr>
          <a:xfrm>
            <a:off x="787400" y="3695700"/>
            <a:ext cx="3111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file of size F bits</a:t>
            </a:r>
          </a:p>
        </p:txBody>
      </p:sp>
      <p:sp>
        <p:nvSpPr>
          <p:cNvPr id="1008" name="Shape 1008"/>
          <p:cNvSpPr/>
          <p:nvPr/>
        </p:nvSpPr>
        <p:spPr>
          <a:xfrm>
            <a:off x="901700" y="7480300"/>
            <a:ext cx="4292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Average throughput = </a:t>
            </a:r>
          </a:p>
        </p:txBody>
      </p:sp>
      <p:sp>
        <p:nvSpPr>
          <p:cNvPr id="1009" name="Shape 1009"/>
          <p:cNvSpPr/>
          <p:nvPr/>
        </p:nvSpPr>
        <p:spPr>
          <a:xfrm>
            <a:off x="889000" y="6419850"/>
            <a:ext cx="2997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Transfer time =</a:t>
            </a:r>
          </a:p>
        </p:txBody>
      </p:sp>
      <p:sp>
        <p:nvSpPr>
          <p:cNvPr id="1010" name="Shape 1010"/>
          <p:cNvSpPr/>
          <p:nvPr/>
        </p:nvSpPr>
        <p:spPr>
          <a:xfrm flipV="1">
            <a:off x="2025001" y="21716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1" name="Shape 1011"/>
          <p:cNvSpPr/>
          <p:nvPr/>
        </p:nvSpPr>
        <p:spPr>
          <a:xfrm>
            <a:off x="12065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2" name="Shape 1012"/>
          <p:cNvSpPr/>
          <p:nvPr/>
        </p:nvSpPr>
        <p:spPr>
          <a:xfrm>
            <a:off x="1244600" y="2489200"/>
            <a:ext cx="444500" cy="1117600"/>
          </a:xfrm>
          <a:prstGeom prst="rect">
            <a:avLst/>
          </a:prstGeom>
          <a:solidFill>
            <a:srgbClr val="0433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3" name="Shape 1013"/>
          <p:cNvSpPr/>
          <p:nvPr/>
        </p:nvSpPr>
        <p:spPr>
          <a:xfrm>
            <a:off x="1244600" y="2489200"/>
            <a:ext cx="444500" cy="1117600"/>
          </a:xfrm>
          <a:prstGeom prst="rect">
            <a:avLst/>
          </a:prstGeom>
          <a:solidFill>
            <a:srgbClr val="0433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4" name="Shape 1014"/>
          <p:cNvSpPr/>
          <p:nvPr/>
        </p:nvSpPr>
        <p:spPr>
          <a:xfrm>
            <a:off x="1244600" y="2489200"/>
            <a:ext cx="444500" cy="1117600"/>
          </a:xfrm>
          <a:prstGeom prst="rect">
            <a:avLst/>
          </a:prstGeom>
          <a:solidFill>
            <a:srgbClr val="0433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5" name="Shape 1015"/>
          <p:cNvSpPr/>
          <p:nvPr/>
        </p:nvSpPr>
        <p:spPr>
          <a:xfrm>
            <a:off x="1231900" y="2489200"/>
            <a:ext cx="444500" cy="1117600"/>
          </a:xfrm>
          <a:prstGeom prst="rect">
            <a:avLst/>
          </a:prstGeom>
          <a:solidFill>
            <a:srgbClr val="0433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6" name="Shape 1016"/>
          <p:cNvSpPr/>
          <p:nvPr/>
        </p:nvSpPr>
        <p:spPr>
          <a:xfrm>
            <a:off x="787400" y="4318000"/>
            <a:ext cx="39497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packets of size L bits</a:t>
            </a:r>
          </a:p>
        </p:txBody>
      </p:sp>
      <p:sp>
        <p:nvSpPr>
          <p:cNvPr id="1017" name="Shape 1017"/>
          <p:cNvSpPr/>
          <p:nvPr/>
        </p:nvSpPr>
        <p:spPr>
          <a:xfrm>
            <a:off x="4673600" y="6057900"/>
            <a:ext cx="5715000" cy="1270000"/>
          </a:xfrm>
          <a:prstGeom prst="rect">
            <a:avLst/>
          </a:prstGeom>
          <a:solidFill>
            <a:srgbClr val="FFFFFF">
              <a:alpha val="7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623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1000" fill="hold"/>
                                        <p:tgtEl>
                                          <p:spTgt spid="1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2" dur="100" fill="hold"/>
                                        <p:tgtEl>
                                          <p:spTgt spid="1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1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6" dur="100" fill="hold"/>
                                        <p:tgtEl>
                                          <p:spTgt spid="1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0" dur="1000" fill="hold"/>
                                        <p:tgtEl>
                                          <p:spTgt spid="1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" grpId="0" animBg="1" advAuto="0"/>
      <p:bldP spid="996" grpId="0" animBg="1" advAuto="0"/>
      <p:bldP spid="1001" grpId="0" animBg="1" advAuto="0"/>
      <p:bldP spid="1002" grpId="0" animBg="1" advAuto="0"/>
      <p:bldP spid="1003" grpId="0" animBg="1" advAuto="0"/>
      <p:bldP spid="1008" grpId="0" animBg="1" advAuto="0"/>
      <p:bldP spid="1009" grpId="0" animBg="1" advAuto="0"/>
      <p:bldP spid="1012" grpId="0" animBg="1" advAuto="0"/>
      <p:bldP spid="1012" grpId="1" animBg="1" advAuto="0"/>
      <p:bldP spid="1013" grpId="0" animBg="1" advAuto="0"/>
      <p:bldP spid="1013" grpId="1" animBg="1" advAuto="0"/>
      <p:bldP spid="1014" grpId="0" animBg="1" advAuto="0"/>
      <p:bldP spid="1014" grpId="1" animBg="1" advAuto="0"/>
      <p:bldP spid="1015" grpId="0" animBg="1" advAuto="0"/>
      <p:bldP spid="1015" grpId="1" animBg="1" advAuto="0"/>
      <p:bldP spid="1017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/>
          <p:nvPr/>
        </p:nvSpPr>
        <p:spPr>
          <a:xfrm>
            <a:off x="2946399" y="2768600"/>
            <a:ext cx="5181602" cy="270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7264399" y="5257799"/>
            <a:ext cx="3911602" cy="228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7"/>
                </a:cubicBezTo>
                <a:cubicBezTo>
                  <a:pt x="12954" y="20639"/>
                  <a:pt x="6724" y="20639"/>
                  <a:pt x="2882" y="16797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1562100" y="6032500"/>
            <a:ext cx="4013201" cy="2336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9" name="Shape 4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460" name="Shape 460"/>
          <p:cNvSpPr/>
          <p:nvPr/>
        </p:nvSpPr>
        <p:spPr>
          <a:xfrm>
            <a:off x="5443869" y="2752178"/>
            <a:ext cx="448105" cy="1710071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1" name="Shape 461"/>
          <p:cNvSpPr/>
          <p:nvPr/>
        </p:nvSpPr>
        <p:spPr>
          <a:xfrm flipH="1" flipV="1">
            <a:off x="8906775" y="6245328"/>
            <a:ext cx="2948764" cy="1224872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2" name="Shape 462"/>
          <p:cNvSpPr/>
          <p:nvPr/>
        </p:nvSpPr>
        <p:spPr>
          <a:xfrm flipH="1">
            <a:off x="998042" y="6986300"/>
            <a:ext cx="3251201" cy="166340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3" name="Shape 463"/>
          <p:cNvSpPr/>
          <p:nvPr/>
        </p:nvSpPr>
        <p:spPr>
          <a:xfrm>
            <a:off x="2903397" y="3810708"/>
            <a:ext cx="2858032" cy="604877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1654957" y="6322473"/>
            <a:ext cx="2624530" cy="60334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5" name="Shape 465"/>
          <p:cNvSpPr/>
          <p:nvPr/>
        </p:nvSpPr>
        <p:spPr>
          <a:xfrm flipH="1">
            <a:off x="3417540" y="6986299"/>
            <a:ext cx="907312" cy="1391212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2641600" y="35432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7" name="Shape 467"/>
          <p:cNvSpPr/>
          <p:nvPr/>
        </p:nvSpPr>
        <p:spPr>
          <a:xfrm>
            <a:off x="1435100" y="60578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3124200" y="81787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3039494" y="2495107"/>
            <a:ext cx="2676570" cy="185999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0" name="Shape 470"/>
          <p:cNvSpPr/>
          <p:nvPr/>
        </p:nvSpPr>
        <p:spPr>
          <a:xfrm>
            <a:off x="3977049" y="2646325"/>
            <a:ext cx="1784381" cy="169365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1" name="Shape 471"/>
          <p:cNvSpPr/>
          <p:nvPr/>
        </p:nvSpPr>
        <p:spPr>
          <a:xfrm>
            <a:off x="2781300" y="21716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2" name="Shape 472"/>
          <p:cNvSpPr/>
          <p:nvPr/>
        </p:nvSpPr>
        <p:spPr>
          <a:xfrm>
            <a:off x="3721100" y="23621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3" name="Shape 473"/>
          <p:cNvSpPr/>
          <p:nvPr/>
        </p:nvSpPr>
        <p:spPr>
          <a:xfrm flipV="1">
            <a:off x="1512186" y="6910689"/>
            <a:ext cx="2767301" cy="80146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1282700" y="74675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5" name="Shape 475"/>
          <p:cNvSpPr/>
          <p:nvPr/>
        </p:nvSpPr>
        <p:spPr>
          <a:xfrm flipH="1">
            <a:off x="8876531" y="5186798"/>
            <a:ext cx="2479986" cy="104341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8967263" y="6305815"/>
            <a:ext cx="1088775" cy="1391212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7" name="Shape 477"/>
          <p:cNvSpPr/>
          <p:nvPr/>
        </p:nvSpPr>
        <p:spPr>
          <a:xfrm>
            <a:off x="11125200" y="49148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8" name="Shape 478"/>
          <p:cNvSpPr/>
          <p:nvPr/>
        </p:nvSpPr>
        <p:spPr>
          <a:xfrm>
            <a:off x="9817100" y="74675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9" name="Shape 479"/>
          <p:cNvSpPr/>
          <p:nvPr/>
        </p:nvSpPr>
        <p:spPr>
          <a:xfrm flipH="1" flipV="1">
            <a:off x="8967263" y="6199963"/>
            <a:ext cx="2374133" cy="60487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11125200" y="65912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1" name="Shape 481"/>
          <p:cNvSpPr/>
          <p:nvPr/>
        </p:nvSpPr>
        <p:spPr>
          <a:xfrm>
            <a:off x="787400" y="83565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2" name="Shape 482"/>
          <p:cNvSpPr/>
          <p:nvPr/>
        </p:nvSpPr>
        <p:spPr>
          <a:xfrm>
            <a:off x="11582400" y="71881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5746306" y="4430705"/>
            <a:ext cx="3205835" cy="1814624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4" name="Shape 484"/>
          <p:cNvSpPr/>
          <p:nvPr/>
        </p:nvSpPr>
        <p:spPr>
          <a:xfrm flipH="1">
            <a:off x="4339973" y="4430705"/>
            <a:ext cx="1497065" cy="243462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5" name="Shape 485"/>
          <p:cNvSpPr/>
          <p:nvPr/>
        </p:nvSpPr>
        <p:spPr>
          <a:xfrm flipH="1">
            <a:off x="4355095" y="6245328"/>
            <a:ext cx="4612169" cy="710728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6" name="Shape 486"/>
          <p:cNvSpPr/>
          <p:nvPr/>
        </p:nvSpPr>
        <p:spPr>
          <a:xfrm>
            <a:off x="5511800" y="40767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7" name="Shape 487"/>
          <p:cNvSpPr/>
          <p:nvPr/>
        </p:nvSpPr>
        <p:spPr>
          <a:xfrm>
            <a:off x="4025900" y="66167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8" name="Shape 488"/>
          <p:cNvSpPr/>
          <p:nvPr/>
        </p:nvSpPr>
        <p:spPr>
          <a:xfrm>
            <a:off x="8623300" y="59309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9" name="Shape 489"/>
          <p:cNvSpPr/>
          <p:nvPr/>
        </p:nvSpPr>
        <p:spPr>
          <a:xfrm>
            <a:off x="5181600" y="2412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0" name="Shape 490"/>
          <p:cNvSpPr/>
          <p:nvPr/>
        </p:nvSpPr>
        <p:spPr>
          <a:xfrm>
            <a:off x="3479800" y="4483100"/>
            <a:ext cx="41529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phone company</a:t>
            </a:r>
          </a:p>
        </p:txBody>
      </p:sp>
    </p:spTree>
    <p:extLst>
      <p:ext uri="{BB962C8B-B14F-4D97-AF65-F5344CB8AC3E}">
        <p14:creationId xmlns:p14="http://schemas.microsoft.com/office/powerpoint/2010/main" val="38766541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Shape 997"/>
          <p:cNvSpPr/>
          <p:nvPr/>
        </p:nvSpPr>
        <p:spPr>
          <a:xfrm>
            <a:off x="1528489" y="3045341"/>
            <a:ext cx="10150981" cy="331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8" name="Shape 998"/>
          <p:cNvSpPr/>
          <p:nvPr/>
        </p:nvSpPr>
        <p:spPr>
          <a:xfrm>
            <a:off x="113792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9" name="Shape 999"/>
          <p:cNvSpPr/>
          <p:nvPr/>
        </p:nvSpPr>
        <p:spPr>
          <a:xfrm>
            <a:off x="5664200" y="2209800"/>
            <a:ext cx="1651000" cy="1651000"/>
          </a:xfrm>
          <a:prstGeom prst="roundRect">
            <a:avLst>
              <a:gd name="adj" fmla="val 11538"/>
            </a:avLst>
          </a:prstGeom>
          <a:solidFill>
            <a:srgbClr val="D6D6D6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0" name="Shape 10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50</a:t>
            </a:fld>
            <a:endParaRPr>
              <a:solidFill>
                <a:srgbClr val="424242"/>
              </a:solidFill>
            </a:endParaRPr>
          </a:p>
        </p:txBody>
      </p:sp>
      <p:sp>
        <p:nvSpPr>
          <p:cNvPr id="1001" name="Shape 1001"/>
          <p:cNvSpPr/>
          <p:nvPr/>
        </p:nvSpPr>
        <p:spPr>
          <a:xfrm>
            <a:off x="3352800" y="5537200"/>
            <a:ext cx="2997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bottleneck link</a:t>
            </a:r>
          </a:p>
        </p:txBody>
      </p:sp>
      <p:sp>
        <p:nvSpPr>
          <p:cNvPr id="1002" name="Shape 1002"/>
          <p:cNvSpPr/>
          <p:nvPr/>
        </p:nvSpPr>
        <p:spPr>
          <a:xfrm>
            <a:off x="4844333" y="3232189"/>
            <a:ext cx="6" cy="2114512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3" name="Shape 1003"/>
          <p:cNvSpPr/>
          <p:nvPr/>
        </p:nvSpPr>
        <p:spPr>
          <a:xfrm>
            <a:off x="5168900" y="7480300"/>
            <a:ext cx="3467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min { R, R’ } = R</a:t>
            </a:r>
          </a:p>
        </p:txBody>
      </p:sp>
      <p:sp>
        <p:nvSpPr>
          <p:cNvPr id="1004" name="Shape 1004"/>
          <p:cNvSpPr/>
          <p:nvPr/>
        </p:nvSpPr>
        <p:spPr>
          <a:xfrm flipV="1">
            <a:off x="7981301" y="21589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5" name="Shape 1005"/>
          <p:cNvSpPr/>
          <p:nvPr/>
        </p:nvSpPr>
        <p:spPr>
          <a:xfrm>
            <a:off x="6083300" y="1498600"/>
            <a:ext cx="4508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R’ &gt; R</a:t>
            </a:r>
          </a:p>
        </p:txBody>
      </p:sp>
      <p:sp>
        <p:nvSpPr>
          <p:cNvPr id="1006" name="Shape 1006"/>
          <p:cNvSpPr/>
          <p:nvPr/>
        </p:nvSpPr>
        <p:spPr>
          <a:xfrm>
            <a:off x="838200" y="1524000"/>
            <a:ext cx="3759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</a:t>
            </a:r>
          </a:p>
        </p:txBody>
      </p:sp>
      <p:sp>
        <p:nvSpPr>
          <p:cNvPr id="1007" name="Shape 1007"/>
          <p:cNvSpPr/>
          <p:nvPr/>
        </p:nvSpPr>
        <p:spPr>
          <a:xfrm>
            <a:off x="787400" y="3695700"/>
            <a:ext cx="3111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file of size F bits</a:t>
            </a:r>
          </a:p>
        </p:txBody>
      </p:sp>
      <p:sp>
        <p:nvSpPr>
          <p:cNvPr id="1008" name="Shape 1008"/>
          <p:cNvSpPr/>
          <p:nvPr/>
        </p:nvSpPr>
        <p:spPr>
          <a:xfrm>
            <a:off x="901700" y="7480300"/>
            <a:ext cx="4292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Average throughput = </a:t>
            </a:r>
          </a:p>
        </p:txBody>
      </p:sp>
      <p:sp>
        <p:nvSpPr>
          <p:cNvPr id="1010" name="Shape 1010"/>
          <p:cNvSpPr/>
          <p:nvPr/>
        </p:nvSpPr>
        <p:spPr>
          <a:xfrm flipV="1">
            <a:off x="2025001" y="21716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1" name="Shape 1011"/>
          <p:cNvSpPr/>
          <p:nvPr/>
        </p:nvSpPr>
        <p:spPr>
          <a:xfrm>
            <a:off x="12065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6" name="Shape 1016"/>
          <p:cNvSpPr/>
          <p:nvPr/>
        </p:nvSpPr>
        <p:spPr>
          <a:xfrm>
            <a:off x="787400" y="4318000"/>
            <a:ext cx="39497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packets of size L bits</a:t>
            </a:r>
          </a:p>
        </p:txBody>
      </p:sp>
    </p:spTree>
    <p:extLst>
      <p:ext uri="{BB962C8B-B14F-4D97-AF65-F5344CB8AC3E}">
        <p14:creationId xmlns:p14="http://schemas.microsoft.com/office/powerpoint/2010/main" val="30491735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" grpId="0" animBg="1" advAuto="0"/>
      <p:bldP spid="1002" grpId="0" animBg="1" advAuto="0"/>
      <p:bldP spid="1003" grpId="0" animBg="1" advAuto="0"/>
      <p:bldP spid="1008" grpId="0" animBg="1" advAuto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Shape 1021"/>
          <p:cNvSpPr/>
          <p:nvPr/>
        </p:nvSpPr>
        <p:spPr>
          <a:xfrm>
            <a:off x="1490389" y="3045341"/>
            <a:ext cx="10150981" cy="331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2" name="Shape 1022"/>
          <p:cNvSpPr/>
          <p:nvPr/>
        </p:nvSpPr>
        <p:spPr>
          <a:xfrm>
            <a:off x="3416299" y="2019300"/>
            <a:ext cx="6578601" cy="1943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3" name="Shape 1023"/>
          <p:cNvSpPr/>
          <p:nvPr/>
        </p:nvSpPr>
        <p:spPr>
          <a:xfrm>
            <a:off x="3048000" y="27178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4" name="Shape 10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51</a:t>
            </a:fld>
            <a:endParaRPr>
              <a:solidFill>
                <a:srgbClr val="424242"/>
              </a:solidFill>
            </a:endParaRPr>
          </a:p>
        </p:txBody>
      </p:sp>
      <p:sp>
        <p:nvSpPr>
          <p:cNvPr id="1025" name="Shape 1025"/>
          <p:cNvSpPr/>
          <p:nvPr/>
        </p:nvSpPr>
        <p:spPr>
          <a:xfrm>
            <a:off x="5384800" y="5003800"/>
            <a:ext cx="2997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bottleneck link</a:t>
            </a:r>
          </a:p>
        </p:txBody>
      </p:sp>
      <p:sp>
        <p:nvSpPr>
          <p:cNvPr id="1026" name="Shape 1026"/>
          <p:cNvSpPr/>
          <p:nvPr/>
        </p:nvSpPr>
        <p:spPr>
          <a:xfrm>
            <a:off x="2446866" y="3230033"/>
            <a:ext cx="2849034" cy="2087033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7" name="Shape 1027"/>
          <p:cNvSpPr/>
          <p:nvPr/>
        </p:nvSpPr>
        <p:spPr>
          <a:xfrm flipV="1">
            <a:off x="10432401" y="21716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8" name="Shape 1028"/>
          <p:cNvSpPr/>
          <p:nvPr/>
        </p:nvSpPr>
        <p:spPr>
          <a:xfrm>
            <a:off x="800100" y="1524000"/>
            <a:ext cx="400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R1</a:t>
            </a:r>
          </a:p>
        </p:txBody>
      </p:sp>
      <p:sp>
        <p:nvSpPr>
          <p:cNvPr id="1029" name="Shape 1029"/>
          <p:cNvSpPr/>
          <p:nvPr/>
        </p:nvSpPr>
        <p:spPr>
          <a:xfrm flipV="1">
            <a:off x="1986901" y="21716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0" name="Shape 1030"/>
          <p:cNvSpPr/>
          <p:nvPr/>
        </p:nvSpPr>
        <p:spPr>
          <a:xfrm>
            <a:off x="11684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1" name="Shape 1031"/>
          <p:cNvSpPr/>
          <p:nvPr/>
        </p:nvSpPr>
        <p:spPr>
          <a:xfrm>
            <a:off x="9537700" y="27178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2" name="Shape 1032"/>
          <p:cNvSpPr/>
          <p:nvPr/>
        </p:nvSpPr>
        <p:spPr>
          <a:xfrm>
            <a:off x="8356600" y="1524000"/>
            <a:ext cx="400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R2</a:t>
            </a:r>
          </a:p>
        </p:txBody>
      </p:sp>
      <p:sp>
        <p:nvSpPr>
          <p:cNvPr id="1033" name="Shape 1033"/>
          <p:cNvSpPr/>
          <p:nvPr/>
        </p:nvSpPr>
        <p:spPr>
          <a:xfrm flipH="1">
            <a:off x="8310032" y="3230032"/>
            <a:ext cx="2417232" cy="2019302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4" name="Shape 1034"/>
          <p:cNvSpPr/>
          <p:nvPr/>
        </p:nvSpPr>
        <p:spPr>
          <a:xfrm>
            <a:off x="113919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03195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 advAuto="0"/>
      <p:bldP spid="1026" grpId="0" animBg="1" advAuto="0"/>
      <p:bldP spid="1033" grpId="0" animBg="1" advAuto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Shape 1036"/>
          <p:cNvSpPr/>
          <p:nvPr/>
        </p:nvSpPr>
        <p:spPr>
          <a:xfrm>
            <a:off x="1536700" y="6089941"/>
            <a:ext cx="10150981" cy="331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7" name="Shape 1037"/>
          <p:cNvSpPr/>
          <p:nvPr/>
        </p:nvSpPr>
        <p:spPr>
          <a:xfrm>
            <a:off x="1490389" y="3045341"/>
            <a:ext cx="10150981" cy="331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8" name="Shape 1038"/>
          <p:cNvSpPr/>
          <p:nvPr/>
        </p:nvSpPr>
        <p:spPr>
          <a:xfrm>
            <a:off x="3314699" y="1879600"/>
            <a:ext cx="6578601" cy="5219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9" name="Shape 10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52</a:t>
            </a:fld>
            <a:endParaRPr>
              <a:solidFill>
                <a:srgbClr val="424242"/>
              </a:solidFill>
            </a:endParaRPr>
          </a:p>
        </p:txBody>
      </p:sp>
      <p:sp>
        <p:nvSpPr>
          <p:cNvPr id="1040" name="Shape 1040"/>
          <p:cNvSpPr/>
          <p:nvPr/>
        </p:nvSpPr>
        <p:spPr>
          <a:xfrm flipV="1">
            <a:off x="10432401" y="21716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1" name="Shape 1041"/>
          <p:cNvSpPr/>
          <p:nvPr/>
        </p:nvSpPr>
        <p:spPr>
          <a:xfrm>
            <a:off x="800100" y="1524000"/>
            <a:ext cx="400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R1</a:t>
            </a:r>
          </a:p>
        </p:txBody>
      </p:sp>
      <p:sp>
        <p:nvSpPr>
          <p:cNvPr id="1042" name="Shape 1042"/>
          <p:cNvSpPr/>
          <p:nvPr/>
        </p:nvSpPr>
        <p:spPr>
          <a:xfrm flipV="1">
            <a:off x="1986901" y="2171663"/>
            <a:ext cx="3" cy="816272"/>
          </a:xfrm>
          <a:prstGeom prst="line">
            <a:avLst/>
          </a:prstGeom>
          <a:ln w="38100">
            <a:solidFill>
              <a:srgbClr val="5E5E5E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3" name="Shape 1043"/>
          <p:cNvSpPr/>
          <p:nvPr/>
        </p:nvSpPr>
        <p:spPr>
          <a:xfrm>
            <a:off x="11684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4" name="Shape 1044"/>
          <p:cNvSpPr/>
          <p:nvPr/>
        </p:nvSpPr>
        <p:spPr>
          <a:xfrm>
            <a:off x="8356600" y="1524000"/>
            <a:ext cx="400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E5E5E"/>
                </a:solidFill>
              </a:rPr>
              <a:t>transmission rate R2</a:t>
            </a:r>
          </a:p>
        </p:txBody>
      </p:sp>
      <p:sp>
        <p:nvSpPr>
          <p:cNvPr id="1045" name="Shape 1045"/>
          <p:cNvSpPr/>
          <p:nvPr/>
        </p:nvSpPr>
        <p:spPr>
          <a:xfrm>
            <a:off x="11391900" y="2793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6" name="Shape 1046"/>
          <p:cNvSpPr/>
          <p:nvPr/>
        </p:nvSpPr>
        <p:spPr>
          <a:xfrm>
            <a:off x="1219200" y="5841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7" name="Shape 1047"/>
          <p:cNvSpPr/>
          <p:nvPr/>
        </p:nvSpPr>
        <p:spPr>
          <a:xfrm>
            <a:off x="11442700" y="5841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8" name="Shape 1048"/>
          <p:cNvSpPr/>
          <p:nvPr/>
        </p:nvSpPr>
        <p:spPr>
          <a:xfrm>
            <a:off x="4008966" y="3048000"/>
            <a:ext cx="5266268" cy="1436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54" extrusionOk="0">
                <a:moveTo>
                  <a:pt x="0" y="0"/>
                </a:moveTo>
                <a:cubicBezTo>
                  <a:pt x="0" y="0"/>
                  <a:pt x="5315" y="17707"/>
                  <a:pt x="7084" y="19858"/>
                </a:cubicBezTo>
                <a:cubicBezTo>
                  <a:pt x="8518" y="21600"/>
                  <a:pt x="12936" y="21371"/>
                  <a:pt x="14377" y="19610"/>
                </a:cubicBezTo>
                <a:cubicBezTo>
                  <a:pt x="16169" y="17419"/>
                  <a:pt x="21600" y="0"/>
                  <a:pt x="21600" y="0"/>
                </a:cubicBezTo>
              </a:path>
            </a:pathLst>
          </a:cu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49" name="Shape 1049"/>
          <p:cNvSpPr/>
          <p:nvPr/>
        </p:nvSpPr>
        <p:spPr>
          <a:xfrm>
            <a:off x="3985683" y="4673600"/>
            <a:ext cx="5270501" cy="1333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54" extrusionOk="0">
                <a:moveTo>
                  <a:pt x="0" y="21054"/>
                </a:moveTo>
                <a:cubicBezTo>
                  <a:pt x="0" y="21054"/>
                  <a:pt x="5315" y="3347"/>
                  <a:pt x="7084" y="1196"/>
                </a:cubicBezTo>
                <a:cubicBezTo>
                  <a:pt x="8518" y="-546"/>
                  <a:pt x="12936" y="-317"/>
                  <a:pt x="14377" y="1444"/>
                </a:cubicBezTo>
                <a:cubicBezTo>
                  <a:pt x="16169" y="3635"/>
                  <a:pt x="21600" y="21054"/>
                  <a:pt x="21600" y="21054"/>
                </a:cubicBezTo>
              </a:path>
            </a:pathLst>
          </a:cu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50" name="Shape 1050"/>
          <p:cNvSpPr/>
          <p:nvPr/>
        </p:nvSpPr>
        <p:spPr>
          <a:xfrm>
            <a:off x="1511300" y="4565941"/>
            <a:ext cx="10150981" cy="331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1" name="Shape 1051"/>
          <p:cNvSpPr/>
          <p:nvPr/>
        </p:nvSpPr>
        <p:spPr>
          <a:xfrm>
            <a:off x="1193800" y="4317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2" name="Shape 1052"/>
          <p:cNvSpPr/>
          <p:nvPr/>
        </p:nvSpPr>
        <p:spPr>
          <a:xfrm>
            <a:off x="11417300" y="43179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3" name="Shape 1053"/>
          <p:cNvSpPr/>
          <p:nvPr/>
        </p:nvSpPr>
        <p:spPr>
          <a:xfrm>
            <a:off x="3073400" y="42418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4" name="Shape 1054"/>
          <p:cNvSpPr/>
          <p:nvPr/>
        </p:nvSpPr>
        <p:spPr>
          <a:xfrm>
            <a:off x="9563100" y="42418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5" name="Shape 1055"/>
          <p:cNvSpPr/>
          <p:nvPr/>
        </p:nvSpPr>
        <p:spPr>
          <a:xfrm>
            <a:off x="3492500" y="27305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6" name="Shape 1056"/>
          <p:cNvSpPr/>
          <p:nvPr/>
        </p:nvSpPr>
        <p:spPr>
          <a:xfrm>
            <a:off x="9194800" y="27178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7" name="Shape 1057"/>
          <p:cNvSpPr/>
          <p:nvPr/>
        </p:nvSpPr>
        <p:spPr>
          <a:xfrm>
            <a:off x="3492500" y="57785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8" name="Shape 1058"/>
          <p:cNvSpPr/>
          <p:nvPr/>
        </p:nvSpPr>
        <p:spPr>
          <a:xfrm>
            <a:off x="9182100" y="57785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9" name="Shape 1059"/>
          <p:cNvSpPr/>
          <p:nvPr/>
        </p:nvSpPr>
        <p:spPr>
          <a:xfrm>
            <a:off x="5791200" y="4254500"/>
            <a:ext cx="1638300" cy="635000"/>
          </a:xfrm>
          <a:prstGeom prst="roundRect">
            <a:avLst>
              <a:gd name="adj" fmla="val 30000"/>
            </a:avLst>
          </a:prstGeom>
          <a:solidFill>
            <a:srgbClr val="7979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0" name="Shape 1060"/>
          <p:cNvSpPr/>
          <p:nvPr/>
        </p:nvSpPr>
        <p:spPr>
          <a:xfrm>
            <a:off x="5118100" y="7302500"/>
            <a:ext cx="2997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bottleneck link</a:t>
            </a:r>
          </a:p>
        </p:txBody>
      </p:sp>
      <p:sp>
        <p:nvSpPr>
          <p:cNvPr id="1061" name="Shape 1061"/>
          <p:cNvSpPr/>
          <p:nvPr/>
        </p:nvSpPr>
        <p:spPr>
          <a:xfrm flipH="1">
            <a:off x="6562364" y="5048284"/>
            <a:ext cx="6" cy="2233055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89279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" grpId="0" animBg="1" advAuto="0"/>
      <p:bldP spid="1061" grpId="0" animBg="1" advAuto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hape 10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Throughput</a:t>
            </a:r>
          </a:p>
        </p:txBody>
      </p:sp>
      <p:sp>
        <p:nvSpPr>
          <p:cNvPr id="1064" name="Shape 1064"/>
          <p:cNvSpPr>
            <a:spLocks noGrp="1"/>
          </p:cNvSpPr>
          <p:nvPr>
            <p:ph type="body" idx="1"/>
          </p:nvPr>
        </p:nvSpPr>
        <p:spPr>
          <a:xfrm>
            <a:off x="1130300" y="26670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10000"/>
              </a:spcBef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At what rate is the destination receiving data from the source</a:t>
            </a:r>
            <a:r>
              <a:rPr sz="4200" dirty="0" smtClean="0">
                <a:solidFill>
                  <a:srgbClr val="424242"/>
                </a:solidFill>
              </a:rPr>
              <a:t>?</a:t>
            </a:r>
            <a:endParaRPr lang="en-US" sz="4200" dirty="0" smtClean="0">
              <a:solidFill>
                <a:srgbClr val="424242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00" dirty="0" smtClean="0"/>
              <a:t>Later in the semester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TCP throughput, application-level throughput, etc.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throughput vs. “</a:t>
            </a:r>
            <a:r>
              <a:rPr lang="en-US" sz="3500" dirty="0" err="1" smtClean="0"/>
              <a:t>goodput</a:t>
            </a:r>
            <a:r>
              <a:rPr lang="en-US" sz="3500" dirty="0" smtClean="0"/>
              <a:t>” </a:t>
            </a:r>
            <a:endParaRPr lang="en-US" sz="3500" dirty="0"/>
          </a:p>
        </p:txBody>
      </p:sp>
      <p:sp>
        <p:nvSpPr>
          <p:cNvPr id="1065" name="Shape 10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24242"/>
                </a:solidFill>
              </a:rPr>
              <a:t>53</a:t>
            </a:fld>
            <a:endParaRPr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511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>
            <a:spLocks noGrp="1"/>
          </p:cNvSpPr>
          <p:nvPr>
            <p:ph type="body" idx="1"/>
          </p:nvPr>
        </p:nvSpPr>
        <p:spPr>
          <a:xfrm>
            <a:off x="1142999" y="2191857"/>
            <a:ext cx="10763563" cy="5715000"/>
          </a:xfrm>
          <a:prstGeom prst="rect">
            <a:avLst/>
          </a:prstGeom>
        </p:spPr>
        <p:txBody>
          <a:bodyPr/>
          <a:lstStyle>
            <a:lvl1pPr marL="970642" indent="-653142">
              <a:defRPr sz="4800">
                <a:solidFill>
                  <a:srgbClr val="94219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What physical infrastructure is already available</a:t>
            </a:r>
            <a:r>
              <a:rPr sz="4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?</a:t>
            </a:r>
            <a:r>
              <a:rPr lang="en-US" sz="4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sz="4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en-US" sz="4800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Reserve or on-demand?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i="1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800" i="1" dirty="0" smtClean="0">
                <a:solidFill>
                  <a:srgbClr val="942193"/>
                </a:solidFill>
              </a:rPr>
              <a:t>Where’s my delay coming from?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800" i="1" dirty="0">
              <a:solidFill>
                <a:srgbClr val="942193"/>
              </a:solidFill>
            </a:endParaRPr>
          </a:p>
        </p:txBody>
      </p:sp>
      <p:sp>
        <p:nvSpPr>
          <p:cNvPr id="845" name="Shape 8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54</a:t>
            </a:fld>
            <a:endParaRPr>
              <a:solidFill>
                <a:srgbClr val="919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0026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/>
          <p:nvPr/>
        </p:nvSpPr>
        <p:spPr>
          <a:xfrm>
            <a:off x="6413499" y="7124699"/>
            <a:ext cx="4889501" cy="3543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011993">
              <a:alpha val="4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4" name="Shape 504"/>
          <p:cNvSpPr/>
          <p:nvPr/>
        </p:nvSpPr>
        <p:spPr>
          <a:xfrm flipV="1">
            <a:off x="3891916" y="5665349"/>
            <a:ext cx="1" cy="1469991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5" name="Shape 505"/>
          <p:cNvSpPr/>
          <p:nvPr/>
        </p:nvSpPr>
        <p:spPr>
          <a:xfrm>
            <a:off x="7429499" y="3187699"/>
            <a:ext cx="4343401" cy="3848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4102100" y="5360570"/>
            <a:ext cx="4487117" cy="7708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7" name="Shape 507"/>
          <p:cNvSpPr/>
          <p:nvPr/>
        </p:nvSpPr>
        <p:spPr>
          <a:xfrm>
            <a:off x="8434464" y="5358529"/>
            <a:ext cx="2386130" cy="1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8" name="Shape 5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509" name="Shape 509"/>
          <p:cNvSpPr/>
          <p:nvPr/>
        </p:nvSpPr>
        <p:spPr>
          <a:xfrm flipV="1">
            <a:off x="2052490" y="5356623"/>
            <a:ext cx="1803591" cy="1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0" name="Shape 510"/>
          <p:cNvSpPr/>
          <p:nvPr/>
        </p:nvSpPr>
        <p:spPr>
          <a:xfrm>
            <a:off x="1778000" y="51180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1" name="Shape 511"/>
          <p:cNvSpPr/>
          <p:nvPr/>
        </p:nvSpPr>
        <p:spPr>
          <a:xfrm>
            <a:off x="546100" y="5511800"/>
            <a:ext cx="29718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0096FF"/>
                </a:solidFill>
              </a:rPr>
              <a:t>home PC</a:t>
            </a:r>
          </a:p>
        </p:txBody>
      </p:sp>
      <p:sp>
        <p:nvSpPr>
          <p:cNvPr id="512" name="Shape 512"/>
          <p:cNvSpPr/>
          <p:nvPr/>
        </p:nvSpPr>
        <p:spPr>
          <a:xfrm>
            <a:off x="9956279" y="5651500"/>
            <a:ext cx="154026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switch</a:t>
            </a:r>
          </a:p>
        </p:txBody>
      </p:sp>
      <p:sp>
        <p:nvSpPr>
          <p:cNvPr id="513" name="Shape 513"/>
          <p:cNvSpPr/>
          <p:nvPr/>
        </p:nvSpPr>
        <p:spPr>
          <a:xfrm>
            <a:off x="3568700" y="4686300"/>
            <a:ext cx="635000" cy="13335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96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4" name="Shape 514"/>
          <p:cNvSpPr/>
          <p:nvPr/>
        </p:nvSpPr>
        <p:spPr>
          <a:xfrm>
            <a:off x="2553369" y="3911600"/>
            <a:ext cx="2758121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DSL modem</a:t>
            </a:r>
          </a:p>
        </p:txBody>
      </p:sp>
      <p:sp>
        <p:nvSpPr>
          <p:cNvPr id="515" name="Shape 515"/>
          <p:cNvSpPr/>
          <p:nvPr/>
        </p:nvSpPr>
        <p:spPr>
          <a:xfrm>
            <a:off x="7556047" y="3911600"/>
            <a:ext cx="1717626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DSLAM</a:t>
            </a:r>
          </a:p>
        </p:txBody>
      </p:sp>
      <p:sp>
        <p:nvSpPr>
          <p:cNvPr id="516" name="Shape 516"/>
          <p:cNvSpPr/>
          <p:nvPr/>
        </p:nvSpPr>
        <p:spPr>
          <a:xfrm>
            <a:off x="8813800" y="3524250"/>
            <a:ext cx="27559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central office</a:t>
            </a:r>
          </a:p>
        </p:txBody>
      </p:sp>
      <p:sp>
        <p:nvSpPr>
          <p:cNvPr id="517" name="Shape 517"/>
          <p:cNvSpPr/>
          <p:nvPr/>
        </p:nvSpPr>
        <p:spPr>
          <a:xfrm>
            <a:off x="5137366" y="4737100"/>
            <a:ext cx="2465637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5E5E5E"/>
                </a:solidFill>
              </a:rPr>
              <a:t>phone line</a:t>
            </a:r>
          </a:p>
        </p:txBody>
      </p:sp>
      <p:sp>
        <p:nvSpPr>
          <p:cNvPr id="518" name="Shape 518"/>
          <p:cNvSpPr/>
          <p:nvPr/>
        </p:nvSpPr>
        <p:spPr>
          <a:xfrm>
            <a:off x="3644900" y="7023099"/>
            <a:ext cx="508000" cy="50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1199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9" name="Shape 519"/>
          <p:cNvSpPr/>
          <p:nvPr/>
        </p:nvSpPr>
        <p:spPr>
          <a:xfrm>
            <a:off x="2451100" y="7607300"/>
            <a:ext cx="29718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0119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011993"/>
                </a:solidFill>
              </a:rPr>
              <a:t>telephone</a:t>
            </a:r>
          </a:p>
        </p:txBody>
      </p:sp>
      <p:sp>
        <p:nvSpPr>
          <p:cNvPr id="520" name="Shape 520"/>
          <p:cNvSpPr/>
          <p:nvPr/>
        </p:nvSpPr>
        <p:spPr>
          <a:xfrm flipH="1" flipV="1">
            <a:off x="8412415" y="5727696"/>
            <a:ext cx="2" cy="1433009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1" name="Shape 521"/>
          <p:cNvSpPr/>
          <p:nvPr/>
        </p:nvSpPr>
        <p:spPr>
          <a:xfrm>
            <a:off x="8102600" y="4686300"/>
            <a:ext cx="635000" cy="13335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7327900" y="7283450"/>
            <a:ext cx="297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0119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011993"/>
                </a:solidFill>
              </a:rPr>
              <a:t>telephone network</a:t>
            </a:r>
          </a:p>
        </p:txBody>
      </p:sp>
      <p:sp>
        <p:nvSpPr>
          <p:cNvPr id="523" name="Shape 523"/>
          <p:cNvSpPr/>
          <p:nvPr/>
        </p:nvSpPr>
        <p:spPr>
          <a:xfrm flipV="1">
            <a:off x="10934634" y="5368527"/>
            <a:ext cx="977614" cy="1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10414000" y="5054600"/>
            <a:ext cx="635000" cy="635000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5" name="Shape 525"/>
          <p:cNvSpPr/>
          <p:nvPr/>
        </p:nvSpPr>
        <p:spPr>
          <a:xfrm>
            <a:off x="12005481" y="4838700"/>
            <a:ext cx="541698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554972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Shape 8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/>
              <a:t>Two approaches to sharing</a:t>
            </a:r>
            <a:endParaRPr sz="6500" dirty="0"/>
          </a:p>
        </p:txBody>
      </p:sp>
      <p:sp>
        <p:nvSpPr>
          <p:cNvPr id="850" name="Shape 850"/>
          <p:cNvSpPr>
            <a:spLocks noGrp="1"/>
          </p:cNvSpPr>
          <p:nvPr>
            <p:ph type="body" idx="1"/>
          </p:nvPr>
        </p:nvSpPr>
        <p:spPr>
          <a:xfrm>
            <a:off x="1244601" y="2768600"/>
            <a:ext cx="11230298" cy="58674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/>
              <a:t>Reservations </a:t>
            </a:r>
            <a:r>
              <a:rPr lang="en-US" sz="4400" dirty="0">
                <a:sym typeface="Wingdings"/>
              </a:rPr>
              <a:t> circuit switching</a:t>
            </a:r>
            <a:endParaRPr lang="en-US" sz="4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/>
              <a:t>On demand </a:t>
            </a:r>
            <a:r>
              <a:rPr lang="en-US" sz="4400" dirty="0">
                <a:sym typeface="Wingdings"/>
              </a:rPr>
              <a:t> packet switching</a:t>
            </a:r>
            <a:endParaRPr lang="en-US" sz="4400" dirty="0"/>
          </a:p>
          <a:p>
            <a:pPr marL="317129" indent="0">
              <a:buNone/>
              <a:defRPr sz="1800">
                <a:solidFill>
                  <a:srgbClr val="000000"/>
                </a:solidFill>
              </a:defRPr>
            </a:pPr>
            <a:endParaRPr lang="en-US" sz="4400" dirty="0"/>
          </a:p>
        </p:txBody>
      </p:sp>
      <p:sp>
        <p:nvSpPr>
          <p:cNvPr id="851" name="Shape 851"/>
          <p:cNvSpPr>
            <a:spLocks noGrp="1"/>
          </p:cNvSpPr>
          <p:nvPr>
            <p:ph type="sldNum" sz="quarter" idx="2"/>
          </p:nvPr>
        </p:nvSpPr>
        <p:spPr>
          <a:xfrm>
            <a:off x="11925777" y="8864631"/>
            <a:ext cx="240344" cy="2845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7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5" name="Shape 849"/>
          <p:cNvSpPr txBox="1">
            <a:spLocks/>
          </p:cNvSpPr>
          <p:nvPr/>
        </p:nvSpPr>
        <p:spPr>
          <a:xfrm>
            <a:off x="1408167" y="6426200"/>
            <a:ext cx="10464801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38" tIns="50738" rIns="50738" bIns="50738" anchor="ctr"/>
          <a:lstStyle>
            <a:lvl1pPr algn="ctr" defTabSz="583603"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indent="228367" algn="ctr" defTabSz="583603"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indent="456728" algn="ctr" defTabSz="583603"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indent="685098" algn="ctr" defTabSz="583603"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indent="913462" algn="ctr" defTabSz="583603"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5pPr>
            <a:lvl6pPr indent="1141833" algn="ctr" defTabSz="583603"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indent="1370192" algn="ctr" defTabSz="583603"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indent="1598558" algn="ctr" defTabSz="583603"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indent="1826928" algn="ctr" defTabSz="583603"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sz="48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5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1270031" y="-310396"/>
            <a:ext cx="10464801" cy="2438400"/>
          </a:xfrm>
        </p:spPr>
        <p:txBody>
          <a:bodyPr/>
          <a:lstStyle/>
          <a:p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Circuit vs. Packets</a:t>
            </a: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70031" y="2486425"/>
            <a:ext cx="11052103" cy="656419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Circuits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800080"/>
                </a:solidFill>
                <a:ea typeface="ＭＳ Ｐゴシック" charset="0"/>
              </a:rPr>
              <a:t>predictable </a:t>
            </a:r>
            <a:r>
              <a:rPr lang="en-US" dirty="0">
                <a:solidFill>
                  <a:srgbClr val="800080"/>
                </a:solidFill>
                <a:ea typeface="ＭＳ Ｐゴシック" charset="0"/>
              </a:rPr>
              <a:t>performance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800080"/>
                </a:solidFill>
                <a:ea typeface="ＭＳ Ｐゴシック" charset="0"/>
                <a:cs typeface="ＭＳ Ｐゴシック" charset="0"/>
              </a:rPr>
              <a:t>inefficient use of network resources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800080"/>
                </a:solidFill>
                <a:ea typeface="ＭＳ Ｐゴシック" charset="0"/>
                <a:cs typeface="ＭＳ Ｐゴシック" charset="0"/>
              </a:rPr>
              <a:t>complex (state in the network)</a:t>
            </a:r>
          </a:p>
          <a:p>
            <a:pPr marL="7620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Packets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800080"/>
                </a:solidFill>
                <a:ea typeface="ＭＳ Ｐゴシック" charset="0"/>
              </a:rPr>
              <a:t>unpredictable </a:t>
            </a:r>
            <a:r>
              <a:rPr lang="en-US" dirty="0">
                <a:solidFill>
                  <a:srgbClr val="800080"/>
                </a:solidFill>
                <a:ea typeface="ＭＳ Ｐゴシック" charset="0"/>
              </a:rPr>
              <a:t>performance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800080"/>
                </a:solidFill>
                <a:ea typeface="ＭＳ Ｐゴシック" charset="0"/>
                <a:cs typeface="ＭＳ Ｐゴシック" charset="0"/>
              </a:rPr>
              <a:t>efficient </a:t>
            </a:r>
            <a:r>
              <a:rPr lang="en-US" dirty="0">
                <a:solidFill>
                  <a:srgbClr val="800080"/>
                </a:solidFill>
                <a:ea typeface="ＭＳ Ｐゴシック" charset="0"/>
                <a:cs typeface="ＭＳ Ｐゴシック" charset="0"/>
              </a:rPr>
              <a:t>use of network resources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800080"/>
                </a:solidFill>
                <a:ea typeface="ＭＳ Ｐゴシック" charset="0"/>
                <a:cs typeface="ＭＳ Ｐゴシック" charset="0"/>
              </a:rPr>
              <a:t>simple (no </a:t>
            </a:r>
            <a:r>
              <a:rPr lang="en-US" dirty="0">
                <a:solidFill>
                  <a:srgbClr val="800080"/>
                </a:solidFill>
                <a:ea typeface="ＭＳ Ｐゴシック" charset="0"/>
                <a:cs typeface="ＭＳ Ｐゴシック" charset="0"/>
              </a:rPr>
              <a:t>state in the network)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4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>
            <a:spLocks noGrp="1"/>
          </p:cNvSpPr>
          <p:nvPr>
            <p:ph type="body" idx="1"/>
          </p:nvPr>
        </p:nvSpPr>
        <p:spPr>
          <a:xfrm>
            <a:off x="1142999" y="2191857"/>
            <a:ext cx="10763563" cy="5715000"/>
          </a:xfrm>
          <a:prstGeom prst="rect">
            <a:avLst/>
          </a:prstGeom>
        </p:spPr>
        <p:txBody>
          <a:bodyPr/>
          <a:lstStyle>
            <a:lvl1pPr marL="970642" indent="-653142">
              <a:defRPr sz="4800">
                <a:solidFill>
                  <a:srgbClr val="94219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 i="1" dirty="0">
                <a:solidFill>
                  <a:srgbClr val="942193"/>
                </a:solidFill>
              </a:rPr>
              <a:t>What physical infrastructure is already available</a:t>
            </a:r>
            <a:r>
              <a:rPr sz="4800" i="1" dirty="0" smtClean="0">
                <a:solidFill>
                  <a:srgbClr val="942193"/>
                </a:solidFill>
              </a:rPr>
              <a:t>?</a:t>
            </a:r>
            <a:r>
              <a:rPr lang="en-US" sz="4800" i="1" dirty="0" smtClean="0">
                <a:solidFill>
                  <a:srgbClr val="942193"/>
                </a:solidFill>
              </a:rPr>
              <a:t/>
            </a:r>
            <a:br>
              <a:rPr lang="en-US" sz="4800" i="1" dirty="0" smtClean="0">
                <a:solidFill>
                  <a:srgbClr val="942193"/>
                </a:solidFill>
              </a:rPr>
            </a:br>
            <a:endParaRPr lang="en-US" sz="4800" i="1" dirty="0" smtClean="0">
              <a:solidFill>
                <a:srgbClr val="94219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800" i="1" dirty="0" smtClean="0">
                <a:solidFill>
                  <a:srgbClr val="942193"/>
                </a:solidFill>
              </a:rPr>
              <a:t> Reserve or on-demand?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800" i="1" dirty="0">
              <a:solidFill>
                <a:srgbClr val="942193"/>
              </a:solidFill>
            </a:endParaRPr>
          </a:p>
        </p:txBody>
      </p:sp>
      <p:sp>
        <p:nvSpPr>
          <p:cNvPr id="845" name="Shape 8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9</a:t>
            </a:fld>
            <a:endParaRPr>
              <a:solidFill>
                <a:srgbClr val="919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547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3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6.xml><?xml version="1.0" encoding="utf-8"?>
<a:theme xmlns:a="http://schemas.openxmlformats.org/drawingml/2006/main" name="1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7.xml><?xml version="1.0" encoding="utf-8"?>
<a:theme xmlns:a="http://schemas.openxmlformats.org/drawingml/2006/main" name="4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8.xml><?xml version="1.0" encoding="utf-8"?>
<a:theme xmlns:a="http://schemas.openxmlformats.org/drawingml/2006/main" name="5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9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1310</Words>
  <Application>Microsoft Macintosh PowerPoint</Application>
  <PresentationFormat>Custom</PresentationFormat>
  <Paragraphs>340</Paragraphs>
  <Slides>54</Slides>
  <Notes>16</Notes>
  <HiddenSlides>1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White</vt:lpstr>
      <vt:lpstr>Network</vt:lpstr>
      <vt:lpstr>1_Network</vt:lpstr>
      <vt:lpstr>2_White</vt:lpstr>
      <vt:lpstr>3_White</vt:lpstr>
      <vt:lpstr>1_White</vt:lpstr>
      <vt:lpstr>4_White</vt:lpstr>
      <vt:lpstr>5_White</vt:lpstr>
      <vt:lpstr>Basic Concepts (part 2): packet delays and layering</vt:lpstr>
      <vt:lpstr>Administrivia</vt:lpstr>
      <vt:lpstr>Plan of attack</vt:lpstr>
      <vt:lpstr>PowerPoint Presentation</vt:lpstr>
      <vt:lpstr>PowerPoint Presentation</vt:lpstr>
      <vt:lpstr>PowerPoint Presentation</vt:lpstr>
      <vt:lpstr>Two approaches to sharing</vt:lpstr>
      <vt:lpstr>Circuit vs. Packets</vt:lpstr>
      <vt:lpstr>PowerPoint Presentation</vt:lpstr>
      <vt:lpstr>Today</vt:lpstr>
      <vt:lpstr>Performance Metrics</vt:lpstr>
      <vt:lpstr>Delay</vt:lpstr>
      <vt:lpstr>Delay</vt:lpstr>
      <vt:lpstr>A network link</vt:lpstr>
      <vt:lpstr>Examples</vt:lpstr>
      <vt:lpstr>Packet Delay Sending 100B packets from A to B?</vt:lpstr>
      <vt:lpstr>Packet Delay Sending 100B packets from A to B?</vt:lpstr>
      <vt:lpstr>Packet Delay: The “pipe” view Sending 100B packets from A to B?</vt:lpstr>
      <vt:lpstr>Packet Delay: The “pipe” view Sending 100B packets from A to B?</vt:lpstr>
      <vt:lpstr>Packet Delay: The “pipe” view Sending 100B packets from A to B?</vt:lpstr>
      <vt:lpstr>1. Transmission delay</vt:lpstr>
      <vt:lpstr>2. Propagation delay</vt:lpstr>
      <vt:lpstr>3. Queuing delay</vt:lpstr>
      <vt:lpstr>Queuing delay: “pipe” view</vt:lpstr>
      <vt:lpstr>Queuing delay: “pipe” view</vt:lpstr>
      <vt:lpstr>Queuing delay: “pipe” view</vt:lpstr>
      <vt:lpstr>Queuing delay: “pipe” view</vt:lpstr>
      <vt:lpstr>Queuing delay: “pipe” view</vt:lpstr>
      <vt:lpstr>Queuing delay: “pipe” view</vt:lpstr>
      <vt:lpstr>Queuing delay: “pipe” view</vt:lpstr>
      <vt:lpstr>Queuing delay: “pipe” view</vt:lpstr>
      <vt:lpstr>Queuing delay: “pipe” view</vt:lpstr>
      <vt:lpstr>Queuing delay</vt:lpstr>
      <vt:lpstr>PowerPoint Presentation</vt:lpstr>
      <vt:lpstr>Queuing delay</vt:lpstr>
      <vt:lpstr>PowerPoint Presentation</vt:lpstr>
      <vt:lpstr>Queuing delay</vt:lpstr>
      <vt:lpstr>Queuing Delay</vt:lpstr>
      <vt:lpstr>Queuing Delay</vt:lpstr>
      <vt:lpstr>Basic Queuing Theory Terminology</vt:lpstr>
      <vt:lpstr>Little’s Law (1961)</vt:lpstr>
      <vt:lpstr>4. Processing Delay</vt:lpstr>
      <vt:lpstr>Delay</vt:lpstr>
      <vt:lpstr>PowerPoint Presentation</vt:lpstr>
      <vt:lpstr>Loss</vt:lpstr>
      <vt:lpstr>Throughput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Throughput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CS168</dc:title>
  <dc:subject/>
  <dc:creator/>
  <cp:keywords/>
  <dc:description/>
  <cp:lastModifiedBy>Sylvia Ratnasamy</cp:lastModifiedBy>
  <cp:revision>205</cp:revision>
  <dcterms:modified xsi:type="dcterms:W3CDTF">2014-09-10T21:31:00Z</dcterms:modified>
  <cp:category/>
</cp:coreProperties>
</file>