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64" r:id="rId2"/>
  </p:sldMasterIdLst>
  <p:notesMasterIdLst>
    <p:notesMasterId r:id="rId43"/>
  </p:notesMasterIdLst>
  <p:handoutMasterIdLst>
    <p:handoutMasterId r:id="rId44"/>
  </p:handoutMasterIdLst>
  <p:sldIdLst>
    <p:sldId id="788" r:id="rId3"/>
    <p:sldId id="789" r:id="rId4"/>
    <p:sldId id="703" r:id="rId5"/>
    <p:sldId id="704" r:id="rId6"/>
    <p:sldId id="706" r:id="rId7"/>
    <p:sldId id="792" r:id="rId8"/>
    <p:sldId id="730" r:id="rId9"/>
    <p:sldId id="775" r:id="rId10"/>
    <p:sldId id="731" r:id="rId11"/>
    <p:sldId id="733" r:id="rId12"/>
    <p:sldId id="795" r:id="rId13"/>
    <p:sldId id="794" r:id="rId14"/>
    <p:sldId id="791" r:id="rId15"/>
    <p:sldId id="776" r:id="rId16"/>
    <p:sldId id="717" r:id="rId17"/>
    <p:sldId id="790" r:id="rId18"/>
    <p:sldId id="786" r:id="rId19"/>
    <p:sldId id="705" r:id="rId20"/>
    <p:sldId id="742" r:id="rId21"/>
    <p:sldId id="710" r:id="rId22"/>
    <p:sldId id="802" r:id="rId23"/>
    <p:sldId id="743" r:id="rId24"/>
    <p:sldId id="762" r:id="rId25"/>
    <p:sldId id="799" r:id="rId26"/>
    <p:sldId id="800" r:id="rId27"/>
    <p:sldId id="801" r:id="rId28"/>
    <p:sldId id="712" r:id="rId29"/>
    <p:sldId id="715" r:id="rId30"/>
    <p:sldId id="716" r:id="rId31"/>
    <p:sldId id="738" r:id="rId32"/>
    <p:sldId id="777" r:id="rId33"/>
    <p:sldId id="796" r:id="rId34"/>
    <p:sldId id="803" r:id="rId35"/>
    <p:sldId id="747" r:id="rId36"/>
    <p:sldId id="761" r:id="rId37"/>
    <p:sldId id="753" r:id="rId38"/>
    <p:sldId id="754" r:id="rId39"/>
    <p:sldId id="755" r:id="rId40"/>
    <p:sldId id="756" r:id="rId41"/>
    <p:sldId id="774" r:id="rId42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5613" indent="1588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2813" indent="1588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0013" indent="1588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7213" indent="1588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E5EA"/>
    <a:srgbClr val="FF9857"/>
    <a:srgbClr val="FFFF99"/>
    <a:srgbClr val="FFCC99"/>
    <a:srgbClr val="FF3300"/>
    <a:srgbClr val="CCFFFF"/>
    <a:srgbClr val="FFCC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384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B49843F0-9A0D-3F40-8F70-805B9F965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08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25C77CD-759A-9A4D-AD63-6B7A067F0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728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5766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26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Shape 262"/>
          <p:cNvSpPr>
            <a:spLocks noGrp="1"/>
          </p:cNvSpPr>
          <p:nvPr>
            <p:ph type="body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23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7E223B3-ED0D-0B48-B88B-1C353A074062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29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Shape 293"/>
          <p:cNvSpPr>
            <a:spLocks noGrp="1"/>
          </p:cNvSpPr>
          <p:nvPr>
            <p:ph type="body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23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hape 292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8850" name="Shape 293"/>
          <p:cNvSpPr>
            <a:spLocks noGrp="1"/>
          </p:cNvSpPr>
          <p:nvPr>
            <p:ph type="body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23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846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Shape 847"/>
          <p:cNvSpPr>
            <a:spLocks noGrp="1"/>
          </p:cNvSpPr>
          <p:nvPr>
            <p:ph type="body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23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CF895E3-BFB7-0946-814B-90C35B2BB26A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B3167B9-DF5C-9C4E-BDF9-7C85E84C50C0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47FF589-A177-9046-80EC-3C9C1AE498F7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E0D607-0862-7849-B8B2-F817A661F5FC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2D149E5-3E0B-4340-958A-01B4561742F5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hape 26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4754" name="Shape 262"/>
          <p:cNvSpPr>
            <a:spLocks noGrp="1"/>
          </p:cNvSpPr>
          <p:nvPr>
            <p:ph type="body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23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26E393-C360-5843-A496-63EA60DC7DC8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606A353-8C25-8144-93E4-85B5ED34151E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B00003-BB43-5244-9F35-114E019D855B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Deepest level most header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hape 26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802" name="Shape 262"/>
          <p:cNvSpPr>
            <a:spLocks noGrp="1"/>
          </p:cNvSpPr>
          <p:nvPr>
            <p:ph type="body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23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A668532-D90D-674A-92C9-68FA4AC7821C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Why go up? Why not stay down in the lower levels?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D20EBCF-F1C2-C945-AF44-7BB38B448CA0}" type="slidenum">
              <a:rPr lang="en-US" sz="1300" b="0">
                <a:latin typeface="Times New Roman" charset="0"/>
              </a:rPr>
              <a:pPr eaLnBrk="1" hangingPunct="1"/>
              <a:t>28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7D13F4F-F8D9-3E4F-BDB6-267A5CA83522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6" indent="0" algn="ctr">
              <a:buNone/>
              <a:defRPr/>
            </a:lvl3pPr>
            <a:lvl4pPr marL="1371460" indent="0" algn="ctr">
              <a:buNone/>
              <a:defRPr/>
            </a:lvl4pPr>
            <a:lvl5pPr marL="1828613" indent="0" algn="ctr">
              <a:buNone/>
              <a:defRPr/>
            </a:lvl5pPr>
            <a:lvl6pPr marL="2285766" indent="0" algn="ctr">
              <a:buNone/>
              <a:defRPr/>
            </a:lvl6pPr>
            <a:lvl7pPr marL="2742920" indent="0" algn="ctr">
              <a:buNone/>
              <a:defRPr/>
            </a:lvl7pPr>
            <a:lvl8pPr marL="3200072" indent="0" algn="ctr">
              <a:buNone/>
              <a:defRPr/>
            </a:lvl8pPr>
            <a:lvl9pPr marL="365722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68E9-D1FA-AA4C-973C-01423A495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0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B0C02-0F63-EC40-BCA0-EB0BADA1B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3C888-AB0E-1A47-B75A-307D7B73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6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937488" indent="-401780">
              <a:spcBef>
                <a:spcPts val="1687"/>
              </a:spcBef>
              <a:buChar char="-"/>
              <a:defRPr sz="2500" i="1"/>
            </a:lvl2pPr>
            <a:lvl3pPr marL="1249984" indent="-401780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3pPr>
            <a:lvl4pPr marL="1562480" indent="-401780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4pPr>
            <a:lvl5pPr marL="1874976" indent="-401780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4" name="Shap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A564B-D6F6-1D49-89A1-898252D9352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055157"/>
      </p:ext>
    </p:extLst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936432" indent="-401323">
              <a:spcBef>
                <a:spcPts val="1687"/>
              </a:spcBef>
              <a:buChar char="-"/>
              <a:defRPr sz="2500" i="1"/>
            </a:lvl2pPr>
            <a:lvl3pPr marL="1248576" indent="-401323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3pPr>
            <a:lvl4pPr marL="1560720" indent="-401323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4pPr>
            <a:lvl5pPr marL="1872864" indent="-401323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4" name="Shape 12"/>
          <p:cNvSpPr>
            <a:spLocks noGrp="1"/>
          </p:cNvSpPr>
          <p:nvPr>
            <p:ph type="sldNum" sz="quarter" idx="10"/>
          </p:nvPr>
        </p:nvSpPr>
        <p:spPr>
          <a:xfrm>
            <a:off x="8369300" y="6232525"/>
            <a:ext cx="198438" cy="200025"/>
          </a:xfrm>
          <a:noFill/>
          <a:ln w="12700">
            <a:miter lim="400000"/>
          </a:ln>
        </p:spPr>
        <p:txBody>
          <a:bodyPr/>
          <a:lstStyle>
            <a:lvl1pPr algn="r" defTabSz="914400">
              <a:defRPr b="1"/>
            </a:lvl1pPr>
          </a:lstStyle>
          <a:p>
            <a:fld id="{A5A01CA2-0DEA-164F-A2F3-BDAB2F4971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11920"/>
      </p:ext>
    </p:extLst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936432" indent="-401323">
              <a:spcBef>
                <a:spcPts val="1687"/>
              </a:spcBef>
              <a:buChar char="-"/>
              <a:defRPr sz="2500" i="1"/>
            </a:lvl2pPr>
            <a:lvl3pPr marL="1248576" indent="-401323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3pPr>
            <a:lvl4pPr marL="1560720" indent="-401323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4pPr>
            <a:lvl5pPr marL="1872864" indent="-401323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4" name="Shape 16"/>
          <p:cNvSpPr>
            <a:spLocks noGrp="1"/>
          </p:cNvSpPr>
          <p:nvPr>
            <p:ph type="sldNum" sz="quarter" idx="10"/>
          </p:nvPr>
        </p:nvSpPr>
        <p:spPr>
          <a:xfrm>
            <a:off x="8369300" y="6330950"/>
            <a:ext cx="198438" cy="200025"/>
          </a:xfrm>
          <a:noFill/>
          <a:ln w="12700">
            <a:miter lim="400000"/>
          </a:ln>
        </p:spPr>
        <p:txBody>
          <a:bodyPr/>
          <a:lstStyle>
            <a:lvl1pPr algn="r" defTabSz="914400">
              <a:defRPr b="1">
                <a:solidFill>
                  <a:srgbClr val="919191"/>
                </a:solidFill>
              </a:defRPr>
            </a:lvl1pPr>
          </a:lstStyle>
          <a:p>
            <a:fld id="{81BAC9BC-8D88-504E-9405-7C4DB29762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14248"/>
      </p:ext>
    </p:extLst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09" indent="0" algn="ctr">
              <a:buNone/>
              <a:defRPr/>
            </a:lvl2pPr>
            <a:lvl3pPr marL="913227" indent="0" algn="ctr">
              <a:buNone/>
              <a:defRPr/>
            </a:lvl3pPr>
            <a:lvl4pPr marL="1369850" indent="0" algn="ctr">
              <a:buNone/>
              <a:defRPr/>
            </a:lvl4pPr>
            <a:lvl5pPr marL="1826463" indent="0" algn="ctr">
              <a:buNone/>
              <a:defRPr/>
            </a:lvl5pPr>
            <a:lvl6pPr marL="2283075" indent="0" algn="ctr">
              <a:buNone/>
              <a:defRPr/>
            </a:lvl6pPr>
            <a:lvl7pPr marL="2739696" indent="0" algn="ctr">
              <a:buNone/>
              <a:defRPr/>
            </a:lvl7pPr>
            <a:lvl8pPr marL="3196307" indent="0" algn="ctr">
              <a:buNone/>
              <a:defRPr/>
            </a:lvl8pPr>
            <a:lvl9pPr marL="365292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ctr" defTabSz="409575">
              <a:defRPr sz="3000" b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defRPr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ctr" defTabSz="409575">
              <a:defRPr sz="3000" b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69300" y="6232525"/>
            <a:ext cx="198438" cy="200025"/>
          </a:xfrm>
          <a:noFill/>
          <a:ln w="12700">
            <a:miter lim="400000"/>
          </a:ln>
        </p:spPr>
        <p:txBody>
          <a:bodyPr/>
          <a:lstStyle>
            <a:lvl1pPr algn="r" defTabSz="914400">
              <a:defRPr b="1"/>
            </a:lvl1pPr>
          </a:lstStyle>
          <a:p>
            <a:fld id="{F25E2594-E906-C145-85F0-3B52AC621F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48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ctr" defTabSz="409575">
              <a:defRPr sz="3000" b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defRPr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ctr" defTabSz="409575">
              <a:defRPr sz="3000" b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69300" y="6232525"/>
            <a:ext cx="198438" cy="200025"/>
          </a:xfrm>
          <a:noFill/>
          <a:ln w="12700">
            <a:miter lim="400000"/>
          </a:ln>
        </p:spPr>
        <p:txBody>
          <a:bodyPr/>
          <a:lstStyle>
            <a:lvl1pPr algn="r" defTabSz="914400">
              <a:defRPr b="1"/>
            </a:lvl1pPr>
          </a:lstStyle>
          <a:p>
            <a:fld id="{56C04AD9-8B9A-164C-984D-C9F82B0D4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16CB1-B195-7D4C-A127-EDB8FC379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4" indent="0">
              <a:buNone/>
              <a:defRPr sz="1800"/>
            </a:lvl2pPr>
            <a:lvl3pPr marL="914306" indent="0">
              <a:buNone/>
              <a:defRPr sz="1600"/>
            </a:lvl3pPr>
            <a:lvl4pPr marL="1371460" indent="0">
              <a:buNone/>
              <a:defRPr sz="1400"/>
            </a:lvl4pPr>
            <a:lvl5pPr marL="1828613" indent="0">
              <a:buNone/>
              <a:defRPr sz="1400"/>
            </a:lvl5pPr>
            <a:lvl6pPr marL="2285766" indent="0">
              <a:buNone/>
              <a:defRPr sz="1400"/>
            </a:lvl6pPr>
            <a:lvl7pPr marL="2742920" indent="0">
              <a:buNone/>
              <a:defRPr sz="1400"/>
            </a:lvl7pPr>
            <a:lvl8pPr marL="3200072" indent="0">
              <a:buNone/>
              <a:defRPr sz="1400"/>
            </a:lvl8pPr>
            <a:lvl9pPr marL="365722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7061-0B70-8741-904E-EBEF7F6A0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6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45665-E86F-B346-980F-BAD1364EE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8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C0B8F-BBD7-9C4F-A016-6AE4CCAE7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7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AEEB-6157-E641-AE00-AA72F7610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5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9C8D8-FE94-4143-810A-071161A17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5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8D24F-1497-E844-B023-B4CC5936A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3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70440-620B-E145-8911-58C6B31F6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0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01B1D24C-8787-C142-AE27-7A846D8A0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154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306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46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613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0563" indent="-3460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5838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79525" indent="-2905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7025" indent="-3143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603" indent="-31588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2756" indent="-31588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69909" indent="-31588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063" indent="-31588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hape 3"/>
          <p:cNvSpPr>
            <a:spLocks noGrp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35670" tIns="35670" rIns="35670" bIns="356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Title Text</a:t>
            </a:r>
          </a:p>
        </p:txBody>
      </p:sp>
      <p:sp>
        <p:nvSpPr>
          <p:cNvPr id="61443" name="Shape 4"/>
          <p:cNvSpPr>
            <a:spLocks noGrp="1"/>
          </p:cNvSpPr>
          <p:nvPr>
            <p:ph type="body" idx="1"/>
          </p:nvPr>
        </p:nvSpPr>
        <p:spPr bwMode="auto">
          <a:xfrm>
            <a:off x="874713" y="1946275"/>
            <a:ext cx="7358062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35670" tIns="35670" rIns="35670" bIns="356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Body Level One</a:t>
            </a:r>
          </a:p>
          <a:p>
            <a:pPr lvl="1"/>
            <a:r>
              <a:rPr lang="en-US">
                <a:sym typeface="Calibri" charset="0"/>
              </a:rPr>
              <a:t>Body Level Two</a:t>
            </a:r>
          </a:p>
          <a:p>
            <a:pPr lvl="2"/>
            <a:r>
              <a:rPr lang="en-US">
                <a:sym typeface="Calibri" charset="0"/>
              </a:rPr>
              <a:t>Body Level Three</a:t>
            </a:r>
          </a:p>
          <a:p>
            <a:pPr lvl="3"/>
            <a:r>
              <a:rPr lang="en-US">
                <a:sym typeface="Calibri" charset="0"/>
              </a:rPr>
              <a:t>Body Level Four</a:t>
            </a:r>
          </a:p>
          <a:p>
            <a:pPr lvl="4"/>
            <a:r>
              <a:rPr lang="en-US">
                <a:sym typeface="Calibri" charset="0"/>
              </a:rPr>
              <a:t>Body Level Five</a:t>
            </a:r>
          </a:p>
        </p:txBody>
      </p:sp>
      <p:sp>
        <p:nvSpPr>
          <p:cNvPr id="61444" name="Shape 5"/>
          <p:cNvSpPr>
            <a:spLocks noGrp="1"/>
          </p:cNvSpPr>
          <p:nvPr>
            <p:ph type="sldNum" sz="quarter" idx="2"/>
          </p:nvPr>
        </p:nvSpPr>
        <p:spPr bwMode="auto">
          <a:xfrm>
            <a:off x="8372475" y="6232525"/>
            <a:ext cx="1952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409575">
              <a:defRPr sz="1300" b="0">
                <a:solidFill>
                  <a:srgbClr val="424242"/>
                </a:solidFill>
                <a:latin typeface="Calibri" charset="0"/>
                <a:cs typeface="Calibri" charset="0"/>
                <a:sym typeface="Calibri" charset="0"/>
              </a:defRPr>
            </a:lvl1pPr>
          </a:lstStyle>
          <a:p>
            <a:fld id="{2783E305-41F1-3842-8645-0E161801F3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ransition xmlns:p14="http://schemas.microsoft.com/office/powerpoint/2010/main"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4500">
          <a:solidFill>
            <a:srgbClr val="424242"/>
          </a:solidFill>
          <a:latin typeface="+mn-lt"/>
          <a:ea typeface="ＭＳ Ｐゴシック" charset="0"/>
          <a:cs typeface="+mn-cs"/>
          <a:sym typeface="Calibri" charset="0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4500">
          <a:solidFill>
            <a:srgbClr val="424242"/>
          </a:solidFill>
          <a:latin typeface="+mn-lt"/>
          <a:ea typeface="ＭＳ Ｐゴシック" charset="0"/>
          <a:cs typeface="+mn-cs"/>
          <a:sym typeface="Calibri" charset="0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4500">
          <a:solidFill>
            <a:srgbClr val="424242"/>
          </a:solidFill>
          <a:latin typeface="+mn-lt"/>
          <a:ea typeface="ＭＳ Ｐゴシック" charset="0"/>
          <a:cs typeface="+mn-cs"/>
          <a:sym typeface="Calibri" charset="0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4500">
          <a:solidFill>
            <a:srgbClr val="424242"/>
          </a:solidFill>
          <a:latin typeface="+mn-lt"/>
          <a:ea typeface="ＭＳ Ｐゴシック" charset="0"/>
          <a:cs typeface="+mn-cs"/>
          <a:sym typeface="Calibri" charset="0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4500">
          <a:solidFill>
            <a:srgbClr val="424242"/>
          </a:solidFill>
          <a:latin typeface="+mn-lt"/>
          <a:ea typeface="ＭＳ Ｐゴシック" charset="0"/>
          <a:cs typeface="+mn-cs"/>
          <a:sym typeface="Calibri" charset="0"/>
        </a:defRPr>
      </a:lvl5pPr>
      <a:lvl6pPr indent="802659" algn="ctr" defTabSz="410247">
        <a:defRPr sz="45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indent="963186" algn="ctr" defTabSz="410247">
        <a:defRPr sz="45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indent="1123716" algn="ctr" defTabSz="410247">
        <a:defRPr sz="45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indent="1284250" algn="ctr" defTabSz="410247">
        <a:defRPr sz="45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titleStyle>
    <p:bodyStyle>
      <a:lvl1pPr marL="623888" indent="-400050" algn="l" defTabSz="409575" rtl="0" eaLnBrk="0" fontAlgn="base" hangingPunct="0">
        <a:spcBef>
          <a:spcPts val="2813"/>
        </a:spcBef>
        <a:spcAft>
          <a:spcPct val="0"/>
        </a:spcAft>
        <a:buSzPct val="95000"/>
        <a:buChar char="‣"/>
        <a:defRPr sz="3000">
          <a:solidFill>
            <a:srgbClr val="424242"/>
          </a:solidFill>
          <a:latin typeface="+mn-lt"/>
          <a:ea typeface="ＭＳ Ｐゴシック" charset="0"/>
          <a:cs typeface="+mn-cs"/>
          <a:sym typeface="Calibri" charset="0"/>
        </a:defRPr>
      </a:lvl1pPr>
      <a:lvl2pPr marL="1003300" indent="-466725" algn="l" defTabSz="409575" rtl="0" eaLnBrk="0" fontAlgn="base" hangingPunct="0">
        <a:spcBef>
          <a:spcPts val="2813"/>
        </a:spcBef>
        <a:spcAft>
          <a:spcPct val="0"/>
        </a:spcAft>
        <a:buSzPct val="95000"/>
        <a:buChar char="‣"/>
        <a:defRPr sz="3000">
          <a:solidFill>
            <a:srgbClr val="424242"/>
          </a:solidFill>
          <a:latin typeface="+mn-lt"/>
          <a:ea typeface="+mn-ea"/>
          <a:cs typeface="+mn-cs"/>
          <a:sym typeface="Calibri" charset="0"/>
        </a:defRPr>
      </a:lvl2pPr>
      <a:lvl3pPr marL="1314450" indent="-466725" algn="l" defTabSz="409575" rtl="0" eaLnBrk="0" fontAlgn="base" hangingPunct="0">
        <a:spcBef>
          <a:spcPts val="2813"/>
        </a:spcBef>
        <a:spcAft>
          <a:spcPct val="0"/>
        </a:spcAft>
        <a:buSzPct val="95000"/>
        <a:buChar char="‣"/>
        <a:defRPr sz="3000">
          <a:solidFill>
            <a:srgbClr val="424242"/>
          </a:solidFill>
          <a:latin typeface="+mn-lt"/>
          <a:ea typeface="+mn-ea"/>
          <a:cs typeface="+mn-cs"/>
          <a:sym typeface="Calibri" charset="0"/>
        </a:defRPr>
      </a:lvl3pPr>
      <a:lvl4pPr marL="1627188" indent="-466725" algn="l" defTabSz="409575" rtl="0" eaLnBrk="0" fontAlgn="base" hangingPunct="0">
        <a:spcBef>
          <a:spcPts val="2813"/>
        </a:spcBef>
        <a:spcAft>
          <a:spcPct val="0"/>
        </a:spcAft>
        <a:buSzPct val="95000"/>
        <a:buChar char="‣"/>
        <a:defRPr sz="3000">
          <a:solidFill>
            <a:srgbClr val="424242"/>
          </a:solidFill>
          <a:latin typeface="+mn-lt"/>
          <a:ea typeface="+mn-ea"/>
          <a:cs typeface="+mn-cs"/>
          <a:sym typeface="Calibri" charset="0"/>
        </a:defRPr>
      </a:lvl4pPr>
      <a:lvl5pPr marL="1938338" indent="-466725" algn="l" defTabSz="409575" rtl="0" eaLnBrk="0" fontAlgn="base" hangingPunct="0">
        <a:spcBef>
          <a:spcPts val="2813"/>
        </a:spcBef>
        <a:spcAft>
          <a:spcPct val="0"/>
        </a:spcAft>
        <a:buSzPct val="95000"/>
        <a:buChar char="‣"/>
        <a:defRPr sz="3000">
          <a:solidFill>
            <a:srgbClr val="424242"/>
          </a:solidFill>
          <a:latin typeface="+mn-lt"/>
          <a:ea typeface="+mn-ea"/>
          <a:cs typeface="+mn-cs"/>
          <a:sym typeface="Calibri" charset="0"/>
        </a:defRPr>
      </a:lvl5pPr>
      <a:lvl6pPr marL="2189472" indent="-468216" defTabSz="410247">
        <a:spcBef>
          <a:spcPts val="2812"/>
        </a:spcBef>
        <a:buSzPct val="95000"/>
        <a:buChar char="‣"/>
        <a:defRPr sz="30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marL="2439183" indent="-468216" defTabSz="410247">
        <a:spcBef>
          <a:spcPts val="2812"/>
        </a:spcBef>
        <a:buSzPct val="95000"/>
        <a:buChar char="‣"/>
        <a:defRPr sz="30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marL="2688903" indent="-468216" defTabSz="410247">
        <a:spcBef>
          <a:spcPts val="2812"/>
        </a:spcBef>
        <a:buSzPct val="95000"/>
        <a:buChar char="‣"/>
        <a:defRPr sz="30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marL="2938613" indent="-468216" defTabSz="410247">
        <a:spcBef>
          <a:spcPts val="2812"/>
        </a:spcBef>
        <a:buSzPct val="95000"/>
        <a:buChar char="‣"/>
        <a:defRPr sz="30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410247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160532" algn="ctr" defTabSz="410247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321059" algn="ctr" defTabSz="410247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481593" algn="ctr" defTabSz="410247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642123" algn="ctr" defTabSz="410247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802659" algn="ctr" defTabSz="410247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963186" algn="ctr" defTabSz="410247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123716" algn="ctr" defTabSz="410247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284250" algn="ctr" defTabSz="410247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hape 2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>
                <a:solidFill>
                  <a:srgbClr val="000000"/>
                </a:solidFill>
                <a:latin typeface="Calibri" charset="0"/>
                <a:cs typeface="Calibri" charset="0"/>
              </a:rPr>
              <a:t>Plan of attack</a:t>
            </a:r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874713" y="1946275"/>
            <a:ext cx="7358062" cy="4125913"/>
          </a:xfrm>
        </p:spPr>
        <p:txBody>
          <a:bodyPr/>
          <a:lstStyle/>
          <a:p>
            <a:pPr marL="624288" indent="-401323" defTabSz="410247" eaLnBrk="1" fontAlgn="auto" hangingPunct="1">
              <a:spcBef>
                <a:spcPts val="2812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chemeClr val="bg2">
                    <a:lumMod val="75000"/>
                  </a:schemeClr>
                </a:solidFill>
                <a:ea typeface="+mn-ea"/>
                <a:sym typeface="Calibri"/>
              </a:rPr>
              <a:t>What is a network made of?</a:t>
            </a:r>
          </a:p>
          <a:p>
            <a:pPr marL="624288" indent="-401323" defTabSz="410247" eaLnBrk="1" fontAlgn="auto" hangingPunct="1">
              <a:spcBef>
                <a:spcPts val="2812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chemeClr val="bg2">
                    <a:lumMod val="75000"/>
                  </a:schemeClr>
                </a:solidFill>
                <a:ea typeface="+mn-ea"/>
                <a:sym typeface="Calibri"/>
              </a:rPr>
              <a:t>How is it shared?</a:t>
            </a:r>
          </a:p>
          <a:p>
            <a:pPr marL="624288" indent="-401323" defTabSz="410247" eaLnBrk="1" fontAlgn="auto" hangingPunct="1">
              <a:spcBef>
                <a:spcPts val="2812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chemeClr val="bg2">
                    <a:lumMod val="75000"/>
                  </a:schemeClr>
                </a:solidFill>
                <a:ea typeface="+mn-ea"/>
                <a:sym typeface="Calibri"/>
              </a:rPr>
              <a:t>How do we evaluate a network?</a:t>
            </a:r>
            <a:endParaRPr lang="en-US" sz="3100" dirty="0">
              <a:solidFill>
                <a:schemeClr val="bg2">
                  <a:lumMod val="75000"/>
                </a:schemeClr>
              </a:solidFill>
              <a:ea typeface="+mn-ea"/>
              <a:sym typeface="Calibri"/>
            </a:endParaRPr>
          </a:p>
          <a:p>
            <a:pPr marL="624288" indent="-401323" defTabSz="410247" eaLnBrk="1" fontAlgn="auto" hangingPunct="1">
              <a:spcBef>
                <a:spcPts val="2812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en-US" sz="3100" dirty="0">
                <a:solidFill>
                  <a:srgbClr val="800080"/>
                </a:solidFill>
                <a:ea typeface="+mn-ea"/>
                <a:sym typeface="Calibri"/>
              </a:rPr>
              <a:t>How is communication organized?</a:t>
            </a:r>
            <a:endParaRPr sz="3100" dirty="0">
              <a:solidFill>
                <a:srgbClr val="800080"/>
              </a:solidFill>
              <a:ea typeface="+mn-ea"/>
              <a:sym typeface="Calibri"/>
            </a:endParaRPr>
          </a:p>
        </p:txBody>
      </p:sp>
      <p:sp>
        <p:nvSpPr>
          <p:cNvPr id="66563" name="Shape 260"/>
          <p:cNvSpPr>
            <a:spLocks noGrp="1"/>
          </p:cNvSpPr>
          <p:nvPr>
            <p:ph type="sldNum" sz="quarter" idx="10"/>
          </p:nvPr>
        </p:nvSpPr>
        <p:spPr>
          <a:xfrm>
            <a:off x="8421688" y="6232525"/>
            <a:ext cx="90487" cy="200025"/>
          </a:xfrm>
          <a:noFill/>
          <a:ln w="9525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209B37C-49D2-734D-88F3-64A9961E4D29}" type="slidenum">
              <a:rPr lang="en-US" sz="1300">
                <a:solidFill>
                  <a:srgbClr val="000000"/>
                </a:solidFill>
                <a:latin typeface="Calibri" charset="0"/>
                <a:cs typeface="Calibri" charset="0"/>
              </a:rPr>
              <a:pPr eaLnBrk="1" hangingPunct="1"/>
              <a:t>1</a:t>
            </a:fld>
            <a:endParaRPr lang="en-US" sz="13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3" y="2479675"/>
            <a:ext cx="3460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1747838"/>
            <a:ext cx="5080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5246688"/>
            <a:ext cx="5080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573463"/>
            <a:ext cx="5080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3" y="4410075"/>
            <a:ext cx="3460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Line 11"/>
          <p:cNvSpPr>
            <a:spLocks noChangeShapeType="1"/>
          </p:cNvSpPr>
          <p:nvPr/>
        </p:nvSpPr>
        <p:spPr bwMode="auto">
          <a:xfrm>
            <a:off x="3843338" y="2281238"/>
            <a:ext cx="1825625" cy="608012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21511" name="Line 12"/>
          <p:cNvSpPr>
            <a:spLocks noChangeShapeType="1"/>
          </p:cNvSpPr>
          <p:nvPr/>
        </p:nvSpPr>
        <p:spPr bwMode="auto">
          <a:xfrm>
            <a:off x="3843338" y="4257675"/>
            <a:ext cx="1825625" cy="60960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21512" name="Line 13"/>
          <p:cNvSpPr>
            <a:spLocks noChangeShapeType="1"/>
          </p:cNvSpPr>
          <p:nvPr/>
        </p:nvSpPr>
        <p:spPr bwMode="auto">
          <a:xfrm flipH="1">
            <a:off x="3843338" y="3270250"/>
            <a:ext cx="1825625" cy="608013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21513" name="Line 14"/>
          <p:cNvSpPr>
            <a:spLocks noChangeShapeType="1"/>
          </p:cNvSpPr>
          <p:nvPr/>
        </p:nvSpPr>
        <p:spPr bwMode="auto">
          <a:xfrm flipH="1">
            <a:off x="3843338" y="5170488"/>
            <a:ext cx="1825625" cy="60960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21514" name="Rectangle 15"/>
          <p:cNvSpPr>
            <a:spLocks/>
          </p:cNvSpPr>
          <p:nvPr/>
        </p:nvSpPr>
        <p:spPr bwMode="auto">
          <a:xfrm>
            <a:off x="3927475" y="1933575"/>
            <a:ext cx="14255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489" bIns="0">
            <a:spAutoFit/>
          </a:bodyPr>
          <a:lstStyle/>
          <a:p>
            <a:pPr marL="38100" algn="ctr">
              <a:lnSpc>
                <a:spcPct val="80000"/>
              </a:lnSpc>
            </a:pPr>
            <a:r>
              <a:rPr lang="en-US">
                <a:cs typeface="Times New Roman" charset="0"/>
              </a:rPr>
              <a:t>Friendly</a:t>
            </a:r>
            <a:br>
              <a:rPr lang="en-US">
                <a:cs typeface="Times New Roman" charset="0"/>
              </a:rPr>
            </a:br>
            <a:r>
              <a:rPr lang="en-US">
                <a:cs typeface="Times New Roman" charset="0"/>
              </a:rPr>
              <a:t> greeting</a:t>
            </a:r>
          </a:p>
        </p:txBody>
      </p:sp>
      <p:sp>
        <p:nvSpPr>
          <p:cNvPr id="21515" name="Rectangle 17"/>
          <p:cNvSpPr>
            <a:spLocks/>
          </p:cNvSpPr>
          <p:nvPr/>
        </p:nvSpPr>
        <p:spPr bwMode="auto">
          <a:xfrm>
            <a:off x="4384675" y="4189413"/>
            <a:ext cx="811213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489" bIns="0">
            <a:spAutoFit/>
          </a:bodyPr>
          <a:lstStyle/>
          <a:p>
            <a:pPr marL="38100" algn="ctr">
              <a:lnSpc>
                <a:spcPct val="80000"/>
              </a:lnSpc>
            </a:pPr>
            <a:r>
              <a:rPr lang="en-US">
                <a:cs typeface="Times New Roman" charset="0"/>
              </a:rPr>
              <a:t>Time?</a:t>
            </a:r>
          </a:p>
        </p:txBody>
      </p:sp>
      <p:sp>
        <p:nvSpPr>
          <p:cNvPr id="21516" name="Rectangle 18"/>
          <p:cNvSpPr>
            <a:spLocks/>
          </p:cNvSpPr>
          <p:nvPr/>
        </p:nvSpPr>
        <p:spPr bwMode="auto">
          <a:xfrm>
            <a:off x="4414838" y="5151438"/>
            <a:ext cx="50323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489" bIns="0">
            <a:spAutoFit/>
          </a:bodyPr>
          <a:lstStyle/>
          <a:p>
            <a:pPr marL="38100" algn="ctr">
              <a:lnSpc>
                <a:spcPct val="80000"/>
              </a:lnSpc>
            </a:pPr>
            <a:r>
              <a:rPr lang="en-US">
                <a:cs typeface="Times New Roman" charset="0"/>
              </a:rPr>
              <a:t>2pm</a:t>
            </a:r>
          </a:p>
        </p:txBody>
      </p:sp>
      <p:sp>
        <p:nvSpPr>
          <p:cNvPr id="21517" name="Rectangle 21"/>
          <p:cNvSpPr>
            <a:spLocks/>
          </p:cNvSpPr>
          <p:nvPr/>
        </p:nvSpPr>
        <p:spPr bwMode="auto">
          <a:xfrm>
            <a:off x="4232275" y="6048375"/>
            <a:ext cx="8112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489" bIns="0">
            <a:spAutoFit/>
          </a:bodyPr>
          <a:lstStyle/>
          <a:p>
            <a:pPr marL="38100" algn="ctr">
              <a:lnSpc>
                <a:spcPct val="80000"/>
              </a:lnSpc>
            </a:pPr>
            <a:r>
              <a:rPr lang="en-US">
                <a:cs typeface="Times New Roman" charset="0"/>
              </a:rPr>
              <a:t>Thank</a:t>
            </a:r>
            <a:br>
              <a:rPr lang="en-US">
                <a:cs typeface="Times New Roman" charset="0"/>
              </a:rPr>
            </a:br>
            <a:r>
              <a:rPr lang="en-US">
                <a:cs typeface="Times New Roman" charset="0"/>
              </a:rPr>
              <a:t> you</a:t>
            </a:r>
          </a:p>
        </p:txBody>
      </p:sp>
      <p:sp>
        <p:nvSpPr>
          <p:cNvPr id="21518" name="Rectangle 15"/>
          <p:cNvSpPr>
            <a:spLocks/>
          </p:cNvSpPr>
          <p:nvPr/>
        </p:nvSpPr>
        <p:spPr bwMode="auto">
          <a:xfrm>
            <a:off x="3797300" y="3046413"/>
            <a:ext cx="14255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489" bIns="0">
            <a:spAutoFit/>
          </a:bodyPr>
          <a:lstStyle/>
          <a:p>
            <a:pPr marL="38100" algn="ctr">
              <a:lnSpc>
                <a:spcPct val="80000"/>
              </a:lnSpc>
            </a:pPr>
            <a:r>
              <a:rPr lang="en-US">
                <a:cs typeface="Times New Roman" charset="0"/>
              </a:rPr>
              <a:t>Friendly</a:t>
            </a:r>
            <a:br>
              <a:rPr lang="en-US">
                <a:cs typeface="Times New Roman" charset="0"/>
              </a:rPr>
            </a:br>
            <a:r>
              <a:rPr lang="en-US">
                <a:cs typeface="Times New Roman" charset="0"/>
              </a:rPr>
              <a:t> greeting</a:t>
            </a:r>
          </a:p>
        </p:txBody>
      </p:sp>
      <p:sp>
        <p:nvSpPr>
          <p:cNvPr id="21519" name="Line 12"/>
          <p:cNvSpPr>
            <a:spLocks noChangeShapeType="1"/>
          </p:cNvSpPr>
          <p:nvPr/>
        </p:nvSpPr>
        <p:spPr bwMode="auto">
          <a:xfrm>
            <a:off x="3775075" y="6018213"/>
            <a:ext cx="1825625" cy="609600"/>
          </a:xfrm>
          <a:prstGeom prst="line">
            <a:avLst/>
          </a:prstGeom>
          <a:noFill/>
          <a:ln w="50800">
            <a:solidFill>
              <a:srgbClr val="114FF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pic>
        <p:nvPicPr>
          <p:cNvPr id="21520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19800"/>
            <a:ext cx="34607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114FFB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1" name="Rectangle 4"/>
          <p:cNvSpPr>
            <a:spLocks noChangeArrowheads="1"/>
          </p:cNvSpPr>
          <p:nvPr>
            <p:ph type="title"/>
          </p:nvPr>
        </p:nvSpPr>
        <p:spPr/>
        <p:txBody>
          <a:bodyPr rIns="142572"/>
          <a:lstStyle/>
          <a:p>
            <a:pPr marL="49213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is a Protocol?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2"/>
          <p:cNvGrpSpPr>
            <a:grpSpLocks/>
          </p:cNvGrpSpPr>
          <p:nvPr/>
        </p:nvGrpSpPr>
        <p:grpSpPr bwMode="auto">
          <a:xfrm>
            <a:off x="-36513" y="2971800"/>
            <a:ext cx="9332913" cy="2895600"/>
            <a:chOff x="-36908" y="2971800"/>
            <a:chExt cx="9333308" cy="2895600"/>
          </a:xfrm>
        </p:grpSpPr>
        <p:sp>
          <p:nvSpPr>
            <p:cNvPr id="23566" name="Rectangle 29"/>
            <p:cNvSpPr>
              <a:spLocks noChangeArrowheads="1"/>
            </p:cNvSpPr>
            <p:nvPr/>
          </p:nvSpPr>
          <p:spPr bwMode="auto">
            <a:xfrm>
              <a:off x="-36908" y="4953000"/>
              <a:ext cx="9333308" cy="914400"/>
            </a:xfrm>
            <a:prstGeom prst="rect">
              <a:avLst/>
            </a:prstGeom>
            <a:solidFill>
              <a:srgbClr val="A2E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2813"/>
              <a:endParaRPr lang="en-US"/>
            </a:p>
          </p:txBody>
        </p:sp>
        <p:sp>
          <p:nvSpPr>
            <p:cNvPr id="23567" name="Rectangle 25"/>
            <p:cNvSpPr>
              <a:spLocks noChangeArrowheads="1"/>
            </p:cNvSpPr>
            <p:nvPr/>
          </p:nvSpPr>
          <p:spPr bwMode="auto">
            <a:xfrm>
              <a:off x="0" y="3962400"/>
              <a:ext cx="9144000" cy="9144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2813"/>
              <a:endParaRPr lang="en-US"/>
            </a:p>
          </p:txBody>
        </p:sp>
        <p:sp>
          <p:nvSpPr>
            <p:cNvPr id="23568" name="Rectangle 1"/>
            <p:cNvSpPr>
              <a:spLocks noChangeArrowheads="1"/>
            </p:cNvSpPr>
            <p:nvPr/>
          </p:nvSpPr>
          <p:spPr bwMode="auto">
            <a:xfrm>
              <a:off x="0" y="2971800"/>
              <a:ext cx="9144000" cy="91440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2813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8200" y="3200400"/>
            <a:ext cx="850900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CEO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9150" y="4191000"/>
            <a:ext cx="852488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105400"/>
            <a:ext cx="1108075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FedEx</a:t>
            </a:r>
          </a:p>
        </p:txBody>
      </p:sp>
      <p:cxnSp>
        <p:nvCxnSpPr>
          <p:cNvPr id="23557" name="Straight Arrow Connector 9"/>
          <p:cNvCxnSpPr>
            <a:cxnSpLocks noChangeShapeType="1"/>
            <a:stCxn id="6" idx="2"/>
            <a:endCxn id="7" idx="0"/>
          </p:cNvCxnSpPr>
          <p:nvPr/>
        </p:nvCxnSpPr>
        <p:spPr bwMode="auto">
          <a:xfrm flipH="1">
            <a:off x="1244600" y="3662363"/>
            <a:ext cx="19050" cy="5286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8" name="Straight Arrow Connector 13"/>
          <p:cNvCxnSpPr>
            <a:cxnSpLocks noChangeShapeType="1"/>
          </p:cNvCxnSpPr>
          <p:nvPr/>
        </p:nvCxnSpPr>
        <p:spPr bwMode="auto">
          <a:xfrm flipH="1">
            <a:off x="1295400" y="4648200"/>
            <a:ext cx="9525" cy="5286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6248400" y="3195638"/>
            <a:ext cx="850900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CEO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64275" y="4186238"/>
            <a:ext cx="850900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Aide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3325" y="5100638"/>
            <a:ext cx="1108075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FedEx</a:t>
            </a:r>
          </a:p>
        </p:txBody>
      </p:sp>
      <p:cxnSp>
        <p:nvCxnSpPr>
          <p:cNvPr id="23562" name="Straight Arrow Connector 17"/>
          <p:cNvCxnSpPr>
            <a:cxnSpLocks noChangeShapeType="1"/>
            <a:stCxn id="15" idx="2"/>
            <a:endCxn id="16" idx="0"/>
          </p:cNvCxnSpPr>
          <p:nvPr/>
        </p:nvCxnSpPr>
        <p:spPr bwMode="auto">
          <a:xfrm>
            <a:off x="6673850" y="3657600"/>
            <a:ext cx="15875" cy="5286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Straight Arrow Connector 18"/>
          <p:cNvCxnSpPr>
            <a:cxnSpLocks noChangeShapeType="1"/>
          </p:cNvCxnSpPr>
          <p:nvPr/>
        </p:nvCxnSpPr>
        <p:spPr bwMode="auto">
          <a:xfrm flipH="1">
            <a:off x="6740525" y="4643438"/>
            <a:ext cx="9525" cy="5286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Straight Arrow Connector 20"/>
          <p:cNvCxnSpPr>
            <a:cxnSpLocks noChangeShapeType="1"/>
            <a:stCxn id="8" idx="3"/>
            <a:endCxn id="17" idx="1"/>
          </p:cNvCxnSpPr>
          <p:nvPr/>
        </p:nvCxnSpPr>
        <p:spPr bwMode="auto">
          <a:xfrm flipV="1">
            <a:off x="1946275" y="5332413"/>
            <a:ext cx="4337050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2514600" y="5334000"/>
            <a:ext cx="3505200" cy="461963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400" dirty="0" err="1">
                <a:solidFill>
                  <a:srgbClr val="3366FF"/>
                </a:solidFill>
                <a:latin typeface="+mn-lt"/>
              </a:rPr>
              <a:t>Fedex</a:t>
            </a:r>
            <a:r>
              <a:rPr lang="en-US" sz="2400" dirty="0">
                <a:solidFill>
                  <a:srgbClr val="3366FF"/>
                </a:solidFill>
                <a:latin typeface="+mn-lt"/>
              </a:rPr>
              <a:t> Envelope (FE)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>
            <p:ph type="title"/>
          </p:nvPr>
        </p:nvSpPr>
        <p:spPr/>
        <p:txBody>
          <a:bodyPr rIns="142572"/>
          <a:lstStyle/>
          <a:p>
            <a:pPr marL="49213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is a Protocol?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2438400"/>
          </a:xfrm>
        </p:spPr>
        <p:txBody>
          <a:bodyPr rIns="142572"/>
          <a:lstStyle/>
          <a:p>
            <a:pPr marL="336515" indent="-342865">
              <a:defRPr/>
            </a:pPr>
            <a:r>
              <a:rPr lang="en-US" sz="2400" dirty="0">
                <a:latin typeface="Calibri"/>
                <a:cs typeface="Calibri"/>
              </a:rPr>
              <a:t>An agreement between parties on how to communicate</a:t>
            </a:r>
            <a:br>
              <a:rPr lang="en-US" sz="2400" dirty="0">
                <a:latin typeface="Calibri"/>
                <a:cs typeface="Calibri"/>
              </a:rPr>
            </a:br>
            <a:endParaRPr lang="en-US" sz="2400" dirty="0">
              <a:latin typeface="Calibri"/>
              <a:cs typeface="Calibri"/>
            </a:endParaRPr>
          </a:p>
          <a:p>
            <a:pPr marL="336515" indent="-342865">
              <a:defRPr/>
            </a:pPr>
            <a:r>
              <a:rPr lang="en-US" sz="2400" dirty="0">
                <a:latin typeface="Calibri"/>
                <a:cs typeface="Calibri"/>
              </a:rPr>
              <a:t>Defines the syntax of communication</a:t>
            </a:r>
          </a:p>
          <a:p>
            <a:pPr marL="734937" lvl="1" indent="-347627">
              <a:lnSpc>
                <a:spcPct val="90000"/>
              </a:lnSpc>
              <a:defRPr/>
            </a:pPr>
            <a:r>
              <a:rPr lang="en-US" dirty="0">
                <a:solidFill>
                  <a:srgbClr val="660066"/>
                </a:solidFill>
                <a:latin typeface="Calibri"/>
                <a:cs typeface="Calibri"/>
              </a:rPr>
              <a:t>header </a:t>
            </a:r>
            <a:r>
              <a:rPr lang="en-US" dirty="0">
                <a:solidFill>
                  <a:srgbClr val="660066"/>
                </a:solidFill>
                <a:latin typeface="Calibri"/>
                <a:cs typeface="Calibri"/>
                <a:sym typeface="Wingdings"/>
              </a:rPr>
              <a:t></a:t>
            </a:r>
            <a:r>
              <a:rPr lang="en-US" dirty="0">
                <a:solidFill>
                  <a:srgbClr val="660066"/>
                </a:solidFill>
                <a:latin typeface="Calibri"/>
                <a:cs typeface="Calibri"/>
              </a:rPr>
              <a:t> instructions for how to process the payload</a:t>
            </a:r>
          </a:p>
          <a:p>
            <a:pPr marL="734937" lvl="1" indent="-347627">
              <a:lnSpc>
                <a:spcPct val="90000"/>
              </a:lnSpc>
              <a:defRPr/>
            </a:pPr>
            <a:r>
              <a:rPr lang="en-US" dirty="0" smtClean="0">
                <a:solidFill>
                  <a:srgbClr val="660066"/>
                </a:solidFill>
                <a:latin typeface="Calibri"/>
                <a:cs typeface="Calibri"/>
              </a:rPr>
              <a:t>Each protocol defines the format of its packet </a:t>
            </a:r>
            <a:r>
              <a:rPr lang="en-US" b="1" dirty="0" smtClean="0">
                <a:solidFill>
                  <a:srgbClr val="660066"/>
                </a:solidFill>
                <a:latin typeface="Calibri"/>
                <a:cs typeface="Calibri"/>
              </a:rPr>
              <a:t>headers</a:t>
            </a:r>
            <a:endParaRPr lang="en-US" dirty="0" smtClean="0">
              <a:solidFill>
                <a:srgbClr val="660066"/>
              </a:solidFill>
              <a:latin typeface="Calibri"/>
              <a:cs typeface="Calibri"/>
            </a:endParaRPr>
          </a:p>
          <a:p>
            <a:pPr marL="1030184" lvl="2" indent="-293658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660066"/>
                </a:solidFill>
                <a:latin typeface="Calibri"/>
                <a:cs typeface="Calibri"/>
              </a:rPr>
              <a:t>e.g. “the first 32 bits carry the destination address”</a:t>
            </a:r>
          </a:p>
          <a:p>
            <a:pPr marL="387310" lvl="1" indent="0">
              <a:lnSpc>
                <a:spcPct val="90000"/>
              </a:lnSpc>
              <a:buFont typeface="Wingdings" charset="0"/>
              <a:buNone/>
              <a:defRPr/>
            </a:pPr>
            <a:endParaRPr lang="en-US" i="1" dirty="0" smtClean="0">
              <a:solidFill>
                <a:srgbClr val="660066"/>
              </a:solidFill>
              <a:latin typeface="Calibri"/>
              <a:cs typeface="Calibri"/>
            </a:endParaRPr>
          </a:p>
          <a:p>
            <a:pPr marL="734937" lvl="1" indent="-347627">
              <a:defRPr/>
            </a:pPr>
            <a:endParaRPr lang="en-US" dirty="0">
              <a:latin typeface="Calibri"/>
              <a:cs typeface="Calibri"/>
            </a:endParaRPr>
          </a:p>
          <a:p>
            <a:pPr marL="336515" indent="-342865">
              <a:defRPr/>
            </a:pP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057400" y="5715000"/>
            <a:ext cx="3784600" cy="584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42" descr="adaLovel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12"/>
          <a:stretch>
            <a:fillRect/>
          </a:stretch>
        </p:blipFill>
        <p:spPr bwMode="auto">
          <a:xfrm>
            <a:off x="381000" y="6096000"/>
            <a:ext cx="13906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3" descr="adaLovel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34" b="13387"/>
          <a:stretch>
            <a:fillRect/>
          </a:stretch>
        </p:blipFill>
        <p:spPr bwMode="auto">
          <a:xfrm>
            <a:off x="381000" y="5638800"/>
            <a:ext cx="13906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4" descr="adaLovel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44" b="33736"/>
          <a:stretch>
            <a:fillRect/>
          </a:stretch>
        </p:blipFill>
        <p:spPr bwMode="auto">
          <a:xfrm>
            <a:off x="381000" y="5130800"/>
            <a:ext cx="1390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5" descr="adaLovel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1" b="54619"/>
          <a:stretch>
            <a:fillRect/>
          </a:stretch>
        </p:blipFill>
        <p:spPr bwMode="auto">
          <a:xfrm>
            <a:off x="381000" y="4648200"/>
            <a:ext cx="1390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6" descr="adaLovel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73"/>
          <a:stretch>
            <a:fillRect/>
          </a:stretch>
        </p:blipFill>
        <p:spPr bwMode="auto">
          <a:xfrm>
            <a:off x="381000" y="4102100"/>
            <a:ext cx="139065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47"/>
          <p:cNvSpPr txBox="1">
            <a:spLocks noChangeArrowheads="1"/>
          </p:cNvSpPr>
          <p:nvPr/>
        </p:nvSpPr>
        <p:spPr bwMode="auto">
          <a:xfrm>
            <a:off x="2209800" y="5943600"/>
            <a:ext cx="33782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0" tIns="45716" rIns="91430" bIns="45716">
            <a:spAutoFit/>
          </a:bodyPr>
          <a:lstStyle/>
          <a:p>
            <a:pPr>
              <a:defRPr/>
            </a:pPr>
            <a:r>
              <a:rPr lang="en-US" sz="1300" dirty="0"/>
              <a:t>01000111100010101001110100011001</a:t>
            </a:r>
          </a:p>
        </p:txBody>
      </p:sp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190500" y="6151563"/>
            <a:ext cx="105092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76600" y="5848350"/>
            <a:ext cx="1262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payload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5715000" y="5715000"/>
            <a:ext cx="1219200" cy="584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16588" y="5867400"/>
            <a:ext cx="110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header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C -0.01181 0.16435 -0.02344 0.3287 0.00417 0.42222 C 0.03177 0.51574 0.13837 0.53796 0.16528 0.56111 " pathEditMode="relative" ptsTypes="aaA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3" grpId="1"/>
      <p:bldP spid="15" grpId="0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>
            <p:ph type="title"/>
          </p:nvPr>
        </p:nvSpPr>
        <p:spPr/>
        <p:txBody>
          <a:bodyPr rIns="142572"/>
          <a:lstStyle/>
          <a:p>
            <a:pPr marL="49213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is a Protocol?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419600"/>
          </a:xfrm>
        </p:spPr>
        <p:txBody>
          <a:bodyPr rIns="142572"/>
          <a:lstStyle/>
          <a:p>
            <a:pPr marL="334963"/>
            <a:r>
              <a:rPr lang="en-US" sz="2400">
                <a:latin typeface="Calibri" charset="0"/>
                <a:ea typeface="ＭＳ Ｐゴシック" charset="0"/>
                <a:cs typeface="Calibri" charset="0"/>
              </a:rPr>
              <a:t>An agreement between parties on how to communicate</a:t>
            </a:r>
            <a:br>
              <a:rPr lang="en-US" sz="2400">
                <a:latin typeface="Calibri" charset="0"/>
                <a:ea typeface="ＭＳ Ｐゴシック" charset="0"/>
                <a:cs typeface="Calibri" charset="0"/>
              </a:rPr>
            </a:br>
            <a:endParaRPr lang="en-US" sz="2400">
              <a:latin typeface="Calibri" charset="0"/>
              <a:ea typeface="ＭＳ Ｐゴシック" charset="0"/>
              <a:cs typeface="Calibri" charset="0"/>
            </a:endParaRPr>
          </a:p>
          <a:p>
            <a:pPr marL="334963"/>
            <a:r>
              <a:rPr lang="en-US" sz="2400">
                <a:latin typeface="Calibri" charset="0"/>
                <a:ea typeface="ＭＳ Ｐゴシック" charset="0"/>
                <a:cs typeface="Calibri" charset="0"/>
              </a:rPr>
              <a:t>Defines the syntax of communication</a:t>
            </a:r>
          </a:p>
          <a:p>
            <a:pPr marL="733425" lvl="1"/>
            <a:endParaRPr lang="en-US">
              <a:latin typeface="Calibri" charset="0"/>
              <a:ea typeface="ＭＳ Ｐゴシック" charset="0"/>
              <a:cs typeface="Calibri" charset="0"/>
            </a:endParaRPr>
          </a:p>
          <a:p>
            <a:pPr marL="334963"/>
            <a:r>
              <a:rPr lang="en-US" sz="2400">
                <a:latin typeface="Calibri" charset="0"/>
                <a:ea typeface="ＭＳ Ｐゴシック" charset="0"/>
                <a:cs typeface="Calibri" charset="0"/>
              </a:rPr>
              <a:t>And semantics</a:t>
            </a:r>
          </a:p>
          <a:p>
            <a:pPr marL="733425" lvl="1">
              <a:lnSpc>
                <a:spcPct val="90000"/>
              </a:lnSpc>
            </a:pPr>
            <a:r>
              <a:rPr lang="en-US">
                <a:solidFill>
                  <a:srgbClr val="660066"/>
                </a:solidFill>
                <a:latin typeface="Calibri" charset="0"/>
                <a:ea typeface="ＭＳ Ｐゴシック" charset="0"/>
                <a:cs typeface="Calibri" charset="0"/>
              </a:rPr>
              <a:t>“first a hullo, then a request…”</a:t>
            </a:r>
          </a:p>
          <a:p>
            <a:pPr marL="733425" lvl="1">
              <a:lnSpc>
                <a:spcPct val="90000"/>
              </a:lnSpc>
            </a:pPr>
            <a:r>
              <a:rPr lang="en-US">
                <a:solidFill>
                  <a:srgbClr val="660066"/>
                </a:solidFill>
                <a:latin typeface="Calibri" charset="0"/>
                <a:ea typeface="ＭＳ Ｐゴシック" charset="0"/>
                <a:cs typeface="Calibri" charset="0"/>
              </a:rPr>
              <a:t>we’ll study many protocols later in the semester</a:t>
            </a:r>
          </a:p>
          <a:p>
            <a:pPr marL="733425" lvl="1">
              <a:lnSpc>
                <a:spcPct val="90000"/>
              </a:lnSpc>
            </a:pPr>
            <a:endParaRPr lang="en-US">
              <a:latin typeface="Calibri" charset="0"/>
              <a:ea typeface="ＭＳ Ｐゴシック" charset="0"/>
              <a:cs typeface="Calibri" charset="0"/>
            </a:endParaRPr>
          </a:p>
          <a:p>
            <a:pPr marL="334963"/>
            <a:r>
              <a:rPr lang="en-US" sz="2400">
                <a:latin typeface="Calibri" charset="0"/>
                <a:ea typeface="ＭＳ Ｐゴシック" charset="0"/>
                <a:cs typeface="Calibri" charset="0"/>
              </a:rPr>
              <a:t>Protocols exist at many levels, hardware and software</a:t>
            </a:r>
          </a:p>
          <a:p>
            <a:pPr marL="733425" lvl="1"/>
            <a:r>
              <a:rPr lang="en-US">
                <a:solidFill>
                  <a:srgbClr val="660066"/>
                </a:solidFill>
                <a:latin typeface="Calibri" charset="0"/>
                <a:ea typeface="ＭＳ Ｐゴシック" charset="0"/>
                <a:cs typeface="Calibri" charset="0"/>
              </a:rPr>
              <a:t>defined by a variety of standards bodies (IETF, IEEE, ITU)</a:t>
            </a:r>
          </a:p>
          <a:p>
            <a:pPr marL="334963"/>
            <a:endParaRPr lang="en-US" sz="2400">
              <a:latin typeface="Calibri" charset="0"/>
              <a:ea typeface="ＭＳ Ｐゴシック" charset="0"/>
              <a:cs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-182563"/>
            <a:ext cx="8229600" cy="1173163"/>
          </a:xfrm>
        </p:spPr>
        <p:txBody>
          <a:bodyPr/>
          <a:lstStyle/>
          <a:p>
            <a:pPr algn="ctr"/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Protocols at different layers</a:t>
            </a:r>
          </a:p>
        </p:txBody>
      </p:sp>
      <p:sp>
        <p:nvSpPr>
          <p:cNvPr id="122891" name="Content Placeholder 122890"/>
          <p:cNvSpPr>
            <a:spLocks noGrp="1"/>
          </p:cNvSpPr>
          <p:nvPr>
            <p:ph idx="1"/>
          </p:nvPr>
        </p:nvSpPr>
        <p:spPr>
          <a:xfrm>
            <a:off x="533400" y="6172200"/>
            <a:ext cx="8229600" cy="79692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There is just one network-layer protocol!</a:t>
            </a:r>
          </a:p>
          <a:p>
            <a:pPr marL="0" indent="0" algn="ctr">
              <a:lnSpc>
                <a:spcPct val="80000"/>
              </a:lnSpc>
              <a:buFont typeface="Wingdings" charset="0"/>
              <a:buNone/>
            </a:pPr>
            <a:endParaRPr lang="en-US">
              <a:latin typeface="Calibri" charset="0"/>
              <a:ea typeface="ＭＳ Ｐゴシック" charset="0"/>
              <a:cs typeface="Calibri" charset="0"/>
            </a:endParaRPr>
          </a:p>
        </p:txBody>
      </p:sp>
      <p:grpSp>
        <p:nvGrpSpPr>
          <p:cNvPr id="26627" name="Group 1"/>
          <p:cNvGrpSpPr>
            <a:grpSpLocks/>
          </p:cNvGrpSpPr>
          <p:nvPr/>
        </p:nvGrpSpPr>
        <p:grpSpPr bwMode="auto">
          <a:xfrm>
            <a:off x="228600" y="1676400"/>
            <a:ext cx="8610600" cy="3937000"/>
            <a:chOff x="228600" y="1676400"/>
            <a:chExt cx="8610600" cy="3937000"/>
          </a:xfrm>
        </p:grpSpPr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1273541" y="1676400"/>
              <a:ext cx="1497012" cy="431800"/>
              <a:chOff x="0" y="0"/>
              <a:chExt cx="943" cy="272"/>
            </a:xfrm>
            <a:solidFill>
              <a:srgbClr val="0000FF"/>
            </a:solidFill>
          </p:grpSpPr>
          <p:sp>
            <p:nvSpPr>
              <p:cNvPr id="19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8"/>
              <p:cNvSpPr>
                <a:spLocks/>
              </p:cNvSpPr>
              <p:nvPr/>
            </p:nvSpPr>
            <p:spPr bwMode="auto">
              <a:xfrm>
                <a:off x="34" y="24"/>
                <a:ext cx="873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Application</a:t>
                </a:r>
              </a:p>
            </p:txBody>
          </p:sp>
        </p:grpSp>
        <p:grpSp>
          <p:nvGrpSpPr>
            <p:cNvPr id="21" name="Group 15"/>
            <p:cNvGrpSpPr>
              <a:grpSpLocks/>
            </p:cNvGrpSpPr>
            <p:nvPr/>
          </p:nvGrpSpPr>
          <p:grpSpPr bwMode="auto">
            <a:xfrm>
              <a:off x="1273541" y="2667000"/>
              <a:ext cx="1497012" cy="431800"/>
              <a:chOff x="0" y="0"/>
              <a:chExt cx="943" cy="272"/>
            </a:xfrm>
            <a:solidFill>
              <a:srgbClr val="0000FF"/>
            </a:solidFill>
          </p:grpSpPr>
          <p:sp>
            <p:nvSpPr>
              <p:cNvPr id="23" name="Rectangle 16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17"/>
              <p:cNvSpPr>
                <a:spLocks/>
              </p:cNvSpPr>
              <p:nvPr/>
            </p:nvSpPr>
            <p:spPr bwMode="auto">
              <a:xfrm>
                <a:off x="93" y="24"/>
                <a:ext cx="752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Transport</a:t>
                </a:r>
              </a:p>
            </p:txBody>
          </p:sp>
        </p:grpSp>
        <p:grpSp>
          <p:nvGrpSpPr>
            <p:cNvPr id="26630" name="Group 18"/>
            <p:cNvGrpSpPr>
              <a:grpSpLocks/>
            </p:cNvGrpSpPr>
            <p:nvPr/>
          </p:nvGrpSpPr>
          <p:grpSpPr bwMode="auto">
            <a:xfrm>
              <a:off x="1322388" y="3609975"/>
              <a:ext cx="1497012" cy="428625"/>
              <a:chOff x="0" y="0"/>
              <a:chExt cx="943" cy="270"/>
            </a:xfrm>
          </p:grpSpPr>
          <p:sp>
            <p:nvSpPr>
              <p:cNvPr id="29" name="Rectangle 19"/>
              <p:cNvSpPr>
                <a:spLocks/>
              </p:cNvSpPr>
              <p:nvPr/>
            </p:nvSpPr>
            <p:spPr bwMode="auto">
              <a:xfrm>
                <a:off x="0" y="0"/>
                <a:ext cx="943" cy="270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70" name="Rectangle 20"/>
              <p:cNvSpPr>
                <a:spLocks/>
              </p:cNvSpPr>
              <p:nvPr/>
            </p:nvSpPr>
            <p:spPr bwMode="auto">
              <a:xfrm>
                <a:off x="140" y="23"/>
                <a:ext cx="663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1113" algn="ctr"/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Network</a:t>
                </a:r>
              </a:p>
            </p:txBody>
          </p:sp>
        </p:grpSp>
        <p:grpSp>
          <p:nvGrpSpPr>
            <p:cNvPr id="26631" name="Group 21"/>
            <p:cNvGrpSpPr>
              <a:grpSpLocks/>
            </p:cNvGrpSpPr>
            <p:nvPr/>
          </p:nvGrpSpPr>
          <p:grpSpPr bwMode="auto">
            <a:xfrm>
              <a:off x="1349375" y="4368800"/>
              <a:ext cx="1497013" cy="431800"/>
              <a:chOff x="0" y="0"/>
              <a:chExt cx="943" cy="272"/>
            </a:xfrm>
          </p:grpSpPr>
          <p:sp>
            <p:nvSpPr>
              <p:cNvPr id="32" name="Rectangle 22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68" name="Rectangle 23"/>
              <p:cNvSpPr>
                <a:spLocks/>
              </p:cNvSpPr>
              <p:nvPr/>
            </p:nvSpPr>
            <p:spPr bwMode="auto">
              <a:xfrm>
                <a:off x="125" y="24"/>
                <a:ext cx="69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1113" algn="ctr"/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Data link</a:t>
                </a:r>
              </a:p>
            </p:txBody>
          </p:sp>
        </p:grpSp>
        <p:grpSp>
          <p:nvGrpSpPr>
            <p:cNvPr id="26632" name="Group 24"/>
            <p:cNvGrpSpPr>
              <a:grpSpLocks/>
            </p:cNvGrpSpPr>
            <p:nvPr/>
          </p:nvGrpSpPr>
          <p:grpSpPr bwMode="auto">
            <a:xfrm>
              <a:off x="1349375" y="5132388"/>
              <a:ext cx="1497013" cy="430212"/>
              <a:chOff x="0" y="0"/>
              <a:chExt cx="943" cy="271"/>
            </a:xfrm>
          </p:grpSpPr>
          <p:sp>
            <p:nvSpPr>
              <p:cNvPr id="35" name="Rectangle 25"/>
              <p:cNvSpPr>
                <a:spLocks/>
              </p:cNvSpPr>
              <p:nvPr/>
            </p:nvSpPr>
            <p:spPr bwMode="auto">
              <a:xfrm>
                <a:off x="0" y="0"/>
                <a:ext cx="943" cy="271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66" name="Rectangle 26"/>
              <p:cNvSpPr>
                <a:spLocks/>
              </p:cNvSpPr>
              <p:nvPr/>
            </p:nvSpPr>
            <p:spPr bwMode="auto">
              <a:xfrm>
                <a:off x="137" y="23"/>
                <a:ext cx="67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1113" algn="ctr"/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Physical</a:t>
                </a:r>
              </a:p>
            </p:txBody>
          </p:sp>
        </p:grpSp>
        <p:sp>
          <p:nvSpPr>
            <p:cNvPr id="26633" name="Rectangle 27"/>
            <p:cNvSpPr>
              <a:spLocks/>
            </p:cNvSpPr>
            <p:nvPr/>
          </p:nvSpPr>
          <p:spPr bwMode="auto">
            <a:xfrm>
              <a:off x="914033" y="5221288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L1</a:t>
              </a:r>
            </a:p>
          </p:txBody>
        </p:sp>
        <p:sp>
          <p:nvSpPr>
            <p:cNvPr id="26634" name="Rectangle 28"/>
            <p:cNvSpPr>
              <a:spLocks/>
            </p:cNvSpPr>
            <p:nvPr/>
          </p:nvSpPr>
          <p:spPr bwMode="auto">
            <a:xfrm>
              <a:off x="914033" y="4457700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L2</a:t>
              </a:r>
            </a:p>
          </p:txBody>
        </p:sp>
        <p:sp>
          <p:nvSpPr>
            <p:cNvPr id="26635" name="Rectangle 29"/>
            <p:cNvSpPr>
              <a:spLocks/>
            </p:cNvSpPr>
            <p:nvPr/>
          </p:nvSpPr>
          <p:spPr bwMode="auto">
            <a:xfrm>
              <a:off x="887048" y="3698875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L3</a:t>
              </a:r>
            </a:p>
          </p:txBody>
        </p:sp>
        <p:sp>
          <p:nvSpPr>
            <p:cNvPr id="26636" name="Rectangle 30"/>
            <p:cNvSpPr>
              <a:spLocks/>
            </p:cNvSpPr>
            <p:nvPr/>
          </p:nvSpPr>
          <p:spPr bwMode="auto">
            <a:xfrm>
              <a:off x="837834" y="2754313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L4</a:t>
              </a:r>
            </a:p>
          </p:txBody>
        </p:sp>
        <p:sp>
          <p:nvSpPr>
            <p:cNvPr id="26637" name="Rectangle 33"/>
            <p:cNvSpPr>
              <a:spLocks/>
            </p:cNvSpPr>
            <p:nvPr/>
          </p:nvSpPr>
          <p:spPr bwMode="auto">
            <a:xfrm>
              <a:off x="837834" y="1752600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L7</a:t>
              </a:r>
            </a:p>
          </p:txBody>
        </p:sp>
        <p:grpSp>
          <p:nvGrpSpPr>
            <p:cNvPr id="42" name="Group 6"/>
            <p:cNvGrpSpPr>
              <a:grpSpLocks/>
            </p:cNvGrpSpPr>
            <p:nvPr/>
          </p:nvGrpSpPr>
          <p:grpSpPr bwMode="auto">
            <a:xfrm>
              <a:off x="4114800" y="1676400"/>
              <a:ext cx="9906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43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8"/>
              <p:cNvSpPr>
                <a:spLocks/>
              </p:cNvSpPr>
              <p:nvPr/>
            </p:nvSpPr>
            <p:spPr bwMode="auto">
              <a:xfrm>
                <a:off x="105" y="25"/>
                <a:ext cx="730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SMTP</a:t>
                </a:r>
              </a:p>
            </p:txBody>
          </p:sp>
        </p:grpSp>
        <p:grpSp>
          <p:nvGrpSpPr>
            <p:cNvPr id="45" name="Group 6"/>
            <p:cNvGrpSpPr>
              <a:grpSpLocks/>
            </p:cNvGrpSpPr>
            <p:nvPr/>
          </p:nvGrpSpPr>
          <p:grpSpPr bwMode="auto">
            <a:xfrm>
              <a:off x="5334000" y="1701800"/>
              <a:ext cx="9144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46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8"/>
              <p:cNvSpPr>
                <a:spLocks/>
              </p:cNvSpPr>
              <p:nvPr/>
            </p:nvSpPr>
            <p:spPr bwMode="auto">
              <a:xfrm>
                <a:off x="92" y="25"/>
                <a:ext cx="751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HTTP</a:t>
                </a:r>
              </a:p>
            </p:txBody>
          </p:sp>
        </p:grpSp>
        <p:grpSp>
          <p:nvGrpSpPr>
            <p:cNvPr id="48" name="Group 6"/>
            <p:cNvGrpSpPr>
              <a:grpSpLocks/>
            </p:cNvGrpSpPr>
            <p:nvPr/>
          </p:nvGrpSpPr>
          <p:grpSpPr bwMode="auto">
            <a:xfrm>
              <a:off x="6477000" y="1701800"/>
              <a:ext cx="7620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49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8"/>
              <p:cNvSpPr>
                <a:spLocks/>
              </p:cNvSpPr>
              <p:nvPr/>
            </p:nvSpPr>
            <p:spPr bwMode="auto">
              <a:xfrm>
                <a:off x="89" y="25"/>
                <a:ext cx="764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DNS</a:t>
                </a:r>
              </a:p>
            </p:txBody>
          </p:sp>
        </p:grpSp>
        <p:grpSp>
          <p:nvGrpSpPr>
            <p:cNvPr id="51" name="Group 6"/>
            <p:cNvGrpSpPr>
              <a:grpSpLocks/>
            </p:cNvGrpSpPr>
            <p:nvPr/>
          </p:nvGrpSpPr>
          <p:grpSpPr bwMode="auto">
            <a:xfrm>
              <a:off x="7391400" y="1701800"/>
              <a:ext cx="7620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52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8"/>
              <p:cNvSpPr>
                <a:spLocks/>
              </p:cNvSpPr>
              <p:nvPr/>
            </p:nvSpPr>
            <p:spPr bwMode="auto">
              <a:xfrm>
                <a:off x="106" y="25"/>
                <a:ext cx="727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NTP</a:t>
                </a:r>
              </a:p>
            </p:txBody>
          </p:sp>
        </p:grpSp>
        <p:grpSp>
          <p:nvGrpSpPr>
            <p:cNvPr id="55" name="Group 6"/>
            <p:cNvGrpSpPr>
              <a:grpSpLocks/>
            </p:cNvGrpSpPr>
            <p:nvPr/>
          </p:nvGrpSpPr>
          <p:grpSpPr bwMode="auto">
            <a:xfrm>
              <a:off x="4876800" y="2743200"/>
              <a:ext cx="7620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56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8"/>
              <p:cNvSpPr>
                <a:spLocks/>
              </p:cNvSpPr>
              <p:nvPr/>
            </p:nvSpPr>
            <p:spPr bwMode="auto">
              <a:xfrm>
                <a:off x="106" y="25"/>
                <a:ext cx="727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TCP</a:t>
                </a:r>
              </a:p>
            </p:txBody>
          </p:sp>
        </p:grpSp>
        <p:grpSp>
          <p:nvGrpSpPr>
            <p:cNvPr id="58" name="Group 6"/>
            <p:cNvGrpSpPr>
              <a:grpSpLocks/>
            </p:cNvGrpSpPr>
            <p:nvPr/>
          </p:nvGrpSpPr>
          <p:grpSpPr bwMode="auto">
            <a:xfrm>
              <a:off x="6629400" y="2743200"/>
              <a:ext cx="7620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59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8"/>
              <p:cNvSpPr>
                <a:spLocks/>
              </p:cNvSpPr>
              <p:nvPr/>
            </p:nvSpPr>
            <p:spPr bwMode="auto">
              <a:xfrm>
                <a:off x="90" y="25"/>
                <a:ext cx="759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UDP</a:t>
                </a:r>
              </a:p>
            </p:txBody>
          </p:sp>
        </p:grpSp>
        <p:grpSp>
          <p:nvGrpSpPr>
            <p:cNvPr id="61" name="Group 6"/>
            <p:cNvGrpSpPr>
              <a:grpSpLocks/>
            </p:cNvGrpSpPr>
            <p:nvPr/>
          </p:nvGrpSpPr>
          <p:grpSpPr bwMode="auto">
            <a:xfrm>
              <a:off x="5867400" y="3581400"/>
              <a:ext cx="762000" cy="431800"/>
              <a:chOff x="0" y="0"/>
              <a:chExt cx="943" cy="272"/>
            </a:xfrm>
            <a:solidFill>
              <a:srgbClr val="008000"/>
            </a:solidFill>
          </p:grpSpPr>
          <p:sp>
            <p:nvSpPr>
              <p:cNvPr id="62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8"/>
              <p:cNvSpPr>
                <a:spLocks/>
              </p:cNvSpPr>
              <p:nvPr/>
            </p:nvSpPr>
            <p:spPr bwMode="auto">
              <a:xfrm>
                <a:off x="256" y="25"/>
                <a:ext cx="425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IP</a:t>
                </a:r>
              </a:p>
            </p:txBody>
          </p:sp>
        </p:grpSp>
        <p:grpSp>
          <p:nvGrpSpPr>
            <p:cNvPr id="64" name="Group 6"/>
            <p:cNvGrpSpPr>
              <a:grpSpLocks/>
            </p:cNvGrpSpPr>
            <p:nvPr/>
          </p:nvGrpSpPr>
          <p:grpSpPr bwMode="auto">
            <a:xfrm>
              <a:off x="4724561" y="4419600"/>
              <a:ext cx="1371276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65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8"/>
              <p:cNvSpPr>
                <a:spLocks/>
              </p:cNvSpPr>
              <p:nvPr/>
            </p:nvSpPr>
            <p:spPr bwMode="auto">
              <a:xfrm>
                <a:off x="-191" y="25"/>
                <a:ext cx="1319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Ethernet</a:t>
                </a:r>
              </a:p>
            </p:txBody>
          </p:sp>
        </p:grpSp>
        <p:grpSp>
          <p:nvGrpSpPr>
            <p:cNvPr id="67" name="Group 6"/>
            <p:cNvGrpSpPr>
              <a:grpSpLocks/>
            </p:cNvGrpSpPr>
            <p:nvPr/>
          </p:nvGrpSpPr>
          <p:grpSpPr bwMode="auto">
            <a:xfrm>
              <a:off x="6248400" y="4419600"/>
              <a:ext cx="914400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68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"/>
              <p:cNvSpPr>
                <a:spLocks/>
              </p:cNvSpPr>
              <p:nvPr/>
            </p:nvSpPr>
            <p:spPr bwMode="auto">
              <a:xfrm>
                <a:off x="-154" y="25"/>
                <a:ext cx="1240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FDDI</a:t>
                </a:r>
              </a:p>
            </p:txBody>
          </p:sp>
        </p:grpSp>
        <p:grpSp>
          <p:nvGrpSpPr>
            <p:cNvPr id="70" name="Group 6"/>
            <p:cNvGrpSpPr>
              <a:grpSpLocks/>
            </p:cNvGrpSpPr>
            <p:nvPr/>
          </p:nvGrpSpPr>
          <p:grpSpPr bwMode="auto">
            <a:xfrm>
              <a:off x="7315200" y="4419600"/>
              <a:ext cx="914400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71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"/>
              <p:cNvSpPr>
                <a:spLocks/>
              </p:cNvSpPr>
              <p:nvPr/>
            </p:nvSpPr>
            <p:spPr bwMode="auto">
              <a:xfrm>
                <a:off x="-79" y="25"/>
                <a:ext cx="1090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PPP</a:t>
                </a:r>
              </a:p>
            </p:txBody>
          </p:sp>
        </p:grpSp>
        <p:grpSp>
          <p:nvGrpSpPr>
            <p:cNvPr id="73" name="Group 6"/>
            <p:cNvGrpSpPr>
              <a:grpSpLocks/>
            </p:cNvGrpSpPr>
            <p:nvPr/>
          </p:nvGrpSpPr>
          <p:grpSpPr bwMode="auto">
            <a:xfrm>
              <a:off x="4114800" y="5181600"/>
              <a:ext cx="1218876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74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"/>
              <p:cNvSpPr>
                <a:spLocks/>
              </p:cNvSpPr>
              <p:nvPr/>
            </p:nvSpPr>
            <p:spPr bwMode="auto">
              <a:xfrm>
                <a:off x="-140" y="25"/>
                <a:ext cx="1216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optical</a:t>
                </a:r>
              </a:p>
            </p:txBody>
          </p:sp>
        </p:grpSp>
        <p:grpSp>
          <p:nvGrpSpPr>
            <p:cNvPr id="76" name="Group 6"/>
            <p:cNvGrpSpPr>
              <a:grpSpLocks/>
            </p:cNvGrpSpPr>
            <p:nvPr/>
          </p:nvGrpSpPr>
          <p:grpSpPr bwMode="auto">
            <a:xfrm>
              <a:off x="5486239" y="5181600"/>
              <a:ext cx="914400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77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"/>
              <p:cNvSpPr>
                <a:spLocks/>
              </p:cNvSpPr>
              <p:nvPr/>
            </p:nvSpPr>
            <p:spPr bwMode="auto">
              <a:xfrm>
                <a:off x="-335" y="37"/>
                <a:ext cx="1511" cy="20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copper</a:t>
                </a:r>
              </a:p>
            </p:txBody>
          </p:sp>
        </p:grpSp>
        <p:grpSp>
          <p:nvGrpSpPr>
            <p:cNvPr id="79" name="Group 6"/>
            <p:cNvGrpSpPr>
              <a:grpSpLocks/>
            </p:cNvGrpSpPr>
            <p:nvPr/>
          </p:nvGrpSpPr>
          <p:grpSpPr bwMode="auto">
            <a:xfrm>
              <a:off x="6553039" y="5181600"/>
              <a:ext cx="914401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80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8"/>
              <p:cNvSpPr>
                <a:spLocks/>
              </p:cNvSpPr>
              <p:nvPr/>
            </p:nvSpPr>
            <p:spPr bwMode="auto">
              <a:xfrm>
                <a:off x="-177" y="26"/>
                <a:ext cx="1288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radio</a:t>
                </a:r>
              </a:p>
            </p:txBody>
          </p:sp>
        </p:grpSp>
        <p:grpSp>
          <p:nvGrpSpPr>
            <p:cNvPr id="82" name="Group 6"/>
            <p:cNvGrpSpPr>
              <a:grpSpLocks/>
            </p:cNvGrpSpPr>
            <p:nvPr/>
          </p:nvGrpSpPr>
          <p:grpSpPr bwMode="auto">
            <a:xfrm>
              <a:off x="7543800" y="5181600"/>
              <a:ext cx="914400" cy="431800"/>
              <a:chOff x="-377" y="0"/>
              <a:chExt cx="1697" cy="272"/>
            </a:xfrm>
            <a:solidFill>
              <a:srgbClr val="008000"/>
            </a:solidFill>
          </p:grpSpPr>
          <p:sp>
            <p:nvSpPr>
              <p:cNvPr id="83" name="Rectangle 7"/>
              <p:cNvSpPr>
                <a:spLocks/>
              </p:cNvSpPr>
              <p:nvPr/>
            </p:nvSpPr>
            <p:spPr bwMode="auto">
              <a:xfrm>
                <a:off x="-377" y="0"/>
                <a:ext cx="1697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 sz="1800"/>
              </a:p>
            </p:txBody>
          </p:sp>
          <p:sp>
            <p:nvSpPr>
              <p:cNvPr id="84" name="Rectangle 8"/>
              <p:cNvSpPr>
                <a:spLocks/>
              </p:cNvSpPr>
              <p:nvPr/>
            </p:nvSpPr>
            <p:spPr bwMode="auto">
              <a:xfrm>
                <a:off x="-157" y="37"/>
                <a:ext cx="1257" cy="20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PSTN</a:t>
                </a:r>
              </a:p>
            </p:txBody>
          </p:sp>
        </p:grpSp>
        <p:cxnSp>
          <p:nvCxnSpPr>
            <p:cNvPr id="26652" name="Straight Arrow Connector 2"/>
            <p:cNvCxnSpPr>
              <a:cxnSpLocks noChangeShapeType="1"/>
            </p:cNvCxnSpPr>
            <p:nvPr/>
          </p:nvCxnSpPr>
          <p:spPr bwMode="auto">
            <a:xfrm>
              <a:off x="4610100" y="2108200"/>
              <a:ext cx="647700" cy="635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3" name="Straight Arrow Connector 84"/>
            <p:cNvCxnSpPr>
              <a:cxnSpLocks noChangeShapeType="1"/>
            </p:cNvCxnSpPr>
            <p:nvPr/>
          </p:nvCxnSpPr>
          <p:spPr bwMode="auto">
            <a:xfrm flipH="1">
              <a:off x="5257800" y="2133600"/>
              <a:ext cx="5334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4" name="Straight Arrow Connector 85"/>
            <p:cNvCxnSpPr>
              <a:cxnSpLocks noChangeShapeType="1"/>
            </p:cNvCxnSpPr>
            <p:nvPr/>
          </p:nvCxnSpPr>
          <p:spPr bwMode="auto">
            <a:xfrm flipH="1">
              <a:off x="7010400" y="2133600"/>
              <a:ext cx="7620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5" name="Straight Arrow Connector 88"/>
            <p:cNvCxnSpPr>
              <a:cxnSpLocks noChangeShapeType="1"/>
            </p:cNvCxnSpPr>
            <p:nvPr/>
          </p:nvCxnSpPr>
          <p:spPr bwMode="auto">
            <a:xfrm>
              <a:off x="6858000" y="2133600"/>
              <a:ext cx="1524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6" name="Straight Arrow Connector 91"/>
            <p:cNvCxnSpPr>
              <a:cxnSpLocks noChangeShapeType="1"/>
            </p:cNvCxnSpPr>
            <p:nvPr/>
          </p:nvCxnSpPr>
          <p:spPr bwMode="auto">
            <a:xfrm>
              <a:off x="5257800" y="3175000"/>
              <a:ext cx="83820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7" name="Straight Arrow Connector 93"/>
            <p:cNvCxnSpPr>
              <a:cxnSpLocks noChangeShapeType="1"/>
            </p:cNvCxnSpPr>
            <p:nvPr/>
          </p:nvCxnSpPr>
          <p:spPr bwMode="auto">
            <a:xfrm flipH="1">
              <a:off x="6245225" y="3200400"/>
              <a:ext cx="765175" cy="420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8" name="Straight Arrow Connector 99"/>
            <p:cNvCxnSpPr>
              <a:cxnSpLocks noChangeShapeType="1"/>
            </p:cNvCxnSpPr>
            <p:nvPr/>
          </p:nvCxnSpPr>
          <p:spPr bwMode="auto">
            <a:xfrm flipH="1">
              <a:off x="5410200" y="4038600"/>
              <a:ext cx="83820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9" name="Straight Arrow Connector 101"/>
            <p:cNvCxnSpPr>
              <a:cxnSpLocks noChangeShapeType="1"/>
            </p:cNvCxnSpPr>
            <p:nvPr/>
          </p:nvCxnSpPr>
          <p:spPr bwMode="auto">
            <a:xfrm>
              <a:off x="6248400" y="4013200"/>
              <a:ext cx="454025" cy="4460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0" name="Straight Arrow Connector 104"/>
            <p:cNvCxnSpPr>
              <a:cxnSpLocks noChangeShapeType="1"/>
            </p:cNvCxnSpPr>
            <p:nvPr/>
          </p:nvCxnSpPr>
          <p:spPr bwMode="auto">
            <a:xfrm>
              <a:off x="6248400" y="4013200"/>
              <a:ext cx="1520825" cy="4460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1" name="Straight Connector 122894"/>
            <p:cNvCxnSpPr>
              <a:cxnSpLocks noChangeShapeType="1"/>
            </p:cNvCxnSpPr>
            <p:nvPr/>
          </p:nvCxnSpPr>
          <p:spPr bwMode="auto">
            <a:xfrm>
              <a:off x="228600" y="2362200"/>
              <a:ext cx="86106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2" name="Straight Connector 117"/>
            <p:cNvCxnSpPr>
              <a:cxnSpLocks noChangeShapeType="1"/>
            </p:cNvCxnSpPr>
            <p:nvPr/>
          </p:nvCxnSpPr>
          <p:spPr bwMode="auto">
            <a:xfrm>
              <a:off x="228600" y="3429000"/>
              <a:ext cx="86106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3" name="Straight Connector 118"/>
            <p:cNvCxnSpPr>
              <a:cxnSpLocks noChangeShapeType="1"/>
            </p:cNvCxnSpPr>
            <p:nvPr/>
          </p:nvCxnSpPr>
          <p:spPr bwMode="auto">
            <a:xfrm>
              <a:off x="228600" y="4267200"/>
              <a:ext cx="86106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4" name="Straight Connector 119"/>
            <p:cNvCxnSpPr>
              <a:cxnSpLocks noChangeShapeType="1"/>
            </p:cNvCxnSpPr>
            <p:nvPr/>
          </p:nvCxnSpPr>
          <p:spPr bwMode="auto">
            <a:xfrm>
              <a:off x="228600" y="5029200"/>
              <a:ext cx="86106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12763" y="228600"/>
            <a:ext cx="8610600" cy="1173163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Layer Encapsulation: Protocol Headers</a:t>
            </a:r>
          </a:p>
        </p:txBody>
      </p:sp>
      <p:grpSp>
        <p:nvGrpSpPr>
          <p:cNvPr id="27650" name="Group 3"/>
          <p:cNvGrpSpPr>
            <a:grpSpLocks/>
          </p:cNvGrpSpPr>
          <p:nvPr/>
        </p:nvGrpSpPr>
        <p:grpSpPr bwMode="auto">
          <a:xfrm>
            <a:off x="1600200" y="2438400"/>
            <a:ext cx="5791200" cy="3124200"/>
            <a:chOff x="1008" y="1536"/>
            <a:chExt cx="3648" cy="1968"/>
          </a:xfrm>
        </p:grpSpPr>
        <p:sp>
          <p:nvSpPr>
            <p:cNvPr id="27690" name="Line 4"/>
            <p:cNvSpPr>
              <a:spLocks noChangeShapeType="1"/>
            </p:cNvSpPr>
            <p:nvPr/>
          </p:nvSpPr>
          <p:spPr bwMode="auto">
            <a:xfrm>
              <a:off x="1008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1" name="Line 5"/>
            <p:cNvSpPr>
              <a:spLocks noChangeShapeType="1"/>
            </p:cNvSpPr>
            <p:nvPr/>
          </p:nvSpPr>
          <p:spPr bwMode="auto">
            <a:xfrm flipV="1">
              <a:off x="4656" y="1536"/>
              <a:ext cx="0" cy="1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92" name="Group 6"/>
            <p:cNvGrpSpPr>
              <a:grpSpLocks/>
            </p:cNvGrpSpPr>
            <p:nvPr/>
          </p:nvGrpSpPr>
          <p:grpSpPr bwMode="auto">
            <a:xfrm>
              <a:off x="1008" y="3264"/>
              <a:ext cx="3648" cy="240"/>
              <a:chOff x="1008" y="3264"/>
              <a:chExt cx="3648" cy="240"/>
            </a:xfrm>
          </p:grpSpPr>
          <p:sp>
            <p:nvSpPr>
              <p:cNvPr id="27693" name="Line 7"/>
              <p:cNvSpPr>
                <a:spLocks noChangeShapeType="1"/>
              </p:cNvSpPr>
              <p:nvPr/>
            </p:nvSpPr>
            <p:spPr bwMode="auto">
              <a:xfrm>
                <a:off x="1008" y="3504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4" name="Line 8"/>
              <p:cNvSpPr>
                <a:spLocks noChangeShapeType="1"/>
              </p:cNvSpPr>
              <p:nvPr/>
            </p:nvSpPr>
            <p:spPr bwMode="auto">
              <a:xfrm>
                <a:off x="1008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5" name="Line 9"/>
              <p:cNvSpPr>
                <a:spLocks noChangeShapeType="1"/>
              </p:cNvSpPr>
              <p:nvPr/>
            </p:nvSpPr>
            <p:spPr bwMode="auto">
              <a:xfrm>
                <a:off x="4656" y="326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14400" y="3429000"/>
            <a:ext cx="7162800" cy="838200"/>
            <a:chOff x="576" y="2160"/>
            <a:chExt cx="4512" cy="528"/>
          </a:xfrm>
        </p:grpSpPr>
        <p:sp>
          <p:nvSpPr>
            <p:cNvPr id="27683" name="Rectangle 11"/>
            <p:cNvSpPr>
              <a:spLocks noChangeArrowheads="1"/>
            </p:cNvSpPr>
            <p:nvPr/>
          </p:nvSpPr>
          <p:spPr bwMode="auto">
            <a:xfrm rot="10800000">
              <a:off x="1727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Rectangle 12"/>
            <p:cNvSpPr>
              <a:spLocks noChangeArrowheads="1"/>
            </p:cNvSpPr>
            <p:nvPr/>
          </p:nvSpPr>
          <p:spPr bwMode="auto">
            <a:xfrm rot="10800000">
              <a:off x="1631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Rectangle 13"/>
            <p:cNvSpPr>
              <a:spLocks noChangeArrowheads="1"/>
            </p:cNvSpPr>
            <p:nvPr/>
          </p:nvSpPr>
          <p:spPr bwMode="auto">
            <a:xfrm>
              <a:off x="5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Rectangle 14"/>
            <p:cNvSpPr>
              <a:spLocks noChangeArrowheads="1"/>
            </p:cNvSpPr>
            <p:nvPr/>
          </p:nvSpPr>
          <p:spPr bwMode="auto">
            <a:xfrm>
              <a:off x="4176" y="2160"/>
              <a:ext cx="912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7" name="Rectangle 15"/>
            <p:cNvSpPr>
              <a:spLocks noChangeArrowheads="1"/>
            </p:cNvSpPr>
            <p:nvPr/>
          </p:nvSpPr>
          <p:spPr bwMode="auto">
            <a:xfrm rot="10800000">
              <a:off x="3695" y="235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Rectangle 16"/>
            <p:cNvSpPr>
              <a:spLocks noChangeArrowheads="1"/>
            </p:cNvSpPr>
            <p:nvPr/>
          </p:nvSpPr>
          <p:spPr bwMode="auto">
            <a:xfrm rot="10800000">
              <a:off x="3599" y="2352"/>
              <a:ext cx="144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Text Box 17"/>
            <p:cNvSpPr txBox="1">
              <a:spLocks noChangeArrowheads="1"/>
            </p:cNvSpPr>
            <p:nvPr/>
          </p:nvSpPr>
          <p:spPr bwMode="auto">
            <a:xfrm>
              <a:off x="2352" y="2304"/>
              <a:ext cx="10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TCP header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914400" y="4267200"/>
            <a:ext cx="7162800" cy="476250"/>
            <a:chOff x="576" y="2688"/>
            <a:chExt cx="4512" cy="300"/>
          </a:xfrm>
        </p:grpSpPr>
        <p:sp>
          <p:nvSpPr>
            <p:cNvPr id="27674" name="Rectangle 19"/>
            <p:cNvSpPr>
              <a:spLocks noChangeArrowheads="1"/>
            </p:cNvSpPr>
            <p:nvPr/>
          </p:nvSpPr>
          <p:spPr bwMode="auto">
            <a:xfrm rot="10800000">
              <a:off x="1824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Rectangle 20"/>
            <p:cNvSpPr>
              <a:spLocks noChangeArrowheads="1"/>
            </p:cNvSpPr>
            <p:nvPr/>
          </p:nvSpPr>
          <p:spPr bwMode="auto">
            <a:xfrm rot="10800000">
              <a:off x="1680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Rectangle 21"/>
            <p:cNvSpPr>
              <a:spLocks noChangeArrowheads="1"/>
            </p:cNvSpPr>
            <p:nvPr/>
          </p:nvSpPr>
          <p:spPr bwMode="auto">
            <a:xfrm rot="10800000">
              <a:off x="1632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Rectangle 22"/>
            <p:cNvSpPr>
              <a:spLocks noChangeArrowheads="1"/>
            </p:cNvSpPr>
            <p:nvPr/>
          </p:nvSpPr>
          <p:spPr bwMode="auto">
            <a:xfrm>
              <a:off x="5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Rectangle 23"/>
            <p:cNvSpPr>
              <a:spLocks noChangeArrowheads="1"/>
            </p:cNvSpPr>
            <p:nvPr/>
          </p:nvSpPr>
          <p:spPr bwMode="auto">
            <a:xfrm>
              <a:off x="4176" y="26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Rectangle 24"/>
            <p:cNvSpPr>
              <a:spLocks noChangeArrowheads="1"/>
            </p:cNvSpPr>
            <p:nvPr/>
          </p:nvSpPr>
          <p:spPr bwMode="auto">
            <a:xfrm rot="10800000">
              <a:off x="3695" y="2736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Rectangle 25"/>
            <p:cNvSpPr>
              <a:spLocks noChangeArrowheads="1"/>
            </p:cNvSpPr>
            <p:nvPr/>
          </p:nvSpPr>
          <p:spPr bwMode="auto">
            <a:xfrm rot="10800000">
              <a:off x="3551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Rectangle 26"/>
            <p:cNvSpPr>
              <a:spLocks noChangeArrowheads="1"/>
            </p:cNvSpPr>
            <p:nvPr/>
          </p:nvSpPr>
          <p:spPr bwMode="auto">
            <a:xfrm rot="10800000">
              <a:off x="3503" y="273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Text Box 27"/>
            <p:cNvSpPr txBox="1">
              <a:spLocks noChangeArrowheads="1"/>
            </p:cNvSpPr>
            <p:nvPr/>
          </p:nvSpPr>
          <p:spPr bwMode="auto">
            <a:xfrm>
              <a:off x="2289" y="2736"/>
              <a:ext cx="102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</a:rPr>
                <a:t>    IP header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914400" y="4724400"/>
            <a:ext cx="7162800" cy="476250"/>
            <a:chOff x="576" y="2976"/>
            <a:chExt cx="4512" cy="300"/>
          </a:xfrm>
        </p:grpSpPr>
        <p:sp>
          <p:nvSpPr>
            <p:cNvPr id="27663" name="Rectangle 29"/>
            <p:cNvSpPr>
              <a:spLocks noChangeArrowheads="1"/>
            </p:cNvSpPr>
            <p:nvPr/>
          </p:nvSpPr>
          <p:spPr bwMode="auto">
            <a:xfrm rot="10800000">
              <a:off x="1968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Rectangle 30"/>
            <p:cNvSpPr>
              <a:spLocks noChangeArrowheads="1"/>
            </p:cNvSpPr>
            <p:nvPr/>
          </p:nvSpPr>
          <p:spPr bwMode="auto">
            <a:xfrm rot="10800000">
              <a:off x="1824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Rectangle 31"/>
            <p:cNvSpPr>
              <a:spLocks noChangeArrowheads="1"/>
            </p:cNvSpPr>
            <p:nvPr/>
          </p:nvSpPr>
          <p:spPr bwMode="auto">
            <a:xfrm rot="10800000">
              <a:off x="1680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Rectangle 32"/>
            <p:cNvSpPr>
              <a:spLocks noChangeArrowheads="1"/>
            </p:cNvSpPr>
            <p:nvPr/>
          </p:nvSpPr>
          <p:spPr bwMode="auto">
            <a:xfrm rot="10800000">
              <a:off x="1632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Rectangle 33"/>
            <p:cNvSpPr>
              <a:spLocks noChangeArrowheads="1"/>
            </p:cNvSpPr>
            <p:nvPr/>
          </p:nvSpPr>
          <p:spPr bwMode="auto">
            <a:xfrm>
              <a:off x="5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Rectangle 34"/>
            <p:cNvSpPr>
              <a:spLocks noChangeArrowheads="1"/>
            </p:cNvSpPr>
            <p:nvPr/>
          </p:nvSpPr>
          <p:spPr bwMode="auto">
            <a:xfrm>
              <a:off x="4176" y="2976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Rectangle 35"/>
            <p:cNvSpPr>
              <a:spLocks noChangeArrowheads="1"/>
            </p:cNvSpPr>
            <p:nvPr/>
          </p:nvSpPr>
          <p:spPr bwMode="auto">
            <a:xfrm rot="10800000">
              <a:off x="3695" y="3024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Rectangle 36"/>
            <p:cNvSpPr>
              <a:spLocks noChangeArrowheads="1"/>
            </p:cNvSpPr>
            <p:nvPr/>
          </p:nvSpPr>
          <p:spPr bwMode="auto">
            <a:xfrm rot="10800000">
              <a:off x="3551" y="302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Rectangle 37"/>
            <p:cNvSpPr>
              <a:spLocks noChangeArrowheads="1"/>
            </p:cNvSpPr>
            <p:nvPr/>
          </p:nvSpPr>
          <p:spPr bwMode="auto">
            <a:xfrm rot="10800000">
              <a:off x="3407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Rectangle 38"/>
            <p:cNvSpPr>
              <a:spLocks noChangeArrowheads="1"/>
            </p:cNvSpPr>
            <p:nvPr/>
          </p:nvSpPr>
          <p:spPr bwMode="auto">
            <a:xfrm rot="10800000">
              <a:off x="3359" y="3024"/>
              <a:ext cx="144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Text Box 39"/>
            <p:cNvSpPr txBox="1">
              <a:spLocks noChangeArrowheads="1"/>
            </p:cNvSpPr>
            <p:nvPr/>
          </p:nvSpPr>
          <p:spPr bwMode="auto">
            <a:xfrm>
              <a:off x="2400" y="3024"/>
              <a:ext cx="134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Ethernet header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914400" y="2057400"/>
            <a:ext cx="7162800" cy="1371600"/>
            <a:chOff x="576" y="1296"/>
            <a:chExt cx="4512" cy="864"/>
          </a:xfrm>
        </p:grpSpPr>
        <p:sp>
          <p:nvSpPr>
            <p:cNvPr id="27656" name="Rectangle 41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Rectangle 42"/>
            <p:cNvSpPr>
              <a:spLocks noChangeArrowheads="1"/>
            </p:cNvSpPr>
            <p:nvPr/>
          </p:nvSpPr>
          <p:spPr bwMode="auto">
            <a:xfrm>
              <a:off x="5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43"/>
            <p:cNvSpPr>
              <a:spLocks noChangeArrowheads="1"/>
            </p:cNvSpPr>
            <p:nvPr/>
          </p:nvSpPr>
          <p:spPr bwMode="auto">
            <a:xfrm>
              <a:off x="4176" y="1728"/>
              <a:ext cx="912" cy="43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Rectangle 44"/>
            <p:cNvSpPr>
              <a:spLocks noChangeArrowheads="1"/>
            </p:cNvSpPr>
            <p:nvPr/>
          </p:nvSpPr>
          <p:spPr bwMode="auto">
            <a:xfrm>
              <a:off x="3648" y="1872"/>
              <a:ext cx="384" cy="192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Text Box 45"/>
            <p:cNvSpPr txBox="1">
              <a:spLocks noChangeArrowheads="1"/>
            </p:cNvSpPr>
            <p:nvPr/>
          </p:nvSpPr>
          <p:spPr bwMode="auto">
            <a:xfrm>
              <a:off x="2112" y="1824"/>
              <a:ext cx="192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HTTP request/response</a:t>
              </a:r>
            </a:p>
          </p:txBody>
        </p:sp>
        <p:sp>
          <p:nvSpPr>
            <p:cNvPr id="27661" name="Text Box 46"/>
            <p:cNvSpPr txBox="1">
              <a:spLocks noChangeArrowheads="1"/>
            </p:cNvSpPr>
            <p:nvPr/>
          </p:nvSpPr>
          <p:spPr bwMode="auto">
            <a:xfrm>
              <a:off x="672" y="1296"/>
              <a:ext cx="6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charset="0"/>
                </a:rPr>
                <a:t>User A</a:t>
              </a:r>
            </a:p>
          </p:txBody>
        </p:sp>
        <p:sp>
          <p:nvSpPr>
            <p:cNvPr id="27662" name="Text Box 47"/>
            <p:cNvSpPr txBox="1">
              <a:spLocks noChangeArrowheads="1"/>
            </p:cNvSpPr>
            <p:nvPr/>
          </p:nvSpPr>
          <p:spPr bwMode="auto">
            <a:xfrm>
              <a:off x="4337" y="1296"/>
              <a:ext cx="7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400" b="0">
                  <a:solidFill>
                    <a:srgbClr val="FF0000"/>
                  </a:solidFill>
                  <a:latin typeface="Arial" charset="0"/>
                </a:rPr>
                <a:t>User B</a:t>
              </a:r>
            </a:p>
          </p:txBody>
        </p:sp>
      </p:grpSp>
      <p:pic>
        <p:nvPicPr>
          <p:cNvPr id="27655" name="Picture 48" descr="MCj030408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6064250"/>
            <a:ext cx="1112837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2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>
                <a:solidFill>
                  <a:srgbClr val="000000"/>
                </a:solidFill>
                <a:latin typeface="Calibri" charset="0"/>
                <a:cs typeface="Calibri" charset="0"/>
              </a:rPr>
              <a:t>Three steps</a:t>
            </a:r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874713" y="1946275"/>
            <a:ext cx="7358062" cy="4125913"/>
          </a:xfrm>
        </p:spPr>
        <p:txBody>
          <a:bodyPr/>
          <a:lstStyle/>
          <a:p>
            <a:pPr marL="624288" indent="-401323" defTabSz="410247" eaLnBrk="1" fontAlgn="auto" hangingPunct="1">
              <a:spcBef>
                <a:spcPts val="2812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en-US" sz="3100" dirty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sym typeface="Calibri"/>
              </a:rPr>
              <a:t>Decomposition</a:t>
            </a:r>
            <a:endParaRPr sz="3100" dirty="0">
              <a:solidFill>
                <a:schemeClr val="accent6">
                  <a:lumMod val="20000"/>
                  <a:lumOff val="80000"/>
                </a:schemeClr>
              </a:solidFill>
              <a:ea typeface="+mn-ea"/>
              <a:sym typeface="Calibri"/>
            </a:endParaRPr>
          </a:p>
          <a:p>
            <a:pPr marL="624288" indent="-401323" defTabSz="410247" eaLnBrk="1" fontAlgn="auto" hangingPunct="1">
              <a:spcBef>
                <a:spcPts val="2812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en-US" sz="3100" dirty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sym typeface="Calibri"/>
              </a:rPr>
              <a:t>Organization</a:t>
            </a:r>
            <a:endParaRPr sz="3100" dirty="0">
              <a:solidFill>
                <a:schemeClr val="accent6">
                  <a:lumMod val="20000"/>
                  <a:lumOff val="80000"/>
                </a:schemeClr>
              </a:solidFill>
              <a:ea typeface="+mn-ea"/>
              <a:sym typeface="Calibri"/>
            </a:endParaRPr>
          </a:p>
          <a:p>
            <a:pPr marL="624288" indent="-401323" defTabSz="410247" eaLnBrk="1" fontAlgn="auto" hangingPunct="1">
              <a:spcBef>
                <a:spcPts val="2812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en-US" sz="3100" dirty="0">
                <a:solidFill>
                  <a:srgbClr val="660066"/>
                </a:solidFill>
                <a:ea typeface="+mn-ea"/>
                <a:sym typeface="Calibri"/>
              </a:rPr>
              <a:t>Assignment</a:t>
            </a:r>
          </a:p>
        </p:txBody>
      </p:sp>
      <p:sp>
        <p:nvSpPr>
          <p:cNvPr id="69635" name="Shape 260"/>
          <p:cNvSpPr>
            <a:spLocks noGrp="1"/>
          </p:cNvSpPr>
          <p:nvPr>
            <p:ph type="sldNum" sz="quarter" idx="10"/>
          </p:nvPr>
        </p:nvSpPr>
        <p:spPr>
          <a:xfrm>
            <a:off x="8332788" y="6232525"/>
            <a:ext cx="179387" cy="200025"/>
          </a:xfrm>
          <a:noFill/>
          <a:ln w="9525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B232EE7-CBB6-6D44-BA0E-5002F8D8A856}" type="slidenum">
              <a:rPr lang="en-US" sz="1300">
                <a:solidFill>
                  <a:srgbClr val="000000"/>
                </a:solidFill>
                <a:latin typeface="Calibri" charset="0"/>
                <a:cs typeface="Calibri" charset="0"/>
              </a:rPr>
              <a:pPr eaLnBrk="1" hangingPunct="1"/>
              <a:t>16</a:t>
            </a:fld>
            <a:endParaRPr lang="en-US" sz="13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Path Through FedEx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743200"/>
            <a:ext cx="1006475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Truck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738" y="3886200"/>
            <a:ext cx="1262062" cy="8302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</a:rPr>
              <a:t>Office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1211263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Airport</a:t>
            </a:r>
          </a:p>
        </p:txBody>
      </p:sp>
      <p:cxnSp>
        <p:nvCxnSpPr>
          <p:cNvPr id="10" name="Straight Arrow Connector 9"/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1189038" y="3205163"/>
            <a:ext cx="7937" cy="6810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1196975" y="4716463"/>
            <a:ext cx="17463" cy="5413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1897063" y="5487988"/>
            <a:ext cx="1760537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19200" y="32766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0">
                <a:solidFill>
                  <a:srgbClr val="3366FF"/>
                </a:solidFill>
                <a:latin typeface="Calibri" charset="0"/>
                <a:cs typeface="Calibri" charset="0"/>
              </a:rPr>
              <a:t>FE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67138" y="3886200"/>
            <a:ext cx="1262062" cy="8302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</a:rPr>
              <a:t>Office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10000" y="5257800"/>
            <a:ext cx="1211263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Airport</a:t>
            </a:r>
          </a:p>
        </p:txBody>
      </p: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>
            <a:off x="4343400" y="4716463"/>
            <a:ext cx="17463" cy="5413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>
            <a:off x="5097463" y="5487988"/>
            <a:ext cx="1760537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59"/>
          <p:cNvCxnSpPr>
            <a:cxnSpLocks noChangeShapeType="1"/>
          </p:cNvCxnSpPr>
          <p:nvPr/>
        </p:nvCxnSpPr>
        <p:spPr bwMode="auto">
          <a:xfrm>
            <a:off x="4549775" y="4724400"/>
            <a:ext cx="17463" cy="5413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7010400" y="2738438"/>
            <a:ext cx="1006475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Truck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96100" y="3881438"/>
            <a:ext cx="1262063" cy="831850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</a:rPr>
              <a:t>Office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38963" y="5253038"/>
            <a:ext cx="1211262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Airport</a:t>
            </a:r>
          </a:p>
        </p:txBody>
      </p:sp>
      <p:cxnSp>
        <p:nvCxnSpPr>
          <p:cNvPr id="64" name="Straight Arrow Connector 63"/>
          <p:cNvCxnSpPr>
            <a:cxnSpLocks noChangeShapeType="1"/>
            <a:stCxn id="61" idx="2"/>
            <a:endCxn id="62" idx="0"/>
          </p:cNvCxnSpPr>
          <p:nvPr/>
        </p:nvCxnSpPr>
        <p:spPr bwMode="auto">
          <a:xfrm>
            <a:off x="7513638" y="3200400"/>
            <a:ext cx="14287" cy="6810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Arrow Connector 64"/>
          <p:cNvCxnSpPr>
            <a:cxnSpLocks noChangeShapeType="1"/>
            <a:stCxn id="62" idx="2"/>
            <a:endCxn id="63" idx="0"/>
          </p:cNvCxnSpPr>
          <p:nvPr/>
        </p:nvCxnSpPr>
        <p:spPr bwMode="auto">
          <a:xfrm>
            <a:off x="7527925" y="4713288"/>
            <a:ext cx="15875" cy="5397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143000" y="46482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0">
                <a:solidFill>
                  <a:srgbClr val="3366FF"/>
                </a:solidFill>
                <a:latin typeface="Calibri" charset="0"/>
                <a:cs typeface="Calibri" charset="0"/>
              </a:rPr>
              <a:t>Crate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048000" y="46482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0">
                <a:solidFill>
                  <a:srgbClr val="3366FF"/>
                </a:solidFill>
                <a:latin typeface="Calibri" charset="0"/>
                <a:cs typeface="Calibri" charset="0"/>
              </a:rPr>
              <a:t>Crate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886200" y="34290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0">
                <a:solidFill>
                  <a:srgbClr val="3366FF"/>
                </a:solidFill>
                <a:latin typeface="Calibri" charset="0"/>
                <a:cs typeface="Calibri" charset="0"/>
              </a:rPr>
              <a:t>FE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724400" y="4495800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0">
                <a:solidFill>
                  <a:srgbClr val="3366FF"/>
                </a:solidFill>
                <a:latin typeface="Calibri" charset="0"/>
                <a:cs typeface="Calibri" charset="0"/>
              </a:rPr>
              <a:t>New</a:t>
            </a:r>
          </a:p>
          <a:p>
            <a:pPr algn="ctr" eaLnBrk="1" hangingPunct="1"/>
            <a:r>
              <a:rPr lang="en-US" sz="2800" b="0">
                <a:solidFill>
                  <a:srgbClr val="3366FF"/>
                </a:solidFill>
                <a:latin typeface="Calibri" charset="0"/>
                <a:cs typeface="Calibri" charset="0"/>
              </a:rPr>
              <a:t>Crate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248400" y="47244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0">
                <a:solidFill>
                  <a:srgbClr val="3366FF"/>
                </a:solidFill>
                <a:latin typeface="Calibri" charset="0"/>
                <a:cs typeface="Calibri" charset="0"/>
              </a:rPr>
              <a:t>Crate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477000" y="32766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0">
                <a:solidFill>
                  <a:srgbClr val="3366FF"/>
                </a:solidFill>
                <a:latin typeface="Calibri" charset="0"/>
                <a:cs typeface="Calibri" charset="0"/>
              </a:rPr>
              <a:t>FE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-3175" y="1524000"/>
            <a:ext cx="263525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>
                <a:solidFill>
                  <a:srgbClr val="008000"/>
                </a:solidFill>
                <a:latin typeface="Calibri" charset="0"/>
                <a:cs typeface="Calibri" charset="0"/>
              </a:rPr>
              <a:t>Higher “Stack”</a:t>
            </a:r>
          </a:p>
          <a:p>
            <a:pPr algn="ctr" eaLnBrk="1" hangingPunct="1"/>
            <a:r>
              <a:rPr lang="en-US" sz="3200" b="0">
                <a:solidFill>
                  <a:srgbClr val="008000"/>
                </a:solidFill>
                <a:latin typeface="Calibri" charset="0"/>
                <a:cs typeface="Calibri" charset="0"/>
              </a:rPr>
              <a:t>at Ends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224213" y="2209800"/>
            <a:ext cx="2598737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>
                <a:solidFill>
                  <a:srgbClr val="008000"/>
                </a:solidFill>
                <a:latin typeface="Calibri" charset="0"/>
                <a:cs typeface="Calibri" charset="0"/>
              </a:rPr>
              <a:t>Partial “Stack”</a:t>
            </a:r>
          </a:p>
          <a:p>
            <a:pPr algn="ctr" eaLnBrk="1" hangingPunct="1"/>
            <a:r>
              <a:rPr lang="en-US" sz="3200" b="0">
                <a:solidFill>
                  <a:srgbClr val="008000"/>
                </a:solidFill>
                <a:latin typeface="Calibri" charset="0"/>
                <a:cs typeface="Calibri" charset="0"/>
              </a:rPr>
              <a:t>During Transit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1131888" y="5791200"/>
            <a:ext cx="7088187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008000"/>
                </a:solidFill>
                <a:latin typeface="Calibri" charset="0"/>
                <a:cs typeface="Calibri" charset="0"/>
              </a:rPr>
              <a:t>Deepest Packaging (Envelope+FE+Crate)</a:t>
            </a:r>
          </a:p>
          <a:p>
            <a:pPr algn="ctr" eaLnBrk="1" hangingPunct="1"/>
            <a:r>
              <a:rPr lang="en-US" sz="3200">
                <a:solidFill>
                  <a:srgbClr val="008000"/>
                </a:solidFill>
                <a:latin typeface="Calibri" charset="0"/>
                <a:cs typeface="Calibri" charset="0"/>
              </a:rPr>
              <a:t>at the Lowest Level of Transport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Path Through FedEx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662238"/>
            <a:ext cx="1006475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Truck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738" y="3805238"/>
            <a:ext cx="1262062" cy="8302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</a:rPr>
              <a:t>Office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176838"/>
            <a:ext cx="1211263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Airport</a:t>
            </a:r>
          </a:p>
        </p:txBody>
      </p:sp>
      <p:cxnSp>
        <p:nvCxnSpPr>
          <p:cNvPr id="10" name="Straight Arrow Connector 9"/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1189038" y="3124200"/>
            <a:ext cx="7937" cy="6810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1196975" y="4635500"/>
            <a:ext cx="17463" cy="5413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1897063" y="5407025"/>
            <a:ext cx="1760537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1219200" y="3195638"/>
            <a:ext cx="838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rgbClr val="3366FF"/>
                </a:solidFill>
                <a:latin typeface="+mn-lt"/>
              </a:rPr>
              <a:t>FE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67138" y="3805238"/>
            <a:ext cx="1262062" cy="8302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</a:rPr>
              <a:t>Office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10000" y="5176838"/>
            <a:ext cx="1211263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Airport</a:t>
            </a:r>
          </a:p>
        </p:txBody>
      </p: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>
            <a:off x="4343400" y="4635500"/>
            <a:ext cx="17463" cy="5413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>
            <a:off x="5097463" y="5407025"/>
            <a:ext cx="1760537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59"/>
          <p:cNvCxnSpPr>
            <a:cxnSpLocks noChangeShapeType="1"/>
          </p:cNvCxnSpPr>
          <p:nvPr/>
        </p:nvCxnSpPr>
        <p:spPr bwMode="auto">
          <a:xfrm>
            <a:off x="4549775" y="4643438"/>
            <a:ext cx="17463" cy="5413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7010400" y="2657475"/>
            <a:ext cx="1006475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Truck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96100" y="3800475"/>
            <a:ext cx="1262063" cy="831850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Sorting</a:t>
            </a:r>
          </a:p>
          <a:p>
            <a:pPr algn="ctr">
              <a:defRPr/>
            </a:pPr>
            <a:r>
              <a:rPr lang="en-US" sz="2400" dirty="0">
                <a:latin typeface="+mn-lt"/>
              </a:rPr>
              <a:t>Office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38963" y="5172075"/>
            <a:ext cx="1211262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Airport</a:t>
            </a:r>
          </a:p>
        </p:txBody>
      </p:sp>
      <p:cxnSp>
        <p:nvCxnSpPr>
          <p:cNvPr id="64" name="Straight Arrow Connector 63"/>
          <p:cNvCxnSpPr>
            <a:cxnSpLocks noChangeShapeType="1"/>
            <a:stCxn id="61" idx="2"/>
            <a:endCxn id="62" idx="0"/>
          </p:cNvCxnSpPr>
          <p:nvPr/>
        </p:nvCxnSpPr>
        <p:spPr bwMode="auto">
          <a:xfrm>
            <a:off x="7513638" y="3119438"/>
            <a:ext cx="14287" cy="6810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Arrow Connector 64"/>
          <p:cNvCxnSpPr>
            <a:cxnSpLocks noChangeShapeType="1"/>
            <a:stCxn id="62" idx="2"/>
            <a:endCxn id="63" idx="0"/>
          </p:cNvCxnSpPr>
          <p:nvPr/>
        </p:nvCxnSpPr>
        <p:spPr bwMode="auto">
          <a:xfrm>
            <a:off x="7527925" y="4632325"/>
            <a:ext cx="15875" cy="5397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1143000" y="4567238"/>
            <a:ext cx="14478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rgbClr val="3366FF"/>
                </a:solidFill>
                <a:latin typeface="+mn-lt"/>
              </a:rPr>
              <a:t>Crate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48000" y="4567238"/>
            <a:ext cx="1219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rgbClr val="3366FF"/>
                </a:solidFill>
                <a:latin typeface="+mn-lt"/>
              </a:rPr>
              <a:t>Crate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86200" y="3348038"/>
            <a:ext cx="9144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rgbClr val="3366FF"/>
                </a:solidFill>
                <a:latin typeface="+mn-lt"/>
              </a:rPr>
              <a:t>FE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24400" y="4414838"/>
            <a:ext cx="1219200" cy="954087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rgbClr val="3366FF"/>
                </a:solidFill>
                <a:latin typeface="+mn-lt"/>
              </a:rPr>
              <a:t>New</a:t>
            </a:r>
          </a:p>
          <a:p>
            <a:pPr algn="ctr">
              <a:defRPr/>
            </a:pPr>
            <a:r>
              <a:rPr lang="en-US" sz="2800" b="0" dirty="0">
                <a:solidFill>
                  <a:srgbClr val="3366FF"/>
                </a:solidFill>
                <a:latin typeface="+mn-lt"/>
              </a:rPr>
              <a:t>Crate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48400" y="4643438"/>
            <a:ext cx="1219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rgbClr val="3366FF"/>
                </a:solidFill>
                <a:latin typeface="+mn-lt"/>
              </a:rPr>
              <a:t>Crate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77000" y="3195638"/>
            <a:ext cx="838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b="0" dirty="0">
                <a:solidFill>
                  <a:srgbClr val="3366FF"/>
                </a:solidFill>
                <a:latin typeface="+mn-lt"/>
              </a:rPr>
              <a:t>FE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71563" y="5856288"/>
            <a:ext cx="7208837" cy="954087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8000"/>
                </a:solidFill>
                <a:latin typeface="+mn-lt"/>
              </a:rPr>
              <a:t>Deepest Packaging (</a:t>
            </a:r>
            <a:r>
              <a:rPr lang="en-US" sz="2800" dirty="0" err="1">
                <a:solidFill>
                  <a:srgbClr val="008000"/>
                </a:solidFill>
                <a:latin typeface="+mn-lt"/>
              </a:rPr>
              <a:t>Envelope+FE+Crate</a:t>
            </a:r>
            <a:r>
              <a:rPr lang="en-US" sz="2800" dirty="0">
                <a:solidFill>
                  <a:srgbClr val="008000"/>
                </a:solidFill>
                <a:latin typeface="+mn-lt"/>
              </a:rPr>
              <a:t>)</a:t>
            </a:r>
          </a:p>
          <a:p>
            <a:pPr algn="ctr">
              <a:defRPr/>
            </a:pPr>
            <a:r>
              <a:rPr lang="en-US" sz="2800" dirty="0">
                <a:solidFill>
                  <a:srgbClr val="008000"/>
                </a:solidFill>
                <a:latin typeface="+mn-lt"/>
              </a:rPr>
              <a:t>at the Lowest Level of Transport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953000"/>
            <a:ext cx="8229600" cy="1676400"/>
          </a:xfrm>
        </p:spPr>
        <p:txBody>
          <a:bodyPr/>
          <a:lstStyle/>
          <a:p>
            <a:pPr marL="342865" indent="-342865" algn="ctr">
              <a:defRPr/>
            </a:pPr>
            <a:endParaRPr lang="en-US" dirty="0" smtClean="0"/>
          </a:p>
          <a:p>
            <a:pPr marL="0" indent="0" algn="ctr">
              <a:buFont typeface="Wingdings" charset="0"/>
              <a:buNone/>
              <a:defRPr/>
            </a:pPr>
            <a:r>
              <a:rPr lang="en-US" dirty="0" smtClean="0"/>
              <a:t>What gets implemented where?</a:t>
            </a: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477000" y="2387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5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/>
            </p:cNvSpPr>
            <p:nvPr/>
          </p:nvSpPr>
          <p:spPr bwMode="auto">
            <a:xfrm>
              <a:off x="34" y="24"/>
              <a:ext cx="873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6503988" y="284797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8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7"/>
            <p:cNvSpPr>
              <a:spLocks/>
            </p:cNvSpPr>
            <p:nvPr/>
          </p:nvSpPr>
          <p:spPr bwMode="auto">
            <a:xfrm>
              <a:off x="93" y="24"/>
              <a:ext cx="752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31748" name="Group 18"/>
          <p:cNvGrpSpPr>
            <a:grpSpLocks/>
          </p:cNvGrpSpPr>
          <p:nvPr/>
        </p:nvGrpSpPr>
        <p:grpSpPr bwMode="auto">
          <a:xfrm>
            <a:off x="6503988" y="3305175"/>
            <a:ext cx="1497012" cy="428625"/>
            <a:chOff x="0" y="0"/>
            <a:chExt cx="943" cy="270"/>
          </a:xfrm>
        </p:grpSpPr>
        <p:sp>
          <p:nvSpPr>
            <p:cNvPr id="11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82" name="Rectangle 20"/>
            <p:cNvSpPr>
              <a:spLocks/>
            </p:cNvSpPr>
            <p:nvPr/>
          </p:nvSpPr>
          <p:spPr bwMode="auto">
            <a:xfrm>
              <a:off x="140" y="23"/>
              <a:ext cx="66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Network</a:t>
              </a:r>
            </a:p>
          </p:txBody>
        </p:sp>
      </p:grpSp>
      <p:grpSp>
        <p:nvGrpSpPr>
          <p:cNvPr id="31749" name="Group 21"/>
          <p:cNvGrpSpPr>
            <a:grpSpLocks/>
          </p:cNvGrpSpPr>
          <p:nvPr/>
        </p:nvGrpSpPr>
        <p:grpSpPr bwMode="auto">
          <a:xfrm>
            <a:off x="6503988" y="3760788"/>
            <a:ext cx="1497012" cy="431800"/>
            <a:chOff x="0" y="0"/>
            <a:chExt cx="943" cy="272"/>
          </a:xfrm>
        </p:grpSpPr>
        <p:sp>
          <p:nvSpPr>
            <p:cNvPr id="14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80" name="Rectangle 23"/>
            <p:cNvSpPr>
              <a:spLocks/>
            </p:cNvSpPr>
            <p:nvPr/>
          </p:nvSpPr>
          <p:spPr bwMode="auto">
            <a:xfrm>
              <a:off x="125" y="24"/>
              <a:ext cx="69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Data link</a:t>
              </a:r>
            </a:p>
          </p:txBody>
        </p:sp>
      </p:grpSp>
      <p:grpSp>
        <p:nvGrpSpPr>
          <p:cNvPr id="31750" name="Group 24"/>
          <p:cNvGrpSpPr>
            <a:grpSpLocks/>
          </p:cNvGrpSpPr>
          <p:nvPr/>
        </p:nvGrpSpPr>
        <p:grpSpPr bwMode="auto">
          <a:xfrm>
            <a:off x="6503988" y="4217988"/>
            <a:ext cx="1497012" cy="430212"/>
            <a:chOff x="0" y="0"/>
            <a:chExt cx="943" cy="271"/>
          </a:xfrm>
        </p:grpSpPr>
        <p:sp>
          <p:nvSpPr>
            <p:cNvPr id="17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8" name="Rectangle 26"/>
            <p:cNvSpPr>
              <a:spLocks/>
            </p:cNvSpPr>
            <p:nvPr/>
          </p:nvSpPr>
          <p:spPr bwMode="auto">
            <a:xfrm>
              <a:off x="137" y="23"/>
              <a:ext cx="6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Physical</a:t>
              </a:r>
            </a:p>
          </p:txBody>
        </p:sp>
      </p:grpSp>
      <p:sp>
        <p:nvSpPr>
          <p:cNvPr id="31751" name="Rectangle 27"/>
          <p:cNvSpPr>
            <a:spLocks/>
          </p:cNvSpPr>
          <p:nvPr/>
        </p:nvSpPr>
        <p:spPr bwMode="auto">
          <a:xfrm>
            <a:off x="8170863" y="4278313"/>
            <a:ext cx="363537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L1</a:t>
            </a:r>
          </a:p>
        </p:txBody>
      </p:sp>
      <p:sp>
        <p:nvSpPr>
          <p:cNvPr id="31752" name="Rectangle 28"/>
          <p:cNvSpPr>
            <a:spLocks/>
          </p:cNvSpPr>
          <p:nvPr/>
        </p:nvSpPr>
        <p:spPr bwMode="auto">
          <a:xfrm>
            <a:off x="8170863" y="3821113"/>
            <a:ext cx="363537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L2</a:t>
            </a:r>
          </a:p>
        </p:txBody>
      </p:sp>
      <p:sp>
        <p:nvSpPr>
          <p:cNvPr id="31753" name="Rectangle 29"/>
          <p:cNvSpPr>
            <a:spLocks/>
          </p:cNvSpPr>
          <p:nvPr/>
        </p:nvSpPr>
        <p:spPr bwMode="auto">
          <a:xfrm>
            <a:off x="8170863" y="3365500"/>
            <a:ext cx="36353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L3</a:t>
            </a:r>
          </a:p>
        </p:txBody>
      </p:sp>
      <p:sp>
        <p:nvSpPr>
          <p:cNvPr id="31754" name="Rectangle 30"/>
          <p:cNvSpPr>
            <a:spLocks/>
          </p:cNvSpPr>
          <p:nvPr/>
        </p:nvSpPr>
        <p:spPr bwMode="auto">
          <a:xfrm>
            <a:off x="8170863" y="2908300"/>
            <a:ext cx="36353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L4</a:t>
            </a:r>
          </a:p>
        </p:txBody>
      </p:sp>
      <p:sp>
        <p:nvSpPr>
          <p:cNvPr id="31755" name="Rectangle 33"/>
          <p:cNvSpPr>
            <a:spLocks/>
          </p:cNvSpPr>
          <p:nvPr/>
        </p:nvSpPr>
        <p:spPr bwMode="auto">
          <a:xfrm>
            <a:off x="8143875" y="2362200"/>
            <a:ext cx="363538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L7</a:t>
            </a:r>
          </a:p>
        </p:txBody>
      </p:sp>
      <p:grpSp>
        <p:nvGrpSpPr>
          <p:cNvPr id="24" name="Group 6"/>
          <p:cNvGrpSpPr>
            <a:grpSpLocks/>
          </p:cNvGrpSpPr>
          <p:nvPr/>
        </p:nvGrpSpPr>
        <p:grpSpPr bwMode="auto">
          <a:xfrm>
            <a:off x="1730741" y="2387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25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Rectangle 8"/>
            <p:cNvSpPr>
              <a:spLocks/>
            </p:cNvSpPr>
            <p:nvPr/>
          </p:nvSpPr>
          <p:spPr bwMode="auto">
            <a:xfrm>
              <a:off x="34" y="24"/>
              <a:ext cx="873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27" name="Group 15"/>
          <p:cNvGrpSpPr>
            <a:grpSpLocks/>
          </p:cNvGrpSpPr>
          <p:nvPr/>
        </p:nvGrpSpPr>
        <p:grpSpPr bwMode="auto">
          <a:xfrm>
            <a:off x="1757729" y="284797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28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Rectangle 17"/>
            <p:cNvSpPr>
              <a:spLocks/>
            </p:cNvSpPr>
            <p:nvPr/>
          </p:nvSpPr>
          <p:spPr bwMode="auto">
            <a:xfrm>
              <a:off x="93" y="24"/>
              <a:ext cx="752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31758" name="Group 18"/>
          <p:cNvGrpSpPr>
            <a:grpSpLocks/>
          </p:cNvGrpSpPr>
          <p:nvPr/>
        </p:nvGrpSpPr>
        <p:grpSpPr bwMode="auto">
          <a:xfrm>
            <a:off x="1757363" y="3305175"/>
            <a:ext cx="1497012" cy="428625"/>
            <a:chOff x="0" y="0"/>
            <a:chExt cx="943" cy="270"/>
          </a:xfrm>
        </p:grpSpPr>
        <p:sp>
          <p:nvSpPr>
            <p:cNvPr id="31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6" name="Rectangle 20"/>
            <p:cNvSpPr>
              <a:spLocks/>
            </p:cNvSpPr>
            <p:nvPr/>
          </p:nvSpPr>
          <p:spPr bwMode="auto">
            <a:xfrm>
              <a:off x="140" y="23"/>
              <a:ext cx="66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Network</a:t>
              </a:r>
            </a:p>
          </p:txBody>
        </p:sp>
      </p:grpSp>
      <p:grpSp>
        <p:nvGrpSpPr>
          <p:cNvPr id="31759" name="Group 21"/>
          <p:cNvGrpSpPr>
            <a:grpSpLocks/>
          </p:cNvGrpSpPr>
          <p:nvPr/>
        </p:nvGrpSpPr>
        <p:grpSpPr bwMode="auto">
          <a:xfrm>
            <a:off x="1757363" y="3760788"/>
            <a:ext cx="1497012" cy="431800"/>
            <a:chOff x="0" y="0"/>
            <a:chExt cx="943" cy="272"/>
          </a:xfrm>
        </p:grpSpPr>
        <p:sp>
          <p:nvSpPr>
            <p:cNvPr id="34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4" name="Rectangle 23"/>
            <p:cNvSpPr>
              <a:spLocks/>
            </p:cNvSpPr>
            <p:nvPr/>
          </p:nvSpPr>
          <p:spPr bwMode="auto">
            <a:xfrm>
              <a:off x="125" y="24"/>
              <a:ext cx="69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Data link</a:t>
              </a:r>
            </a:p>
          </p:txBody>
        </p:sp>
      </p:grpSp>
      <p:grpSp>
        <p:nvGrpSpPr>
          <p:cNvPr id="31760" name="Group 24"/>
          <p:cNvGrpSpPr>
            <a:grpSpLocks/>
          </p:cNvGrpSpPr>
          <p:nvPr/>
        </p:nvGrpSpPr>
        <p:grpSpPr bwMode="auto">
          <a:xfrm>
            <a:off x="1757363" y="4217988"/>
            <a:ext cx="1497012" cy="430212"/>
            <a:chOff x="0" y="0"/>
            <a:chExt cx="943" cy="271"/>
          </a:xfrm>
        </p:grpSpPr>
        <p:sp>
          <p:nvSpPr>
            <p:cNvPr id="37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2" name="Rectangle 26"/>
            <p:cNvSpPr>
              <a:spLocks/>
            </p:cNvSpPr>
            <p:nvPr/>
          </p:nvSpPr>
          <p:spPr bwMode="auto">
            <a:xfrm>
              <a:off x="137" y="23"/>
              <a:ext cx="6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Physical</a:t>
              </a:r>
            </a:p>
          </p:txBody>
        </p:sp>
      </p:grpSp>
      <p:sp>
        <p:nvSpPr>
          <p:cNvPr id="31761" name="Rectangle 27"/>
          <p:cNvSpPr>
            <a:spLocks/>
          </p:cNvSpPr>
          <p:nvPr/>
        </p:nvSpPr>
        <p:spPr bwMode="auto">
          <a:xfrm>
            <a:off x="1317625" y="4306888"/>
            <a:ext cx="363538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L1</a:t>
            </a:r>
          </a:p>
        </p:txBody>
      </p:sp>
      <p:sp>
        <p:nvSpPr>
          <p:cNvPr id="31762" name="Rectangle 28"/>
          <p:cNvSpPr>
            <a:spLocks/>
          </p:cNvSpPr>
          <p:nvPr/>
        </p:nvSpPr>
        <p:spPr bwMode="auto">
          <a:xfrm>
            <a:off x="1317625" y="3849688"/>
            <a:ext cx="363538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L2</a:t>
            </a:r>
          </a:p>
        </p:txBody>
      </p:sp>
      <p:sp>
        <p:nvSpPr>
          <p:cNvPr id="31763" name="Rectangle 29"/>
          <p:cNvSpPr>
            <a:spLocks/>
          </p:cNvSpPr>
          <p:nvPr/>
        </p:nvSpPr>
        <p:spPr bwMode="auto">
          <a:xfrm>
            <a:off x="1317625" y="3394075"/>
            <a:ext cx="363538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L3</a:t>
            </a:r>
          </a:p>
        </p:txBody>
      </p:sp>
      <p:sp>
        <p:nvSpPr>
          <p:cNvPr id="31764" name="Rectangle 30"/>
          <p:cNvSpPr>
            <a:spLocks/>
          </p:cNvSpPr>
          <p:nvPr/>
        </p:nvSpPr>
        <p:spPr bwMode="auto">
          <a:xfrm>
            <a:off x="1317625" y="2936875"/>
            <a:ext cx="363538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L4</a:t>
            </a:r>
          </a:p>
        </p:txBody>
      </p:sp>
      <p:sp>
        <p:nvSpPr>
          <p:cNvPr id="31765" name="Rectangle 33"/>
          <p:cNvSpPr>
            <a:spLocks/>
          </p:cNvSpPr>
          <p:nvPr/>
        </p:nvSpPr>
        <p:spPr bwMode="auto">
          <a:xfrm>
            <a:off x="1290638" y="2390775"/>
            <a:ext cx="36353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L7</a:t>
            </a:r>
          </a:p>
        </p:txBody>
      </p:sp>
      <p:cxnSp>
        <p:nvCxnSpPr>
          <p:cNvPr id="31766" name="Straight Connector 44"/>
          <p:cNvCxnSpPr>
            <a:cxnSpLocks noChangeShapeType="1"/>
          </p:cNvCxnSpPr>
          <p:nvPr/>
        </p:nvCxnSpPr>
        <p:spPr bwMode="auto">
          <a:xfrm>
            <a:off x="3248025" y="26035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7" name="Straight Connector 46"/>
          <p:cNvCxnSpPr>
            <a:cxnSpLocks noChangeShapeType="1"/>
          </p:cNvCxnSpPr>
          <p:nvPr/>
        </p:nvCxnSpPr>
        <p:spPr bwMode="auto">
          <a:xfrm>
            <a:off x="3276600" y="30480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8" name="Straight Connector 47"/>
          <p:cNvCxnSpPr>
            <a:cxnSpLocks noChangeShapeType="1"/>
          </p:cNvCxnSpPr>
          <p:nvPr/>
        </p:nvCxnSpPr>
        <p:spPr bwMode="auto">
          <a:xfrm>
            <a:off x="3276600" y="35052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9" name="Straight Connector 48"/>
          <p:cNvCxnSpPr>
            <a:cxnSpLocks noChangeShapeType="1"/>
          </p:cNvCxnSpPr>
          <p:nvPr/>
        </p:nvCxnSpPr>
        <p:spPr bwMode="auto">
          <a:xfrm>
            <a:off x="3276600" y="40386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0" name="Straight Connector 49"/>
          <p:cNvCxnSpPr>
            <a:cxnSpLocks noChangeShapeType="1"/>
          </p:cNvCxnSpPr>
          <p:nvPr/>
        </p:nvCxnSpPr>
        <p:spPr bwMode="auto">
          <a:xfrm>
            <a:off x="3276600" y="44196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2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600">
                <a:solidFill>
                  <a:srgbClr val="000000"/>
                </a:solidFill>
                <a:latin typeface="Calibri" charset="0"/>
                <a:cs typeface="Calibri" charset="0"/>
              </a:rPr>
              <a:t>Three steps</a:t>
            </a:r>
          </a:p>
        </p:txBody>
      </p:sp>
      <p:sp>
        <p:nvSpPr>
          <p:cNvPr id="67586" name="Shape 259"/>
          <p:cNvSpPr>
            <a:spLocks noGrp="1"/>
          </p:cNvSpPr>
          <p:nvPr>
            <p:ph type="body" idx="1"/>
          </p:nvPr>
        </p:nvSpPr>
        <p:spPr>
          <a:xfrm>
            <a:off x="874713" y="1946275"/>
            <a:ext cx="7358062" cy="4125913"/>
          </a:xfrm>
        </p:spPr>
        <p:txBody>
          <a:bodyPr/>
          <a:lstStyle/>
          <a:p>
            <a:pPr eaLnBrk="1" hangingPunct="1"/>
            <a:r>
              <a:rPr lang="en-US" sz="3100">
                <a:solidFill>
                  <a:srgbClr val="660066"/>
                </a:solidFill>
                <a:latin typeface="Calibri" charset="0"/>
                <a:cs typeface="Calibri" charset="0"/>
              </a:rPr>
              <a:t>Decompose </a:t>
            </a:r>
            <a:r>
              <a:rPr lang="en-US" sz="3100">
                <a:solidFill>
                  <a:schemeClr val="tx1"/>
                </a:solidFill>
                <a:latin typeface="Calibri" charset="0"/>
                <a:cs typeface="Calibri" charset="0"/>
              </a:rPr>
              <a:t>the problem into tasks</a:t>
            </a:r>
          </a:p>
          <a:p>
            <a:pPr eaLnBrk="1" hangingPunct="1"/>
            <a:r>
              <a:rPr lang="en-US" sz="3100">
                <a:solidFill>
                  <a:srgbClr val="660066"/>
                </a:solidFill>
                <a:latin typeface="Calibri" charset="0"/>
                <a:cs typeface="Calibri" charset="0"/>
              </a:rPr>
              <a:t>Organize </a:t>
            </a:r>
            <a:r>
              <a:rPr lang="en-US" sz="3100">
                <a:solidFill>
                  <a:srgbClr val="000000"/>
                </a:solidFill>
                <a:latin typeface="Calibri" charset="0"/>
                <a:cs typeface="Calibri" charset="0"/>
              </a:rPr>
              <a:t>these tasks</a:t>
            </a:r>
          </a:p>
          <a:p>
            <a:pPr eaLnBrk="1" hangingPunct="1"/>
            <a:r>
              <a:rPr lang="en-US" sz="3100">
                <a:solidFill>
                  <a:srgbClr val="660066"/>
                </a:solidFill>
                <a:latin typeface="Calibri" charset="0"/>
                <a:cs typeface="Calibri" charset="0"/>
              </a:rPr>
              <a:t>Assign </a:t>
            </a:r>
            <a:r>
              <a:rPr lang="en-US" sz="3100">
                <a:solidFill>
                  <a:srgbClr val="000000"/>
                </a:solidFill>
                <a:latin typeface="Calibri" charset="0"/>
                <a:cs typeface="Calibri" charset="0"/>
              </a:rPr>
              <a:t>tasks to entities (who does what)</a:t>
            </a:r>
          </a:p>
        </p:txBody>
      </p:sp>
      <p:sp>
        <p:nvSpPr>
          <p:cNvPr id="67587" name="Shape 260"/>
          <p:cNvSpPr>
            <a:spLocks noGrp="1"/>
          </p:cNvSpPr>
          <p:nvPr>
            <p:ph type="sldNum" sz="quarter" idx="10"/>
          </p:nvPr>
        </p:nvSpPr>
        <p:spPr>
          <a:xfrm>
            <a:off x="8421688" y="6232525"/>
            <a:ext cx="90487" cy="200025"/>
          </a:xfrm>
          <a:noFill/>
          <a:ln w="9525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875B7D-1904-1247-B5D9-4E8F15AC96A8}" type="slidenum">
              <a:rPr lang="en-US" sz="1300">
                <a:solidFill>
                  <a:srgbClr val="000000"/>
                </a:solidFill>
                <a:latin typeface="Calibri" charset="0"/>
                <a:cs typeface="Calibri" charset="0"/>
              </a:rPr>
              <a:pPr eaLnBrk="1" hangingPunct="1"/>
              <a:t>2</a:t>
            </a:fld>
            <a:endParaRPr lang="en-US" sz="13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0" y="579438"/>
            <a:ext cx="9296400" cy="1173162"/>
          </a:xfrm>
        </p:spPr>
        <p:txBody>
          <a:bodyPr/>
          <a:lstStyle/>
          <a:p>
            <a:pPr algn="ctr"/>
            <a:r>
              <a:rPr lang="en-US" sz="4000">
                <a:latin typeface="Calibri" charset="0"/>
                <a:ea typeface="ＭＳ Ｐゴシック" charset="0"/>
                <a:cs typeface="Calibri" charset="0"/>
              </a:rPr>
              <a:t>What gets implemented </a:t>
            </a:r>
            <a:br>
              <a:rPr lang="en-US" sz="4000">
                <a:latin typeface="Calibri" charset="0"/>
                <a:ea typeface="ＭＳ Ｐゴシック" charset="0"/>
                <a:cs typeface="Calibri" charset="0"/>
              </a:rPr>
            </a:br>
            <a:r>
              <a:rPr lang="en-US" sz="4000">
                <a:latin typeface="Calibri" charset="0"/>
                <a:ea typeface="ＭＳ Ｐゴシック" charset="0"/>
                <a:cs typeface="Calibri" charset="0"/>
              </a:rPr>
              <a:t>at the end systems?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46338"/>
            <a:ext cx="8837613" cy="4411662"/>
          </a:xfrm>
        </p:spPr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Calibri" charset="0"/>
              </a:rPr>
              <a:t>Bits arrive on wire, must make it up to application</a:t>
            </a:r>
          </a:p>
          <a:p>
            <a:pPr lvl="3"/>
            <a:endParaRPr lang="en-US" sz="2000">
              <a:latin typeface="Calibri" charset="0"/>
              <a:ea typeface="ＭＳ Ｐゴシック" charset="0"/>
              <a:cs typeface="Calibri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Calibri" charset="0"/>
              </a:rPr>
              <a:t>Therefore, all layers must exist at host!</a:t>
            </a:r>
          </a:p>
          <a:p>
            <a:endParaRPr lang="en-US" sz="3200">
              <a:latin typeface="Calibri" charset="0"/>
              <a:ea typeface="ＭＳ Ｐゴシック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pPr algn="ctr"/>
            <a:r>
              <a:rPr lang="en-US" sz="4000">
                <a:latin typeface="Calibri" charset="0"/>
                <a:ea typeface="ＭＳ Ｐゴシック" charset="0"/>
                <a:cs typeface="Calibri" charset="0"/>
              </a:rPr>
              <a:t>What gets implemented in </a:t>
            </a:r>
            <a:br>
              <a:rPr lang="en-US" sz="4000">
                <a:latin typeface="Calibri" charset="0"/>
                <a:ea typeface="ＭＳ Ｐゴシック" charset="0"/>
                <a:cs typeface="Calibri" charset="0"/>
              </a:rPr>
            </a:br>
            <a:r>
              <a:rPr lang="en-US" sz="4000">
                <a:latin typeface="Calibri" charset="0"/>
                <a:ea typeface="ＭＳ Ｐゴシック" charset="0"/>
                <a:cs typeface="Calibri" charset="0"/>
              </a:rPr>
              <a:t>the network?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1538"/>
            <a:ext cx="8915400" cy="4411662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Bits arrive on wire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  <a:sym typeface="Wingdings" charset="0"/>
              </a:rPr>
              <a:t>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physical layer (L1)</a:t>
            </a:r>
          </a:p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Packets must be delivered across links and </a:t>
            </a:r>
            <a:br>
              <a:rPr lang="en-US">
                <a:latin typeface="Calibri" charset="0"/>
                <a:ea typeface="ＭＳ Ｐゴシック" charset="0"/>
                <a:cs typeface="Calibri" charset="0"/>
              </a:rPr>
            </a:br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local networks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  <a:sym typeface="Wingdings" charset="0"/>
              </a:rPr>
              <a:t>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datalink layer (L2)</a:t>
            </a:r>
          </a:p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Packets must be delivered between networks </a:t>
            </a:r>
            <a:br>
              <a:rPr lang="en-US">
                <a:latin typeface="Calibri" charset="0"/>
                <a:ea typeface="ＭＳ Ｐゴシック" charset="0"/>
                <a:cs typeface="Calibri" charset="0"/>
              </a:rPr>
            </a:br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for global delivery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  <a:sym typeface="Wingdings" charset="0"/>
              </a:rPr>
              <a:t> network layer (L3)</a:t>
            </a:r>
          </a:p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The network does not support reliable delivery 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Transport layer (and above) </a:t>
            </a:r>
            <a:r>
              <a:rPr lang="en-US" b="1" i="1" u="sng">
                <a:latin typeface="Calibri" charset="0"/>
                <a:ea typeface="ＭＳ Ｐゴシック" charset="0"/>
                <a:cs typeface="Calibri" charset="0"/>
              </a:rPr>
              <a:t>not</a:t>
            </a:r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 supported</a:t>
            </a:r>
          </a:p>
          <a:p>
            <a:endParaRPr lang="en-US">
              <a:solidFill>
                <a:srgbClr val="800000"/>
              </a:solidFill>
              <a:latin typeface="Calibri" charset="0"/>
              <a:ea typeface="ＭＳ Ｐゴシック" charset="0"/>
              <a:cs typeface="Calibri" charset="0"/>
              <a:sym typeface="Wingdings" charset="0"/>
            </a:endParaRPr>
          </a:p>
          <a:p>
            <a:endParaRPr lang="en-US">
              <a:latin typeface="Calibri" charset="0"/>
              <a:ea typeface="ＭＳ Ｐゴシック" charset="0"/>
              <a:cs typeface="Calibri" charset="0"/>
              <a:sym typeface="Wingdings" charset="0"/>
            </a:endParaRPr>
          </a:p>
          <a:p>
            <a:endParaRPr lang="en-US">
              <a:solidFill>
                <a:srgbClr val="8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lvl="1"/>
            <a:endParaRPr lang="en-US">
              <a:latin typeface="Calibri" charset="0"/>
              <a:ea typeface="ＭＳ Ｐゴシック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Simple Diagram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4478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Lower three layers implemented everywhere</a:t>
            </a:r>
          </a:p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Top two layers implemented only at hosts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066800" y="38227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233488" y="3806825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Transport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1066800" y="4203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1325563" y="4187825"/>
            <a:ext cx="111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Network</a:t>
            </a: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1066800" y="4584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1331913" y="4568825"/>
            <a:ext cx="107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Datalink</a:t>
            </a: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1066800" y="4965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1311275" y="4949825"/>
            <a:ext cx="1042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Physical</a:t>
            </a:r>
          </a:p>
        </p:txBody>
      </p:sp>
      <p:sp>
        <p:nvSpPr>
          <p:cNvPr id="34827" name="Rectangle 12"/>
          <p:cNvSpPr>
            <a:spLocks noChangeArrowheads="1"/>
          </p:cNvSpPr>
          <p:nvPr/>
        </p:nvSpPr>
        <p:spPr bwMode="auto">
          <a:xfrm>
            <a:off x="6477000" y="38227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6643688" y="3806825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Transport</a:t>
            </a:r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6477000" y="4203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6735763" y="4187825"/>
            <a:ext cx="111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Network</a:t>
            </a:r>
          </a:p>
        </p:txBody>
      </p:sp>
      <p:sp>
        <p:nvSpPr>
          <p:cNvPr id="34831" name="Rectangle 16"/>
          <p:cNvSpPr>
            <a:spLocks noChangeArrowheads="1"/>
          </p:cNvSpPr>
          <p:nvPr/>
        </p:nvSpPr>
        <p:spPr bwMode="auto">
          <a:xfrm>
            <a:off x="6477000" y="4584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742113" y="4568825"/>
            <a:ext cx="107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Datalink</a:t>
            </a:r>
          </a:p>
        </p:txBody>
      </p:sp>
      <p:sp>
        <p:nvSpPr>
          <p:cNvPr id="34833" name="Rectangle 18"/>
          <p:cNvSpPr>
            <a:spLocks noChangeArrowheads="1"/>
          </p:cNvSpPr>
          <p:nvPr/>
        </p:nvSpPr>
        <p:spPr bwMode="auto">
          <a:xfrm>
            <a:off x="6477000" y="49657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34" name="Text Box 19"/>
          <p:cNvSpPr txBox="1">
            <a:spLocks noChangeArrowheads="1"/>
          </p:cNvSpPr>
          <p:nvPr/>
        </p:nvSpPr>
        <p:spPr bwMode="auto">
          <a:xfrm>
            <a:off x="6721475" y="4949825"/>
            <a:ext cx="1042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Physical</a:t>
            </a:r>
          </a:p>
        </p:txBody>
      </p:sp>
      <p:sp>
        <p:nvSpPr>
          <p:cNvPr id="34835" name="Rectangle 20"/>
          <p:cNvSpPr>
            <a:spLocks noChangeArrowheads="1"/>
          </p:cNvSpPr>
          <p:nvPr/>
        </p:nvSpPr>
        <p:spPr bwMode="auto">
          <a:xfrm>
            <a:off x="3706813" y="42037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3965575" y="4187825"/>
            <a:ext cx="111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Network</a:t>
            </a:r>
          </a:p>
        </p:txBody>
      </p:sp>
      <p:sp>
        <p:nvSpPr>
          <p:cNvPr id="34837" name="Rectangle 22"/>
          <p:cNvSpPr>
            <a:spLocks noChangeArrowheads="1"/>
          </p:cNvSpPr>
          <p:nvPr/>
        </p:nvSpPr>
        <p:spPr bwMode="auto">
          <a:xfrm>
            <a:off x="3706813" y="45847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38" name="Text Box 23"/>
          <p:cNvSpPr txBox="1">
            <a:spLocks noChangeArrowheads="1"/>
          </p:cNvSpPr>
          <p:nvPr/>
        </p:nvSpPr>
        <p:spPr bwMode="auto">
          <a:xfrm>
            <a:off x="3971925" y="4568825"/>
            <a:ext cx="1074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Datalink</a:t>
            </a:r>
          </a:p>
        </p:txBody>
      </p:sp>
      <p:sp>
        <p:nvSpPr>
          <p:cNvPr id="34839" name="Rectangle 24"/>
          <p:cNvSpPr>
            <a:spLocks noChangeArrowheads="1"/>
          </p:cNvSpPr>
          <p:nvPr/>
        </p:nvSpPr>
        <p:spPr bwMode="auto">
          <a:xfrm>
            <a:off x="3706813" y="49657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34840" name="Text Box 25"/>
          <p:cNvSpPr txBox="1">
            <a:spLocks noChangeArrowheads="1"/>
          </p:cNvSpPr>
          <p:nvPr/>
        </p:nvSpPr>
        <p:spPr bwMode="auto">
          <a:xfrm>
            <a:off x="3951288" y="4949825"/>
            <a:ext cx="1042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Physical</a:t>
            </a:r>
          </a:p>
        </p:txBody>
      </p:sp>
      <p:cxnSp>
        <p:nvCxnSpPr>
          <p:cNvPr id="34841" name="AutoShape 26"/>
          <p:cNvCxnSpPr>
            <a:cxnSpLocks noChangeShapeType="1"/>
            <a:stCxn id="34825" idx="3"/>
            <a:endCxn id="34839" idx="1"/>
          </p:cNvCxnSpPr>
          <p:nvPr/>
        </p:nvCxnSpPr>
        <p:spPr bwMode="auto">
          <a:xfrm>
            <a:off x="2782888" y="51562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2" name="AutoShape 27"/>
          <p:cNvCxnSpPr>
            <a:cxnSpLocks noChangeShapeType="1"/>
            <a:stCxn id="34823" idx="3"/>
            <a:endCxn id="34837" idx="1"/>
          </p:cNvCxnSpPr>
          <p:nvPr/>
        </p:nvCxnSpPr>
        <p:spPr bwMode="auto">
          <a:xfrm>
            <a:off x="2782888" y="47752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3" name="AutoShape 28"/>
          <p:cNvCxnSpPr>
            <a:cxnSpLocks noChangeShapeType="1"/>
            <a:stCxn id="34821" idx="3"/>
            <a:endCxn id="34835" idx="1"/>
          </p:cNvCxnSpPr>
          <p:nvPr/>
        </p:nvCxnSpPr>
        <p:spPr bwMode="auto">
          <a:xfrm>
            <a:off x="2782888" y="43942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4" name="AutoShape 29"/>
          <p:cNvCxnSpPr>
            <a:cxnSpLocks noChangeShapeType="1"/>
            <a:stCxn id="34839" idx="3"/>
            <a:endCxn id="34833" idx="1"/>
          </p:cNvCxnSpPr>
          <p:nvPr/>
        </p:nvCxnSpPr>
        <p:spPr bwMode="auto">
          <a:xfrm>
            <a:off x="5422900" y="51562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5" name="AutoShape 30"/>
          <p:cNvCxnSpPr>
            <a:cxnSpLocks noChangeShapeType="1"/>
            <a:stCxn id="34837" idx="3"/>
            <a:endCxn id="34831" idx="1"/>
          </p:cNvCxnSpPr>
          <p:nvPr/>
        </p:nvCxnSpPr>
        <p:spPr bwMode="auto">
          <a:xfrm>
            <a:off x="5422900" y="47752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6" name="AutoShape 31"/>
          <p:cNvCxnSpPr>
            <a:cxnSpLocks noChangeShapeType="1"/>
            <a:stCxn id="34835" idx="3"/>
            <a:endCxn id="34829" idx="1"/>
          </p:cNvCxnSpPr>
          <p:nvPr/>
        </p:nvCxnSpPr>
        <p:spPr bwMode="auto">
          <a:xfrm>
            <a:off x="5422900" y="43942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7" name="AutoShape 32"/>
          <p:cNvCxnSpPr>
            <a:cxnSpLocks noChangeShapeType="1"/>
            <a:stCxn id="34819" idx="3"/>
            <a:endCxn id="34827" idx="1"/>
          </p:cNvCxnSpPr>
          <p:nvPr/>
        </p:nvCxnSpPr>
        <p:spPr bwMode="auto">
          <a:xfrm>
            <a:off x="2782888" y="40132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4848" name="Group 33"/>
          <p:cNvGrpSpPr>
            <a:grpSpLocks/>
          </p:cNvGrpSpPr>
          <p:nvPr/>
        </p:nvGrpSpPr>
        <p:grpSpPr bwMode="auto">
          <a:xfrm>
            <a:off x="1066800" y="3441700"/>
            <a:ext cx="7113588" cy="400050"/>
            <a:chOff x="647" y="2280"/>
            <a:chExt cx="4481" cy="252"/>
          </a:xfrm>
        </p:grpSpPr>
        <p:sp>
          <p:nvSpPr>
            <p:cNvPr id="34852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34853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8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Calibri" charset="0"/>
                  <a:cs typeface="Calibri" charset="0"/>
                </a:rPr>
                <a:t>Application</a:t>
              </a:r>
            </a:p>
          </p:txBody>
        </p:sp>
        <p:sp>
          <p:nvSpPr>
            <p:cNvPr id="34854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34855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8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Calibri" charset="0"/>
                  <a:cs typeface="Calibri" charset="0"/>
                </a:rPr>
                <a:t>Application</a:t>
              </a:r>
            </a:p>
          </p:txBody>
        </p:sp>
        <p:cxnSp>
          <p:nvCxnSpPr>
            <p:cNvPr id="34856" name="AutoShape 38"/>
            <p:cNvCxnSpPr>
              <a:cxnSpLocks noChangeShapeType="1"/>
              <a:stCxn id="34852" idx="3"/>
              <a:endCxn id="34855" idx="1"/>
            </p:cNvCxnSpPr>
            <p:nvPr/>
          </p:nvCxnSpPr>
          <p:spPr bwMode="auto">
            <a:xfrm>
              <a:off x="1720" y="2400"/>
              <a:ext cx="2356" cy="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4849" name="Text Box 39"/>
          <p:cNvSpPr txBox="1">
            <a:spLocks noChangeArrowheads="1"/>
          </p:cNvSpPr>
          <p:nvPr/>
        </p:nvSpPr>
        <p:spPr bwMode="auto">
          <a:xfrm>
            <a:off x="977900" y="5499100"/>
            <a:ext cx="187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4375" rIns="90334" bIns="44375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rgbClr val="660066"/>
                </a:solidFill>
                <a:latin typeface="Calibri" charset="0"/>
                <a:cs typeface="Calibri" charset="0"/>
              </a:rPr>
              <a:t>End system</a:t>
            </a:r>
          </a:p>
        </p:txBody>
      </p:sp>
      <p:sp>
        <p:nvSpPr>
          <p:cNvPr id="34850" name="Text Box 40"/>
          <p:cNvSpPr txBox="1">
            <a:spLocks noChangeArrowheads="1"/>
          </p:cNvSpPr>
          <p:nvPr/>
        </p:nvSpPr>
        <p:spPr bwMode="auto">
          <a:xfrm>
            <a:off x="6389688" y="5499100"/>
            <a:ext cx="187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4375" rIns="90334" bIns="44375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rgbClr val="660066"/>
                </a:solidFill>
                <a:latin typeface="Calibri" charset="0"/>
                <a:cs typeface="Calibri" charset="0"/>
              </a:rPr>
              <a:t>End system</a:t>
            </a:r>
          </a:p>
        </p:txBody>
      </p:sp>
      <p:sp>
        <p:nvSpPr>
          <p:cNvPr id="34851" name="Text Box 41"/>
          <p:cNvSpPr txBox="1">
            <a:spLocks noChangeArrowheads="1"/>
          </p:cNvSpPr>
          <p:nvPr/>
        </p:nvSpPr>
        <p:spPr bwMode="auto">
          <a:xfrm>
            <a:off x="3970338" y="5499100"/>
            <a:ext cx="1174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4375" rIns="90334" bIns="44375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rgbClr val="660066"/>
                </a:solidFill>
                <a:latin typeface="Calibri" charset="0"/>
                <a:cs typeface="Calibri" charset="0"/>
              </a:rPr>
              <a:t>Switch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ChangeArrowheads="1"/>
          </p:cNvSpPr>
          <p:nvPr>
            <p:ph type="title"/>
          </p:nvPr>
        </p:nvSpPr>
        <p:spPr/>
        <p:txBody>
          <a:bodyPr rIns="142572"/>
          <a:lstStyle/>
          <a:p>
            <a:pPr marL="49213"/>
            <a:r>
              <a:rPr lang="en-US" sz="4400">
                <a:latin typeface="Calibri" charset="0"/>
                <a:ea typeface="ＭＳ Ｐゴシック" charset="0"/>
                <a:cs typeface="Calibri" charset="0"/>
              </a:rPr>
              <a:t>A closer look: end-system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077200" cy="4648200"/>
          </a:xfrm>
        </p:spPr>
        <p:txBody>
          <a:bodyPr rIns="142572"/>
          <a:lstStyle/>
          <a:p>
            <a:pPr marL="685730" lvl="1" indent="-347627">
              <a:defRPr/>
            </a:pPr>
            <a:r>
              <a:rPr lang="en-US" sz="3600" dirty="0">
                <a:latin typeface="Calibri"/>
                <a:cs typeface="Calibri"/>
              </a:rPr>
              <a:t>Application</a:t>
            </a:r>
          </a:p>
          <a:p>
            <a:pPr marL="980975" lvl="2" indent="-293658">
              <a:defRPr/>
            </a:pPr>
            <a:r>
              <a:rPr lang="en-US" sz="3200" dirty="0">
                <a:solidFill>
                  <a:srgbClr val="660066"/>
                </a:solidFill>
                <a:latin typeface="Calibri"/>
                <a:cs typeface="Calibri"/>
              </a:rPr>
              <a:t>Web server, browser, mail, game </a:t>
            </a:r>
          </a:p>
          <a:p>
            <a:pPr marL="685730" lvl="1" indent="-347627">
              <a:defRPr/>
            </a:pPr>
            <a:r>
              <a:rPr lang="en-US" sz="3600" dirty="0">
                <a:latin typeface="Calibri"/>
                <a:cs typeface="Calibri"/>
              </a:rPr>
              <a:t>Transport and network layer </a:t>
            </a:r>
          </a:p>
          <a:p>
            <a:pPr marL="1030184" lvl="2" indent="-293658">
              <a:defRPr/>
            </a:pPr>
            <a:r>
              <a:rPr lang="en-US" sz="3200" dirty="0">
                <a:solidFill>
                  <a:srgbClr val="660066"/>
                </a:solidFill>
                <a:latin typeface="Calibri"/>
                <a:cs typeface="Calibri"/>
              </a:rPr>
              <a:t>typically part of the operating system</a:t>
            </a:r>
          </a:p>
          <a:p>
            <a:pPr marL="685730" lvl="1" indent="-347627">
              <a:defRPr/>
            </a:pPr>
            <a:r>
              <a:rPr lang="en-US" sz="3600" dirty="0" err="1">
                <a:latin typeface="Calibri"/>
                <a:cs typeface="Calibri"/>
              </a:rPr>
              <a:t>Datalink</a:t>
            </a:r>
            <a:r>
              <a:rPr lang="en-US" sz="3600" dirty="0">
                <a:latin typeface="Calibri"/>
                <a:cs typeface="Calibri"/>
              </a:rPr>
              <a:t>  and physical layer</a:t>
            </a:r>
          </a:p>
          <a:p>
            <a:pPr marL="1030184" lvl="2" indent="-293658">
              <a:defRPr/>
            </a:pPr>
            <a:r>
              <a:rPr lang="en-US" sz="3200" dirty="0">
                <a:solidFill>
                  <a:srgbClr val="660066"/>
                </a:solidFill>
                <a:latin typeface="Calibri"/>
                <a:cs typeface="Calibri"/>
              </a:rPr>
              <a:t>hardware/firmware/drivers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ChangeArrowheads="1"/>
          </p:cNvSpPr>
          <p:nvPr>
            <p:ph type="title"/>
          </p:nvPr>
        </p:nvSpPr>
        <p:spPr/>
        <p:txBody>
          <a:bodyPr rIns="142572"/>
          <a:lstStyle/>
          <a:p>
            <a:pPr marL="49213"/>
            <a:r>
              <a:rPr lang="en-US" sz="4400">
                <a:latin typeface="Calibri" charset="0"/>
                <a:ea typeface="ＭＳ Ｐゴシック" charset="0"/>
                <a:cs typeface="Calibri" charset="0"/>
              </a:rPr>
              <a:t>A closer look: network</a:t>
            </a:r>
          </a:p>
        </p:txBody>
      </p:sp>
      <p:sp>
        <p:nvSpPr>
          <p:cNvPr id="49" name="Shape 383"/>
          <p:cNvSpPr>
            <a:spLocks noGrp="1"/>
          </p:cNvSpPr>
          <p:nvPr>
            <p:ph type="sldNum" sz="quarter" idx="12"/>
          </p:nvPr>
        </p:nvSpPr>
        <p:spPr>
          <a:xfrm>
            <a:off x="11906250" y="8864600"/>
            <a:ext cx="279400" cy="284163"/>
          </a:xfr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pPr>
            <a:fld id="{46E3A4DA-4C49-1A42-BBC4-4FE82A1B6293}" type="slidenum">
              <a:rPr sz="1800" kern="0">
                <a:solidFill>
                  <a:srgbClr val="919191"/>
                </a:solidFill>
              </a:rPr>
              <a:pPr defTabSz="914306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</a:defRPr>
              </a:pPr>
              <a:t>24</a:t>
            </a:fld>
            <a:endParaRPr sz="1800" kern="0">
              <a:solidFill>
                <a:srgbClr val="919191"/>
              </a:solidFill>
            </a:endParaRPr>
          </a:p>
        </p:txBody>
      </p:sp>
      <p:grpSp>
        <p:nvGrpSpPr>
          <p:cNvPr id="37891" name="Group 2"/>
          <p:cNvGrpSpPr>
            <a:grpSpLocks/>
          </p:cNvGrpSpPr>
          <p:nvPr/>
        </p:nvGrpSpPr>
        <p:grpSpPr bwMode="auto">
          <a:xfrm>
            <a:off x="914400" y="1828800"/>
            <a:ext cx="6858000" cy="4724400"/>
            <a:chOff x="2641600" y="2171699"/>
            <a:chExt cx="9448800" cy="5803902"/>
          </a:xfrm>
        </p:grpSpPr>
        <p:sp>
          <p:nvSpPr>
            <p:cNvPr id="43" name="Shape 377"/>
            <p:cNvSpPr/>
            <p:nvPr/>
          </p:nvSpPr>
          <p:spPr>
            <a:xfrm>
              <a:off x="7265388" y="5256972"/>
              <a:ext cx="3910753" cy="228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7"/>
                  </a:cubicBezTo>
                  <a:cubicBezTo>
                    <a:pt x="12954" y="20639"/>
                    <a:pt x="6724" y="20639"/>
                    <a:pt x="2882" y="16797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D4FB79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4" name="Shape 378"/>
            <p:cNvSpPr/>
            <p:nvPr/>
          </p:nvSpPr>
          <p:spPr>
            <a:xfrm>
              <a:off x="2945625" y="2768471"/>
              <a:ext cx="5181529" cy="270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D4FB79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6" name="Shape 380"/>
            <p:cNvSpPr/>
            <p:nvPr/>
          </p:nvSpPr>
          <p:spPr>
            <a:xfrm>
              <a:off x="5443432" y="2752869"/>
              <a:ext cx="448380" cy="1708407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47" name="Shape 381"/>
            <p:cNvSpPr/>
            <p:nvPr/>
          </p:nvSpPr>
          <p:spPr>
            <a:xfrm flipH="1" flipV="1">
              <a:off x="8905804" y="6245742"/>
              <a:ext cx="2950563" cy="1224748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0" name="Shape 384"/>
            <p:cNvSpPr/>
            <p:nvPr/>
          </p:nvSpPr>
          <p:spPr>
            <a:xfrm>
              <a:off x="2904067" y="3809897"/>
              <a:ext cx="2856512" cy="606524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3" name="Shape 387"/>
            <p:cNvSpPr/>
            <p:nvPr/>
          </p:nvSpPr>
          <p:spPr>
            <a:xfrm>
              <a:off x="2641600" y="3542715"/>
              <a:ext cx="507436" cy="50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6" name="Shape 390"/>
            <p:cNvSpPr/>
            <p:nvPr/>
          </p:nvSpPr>
          <p:spPr>
            <a:xfrm>
              <a:off x="3039674" y="2495438"/>
              <a:ext cx="2677160" cy="1860525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7" name="Shape 391"/>
            <p:cNvSpPr/>
            <p:nvPr/>
          </p:nvSpPr>
          <p:spPr>
            <a:xfrm>
              <a:off x="3977993" y="2645607"/>
              <a:ext cx="1782585" cy="1694754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58" name="Shape 392"/>
            <p:cNvSpPr/>
            <p:nvPr/>
          </p:nvSpPr>
          <p:spPr>
            <a:xfrm>
              <a:off x="2781582" y="2171699"/>
              <a:ext cx="507436" cy="50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9" name="Shape 393"/>
            <p:cNvSpPr/>
            <p:nvPr/>
          </p:nvSpPr>
          <p:spPr>
            <a:xfrm>
              <a:off x="3722088" y="2362822"/>
              <a:ext cx="507436" cy="50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2" name="Shape 396"/>
            <p:cNvSpPr/>
            <p:nvPr/>
          </p:nvSpPr>
          <p:spPr>
            <a:xfrm flipH="1">
              <a:off x="8877371" y="5186764"/>
              <a:ext cx="2478122" cy="1043377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" name="Shape 397"/>
            <p:cNvSpPr/>
            <p:nvPr/>
          </p:nvSpPr>
          <p:spPr>
            <a:xfrm>
              <a:off x="8967047" y="6306199"/>
              <a:ext cx="1089237" cy="1390519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" name="Shape 398"/>
            <p:cNvSpPr/>
            <p:nvPr/>
          </p:nvSpPr>
          <p:spPr>
            <a:xfrm>
              <a:off x="11125836" y="4915682"/>
              <a:ext cx="507436" cy="50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5" name="Shape 399"/>
            <p:cNvSpPr/>
            <p:nvPr/>
          </p:nvSpPr>
          <p:spPr>
            <a:xfrm>
              <a:off x="9817877" y="7468540"/>
              <a:ext cx="507436" cy="50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6" name="Shape 400"/>
            <p:cNvSpPr/>
            <p:nvPr/>
          </p:nvSpPr>
          <p:spPr>
            <a:xfrm flipH="1" flipV="1">
              <a:off x="8967047" y="6200886"/>
              <a:ext cx="2375323" cy="604573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" name="Shape 401"/>
            <p:cNvSpPr/>
            <p:nvPr/>
          </p:nvSpPr>
          <p:spPr>
            <a:xfrm>
              <a:off x="11125836" y="6590934"/>
              <a:ext cx="507436" cy="50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9" name="Shape 403"/>
            <p:cNvSpPr/>
            <p:nvPr/>
          </p:nvSpPr>
          <p:spPr>
            <a:xfrm>
              <a:off x="11582964" y="7187706"/>
              <a:ext cx="507436" cy="50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0" name="Shape 404"/>
            <p:cNvSpPr/>
            <p:nvPr/>
          </p:nvSpPr>
          <p:spPr>
            <a:xfrm>
              <a:off x="5745269" y="4430072"/>
              <a:ext cx="3206468" cy="1815670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74" name="Shape 408"/>
            <p:cNvSpPr/>
            <p:nvPr/>
          </p:nvSpPr>
          <p:spPr>
            <a:xfrm>
              <a:off x="8269323" y="5227719"/>
              <a:ext cx="1437004" cy="65527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b="1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1800" b="0">
                  <a:solidFill>
                    <a:srgbClr val="000000"/>
                  </a:solidFill>
                </a:defRPr>
              </a:pPr>
              <a:r>
                <a:rPr sz="2800" b="0" kern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switch</a:t>
              </a:r>
            </a:p>
          </p:txBody>
        </p:sp>
        <p:sp>
          <p:nvSpPr>
            <p:cNvPr id="75" name="Shape 409"/>
            <p:cNvSpPr/>
            <p:nvPr/>
          </p:nvSpPr>
          <p:spPr>
            <a:xfrm>
              <a:off x="5786826" y="3094161"/>
              <a:ext cx="853017" cy="65527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b="1">
                  <a:solidFill>
                    <a:srgbClr val="5E5E5E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1800" b="0">
                  <a:solidFill>
                    <a:srgbClr val="000000"/>
                  </a:solidFill>
                </a:defRPr>
              </a:pPr>
              <a:r>
                <a:rPr sz="2800" b="0" kern="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link</a:t>
              </a:r>
            </a:p>
          </p:txBody>
        </p:sp>
        <p:sp>
          <p:nvSpPr>
            <p:cNvPr id="76" name="Shape 410"/>
            <p:cNvSpPr/>
            <p:nvPr/>
          </p:nvSpPr>
          <p:spPr>
            <a:xfrm>
              <a:off x="5511236" y="4077080"/>
              <a:ext cx="636482" cy="633826"/>
            </a:xfrm>
            <a:prstGeom prst="roundRect">
              <a:avLst>
                <a:gd name="adj" fmla="val 30000"/>
              </a:avLst>
            </a:prstGeom>
            <a:solidFill>
              <a:srgbClr val="42424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8" name="Shape 412"/>
            <p:cNvSpPr/>
            <p:nvPr/>
          </p:nvSpPr>
          <p:spPr>
            <a:xfrm>
              <a:off x="8623653" y="5931754"/>
              <a:ext cx="634294" cy="633827"/>
            </a:xfrm>
            <a:prstGeom prst="roundRect">
              <a:avLst>
                <a:gd name="adj" fmla="val 30000"/>
              </a:avLst>
            </a:prstGeom>
            <a:solidFill>
              <a:srgbClr val="42424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9" name="Shape 413"/>
            <p:cNvSpPr/>
            <p:nvPr/>
          </p:nvSpPr>
          <p:spPr>
            <a:xfrm>
              <a:off x="5180966" y="2413528"/>
              <a:ext cx="509622" cy="50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80" name="Shape 414"/>
          <p:cNvSpPr/>
          <p:nvPr/>
        </p:nvSpPr>
        <p:spPr>
          <a:xfrm>
            <a:off x="3568700" y="8267700"/>
            <a:ext cx="62611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5" tIns="50795" rIns="50795" bIns="50795" anchor="ctr">
            <a:spAutoFit/>
          </a:bodyPr>
          <a:lstStyle>
            <a:lvl1pPr>
              <a:defRPr b="1">
                <a:solidFill>
                  <a:srgbClr val="D4FB79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914306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sz="4200" b="0" ker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Internet Service Provider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ChangeArrowheads="1"/>
          </p:cNvSpPr>
          <p:nvPr>
            <p:ph type="title"/>
          </p:nvPr>
        </p:nvSpPr>
        <p:spPr/>
        <p:txBody>
          <a:bodyPr rIns="142572"/>
          <a:lstStyle/>
          <a:p>
            <a:pPr marL="49213"/>
            <a:r>
              <a:rPr lang="en-US" sz="4400">
                <a:latin typeface="Calibri" charset="0"/>
                <a:ea typeface="ＭＳ Ｐゴシック" charset="0"/>
                <a:cs typeface="Calibri" charset="0"/>
              </a:rPr>
              <a:t>A closer look: network</a:t>
            </a:r>
          </a:p>
        </p:txBody>
      </p:sp>
      <p:sp>
        <p:nvSpPr>
          <p:cNvPr id="49" name="Shape 383"/>
          <p:cNvSpPr>
            <a:spLocks noGrp="1"/>
          </p:cNvSpPr>
          <p:nvPr>
            <p:ph type="sldNum" sz="quarter" idx="12"/>
          </p:nvPr>
        </p:nvSpPr>
        <p:spPr>
          <a:xfrm>
            <a:off x="11906250" y="8864600"/>
            <a:ext cx="279400" cy="284163"/>
          </a:xfr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pPr>
            <a:fld id="{80541615-A197-FF4B-8D64-68EDED36066A}" type="slidenum">
              <a:rPr sz="1800" kern="0">
                <a:solidFill>
                  <a:srgbClr val="919191"/>
                </a:solidFill>
              </a:rPr>
              <a:pPr defTabSz="914306" fontAlgn="auto">
                <a:spcBef>
                  <a:spcPts val="0"/>
                </a:spcBef>
                <a:spcAft>
                  <a:spcPts val="0"/>
                </a:spcAft>
                <a:defRPr>
                  <a:solidFill>
                    <a:srgbClr val="000000"/>
                  </a:solidFill>
                </a:defRPr>
              </a:pPr>
              <a:t>25</a:t>
            </a:fld>
            <a:endParaRPr sz="1800" kern="0">
              <a:solidFill>
                <a:srgbClr val="919191"/>
              </a:solidFill>
            </a:endParaRPr>
          </a:p>
        </p:txBody>
      </p:sp>
      <p:sp>
        <p:nvSpPr>
          <p:cNvPr id="43" name="Shape 377"/>
          <p:cNvSpPr/>
          <p:nvPr/>
        </p:nvSpPr>
        <p:spPr>
          <a:xfrm>
            <a:off x="4270375" y="4340225"/>
            <a:ext cx="2838450" cy="1862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7"/>
                </a:cubicBezTo>
                <a:cubicBezTo>
                  <a:pt x="12954" y="20639"/>
                  <a:pt x="6724" y="20639"/>
                  <a:pt x="2882" y="16797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 b="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4" name="Shape 378"/>
          <p:cNvSpPr/>
          <p:nvPr/>
        </p:nvSpPr>
        <p:spPr>
          <a:xfrm>
            <a:off x="1135063" y="2314575"/>
            <a:ext cx="3760787" cy="2201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4FB79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 b="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Shape 380"/>
          <p:cNvSpPr/>
          <p:nvPr/>
        </p:nvSpPr>
        <p:spPr>
          <a:xfrm>
            <a:off x="2947988" y="2301875"/>
            <a:ext cx="325437" cy="139065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0" name="Shape 384"/>
          <p:cNvSpPr/>
          <p:nvPr/>
        </p:nvSpPr>
        <p:spPr>
          <a:xfrm>
            <a:off x="1104900" y="3162300"/>
            <a:ext cx="2073275" cy="49371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3" name="Shape 387"/>
          <p:cNvSpPr/>
          <p:nvPr/>
        </p:nvSpPr>
        <p:spPr>
          <a:xfrm>
            <a:off x="914400" y="2944813"/>
            <a:ext cx="368300" cy="414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 b="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6" name="Shape 390"/>
          <p:cNvSpPr/>
          <p:nvPr/>
        </p:nvSpPr>
        <p:spPr>
          <a:xfrm>
            <a:off x="1203325" y="2092325"/>
            <a:ext cx="1943100" cy="15144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7" name="Shape 391"/>
          <p:cNvSpPr/>
          <p:nvPr/>
        </p:nvSpPr>
        <p:spPr>
          <a:xfrm>
            <a:off x="1884363" y="2214563"/>
            <a:ext cx="1293812" cy="1379537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8" name="Shape 392"/>
          <p:cNvSpPr/>
          <p:nvPr/>
        </p:nvSpPr>
        <p:spPr>
          <a:xfrm>
            <a:off x="1016000" y="1828800"/>
            <a:ext cx="368300" cy="412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 b="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9" name="Shape 393"/>
          <p:cNvSpPr/>
          <p:nvPr/>
        </p:nvSpPr>
        <p:spPr>
          <a:xfrm>
            <a:off x="1698625" y="1984375"/>
            <a:ext cx="368300" cy="412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 b="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0" name="Shape 404"/>
          <p:cNvSpPr/>
          <p:nvPr/>
        </p:nvSpPr>
        <p:spPr>
          <a:xfrm>
            <a:off x="3962400" y="4114800"/>
            <a:ext cx="762000" cy="4572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74" name="Shape 408"/>
          <p:cNvSpPr/>
          <p:nvPr/>
        </p:nvSpPr>
        <p:spPr>
          <a:xfrm>
            <a:off x="5486400" y="4572000"/>
            <a:ext cx="1068388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5" tIns="50795" rIns="50795" bIns="50795" anchor="ctr">
            <a:spAutoFit/>
          </a:bodyPr>
          <a:lstStyle>
            <a:lvl1pPr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914306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sz="2800" b="0" kern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switch</a:t>
            </a:r>
          </a:p>
        </p:txBody>
      </p:sp>
      <p:sp>
        <p:nvSpPr>
          <p:cNvPr id="75" name="Shape 409"/>
          <p:cNvSpPr/>
          <p:nvPr/>
        </p:nvSpPr>
        <p:spPr>
          <a:xfrm>
            <a:off x="3197225" y="2579688"/>
            <a:ext cx="619125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5" tIns="50795" rIns="50795" bIns="50795" anchor="ctr">
            <a:spAutoFit/>
          </a:bodyPr>
          <a:lstStyle>
            <a:lvl1pPr>
              <a:defRPr b="1">
                <a:solidFill>
                  <a:srgbClr val="5E5E5E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914306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sz="2800" b="0" kern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link</a:t>
            </a:r>
          </a:p>
        </p:txBody>
      </p:sp>
      <p:sp>
        <p:nvSpPr>
          <p:cNvPr id="76" name="Shape 410"/>
          <p:cNvSpPr/>
          <p:nvPr/>
        </p:nvSpPr>
        <p:spPr>
          <a:xfrm>
            <a:off x="2997200" y="3379788"/>
            <a:ext cx="461963" cy="515937"/>
          </a:xfrm>
          <a:prstGeom prst="roundRect">
            <a:avLst>
              <a:gd name="adj" fmla="val 30000"/>
            </a:avLst>
          </a:prstGeom>
          <a:solidFill>
            <a:srgbClr val="424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 b="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38928" name="Group 1"/>
          <p:cNvGrpSpPr>
            <a:grpSpLocks/>
          </p:cNvGrpSpPr>
          <p:nvPr/>
        </p:nvGrpSpPr>
        <p:grpSpPr bwMode="auto">
          <a:xfrm>
            <a:off x="5867400" y="4343400"/>
            <a:ext cx="1905000" cy="2209800"/>
            <a:chOff x="5255956" y="4061776"/>
            <a:chExt cx="2516444" cy="2491424"/>
          </a:xfrm>
        </p:grpSpPr>
        <p:sp>
          <p:nvSpPr>
            <p:cNvPr id="47" name="Shape 381"/>
            <p:cNvSpPr/>
            <p:nvPr/>
          </p:nvSpPr>
          <p:spPr>
            <a:xfrm flipH="1" flipV="1">
              <a:off x="5461466" y="5144615"/>
              <a:ext cx="2141075" cy="996927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2" name="Shape 396"/>
            <p:cNvSpPr/>
            <p:nvPr/>
          </p:nvSpPr>
          <p:spPr>
            <a:xfrm flipH="1">
              <a:off x="5440495" y="4283713"/>
              <a:ext cx="1799257" cy="848373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3" name="Shape 397"/>
            <p:cNvSpPr/>
            <p:nvPr/>
          </p:nvSpPr>
          <p:spPr>
            <a:xfrm>
              <a:off x="5505504" y="5194730"/>
              <a:ext cx="790582" cy="1131164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4" name="Shape 398"/>
            <p:cNvSpPr/>
            <p:nvPr/>
          </p:nvSpPr>
          <p:spPr>
            <a:xfrm>
              <a:off x="7071990" y="4061776"/>
              <a:ext cx="369078" cy="41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5" name="Shape 399"/>
            <p:cNvSpPr/>
            <p:nvPr/>
          </p:nvSpPr>
          <p:spPr>
            <a:xfrm>
              <a:off x="6122033" y="6139753"/>
              <a:ext cx="369078" cy="41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6" name="Shape 400"/>
            <p:cNvSpPr/>
            <p:nvPr/>
          </p:nvSpPr>
          <p:spPr>
            <a:xfrm flipH="1" flipV="1">
              <a:off x="5505504" y="5107029"/>
              <a:ext cx="1723764" cy="493989"/>
            </a:xfrm>
            <a:prstGeom prst="line">
              <a:avLst/>
            </a:prstGeom>
            <a:ln w="63500">
              <a:solidFill>
                <a:srgbClr val="797979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457154" fontAlgn="auto">
                <a:spcBef>
                  <a:spcPts val="0"/>
                </a:spcBef>
                <a:spcAft>
                  <a:spcPts val="0"/>
                </a:spcAft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200" b="0" kern="0">
                <a:solidFill>
                  <a:sysClr val="windowText" lastClr="000000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67" name="Shape 401"/>
            <p:cNvSpPr/>
            <p:nvPr/>
          </p:nvSpPr>
          <p:spPr>
            <a:xfrm>
              <a:off x="7071990" y="5425616"/>
              <a:ext cx="369078" cy="41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9" name="Shape 403"/>
            <p:cNvSpPr/>
            <p:nvPr/>
          </p:nvSpPr>
          <p:spPr>
            <a:xfrm>
              <a:off x="7403322" y="5912446"/>
              <a:ext cx="369078" cy="41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8" name="Shape 412"/>
            <p:cNvSpPr/>
            <p:nvPr/>
          </p:nvSpPr>
          <p:spPr>
            <a:xfrm>
              <a:off x="5255956" y="4888671"/>
              <a:ext cx="461348" cy="517257"/>
            </a:xfrm>
            <a:prstGeom prst="roundRect">
              <a:avLst>
                <a:gd name="adj" fmla="val 30000"/>
              </a:avLst>
            </a:prstGeom>
            <a:solidFill>
              <a:srgbClr val="42424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306" fontAlgn="auto">
                <a:spcBef>
                  <a:spcPts val="0"/>
                </a:spcBef>
                <a:spcAft>
                  <a:spcPts val="0"/>
                </a:spcAft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4000" b="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79" name="Shape 413"/>
          <p:cNvSpPr/>
          <p:nvPr/>
        </p:nvSpPr>
        <p:spPr>
          <a:xfrm>
            <a:off x="2757488" y="2025650"/>
            <a:ext cx="369887" cy="412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 b="0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Shape 404"/>
          <p:cNvSpPr/>
          <p:nvPr/>
        </p:nvSpPr>
        <p:spPr>
          <a:xfrm flipV="1">
            <a:off x="5334000" y="5334000"/>
            <a:ext cx="609600" cy="762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1" name="Shape 404"/>
          <p:cNvSpPr/>
          <p:nvPr/>
        </p:nvSpPr>
        <p:spPr>
          <a:xfrm>
            <a:off x="5029200" y="4724400"/>
            <a:ext cx="838200" cy="4572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0" name="Shape 414"/>
          <p:cNvSpPr/>
          <p:nvPr/>
        </p:nvSpPr>
        <p:spPr>
          <a:xfrm>
            <a:off x="3568700" y="8267700"/>
            <a:ext cx="62611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795" tIns="50795" rIns="50795" bIns="50795" anchor="ctr">
            <a:spAutoFit/>
          </a:bodyPr>
          <a:lstStyle>
            <a:lvl1pPr>
              <a:defRPr b="1">
                <a:solidFill>
                  <a:srgbClr val="D4FB79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914306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sz="4200" b="0" ker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Internet Service Provider</a:t>
            </a:r>
          </a:p>
        </p:txBody>
      </p:sp>
      <p:sp>
        <p:nvSpPr>
          <p:cNvPr id="35" name="Shape 404"/>
          <p:cNvSpPr/>
          <p:nvPr/>
        </p:nvSpPr>
        <p:spPr>
          <a:xfrm flipH="1" flipV="1">
            <a:off x="3352800" y="3733800"/>
            <a:ext cx="381000" cy="2286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6" name="Shape 404"/>
          <p:cNvSpPr/>
          <p:nvPr/>
        </p:nvSpPr>
        <p:spPr>
          <a:xfrm flipH="1">
            <a:off x="3200400" y="4191000"/>
            <a:ext cx="685800" cy="5334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7" name="Shape 404"/>
          <p:cNvSpPr/>
          <p:nvPr/>
        </p:nvSpPr>
        <p:spPr>
          <a:xfrm flipH="1" flipV="1">
            <a:off x="4114800" y="4648200"/>
            <a:ext cx="609600" cy="762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8" name="Shape 404"/>
          <p:cNvSpPr/>
          <p:nvPr/>
        </p:nvSpPr>
        <p:spPr>
          <a:xfrm flipV="1">
            <a:off x="4800600" y="4114800"/>
            <a:ext cx="152400" cy="4572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algn="l" defTabSz="457154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b="0" kern="0">
              <a:solidFill>
                <a:sysClr val="windowText" lastClr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3" name="Shape 410"/>
          <p:cNvSpPr/>
          <p:nvPr/>
        </p:nvSpPr>
        <p:spPr>
          <a:xfrm>
            <a:off x="3733800" y="3810000"/>
            <a:ext cx="460375" cy="517525"/>
          </a:xfrm>
          <a:prstGeom prst="roundRect">
            <a:avLst>
              <a:gd name="adj" fmla="val 30000"/>
            </a:avLst>
          </a:prstGeom>
          <a:solidFill>
            <a:srgbClr val="8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 b="0" kern="0">
              <a:solidFill>
                <a:srgbClr val="660066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Shape 410"/>
          <p:cNvSpPr/>
          <p:nvPr/>
        </p:nvSpPr>
        <p:spPr>
          <a:xfrm>
            <a:off x="4572000" y="4419600"/>
            <a:ext cx="460375" cy="517525"/>
          </a:xfrm>
          <a:prstGeom prst="roundRect">
            <a:avLst>
              <a:gd name="adj" fmla="val 30000"/>
            </a:avLst>
          </a:prstGeom>
          <a:solidFill>
            <a:srgbClr val="8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306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 b="0" kern="0">
              <a:solidFill>
                <a:srgbClr val="660066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Shape 408"/>
          <p:cNvSpPr/>
          <p:nvPr/>
        </p:nvSpPr>
        <p:spPr>
          <a:xfrm>
            <a:off x="5029200" y="3581400"/>
            <a:ext cx="1192213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795" tIns="50795" rIns="50795" bIns="50795" anchor="ctr">
            <a:spAutoFit/>
          </a:bodyPr>
          <a:lstStyle>
            <a:lvl1pPr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defTabSz="914306"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000000"/>
                </a:solidFill>
              </a:defRPr>
            </a:pPr>
            <a:r>
              <a:rPr lang="en-US" sz="2800" b="0" kern="0" dirty="0">
                <a:solidFill>
                  <a:srgbClr val="800000"/>
                </a:solidFill>
                <a:latin typeface="Calibri"/>
                <a:ea typeface="Calibri"/>
                <a:cs typeface="Calibri"/>
              </a:rPr>
              <a:t>routers</a:t>
            </a:r>
            <a:endParaRPr sz="2800" b="0" kern="0" dirty="0">
              <a:solidFill>
                <a:srgbClr val="800000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38940" name="Straight Arrow Connector 4"/>
          <p:cNvCxnSpPr>
            <a:cxnSpLocks noChangeShapeType="1"/>
            <a:stCxn id="39" idx="1"/>
          </p:cNvCxnSpPr>
          <p:nvPr/>
        </p:nvCxnSpPr>
        <p:spPr bwMode="auto">
          <a:xfrm flipH="1">
            <a:off x="4191000" y="3848100"/>
            <a:ext cx="838200" cy="114300"/>
          </a:xfrm>
          <a:prstGeom prst="straightConnector1">
            <a:avLst/>
          </a:prstGeom>
          <a:noFill/>
          <a:ln w="9525">
            <a:solidFill>
              <a:srgbClr val="8000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1" name="Straight Arrow Connector 41"/>
          <p:cNvCxnSpPr>
            <a:cxnSpLocks noChangeShapeType="1"/>
          </p:cNvCxnSpPr>
          <p:nvPr/>
        </p:nvCxnSpPr>
        <p:spPr bwMode="auto">
          <a:xfrm flipH="1">
            <a:off x="4953000" y="4000500"/>
            <a:ext cx="228600" cy="495300"/>
          </a:xfrm>
          <a:prstGeom prst="straightConnector1">
            <a:avLst/>
          </a:prstGeom>
          <a:noFill/>
          <a:ln w="9525">
            <a:solidFill>
              <a:srgbClr val="800000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pPr algn="ctr"/>
            <a:r>
              <a:rPr lang="en-US" sz="4000">
                <a:latin typeface="Calibri" charset="0"/>
                <a:ea typeface="ＭＳ Ｐゴシック" charset="0"/>
                <a:cs typeface="Calibri" charset="0"/>
              </a:rPr>
              <a:t>What gets implemented in </a:t>
            </a:r>
            <a:br>
              <a:rPr lang="en-US" sz="4000">
                <a:latin typeface="Calibri" charset="0"/>
                <a:ea typeface="ＭＳ Ｐゴシック" charset="0"/>
                <a:cs typeface="Calibri" charset="0"/>
              </a:rPr>
            </a:br>
            <a:r>
              <a:rPr lang="en-US" sz="4000">
                <a:latin typeface="Calibri" charset="0"/>
                <a:ea typeface="ＭＳ Ｐゴシック" charset="0"/>
                <a:cs typeface="Calibri" charset="0"/>
              </a:rPr>
              <a:t>the network?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41538"/>
            <a:ext cx="8915400" cy="4411662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Bits arrive on wire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  <a:sym typeface="Wingdings" charset="0"/>
              </a:rPr>
              <a:t>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physical layer (L1)</a:t>
            </a:r>
          </a:p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Packets must be delivered across links and </a:t>
            </a:r>
            <a:br>
              <a:rPr lang="en-US">
                <a:latin typeface="Calibri" charset="0"/>
                <a:ea typeface="ＭＳ Ｐゴシック" charset="0"/>
                <a:cs typeface="Calibri" charset="0"/>
              </a:rPr>
            </a:br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local networks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  <a:sym typeface="Wingdings" charset="0"/>
              </a:rPr>
              <a:t>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datalink layer (L2)</a:t>
            </a:r>
          </a:p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Packets must be delivered between networks </a:t>
            </a:r>
            <a:br>
              <a:rPr lang="en-US">
                <a:latin typeface="Calibri" charset="0"/>
                <a:ea typeface="ＭＳ Ｐゴシック" charset="0"/>
                <a:cs typeface="Calibri" charset="0"/>
              </a:rPr>
            </a:br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for global delivery </a:t>
            </a:r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  <a:sym typeface="Wingdings" charset="0"/>
              </a:rPr>
              <a:t> network layer (L3)</a:t>
            </a:r>
          </a:p>
          <a:p>
            <a:endParaRPr lang="en-US">
              <a:latin typeface="Calibri" charset="0"/>
              <a:ea typeface="ＭＳ Ｐゴシック" charset="0"/>
              <a:cs typeface="Calibri" charset="0"/>
              <a:sym typeface="Wingdings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Calibri" charset="0"/>
                <a:sym typeface="Wingdings" charset="0"/>
              </a:rPr>
              <a:t>Hence:</a:t>
            </a:r>
          </a:p>
          <a:p>
            <a:pPr lvl="1"/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  <a:sym typeface="Wingdings" charset="0"/>
              </a:rPr>
              <a:t>switches: implement physical and datalink layers (L1, L2)</a:t>
            </a:r>
          </a:p>
          <a:p>
            <a:pPr lvl="1"/>
            <a:r>
              <a:rPr lang="en-US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  <a:sym typeface="Wingdings" charset="0"/>
              </a:rPr>
              <a:t>routers: implement physical, datalink, network layers (L1, L2, L3) </a:t>
            </a:r>
            <a:endParaRPr lang="en-US">
              <a:solidFill>
                <a:srgbClr val="8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endParaRPr lang="en-US">
              <a:solidFill>
                <a:srgbClr val="8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lvl="1"/>
            <a:endParaRPr lang="en-US">
              <a:latin typeface="Calibri" charset="0"/>
              <a:ea typeface="ＭＳ Ｐゴシック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Switches </a:t>
            </a:r>
            <a:r>
              <a:rPr lang="en-US" i="1">
                <a:latin typeface="Calibri" charset="0"/>
                <a:ea typeface="ＭＳ Ｐゴシック" charset="0"/>
                <a:cs typeface="Calibri" charset="0"/>
              </a:rPr>
              <a:t>vs.</a:t>
            </a:r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 Routers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Switches do what routers do but don’t participate in global delivery, just local delivery</a:t>
            </a:r>
          </a:p>
          <a:p>
            <a:pPr lvl="1"/>
            <a:r>
              <a:rPr lang="en-US" sz="2800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switches only need to support L1, L2</a:t>
            </a:r>
          </a:p>
          <a:p>
            <a:pPr lvl="1"/>
            <a:r>
              <a:rPr lang="en-US" sz="2800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routers support L1-L3</a:t>
            </a:r>
          </a:p>
          <a:p>
            <a:endParaRPr lang="en-US">
              <a:latin typeface="Calibri" charset="0"/>
              <a:ea typeface="ＭＳ Ｐゴシック" charset="0"/>
              <a:cs typeface="Calibri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Won’t focus on the router/switch distinction</a:t>
            </a:r>
          </a:p>
          <a:p>
            <a:pPr lvl="1"/>
            <a:r>
              <a:rPr lang="en-US" sz="2800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when I say switch, I almost always mean router</a:t>
            </a:r>
          </a:p>
          <a:p>
            <a:pPr lvl="1"/>
            <a:r>
              <a:rPr lang="en-US" sz="2800">
                <a:solidFill>
                  <a:srgbClr val="800000"/>
                </a:solidFill>
                <a:latin typeface="Calibri" charset="0"/>
                <a:ea typeface="ＭＳ Ｐゴシック" charset="0"/>
                <a:cs typeface="Calibri" charset="0"/>
              </a:rPr>
              <a:t>almost all boxes support network layer these days</a:t>
            </a:r>
          </a:p>
          <a:p>
            <a:endParaRPr lang="en-US">
              <a:solidFill>
                <a:srgbClr val="800000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lvl="1"/>
            <a:endParaRPr lang="en-US" sz="2800">
              <a:solidFill>
                <a:srgbClr val="800000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Logical Communication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762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Layers interacts with peer’</a:t>
            </a:r>
            <a:r>
              <a:rPr lang="en-US" altLang="ja-JP">
                <a:latin typeface="Calibri" charset="0"/>
                <a:ea typeface="ＭＳ Ｐゴシック" charset="0"/>
                <a:cs typeface="Calibri" charset="0"/>
              </a:rPr>
              <a:t>s corresponding layer</a:t>
            </a:r>
            <a:endParaRPr lang="en-US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Transport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1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Network</a:t>
            </a:r>
          </a:p>
        </p:txBody>
      </p:sp>
      <p:sp>
        <p:nvSpPr>
          <p:cNvPr id="41991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07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Datalink</a:t>
            </a:r>
          </a:p>
        </p:txBody>
      </p:sp>
      <p:sp>
        <p:nvSpPr>
          <p:cNvPr id="41993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042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Physical</a:t>
            </a:r>
          </a:p>
        </p:txBody>
      </p:sp>
      <p:sp>
        <p:nvSpPr>
          <p:cNvPr id="41995" name="Rectangle 12"/>
          <p:cNvSpPr>
            <a:spLocks noChangeArrowheads="1"/>
          </p:cNvSpPr>
          <p:nvPr/>
        </p:nvSpPr>
        <p:spPr bwMode="auto">
          <a:xfrm>
            <a:off x="64770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6643688" y="3794125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Transport</a:t>
            </a:r>
          </a:p>
        </p:txBody>
      </p:sp>
      <p:sp>
        <p:nvSpPr>
          <p:cNvPr id="41997" name="Rectangle 14"/>
          <p:cNvSpPr>
            <a:spLocks noChangeArrowheads="1"/>
          </p:cNvSpPr>
          <p:nvPr/>
        </p:nvSpPr>
        <p:spPr bwMode="auto">
          <a:xfrm>
            <a:off x="64770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1998" name="Text Box 15"/>
          <p:cNvSpPr txBox="1">
            <a:spLocks noChangeArrowheads="1"/>
          </p:cNvSpPr>
          <p:nvPr/>
        </p:nvSpPr>
        <p:spPr bwMode="auto">
          <a:xfrm>
            <a:off x="6735763" y="4175125"/>
            <a:ext cx="111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Network</a:t>
            </a:r>
          </a:p>
        </p:txBody>
      </p:sp>
      <p:sp>
        <p:nvSpPr>
          <p:cNvPr id="41999" name="Rectangle 16"/>
          <p:cNvSpPr>
            <a:spLocks noChangeArrowheads="1"/>
          </p:cNvSpPr>
          <p:nvPr/>
        </p:nvSpPr>
        <p:spPr bwMode="auto">
          <a:xfrm>
            <a:off x="64770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2000" name="Text Box 17"/>
          <p:cNvSpPr txBox="1">
            <a:spLocks noChangeArrowheads="1"/>
          </p:cNvSpPr>
          <p:nvPr/>
        </p:nvSpPr>
        <p:spPr bwMode="auto">
          <a:xfrm>
            <a:off x="6742113" y="4556125"/>
            <a:ext cx="107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Datalink</a:t>
            </a:r>
          </a:p>
        </p:txBody>
      </p:sp>
      <p:sp>
        <p:nvSpPr>
          <p:cNvPr id="42001" name="Rectangle 18"/>
          <p:cNvSpPr>
            <a:spLocks noChangeArrowheads="1"/>
          </p:cNvSpPr>
          <p:nvPr/>
        </p:nvSpPr>
        <p:spPr bwMode="auto">
          <a:xfrm>
            <a:off x="64770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2002" name="Text Box 19"/>
          <p:cNvSpPr txBox="1">
            <a:spLocks noChangeArrowheads="1"/>
          </p:cNvSpPr>
          <p:nvPr/>
        </p:nvSpPr>
        <p:spPr bwMode="auto">
          <a:xfrm>
            <a:off x="6721475" y="4937125"/>
            <a:ext cx="1042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Physical</a:t>
            </a:r>
          </a:p>
        </p:txBody>
      </p:sp>
      <p:sp>
        <p:nvSpPr>
          <p:cNvPr id="42003" name="Rectangle 20"/>
          <p:cNvSpPr>
            <a:spLocks noChangeArrowheads="1"/>
          </p:cNvSpPr>
          <p:nvPr/>
        </p:nvSpPr>
        <p:spPr bwMode="auto">
          <a:xfrm>
            <a:off x="3733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2004" name="Text Box 21"/>
          <p:cNvSpPr txBox="1">
            <a:spLocks noChangeArrowheads="1"/>
          </p:cNvSpPr>
          <p:nvPr/>
        </p:nvSpPr>
        <p:spPr bwMode="auto">
          <a:xfrm>
            <a:off x="3992563" y="4175125"/>
            <a:ext cx="111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Network</a:t>
            </a:r>
          </a:p>
        </p:txBody>
      </p:sp>
      <p:sp>
        <p:nvSpPr>
          <p:cNvPr id="42005" name="Rectangle 22"/>
          <p:cNvSpPr>
            <a:spLocks noChangeArrowheads="1"/>
          </p:cNvSpPr>
          <p:nvPr/>
        </p:nvSpPr>
        <p:spPr bwMode="auto">
          <a:xfrm>
            <a:off x="3733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2006" name="Text Box 23"/>
          <p:cNvSpPr txBox="1">
            <a:spLocks noChangeArrowheads="1"/>
          </p:cNvSpPr>
          <p:nvPr/>
        </p:nvSpPr>
        <p:spPr bwMode="auto">
          <a:xfrm>
            <a:off x="3998913" y="4556125"/>
            <a:ext cx="107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Datalink</a:t>
            </a:r>
          </a:p>
        </p:txBody>
      </p:sp>
      <p:sp>
        <p:nvSpPr>
          <p:cNvPr id="42007" name="Rectangle 24"/>
          <p:cNvSpPr>
            <a:spLocks noChangeArrowheads="1"/>
          </p:cNvSpPr>
          <p:nvPr/>
        </p:nvSpPr>
        <p:spPr bwMode="auto">
          <a:xfrm>
            <a:off x="3733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2008" name="Text Box 25"/>
          <p:cNvSpPr txBox="1">
            <a:spLocks noChangeArrowheads="1"/>
          </p:cNvSpPr>
          <p:nvPr/>
        </p:nvSpPr>
        <p:spPr bwMode="auto">
          <a:xfrm>
            <a:off x="3978275" y="4937125"/>
            <a:ext cx="1042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Physical</a:t>
            </a:r>
          </a:p>
        </p:txBody>
      </p:sp>
      <p:cxnSp>
        <p:nvCxnSpPr>
          <p:cNvPr id="42009" name="AutoShape 26"/>
          <p:cNvCxnSpPr>
            <a:cxnSpLocks noChangeShapeType="1"/>
            <a:stCxn id="41993" idx="3"/>
            <a:endCxn id="42007" idx="1"/>
          </p:cNvCxnSpPr>
          <p:nvPr/>
        </p:nvCxnSpPr>
        <p:spPr bwMode="auto">
          <a:xfrm>
            <a:off x="2782888" y="5143500"/>
            <a:ext cx="9382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0" name="AutoShape 27"/>
          <p:cNvCxnSpPr>
            <a:cxnSpLocks noChangeShapeType="1"/>
            <a:stCxn id="41991" idx="3"/>
            <a:endCxn id="42005" idx="1"/>
          </p:cNvCxnSpPr>
          <p:nvPr/>
        </p:nvCxnSpPr>
        <p:spPr bwMode="auto">
          <a:xfrm>
            <a:off x="2782888" y="4762500"/>
            <a:ext cx="9382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1" name="AutoShape 28"/>
          <p:cNvCxnSpPr>
            <a:cxnSpLocks noChangeShapeType="1"/>
            <a:stCxn id="41989" idx="3"/>
            <a:endCxn id="42003" idx="1"/>
          </p:cNvCxnSpPr>
          <p:nvPr/>
        </p:nvCxnSpPr>
        <p:spPr bwMode="auto">
          <a:xfrm>
            <a:off x="2782888" y="4381500"/>
            <a:ext cx="9382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2" name="AutoShape 29"/>
          <p:cNvCxnSpPr>
            <a:cxnSpLocks noChangeShapeType="1"/>
            <a:stCxn id="42007" idx="3"/>
            <a:endCxn id="42001" idx="1"/>
          </p:cNvCxnSpPr>
          <p:nvPr/>
        </p:nvCxnSpPr>
        <p:spPr bwMode="auto">
          <a:xfrm>
            <a:off x="5449888" y="5143500"/>
            <a:ext cx="1014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3" name="AutoShape 30"/>
          <p:cNvCxnSpPr>
            <a:cxnSpLocks noChangeShapeType="1"/>
            <a:stCxn id="42005" idx="3"/>
            <a:endCxn id="41999" idx="1"/>
          </p:cNvCxnSpPr>
          <p:nvPr/>
        </p:nvCxnSpPr>
        <p:spPr bwMode="auto">
          <a:xfrm>
            <a:off x="5449888" y="4762500"/>
            <a:ext cx="1014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4" name="AutoShape 31"/>
          <p:cNvCxnSpPr>
            <a:cxnSpLocks noChangeShapeType="1"/>
            <a:stCxn id="42003" idx="3"/>
            <a:endCxn id="41997" idx="1"/>
          </p:cNvCxnSpPr>
          <p:nvPr/>
        </p:nvCxnSpPr>
        <p:spPr bwMode="auto">
          <a:xfrm>
            <a:off x="5449888" y="4381500"/>
            <a:ext cx="1014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5" name="AutoShape 32"/>
          <p:cNvCxnSpPr>
            <a:cxnSpLocks noChangeShapeType="1"/>
            <a:stCxn id="41987" idx="3"/>
            <a:endCxn id="41995" idx="1"/>
          </p:cNvCxnSpPr>
          <p:nvPr/>
        </p:nvCxnSpPr>
        <p:spPr bwMode="auto">
          <a:xfrm>
            <a:off x="2782888" y="4000500"/>
            <a:ext cx="3681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6" name="Rectangle 33"/>
          <p:cNvSpPr>
            <a:spLocks noChangeArrowheads="1"/>
          </p:cNvSpPr>
          <p:nvPr/>
        </p:nvSpPr>
        <p:spPr bwMode="auto">
          <a:xfrm>
            <a:off x="1066800" y="3429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2017" name="Text Box 34"/>
          <p:cNvSpPr txBox="1">
            <a:spLocks noChangeArrowheads="1"/>
          </p:cNvSpPr>
          <p:nvPr/>
        </p:nvSpPr>
        <p:spPr bwMode="auto">
          <a:xfrm>
            <a:off x="1143000" y="3429000"/>
            <a:ext cx="1414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Application</a:t>
            </a:r>
          </a:p>
        </p:txBody>
      </p:sp>
      <p:sp>
        <p:nvSpPr>
          <p:cNvPr id="42018" name="Rectangle 35"/>
          <p:cNvSpPr>
            <a:spLocks noChangeArrowheads="1"/>
          </p:cNvSpPr>
          <p:nvPr/>
        </p:nvSpPr>
        <p:spPr bwMode="auto">
          <a:xfrm>
            <a:off x="6477000" y="3429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2019" name="Text Box 36"/>
          <p:cNvSpPr txBox="1">
            <a:spLocks noChangeArrowheads="1"/>
          </p:cNvSpPr>
          <p:nvPr/>
        </p:nvSpPr>
        <p:spPr bwMode="auto">
          <a:xfrm>
            <a:off x="6510338" y="3429000"/>
            <a:ext cx="1414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Application</a:t>
            </a:r>
          </a:p>
        </p:txBody>
      </p:sp>
      <p:cxnSp>
        <p:nvCxnSpPr>
          <p:cNvPr id="42020" name="AutoShape 37"/>
          <p:cNvCxnSpPr>
            <a:cxnSpLocks noChangeShapeType="1"/>
            <a:stCxn id="42016" idx="3"/>
            <a:endCxn id="42018" idx="1"/>
          </p:cNvCxnSpPr>
          <p:nvPr/>
        </p:nvCxnSpPr>
        <p:spPr bwMode="auto">
          <a:xfrm>
            <a:off x="2782888" y="3619500"/>
            <a:ext cx="3681412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1" name="Text Box 38"/>
          <p:cNvSpPr txBox="1">
            <a:spLocks noChangeArrowheads="1"/>
          </p:cNvSpPr>
          <p:nvPr/>
        </p:nvSpPr>
        <p:spPr bwMode="auto">
          <a:xfrm>
            <a:off x="1333500" y="5486400"/>
            <a:ext cx="1168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4375" rIns="90334" bIns="44375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Calibri" charset="0"/>
                <a:cs typeface="Calibri" charset="0"/>
              </a:rPr>
              <a:t>Host A</a:t>
            </a:r>
            <a:endParaRPr lang="en-US" sz="2800">
              <a:latin typeface="Calibri" charset="0"/>
              <a:cs typeface="Calibri" charset="0"/>
            </a:endParaRPr>
          </a:p>
        </p:txBody>
      </p:sp>
      <p:sp>
        <p:nvSpPr>
          <p:cNvPr id="42022" name="Text Box 39"/>
          <p:cNvSpPr txBox="1">
            <a:spLocks noChangeArrowheads="1"/>
          </p:cNvSpPr>
          <p:nvPr/>
        </p:nvSpPr>
        <p:spPr bwMode="auto">
          <a:xfrm>
            <a:off x="6753225" y="5486400"/>
            <a:ext cx="1152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4375" rIns="90334" bIns="44375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Calibri" charset="0"/>
                <a:cs typeface="Calibri" charset="0"/>
              </a:rPr>
              <a:t>Host B</a:t>
            </a:r>
            <a:endParaRPr lang="en-US" sz="2800">
              <a:latin typeface="Calibri" charset="0"/>
              <a:cs typeface="Calibri" charset="0"/>
            </a:endParaRPr>
          </a:p>
        </p:txBody>
      </p:sp>
      <p:sp>
        <p:nvSpPr>
          <p:cNvPr id="42023" name="Text Box 40"/>
          <p:cNvSpPr txBox="1">
            <a:spLocks noChangeArrowheads="1"/>
          </p:cNvSpPr>
          <p:nvPr/>
        </p:nvSpPr>
        <p:spPr bwMode="auto">
          <a:xfrm>
            <a:off x="3979863" y="5486400"/>
            <a:ext cx="12096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4375" rIns="90334" bIns="44375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Calibri" charset="0"/>
                <a:cs typeface="Calibri" charset="0"/>
              </a:rPr>
              <a:t>Router</a:t>
            </a:r>
            <a:endParaRPr lang="en-US" sz="2800">
              <a:latin typeface="Calibri" charset="0"/>
              <a:cs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Physical Communication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Communication goes down to physical network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Then up to relevant layer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0668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233488" y="3794125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Transport</a:t>
            </a: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10668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1325563" y="4175125"/>
            <a:ext cx="111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Network</a:t>
            </a: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10668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1331913" y="4556125"/>
            <a:ext cx="107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Datalink</a:t>
            </a: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0668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42" name="Text Box 11"/>
          <p:cNvSpPr txBox="1">
            <a:spLocks noChangeArrowheads="1"/>
          </p:cNvSpPr>
          <p:nvPr/>
        </p:nvSpPr>
        <p:spPr bwMode="auto">
          <a:xfrm>
            <a:off x="1311275" y="4937125"/>
            <a:ext cx="1042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Physical</a:t>
            </a:r>
          </a:p>
        </p:txBody>
      </p:sp>
      <p:sp>
        <p:nvSpPr>
          <p:cNvPr id="44043" name="Rectangle 12"/>
          <p:cNvSpPr>
            <a:spLocks noChangeArrowheads="1"/>
          </p:cNvSpPr>
          <p:nvPr/>
        </p:nvSpPr>
        <p:spPr bwMode="auto">
          <a:xfrm>
            <a:off x="6477000" y="38100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44" name="Text Box 13"/>
          <p:cNvSpPr txBox="1">
            <a:spLocks noChangeArrowheads="1"/>
          </p:cNvSpPr>
          <p:nvPr/>
        </p:nvSpPr>
        <p:spPr bwMode="auto">
          <a:xfrm>
            <a:off x="6643688" y="3794125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Transport</a:t>
            </a:r>
          </a:p>
        </p:txBody>
      </p:sp>
      <p:sp>
        <p:nvSpPr>
          <p:cNvPr id="44045" name="Rectangle 14"/>
          <p:cNvSpPr>
            <a:spLocks noChangeArrowheads="1"/>
          </p:cNvSpPr>
          <p:nvPr/>
        </p:nvSpPr>
        <p:spPr bwMode="auto">
          <a:xfrm>
            <a:off x="64770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46" name="Text Box 15"/>
          <p:cNvSpPr txBox="1">
            <a:spLocks noChangeArrowheads="1"/>
          </p:cNvSpPr>
          <p:nvPr/>
        </p:nvSpPr>
        <p:spPr bwMode="auto">
          <a:xfrm>
            <a:off x="6735763" y="4175125"/>
            <a:ext cx="111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Network</a:t>
            </a:r>
          </a:p>
        </p:txBody>
      </p:sp>
      <p:sp>
        <p:nvSpPr>
          <p:cNvPr id="44047" name="Rectangle 16"/>
          <p:cNvSpPr>
            <a:spLocks noChangeArrowheads="1"/>
          </p:cNvSpPr>
          <p:nvPr/>
        </p:nvSpPr>
        <p:spPr bwMode="auto">
          <a:xfrm>
            <a:off x="64770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48" name="Text Box 17"/>
          <p:cNvSpPr txBox="1">
            <a:spLocks noChangeArrowheads="1"/>
          </p:cNvSpPr>
          <p:nvPr/>
        </p:nvSpPr>
        <p:spPr bwMode="auto">
          <a:xfrm>
            <a:off x="6742113" y="4556125"/>
            <a:ext cx="107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Datalink</a:t>
            </a:r>
          </a:p>
        </p:txBody>
      </p:sp>
      <p:sp>
        <p:nvSpPr>
          <p:cNvPr id="44049" name="Rectangle 18"/>
          <p:cNvSpPr>
            <a:spLocks noChangeArrowheads="1"/>
          </p:cNvSpPr>
          <p:nvPr/>
        </p:nvSpPr>
        <p:spPr bwMode="auto">
          <a:xfrm>
            <a:off x="64770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50" name="Text Box 19"/>
          <p:cNvSpPr txBox="1">
            <a:spLocks noChangeArrowheads="1"/>
          </p:cNvSpPr>
          <p:nvPr/>
        </p:nvSpPr>
        <p:spPr bwMode="auto">
          <a:xfrm>
            <a:off x="6721475" y="4937125"/>
            <a:ext cx="1042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Physical</a:t>
            </a:r>
          </a:p>
        </p:txBody>
      </p:sp>
      <p:sp>
        <p:nvSpPr>
          <p:cNvPr id="44051" name="Rectangle 20"/>
          <p:cNvSpPr>
            <a:spLocks noChangeArrowheads="1"/>
          </p:cNvSpPr>
          <p:nvPr/>
        </p:nvSpPr>
        <p:spPr bwMode="auto">
          <a:xfrm>
            <a:off x="3797300" y="4191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52" name="Text Box 21"/>
          <p:cNvSpPr txBox="1">
            <a:spLocks noChangeArrowheads="1"/>
          </p:cNvSpPr>
          <p:nvPr/>
        </p:nvSpPr>
        <p:spPr bwMode="auto">
          <a:xfrm>
            <a:off x="4056063" y="4175125"/>
            <a:ext cx="111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Network</a:t>
            </a:r>
          </a:p>
        </p:txBody>
      </p:sp>
      <p:sp>
        <p:nvSpPr>
          <p:cNvPr id="44053" name="Rectangle 22"/>
          <p:cNvSpPr>
            <a:spLocks noChangeArrowheads="1"/>
          </p:cNvSpPr>
          <p:nvPr/>
        </p:nvSpPr>
        <p:spPr bwMode="auto">
          <a:xfrm>
            <a:off x="3797300" y="4572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54" name="Text Box 23"/>
          <p:cNvSpPr txBox="1">
            <a:spLocks noChangeArrowheads="1"/>
          </p:cNvSpPr>
          <p:nvPr/>
        </p:nvSpPr>
        <p:spPr bwMode="auto">
          <a:xfrm>
            <a:off x="4064000" y="4556125"/>
            <a:ext cx="1074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Datalink</a:t>
            </a:r>
          </a:p>
        </p:txBody>
      </p:sp>
      <p:sp>
        <p:nvSpPr>
          <p:cNvPr id="44055" name="Rectangle 24"/>
          <p:cNvSpPr>
            <a:spLocks noChangeArrowheads="1"/>
          </p:cNvSpPr>
          <p:nvPr/>
        </p:nvSpPr>
        <p:spPr bwMode="auto">
          <a:xfrm>
            <a:off x="3797300" y="49530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4056" name="Text Box 25"/>
          <p:cNvSpPr txBox="1">
            <a:spLocks noChangeArrowheads="1"/>
          </p:cNvSpPr>
          <p:nvPr/>
        </p:nvSpPr>
        <p:spPr bwMode="auto">
          <a:xfrm>
            <a:off x="4041775" y="4937125"/>
            <a:ext cx="1042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alibri" charset="0"/>
                <a:cs typeface="Calibri" charset="0"/>
              </a:rPr>
              <a:t>Physical</a:t>
            </a:r>
          </a:p>
        </p:txBody>
      </p:sp>
      <p:cxnSp>
        <p:nvCxnSpPr>
          <p:cNvPr id="44057" name="AutoShape 26"/>
          <p:cNvCxnSpPr>
            <a:cxnSpLocks noChangeShapeType="1"/>
            <a:stCxn id="44041" idx="3"/>
            <a:endCxn id="44055" idx="1"/>
          </p:cNvCxnSpPr>
          <p:nvPr/>
        </p:nvCxnSpPr>
        <p:spPr bwMode="auto">
          <a:xfrm>
            <a:off x="2782888" y="5143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8" name="AutoShape 27"/>
          <p:cNvCxnSpPr>
            <a:cxnSpLocks noChangeShapeType="1"/>
            <a:stCxn id="44039" idx="3"/>
            <a:endCxn id="44053" idx="1"/>
          </p:cNvCxnSpPr>
          <p:nvPr/>
        </p:nvCxnSpPr>
        <p:spPr bwMode="auto">
          <a:xfrm>
            <a:off x="2782888" y="4762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9" name="AutoShape 28"/>
          <p:cNvCxnSpPr>
            <a:cxnSpLocks noChangeShapeType="1"/>
            <a:stCxn id="44037" idx="3"/>
            <a:endCxn id="44051" idx="1"/>
          </p:cNvCxnSpPr>
          <p:nvPr/>
        </p:nvCxnSpPr>
        <p:spPr bwMode="auto">
          <a:xfrm>
            <a:off x="2782888" y="43815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0" name="AutoShape 29"/>
          <p:cNvCxnSpPr>
            <a:cxnSpLocks noChangeShapeType="1"/>
            <a:stCxn id="44055" idx="3"/>
            <a:endCxn id="44049" idx="1"/>
          </p:cNvCxnSpPr>
          <p:nvPr/>
        </p:nvCxnSpPr>
        <p:spPr bwMode="auto">
          <a:xfrm>
            <a:off x="5513388" y="5143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1" name="AutoShape 30"/>
          <p:cNvCxnSpPr>
            <a:cxnSpLocks noChangeShapeType="1"/>
            <a:stCxn id="44053" idx="3"/>
            <a:endCxn id="44047" idx="1"/>
          </p:cNvCxnSpPr>
          <p:nvPr/>
        </p:nvCxnSpPr>
        <p:spPr bwMode="auto">
          <a:xfrm>
            <a:off x="5513388" y="4762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2" name="AutoShape 31"/>
          <p:cNvCxnSpPr>
            <a:cxnSpLocks noChangeShapeType="1"/>
            <a:stCxn id="44051" idx="3"/>
            <a:endCxn id="44045" idx="1"/>
          </p:cNvCxnSpPr>
          <p:nvPr/>
        </p:nvCxnSpPr>
        <p:spPr bwMode="auto">
          <a:xfrm>
            <a:off x="5513388" y="43815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3" name="AutoShape 32"/>
          <p:cNvCxnSpPr>
            <a:cxnSpLocks noChangeShapeType="1"/>
            <a:stCxn id="44035" idx="3"/>
            <a:endCxn id="44043" idx="1"/>
          </p:cNvCxnSpPr>
          <p:nvPr/>
        </p:nvCxnSpPr>
        <p:spPr bwMode="auto">
          <a:xfrm>
            <a:off x="2782888" y="40005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4064" name="Group 33"/>
          <p:cNvGrpSpPr>
            <a:grpSpLocks/>
          </p:cNvGrpSpPr>
          <p:nvPr/>
        </p:nvGrpSpPr>
        <p:grpSpPr bwMode="auto">
          <a:xfrm>
            <a:off x="1066800" y="3429000"/>
            <a:ext cx="7113588" cy="400050"/>
            <a:chOff x="647" y="2280"/>
            <a:chExt cx="4481" cy="252"/>
          </a:xfrm>
        </p:grpSpPr>
        <p:sp>
          <p:nvSpPr>
            <p:cNvPr id="44069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44070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8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Calibri" charset="0"/>
                  <a:cs typeface="Calibri" charset="0"/>
                </a:rPr>
                <a:t>Application</a:t>
              </a:r>
            </a:p>
          </p:txBody>
        </p:sp>
        <p:sp>
          <p:nvSpPr>
            <p:cNvPr id="44071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44072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8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Calibri" charset="0"/>
                  <a:cs typeface="Calibri" charset="0"/>
                </a:rPr>
                <a:t>Application</a:t>
              </a:r>
            </a:p>
          </p:txBody>
        </p:sp>
        <p:cxnSp>
          <p:nvCxnSpPr>
            <p:cNvPr id="44073" name="AutoShape 38"/>
            <p:cNvCxnSpPr>
              <a:cxnSpLocks noChangeShapeType="1"/>
              <a:stCxn id="44069" idx="3"/>
              <a:endCxn id="44072" idx="1"/>
            </p:cNvCxnSpPr>
            <p:nvPr/>
          </p:nvCxnSpPr>
          <p:spPr bwMode="auto">
            <a:xfrm>
              <a:off x="1720" y="2400"/>
              <a:ext cx="2356" cy="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065" name="Text Box 39"/>
          <p:cNvSpPr txBox="1">
            <a:spLocks noChangeArrowheads="1"/>
          </p:cNvSpPr>
          <p:nvPr/>
        </p:nvSpPr>
        <p:spPr bwMode="auto">
          <a:xfrm>
            <a:off x="1333500" y="5486400"/>
            <a:ext cx="1168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4375" rIns="90334" bIns="44375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Calibri" charset="0"/>
                <a:cs typeface="Calibri" charset="0"/>
              </a:rPr>
              <a:t>Host A</a:t>
            </a:r>
            <a:endParaRPr lang="en-US" sz="2800">
              <a:latin typeface="Calibri" charset="0"/>
              <a:cs typeface="Calibri" charset="0"/>
            </a:endParaRPr>
          </a:p>
        </p:txBody>
      </p:sp>
      <p:sp>
        <p:nvSpPr>
          <p:cNvPr id="44066" name="Text Box 40"/>
          <p:cNvSpPr txBox="1">
            <a:spLocks noChangeArrowheads="1"/>
          </p:cNvSpPr>
          <p:nvPr/>
        </p:nvSpPr>
        <p:spPr bwMode="auto">
          <a:xfrm>
            <a:off x="6753225" y="5486400"/>
            <a:ext cx="11525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4375" rIns="90334" bIns="44375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Calibri" charset="0"/>
                <a:cs typeface="Calibri" charset="0"/>
              </a:rPr>
              <a:t>Host B</a:t>
            </a:r>
            <a:endParaRPr lang="en-US" sz="2800">
              <a:latin typeface="Calibri" charset="0"/>
              <a:cs typeface="Calibri" charset="0"/>
            </a:endParaRPr>
          </a:p>
        </p:txBody>
      </p:sp>
      <p:sp>
        <p:nvSpPr>
          <p:cNvPr id="44067" name="Text Box 41"/>
          <p:cNvSpPr txBox="1">
            <a:spLocks noChangeArrowheads="1"/>
          </p:cNvSpPr>
          <p:nvPr/>
        </p:nvSpPr>
        <p:spPr bwMode="auto">
          <a:xfrm>
            <a:off x="3952875" y="5486400"/>
            <a:ext cx="12096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4375" rIns="90334" bIns="44375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solidFill>
                  <a:schemeClr val="accent1"/>
                </a:solidFill>
                <a:latin typeface="Calibri" charset="0"/>
                <a:cs typeface="Calibri" charset="0"/>
              </a:rPr>
              <a:t>Router</a:t>
            </a:r>
            <a:endParaRPr lang="en-US" sz="2800">
              <a:latin typeface="Calibri" charset="0"/>
              <a:cs typeface="Calibri" charset="0"/>
            </a:endParaRPr>
          </a:p>
        </p:txBody>
      </p:sp>
      <p:sp>
        <p:nvSpPr>
          <p:cNvPr id="44068" name="Freeform 42"/>
          <p:cNvSpPr>
            <a:spLocks/>
          </p:cNvSpPr>
          <p:nvPr/>
        </p:nvSpPr>
        <p:spPr bwMode="auto">
          <a:xfrm>
            <a:off x="2438400" y="3429000"/>
            <a:ext cx="4422775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78" tIns="44446" rIns="90478" bIns="44446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0" y="2895600"/>
            <a:ext cx="7620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3600" b="0" i="1">
                <a:solidFill>
                  <a:srgbClr val="FF0000"/>
                </a:solidFill>
              </a:rPr>
              <a:t>Dear John,</a:t>
            </a:r>
          </a:p>
          <a:p>
            <a:pPr algn="l" eaLnBrk="1" hangingPunct="1"/>
            <a:endParaRPr lang="en-US" sz="3600" b="0" i="1">
              <a:solidFill>
                <a:srgbClr val="FF0000"/>
              </a:solidFill>
            </a:endParaRPr>
          </a:p>
          <a:p>
            <a:pPr algn="l" eaLnBrk="1" hangingPunct="1"/>
            <a:r>
              <a:rPr lang="en-US" sz="3600" b="0" i="1">
                <a:solidFill>
                  <a:srgbClr val="FF0000"/>
                </a:solidFill>
              </a:rPr>
              <a:t>Your days are numbered.</a:t>
            </a:r>
          </a:p>
          <a:p>
            <a:pPr algn="l" eaLnBrk="1" hangingPunct="1"/>
            <a:endParaRPr lang="en-US" sz="3600" b="0" i="1">
              <a:solidFill>
                <a:srgbClr val="FF0000"/>
              </a:solidFill>
            </a:endParaRPr>
          </a:p>
          <a:p>
            <a:pPr algn="l" eaLnBrk="1" hangingPunct="1"/>
            <a:r>
              <a:rPr lang="en-US" sz="3600" b="0" i="1">
                <a:solidFill>
                  <a:srgbClr val="FF0000"/>
                </a:solidFill>
              </a:rPr>
              <a:t>		--Pat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Inspiration…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31938"/>
            <a:ext cx="8229600" cy="4411662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CEO A writes letter to CEO B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Folds letter and hands it to administrative aide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Aide: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Puts letter in envelope with CEO B’s full name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Takes to FedEx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FedEx Office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Puts letter in larger envelope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Puts name and street address on FedEx envelope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Puts package on FedEx delivery truck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FedEx delivers to other company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54"/>
          <p:cNvSpPr>
            <a:spLocks noChangeArrowheads="1"/>
          </p:cNvSpPr>
          <p:nvPr/>
        </p:nvSpPr>
        <p:spPr bwMode="auto">
          <a:xfrm>
            <a:off x="4765675" y="4267200"/>
            <a:ext cx="2522538" cy="2162175"/>
          </a:xfrm>
          <a:prstGeom prst="rect">
            <a:avLst/>
          </a:prstGeom>
          <a:solidFill>
            <a:srgbClr val="E6E6E6"/>
          </a:solidFill>
          <a:ln w="254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59436" name="Rectangle 53"/>
          <p:cNvSpPr>
            <a:spLocks noChangeArrowheads="1"/>
          </p:cNvSpPr>
          <p:nvPr/>
        </p:nvSpPr>
        <p:spPr bwMode="auto">
          <a:xfrm>
            <a:off x="2133600" y="4267200"/>
            <a:ext cx="2522538" cy="2162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Calibri" charset="0"/>
                <a:ea typeface="ＭＳ Ｐゴシック" charset="0"/>
                <a:cs typeface="Calibri" charset="0"/>
              </a:rPr>
              <a:t>A Protocol-Centric Diagram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682625" y="2058988"/>
            <a:ext cx="914400" cy="582612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692150" y="3251200"/>
            <a:ext cx="914400" cy="5826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795338" y="2159000"/>
            <a:ext cx="68103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alibri" charset="0"/>
                <a:cs typeface="Calibri" charset="0"/>
              </a:rPr>
              <a:t>HTTP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879475" y="3349625"/>
            <a:ext cx="5445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alibri" charset="0"/>
                <a:cs typeface="Calibri" charset="0"/>
              </a:rPr>
              <a:t>TCP</a:t>
            </a:r>
          </a:p>
        </p:txBody>
      </p:sp>
      <p:grpSp>
        <p:nvGrpSpPr>
          <p:cNvPr id="46088" name="Group 7"/>
          <p:cNvGrpSpPr>
            <a:grpSpLocks/>
          </p:cNvGrpSpPr>
          <p:nvPr/>
        </p:nvGrpSpPr>
        <p:grpSpPr bwMode="auto">
          <a:xfrm>
            <a:off x="677863" y="4438650"/>
            <a:ext cx="914400" cy="582613"/>
            <a:chOff x="323" y="2664"/>
            <a:chExt cx="576" cy="367"/>
          </a:xfrm>
        </p:grpSpPr>
        <p:sp>
          <p:nvSpPr>
            <p:cNvPr id="46149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46150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29" cy="23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Calibri" charset="0"/>
                  <a:cs typeface="Calibri" charset="0"/>
                </a:rPr>
                <a:t>IP</a:t>
              </a:r>
            </a:p>
          </p:txBody>
        </p:sp>
      </p:grp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658813" y="5668963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650875" y="5707063"/>
            <a:ext cx="9302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interface</a:t>
            </a:r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1136650" y="2633663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>
            <a:off x="1136650" y="3840163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093" name="Line 14"/>
          <p:cNvSpPr>
            <a:spLocks noChangeShapeType="1"/>
          </p:cNvSpPr>
          <p:nvPr/>
        </p:nvSpPr>
        <p:spPr bwMode="auto">
          <a:xfrm>
            <a:off x="1136650" y="50323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527050" y="1857375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7637463" y="2058988"/>
            <a:ext cx="914400" cy="582612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7646988" y="3251200"/>
            <a:ext cx="914400" cy="5826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7632700" y="4438650"/>
            <a:ext cx="914400" cy="58261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098" name="Rectangle 19"/>
          <p:cNvSpPr>
            <a:spLocks noChangeArrowheads="1"/>
          </p:cNvSpPr>
          <p:nvPr/>
        </p:nvSpPr>
        <p:spPr bwMode="auto">
          <a:xfrm>
            <a:off x="7648575" y="56292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099" name="Text Box 20"/>
          <p:cNvSpPr txBox="1">
            <a:spLocks noChangeArrowheads="1"/>
          </p:cNvSpPr>
          <p:nvPr/>
        </p:nvSpPr>
        <p:spPr bwMode="auto">
          <a:xfrm>
            <a:off x="7750175" y="2159000"/>
            <a:ext cx="68103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alibri" charset="0"/>
                <a:cs typeface="Calibri" charset="0"/>
              </a:rPr>
              <a:t>HTTP</a:t>
            </a:r>
          </a:p>
        </p:txBody>
      </p:sp>
      <p:sp>
        <p:nvSpPr>
          <p:cNvPr id="46100" name="Text Box 21"/>
          <p:cNvSpPr txBox="1">
            <a:spLocks noChangeArrowheads="1"/>
          </p:cNvSpPr>
          <p:nvPr/>
        </p:nvSpPr>
        <p:spPr bwMode="auto">
          <a:xfrm>
            <a:off x="7834313" y="3349625"/>
            <a:ext cx="54451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alibri" charset="0"/>
                <a:cs typeface="Calibri" charset="0"/>
              </a:rPr>
              <a:t>TCP</a:t>
            </a:r>
          </a:p>
        </p:txBody>
      </p:sp>
      <p:sp>
        <p:nvSpPr>
          <p:cNvPr id="46101" name="Text Box 22"/>
          <p:cNvSpPr txBox="1">
            <a:spLocks noChangeArrowheads="1"/>
          </p:cNvSpPr>
          <p:nvPr/>
        </p:nvSpPr>
        <p:spPr bwMode="auto">
          <a:xfrm>
            <a:off x="7929563" y="4554538"/>
            <a:ext cx="3651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alibri" charset="0"/>
                <a:cs typeface="Calibri" charset="0"/>
              </a:rPr>
              <a:t>IP</a:t>
            </a:r>
          </a:p>
        </p:txBody>
      </p:sp>
      <p:sp>
        <p:nvSpPr>
          <p:cNvPr id="46102" name="Text Box 23"/>
          <p:cNvSpPr txBox="1">
            <a:spLocks noChangeArrowheads="1"/>
          </p:cNvSpPr>
          <p:nvPr/>
        </p:nvSpPr>
        <p:spPr bwMode="auto">
          <a:xfrm>
            <a:off x="7656513" y="5668963"/>
            <a:ext cx="9302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interface</a:t>
            </a:r>
          </a:p>
        </p:txBody>
      </p:sp>
      <p:sp>
        <p:nvSpPr>
          <p:cNvPr id="46103" name="Line 24"/>
          <p:cNvSpPr>
            <a:spLocks noChangeShapeType="1"/>
          </p:cNvSpPr>
          <p:nvPr/>
        </p:nvSpPr>
        <p:spPr bwMode="auto">
          <a:xfrm>
            <a:off x="8091488" y="2633663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04" name="Line 25"/>
          <p:cNvSpPr>
            <a:spLocks noChangeShapeType="1"/>
          </p:cNvSpPr>
          <p:nvPr/>
        </p:nvSpPr>
        <p:spPr bwMode="auto">
          <a:xfrm>
            <a:off x="8091488" y="3840163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05" name="Line 26"/>
          <p:cNvSpPr>
            <a:spLocks noChangeShapeType="1"/>
          </p:cNvSpPr>
          <p:nvPr/>
        </p:nvSpPr>
        <p:spPr bwMode="auto">
          <a:xfrm>
            <a:off x="8091488" y="50323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06" name="Rectangle 27"/>
          <p:cNvSpPr>
            <a:spLocks noChangeArrowheads="1"/>
          </p:cNvSpPr>
          <p:nvPr/>
        </p:nvSpPr>
        <p:spPr bwMode="auto">
          <a:xfrm>
            <a:off x="7481888" y="1857375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107" name="Line 28"/>
          <p:cNvSpPr>
            <a:spLocks noChangeShapeType="1"/>
          </p:cNvSpPr>
          <p:nvPr/>
        </p:nvSpPr>
        <p:spPr bwMode="auto">
          <a:xfrm>
            <a:off x="1128713" y="6254750"/>
            <a:ext cx="0" cy="373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08" name="Line 29"/>
          <p:cNvSpPr>
            <a:spLocks noChangeShapeType="1"/>
          </p:cNvSpPr>
          <p:nvPr/>
        </p:nvSpPr>
        <p:spPr bwMode="auto">
          <a:xfrm>
            <a:off x="796925" y="6627813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grpSp>
        <p:nvGrpSpPr>
          <p:cNvPr id="46109" name="Group 30"/>
          <p:cNvGrpSpPr>
            <a:grpSpLocks/>
          </p:cNvGrpSpPr>
          <p:nvPr/>
        </p:nvGrpSpPr>
        <p:grpSpPr bwMode="auto">
          <a:xfrm>
            <a:off x="2894013" y="4467225"/>
            <a:ext cx="914400" cy="582613"/>
            <a:chOff x="323" y="2664"/>
            <a:chExt cx="576" cy="367"/>
          </a:xfrm>
        </p:grpSpPr>
        <p:sp>
          <p:nvSpPr>
            <p:cNvPr id="46147" name="Rectangle 31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46148" name="Text Box 32"/>
            <p:cNvSpPr txBox="1">
              <a:spLocks noChangeArrowheads="1"/>
            </p:cNvSpPr>
            <p:nvPr/>
          </p:nvSpPr>
          <p:spPr bwMode="auto">
            <a:xfrm>
              <a:off x="500" y="2729"/>
              <a:ext cx="229" cy="23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Calibri" charset="0"/>
                  <a:cs typeface="Calibri" charset="0"/>
                </a:rPr>
                <a:t>IP</a:t>
              </a:r>
            </a:p>
          </p:txBody>
        </p:sp>
      </p:grpSp>
      <p:grpSp>
        <p:nvGrpSpPr>
          <p:cNvPr id="46110" name="Group 33"/>
          <p:cNvGrpSpPr>
            <a:grpSpLocks/>
          </p:cNvGrpSpPr>
          <p:nvPr/>
        </p:nvGrpSpPr>
        <p:grpSpPr bwMode="auto">
          <a:xfrm>
            <a:off x="5538788" y="4467225"/>
            <a:ext cx="914400" cy="582613"/>
            <a:chOff x="323" y="2664"/>
            <a:chExt cx="576" cy="367"/>
          </a:xfrm>
        </p:grpSpPr>
        <p:sp>
          <p:nvSpPr>
            <p:cNvPr id="46145" name="Rectangle 34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46146" name="Text Box 35"/>
            <p:cNvSpPr txBox="1">
              <a:spLocks noChangeArrowheads="1"/>
            </p:cNvSpPr>
            <p:nvPr/>
          </p:nvSpPr>
          <p:spPr bwMode="auto">
            <a:xfrm>
              <a:off x="500" y="2729"/>
              <a:ext cx="229" cy="23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Calibri" charset="0"/>
                  <a:cs typeface="Calibri" charset="0"/>
                </a:rPr>
                <a:t>IP</a:t>
              </a:r>
            </a:p>
          </p:txBody>
        </p:sp>
      </p:grpSp>
      <p:sp>
        <p:nvSpPr>
          <p:cNvPr id="46111" name="Rectangle 36"/>
          <p:cNvSpPr>
            <a:spLocks noChangeArrowheads="1"/>
          </p:cNvSpPr>
          <p:nvPr/>
        </p:nvSpPr>
        <p:spPr bwMode="auto">
          <a:xfrm>
            <a:off x="2295525" y="5668963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112" name="Text Box 37"/>
          <p:cNvSpPr txBox="1">
            <a:spLocks noChangeArrowheads="1"/>
          </p:cNvSpPr>
          <p:nvPr/>
        </p:nvSpPr>
        <p:spPr bwMode="auto">
          <a:xfrm>
            <a:off x="2279650" y="5668963"/>
            <a:ext cx="9302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interface</a:t>
            </a:r>
          </a:p>
        </p:txBody>
      </p:sp>
      <p:grpSp>
        <p:nvGrpSpPr>
          <p:cNvPr id="46113" name="Group 38"/>
          <p:cNvGrpSpPr>
            <a:grpSpLocks/>
          </p:cNvGrpSpPr>
          <p:nvPr/>
        </p:nvGrpSpPr>
        <p:grpSpPr bwMode="auto">
          <a:xfrm>
            <a:off x="6194425" y="5643563"/>
            <a:ext cx="931863" cy="606425"/>
            <a:chOff x="323" y="3421"/>
            <a:chExt cx="592" cy="367"/>
          </a:xfrm>
        </p:grpSpPr>
        <p:sp>
          <p:nvSpPr>
            <p:cNvPr id="46143" name="Rectangle 39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  <a:cs typeface="Calibri" charset="0"/>
              </a:endParaRPr>
            </a:p>
          </p:txBody>
        </p:sp>
        <p:sp>
          <p:nvSpPr>
            <p:cNvPr id="46144" name="Text Box 40"/>
            <p:cNvSpPr txBox="1">
              <a:spLocks noChangeArrowheads="1"/>
            </p:cNvSpPr>
            <p:nvPr/>
          </p:nvSpPr>
          <p:spPr bwMode="auto">
            <a:xfrm>
              <a:off x="323" y="3429"/>
              <a:ext cx="592" cy="32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Calibri" charset="0"/>
                  <a:cs typeface="Calibri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Calibri" charset="0"/>
                  <a:cs typeface="Calibri" charset="0"/>
                </a:rPr>
                <a:t>interface</a:t>
              </a:r>
            </a:p>
          </p:txBody>
        </p:sp>
      </p:grpSp>
      <p:sp>
        <p:nvSpPr>
          <p:cNvPr id="46114" name="Line 41"/>
          <p:cNvSpPr>
            <a:spLocks noChangeShapeType="1"/>
          </p:cNvSpPr>
          <p:nvPr/>
        </p:nvSpPr>
        <p:spPr bwMode="auto">
          <a:xfrm flipH="1">
            <a:off x="2733675" y="6283325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15" name="Line 42"/>
          <p:cNvSpPr>
            <a:spLocks noChangeShapeType="1"/>
          </p:cNvSpPr>
          <p:nvPr/>
        </p:nvSpPr>
        <p:spPr bwMode="auto">
          <a:xfrm flipH="1">
            <a:off x="2714625" y="50466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16" name="Line 43"/>
          <p:cNvSpPr>
            <a:spLocks noChangeShapeType="1"/>
          </p:cNvSpPr>
          <p:nvPr/>
        </p:nvSpPr>
        <p:spPr bwMode="auto">
          <a:xfrm>
            <a:off x="3517900" y="5060950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17" name="Rectangle 44"/>
          <p:cNvSpPr>
            <a:spLocks noChangeArrowheads="1"/>
          </p:cNvSpPr>
          <p:nvPr/>
        </p:nvSpPr>
        <p:spPr bwMode="auto">
          <a:xfrm>
            <a:off x="3603625" y="5643563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118" name="Text Box 45"/>
          <p:cNvSpPr txBox="1">
            <a:spLocks noChangeArrowheads="1"/>
          </p:cNvSpPr>
          <p:nvPr/>
        </p:nvSpPr>
        <p:spPr bwMode="auto">
          <a:xfrm>
            <a:off x="3608388" y="5668963"/>
            <a:ext cx="9302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interface</a:t>
            </a:r>
          </a:p>
        </p:txBody>
      </p:sp>
      <p:sp>
        <p:nvSpPr>
          <p:cNvPr id="46119" name="Rectangle 46"/>
          <p:cNvSpPr>
            <a:spLocks noChangeArrowheads="1"/>
          </p:cNvSpPr>
          <p:nvPr/>
        </p:nvSpPr>
        <p:spPr bwMode="auto">
          <a:xfrm>
            <a:off x="4878388" y="5656263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46120" name="Text Box 47"/>
          <p:cNvSpPr txBox="1">
            <a:spLocks noChangeArrowheads="1"/>
          </p:cNvSpPr>
          <p:nvPr/>
        </p:nvSpPr>
        <p:spPr bwMode="auto">
          <a:xfrm>
            <a:off x="4875213" y="5707063"/>
            <a:ext cx="9302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Calibri" charset="0"/>
                <a:cs typeface="Calibri" charset="0"/>
              </a:rPr>
              <a:t>interface</a:t>
            </a:r>
          </a:p>
        </p:txBody>
      </p:sp>
      <p:sp>
        <p:nvSpPr>
          <p:cNvPr id="46121" name="Line 48"/>
          <p:cNvSpPr>
            <a:spLocks noChangeShapeType="1"/>
          </p:cNvSpPr>
          <p:nvPr/>
        </p:nvSpPr>
        <p:spPr bwMode="auto">
          <a:xfrm flipH="1">
            <a:off x="6669088" y="624363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22" name="Line 49"/>
          <p:cNvSpPr>
            <a:spLocks noChangeShapeType="1"/>
          </p:cNvSpPr>
          <p:nvPr/>
        </p:nvSpPr>
        <p:spPr bwMode="auto">
          <a:xfrm flipH="1">
            <a:off x="6211888" y="6589713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23" name="Line 50"/>
          <p:cNvSpPr>
            <a:spLocks noChangeShapeType="1"/>
          </p:cNvSpPr>
          <p:nvPr/>
        </p:nvSpPr>
        <p:spPr bwMode="auto">
          <a:xfrm>
            <a:off x="8121650" y="6246813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24" name="Line 51"/>
          <p:cNvSpPr>
            <a:spLocks noChangeShapeType="1"/>
          </p:cNvSpPr>
          <p:nvPr/>
        </p:nvSpPr>
        <p:spPr bwMode="auto">
          <a:xfrm flipH="1">
            <a:off x="5291138" y="5073650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25" name="Line 52"/>
          <p:cNvSpPr>
            <a:spLocks noChangeShapeType="1"/>
          </p:cNvSpPr>
          <p:nvPr/>
        </p:nvSpPr>
        <p:spPr bwMode="auto">
          <a:xfrm>
            <a:off x="6108700" y="5073650"/>
            <a:ext cx="527050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26" name="Line 55"/>
          <p:cNvSpPr>
            <a:spLocks noChangeShapeType="1"/>
          </p:cNvSpPr>
          <p:nvPr/>
        </p:nvSpPr>
        <p:spPr bwMode="auto">
          <a:xfrm flipH="1">
            <a:off x="4043363" y="62452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27" name="Line 56"/>
          <p:cNvSpPr>
            <a:spLocks noChangeShapeType="1"/>
          </p:cNvSpPr>
          <p:nvPr/>
        </p:nvSpPr>
        <p:spPr bwMode="auto">
          <a:xfrm flipH="1">
            <a:off x="5303838" y="62579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28" name="Line 57"/>
          <p:cNvSpPr>
            <a:spLocks noChangeShapeType="1"/>
          </p:cNvSpPr>
          <p:nvPr/>
        </p:nvSpPr>
        <p:spPr bwMode="auto">
          <a:xfrm>
            <a:off x="4060825" y="6589713"/>
            <a:ext cx="12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29" name="Text Box 58"/>
          <p:cNvSpPr txBox="1">
            <a:spLocks noChangeArrowheads="1"/>
          </p:cNvSpPr>
          <p:nvPr/>
        </p:nvSpPr>
        <p:spPr bwMode="auto">
          <a:xfrm>
            <a:off x="849313" y="1481138"/>
            <a:ext cx="650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rgbClr val="0000FF"/>
                </a:solidFill>
                <a:latin typeface="Calibri" charset="0"/>
                <a:cs typeface="Calibri" charset="0"/>
              </a:rPr>
              <a:t>host</a:t>
            </a:r>
          </a:p>
        </p:txBody>
      </p:sp>
      <p:sp>
        <p:nvSpPr>
          <p:cNvPr id="46130" name="Text Box 59"/>
          <p:cNvSpPr txBox="1">
            <a:spLocks noChangeArrowheads="1"/>
          </p:cNvSpPr>
          <p:nvPr/>
        </p:nvSpPr>
        <p:spPr bwMode="auto">
          <a:xfrm>
            <a:off x="7804150" y="1466850"/>
            <a:ext cx="650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rgbClr val="0000FF"/>
                </a:solidFill>
                <a:latin typeface="Calibri" charset="0"/>
                <a:cs typeface="Calibri" charset="0"/>
              </a:rPr>
              <a:t>host</a:t>
            </a:r>
          </a:p>
        </p:txBody>
      </p:sp>
      <p:sp>
        <p:nvSpPr>
          <p:cNvPr id="46131" name="Text Box 60"/>
          <p:cNvSpPr txBox="1">
            <a:spLocks noChangeArrowheads="1"/>
          </p:cNvSpPr>
          <p:nvPr/>
        </p:nvSpPr>
        <p:spPr bwMode="auto">
          <a:xfrm>
            <a:off x="2970213" y="3863975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rgbClr val="0000FF"/>
                </a:solidFill>
                <a:latin typeface="Calibri" charset="0"/>
                <a:cs typeface="Calibri" charset="0"/>
              </a:rPr>
              <a:t>router</a:t>
            </a:r>
          </a:p>
        </p:txBody>
      </p:sp>
      <p:sp>
        <p:nvSpPr>
          <p:cNvPr id="46132" name="Text Box 61"/>
          <p:cNvSpPr txBox="1">
            <a:spLocks noChangeArrowheads="1"/>
          </p:cNvSpPr>
          <p:nvPr/>
        </p:nvSpPr>
        <p:spPr bwMode="auto">
          <a:xfrm>
            <a:off x="5600700" y="387826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rgbClr val="0000FF"/>
                </a:solidFill>
                <a:latin typeface="Calibri" charset="0"/>
                <a:cs typeface="Calibri" charset="0"/>
              </a:rPr>
              <a:t>router</a:t>
            </a:r>
          </a:p>
        </p:txBody>
      </p:sp>
      <p:sp>
        <p:nvSpPr>
          <p:cNvPr id="46133" name="Line 62"/>
          <p:cNvSpPr>
            <a:spLocks noChangeShapeType="1"/>
          </p:cNvSpPr>
          <p:nvPr/>
        </p:nvSpPr>
        <p:spPr bwMode="auto">
          <a:xfrm>
            <a:off x="1608138" y="2355850"/>
            <a:ext cx="60404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34" name="Line 63"/>
          <p:cNvSpPr>
            <a:spLocks noChangeShapeType="1"/>
          </p:cNvSpPr>
          <p:nvPr/>
        </p:nvSpPr>
        <p:spPr bwMode="auto">
          <a:xfrm>
            <a:off x="1636713" y="3546475"/>
            <a:ext cx="60404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35" name="Text Box 64"/>
          <p:cNvSpPr txBox="1">
            <a:spLocks noChangeArrowheads="1"/>
          </p:cNvSpPr>
          <p:nvPr/>
        </p:nvSpPr>
        <p:spPr bwMode="auto">
          <a:xfrm>
            <a:off x="3994150" y="1987550"/>
            <a:ext cx="1408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>
                <a:latin typeface="Calibri" charset="0"/>
                <a:cs typeface="Calibri" charset="0"/>
              </a:rPr>
              <a:t>HTTP message</a:t>
            </a:r>
          </a:p>
        </p:txBody>
      </p:sp>
      <p:sp>
        <p:nvSpPr>
          <p:cNvPr id="46136" name="Text Box 65"/>
          <p:cNvSpPr txBox="1">
            <a:spLocks noChangeArrowheads="1"/>
          </p:cNvSpPr>
          <p:nvPr/>
        </p:nvSpPr>
        <p:spPr bwMode="auto">
          <a:xfrm>
            <a:off x="4092575" y="3192463"/>
            <a:ext cx="12842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>
                <a:latin typeface="Calibri" charset="0"/>
                <a:cs typeface="Calibri" charset="0"/>
              </a:rPr>
              <a:t>TCP segment</a:t>
            </a:r>
          </a:p>
        </p:txBody>
      </p:sp>
      <p:sp>
        <p:nvSpPr>
          <p:cNvPr id="46137" name="Line 66"/>
          <p:cNvSpPr>
            <a:spLocks noChangeShapeType="1"/>
          </p:cNvSpPr>
          <p:nvPr/>
        </p:nvSpPr>
        <p:spPr bwMode="auto">
          <a:xfrm flipV="1">
            <a:off x="1609725" y="4751388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38" name="Line 67"/>
          <p:cNvSpPr>
            <a:spLocks noChangeShapeType="1"/>
          </p:cNvSpPr>
          <p:nvPr/>
        </p:nvSpPr>
        <p:spPr bwMode="auto">
          <a:xfrm flipV="1">
            <a:off x="3840163" y="4765675"/>
            <a:ext cx="17446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39" name="Line 68"/>
          <p:cNvSpPr>
            <a:spLocks noChangeShapeType="1"/>
          </p:cNvSpPr>
          <p:nvPr/>
        </p:nvSpPr>
        <p:spPr bwMode="auto">
          <a:xfrm flipV="1">
            <a:off x="6457950" y="4751388"/>
            <a:ext cx="11763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en-US"/>
          </a:p>
        </p:txBody>
      </p:sp>
      <p:sp>
        <p:nvSpPr>
          <p:cNvPr id="46140" name="Text Box 69"/>
          <p:cNvSpPr txBox="1">
            <a:spLocks noChangeArrowheads="1"/>
          </p:cNvSpPr>
          <p:nvPr/>
        </p:nvSpPr>
        <p:spPr bwMode="auto">
          <a:xfrm>
            <a:off x="1765300" y="4424363"/>
            <a:ext cx="9779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>
                <a:latin typeface="Calibri" charset="0"/>
                <a:cs typeface="Calibri" charset="0"/>
              </a:rPr>
              <a:t>IP packet</a:t>
            </a:r>
          </a:p>
        </p:txBody>
      </p:sp>
      <p:sp>
        <p:nvSpPr>
          <p:cNvPr id="46141" name="Text Box 70"/>
          <p:cNvSpPr txBox="1">
            <a:spLocks noChangeArrowheads="1"/>
          </p:cNvSpPr>
          <p:nvPr/>
        </p:nvSpPr>
        <p:spPr bwMode="auto">
          <a:xfrm>
            <a:off x="6586538" y="4452938"/>
            <a:ext cx="9779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>
                <a:latin typeface="Calibri" charset="0"/>
                <a:cs typeface="Calibri" charset="0"/>
              </a:rPr>
              <a:t>IP packet</a:t>
            </a:r>
          </a:p>
        </p:txBody>
      </p:sp>
      <p:sp>
        <p:nvSpPr>
          <p:cNvPr id="46142" name="Text Box 71"/>
          <p:cNvSpPr txBox="1">
            <a:spLocks noChangeArrowheads="1"/>
          </p:cNvSpPr>
          <p:nvPr/>
        </p:nvSpPr>
        <p:spPr bwMode="auto">
          <a:xfrm>
            <a:off x="4189413" y="4438650"/>
            <a:ext cx="9779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>
                <a:latin typeface="Calibri" charset="0"/>
                <a:cs typeface="Calibri" charset="0"/>
              </a:rPr>
              <a:t>IP packet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hape 2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>
                <a:solidFill>
                  <a:srgbClr val="424242"/>
                </a:solidFill>
                <a:latin typeface="Calibri" charset="0"/>
                <a:ea typeface="ＭＳ Ｐゴシック" charset="0"/>
                <a:cs typeface="Calibri" charset="0"/>
              </a:rPr>
              <a:t>Why layers?</a:t>
            </a:r>
          </a:p>
        </p:txBody>
      </p:sp>
      <p:sp>
        <p:nvSpPr>
          <p:cNvPr id="290" name="Shape 290"/>
          <p:cNvSpPr>
            <a:spLocks noGrp="1"/>
          </p:cNvSpPr>
          <p:nvPr>
            <p:ph type="body" idx="1"/>
          </p:nvPr>
        </p:nvSpPr>
        <p:spPr>
          <a:xfrm>
            <a:off x="812800" y="2343150"/>
            <a:ext cx="7358063" cy="4286250"/>
          </a:xfrm>
        </p:spPr>
        <p:txBody>
          <a:bodyPr/>
          <a:lstStyle/>
          <a:p>
            <a:pPr marL="681038" indent="-458788">
              <a:spcBef>
                <a:spcPts val="4225"/>
              </a:spcBef>
            </a:pPr>
            <a:r>
              <a:rPr lang="en-US" sz="3400">
                <a:solidFill>
                  <a:srgbClr val="942193"/>
                </a:solidFill>
                <a:latin typeface="Calibri" charset="0"/>
                <a:ea typeface="ＭＳ Ｐゴシック" charset="0"/>
                <a:cs typeface="Calibri" charset="0"/>
              </a:rPr>
              <a:t>Reduce complexity</a:t>
            </a:r>
          </a:p>
          <a:p>
            <a:pPr marL="681038" indent="-458788">
              <a:spcBef>
                <a:spcPts val="4225"/>
              </a:spcBef>
            </a:pPr>
            <a:r>
              <a:rPr lang="en-US" sz="3400">
                <a:solidFill>
                  <a:srgbClr val="942193"/>
                </a:solidFill>
                <a:latin typeface="Calibri" charset="0"/>
                <a:ea typeface="ＭＳ Ｐゴシック" charset="0"/>
                <a:cs typeface="Calibri" charset="0"/>
              </a:rPr>
              <a:t>Improve flexibility</a:t>
            </a:r>
          </a:p>
        </p:txBody>
      </p:sp>
      <p:sp>
        <p:nvSpPr>
          <p:cNvPr id="70659" name="Shape 29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A76388D-3419-5745-8F48-521F87B49E03}" type="slidenum">
              <a:rPr lang="en-US" sz="1000" b="0">
                <a:solidFill>
                  <a:srgbClr val="424242"/>
                </a:solidFill>
                <a:latin typeface="Arial" charset="0"/>
              </a:rPr>
              <a:pPr eaLnBrk="1" hangingPunct="1"/>
              <a:t>31</a:t>
            </a:fld>
            <a:endParaRPr lang="en-US" sz="1000" b="0">
              <a:solidFill>
                <a:srgbClr val="42424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build="p" bldLvl="5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hape 2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>
                <a:solidFill>
                  <a:srgbClr val="424242"/>
                </a:solidFill>
                <a:latin typeface="Calibri" charset="0"/>
                <a:ea typeface="ＭＳ Ｐゴシック" charset="0"/>
                <a:cs typeface="Calibri" charset="0"/>
              </a:rPr>
              <a:t>Why not?</a:t>
            </a:r>
          </a:p>
        </p:txBody>
      </p:sp>
      <p:sp>
        <p:nvSpPr>
          <p:cNvPr id="290" name="Shape 290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178800" cy="3371850"/>
          </a:xfrm>
        </p:spPr>
        <p:txBody>
          <a:bodyPr/>
          <a:lstStyle/>
          <a:p>
            <a:pPr marL="681038" indent="-458788">
              <a:spcBef>
                <a:spcPts val="4225"/>
              </a:spcBef>
            </a:pPr>
            <a:r>
              <a:rPr lang="en-US" sz="3200">
                <a:solidFill>
                  <a:srgbClr val="942193"/>
                </a:solidFill>
                <a:latin typeface="Calibri" charset="0"/>
                <a:ea typeface="ＭＳ Ｐゴシック" charset="0"/>
                <a:cs typeface="Calibri" charset="0"/>
              </a:rPr>
              <a:t>sub-optimal performance</a:t>
            </a:r>
            <a:br>
              <a:rPr lang="en-US" sz="3200">
                <a:solidFill>
                  <a:srgbClr val="942193"/>
                </a:solidFill>
                <a:latin typeface="Calibri" charset="0"/>
                <a:ea typeface="ＭＳ Ｐゴシック" charset="0"/>
                <a:cs typeface="Calibri" charset="0"/>
              </a:rPr>
            </a:br>
            <a:endParaRPr lang="en-US" sz="3200">
              <a:solidFill>
                <a:srgbClr val="942193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pPr marL="681038" indent="-458788">
              <a:lnSpc>
                <a:spcPct val="80000"/>
              </a:lnSpc>
              <a:spcBef>
                <a:spcPts val="2225"/>
              </a:spcBef>
            </a:pPr>
            <a:r>
              <a:rPr lang="en-US" sz="3200">
                <a:solidFill>
                  <a:srgbClr val="942193"/>
                </a:solidFill>
                <a:latin typeface="Calibri" charset="0"/>
                <a:ea typeface="ＭＳ Ｐゴシック" charset="0"/>
                <a:cs typeface="Calibri" charset="0"/>
              </a:rPr>
              <a:t>cross-layer information often useful</a:t>
            </a:r>
          </a:p>
          <a:p>
            <a:pPr marL="1276350" lvl="1" indent="-458788">
              <a:lnSpc>
                <a:spcPct val="80000"/>
              </a:lnSpc>
              <a:spcBef>
                <a:spcPts val="2225"/>
              </a:spcBef>
              <a:buFont typeface="Wingdings" charset="0"/>
              <a:buChar char="Ø"/>
            </a:pPr>
            <a:r>
              <a:rPr lang="en-US" sz="2800">
                <a:solidFill>
                  <a:srgbClr val="942193"/>
                </a:solidFill>
                <a:latin typeface="Calibri" charset="0"/>
                <a:ea typeface="ＭＳ Ｐゴシック" charset="0"/>
                <a:cs typeface="Calibri" charset="0"/>
              </a:rPr>
              <a:t>several “layer violations” in practice</a:t>
            </a:r>
          </a:p>
        </p:txBody>
      </p:sp>
      <p:sp>
        <p:nvSpPr>
          <p:cNvPr id="71683" name="Shape 29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2AF0886-3C0A-B942-9AA7-785B4124D6BA}" type="slidenum">
              <a:rPr lang="en-US" sz="1000" b="0">
                <a:solidFill>
                  <a:srgbClr val="424242"/>
                </a:solidFill>
                <a:latin typeface="Arial" charset="0"/>
              </a:rPr>
              <a:pPr eaLnBrk="1" hangingPunct="1"/>
              <a:t>32</a:t>
            </a:fld>
            <a:endParaRPr lang="en-US" sz="1000" b="0">
              <a:solidFill>
                <a:srgbClr val="42424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build="p" bldLvl="5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>
            <a:spLocks noGrp="1"/>
          </p:cNvSpPr>
          <p:nvPr>
            <p:ph type="body" idx="1"/>
          </p:nvPr>
        </p:nvSpPr>
        <p:spPr>
          <a:xfrm>
            <a:off x="803275" y="1541463"/>
            <a:ext cx="7569200" cy="4017962"/>
          </a:xfrm>
        </p:spPr>
        <p:txBody>
          <a:bodyPr/>
          <a:lstStyle>
            <a:lvl1pPr marL="970642" indent="-653142">
              <a:defRPr sz="4800">
                <a:solidFill>
                  <a:srgbClr val="942193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28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What physical infrastructure is already available?</a:t>
            </a:r>
            <a:r>
              <a:rPr lang="en-US" sz="28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28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</a:br>
            <a:endParaRPr lang="en-US" sz="2800" i="1" dirty="0">
              <a:solidFill>
                <a:schemeClr val="bg2">
                  <a:lumMod val="40000"/>
                  <a:lumOff val="60000"/>
                </a:schemeClr>
              </a:solidFill>
              <a:latin typeface="Calibri"/>
              <a:cs typeface="Calibri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 Reserve or on-demand?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2800" i="1" dirty="0">
              <a:solidFill>
                <a:schemeClr val="bg2">
                  <a:lumMod val="40000"/>
                  <a:lumOff val="60000"/>
                </a:schemeClr>
              </a:solidFill>
              <a:latin typeface="Calibri"/>
              <a:cs typeface="Calibri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Where’s my delay coming from</a:t>
            </a:r>
            <a:r>
              <a:rPr lang="en-US" sz="2800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2800" i="1" dirty="0">
              <a:solidFill>
                <a:srgbClr val="800000"/>
              </a:solidFill>
              <a:latin typeface="Calibri"/>
              <a:cs typeface="Calibri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i="1" dirty="0" smtClean="0">
                <a:solidFill>
                  <a:srgbClr val="800000"/>
                </a:solidFill>
                <a:latin typeface="Calibri"/>
                <a:cs typeface="Calibri"/>
              </a:rPr>
              <a:t>To layer or not? What layers? Where?</a:t>
            </a:r>
            <a:endParaRPr lang="en-US" sz="2800" i="1" dirty="0">
              <a:solidFill>
                <a:srgbClr val="800000"/>
              </a:solidFill>
              <a:latin typeface="Calibri"/>
              <a:cs typeface="Calibri"/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sz="1800" i="1" dirty="0">
              <a:solidFill>
                <a:srgbClr val="000000"/>
              </a:solidFill>
            </a:endParaRPr>
          </a:p>
        </p:txBody>
      </p:sp>
      <p:sp>
        <p:nvSpPr>
          <p:cNvPr id="72706" name="Shape 845"/>
          <p:cNvSpPr>
            <a:spLocks noGrp="1"/>
          </p:cNvSpPr>
          <p:nvPr>
            <p:ph type="sldNum" sz="quarter" idx="10"/>
          </p:nvPr>
        </p:nvSpPr>
        <p:spPr>
          <a:xfrm>
            <a:off x="8386763" y="6330950"/>
            <a:ext cx="165100" cy="195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EBAC2C6-2E78-7E48-9CAD-D38AE66897E5}" type="slidenum">
              <a:rPr lang="en-US" sz="1000" b="0">
                <a:solidFill>
                  <a:srgbClr val="919191"/>
                </a:solidFill>
                <a:latin typeface="Arial" charset="0"/>
              </a:rPr>
              <a:pPr eaLnBrk="1" hangingPunct="1"/>
              <a:t>33</a:t>
            </a:fld>
            <a:endParaRPr lang="en-US" sz="1000" b="0">
              <a:solidFill>
                <a:srgbClr val="919191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Implications of Hourglass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153400" cy="445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Single network-layer protocol (IP)</a:t>
            </a:r>
          </a:p>
          <a:p>
            <a:pPr marL="342865" indent="-342865">
              <a:defRPr/>
            </a:pPr>
            <a:r>
              <a:rPr lang="en-US" dirty="0" smtClean="0"/>
              <a:t>Allows arbitrary networks to interoperate</a:t>
            </a:r>
          </a:p>
          <a:p>
            <a:pPr marL="692080" lvl="1" indent="-347627">
              <a:defRPr/>
            </a:pPr>
            <a:r>
              <a:rPr lang="en-US" dirty="0" smtClean="0">
                <a:solidFill>
                  <a:srgbClr val="000090"/>
                </a:solidFill>
              </a:rPr>
              <a:t>Any network that supports IP can exchange packets</a:t>
            </a:r>
          </a:p>
          <a:p>
            <a:pPr marL="342865" indent="-342865">
              <a:defRPr/>
            </a:pPr>
            <a:r>
              <a:rPr lang="en-US" dirty="0" smtClean="0"/>
              <a:t>Decouples applications from low-level networking technologies</a:t>
            </a:r>
          </a:p>
          <a:p>
            <a:pPr marL="692080" lvl="1" indent="-347627">
              <a:defRPr/>
            </a:pPr>
            <a:r>
              <a:rPr lang="en-US" dirty="0">
                <a:solidFill>
                  <a:srgbClr val="000090"/>
                </a:solidFill>
              </a:rPr>
              <a:t>A</a:t>
            </a:r>
            <a:r>
              <a:rPr lang="en-US" dirty="0" smtClean="0">
                <a:solidFill>
                  <a:srgbClr val="000090"/>
                </a:solidFill>
              </a:rPr>
              <a:t>pplications function on </a:t>
            </a:r>
            <a:r>
              <a:rPr lang="en-US" i="1" dirty="0" smtClean="0">
                <a:solidFill>
                  <a:srgbClr val="000090"/>
                </a:solidFill>
              </a:rPr>
              <a:t>all</a:t>
            </a:r>
            <a:r>
              <a:rPr lang="en-US" dirty="0" smtClean="0">
                <a:solidFill>
                  <a:srgbClr val="000090"/>
                </a:solidFill>
              </a:rPr>
              <a:t> networks</a:t>
            </a:r>
          </a:p>
          <a:p>
            <a:pPr marL="342865" indent="-342865">
              <a:defRPr/>
            </a:pPr>
            <a:r>
              <a:rPr lang="en-US" dirty="0" smtClean="0"/>
              <a:t>Supports simultaneous innovations above and below IP</a:t>
            </a:r>
          </a:p>
          <a:p>
            <a:pPr marL="342865" indent="-342865">
              <a:defRPr/>
            </a:pPr>
            <a:r>
              <a:rPr lang="en-US" dirty="0" smtClean="0"/>
              <a:t>But changing IP itself is hard (e.g., IPv4 </a:t>
            </a:r>
            <a:r>
              <a:rPr lang="en-US" dirty="0" smtClean="0">
                <a:sym typeface="Wingdings"/>
              </a:rPr>
              <a:t> IPv6)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Hugely influential paper: 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End-to-End Arguments in System Design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 by Saltzer, Reed, and Clark (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84)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articulated the “End-to-End Principle” (E2E)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Endless debate over what it means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Everyone cites it as supporting their position</a:t>
            </a:r>
            <a:endParaRPr lang="en-US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Some application requirements can only be correctly implemented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end-to-end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reliability, security, </a:t>
            </a:r>
            <a:r>
              <a:rPr lang="en-US" sz="2000" i="1">
                <a:latin typeface="Arial" charset="0"/>
                <a:ea typeface="ＭＳ Ｐゴシック" charset="0"/>
              </a:rPr>
              <a:t>etc.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these in the network is hard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every step along the way must be fail proof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Hosts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satisfy the requirement without network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s help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Will/must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do so, since they can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t rely on the network</a:t>
            </a:r>
            <a:endParaRPr lang="en-US" altLang="ja-JP" sz="2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2: end-to-end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check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retry</a:t>
            </a:r>
          </a:p>
        </p:txBody>
      </p:sp>
      <p:sp>
        <p:nvSpPr>
          <p:cNvPr id="53252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54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55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57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58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59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53260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2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53261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62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63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21" tIns="45711" rIns="91421" bIns="45711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2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53265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66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67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sp>
        <p:nvSpPr>
          <p:cNvPr id="53273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992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53274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1" tIns="45711" rIns="91421" bIns="4571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098925" y="2438400"/>
            <a:ext cx="1844675" cy="868363"/>
            <a:chOff x="2582" y="1392"/>
            <a:chExt cx="1162" cy="547"/>
          </a:xfrm>
        </p:grpSpPr>
        <p:sp>
          <p:nvSpPr>
            <p:cNvPr id="53279" name="Freeform 30"/>
            <p:cNvSpPr>
              <a:spLocks/>
            </p:cNvSpPr>
            <p:nvPr/>
          </p:nvSpPr>
          <p:spPr bwMode="auto">
            <a:xfrm>
              <a:off x="3628" y="1392"/>
              <a:ext cx="116" cy="252"/>
            </a:xfrm>
            <a:custGeom>
              <a:avLst/>
              <a:gdLst>
                <a:gd name="T0" fmla="*/ 0 w 1680"/>
                <a:gd name="T1" fmla="*/ 0 h 528"/>
                <a:gd name="T2" fmla="*/ 3 w 1680"/>
                <a:gd name="T3" fmla="*/ 137 h 528"/>
                <a:gd name="T4" fmla="*/ 3 w 1680"/>
                <a:gd name="T5" fmla="*/ 252 h 528"/>
                <a:gd name="T6" fmla="*/ 113 w 1680"/>
                <a:gd name="T7" fmla="*/ 252 h 528"/>
                <a:gd name="T8" fmla="*/ 113 w 1680"/>
                <a:gd name="T9" fmla="*/ 160 h 528"/>
                <a:gd name="T10" fmla="*/ 116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53280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53257" idx="1"/>
            <a:endCxn id="53264" idx="2"/>
          </p:cNvCxnSpPr>
          <p:nvPr/>
        </p:nvCxnSpPr>
        <p:spPr bwMode="auto">
          <a:xfrm rot="16200000" flipV="1">
            <a:off x="6342857" y="2466181"/>
            <a:ext cx="754062" cy="9112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53254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1 is incomplete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What happens if any network element misbehaves?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Receiver has to do the check anyway! 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2 is 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Full functionality can be entirely implemented at application layer with no need for reliability from lower layers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Is there any need to implement reliability at lower layers?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End-to-End Principle 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functionality (e.g., reliability) in the network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Doesn’t reduce host implementation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 increase network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Probably increases delay and overhead on all applications even if they don’t need the functionality (e.g. VoIP)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However, implementing in the network can improve performance in some cases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e.g., consider a very lossy link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-36513" y="2971800"/>
            <a:ext cx="9332913" cy="2895600"/>
            <a:chOff x="-36908" y="2971800"/>
            <a:chExt cx="9333308" cy="2895600"/>
          </a:xfrm>
        </p:grpSpPr>
        <p:sp>
          <p:nvSpPr>
            <p:cNvPr id="16405" name="Rectangle 29"/>
            <p:cNvSpPr>
              <a:spLocks noChangeArrowheads="1"/>
            </p:cNvSpPr>
            <p:nvPr/>
          </p:nvSpPr>
          <p:spPr bwMode="auto">
            <a:xfrm>
              <a:off x="-36908" y="4953000"/>
              <a:ext cx="9333308" cy="914400"/>
            </a:xfrm>
            <a:prstGeom prst="rect">
              <a:avLst/>
            </a:prstGeom>
            <a:solidFill>
              <a:srgbClr val="A2E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2813"/>
              <a:endParaRPr lang="en-US"/>
            </a:p>
          </p:txBody>
        </p:sp>
        <p:sp>
          <p:nvSpPr>
            <p:cNvPr id="16406" name="Rectangle 25"/>
            <p:cNvSpPr>
              <a:spLocks noChangeArrowheads="1"/>
            </p:cNvSpPr>
            <p:nvPr/>
          </p:nvSpPr>
          <p:spPr bwMode="auto">
            <a:xfrm>
              <a:off x="0" y="3962400"/>
              <a:ext cx="9144000" cy="9144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2813"/>
              <a:endParaRPr lang="en-US"/>
            </a:p>
          </p:txBody>
        </p:sp>
        <p:sp>
          <p:nvSpPr>
            <p:cNvPr id="16407" name="Rectangle 1"/>
            <p:cNvSpPr>
              <a:spLocks noChangeArrowheads="1"/>
            </p:cNvSpPr>
            <p:nvPr/>
          </p:nvSpPr>
          <p:spPr bwMode="auto">
            <a:xfrm>
              <a:off x="0" y="2971800"/>
              <a:ext cx="9144000" cy="91440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2813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8200" y="3200400"/>
            <a:ext cx="850900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CEO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9150" y="4191000"/>
            <a:ext cx="852488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105400"/>
            <a:ext cx="1108075" cy="461963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FedEx</a:t>
            </a:r>
          </a:p>
        </p:txBody>
      </p:sp>
      <p:cxnSp>
        <p:nvCxnSpPr>
          <p:cNvPr id="10" name="Straight Arrow Connector 9"/>
          <p:cNvCxnSpPr>
            <a:cxnSpLocks noChangeShapeType="1"/>
            <a:stCxn id="6" idx="2"/>
            <a:endCxn id="7" idx="0"/>
          </p:cNvCxnSpPr>
          <p:nvPr/>
        </p:nvCxnSpPr>
        <p:spPr bwMode="auto">
          <a:xfrm flipH="1">
            <a:off x="1244600" y="3662363"/>
            <a:ext cx="19050" cy="5286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>
            <a:off x="1295400" y="4648200"/>
            <a:ext cx="9525" cy="5286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6248400" y="3195638"/>
            <a:ext cx="850900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CEO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64275" y="4186238"/>
            <a:ext cx="850900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Aide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3325" y="5100638"/>
            <a:ext cx="1108075" cy="461962"/>
          </a:xfrm>
          <a:prstGeom prst="rect">
            <a:avLst/>
          </a:prstGeom>
          <a:noFill/>
        </p:spPr>
        <p:txBody>
          <a:bodyPr wrap="none" lIns="91430" tIns="45716" rIns="91430" bIns="45716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FedEx</a:t>
            </a:r>
          </a:p>
        </p:txBody>
      </p:sp>
      <p:cxnSp>
        <p:nvCxnSpPr>
          <p:cNvPr id="18" name="Straight Arrow Connector 17"/>
          <p:cNvCxnSpPr>
            <a:cxnSpLocks noChangeShapeType="1"/>
            <a:stCxn id="15" idx="2"/>
            <a:endCxn id="16" idx="0"/>
          </p:cNvCxnSpPr>
          <p:nvPr/>
        </p:nvCxnSpPr>
        <p:spPr bwMode="auto">
          <a:xfrm>
            <a:off x="6673850" y="3657600"/>
            <a:ext cx="15875" cy="5286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H="1">
            <a:off x="6740525" y="4643438"/>
            <a:ext cx="9525" cy="52863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  <a:stCxn id="8" idx="3"/>
            <a:endCxn id="17" idx="1"/>
          </p:cNvCxnSpPr>
          <p:nvPr/>
        </p:nvCxnSpPr>
        <p:spPr bwMode="auto">
          <a:xfrm flipV="1">
            <a:off x="1946275" y="5332413"/>
            <a:ext cx="4337050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2362200" y="5029200"/>
            <a:ext cx="36576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8000"/>
                </a:solidFill>
                <a:latin typeface="+mn-lt"/>
              </a:rPr>
              <a:t>Location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4600" y="5105400"/>
            <a:ext cx="3505200" cy="461963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400" dirty="0" err="1">
                <a:solidFill>
                  <a:srgbClr val="3366FF"/>
                </a:solidFill>
                <a:latin typeface="+mn-lt"/>
              </a:rPr>
              <a:t>Fedex</a:t>
            </a:r>
            <a:r>
              <a:rPr lang="en-US" sz="2400" dirty="0">
                <a:solidFill>
                  <a:srgbClr val="3366FF"/>
                </a:solidFill>
                <a:latin typeface="+mn-lt"/>
              </a:rPr>
              <a:t> Envelope (FE)</a:t>
            </a:r>
          </a:p>
        </p:txBody>
      </p:sp>
      <p:sp>
        <p:nvSpPr>
          <p:cNvPr id="16399" name="Title 1"/>
          <p:cNvSpPr>
            <a:spLocks noGrp="1"/>
          </p:cNvSpPr>
          <p:nvPr>
            <p:ph type="title"/>
          </p:nvPr>
        </p:nvSpPr>
        <p:spPr>
          <a:xfrm>
            <a:off x="304800" y="-182563"/>
            <a:ext cx="8229600" cy="1173163"/>
          </a:xfrm>
        </p:spPr>
        <p:txBody>
          <a:bodyPr/>
          <a:lstStyle/>
          <a:p>
            <a:pPr algn="ctr"/>
            <a:r>
              <a:rPr lang="en-US" sz="4400">
                <a:latin typeface="Calibri" charset="0"/>
                <a:ea typeface="ＭＳ Ｐゴシック" charset="0"/>
                <a:cs typeface="Calibri" charset="0"/>
              </a:rPr>
              <a:t>The Path of the Letter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48000" y="3209925"/>
            <a:ext cx="20574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</a:rPr>
              <a:t>Letter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0" y="4114800"/>
            <a:ext cx="20574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3366FF"/>
                </a:solidFill>
                <a:latin typeface="+mn-lt"/>
              </a:rPr>
              <a:t>Envelope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3200400"/>
            <a:ext cx="36576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8000"/>
                </a:solidFill>
                <a:latin typeface="+mn-lt"/>
              </a:rPr>
              <a:t>Semantic Content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86000" y="4114800"/>
            <a:ext cx="36576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8000"/>
                </a:solidFill>
                <a:latin typeface="+mn-lt"/>
              </a:rPr>
              <a:t>Identity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04800" y="1358900"/>
            <a:ext cx="845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marL="455613" indent="-4556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buFont typeface="Arial" charset="0"/>
              <a:buChar char="•"/>
            </a:pPr>
            <a:r>
              <a:rPr lang="en-US" sz="2800" b="0">
                <a:solidFill>
                  <a:srgbClr val="660066"/>
                </a:solidFill>
                <a:latin typeface="Calibri" charset="0"/>
                <a:cs typeface="Calibri" charset="0"/>
              </a:rPr>
              <a:t>“Peers” in the same layer understand the same things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2800" b="0">
                <a:solidFill>
                  <a:srgbClr val="660066"/>
                </a:solidFill>
                <a:latin typeface="Calibri" charset="0"/>
                <a:cs typeface="Calibri" charset="0"/>
              </a:rPr>
              <a:t>No one else needs to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sz="2800" b="0">
                <a:solidFill>
                  <a:srgbClr val="660066"/>
                </a:solidFill>
                <a:latin typeface="Calibri" charset="0"/>
                <a:cs typeface="Calibri" charset="0"/>
              </a:rPr>
              <a:t>Lowest level has most packaging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/>
      <p:bldP spid="24" grpId="1"/>
      <p:bldP spid="22" grpId="0"/>
      <p:bldP spid="22" grpId="1"/>
      <p:bldP spid="23" grpId="0"/>
      <p:bldP spid="23" grpId="1"/>
      <p:bldP spid="25" grpId="0"/>
      <p:bldP spid="2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Layering is a good way to organize networks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Unified Internet layer decouples apps from networks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E2E argument encourages us to keep IP simple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307"/>
          <p:cNvSpPr/>
          <p:nvPr/>
        </p:nvSpPr>
        <p:spPr>
          <a:xfrm>
            <a:off x="9525" y="1550988"/>
            <a:ext cx="9170988" cy="963612"/>
          </a:xfrm>
          <a:prstGeom prst="rect">
            <a:avLst/>
          </a:prstGeom>
          <a:solidFill>
            <a:srgbClr val="0096FF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2" name="Shape 309"/>
          <p:cNvSpPr/>
          <p:nvPr/>
        </p:nvSpPr>
        <p:spPr>
          <a:xfrm>
            <a:off x="-223838" y="3581400"/>
            <a:ext cx="9377363" cy="990600"/>
          </a:xfrm>
          <a:prstGeom prst="rect">
            <a:avLst/>
          </a:prstGeom>
          <a:solidFill>
            <a:srgbClr val="008F00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6" name="Shape 310"/>
          <p:cNvSpPr/>
          <p:nvPr/>
        </p:nvSpPr>
        <p:spPr>
          <a:xfrm>
            <a:off x="-223838" y="5607050"/>
            <a:ext cx="9377363" cy="94615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7" name="Shape 311"/>
          <p:cNvSpPr/>
          <p:nvPr/>
        </p:nvSpPr>
        <p:spPr>
          <a:xfrm>
            <a:off x="-223838" y="2514600"/>
            <a:ext cx="9377363" cy="1139825"/>
          </a:xfrm>
          <a:prstGeom prst="rect">
            <a:avLst/>
          </a:prstGeom>
          <a:solidFill>
            <a:srgbClr val="942193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73163"/>
          </a:xfrm>
        </p:spPr>
        <p:txBody>
          <a:bodyPr/>
          <a:lstStyle/>
          <a:p>
            <a:pPr algn="ctr"/>
            <a:r>
              <a:rPr lang="en-US" sz="4800">
                <a:latin typeface="Calibri" charset="0"/>
                <a:ea typeface="ＭＳ Ｐゴシック" charset="0"/>
                <a:cs typeface="Calibri" charset="0"/>
              </a:rPr>
              <a:t>In the Internet: decomposition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6172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Applications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600325"/>
            <a:ext cx="60198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Reliable (or unreliable) transport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613150"/>
            <a:ext cx="6400800" cy="522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Best-effort </a:t>
            </a:r>
            <a:r>
              <a:rPr lang="en-US" sz="2800" i="1" kern="0" dirty="0">
                <a:solidFill>
                  <a:srgbClr val="660066"/>
                </a:solidFill>
                <a:latin typeface="Calibri"/>
                <a:ea typeface="ＭＳ Ｐゴシック" pitchFamily="32" charset="-128"/>
                <a:cs typeface="Calibri"/>
              </a:rPr>
              <a:t>global</a:t>
            </a: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 packet delivery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683125"/>
            <a:ext cx="6172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Best-effort local </a:t>
            </a:r>
            <a:r>
              <a:rPr lang="en-US" sz="2800" i="1" kern="0" dirty="0">
                <a:solidFill>
                  <a:srgbClr val="660066"/>
                </a:solidFill>
                <a:latin typeface="Calibri"/>
                <a:ea typeface="ＭＳ Ｐゴシック" pitchFamily="32" charset="-128"/>
                <a:cs typeface="Calibri"/>
              </a:rPr>
              <a:t>packet</a:t>
            </a: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 delivery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865813"/>
            <a:ext cx="6172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Physical transfer of bits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0" name="Shape 306"/>
          <p:cNvSpPr/>
          <p:nvPr/>
        </p:nvSpPr>
        <p:spPr>
          <a:xfrm>
            <a:off x="-187325" y="4572000"/>
            <a:ext cx="9304338" cy="1066800"/>
          </a:xfrm>
          <a:prstGeom prst="rect">
            <a:avLst/>
          </a:prstGeom>
          <a:solidFill>
            <a:srgbClr val="FFD479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307"/>
          <p:cNvSpPr/>
          <p:nvPr/>
        </p:nvSpPr>
        <p:spPr>
          <a:xfrm>
            <a:off x="9525" y="1550988"/>
            <a:ext cx="9170988" cy="963612"/>
          </a:xfrm>
          <a:prstGeom prst="rect">
            <a:avLst/>
          </a:prstGeom>
          <a:solidFill>
            <a:srgbClr val="0096FF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1" name="Shape 309"/>
          <p:cNvSpPr/>
          <p:nvPr/>
        </p:nvSpPr>
        <p:spPr>
          <a:xfrm>
            <a:off x="-223838" y="3581400"/>
            <a:ext cx="9377363" cy="990600"/>
          </a:xfrm>
          <a:prstGeom prst="rect">
            <a:avLst/>
          </a:prstGeom>
          <a:solidFill>
            <a:srgbClr val="008F00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2" name="Shape 310"/>
          <p:cNvSpPr/>
          <p:nvPr/>
        </p:nvSpPr>
        <p:spPr>
          <a:xfrm>
            <a:off x="-223838" y="5607050"/>
            <a:ext cx="9377363" cy="94615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6" name="Shape 311"/>
          <p:cNvSpPr/>
          <p:nvPr/>
        </p:nvSpPr>
        <p:spPr>
          <a:xfrm>
            <a:off x="-223838" y="2514600"/>
            <a:ext cx="9377363" cy="1139825"/>
          </a:xfrm>
          <a:prstGeom prst="rect">
            <a:avLst/>
          </a:prstGeom>
          <a:solidFill>
            <a:srgbClr val="942193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7" name="Shape 306"/>
          <p:cNvSpPr/>
          <p:nvPr/>
        </p:nvSpPr>
        <p:spPr>
          <a:xfrm>
            <a:off x="-187325" y="4572000"/>
            <a:ext cx="9304338" cy="1066800"/>
          </a:xfrm>
          <a:prstGeom prst="rect">
            <a:avLst/>
          </a:prstGeom>
          <a:solidFill>
            <a:srgbClr val="FFD479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4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8438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73163"/>
          </a:xfrm>
        </p:spPr>
        <p:txBody>
          <a:bodyPr/>
          <a:lstStyle/>
          <a:p>
            <a:pPr algn="ctr"/>
            <a:r>
              <a:rPr lang="en-US" sz="4800">
                <a:latin typeface="Calibri" charset="0"/>
                <a:ea typeface="ＭＳ Ｐゴシック" charset="0"/>
                <a:cs typeface="Calibri" charset="0"/>
              </a:rPr>
              <a:t>In the Internet: organization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6172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Applications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0" y="4262438"/>
            <a:ext cx="1917700" cy="461962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Calibri"/>
                <a:ea typeface="ＭＳ Ｐゴシック" pitchFamily="32" charset="-128"/>
                <a:cs typeface="Calibri"/>
              </a:rPr>
              <a:t>…built on…</a:t>
            </a:r>
            <a:endParaRPr lang="en-US"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2300" y="3200400"/>
            <a:ext cx="1917700" cy="461963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Calibri"/>
                <a:ea typeface="ＭＳ Ｐゴシック" pitchFamily="32" charset="-128"/>
                <a:cs typeface="Calibri"/>
              </a:rPr>
              <a:t>…built on…</a:t>
            </a:r>
            <a:endParaRPr lang="en-US"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206625"/>
            <a:ext cx="1917700" cy="4603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Calibri"/>
                <a:ea typeface="ＭＳ Ｐゴシック" pitchFamily="32" charset="-128"/>
                <a:cs typeface="Calibri"/>
              </a:rPr>
              <a:t>…built on…</a:t>
            </a:r>
            <a:endParaRPr lang="en-US"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8500" y="5330825"/>
            <a:ext cx="1917700" cy="4603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Calibri"/>
                <a:ea typeface="ＭＳ Ｐゴシック" pitchFamily="32" charset="-128"/>
                <a:cs typeface="Calibri"/>
              </a:rPr>
              <a:t>…built on…</a:t>
            </a:r>
            <a:endParaRPr lang="en-US"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600325"/>
            <a:ext cx="60198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Reliable (or unreliable) transport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613150"/>
            <a:ext cx="6400800" cy="522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Best-effort global packet delivery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683125"/>
            <a:ext cx="6172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Best-effort local packet delivery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865813"/>
            <a:ext cx="6172200" cy="523875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  <a:ea typeface="ＭＳ Ｐゴシック" pitchFamily="32" charset="-128"/>
                <a:cs typeface="Calibri"/>
              </a:rPr>
              <a:t>Physical transfer of bits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4267200" y="1981200"/>
            <a:ext cx="4495800" cy="4267200"/>
            <a:chOff x="4267200" y="1600200"/>
            <a:chExt cx="4495800" cy="4267200"/>
          </a:xfrm>
        </p:grpSpPr>
        <p:cxnSp>
          <p:nvCxnSpPr>
            <p:cNvPr id="18450" name="Straight Arrow Connector 14"/>
            <p:cNvCxnSpPr>
              <a:cxnSpLocks noChangeShapeType="1"/>
              <a:endCxn id="18464" idx="1"/>
            </p:cNvCxnSpPr>
            <p:nvPr/>
          </p:nvCxnSpPr>
          <p:spPr bwMode="auto">
            <a:xfrm>
              <a:off x="4267200" y="1600200"/>
              <a:ext cx="2536459" cy="1442235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1" name="Straight Arrow Connector 21"/>
            <p:cNvCxnSpPr>
              <a:cxnSpLocks noChangeShapeType="1"/>
              <a:endCxn id="18460" idx="1"/>
            </p:cNvCxnSpPr>
            <p:nvPr/>
          </p:nvCxnSpPr>
          <p:spPr bwMode="auto">
            <a:xfrm flipV="1">
              <a:off x="5181600" y="4958547"/>
              <a:ext cx="1649046" cy="908853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2" name="Straight Arrow Connector 23"/>
            <p:cNvCxnSpPr>
              <a:cxnSpLocks noChangeShapeType="1"/>
              <a:endCxn id="18461" idx="1"/>
            </p:cNvCxnSpPr>
            <p:nvPr/>
          </p:nvCxnSpPr>
          <p:spPr bwMode="auto">
            <a:xfrm flipV="1">
              <a:off x="5791200" y="4501347"/>
              <a:ext cx="1039446" cy="223053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3" name="Straight Arrow Connector 25"/>
            <p:cNvCxnSpPr>
              <a:cxnSpLocks noChangeShapeType="1"/>
              <a:endCxn id="18462" idx="1"/>
            </p:cNvCxnSpPr>
            <p:nvPr/>
          </p:nvCxnSpPr>
          <p:spPr bwMode="auto">
            <a:xfrm>
              <a:off x="6019800" y="3657600"/>
              <a:ext cx="810846" cy="388135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4" name="Straight Arrow Connector 27"/>
            <p:cNvCxnSpPr>
              <a:cxnSpLocks noChangeShapeType="1"/>
              <a:endCxn id="18463" idx="1"/>
            </p:cNvCxnSpPr>
            <p:nvPr/>
          </p:nvCxnSpPr>
          <p:spPr bwMode="auto">
            <a:xfrm>
              <a:off x="5105400" y="2819400"/>
              <a:ext cx="1725246" cy="769135"/>
            </a:xfrm>
            <a:prstGeom prst="straightConnector1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3" name="Group 6"/>
            <p:cNvGrpSpPr>
              <a:grpSpLocks/>
            </p:cNvGrpSpPr>
            <p:nvPr/>
          </p:nvGrpSpPr>
          <p:grpSpPr bwMode="auto">
            <a:xfrm>
              <a:off x="7239000" y="2819400"/>
              <a:ext cx="1497012" cy="431800"/>
              <a:chOff x="0" y="0"/>
              <a:chExt cx="943" cy="272"/>
            </a:xfrm>
            <a:solidFill>
              <a:srgbClr val="0000FF"/>
            </a:solidFill>
          </p:grpSpPr>
          <p:sp>
            <p:nvSpPr>
              <p:cNvPr id="44" name="Rectangle 7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8"/>
              <p:cNvSpPr>
                <a:spLocks/>
              </p:cNvSpPr>
              <p:nvPr/>
            </p:nvSpPr>
            <p:spPr bwMode="auto">
              <a:xfrm>
                <a:off x="34" y="24"/>
                <a:ext cx="873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Application</a:t>
                </a:r>
              </a:p>
            </p:txBody>
          </p:sp>
        </p:grpSp>
        <p:grpSp>
          <p:nvGrpSpPr>
            <p:cNvPr id="52" name="Group 15"/>
            <p:cNvGrpSpPr>
              <a:grpSpLocks/>
            </p:cNvGrpSpPr>
            <p:nvPr/>
          </p:nvGrpSpPr>
          <p:grpSpPr bwMode="auto">
            <a:xfrm>
              <a:off x="7265988" y="3352800"/>
              <a:ext cx="1497012" cy="431800"/>
              <a:chOff x="0" y="0"/>
              <a:chExt cx="943" cy="272"/>
            </a:xfrm>
            <a:solidFill>
              <a:srgbClr val="0000FF"/>
            </a:solidFill>
          </p:grpSpPr>
          <p:sp>
            <p:nvSpPr>
              <p:cNvPr id="53" name="Rectangle 16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grpFill/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17"/>
              <p:cNvSpPr>
                <a:spLocks/>
              </p:cNvSpPr>
              <p:nvPr/>
            </p:nvSpPr>
            <p:spPr bwMode="auto">
              <a:xfrm>
                <a:off x="93" y="24"/>
                <a:ext cx="752" cy="22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2699" algn="ctr">
                  <a:defRPr/>
                </a:pPr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Transport</a:t>
                </a:r>
              </a:p>
            </p:txBody>
          </p:sp>
        </p:grpSp>
        <p:grpSp>
          <p:nvGrpSpPr>
            <p:cNvPr id="18457" name="Group 18"/>
            <p:cNvGrpSpPr>
              <a:grpSpLocks/>
            </p:cNvGrpSpPr>
            <p:nvPr/>
          </p:nvGrpSpPr>
          <p:grpSpPr bwMode="auto">
            <a:xfrm>
              <a:off x="7265988" y="3810000"/>
              <a:ext cx="1497012" cy="428625"/>
              <a:chOff x="0" y="0"/>
              <a:chExt cx="943" cy="270"/>
            </a:xfrm>
          </p:grpSpPr>
          <p:sp>
            <p:nvSpPr>
              <p:cNvPr id="56" name="Rectangle 19"/>
              <p:cNvSpPr>
                <a:spLocks/>
              </p:cNvSpPr>
              <p:nvPr/>
            </p:nvSpPr>
            <p:spPr bwMode="auto">
              <a:xfrm>
                <a:off x="0" y="0"/>
                <a:ext cx="943" cy="270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0" name="Rectangle 20"/>
              <p:cNvSpPr>
                <a:spLocks/>
              </p:cNvSpPr>
              <p:nvPr/>
            </p:nvSpPr>
            <p:spPr bwMode="auto">
              <a:xfrm>
                <a:off x="140" y="23"/>
                <a:ext cx="663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1113" algn="ctr"/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Network</a:t>
                </a:r>
              </a:p>
            </p:txBody>
          </p:sp>
        </p:grpSp>
        <p:grpSp>
          <p:nvGrpSpPr>
            <p:cNvPr id="18458" name="Group 21"/>
            <p:cNvGrpSpPr>
              <a:grpSpLocks/>
            </p:cNvGrpSpPr>
            <p:nvPr/>
          </p:nvGrpSpPr>
          <p:grpSpPr bwMode="auto">
            <a:xfrm>
              <a:off x="7265988" y="4265612"/>
              <a:ext cx="1497012" cy="431800"/>
              <a:chOff x="0" y="0"/>
              <a:chExt cx="943" cy="272"/>
            </a:xfrm>
          </p:grpSpPr>
          <p:sp>
            <p:nvSpPr>
              <p:cNvPr id="59" name="Rectangle 22"/>
              <p:cNvSpPr>
                <a:spLocks/>
              </p:cNvSpPr>
              <p:nvPr/>
            </p:nvSpPr>
            <p:spPr bwMode="auto">
              <a:xfrm>
                <a:off x="0" y="0"/>
                <a:ext cx="943" cy="272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68" name="Rectangle 23"/>
              <p:cNvSpPr>
                <a:spLocks/>
              </p:cNvSpPr>
              <p:nvPr/>
            </p:nvSpPr>
            <p:spPr bwMode="auto">
              <a:xfrm>
                <a:off x="125" y="24"/>
                <a:ext cx="69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1113" algn="ctr"/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Data link</a:t>
                </a:r>
              </a:p>
            </p:txBody>
          </p:sp>
        </p:grpSp>
        <p:grpSp>
          <p:nvGrpSpPr>
            <p:cNvPr id="18459" name="Group 24"/>
            <p:cNvGrpSpPr>
              <a:grpSpLocks/>
            </p:cNvGrpSpPr>
            <p:nvPr/>
          </p:nvGrpSpPr>
          <p:grpSpPr bwMode="auto">
            <a:xfrm>
              <a:off x="7265988" y="4722812"/>
              <a:ext cx="1497012" cy="430213"/>
              <a:chOff x="0" y="0"/>
              <a:chExt cx="943" cy="271"/>
            </a:xfrm>
          </p:grpSpPr>
          <p:sp>
            <p:nvSpPr>
              <p:cNvPr id="62" name="Rectangle 25"/>
              <p:cNvSpPr>
                <a:spLocks/>
              </p:cNvSpPr>
              <p:nvPr/>
            </p:nvSpPr>
            <p:spPr bwMode="auto">
              <a:xfrm>
                <a:off x="0" y="0"/>
                <a:ext cx="943" cy="271"/>
              </a:xfrm>
              <a:prstGeom prst="rect">
                <a:avLst/>
              </a:prstGeom>
              <a:solidFill>
                <a:srgbClr val="114FFB"/>
              </a:solidFill>
              <a:ln w="25400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chemeClr val="bg2">
                    <a:alpha val="75000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66" name="Rectangle 26"/>
              <p:cNvSpPr>
                <a:spLocks/>
              </p:cNvSpPr>
              <p:nvPr/>
            </p:nvSpPr>
            <p:spPr bwMode="auto">
              <a:xfrm>
                <a:off x="137" y="23"/>
                <a:ext cx="67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8100" tIns="38100" rIns="90479" bIns="38100" anchor="ctr">
                <a:spAutoFit/>
              </a:bodyPr>
              <a:lstStyle/>
              <a:p>
                <a:pPr marL="11113" algn="ctr"/>
                <a:r>
                  <a:rPr lang="en-US" sz="1800">
                    <a:solidFill>
                      <a:srgbClr val="FFFFFF"/>
                    </a:solidFill>
                    <a:latin typeface="Arial" charset="0"/>
                    <a:cs typeface="Arial" charset="0"/>
                    <a:sym typeface="Arial" charset="0"/>
                  </a:rPr>
                  <a:t>Physical</a:t>
                </a:r>
              </a:p>
            </p:txBody>
          </p:sp>
        </p:grpSp>
        <p:sp>
          <p:nvSpPr>
            <p:cNvPr id="18460" name="Rectangle 27"/>
            <p:cNvSpPr>
              <a:spLocks/>
            </p:cNvSpPr>
            <p:nvPr/>
          </p:nvSpPr>
          <p:spPr bwMode="auto">
            <a:xfrm>
              <a:off x="6830646" y="4811712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L1</a:t>
              </a:r>
            </a:p>
          </p:txBody>
        </p:sp>
        <p:sp>
          <p:nvSpPr>
            <p:cNvPr id="18461" name="Rectangle 28"/>
            <p:cNvSpPr>
              <a:spLocks/>
            </p:cNvSpPr>
            <p:nvPr/>
          </p:nvSpPr>
          <p:spPr bwMode="auto">
            <a:xfrm>
              <a:off x="6830646" y="4354512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L2</a:t>
              </a:r>
            </a:p>
          </p:txBody>
        </p:sp>
        <p:sp>
          <p:nvSpPr>
            <p:cNvPr id="18462" name="Rectangle 29"/>
            <p:cNvSpPr>
              <a:spLocks/>
            </p:cNvSpPr>
            <p:nvPr/>
          </p:nvSpPr>
          <p:spPr bwMode="auto">
            <a:xfrm>
              <a:off x="6830646" y="3898900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L3</a:t>
              </a:r>
            </a:p>
          </p:txBody>
        </p:sp>
        <p:sp>
          <p:nvSpPr>
            <p:cNvPr id="18463" name="Rectangle 30"/>
            <p:cNvSpPr>
              <a:spLocks/>
            </p:cNvSpPr>
            <p:nvPr/>
          </p:nvSpPr>
          <p:spPr bwMode="auto">
            <a:xfrm>
              <a:off x="6830646" y="3441700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L4</a:t>
              </a:r>
            </a:p>
          </p:txBody>
        </p:sp>
        <p:sp>
          <p:nvSpPr>
            <p:cNvPr id="18464" name="Rectangle 33"/>
            <p:cNvSpPr>
              <a:spLocks/>
            </p:cNvSpPr>
            <p:nvPr/>
          </p:nvSpPr>
          <p:spPr bwMode="auto">
            <a:xfrm>
              <a:off x="6803659" y="2895600"/>
              <a:ext cx="359141" cy="293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C0128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5400" tIns="25400" rIns="63493" bIns="25400">
              <a:spAutoFit/>
            </a:bodyPr>
            <a:lstStyle/>
            <a:p>
              <a:pPr marL="9525">
                <a:lnSpc>
                  <a:spcPct val="85000"/>
                </a:lnSpc>
              </a:pPr>
              <a:r>
                <a:rPr lang="en-US" sz="1800">
                  <a:latin typeface="Arial" charset="0"/>
                  <a:cs typeface="Arial" charset="0"/>
                  <a:sym typeface="Arial" charset="0"/>
                </a:rPr>
                <a:t>L7</a:t>
              </a:r>
            </a:p>
          </p:txBody>
        </p:sp>
      </p:grpSp>
      <p:sp>
        <p:nvSpPr>
          <p:cNvPr id="74" name="Oval Callout 73"/>
          <p:cNvSpPr/>
          <p:nvPr/>
        </p:nvSpPr>
        <p:spPr bwMode="auto">
          <a:xfrm>
            <a:off x="6781800" y="1752600"/>
            <a:ext cx="2057400" cy="1143000"/>
          </a:xfrm>
          <a:prstGeom prst="wedgeEllipseCallout">
            <a:avLst>
              <a:gd name="adj1" fmla="val -39122"/>
              <a:gd name="adj2" fmla="val 76218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 algn="ctr">
              <a:defRPr/>
            </a:pPr>
            <a:r>
              <a:rPr lang="en-US" b="0" dirty="0">
                <a:latin typeface="+mn-lt"/>
              </a:rPr>
              <a:t>nope, </a:t>
            </a:r>
            <a:br>
              <a:rPr lang="en-US" b="0" dirty="0">
                <a:latin typeface="+mn-lt"/>
              </a:rPr>
            </a:br>
            <a:r>
              <a:rPr lang="en-US" b="0" dirty="0">
                <a:latin typeface="+mn-lt"/>
              </a:rPr>
              <a:t>not a typo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context of the Internet</a:t>
            </a:r>
          </a:p>
        </p:txBody>
      </p:sp>
      <p:grpSp>
        <p:nvGrpSpPr>
          <p:cNvPr id="43" name="Group 6"/>
          <p:cNvGrpSpPr>
            <a:grpSpLocks/>
          </p:cNvGrpSpPr>
          <p:nvPr/>
        </p:nvGrpSpPr>
        <p:grpSpPr bwMode="auto">
          <a:xfrm>
            <a:off x="7239000" y="2133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44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Rectangle 8"/>
            <p:cNvSpPr>
              <a:spLocks/>
            </p:cNvSpPr>
            <p:nvPr/>
          </p:nvSpPr>
          <p:spPr bwMode="auto">
            <a:xfrm>
              <a:off x="34" y="24"/>
              <a:ext cx="873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46" name="Group 9"/>
          <p:cNvGrpSpPr>
            <a:grpSpLocks/>
          </p:cNvGrpSpPr>
          <p:nvPr/>
        </p:nvGrpSpPr>
        <p:grpSpPr bwMode="auto">
          <a:xfrm>
            <a:off x="7237427" y="2590800"/>
            <a:ext cx="1498570" cy="430212"/>
            <a:chOff x="9" y="0"/>
            <a:chExt cx="943" cy="271"/>
          </a:xfrm>
          <a:solidFill>
            <a:srgbClr val="008000"/>
          </a:solidFill>
        </p:grpSpPr>
        <p:sp>
          <p:nvSpPr>
            <p:cNvPr id="47" name="Rectangle 10"/>
            <p:cNvSpPr>
              <a:spLocks/>
            </p:cNvSpPr>
            <p:nvPr/>
          </p:nvSpPr>
          <p:spPr bwMode="auto">
            <a:xfrm>
              <a:off x="9" y="0"/>
              <a:ext cx="943" cy="271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b="0">
                <a:solidFill>
                  <a:srgbClr val="FF0000"/>
                </a:solidFill>
              </a:endParaRPr>
            </a:p>
          </p:txBody>
        </p:sp>
        <p:sp>
          <p:nvSpPr>
            <p:cNvPr id="48" name="Rectangle 11"/>
            <p:cNvSpPr>
              <a:spLocks/>
            </p:cNvSpPr>
            <p:nvPr/>
          </p:nvSpPr>
          <p:spPr bwMode="auto">
            <a:xfrm>
              <a:off x="32" y="24"/>
              <a:ext cx="897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 b="0" dirty="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rPr>
                <a:t>Presentation</a:t>
              </a:r>
            </a:p>
          </p:txBody>
        </p:sp>
      </p:grpSp>
      <p:grpSp>
        <p:nvGrpSpPr>
          <p:cNvPr id="49" name="Group 12"/>
          <p:cNvGrpSpPr>
            <a:grpSpLocks/>
          </p:cNvGrpSpPr>
          <p:nvPr/>
        </p:nvGrpSpPr>
        <p:grpSpPr bwMode="auto">
          <a:xfrm>
            <a:off x="7239000" y="3046413"/>
            <a:ext cx="1497012" cy="430213"/>
            <a:chOff x="0" y="0"/>
            <a:chExt cx="943" cy="271"/>
          </a:xfrm>
          <a:solidFill>
            <a:srgbClr val="008000"/>
          </a:solidFill>
        </p:grpSpPr>
        <p:sp>
          <p:nvSpPr>
            <p:cNvPr id="50" name="Rectangle 13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51" name="Rectangle 14"/>
            <p:cNvSpPr>
              <a:spLocks/>
            </p:cNvSpPr>
            <p:nvPr/>
          </p:nvSpPr>
          <p:spPr bwMode="auto">
            <a:xfrm>
              <a:off x="171" y="24"/>
              <a:ext cx="599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 b="0">
                  <a:latin typeface="Arial" charset="0"/>
                  <a:cs typeface="Arial" charset="0"/>
                  <a:sym typeface="Arial" charset="0"/>
                </a:rPr>
                <a:t>Session</a:t>
              </a:r>
            </a:p>
          </p:txBody>
        </p:sp>
      </p:grpSp>
      <p:grpSp>
        <p:nvGrpSpPr>
          <p:cNvPr id="52" name="Group 15"/>
          <p:cNvGrpSpPr>
            <a:grpSpLocks/>
          </p:cNvGrpSpPr>
          <p:nvPr/>
        </p:nvGrpSpPr>
        <p:grpSpPr bwMode="auto">
          <a:xfrm>
            <a:off x="7239000" y="350202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53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Rectangle 17"/>
            <p:cNvSpPr>
              <a:spLocks/>
            </p:cNvSpPr>
            <p:nvPr/>
          </p:nvSpPr>
          <p:spPr bwMode="auto">
            <a:xfrm>
              <a:off x="93" y="24"/>
              <a:ext cx="752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19462" name="Group 18"/>
          <p:cNvGrpSpPr>
            <a:grpSpLocks/>
          </p:cNvGrpSpPr>
          <p:nvPr/>
        </p:nvGrpSpPr>
        <p:grpSpPr bwMode="auto">
          <a:xfrm>
            <a:off x="7239000" y="3959225"/>
            <a:ext cx="1497013" cy="428625"/>
            <a:chOff x="0" y="0"/>
            <a:chExt cx="943" cy="270"/>
          </a:xfrm>
        </p:grpSpPr>
        <p:sp>
          <p:nvSpPr>
            <p:cNvPr id="56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9" name="Rectangle 20"/>
            <p:cNvSpPr>
              <a:spLocks/>
            </p:cNvSpPr>
            <p:nvPr/>
          </p:nvSpPr>
          <p:spPr bwMode="auto">
            <a:xfrm>
              <a:off x="140" y="23"/>
              <a:ext cx="66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Network</a:t>
              </a:r>
            </a:p>
          </p:txBody>
        </p:sp>
      </p:grpSp>
      <p:grpSp>
        <p:nvGrpSpPr>
          <p:cNvPr id="19463" name="Group 21"/>
          <p:cNvGrpSpPr>
            <a:grpSpLocks/>
          </p:cNvGrpSpPr>
          <p:nvPr/>
        </p:nvGrpSpPr>
        <p:grpSpPr bwMode="auto">
          <a:xfrm>
            <a:off x="7239000" y="4414838"/>
            <a:ext cx="1497013" cy="431800"/>
            <a:chOff x="0" y="0"/>
            <a:chExt cx="943" cy="272"/>
          </a:xfrm>
        </p:grpSpPr>
        <p:sp>
          <p:nvSpPr>
            <p:cNvPr id="59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7" name="Rectangle 23"/>
            <p:cNvSpPr>
              <a:spLocks/>
            </p:cNvSpPr>
            <p:nvPr/>
          </p:nvSpPr>
          <p:spPr bwMode="auto">
            <a:xfrm>
              <a:off x="125" y="24"/>
              <a:ext cx="69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Data link</a:t>
              </a:r>
            </a:p>
          </p:txBody>
        </p:sp>
      </p:grpSp>
      <p:grpSp>
        <p:nvGrpSpPr>
          <p:cNvPr id="19464" name="Group 24"/>
          <p:cNvGrpSpPr>
            <a:grpSpLocks/>
          </p:cNvGrpSpPr>
          <p:nvPr/>
        </p:nvGrpSpPr>
        <p:grpSpPr bwMode="auto">
          <a:xfrm>
            <a:off x="7239000" y="4872038"/>
            <a:ext cx="1497013" cy="430212"/>
            <a:chOff x="0" y="0"/>
            <a:chExt cx="943" cy="271"/>
          </a:xfrm>
        </p:grpSpPr>
        <p:sp>
          <p:nvSpPr>
            <p:cNvPr id="62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5" name="Rectangle 26"/>
            <p:cNvSpPr>
              <a:spLocks/>
            </p:cNvSpPr>
            <p:nvPr/>
          </p:nvSpPr>
          <p:spPr bwMode="auto">
            <a:xfrm>
              <a:off x="137" y="23"/>
              <a:ext cx="6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Physical</a:t>
              </a:r>
            </a:p>
          </p:txBody>
        </p:sp>
      </p:grpSp>
      <p:sp>
        <p:nvSpPr>
          <p:cNvPr id="19465" name="Rectangle 27"/>
          <p:cNvSpPr>
            <a:spLocks/>
          </p:cNvSpPr>
          <p:nvPr/>
        </p:nvSpPr>
        <p:spPr bwMode="auto">
          <a:xfrm>
            <a:off x="6942138" y="4960938"/>
            <a:ext cx="2206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19466" name="Rectangle 28"/>
          <p:cNvSpPr>
            <a:spLocks/>
          </p:cNvSpPr>
          <p:nvPr/>
        </p:nvSpPr>
        <p:spPr bwMode="auto">
          <a:xfrm>
            <a:off x="6942138" y="4503738"/>
            <a:ext cx="2206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2</a:t>
            </a:r>
          </a:p>
        </p:txBody>
      </p:sp>
      <p:sp>
        <p:nvSpPr>
          <p:cNvPr id="19467" name="Rectangle 29"/>
          <p:cNvSpPr>
            <a:spLocks/>
          </p:cNvSpPr>
          <p:nvPr/>
        </p:nvSpPr>
        <p:spPr bwMode="auto">
          <a:xfrm>
            <a:off x="6942138" y="4048125"/>
            <a:ext cx="220662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3</a:t>
            </a:r>
          </a:p>
        </p:txBody>
      </p:sp>
      <p:sp>
        <p:nvSpPr>
          <p:cNvPr id="19468" name="Rectangle 30"/>
          <p:cNvSpPr>
            <a:spLocks/>
          </p:cNvSpPr>
          <p:nvPr/>
        </p:nvSpPr>
        <p:spPr bwMode="auto">
          <a:xfrm>
            <a:off x="6942138" y="3590925"/>
            <a:ext cx="220662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4</a:t>
            </a:r>
          </a:p>
        </p:txBody>
      </p:sp>
      <p:sp>
        <p:nvSpPr>
          <p:cNvPr id="19469" name="Rectangle 31"/>
          <p:cNvSpPr>
            <a:spLocks/>
          </p:cNvSpPr>
          <p:nvPr/>
        </p:nvSpPr>
        <p:spPr bwMode="auto">
          <a:xfrm>
            <a:off x="6942138" y="3135313"/>
            <a:ext cx="2206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5</a:t>
            </a:r>
          </a:p>
        </p:txBody>
      </p:sp>
      <p:sp>
        <p:nvSpPr>
          <p:cNvPr id="19470" name="Rectangle 32"/>
          <p:cNvSpPr>
            <a:spLocks/>
          </p:cNvSpPr>
          <p:nvPr/>
        </p:nvSpPr>
        <p:spPr bwMode="auto">
          <a:xfrm>
            <a:off x="6942138" y="2676525"/>
            <a:ext cx="220662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6</a:t>
            </a:r>
          </a:p>
        </p:txBody>
      </p:sp>
      <p:sp>
        <p:nvSpPr>
          <p:cNvPr id="19471" name="Rectangle 33"/>
          <p:cNvSpPr>
            <a:spLocks/>
          </p:cNvSpPr>
          <p:nvPr/>
        </p:nvSpPr>
        <p:spPr bwMode="auto">
          <a:xfrm>
            <a:off x="6942138" y="2222500"/>
            <a:ext cx="220662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7</a:t>
            </a:r>
          </a:p>
        </p:txBody>
      </p:sp>
      <p:sp>
        <p:nvSpPr>
          <p:cNvPr id="17" name="Horizontal Scroll 16"/>
          <p:cNvSpPr/>
          <p:nvPr/>
        </p:nvSpPr>
        <p:spPr bwMode="auto">
          <a:xfrm>
            <a:off x="304800" y="2133600"/>
            <a:ext cx="6096000" cy="1905000"/>
          </a:xfrm>
          <a:prstGeom prst="horizontalScroll">
            <a:avLst/>
          </a:prstGeom>
          <a:solidFill>
            <a:srgbClr val="B3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 algn="ctr">
              <a:defRPr/>
            </a:pPr>
            <a:r>
              <a:rPr lang="en-US" sz="1800" b="0" dirty="0">
                <a:latin typeface="+mn-lt"/>
              </a:rPr>
              <a:t>The Open Systems Interconnect (OSI) model developed </a:t>
            </a:r>
            <a:br>
              <a:rPr lang="en-US" sz="1800" b="0" dirty="0">
                <a:latin typeface="+mn-lt"/>
              </a:rPr>
            </a:br>
            <a:r>
              <a:rPr lang="en-US" sz="1800" b="0" dirty="0">
                <a:latin typeface="+mn-lt"/>
              </a:rPr>
              <a:t>by the ISO included two additional layers that are often </a:t>
            </a:r>
            <a:br>
              <a:rPr lang="en-US" sz="1800" b="0" dirty="0">
                <a:latin typeface="+mn-lt"/>
              </a:rPr>
            </a:br>
            <a:r>
              <a:rPr lang="en-US" sz="1800" b="0" dirty="0">
                <a:latin typeface="+mn-lt"/>
              </a:rPr>
              <a:t>implemented as part of the application </a:t>
            </a:r>
          </a:p>
        </p:txBody>
      </p:sp>
      <p:sp>
        <p:nvSpPr>
          <p:cNvPr id="19473" name="Left Brace 17"/>
          <p:cNvSpPr>
            <a:spLocks/>
          </p:cNvSpPr>
          <p:nvPr/>
        </p:nvSpPr>
        <p:spPr bwMode="auto">
          <a:xfrm>
            <a:off x="6477000" y="2590800"/>
            <a:ext cx="381000" cy="990600"/>
          </a:xfrm>
          <a:prstGeom prst="leftBrace">
            <a:avLst>
              <a:gd name="adj1" fmla="val 83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hape 1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>
                <a:solidFill>
                  <a:srgbClr val="424242"/>
                </a:solidFill>
                <a:latin typeface="Calibri" charset="0"/>
                <a:ea typeface="ＭＳ Ｐゴシック" charset="0"/>
                <a:cs typeface="Calibri" charset="0"/>
              </a:rPr>
              <a:t>Layers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812800" y="2038350"/>
            <a:ext cx="8026400" cy="4286250"/>
          </a:xfrm>
        </p:spPr>
        <p:txBody>
          <a:bodyPr/>
          <a:lstStyle/>
          <a:p>
            <a:pPr>
              <a:spcBef>
                <a:spcPts val="4225"/>
              </a:spcBef>
            </a:pPr>
            <a:r>
              <a:rPr lang="en-US" sz="3000">
                <a:solidFill>
                  <a:srgbClr val="424242"/>
                </a:solidFill>
                <a:latin typeface="Calibri" charset="0"/>
                <a:ea typeface="ＭＳ Ｐゴシック" charset="0"/>
                <a:cs typeface="Calibri" charset="0"/>
              </a:rPr>
              <a:t>Layer = a part of a system with well-defined interfaces to other parts</a:t>
            </a:r>
            <a:br>
              <a:rPr lang="en-US" sz="3000">
                <a:solidFill>
                  <a:srgbClr val="424242"/>
                </a:solidFill>
                <a:latin typeface="Calibri" charset="0"/>
                <a:ea typeface="ＭＳ Ｐゴシック" charset="0"/>
                <a:cs typeface="Calibri" charset="0"/>
              </a:rPr>
            </a:br>
            <a:endParaRPr lang="en-US" sz="3000">
              <a:solidFill>
                <a:srgbClr val="424242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r>
              <a:rPr lang="en-US" sz="3000">
                <a:solidFill>
                  <a:srgbClr val="424242"/>
                </a:solidFill>
                <a:latin typeface="Calibri" charset="0"/>
                <a:ea typeface="ＭＳ Ｐゴシック" charset="0"/>
                <a:cs typeface="Calibri" charset="0"/>
              </a:rPr>
              <a:t>One layer interacts only with layer above and layer below </a:t>
            </a:r>
            <a:br>
              <a:rPr lang="en-US" sz="3000">
                <a:solidFill>
                  <a:srgbClr val="424242"/>
                </a:solidFill>
                <a:latin typeface="Calibri" charset="0"/>
                <a:ea typeface="ＭＳ Ｐゴシック" charset="0"/>
                <a:cs typeface="Calibri" charset="0"/>
              </a:rPr>
            </a:br>
            <a:endParaRPr lang="en-US" sz="3000">
              <a:solidFill>
                <a:srgbClr val="424242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r>
              <a:rPr lang="en-US" sz="3000">
                <a:solidFill>
                  <a:srgbClr val="424242"/>
                </a:solidFill>
                <a:latin typeface="Calibri" charset="0"/>
                <a:ea typeface="ＭＳ Ｐゴシック" charset="0"/>
                <a:cs typeface="Calibri" charset="0"/>
              </a:rPr>
              <a:t>Two layers interact only through the interface between them</a:t>
            </a:r>
            <a:br>
              <a:rPr lang="en-US" sz="3000">
                <a:solidFill>
                  <a:srgbClr val="424242"/>
                </a:solidFill>
                <a:latin typeface="Calibri" charset="0"/>
                <a:ea typeface="ＭＳ Ｐゴシック" charset="0"/>
                <a:cs typeface="Calibri" charset="0"/>
              </a:rPr>
            </a:br>
            <a:endParaRPr lang="en-US" sz="3000">
              <a:solidFill>
                <a:srgbClr val="424242"/>
              </a:solidFill>
              <a:latin typeface="Calibri" charset="0"/>
              <a:ea typeface="ＭＳ Ｐゴシック" charset="0"/>
              <a:cs typeface="Calibri" charset="0"/>
            </a:endParaRPr>
          </a:p>
          <a:p>
            <a:endParaRPr lang="en-US" sz="3000">
              <a:solidFill>
                <a:srgbClr val="424242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68611" name="Shape 13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704B646-D62D-4343-AF6B-0619487BA753}" type="slidenum">
              <a:rPr lang="en-US" sz="1000" b="0">
                <a:solidFill>
                  <a:srgbClr val="424242"/>
                </a:solidFill>
                <a:latin typeface="Arial" charset="0"/>
              </a:rPr>
              <a:pPr eaLnBrk="1" hangingPunct="1"/>
              <a:t>8</a:t>
            </a:fld>
            <a:endParaRPr lang="en-US" sz="1000" b="0">
              <a:solidFill>
                <a:srgbClr val="42424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pPr algn="ctr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Protocols and Layers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62000" y="4953000"/>
            <a:ext cx="8229600" cy="1066800"/>
          </a:xfrm>
        </p:spPr>
        <p:txBody>
          <a:bodyPr/>
          <a:lstStyle/>
          <a:p>
            <a:pPr marL="0" indent="0" algn="ctr"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Communication between peer layers on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different systems is defined by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protocols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477000" y="2387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5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/>
            </p:cNvSpPr>
            <p:nvPr/>
          </p:nvSpPr>
          <p:spPr bwMode="auto">
            <a:xfrm>
              <a:off x="34" y="24"/>
              <a:ext cx="873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6503988" y="284797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8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7"/>
            <p:cNvSpPr>
              <a:spLocks/>
            </p:cNvSpPr>
            <p:nvPr/>
          </p:nvSpPr>
          <p:spPr bwMode="auto">
            <a:xfrm>
              <a:off x="93" y="24"/>
              <a:ext cx="752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20485" name="Group 18"/>
          <p:cNvGrpSpPr>
            <a:grpSpLocks/>
          </p:cNvGrpSpPr>
          <p:nvPr/>
        </p:nvGrpSpPr>
        <p:grpSpPr bwMode="auto">
          <a:xfrm>
            <a:off x="6503988" y="3305175"/>
            <a:ext cx="1497012" cy="428625"/>
            <a:chOff x="0" y="0"/>
            <a:chExt cx="943" cy="270"/>
          </a:xfrm>
        </p:grpSpPr>
        <p:sp>
          <p:nvSpPr>
            <p:cNvPr id="11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9" name="Rectangle 20"/>
            <p:cNvSpPr>
              <a:spLocks/>
            </p:cNvSpPr>
            <p:nvPr/>
          </p:nvSpPr>
          <p:spPr bwMode="auto">
            <a:xfrm>
              <a:off x="140" y="23"/>
              <a:ext cx="66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Network</a:t>
              </a:r>
            </a:p>
          </p:txBody>
        </p:sp>
      </p:grpSp>
      <p:grpSp>
        <p:nvGrpSpPr>
          <p:cNvPr id="20486" name="Group 21"/>
          <p:cNvGrpSpPr>
            <a:grpSpLocks/>
          </p:cNvGrpSpPr>
          <p:nvPr/>
        </p:nvGrpSpPr>
        <p:grpSpPr bwMode="auto">
          <a:xfrm>
            <a:off x="6503988" y="3760788"/>
            <a:ext cx="1497012" cy="431800"/>
            <a:chOff x="0" y="0"/>
            <a:chExt cx="943" cy="272"/>
          </a:xfrm>
        </p:grpSpPr>
        <p:sp>
          <p:nvSpPr>
            <p:cNvPr id="14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7" name="Rectangle 23"/>
            <p:cNvSpPr>
              <a:spLocks/>
            </p:cNvSpPr>
            <p:nvPr/>
          </p:nvSpPr>
          <p:spPr bwMode="auto">
            <a:xfrm>
              <a:off x="125" y="24"/>
              <a:ext cx="69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Data link</a:t>
              </a:r>
            </a:p>
          </p:txBody>
        </p:sp>
      </p:grpSp>
      <p:grpSp>
        <p:nvGrpSpPr>
          <p:cNvPr id="20487" name="Group 24"/>
          <p:cNvGrpSpPr>
            <a:grpSpLocks/>
          </p:cNvGrpSpPr>
          <p:nvPr/>
        </p:nvGrpSpPr>
        <p:grpSpPr bwMode="auto">
          <a:xfrm>
            <a:off x="6503988" y="4217988"/>
            <a:ext cx="1497012" cy="430212"/>
            <a:chOff x="0" y="0"/>
            <a:chExt cx="943" cy="271"/>
          </a:xfrm>
        </p:grpSpPr>
        <p:sp>
          <p:nvSpPr>
            <p:cNvPr id="17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5" name="Rectangle 26"/>
            <p:cNvSpPr>
              <a:spLocks/>
            </p:cNvSpPr>
            <p:nvPr/>
          </p:nvSpPr>
          <p:spPr bwMode="auto">
            <a:xfrm>
              <a:off x="137" y="23"/>
              <a:ext cx="6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Physical</a:t>
              </a:r>
            </a:p>
          </p:txBody>
        </p:sp>
      </p:grpSp>
      <p:sp>
        <p:nvSpPr>
          <p:cNvPr id="20488" name="Rectangle 27"/>
          <p:cNvSpPr>
            <a:spLocks/>
          </p:cNvSpPr>
          <p:nvPr/>
        </p:nvSpPr>
        <p:spPr bwMode="auto">
          <a:xfrm>
            <a:off x="8170863" y="4278313"/>
            <a:ext cx="363537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L1</a:t>
            </a:r>
          </a:p>
        </p:txBody>
      </p:sp>
      <p:sp>
        <p:nvSpPr>
          <p:cNvPr id="20489" name="Rectangle 28"/>
          <p:cNvSpPr>
            <a:spLocks/>
          </p:cNvSpPr>
          <p:nvPr/>
        </p:nvSpPr>
        <p:spPr bwMode="auto">
          <a:xfrm>
            <a:off x="8170863" y="3821113"/>
            <a:ext cx="363537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L2</a:t>
            </a:r>
          </a:p>
        </p:txBody>
      </p:sp>
      <p:sp>
        <p:nvSpPr>
          <p:cNvPr id="20490" name="Rectangle 29"/>
          <p:cNvSpPr>
            <a:spLocks/>
          </p:cNvSpPr>
          <p:nvPr/>
        </p:nvSpPr>
        <p:spPr bwMode="auto">
          <a:xfrm>
            <a:off x="8170863" y="3365500"/>
            <a:ext cx="36353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L3</a:t>
            </a:r>
          </a:p>
        </p:txBody>
      </p:sp>
      <p:sp>
        <p:nvSpPr>
          <p:cNvPr id="20491" name="Rectangle 30"/>
          <p:cNvSpPr>
            <a:spLocks/>
          </p:cNvSpPr>
          <p:nvPr/>
        </p:nvSpPr>
        <p:spPr bwMode="auto">
          <a:xfrm>
            <a:off x="8170863" y="2908300"/>
            <a:ext cx="36353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L4</a:t>
            </a:r>
          </a:p>
        </p:txBody>
      </p:sp>
      <p:sp>
        <p:nvSpPr>
          <p:cNvPr id="20492" name="Rectangle 33"/>
          <p:cNvSpPr>
            <a:spLocks/>
          </p:cNvSpPr>
          <p:nvPr/>
        </p:nvSpPr>
        <p:spPr bwMode="auto">
          <a:xfrm>
            <a:off x="8143875" y="2362200"/>
            <a:ext cx="363538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L7</a:t>
            </a:r>
          </a:p>
        </p:txBody>
      </p:sp>
      <p:grpSp>
        <p:nvGrpSpPr>
          <p:cNvPr id="24" name="Group 6"/>
          <p:cNvGrpSpPr>
            <a:grpSpLocks/>
          </p:cNvGrpSpPr>
          <p:nvPr/>
        </p:nvGrpSpPr>
        <p:grpSpPr bwMode="auto">
          <a:xfrm>
            <a:off x="1730741" y="2387600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25" name="Rectangle 7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Rectangle 8"/>
            <p:cNvSpPr>
              <a:spLocks/>
            </p:cNvSpPr>
            <p:nvPr/>
          </p:nvSpPr>
          <p:spPr bwMode="auto">
            <a:xfrm>
              <a:off x="34" y="24"/>
              <a:ext cx="873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Application</a:t>
              </a:r>
            </a:p>
          </p:txBody>
        </p:sp>
      </p:grpSp>
      <p:grpSp>
        <p:nvGrpSpPr>
          <p:cNvPr id="27" name="Group 15"/>
          <p:cNvGrpSpPr>
            <a:grpSpLocks/>
          </p:cNvGrpSpPr>
          <p:nvPr/>
        </p:nvGrpSpPr>
        <p:grpSpPr bwMode="auto">
          <a:xfrm>
            <a:off x="1757729" y="2847975"/>
            <a:ext cx="1497012" cy="431800"/>
            <a:chOff x="0" y="0"/>
            <a:chExt cx="943" cy="272"/>
          </a:xfrm>
          <a:solidFill>
            <a:srgbClr val="0000FF"/>
          </a:solidFill>
        </p:grpSpPr>
        <p:sp>
          <p:nvSpPr>
            <p:cNvPr id="28" name="Rectangle 16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Rectangle 17"/>
            <p:cNvSpPr>
              <a:spLocks/>
            </p:cNvSpPr>
            <p:nvPr/>
          </p:nvSpPr>
          <p:spPr bwMode="auto">
            <a:xfrm>
              <a:off x="93" y="24"/>
              <a:ext cx="752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2699" algn="ctr">
                <a:defRPr/>
              </a:pPr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Transport</a:t>
              </a:r>
            </a:p>
          </p:txBody>
        </p:sp>
      </p:grpSp>
      <p:grpSp>
        <p:nvGrpSpPr>
          <p:cNvPr id="20495" name="Group 18"/>
          <p:cNvGrpSpPr>
            <a:grpSpLocks/>
          </p:cNvGrpSpPr>
          <p:nvPr/>
        </p:nvGrpSpPr>
        <p:grpSpPr bwMode="auto">
          <a:xfrm>
            <a:off x="1757363" y="3305175"/>
            <a:ext cx="1497012" cy="428625"/>
            <a:chOff x="0" y="0"/>
            <a:chExt cx="943" cy="270"/>
          </a:xfrm>
        </p:grpSpPr>
        <p:sp>
          <p:nvSpPr>
            <p:cNvPr id="31" name="Rectangle 19"/>
            <p:cNvSpPr>
              <a:spLocks/>
            </p:cNvSpPr>
            <p:nvPr/>
          </p:nvSpPr>
          <p:spPr bwMode="auto">
            <a:xfrm>
              <a:off x="0" y="0"/>
              <a:ext cx="943" cy="270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3" name="Rectangle 20"/>
            <p:cNvSpPr>
              <a:spLocks/>
            </p:cNvSpPr>
            <p:nvPr/>
          </p:nvSpPr>
          <p:spPr bwMode="auto">
            <a:xfrm>
              <a:off x="140" y="23"/>
              <a:ext cx="663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Network</a:t>
              </a:r>
            </a:p>
          </p:txBody>
        </p:sp>
      </p:grpSp>
      <p:grpSp>
        <p:nvGrpSpPr>
          <p:cNvPr id="20496" name="Group 21"/>
          <p:cNvGrpSpPr>
            <a:grpSpLocks/>
          </p:cNvGrpSpPr>
          <p:nvPr/>
        </p:nvGrpSpPr>
        <p:grpSpPr bwMode="auto">
          <a:xfrm>
            <a:off x="1757363" y="3760788"/>
            <a:ext cx="1497012" cy="431800"/>
            <a:chOff x="0" y="0"/>
            <a:chExt cx="943" cy="272"/>
          </a:xfrm>
        </p:grpSpPr>
        <p:sp>
          <p:nvSpPr>
            <p:cNvPr id="34" name="Rectangle 22"/>
            <p:cNvSpPr>
              <a:spLocks/>
            </p:cNvSpPr>
            <p:nvPr/>
          </p:nvSpPr>
          <p:spPr bwMode="auto">
            <a:xfrm>
              <a:off x="0" y="0"/>
              <a:ext cx="943" cy="272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1" name="Rectangle 23"/>
            <p:cNvSpPr>
              <a:spLocks/>
            </p:cNvSpPr>
            <p:nvPr/>
          </p:nvSpPr>
          <p:spPr bwMode="auto">
            <a:xfrm>
              <a:off x="125" y="24"/>
              <a:ext cx="69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Data link</a:t>
              </a:r>
            </a:p>
          </p:txBody>
        </p:sp>
      </p:grpSp>
      <p:grpSp>
        <p:nvGrpSpPr>
          <p:cNvPr id="20497" name="Group 24"/>
          <p:cNvGrpSpPr>
            <a:grpSpLocks/>
          </p:cNvGrpSpPr>
          <p:nvPr/>
        </p:nvGrpSpPr>
        <p:grpSpPr bwMode="auto">
          <a:xfrm>
            <a:off x="1757363" y="4217988"/>
            <a:ext cx="1497012" cy="430212"/>
            <a:chOff x="0" y="0"/>
            <a:chExt cx="943" cy="271"/>
          </a:xfrm>
        </p:grpSpPr>
        <p:sp>
          <p:nvSpPr>
            <p:cNvPr id="37" name="Rectangle 25"/>
            <p:cNvSpPr>
              <a:spLocks/>
            </p:cNvSpPr>
            <p:nvPr/>
          </p:nvSpPr>
          <p:spPr bwMode="auto">
            <a:xfrm>
              <a:off x="0" y="0"/>
              <a:ext cx="943" cy="271"/>
            </a:xfrm>
            <a:prstGeom prst="rect">
              <a:avLst/>
            </a:prstGeom>
            <a:solidFill>
              <a:srgbClr val="114FFB"/>
            </a:solidFill>
            <a:ln w="25400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 dist="101600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09" name="Rectangle 26"/>
            <p:cNvSpPr>
              <a:spLocks/>
            </p:cNvSpPr>
            <p:nvPr/>
          </p:nvSpPr>
          <p:spPr bwMode="auto">
            <a:xfrm>
              <a:off x="137" y="23"/>
              <a:ext cx="6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8100" tIns="38100" rIns="90479" bIns="38100" anchor="ctr">
              <a:spAutoFit/>
            </a:bodyPr>
            <a:lstStyle/>
            <a:p>
              <a:pPr marL="11113" algn="ctr"/>
              <a:r>
                <a:rPr lang="en-US" sz="1800">
                  <a:solidFill>
                    <a:srgbClr val="FFFFFF"/>
                  </a:solidFill>
                  <a:latin typeface="Arial" charset="0"/>
                  <a:cs typeface="Arial" charset="0"/>
                  <a:sym typeface="Arial" charset="0"/>
                </a:rPr>
                <a:t>Physical</a:t>
              </a:r>
            </a:p>
          </p:txBody>
        </p:sp>
      </p:grpSp>
      <p:sp>
        <p:nvSpPr>
          <p:cNvPr id="20498" name="Rectangle 27"/>
          <p:cNvSpPr>
            <a:spLocks/>
          </p:cNvSpPr>
          <p:nvPr/>
        </p:nvSpPr>
        <p:spPr bwMode="auto">
          <a:xfrm>
            <a:off x="1317625" y="4306888"/>
            <a:ext cx="363538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L1</a:t>
            </a:r>
          </a:p>
        </p:txBody>
      </p:sp>
      <p:sp>
        <p:nvSpPr>
          <p:cNvPr id="20499" name="Rectangle 28"/>
          <p:cNvSpPr>
            <a:spLocks/>
          </p:cNvSpPr>
          <p:nvPr/>
        </p:nvSpPr>
        <p:spPr bwMode="auto">
          <a:xfrm>
            <a:off x="1317625" y="3849688"/>
            <a:ext cx="363538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L2</a:t>
            </a:r>
          </a:p>
        </p:txBody>
      </p:sp>
      <p:sp>
        <p:nvSpPr>
          <p:cNvPr id="20500" name="Rectangle 29"/>
          <p:cNvSpPr>
            <a:spLocks/>
          </p:cNvSpPr>
          <p:nvPr/>
        </p:nvSpPr>
        <p:spPr bwMode="auto">
          <a:xfrm>
            <a:off x="1317625" y="3394075"/>
            <a:ext cx="363538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L3</a:t>
            </a:r>
          </a:p>
        </p:txBody>
      </p:sp>
      <p:sp>
        <p:nvSpPr>
          <p:cNvPr id="20501" name="Rectangle 30"/>
          <p:cNvSpPr>
            <a:spLocks/>
          </p:cNvSpPr>
          <p:nvPr/>
        </p:nvSpPr>
        <p:spPr bwMode="auto">
          <a:xfrm>
            <a:off x="1317625" y="2936875"/>
            <a:ext cx="363538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L4</a:t>
            </a:r>
          </a:p>
        </p:txBody>
      </p:sp>
      <p:sp>
        <p:nvSpPr>
          <p:cNvPr id="20502" name="Rectangle 33"/>
          <p:cNvSpPr>
            <a:spLocks/>
          </p:cNvSpPr>
          <p:nvPr/>
        </p:nvSpPr>
        <p:spPr bwMode="auto">
          <a:xfrm>
            <a:off x="1290638" y="2390775"/>
            <a:ext cx="36353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C0128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5397" tIns="25397" rIns="63486" bIns="25397">
            <a:spAutoFit/>
          </a:bodyPr>
          <a:lstStyle/>
          <a:p>
            <a:pPr marL="9525">
              <a:lnSpc>
                <a:spcPct val="85000"/>
              </a:lnSpc>
            </a:pPr>
            <a:r>
              <a:rPr lang="en-US" sz="1800">
                <a:latin typeface="Arial" charset="0"/>
                <a:cs typeface="Arial" charset="0"/>
                <a:sym typeface="Arial" charset="0"/>
              </a:rPr>
              <a:t>L7</a:t>
            </a:r>
          </a:p>
        </p:txBody>
      </p:sp>
      <p:cxnSp>
        <p:nvCxnSpPr>
          <p:cNvPr id="20503" name="Straight Connector 44"/>
          <p:cNvCxnSpPr>
            <a:cxnSpLocks noChangeShapeType="1"/>
          </p:cNvCxnSpPr>
          <p:nvPr/>
        </p:nvCxnSpPr>
        <p:spPr bwMode="auto">
          <a:xfrm>
            <a:off x="3248025" y="26035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Straight Connector 46"/>
          <p:cNvCxnSpPr>
            <a:cxnSpLocks noChangeShapeType="1"/>
          </p:cNvCxnSpPr>
          <p:nvPr/>
        </p:nvCxnSpPr>
        <p:spPr bwMode="auto">
          <a:xfrm>
            <a:off x="3276600" y="30480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Straight Connector 47"/>
          <p:cNvCxnSpPr>
            <a:cxnSpLocks noChangeShapeType="1"/>
          </p:cNvCxnSpPr>
          <p:nvPr/>
        </p:nvCxnSpPr>
        <p:spPr bwMode="auto">
          <a:xfrm>
            <a:off x="3276600" y="35052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Straight Connector 48"/>
          <p:cNvCxnSpPr>
            <a:cxnSpLocks noChangeShapeType="1"/>
          </p:cNvCxnSpPr>
          <p:nvPr/>
        </p:nvCxnSpPr>
        <p:spPr bwMode="auto">
          <a:xfrm>
            <a:off x="3276600" y="40386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Straight Connector 49"/>
          <p:cNvCxnSpPr>
            <a:cxnSpLocks noChangeShapeType="1"/>
          </p:cNvCxnSpPr>
          <p:nvPr/>
        </p:nvCxnSpPr>
        <p:spPr bwMode="auto">
          <a:xfrm>
            <a:off x="3276600" y="4419600"/>
            <a:ext cx="3228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29293</TotalTime>
  <Words>1307</Words>
  <Application>Microsoft Macintosh PowerPoint</Application>
  <PresentationFormat>On-screen Show (4:3)</PresentationFormat>
  <Paragraphs>484</Paragraphs>
  <Slides>40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Courier New</vt:lpstr>
      <vt:lpstr>ＭＳ Ｐゴシック</vt:lpstr>
      <vt:lpstr>Arial</vt:lpstr>
      <vt:lpstr>Wingdings</vt:lpstr>
      <vt:lpstr>Times New Roman</vt:lpstr>
      <vt:lpstr>Calibri</vt:lpstr>
      <vt:lpstr>Gill Sans</vt:lpstr>
      <vt:lpstr>Helvetica</vt:lpstr>
      <vt:lpstr>Network</vt:lpstr>
      <vt:lpstr>White</vt:lpstr>
      <vt:lpstr>Plan of attack</vt:lpstr>
      <vt:lpstr>Three steps</vt:lpstr>
      <vt:lpstr>Inspiration…</vt:lpstr>
      <vt:lpstr>The Path of the Letter</vt:lpstr>
      <vt:lpstr>In the Internet: decomposition</vt:lpstr>
      <vt:lpstr>In the Internet: organization</vt:lpstr>
      <vt:lpstr>In the context of the Internet</vt:lpstr>
      <vt:lpstr>Layers</vt:lpstr>
      <vt:lpstr>Protocols and Layers</vt:lpstr>
      <vt:lpstr>What is a Protocol?</vt:lpstr>
      <vt:lpstr>PowerPoint Presentation</vt:lpstr>
      <vt:lpstr>What is a Protocol?</vt:lpstr>
      <vt:lpstr>What is a Protocol?</vt:lpstr>
      <vt:lpstr>Protocols at different layers</vt:lpstr>
      <vt:lpstr>Layer Encapsulation: Protocol Headers</vt:lpstr>
      <vt:lpstr>Three steps</vt:lpstr>
      <vt:lpstr>The Path Through FedEx</vt:lpstr>
      <vt:lpstr>The Path Through FedEx</vt:lpstr>
      <vt:lpstr>PowerPoint Presentation</vt:lpstr>
      <vt:lpstr>What gets implemented  at the end systems?</vt:lpstr>
      <vt:lpstr>What gets implemented in  the network? </vt:lpstr>
      <vt:lpstr>Simple Diagram</vt:lpstr>
      <vt:lpstr>A closer look: end-system</vt:lpstr>
      <vt:lpstr>A closer look: network</vt:lpstr>
      <vt:lpstr>A closer look: network</vt:lpstr>
      <vt:lpstr>What gets implemented in  the network? </vt:lpstr>
      <vt:lpstr>Switches vs. Routers</vt:lpstr>
      <vt:lpstr>Logical Communication</vt:lpstr>
      <vt:lpstr>Physical Communication</vt:lpstr>
      <vt:lpstr>A Protocol-Centric Diagram</vt:lpstr>
      <vt:lpstr>Why layers?</vt:lpstr>
      <vt:lpstr>Why not?</vt:lpstr>
      <vt:lpstr>PowerPoint Presentation</vt:lpstr>
      <vt:lpstr>Implications of Hourglass </vt:lpstr>
      <vt:lpstr>Placing Network Functionality</vt:lpstr>
      <vt:lpstr>Basic Observation</vt:lpstr>
      <vt:lpstr>Example: Reliable File Transfer</vt:lpstr>
      <vt:lpstr>Discussion</vt:lpstr>
      <vt:lpstr>Summary of End-to-End Principle </vt:lpstr>
      <vt:lpstr>Recap</vt:lpstr>
    </vt:vector>
  </TitlesOfParts>
  <Manager/>
  <Company>ICSI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dc:subject/>
  <dc:creator/>
  <cp:keywords/>
  <dc:description/>
  <cp:lastModifiedBy>Radhika Mittal</cp:lastModifiedBy>
  <cp:revision>1234</cp:revision>
  <cp:lastPrinted>2013-09-07T22:41:40Z</cp:lastPrinted>
  <dcterms:created xsi:type="dcterms:W3CDTF">2010-08-30T13:51:03Z</dcterms:created>
  <dcterms:modified xsi:type="dcterms:W3CDTF">2014-09-10T21:40:36Z</dcterms:modified>
  <cp:category/>
</cp:coreProperties>
</file>