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40"/>
  </p:notesMasterIdLst>
  <p:handoutMasterIdLst>
    <p:handoutMasterId r:id="rId41"/>
  </p:handoutMasterIdLst>
  <p:sldIdLst>
    <p:sldId id="617" r:id="rId3"/>
    <p:sldId id="626" r:id="rId4"/>
    <p:sldId id="627" r:id="rId5"/>
    <p:sldId id="366" r:id="rId6"/>
    <p:sldId id="583" r:id="rId7"/>
    <p:sldId id="367" r:id="rId8"/>
    <p:sldId id="584" r:id="rId9"/>
    <p:sldId id="585" r:id="rId10"/>
    <p:sldId id="588" r:id="rId11"/>
    <p:sldId id="587" r:id="rId12"/>
    <p:sldId id="607" r:id="rId13"/>
    <p:sldId id="606" r:id="rId14"/>
    <p:sldId id="613" r:id="rId15"/>
    <p:sldId id="605" r:id="rId16"/>
    <p:sldId id="608" r:id="rId17"/>
    <p:sldId id="590" r:id="rId18"/>
    <p:sldId id="631" r:id="rId19"/>
    <p:sldId id="630" r:id="rId20"/>
    <p:sldId id="591" r:id="rId21"/>
    <p:sldId id="592" r:id="rId22"/>
    <p:sldId id="628" r:id="rId23"/>
    <p:sldId id="629" r:id="rId24"/>
    <p:sldId id="594" r:id="rId25"/>
    <p:sldId id="595" r:id="rId26"/>
    <p:sldId id="596" r:id="rId27"/>
    <p:sldId id="597" r:id="rId28"/>
    <p:sldId id="598" r:id="rId29"/>
    <p:sldId id="599" r:id="rId30"/>
    <p:sldId id="600" r:id="rId31"/>
    <p:sldId id="601" r:id="rId32"/>
    <p:sldId id="602" r:id="rId33"/>
    <p:sldId id="603" r:id="rId34"/>
    <p:sldId id="604" r:id="rId35"/>
    <p:sldId id="609" r:id="rId36"/>
    <p:sldId id="614" r:id="rId37"/>
    <p:sldId id="615" r:id="rId38"/>
    <p:sldId id="616" r:id="rId39"/>
  </p:sldIdLst>
  <p:sldSz cx="13004800" cy="9753600"/>
  <p:notesSz cx="6858000" cy="9144000"/>
  <p:defaultTextStyle>
    <a:lvl1pPr algn="ctr" defTabSz="583423">
      <a:defRPr sz="4300">
        <a:latin typeface="Gill Sans"/>
        <a:ea typeface="Gill Sans"/>
        <a:cs typeface="Gill Sans"/>
        <a:sym typeface="Gill Sans"/>
      </a:defRPr>
    </a:lvl1pPr>
    <a:lvl2pPr indent="342452" algn="ctr" defTabSz="583423">
      <a:defRPr sz="4300">
        <a:latin typeface="Gill Sans"/>
        <a:ea typeface="Gill Sans"/>
        <a:cs typeface="Gill Sans"/>
        <a:sym typeface="Gill Sans"/>
      </a:defRPr>
    </a:lvl2pPr>
    <a:lvl3pPr indent="684887" algn="ctr" defTabSz="583423">
      <a:defRPr sz="4300">
        <a:latin typeface="Gill Sans"/>
        <a:ea typeface="Gill Sans"/>
        <a:cs typeface="Gill Sans"/>
        <a:sym typeface="Gill Sans"/>
      </a:defRPr>
    </a:lvl3pPr>
    <a:lvl4pPr indent="1027332" algn="ctr" defTabSz="583423">
      <a:defRPr sz="4300">
        <a:latin typeface="Gill Sans"/>
        <a:ea typeface="Gill Sans"/>
        <a:cs typeface="Gill Sans"/>
        <a:sym typeface="Gill Sans"/>
      </a:defRPr>
    </a:lvl4pPr>
    <a:lvl5pPr indent="1369773" algn="ctr" defTabSz="583423">
      <a:defRPr sz="4300">
        <a:latin typeface="Gill Sans"/>
        <a:ea typeface="Gill Sans"/>
        <a:cs typeface="Gill Sans"/>
        <a:sym typeface="Gill Sans"/>
      </a:defRPr>
    </a:lvl5pPr>
    <a:lvl6pPr indent="1712221" algn="ctr" defTabSz="583423">
      <a:defRPr sz="4300">
        <a:latin typeface="Gill Sans"/>
        <a:ea typeface="Gill Sans"/>
        <a:cs typeface="Gill Sans"/>
        <a:sym typeface="Gill Sans"/>
      </a:defRPr>
    </a:lvl6pPr>
    <a:lvl7pPr indent="2054664" algn="ctr" defTabSz="583423">
      <a:defRPr sz="4300">
        <a:latin typeface="Gill Sans"/>
        <a:ea typeface="Gill Sans"/>
        <a:cs typeface="Gill Sans"/>
        <a:sym typeface="Gill Sans"/>
      </a:defRPr>
    </a:lvl7pPr>
    <a:lvl8pPr indent="2397105" algn="ctr" defTabSz="583423">
      <a:defRPr sz="4300">
        <a:latin typeface="Gill Sans"/>
        <a:ea typeface="Gill Sans"/>
        <a:cs typeface="Gill Sans"/>
        <a:sym typeface="Gill Sans"/>
      </a:defRPr>
    </a:lvl8pPr>
    <a:lvl9pPr indent="2739551" algn="ctr" defTabSz="583423">
      <a:defRPr sz="4300"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67" autoAdjust="0"/>
  </p:normalViewPr>
  <p:slideViewPr>
    <p:cSldViewPr snapToGrid="0" snapToObjects="1">
      <p:cViewPr>
        <p:scale>
          <a:sx n="63" d="100"/>
          <a:sy n="63" d="100"/>
        </p:scale>
        <p:origin x="-1360" y="-8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24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120E-EA51-9445-B86B-29E86E466A55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C6374-3D0F-404F-94B9-89736722B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7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256931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3423">
      <a:defRPr sz="2100">
        <a:latin typeface="Lucida Grande"/>
        <a:ea typeface="Lucida Grande"/>
        <a:cs typeface="Lucida Grande"/>
        <a:sym typeface="Lucida Grande"/>
      </a:defRPr>
    </a:lvl1pPr>
    <a:lvl2pPr indent="228297" defTabSz="583423">
      <a:defRPr sz="2100">
        <a:latin typeface="Lucida Grande"/>
        <a:ea typeface="Lucida Grande"/>
        <a:cs typeface="Lucida Grande"/>
        <a:sym typeface="Lucida Grande"/>
      </a:defRPr>
    </a:lvl2pPr>
    <a:lvl3pPr indent="456586" defTabSz="583423">
      <a:defRPr sz="2100">
        <a:latin typeface="Lucida Grande"/>
        <a:ea typeface="Lucida Grande"/>
        <a:cs typeface="Lucida Grande"/>
        <a:sym typeface="Lucida Grande"/>
      </a:defRPr>
    </a:lvl3pPr>
    <a:lvl4pPr indent="684887" defTabSz="583423">
      <a:defRPr sz="2100">
        <a:latin typeface="Lucida Grande"/>
        <a:ea typeface="Lucida Grande"/>
        <a:cs typeface="Lucida Grande"/>
        <a:sym typeface="Lucida Grande"/>
      </a:defRPr>
    </a:lvl4pPr>
    <a:lvl5pPr indent="913180" defTabSz="583423">
      <a:defRPr sz="2100">
        <a:latin typeface="Lucida Grande"/>
        <a:ea typeface="Lucida Grande"/>
        <a:cs typeface="Lucida Grande"/>
        <a:sym typeface="Lucida Grande"/>
      </a:defRPr>
    </a:lvl5pPr>
    <a:lvl6pPr indent="1141483" defTabSz="583423">
      <a:defRPr sz="2100">
        <a:latin typeface="Lucida Grande"/>
        <a:ea typeface="Lucida Grande"/>
        <a:cs typeface="Lucida Grande"/>
        <a:sym typeface="Lucida Grande"/>
      </a:defRPr>
    </a:lvl6pPr>
    <a:lvl7pPr indent="1369773" defTabSz="583423">
      <a:defRPr sz="2100">
        <a:latin typeface="Lucida Grande"/>
        <a:ea typeface="Lucida Grande"/>
        <a:cs typeface="Lucida Grande"/>
        <a:sym typeface="Lucida Grande"/>
      </a:defRPr>
    </a:lvl7pPr>
    <a:lvl8pPr indent="1598068" defTabSz="583423">
      <a:defRPr sz="2100">
        <a:latin typeface="Lucida Grande"/>
        <a:ea typeface="Lucida Grande"/>
        <a:cs typeface="Lucida Grande"/>
        <a:sym typeface="Lucida Grande"/>
      </a:defRPr>
    </a:lvl8pPr>
    <a:lvl9pPr indent="1826366" defTabSz="583423">
      <a:defRPr sz="21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 sz="22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r>
              <a:rPr lang="en-US" dirty="0" smtClean="0"/>
              <a:t>What could go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pPr>
              <a:defRPr/>
            </a:pPr>
            <a:fld id="{9EEA0328-C956-B249-A6D4-A0E7BBC7B37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48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r>
              <a:rPr lang="en-US" dirty="0" smtClean="0"/>
              <a:t>Destination is only safe </a:t>
            </a:r>
            <a:r>
              <a:rPr lang="en-US" dirty="0" err="1" smtClean="0"/>
              <a:t>deadend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pPr>
              <a:defRPr/>
            </a:pPr>
            <a:fld id="{9EEA0328-C956-B249-A6D4-A0E7BBC7B37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9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6" name="Shape 3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(First example, link costs.)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Let’s suppose that there are only 3 routers in the entire Internet, </a:t>
            </a:r>
          </a:p>
          <a:p>
            <a:pPr lvl="0">
              <a:defRPr sz="1800"/>
            </a:pPr>
            <a:r>
              <a:rPr sz="2200"/>
              <a:t>and they are all directly connected to each other in this triangle.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For each router, we will decide how it should reach every other router.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For example, router u can reach router z directly, </a:t>
            </a:r>
          </a:p>
          <a:p>
            <a:pPr lvl="0">
              <a:defRPr sz="1800"/>
            </a:pPr>
            <a:r>
              <a:rPr sz="2200"/>
              <a:t>or it can reach router z indirectly, through router v. </a:t>
            </a:r>
          </a:p>
          <a:p>
            <a:pPr lvl="0">
              <a:defRPr sz="1800"/>
            </a:pPr>
            <a:r>
              <a:rPr sz="2200"/>
              <a:t>Which of the two routes (paths) is better?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In other words, for each source router, </a:t>
            </a:r>
          </a:p>
          <a:p>
            <a:pPr lvl="0">
              <a:defRPr sz="1800"/>
            </a:pPr>
            <a:r>
              <a:rPr sz="2200"/>
              <a:t>we will decide which is the best next hop to every destination router.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How will we decide? We will rely on these </a:t>
            </a:r>
            <a:r>
              <a:rPr sz="2200" u="sng"/>
              <a:t>3 clicks</a:t>
            </a:r>
            <a:r>
              <a:rPr sz="2200"/>
              <a:t> things called </a:t>
            </a:r>
            <a:r>
              <a:rPr sz="2200" u="sng"/>
              <a:t>click</a:t>
            </a:r>
            <a:r>
              <a:rPr sz="2200"/>
              <a:t> “link costs”. 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Each link is associated with a link cost. </a:t>
            </a:r>
          </a:p>
          <a:p>
            <a:pPr lvl="0">
              <a:defRPr sz="1800"/>
            </a:pPr>
            <a:r>
              <a:rPr sz="2200"/>
              <a:t>The lower the link cost, the better the quality of the link. 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So, link costs could represent, for example, </a:t>
            </a:r>
          </a:p>
          <a:p>
            <a:pPr lvl="0">
              <a:defRPr sz="1800"/>
            </a:pPr>
            <a:r>
              <a:rPr sz="2200" u="sng"/>
              <a:t>click</a:t>
            </a:r>
            <a:r>
              <a:rPr sz="2200"/>
              <a:t> the propagation delay of the link, </a:t>
            </a:r>
          </a:p>
          <a:p>
            <a:pPr lvl="0">
              <a:defRPr sz="1800"/>
            </a:pPr>
            <a:r>
              <a:rPr sz="2200"/>
              <a:t>or its </a:t>
            </a:r>
            <a:r>
              <a:rPr sz="2200" u="sng"/>
              <a:t>click</a:t>
            </a:r>
            <a:r>
              <a:rPr sz="2200"/>
              <a:t> current load.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0" name="Shape 4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 dirty="0"/>
              <a:t>(Least-cost routing.)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For each pair of routers, we will find the path that has the least total cost.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For example, from source router </a:t>
            </a:r>
            <a:r>
              <a:rPr sz="2200" u="sng" dirty="0"/>
              <a:t>click</a:t>
            </a:r>
            <a:r>
              <a:rPr sz="2200" dirty="0"/>
              <a:t> u to destination router z, </a:t>
            </a:r>
          </a:p>
          <a:p>
            <a:pPr lvl="0">
              <a:defRPr sz="1800"/>
            </a:pPr>
            <a:r>
              <a:rPr sz="2200" dirty="0"/>
              <a:t>- there is the </a:t>
            </a:r>
            <a:r>
              <a:rPr sz="2200" u="sng" dirty="0"/>
              <a:t>click</a:t>
            </a:r>
            <a:r>
              <a:rPr sz="2200" dirty="0"/>
              <a:t> direct path, which has cost 4;</a:t>
            </a:r>
          </a:p>
          <a:p>
            <a:pPr lvl="0">
              <a:defRPr sz="1800"/>
            </a:pPr>
            <a:r>
              <a:rPr sz="2200" dirty="0"/>
              <a:t>- and the </a:t>
            </a:r>
            <a:r>
              <a:rPr sz="2200" u="sng" dirty="0"/>
              <a:t>click</a:t>
            </a:r>
            <a:r>
              <a:rPr sz="2200" dirty="0"/>
              <a:t> indirect one, through v, which has cost 1 + 2 = 3.</a:t>
            </a:r>
          </a:p>
          <a:p>
            <a:pPr lvl="0">
              <a:defRPr sz="1800"/>
            </a:pPr>
            <a:r>
              <a:rPr sz="2200" dirty="0"/>
              <a:t>So, the </a:t>
            </a:r>
            <a:r>
              <a:rPr sz="2200" u="sng" dirty="0"/>
              <a:t>click</a:t>
            </a:r>
            <a:r>
              <a:rPr sz="2200" dirty="0"/>
              <a:t> indirect one is the best path.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Now, let’s fill in the forwarding table of router u:</a:t>
            </a:r>
          </a:p>
          <a:p>
            <a:pPr lvl="0">
              <a:defRPr sz="1800"/>
            </a:pPr>
            <a:r>
              <a:rPr sz="2200" dirty="0"/>
              <a:t>- the best next hop to destination router z is </a:t>
            </a:r>
            <a:r>
              <a:rPr sz="2200" u="sng" dirty="0"/>
              <a:t>click</a:t>
            </a:r>
            <a:r>
              <a:rPr sz="2200" dirty="0"/>
              <a:t> router v. 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u="sng" dirty="0"/>
              <a:t>click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Similarly, from </a:t>
            </a:r>
            <a:r>
              <a:rPr sz="2200" u="sng" dirty="0"/>
              <a:t>click</a:t>
            </a:r>
            <a:r>
              <a:rPr sz="2200" dirty="0"/>
              <a:t> source router u to destination router v,</a:t>
            </a:r>
          </a:p>
          <a:p>
            <a:pPr lvl="0">
              <a:defRPr sz="1800"/>
            </a:pPr>
            <a:r>
              <a:rPr sz="2200" dirty="0"/>
              <a:t>- there is a </a:t>
            </a:r>
            <a:r>
              <a:rPr sz="2200" u="sng" dirty="0"/>
              <a:t>click</a:t>
            </a:r>
            <a:r>
              <a:rPr sz="2200" dirty="0"/>
              <a:t> direct path, of cost 1;</a:t>
            </a:r>
          </a:p>
          <a:p>
            <a:pPr lvl="0">
              <a:defRPr sz="1800"/>
            </a:pPr>
            <a:r>
              <a:rPr sz="2200" dirty="0"/>
              <a:t>- and an </a:t>
            </a:r>
            <a:r>
              <a:rPr sz="2200" u="sng" dirty="0"/>
              <a:t>click</a:t>
            </a:r>
            <a:r>
              <a:rPr sz="2200" dirty="0"/>
              <a:t> indirect one, through z, of cost 4 + 2 = 6.</a:t>
            </a:r>
          </a:p>
          <a:p>
            <a:pPr lvl="0">
              <a:defRPr sz="1800"/>
            </a:pPr>
            <a:r>
              <a:rPr sz="2200" dirty="0"/>
              <a:t>So, the best path is the direct one.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Now, let’s fill in the forwarding table of router u:</a:t>
            </a:r>
          </a:p>
          <a:p>
            <a:pPr lvl="0">
              <a:defRPr sz="1800"/>
            </a:pPr>
            <a:r>
              <a:rPr sz="2200" dirty="0"/>
              <a:t>- the best next hop to destination router v is </a:t>
            </a:r>
            <a:r>
              <a:rPr sz="2200" u="sng" dirty="0"/>
              <a:t>click</a:t>
            </a:r>
            <a:r>
              <a:rPr sz="2200" dirty="0"/>
              <a:t> router v itself.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click</a:t>
            </a:r>
          </a:p>
          <a:p>
            <a:pPr lvl="0">
              <a:defRPr sz="1800"/>
            </a:pPr>
            <a:endParaRPr sz="2200" dirty="0"/>
          </a:p>
          <a:p>
            <a:pPr lvl="0">
              <a:defRPr sz="1800"/>
            </a:pPr>
            <a:r>
              <a:rPr sz="2200" dirty="0"/>
              <a:t>In a similar manner, we can fill in the forwarding tables of routers </a:t>
            </a:r>
            <a:r>
              <a:rPr sz="2200" u="sng" dirty="0"/>
              <a:t>2 clicks</a:t>
            </a:r>
            <a:r>
              <a:rPr sz="2200" dirty="0"/>
              <a:t> z and </a:t>
            </a:r>
            <a:r>
              <a:rPr sz="2200" u="sng" dirty="0"/>
              <a:t>2 clicks</a:t>
            </a:r>
            <a:r>
              <a:rPr sz="2200" dirty="0"/>
              <a:t> v.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6" name="Shape 4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 sz="22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 sz="22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1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725" indent="-570733">
              <a:spcBef>
                <a:spcPts val="2399"/>
              </a:spcBef>
              <a:buChar char="-"/>
              <a:defRPr sz="3600" i="1"/>
            </a:lvl2pPr>
            <a:lvl3pPr marL="1775634" indent="-570733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542" indent="-570733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451" indent="-570733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39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6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456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062" indent="0">
              <a:buNone/>
              <a:defRPr sz="4000"/>
            </a:lvl2pPr>
            <a:lvl3pPr marL="1300125" indent="0">
              <a:buNone/>
              <a:defRPr sz="3400"/>
            </a:lvl3pPr>
            <a:lvl4pPr marL="1950192" indent="0">
              <a:buNone/>
              <a:defRPr sz="2800"/>
            </a:lvl4pPr>
            <a:lvl5pPr marL="2600254" indent="0">
              <a:buNone/>
              <a:defRPr sz="2800"/>
            </a:lvl5pPr>
            <a:lvl6pPr marL="3250317" indent="0">
              <a:buNone/>
              <a:defRPr sz="2800"/>
            </a:lvl6pPr>
            <a:lvl7pPr marL="3900384" indent="0">
              <a:buNone/>
              <a:defRPr sz="2800"/>
            </a:lvl7pPr>
            <a:lvl8pPr marL="4550443" indent="0">
              <a:buNone/>
              <a:defRPr sz="2800"/>
            </a:lvl8pPr>
            <a:lvl9pPr marL="5200509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379200" y="8994988"/>
            <a:ext cx="1300480" cy="541867"/>
          </a:xfrm>
          <a:prstGeom prst="rect">
            <a:avLst/>
          </a:prstGeom>
          <a:ln/>
        </p:spPr>
        <p:txBody>
          <a:bodyPr lIns="91420" tIns="45710" rIns="91420" bIns="45710"/>
          <a:lstStyle>
            <a:lvl1pPr>
              <a:defRPr/>
            </a:lvl1pPr>
          </a:lstStyle>
          <a:p>
            <a:pPr>
              <a:defRPr/>
            </a:pPr>
            <a:fld id="{85C85A60-401B-C242-A94E-2EED2ECC4A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1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379200" y="8994988"/>
            <a:ext cx="1300480" cy="541867"/>
          </a:xfrm>
          <a:prstGeom prst="rect">
            <a:avLst/>
          </a:prstGeom>
          <a:ln/>
        </p:spPr>
        <p:txBody>
          <a:bodyPr lIns="91420" tIns="45710" rIns="91420" bIns="45710"/>
          <a:lstStyle>
            <a:lvl1pPr>
              <a:defRPr/>
            </a:lvl1pPr>
          </a:lstStyle>
          <a:p>
            <a:pPr>
              <a:defRPr/>
            </a:pPr>
            <a:fld id="{2D3E50FA-E2FD-7446-878D-DDD934AEBF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9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8133" y="541868"/>
            <a:ext cx="3061547" cy="8994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495" y="541868"/>
            <a:ext cx="8967893" cy="8994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379200" y="8994988"/>
            <a:ext cx="1300480" cy="541867"/>
          </a:xfrm>
          <a:prstGeom prst="rect">
            <a:avLst/>
          </a:prstGeom>
          <a:ln/>
        </p:spPr>
        <p:txBody>
          <a:bodyPr lIns="91420" tIns="45710" rIns="91420" bIns="45710"/>
          <a:lstStyle>
            <a:lvl1pPr>
              <a:defRPr/>
            </a:lvl1pPr>
          </a:lstStyle>
          <a:p>
            <a:pPr>
              <a:defRPr/>
            </a:pPr>
            <a:fld id="{5342BF0B-CAFF-4C45-B14A-DEAD6F1713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0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01" y="541867"/>
            <a:ext cx="11476285" cy="97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0240" y="1733973"/>
            <a:ext cx="12029440" cy="780288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39001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364" indent="-571441">
              <a:spcBef>
                <a:spcPts val="2399"/>
              </a:spcBef>
              <a:buChar char="-"/>
              <a:defRPr sz="3600" i="1"/>
            </a:lvl2pPr>
            <a:lvl3pPr marL="1777818" indent="-57144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273" indent="-57144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6727" indent="-57144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872937" y="8991602"/>
            <a:ext cx="346027" cy="381001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8913278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49355" indent="0" algn="ctr">
              <a:buNone/>
              <a:defRPr/>
            </a:lvl2pPr>
            <a:lvl3pPr marL="1298725" indent="0" algn="ctr">
              <a:buNone/>
              <a:defRPr/>
            </a:lvl3pPr>
            <a:lvl4pPr marL="1948101" indent="0" algn="ctr">
              <a:buNone/>
              <a:defRPr/>
            </a:lvl4pPr>
            <a:lvl5pPr marL="2597463" indent="0" algn="ctr">
              <a:buNone/>
              <a:defRPr/>
            </a:lvl5pPr>
            <a:lvl6pPr marL="3246823" indent="0" algn="ctr">
              <a:buNone/>
              <a:defRPr/>
            </a:lvl6pPr>
            <a:lvl7pPr marL="3896197" indent="0" algn="ctr">
              <a:buNone/>
              <a:defRPr/>
            </a:lvl7pPr>
            <a:lvl8pPr marL="4545556" indent="0" algn="ctr">
              <a:buNone/>
              <a:defRPr/>
            </a:lvl8pPr>
            <a:lvl9pPr marL="51949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904941" y="8886613"/>
            <a:ext cx="5589639" cy="1069978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 sz="16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5556" y="8886613"/>
            <a:ext cx="7585940" cy="1069978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89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0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9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4000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062" indent="0">
              <a:buNone/>
              <a:defRPr sz="2600"/>
            </a:lvl2pPr>
            <a:lvl3pPr marL="1300125" indent="0">
              <a:buNone/>
              <a:defRPr sz="2300"/>
            </a:lvl3pPr>
            <a:lvl4pPr marL="1950192" indent="0">
              <a:buNone/>
              <a:defRPr sz="2000"/>
            </a:lvl4pPr>
            <a:lvl5pPr marL="2600254" indent="0">
              <a:buNone/>
              <a:defRPr sz="2000"/>
            </a:lvl5pPr>
            <a:lvl6pPr marL="3250317" indent="0">
              <a:buNone/>
              <a:defRPr sz="2000"/>
            </a:lvl6pPr>
            <a:lvl7pPr marL="3900384" indent="0">
              <a:buNone/>
              <a:defRPr sz="2000"/>
            </a:lvl7pPr>
            <a:lvl8pPr marL="4550443" indent="0">
              <a:buNone/>
              <a:defRPr sz="2000"/>
            </a:lvl8pPr>
            <a:lvl9pPr marL="520050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379200" y="8994988"/>
            <a:ext cx="1300480" cy="541867"/>
          </a:xfrm>
          <a:prstGeom prst="rect">
            <a:avLst/>
          </a:prstGeom>
          <a:ln/>
        </p:spPr>
        <p:txBody>
          <a:bodyPr lIns="91420" tIns="45710" rIns="91420" bIns="45710"/>
          <a:lstStyle>
            <a:lvl1pPr>
              <a:defRPr/>
            </a:lvl1pPr>
          </a:lstStyle>
          <a:p>
            <a:pPr>
              <a:defRPr/>
            </a:pPr>
            <a:fld id="{0B453389-99C8-544F-A9B0-45ACCC531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1733973"/>
            <a:ext cx="5906347" cy="78028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3" y="1733973"/>
            <a:ext cx="5906347" cy="78028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379200" y="8994988"/>
            <a:ext cx="1300480" cy="541867"/>
          </a:xfrm>
          <a:prstGeom prst="rect">
            <a:avLst/>
          </a:prstGeom>
          <a:ln/>
        </p:spPr>
        <p:txBody>
          <a:bodyPr lIns="91420" tIns="45710" rIns="91420" bIns="45710"/>
          <a:lstStyle>
            <a:lvl1pPr>
              <a:defRPr/>
            </a:lvl1pPr>
          </a:lstStyle>
          <a:p>
            <a:pPr>
              <a:defRPr/>
            </a:pPr>
            <a:fld id="{CCCD574E-3D71-AC49-9844-D33AC26E41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2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36" y="2540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27" tIns="50727" rIns="50727" bIns="50727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36" y="2768637"/>
            <a:ext cx="10464801" cy="571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27" tIns="50727" rIns="50727" bIns="50727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</p:sldLayoutIdLst>
  <p:transition xmlns:p14="http://schemas.microsoft.com/office/powerpoint/2010/main" spd="med"/>
  <p:txStyles>
    <p:titleStyle>
      <a:lvl1pPr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297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6586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4887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3180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1483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69773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598068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6366" algn="ctr" defTabSz="58342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7817" indent="-57073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6843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0755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4676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58574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3708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68828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3962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79081" indent="-665863" defTabSz="58342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297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6586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4887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3180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1483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69773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598068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6366" algn="ctr" defTabSz="58342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3501" y="541867"/>
            <a:ext cx="11476285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12" tIns="65007" rIns="130012" bIns="650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1733973"/>
            <a:ext cx="12029440" cy="780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60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650062"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</a:defRPr>
      </a:lvl6pPr>
      <a:lvl7pPr marL="1300125"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</a:defRPr>
      </a:lvl7pPr>
      <a:lvl8pPr marL="1950192"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</a:defRPr>
      </a:lvl8pPr>
      <a:lvl9pPr marL="2600254" algn="l" rtl="0" eaLnBrk="0" fontAlgn="base" hangingPunct="0">
        <a:spcBef>
          <a:spcPct val="0"/>
        </a:spcBef>
        <a:spcAft>
          <a:spcPct val="0"/>
        </a:spcAft>
        <a:defRPr sz="5100" b="1">
          <a:solidFill>
            <a:schemeClr val="tx1"/>
          </a:solidFill>
          <a:latin typeface="Helvetica" charset="0"/>
        </a:defRPr>
      </a:lvl9pPr>
    </p:titleStyle>
    <p:bodyStyle>
      <a:lvl1pPr marL="318257" indent="-318257" algn="l" rtl="0" eaLnBrk="0" fontAlgn="base" hangingPunct="0">
        <a:spcBef>
          <a:spcPct val="5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01293" indent="-318257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3400">
          <a:solidFill>
            <a:schemeClr val="tx1"/>
          </a:solidFill>
          <a:latin typeface="+mn-lt"/>
          <a:ea typeface="+mn-ea"/>
          <a:cs typeface="+mn-cs"/>
        </a:defRPr>
      </a:lvl2pPr>
      <a:lvl3pPr marL="1295611" indent="-331804" algn="l" rtl="0" eaLnBrk="0" fontAlgn="base" hangingPunct="0">
        <a:spcBef>
          <a:spcPct val="10000"/>
        </a:spcBef>
        <a:spcAft>
          <a:spcPct val="0"/>
        </a:spcAft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789934" indent="-331804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accent2"/>
          </a:solidFill>
          <a:latin typeface="+mj-lt"/>
          <a:ea typeface="+mn-ea"/>
          <a:cs typeface="+mn-cs"/>
        </a:defRPr>
      </a:lvl4pPr>
      <a:lvl5pPr marL="2270706" indent="-318257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5pPr>
      <a:lvl6pPr marL="2920772" indent="-318257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6pPr>
      <a:lvl7pPr marL="3570837" indent="-318257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7pPr>
      <a:lvl8pPr marL="4220898" indent="-318257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8pPr>
      <a:lvl9pPr marL="4870961" indent="-318257" algn="l" rtl="0" eaLnBrk="0" fontAlgn="base" hangingPunct="0">
        <a:spcBef>
          <a:spcPct val="1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62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25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192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254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317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384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443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509" algn="l" defTabSz="65006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500" dirty="0">
                <a:solidFill>
                  <a:srgbClr val="000000"/>
                </a:solidFill>
                <a:latin typeface="Calibri" charset="0"/>
              </a:rPr>
              <a:t>Taking </a:t>
            </a:r>
            <a:r>
              <a:rPr lang="en-US" sz="6500" dirty="0" smtClean="0">
                <a:solidFill>
                  <a:srgbClr val="000000"/>
                </a:solidFill>
                <a:latin typeface="Calibri" charset="0"/>
              </a:rPr>
              <a:t>Stock</a:t>
            </a:r>
            <a:endParaRPr lang="en-US" sz="65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036" y="2768038"/>
            <a:ext cx="10464799" cy="5867965"/>
          </a:xfrm>
        </p:spPr>
        <p:txBody>
          <a:bodyPr>
            <a:normAutofit/>
          </a:bodyPr>
          <a:lstStyle/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What is a network made of?</a:t>
            </a:r>
          </a:p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How is it shared?</a:t>
            </a:r>
          </a:p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How do we evaluate a network?</a:t>
            </a:r>
            <a:endParaRPr lang="en-US" sz="4400" dirty="0">
              <a:solidFill>
                <a:schemeClr val="tx1"/>
              </a:solidFill>
            </a:endParaRPr>
          </a:p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How is communication architected?</a:t>
            </a:r>
          </a:p>
        </p:txBody>
      </p:sp>
      <p:sp>
        <p:nvSpPr>
          <p:cNvPr id="21507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77514" y="8864036"/>
            <a:ext cx="128693" cy="284480"/>
          </a:xfrm>
          <a:prstGeom prst="rect">
            <a:avLst/>
          </a:prstGeo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39" tIns="65020" rIns="130039" bIns="65020"/>
          <a:lstStyle>
            <a:lvl1pPr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1056569" indent="-406374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625492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2275688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925885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357608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4226278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4876475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552667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C6D9E5-9E4C-E243-B29F-4F1F5EE1859A}" type="slidenum">
              <a:rPr lang="en-US" sz="18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1</a:t>
            </a:fld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02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Routing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607281" y="2692400"/>
            <a:ext cx="11870876" cy="5867401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800080"/>
                </a:solidFill>
              </a:rPr>
              <a:t>Network-wide </a:t>
            </a:r>
            <a:r>
              <a:rPr lang="en-US" sz="4400" dirty="0">
                <a:solidFill>
                  <a:schemeClr val="tx1"/>
                </a:solidFill>
              </a:rPr>
              <a:t>process that determines the content of forwarding tables</a:t>
            </a:r>
          </a:p>
          <a:p>
            <a:pPr marL="760989" lvl="1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tx1"/>
                </a:solidFill>
              </a:rPr>
              <a:t> </a:t>
            </a:r>
            <a:r>
              <a:rPr lang="en-US" sz="3700" dirty="0">
                <a:solidFill>
                  <a:schemeClr val="tx1"/>
                </a:solidFill>
                <a:sym typeface="Wingdings"/>
              </a:rPr>
              <a:t>  </a:t>
            </a:r>
            <a:r>
              <a:rPr lang="en-US" sz="3700" dirty="0">
                <a:solidFill>
                  <a:schemeClr val="tx1"/>
                </a:solidFill>
              </a:rPr>
              <a:t>determines the end-to-end path for each destination</a:t>
            </a:r>
          </a:p>
          <a:p>
            <a:pPr marL="760989" lvl="1" indent="0" algn="l">
              <a:buNone/>
              <a:defRPr sz="1800">
                <a:solidFill>
                  <a:srgbClr val="000000"/>
                </a:solidFill>
              </a:defRPr>
            </a:pPr>
            <a:endParaRPr lang="en-US" sz="3700" dirty="0">
              <a:solidFill>
                <a:schemeClr val="tx1"/>
              </a:solidFill>
            </a:endParaRPr>
          </a:p>
          <a:p>
            <a:pPr marL="760989" lvl="1" indent="0" algn="l">
              <a:buNone/>
              <a:defRPr sz="1800">
                <a:solidFill>
                  <a:srgbClr val="000000"/>
                </a:solidFill>
              </a:defRPr>
            </a:pPr>
            <a:endParaRPr lang="en-US" sz="3700" dirty="0">
              <a:solidFill>
                <a:schemeClr val="tx1"/>
              </a:solidFill>
            </a:endParaRP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85863" y="8864636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10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746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83" y="6678832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75740" y="7613880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90609"/>
              </p:ext>
            </p:extLst>
          </p:nvPr>
        </p:nvGraphicFramePr>
        <p:xfrm>
          <a:off x="7529520" y="4660056"/>
          <a:ext cx="346794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switch#2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1733973" cy="225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376976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376976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293242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423574" y="6177279"/>
            <a:ext cx="3573892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226560" y="3962402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08285"/>
              </p:ext>
            </p:extLst>
          </p:nvPr>
        </p:nvGraphicFramePr>
        <p:xfrm>
          <a:off x="442537" y="5485491"/>
          <a:ext cx="306478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5066"/>
                <a:gridCol w="1409721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35545" y="3443957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65458" y="6979911"/>
            <a:ext cx="3280247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51"/>
          <p:cNvSpPr txBox="1">
            <a:spLocks noChangeArrowheads="1"/>
          </p:cNvSpPr>
          <p:nvPr/>
        </p:nvSpPr>
        <p:spPr bwMode="auto">
          <a:xfrm>
            <a:off x="5148356" y="5304457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switch#1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12490"/>
              </p:ext>
            </p:extLst>
          </p:nvPr>
        </p:nvGraphicFramePr>
        <p:xfrm>
          <a:off x="7545344" y="89461"/>
          <a:ext cx="3467947" cy="2383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6443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switch#6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5" name="Rounded Rectangle 44"/>
          <p:cNvSpPr/>
          <p:nvPr/>
        </p:nvSpPr>
        <p:spPr>
          <a:xfrm>
            <a:off x="7439399" y="1601781"/>
            <a:ext cx="3573892" cy="593262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Routing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607281" y="2692400"/>
            <a:ext cx="11870876" cy="5867401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800080"/>
                </a:solidFill>
              </a:rPr>
              <a:t>Network-wide </a:t>
            </a:r>
            <a:r>
              <a:rPr lang="en-US" sz="4400" dirty="0">
                <a:solidFill>
                  <a:schemeClr val="tx1"/>
                </a:solidFill>
              </a:rPr>
              <a:t>process that determines the content of forwarding tables</a:t>
            </a:r>
          </a:p>
          <a:p>
            <a:pPr marL="760989" lvl="1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tx1"/>
                </a:solidFill>
              </a:rPr>
              <a:t> </a:t>
            </a:r>
            <a:r>
              <a:rPr lang="en-US" sz="3700" dirty="0">
                <a:solidFill>
                  <a:schemeClr val="tx1"/>
                </a:solidFill>
                <a:sym typeface="Wingdings"/>
              </a:rPr>
              <a:t>  </a:t>
            </a:r>
            <a:r>
              <a:rPr lang="en-US" sz="3700" dirty="0">
                <a:solidFill>
                  <a:schemeClr val="tx1"/>
                </a:solidFill>
              </a:rPr>
              <a:t>determines the end-to-end path for each destination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How </a:t>
            </a:r>
          </a:p>
          <a:p>
            <a:pPr lvl="1" algn="l"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tx1"/>
                </a:solidFill>
              </a:rPr>
              <a:t>coming up </a:t>
            </a:r>
            <a:r>
              <a:rPr lang="en-US" sz="3700" dirty="0" smtClean="0">
                <a:solidFill>
                  <a:schemeClr val="tx1"/>
                </a:solidFill>
              </a:rPr>
              <a:t>soon</a:t>
            </a:r>
            <a:endParaRPr lang="en-US" sz="3700" dirty="0">
              <a:solidFill>
                <a:schemeClr val="tx1"/>
              </a:solidFill>
            </a:endParaRP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85863" y="8864636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12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156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vs. Routing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182" y="2667849"/>
            <a:ext cx="12039879" cy="6624656"/>
          </a:xfrm>
        </p:spPr>
        <p:txBody>
          <a:bodyPr/>
          <a:lstStyle/>
          <a:p>
            <a:r>
              <a:rPr lang="en-US" dirty="0" smtClean="0"/>
              <a:t>Forwarding: “data plane” 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Directing one data packet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Each </a:t>
            </a:r>
            <a:r>
              <a:rPr lang="en-US" dirty="0" smtClean="0">
                <a:solidFill>
                  <a:srgbClr val="800080"/>
                </a:solidFill>
              </a:rPr>
              <a:t>router using local routing state</a:t>
            </a:r>
            <a:endParaRPr lang="en-US" dirty="0">
              <a:solidFill>
                <a:srgbClr val="800080"/>
              </a:solidFill>
            </a:endParaRPr>
          </a:p>
          <a:p>
            <a:r>
              <a:rPr lang="en-US" dirty="0" smtClean="0"/>
              <a:t>Routing: “control </a:t>
            </a:r>
            <a:r>
              <a:rPr lang="en-US" dirty="0"/>
              <a:t>plane” 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Computing the forwarding tables that guide packets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Jointly computed by routers using a distributed algorithm</a:t>
            </a:r>
            <a:br>
              <a:rPr lang="en-US" dirty="0" smtClean="0">
                <a:solidFill>
                  <a:srgbClr val="800080"/>
                </a:solidFill>
              </a:rPr>
            </a:br>
            <a:endParaRPr lang="en-US" dirty="0" smtClean="0">
              <a:solidFill>
                <a:srgbClr val="800080"/>
              </a:solidFill>
            </a:endParaRPr>
          </a:p>
          <a:p>
            <a:pPr>
              <a:spcBef>
                <a:spcPts val="100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different timescales!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5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Fundamentals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800080"/>
                </a:solidFill>
              </a:rPr>
              <a:t>Validity</a:t>
            </a:r>
            <a:r>
              <a:rPr lang="en-US" sz="5400" dirty="0"/>
              <a:t> of routing state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2884150" y="8864600"/>
            <a:ext cx="120650" cy="2841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14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156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(v1)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83806" y="2768637"/>
            <a:ext cx="12175778" cy="5714999"/>
          </a:xfrm>
        </p:spPr>
        <p:txBody>
          <a:bodyPr/>
          <a:lstStyle/>
          <a:p>
            <a:r>
              <a:rPr lang="en-US" sz="4400" dirty="0"/>
              <a:t>Find a path to a given destination</a:t>
            </a:r>
          </a:p>
          <a:p>
            <a:r>
              <a:rPr lang="en-US" sz="4400" dirty="0"/>
              <a:t>How do we know that the state contained in forwarding tables meets our goal?</a:t>
            </a:r>
          </a:p>
          <a:p>
            <a:pPr lvl="1"/>
            <a:r>
              <a:rPr lang="en-US" sz="4000" dirty="0"/>
              <a:t>this is what “validity” of routing state tells us</a:t>
            </a:r>
          </a:p>
          <a:p>
            <a:pPr lvl="1"/>
            <a:r>
              <a:rPr lang="en-US" sz="4000" dirty="0" smtClean="0">
                <a:solidFill>
                  <a:srgbClr val="800080"/>
                </a:solidFill>
              </a:rPr>
              <a:t>[this </a:t>
            </a:r>
            <a:r>
              <a:rPr lang="en-US" sz="4000" dirty="0">
                <a:solidFill>
                  <a:srgbClr val="800080"/>
                </a:solidFill>
              </a:rPr>
              <a:t>is non-standard </a:t>
            </a:r>
            <a:r>
              <a:rPr lang="en-US" sz="4000" dirty="0" smtClean="0">
                <a:solidFill>
                  <a:srgbClr val="800080"/>
                </a:solidFill>
              </a:rPr>
              <a:t>terminology]</a:t>
            </a:r>
            <a:endParaRPr lang="en-US" sz="4000" dirty="0">
              <a:solidFill>
                <a:srgbClr val="800080"/>
              </a:solidFill>
            </a:endParaRPr>
          </a:p>
          <a:p>
            <a:pPr lvl="1"/>
            <a:endParaRPr lang="en-US" sz="4000" dirty="0"/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2884150" y="8864600"/>
            <a:ext cx="120650" cy="2841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15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144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i="1" dirty="0" smtClean="0"/>
              <a:t>vs.</a:t>
            </a:r>
            <a:r>
              <a:rPr lang="en-US" dirty="0" smtClean="0"/>
              <a:t> </a:t>
            </a:r>
            <a:r>
              <a:rPr lang="en-US" dirty="0" smtClean="0"/>
              <a:t>Global </a:t>
            </a:r>
            <a:r>
              <a:rPr lang="en-US" dirty="0" smtClean="0"/>
              <a:t>View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975856"/>
            <a:ext cx="12029440" cy="7802880"/>
          </a:xfrm>
        </p:spPr>
        <p:txBody>
          <a:bodyPr/>
          <a:lstStyle/>
          <a:p>
            <a:r>
              <a:rPr lang="en-US" sz="4400" i="1" dirty="0"/>
              <a:t>Local </a:t>
            </a:r>
            <a:r>
              <a:rPr lang="en-US" sz="4400" dirty="0"/>
              <a:t>routing state is the forwarding table in a single router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</a:rPr>
              <a:t>By itself, the state in a single router can’t be evaluated 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</a:rPr>
              <a:t>It must be evaluated in terms of the global context</a:t>
            </a:r>
            <a:endParaRPr lang="en-US" sz="3600" i="1" dirty="0">
              <a:solidFill>
                <a:srgbClr val="800080"/>
              </a:solidFill>
            </a:endParaRPr>
          </a:p>
          <a:p>
            <a:pPr lvl="4"/>
            <a:endParaRPr lang="en-US" sz="3100" i="1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132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83" y="6678832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75740" y="7613880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65822"/>
              </p:ext>
            </p:extLst>
          </p:nvPr>
        </p:nvGraphicFramePr>
        <p:xfrm>
          <a:off x="7529520" y="4660056"/>
          <a:ext cx="346794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switch#2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1733973" cy="225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376976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376976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293242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423574" y="6177279"/>
            <a:ext cx="3573892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226560" y="3962402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93479"/>
              </p:ext>
            </p:extLst>
          </p:nvPr>
        </p:nvGraphicFramePr>
        <p:xfrm>
          <a:off x="442537" y="5485491"/>
          <a:ext cx="306478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5066"/>
                <a:gridCol w="1409721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35545" y="3443957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65458" y="6979911"/>
            <a:ext cx="3280247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51"/>
          <p:cNvSpPr txBox="1">
            <a:spLocks noChangeArrowheads="1"/>
          </p:cNvSpPr>
          <p:nvPr/>
        </p:nvSpPr>
        <p:spPr bwMode="auto">
          <a:xfrm>
            <a:off x="5148356" y="5304457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switch#1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7130"/>
              </p:ext>
            </p:extLst>
          </p:nvPr>
        </p:nvGraphicFramePr>
        <p:xfrm>
          <a:off x="7545344" y="89461"/>
          <a:ext cx="3467947" cy="2383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6443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switch#1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5" name="Rounded Rectangle 44"/>
          <p:cNvSpPr/>
          <p:nvPr/>
        </p:nvSpPr>
        <p:spPr>
          <a:xfrm>
            <a:off x="7493813" y="1555563"/>
            <a:ext cx="3573892" cy="593262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47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975856"/>
            <a:ext cx="12029440" cy="7802880"/>
          </a:xfrm>
        </p:spPr>
        <p:txBody>
          <a:bodyPr/>
          <a:lstStyle/>
          <a:p>
            <a:r>
              <a:rPr lang="en-US" sz="4400" i="1" dirty="0"/>
              <a:t>Local </a:t>
            </a:r>
            <a:r>
              <a:rPr lang="en-US" sz="4400" dirty="0"/>
              <a:t>routing state is the forwarding table in a single router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</a:rPr>
              <a:t>By itself, the state in a single router can’t be evaluated 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</a:rPr>
              <a:t>It must be evaluated in terms of the global context</a:t>
            </a:r>
            <a:endParaRPr lang="en-US" sz="3600" i="1" dirty="0">
              <a:solidFill>
                <a:srgbClr val="800080"/>
              </a:solidFill>
            </a:endParaRPr>
          </a:p>
          <a:p>
            <a:pPr lvl="4"/>
            <a:endParaRPr lang="en-US" sz="3100" i="1" dirty="0"/>
          </a:p>
          <a:p>
            <a:r>
              <a:rPr lang="en-US" sz="4400" i="1" dirty="0"/>
              <a:t>Global </a:t>
            </a:r>
            <a:r>
              <a:rPr lang="en-US" sz="4400" dirty="0" smtClean="0"/>
              <a:t>state</a:t>
            </a:r>
            <a:r>
              <a:rPr lang="en-US" sz="4400" i="1" dirty="0" smtClean="0"/>
              <a:t> </a:t>
            </a:r>
            <a:r>
              <a:rPr lang="en-US" sz="4400" dirty="0"/>
              <a:t>refers to the collection of forwarding tables in each of the routers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</a:rPr>
              <a:t>Global state determines which paths packets take</a:t>
            </a:r>
          </a:p>
          <a:p>
            <a:pPr marL="483035" lvl="1" indent="0">
              <a:buNone/>
            </a:pPr>
            <a:endParaRPr lang="en-US" sz="3600" dirty="0">
              <a:solidFill>
                <a:srgbClr val="800080"/>
              </a:solidFill>
            </a:endParaRPr>
          </a:p>
          <a:p>
            <a:pPr marL="483035" lvl="1" indent="0">
              <a:buNone/>
            </a:pPr>
            <a:r>
              <a:rPr lang="en-US" sz="3600" dirty="0"/>
              <a:t>(Will discuss later where this routing state comes from)</a:t>
            </a:r>
          </a:p>
          <a:p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3501" y="541867"/>
            <a:ext cx="11476285" cy="975360"/>
          </a:xfrm>
        </p:spPr>
        <p:txBody>
          <a:bodyPr/>
          <a:lstStyle/>
          <a:p>
            <a:r>
              <a:rPr lang="en-US" dirty="0" smtClean="0"/>
              <a:t>Local </a:t>
            </a:r>
            <a:r>
              <a:rPr lang="en-US" i="1" dirty="0" smtClean="0"/>
              <a:t>vs.</a:t>
            </a:r>
            <a:r>
              <a:rPr lang="en-US" dirty="0" smtClean="0"/>
              <a:t> </a:t>
            </a:r>
            <a:r>
              <a:rPr lang="en-US" dirty="0" smtClean="0"/>
              <a:t>Global </a:t>
            </a:r>
            <a:r>
              <a:rPr lang="en-US" dirty="0" smtClean="0"/>
              <a:t>View of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6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“Valid” Routing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296" y="2298369"/>
            <a:ext cx="12387352" cy="7802880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lobal </a:t>
            </a:r>
            <a:r>
              <a:rPr lang="en-US" dirty="0" smtClean="0"/>
              <a:t>state </a:t>
            </a:r>
            <a:r>
              <a:rPr lang="en-US" dirty="0" smtClean="0"/>
              <a:t>is “valid” if it produces forwarding decisions that always deliver packets to their destinations</a:t>
            </a:r>
          </a:p>
          <a:p>
            <a:pPr lvl="1"/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oal of routing protocols: compute valid state</a:t>
            </a:r>
          </a:p>
          <a:p>
            <a:pPr lvl="1"/>
            <a:r>
              <a:rPr lang="en-US" dirty="0" smtClean="0"/>
              <a:t>But how can you tell if routing state if valid?</a:t>
            </a:r>
          </a:p>
          <a:p>
            <a:pPr lvl="1"/>
            <a:endParaRPr lang="en-US" dirty="0"/>
          </a:p>
          <a:p>
            <a:r>
              <a:rPr lang="en-US" dirty="0" smtClean="0"/>
              <a:t>Need a succinct correctness condition for routing</a:t>
            </a:r>
          </a:p>
          <a:p>
            <a:pPr lvl="1"/>
            <a:r>
              <a:rPr lang="en-US" dirty="0" smtClean="0"/>
              <a:t>Suggestions?	</a:t>
            </a:r>
          </a:p>
        </p:txBody>
      </p:sp>
    </p:spTree>
    <p:extLst>
      <p:ext uri="{BB962C8B-B14F-4D97-AF65-F5344CB8AC3E}">
        <p14:creationId xmlns:p14="http://schemas.microsoft.com/office/powerpoint/2010/main" val="6711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500" dirty="0">
                <a:solidFill>
                  <a:srgbClr val="000000"/>
                </a:solidFill>
                <a:latin typeface="Calibri" charset="0"/>
              </a:rPr>
              <a:t>Taking </a:t>
            </a:r>
            <a:r>
              <a:rPr lang="en-US" sz="6500" dirty="0" smtClean="0">
                <a:solidFill>
                  <a:srgbClr val="000000"/>
                </a:solidFill>
                <a:latin typeface="Calibri" charset="0"/>
              </a:rPr>
              <a:t>Stock</a:t>
            </a:r>
            <a:endParaRPr lang="en-US" sz="65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036" y="2808352"/>
            <a:ext cx="11274438" cy="6340164"/>
          </a:xfrm>
        </p:spPr>
        <p:txBody>
          <a:bodyPr>
            <a:normAutofit/>
          </a:bodyPr>
          <a:lstStyle/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chemeClr val="tx1"/>
                </a:solidFill>
              </a:rPr>
              <a:t>Basic concepts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components: end-systems, links, switches, routers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performance: delay, throughput </a:t>
            </a:r>
            <a:endParaRPr sz="3700" dirty="0">
              <a:solidFill>
                <a:srgbClr val="800080"/>
              </a:solidFill>
            </a:endParaRPr>
          </a:p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chemeClr val="tx1"/>
                </a:solidFill>
              </a:rPr>
              <a:t>Basic design choices</a:t>
            </a:r>
          </a:p>
          <a:p>
            <a:pPr lvl="1">
              <a:spcBef>
                <a:spcPts val="10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packet vs. circuit switching</a:t>
            </a:r>
          </a:p>
          <a:p>
            <a:pPr lvl="1">
              <a:spcBef>
                <a:spcPts val="10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Best-effort vs. guaranteed service</a:t>
            </a:r>
          </a:p>
          <a:p>
            <a:pPr lvl="1">
              <a:spcBef>
                <a:spcPts val="10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Layering </a:t>
            </a:r>
          </a:p>
          <a:p>
            <a:pPr lvl="1">
              <a:spcBef>
                <a:spcPts val="10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“Dumb” network, “smart” ends</a:t>
            </a:r>
          </a:p>
        </p:txBody>
      </p:sp>
      <p:sp>
        <p:nvSpPr>
          <p:cNvPr id="21507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77514" y="8864036"/>
            <a:ext cx="128693" cy="284480"/>
          </a:xfrm>
          <a:prstGeom prst="rect">
            <a:avLst/>
          </a:prstGeo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39" tIns="65020" rIns="130039" bIns="65020"/>
          <a:lstStyle>
            <a:lvl1pPr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1056569" indent="-406374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625492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2275688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925885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357608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4226278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4876475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552667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C6D9E5-9E4C-E243-B29F-4F1F5EE1859A}" type="slidenum">
              <a:rPr lang="en-US" sz="18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2</a:t>
            </a:fld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871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and Sufficient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056485"/>
            <a:ext cx="12210930" cy="7802880"/>
          </a:xfrm>
        </p:spPr>
        <p:txBody>
          <a:bodyPr/>
          <a:lstStyle/>
          <a:p>
            <a:r>
              <a:rPr lang="en-US" dirty="0" smtClean="0"/>
              <a:t>Global routing state is valid </a:t>
            </a:r>
            <a:r>
              <a:rPr lang="en-US" b="1" i="1" dirty="0" smtClean="0"/>
              <a:t>if and only 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There are no dead ends (other than destination)</a:t>
            </a:r>
          </a:p>
          <a:p>
            <a:pPr lvl="1"/>
            <a:r>
              <a:rPr lang="en-US" dirty="0" smtClean="0"/>
              <a:t>There are no loops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u="sng" dirty="0" smtClean="0"/>
              <a:t>dead end</a:t>
            </a:r>
            <a:r>
              <a:rPr lang="en-US" dirty="0" smtClean="0"/>
              <a:t> is when there is no outgoing link (next-hop)</a:t>
            </a:r>
          </a:p>
          <a:p>
            <a:pPr lvl="1"/>
            <a:r>
              <a:rPr lang="en-US" dirty="0" smtClean="0"/>
              <a:t>A packet arrives, but the forwarding decision does not yield any outgoing link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u="sng" dirty="0" smtClean="0"/>
              <a:t>loop</a:t>
            </a:r>
            <a:r>
              <a:rPr lang="en-US" dirty="0" smtClean="0"/>
              <a:t> is when a packet cycles around the same set of nodes forever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3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83" y="6678832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75740" y="7613880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022553"/>
              </p:ext>
            </p:extLst>
          </p:nvPr>
        </p:nvGraphicFramePr>
        <p:xfrm>
          <a:off x="7529520" y="4660056"/>
          <a:ext cx="346794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switch#2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1733973" cy="225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376976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376976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293242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423574" y="6177279"/>
            <a:ext cx="3573892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226560" y="3962402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39832"/>
              </p:ext>
            </p:extLst>
          </p:nvPr>
        </p:nvGraphicFramePr>
        <p:xfrm>
          <a:off x="442537" y="5485491"/>
          <a:ext cx="306478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5066"/>
                <a:gridCol w="1409721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35545" y="3443957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65458" y="6979911"/>
            <a:ext cx="3280247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51"/>
          <p:cNvSpPr txBox="1">
            <a:spLocks noChangeArrowheads="1"/>
          </p:cNvSpPr>
          <p:nvPr/>
        </p:nvSpPr>
        <p:spPr bwMode="auto">
          <a:xfrm>
            <a:off x="5148356" y="5304457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switch#1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53769"/>
              </p:ext>
            </p:extLst>
          </p:nvPr>
        </p:nvGraphicFramePr>
        <p:xfrm>
          <a:off x="7545344" y="89461"/>
          <a:ext cx="3467947" cy="2383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6443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switch#1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5" name="Rounded Rectangle 44"/>
          <p:cNvSpPr/>
          <p:nvPr/>
        </p:nvSpPr>
        <p:spPr>
          <a:xfrm>
            <a:off x="7493813" y="1555563"/>
            <a:ext cx="3573892" cy="593262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7682" y="402824"/>
            <a:ext cx="1488665" cy="75405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80"/>
                </a:solidFill>
              </a:rPr>
              <a:t>Loop!</a:t>
            </a:r>
            <a:endParaRPr lang="en-US" dirty="0">
              <a:solidFill>
                <a:srgbClr val="80008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617351" y="1284103"/>
            <a:ext cx="1806223" cy="489737"/>
          </a:xfrm>
          <a:prstGeom prst="straightConnector1">
            <a:avLst/>
          </a:prstGeom>
          <a:noFill/>
          <a:ln w="38100" cap="flat" cmpd="sng" algn="ctr">
            <a:solidFill>
              <a:srgbClr val="80008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56105" y="1284103"/>
            <a:ext cx="2167469" cy="4893176"/>
          </a:xfrm>
          <a:prstGeom prst="straightConnector1">
            <a:avLst/>
          </a:prstGeom>
          <a:noFill/>
          <a:ln w="38100" cap="flat" cmpd="sng" algn="ctr">
            <a:solidFill>
              <a:srgbClr val="80008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9746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83" y="6678832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75740" y="7613880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82450"/>
              </p:ext>
            </p:extLst>
          </p:nvPr>
        </p:nvGraphicFramePr>
        <p:xfrm>
          <a:off x="7529520" y="4660056"/>
          <a:ext cx="3467947" cy="20108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1733973" cy="225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376976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376976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293242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226560" y="3962402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19793"/>
              </p:ext>
            </p:extLst>
          </p:nvPr>
        </p:nvGraphicFramePr>
        <p:xfrm>
          <a:off x="442537" y="5485491"/>
          <a:ext cx="3064787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5066"/>
                <a:gridCol w="1409721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35545" y="3443957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sp>
        <p:nvSpPr>
          <p:cNvPr id="42" name="TextBox 51"/>
          <p:cNvSpPr txBox="1">
            <a:spLocks noChangeArrowheads="1"/>
          </p:cNvSpPr>
          <p:nvPr/>
        </p:nvSpPr>
        <p:spPr bwMode="auto">
          <a:xfrm>
            <a:off x="5148356" y="5304457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switch#1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86058"/>
              </p:ext>
            </p:extLst>
          </p:nvPr>
        </p:nvGraphicFramePr>
        <p:xfrm>
          <a:off x="7545344" y="89461"/>
          <a:ext cx="3467947" cy="2383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638"/>
                <a:gridCol w="1541309"/>
              </a:tblGrid>
              <a:tr h="6443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switch#1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switch#1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45440" y="402824"/>
            <a:ext cx="2233153" cy="141577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00080"/>
                </a:solidFill>
              </a:rPr>
              <a:t>Deadend</a:t>
            </a:r>
            <a:r>
              <a:rPr lang="en-US" dirty="0" smtClean="0">
                <a:solidFill>
                  <a:srgbClr val="800080"/>
                </a:solidFill>
              </a:rPr>
              <a:t/>
            </a:r>
            <a:br>
              <a:rPr lang="en-US" dirty="0" smtClean="0">
                <a:solidFill>
                  <a:srgbClr val="800080"/>
                </a:solidFill>
              </a:rPr>
            </a:br>
            <a:r>
              <a:rPr lang="en-US" dirty="0" smtClean="0">
                <a:solidFill>
                  <a:srgbClr val="800080"/>
                </a:solidFill>
              </a:rPr>
              <a:t>(to MIT)</a:t>
            </a:r>
            <a:endParaRPr lang="en-US" dirty="0">
              <a:solidFill>
                <a:srgbClr val="80008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617351" y="1818596"/>
            <a:ext cx="1861622" cy="2949831"/>
          </a:xfrm>
          <a:prstGeom prst="straightConnector1">
            <a:avLst/>
          </a:prstGeom>
          <a:noFill/>
          <a:ln w="38100" cap="flat" cmpd="sng" algn="ctr">
            <a:solidFill>
              <a:srgbClr val="80008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1508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and Sufficient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3366711"/>
            <a:ext cx="12029440" cy="780288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800" dirty="0"/>
              <a:t> Global routing state is valid </a:t>
            </a:r>
            <a:r>
              <a:rPr lang="en-US" sz="4800" b="1" i="1" dirty="0"/>
              <a:t>if and only if</a:t>
            </a:r>
            <a:r>
              <a:rPr lang="en-US" sz="4800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4000" dirty="0"/>
              <a:t>There are no dead ends (other than destination)</a:t>
            </a:r>
          </a:p>
          <a:p>
            <a:pPr lvl="1">
              <a:lnSpc>
                <a:spcPct val="110000"/>
              </a:lnSpc>
            </a:pPr>
            <a:r>
              <a:rPr lang="en-US" sz="4000" dirty="0"/>
              <a:t>There are no loops</a:t>
            </a:r>
          </a:p>
          <a:p>
            <a:pPr lvl="1">
              <a:lnSpc>
                <a:spcPct val="11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189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(“only if”):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802305"/>
            <a:ext cx="12029440" cy="7802880"/>
          </a:xfrm>
        </p:spPr>
        <p:txBody>
          <a:bodyPr/>
          <a:lstStyle/>
          <a:p>
            <a:r>
              <a:rPr lang="en-US" dirty="0" smtClean="0"/>
              <a:t>If you run into a </a:t>
            </a:r>
            <a:r>
              <a:rPr lang="en-US" dirty="0" err="1" smtClean="0"/>
              <a:t>deadend</a:t>
            </a:r>
            <a:r>
              <a:rPr lang="en-US" dirty="0" smtClean="0"/>
              <a:t> before hitting destination, you’ll never reach the destination</a:t>
            </a:r>
          </a:p>
          <a:p>
            <a:pPr lvl="1"/>
            <a:endParaRPr lang="en-US" dirty="0"/>
          </a:p>
          <a:p>
            <a:r>
              <a:rPr lang="en-US" dirty="0" smtClean="0"/>
              <a:t>If you run into a loop, you’ll never reach destination</a:t>
            </a:r>
          </a:p>
        </p:txBody>
      </p:sp>
    </p:spTree>
    <p:extLst>
      <p:ext uri="{BB962C8B-B14F-4D97-AF65-F5344CB8AC3E}">
        <p14:creationId xmlns:p14="http://schemas.microsoft.com/office/powerpoint/2010/main" val="29757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(“if”):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439478"/>
            <a:ext cx="12029440" cy="7802880"/>
          </a:xfrm>
        </p:spPr>
        <p:txBody>
          <a:bodyPr/>
          <a:lstStyle/>
          <a:p>
            <a:r>
              <a:rPr lang="en-US" dirty="0" smtClean="0"/>
              <a:t>Assume </a:t>
            </a:r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err="1" smtClean="0"/>
              <a:t>deadends</a:t>
            </a:r>
            <a:r>
              <a:rPr lang="en-US" dirty="0" smtClean="0"/>
              <a:t>, no loops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Packet must keep wandering, but without repeating</a:t>
            </a:r>
          </a:p>
          <a:p>
            <a:pPr lvl="1"/>
            <a:r>
              <a:rPr lang="en-US" dirty="0" smtClean="0"/>
              <a:t>If ever enter same switch from same link, will loop</a:t>
            </a:r>
          </a:p>
          <a:p>
            <a:pPr lvl="1"/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nly a finite number of possible links for it to visit</a:t>
            </a:r>
          </a:p>
          <a:p>
            <a:pPr lvl="1"/>
            <a:r>
              <a:rPr lang="en-US" dirty="0" smtClean="0"/>
              <a:t>It cannot keep wandering forever without looping</a:t>
            </a:r>
          </a:p>
          <a:p>
            <a:pPr lvl="1"/>
            <a:r>
              <a:rPr lang="en-US" dirty="0" smtClean="0"/>
              <a:t>Must eventually hit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6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Validity of Routing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975856"/>
            <a:ext cx="12029440" cy="7802880"/>
          </a:xfrm>
        </p:spPr>
        <p:txBody>
          <a:bodyPr/>
          <a:lstStyle/>
          <a:p>
            <a:r>
              <a:rPr lang="en-US" dirty="0" smtClean="0"/>
              <a:t>Focus only on a single destination</a:t>
            </a:r>
          </a:p>
          <a:p>
            <a:pPr lvl="1"/>
            <a:r>
              <a:rPr lang="en-US" dirty="0" smtClean="0"/>
              <a:t>Ignore all other routing state</a:t>
            </a:r>
          </a:p>
          <a:p>
            <a:pPr lvl="1"/>
            <a:endParaRPr lang="en-US" dirty="0"/>
          </a:p>
          <a:p>
            <a:r>
              <a:rPr lang="en-US" dirty="0" smtClean="0"/>
              <a:t>Mark outgoing link (“next hop”) with arrow</a:t>
            </a:r>
          </a:p>
          <a:p>
            <a:pPr lvl="1"/>
            <a:r>
              <a:rPr lang="en-US" dirty="0" smtClean="0"/>
              <a:t>There is only one </a:t>
            </a:r>
            <a:r>
              <a:rPr lang="en-US" dirty="0" smtClean="0"/>
              <a:t>at each node</a:t>
            </a:r>
          </a:p>
          <a:p>
            <a:pPr lvl="1"/>
            <a:endParaRPr lang="en-US" dirty="0"/>
          </a:p>
          <a:p>
            <a:r>
              <a:rPr lang="en-US" dirty="0" smtClean="0"/>
              <a:t>Eliminate all links with no arrows</a:t>
            </a:r>
          </a:p>
          <a:p>
            <a:pPr lvl="1"/>
            <a:endParaRPr lang="en-US" dirty="0"/>
          </a:p>
          <a:p>
            <a:r>
              <a:rPr lang="en-US" dirty="0" smtClean="0"/>
              <a:t>Look at what’s left….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3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2856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2785967"/>
            <a:ext cx="79035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2785966"/>
            <a:ext cx="790354" cy="144059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411567"/>
            <a:ext cx="496976" cy="22309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3684694" y="4551680"/>
            <a:ext cx="465234" cy="7903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4845060"/>
            <a:ext cx="1937570" cy="15040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5603672" y="3034453"/>
            <a:ext cx="14011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2926080"/>
            <a:ext cx="2600960" cy="14088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334933"/>
            <a:ext cx="758613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6610773"/>
            <a:ext cx="1300480" cy="8669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310293"/>
            <a:ext cx="1440594" cy="105199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5527040" y="4660053"/>
            <a:ext cx="14011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3901440" y="5418667"/>
            <a:ext cx="325120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4551680"/>
            <a:ext cx="1765714" cy="1401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334933"/>
            <a:ext cx="1517227" cy="2167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2492588" y="5495299"/>
            <a:ext cx="1657341" cy="1115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4628312"/>
            <a:ext cx="1007101" cy="19824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4768428"/>
            <a:ext cx="1192107" cy="5418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303192"/>
            <a:ext cx="2817707" cy="388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2632701"/>
            <a:ext cx="2849448" cy="4017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2926080"/>
            <a:ext cx="209083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056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Destination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2785967"/>
            <a:ext cx="79035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2785966"/>
            <a:ext cx="790354" cy="144059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411567"/>
            <a:ext cx="496976" cy="22309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3684694" y="4551680"/>
            <a:ext cx="465234" cy="7903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4845060"/>
            <a:ext cx="1937570" cy="15040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5603672" y="3034453"/>
            <a:ext cx="14011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2926080"/>
            <a:ext cx="2600960" cy="14088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1" idx="3"/>
            <a:endCxn id="15" idx="0"/>
          </p:cNvCxnSpPr>
          <p:nvPr/>
        </p:nvCxnSpPr>
        <p:spPr bwMode="auto">
          <a:xfrm flipH="1">
            <a:off x="7541244" y="4303194"/>
            <a:ext cx="726874" cy="1835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6610773"/>
            <a:ext cx="1300480" cy="8669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310293"/>
            <a:ext cx="1440594" cy="105199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5527040" y="4660053"/>
            <a:ext cx="14011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3901440" y="5418667"/>
            <a:ext cx="325120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4551680"/>
            <a:ext cx="1765714" cy="1401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334933"/>
            <a:ext cx="1517227" cy="2167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2492588" y="5495299"/>
            <a:ext cx="1657341" cy="1115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4628312"/>
            <a:ext cx="1007101" cy="19824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4768428"/>
            <a:ext cx="1192107" cy="5418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303192"/>
            <a:ext cx="2817707" cy="388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2632701"/>
            <a:ext cx="2849448" cy="4017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2926080"/>
            <a:ext cx="209083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7349200" y="6138679"/>
            <a:ext cx="384084" cy="420925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192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8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01" y="541867"/>
            <a:ext cx="12266401" cy="975360"/>
          </a:xfrm>
        </p:spPr>
        <p:txBody>
          <a:bodyPr/>
          <a:lstStyle/>
          <a:p>
            <a:r>
              <a:rPr lang="en-US" dirty="0" smtClean="0"/>
              <a:t>Put arrows on outgoing links (to green dot)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285653"/>
            <a:ext cx="216747" cy="21674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192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2785967"/>
            <a:ext cx="790354" cy="165734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2785966"/>
            <a:ext cx="790354" cy="144059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411567"/>
            <a:ext cx="496976" cy="22309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3684694" y="4551680"/>
            <a:ext cx="465234" cy="7903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4845060"/>
            <a:ext cx="1937570" cy="150407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5603672" y="3034453"/>
            <a:ext cx="14011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2926080"/>
            <a:ext cx="2600960" cy="1408853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334933"/>
            <a:ext cx="758613" cy="195072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6610773"/>
            <a:ext cx="1300480" cy="86698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310293"/>
            <a:ext cx="1440594" cy="105199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5527040" y="4660053"/>
            <a:ext cx="14011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3901440" y="5418667"/>
            <a:ext cx="325120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4551680"/>
            <a:ext cx="1765714" cy="14011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334933"/>
            <a:ext cx="1517227" cy="21674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2492588" y="5495299"/>
            <a:ext cx="1657341" cy="1115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4628312"/>
            <a:ext cx="1007101" cy="19824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4768428"/>
            <a:ext cx="1192107" cy="5418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303192"/>
            <a:ext cx="2817707" cy="388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2632701"/>
            <a:ext cx="2849448" cy="4017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2926080"/>
            <a:ext cx="209083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7874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500" dirty="0" smtClean="0">
                <a:solidFill>
                  <a:srgbClr val="000000"/>
                </a:solidFill>
                <a:latin typeface="Calibri" charset="0"/>
              </a:rPr>
              <a:t>Coming up next</a:t>
            </a:r>
            <a:endParaRPr lang="en-US" sz="65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036" y="2808352"/>
            <a:ext cx="11274438" cy="6340164"/>
          </a:xfrm>
        </p:spPr>
        <p:txBody>
          <a:bodyPr>
            <a:normAutofit/>
          </a:bodyPr>
          <a:lstStyle/>
          <a:p>
            <a:pPr>
              <a:spcBef>
                <a:spcPts val="2577"/>
              </a:spcBef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chemeClr val="tx1"/>
                </a:solidFill>
              </a:rPr>
              <a:t>“How”, in detail, by layer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Network layer: next ~two weeks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Transport layer 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i="0" dirty="0" smtClean="0">
                <a:solidFill>
                  <a:schemeClr val="tx1"/>
                </a:solidFill>
              </a:rPr>
              <a:t>Midterm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Application layer (HTTP)</a:t>
            </a: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A little bit of lower layers (Ethernet, Wireless)</a:t>
            </a:r>
            <a:endParaRPr lang="en-US" sz="3700" dirty="0">
              <a:solidFill>
                <a:srgbClr val="800080"/>
              </a:solidFill>
            </a:endParaRPr>
          </a:p>
          <a:p>
            <a:pPr lvl="1">
              <a:spcBef>
                <a:spcPts val="1277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rgbClr val="800080"/>
                </a:solidFill>
              </a:rPr>
              <a:t>Newer topics (e.g., datacenters, management)</a:t>
            </a:r>
          </a:p>
        </p:txBody>
      </p:sp>
      <p:sp>
        <p:nvSpPr>
          <p:cNvPr id="21507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77514" y="8864036"/>
            <a:ext cx="128693" cy="284480"/>
          </a:xfrm>
          <a:prstGeom prst="rect">
            <a:avLst/>
          </a:prstGeo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39" tIns="65020" rIns="130039" bIns="65020"/>
          <a:lstStyle>
            <a:lvl1pPr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1056569" indent="-406374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625492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2275688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925885" indent="-325098" eaLnBrk="0" hangingPunct="0"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357608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4226278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4876475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5526671" indent="-325098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C6D9E5-9E4C-E243-B29F-4F1F5EE1859A}" type="slidenum">
              <a:rPr lang="en-US" sz="18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3</a:t>
            </a:fld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705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Unused Links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285653"/>
            <a:ext cx="216747" cy="21674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192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2785967"/>
            <a:ext cx="790354" cy="165734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4845060"/>
            <a:ext cx="1937570" cy="150407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2926080"/>
            <a:ext cx="2600960" cy="1408853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334933"/>
            <a:ext cx="758613" cy="195072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6610773"/>
            <a:ext cx="1300480" cy="86698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310293"/>
            <a:ext cx="1440594" cy="105199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4551680"/>
            <a:ext cx="1765714" cy="14011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334933"/>
            <a:ext cx="1517227" cy="21674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600960" y="8019628"/>
            <a:ext cx="8453120" cy="744135"/>
          </a:xfrm>
          <a:prstGeom prst="rect">
            <a:avLst/>
          </a:prstGeom>
          <a:noFill/>
        </p:spPr>
        <p:txBody>
          <a:bodyPr wrap="square" lIns="130005" tIns="65003" rIns="130005" bIns="65003" rtlCol="0">
            <a:spAutoFit/>
          </a:bodyPr>
          <a:lstStyle/>
          <a:p>
            <a:pPr defTabSz="1300192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Leaves Spanning Tree: Valid</a:t>
            </a:r>
          </a:p>
        </p:txBody>
      </p:sp>
    </p:spTree>
    <p:extLst>
      <p:ext uri="{BB962C8B-B14F-4D97-AF65-F5344CB8AC3E}">
        <p14:creationId xmlns:p14="http://schemas.microsoft.com/office/powerpoint/2010/main" val="301832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285653"/>
            <a:ext cx="216747" cy="21674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192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2785967"/>
            <a:ext cx="79035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2785966"/>
            <a:ext cx="790354" cy="144059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411567"/>
            <a:ext cx="496976" cy="2230949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3684694" y="4551680"/>
            <a:ext cx="465234" cy="7903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4845060"/>
            <a:ext cx="1937570" cy="15040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5603672" y="3034453"/>
            <a:ext cx="14011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2926080"/>
            <a:ext cx="2600960" cy="14088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334933"/>
            <a:ext cx="758613" cy="195072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6610773"/>
            <a:ext cx="1300480" cy="8669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310293"/>
            <a:ext cx="1440594" cy="105199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5527040" y="4660053"/>
            <a:ext cx="14011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3901440" y="5418667"/>
            <a:ext cx="325120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4551680"/>
            <a:ext cx="1765714" cy="1401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334933"/>
            <a:ext cx="1517227" cy="2167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2492588" y="5495299"/>
            <a:ext cx="1657341" cy="1115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4628312"/>
            <a:ext cx="1007101" cy="19824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4768428"/>
            <a:ext cx="1192107" cy="54186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303192"/>
            <a:ext cx="2817707" cy="38860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2632701"/>
            <a:ext cx="2849448" cy="40175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2926080"/>
            <a:ext cx="2090834" cy="1548968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8922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00960" y="26009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22656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29260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177280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3693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44330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118188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31029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661077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4660053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059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285653"/>
            <a:ext cx="216747" cy="21674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05" tIns="65003" rIns="130005" bIns="65003" numCol="1" rtlCol="0" anchor="ctr" anchorCtr="0" compatLnSpc="1">
            <a:prstTxWarp prst="textNoShape">
              <a:avLst/>
            </a:prstTxWarp>
          </a:bodyPr>
          <a:lstStyle/>
          <a:p>
            <a:pPr algn="r" defTabSz="1300192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2785966"/>
            <a:ext cx="790354" cy="144059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411567"/>
            <a:ext cx="496976" cy="2230949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334933"/>
            <a:ext cx="758613" cy="195072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285653"/>
            <a:ext cx="1765714" cy="7663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362286"/>
            <a:ext cx="1689082" cy="103884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4628312"/>
            <a:ext cx="1007101" cy="19824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4768428"/>
            <a:ext cx="1192107" cy="54186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303192"/>
            <a:ext cx="2817707" cy="38860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2632701"/>
            <a:ext cx="2849448" cy="40175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2926080"/>
            <a:ext cx="2090834" cy="1548968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733973" y="8128000"/>
            <a:ext cx="10078720" cy="744135"/>
          </a:xfrm>
          <a:prstGeom prst="rect">
            <a:avLst/>
          </a:prstGeom>
          <a:noFill/>
        </p:spPr>
        <p:txBody>
          <a:bodyPr wrap="square" lIns="130005" tIns="65003" rIns="130005" bIns="65003" rtlCol="0">
            <a:spAutoFit/>
          </a:bodyPr>
          <a:lstStyle/>
          <a:p>
            <a:pPr defTabSz="1300192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Is this valid?</a:t>
            </a:r>
          </a:p>
        </p:txBody>
      </p:sp>
    </p:spTree>
    <p:extLst>
      <p:ext uri="{BB962C8B-B14F-4D97-AF65-F5344CB8AC3E}">
        <p14:creationId xmlns:p14="http://schemas.microsoft.com/office/powerpoint/2010/main" val="180499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easy to check validity of routing state for a particular destination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Deadends</a:t>
            </a:r>
            <a:r>
              <a:rPr lang="en-US" dirty="0" smtClean="0"/>
              <a:t> are obvious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without outgoing arrow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Loops are obvious</a:t>
            </a:r>
          </a:p>
          <a:p>
            <a:pPr lvl="1"/>
            <a:r>
              <a:rPr lang="en-US" dirty="0" smtClean="0"/>
              <a:t>Disconnected</a:t>
            </a:r>
            <a:r>
              <a:rPr lang="en-US" dirty="0"/>
              <a:t> </a:t>
            </a:r>
            <a:r>
              <a:rPr lang="en-US" dirty="0" smtClean="0"/>
              <a:t>from rest of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3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 (for routing)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83806" y="2768637"/>
            <a:ext cx="12175778" cy="571499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v1: Find a path to a given destination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v2: Find a </a:t>
            </a:r>
            <a:r>
              <a:rPr lang="en-US" sz="4400" i="1" dirty="0">
                <a:solidFill>
                  <a:srgbClr val="800080"/>
                </a:solidFill>
              </a:rPr>
              <a:t>least cost path </a:t>
            </a:r>
            <a:r>
              <a:rPr lang="en-US" sz="4400" dirty="0"/>
              <a:t>to a given destination 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2884150" y="8864600"/>
            <a:ext cx="120650" cy="2841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34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186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/>
        </p:nvSpPr>
        <p:spPr>
          <a:xfrm rot="10800000" flipH="1">
            <a:off x="9258302" y="3848100"/>
            <a:ext cx="1892299" cy="93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>
              <a:latin typeface="+mn-lt"/>
            </a:endParaRPr>
          </a:p>
        </p:txBody>
      </p:sp>
      <p:sp>
        <p:nvSpPr>
          <p:cNvPr id="297" name="Shape 297"/>
          <p:cNvSpPr/>
          <p:nvPr/>
        </p:nvSpPr>
        <p:spPr>
          <a:xfrm rot="10800000" flipH="1">
            <a:off x="5499101" y="2666999"/>
            <a:ext cx="1993900" cy="55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>
              <a:latin typeface="+mn-lt"/>
            </a:endParaRPr>
          </a:p>
        </p:txBody>
      </p:sp>
      <p:sp>
        <p:nvSpPr>
          <p:cNvPr id="298" name="Shape 298"/>
          <p:cNvSpPr/>
          <p:nvPr/>
        </p:nvSpPr>
        <p:spPr>
          <a:xfrm rot="10800000" flipH="1">
            <a:off x="1663702" y="3886201"/>
            <a:ext cx="1993900" cy="95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>
              <a:latin typeface="+mn-lt"/>
            </a:endParaRPr>
          </a:p>
        </p:txBody>
      </p:sp>
      <p:grpSp>
        <p:nvGrpSpPr>
          <p:cNvPr id="307" name="Group 307"/>
          <p:cNvGrpSpPr/>
          <p:nvPr/>
        </p:nvGrpSpPr>
        <p:grpSpPr>
          <a:xfrm>
            <a:off x="762002" y="2108202"/>
            <a:ext cx="2870199" cy="1752600"/>
            <a:chOff x="0" y="0"/>
            <a:chExt cx="2870200" cy="1752600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dest.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next hop</a:t>
              </a:r>
            </a:p>
          </p:txBody>
        </p:sp>
        <p:sp>
          <p:nvSpPr>
            <p:cNvPr id="303" name="Shape 303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/>
                <a:t>z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/>
                <a:t>?</a:t>
              </a:r>
            </a:p>
          </p:txBody>
        </p:sp>
      </p:grpSp>
      <p:sp>
        <p:nvSpPr>
          <p:cNvPr id="308" name="Shape 308"/>
          <p:cNvSpPr/>
          <p:nvPr/>
        </p:nvSpPr>
        <p:spPr>
          <a:xfrm>
            <a:off x="6311902" y="4464990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4</a:t>
            </a:r>
          </a:p>
        </p:txBody>
      </p:sp>
      <p:sp>
        <p:nvSpPr>
          <p:cNvPr id="309" name="Shape 309"/>
          <p:cNvSpPr/>
          <p:nvPr/>
        </p:nvSpPr>
        <p:spPr>
          <a:xfrm>
            <a:off x="4305302" y="3734740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1</a:t>
            </a:r>
          </a:p>
        </p:txBody>
      </p:sp>
      <p:sp>
        <p:nvSpPr>
          <p:cNvPr id="310" name="Shape 310"/>
          <p:cNvSpPr/>
          <p:nvPr/>
        </p:nvSpPr>
        <p:spPr>
          <a:xfrm>
            <a:off x="8534402" y="3734740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2</a:t>
            </a:r>
          </a:p>
        </p:txBody>
      </p:sp>
      <p:sp>
        <p:nvSpPr>
          <p:cNvPr id="311" name="Shape 311"/>
          <p:cNvSpPr/>
          <p:nvPr/>
        </p:nvSpPr>
        <p:spPr>
          <a:xfrm flipH="1">
            <a:off x="3053857" y="3681929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3149597" y="5117206"/>
            <a:ext cx="6919366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6771963" y="3681929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6121401" y="3200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>
                <a:latin typeface="+mn-lt"/>
              </a:rPr>
              <a:t>v</a:t>
            </a:r>
          </a:p>
        </p:txBody>
      </p:sp>
      <p:sp>
        <p:nvSpPr>
          <p:cNvPr id="315" name="Shape 315"/>
          <p:cNvSpPr/>
          <p:nvPr/>
        </p:nvSpPr>
        <p:spPr>
          <a:xfrm>
            <a:off x="2438402" y="4622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>
                <a:latin typeface="+mn-lt"/>
              </a:rPr>
              <a:t>u</a:t>
            </a:r>
          </a:p>
        </p:txBody>
      </p:sp>
      <p:sp>
        <p:nvSpPr>
          <p:cNvPr id="316" name="Shape 316"/>
          <p:cNvSpPr/>
          <p:nvPr/>
        </p:nvSpPr>
        <p:spPr>
          <a:xfrm>
            <a:off x="9740900" y="4610101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>
                <a:latin typeface="+mn-lt"/>
              </a:rPr>
              <a:t>z</a:t>
            </a:r>
          </a:p>
        </p:txBody>
      </p:sp>
      <p:sp>
        <p:nvSpPr>
          <p:cNvPr id="317" name="Shape 317"/>
          <p:cNvSpPr/>
          <p:nvPr/>
        </p:nvSpPr>
        <p:spPr>
          <a:xfrm>
            <a:off x="1155699" y="32004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18" name="Shape 318"/>
          <p:cNvSpPr/>
          <p:nvPr/>
        </p:nvSpPr>
        <p:spPr>
          <a:xfrm>
            <a:off x="2501899" y="32004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?</a:t>
            </a:r>
          </a:p>
        </p:txBody>
      </p:sp>
      <p:sp>
        <p:nvSpPr>
          <p:cNvPr id="319" name="Shape 319"/>
          <p:cNvSpPr/>
          <p:nvPr/>
        </p:nvSpPr>
        <p:spPr>
          <a:xfrm>
            <a:off x="3594101" y="7379639"/>
            <a:ext cx="1993900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link costs</a:t>
            </a:r>
          </a:p>
        </p:txBody>
      </p:sp>
      <p:sp>
        <p:nvSpPr>
          <p:cNvPr id="320" name="Shape 320"/>
          <p:cNvSpPr/>
          <p:nvPr/>
        </p:nvSpPr>
        <p:spPr>
          <a:xfrm flipH="1">
            <a:off x="4309235" y="4279366"/>
            <a:ext cx="170468" cy="3050327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21" name="Shape 321"/>
          <p:cNvSpPr/>
          <p:nvPr/>
        </p:nvSpPr>
        <p:spPr>
          <a:xfrm flipH="1">
            <a:off x="4561090" y="4954251"/>
            <a:ext cx="1872624" cy="2421228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22" name="Shape 322"/>
          <p:cNvSpPr/>
          <p:nvPr/>
        </p:nvSpPr>
        <p:spPr>
          <a:xfrm flipH="1">
            <a:off x="4807932" y="4241263"/>
            <a:ext cx="3800701" cy="3228304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latin typeface="+mn-lt"/>
            </a:endParaRPr>
          </a:p>
        </p:txBody>
      </p:sp>
      <p:sp>
        <p:nvSpPr>
          <p:cNvPr id="323" name="Shape 323"/>
          <p:cNvSpPr/>
          <p:nvPr/>
        </p:nvSpPr>
        <p:spPr>
          <a:xfrm>
            <a:off x="7086602" y="6393326"/>
            <a:ext cx="4533899" cy="2072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/>
          <a:p>
            <a:pPr lvl="0" algn="l">
              <a:defRPr sz="1800"/>
            </a:pPr>
            <a:r>
              <a:rPr sz="32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could represent:             </a:t>
            </a:r>
          </a:p>
          <a:p>
            <a:pPr lvl="0" algn="l">
              <a:defRPr sz="1800"/>
            </a:pPr>
            <a:r>
              <a:rPr sz="32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        </a:t>
            </a:r>
            <a:r>
              <a:rPr lang="en-US" sz="3200" b="1" dirty="0" smtClean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-- </a:t>
            </a:r>
            <a:r>
              <a:rPr sz="3200" b="1" dirty="0" smtClean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propagation delay</a:t>
            </a:r>
            <a:endParaRPr lang="en-US" sz="3200" b="1" dirty="0" smtClean="0">
              <a:solidFill>
                <a:srgbClr val="942193"/>
              </a:solidFill>
              <a:latin typeface="+mn-lt"/>
              <a:ea typeface="+mn-ea"/>
              <a:cs typeface="+mn-cs"/>
              <a:sym typeface="Calibri"/>
            </a:endParaRPr>
          </a:p>
          <a:p>
            <a:pPr lvl="0" algn="l">
              <a:defRPr sz="1800"/>
            </a:pPr>
            <a:r>
              <a:rPr lang="en-US" sz="32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	 </a:t>
            </a:r>
            <a:r>
              <a:rPr lang="en-US" sz="3200" b="1" dirty="0" smtClean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 -- load </a:t>
            </a:r>
          </a:p>
          <a:p>
            <a:pPr lvl="0" algn="l">
              <a:defRPr sz="1800"/>
            </a:pPr>
            <a:r>
              <a:rPr lang="en-US" sz="32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US" sz="3200" b="1" dirty="0" smtClean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       -- cost</a:t>
            </a:r>
          </a:p>
        </p:txBody>
      </p:sp>
      <p:grpSp>
        <p:nvGrpSpPr>
          <p:cNvPr id="332" name="Group 332"/>
          <p:cNvGrpSpPr/>
          <p:nvPr/>
        </p:nvGrpSpPr>
        <p:grpSpPr>
          <a:xfrm>
            <a:off x="9258302" y="2057400"/>
            <a:ext cx="2870199" cy="1752600"/>
            <a:chOff x="0" y="0"/>
            <a:chExt cx="2870200" cy="1752600"/>
          </a:xfrm>
        </p:grpSpPr>
        <p:sp>
          <p:nvSpPr>
            <p:cNvPr id="325" name="Shape 325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dest.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next hop</a:t>
              </a:r>
            </a:p>
          </p:txBody>
        </p:sp>
        <p:sp>
          <p:nvSpPr>
            <p:cNvPr id="328" name="Shape 328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 dirty="0"/>
                <a:t>u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/>
                <a:t>?</a:t>
              </a:r>
            </a:p>
          </p:txBody>
        </p:sp>
      </p:grpSp>
      <p:sp>
        <p:nvSpPr>
          <p:cNvPr id="333" name="Shape 333"/>
          <p:cNvSpPr/>
          <p:nvPr/>
        </p:nvSpPr>
        <p:spPr>
          <a:xfrm>
            <a:off x="9677400" y="31623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34" name="Shape 334"/>
          <p:cNvSpPr/>
          <p:nvPr/>
        </p:nvSpPr>
        <p:spPr>
          <a:xfrm>
            <a:off x="11036299" y="31623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?</a:t>
            </a:r>
          </a:p>
        </p:txBody>
      </p:sp>
      <p:grpSp>
        <p:nvGrpSpPr>
          <p:cNvPr id="342" name="Group 342"/>
          <p:cNvGrpSpPr/>
          <p:nvPr/>
        </p:nvGrpSpPr>
        <p:grpSpPr>
          <a:xfrm>
            <a:off x="5054603" y="876300"/>
            <a:ext cx="2870199" cy="1752600"/>
            <a:chOff x="0" y="0"/>
            <a:chExt cx="2870200" cy="1752600"/>
          </a:xfrm>
        </p:grpSpPr>
        <p:sp>
          <p:nvSpPr>
            <p:cNvPr id="335" name="Shape 335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336" name="Shape 336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/>
                <a:t>dest.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/>
                <a:t>next hop</a:t>
              </a:r>
            </a:p>
          </p:txBody>
        </p:sp>
        <p:sp>
          <p:nvSpPr>
            <p:cNvPr id="338" name="Shape 338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2800"/>
            </a:p>
          </p:txBody>
        </p:sp>
        <p:sp>
          <p:nvSpPr>
            <p:cNvPr id="339" name="Shape 339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2800"/>
            </a:p>
          </p:txBody>
        </p:sp>
        <p:sp>
          <p:nvSpPr>
            <p:cNvPr id="340" name="Shape 340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/>
                <a:t>z</a:t>
              </a:r>
            </a:p>
          </p:txBody>
        </p:sp>
        <p:sp>
          <p:nvSpPr>
            <p:cNvPr id="341" name="Shape 341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/>
                <a:t>?</a:t>
              </a:r>
            </a:p>
          </p:txBody>
        </p:sp>
      </p:grpSp>
      <p:sp>
        <p:nvSpPr>
          <p:cNvPr id="343" name="Shape 343"/>
          <p:cNvSpPr/>
          <p:nvPr/>
        </p:nvSpPr>
        <p:spPr>
          <a:xfrm>
            <a:off x="5448300" y="2006601"/>
            <a:ext cx="634999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/>
              <a:t>u</a:t>
            </a:r>
          </a:p>
        </p:txBody>
      </p:sp>
      <p:sp>
        <p:nvSpPr>
          <p:cNvPr id="344" name="Shape 344"/>
          <p:cNvSpPr/>
          <p:nvPr/>
        </p:nvSpPr>
        <p:spPr>
          <a:xfrm>
            <a:off x="6832600" y="2006601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720160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 animBg="1" advAuto="0"/>
      <p:bldP spid="309" grpId="0" animBg="1" advAuto="0"/>
      <p:bldP spid="310" grpId="0" animBg="1" advAuto="0"/>
      <p:bldP spid="319" grpId="0" animBg="1" advAuto="0"/>
      <p:bldP spid="320" grpId="0" animBg="1" advAuto="0"/>
      <p:bldP spid="321" grpId="0" animBg="1" advAuto="0"/>
      <p:bldP spid="322" grpId="0" animBg="1" advAuto="0"/>
      <p:bldP spid="323" grpId="0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 rot="10800000" flipH="1">
            <a:off x="9258302" y="3848100"/>
            <a:ext cx="1892299" cy="93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349" name="Shape 349"/>
          <p:cNvSpPr/>
          <p:nvPr/>
        </p:nvSpPr>
        <p:spPr>
          <a:xfrm rot="10800000" flipH="1">
            <a:off x="5499101" y="2666999"/>
            <a:ext cx="1993900" cy="55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350" name="Shape 350"/>
          <p:cNvSpPr/>
          <p:nvPr/>
        </p:nvSpPr>
        <p:spPr>
          <a:xfrm rot="10800000" flipH="1">
            <a:off x="1663702" y="3886201"/>
            <a:ext cx="1993900" cy="95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352" name="Shape 352"/>
          <p:cNvSpPr/>
          <p:nvPr/>
        </p:nvSpPr>
        <p:spPr>
          <a:xfrm>
            <a:off x="6299202" y="4464989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4</a:t>
            </a:r>
          </a:p>
        </p:txBody>
      </p:sp>
      <p:sp>
        <p:nvSpPr>
          <p:cNvPr id="353" name="Shape 353"/>
          <p:cNvSpPr/>
          <p:nvPr/>
        </p:nvSpPr>
        <p:spPr>
          <a:xfrm>
            <a:off x="4292601" y="3734739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1</a:t>
            </a:r>
          </a:p>
        </p:txBody>
      </p:sp>
      <p:sp>
        <p:nvSpPr>
          <p:cNvPr id="354" name="Shape 354"/>
          <p:cNvSpPr/>
          <p:nvPr/>
        </p:nvSpPr>
        <p:spPr>
          <a:xfrm>
            <a:off x="8521701" y="3734739"/>
            <a:ext cx="381001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2</a:t>
            </a:r>
          </a:p>
        </p:txBody>
      </p:sp>
      <p:sp>
        <p:nvSpPr>
          <p:cNvPr id="355" name="Shape 355"/>
          <p:cNvSpPr/>
          <p:nvPr/>
        </p:nvSpPr>
        <p:spPr>
          <a:xfrm flipH="1">
            <a:off x="3041155" y="3681929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356" name="Shape 356"/>
          <p:cNvSpPr/>
          <p:nvPr/>
        </p:nvSpPr>
        <p:spPr>
          <a:xfrm>
            <a:off x="3136895" y="5117206"/>
            <a:ext cx="6919366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357" name="Shape 357"/>
          <p:cNvSpPr/>
          <p:nvPr/>
        </p:nvSpPr>
        <p:spPr>
          <a:xfrm>
            <a:off x="6759264" y="3681929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358" name="Shape 358"/>
          <p:cNvSpPr/>
          <p:nvPr/>
        </p:nvSpPr>
        <p:spPr>
          <a:xfrm>
            <a:off x="6108702" y="3200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59" name="Shape 359"/>
          <p:cNvSpPr/>
          <p:nvPr/>
        </p:nvSpPr>
        <p:spPr>
          <a:xfrm>
            <a:off x="2425700" y="4622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u</a:t>
            </a:r>
          </a:p>
        </p:txBody>
      </p:sp>
      <p:sp>
        <p:nvSpPr>
          <p:cNvPr id="360" name="Shape 360"/>
          <p:cNvSpPr/>
          <p:nvPr/>
        </p:nvSpPr>
        <p:spPr>
          <a:xfrm>
            <a:off x="9753602" y="4610101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z</a:t>
            </a:r>
          </a:p>
        </p:txBody>
      </p:sp>
      <p:sp>
        <p:nvSpPr>
          <p:cNvPr id="361" name="Shape 361"/>
          <p:cNvSpPr/>
          <p:nvPr/>
        </p:nvSpPr>
        <p:spPr>
          <a:xfrm>
            <a:off x="1168399" y="7100240"/>
            <a:ext cx="5270500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least-cost path from u to z:</a:t>
            </a:r>
          </a:p>
        </p:txBody>
      </p:sp>
      <p:sp>
        <p:nvSpPr>
          <p:cNvPr id="362" name="Shape 362"/>
          <p:cNvSpPr/>
          <p:nvPr/>
        </p:nvSpPr>
        <p:spPr>
          <a:xfrm>
            <a:off x="6616700" y="7093889"/>
            <a:ext cx="1168400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u v z</a:t>
            </a:r>
          </a:p>
        </p:txBody>
      </p:sp>
      <p:sp>
        <p:nvSpPr>
          <p:cNvPr id="363" name="Shape 363"/>
          <p:cNvSpPr/>
          <p:nvPr/>
        </p:nvSpPr>
        <p:spPr>
          <a:xfrm>
            <a:off x="1168399" y="7957490"/>
            <a:ext cx="5270500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least cost path from u to v:</a:t>
            </a:r>
          </a:p>
        </p:txBody>
      </p:sp>
      <p:sp>
        <p:nvSpPr>
          <p:cNvPr id="364" name="Shape 364"/>
          <p:cNvSpPr/>
          <p:nvPr/>
        </p:nvSpPr>
        <p:spPr>
          <a:xfrm>
            <a:off x="6616700" y="7957490"/>
            <a:ext cx="762000" cy="59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/>
              <a:t>u v</a:t>
            </a:r>
          </a:p>
        </p:txBody>
      </p:sp>
      <p:sp>
        <p:nvSpPr>
          <p:cNvPr id="365" name="Shape 365"/>
          <p:cNvSpPr/>
          <p:nvPr/>
        </p:nvSpPr>
        <p:spPr>
          <a:xfrm>
            <a:off x="2514601" y="2743199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66" name="Shape 366"/>
          <p:cNvSpPr/>
          <p:nvPr/>
        </p:nvSpPr>
        <p:spPr>
          <a:xfrm>
            <a:off x="2514601" y="32131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67" name="Shape 367"/>
          <p:cNvSpPr/>
          <p:nvPr/>
        </p:nvSpPr>
        <p:spPr>
          <a:xfrm>
            <a:off x="11049001" y="31623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68" name="Shape 368"/>
          <p:cNvSpPr/>
          <p:nvPr/>
        </p:nvSpPr>
        <p:spPr>
          <a:xfrm>
            <a:off x="11049001" y="27051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grpSp>
        <p:nvGrpSpPr>
          <p:cNvPr id="375" name="Group 375"/>
          <p:cNvGrpSpPr/>
          <p:nvPr/>
        </p:nvGrpSpPr>
        <p:grpSpPr>
          <a:xfrm>
            <a:off x="5054603" y="876300"/>
            <a:ext cx="2870199" cy="1752600"/>
            <a:chOff x="0" y="0"/>
            <a:chExt cx="2870200" cy="1752600"/>
          </a:xfrm>
        </p:grpSpPr>
        <p:sp>
          <p:nvSpPr>
            <p:cNvPr id="369" name="Shape 369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dest.</a:t>
              </a:r>
            </a:p>
          </p:txBody>
        </p:sp>
        <p:sp>
          <p:nvSpPr>
            <p:cNvPr id="371" name="Shape 371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next hop</a:t>
              </a:r>
            </a:p>
          </p:txBody>
        </p:sp>
        <p:sp>
          <p:nvSpPr>
            <p:cNvPr id="372" name="Shape 372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3200"/>
            </a:p>
          </p:txBody>
        </p:sp>
        <p:sp>
          <p:nvSpPr>
            <p:cNvPr id="373" name="Shape 373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 dirty="0"/>
                <a:t>z</a:t>
              </a:r>
            </a:p>
          </p:txBody>
        </p:sp>
      </p:grpSp>
      <p:sp>
        <p:nvSpPr>
          <p:cNvPr id="376" name="Shape 376"/>
          <p:cNvSpPr/>
          <p:nvPr/>
        </p:nvSpPr>
        <p:spPr>
          <a:xfrm>
            <a:off x="5448300" y="2006601"/>
            <a:ext cx="634999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u</a:t>
            </a:r>
          </a:p>
        </p:txBody>
      </p:sp>
      <p:sp>
        <p:nvSpPr>
          <p:cNvPr id="377" name="Shape 377"/>
          <p:cNvSpPr/>
          <p:nvPr/>
        </p:nvSpPr>
        <p:spPr>
          <a:xfrm>
            <a:off x="6832600" y="2006601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u</a:t>
            </a:r>
          </a:p>
        </p:txBody>
      </p:sp>
      <p:sp>
        <p:nvSpPr>
          <p:cNvPr id="378" name="Shape 378"/>
          <p:cNvSpPr/>
          <p:nvPr/>
        </p:nvSpPr>
        <p:spPr>
          <a:xfrm>
            <a:off x="6832600" y="15494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z</a:t>
            </a:r>
          </a:p>
        </p:txBody>
      </p:sp>
      <p:grpSp>
        <p:nvGrpSpPr>
          <p:cNvPr id="385" name="Group 385"/>
          <p:cNvGrpSpPr/>
          <p:nvPr/>
        </p:nvGrpSpPr>
        <p:grpSpPr>
          <a:xfrm>
            <a:off x="762002" y="2108202"/>
            <a:ext cx="2870199" cy="1752600"/>
            <a:chOff x="0" y="0"/>
            <a:chExt cx="2870200" cy="1752600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dest.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next hop</a:t>
              </a:r>
            </a:p>
          </p:txBody>
        </p:sp>
        <p:sp>
          <p:nvSpPr>
            <p:cNvPr id="382" name="Shape 382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 dirty="0"/>
                <a:t>z</a:t>
              </a:r>
            </a:p>
          </p:txBody>
        </p:sp>
      </p:grpSp>
      <p:grpSp>
        <p:nvGrpSpPr>
          <p:cNvPr id="392" name="Group 392"/>
          <p:cNvGrpSpPr/>
          <p:nvPr/>
        </p:nvGrpSpPr>
        <p:grpSpPr>
          <a:xfrm>
            <a:off x="9258302" y="2057400"/>
            <a:ext cx="2870199" cy="1752600"/>
            <a:chOff x="0" y="0"/>
            <a:chExt cx="2870200" cy="1752600"/>
          </a:xfrm>
        </p:grpSpPr>
        <p:sp>
          <p:nvSpPr>
            <p:cNvPr id="386" name="Shape 386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dest.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100"/>
                <a:t>next hop</a:t>
              </a:r>
            </a:p>
          </p:txBody>
        </p:sp>
        <p:sp>
          <p:nvSpPr>
            <p:cNvPr id="389" name="Shape 389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15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 dirty="0"/>
                <a:t>u</a:t>
              </a:r>
            </a:p>
          </p:txBody>
        </p:sp>
      </p:grpSp>
      <p:sp>
        <p:nvSpPr>
          <p:cNvPr id="393" name="Shape 393"/>
          <p:cNvSpPr/>
          <p:nvPr/>
        </p:nvSpPr>
        <p:spPr>
          <a:xfrm>
            <a:off x="1155699" y="32004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94" name="Shape 394"/>
          <p:cNvSpPr/>
          <p:nvPr/>
        </p:nvSpPr>
        <p:spPr>
          <a:xfrm>
            <a:off x="9677400" y="3162300"/>
            <a:ext cx="3429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4" tIns="50794" rIns="50794" bIns="50794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</a:t>
            </a:r>
          </a:p>
        </p:txBody>
      </p:sp>
      <p:sp>
        <p:nvSpPr>
          <p:cNvPr id="395" name="Shape 395"/>
          <p:cNvSpPr/>
          <p:nvPr/>
        </p:nvSpPr>
        <p:spPr>
          <a:xfrm flipV="1">
            <a:off x="3438996" y="5297279"/>
            <a:ext cx="6181885" cy="1"/>
          </a:xfrm>
          <a:prstGeom prst="line">
            <a:avLst/>
          </a:pr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 rot="21576905">
            <a:off x="3364515" y="4038709"/>
            <a:ext cx="6315290" cy="859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0" extrusionOk="0">
                <a:moveTo>
                  <a:pt x="0" y="20410"/>
                </a:moveTo>
                <a:cubicBezTo>
                  <a:pt x="0" y="20410"/>
                  <a:pt x="8542" y="-130"/>
                  <a:pt x="10873" y="1"/>
                </a:cubicBezTo>
                <a:cubicBezTo>
                  <a:pt x="13193" y="131"/>
                  <a:pt x="21600" y="21470"/>
                  <a:pt x="21600" y="21470"/>
                </a:cubicBezTo>
              </a:path>
            </a:pathLst>
          </a:cu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 sz="3200"/>
          </a:p>
        </p:txBody>
      </p:sp>
      <p:sp>
        <p:nvSpPr>
          <p:cNvPr id="397" name="Shape 397"/>
          <p:cNvSpPr/>
          <p:nvPr/>
        </p:nvSpPr>
        <p:spPr>
          <a:xfrm flipV="1">
            <a:off x="3390899" y="4026292"/>
            <a:ext cx="2842001" cy="993636"/>
          </a:xfrm>
          <a:prstGeom prst="line">
            <a:avLst/>
          </a:pr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algn="l" defTabSz="457152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398" name="Shape 398"/>
          <p:cNvSpPr/>
          <p:nvPr/>
        </p:nvSpPr>
        <p:spPr>
          <a:xfrm rot="21576905">
            <a:off x="3357988" y="4042850"/>
            <a:ext cx="6044420" cy="135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6" h="18513" extrusionOk="0">
                <a:moveTo>
                  <a:pt x="0" y="16877"/>
                </a:moveTo>
                <a:cubicBezTo>
                  <a:pt x="0" y="16877"/>
                  <a:pt x="18809" y="21600"/>
                  <a:pt x="20445" y="14996"/>
                </a:cubicBezTo>
                <a:cubicBezTo>
                  <a:pt x="21600" y="10334"/>
                  <a:pt x="12430" y="0"/>
                  <a:pt x="12430" y="0"/>
                </a:cubicBezTo>
              </a:path>
            </a:pathLst>
          </a:cu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415552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0" animBg="1" advAuto="0"/>
      <p:bldP spid="362" grpId="0" animBg="1" advAuto="0"/>
      <p:bldP spid="363" grpId="0" animBg="1" advAuto="0"/>
      <p:bldP spid="364" grpId="0" animBg="1" advAuto="0"/>
      <p:bldP spid="365" grpId="0" animBg="1" advAuto="0"/>
      <p:bldP spid="366" grpId="0" animBg="1" advAuto="0"/>
      <p:bldP spid="367" grpId="0" animBg="1" advAuto="0"/>
      <p:bldP spid="368" grpId="0" animBg="1" advAuto="0"/>
      <p:bldP spid="377" grpId="0" animBg="1" advAuto="0"/>
      <p:bldP spid="378" grpId="0" animBg="1" advAuto="0"/>
      <p:bldP spid="395" grpId="0" animBg="1" advAuto="0"/>
      <p:bldP spid="395" grpId="1" animBg="1" advAuto="0"/>
      <p:bldP spid="396" grpId="0" animBg="1" advAuto="0"/>
      <p:bldP spid="396" grpId="1" animBg="1" advAuto="0"/>
      <p:bldP spid="397" grpId="0" animBg="1" advAuto="0"/>
      <p:bldP spid="397" grpId="1" animBg="1" advAuto="0"/>
      <p:bldP spid="398" grpId="0" animBg="1" advAuto="0"/>
      <p:bldP spid="398" grpId="1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Least-cost path routing</a:t>
            </a:r>
          </a:p>
        </p:txBody>
      </p:sp>
      <p:sp>
        <p:nvSpPr>
          <p:cNvPr id="403" name="Shape 403"/>
          <p:cNvSpPr>
            <a:spLocks noGrp="1"/>
          </p:cNvSpPr>
          <p:nvPr>
            <p:ph type="body" idx="1"/>
          </p:nvPr>
        </p:nvSpPr>
        <p:spPr>
          <a:xfrm>
            <a:off x="1270002" y="3251202"/>
            <a:ext cx="10794999" cy="5016501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441">
              <a:spcBef>
                <a:spcPts val="11998"/>
              </a:spcBef>
              <a:defRPr sz="1800">
                <a:solidFill>
                  <a:srgbClr val="000000"/>
                </a:solidFill>
              </a:defRPr>
            </a:pPr>
            <a:r>
              <a:rPr sz="4300" dirty="0">
                <a:solidFill>
                  <a:srgbClr val="424242"/>
                </a:solidFill>
              </a:rPr>
              <a:t>Given: router graph &amp; link costs</a:t>
            </a:r>
          </a:p>
          <a:p>
            <a:pPr marL="57144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endParaRPr lang="en-US" sz="4300" dirty="0">
              <a:solidFill>
                <a:srgbClr val="424242"/>
              </a:solidFill>
            </a:endParaRPr>
          </a:p>
          <a:p>
            <a:pPr marL="57144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4300" dirty="0">
                <a:solidFill>
                  <a:srgbClr val="424242"/>
                </a:solidFill>
              </a:rPr>
              <a:t>Goal: find least-cost path                                            </a:t>
            </a:r>
          </a:p>
          <a:p>
            <a:pPr marL="0" indent="0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4300" dirty="0">
                <a:solidFill>
                  <a:srgbClr val="424242"/>
                </a:solidFill>
              </a:rPr>
              <a:t>          from each source router</a:t>
            </a:r>
          </a:p>
          <a:p>
            <a:pPr marL="0" indent="0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4300" dirty="0">
                <a:solidFill>
                  <a:srgbClr val="424242"/>
                </a:solidFill>
              </a:rPr>
              <a:t>          to each destination router</a:t>
            </a:r>
            <a:endParaRPr lang="en-US" sz="4300" dirty="0">
              <a:solidFill>
                <a:srgbClr val="424242"/>
              </a:solidFill>
            </a:endParaRPr>
          </a:p>
          <a:p>
            <a:pPr marL="0" indent="0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endParaRPr lang="en-US" sz="4300" dirty="0">
              <a:solidFill>
                <a:srgbClr val="424242"/>
              </a:solidFill>
            </a:endParaRPr>
          </a:p>
          <a:p>
            <a:pPr marL="0" indent="0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4300" dirty="0">
                <a:solidFill>
                  <a:srgbClr val="800080"/>
                </a:solidFill>
              </a:rPr>
              <a:t>Next time: how we compute these</a:t>
            </a:r>
            <a:endParaRPr sz="43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982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" grpId="0" build="p" bldLvl="5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-254478" y="3646314"/>
            <a:ext cx="13720410" cy="2090702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>
                <a:solidFill>
                  <a:srgbClr val="942193"/>
                </a:solidFill>
              </a:rPr>
              <a:t>The Network Layer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7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719147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35423" y="7694508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85868"/>
              </p:ext>
            </p:extLst>
          </p:nvPr>
        </p:nvGraphicFramePr>
        <p:xfrm>
          <a:off x="8507305" y="4551684"/>
          <a:ext cx="3901440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467"/>
                <a:gridCol w="1733973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switch#2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1733973" cy="225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9273954" y="3962404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477760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477760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394027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8290559" y="6068907"/>
            <a:ext cx="4226560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084409" y="4192573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49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32562E-7 L 0.15 -8.32562E-7 " pathEditMode="relative" ptsTypes="AA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3.36725E-6 L 0.4625 -0.1887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5625 -0.21092 L 0.7125 -0.21092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47" grpId="0" animBg="1"/>
      <p:bldP spid="4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Three topics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636" y="2768600"/>
            <a:ext cx="10464801" cy="5867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Addressing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Forwarding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Routing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85863" y="8864636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6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359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Addressing (for now)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607282" y="2692400"/>
            <a:ext cx="12578950" cy="5867401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Assume each end-system has a unique address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No particular structure to these addresses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Will cover IP addresses later in the course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85863" y="8864636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7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6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Forwarding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607281" y="2692400"/>
            <a:ext cx="11870876" cy="5867401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800080"/>
                </a:solidFill>
              </a:rPr>
              <a:t>Local</a:t>
            </a:r>
            <a:r>
              <a:rPr lang="en-US" sz="4400" dirty="0">
                <a:solidFill>
                  <a:schemeClr val="tx1"/>
                </a:solidFill>
              </a:rPr>
              <a:t> router process that determines the output link (</a:t>
            </a:r>
            <a:r>
              <a:rPr lang="en-US" sz="4400" dirty="0" err="1">
                <a:solidFill>
                  <a:schemeClr val="tx1"/>
                </a:solidFill>
              </a:rPr>
              <a:t>a.k.a</a:t>
            </a:r>
            <a:r>
              <a:rPr lang="en-US" sz="4400" dirty="0">
                <a:solidFill>
                  <a:schemeClr val="tx1"/>
                </a:solidFill>
              </a:rPr>
              <a:t> “next hop”) for each packet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How </a:t>
            </a:r>
          </a:p>
          <a:p>
            <a:pPr lvl="1" algn="l"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tx1"/>
                </a:solidFill>
              </a:rPr>
              <a:t>read address from packet’s network layer header</a:t>
            </a:r>
          </a:p>
          <a:p>
            <a:pPr lvl="1" algn="l"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tx1"/>
                </a:solidFill>
              </a:rPr>
              <a:t>search forwarding table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11985863" y="8864636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0" tIns="45710" rIns="91420" bIns="45710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8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88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4551680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758613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07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719147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4213"/>
            <a:ext cx="1408853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0861749" y="2492588"/>
            <a:ext cx="9807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35423" y="7694508"/>
            <a:ext cx="947235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+mn-lt"/>
              </a:rPr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405562" y="1122525"/>
            <a:ext cx="99432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10108709" y="7802882"/>
            <a:ext cx="101699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97463"/>
              </p:ext>
            </p:extLst>
          </p:nvPr>
        </p:nvGraphicFramePr>
        <p:xfrm>
          <a:off x="8507305" y="4551684"/>
          <a:ext cx="3901440" cy="2445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467"/>
                <a:gridCol w="1733973"/>
              </a:tblGrid>
              <a:tr h="7062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Destination 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r>
                        <a:rPr lang="en-US" sz="2000" baseline="0" dirty="0" smtClean="0"/>
                        <a:t> Hop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UCB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switch#4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UW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switch#5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switch#2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  <a:tr h="4348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NYU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switch#3</a:t>
                      </a:r>
                      <a:endParaRPr lang="en-US" sz="2000" dirty="0"/>
                    </a:p>
                  </a:txBody>
                  <a:tcPr marL="130048" marR="130048" marT="65041" marB="65041"/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4768427"/>
            <a:ext cx="975360" cy="65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06347" y="4985174"/>
            <a:ext cx="2384212" cy="126358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9273954" y="3962404"/>
            <a:ext cx="2122061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Forwarding Table</a:t>
            </a:r>
          </a:p>
        </p:txBody>
      </p: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2438399" y="5039360"/>
            <a:ext cx="2600960" cy="541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30505" y="5256107"/>
            <a:ext cx="1625600" cy="15714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960532" y="5364480"/>
            <a:ext cx="2384213" cy="22758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123093" y="3034453"/>
            <a:ext cx="2492587" cy="1625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630505" y="3142828"/>
            <a:ext cx="1625600" cy="151722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22132" y="7477760"/>
            <a:ext cx="325120" cy="32512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88160" y="7477760"/>
            <a:ext cx="75861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221652" y="6394027"/>
            <a:ext cx="433493" cy="43349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9265920" y="8125748"/>
            <a:ext cx="541867" cy="225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7531945" y="8238632"/>
            <a:ext cx="541867" cy="2144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61973" y="2817707"/>
            <a:ext cx="704427" cy="225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8940800" y="2167467"/>
            <a:ext cx="433493" cy="4516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8290559" y="6068907"/>
            <a:ext cx="4226560" cy="65024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226560" y="3962402"/>
            <a:ext cx="2059093" cy="541867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700" dirty="0"/>
                <a:t>111010010</a:t>
              </a:r>
              <a:endParaRPr lang="en-US" sz="4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858385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2623317" y="7477762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8041985" y="834474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2406572" y="3142828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  <a:latin typeface="+mn-lt"/>
              </a:rPr>
              <a:t>switch#4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221657" y="1952979"/>
            <a:ext cx="440267" cy="53960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51"/>
          <p:cNvSpPr txBox="1">
            <a:spLocks noChangeArrowheads="1"/>
          </p:cNvSpPr>
          <p:nvPr/>
        </p:nvSpPr>
        <p:spPr bwMode="auto">
          <a:xfrm>
            <a:off x="5047974" y="5266099"/>
            <a:ext cx="1210603" cy="43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19" tIns="65010" rIns="130019" bIns="6501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0"/>
                </a:solidFill>
                <a:latin typeface="+mn-lt"/>
              </a:rPr>
              <a:t>switch#1</a:t>
            </a:r>
          </a:p>
        </p:txBody>
      </p:sp>
    </p:spTree>
    <p:extLst>
      <p:ext uri="{BB962C8B-B14F-4D97-AF65-F5344CB8AC3E}">
        <p14:creationId xmlns:p14="http://schemas.microsoft.com/office/powerpoint/2010/main" val="397293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1772</Words>
  <Application>Microsoft Macintosh PowerPoint</Application>
  <PresentationFormat>Custom</PresentationFormat>
  <Paragraphs>474</Paragraphs>
  <Slides>37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White</vt:lpstr>
      <vt:lpstr>cs426</vt:lpstr>
      <vt:lpstr>Taking Stock</vt:lpstr>
      <vt:lpstr>Taking Stock</vt:lpstr>
      <vt:lpstr>Coming up next</vt:lpstr>
      <vt:lpstr>The Network Layer</vt:lpstr>
      <vt:lpstr>PowerPoint Presentation</vt:lpstr>
      <vt:lpstr>Three topics</vt:lpstr>
      <vt:lpstr>Addressing (for now)</vt:lpstr>
      <vt:lpstr>Forwarding</vt:lpstr>
      <vt:lpstr>PowerPoint Presentation</vt:lpstr>
      <vt:lpstr>Routing</vt:lpstr>
      <vt:lpstr>PowerPoint Presentation</vt:lpstr>
      <vt:lpstr>Routing</vt:lpstr>
      <vt:lpstr>Forwarding vs. Routing</vt:lpstr>
      <vt:lpstr>Routing Fundamentals</vt:lpstr>
      <vt:lpstr>Goal (v1)</vt:lpstr>
      <vt:lpstr>Local vs. Global View of State</vt:lpstr>
      <vt:lpstr>PowerPoint Presentation</vt:lpstr>
      <vt:lpstr>Local vs. Global View of State</vt:lpstr>
      <vt:lpstr>“Valid” Routing State</vt:lpstr>
      <vt:lpstr>Necessary and Sufficient Condition</vt:lpstr>
      <vt:lpstr>PowerPoint Presentation</vt:lpstr>
      <vt:lpstr>PowerPoint Presentation</vt:lpstr>
      <vt:lpstr>Necessary and Sufficient Condition</vt:lpstr>
      <vt:lpstr>Necessary (“only if”): Easy</vt:lpstr>
      <vt:lpstr>Sufficient (“if”):</vt:lpstr>
      <vt:lpstr>Checking Validity of Routing State</vt:lpstr>
      <vt:lpstr>Example 1</vt:lpstr>
      <vt:lpstr>Pick Destination</vt:lpstr>
      <vt:lpstr>Put arrows on outgoing links (to green dot)</vt:lpstr>
      <vt:lpstr>Remove Unused Links</vt:lpstr>
      <vt:lpstr>Second Example</vt:lpstr>
      <vt:lpstr>Second Example</vt:lpstr>
      <vt:lpstr>Lesson….</vt:lpstr>
      <vt:lpstr>Goal (for routing)</vt:lpstr>
      <vt:lpstr>PowerPoint Presentation</vt:lpstr>
      <vt:lpstr>PowerPoint Presentation</vt:lpstr>
      <vt:lpstr>Least-cost path routing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CS168</dc:title>
  <dc:subject/>
  <dc:creator/>
  <cp:keywords/>
  <dc:description/>
  <cp:lastModifiedBy>Sylvia Ratnasamy</cp:lastModifiedBy>
  <cp:revision>246</cp:revision>
  <dcterms:modified xsi:type="dcterms:W3CDTF">2014-09-15T22:21:29Z</dcterms:modified>
  <cp:category/>
</cp:coreProperties>
</file>