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3" r:id="rId2"/>
  </p:sldMasterIdLst>
  <p:notesMasterIdLst>
    <p:notesMasterId r:id="rId80"/>
  </p:notesMasterIdLst>
  <p:sldIdLst>
    <p:sldId id="346" r:id="rId3"/>
    <p:sldId id="347" r:id="rId4"/>
    <p:sldId id="349" r:id="rId5"/>
    <p:sldId id="350" r:id="rId6"/>
    <p:sldId id="268" r:id="rId7"/>
    <p:sldId id="269" r:id="rId8"/>
    <p:sldId id="270" r:id="rId9"/>
    <p:sldId id="352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8" r:id="rId27"/>
    <p:sldId id="287" r:id="rId28"/>
    <p:sldId id="353" r:id="rId29"/>
    <p:sldId id="354" r:id="rId30"/>
    <p:sldId id="356" r:id="rId31"/>
    <p:sldId id="357" r:id="rId32"/>
    <p:sldId id="358" r:id="rId33"/>
    <p:sldId id="289" r:id="rId34"/>
    <p:sldId id="359" r:id="rId35"/>
    <p:sldId id="360" r:id="rId36"/>
    <p:sldId id="361" r:id="rId37"/>
    <p:sldId id="362" r:id="rId38"/>
    <p:sldId id="363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64" r:id="rId50"/>
    <p:sldId id="365" r:id="rId51"/>
    <p:sldId id="366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  <p:sldId id="367" r:id="rId69"/>
    <p:sldId id="322" r:id="rId70"/>
    <p:sldId id="323" r:id="rId71"/>
    <p:sldId id="324" r:id="rId72"/>
    <p:sldId id="325" r:id="rId73"/>
    <p:sldId id="326" r:id="rId74"/>
    <p:sldId id="327" r:id="rId75"/>
    <p:sldId id="368" r:id="rId76"/>
    <p:sldId id="369" r:id="rId77"/>
    <p:sldId id="370" r:id="rId78"/>
    <p:sldId id="330" r:id="rId79"/>
  </p:sldIdLst>
  <p:sldSz cx="13004800" cy="9753600"/>
  <p:notesSz cx="6858000" cy="9144000"/>
  <p:defaultTextStyle>
    <a:lvl1pPr algn="ctr" defTabSz="584200">
      <a:defRPr sz="4200">
        <a:latin typeface="Gill Sans"/>
        <a:ea typeface="Gill Sans"/>
        <a:cs typeface="Gill Sans"/>
        <a:sym typeface="Gill Sans"/>
      </a:defRPr>
    </a:lvl1pPr>
    <a:lvl2pPr indent="342900" algn="ctr" defTabSz="584200">
      <a:defRPr sz="4200">
        <a:latin typeface="Gill Sans"/>
        <a:ea typeface="Gill Sans"/>
        <a:cs typeface="Gill Sans"/>
        <a:sym typeface="Gill Sans"/>
      </a:defRPr>
    </a:lvl2pPr>
    <a:lvl3pPr indent="685800" algn="ctr" defTabSz="584200">
      <a:defRPr sz="4200">
        <a:latin typeface="Gill Sans"/>
        <a:ea typeface="Gill Sans"/>
        <a:cs typeface="Gill Sans"/>
        <a:sym typeface="Gill Sans"/>
      </a:defRPr>
    </a:lvl3pPr>
    <a:lvl4pPr indent="1028700" algn="ctr" defTabSz="584200">
      <a:defRPr sz="4200">
        <a:latin typeface="Gill Sans"/>
        <a:ea typeface="Gill Sans"/>
        <a:cs typeface="Gill Sans"/>
        <a:sym typeface="Gill Sans"/>
      </a:defRPr>
    </a:lvl4pPr>
    <a:lvl5pPr indent="1371600" algn="ctr" defTabSz="584200">
      <a:defRPr sz="4200">
        <a:latin typeface="Gill Sans"/>
        <a:ea typeface="Gill Sans"/>
        <a:cs typeface="Gill Sans"/>
        <a:sym typeface="Gill Sans"/>
      </a:defRPr>
    </a:lvl5pPr>
    <a:lvl6pPr indent="1714500" algn="ctr" defTabSz="584200">
      <a:defRPr sz="4200">
        <a:latin typeface="Gill Sans"/>
        <a:ea typeface="Gill Sans"/>
        <a:cs typeface="Gill Sans"/>
        <a:sym typeface="Gill Sans"/>
      </a:defRPr>
    </a:lvl6pPr>
    <a:lvl7pPr indent="2057400" algn="ctr" defTabSz="584200">
      <a:defRPr sz="4200">
        <a:latin typeface="Gill Sans"/>
        <a:ea typeface="Gill Sans"/>
        <a:cs typeface="Gill Sans"/>
        <a:sym typeface="Gill Sans"/>
      </a:defRPr>
    </a:lvl7pPr>
    <a:lvl8pPr indent="2400300" algn="ctr" defTabSz="584200">
      <a:defRPr sz="4200">
        <a:latin typeface="Gill Sans"/>
        <a:ea typeface="Gill Sans"/>
        <a:cs typeface="Gill Sans"/>
        <a:sym typeface="Gill Sans"/>
      </a:defRPr>
    </a:lvl8pPr>
    <a:lvl9pPr indent="2743200" algn="ctr" defTabSz="584200">
      <a:defRPr sz="4200">
        <a:latin typeface="Gill Sans"/>
        <a:ea typeface="Gill Sans"/>
        <a:cs typeface="Gill Sans"/>
        <a:sym typeface="Gill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393" autoAdjust="0"/>
  </p:normalViewPr>
  <p:slideViewPr>
    <p:cSldViewPr snapToGrid="0" snapToObjects="1">
      <p:cViewPr>
        <p:scale>
          <a:sx n="63" d="100"/>
          <a:sy n="63" d="100"/>
        </p:scale>
        <p:origin x="-1472" y="-8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3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63" Type="http://schemas.openxmlformats.org/officeDocument/2006/relationships/slide" Target="slides/slide61.xml"/><Relationship Id="rId64" Type="http://schemas.openxmlformats.org/officeDocument/2006/relationships/slide" Target="slides/slide62.xml"/><Relationship Id="rId65" Type="http://schemas.openxmlformats.org/officeDocument/2006/relationships/slide" Target="slides/slide63.xml"/><Relationship Id="rId66" Type="http://schemas.openxmlformats.org/officeDocument/2006/relationships/slide" Target="slides/slide64.xml"/><Relationship Id="rId67" Type="http://schemas.openxmlformats.org/officeDocument/2006/relationships/slide" Target="slides/slide65.xml"/><Relationship Id="rId68" Type="http://schemas.openxmlformats.org/officeDocument/2006/relationships/slide" Target="slides/slide66.xml"/><Relationship Id="rId69" Type="http://schemas.openxmlformats.org/officeDocument/2006/relationships/slide" Target="slides/slide6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80" Type="http://schemas.openxmlformats.org/officeDocument/2006/relationships/notesMaster" Target="notesMasters/notesMaster1.xml"/><Relationship Id="rId81" Type="http://schemas.openxmlformats.org/officeDocument/2006/relationships/printerSettings" Target="printerSettings/printerSettings1.bin"/><Relationship Id="rId82" Type="http://schemas.openxmlformats.org/officeDocument/2006/relationships/presProps" Target="presProps.xml"/><Relationship Id="rId83" Type="http://schemas.openxmlformats.org/officeDocument/2006/relationships/viewProps" Target="viewProps.xml"/><Relationship Id="rId84" Type="http://schemas.openxmlformats.org/officeDocument/2006/relationships/theme" Target="theme/theme1.xml"/><Relationship Id="rId85" Type="http://schemas.openxmlformats.org/officeDocument/2006/relationships/tableStyles" Target="tableStyles.xml"/><Relationship Id="rId70" Type="http://schemas.openxmlformats.org/officeDocument/2006/relationships/slide" Target="slides/slide68.xml"/><Relationship Id="rId71" Type="http://schemas.openxmlformats.org/officeDocument/2006/relationships/slide" Target="slides/slide69.xml"/><Relationship Id="rId72" Type="http://schemas.openxmlformats.org/officeDocument/2006/relationships/slide" Target="slides/slide70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73" Type="http://schemas.openxmlformats.org/officeDocument/2006/relationships/slide" Target="slides/slide71.xml"/><Relationship Id="rId74" Type="http://schemas.openxmlformats.org/officeDocument/2006/relationships/slide" Target="slides/slide72.xml"/><Relationship Id="rId75" Type="http://schemas.openxmlformats.org/officeDocument/2006/relationships/slide" Target="slides/slide73.xml"/><Relationship Id="rId76" Type="http://schemas.openxmlformats.org/officeDocument/2006/relationships/slide" Target="slides/slide74.xml"/><Relationship Id="rId77" Type="http://schemas.openxmlformats.org/officeDocument/2006/relationships/slide" Target="slides/slide75.xml"/><Relationship Id="rId78" Type="http://schemas.openxmlformats.org/officeDocument/2006/relationships/slide" Target="slides/slide76.xml"/><Relationship Id="rId79" Type="http://schemas.openxmlformats.org/officeDocument/2006/relationships/slide" Target="slides/slide77.xml"/><Relationship Id="rId60" Type="http://schemas.openxmlformats.org/officeDocument/2006/relationships/slide" Target="slides/slide58.xml"/><Relationship Id="rId61" Type="http://schemas.openxmlformats.org/officeDocument/2006/relationships/slide" Target="slides/slide59.xml"/><Relationship Id="rId62" Type="http://schemas.openxmlformats.org/officeDocument/2006/relationships/slide" Target="slides/slide60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64007356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6493" tIns="43247" rIns="86493" bIns="43247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Shape 53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35" name="Shape 53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Shape 57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74" name="Shape 57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Shape 62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21" name="Shape 62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Shape 67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76" name="Shape 67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Shape 77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78" name="Shape 77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3" name="Shape 85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54" name="Shape 85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" name="Shape 92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928" name="Shape 92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" name="Shape 101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015" name="Shape 101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Shape 109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100" name="Shape 110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Shape 118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185" name="Shape 118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200"/>
              <a:t>(Nothing.)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12" name="Shape 41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" name="Shape 119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191" name="Shape 119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" name="Shape 120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203" name="Shape 120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" name="Shape 119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197" name="Shape 119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" name="Shape 119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197" name="Shape 119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" name="Shape 119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197" name="Shape 119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93" tIns="43247" rIns="86493" bIns="43247"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418971E-C4DA-F94E-A647-85223E088067}" type="slidenum">
              <a:rPr lang="en-US" sz="1200" b="0">
                <a:latin typeface="Times New Roman" charset="0"/>
              </a:rPr>
              <a:pPr eaLnBrk="1" hangingPunct="1"/>
              <a:t>29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757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6493" tIns="43247" rIns="86493" bIns="43247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93" tIns="43247" rIns="86493" bIns="43247"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7F9C297-3580-704A-834B-CEB0E741916A}" type="slidenum">
              <a:rPr lang="en-US" sz="1200" b="0">
                <a:latin typeface="Times New Roman" charset="0"/>
              </a:rPr>
              <a:pPr eaLnBrk="1" hangingPunct="1"/>
              <a:t>30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778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6493" tIns="43247" rIns="86493" bIns="43247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" name="Shape 119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197" name="Shape 119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" name="Shape 120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209" name="Shape 120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" name="Shape 128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281" name="Shape 128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46" name="Shape 34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" name="Shape 135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359" name="Shape 135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" name="Shape 143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438" name="Shape 143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" name="Shape 151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516" name="Shape 151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0" name="Shape 159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591" name="Shape 159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6" name="Shape 169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697" name="Shape 169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4" name="Shape 180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805" name="Shape 180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2" name="Shape 191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913" name="Shape 191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6" name="Shape 212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127" name="Shape 21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200"/>
              <a:t>Router y:</a:t>
            </a:r>
          </a:p>
          <a:p>
            <a:pPr lvl="0">
              <a:defRPr sz="1800"/>
            </a:pPr>
            <a:r>
              <a:rPr sz="2200"/>
              <a:t>Adds route to router v, through router x.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3" name="Shape 223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234" name="Shape 223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200"/>
              <a:t>Router v:</a:t>
            </a:r>
          </a:p>
          <a:p>
            <a:pPr lvl="0">
              <a:defRPr sz="1800"/>
            </a:pPr>
            <a:r>
              <a:rPr sz="2200"/>
              <a:t>Adds route to router y, through x.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9" name="Shape 233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340" name="Shape 234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00" name="Shape 40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" name="Shape 234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346" name="Shape 234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1" name="Shape 235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352" name="Shape 235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" name="Shape 235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358" name="Shape 235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9" name="Shape 239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400" name="Shape 240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1" name="Shape 242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422" name="Shape 24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4" name="Shape 244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445" name="Shape 244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200"/>
              <a:t>... which is called the Bellman-Ford equation.</a:t>
            </a: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0" name="Shape 245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451" name="Shape 245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6" name="Shape 249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497" name="Shape 249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1" name="Shape 254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542" name="Shape 254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6" name="Shape 258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587" name="Shape 258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06" name="Shape 40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" name="Shape 263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632" name="Shape 263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6" name="Shape 267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677" name="Shape 267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1" name="Shape 272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722" name="Shape 27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" name="Shape 276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767" name="Shape 276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1" name="Shape 281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812" name="Shape 281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200" dirty="0" smtClean="0"/>
              <a:t>.</a:t>
            </a:r>
            <a:endParaRPr sz="2200" dirty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" name="Shape 285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857" name="Shape 285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1" name="Shape 290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902" name="Shape 290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6" name="Shape 294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947" name="Shape 294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2" name="Shape 299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993" name="Shape 299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4" name="Shape 304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45" name="Shape 304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12" name="Shape 41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Shape 308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87" name="Shape 308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7" name="Shape 312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128" name="Shape 312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9" name="Shape 316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170" name="Shape 317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0" name="Shape 321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211" name="Shape 321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3" name="Shape 325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254" name="Shape 325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" name="Shape 119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197" name="Shape 119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86493" tIns="43247" rIns="86493" bIns="43247"/>
          <a:lstStyle/>
          <a:p>
            <a:r>
              <a:rPr lang="en-US" dirty="0" smtClean="0"/>
              <a:t>Finish by replacing 100s with infinity on one side, 5 on the other, and then updating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</p:spPr>
        <p:txBody>
          <a:bodyPr lIns="86493" tIns="43247" rIns="86493" bIns="43247"/>
          <a:lstStyle/>
          <a:p>
            <a:pPr>
              <a:defRPr/>
            </a:pPr>
            <a:fld id="{9EEA0328-C956-B249-A6D4-A0E7BBC7B378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34753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2" name="Shape 327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273" name="Shape 327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36" name="Shape 4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67" name="Shape 46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06" name="Shape 50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endParaRPr sz="2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1333500" indent="-571500">
              <a:spcBef>
                <a:spcPts val="2400"/>
              </a:spcBef>
              <a:buChar char="-"/>
              <a:defRPr sz="3600" i="1"/>
            </a:lvl2pPr>
            <a:lvl3pPr marL="1778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11872937" y="8991600"/>
            <a:ext cx="346026" cy="38100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A6654-21FB-CA40-A072-7FA17CC0EB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782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8F724-9A37-7B41-BBCB-F97B60D8CF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749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66742-18A0-1B48-A0FD-EA85AA809D8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993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600"/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6B207-A5D9-C040-8DE6-427C111441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083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E7706-4F62-EA48-B7A0-989AE18DF5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013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480" y="173850"/>
            <a:ext cx="2926080" cy="8545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173850"/>
            <a:ext cx="8561493" cy="8545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A41BD-0D0C-7043-AF85-3A59FA5DE8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09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494" y="541867"/>
            <a:ext cx="11476285" cy="9753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50240" y="1733973"/>
            <a:ext cx="12029440" cy="780288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EC54F-98B7-0A42-9A23-569989152DD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014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1333500" indent="-571500">
              <a:spcBef>
                <a:spcPts val="2400"/>
              </a:spcBef>
              <a:buChar char="-"/>
              <a:defRPr sz="3600" i="1"/>
            </a:lvl2pPr>
            <a:lvl3pPr marL="1778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11872937" y="8991600"/>
            <a:ext cx="346026" cy="38100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2195781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40"/>
            <a:ext cx="11054080" cy="2090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/>
            </a:lvl1pPr>
            <a:lvl2pPr marL="649355" indent="0" algn="ctr">
              <a:buNone/>
              <a:defRPr/>
            </a:lvl2pPr>
            <a:lvl3pPr marL="1298725" indent="0" algn="ctr">
              <a:buNone/>
              <a:defRPr/>
            </a:lvl3pPr>
            <a:lvl4pPr marL="1948101" indent="0" algn="ctr">
              <a:buNone/>
              <a:defRPr/>
            </a:lvl4pPr>
            <a:lvl5pPr marL="2597463" indent="0" algn="ctr">
              <a:buNone/>
              <a:defRPr/>
            </a:lvl5pPr>
            <a:lvl6pPr marL="3246823" indent="0" algn="ctr">
              <a:buNone/>
              <a:defRPr/>
            </a:lvl6pPr>
            <a:lvl7pPr marL="3896197" indent="0" algn="ctr">
              <a:buNone/>
              <a:defRPr/>
            </a:lvl7pPr>
            <a:lvl8pPr marL="4545556" indent="0" algn="ctr">
              <a:buNone/>
              <a:defRPr/>
            </a:lvl8pPr>
            <a:lvl9pPr marL="519492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50240" y="8886613"/>
            <a:ext cx="3034453" cy="65024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29871" tIns="64936" rIns="129871" bIns="64936" numCol="1" anchor="t" anchorCtr="0" compatLnSpc="1">
            <a:prstTxWarp prst="textNoShape">
              <a:avLst/>
            </a:prstTxWarp>
          </a:bodyPr>
          <a:lstStyle>
            <a:lvl1pPr algn="ctr" defTabSz="582468">
              <a:defRPr sz="4300" b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443307" y="8886613"/>
            <a:ext cx="4118187" cy="65024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29871" tIns="64936" rIns="129871" bIns="64936" numCol="1" anchor="t" anchorCtr="0" compatLnSpc="1">
            <a:prstTxWarp prst="textNoShape">
              <a:avLst/>
            </a:prstTxWarp>
          </a:bodyPr>
          <a:lstStyle>
            <a:lvl1pPr algn="ctr" defTabSz="582468">
              <a:defRPr sz="4300" b="0">
                <a:solidFill>
                  <a:srgbClr val="000000"/>
                </a:solidFill>
                <a:latin typeface="Gill Sans" charset="0"/>
                <a:cs typeface="Gill Sans" charset="0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903004" y="8864036"/>
            <a:ext cx="282223" cy="284480"/>
          </a:xfrm>
          <a:prstGeom prst="rect">
            <a:avLst/>
          </a:prstGeom>
          <a:ln w="12700">
            <a:miter lim="400000"/>
          </a:ln>
        </p:spPr>
        <p:txBody>
          <a:bodyPr/>
          <a:lstStyle>
            <a:lvl1pPr algn="r" defTabSz="1300393">
              <a:defRPr b="1"/>
            </a:lvl1pPr>
          </a:lstStyle>
          <a:p>
            <a:pPr>
              <a:defRPr/>
            </a:pPr>
            <a:fld id="{5A52EBD5-6805-6D4A-9A05-E91CF1C15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71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0240" y="8886613"/>
            <a:ext cx="3034453" cy="650240"/>
          </a:xfrm>
          <a:prstGeom prst="rect">
            <a:avLst/>
          </a:prstGeom>
          <a:ln/>
        </p:spPr>
        <p:txBody>
          <a:bodyPr lIns="129871" tIns="64936" rIns="129871" bIns="64936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43308" y="8886613"/>
            <a:ext cx="4118187" cy="650240"/>
          </a:xfrm>
          <a:prstGeom prst="rect">
            <a:avLst/>
          </a:prstGeom>
          <a:ln/>
        </p:spPr>
        <p:txBody>
          <a:bodyPr lIns="129871" tIns="64936" rIns="129871" bIns="64936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29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494" y="541867"/>
            <a:ext cx="11476285" cy="9753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50240" y="1733973"/>
            <a:ext cx="12029440" cy="780288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320107" y="8886613"/>
            <a:ext cx="3034453" cy="650240"/>
          </a:xfrm>
          <a:prstGeom prst="rect">
            <a:avLst/>
          </a:prstGeom>
          <a:ln/>
        </p:spPr>
        <p:txBody>
          <a:bodyPr lIns="130046" tIns="65023" rIns="130046" bIns="65023"/>
          <a:lstStyle>
            <a:lvl1pPr>
              <a:defRPr/>
            </a:lvl1pPr>
          </a:lstStyle>
          <a:p>
            <a:pPr>
              <a:defRPr/>
            </a:pPr>
            <a:fld id="{72BEC54F-98B7-0A42-9A23-569989152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39"/>
            <a:ext cx="11054080" cy="2090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/>
            </a:lvl1pPr>
            <a:lvl2pPr marL="650230" indent="0" algn="ctr">
              <a:buNone/>
              <a:defRPr/>
            </a:lvl2pPr>
            <a:lvl3pPr marL="1300460" indent="0" algn="ctr">
              <a:buNone/>
              <a:defRPr/>
            </a:lvl3pPr>
            <a:lvl4pPr marL="1950690" indent="0" algn="ctr">
              <a:buNone/>
              <a:defRPr/>
            </a:lvl4pPr>
            <a:lvl5pPr marL="2600919" indent="0" algn="ctr">
              <a:buNone/>
              <a:defRPr/>
            </a:lvl5pPr>
            <a:lvl6pPr marL="3251149" indent="0" algn="ctr">
              <a:buNone/>
              <a:defRPr/>
            </a:lvl6pPr>
            <a:lvl7pPr marL="3901379" indent="0" algn="ctr">
              <a:buNone/>
              <a:defRPr/>
            </a:lvl7pPr>
            <a:lvl8pPr marL="4551609" indent="0" algn="ctr">
              <a:buNone/>
              <a:defRPr/>
            </a:lvl8pPr>
            <a:lvl9pPr marL="520183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F5E10-A0CA-344B-8575-36A6C69B75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77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07158-3B47-5C4A-A629-8594130856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28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800"/>
            </a:lvl1pPr>
            <a:lvl2pPr marL="650230" indent="0">
              <a:buNone/>
              <a:defRPr sz="2600"/>
            </a:lvl2pPr>
            <a:lvl3pPr marL="1300460" indent="0">
              <a:buNone/>
              <a:defRPr sz="2300"/>
            </a:lvl3pPr>
            <a:lvl4pPr marL="1950690" indent="0">
              <a:buNone/>
              <a:defRPr sz="2000"/>
            </a:lvl4pPr>
            <a:lvl5pPr marL="2600919" indent="0">
              <a:buNone/>
              <a:defRPr sz="2000"/>
            </a:lvl5pPr>
            <a:lvl6pPr marL="3251149" indent="0">
              <a:buNone/>
              <a:defRPr sz="2000"/>
            </a:lvl6pPr>
            <a:lvl7pPr marL="3901379" indent="0">
              <a:buNone/>
              <a:defRPr sz="2000"/>
            </a:lvl7pPr>
            <a:lvl8pPr marL="4551609" indent="0">
              <a:buNone/>
              <a:defRPr sz="2000"/>
            </a:lvl8pPr>
            <a:lvl9pPr marL="5201839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078DD-F5B8-314B-9873-FEA8875CB5E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40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" y="2445174"/>
            <a:ext cx="5743787" cy="6274364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0773" y="2445174"/>
            <a:ext cx="5743787" cy="6274364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5B920-46FC-A548-895D-36A9BD933E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94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E245D-63E1-8C4C-9A3D-7CB34664D3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04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17.xml"/><Relationship Id="rId14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1244600" y="2768600"/>
            <a:ext cx="104648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2pPr marL="1333500" indent="-571500">
              <a:spcBef>
                <a:spcPts val="2400"/>
              </a:spcBef>
              <a:buChar char="-"/>
              <a:defRPr sz="3600" i="1"/>
            </a:lvl2pPr>
            <a:lvl3pPr marL="1778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spcBef>
                <a:spcPts val="2400"/>
              </a:spcBef>
              <a:buFont typeface="Gill Sans"/>
              <a:buChar char="-"/>
              <a:defRPr sz="3600" i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424242"/>
                </a:solidFill>
              </a:rPr>
              <a:t>Body Level One</a:t>
            </a:r>
          </a:p>
          <a:p>
            <a:pPr lvl="1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Two</a:t>
            </a:r>
          </a:p>
          <a:p>
            <a:pPr lvl="2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Three</a:t>
            </a:r>
          </a:p>
          <a:p>
            <a:pPr lvl="3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Four</a:t>
            </a:r>
          </a:p>
          <a:p>
            <a:pPr lvl="4"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67" r:id="rId4"/>
  </p:sldLayoutIdLst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58420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1pPr>
      <a:lvl2pPr indent="228600" algn="ctr" defTabSz="58420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2pPr>
      <a:lvl3pPr indent="457200" algn="ctr" defTabSz="58420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3pPr>
      <a:lvl4pPr indent="685800" algn="ctr" defTabSz="58420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4pPr>
      <a:lvl5pPr indent="914400" algn="ctr" defTabSz="58420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5pPr>
      <a:lvl6pPr indent="1143000" algn="ctr" defTabSz="58420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6pPr>
      <a:lvl7pPr indent="1371600" algn="ctr" defTabSz="58420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7pPr>
      <a:lvl8pPr indent="1600200" algn="ctr" defTabSz="58420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8pPr>
      <a:lvl9pPr indent="1828800" algn="ctr" defTabSz="584200">
        <a:defRPr sz="6400">
          <a:solidFill>
            <a:srgbClr val="424242"/>
          </a:solidFill>
          <a:latin typeface="+mn-lt"/>
          <a:ea typeface="+mn-ea"/>
          <a:cs typeface="+mn-cs"/>
          <a:sym typeface="Calibri"/>
        </a:defRPr>
      </a:lvl9pPr>
    </p:titleStyle>
    <p:bodyStyle>
      <a:lvl1pPr marL="889000" indent="-571500" defTabSz="584200">
        <a:spcBef>
          <a:spcPts val="4000"/>
        </a:spcBef>
        <a:buSzPct val="95000"/>
        <a:buChar char="‣"/>
        <a:defRPr sz="4200">
          <a:solidFill>
            <a:srgbClr val="424242"/>
          </a:solidFill>
          <a:latin typeface="+mn-lt"/>
          <a:ea typeface="+mn-ea"/>
          <a:cs typeface="+mn-cs"/>
          <a:sym typeface="Calibri"/>
        </a:defRPr>
      </a:lvl1pPr>
      <a:lvl2pPr marL="1428750" indent="-666750" defTabSz="584200">
        <a:spcBef>
          <a:spcPts val="4000"/>
        </a:spcBef>
        <a:buSzPct val="95000"/>
        <a:buChar char="‣"/>
        <a:defRPr sz="4200">
          <a:solidFill>
            <a:srgbClr val="424242"/>
          </a:solidFill>
          <a:latin typeface="+mn-lt"/>
          <a:ea typeface="+mn-ea"/>
          <a:cs typeface="+mn-cs"/>
          <a:sym typeface="Calibri"/>
        </a:defRPr>
      </a:lvl2pPr>
      <a:lvl3pPr marL="1873250" indent="-666750" defTabSz="584200">
        <a:spcBef>
          <a:spcPts val="4000"/>
        </a:spcBef>
        <a:buSzPct val="95000"/>
        <a:buChar char="‣"/>
        <a:defRPr sz="4200">
          <a:solidFill>
            <a:srgbClr val="424242"/>
          </a:solidFill>
          <a:latin typeface="+mn-lt"/>
          <a:ea typeface="+mn-ea"/>
          <a:cs typeface="+mn-cs"/>
          <a:sym typeface="Calibri"/>
        </a:defRPr>
      </a:lvl3pPr>
      <a:lvl4pPr marL="2317750" indent="-666750" defTabSz="584200">
        <a:spcBef>
          <a:spcPts val="4000"/>
        </a:spcBef>
        <a:buSzPct val="95000"/>
        <a:buChar char="‣"/>
        <a:defRPr sz="4200">
          <a:solidFill>
            <a:srgbClr val="424242"/>
          </a:solidFill>
          <a:latin typeface="+mn-lt"/>
          <a:ea typeface="+mn-ea"/>
          <a:cs typeface="+mn-cs"/>
          <a:sym typeface="Calibri"/>
        </a:defRPr>
      </a:lvl4pPr>
      <a:lvl5pPr marL="2762250" indent="-666750" defTabSz="584200">
        <a:spcBef>
          <a:spcPts val="4000"/>
        </a:spcBef>
        <a:buSzPct val="95000"/>
        <a:buChar char="‣"/>
        <a:defRPr sz="4200">
          <a:solidFill>
            <a:srgbClr val="424242"/>
          </a:solidFill>
          <a:latin typeface="+mn-lt"/>
          <a:ea typeface="+mn-ea"/>
          <a:cs typeface="+mn-cs"/>
          <a:sym typeface="Calibri"/>
        </a:defRPr>
      </a:lvl5pPr>
      <a:lvl6pPr marL="3117850" indent="-666750" defTabSz="584200">
        <a:spcBef>
          <a:spcPts val="4000"/>
        </a:spcBef>
        <a:buSzPct val="95000"/>
        <a:buChar char="‣"/>
        <a:defRPr sz="4200">
          <a:solidFill>
            <a:srgbClr val="424242"/>
          </a:solidFill>
          <a:latin typeface="+mn-lt"/>
          <a:ea typeface="+mn-ea"/>
          <a:cs typeface="+mn-cs"/>
          <a:sym typeface="Calibri"/>
        </a:defRPr>
      </a:lvl6pPr>
      <a:lvl7pPr marL="3473450" indent="-666750" defTabSz="584200">
        <a:spcBef>
          <a:spcPts val="4000"/>
        </a:spcBef>
        <a:buSzPct val="95000"/>
        <a:buChar char="‣"/>
        <a:defRPr sz="4200">
          <a:solidFill>
            <a:srgbClr val="424242"/>
          </a:solidFill>
          <a:latin typeface="+mn-lt"/>
          <a:ea typeface="+mn-ea"/>
          <a:cs typeface="+mn-cs"/>
          <a:sym typeface="Calibri"/>
        </a:defRPr>
      </a:lvl7pPr>
      <a:lvl8pPr marL="3829050" indent="-666750" defTabSz="584200">
        <a:spcBef>
          <a:spcPts val="4000"/>
        </a:spcBef>
        <a:buSzPct val="95000"/>
        <a:buChar char="‣"/>
        <a:defRPr sz="4200">
          <a:solidFill>
            <a:srgbClr val="424242"/>
          </a:solidFill>
          <a:latin typeface="+mn-lt"/>
          <a:ea typeface="+mn-ea"/>
          <a:cs typeface="+mn-cs"/>
          <a:sym typeface="Calibri"/>
        </a:defRPr>
      </a:lvl8pPr>
      <a:lvl9pPr marL="4184650" indent="-666750" defTabSz="584200">
        <a:spcBef>
          <a:spcPts val="4000"/>
        </a:spcBef>
        <a:buSzPct val="95000"/>
        <a:buChar char="‣"/>
        <a:defRPr sz="4200">
          <a:solidFill>
            <a:srgbClr val="424242"/>
          </a:solidFill>
          <a:latin typeface="+mn-lt"/>
          <a:ea typeface="+mn-ea"/>
          <a:cs typeface="+mn-cs"/>
          <a:sym typeface="Calibri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0240" y="173850"/>
            <a:ext cx="11704320" cy="1668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30046" tIns="65023" rIns="130046" bIns="6502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0240" y="2445174"/>
            <a:ext cx="11704320" cy="6274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01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0240" y="8886613"/>
            <a:ext cx="3034453" cy="65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  <a:ea typeface="+mn-ea"/>
                <a:cs typeface="+mn-cs"/>
              </a:defRPr>
            </a:lvl1pPr>
          </a:lstStyle>
          <a:p>
            <a:pPr defTabSz="914400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1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43307" y="8886613"/>
            <a:ext cx="4118187" cy="65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  <a:ea typeface="+mn-ea"/>
                <a:cs typeface="+mn-cs"/>
              </a:defRPr>
            </a:lvl1pPr>
          </a:lstStyle>
          <a:p>
            <a:pPr defTabSz="914400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1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20107" y="8886613"/>
            <a:ext cx="3034453" cy="65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 algn="r" defTabSz="914400" rtl="0" fontAlgn="base">
              <a:spcBef>
                <a:spcPct val="0"/>
              </a:spcBef>
              <a:spcAft>
                <a:spcPct val="0"/>
              </a:spcAft>
              <a:defRPr/>
            </a:pPr>
            <a:fld id="{EA01B2A8-52CD-F545-8CC6-5F85D29D8AF9}" type="slidenum">
              <a:rPr lang="en-US" kern="120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pPr algn="r" defTabSz="914400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kern="120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697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5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5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5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5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5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650230" algn="l" rtl="0" fontAlgn="base">
        <a:spcBef>
          <a:spcPct val="0"/>
        </a:spcBef>
        <a:spcAft>
          <a:spcPct val="0"/>
        </a:spcAft>
        <a:defRPr sz="5500" b="1">
          <a:solidFill>
            <a:schemeClr val="tx2"/>
          </a:solidFill>
          <a:latin typeface="Arial" charset="0"/>
        </a:defRPr>
      </a:lvl6pPr>
      <a:lvl7pPr marL="1300460" algn="l" rtl="0" fontAlgn="base">
        <a:spcBef>
          <a:spcPct val="0"/>
        </a:spcBef>
        <a:spcAft>
          <a:spcPct val="0"/>
        </a:spcAft>
        <a:defRPr sz="5500" b="1">
          <a:solidFill>
            <a:schemeClr val="tx2"/>
          </a:solidFill>
          <a:latin typeface="Arial" charset="0"/>
        </a:defRPr>
      </a:lvl7pPr>
      <a:lvl8pPr marL="1950690" algn="l" rtl="0" fontAlgn="base">
        <a:spcBef>
          <a:spcPct val="0"/>
        </a:spcBef>
        <a:spcAft>
          <a:spcPct val="0"/>
        </a:spcAft>
        <a:defRPr sz="5500" b="1">
          <a:solidFill>
            <a:schemeClr val="tx2"/>
          </a:solidFill>
          <a:latin typeface="Arial" charset="0"/>
        </a:defRPr>
      </a:lvl8pPr>
      <a:lvl9pPr marL="2600919" algn="l" rtl="0" fontAlgn="base">
        <a:spcBef>
          <a:spcPct val="0"/>
        </a:spcBef>
        <a:spcAft>
          <a:spcPct val="0"/>
        </a:spcAft>
        <a:defRPr sz="5500" b="1">
          <a:solidFill>
            <a:schemeClr val="tx2"/>
          </a:solidFill>
          <a:latin typeface="Arial" charset="0"/>
        </a:defRPr>
      </a:lvl9pPr>
    </p:titleStyle>
    <p:bodyStyle>
      <a:lvl1pPr marL="487672" indent="-487672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l"/>
        <a:defRPr sz="4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984376" indent="-49444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l"/>
        <a:defRPr sz="3400">
          <a:solidFill>
            <a:schemeClr val="tx1"/>
          </a:solidFill>
          <a:latin typeface="+mn-lt"/>
          <a:ea typeface="ＭＳ Ｐゴシック" charset="-128"/>
        </a:defRPr>
      </a:lvl2pPr>
      <a:lvl3pPr marL="1404316" indent="-41768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l"/>
        <a:defRPr sz="2800">
          <a:solidFill>
            <a:schemeClr val="tx1"/>
          </a:solidFill>
          <a:latin typeface="+mn-lt"/>
          <a:ea typeface="ＭＳ Ｐゴシック" charset="-128"/>
        </a:defRPr>
      </a:lvl3pPr>
      <a:lvl4pPr marL="1821999" indent="-415425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-128"/>
        </a:defRPr>
      </a:lvl4pPr>
      <a:lvl5pPr marL="2273547" indent="-449291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-128"/>
        </a:defRPr>
      </a:lvl5pPr>
      <a:lvl6pPr marL="2923777" indent="-449291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6pPr>
      <a:lvl7pPr marL="3574007" indent="-449291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7pPr>
      <a:lvl8pPr marL="4224237" indent="-449291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8pPr>
      <a:lvl9pPr marL="4874467" indent="-449291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inst.eecs.berkeley.edu/~cs168/fa14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9.png"/><Relationship Id="rId8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9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9.png"/><Relationship Id="rId9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2.png"/><Relationship Id="rId5" Type="http://schemas.openxmlformats.org/officeDocument/2006/relationships/image" Target="../media/image15.png"/><Relationship Id="rId6" Type="http://schemas.openxmlformats.org/officeDocument/2006/relationships/image" Target="../media/image9.png"/><Relationship Id="rId7" Type="http://schemas.openxmlformats.org/officeDocument/2006/relationships/image" Target="../media/image14.png"/><Relationship Id="rId8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2.png"/><Relationship Id="rId5" Type="http://schemas.openxmlformats.org/officeDocument/2006/relationships/image" Target="../media/image15.png"/><Relationship Id="rId6" Type="http://schemas.openxmlformats.org/officeDocument/2006/relationships/image" Target="../media/image9.png"/><Relationship Id="rId7" Type="http://schemas.openxmlformats.org/officeDocument/2006/relationships/image" Target="../media/image14.png"/><Relationship Id="rId8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9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0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8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9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ctrTitle"/>
          </p:nvPr>
        </p:nvSpPr>
        <p:spPr>
          <a:xfrm>
            <a:off x="-173849" y="2059094"/>
            <a:ext cx="13720516" cy="2090702"/>
          </a:xfrm>
        </p:spPr>
        <p:txBody>
          <a:bodyPr/>
          <a:lstStyle/>
          <a:p>
            <a:r>
              <a:rPr lang="en-US" sz="8000" dirty="0" smtClean="0">
                <a:solidFill>
                  <a:srgbClr val="942193"/>
                </a:solidFill>
                <a:latin typeface="Calibri" charset="0"/>
              </a:rPr>
              <a:t>The </a:t>
            </a:r>
            <a:r>
              <a:rPr lang="en-US" sz="8000" dirty="0">
                <a:solidFill>
                  <a:srgbClr val="942193"/>
                </a:solidFill>
                <a:latin typeface="Calibri" charset="0"/>
              </a:rPr>
              <a:t>network </a:t>
            </a:r>
            <a:r>
              <a:rPr lang="en-US" sz="8000" dirty="0" smtClean="0">
                <a:solidFill>
                  <a:srgbClr val="942193"/>
                </a:solidFill>
                <a:latin typeface="Calibri" charset="0"/>
              </a:rPr>
              <a:t>layer: routing</a:t>
            </a:r>
            <a:endParaRPr lang="en-US" sz="3600" dirty="0">
              <a:solidFill>
                <a:srgbClr val="000000"/>
              </a:solidFill>
              <a:latin typeface="Arial" charset="0"/>
              <a:cs typeface="ＭＳ Ｐゴシック" charset="0"/>
            </a:endParaRPr>
          </a:p>
        </p:txBody>
      </p:sp>
      <p:sp>
        <p:nvSpPr>
          <p:cNvPr id="73730" name="Subtitle 2"/>
          <p:cNvSpPr>
            <a:spLocks noGrp="1"/>
          </p:cNvSpPr>
          <p:nvPr>
            <p:ph type="subTitle" idx="1"/>
          </p:nvPr>
        </p:nvSpPr>
        <p:spPr>
          <a:xfrm>
            <a:off x="1016000" y="3849513"/>
            <a:ext cx="10837333" cy="4763911"/>
          </a:xfrm>
        </p:spPr>
        <p:txBody>
          <a:bodyPr/>
          <a:lstStyle/>
          <a:p>
            <a:pPr eaLnBrk="1" hangingPunct="1"/>
            <a:r>
              <a:rPr lang="en-US" sz="4600">
                <a:latin typeface="Calibri" charset="0"/>
                <a:cs typeface="ＭＳ Ｐゴシック" charset="0"/>
              </a:rPr>
              <a:t>CS168, Fall 2014</a:t>
            </a:r>
            <a:br>
              <a:rPr lang="en-US" sz="4600">
                <a:latin typeface="Calibri" charset="0"/>
                <a:cs typeface="ＭＳ Ｐゴシック" charset="0"/>
              </a:rPr>
            </a:br>
            <a:r>
              <a:rPr lang="en-US" sz="4600">
                <a:latin typeface="Calibri" charset="0"/>
                <a:cs typeface="ＭＳ Ｐゴシック" charset="0"/>
              </a:rPr>
              <a:t>Sylvia Ratnasamy</a:t>
            </a:r>
            <a:br>
              <a:rPr lang="en-US" sz="4600">
                <a:latin typeface="Calibri" charset="0"/>
                <a:cs typeface="ＭＳ Ｐゴシック" charset="0"/>
              </a:rPr>
            </a:br>
            <a:r>
              <a:rPr lang="en-US" sz="4600" u="sng">
                <a:solidFill>
                  <a:srgbClr val="660066"/>
                </a:solidFill>
                <a:latin typeface="Calibri" charset="0"/>
                <a:cs typeface="ＭＳ Ｐゴシック" charset="0"/>
                <a:hlinkClick r:id="rId3"/>
              </a:rPr>
              <a:t>http://inst.eecs.berkeley.edu/~cs168/fa14/</a:t>
            </a:r>
            <a:endParaRPr lang="en-US" sz="4600">
              <a:solidFill>
                <a:srgbClr val="660066"/>
              </a:solidFill>
              <a:latin typeface="Calibri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08666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/>
          <p:nvPr/>
        </p:nvSpPr>
        <p:spPr>
          <a:xfrm flipH="1">
            <a:off x="2901455" y="4824927"/>
            <a:ext cx="3283088" cy="109327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5" name="Shape 415"/>
          <p:cNvSpPr/>
          <p:nvPr/>
        </p:nvSpPr>
        <p:spPr>
          <a:xfrm>
            <a:off x="2997195" y="6260204"/>
            <a:ext cx="6919365" cy="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6" name="Shape 416"/>
          <p:cNvSpPr/>
          <p:nvPr/>
        </p:nvSpPr>
        <p:spPr>
          <a:xfrm>
            <a:off x="6619562" y="4824927"/>
            <a:ext cx="3300390" cy="117110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17" name="Shape 4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10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418" name="Shape 418"/>
          <p:cNvSpPr/>
          <p:nvPr/>
        </p:nvSpPr>
        <p:spPr>
          <a:xfrm>
            <a:off x="2324100" y="57023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u</a:t>
            </a:r>
          </a:p>
        </p:txBody>
      </p:sp>
      <p:sp>
        <p:nvSpPr>
          <p:cNvPr id="419" name="Shape 419"/>
          <p:cNvSpPr/>
          <p:nvPr/>
        </p:nvSpPr>
        <p:spPr>
          <a:xfrm>
            <a:off x="9626600" y="57023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420" name="Shape 420"/>
          <p:cNvSpPr/>
          <p:nvPr/>
        </p:nvSpPr>
        <p:spPr>
          <a:xfrm>
            <a:off x="6032500" y="43815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v</a:t>
            </a:r>
          </a:p>
        </p:txBody>
      </p:sp>
      <p:sp>
        <p:nvSpPr>
          <p:cNvPr id="421" name="Shape 421"/>
          <p:cNvSpPr/>
          <p:nvPr/>
        </p:nvSpPr>
        <p:spPr>
          <a:xfrm>
            <a:off x="6223000" y="55054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4</a:t>
            </a:r>
          </a:p>
        </p:txBody>
      </p:sp>
      <p:sp>
        <p:nvSpPr>
          <p:cNvPr id="422" name="Shape 422"/>
          <p:cNvSpPr/>
          <p:nvPr/>
        </p:nvSpPr>
        <p:spPr>
          <a:xfrm>
            <a:off x="4051300" y="46101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423" name="Shape 423"/>
          <p:cNvSpPr/>
          <p:nvPr/>
        </p:nvSpPr>
        <p:spPr>
          <a:xfrm>
            <a:off x="8280400" y="46101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grpSp>
        <p:nvGrpSpPr>
          <p:cNvPr id="433" name="Group 433"/>
          <p:cNvGrpSpPr/>
          <p:nvPr/>
        </p:nvGrpSpPr>
        <p:grpSpPr>
          <a:xfrm>
            <a:off x="685800" y="1701800"/>
            <a:ext cx="4851400" cy="1790700"/>
            <a:chOff x="0" y="0"/>
            <a:chExt cx="4851400" cy="1790700"/>
          </a:xfrm>
        </p:grpSpPr>
        <p:sp>
          <p:nvSpPr>
            <p:cNvPr id="424" name="Shape 424"/>
            <p:cNvSpPr/>
            <p:nvPr/>
          </p:nvSpPr>
          <p:spPr>
            <a:xfrm>
              <a:off x="0" y="0"/>
              <a:ext cx="4851400" cy="1752600"/>
            </a:xfrm>
            <a:prstGeom prst="rect">
              <a:avLst/>
            </a:prstGeom>
            <a:noFill/>
            <a:ln w="635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25" name="Shape 425"/>
            <p:cNvSpPr/>
            <p:nvPr/>
          </p:nvSpPr>
          <p:spPr>
            <a:xfrm>
              <a:off x="86999" y="101600"/>
              <a:ext cx="2026236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dest.</a:t>
              </a:r>
            </a:p>
          </p:txBody>
        </p:sp>
        <p:sp>
          <p:nvSpPr>
            <p:cNvPr id="426" name="Shape 426"/>
            <p:cNvSpPr/>
            <p:nvPr/>
          </p:nvSpPr>
          <p:spPr>
            <a:xfrm>
              <a:off x="1387361" y="95250"/>
              <a:ext cx="1600201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next hop</a:t>
              </a:r>
            </a:p>
          </p:txBody>
        </p:sp>
        <p:sp>
          <p:nvSpPr>
            <p:cNvPr id="427" name="Shape 427"/>
            <p:cNvSpPr/>
            <p:nvPr/>
          </p:nvSpPr>
          <p:spPr>
            <a:xfrm flipV="1">
              <a:off x="177373" y="656483"/>
              <a:ext cx="4586420" cy="2765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28" name="Shape 428"/>
            <p:cNvSpPr/>
            <p:nvPr/>
          </p:nvSpPr>
          <p:spPr>
            <a:xfrm flipV="1">
              <a:off x="1059466" y="139697"/>
              <a:ext cx="1422" cy="1511304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429" name="Shape 429"/>
            <p:cNvSpPr/>
            <p:nvPr/>
          </p:nvSpPr>
          <p:spPr>
            <a:xfrm>
              <a:off x="384692" y="628650"/>
              <a:ext cx="635001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z</a:t>
              </a:r>
            </a:p>
          </p:txBody>
        </p:sp>
        <p:sp>
          <p:nvSpPr>
            <p:cNvPr id="430" name="Shape 430"/>
            <p:cNvSpPr/>
            <p:nvPr/>
          </p:nvSpPr>
          <p:spPr>
            <a:xfrm>
              <a:off x="381000" y="11303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v</a:t>
              </a:r>
            </a:p>
          </p:txBody>
        </p:sp>
        <p:sp>
          <p:nvSpPr>
            <p:cNvPr id="431" name="Shape 431"/>
            <p:cNvSpPr/>
            <p:nvPr/>
          </p:nvSpPr>
          <p:spPr>
            <a:xfrm>
              <a:off x="3556000" y="114300"/>
              <a:ext cx="9398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cost</a:t>
              </a:r>
            </a:p>
          </p:txBody>
        </p:sp>
        <p:sp>
          <p:nvSpPr>
            <p:cNvPr id="432" name="Shape 432"/>
            <p:cNvSpPr/>
            <p:nvPr/>
          </p:nvSpPr>
          <p:spPr>
            <a:xfrm flipV="1">
              <a:off x="3124200" y="139700"/>
              <a:ext cx="1421" cy="1511304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434" name="Shape 434"/>
          <p:cNvSpPr/>
          <p:nvPr/>
        </p:nvSpPr>
        <p:spPr>
          <a:xfrm>
            <a:off x="1651000" y="5607050"/>
            <a:ext cx="495300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72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7200" b="1">
                <a:solidFill>
                  <a:srgbClr val="942193"/>
                </a:solidFill>
              </a:rPr>
              <a:t>*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" grpId="2" animBg="1" advAuto="0"/>
      <p:bldP spid="434" grpId="1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/>
          <p:nvPr/>
        </p:nvSpPr>
        <p:spPr>
          <a:xfrm flipH="1">
            <a:off x="2901455" y="4824927"/>
            <a:ext cx="3283088" cy="109327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39" name="Shape 439"/>
          <p:cNvSpPr/>
          <p:nvPr/>
        </p:nvSpPr>
        <p:spPr>
          <a:xfrm>
            <a:off x="2997195" y="6260204"/>
            <a:ext cx="6919365" cy="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40" name="Shape 440"/>
          <p:cNvSpPr/>
          <p:nvPr/>
        </p:nvSpPr>
        <p:spPr>
          <a:xfrm>
            <a:off x="6619562" y="4824927"/>
            <a:ext cx="3300390" cy="1171105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41" name="Shape 4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11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442" name="Shape 442"/>
          <p:cNvSpPr/>
          <p:nvPr/>
        </p:nvSpPr>
        <p:spPr>
          <a:xfrm>
            <a:off x="2324100" y="57023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942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u</a:t>
            </a:r>
          </a:p>
        </p:txBody>
      </p:sp>
      <p:sp>
        <p:nvSpPr>
          <p:cNvPr id="443" name="Shape 443"/>
          <p:cNvSpPr/>
          <p:nvPr/>
        </p:nvSpPr>
        <p:spPr>
          <a:xfrm>
            <a:off x="9626600" y="57023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444" name="Shape 444"/>
          <p:cNvSpPr/>
          <p:nvPr/>
        </p:nvSpPr>
        <p:spPr>
          <a:xfrm>
            <a:off x="6032500" y="43815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v</a:t>
            </a:r>
          </a:p>
        </p:txBody>
      </p:sp>
      <p:sp>
        <p:nvSpPr>
          <p:cNvPr id="445" name="Shape 445"/>
          <p:cNvSpPr/>
          <p:nvPr/>
        </p:nvSpPr>
        <p:spPr>
          <a:xfrm>
            <a:off x="6223000" y="55054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4</a:t>
            </a:r>
          </a:p>
        </p:txBody>
      </p:sp>
      <p:sp>
        <p:nvSpPr>
          <p:cNvPr id="446" name="Shape 446"/>
          <p:cNvSpPr/>
          <p:nvPr/>
        </p:nvSpPr>
        <p:spPr>
          <a:xfrm>
            <a:off x="4051300" y="46101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447" name="Shape 447"/>
          <p:cNvSpPr/>
          <p:nvPr/>
        </p:nvSpPr>
        <p:spPr>
          <a:xfrm>
            <a:off x="8280400" y="46101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D6D6D6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D6D6D6"/>
                </a:solidFill>
              </a:rPr>
              <a:t>2</a:t>
            </a:r>
          </a:p>
        </p:txBody>
      </p:sp>
      <p:pic>
        <p:nvPicPr>
          <p:cNvPr id="448" name="Picture 447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12032" y="4881499"/>
            <a:ext cx="3192558" cy="1171764"/>
          </a:xfrm>
          <a:prstGeom prst="rect">
            <a:avLst/>
          </a:prstGeom>
        </p:spPr>
      </p:pic>
      <p:pic>
        <p:nvPicPr>
          <p:cNvPr id="450" name="Picture 449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 rot="21593608">
            <a:off x="3035337" y="6166562"/>
            <a:ext cx="6759279" cy="476917"/>
          </a:xfrm>
          <a:prstGeom prst="rect">
            <a:avLst/>
          </a:prstGeom>
        </p:spPr>
      </p:pic>
      <p:sp>
        <p:nvSpPr>
          <p:cNvPr id="452" name="Shape 452"/>
          <p:cNvSpPr/>
          <p:nvPr/>
        </p:nvSpPr>
        <p:spPr>
          <a:xfrm>
            <a:off x="685800" y="1701800"/>
            <a:ext cx="4851400" cy="1752600"/>
          </a:xfrm>
          <a:prstGeom prst="rect">
            <a:avLst/>
          </a:prstGeom>
          <a:ln w="635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53" name="Shape 453"/>
          <p:cNvSpPr/>
          <p:nvPr/>
        </p:nvSpPr>
        <p:spPr>
          <a:xfrm>
            <a:off x="772799" y="1803400"/>
            <a:ext cx="2026236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2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24242"/>
                </a:solidFill>
              </a:rPr>
              <a:t>dest.</a:t>
            </a:r>
          </a:p>
        </p:txBody>
      </p:sp>
      <p:sp>
        <p:nvSpPr>
          <p:cNvPr id="454" name="Shape 454"/>
          <p:cNvSpPr/>
          <p:nvPr/>
        </p:nvSpPr>
        <p:spPr>
          <a:xfrm>
            <a:off x="2073161" y="1797050"/>
            <a:ext cx="1600201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2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24242"/>
                </a:solidFill>
              </a:rPr>
              <a:t>next hop</a:t>
            </a:r>
          </a:p>
        </p:txBody>
      </p:sp>
      <p:sp>
        <p:nvSpPr>
          <p:cNvPr id="455" name="Shape 455"/>
          <p:cNvSpPr/>
          <p:nvPr/>
        </p:nvSpPr>
        <p:spPr>
          <a:xfrm flipV="1">
            <a:off x="863173" y="2358283"/>
            <a:ext cx="4586420" cy="2765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56" name="Shape 456"/>
          <p:cNvSpPr/>
          <p:nvPr/>
        </p:nvSpPr>
        <p:spPr>
          <a:xfrm flipV="1">
            <a:off x="1745266" y="1841497"/>
            <a:ext cx="1422" cy="1511304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57" name="Shape 457"/>
          <p:cNvSpPr/>
          <p:nvPr/>
        </p:nvSpPr>
        <p:spPr>
          <a:xfrm>
            <a:off x="1070492" y="2330450"/>
            <a:ext cx="6350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z</a:t>
            </a:r>
          </a:p>
        </p:txBody>
      </p:sp>
      <p:sp>
        <p:nvSpPr>
          <p:cNvPr id="458" name="Shape 458"/>
          <p:cNvSpPr/>
          <p:nvPr/>
        </p:nvSpPr>
        <p:spPr>
          <a:xfrm>
            <a:off x="1066800" y="2832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459" name="Shape 459"/>
          <p:cNvSpPr/>
          <p:nvPr/>
        </p:nvSpPr>
        <p:spPr>
          <a:xfrm>
            <a:off x="2082800" y="2324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z</a:t>
            </a:r>
          </a:p>
        </p:txBody>
      </p:sp>
      <p:sp>
        <p:nvSpPr>
          <p:cNvPr id="460" name="Shape 460"/>
          <p:cNvSpPr/>
          <p:nvPr/>
        </p:nvSpPr>
        <p:spPr>
          <a:xfrm>
            <a:off x="2082800" y="2832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461" name="Shape 461"/>
          <p:cNvSpPr/>
          <p:nvPr/>
        </p:nvSpPr>
        <p:spPr>
          <a:xfrm>
            <a:off x="4241800" y="1816100"/>
            <a:ext cx="9398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2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24242"/>
                </a:solidFill>
              </a:rPr>
              <a:t>cost</a:t>
            </a:r>
          </a:p>
        </p:txBody>
      </p:sp>
      <p:sp>
        <p:nvSpPr>
          <p:cNvPr id="462" name="Shape 462"/>
          <p:cNvSpPr/>
          <p:nvPr/>
        </p:nvSpPr>
        <p:spPr>
          <a:xfrm flipV="1">
            <a:off x="3810000" y="1841500"/>
            <a:ext cx="1421" cy="1511304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63" name="Shape 463"/>
          <p:cNvSpPr/>
          <p:nvPr/>
        </p:nvSpPr>
        <p:spPr>
          <a:xfrm>
            <a:off x="4165600" y="23368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4</a:t>
            </a:r>
          </a:p>
        </p:txBody>
      </p:sp>
      <p:sp>
        <p:nvSpPr>
          <p:cNvPr id="464" name="Shape 464"/>
          <p:cNvSpPr/>
          <p:nvPr/>
        </p:nvSpPr>
        <p:spPr>
          <a:xfrm>
            <a:off x="4165600" y="2832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465" name="Shape 465"/>
          <p:cNvSpPr/>
          <p:nvPr/>
        </p:nvSpPr>
        <p:spPr>
          <a:xfrm>
            <a:off x="1651000" y="5607050"/>
            <a:ext cx="495300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72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7200" b="1">
                <a:solidFill>
                  <a:srgbClr val="942193"/>
                </a:solidFill>
              </a:rPr>
              <a:t>*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" grpId="4" animBg="1" advAuto="0"/>
      <p:bldP spid="450" grpId="1" animBg="1" advAuto="0"/>
      <p:bldP spid="459" grpId="2" animBg="1" advAuto="0"/>
      <p:bldP spid="460" grpId="5" animBg="1" advAuto="0"/>
      <p:bldP spid="463" grpId="3" animBg="1" advAuto="0"/>
      <p:bldP spid="464" grpId="6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/>
          <p:nvPr/>
        </p:nvSpPr>
        <p:spPr>
          <a:xfrm flipH="1">
            <a:off x="2901455" y="4824927"/>
            <a:ext cx="3283088" cy="109327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70" name="Shape 470"/>
          <p:cNvSpPr/>
          <p:nvPr/>
        </p:nvSpPr>
        <p:spPr>
          <a:xfrm>
            <a:off x="2997195" y="6260204"/>
            <a:ext cx="6919365" cy="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71" name="Shape 471"/>
          <p:cNvSpPr/>
          <p:nvPr/>
        </p:nvSpPr>
        <p:spPr>
          <a:xfrm>
            <a:off x="6619562" y="4824927"/>
            <a:ext cx="3300390" cy="117110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72" name="Shape 47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12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473" name="Shape 473"/>
          <p:cNvSpPr/>
          <p:nvPr/>
        </p:nvSpPr>
        <p:spPr>
          <a:xfrm>
            <a:off x="2324100" y="57023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u</a:t>
            </a:r>
          </a:p>
        </p:txBody>
      </p:sp>
      <p:sp>
        <p:nvSpPr>
          <p:cNvPr id="474" name="Shape 474"/>
          <p:cNvSpPr/>
          <p:nvPr/>
        </p:nvSpPr>
        <p:spPr>
          <a:xfrm>
            <a:off x="9626600" y="57023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475" name="Shape 475"/>
          <p:cNvSpPr/>
          <p:nvPr/>
        </p:nvSpPr>
        <p:spPr>
          <a:xfrm>
            <a:off x="6032500" y="43815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942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v</a:t>
            </a:r>
          </a:p>
        </p:txBody>
      </p:sp>
      <p:sp>
        <p:nvSpPr>
          <p:cNvPr id="476" name="Shape 476"/>
          <p:cNvSpPr/>
          <p:nvPr/>
        </p:nvSpPr>
        <p:spPr>
          <a:xfrm>
            <a:off x="6223000" y="55054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4</a:t>
            </a:r>
          </a:p>
        </p:txBody>
      </p:sp>
      <p:sp>
        <p:nvSpPr>
          <p:cNvPr id="477" name="Shape 477"/>
          <p:cNvSpPr/>
          <p:nvPr/>
        </p:nvSpPr>
        <p:spPr>
          <a:xfrm>
            <a:off x="4051300" y="46101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478" name="Shape 478"/>
          <p:cNvSpPr/>
          <p:nvPr/>
        </p:nvSpPr>
        <p:spPr>
          <a:xfrm>
            <a:off x="8280400" y="46101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pic>
        <p:nvPicPr>
          <p:cNvPr id="479" name="Picture 478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12032" y="4881499"/>
            <a:ext cx="3192558" cy="1171764"/>
          </a:xfrm>
          <a:prstGeom prst="rect">
            <a:avLst/>
          </a:prstGeom>
        </p:spPr>
      </p:pic>
      <p:pic>
        <p:nvPicPr>
          <p:cNvPr id="481" name="Picture 480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 rot="21593608">
            <a:off x="3035337" y="6166562"/>
            <a:ext cx="6759279" cy="476917"/>
          </a:xfrm>
          <a:prstGeom prst="rect">
            <a:avLst/>
          </a:prstGeom>
        </p:spPr>
      </p:pic>
      <p:pic>
        <p:nvPicPr>
          <p:cNvPr id="483" name="Picture 482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34928" y="5213539"/>
            <a:ext cx="6626925" cy="1009476"/>
          </a:xfrm>
          <a:prstGeom prst="rect">
            <a:avLst/>
          </a:prstGeom>
        </p:spPr>
      </p:pic>
      <p:sp>
        <p:nvSpPr>
          <p:cNvPr id="485" name="Shape 485"/>
          <p:cNvSpPr/>
          <p:nvPr/>
        </p:nvSpPr>
        <p:spPr>
          <a:xfrm>
            <a:off x="685800" y="1701800"/>
            <a:ext cx="4851400" cy="1752600"/>
          </a:xfrm>
          <a:prstGeom prst="rect">
            <a:avLst/>
          </a:prstGeom>
          <a:ln w="635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86" name="Shape 486"/>
          <p:cNvSpPr/>
          <p:nvPr/>
        </p:nvSpPr>
        <p:spPr>
          <a:xfrm>
            <a:off x="772799" y="1803400"/>
            <a:ext cx="2026236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2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24242"/>
                </a:solidFill>
              </a:rPr>
              <a:t>dest.</a:t>
            </a:r>
          </a:p>
        </p:txBody>
      </p:sp>
      <p:sp>
        <p:nvSpPr>
          <p:cNvPr id="487" name="Shape 487"/>
          <p:cNvSpPr/>
          <p:nvPr/>
        </p:nvSpPr>
        <p:spPr>
          <a:xfrm>
            <a:off x="2073161" y="1797050"/>
            <a:ext cx="1600201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2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24242"/>
                </a:solidFill>
              </a:rPr>
              <a:t>next hop</a:t>
            </a:r>
          </a:p>
        </p:txBody>
      </p:sp>
      <p:sp>
        <p:nvSpPr>
          <p:cNvPr id="488" name="Shape 488"/>
          <p:cNvSpPr/>
          <p:nvPr/>
        </p:nvSpPr>
        <p:spPr>
          <a:xfrm flipV="1">
            <a:off x="863173" y="2358283"/>
            <a:ext cx="4586420" cy="2765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89" name="Shape 489"/>
          <p:cNvSpPr/>
          <p:nvPr/>
        </p:nvSpPr>
        <p:spPr>
          <a:xfrm flipV="1">
            <a:off x="1745266" y="1841497"/>
            <a:ext cx="1422" cy="1511304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90" name="Shape 490"/>
          <p:cNvSpPr/>
          <p:nvPr/>
        </p:nvSpPr>
        <p:spPr>
          <a:xfrm>
            <a:off x="1070492" y="2330450"/>
            <a:ext cx="6350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z</a:t>
            </a:r>
          </a:p>
        </p:txBody>
      </p:sp>
      <p:sp>
        <p:nvSpPr>
          <p:cNvPr id="491" name="Shape 491"/>
          <p:cNvSpPr/>
          <p:nvPr/>
        </p:nvSpPr>
        <p:spPr>
          <a:xfrm>
            <a:off x="1066800" y="2832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492" name="Shape 492"/>
          <p:cNvSpPr/>
          <p:nvPr/>
        </p:nvSpPr>
        <p:spPr>
          <a:xfrm>
            <a:off x="2082800" y="2324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z</a:t>
            </a:r>
          </a:p>
        </p:txBody>
      </p:sp>
      <p:sp>
        <p:nvSpPr>
          <p:cNvPr id="493" name="Shape 493"/>
          <p:cNvSpPr/>
          <p:nvPr/>
        </p:nvSpPr>
        <p:spPr>
          <a:xfrm>
            <a:off x="2082800" y="2832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494" name="Shape 494"/>
          <p:cNvSpPr/>
          <p:nvPr/>
        </p:nvSpPr>
        <p:spPr>
          <a:xfrm>
            <a:off x="4241800" y="1816100"/>
            <a:ext cx="9398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2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24242"/>
                </a:solidFill>
              </a:rPr>
              <a:t>cost</a:t>
            </a:r>
          </a:p>
        </p:txBody>
      </p:sp>
      <p:sp>
        <p:nvSpPr>
          <p:cNvPr id="495" name="Shape 495"/>
          <p:cNvSpPr/>
          <p:nvPr/>
        </p:nvSpPr>
        <p:spPr>
          <a:xfrm flipV="1">
            <a:off x="3810000" y="1841500"/>
            <a:ext cx="1421" cy="1511304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496" name="Shape 496"/>
          <p:cNvSpPr/>
          <p:nvPr/>
        </p:nvSpPr>
        <p:spPr>
          <a:xfrm>
            <a:off x="4165600" y="23368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4</a:t>
            </a:r>
          </a:p>
        </p:txBody>
      </p:sp>
      <p:sp>
        <p:nvSpPr>
          <p:cNvPr id="497" name="Shape 497"/>
          <p:cNvSpPr/>
          <p:nvPr/>
        </p:nvSpPr>
        <p:spPr>
          <a:xfrm>
            <a:off x="4165600" y="2832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498" name="Shape 498"/>
          <p:cNvSpPr/>
          <p:nvPr/>
        </p:nvSpPr>
        <p:spPr>
          <a:xfrm>
            <a:off x="2552700" y="2324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499" name="Shape 499"/>
          <p:cNvSpPr/>
          <p:nvPr/>
        </p:nvSpPr>
        <p:spPr>
          <a:xfrm>
            <a:off x="4635500" y="23495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3</a:t>
            </a:r>
          </a:p>
        </p:txBody>
      </p:sp>
      <p:pic>
        <p:nvPicPr>
          <p:cNvPr id="500" name="Picture 499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879598" y="2477929"/>
            <a:ext cx="623556" cy="519273"/>
          </a:xfrm>
          <a:prstGeom prst="rect">
            <a:avLst/>
          </a:prstGeom>
        </p:spPr>
      </p:pic>
      <p:pic>
        <p:nvPicPr>
          <p:cNvPr id="502" name="Picture 501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025898" y="2451098"/>
            <a:ext cx="623556" cy="519273"/>
          </a:xfrm>
          <a:prstGeom prst="rect">
            <a:avLst/>
          </a:prstGeom>
        </p:spPr>
      </p:pic>
      <p:sp>
        <p:nvSpPr>
          <p:cNvPr id="504" name="Shape 504"/>
          <p:cNvSpPr/>
          <p:nvPr/>
        </p:nvSpPr>
        <p:spPr>
          <a:xfrm>
            <a:off x="1651000" y="5607050"/>
            <a:ext cx="495300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72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7200" b="1">
                <a:solidFill>
                  <a:srgbClr val="942193"/>
                </a:solidFill>
              </a:rPr>
              <a:t>*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6" dur="2000" fill="hold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" grpId="1" animBg="1" advAuto="0"/>
      <p:bldP spid="483" grpId="2" animBg="1" advAuto="0"/>
      <p:bldP spid="498" grpId="4" animBg="1" advAuto="0"/>
      <p:bldP spid="499" grpId="6" animBg="1" advAuto="0"/>
      <p:bldP spid="500" grpId="3" animBg="1" advAuto="0"/>
      <p:bldP spid="502" grpId="5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/>
          <p:nvPr/>
        </p:nvSpPr>
        <p:spPr>
          <a:xfrm flipH="1">
            <a:off x="2888755" y="4786827"/>
            <a:ext cx="3283088" cy="109327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09" name="Shape 509"/>
          <p:cNvSpPr/>
          <p:nvPr/>
        </p:nvSpPr>
        <p:spPr>
          <a:xfrm flipH="1">
            <a:off x="6421191" y="4954967"/>
            <a:ext cx="2" cy="2175100"/>
          </a:xfrm>
          <a:prstGeom prst="line">
            <a:avLst/>
          </a:prstGeom>
          <a:ln w="63500">
            <a:solidFill>
              <a:srgbClr val="5E5E5E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10" name="Shape 510"/>
          <p:cNvSpPr/>
          <p:nvPr/>
        </p:nvSpPr>
        <p:spPr>
          <a:xfrm>
            <a:off x="6606862" y="4786827"/>
            <a:ext cx="3300390" cy="1171105"/>
          </a:xfrm>
          <a:prstGeom prst="line">
            <a:avLst/>
          </a:prstGeom>
          <a:ln w="63500">
            <a:solidFill>
              <a:srgbClr val="5E5E5E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11" name="Shape 5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13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512" name="Shape 512"/>
          <p:cNvSpPr/>
          <p:nvPr/>
        </p:nvSpPr>
        <p:spPr>
          <a:xfrm>
            <a:off x="6019800" y="43434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v</a:t>
            </a:r>
          </a:p>
        </p:txBody>
      </p:sp>
      <p:sp>
        <p:nvSpPr>
          <p:cNvPr id="513" name="Shape 513"/>
          <p:cNvSpPr/>
          <p:nvPr/>
        </p:nvSpPr>
        <p:spPr>
          <a:xfrm>
            <a:off x="4343400" y="60388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514" name="Shape 514"/>
          <p:cNvSpPr/>
          <p:nvPr/>
        </p:nvSpPr>
        <p:spPr>
          <a:xfrm>
            <a:off x="4343400" y="45720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515" name="Shape 515"/>
          <p:cNvSpPr/>
          <p:nvPr/>
        </p:nvSpPr>
        <p:spPr>
          <a:xfrm>
            <a:off x="7975600" y="45720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3</a:t>
            </a:r>
          </a:p>
        </p:txBody>
      </p:sp>
      <p:sp>
        <p:nvSpPr>
          <p:cNvPr id="516" name="Shape 516"/>
          <p:cNvSpPr/>
          <p:nvPr/>
        </p:nvSpPr>
        <p:spPr>
          <a:xfrm flipV="1">
            <a:off x="6469486" y="6168442"/>
            <a:ext cx="3388576" cy="1167687"/>
          </a:xfrm>
          <a:prstGeom prst="line">
            <a:avLst/>
          </a:prstGeom>
          <a:ln w="63500">
            <a:solidFill>
              <a:srgbClr val="5E5E5E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17" name="Shape 517"/>
          <p:cNvSpPr/>
          <p:nvPr/>
        </p:nvSpPr>
        <p:spPr>
          <a:xfrm>
            <a:off x="2311400" y="56642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u</a:t>
            </a:r>
          </a:p>
        </p:txBody>
      </p:sp>
      <p:sp>
        <p:nvSpPr>
          <p:cNvPr id="518" name="Shape 518"/>
          <p:cNvSpPr/>
          <p:nvPr/>
        </p:nvSpPr>
        <p:spPr>
          <a:xfrm>
            <a:off x="2997532" y="6311900"/>
            <a:ext cx="3319888" cy="96162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19" name="Shape 519"/>
          <p:cNvSpPr/>
          <p:nvPr/>
        </p:nvSpPr>
        <p:spPr>
          <a:xfrm>
            <a:off x="9613900" y="56642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520" name="Shape 520"/>
          <p:cNvSpPr/>
          <p:nvPr/>
        </p:nvSpPr>
        <p:spPr>
          <a:xfrm>
            <a:off x="6019800" y="68961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521" name="Shape 521"/>
          <p:cNvSpPr/>
          <p:nvPr/>
        </p:nvSpPr>
        <p:spPr>
          <a:xfrm>
            <a:off x="5918200" y="55880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522" name="Shape 522"/>
          <p:cNvSpPr/>
          <p:nvPr/>
        </p:nvSpPr>
        <p:spPr>
          <a:xfrm>
            <a:off x="7962900" y="60452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523" name="Shape 523"/>
          <p:cNvSpPr/>
          <p:nvPr/>
        </p:nvSpPr>
        <p:spPr>
          <a:xfrm>
            <a:off x="685800" y="1701800"/>
            <a:ext cx="4851400" cy="2222500"/>
          </a:xfrm>
          <a:prstGeom prst="rect">
            <a:avLst/>
          </a:prstGeom>
          <a:ln w="635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24" name="Shape 524"/>
          <p:cNvSpPr/>
          <p:nvPr/>
        </p:nvSpPr>
        <p:spPr>
          <a:xfrm>
            <a:off x="772799" y="1803400"/>
            <a:ext cx="2026236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2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24242"/>
                </a:solidFill>
              </a:rPr>
              <a:t>dest.</a:t>
            </a:r>
          </a:p>
        </p:txBody>
      </p:sp>
      <p:sp>
        <p:nvSpPr>
          <p:cNvPr id="525" name="Shape 525"/>
          <p:cNvSpPr/>
          <p:nvPr/>
        </p:nvSpPr>
        <p:spPr>
          <a:xfrm>
            <a:off x="2073161" y="1797050"/>
            <a:ext cx="1600201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2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24242"/>
                </a:solidFill>
              </a:rPr>
              <a:t>next hop</a:t>
            </a:r>
          </a:p>
        </p:txBody>
      </p:sp>
      <p:sp>
        <p:nvSpPr>
          <p:cNvPr id="526" name="Shape 526"/>
          <p:cNvSpPr/>
          <p:nvPr/>
        </p:nvSpPr>
        <p:spPr>
          <a:xfrm flipV="1">
            <a:off x="863173" y="2358283"/>
            <a:ext cx="4586420" cy="2765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7" name="Shape 527"/>
          <p:cNvSpPr/>
          <p:nvPr/>
        </p:nvSpPr>
        <p:spPr>
          <a:xfrm flipV="1">
            <a:off x="1745258" y="1841500"/>
            <a:ext cx="1899" cy="2019301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8" name="Shape 528"/>
          <p:cNvSpPr/>
          <p:nvPr/>
        </p:nvSpPr>
        <p:spPr>
          <a:xfrm>
            <a:off x="1070492" y="2330450"/>
            <a:ext cx="6350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z</a:t>
            </a:r>
          </a:p>
        </p:txBody>
      </p:sp>
      <p:sp>
        <p:nvSpPr>
          <p:cNvPr id="529" name="Shape 529"/>
          <p:cNvSpPr/>
          <p:nvPr/>
        </p:nvSpPr>
        <p:spPr>
          <a:xfrm>
            <a:off x="1066800" y="2832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530" name="Shape 530"/>
          <p:cNvSpPr/>
          <p:nvPr/>
        </p:nvSpPr>
        <p:spPr>
          <a:xfrm>
            <a:off x="4241800" y="1816100"/>
            <a:ext cx="9398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2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24242"/>
                </a:solidFill>
              </a:rPr>
              <a:t>cost</a:t>
            </a:r>
          </a:p>
        </p:txBody>
      </p:sp>
      <p:sp>
        <p:nvSpPr>
          <p:cNvPr id="531" name="Shape 531"/>
          <p:cNvSpPr/>
          <p:nvPr/>
        </p:nvSpPr>
        <p:spPr>
          <a:xfrm flipV="1">
            <a:off x="3810001" y="1841495"/>
            <a:ext cx="1899" cy="2019306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32" name="Shape 532"/>
          <p:cNvSpPr/>
          <p:nvPr/>
        </p:nvSpPr>
        <p:spPr>
          <a:xfrm>
            <a:off x="1066800" y="3302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533" name="Shape 533"/>
          <p:cNvSpPr/>
          <p:nvPr/>
        </p:nvSpPr>
        <p:spPr>
          <a:xfrm>
            <a:off x="1651000" y="5607050"/>
            <a:ext cx="495300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72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7200" b="1">
                <a:solidFill>
                  <a:srgbClr val="942193"/>
                </a:solidFill>
              </a:rPr>
              <a:t>*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/>
          <p:nvPr/>
        </p:nvSpPr>
        <p:spPr>
          <a:xfrm flipH="1">
            <a:off x="2888755" y="4786827"/>
            <a:ext cx="3283088" cy="109327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38" name="Shape 538"/>
          <p:cNvSpPr/>
          <p:nvPr/>
        </p:nvSpPr>
        <p:spPr>
          <a:xfrm flipH="1">
            <a:off x="6421191" y="4954967"/>
            <a:ext cx="2" cy="2175100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39" name="Shape 539"/>
          <p:cNvSpPr/>
          <p:nvPr/>
        </p:nvSpPr>
        <p:spPr>
          <a:xfrm>
            <a:off x="6606862" y="4786827"/>
            <a:ext cx="3300390" cy="1171105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40" name="Shape 5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14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541" name="Shape 541"/>
          <p:cNvSpPr/>
          <p:nvPr/>
        </p:nvSpPr>
        <p:spPr>
          <a:xfrm>
            <a:off x="6019800" y="43434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v</a:t>
            </a:r>
          </a:p>
        </p:txBody>
      </p:sp>
      <p:sp>
        <p:nvSpPr>
          <p:cNvPr id="542" name="Shape 542"/>
          <p:cNvSpPr/>
          <p:nvPr/>
        </p:nvSpPr>
        <p:spPr>
          <a:xfrm>
            <a:off x="4343400" y="60388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543" name="Shape 543"/>
          <p:cNvSpPr/>
          <p:nvPr/>
        </p:nvSpPr>
        <p:spPr>
          <a:xfrm>
            <a:off x="4343400" y="45720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544" name="Shape 544"/>
          <p:cNvSpPr/>
          <p:nvPr/>
        </p:nvSpPr>
        <p:spPr>
          <a:xfrm>
            <a:off x="7975600" y="45720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D6D6D6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D6D6D6"/>
                </a:solidFill>
              </a:rPr>
              <a:t>3</a:t>
            </a:r>
          </a:p>
        </p:txBody>
      </p:sp>
      <p:sp>
        <p:nvSpPr>
          <p:cNvPr id="545" name="Shape 545"/>
          <p:cNvSpPr/>
          <p:nvPr/>
        </p:nvSpPr>
        <p:spPr>
          <a:xfrm flipV="1">
            <a:off x="6469486" y="6168442"/>
            <a:ext cx="3388576" cy="1167687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46" name="Shape 546"/>
          <p:cNvSpPr/>
          <p:nvPr/>
        </p:nvSpPr>
        <p:spPr>
          <a:xfrm>
            <a:off x="2311400" y="56642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942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u</a:t>
            </a:r>
          </a:p>
        </p:txBody>
      </p:sp>
      <p:sp>
        <p:nvSpPr>
          <p:cNvPr id="547" name="Shape 547"/>
          <p:cNvSpPr/>
          <p:nvPr/>
        </p:nvSpPr>
        <p:spPr>
          <a:xfrm>
            <a:off x="2997532" y="6311900"/>
            <a:ext cx="3319888" cy="96162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48" name="Shape 548"/>
          <p:cNvSpPr/>
          <p:nvPr/>
        </p:nvSpPr>
        <p:spPr>
          <a:xfrm>
            <a:off x="9613900" y="56642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D6D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549" name="Shape 549"/>
          <p:cNvSpPr/>
          <p:nvPr/>
        </p:nvSpPr>
        <p:spPr>
          <a:xfrm>
            <a:off x="6019800" y="68961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550" name="Shape 550"/>
          <p:cNvSpPr/>
          <p:nvPr/>
        </p:nvSpPr>
        <p:spPr>
          <a:xfrm>
            <a:off x="5918200" y="55880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D6D6D6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D6D6D6"/>
                </a:solidFill>
              </a:rPr>
              <a:t>2</a:t>
            </a:r>
          </a:p>
        </p:txBody>
      </p:sp>
      <p:sp>
        <p:nvSpPr>
          <p:cNvPr id="551" name="Shape 551"/>
          <p:cNvSpPr/>
          <p:nvPr/>
        </p:nvSpPr>
        <p:spPr>
          <a:xfrm>
            <a:off x="7962900" y="60452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D6D6D6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D6D6D6"/>
                </a:solidFill>
              </a:rPr>
              <a:t>1</a:t>
            </a:r>
          </a:p>
        </p:txBody>
      </p:sp>
      <p:pic>
        <p:nvPicPr>
          <p:cNvPr id="552" name="Picture 551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12032" y="4817999"/>
            <a:ext cx="3192558" cy="1171764"/>
          </a:xfrm>
          <a:prstGeom prst="rect">
            <a:avLst/>
          </a:prstGeom>
        </p:spPr>
      </p:pic>
      <p:pic>
        <p:nvPicPr>
          <p:cNvPr id="554" name="Picture 553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 rot="21593608">
            <a:off x="2731445" y="6333900"/>
            <a:ext cx="3398818" cy="1136291"/>
          </a:xfrm>
          <a:prstGeom prst="rect">
            <a:avLst/>
          </a:prstGeom>
        </p:spPr>
      </p:pic>
      <p:sp>
        <p:nvSpPr>
          <p:cNvPr id="556" name="Shape 556"/>
          <p:cNvSpPr/>
          <p:nvPr/>
        </p:nvSpPr>
        <p:spPr>
          <a:xfrm>
            <a:off x="685800" y="1701800"/>
            <a:ext cx="4851400" cy="2222500"/>
          </a:xfrm>
          <a:prstGeom prst="rect">
            <a:avLst/>
          </a:prstGeom>
          <a:ln w="635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57" name="Shape 557"/>
          <p:cNvSpPr/>
          <p:nvPr/>
        </p:nvSpPr>
        <p:spPr>
          <a:xfrm>
            <a:off x="772799" y="1803400"/>
            <a:ext cx="2026236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2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24242"/>
                </a:solidFill>
              </a:rPr>
              <a:t>dest.</a:t>
            </a:r>
          </a:p>
        </p:txBody>
      </p:sp>
      <p:sp>
        <p:nvSpPr>
          <p:cNvPr id="558" name="Shape 558"/>
          <p:cNvSpPr/>
          <p:nvPr/>
        </p:nvSpPr>
        <p:spPr>
          <a:xfrm>
            <a:off x="2073161" y="1797050"/>
            <a:ext cx="1600201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2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24242"/>
                </a:solidFill>
              </a:rPr>
              <a:t>next hop</a:t>
            </a:r>
          </a:p>
        </p:txBody>
      </p:sp>
      <p:sp>
        <p:nvSpPr>
          <p:cNvPr id="559" name="Shape 559"/>
          <p:cNvSpPr/>
          <p:nvPr/>
        </p:nvSpPr>
        <p:spPr>
          <a:xfrm flipV="1">
            <a:off x="863173" y="2358283"/>
            <a:ext cx="4586420" cy="2765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60" name="Shape 560"/>
          <p:cNvSpPr/>
          <p:nvPr/>
        </p:nvSpPr>
        <p:spPr>
          <a:xfrm flipV="1">
            <a:off x="1745258" y="1841500"/>
            <a:ext cx="1899" cy="2019301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61" name="Shape 561"/>
          <p:cNvSpPr/>
          <p:nvPr/>
        </p:nvSpPr>
        <p:spPr>
          <a:xfrm>
            <a:off x="1070492" y="2330450"/>
            <a:ext cx="6350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z</a:t>
            </a:r>
          </a:p>
        </p:txBody>
      </p:sp>
      <p:sp>
        <p:nvSpPr>
          <p:cNvPr id="562" name="Shape 562"/>
          <p:cNvSpPr/>
          <p:nvPr/>
        </p:nvSpPr>
        <p:spPr>
          <a:xfrm>
            <a:off x="1066800" y="2832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563" name="Shape 563"/>
          <p:cNvSpPr/>
          <p:nvPr/>
        </p:nvSpPr>
        <p:spPr>
          <a:xfrm>
            <a:off x="4241800" y="1816100"/>
            <a:ext cx="9398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2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24242"/>
                </a:solidFill>
              </a:rPr>
              <a:t>cost</a:t>
            </a:r>
          </a:p>
        </p:txBody>
      </p:sp>
      <p:sp>
        <p:nvSpPr>
          <p:cNvPr id="564" name="Shape 564"/>
          <p:cNvSpPr/>
          <p:nvPr/>
        </p:nvSpPr>
        <p:spPr>
          <a:xfrm flipV="1">
            <a:off x="3810001" y="1841495"/>
            <a:ext cx="1899" cy="2019306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65" name="Shape 565"/>
          <p:cNvSpPr/>
          <p:nvPr/>
        </p:nvSpPr>
        <p:spPr>
          <a:xfrm>
            <a:off x="1066800" y="3302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566" name="Shape 566"/>
          <p:cNvSpPr/>
          <p:nvPr/>
        </p:nvSpPr>
        <p:spPr>
          <a:xfrm>
            <a:off x="2070100" y="23241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567" name="Shape 567"/>
          <p:cNvSpPr/>
          <p:nvPr/>
        </p:nvSpPr>
        <p:spPr>
          <a:xfrm>
            <a:off x="3987800" y="23241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568" name="Shape 568"/>
          <p:cNvSpPr/>
          <p:nvPr/>
        </p:nvSpPr>
        <p:spPr>
          <a:xfrm>
            <a:off x="2082800" y="28321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569" name="Shape 569"/>
          <p:cNvSpPr/>
          <p:nvPr/>
        </p:nvSpPr>
        <p:spPr>
          <a:xfrm>
            <a:off x="4000500" y="28448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570" name="Shape 570"/>
          <p:cNvSpPr/>
          <p:nvPr/>
        </p:nvSpPr>
        <p:spPr>
          <a:xfrm>
            <a:off x="2082800" y="33020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571" name="Shape 571"/>
          <p:cNvSpPr/>
          <p:nvPr/>
        </p:nvSpPr>
        <p:spPr>
          <a:xfrm>
            <a:off x="4000500" y="33020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572" name="Shape 572"/>
          <p:cNvSpPr/>
          <p:nvPr/>
        </p:nvSpPr>
        <p:spPr>
          <a:xfrm>
            <a:off x="1651000" y="5607050"/>
            <a:ext cx="495300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72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7200" b="1">
                <a:solidFill>
                  <a:srgbClr val="942193"/>
                </a:solidFill>
              </a:rPr>
              <a:t>*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" grpId="3" animBg="1" advAuto="0"/>
      <p:bldP spid="554" grpId="6" animBg="1" advAuto="0"/>
      <p:bldP spid="566" grpId="1" animBg="1" advAuto="0"/>
      <p:bldP spid="567" grpId="2" animBg="1" advAuto="0"/>
      <p:bldP spid="568" grpId="4" animBg="1" advAuto="0"/>
      <p:bldP spid="569" grpId="5" animBg="1" advAuto="0"/>
      <p:bldP spid="570" grpId="7" animBg="1" advAuto="0"/>
      <p:bldP spid="571" grpId="8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Shape 576"/>
          <p:cNvSpPr/>
          <p:nvPr/>
        </p:nvSpPr>
        <p:spPr>
          <a:xfrm flipH="1">
            <a:off x="2888755" y="4786827"/>
            <a:ext cx="3283088" cy="109327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77" name="Shape 577"/>
          <p:cNvSpPr/>
          <p:nvPr/>
        </p:nvSpPr>
        <p:spPr>
          <a:xfrm flipH="1">
            <a:off x="6421191" y="4954967"/>
            <a:ext cx="2" cy="2175100"/>
          </a:xfrm>
          <a:prstGeom prst="line">
            <a:avLst/>
          </a:prstGeom>
          <a:ln w="63500">
            <a:solidFill>
              <a:srgbClr val="5E5E5E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78" name="Shape 578"/>
          <p:cNvSpPr/>
          <p:nvPr/>
        </p:nvSpPr>
        <p:spPr>
          <a:xfrm>
            <a:off x="6606862" y="4786827"/>
            <a:ext cx="3300390" cy="1171105"/>
          </a:xfrm>
          <a:prstGeom prst="line">
            <a:avLst/>
          </a:prstGeom>
          <a:ln w="63500">
            <a:solidFill>
              <a:srgbClr val="5E5E5E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79" name="Shape 57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15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580" name="Shape 580"/>
          <p:cNvSpPr/>
          <p:nvPr/>
        </p:nvSpPr>
        <p:spPr>
          <a:xfrm>
            <a:off x="6019800" y="43434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942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v</a:t>
            </a:r>
          </a:p>
        </p:txBody>
      </p:sp>
      <p:sp>
        <p:nvSpPr>
          <p:cNvPr id="581" name="Shape 581"/>
          <p:cNvSpPr/>
          <p:nvPr/>
        </p:nvSpPr>
        <p:spPr>
          <a:xfrm>
            <a:off x="4343400" y="60388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582" name="Shape 582"/>
          <p:cNvSpPr/>
          <p:nvPr/>
        </p:nvSpPr>
        <p:spPr>
          <a:xfrm>
            <a:off x="4343400" y="45720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583" name="Shape 583"/>
          <p:cNvSpPr/>
          <p:nvPr/>
        </p:nvSpPr>
        <p:spPr>
          <a:xfrm>
            <a:off x="7975600" y="45720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3</a:t>
            </a:r>
          </a:p>
        </p:txBody>
      </p:sp>
      <p:sp>
        <p:nvSpPr>
          <p:cNvPr id="584" name="Shape 584"/>
          <p:cNvSpPr/>
          <p:nvPr/>
        </p:nvSpPr>
        <p:spPr>
          <a:xfrm flipV="1">
            <a:off x="6469486" y="6168442"/>
            <a:ext cx="3388576" cy="1167687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85" name="Shape 585"/>
          <p:cNvSpPr/>
          <p:nvPr/>
        </p:nvSpPr>
        <p:spPr>
          <a:xfrm>
            <a:off x="2311400" y="56642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u</a:t>
            </a:r>
          </a:p>
        </p:txBody>
      </p:sp>
      <p:sp>
        <p:nvSpPr>
          <p:cNvPr id="586" name="Shape 586"/>
          <p:cNvSpPr/>
          <p:nvPr/>
        </p:nvSpPr>
        <p:spPr>
          <a:xfrm>
            <a:off x="2997532" y="6311900"/>
            <a:ext cx="3319888" cy="96162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87" name="Shape 587"/>
          <p:cNvSpPr/>
          <p:nvPr/>
        </p:nvSpPr>
        <p:spPr>
          <a:xfrm>
            <a:off x="9613900" y="56642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588" name="Shape 588"/>
          <p:cNvSpPr/>
          <p:nvPr/>
        </p:nvSpPr>
        <p:spPr>
          <a:xfrm>
            <a:off x="6019800" y="68961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589" name="Shape 589"/>
          <p:cNvSpPr/>
          <p:nvPr/>
        </p:nvSpPr>
        <p:spPr>
          <a:xfrm>
            <a:off x="5918200" y="55880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590" name="Shape 590"/>
          <p:cNvSpPr/>
          <p:nvPr/>
        </p:nvSpPr>
        <p:spPr>
          <a:xfrm>
            <a:off x="7962900" y="60452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D6D6D6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D6D6D6"/>
                </a:solidFill>
              </a:rPr>
              <a:t>1</a:t>
            </a:r>
          </a:p>
        </p:txBody>
      </p:sp>
      <p:pic>
        <p:nvPicPr>
          <p:cNvPr id="591" name="Picture 590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12032" y="4817999"/>
            <a:ext cx="3192558" cy="1171764"/>
          </a:xfrm>
          <a:prstGeom prst="rect">
            <a:avLst/>
          </a:prstGeom>
        </p:spPr>
      </p:pic>
      <p:pic>
        <p:nvPicPr>
          <p:cNvPr id="593" name="Picture 592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 rot="21593608">
            <a:off x="2731445" y="6333900"/>
            <a:ext cx="3398818" cy="1136291"/>
          </a:xfrm>
          <a:prstGeom prst="rect">
            <a:avLst/>
          </a:prstGeom>
        </p:spPr>
      </p:pic>
      <p:sp>
        <p:nvSpPr>
          <p:cNvPr id="595" name="Shape 595"/>
          <p:cNvSpPr/>
          <p:nvPr/>
        </p:nvSpPr>
        <p:spPr>
          <a:xfrm>
            <a:off x="685800" y="1701800"/>
            <a:ext cx="4851400" cy="2222500"/>
          </a:xfrm>
          <a:prstGeom prst="rect">
            <a:avLst/>
          </a:prstGeom>
          <a:ln w="635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96" name="Shape 596"/>
          <p:cNvSpPr/>
          <p:nvPr/>
        </p:nvSpPr>
        <p:spPr>
          <a:xfrm>
            <a:off x="772799" y="1803400"/>
            <a:ext cx="2026236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2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24242"/>
                </a:solidFill>
              </a:rPr>
              <a:t>dest.</a:t>
            </a:r>
          </a:p>
        </p:txBody>
      </p:sp>
      <p:sp>
        <p:nvSpPr>
          <p:cNvPr id="597" name="Shape 597"/>
          <p:cNvSpPr/>
          <p:nvPr/>
        </p:nvSpPr>
        <p:spPr>
          <a:xfrm>
            <a:off x="2073161" y="1797050"/>
            <a:ext cx="1600201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2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24242"/>
                </a:solidFill>
              </a:rPr>
              <a:t>next hop</a:t>
            </a:r>
          </a:p>
        </p:txBody>
      </p:sp>
      <p:sp>
        <p:nvSpPr>
          <p:cNvPr id="598" name="Shape 598"/>
          <p:cNvSpPr/>
          <p:nvPr/>
        </p:nvSpPr>
        <p:spPr>
          <a:xfrm flipV="1">
            <a:off x="863173" y="2358283"/>
            <a:ext cx="4586420" cy="2765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99" name="Shape 599"/>
          <p:cNvSpPr/>
          <p:nvPr/>
        </p:nvSpPr>
        <p:spPr>
          <a:xfrm flipV="1">
            <a:off x="1745258" y="1841500"/>
            <a:ext cx="1899" cy="2019301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00" name="Shape 600"/>
          <p:cNvSpPr/>
          <p:nvPr/>
        </p:nvSpPr>
        <p:spPr>
          <a:xfrm>
            <a:off x="1070492" y="2330450"/>
            <a:ext cx="6350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z</a:t>
            </a:r>
          </a:p>
        </p:txBody>
      </p:sp>
      <p:sp>
        <p:nvSpPr>
          <p:cNvPr id="601" name="Shape 601"/>
          <p:cNvSpPr/>
          <p:nvPr/>
        </p:nvSpPr>
        <p:spPr>
          <a:xfrm>
            <a:off x="1066800" y="2832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602" name="Shape 602"/>
          <p:cNvSpPr/>
          <p:nvPr/>
        </p:nvSpPr>
        <p:spPr>
          <a:xfrm>
            <a:off x="4241800" y="1816100"/>
            <a:ext cx="9398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2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24242"/>
                </a:solidFill>
              </a:rPr>
              <a:t>cost</a:t>
            </a:r>
          </a:p>
        </p:txBody>
      </p:sp>
      <p:sp>
        <p:nvSpPr>
          <p:cNvPr id="603" name="Shape 603"/>
          <p:cNvSpPr/>
          <p:nvPr/>
        </p:nvSpPr>
        <p:spPr>
          <a:xfrm flipV="1">
            <a:off x="3810001" y="1841495"/>
            <a:ext cx="1899" cy="2019306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04" name="Shape 604"/>
          <p:cNvSpPr/>
          <p:nvPr/>
        </p:nvSpPr>
        <p:spPr>
          <a:xfrm>
            <a:off x="1066800" y="3302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605" name="Shape 605"/>
          <p:cNvSpPr/>
          <p:nvPr/>
        </p:nvSpPr>
        <p:spPr>
          <a:xfrm>
            <a:off x="2070100" y="23241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606" name="Shape 606"/>
          <p:cNvSpPr/>
          <p:nvPr/>
        </p:nvSpPr>
        <p:spPr>
          <a:xfrm>
            <a:off x="3987800" y="23241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607" name="Shape 607"/>
          <p:cNvSpPr/>
          <p:nvPr/>
        </p:nvSpPr>
        <p:spPr>
          <a:xfrm>
            <a:off x="2082800" y="28321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608" name="Shape 608"/>
          <p:cNvSpPr/>
          <p:nvPr/>
        </p:nvSpPr>
        <p:spPr>
          <a:xfrm>
            <a:off x="4000500" y="28448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609" name="Shape 609"/>
          <p:cNvSpPr/>
          <p:nvPr/>
        </p:nvSpPr>
        <p:spPr>
          <a:xfrm>
            <a:off x="2082800" y="33020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610" name="Shape 610"/>
          <p:cNvSpPr/>
          <p:nvPr/>
        </p:nvSpPr>
        <p:spPr>
          <a:xfrm>
            <a:off x="4000500" y="33020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611" name="Shape 611"/>
          <p:cNvSpPr/>
          <p:nvPr/>
        </p:nvSpPr>
        <p:spPr>
          <a:xfrm>
            <a:off x="2501900" y="23368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612" name="Shape 612"/>
          <p:cNvSpPr/>
          <p:nvPr/>
        </p:nvSpPr>
        <p:spPr>
          <a:xfrm>
            <a:off x="4381500" y="23368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4</a:t>
            </a:r>
          </a:p>
        </p:txBody>
      </p:sp>
      <p:pic>
        <p:nvPicPr>
          <p:cNvPr id="613" name="Picture 612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85728" y="5054885"/>
            <a:ext cx="6626925" cy="1091929"/>
          </a:xfrm>
          <a:prstGeom prst="rect">
            <a:avLst/>
          </a:prstGeom>
        </p:spPr>
      </p:pic>
      <p:pic>
        <p:nvPicPr>
          <p:cNvPr id="615" name="Picture 614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943098" y="2477929"/>
            <a:ext cx="623556" cy="519273"/>
          </a:xfrm>
          <a:prstGeom prst="rect">
            <a:avLst/>
          </a:prstGeom>
        </p:spPr>
      </p:pic>
      <p:pic>
        <p:nvPicPr>
          <p:cNvPr id="617" name="Picture 616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809998" y="2514598"/>
            <a:ext cx="623556" cy="519273"/>
          </a:xfrm>
          <a:prstGeom prst="rect">
            <a:avLst/>
          </a:prstGeom>
        </p:spPr>
      </p:pic>
      <p:sp>
        <p:nvSpPr>
          <p:cNvPr id="619" name="Shape 619"/>
          <p:cNvSpPr/>
          <p:nvPr/>
        </p:nvSpPr>
        <p:spPr>
          <a:xfrm>
            <a:off x="1651000" y="5607050"/>
            <a:ext cx="495300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72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7200" b="1">
                <a:solidFill>
                  <a:srgbClr val="942193"/>
                </a:solidFill>
              </a:rPr>
              <a:t>*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1" grpId="3" animBg="1" advAuto="0"/>
      <p:bldP spid="612" grpId="5" animBg="1" advAuto="0"/>
      <p:bldP spid="613" grpId="1" animBg="1" advAuto="0"/>
      <p:bldP spid="615" grpId="2" animBg="1" advAuto="0"/>
      <p:bldP spid="617" grpId="4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Shape 623"/>
          <p:cNvSpPr/>
          <p:nvPr/>
        </p:nvSpPr>
        <p:spPr>
          <a:xfrm flipH="1">
            <a:off x="2888755" y="4786827"/>
            <a:ext cx="3283088" cy="109327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24" name="Shape 624"/>
          <p:cNvSpPr/>
          <p:nvPr/>
        </p:nvSpPr>
        <p:spPr>
          <a:xfrm flipH="1">
            <a:off x="6421191" y="4954967"/>
            <a:ext cx="2" cy="2175100"/>
          </a:xfrm>
          <a:prstGeom prst="line">
            <a:avLst/>
          </a:prstGeom>
          <a:ln w="63500">
            <a:solidFill>
              <a:srgbClr val="5E5E5E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25" name="Shape 625"/>
          <p:cNvSpPr/>
          <p:nvPr/>
        </p:nvSpPr>
        <p:spPr>
          <a:xfrm>
            <a:off x="6606862" y="4786827"/>
            <a:ext cx="3300390" cy="1171105"/>
          </a:xfrm>
          <a:prstGeom prst="line">
            <a:avLst/>
          </a:prstGeom>
          <a:ln w="63500">
            <a:solidFill>
              <a:srgbClr val="5E5E5E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26" name="Shape 6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16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627" name="Shape 627"/>
          <p:cNvSpPr/>
          <p:nvPr/>
        </p:nvSpPr>
        <p:spPr>
          <a:xfrm>
            <a:off x="6019800" y="43434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v</a:t>
            </a:r>
          </a:p>
        </p:txBody>
      </p:sp>
      <p:sp>
        <p:nvSpPr>
          <p:cNvPr id="628" name="Shape 628"/>
          <p:cNvSpPr/>
          <p:nvPr/>
        </p:nvSpPr>
        <p:spPr>
          <a:xfrm>
            <a:off x="4343400" y="60388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629" name="Shape 629"/>
          <p:cNvSpPr/>
          <p:nvPr/>
        </p:nvSpPr>
        <p:spPr>
          <a:xfrm>
            <a:off x="4343400" y="45720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630" name="Shape 630"/>
          <p:cNvSpPr/>
          <p:nvPr/>
        </p:nvSpPr>
        <p:spPr>
          <a:xfrm>
            <a:off x="7975600" y="45720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3</a:t>
            </a:r>
          </a:p>
        </p:txBody>
      </p:sp>
      <p:sp>
        <p:nvSpPr>
          <p:cNvPr id="631" name="Shape 631"/>
          <p:cNvSpPr/>
          <p:nvPr/>
        </p:nvSpPr>
        <p:spPr>
          <a:xfrm flipV="1">
            <a:off x="6469486" y="6168442"/>
            <a:ext cx="3388576" cy="1167687"/>
          </a:xfrm>
          <a:prstGeom prst="line">
            <a:avLst/>
          </a:prstGeom>
          <a:ln w="63500">
            <a:solidFill>
              <a:srgbClr val="5E5E5E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32" name="Shape 632"/>
          <p:cNvSpPr/>
          <p:nvPr/>
        </p:nvSpPr>
        <p:spPr>
          <a:xfrm>
            <a:off x="2311400" y="56642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u</a:t>
            </a:r>
          </a:p>
        </p:txBody>
      </p:sp>
      <p:sp>
        <p:nvSpPr>
          <p:cNvPr id="633" name="Shape 633"/>
          <p:cNvSpPr/>
          <p:nvPr/>
        </p:nvSpPr>
        <p:spPr>
          <a:xfrm>
            <a:off x="2997532" y="6311900"/>
            <a:ext cx="3319888" cy="96162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34" name="Shape 634"/>
          <p:cNvSpPr/>
          <p:nvPr/>
        </p:nvSpPr>
        <p:spPr>
          <a:xfrm>
            <a:off x="9613900" y="56642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635" name="Shape 635"/>
          <p:cNvSpPr/>
          <p:nvPr/>
        </p:nvSpPr>
        <p:spPr>
          <a:xfrm>
            <a:off x="6019800" y="68961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942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636" name="Shape 636"/>
          <p:cNvSpPr/>
          <p:nvPr/>
        </p:nvSpPr>
        <p:spPr>
          <a:xfrm>
            <a:off x="5918200" y="55880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637" name="Shape 637"/>
          <p:cNvSpPr/>
          <p:nvPr/>
        </p:nvSpPr>
        <p:spPr>
          <a:xfrm>
            <a:off x="7962900" y="60452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pic>
        <p:nvPicPr>
          <p:cNvPr id="638" name="Picture 637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12032" y="4817999"/>
            <a:ext cx="3192558" cy="1171764"/>
          </a:xfrm>
          <a:prstGeom prst="rect">
            <a:avLst/>
          </a:prstGeom>
        </p:spPr>
      </p:pic>
      <p:pic>
        <p:nvPicPr>
          <p:cNvPr id="640" name="Picture 639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 rot="21593608">
            <a:off x="2731445" y="6333900"/>
            <a:ext cx="3398818" cy="1136291"/>
          </a:xfrm>
          <a:prstGeom prst="rect">
            <a:avLst/>
          </a:prstGeom>
        </p:spPr>
      </p:pic>
      <p:sp>
        <p:nvSpPr>
          <p:cNvPr id="642" name="Shape 642"/>
          <p:cNvSpPr/>
          <p:nvPr/>
        </p:nvSpPr>
        <p:spPr>
          <a:xfrm>
            <a:off x="685800" y="1701800"/>
            <a:ext cx="4851400" cy="2222500"/>
          </a:xfrm>
          <a:prstGeom prst="rect">
            <a:avLst/>
          </a:prstGeom>
          <a:ln w="635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43" name="Shape 643"/>
          <p:cNvSpPr/>
          <p:nvPr/>
        </p:nvSpPr>
        <p:spPr>
          <a:xfrm>
            <a:off x="772799" y="1803400"/>
            <a:ext cx="2026236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2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24242"/>
                </a:solidFill>
              </a:rPr>
              <a:t>dest.</a:t>
            </a:r>
          </a:p>
        </p:txBody>
      </p:sp>
      <p:sp>
        <p:nvSpPr>
          <p:cNvPr id="644" name="Shape 644"/>
          <p:cNvSpPr/>
          <p:nvPr/>
        </p:nvSpPr>
        <p:spPr>
          <a:xfrm>
            <a:off x="2073161" y="1797050"/>
            <a:ext cx="1600201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2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24242"/>
                </a:solidFill>
              </a:rPr>
              <a:t>next hop</a:t>
            </a:r>
          </a:p>
        </p:txBody>
      </p:sp>
      <p:sp>
        <p:nvSpPr>
          <p:cNvPr id="645" name="Shape 645"/>
          <p:cNvSpPr/>
          <p:nvPr/>
        </p:nvSpPr>
        <p:spPr>
          <a:xfrm flipV="1">
            <a:off x="863173" y="2358283"/>
            <a:ext cx="4586420" cy="2765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46" name="Shape 646"/>
          <p:cNvSpPr/>
          <p:nvPr/>
        </p:nvSpPr>
        <p:spPr>
          <a:xfrm flipV="1">
            <a:off x="1745258" y="1841500"/>
            <a:ext cx="1899" cy="2019301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47" name="Shape 647"/>
          <p:cNvSpPr/>
          <p:nvPr/>
        </p:nvSpPr>
        <p:spPr>
          <a:xfrm>
            <a:off x="1070492" y="2330450"/>
            <a:ext cx="6350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z</a:t>
            </a:r>
          </a:p>
        </p:txBody>
      </p:sp>
      <p:sp>
        <p:nvSpPr>
          <p:cNvPr id="648" name="Shape 648"/>
          <p:cNvSpPr/>
          <p:nvPr/>
        </p:nvSpPr>
        <p:spPr>
          <a:xfrm>
            <a:off x="1066800" y="2832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649" name="Shape 649"/>
          <p:cNvSpPr/>
          <p:nvPr/>
        </p:nvSpPr>
        <p:spPr>
          <a:xfrm>
            <a:off x="4241800" y="1816100"/>
            <a:ext cx="9398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2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24242"/>
                </a:solidFill>
              </a:rPr>
              <a:t>cost</a:t>
            </a:r>
          </a:p>
        </p:txBody>
      </p:sp>
      <p:sp>
        <p:nvSpPr>
          <p:cNvPr id="650" name="Shape 650"/>
          <p:cNvSpPr/>
          <p:nvPr/>
        </p:nvSpPr>
        <p:spPr>
          <a:xfrm flipV="1">
            <a:off x="3810001" y="1841495"/>
            <a:ext cx="1899" cy="2019306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51" name="Shape 651"/>
          <p:cNvSpPr/>
          <p:nvPr/>
        </p:nvSpPr>
        <p:spPr>
          <a:xfrm>
            <a:off x="1066800" y="3302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652" name="Shape 652"/>
          <p:cNvSpPr/>
          <p:nvPr/>
        </p:nvSpPr>
        <p:spPr>
          <a:xfrm>
            <a:off x="2070100" y="23241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653" name="Shape 653"/>
          <p:cNvSpPr/>
          <p:nvPr/>
        </p:nvSpPr>
        <p:spPr>
          <a:xfrm>
            <a:off x="3987800" y="23241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654" name="Shape 654"/>
          <p:cNvSpPr/>
          <p:nvPr/>
        </p:nvSpPr>
        <p:spPr>
          <a:xfrm>
            <a:off x="2082800" y="28321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655" name="Shape 655"/>
          <p:cNvSpPr/>
          <p:nvPr/>
        </p:nvSpPr>
        <p:spPr>
          <a:xfrm>
            <a:off x="4000500" y="28448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656" name="Shape 656"/>
          <p:cNvSpPr/>
          <p:nvPr/>
        </p:nvSpPr>
        <p:spPr>
          <a:xfrm>
            <a:off x="2082800" y="33020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657" name="Shape 657"/>
          <p:cNvSpPr/>
          <p:nvPr/>
        </p:nvSpPr>
        <p:spPr>
          <a:xfrm>
            <a:off x="4000500" y="33020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658" name="Shape 658"/>
          <p:cNvSpPr/>
          <p:nvPr/>
        </p:nvSpPr>
        <p:spPr>
          <a:xfrm>
            <a:off x="2501900" y="23368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659" name="Shape 659"/>
          <p:cNvSpPr/>
          <p:nvPr/>
        </p:nvSpPr>
        <p:spPr>
          <a:xfrm>
            <a:off x="4381500" y="23368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4</a:t>
            </a:r>
          </a:p>
        </p:txBody>
      </p:sp>
      <p:pic>
        <p:nvPicPr>
          <p:cNvPr id="660" name="Picture 659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85728" y="5054885"/>
            <a:ext cx="6626925" cy="1091929"/>
          </a:xfrm>
          <a:prstGeom prst="rect">
            <a:avLst/>
          </a:prstGeom>
        </p:spPr>
      </p:pic>
      <p:pic>
        <p:nvPicPr>
          <p:cNvPr id="662" name="Picture 661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121682" y="6105330"/>
            <a:ext cx="6443758" cy="997371"/>
          </a:xfrm>
          <a:prstGeom prst="rect">
            <a:avLst/>
          </a:prstGeom>
        </p:spPr>
      </p:pic>
      <p:sp>
        <p:nvSpPr>
          <p:cNvPr id="664" name="Shape 664"/>
          <p:cNvSpPr/>
          <p:nvPr/>
        </p:nvSpPr>
        <p:spPr>
          <a:xfrm>
            <a:off x="3048000" y="23495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pic>
        <p:nvPicPr>
          <p:cNvPr id="665" name="Picture 664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374898" y="2503329"/>
            <a:ext cx="623556" cy="519273"/>
          </a:xfrm>
          <a:prstGeom prst="rect">
            <a:avLst/>
          </a:prstGeom>
        </p:spPr>
      </p:pic>
      <p:sp>
        <p:nvSpPr>
          <p:cNvPr id="667" name="Shape 667"/>
          <p:cNvSpPr/>
          <p:nvPr/>
        </p:nvSpPr>
        <p:spPr>
          <a:xfrm>
            <a:off x="4914900" y="23368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3</a:t>
            </a:r>
          </a:p>
        </p:txBody>
      </p:sp>
      <p:pic>
        <p:nvPicPr>
          <p:cNvPr id="668" name="Picture 667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241798" y="2463798"/>
            <a:ext cx="623556" cy="519273"/>
          </a:xfrm>
          <a:prstGeom prst="rect">
            <a:avLst/>
          </a:prstGeom>
        </p:spPr>
      </p:pic>
      <p:pic>
        <p:nvPicPr>
          <p:cNvPr id="670" name="Picture 669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943098" y="2477929"/>
            <a:ext cx="623556" cy="519273"/>
          </a:xfrm>
          <a:prstGeom prst="rect">
            <a:avLst/>
          </a:prstGeom>
        </p:spPr>
      </p:pic>
      <p:pic>
        <p:nvPicPr>
          <p:cNvPr id="672" name="Picture 671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809998" y="2514598"/>
            <a:ext cx="623556" cy="519273"/>
          </a:xfrm>
          <a:prstGeom prst="rect">
            <a:avLst/>
          </a:prstGeom>
        </p:spPr>
      </p:pic>
      <p:sp>
        <p:nvSpPr>
          <p:cNvPr id="674" name="Shape 674"/>
          <p:cNvSpPr/>
          <p:nvPr/>
        </p:nvSpPr>
        <p:spPr>
          <a:xfrm>
            <a:off x="1651000" y="5607050"/>
            <a:ext cx="495300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72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7200" b="1">
                <a:solidFill>
                  <a:srgbClr val="942193"/>
                </a:solidFill>
              </a:rPr>
              <a:t>*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6" dur="2000" fill="hold"/>
                                        <p:tgtEl>
                                          <p:spTgt spid="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0" grpId="1" animBg="1" advAuto="0"/>
      <p:bldP spid="662" grpId="2" animBg="1" advAuto="0"/>
      <p:bldP spid="664" grpId="4" animBg="1" advAuto="0"/>
      <p:bldP spid="665" grpId="3" animBg="1" advAuto="0"/>
      <p:bldP spid="667" grpId="6" animBg="1" advAuto="0"/>
      <p:bldP spid="668" grpId="5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Shape 678"/>
          <p:cNvSpPr/>
          <p:nvPr/>
        </p:nvSpPr>
        <p:spPr>
          <a:xfrm flipH="1">
            <a:off x="2964954" y="5478529"/>
            <a:ext cx="2072117" cy="106197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79" name="Shape 679"/>
          <p:cNvSpPr/>
          <p:nvPr/>
        </p:nvSpPr>
        <p:spPr>
          <a:xfrm flipH="1">
            <a:off x="5227391" y="5615367"/>
            <a:ext cx="2" cy="2175100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80" name="Shape 680"/>
          <p:cNvSpPr/>
          <p:nvPr/>
        </p:nvSpPr>
        <p:spPr>
          <a:xfrm>
            <a:off x="8059312" y="5638800"/>
            <a:ext cx="1924140" cy="97953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81" name="Shape 6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17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682" name="Shape 682"/>
          <p:cNvSpPr/>
          <p:nvPr/>
        </p:nvSpPr>
        <p:spPr>
          <a:xfrm>
            <a:off x="3644900" y="54419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683" name="Shape 683"/>
          <p:cNvSpPr/>
          <p:nvPr/>
        </p:nvSpPr>
        <p:spPr>
          <a:xfrm>
            <a:off x="3644900" y="72009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684" name="Shape 684"/>
          <p:cNvSpPr/>
          <p:nvPr/>
        </p:nvSpPr>
        <p:spPr>
          <a:xfrm>
            <a:off x="6426200" y="47117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3</a:t>
            </a:r>
          </a:p>
        </p:txBody>
      </p:sp>
      <p:sp>
        <p:nvSpPr>
          <p:cNvPr id="685" name="Shape 685"/>
          <p:cNvSpPr/>
          <p:nvPr/>
        </p:nvSpPr>
        <p:spPr>
          <a:xfrm flipV="1">
            <a:off x="8082208" y="6828842"/>
            <a:ext cx="1852054" cy="93926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86" name="Shape 686"/>
          <p:cNvSpPr/>
          <p:nvPr/>
        </p:nvSpPr>
        <p:spPr>
          <a:xfrm>
            <a:off x="3073732" y="6972299"/>
            <a:ext cx="1894652" cy="818704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87" name="Shape 687"/>
          <p:cNvSpPr/>
          <p:nvPr/>
        </p:nvSpPr>
        <p:spPr>
          <a:xfrm>
            <a:off x="9690100" y="63246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688" name="Shape 688"/>
          <p:cNvSpPr/>
          <p:nvPr/>
        </p:nvSpPr>
        <p:spPr>
          <a:xfrm>
            <a:off x="5283200" y="62738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689" name="Shape 689"/>
          <p:cNvSpPr/>
          <p:nvPr/>
        </p:nvSpPr>
        <p:spPr>
          <a:xfrm>
            <a:off x="6426200" y="78359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690" name="Shape 690"/>
          <p:cNvSpPr/>
          <p:nvPr/>
        </p:nvSpPr>
        <p:spPr>
          <a:xfrm flipH="1" flipV="1">
            <a:off x="5511799" y="5431206"/>
            <a:ext cx="1952224" cy="153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91" name="Shape 691"/>
          <p:cNvSpPr/>
          <p:nvPr/>
        </p:nvSpPr>
        <p:spPr>
          <a:xfrm flipH="1" flipV="1">
            <a:off x="5537200" y="7871566"/>
            <a:ext cx="1952224" cy="153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92" name="Shape 692"/>
          <p:cNvSpPr/>
          <p:nvPr/>
        </p:nvSpPr>
        <p:spPr>
          <a:xfrm flipH="1">
            <a:off x="7778003" y="5715000"/>
            <a:ext cx="1" cy="2175100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93" name="Shape 693"/>
          <p:cNvSpPr/>
          <p:nvPr/>
        </p:nvSpPr>
        <p:spPr>
          <a:xfrm>
            <a:off x="4851400" y="49784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v</a:t>
            </a:r>
          </a:p>
        </p:txBody>
      </p:sp>
      <p:sp>
        <p:nvSpPr>
          <p:cNvPr id="694" name="Shape 694"/>
          <p:cNvSpPr/>
          <p:nvPr/>
        </p:nvSpPr>
        <p:spPr>
          <a:xfrm>
            <a:off x="7404100" y="75565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695" name="Shape 695"/>
          <p:cNvSpPr/>
          <p:nvPr/>
        </p:nvSpPr>
        <p:spPr>
          <a:xfrm flipH="1">
            <a:off x="5403402" y="5561698"/>
            <a:ext cx="2187622" cy="2229306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696" name="Shape 696"/>
          <p:cNvSpPr/>
          <p:nvPr/>
        </p:nvSpPr>
        <p:spPr>
          <a:xfrm>
            <a:off x="4851400" y="75565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697" name="Shape 697"/>
          <p:cNvSpPr/>
          <p:nvPr/>
        </p:nvSpPr>
        <p:spPr>
          <a:xfrm>
            <a:off x="6553200" y="64262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3</a:t>
            </a:r>
          </a:p>
        </p:txBody>
      </p:sp>
      <p:sp>
        <p:nvSpPr>
          <p:cNvPr id="698" name="Shape 698"/>
          <p:cNvSpPr/>
          <p:nvPr/>
        </p:nvSpPr>
        <p:spPr>
          <a:xfrm>
            <a:off x="9093200" y="54483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5</a:t>
            </a:r>
          </a:p>
        </p:txBody>
      </p:sp>
      <p:sp>
        <p:nvSpPr>
          <p:cNvPr id="699" name="Shape 699"/>
          <p:cNvSpPr/>
          <p:nvPr/>
        </p:nvSpPr>
        <p:spPr>
          <a:xfrm>
            <a:off x="7835900" y="62992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700" name="Shape 700"/>
          <p:cNvSpPr/>
          <p:nvPr/>
        </p:nvSpPr>
        <p:spPr>
          <a:xfrm>
            <a:off x="9004300" y="72009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701" name="Shape 701"/>
          <p:cNvSpPr/>
          <p:nvPr/>
        </p:nvSpPr>
        <p:spPr>
          <a:xfrm>
            <a:off x="2737297" y="4283012"/>
            <a:ext cx="4922593" cy="20880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943" extrusionOk="0">
                <a:moveTo>
                  <a:pt x="0" y="19943"/>
                </a:moveTo>
                <a:cubicBezTo>
                  <a:pt x="0" y="19943"/>
                  <a:pt x="7486" y="1814"/>
                  <a:pt x="9555" y="265"/>
                </a:cubicBezTo>
                <a:cubicBezTo>
                  <a:pt x="12123" y="-1657"/>
                  <a:pt x="21600" y="7478"/>
                  <a:pt x="21600" y="7478"/>
                </a:cubicBezTo>
              </a:path>
            </a:pathLst>
          </a:cu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702" name="Shape 702"/>
          <p:cNvSpPr/>
          <p:nvPr/>
        </p:nvSpPr>
        <p:spPr>
          <a:xfrm>
            <a:off x="2387600" y="63246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u</a:t>
            </a:r>
          </a:p>
        </p:txBody>
      </p:sp>
      <p:sp>
        <p:nvSpPr>
          <p:cNvPr id="703" name="Shape 703"/>
          <p:cNvSpPr/>
          <p:nvPr/>
        </p:nvSpPr>
        <p:spPr>
          <a:xfrm>
            <a:off x="7404100" y="49784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w</a:t>
            </a:r>
          </a:p>
        </p:txBody>
      </p:sp>
      <p:sp>
        <p:nvSpPr>
          <p:cNvPr id="704" name="Shape 704"/>
          <p:cNvSpPr/>
          <p:nvPr/>
        </p:nvSpPr>
        <p:spPr>
          <a:xfrm>
            <a:off x="4114800" y="4038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5</a:t>
            </a:r>
          </a:p>
        </p:txBody>
      </p:sp>
      <p:grpSp>
        <p:nvGrpSpPr>
          <p:cNvPr id="717" name="Group 717"/>
          <p:cNvGrpSpPr/>
          <p:nvPr/>
        </p:nvGrpSpPr>
        <p:grpSpPr>
          <a:xfrm>
            <a:off x="685800" y="673100"/>
            <a:ext cx="6667500" cy="3289300"/>
            <a:chOff x="0" y="0"/>
            <a:chExt cx="6667500" cy="3289300"/>
          </a:xfrm>
        </p:grpSpPr>
        <p:sp>
          <p:nvSpPr>
            <p:cNvPr id="705" name="Shape 705"/>
            <p:cNvSpPr/>
            <p:nvPr/>
          </p:nvSpPr>
          <p:spPr>
            <a:xfrm>
              <a:off x="0" y="0"/>
              <a:ext cx="6667500" cy="3289300"/>
            </a:xfrm>
            <a:prstGeom prst="rect">
              <a:avLst/>
            </a:prstGeom>
            <a:noFill/>
            <a:ln w="635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06" name="Shape 706"/>
            <p:cNvSpPr/>
            <p:nvPr/>
          </p:nvSpPr>
          <p:spPr>
            <a:xfrm>
              <a:off x="86999" y="101600"/>
              <a:ext cx="2026236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dest.</a:t>
              </a:r>
            </a:p>
          </p:txBody>
        </p:sp>
        <p:sp>
          <p:nvSpPr>
            <p:cNvPr id="707" name="Shape 707"/>
            <p:cNvSpPr/>
            <p:nvPr/>
          </p:nvSpPr>
          <p:spPr>
            <a:xfrm>
              <a:off x="1704861" y="95250"/>
              <a:ext cx="1600201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next hop</a:t>
              </a:r>
            </a:p>
          </p:txBody>
        </p:sp>
        <p:sp>
          <p:nvSpPr>
            <p:cNvPr id="708" name="Shape 708"/>
            <p:cNvSpPr/>
            <p:nvPr/>
          </p:nvSpPr>
          <p:spPr>
            <a:xfrm flipV="1">
              <a:off x="126380" y="654854"/>
              <a:ext cx="6464234" cy="4392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709" name="Shape 709"/>
            <p:cNvSpPr/>
            <p:nvPr/>
          </p:nvSpPr>
          <p:spPr>
            <a:xfrm flipV="1">
              <a:off x="1059444" y="139699"/>
              <a:ext cx="2879" cy="3060702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710" name="Shape 710"/>
            <p:cNvSpPr/>
            <p:nvPr/>
          </p:nvSpPr>
          <p:spPr>
            <a:xfrm>
              <a:off x="384692" y="628650"/>
              <a:ext cx="635001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z</a:t>
              </a:r>
            </a:p>
          </p:txBody>
        </p:sp>
        <p:sp>
          <p:nvSpPr>
            <p:cNvPr id="711" name="Shape 711"/>
            <p:cNvSpPr/>
            <p:nvPr/>
          </p:nvSpPr>
          <p:spPr>
            <a:xfrm>
              <a:off x="317500" y="1117600"/>
              <a:ext cx="5080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w</a:t>
              </a:r>
            </a:p>
          </p:txBody>
        </p:sp>
        <p:sp>
          <p:nvSpPr>
            <p:cNvPr id="712" name="Shape 712"/>
            <p:cNvSpPr/>
            <p:nvPr/>
          </p:nvSpPr>
          <p:spPr>
            <a:xfrm>
              <a:off x="4991100" y="101600"/>
              <a:ext cx="9398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cost</a:t>
              </a:r>
            </a:p>
          </p:txBody>
        </p:sp>
        <p:sp>
          <p:nvSpPr>
            <p:cNvPr id="713" name="Shape 713"/>
            <p:cNvSpPr/>
            <p:nvPr/>
          </p:nvSpPr>
          <p:spPr>
            <a:xfrm flipV="1">
              <a:off x="4279935" y="139683"/>
              <a:ext cx="2878" cy="3060718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714" name="Shape 714"/>
            <p:cNvSpPr/>
            <p:nvPr/>
          </p:nvSpPr>
          <p:spPr>
            <a:xfrm>
              <a:off x="381000" y="16002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y</a:t>
              </a:r>
            </a:p>
          </p:txBody>
        </p:sp>
        <p:sp>
          <p:nvSpPr>
            <p:cNvPr id="715" name="Shape 715"/>
            <p:cNvSpPr/>
            <p:nvPr/>
          </p:nvSpPr>
          <p:spPr>
            <a:xfrm>
              <a:off x="381000" y="20955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v</a:t>
              </a:r>
            </a:p>
          </p:txBody>
        </p:sp>
        <p:sp>
          <p:nvSpPr>
            <p:cNvPr id="716" name="Shape 716"/>
            <p:cNvSpPr/>
            <p:nvPr/>
          </p:nvSpPr>
          <p:spPr>
            <a:xfrm>
              <a:off x="381000" y="25654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x</a:t>
              </a:r>
            </a:p>
          </p:txBody>
        </p:sp>
      </p:grpSp>
      <p:sp>
        <p:nvSpPr>
          <p:cNvPr id="718" name="Shape 718"/>
          <p:cNvSpPr/>
          <p:nvPr/>
        </p:nvSpPr>
        <p:spPr>
          <a:xfrm>
            <a:off x="1752600" y="6292850"/>
            <a:ext cx="495300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72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7200" b="1">
                <a:solidFill>
                  <a:srgbClr val="942193"/>
                </a:solidFill>
              </a:rPr>
              <a:t>*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Shape 720"/>
          <p:cNvSpPr/>
          <p:nvPr/>
        </p:nvSpPr>
        <p:spPr>
          <a:xfrm flipH="1">
            <a:off x="2964954" y="5478529"/>
            <a:ext cx="2072117" cy="106197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21" name="Shape 721"/>
          <p:cNvSpPr/>
          <p:nvPr/>
        </p:nvSpPr>
        <p:spPr>
          <a:xfrm flipH="1">
            <a:off x="5227391" y="5615367"/>
            <a:ext cx="2" cy="2175100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22" name="Shape 722"/>
          <p:cNvSpPr/>
          <p:nvPr/>
        </p:nvSpPr>
        <p:spPr>
          <a:xfrm>
            <a:off x="8059312" y="5638800"/>
            <a:ext cx="1924140" cy="979532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23" name="Shape 7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18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724" name="Shape 724"/>
          <p:cNvSpPr/>
          <p:nvPr/>
        </p:nvSpPr>
        <p:spPr>
          <a:xfrm>
            <a:off x="3644900" y="54419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725" name="Shape 725"/>
          <p:cNvSpPr/>
          <p:nvPr/>
        </p:nvSpPr>
        <p:spPr>
          <a:xfrm>
            <a:off x="3644900" y="72009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726" name="Shape 726"/>
          <p:cNvSpPr/>
          <p:nvPr/>
        </p:nvSpPr>
        <p:spPr>
          <a:xfrm>
            <a:off x="6426200" y="48133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D6D6D6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D6D6D6"/>
                </a:solidFill>
              </a:rPr>
              <a:t>3</a:t>
            </a:r>
          </a:p>
        </p:txBody>
      </p:sp>
      <p:sp>
        <p:nvSpPr>
          <p:cNvPr id="727" name="Shape 727"/>
          <p:cNvSpPr/>
          <p:nvPr/>
        </p:nvSpPr>
        <p:spPr>
          <a:xfrm flipV="1">
            <a:off x="8082208" y="6828842"/>
            <a:ext cx="1852054" cy="939265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28" name="Shape 728"/>
          <p:cNvSpPr/>
          <p:nvPr/>
        </p:nvSpPr>
        <p:spPr>
          <a:xfrm>
            <a:off x="3073732" y="6972299"/>
            <a:ext cx="1894652" cy="818704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29" name="Shape 729"/>
          <p:cNvSpPr/>
          <p:nvPr/>
        </p:nvSpPr>
        <p:spPr>
          <a:xfrm>
            <a:off x="9690100" y="63246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D6D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730" name="Shape 730"/>
          <p:cNvSpPr/>
          <p:nvPr/>
        </p:nvSpPr>
        <p:spPr>
          <a:xfrm>
            <a:off x="5283200" y="62738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D6D6D6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D6D6D6"/>
                </a:solidFill>
              </a:rPr>
              <a:t>2</a:t>
            </a:r>
          </a:p>
        </p:txBody>
      </p:sp>
      <p:sp>
        <p:nvSpPr>
          <p:cNvPr id="731" name="Shape 731"/>
          <p:cNvSpPr/>
          <p:nvPr/>
        </p:nvSpPr>
        <p:spPr>
          <a:xfrm>
            <a:off x="6426200" y="78359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D6D6D6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D6D6D6"/>
                </a:solidFill>
              </a:rPr>
              <a:t>1</a:t>
            </a:r>
          </a:p>
        </p:txBody>
      </p:sp>
      <p:sp>
        <p:nvSpPr>
          <p:cNvPr id="732" name="Shape 732"/>
          <p:cNvSpPr/>
          <p:nvPr/>
        </p:nvSpPr>
        <p:spPr>
          <a:xfrm flipH="1" flipV="1">
            <a:off x="5511799" y="5431206"/>
            <a:ext cx="1952224" cy="1533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33" name="Shape 733"/>
          <p:cNvSpPr/>
          <p:nvPr/>
        </p:nvSpPr>
        <p:spPr>
          <a:xfrm flipH="1" flipV="1">
            <a:off x="5537200" y="7871566"/>
            <a:ext cx="1952224" cy="1533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34" name="Shape 734"/>
          <p:cNvSpPr/>
          <p:nvPr/>
        </p:nvSpPr>
        <p:spPr>
          <a:xfrm flipH="1">
            <a:off x="7778003" y="5715000"/>
            <a:ext cx="1" cy="2175100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35" name="Shape 735"/>
          <p:cNvSpPr/>
          <p:nvPr/>
        </p:nvSpPr>
        <p:spPr>
          <a:xfrm>
            <a:off x="4851400" y="49784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v</a:t>
            </a:r>
          </a:p>
        </p:txBody>
      </p:sp>
      <p:sp>
        <p:nvSpPr>
          <p:cNvPr id="736" name="Shape 736"/>
          <p:cNvSpPr/>
          <p:nvPr/>
        </p:nvSpPr>
        <p:spPr>
          <a:xfrm>
            <a:off x="7404100" y="75565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D6D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737" name="Shape 737"/>
          <p:cNvSpPr/>
          <p:nvPr/>
        </p:nvSpPr>
        <p:spPr>
          <a:xfrm flipH="1">
            <a:off x="5403402" y="5561698"/>
            <a:ext cx="2187622" cy="2229306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38" name="Shape 738"/>
          <p:cNvSpPr/>
          <p:nvPr/>
        </p:nvSpPr>
        <p:spPr>
          <a:xfrm>
            <a:off x="4851400" y="75565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739" name="Shape 739"/>
          <p:cNvSpPr/>
          <p:nvPr/>
        </p:nvSpPr>
        <p:spPr>
          <a:xfrm>
            <a:off x="6553200" y="64262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D6D6D6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D6D6D6"/>
                </a:solidFill>
              </a:rPr>
              <a:t>3</a:t>
            </a:r>
          </a:p>
        </p:txBody>
      </p:sp>
      <p:sp>
        <p:nvSpPr>
          <p:cNvPr id="740" name="Shape 740"/>
          <p:cNvSpPr/>
          <p:nvPr/>
        </p:nvSpPr>
        <p:spPr>
          <a:xfrm>
            <a:off x="9093200" y="54483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D6D6D6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D6D6D6"/>
                </a:solidFill>
              </a:rPr>
              <a:t>5</a:t>
            </a:r>
          </a:p>
        </p:txBody>
      </p:sp>
      <p:sp>
        <p:nvSpPr>
          <p:cNvPr id="741" name="Shape 741"/>
          <p:cNvSpPr/>
          <p:nvPr/>
        </p:nvSpPr>
        <p:spPr>
          <a:xfrm>
            <a:off x="7835900" y="62992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D6D6D6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D6D6D6"/>
                </a:solidFill>
              </a:rPr>
              <a:t>1</a:t>
            </a:r>
          </a:p>
        </p:txBody>
      </p:sp>
      <p:sp>
        <p:nvSpPr>
          <p:cNvPr id="742" name="Shape 742"/>
          <p:cNvSpPr/>
          <p:nvPr/>
        </p:nvSpPr>
        <p:spPr>
          <a:xfrm>
            <a:off x="9004300" y="72009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D6D6D6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D6D6D6"/>
                </a:solidFill>
              </a:rPr>
              <a:t>2</a:t>
            </a:r>
          </a:p>
        </p:txBody>
      </p:sp>
      <p:pic>
        <p:nvPicPr>
          <p:cNvPr id="743" name="Picture 742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35654" y="6692350"/>
            <a:ext cx="2139351" cy="1015195"/>
          </a:xfrm>
          <a:prstGeom prst="rect">
            <a:avLst/>
          </a:prstGeom>
        </p:spPr>
      </p:pic>
      <p:pic>
        <p:nvPicPr>
          <p:cNvPr id="745" name="Picture 744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 rot="21593608">
            <a:off x="2742135" y="5292409"/>
            <a:ext cx="2323905" cy="1233017"/>
          </a:xfrm>
          <a:prstGeom prst="rect">
            <a:avLst/>
          </a:prstGeom>
        </p:spPr>
      </p:pic>
      <p:sp>
        <p:nvSpPr>
          <p:cNvPr id="747" name="Shape 747"/>
          <p:cNvSpPr/>
          <p:nvPr/>
        </p:nvSpPr>
        <p:spPr>
          <a:xfrm>
            <a:off x="2737297" y="4283012"/>
            <a:ext cx="4922593" cy="20880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943" extrusionOk="0">
                <a:moveTo>
                  <a:pt x="0" y="19943"/>
                </a:moveTo>
                <a:cubicBezTo>
                  <a:pt x="0" y="19943"/>
                  <a:pt x="7486" y="1814"/>
                  <a:pt x="9555" y="265"/>
                </a:cubicBezTo>
                <a:cubicBezTo>
                  <a:pt x="12123" y="-1657"/>
                  <a:pt x="21600" y="7478"/>
                  <a:pt x="21600" y="7478"/>
                </a:cubicBezTo>
              </a:path>
            </a:pathLst>
          </a:cu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748" name="Shape 748"/>
          <p:cNvSpPr/>
          <p:nvPr/>
        </p:nvSpPr>
        <p:spPr>
          <a:xfrm>
            <a:off x="7404100" y="49784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w</a:t>
            </a:r>
          </a:p>
        </p:txBody>
      </p:sp>
      <p:sp>
        <p:nvSpPr>
          <p:cNvPr id="749" name="Shape 749"/>
          <p:cNvSpPr/>
          <p:nvPr/>
        </p:nvSpPr>
        <p:spPr>
          <a:xfrm>
            <a:off x="2387600" y="63246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942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u</a:t>
            </a:r>
          </a:p>
        </p:txBody>
      </p:sp>
      <p:pic>
        <p:nvPicPr>
          <p:cNvPr id="750" name="Picture 749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438041" y="4282840"/>
            <a:ext cx="4985212" cy="2232263"/>
          </a:xfrm>
          <a:prstGeom prst="rect">
            <a:avLst/>
          </a:prstGeom>
        </p:spPr>
      </p:pic>
      <p:sp>
        <p:nvSpPr>
          <p:cNvPr id="752" name="Shape 752"/>
          <p:cNvSpPr/>
          <p:nvPr/>
        </p:nvSpPr>
        <p:spPr>
          <a:xfrm>
            <a:off x="4114800" y="4038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5</a:t>
            </a:r>
          </a:p>
        </p:txBody>
      </p:sp>
      <p:grpSp>
        <p:nvGrpSpPr>
          <p:cNvPr id="765" name="Group 765"/>
          <p:cNvGrpSpPr/>
          <p:nvPr/>
        </p:nvGrpSpPr>
        <p:grpSpPr>
          <a:xfrm>
            <a:off x="685800" y="673100"/>
            <a:ext cx="6667500" cy="3289300"/>
            <a:chOff x="0" y="0"/>
            <a:chExt cx="6667500" cy="3289300"/>
          </a:xfrm>
        </p:grpSpPr>
        <p:sp>
          <p:nvSpPr>
            <p:cNvPr id="753" name="Shape 753"/>
            <p:cNvSpPr/>
            <p:nvPr/>
          </p:nvSpPr>
          <p:spPr>
            <a:xfrm>
              <a:off x="0" y="0"/>
              <a:ext cx="6667500" cy="3289300"/>
            </a:xfrm>
            <a:prstGeom prst="rect">
              <a:avLst/>
            </a:prstGeom>
            <a:noFill/>
            <a:ln w="635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54" name="Shape 754"/>
            <p:cNvSpPr/>
            <p:nvPr/>
          </p:nvSpPr>
          <p:spPr>
            <a:xfrm>
              <a:off x="86999" y="101600"/>
              <a:ext cx="2026236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dest.</a:t>
              </a:r>
            </a:p>
          </p:txBody>
        </p:sp>
        <p:sp>
          <p:nvSpPr>
            <p:cNvPr id="755" name="Shape 755"/>
            <p:cNvSpPr/>
            <p:nvPr/>
          </p:nvSpPr>
          <p:spPr>
            <a:xfrm>
              <a:off x="1704861" y="95250"/>
              <a:ext cx="1600201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next hop</a:t>
              </a:r>
            </a:p>
          </p:txBody>
        </p:sp>
        <p:sp>
          <p:nvSpPr>
            <p:cNvPr id="756" name="Shape 756"/>
            <p:cNvSpPr/>
            <p:nvPr/>
          </p:nvSpPr>
          <p:spPr>
            <a:xfrm flipV="1">
              <a:off x="126380" y="654854"/>
              <a:ext cx="6464234" cy="4392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757" name="Shape 757"/>
            <p:cNvSpPr/>
            <p:nvPr/>
          </p:nvSpPr>
          <p:spPr>
            <a:xfrm flipV="1">
              <a:off x="1059444" y="139699"/>
              <a:ext cx="2879" cy="3060702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758" name="Shape 758"/>
            <p:cNvSpPr/>
            <p:nvPr/>
          </p:nvSpPr>
          <p:spPr>
            <a:xfrm>
              <a:off x="384692" y="628650"/>
              <a:ext cx="635001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z</a:t>
              </a:r>
            </a:p>
          </p:txBody>
        </p:sp>
        <p:sp>
          <p:nvSpPr>
            <p:cNvPr id="759" name="Shape 759"/>
            <p:cNvSpPr/>
            <p:nvPr/>
          </p:nvSpPr>
          <p:spPr>
            <a:xfrm>
              <a:off x="317500" y="1117600"/>
              <a:ext cx="5080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w</a:t>
              </a:r>
            </a:p>
          </p:txBody>
        </p:sp>
        <p:sp>
          <p:nvSpPr>
            <p:cNvPr id="760" name="Shape 760"/>
            <p:cNvSpPr/>
            <p:nvPr/>
          </p:nvSpPr>
          <p:spPr>
            <a:xfrm>
              <a:off x="4991100" y="101600"/>
              <a:ext cx="9398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cost</a:t>
              </a:r>
            </a:p>
          </p:txBody>
        </p:sp>
        <p:sp>
          <p:nvSpPr>
            <p:cNvPr id="761" name="Shape 761"/>
            <p:cNvSpPr/>
            <p:nvPr/>
          </p:nvSpPr>
          <p:spPr>
            <a:xfrm flipV="1">
              <a:off x="4279935" y="139683"/>
              <a:ext cx="2878" cy="3060718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762" name="Shape 762"/>
            <p:cNvSpPr/>
            <p:nvPr/>
          </p:nvSpPr>
          <p:spPr>
            <a:xfrm>
              <a:off x="381000" y="16002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y</a:t>
              </a:r>
            </a:p>
          </p:txBody>
        </p:sp>
        <p:sp>
          <p:nvSpPr>
            <p:cNvPr id="763" name="Shape 763"/>
            <p:cNvSpPr/>
            <p:nvPr/>
          </p:nvSpPr>
          <p:spPr>
            <a:xfrm>
              <a:off x="381000" y="20955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v</a:t>
              </a:r>
            </a:p>
          </p:txBody>
        </p:sp>
        <p:sp>
          <p:nvSpPr>
            <p:cNvPr id="764" name="Shape 764"/>
            <p:cNvSpPr/>
            <p:nvPr/>
          </p:nvSpPr>
          <p:spPr>
            <a:xfrm>
              <a:off x="381000" y="25654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x</a:t>
              </a:r>
            </a:p>
          </p:txBody>
        </p:sp>
      </p:grpSp>
      <p:sp>
        <p:nvSpPr>
          <p:cNvPr id="766" name="Shape 766"/>
          <p:cNvSpPr/>
          <p:nvPr/>
        </p:nvSpPr>
        <p:spPr>
          <a:xfrm>
            <a:off x="1981200" y="12954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767" name="Shape 767"/>
          <p:cNvSpPr/>
          <p:nvPr/>
        </p:nvSpPr>
        <p:spPr>
          <a:xfrm>
            <a:off x="5194300" y="12954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768" name="Shape 768"/>
          <p:cNvSpPr/>
          <p:nvPr/>
        </p:nvSpPr>
        <p:spPr>
          <a:xfrm>
            <a:off x="1968500" y="27559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769" name="Shape 769"/>
          <p:cNvSpPr/>
          <p:nvPr/>
        </p:nvSpPr>
        <p:spPr>
          <a:xfrm>
            <a:off x="5181600" y="27686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770" name="Shape 770"/>
          <p:cNvSpPr/>
          <p:nvPr/>
        </p:nvSpPr>
        <p:spPr>
          <a:xfrm>
            <a:off x="1968500" y="32512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771" name="Shape 771"/>
          <p:cNvSpPr/>
          <p:nvPr/>
        </p:nvSpPr>
        <p:spPr>
          <a:xfrm>
            <a:off x="5181600" y="32512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772" name="Shape 772"/>
          <p:cNvSpPr/>
          <p:nvPr/>
        </p:nvSpPr>
        <p:spPr>
          <a:xfrm>
            <a:off x="1981200" y="18034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w</a:t>
            </a:r>
          </a:p>
        </p:txBody>
      </p:sp>
      <p:sp>
        <p:nvSpPr>
          <p:cNvPr id="773" name="Shape 773"/>
          <p:cNvSpPr/>
          <p:nvPr/>
        </p:nvSpPr>
        <p:spPr>
          <a:xfrm>
            <a:off x="5194300" y="18034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5</a:t>
            </a:r>
          </a:p>
        </p:txBody>
      </p:sp>
      <p:sp>
        <p:nvSpPr>
          <p:cNvPr id="774" name="Shape 774"/>
          <p:cNvSpPr/>
          <p:nvPr/>
        </p:nvSpPr>
        <p:spPr>
          <a:xfrm>
            <a:off x="1993900" y="22733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775" name="Shape 775"/>
          <p:cNvSpPr/>
          <p:nvPr/>
        </p:nvSpPr>
        <p:spPr>
          <a:xfrm>
            <a:off x="5207000" y="22733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776" name="Shape 776"/>
          <p:cNvSpPr/>
          <p:nvPr/>
        </p:nvSpPr>
        <p:spPr>
          <a:xfrm>
            <a:off x="1752600" y="6292850"/>
            <a:ext cx="495300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72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7200" b="1">
                <a:solidFill>
                  <a:srgbClr val="942193"/>
                </a:solidFill>
              </a:rPr>
              <a:t>*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1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3" grpId="11" animBg="1" advAuto="0"/>
      <p:bldP spid="745" grpId="8" animBg="1" advAuto="0"/>
      <p:bldP spid="750" grpId="3" animBg="1" advAuto="0"/>
      <p:bldP spid="766" grpId="1" animBg="1" advAuto="0"/>
      <p:bldP spid="767" grpId="2" animBg="1" advAuto="0"/>
      <p:bldP spid="768" grpId="9" animBg="1" advAuto="0"/>
      <p:bldP spid="769" grpId="10" animBg="1" advAuto="0"/>
      <p:bldP spid="770" grpId="12" animBg="1" advAuto="0"/>
      <p:bldP spid="771" grpId="13" animBg="1" advAuto="0"/>
      <p:bldP spid="772" grpId="4" animBg="1" advAuto="0"/>
      <p:bldP spid="773" grpId="5" animBg="1" advAuto="0"/>
      <p:bldP spid="774" grpId="6" animBg="1" advAuto="0"/>
      <p:bldP spid="775" grpId="7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" name="Shape 780"/>
          <p:cNvSpPr/>
          <p:nvPr/>
        </p:nvSpPr>
        <p:spPr>
          <a:xfrm flipH="1">
            <a:off x="2964954" y="5478529"/>
            <a:ext cx="2072117" cy="106197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81" name="Shape 781"/>
          <p:cNvSpPr/>
          <p:nvPr/>
        </p:nvSpPr>
        <p:spPr>
          <a:xfrm flipH="1">
            <a:off x="5227391" y="5615367"/>
            <a:ext cx="2" cy="2175100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82" name="Shape 782"/>
          <p:cNvSpPr/>
          <p:nvPr/>
        </p:nvSpPr>
        <p:spPr>
          <a:xfrm>
            <a:off x="8059312" y="5638800"/>
            <a:ext cx="1924140" cy="979532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83" name="Shape 78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19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784" name="Shape 784"/>
          <p:cNvSpPr/>
          <p:nvPr/>
        </p:nvSpPr>
        <p:spPr>
          <a:xfrm>
            <a:off x="3644900" y="54419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785" name="Shape 785"/>
          <p:cNvSpPr/>
          <p:nvPr/>
        </p:nvSpPr>
        <p:spPr>
          <a:xfrm>
            <a:off x="3644900" y="72009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786" name="Shape 786"/>
          <p:cNvSpPr/>
          <p:nvPr/>
        </p:nvSpPr>
        <p:spPr>
          <a:xfrm flipV="1">
            <a:off x="8082208" y="6828842"/>
            <a:ext cx="1852054" cy="939265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87" name="Shape 787"/>
          <p:cNvSpPr/>
          <p:nvPr/>
        </p:nvSpPr>
        <p:spPr>
          <a:xfrm>
            <a:off x="3073732" y="6972299"/>
            <a:ext cx="1894652" cy="818704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88" name="Shape 788"/>
          <p:cNvSpPr/>
          <p:nvPr/>
        </p:nvSpPr>
        <p:spPr>
          <a:xfrm>
            <a:off x="9690100" y="63246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D6D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789" name="Shape 789"/>
          <p:cNvSpPr/>
          <p:nvPr/>
        </p:nvSpPr>
        <p:spPr>
          <a:xfrm>
            <a:off x="5283200" y="62738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790" name="Shape 790"/>
          <p:cNvSpPr/>
          <p:nvPr/>
        </p:nvSpPr>
        <p:spPr>
          <a:xfrm>
            <a:off x="6426200" y="78359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791" name="Shape 791"/>
          <p:cNvSpPr/>
          <p:nvPr/>
        </p:nvSpPr>
        <p:spPr>
          <a:xfrm flipH="1" flipV="1">
            <a:off x="5511799" y="5431206"/>
            <a:ext cx="1952224" cy="1533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92" name="Shape 792"/>
          <p:cNvSpPr/>
          <p:nvPr/>
        </p:nvSpPr>
        <p:spPr>
          <a:xfrm flipH="1" flipV="1">
            <a:off x="5537200" y="7871566"/>
            <a:ext cx="1952224" cy="153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93" name="Shape 793"/>
          <p:cNvSpPr/>
          <p:nvPr/>
        </p:nvSpPr>
        <p:spPr>
          <a:xfrm flipH="1">
            <a:off x="7778003" y="5715000"/>
            <a:ext cx="1" cy="2175100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94" name="Shape 794"/>
          <p:cNvSpPr/>
          <p:nvPr/>
        </p:nvSpPr>
        <p:spPr>
          <a:xfrm>
            <a:off x="4851400" y="49784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v</a:t>
            </a:r>
          </a:p>
        </p:txBody>
      </p:sp>
      <p:sp>
        <p:nvSpPr>
          <p:cNvPr id="795" name="Shape 795"/>
          <p:cNvSpPr/>
          <p:nvPr/>
        </p:nvSpPr>
        <p:spPr>
          <a:xfrm>
            <a:off x="7404100" y="75565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796" name="Shape 796"/>
          <p:cNvSpPr/>
          <p:nvPr/>
        </p:nvSpPr>
        <p:spPr>
          <a:xfrm flipH="1">
            <a:off x="5403402" y="5561698"/>
            <a:ext cx="2187622" cy="2229306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797" name="Shape 797"/>
          <p:cNvSpPr/>
          <p:nvPr/>
        </p:nvSpPr>
        <p:spPr>
          <a:xfrm>
            <a:off x="4851400" y="75565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942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798" name="Shape 798"/>
          <p:cNvSpPr/>
          <p:nvPr/>
        </p:nvSpPr>
        <p:spPr>
          <a:xfrm>
            <a:off x="6553200" y="64262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3</a:t>
            </a:r>
          </a:p>
        </p:txBody>
      </p:sp>
      <p:sp>
        <p:nvSpPr>
          <p:cNvPr id="799" name="Shape 799"/>
          <p:cNvSpPr/>
          <p:nvPr/>
        </p:nvSpPr>
        <p:spPr>
          <a:xfrm>
            <a:off x="9093200" y="54483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D6D6D6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D6D6D6"/>
                </a:solidFill>
              </a:rPr>
              <a:t>5</a:t>
            </a:r>
          </a:p>
        </p:txBody>
      </p:sp>
      <p:sp>
        <p:nvSpPr>
          <p:cNvPr id="800" name="Shape 800"/>
          <p:cNvSpPr/>
          <p:nvPr/>
        </p:nvSpPr>
        <p:spPr>
          <a:xfrm>
            <a:off x="7835900" y="62992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D6D6D6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D6D6D6"/>
                </a:solidFill>
              </a:rPr>
              <a:t>1</a:t>
            </a:r>
          </a:p>
        </p:txBody>
      </p:sp>
      <p:sp>
        <p:nvSpPr>
          <p:cNvPr id="801" name="Shape 801"/>
          <p:cNvSpPr/>
          <p:nvPr/>
        </p:nvSpPr>
        <p:spPr>
          <a:xfrm>
            <a:off x="9004300" y="72009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D6D6D6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D6D6D6"/>
                </a:solidFill>
              </a:rPr>
              <a:t>2</a:t>
            </a:r>
          </a:p>
        </p:txBody>
      </p:sp>
      <p:sp>
        <p:nvSpPr>
          <p:cNvPr id="802" name="Shape 802"/>
          <p:cNvSpPr/>
          <p:nvPr/>
        </p:nvSpPr>
        <p:spPr>
          <a:xfrm>
            <a:off x="2737297" y="4283012"/>
            <a:ext cx="4922593" cy="20880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943" extrusionOk="0">
                <a:moveTo>
                  <a:pt x="0" y="19943"/>
                </a:moveTo>
                <a:cubicBezTo>
                  <a:pt x="0" y="19943"/>
                  <a:pt x="7486" y="1814"/>
                  <a:pt x="9555" y="265"/>
                </a:cubicBezTo>
                <a:cubicBezTo>
                  <a:pt x="12123" y="-1657"/>
                  <a:pt x="21600" y="7478"/>
                  <a:pt x="21600" y="7478"/>
                </a:cubicBezTo>
              </a:path>
            </a:pathLst>
          </a:cu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803" name="Shape 803"/>
          <p:cNvSpPr/>
          <p:nvPr/>
        </p:nvSpPr>
        <p:spPr>
          <a:xfrm>
            <a:off x="2387600" y="63246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u</a:t>
            </a:r>
          </a:p>
        </p:txBody>
      </p:sp>
      <p:sp>
        <p:nvSpPr>
          <p:cNvPr id="804" name="Shape 804"/>
          <p:cNvSpPr/>
          <p:nvPr/>
        </p:nvSpPr>
        <p:spPr>
          <a:xfrm>
            <a:off x="7404100" y="49784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w</a:t>
            </a:r>
          </a:p>
        </p:txBody>
      </p:sp>
      <p:pic>
        <p:nvPicPr>
          <p:cNvPr id="805" name="Picture 804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 rot="21593608">
            <a:off x="2742135" y="5292409"/>
            <a:ext cx="2323905" cy="1233017"/>
          </a:xfrm>
          <a:prstGeom prst="rect">
            <a:avLst/>
          </a:prstGeom>
        </p:spPr>
      </p:pic>
      <p:pic>
        <p:nvPicPr>
          <p:cNvPr id="807" name="Picture 806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438041" y="4282840"/>
            <a:ext cx="4985212" cy="2232263"/>
          </a:xfrm>
          <a:prstGeom prst="rect">
            <a:avLst/>
          </a:prstGeom>
        </p:spPr>
      </p:pic>
      <p:pic>
        <p:nvPicPr>
          <p:cNvPr id="809" name="Picture 808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689886" y="7016830"/>
            <a:ext cx="4870728" cy="1196005"/>
          </a:xfrm>
          <a:prstGeom prst="rect">
            <a:avLst/>
          </a:prstGeom>
        </p:spPr>
      </p:pic>
      <p:pic>
        <p:nvPicPr>
          <p:cNvPr id="811" name="Picture 810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971790" y="5803897"/>
            <a:ext cx="4700623" cy="2050966"/>
          </a:xfrm>
          <a:prstGeom prst="rect">
            <a:avLst/>
          </a:prstGeom>
        </p:spPr>
      </p:pic>
      <p:sp>
        <p:nvSpPr>
          <p:cNvPr id="813" name="Shape 813"/>
          <p:cNvSpPr/>
          <p:nvPr/>
        </p:nvSpPr>
        <p:spPr>
          <a:xfrm>
            <a:off x="6426200" y="48133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D6D6D6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D6D6D6"/>
                </a:solidFill>
              </a:rPr>
              <a:t>3</a:t>
            </a:r>
          </a:p>
        </p:txBody>
      </p:sp>
      <p:pic>
        <p:nvPicPr>
          <p:cNvPr id="814" name="Picture 813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935654" y="6692350"/>
            <a:ext cx="2139351" cy="1015195"/>
          </a:xfrm>
          <a:prstGeom prst="rect">
            <a:avLst/>
          </a:prstGeom>
        </p:spPr>
      </p:pic>
      <p:sp>
        <p:nvSpPr>
          <p:cNvPr id="816" name="Shape 816"/>
          <p:cNvSpPr/>
          <p:nvPr/>
        </p:nvSpPr>
        <p:spPr>
          <a:xfrm>
            <a:off x="4114800" y="4038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5</a:t>
            </a:r>
          </a:p>
        </p:txBody>
      </p:sp>
      <p:grpSp>
        <p:nvGrpSpPr>
          <p:cNvPr id="829" name="Group 829"/>
          <p:cNvGrpSpPr/>
          <p:nvPr/>
        </p:nvGrpSpPr>
        <p:grpSpPr>
          <a:xfrm>
            <a:off x="685800" y="673100"/>
            <a:ext cx="6667500" cy="3289300"/>
            <a:chOff x="0" y="0"/>
            <a:chExt cx="6667500" cy="3289300"/>
          </a:xfrm>
        </p:grpSpPr>
        <p:sp>
          <p:nvSpPr>
            <p:cNvPr id="817" name="Shape 817"/>
            <p:cNvSpPr/>
            <p:nvPr/>
          </p:nvSpPr>
          <p:spPr>
            <a:xfrm>
              <a:off x="0" y="0"/>
              <a:ext cx="6667500" cy="3289300"/>
            </a:xfrm>
            <a:prstGeom prst="rect">
              <a:avLst/>
            </a:prstGeom>
            <a:noFill/>
            <a:ln w="635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18" name="Shape 818"/>
            <p:cNvSpPr/>
            <p:nvPr/>
          </p:nvSpPr>
          <p:spPr>
            <a:xfrm>
              <a:off x="86999" y="101600"/>
              <a:ext cx="2026236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dest.</a:t>
              </a:r>
            </a:p>
          </p:txBody>
        </p:sp>
        <p:sp>
          <p:nvSpPr>
            <p:cNvPr id="819" name="Shape 819"/>
            <p:cNvSpPr/>
            <p:nvPr/>
          </p:nvSpPr>
          <p:spPr>
            <a:xfrm>
              <a:off x="1704861" y="95250"/>
              <a:ext cx="1600201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next hop</a:t>
              </a:r>
            </a:p>
          </p:txBody>
        </p:sp>
        <p:sp>
          <p:nvSpPr>
            <p:cNvPr id="820" name="Shape 820"/>
            <p:cNvSpPr/>
            <p:nvPr/>
          </p:nvSpPr>
          <p:spPr>
            <a:xfrm flipV="1">
              <a:off x="126380" y="654854"/>
              <a:ext cx="6464234" cy="4392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21" name="Shape 821"/>
            <p:cNvSpPr/>
            <p:nvPr/>
          </p:nvSpPr>
          <p:spPr>
            <a:xfrm flipV="1">
              <a:off x="1059444" y="139699"/>
              <a:ext cx="2879" cy="3060702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22" name="Shape 822"/>
            <p:cNvSpPr/>
            <p:nvPr/>
          </p:nvSpPr>
          <p:spPr>
            <a:xfrm>
              <a:off x="384692" y="628650"/>
              <a:ext cx="635001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z</a:t>
              </a:r>
            </a:p>
          </p:txBody>
        </p:sp>
        <p:sp>
          <p:nvSpPr>
            <p:cNvPr id="823" name="Shape 823"/>
            <p:cNvSpPr/>
            <p:nvPr/>
          </p:nvSpPr>
          <p:spPr>
            <a:xfrm>
              <a:off x="317500" y="1117600"/>
              <a:ext cx="5080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w</a:t>
              </a:r>
            </a:p>
          </p:txBody>
        </p:sp>
        <p:sp>
          <p:nvSpPr>
            <p:cNvPr id="824" name="Shape 824"/>
            <p:cNvSpPr/>
            <p:nvPr/>
          </p:nvSpPr>
          <p:spPr>
            <a:xfrm>
              <a:off x="4991100" y="101600"/>
              <a:ext cx="9398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cost</a:t>
              </a:r>
            </a:p>
          </p:txBody>
        </p:sp>
        <p:sp>
          <p:nvSpPr>
            <p:cNvPr id="825" name="Shape 825"/>
            <p:cNvSpPr/>
            <p:nvPr/>
          </p:nvSpPr>
          <p:spPr>
            <a:xfrm flipV="1">
              <a:off x="4279935" y="139683"/>
              <a:ext cx="2878" cy="3060718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26" name="Shape 826"/>
            <p:cNvSpPr/>
            <p:nvPr/>
          </p:nvSpPr>
          <p:spPr>
            <a:xfrm>
              <a:off x="381000" y="16002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y</a:t>
              </a:r>
            </a:p>
          </p:txBody>
        </p:sp>
        <p:sp>
          <p:nvSpPr>
            <p:cNvPr id="827" name="Shape 827"/>
            <p:cNvSpPr/>
            <p:nvPr/>
          </p:nvSpPr>
          <p:spPr>
            <a:xfrm>
              <a:off x="381000" y="20955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v</a:t>
              </a:r>
            </a:p>
          </p:txBody>
        </p:sp>
        <p:sp>
          <p:nvSpPr>
            <p:cNvPr id="828" name="Shape 828"/>
            <p:cNvSpPr/>
            <p:nvPr/>
          </p:nvSpPr>
          <p:spPr>
            <a:xfrm>
              <a:off x="381000" y="25654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x</a:t>
              </a:r>
            </a:p>
          </p:txBody>
        </p:sp>
      </p:grpSp>
      <p:sp>
        <p:nvSpPr>
          <p:cNvPr id="830" name="Shape 830"/>
          <p:cNvSpPr/>
          <p:nvPr/>
        </p:nvSpPr>
        <p:spPr>
          <a:xfrm>
            <a:off x="1981200" y="12954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831" name="Shape 831"/>
          <p:cNvSpPr/>
          <p:nvPr/>
        </p:nvSpPr>
        <p:spPr>
          <a:xfrm>
            <a:off x="5194300" y="12954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832" name="Shape 832"/>
          <p:cNvSpPr/>
          <p:nvPr/>
        </p:nvSpPr>
        <p:spPr>
          <a:xfrm>
            <a:off x="1968500" y="27559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833" name="Shape 833"/>
          <p:cNvSpPr/>
          <p:nvPr/>
        </p:nvSpPr>
        <p:spPr>
          <a:xfrm>
            <a:off x="5181600" y="27686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834" name="Shape 834"/>
          <p:cNvSpPr/>
          <p:nvPr/>
        </p:nvSpPr>
        <p:spPr>
          <a:xfrm>
            <a:off x="1968500" y="32512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835" name="Shape 835"/>
          <p:cNvSpPr/>
          <p:nvPr/>
        </p:nvSpPr>
        <p:spPr>
          <a:xfrm>
            <a:off x="5181600" y="32512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836" name="Shape 836"/>
          <p:cNvSpPr/>
          <p:nvPr/>
        </p:nvSpPr>
        <p:spPr>
          <a:xfrm>
            <a:off x="1981200" y="18034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w</a:t>
            </a:r>
          </a:p>
        </p:txBody>
      </p:sp>
      <p:sp>
        <p:nvSpPr>
          <p:cNvPr id="837" name="Shape 837"/>
          <p:cNvSpPr/>
          <p:nvPr/>
        </p:nvSpPr>
        <p:spPr>
          <a:xfrm>
            <a:off x="5194300" y="18034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5</a:t>
            </a:r>
          </a:p>
        </p:txBody>
      </p:sp>
      <p:sp>
        <p:nvSpPr>
          <p:cNvPr id="838" name="Shape 838"/>
          <p:cNvSpPr/>
          <p:nvPr/>
        </p:nvSpPr>
        <p:spPr>
          <a:xfrm>
            <a:off x="1993900" y="22733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839" name="Shape 839"/>
          <p:cNvSpPr/>
          <p:nvPr/>
        </p:nvSpPr>
        <p:spPr>
          <a:xfrm>
            <a:off x="5207000" y="22733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840" name="Shape 840"/>
          <p:cNvSpPr/>
          <p:nvPr/>
        </p:nvSpPr>
        <p:spPr>
          <a:xfrm>
            <a:off x="2603500" y="1816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pic>
        <p:nvPicPr>
          <p:cNvPr id="841" name="Picture 840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879598" y="1931829"/>
            <a:ext cx="623556" cy="519273"/>
          </a:xfrm>
          <a:prstGeom prst="rect">
            <a:avLst/>
          </a:prstGeom>
        </p:spPr>
      </p:pic>
      <p:sp>
        <p:nvSpPr>
          <p:cNvPr id="843" name="Shape 843"/>
          <p:cNvSpPr/>
          <p:nvPr/>
        </p:nvSpPr>
        <p:spPr>
          <a:xfrm>
            <a:off x="5765800" y="18034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4</a:t>
            </a:r>
          </a:p>
        </p:txBody>
      </p:sp>
      <p:pic>
        <p:nvPicPr>
          <p:cNvPr id="844" name="Picture 843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092698" y="1892298"/>
            <a:ext cx="623556" cy="519273"/>
          </a:xfrm>
          <a:prstGeom prst="rect">
            <a:avLst/>
          </a:prstGeom>
        </p:spPr>
      </p:pic>
      <p:sp>
        <p:nvSpPr>
          <p:cNvPr id="846" name="Shape 846"/>
          <p:cNvSpPr/>
          <p:nvPr/>
        </p:nvSpPr>
        <p:spPr>
          <a:xfrm>
            <a:off x="2590800" y="22987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847" name="Shape 847"/>
          <p:cNvSpPr/>
          <p:nvPr/>
        </p:nvSpPr>
        <p:spPr>
          <a:xfrm>
            <a:off x="5778500" y="2324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pic>
        <p:nvPicPr>
          <p:cNvPr id="848" name="Picture 847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904998" y="2387598"/>
            <a:ext cx="623556" cy="519273"/>
          </a:xfrm>
          <a:prstGeom prst="rect">
            <a:avLst/>
          </a:prstGeom>
        </p:spPr>
      </p:pic>
      <p:pic>
        <p:nvPicPr>
          <p:cNvPr id="850" name="Picture 849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054598" y="2349498"/>
            <a:ext cx="623556" cy="519273"/>
          </a:xfrm>
          <a:prstGeom prst="rect">
            <a:avLst/>
          </a:prstGeom>
        </p:spPr>
      </p:pic>
      <p:sp>
        <p:nvSpPr>
          <p:cNvPr id="852" name="Shape 852"/>
          <p:cNvSpPr/>
          <p:nvPr/>
        </p:nvSpPr>
        <p:spPr>
          <a:xfrm>
            <a:off x="1752600" y="6292850"/>
            <a:ext cx="495300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72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7200" b="1">
                <a:solidFill>
                  <a:srgbClr val="942193"/>
                </a:solidFill>
              </a:rPr>
              <a:t>*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27" dur="2000" fill="hold"/>
                                        <p:tgtEl>
                                          <p:spTgt spid="8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7" grpId="6" animBg="1" advAuto="0"/>
      <p:bldP spid="809" grpId="1" animBg="1" advAuto="0"/>
      <p:bldP spid="811" grpId="7" animBg="1" advAuto="0"/>
      <p:bldP spid="840" grpId="9" animBg="1" advAuto="0"/>
      <p:bldP spid="841" grpId="8" animBg="1" advAuto="0"/>
      <p:bldP spid="843" grpId="11" animBg="1" advAuto="0"/>
      <p:bldP spid="844" grpId="10" animBg="1" advAuto="0"/>
      <p:bldP spid="846" grpId="3" animBg="1" advAuto="0"/>
      <p:bldP spid="847" grpId="5" animBg="1" advAuto="0"/>
      <p:bldP spid="848" grpId="2" animBg="1" advAuto="0"/>
      <p:bldP spid="850" grpId="4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Last Time</a:t>
            </a:r>
            <a:endParaRPr lang="en-US" sz="7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0182" y="2667849"/>
            <a:ext cx="12039879" cy="6624656"/>
          </a:xfrm>
        </p:spPr>
        <p:txBody>
          <a:bodyPr/>
          <a:lstStyle/>
          <a:p>
            <a:r>
              <a:rPr lang="en-US" dirty="0" smtClean="0"/>
              <a:t>Forwarding: “data plane” </a:t>
            </a:r>
          </a:p>
          <a:p>
            <a:pPr lvl="1">
              <a:spcBef>
                <a:spcPts val="1000"/>
              </a:spcBef>
            </a:pPr>
            <a:r>
              <a:rPr lang="en-US" dirty="0" smtClean="0">
                <a:solidFill>
                  <a:srgbClr val="800080"/>
                </a:solidFill>
              </a:rPr>
              <a:t>Directing one data packet</a:t>
            </a:r>
          </a:p>
          <a:p>
            <a:pPr lvl="1">
              <a:spcBef>
                <a:spcPts val="1000"/>
              </a:spcBef>
            </a:pPr>
            <a:r>
              <a:rPr lang="en-US" dirty="0" smtClean="0">
                <a:solidFill>
                  <a:srgbClr val="800080"/>
                </a:solidFill>
              </a:rPr>
              <a:t>Each router using local routing state</a:t>
            </a:r>
            <a:endParaRPr lang="en-US" dirty="0">
              <a:solidFill>
                <a:srgbClr val="800080"/>
              </a:solidFill>
            </a:endParaRPr>
          </a:p>
          <a:p>
            <a:r>
              <a:rPr lang="en-US" dirty="0" smtClean="0"/>
              <a:t>Routing: “control </a:t>
            </a:r>
            <a:r>
              <a:rPr lang="en-US" dirty="0"/>
              <a:t>plane” </a:t>
            </a:r>
          </a:p>
          <a:p>
            <a:pPr lvl="1">
              <a:spcBef>
                <a:spcPts val="1000"/>
              </a:spcBef>
            </a:pPr>
            <a:r>
              <a:rPr lang="en-US" dirty="0" smtClean="0">
                <a:solidFill>
                  <a:srgbClr val="800080"/>
                </a:solidFill>
              </a:rPr>
              <a:t>Computing the forwarding tables that guide packets</a:t>
            </a:r>
          </a:p>
          <a:p>
            <a:pPr lvl="1">
              <a:spcBef>
                <a:spcPts val="1000"/>
              </a:spcBef>
            </a:pPr>
            <a:r>
              <a:rPr lang="en-US" dirty="0" smtClean="0">
                <a:solidFill>
                  <a:srgbClr val="800080"/>
                </a:solidFill>
              </a:rPr>
              <a:t>Jointly computed by routers using a distributed </a:t>
            </a:r>
            <a:r>
              <a:rPr lang="en-US" dirty="0" err="1" smtClean="0">
                <a:solidFill>
                  <a:srgbClr val="800080"/>
                </a:solidFill>
              </a:rPr>
              <a:t>ptotocol</a:t>
            </a:r>
            <a:r>
              <a:rPr lang="en-US" dirty="0" smtClean="0">
                <a:solidFill>
                  <a:srgbClr val="800080"/>
                </a:solidFill>
              </a:rPr>
              <a:t/>
            </a:r>
            <a:br>
              <a:rPr lang="en-US" dirty="0" smtClean="0">
                <a:solidFill>
                  <a:srgbClr val="800080"/>
                </a:solidFill>
              </a:rPr>
            </a:br>
            <a:endParaRPr lang="en-US" dirty="0" smtClean="0">
              <a:solidFill>
                <a:srgbClr val="800080"/>
              </a:solidFill>
            </a:endParaRPr>
          </a:p>
          <a:p>
            <a:pPr>
              <a:spcBef>
                <a:spcPts val="1000"/>
              </a:spcBef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Routing will be our focus for the next ~2 lectures!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384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Shape 856"/>
          <p:cNvSpPr/>
          <p:nvPr/>
        </p:nvSpPr>
        <p:spPr>
          <a:xfrm flipH="1">
            <a:off x="2964954" y="5478529"/>
            <a:ext cx="2072117" cy="106197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57" name="Shape 857"/>
          <p:cNvSpPr/>
          <p:nvPr/>
        </p:nvSpPr>
        <p:spPr>
          <a:xfrm flipH="1">
            <a:off x="5227391" y="5615367"/>
            <a:ext cx="2" cy="2175100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58" name="Shape 858"/>
          <p:cNvSpPr/>
          <p:nvPr/>
        </p:nvSpPr>
        <p:spPr>
          <a:xfrm>
            <a:off x="8059312" y="5638800"/>
            <a:ext cx="1924140" cy="979532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59" name="Shape 8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20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860" name="Shape 860"/>
          <p:cNvSpPr/>
          <p:nvPr/>
        </p:nvSpPr>
        <p:spPr>
          <a:xfrm>
            <a:off x="3644900" y="54419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861" name="Shape 861"/>
          <p:cNvSpPr/>
          <p:nvPr/>
        </p:nvSpPr>
        <p:spPr>
          <a:xfrm>
            <a:off x="3644900" y="72009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862" name="Shape 862"/>
          <p:cNvSpPr/>
          <p:nvPr/>
        </p:nvSpPr>
        <p:spPr>
          <a:xfrm flipV="1">
            <a:off x="8082208" y="6828842"/>
            <a:ext cx="1852054" cy="939265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63" name="Shape 863"/>
          <p:cNvSpPr/>
          <p:nvPr/>
        </p:nvSpPr>
        <p:spPr>
          <a:xfrm>
            <a:off x="3073732" y="6972299"/>
            <a:ext cx="1894652" cy="818704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64" name="Shape 864"/>
          <p:cNvSpPr/>
          <p:nvPr/>
        </p:nvSpPr>
        <p:spPr>
          <a:xfrm>
            <a:off x="9690100" y="63246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D6D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865" name="Shape 865"/>
          <p:cNvSpPr/>
          <p:nvPr/>
        </p:nvSpPr>
        <p:spPr>
          <a:xfrm>
            <a:off x="5283200" y="62738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866" name="Shape 866"/>
          <p:cNvSpPr/>
          <p:nvPr/>
        </p:nvSpPr>
        <p:spPr>
          <a:xfrm>
            <a:off x="6426200" y="78359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867" name="Shape 867"/>
          <p:cNvSpPr/>
          <p:nvPr/>
        </p:nvSpPr>
        <p:spPr>
          <a:xfrm flipH="1" flipV="1">
            <a:off x="5511799" y="5431206"/>
            <a:ext cx="1952224" cy="153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68" name="Shape 868"/>
          <p:cNvSpPr/>
          <p:nvPr/>
        </p:nvSpPr>
        <p:spPr>
          <a:xfrm flipH="1" flipV="1">
            <a:off x="5537200" y="7871566"/>
            <a:ext cx="1952224" cy="153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69" name="Shape 869"/>
          <p:cNvSpPr/>
          <p:nvPr/>
        </p:nvSpPr>
        <p:spPr>
          <a:xfrm flipH="1">
            <a:off x="7778003" y="5715000"/>
            <a:ext cx="1" cy="2175100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70" name="Shape 870"/>
          <p:cNvSpPr/>
          <p:nvPr/>
        </p:nvSpPr>
        <p:spPr>
          <a:xfrm>
            <a:off x="4851400" y="49784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942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v</a:t>
            </a:r>
          </a:p>
        </p:txBody>
      </p:sp>
      <p:sp>
        <p:nvSpPr>
          <p:cNvPr id="871" name="Shape 871"/>
          <p:cNvSpPr/>
          <p:nvPr/>
        </p:nvSpPr>
        <p:spPr>
          <a:xfrm>
            <a:off x="7404100" y="75565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872" name="Shape 872"/>
          <p:cNvSpPr/>
          <p:nvPr/>
        </p:nvSpPr>
        <p:spPr>
          <a:xfrm flipH="1">
            <a:off x="5403402" y="5561698"/>
            <a:ext cx="2187622" cy="2229306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73" name="Shape 873"/>
          <p:cNvSpPr/>
          <p:nvPr/>
        </p:nvSpPr>
        <p:spPr>
          <a:xfrm>
            <a:off x="4851400" y="75565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874" name="Shape 874"/>
          <p:cNvSpPr/>
          <p:nvPr/>
        </p:nvSpPr>
        <p:spPr>
          <a:xfrm>
            <a:off x="6553200" y="64262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3</a:t>
            </a:r>
          </a:p>
        </p:txBody>
      </p:sp>
      <p:sp>
        <p:nvSpPr>
          <p:cNvPr id="875" name="Shape 875"/>
          <p:cNvSpPr/>
          <p:nvPr/>
        </p:nvSpPr>
        <p:spPr>
          <a:xfrm>
            <a:off x="9093200" y="54483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D6D6D6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D6D6D6"/>
                </a:solidFill>
              </a:rPr>
              <a:t>5</a:t>
            </a:r>
          </a:p>
        </p:txBody>
      </p:sp>
      <p:sp>
        <p:nvSpPr>
          <p:cNvPr id="876" name="Shape 876"/>
          <p:cNvSpPr/>
          <p:nvPr/>
        </p:nvSpPr>
        <p:spPr>
          <a:xfrm>
            <a:off x="7835900" y="62992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D6D6D6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D6D6D6"/>
                </a:solidFill>
              </a:rPr>
              <a:t>1</a:t>
            </a:r>
          </a:p>
        </p:txBody>
      </p:sp>
      <p:sp>
        <p:nvSpPr>
          <p:cNvPr id="877" name="Shape 877"/>
          <p:cNvSpPr/>
          <p:nvPr/>
        </p:nvSpPr>
        <p:spPr>
          <a:xfrm>
            <a:off x="9004300" y="72009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D6D6D6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D6D6D6"/>
                </a:solidFill>
              </a:rPr>
              <a:t>2</a:t>
            </a:r>
          </a:p>
        </p:txBody>
      </p:sp>
      <p:sp>
        <p:nvSpPr>
          <p:cNvPr id="878" name="Shape 878"/>
          <p:cNvSpPr/>
          <p:nvPr/>
        </p:nvSpPr>
        <p:spPr>
          <a:xfrm>
            <a:off x="2737297" y="4283012"/>
            <a:ext cx="4922593" cy="20880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943" extrusionOk="0">
                <a:moveTo>
                  <a:pt x="0" y="19943"/>
                </a:moveTo>
                <a:cubicBezTo>
                  <a:pt x="0" y="19943"/>
                  <a:pt x="7486" y="1814"/>
                  <a:pt x="9555" y="265"/>
                </a:cubicBezTo>
                <a:cubicBezTo>
                  <a:pt x="12123" y="-1657"/>
                  <a:pt x="21600" y="7478"/>
                  <a:pt x="21600" y="7478"/>
                </a:cubicBezTo>
              </a:path>
            </a:pathLst>
          </a:cu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879" name="Shape 879"/>
          <p:cNvSpPr/>
          <p:nvPr/>
        </p:nvSpPr>
        <p:spPr>
          <a:xfrm>
            <a:off x="2387600" y="63246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u</a:t>
            </a:r>
          </a:p>
        </p:txBody>
      </p:sp>
      <p:sp>
        <p:nvSpPr>
          <p:cNvPr id="880" name="Shape 880"/>
          <p:cNvSpPr/>
          <p:nvPr/>
        </p:nvSpPr>
        <p:spPr>
          <a:xfrm>
            <a:off x="7404100" y="49784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w</a:t>
            </a:r>
          </a:p>
        </p:txBody>
      </p:sp>
      <p:pic>
        <p:nvPicPr>
          <p:cNvPr id="881" name="Picture 880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 rot="21593608">
            <a:off x="2742135" y="5292409"/>
            <a:ext cx="2323905" cy="1233017"/>
          </a:xfrm>
          <a:prstGeom prst="rect">
            <a:avLst/>
          </a:prstGeom>
        </p:spPr>
      </p:pic>
      <p:pic>
        <p:nvPicPr>
          <p:cNvPr id="883" name="Picture 882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689886" y="7016830"/>
            <a:ext cx="4870728" cy="1196005"/>
          </a:xfrm>
          <a:prstGeom prst="rect">
            <a:avLst/>
          </a:prstGeom>
        </p:spPr>
      </p:pic>
      <p:sp>
        <p:nvSpPr>
          <p:cNvPr id="885" name="Shape 885"/>
          <p:cNvSpPr/>
          <p:nvPr/>
        </p:nvSpPr>
        <p:spPr>
          <a:xfrm>
            <a:off x="6426200" y="48133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3</a:t>
            </a:r>
          </a:p>
        </p:txBody>
      </p:sp>
      <p:pic>
        <p:nvPicPr>
          <p:cNvPr id="886" name="Picture 885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971790" y="5803897"/>
            <a:ext cx="4700623" cy="2050966"/>
          </a:xfrm>
          <a:prstGeom prst="rect">
            <a:avLst/>
          </a:prstGeom>
        </p:spPr>
      </p:pic>
      <p:pic>
        <p:nvPicPr>
          <p:cNvPr id="888" name="Picture 887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935654" y="6692350"/>
            <a:ext cx="2139351" cy="1015195"/>
          </a:xfrm>
          <a:prstGeom prst="rect">
            <a:avLst/>
          </a:prstGeom>
        </p:spPr>
      </p:pic>
      <p:sp>
        <p:nvSpPr>
          <p:cNvPr id="890" name="Shape 890"/>
          <p:cNvSpPr/>
          <p:nvPr/>
        </p:nvSpPr>
        <p:spPr>
          <a:xfrm>
            <a:off x="4114800" y="4038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5</a:t>
            </a:r>
          </a:p>
        </p:txBody>
      </p:sp>
      <p:grpSp>
        <p:nvGrpSpPr>
          <p:cNvPr id="903" name="Group 903"/>
          <p:cNvGrpSpPr/>
          <p:nvPr/>
        </p:nvGrpSpPr>
        <p:grpSpPr>
          <a:xfrm>
            <a:off x="685800" y="673100"/>
            <a:ext cx="6667500" cy="3289300"/>
            <a:chOff x="0" y="0"/>
            <a:chExt cx="6667500" cy="3289300"/>
          </a:xfrm>
        </p:grpSpPr>
        <p:sp>
          <p:nvSpPr>
            <p:cNvPr id="891" name="Shape 891"/>
            <p:cNvSpPr/>
            <p:nvPr/>
          </p:nvSpPr>
          <p:spPr>
            <a:xfrm>
              <a:off x="0" y="0"/>
              <a:ext cx="6667500" cy="3289300"/>
            </a:xfrm>
            <a:prstGeom prst="rect">
              <a:avLst/>
            </a:prstGeom>
            <a:noFill/>
            <a:ln w="635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92" name="Shape 892"/>
            <p:cNvSpPr/>
            <p:nvPr/>
          </p:nvSpPr>
          <p:spPr>
            <a:xfrm>
              <a:off x="86999" y="101600"/>
              <a:ext cx="2026236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dest.</a:t>
              </a:r>
            </a:p>
          </p:txBody>
        </p:sp>
        <p:sp>
          <p:nvSpPr>
            <p:cNvPr id="893" name="Shape 893"/>
            <p:cNvSpPr/>
            <p:nvPr/>
          </p:nvSpPr>
          <p:spPr>
            <a:xfrm>
              <a:off x="1704861" y="95250"/>
              <a:ext cx="1600201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next hop</a:t>
              </a:r>
            </a:p>
          </p:txBody>
        </p:sp>
        <p:sp>
          <p:nvSpPr>
            <p:cNvPr id="894" name="Shape 894"/>
            <p:cNvSpPr/>
            <p:nvPr/>
          </p:nvSpPr>
          <p:spPr>
            <a:xfrm flipV="1">
              <a:off x="126380" y="654854"/>
              <a:ext cx="6464234" cy="4392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95" name="Shape 895"/>
            <p:cNvSpPr/>
            <p:nvPr/>
          </p:nvSpPr>
          <p:spPr>
            <a:xfrm flipV="1">
              <a:off x="1059444" y="139699"/>
              <a:ext cx="2879" cy="3060702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896" name="Shape 896"/>
            <p:cNvSpPr/>
            <p:nvPr/>
          </p:nvSpPr>
          <p:spPr>
            <a:xfrm>
              <a:off x="384692" y="628650"/>
              <a:ext cx="635001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z</a:t>
              </a:r>
            </a:p>
          </p:txBody>
        </p:sp>
        <p:sp>
          <p:nvSpPr>
            <p:cNvPr id="897" name="Shape 897"/>
            <p:cNvSpPr/>
            <p:nvPr/>
          </p:nvSpPr>
          <p:spPr>
            <a:xfrm>
              <a:off x="317500" y="1117600"/>
              <a:ext cx="5080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w</a:t>
              </a:r>
            </a:p>
          </p:txBody>
        </p:sp>
        <p:sp>
          <p:nvSpPr>
            <p:cNvPr id="898" name="Shape 898"/>
            <p:cNvSpPr/>
            <p:nvPr/>
          </p:nvSpPr>
          <p:spPr>
            <a:xfrm>
              <a:off x="4991100" y="101600"/>
              <a:ext cx="9398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cost</a:t>
              </a:r>
            </a:p>
          </p:txBody>
        </p:sp>
        <p:sp>
          <p:nvSpPr>
            <p:cNvPr id="899" name="Shape 899"/>
            <p:cNvSpPr/>
            <p:nvPr/>
          </p:nvSpPr>
          <p:spPr>
            <a:xfrm flipV="1">
              <a:off x="4279935" y="139683"/>
              <a:ext cx="2878" cy="3060718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900" name="Shape 900"/>
            <p:cNvSpPr/>
            <p:nvPr/>
          </p:nvSpPr>
          <p:spPr>
            <a:xfrm>
              <a:off x="381000" y="16002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y</a:t>
              </a:r>
            </a:p>
          </p:txBody>
        </p:sp>
        <p:sp>
          <p:nvSpPr>
            <p:cNvPr id="901" name="Shape 901"/>
            <p:cNvSpPr/>
            <p:nvPr/>
          </p:nvSpPr>
          <p:spPr>
            <a:xfrm>
              <a:off x="381000" y="20955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v</a:t>
              </a:r>
            </a:p>
          </p:txBody>
        </p:sp>
        <p:sp>
          <p:nvSpPr>
            <p:cNvPr id="902" name="Shape 902"/>
            <p:cNvSpPr/>
            <p:nvPr/>
          </p:nvSpPr>
          <p:spPr>
            <a:xfrm>
              <a:off x="381000" y="25654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x</a:t>
              </a:r>
            </a:p>
          </p:txBody>
        </p:sp>
      </p:grpSp>
      <p:sp>
        <p:nvSpPr>
          <p:cNvPr id="904" name="Shape 904"/>
          <p:cNvSpPr/>
          <p:nvPr/>
        </p:nvSpPr>
        <p:spPr>
          <a:xfrm>
            <a:off x="1981200" y="12954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905" name="Shape 905"/>
          <p:cNvSpPr/>
          <p:nvPr/>
        </p:nvSpPr>
        <p:spPr>
          <a:xfrm>
            <a:off x="5194300" y="12954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906" name="Shape 906"/>
          <p:cNvSpPr/>
          <p:nvPr/>
        </p:nvSpPr>
        <p:spPr>
          <a:xfrm>
            <a:off x="1968500" y="27559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907" name="Shape 907"/>
          <p:cNvSpPr/>
          <p:nvPr/>
        </p:nvSpPr>
        <p:spPr>
          <a:xfrm>
            <a:off x="5181600" y="27686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908" name="Shape 908"/>
          <p:cNvSpPr/>
          <p:nvPr/>
        </p:nvSpPr>
        <p:spPr>
          <a:xfrm>
            <a:off x="1968500" y="32512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909" name="Shape 909"/>
          <p:cNvSpPr/>
          <p:nvPr/>
        </p:nvSpPr>
        <p:spPr>
          <a:xfrm>
            <a:off x="5181600" y="32512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910" name="Shape 910"/>
          <p:cNvSpPr/>
          <p:nvPr/>
        </p:nvSpPr>
        <p:spPr>
          <a:xfrm>
            <a:off x="1981200" y="18034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w</a:t>
            </a:r>
          </a:p>
        </p:txBody>
      </p:sp>
      <p:sp>
        <p:nvSpPr>
          <p:cNvPr id="911" name="Shape 911"/>
          <p:cNvSpPr/>
          <p:nvPr/>
        </p:nvSpPr>
        <p:spPr>
          <a:xfrm>
            <a:off x="5194300" y="18034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5</a:t>
            </a:r>
          </a:p>
        </p:txBody>
      </p:sp>
      <p:sp>
        <p:nvSpPr>
          <p:cNvPr id="912" name="Shape 912"/>
          <p:cNvSpPr/>
          <p:nvPr/>
        </p:nvSpPr>
        <p:spPr>
          <a:xfrm>
            <a:off x="1993900" y="22733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913" name="Shape 913"/>
          <p:cNvSpPr/>
          <p:nvPr/>
        </p:nvSpPr>
        <p:spPr>
          <a:xfrm>
            <a:off x="5207000" y="22733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914" name="Shape 914"/>
          <p:cNvSpPr/>
          <p:nvPr/>
        </p:nvSpPr>
        <p:spPr>
          <a:xfrm>
            <a:off x="2603500" y="1816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pic>
        <p:nvPicPr>
          <p:cNvPr id="915" name="Picture 914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879598" y="1931829"/>
            <a:ext cx="623556" cy="519273"/>
          </a:xfrm>
          <a:prstGeom prst="rect">
            <a:avLst/>
          </a:prstGeom>
        </p:spPr>
      </p:pic>
      <p:sp>
        <p:nvSpPr>
          <p:cNvPr id="917" name="Shape 917"/>
          <p:cNvSpPr/>
          <p:nvPr/>
        </p:nvSpPr>
        <p:spPr>
          <a:xfrm>
            <a:off x="5765800" y="18034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4</a:t>
            </a:r>
          </a:p>
        </p:txBody>
      </p:sp>
      <p:pic>
        <p:nvPicPr>
          <p:cNvPr id="918" name="Picture 917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092698" y="1892298"/>
            <a:ext cx="623556" cy="519273"/>
          </a:xfrm>
          <a:prstGeom prst="rect">
            <a:avLst/>
          </a:prstGeom>
        </p:spPr>
      </p:pic>
      <p:sp>
        <p:nvSpPr>
          <p:cNvPr id="920" name="Shape 920"/>
          <p:cNvSpPr/>
          <p:nvPr/>
        </p:nvSpPr>
        <p:spPr>
          <a:xfrm>
            <a:off x="2590800" y="22987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921" name="Shape 921"/>
          <p:cNvSpPr/>
          <p:nvPr/>
        </p:nvSpPr>
        <p:spPr>
          <a:xfrm>
            <a:off x="5778500" y="2324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pic>
        <p:nvPicPr>
          <p:cNvPr id="922" name="Picture 921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904998" y="2387598"/>
            <a:ext cx="623556" cy="519273"/>
          </a:xfrm>
          <a:prstGeom prst="rect">
            <a:avLst/>
          </a:prstGeom>
        </p:spPr>
      </p:pic>
      <p:pic>
        <p:nvPicPr>
          <p:cNvPr id="924" name="Picture 923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054598" y="2349498"/>
            <a:ext cx="623556" cy="519273"/>
          </a:xfrm>
          <a:prstGeom prst="rect">
            <a:avLst/>
          </a:prstGeom>
        </p:spPr>
      </p:pic>
      <p:sp>
        <p:nvSpPr>
          <p:cNvPr id="926" name="Shape 926"/>
          <p:cNvSpPr/>
          <p:nvPr/>
        </p:nvSpPr>
        <p:spPr>
          <a:xfrm>
            <a:off x="1752600" y="6292850"/>
            <a:ext cx="495300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72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7200" b="1">
                <a:solidFill>
                  <a:srgbClr val="942193"/>
                </a:solidFill>
              </a:rPr>
              <a:t>*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Shape 930"/>
          <p:cNvSpPr/>
          <p:nvPr/>
        </p:nvSpPr>
        <p:spPr>
          <a:xfrm flipH="1">
            <a:off x="2964954" y="5478529"/>
            <a:ext cx="2072117" cy="106197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31" name="Shape 931"/>
          <p:cNvSpPr/>
          <p:nvPr/>
        </p:nvSpPr>
        <p:spPr>
          <a:xfrm flipH="1">
            <a:off x="5227391" y="5615367"/>
            <a:ext cx="2" cy="2175100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32" name="Shape 932"/>
          <p:cNvSpPr/>
          <p:nvPr/>
        </p:nvSpPr>
        <p:spPr>
          <a:xfrm>
            <a:off x="8059312" y="5638800"/>
            <a:ext cx="1924140" cy="979532"/>
          </a:xfrm>
          <a:prstGeom prst="line">
            <a:avLst/>
          </a:prstGeom>
          <a:ln w="63500">
            <a:solidFill>
              <a:srgbClr val="D6D6D6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33" name="Shape 9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21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934" name="Shape 934"/>
          <p:cNvSpPr/>
          <p:nvPr/>
        </p:nvSpPr>
        <p:spPr>
          <a:xfrm>
            <a:off x="3644900" y="54419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935" name="Shape 935"/>
          <p:cNvSpPr/>
          <p:nvPr/>
        </p:nvSpPr>
        <p:spPr>
          <a:xfrm>
            <a:off x="3644900" y="72009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936" name="Shape 936"/>
          <p:cNvSpPr/>
          <p:nvPr/>
        </p:nvSpPr>
        <p:spPr>
          <a:xfrm>
            <a:off x="6426200" y="47117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3</a:t>
            </a:r>
          </a:p>
        </p:txBody>
      </p:sp>
      <p:sp>
        <p:nvSpPr>
          <p:cNvPr id="937" name="Shape 937"/>
          <p:cNvSpPr/>
          <p:nvPr/>
        </p:nvSpPr>
        <p:spPr>
          <a:xfrm flipV="1">
            <a:off x="8082208" y="6828842"/>
            <a:ext cx="1852054" cy="93926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38" name="Shape 938"/>
          <p:cNvSpPr/>
          <p:nvPr/>
        </p:nvSpPr>
        <p:spPr>
          <a:xfrm>
            <a:off x="3073732" y="6972299"/>
            <a:ext cx="1894652" cy="818704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39" name="Shape 939"/>
          <p:cNvSpPr/>
          <p:nvPr/>
        </p:nvSpPr>
        <p:spPr>
          <a:xfrm>
            <a:off x="9690100" y="63246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940" name="Shape 940"/>
          <p:cNvSpPr/>
          <p:nvPr/>
        </p:nvSpPr>
        <p:spPr>
          <a:xfrm>
            <a:off x="5283200" y="62738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941" name="Shape 941"/>
          <p:cNvSpPr/>
          <p:nvPr/>
        </p:nvSpPr>
        <p:spPr>
          <a:xfrm>
            <a:off x="6426200" y="78359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942" name="Shape 942"/>
          <p:cNvSpPr/>
          <p:nvPr/>
        </p:nvSpPr>
        <p:spPr>
          <a:xfrm flipH="1" flipV="1">
            <a:off x="5511799" y="5431206"/>
            <a:ext cx="1952224" cy="153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43" name="Shape 943"/>
          <p:cNvSpPr/>
          <p:nvPr/>
        </p:nvSpPr>
        <p:spPr>
          <a:xfrm flipH="1" flipV="1">
            <a:off x="5537200" y="7871566"/>
            <a:ext cx="1952224" cy="153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44" name="Shape 944"/>
          <p:cNvSpPr/>
          <p:nvPr/>
        </p:nvSpPr>
        <p:spPr>
          <a:xfrm flipH="1">
            <a:off x="7778003" y="5715000"/>
            <a:ext cx="1" cy="2175100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45" name="Shape 945"/>
          <p:cNvSpPr/>
          <p:nvPr/>
        </p:nvSpPr>
        <p:spPr>
          <a:xfrm>
            <a:off x="4851400" y="49784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v</a:t>
            </a:r>
          </a:p>
        </p:txBody>
      </p:sp>
      <p:sp>
        <p:nvSpPr>
          <p:cNvPr id="946" name="Shape 946"/>
          <p:cNvSpPr/>
          <p:nvPr/>
        </p:nvSpPr>
        <p:spPr>
          <a:xfrm>
            <a:off x="7404100" y="75565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942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947" name="Shape 947"/>
          <p:cNvSpPr/>
          <p:nvPr/>
        </p:nvSpPr>
        <p:spPr>
          <a:xfrm flipH="1">
            <a:off x="5403402" y="5561698"/>
            <a:ext cx="2187622" cy="2229306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48" name="Shape 948"/>
          <p:cNvSpPr/>
          <p:nvPr/>
        </p:nvSpPr>
        <p:spPr>
          <a:xfrm>
            <a:off x="4851400" y="75565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949" name="Shape 949"/>
          <p:cNvSpPr/>
          <p:nvPr/>
        </p:nvSpPr>
        <p:spPr>
          <a:xfrm>
            <a:off x="6553200" y="64262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3</a:t>
            </a:r>
          </a:p>
        </p:txBody>
      </p:sp>
      <p:sp>
        <p:nvSpPr>
          <p:cNvPr id="950" name="Shape 950"/>
          <p:cNvSpPr/>
          <p:nvPr/>
        </p:nvSpPr>
        <p:spPr>
          <a:xfrm>
            <a:off x="9093200" y="54483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D6D6D6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D6D6D6"/>
                </a:solidFill>
              </a:rPr>
              <a:t>5</a:t>
            </a:r>
          </a:p>
        </p:txBody>
      </p:sp>
      <p:sp>
        <p:nvSpPr>
          <p:cNvPr id="951" name="Shape 951"/>
          <p:cNvSpPr/>
          <p:nvPr/>
        </p:nvSpPr>
        <p:spPr>
          <a:xfrm>
            <a:off x="7835900" y="62992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952" name="Shape 952"/>
          <p:cNvSpPr/>
          <p:nvPr/>
        </p:nvSpPr>
        <p:spPr>
          <a:xfrm>
            <a:off x="9004300" y="72009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953" name="Shape 953"/>
          <p:cNvSpPr/>
          <p:nvPr/>
        </p:nvSpPr>
        <p:spPr>
          <a:xfrm>
            <a:off x="2737297" y="4283012"/>
            <a:ext cx="4922593" cy="20880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943" extrusionOk="0">
                <a:moveTo>
                  <a:pt x="0" y="19943"/>
                </a:moveTo>
                <a:cubicBezTo>
                  <a:pt x="0" y="19943"/>
                  <a:pt x="7486" y="1814"/>
                  <a:pt x="9555" y="265"/>
                </a:cubicBezTo>
                <a:cubicBezTo>
                  <a:pt x="12123" y="-1657"/>
                  <a:pt x="21600" y="7478"/>
                  <a:pt x="21600" y="7478"/>
                </a:cubicBezTo>
              </a:path>
            </a:pathLst>
          </a:cu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954" name="Shape 954"/>
          <p:cNvSpPr/>
          <p:nvPr/>
        </p:nvSpPr>
        <p:spPr>
          <a:xfrm>
            <a:off x="2387600" y="63246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u</a:t>
            </a:r>
          </a:p>
        </p:txBody>
      </p:sp>
      <p:sp>
        <p:nvSpPr>
          <p:cNvPr id="955" name="Shape 955"/>
          <p:cNvSpPr/>
          <p:nvPr/>
        </p:nvSpPr>
        <p:spPr>
          <a:xfrm>
            <a:off x="7404100" y="49784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w</a:t>
            </a:r>
          </a:p>
        </p:txBody>
      </p:sp>
      <p:pic>
        <p:nvPicPr>
          <p:cNvPr id="956" name="Picture 955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 rot="21593608">
            <a:off x="2742135" y="5292409"/>
            <a:ext cx="2323905" cy="1233017"/>
          </a:xfrm>
          <a:prstGeom prst="rect">
            <a:avLst/>
          </a:prstGeom>
        </p:spPr>
      </p:pic>
      <p:pic>
        <p:nvPicPr>
          <p:cNvPr id="958" name="Picture 957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689886" y="7016830"/>
            <a:ext cx="4870728" cy="1196005"/>
          </a:xfrm>
          <a:prstGeom prst="rect">
            <a:avLst/>
          </a:prstGeom>
        </p:spPr>
      </p:pic>
      <p:pic>
        <p:nvPicPr>
          <p:cNvPr id="960" name="Picture 959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971790" y="5816597"/>
            <a:ext cx="4700623" cy="2050966"/>
          </a:xfrm>
          <a:prstGeom prst="rect">
            <a:avLst/>
          </a:prstGeom>
        </p:spPr>
      </p:pic>
      <p:pic>
        <p:nvPicPr>
          <p:cNvPr id="962" name="Picture 961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444828" y="6756397"/>
            <a:ext cx="7677074" cy="1462151"/>
          </a:xfrm>
          <a:prstGeom prst="rect">
            <a:avLst/>
          </a:prstGeom>
        </p:spPr>
      </p:pic>
      <p:pic>
        <p:nvPicPr>
          <p:cNvPr id="964" name="Picture 963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857490" y="5740399"/>
            <a:ext cx="5296360" cy="2127164"/>
          </a:xfrm>
          <a:prstGeom prst="rect">
            <a:avLst/>
          </a:prstGeom>
        </p:spPr>
      </p:pic>
      <p:pic>
        <p:nvPicPr>
          <p:cNvPr id="966" name="Picture 965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935654" y="6692350"/>
            <a:ext cx="2139351" cy="1015195"/>
          </a:xfrm>
          <a:prstGeom prst="rect">
            <a:avLst/>
          </a:prstGeom>
        </p:spPr>
      </p:pic>
      <p:sp>
        <p:nvSpPr>
          <p:cNvPr id="968" name="Shape 968"/>
          <p:cNvSpPr/>
          <p:nvPr/>
        </p:nvSpPr>
        <p:spPr>
          <a:xfrm>
            <a:off x="4114800" y="4038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5</a:t>
            </a:r>
          </a:p>
        </p:txBody>
      </p:sp>
      <p:grpSp>
        <p:nvGrpSpPr>
          <p:cNvPr id="981" name="Group 981"/>
          <p:cNvGrpSpPr/>
          <p:nvPr/>
        </p:nvGrpSpPr>
        <p:grpSpPr>
          <a:xfrm>
            <a:off x="685800" y="673100"/>
            <a:ext cx="6667500" cy="3289300"/>
            <a:chOff x="0" y="0"/>
            <a:chExt cx="6667500" cy="3289300"/>
          </a:xfrm>
        </p:grpSpPr>
        <p:sp>
          <p:nvSpPr>
            <p:cNvPr id="969" name="Shape 969"/>
            <p:cNvSpPr/>
            <p:nvPr/>
          </p:nvSpPr>
          <p:spPr>
            <a:xfrm>
              <a:off x="0" y="0"/>
              <a:ext cx="6667500" cy="3289300"/>
            </a:xfrm>
            <a:prstGeom prst="rect">
              <a:avLst/>
            </a:prstGeom>
            <a:noFill/>
            <a:ln w="635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70" name="Shape 970"/>
            <p:cNvSpPr/>
            <p:nvPr/>
          </p:nvSpPr>
          <p:spPr>
            <a:xfrm>
              <a:off x="86999" y="101600"/>
              <a:ext cx="2026236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dest.</a:t>
              </a:r>
            </a:p>
          </p:txBody>
        </p:sp>
        <p:sp>
          <p:nvSpPr>
            <p:cNvPr id="971" name="Shape 971"/>
            <p:cNvSpPr/>
            <p:nvPr/>
          </p:nvSpPr>
          <p:spPr>
            <a:xfrm>
              <a:off x="1704861" y="95250"/>
              <a:ext cx="1600201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next hop</a:t>
              </a:r>
            </a:p>
          </p:txBody>
        </p:sp>
        <p:sp>
          <p:nvSpPr>
            <p:cNvPr id="972" name="Shape 972"/>
            <p:cNvSpPr/>
            <p:nvPr/>
          </p:nvSpPr>
          <p:spPr>
            <a:xfrm flipV="1">
              <a:off x="126380" y="654854"/>
              <a:ext cx="6464234" cy="4392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973" name="Shape 973"/>
            <p:cNvSpPr/>
            <p:nvPr/>
          </p:nvSpPr>
          <p:spPr>
            <a:xfrm flipV="1">
              <a:off x="1059444" y="139699"/>
              <a:ext cx="2879" cy="3060702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974" name="Shape 974"/>
            <p:cNvSpPr/>
            <p:nvPr/>
          </p:nvSpPr>
          <p:spPr>
            <a:xfrm>
              <a:off x="384692" y="628650"/>
              <a:ext cx="635001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z</a:t>
              </a:r>
            </a:p>
          </p:txBody>
        </p:sp>
        <p:sp>
          <p:nvSpPr>
            <p:cNvPr id="975" name="Shape 975"/>
            <p:cNvSpPr/>
            <p:nvPr/>
          </p:nvSpPr>
          <p:spPr>
            <a:xfrm>
              <a:off x="317500" y="1117600"/>
              <a:ext cx="5080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w</a:t>
              </a:r>
            </a:p>
          </p:txBody>
        </p:sp>
        <p:sp>
          <p:nvSpPr>
            <p:cNvPr id="976" name="Shape 976"/>
            <p:cNvSpPr/>
            <p:nvPr/>
          </p:nvSpPr>
          <p:spPr>
            <a:xfrm>
              <a:off x="4991100" y="101600"/>
              <a:ext cx="9398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cost</a:t>
              </a:r>
            </a:p>
          </p:txBody>
        </p:sp>
        <p:sp>
          <p:nvSpPr>
            <p:cNvPr id="977" name="Shape 977"/>
            <p:cNvSpPr/>
            <p:nvPr/>
          </p:nvSpPr>
          <p:spPr>
            <a:xfrm flipV="1">
              <a:off x="4279935" y="139683"/>
              <a:ext cx="2878" cy="3060718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978" name="Shape 978"/>
            <p:cNvSpPr/>
            <p:nvPr/>
          </p:nvSpPr>
          <p:spPr>
            <a:xfrm>
              <a:off x="381000" y="16002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y</a:t>
              </a:r>
            </a:p>
          </p:txBody>
        </p:sp>
        <p:sp>
          <p:nvSpPr>
            <p:cNvPr id="979" name="Shape 979"/>
            <p:cNvSpPr/>
            <p:nvPr/>
          </p:nvSpPr>
          <p:spPr>
            <a:xfrm>
              <a:off x="381000" y="20955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v</a:t>
              </a:r>
            </a:p>
          </p:txBody>
        </p:sp>
        <p:sp>
          <p:nvSpPr>
            <p:cNvPr id="980" name="Shape 980"/>
            <p:cNvSpPr/>
            <p:nvPr/>
          </p:nvSpPr>
          <p:spPr>
            <a:xfrm>
              <a:off x="381000" y="25654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x</a:t>
              </a:r>
            </a:p>
          </p:txBody>
        </p:sp>
      </p:grpSp>
      <p:sp>
        <p:nvSpPr>
          <p:cNvPr id="982" name="Shape 982"/>
          <p:cNvSpPr/>
          <p:nvPr/>
        </p:nvSpPr>
        <p:spPr>
          <a:xfrm>
            <a:off x="1981200" y="12954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983" name="Shape 983"/>
          <p:cNvSpPr/>
          <p:nvPr/>
        </p:nvSpPr>
        <p:spPr>
          <a:xfrm>
            <a:off x="5194300" y="12954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984" name="Shape 984"/>
          <p:cNvSpPr/>
          <p:nvPr/>
        </p:nvSpPr>
        <p:spPr>
          <a:xfrm>
            <a:off x="1968500" y="27559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985" name="Shape 985"/>
          <p:cNvSpPr/>
          <p:nvPr/>
        </p:nvSpPr>
        <p:spPr>
          <a:xfrm>
            <a:off x="5181600" y="27686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986" name="Shape 986"/>
          <p:cNvSpPr/>
          <p:nvPr/>
        </p:nvSpPr>
        <p:spPr>
          <a:xfrm>
            <a:off x="1968500" y="32512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987" name="Shape 987"/>
          <p:cNvSpPr/>
          <p:nvPr/>
        </p:nvSpPr>
        <p:spPr>
          <a:xfrm>
            <a:off x="5181600" y="32512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988" name="Shape 988"/>
          <p:cNvSpPr/>
          <p:nvPr/>
        </p:nvSpPr>
        <p:spPr>
          <a:xfrm>
            <a:off x="1981200" y="18034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w</a:t>
            </a:r>
          </a:p>
        </p:txBody>
      </p:sp>
      <p:sp>
        <p:nvSpPr>
          <p:cNvPr id="989" name="Shape 989"/>
          <p:cNvSpPr/>
          <p:nvPr/>
        </p:nvSpPr>
        <p:spPr>
          <a:xfrm>
            <a:off x="5194300" y="18034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5</a:t>
            </a:r>
          </a:p>
        </p:txBody>
      </p:sp>
      <p:sp>
        <p:nvSpPr>
          <p:cNvPr id="990" name="Shape 990"/>
          <p:cNvSpPr/>
          <p:nvPr/>
        </p:nvSpPr>
        <p:spPr>
          <a:xfrm>
            <a:off x="1993900" y="22733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991" name="Shape 991"/>
          <p:cNvSpPr/>
          <p:nvPr/>
        </p:nvSpPr>
        <p:spPr>
          <a:xfrm>
            <a:off x="5207000" y="22733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992" name="Shape 992"/>
          <p:cNvSpPr/>
          <p:nvPr/>
        </p:nvSpPr>
        <p:spPr>
          <a:xfrm>
            <a:off x="2603500" y="1816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pic>
        <p:nvPicPr>
          <p:cNvPr id="993" name="Picture 992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879598" y="1931829"/>
            <a:ext cx="623556" cy="519273"/>
          </a:xfrm>
          <a:prstGeom prst="rect">
            <a:avLst/>
          </a:prstGeom>
        </p:spPr>
      </p:pic>
      <p:sp>
        <p:nvSpPr>
          <p:cNvPr id="995" name="Shape 995"/>
          <p:cNvSpPr/>
          <p:nvPr/>
        </p:nvSpPr>
        <p:spPr>
          <a:xfrm>
            <a:off x="5765800" y="18034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4</a:t>
            </a:r>
          </a:p>
        </p:txBody>
      </p:sp>
      <p:pic>
        <p:nvPicPr>
          <p:cNvPr id="996" name="Picture 995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092698" y="1892298"/>
            <a:ext cx="623556" cy="519273"/>
          </a:xfrm>
          <a:prstGeom prst="rect">
            <a:avLst/>
          </a:prstGeom>
        </p:spPr>
      </p:pic>
      <p:sp>
        <p:nvSpPr>
          <p:cNvPr id="998" name="Shape 998"/>
          <p:cNvSpPr/>
          <p:nvPr/>
        </p:nvSpPr>
        <p:spPr>
          <a:xfrm>
            <a:off x="2590800" y="22987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999" name="Shape 999"/>
          <p:cNvSpPr/>
          <p:nvPr/>
        </p:nvSpPr>
        <p:spPr>
          <a:xfrm>
            <a:off x="5778500" y="2324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000" name="Shape 1000"/>
          <p:cNvSpPr/>
          <p:nvPr/>
        </p:nvSpPr>
        <p:spPr>
          <a:xfrm>
            <a:off x="2590800" y="13335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1001" name="Shape 1001"/>
          <p:cNvSpPr/>
          <p:nvPr/>
        </p:nvSpPr>
        <p:spPr>
          <a:xfrm>
            <a:off x="5778500" y="13208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4</a:t>
            </a:r>
          </a:p>
        </p:txBody>
      </p:sp>
      <p:sp>
        <p:nvSpPr>
          <p:cNvPr id="1002" name="Shape 1002"/>
          <p:cNvSpPr/>
          <p:nvPr/>
        </p:nvSpPr>
        <p:spPr>
          <a:xfrm>
            <a:off x="6362700" y="1765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3</a:t>
            </a:r>
          </a:p>
        </p:txBody>
      </p:sp>
      <p:pic>
        <p:nvPicPr>
          <p:cNvPr id="1003" name="Picture 1002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689598" y="1919129"/>
            <a:ext cx="623556" cy="519273"/>
          </a:xfrm>
          <a:prstGeom prst="rect">
            <a:avLst/>
          </a:prstGeom>
        </p:spPr>
      </p:pic>
      <p:pic>
        <p:nvPicPr>
          <p:cNvPr id="1005" name="Picture 1004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904998" y="2387598"/>
            <a:ext cx="623556" cy="519273"/>
          </a:xfrm>
          <a:prstGeom prst="rect">
            <a:avLst/>
          </a:prstGeom>
        </p:spPr>
      </p:pic>
      <p:pic>
        <p:nvPicPr>
          <p:cNvPr id="1007" name="Picture 1006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054598" y="2349498"/>
            <a:ext cx="623556" cy="519273"/>
          </a:xfrm>
          <a:prstGeom prst="rect">
            <a:avLst/>
          </a:prstGeom>
        </p:spPr>
      </p:pic>
      <p:pic>
        <p:nvPicPr>
          <p:cNvPr id="1009" name="Picture 1008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016498" y="1460498"/>
            <a:ext cx="623556" cy="519273"/>
          </a:xfrm>
          <a:prstGeom prst="rect">
            <a:avLst/>
          </a:prstGeom>
        </p:spPr>
      </p:pic>
      <p:pic>
        <p:nvPicPr>
          <p:cNvPr id="1011" name="Picture 1010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828798" y="1449229"/>
            <a:ext cx="623556" cy="519273"/>
          </a:xfrm>
          <a:prstGeom prst="rect">
            <a:avLst/>
          </a:prstGeom>
        </p:spPr>
      </p:pic>
      <p:sp>
        <p:nvSpPr>
          <p:cNvPr id="1013" name="Shape 1013"/>
          <p:cNvSpPr/>
          <p:nvPr/>
        </p:nvSpPr>
        <p:spPr>
          <a:xfrm>
            <a:off x="1752600" y="6292850"/>
            <a:ext cx="495300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72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7200" b="1">
                <a:solidFill>
                  <a:srgbClr val="942193"/>
                </a:solidFill>
              </a:rPr>
              <a:t>*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27" dur="2000" fill="hold"/>
                                        <p:tgtEl>
                                          <p:spTgt spid="9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0" grpId="6" animBg="1" advAuto="0"/>
      <p:bldP spid="962" grpId="1" animBg="1" advAuto="0"/>
      <p:bldP spid="964" grpId="7" animBg="1" advAuto="0"/>
      <p:bldP spid="1000" grpId="3" animBg="1" advAuto="0"/>
      <p:bldP spid="1001" grpId="5" animBg="1" advAuto="0"/>
      <p:bldP spid="1002" grpId="9" animBg="1" advAuto="0"/>
      <p:bldP spid="1003" grpId="8" animBg="1" advAuto="0"/>
      <p:bldP spid="1009" grpId="4" animBg="1" advAuto="0"/>
      <p:bldP spid="1011" grpId="2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" name="Shape 1017"/>
          <p:cNvSpPr/>
          <p:nvPr/>
        </p:nvSpPr>
        <p:spPr>
          <a:xfrm>
            <a:off x="3073732" y="6972299"/>
            <a:ext cx="1894652" cy="818704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18" name="Shape 1018"/>
          <p:cNvSpPr/>
          <p:nvPr/>
        </p:nvSpPr>
        <p:spPr>
          <a:xfrm flipH="1">
            <a:off x="2964954" y="5478529"/>
            <a:ext cx="2072117" cy="106197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19" name="Shape 1019"/>
          <p:cNvSpPr/>
          <p:nvPr/>
        </p:nvSpPr>
        <p:spPr>
          <a:xfrm flipH="1">
            <a:off x="5227391" y="5615367"/>
            <a:ext cx="2" cy="2175100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20" name="Shape 1020"/>
          <p:cNvSpPr/>
          <p:nvPr/>
        </p:nvSpPr>
        <p:spPr>
          <a:xfrm>
            <a:off x="8059312" y="5638800"/>
            <a:ext cx="1924140" cy="97953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21" name="Shape 10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22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1022" name="Shape 1022"/>
          <p:cNvSpPr/>
          <p:nvPr/>
        </p:nvSpPr>
        <p:spPr>
          <a:xfrm>
            <a:off x="3644900" y="54419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023" name="Shape 1023"/>
          <p:cNvSpPr/>
          <p:nvPr/>
        </p:nvSpPr>
        <p:spPr>
          <a:xfrm>
            <a:off x="3644900" y="72009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1024" name="Shape 1024"/>
          <p:cNvSpPr/>
          <p:nvPr/>
        </p:nvSpPr>
        <p:spPr>
          <a:xfrm>
            <a:off x="6426200" y="47117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3</a:t>
            </a:r>
          </a:p>
        </p:txBody>
      </p:sp>
      <p:sp>
        <p:nvSpPr>
          <p:cNvPr id="1025" name="Shape 1025"/>
          <p:cNvSpPr/>
          <p:nvPr/>
        </p:nvSpPr>
        <p:spPr>
          <a:xfrm flipV="1">
            <a:off x="8082208" y="6828842"/>
            <a:ext cx="1852054" cy="93926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26" name="Shape 1026"/>
          <p:cNvSpPr/>
          <p:nvPr/>
        </p:nvSpPr>
        <p:spPr>
          <a:xfrm>
            <a:off x="9690100" y="63246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1027" name="Shape 1027"/>
          <p:cNvSpPr/>
          <p:nvPr/>
        </p:nvSpPr>
        <p:spPr>
          <a:xfrm>
            <a:off x="5283200" y="62738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028" name="Shape 1028"/>
          <p:cNvSpPr/>
          <p:nvPr/>
        </p:nvSpPr>
        <p:spPr>
          <a:xfrm>
            <a:off x="6426200" y="78359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1029" name="Shape 1029"/>
          <p:cNvSpPr/>
          <p:nvPr/>
        </p:nvSpPr>
        <p:spPr>
          <a:xfrm flipH="1" flipV="1">
            <a:off x="5511799" y="5431206"/>
            <a:ext cx="1952224" cy="153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30" name="Shape 1030"/>
          <p:cNvSpPr/>
          <p:nvPr/>
        </p:nvSpPr>
        <p:spPr>
          <a:xfrm flipH="1" flipV="1">
            <a:off x="5537200" y="7871566"/>
            <a:ext cx="1952224" cy="153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31" name="Shape 1031"/>
          <p:cNvSpPr/>
          <p:nvPr/>
        </p:nvSpPr>
        <p:spPr>
          <a:xfrm flipH="1">
            <a:off x="7778003" y="5715000"/>
            <a:ext cx="1" cy="2175100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32" name="Shape 1032"/>
          <p:cNvSpPr/>
          <p:nvPr/>
        </p:nvSpPr>
        <p:spPr>
          <a:xfrm>
            <a:off x="4851400" y="49784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v</a:t>
            </a:r>
          </a:p>
        </p:txBody>
      </p:sp>
      <p:sp>
        <p:nvSpPr>
          <p:cNvPr id="1033" name="Shape 1033"/>
          <p:cNvSpPr/>
          <p:nvPr/>
        </p:nvSpPr>
        <p:spPr>
          <a:xfrm>
            <a:off x="7404100" y="75565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1034" name="Shape 1034"/>
          <p:cNvSpPr/>
          <p:nvPr/>
        </p:nvSpPr>
        <p:spPr>
          <a:xfrm flipH="1">
            <a:off x="5403402" y="5561698"/>
            <a:ext cx="2187622" cy="2229306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35" name="Shape 1035"/>
          <p:cNvSpPr/>
          <p:nvPr/>
        </p:nvSpPr>
        <p:spPr>
          <a:xfrm>
            <a:off x="4851400" y="75565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1036" name="Shape 1036"/>
          <p:cNvSpPr/>
          <p:nvPr/>
        </p:nvSpPr>
        <p:spPr>
          <a:xfrm>
            <a:off x="6553200" y="64262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3</a:t>
            </a:r>
          </a:p>
        </p:txBody>
      </p:sp>
      <p:sp>
        <p:nvSpPr>
          <p:cNvPr id="1037" name="Shape 1037"/>
          <p:cNvSpPr/>
          <p:nvPr/>
        </p:nvSpPr>
        <p:spPr>
          <a:xfrm>
            <a:off x="9093200" y="54483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5</a:t>
            </a:r>
          </a:p>
        </p:txBody>
      </p:sp>
      <p:sp>
        <p:nvSpPr>
          <p:cNvPr id="1038" name="Shape 1038"/>
          <p:cNvSpPr/>
          <p:nvPr/>
        </p:nvSpPr>
        <p:spPr>
          <a:xfrm>
            <a:off x="7835900" y="62992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1039" name="Shape 1039"/>
          <p:cNvSpPr/>
          <p:nvPr/>
        </p:nvSpPr>
        <p:spPr>
          <a:xfrm>
            <a:off x="9004300" y="72009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040" name="Shape 1040"/>
          <p:cNvSpPr/>
          <p:nvPr/>
        </p:nvSpPr>
        <p:spPr>
          <a:xfrm>
            <a:off x="2737297" y="4283012"/>
            <a:ext cx="4922593" cy="20880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943" extrusionOk="0">
                <a:moveTo>
                  <a:pt x="0" y="19943"/>
                </a:moveTo>
                <a:cubicBezTo>
                  <a:pt x="0" y="19943"/>
                  <a:pt x="7486" y="1814"/>
                  <a:pt x="9555" y="265"/>
                </a:cubicBezTo>
                <a:cubicBezTo>
                  <a:pt x="12123" y="-1657"/>
                  <a:pt x="21600" y="7478"/>
                  <a:pt x="21600" y="7478"/>
                </a:cubicBezTo>
              </a:path>
            </a:pathLst>
          </a:cu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1041" name="Shape 1041"/>
          <p:cNvSpPr/>
          <p:nvPr/>
        </p:nvSpPr>
        <p:spPr>
          <a:xfrm>
            <a:off x="2387600" y="63246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u</a:t>
            </a:r>
          </a:p>
        </p:txBody>
      </p:sp>
      <p:sp>
        <p:nvSpPr>
          <p:cNvPr id="1042" name="Shape 1042"/>
          <p:cNvSpPr/>
          <p:nvPr/>
        </p:nvSpPr>
        <p:spPr>
          <a:xfrm>
            <a:off x="7404100" y="49784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942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w</a:t>
            </a:r>
          </a:p>
        </p:txBody>
      </p:sp>
      <p:pic>
        <p:nvPicPr>
          <p:cNvPr id="1043" name="Picture 1042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 rot="21593608">
            <a:off x="2742135" y="5292409"/>
            <a:ext cx="2323905" cy="1233017"/>
          </a:xfrm>
          <a:prstGeom prst="rect">
            <a:avLst/>
          </a:prstGeom>
        </p:spPr>
      </p:pic>
      <p:pic>
        <p:nvPicPr>
          <p:cNvPr id="1045" name="Picture 1044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689886" y="7016830"/>
            <a:ext cx="4870728" cy="1196005"/>
          </a:xfrm>
          <a:prstGeom prst="rect">
            <a:avLst/>
          </a:prstGeom>
        </p:spPr>
      </p:pic>
      <p:pic>
        <p:nvPicPr>
          <p:cNvPr id="1047" name="Picture 1046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857490" y="5753099"/>
            <a:ext cx="5296360" cy="2127164"/>
          </a:xfrm>
          <a:prstGeom prst="rect">
            <a:avLst/>
          </a:prstGeom>
        </p:spPr>
      </p:pic>
      <p:pic>
        <p:nvPicPr>
          <p:cNvPr id="1049" name="Picture 1048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935654" y="6692350"/>
            <a:ext cx="2139351" cy="1015195"/>
          </a:xfrm>
          <a:prstGeom prst="rect">
            <a:avLst/>
          </a:prstGeom>
        </p:spPr>
      </p:pic>
      <p:pic>
        <p:nvPicPr>
          <p:cNvPr id="1051" name="Picture 1050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444828" y="6756397"/>
            <a:ext cx="7677074" cy="1462151"/>
          </a:xfrm>
          <a:prstGeom prst="rect">
            <a:avLst/>
          </a:prstGeom>
        </p:spPr>
      </p:pic>
      <p:sp>
        <p:nvSpPr>
          <p:cNvPr id="1053" name="Shape 1053"/>
          <p:cNvSpPr/>
          <p:nvPr/>
        </p:nvSpPr>
        <p:spPr>
          <a:xfrm>
            <a:off x="4114800" y="4038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5</a:t>
            </a:r>
          </a:p>
        </p:txBody>
      </p:sp>
      <p:grpSp>
        <p:nvGrpSpPr>
          <p:cNvPr id="1066" name="Group 1066"/>
          <p:cNvGrpSpPr/>
          <p:nvPr/>
        </p:nvGrpSpPr>
        <p:grpSpPr>
          <a:xfrm>
            <a:off x="685800" y="673100"/>
            <a:ext cx="6667500" cy="3289300"/>
            <a:chOff x="0" y="0"/>
            <a:chExt cx="6667500" cy="3289300"/>
          </a:xfrm>
        </p:grpSpPr>
        <p:sp>
          <p:nvSpPr>
            <p:cNvPr id="1054" name="Shape 1054"/>
            <p:cNvSpPr/>
            <p:nvPr/>
          </p:nvSpPr>
          <p:spPr>
            <a:xfrm>
              <a:off x="0" y="0"/>
              <a:ext cx="6667500" cy="3289300"/>
            </a:xfrm>
            <a:prstGeom prst="rect">
              <a:avLst/>
            </a:prstGeom>
            <a:noFill/>
            <a:ln w="635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55" name="Shape 1055"/>
            <p:cNvSpPr/>
            <p:nvPr/>
          </p:nvSpPr>
          <p:spPr>
            <a:xfrm>
              <a:off x="86999" y="101600"/>
              <a:ext cx="2026236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dest.</a:t>
              </a:r>
            </a:p>
          </p:txBody>
        </p:sp>
        <p:sp>
          <p:nvSpPr>
            <p:cNvPr id="1056" name="Shape 1056"/>
            <p:cNvSpPr/>
            <p:nvPr/>
          </p:nvSpPr>
          <p:spPr>
            <a:xfrm>
              <a:off x="1704861" y="95250"/>
              <a:ext cx="1600201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next hop</a:t>
              </a:r>
            </a:p>
          </p:txBody>
        </p:sp>
        <p:sp>
          <p:nvSpPr>
            <p:cNvPr id="1057" name="Shape 1057"/>
            <p:cNvSpPr/>
            <p:nvPr/>
          </p:nvSpPr>
          <p:spPr>
            <a:xfrm flipV="1">
              <a:off x="126380" y="654854"/>
              <a:ext cx="6464234" cy="4392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058" name="Shape 1058"/>
            <p:cNvSpPr/>
            <p:nvPr/>
          </p:nvSpPr>
          <p:spPr>
            <a:xfrm flipV="1">
              <a:off x="1059444" y="139699"/>
              <a:ext cx="2879" cy="3060702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059" name="Shape 1059"/>
            <p:cNvSpPr/>
            <p:nvPr/>
          </p:nvSpPr>
          <p:spPr>
            <a:xfrm>
              <a:off x="384692" y="628650"/>
              <a:ext cx="635001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z</a:t>
              </a:r>
            </a:p>
          </p:txBody>
        </p:sp>
        <p:sp>
          <p:nvSpPr>
            <p:cNvPr id="1060" name="Shape 1060"/>
            <p:cNvSpPr/>
            <p:nvPr/>
          </p:nvSpPr>
          <p:spPr>
            <a:xfrm>
              <a:off x="317500" y="1117600"/>
              <a:ext cx="5080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w</a:t>
              </a:r>
            </a:p>
          </p:txBody>
        </p:sp>
        <p:sp>
          <p:nvSpPr>
            <p:cNvPr id="1061" name="Shape 1061"/>
            <p:cNvSpPr/>
            <p:nvPr/>
          </p:nvSpPr>
          <p:spPr>
            <a:xfrm>
              <a:off x="4991100" y="101600"/>
              <a:ext cx="9398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cost</a:t>
              </a:r>
            </a:p>
          </p:txBody>
        </p:sp>
        <p:sp>
          <p:nvSpPr>
            <p:cNvPr id="1062" name="Shape 1062"/>
            <p:cNvSpPr/>
            <p:nvPr/>
          </p:nvSpPr>
          <p:spPr>
            <a:xfrm flipV="1">
              <a:off x="4279935" y="139683"/>
              <a:ext cx="2878" cy="3060718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063" name="Shape 1063"/>
            <p:cNvSpPr/>
            <p:nvPr/>
          </p:nvSpPr>
          <p:spPr>
            <a:xfrm>
              <a:off x="381000" y="16002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y</a:t>
              </a:r>
            </a:p>
          </p:txBody>
        </p:sp>
        <p:sp>
          <p:nvSpPr>
            <p:cNvPr id="1064" name="Shape 1064"/>
            <p:cNvSpPr/>
            <p:nvPr/>
          </p:nvSpPr>
          <p:spPr>
            <a:xfrm>
              <a:off x="381000" y="20955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v</a:t>
              </a:r>
            </a:p>
          </p:txBody>
        </p:sp>
        <p:sp>
          <p:nvSpPr>
            <p:cNvPr id="1065" name="Shape 1065"/>
            <p:cNvSpPr/>
            <p:nvPr/>
          </p:nvSpPr>
          <p:spPr>
            <a:xfrm>
              <a:off x="381000" y="25654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x</a:t>
              </a:r>
            </a:p>
          </p:txBody>
        </p:sp>
      </p:grpSp>
      <p:sp>
        <p:nvSpPr>
          <p:cNvPr id="1067" name="Shape 1067"/>
          <p:cNvSpPr/>
          <p:nvPr/>
        </p:nvSpPr>
        <p:spPr>
          <a:xfrm>
            <a:off x="1981200" y="12954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1068" name="Shape 1068"/>
          <p:cNvSpPr/>
          <p:nvPr/>
        </p:nvSpPr>
        <p:spPr>
          <a:xfrm>
            <a:off x="5194300" y="12954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1069" name="Shape 1069"/>
          <p:cNvSpPr/>
          <p:nvPr/>
        </p:nvSpPr>
        <p:spPr>
          <a:xfrm>
            <a:off x="1968500" y="27559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1070" name="Shape 1070"/>
          <p:cNvSpPr/>
          <p:nvPr/>
        </p:nvSpPr>
        <p:spPr>
          <a:xfrm>
            <a:off x="5181600" y="27686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071" name="Shape 1071"/>
          <p:cNvSpPr/>
          <p:nvPr/>
        </p:nvSpPr>
        <p:spPr>
          <a:xfrm>
            <a:off x="1968500" y="32512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1072" name="Shape 1072"/>
          <p:cNvSpPr/>
          <p:nvPr/>
        </p:nvSpPr>
        <p:spPr>
          <a:xfrm>
            <a:off x="5181600" y="32512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1073" name="Shape 1073"/>
          <p:cNvSpPr/>
          <p:nvPr/>
        </p:nvSpPr>
        <p:spPr>
          <a:xfrm>
            <a:off x="1981200" y="18034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w</a:t>
            </a:r>
          </a:p>
        </p:txBody>
      </p:sp>
      <p:sp>
        <p:nvSpPr>
          <p:cNvPr id="1074" name="Shape 1074"/>
          <p:cNvSpPr/>
          <p:nvPr/>
        </p:nvSpPr>
        <p:spPr>
          <a:xfrm>
            <a:off x="5194300" y="18034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5</a:t>
            </a:r>
          </a:p>
        </p:txBody>
      </p:sp>
      <p:sp>
        <p:nvSpPr>
          <p:cNvPr id="1075" name="Shape 1075"/>
          <p:cNvSpPr/>
          <p:nvPr/>
        </p:nvSpPr>
        <p:spPr>
          <a:xfrm>
            <a:off x="1993900" y="22733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1076" name="Shape 1076"/>
          <p:cNvSpPr/>
          <p:nvPr/>
        </p:nvSpPr>
        <p:spPr>
          <a:xfrm>
            <a:off x="5207000" y="22733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1077" name="Shape 1077"/>
          <p:cNvSpPr/>
          <p:nvPr/>
        </p:nvSpPr>
        <p:spPr>
          <a:xfrm>
            <a:off x="2603500" y="1816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pic>
        <p:nvPicPr>
          <p:cNvPr id="1078" name="Picture 1077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892298" y="1931829"/>
            <a:ext cx="623556" cy="519273"/>
          </a:xfrm>
          <a:prstGeom prst="rect">
            <a:avLst/>
          </a:prstGeom>
        </p:spPr>
      </p:pic>
      <p:sp>
        <p:nvSpPr>
          <p:cNvPr id="1080" name="Shape 1080"/>
          <p:cNvSpPr/>
          <p:nvPr/>
        </p:nvSpPr>
        <p:spPr>
          <a:xfrm>
            <a:off x="5765800" y="18034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4</a:t>
            </a:r>
          </a:p>
        </p:txBody>
      </p:sp>
      <p:pic>
        <p:nvPicPr>
          <p:cNvPr id="1081" name="Picture 1080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092698" y="1892298"/>
            <a:ext cx="623556" cy="519273"/>
          </a:xfrm>
          <a:prstGeom prst="rect">
            <a:avLst/>
          </a:prstGeom>
        </p:spPr>
      </p:pic>
      <p:sp>
        <p:nvSpPr>
          <p:cNvPr id="1083" name="Shape 1083"/>
          <p:cNvSpPr/>
          <p:nvPr/>
        </p:nvSpPr>
        <p:spPr>
          <a:xfrm>
            <a:off x="2590800" y="22987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1084" name="Shape 1084"/>
          <p:cNvSpPr/>
          <p:nvPr/>
        </p:nvSpPr>
        <p:spPr>
          <a:xfrm>
            <a:off x="5778500" y="2324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085" name="Shape 1085"/>
          <p:cNvSpPr/>
          <p:nvPr/>
        </p:nvSpPr>
        <p:spPr>
          <a:xfrm>
            <a:off x="2590800" y="13335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1086" name="Shape 1086"/>
          <p:cNvSpPr/>
          <p:nvPr/>
        </p:nvSpPr>
        <p:spPr>
          <a:xfrm>
            <a:off x="6362700" y="1765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3</a:t>
            </a:r>
          </a:p>
        </p:txBody>
      </p:sp>
      <p:pic>
        <p:nvPicPr>
          <p:cNvPr id="1087" name="Picture 1086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689598" y="1919129"/>
            <a:ext cx="623556" cy="519273"/>
          </a:xfrm>
          <a:prstGeom prst="rect">
            <a:avLst/>
          </a:prstGeom>
        </p:spPr>
      </p:pic>
      <p:sp>
        <p:nvSpPr>
          <p:cNvPr id="1089" name="Shape 1089"/>
          <p:cNvSpPr/>
          <p:nvPr/>
        </p:nvSpPr>
        <p:spPr>
          <a:xfrm>
            <a:off x="5778500" y="13208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4</a:t>
            </a:r>
          </a:p>
        </p:txBody>
      </p:sp>
      <p:pic>
        <p:nvPicPr>
          <p:cNvPr id="1090" name="Picture 1089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904998" y="2387598"/>
            <a:ext cx="623556" cy="519273"/>
          </a:xfrm>
          <a:prstGeom prst="rect">
            <a:avLst/>
          </a:prstGeom>
        </p:spPr>
      </p:pic>
      <p:pic>
        <p:nvPicPr>
          <p:cNvPr id="1092" name="Picture 1091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054598" y="2349498"/>
            <a:ext cx="623556" cy="519273"/>
          </a:xfrm>
          <a:prstGeom prst="rect">
            <a:avLst/>
          </a:prstGeom>
        </p:spPr>
      </p:pic>
      <p:pic>
        <p:nvPicPr>
          <p:cNvPr id="1094" name="Picture 1093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016498" y="1460498"/>
            <a:ext cx="623556" cy="519273"/>
          </a:xfrm>
          <a:prstGeom prst="rect">
            <a:avLst/>
          </a:prstGeom>
        </p:spPr>
      </p:pic>
      <p:pic>
        <p:nvPicPr>
          <p:cNvPr id="1096" name="Picture 1095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828798" y="1449229"/>
            <a:ext cx="623556" cy="519273"/>
          </a:xfrm>
          <a:prstGeom prst="rect">
            <a:avLst/>
          </a:prstGeom>
        </p:spPr>
      </p:pic>
      <p:sp>
        <p:nvSpPr>
          <p:cNvPr id="1098" name="Shape 1098"/>
          <p:cNvSpPr/>
          <p:nvPr/>
        </p:nvSpPr>
        <p:spPr>
          <a:xfrm>
            <a:off x="1752600" y="6292850"/>
            <a:ext cx="495300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72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7200" b="1">
                <a:solidFill>
                  <a:srgbClr val="942193"/>
                </a:solidFill>
              </a:rPr>
              <a:t>*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Shape 1102"/>
          <p:cNvSpPr/>
          <p:nvPr/>
        </p:nvSpPr>
        <p:spPr>
          <a:xfrm flipH="1">
            <a:off x="2964954" y="5478529"/>
            <a:ext cx="2072117" cy="106197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03" name="Shape 1103"/>
          <p:cNvSpPr/>
          <p:nvPr/>
        </p:nvSpPr>
        <p:spPr>
          <a:xfrm flipH="1">
            <a:off x="5227391" y="5615367"/>
            <a:ext cx="2" cy="2175100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04" name="Shape 1104"/>
          <p:cNvSpPr/>
          <p:nvPr/>
        </p:nvSpPr>
        <p:spPr>
          <a:xfrm>
            <a:off x="8059312" y="5638800"/>
            <a:ext cx="1924140" cy="97953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05" name="Shape 110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23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1106" name="Shape 1106"/>
          <p:cNvSpPr/>
          <p:nvPr/>
        </p:nvSpPr>
        <p:spPr>
          <a:xfrm>
            <a:off x="3644900" y="54419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107" name="Shape 1107"/>
          <p:cNvSpPr/>
          <p:nvPr/>
        </p:nvSpPr>
        <p:spPr>
          <a:xfrm>
            <a:off x="3644900" y="72009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1108" name="Shape 1108"/>
          <p:cNvSpPr/>
          <p:nvPr/>
        </p:nvSpPr>
        <p:spPr>
          <a:xfrm>
            <a:off x="6426200" y="47117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3</a:t>
            </a:r>
          </a:p>
        </p:txBody>
      </p:sp>
      <p:sp>
        <p:nvSpPr>
          <p:cNvPr id="1109" name="Shape 1109"/>
          <p:cNvSpPr/>
          <p:nvPr/>
        </p:nvSpPr>
        <p:spPr>
          <a:xfrm flipV="1">
            <a:off x="8082208" y="6828842"/>
            <a:ext cx="1852054" cy="93926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10" name="Shape 1110"/>
          <p:cNvSpPr/>
          <p:nvPr/>
        </p:nvSpPr>
        <p:spPr>
          <a:xfrm>
            <a:off x="3073732" y="6972299"/>
            <a:ext cx="1894652" cy="818704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11" name="Shape 1111"/>
          <p:cNvSpPr/>
          <p:nvPr/>
        </p:nvSpPr>
        <p:spPr>
          <a:xfrm>
            <a:off x="9690100" y="63246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94219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1112" name="Shape 1112"/>
          <p:cNvSpPr/>
          <p:nvPr/>
        </p:nvSpPr>
        <p:spPr>
          <a:xfrm>
            <a:off x="5283200" y="62738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113" name="Shape 1113"/>
          <p:cNvSpPr/>
          <p:nvPr/>
        </p:nvSpPr>
        <p:spPr>
          <a:xfrm>
            <a:off x="6426200" y="78359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1114" name="Shape 1114"/>
          <p:cNvSpPr/>
          <p:nvPr/>
        </p:nvSpPr>
        <p:spPr>
          <a:xfrm flipH="1" flipV="1">
            <a:off x="5511799" y="5431206"/>
            <a:ext cx="1952224" cy="153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15" name="Shape 1115"/>
          <p:cNvSpPr/>
          <p:nvPr/>
        </p:nvSpPr>
        <p:spPr>
          <a:xfrm flipH="1" flipV="1">
            <a:off x="5537200" y="7871566"/>
            <a:ext cx="1952224" cy="153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16" name="Shape 1116"/>
          <p:cNvSpPr/>
          <p:nvPr/>
        </p:nvSpPr>
        <p:spPr>
          <a:xfrm flipH="1">
            <a:off x="7778003" y="5715000"/>
            <a:ext cx="1" cy="2175100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17" name="Shape 1117"/>
          <p:cNvSpPr/>
          <p:nvPr/>
        </p:nvSpPr>
        <p:spPr>
          <a:xfrm>
            <a:off x="4851400" y="49784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v</a:t>
            </a:r>
          </a:p>
        </p:txBody>
      </p:sp>
      <p:sp>
        <p:nvSpPr>
          <p:cNvPr id="1118" name="Shape 1118"/>
          <p:cNvSpPr/>
          <p:nvPr/>
        </p:nvSpPr>
        <p:spPr>
          <a:xfrm>
            <a:off x="7404100" y="75565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1119" name="Shape 1119"/>
          <p:cNvSpPr/>
          <p:nvPr/>
        </p:nvSpPr>
        <p:spPr>
          <a:xfrm flipH="1">
            <a:off x="5403402" y="5561698"/>
            <a:ext cx="2187622" cy="2229306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20" name="Shape 1120"/>
          <p:cNvSpPr/>
          <p:nvPr/>
        </p:nvSpPr>
        <p:spPr>
          <a:xfrm>
            <a:off x="4851400" y="75565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1121" name="Shape 1121"/>
          <p:cNvSpPr/>
          <p:nvPr/>
        </p:nvSpPr>
        <p:spPr>
          <a:xfrm>
            <a:off x="6553200" y="64262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3</a:t>
            </a:r>
          </a:p>
        </p:txBody>
      </p:sp>
      <p:sp>
        <p:nvSpPr>
          <p:cNvPr id="1122" name="Shape 1122"/>
          <p:cNvSpPr/>
          <p:nvPr/>
        </p:nvSpPr>
        <p:spPr>
          <a:xfrm>
            <a:off x="9093200" y="54483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5</a:t>
            </a:r>
          </a:p>
        </p:txBody>
      </p:sp>
      <p:sp>
        <p:nvSpPr>
          <p:cNvPr id="1123" name="Shape 1123"/>
          <p:cNvSpPr/>
          <p:nvPr/>
        </p:nvSpPr>
        <p:spPr>
          <a:xfrm>
            <a:off x="7835900" y="62992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1124" name="Shape 1124"/>
          <p:cNvSpPr/>
          <p:nvPr/>
        </p:nvSpPr>
        <p:spPr>
          <a:xfrm>
            <a:off x="9004300" y="72009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125" name="Shape 1125"/>
          <p:cNvSpPr/>
          <p:nvPr/>
        </p:nvSpPr>
        <p:spPr>
          <a:xfrm>
            <a:off x="2737297" y="4283012"/>
            <a:ext cx="4922593" cy="20880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943" extrusionOk="0">
                <a:moveTo>
                  <a:pt x="0" y="19943"/>
                </a:moveTo>
                <a:cubicBezTo>
                  <a:pt x="0" y="19943"/>
                  <a:pt x="7486" y="1814"/>
                  <a:pt x="9555" y="265"/>
                </a:cubicBezTo>
                <a:cubicBezTo>
                  <a:pt x="12123" y="-1657"/>
                  <a:pt x="21600" y="7478"/>
                  <a:pt x="21600" y="7478"/>
                </a:cubicBezTo>
              </a:path>
            </a:pathLst>
          </a:cu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1126" name="Shape 1126"/>
          <p:cNvSpPr/>
          <p:nvPr/>
        </p:nvSpPr>
        <p:spPr>
          <a:xfrm>
            <a:off x="2387600" y="63246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u</a:t>
            </a:r>
          </a:p>
        </p:txBody>
      </p:sp>
      <p:sp>
        <p:nvSpPr>
          <p:cNvPr id="1127" name="Shape 1127"/>
          <p:cNvSpPr/>
          <p:nvPr/>
        </p:nvSpPr>
        <p:spPr>
          <a:xfrm>
            <a:off x="7404100" y="49784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w</a:t>
            </a:r>
          </a:p>
        </p:txBody>
      </p:sp>
      <p:pic>
        <p:nvPicPr>
          <p:cNvPr id="1128" name="Picture 1127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 rot="21593608">
            <a:off x="2742135" y="5292409"/>
            <a:ext cx="2323905" cy="1233017"/>
          </a:xfrm>
          <a:prstGeom prst="rect">
            <a:avLst/>
          </a:prstGeom>
        </p:spPr>
      </p:pic>
      <p:pic>
        <p:nvPicPr>
          <p:cNvPr id="1130" name="Picture 1129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689886" y="7016830"/>
            <a:ext cx="4870728" cy="1196005"/>
          </a:xfrm>
          <a:prstGeom prst="rect">
            <a:avLst/>
          </a:prstGeom>
        </p:spPr>
      </p:pic>
      <p:pic>
        <p:nvPicPr>
          <p:cNvPr id="1132" name="Picture 1131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857490" y="5753099"/>
            <a:ext cx="5296360" cy="2127164"/>
          </a:xfrm>
          <a:prstGeom prst="rect">
            <a:avLst/>
          </a:prstGeom>
        </p:spPr>
      </p:pic>
      <p:pic>
        <p:nvPicPr>
          <p:cNvPr id="1134" name="Picture 1133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935654" y="6692350"/>
            <a:ext cx="2139351" cy="1015195"/>
          </a:xfrm>
          <a:prstGeom prst="rect">
            <a:avLst/>
          </a:prstGeom>
        </p:spPr>
      </p:pic>
      <p:pic>
        <p:nvPicPr>
          <p:cNvPr id="1136" name="Picture 1135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444828" y="6756397"/>
            <a:ext cx="7677074" cy="1462151"/>
          </a:xfrm>
          <a:prstGeom prst="rect">
            <a:avLst/>
          </a:prstGeom>
        </p:spPr>
      </p:pic>
      <p:sp>
        <p:nvSpPr>
          <p:cNvPr id="1138" name="Shape 1138"/>
          <p:cNvSpPr/>
          <p:nvPr/>
        </p:nvSpPr>
        <p:spPr>
          <a:xfrm>
            <a:off x="4114800" y="4038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5</a:t>
            </a:r>
          </a:p>
        </p:txBody>
      </p:sp>
      <p:grpSp>
        <p:nvGrpSpPr>
          <p:cNvPr id="1151" name="Group 1151"/>
          <p:cNvGrpSpPr/>
          <p:nvPr/>
        </p:nvGrpSpPr>
        <p:grpSpPr>
          <a:xfrm>
            <a:off x="685800" y="673100"/>
            <a:ext cx="6667500" cy="3289300"/>
            <a:chOff x="0" y="0"/>
            <a:chExt cx="6667500" cy="3289300"/>
          </a:xfrm>
        </p:grpSpPr>
        <p:sp>
          <p:nvSpPr>
            <p:cNvPr id="1139" name="Shape 1139"/>
            <p:cNvSpPr/>
            <p:nvPr/>
          </p:nvSpPr>
          <p:spPr>
            <a:xfrm>
              <a:off x="0" y="0"/>
              <a:ext cx="6667500" cy="3289300"/>
            </a:xfrm>
            <a:prstGeom prst="rect">
              <a:avLst/>
            </a:prstGeom>
            <a:noFill/>
            <a:ln w="635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40" name="Shape 1140"/>
            <p:cNvSpPr/>
            <p:nvPr/>
          </p:nvSpPr>
          <p:spPr>
            <a:xfrm>
              <a:off x="86999" y="101600"/>
              <a:ext cx="2026236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dest.</a:t>
              </a:r>
            </a:p>
          </p:txBody>
        </p:sp>
        <p:sp>
          <p:nvSpPr>
            <p:cNvPr id="1141" name="Shape 1141"/>
            <p:cNvSpPr/>
            <p:nvPr/>
          </p:nvSpPr>
          <p:spPr>
            <a:xfrm>
              <a:off x="1704861" y="95250"/>
              <a:ext cx="1600201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next hop</a:t>
              </a:r>
            </a:p>
          </p:txBody>
        </p:sp>
        <p:sp>
          <p:nvSpPr>
            <p:cNvPr id="1142" name="Shape 1142"/>
            <p:cNvSpPr/>
            <p:nvPr/>
          </p:nvSpPr>
          <p:spPr>
            <a:xfrm flipV="1">
              <a:off x="126380" y="654854"/>
              <a:ext cx="6464234" cy="4392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143" name="Shape 1143"/>
            <p:cNvSpPr/>
            <p:nvPr/>
          </p:nvSpPr>
          <p:spPr>
            <a:xfrm flipV="1">
              <a:off x="1059444" y="139699"/>
              <a:ext cx="2879" cy="3060702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144" name="Shape 1144"/>
            <p:cNvSpPr/>
            <p:nvPr/>
          </p:nvSpPr>
          <p:spPr>
            <a:xfrm>
              <a:off x="384692" y="628650"/>
              <a:ext cx="635001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z</a:t>
              </a:r>
            </a:p>
          </p:txBody>
        </p:sp>
        <p:sp>
          <p:nvSpPr>
            <p:cNvPr id="1145" name="Shape 1145"/>
            <p:cNvSpPr/>
            <p:nvPr/>
          </p:nvSpPr>
          <p:spPr>
            <a:xfrm>
              <a:off x="317500" y="1117600"/>
              <a:ext cx="5080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w</a:t>
              </a:r>
            </a:p>
          </p:txBody>
        </p:sp>
        <p:sp>
          <p:nvSpPr>
            <p:cNvPr id="1146" name="Shape 1146"/>
            <p:cNvSpPr/>
            <p:nvPr/>
          </p:nvSpPr>
          <p:spPr>
            <a:xfrm>
              <a:off x="4991100" y="101600"/>
              <a:ext cx="9398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cost</a:t>
              </a:r>
            </a:p>
          </p:txBody>
        </p:sp>
        <p:sp>
          <p:nvSpPr>
            <p:cNvPr id="1147" name="Shape 1147"/>
            <p:cNvSpPr/>
            <p:nvPr/>
          </p:nvSpPr>
          <p:spPr>
            <a:xfrm flipV="1">
              <a:off x="4279935" y="139683"/>
              <a:ext cx="2878" cy="3060718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148" name="Shape 1148"/>
            <p:cNvSpPr/>
            <p:nvPr/>
          </p:nvSpPr>
          <p:spPr>
            <a:xfrm>
              <a:off x="381000" y="16002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y</a:t>
              </a:r>
            </a:p>
          </p:txBody>
        </p:sp>
        <p:sp>
          <p:nvSpPr>
            <p:cNvPr id="1149" name="Shape 1149"/>
            <p:cNvSpPr/>
            <p:nvPr/>
          </p:nvSpPr>
          <p:spPr>
            <a:xfrm>
              <a:off x="381000" y="20955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v</a:t>
              </a:r>
            </a:p>
          </p:txBody>
        </p:sp>
        <p:sp>
          <p:nvSpPr>
            <p:cNvPr id="1150" name="Shape 1150"/>
            <p:cNvSpPr/>
            <p:nvPr/>
          </p:nvSpPr>
          <p:spPr>
            <a:xfrm>
              <a:off x="381000" y="25654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x</a:t>
              </a:r>
            </a:p>
          </p:txBody>
        </p:sp>
      </p:grpSp>
      <p:sp>
        <p:nvSpPr>
          <p:cNvPr id="1152" name="Shape 1152"/>
          <p:cNvSpPr/>
          <p:nvPr/>
        </p:nvSpPr>
        <p:spPr>
          <a:xfrm>
            <a:off x="1981200" y="12954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1153" name="Shape 1153"/>
          <p:cNvSpPr/>
          <p:nvPr/>
        </p:nvSpPr>
        <p:spPr>
          <a:xfrm>
            <a:off x="5194300" y="12954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1154" name="Shape 1154"/>
          <p:cNvSpPr/>
          <p:nvPr/>
        </p:nvSpPr>
        <p:spPr>
          <a:xfrm>
            <a:off x="1968500" y="27559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1155" name="Shape 1155"/>
          <p:cNvSpPr/>
          <p:nvPr/>
        </p:nvSpPr>
        <p:spPr>
          <a:xfrm>
            <a:off x="5181600" y="27686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156" name="Shape 1156"/>
          <p:cNvSpPr/>
          <p:nvPr/>
        </p:nvSpPr>
        <p:spPr>
          <a:xfrm>
            <a:off x="1968500" y="32512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1157" name="Shape 1157"/>
          <p:cNvSpPr/>
          <p:nvPr/>
        </p:nvSpPr>
        <p:spPr>
          <a:xfrm>
            <a:off x="5181600" y="32512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1158" name="Shape 1158"/>
          <p:cNvSpPr/>
          <p:nvPr/>
        </p:nvSpPr>
        <p:spPr>
          <a:xfrm>
            <a:off x="1981200" y="18034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w</a:t>
            </a:r>
          </a:p>
        </p:txBody>
      </p:sp>
      <p:sp>
        <p:nvSpPr>
          <p:cNvPr id="1159" name="Shape 1159"/>
          <p:cNvSpPr/>
          <p:nvPr/>
        </p:nvSpPr>
        <p:spPr>
          <a:xfrm>
            <a:off x="5194300" y="18034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5</a:t>
            </a:r>
          </a:p>
        </p:txBody>
      </p:sp>
      <p:sp>
        <p:nvSpPr>
          <p:cNvPr id="1160" name="Shape 1160"/>
          <p:cNvSpPr/>
          <p:nvPr/>
        </p:nvSpPr>
        <p:spPr>
          <a:xfrm>
            <a:off x="1993900" y="22733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1161" name="Shape 1161"/>
          <p:cNvSpPr/>
          <p:nvPr/>
        </p:nvSpPr>
        <p:spPr>
          <a:xfrm>
            <a:off x="5207000" y="22733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1162" name="Shape 1162"/>
          <p:cNvSpPr/>
          <p:nvPr/>
        </p:nvSpPr>
        <p:spPr>
          <a:xfrm>
            <a:off x="2603500" y="1816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pic>
        <p:nvPicPr>
          <p:cNvPr id="1163" name="Picture 1162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892298" y="1931829"/>
            <a:ext cx="623556" cy="519273"/>
          </a:xfrm>
          <a:prstGeom prst="rect">
            <a:avLst/>
          </a:prstGeom>
        </p:spPr>
      </p:pic>
      <p:sp>
        <p:nvSpPr>
          <p:cNvPr id="1165" name="Shape 1165"/>
          <p:cNvSpPr/>
          <p:nvPr/>
        </p:nvSpPr>
        <p:spPr>
          <a:xfrm>
            <a:off x="5765800" y="18034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4</a:t>
            </a:r>
          </a:p>
        </p:txBody>
      </p:sp>
      <p:pic>
        <p:nvPicPr>
          <p:cNvPr id="1166" name="Picture 1165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092698" y="1892298"/>
            <a:ext cx="623556" cy="519273"/>
          </a:xfrm>
          <a:prstGeom prst="rect">
            <a:avLst/>
          </a:prstGeom>
        </p:spPr>
      </p:pic>
      <p:sp>
        <p:nvSpPr>
          <p:cNvPr id="1168" name="Shape 1168"/>
          <p:cNvSpPr/>
          <p:nvPr/>
        </p:nvSpPr>
        <p:spPr>
          <a:xfrm>
            <a:off x="2590800" y="22987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1169" name="Shape 1169"/>
          <p:cNvSpPr/>
          <p:nvPr/>
        </p:nvSpPr>
        <p:spPr>
          <a:xfrm>
            <a:off x="5778500" y="2324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170" name="Shape 1170"/>
          <p:cNvSpPr/>
          <p:nvPr/>
        </p:nvSpPr>
        <p:spPr>
          <a:xfrm>
            <a:off x="2590800" y="13335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1171" name="Shape 1171"/>
          <p:cNvSpPr/>
          <p:nvPr/>
        </p:nvSpPr>
        <p:spPr>
          <a:xfrm>
            <a:off x="6362700" y="1765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3</a:t>
            </a:r>
          </a:p>
        </p:txBody>
      </p:sp>
      <p:pic>
        <p:nvPicPr>
          <p:cNvPr id="1172" name="Picture 1171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689598" y="1919129"/>
            <a:ext cx="623556" cy="519273"/>
          </a:xfrm>
          <a:prstGeom prst="rect">
            <a:avLst/>
          </a:prstGeom>
        </p:spPr>
      </p:pic>
      <p:sp>
        <p:nvSpPr>
          <p:cNvPr id="1174" name="Shape 1174"/>
          <p:cNvSpPr/>
          <p:nvPr/>
        </p:nvSpPr>
        <p:spPr>
          <a:xfrm>
            <a:off x="5778500" y="13208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4</a:t>
            </a:r>
          </a:p>
        </p:txBody>
      </p:sp>
      <p:pic>
        <p:nvPicPr>
          <p:cNvPr id="1175" name="Picture 1174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904998" y="2387598"/>
            <a:ext cx="623556" cy="519273"/>
          </a:xfrm>
          <a:prstGeom prst="rect">
            <a:avLst/>
          </a:prstGeom>
        </p:spPr>
      </p:pic>
      <p:pic>
        <p:nvPicPr>
          <p:cNvPr id="1177" name="Picture 1176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054598" y="2349498"/>
            <a:ext cx="623556" cy="519273"/>
          </a:xfrm>
          <a:prstGeom prst="rect">
            <a:avLst/>
          </a:prstGeom>
        </p:spPr>
      </p:pic>
      <p:pic>
        <p:nvPicPr>
          <p:cNvPr id="1179" name="Picture 1178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816098" y="1461929"/>
            <a:ext cx="623556" cy="519273"/>
          </a:xfrm>
          <a:prstGeom prst="rect">
            <a:avLst/>
          </a:prstGeom>
        </p:spPr>
      </p:pic>
      <p:pic>
        <p:nvPicPr>
          <p:cNvPr id="1181" name="Picture 1180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016498" y="1460498"/>
            <a:ext cx="623556" cy="519273"/>
          </a:xfrm>
          <a:prstGeom prst="rect">
            <a:avLst/>
          </a:prstGeom>
        </p:spPr>
      </p:pic>
      <p:sp>
        <p:nvSpPr>
          <p:cNvPr id="1183" name="Shape 1183"/>
          <p:cNvSpPr/>
          <p:nvPr/>
        </p:nvSpPr>
        <p:spPr>
          <a:xfrm>
            <a:off x="1752600" y="6292850"/>
            <a:ext cx="495300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72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7200" b="1">
                <a:solidFill>
                  <a:srgbClr val="942193"/>
                </a:solidFill>
              </a:rPr>
              <a:t>*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" name="Shape 1187"/>
          <p:cNvSpPr>
            <a:spLocks noGrp="1"/>
          </p:cNvSpPr>
          <p:nvPr>
            <p:ph type="title"/>
          </p:nvPr>
        </p:nvSpPr>
        <p:spPr>
          <a:xfrm>
            <a:off x="1066799" y="673100"/>
            <a:ext cx="10806137" cy="2438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00" dirty="0" smtClean="0">
                <a:solidFill>
                  <a:srgbClr val="424242"/>
                </a:solidFill>
              </a:rPr>
              <a:t>R</a:t>
            </a:r>
            <a:r>
              <a:rPr sz="6400" dirty="0" smtClean="0">
                <a:solidFill>
                  <a:srgbClr val="424242"/>
                </a:solidFill>
              </a:rPr>
              <a:t>outing </a:t>
            </a:r>
            <a:r>
              <a:rPr sz="6400" dirty="0">
                <a:solidFill>
                  <a:srgbClr val="424242"/>
                </a:solidFill>
              </a:rPr>
              <a:t>algorithm for source </a:t>
            </a:r>
            <a:r>
              <a:rPr sz="6400" dirty="0" smtClean="0">
                <a:solidFill>
                  <a:srgbClr val="424242"/>
                </a:solidFill>
              </a:rPr>
              <a:t>u</a:t>
            </a:r>
            <a:endParaRPr sz="6400" dirty="0">
              <a:solidFill>
                <a:srgbClr val="424242"/>
              </a:solidFill>
            </a:endParaRPr>
          </a:p>
        </p:txBody>
      </p:sp>
      <p:sp>
        <p:nvSpPr>
          <p:cNvPr id="1188" name="Shape 1188"/>
          <p:cNvSpPr>
            <a:spLocks noGrp="1"/>
          </p:cNvSpPr>
          <p:nvPr>
            <p:ph type="body" idx="1"/>
          </p:nvPr>
        </p:nvSpPr>
        <p:spPr>
          <a:xfrm>
            <a:off x="1270000" y="3873500"/>
            <a:ext cx="9626600" cy="4279900"/>
          </a:xfrm>
          <a:prstGeom prst="rect">
            <a:avLst/>
          </a:prstGeom>
        </p:spPr>
        <p:txBody>
          <a:bodyPr lIns="0" tIns="0" rIns="0" bIns="0" anchor="t"/>
          <a:lstStyle/>
          <a:p>
            <a:pPr marL="571500" lvl="0">
              <a:spcBef>
                <a:spcPts val="10000"/>
              </a:spcBef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424242"/>
                </a:solidFill>
              </a:rPr>
              <a:t>Input: router graph &amp; link </a:t>
            </a:r>
            <a:r>
              <a:rPr sz="4200" dirty="0" smtClean="0">
                <a:solidFill>
                  <a:srgbClr val="424242"/>
                </a:solidFill>
              </a:rPr>
              <a:t>costs</a:t>
            </a:r>
            <a:r>
              <a:rPr lang="en-US" sz="4200" dirty="0" smtClean="0">
                <a:solidFill>
                  <a:srgbClr val="424242"/>
                </a:solidFill>
              </a:rPr>
              <a:t/>
            </a:r>
            <a:br>
              <a:rPr lang="en-US" sz="4200" dirty="0" smtClean="0">
                <a:solidFill>
                  <a:srgbClr val="424242"/>
                </a:solidFill>
              </a:rPr>
            </a:br>
            <a:endParaRPr sz="4200" dirty="0">
              <a:solidFill>
                <a:srgbClr val="424242"/>
              </a:solidFill>
            </a:endParaRPr>
          </a:p>
          <a:p>
            <a:pPr marL="571500" lvl="0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424242"/>
                </a:solidFill>
              </a:rPr>
              <a:t>Output: least-cost path                                            </a:t>
            </a:r>
          </a:p>
          <a:p>
            <a:pPr marL="0" lvl="0" indent="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424242"/>
                </a:solidFill>
              </a:rPr>
              <a:t>               from source router u </a:t>
            </a:r>
          </a:p>
          <a:p>
            <a:pPr marL="0" lvl="0" indent="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424242"/>
                </a:solidFill>
              </a:rPr>
              <a:t>               to every other router</a:t>
            </a:r>
          </a:p>
        </p:txBody>
      </p:sp>
      <p:sp>
        <p:nvSpPr>
          <p:cNvPr id="1189" name="Shape 118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24</a:t>
            </a:fld>
            <a:endParaRPr>
              <a:solidFill>
                <a:srgbClr val="91919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" grpId="1" build="p" animBg="1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Shape 1199"/>
          <p:cNvSpPr>
            <a:spLocks noGrp="1"/>
          </p:cNvSpPr>
          <p:nvPr>
            <p:ph type="title"/>
          </p:nvPr>
        </p:nvSpPr>
        <p:spPr>
          <a:xfrm>
            <a:off x="1092200" y="368300"/>
            <a:ext cx="10287000" cy="2438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 dirty="0">
                <a:solidFill>
                  <a:srgbClr val="424242"/>
                </a:solidFill>
              </a:rPr>
              <a:t>Dijkstra’s algorithm</a:t>
            </a:r>
          </a:p>
        </p:txBody>
      </p:sp>
      <p:sp>
        <p:nvSpPr>
          <p:cNvPr id="1200" name="Shape 1200"/>
          <p:cNvSpPr>
            <a:spLocks noGrp="1"/>
          </p:cNvSpPr>
          <p:nvPr>
            <p:ph type="body" idx="1"/>
          </p:nvPr>
        </p:nvSpPr>
        <p:spPr>
          <a:xfrm>
            <a:off x="735453" y="2959099"/>
            <a:ext cx="12153901" cy="6585237"/>
          </a:xfrm>
          <a:prstGeom prst="rect">
            <a:avLst/>
          </a:prstGeom>
        </p:spPr>
        <p:txBody>
          <a:bodyPr lIns="0" tIns="0" rIns="0" bIns="0" anchor="t"/>
          <a:lstStyle/>
          <a:p>
            <a:pPr marL="571500" lvl="0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424242"/>
                </a:solidFill>
              </a:rPr>
              <a:t>Source router considers every other </a:t>
            </a:r>
            <a:r>
              <a:rPr sz="4200" dirty="0" smtClean="0">
                <a:solidFill>
                  <a:srgbClr val="424242"/>
                </a:solidFill>
              </a:rPr>
              <a:t>router</a:t>
            </a:r>
            <a:endParaRPr lang="en-US" sz="4200" dirty="0" smtClean="0">
              <a:solidFill>
                <a:srgbClr val="424242"/>
              </a:solidFill>
            </a:endParaRPr>
          </a:p>
          <a:p>
            <a:pPr marL="1016000"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3600" dirty="0" smtClean="0"/>
              <a:t>starting from next “closest” neighbor </a:t>
            </a:r>
            <a:r>
              <a:rPr lang="en-US" dirty="0"/>
              <a:t/>
            </a:r>
            <a:br>
              <a:rPr lang="en-US" dirty="0"/>
            </a:br>
            <a:endParaRPr lang="en-US" sz="4200" dirty="0" smtClean="0">
              <a:solidFill>
                <a:srgbClr val="424242"/>
              </a:solidFill>
            </a:endParaRPr>
          </a:p>
          <a:p>
            <a:pPr marL="571500" lvl="0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sz="4200" dirty="0" smtClean="0">
                <a:solidFill>
                  <a:srgbClr val="424242"/>
                </a:solidFill>
              </a:rPr>
              <a:t>Checks </a:t>
            </a:r>
            <a:r>
              <a:rPr sz="4200" dirty="0">
                <a:solidFill>
                  <a:srgbClr val="424242"/>
                </a:solidFill>
              </a:rPr>
              <a:t>whether it can improve current </a:t>
            </a:r>
            <a:r>
              <a:rPr sz="4200" dirty="0" smtClean="0">
                <a:solidFill>
                  <a:srgbClr val="424242"/>
                </a:solidFill>
              </a:rPr>
              <a:t>paths</a:t>
            </a:r>
            <a:endParaRPr lang="en-US" sz="4200" dirty="0" smtClean="0">
              <a:solidFill>
                <a:srgbClr val="424242"/>
              </a:solidFill>
            </a:endParaRPr>
          </a:p>
          <a:p>
            <a:pPr marL="1016000"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3600" dirty="0" smtClean="0"/>
              <a:t>by using that router as an intermediate point</a:t>
            </a:r>
            <a:r>
              <a:rPr lang="en-US" dirty="0"/>
              <a:t/>
            </a:r>
            <a:br>
              <a:rPr lang="en-US" dirty="0"/>
            </a:br>
            <a:endParaRPr lang="en-US" sz="4200" dirty="0" smtClean="0">
              <a:solidFill>
                <a:srgbClr val="424242"/>
              </a:solidFill>
            </a:endParaRPr>
          </a:p>
          <a:p>
            <a:pPr marL="571500" lvl="0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sz="4200" dirty="0" smtClean="0">
                <a:solidFill>
                  <a:srgbClr val="424242"/>
                </a:solidFill>
              </a:rPr>
              <a:t>Ends </a:t>
            </a:r>
            <a:r>
              <a:rPr sz="4200" dirty="0">
                <a:solidFill>
                  <a:srgbClr val="424242"/>
                </a:solidFill>
              </a:rPr>
              <a:t>when </a:t>
            </a:r>
            <a:r>
              <a:rPr lang="en-US" sz="4200" dirty="0" smtClean="0">
                <a:solidFill>
                  <a:srgbClr val="424242"/>
                </a:solidFill>
              </a:rPr>
              <a:t>all intermediaries have been considered</a:t>
            </a:r>
          </a:p>
          <a:p>
            <a:pPr marL="571500" lvl="0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571500" lvl="0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4200" dirty="0" smtClean="0">
                <a:solidFill>
                  <a:srgbClr val="424242"/>
                </a:solidFill>
              </a:rPr>
              <a:t>See text / </a:t>
            </a:r>
            <a:r>
              <a:rPr lang="en-US" sz="4200" dirty="0" smtClean="0">
                <a:solidFill>
                  <a:srgbClr val="424242"/>
                </a:solidFill>
              </a:rPr>
              <a:t>61C </a:t>
            </a:r>
            <a:r>
              <a:rPr lang="en-US" sz="4200" dirty="0" smtClean="0">
                <a:solidFill>
                  <a:srgbClr val="424242"/>
                </a:solidFill>
              </a:rPr>
              <a:t>notes for exact algorithm</a:t>
            </a:r>
          </a:p>
          <a:p>
            <a:pPr marL="571500" lvl="0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endParaRPr lang="en-US" dirty="0"/>
          </a:p>
          <a:p>
            <a:pPr marL="571500" lvl="0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571500" lvl="0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201" name="Shape 120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25</a:t>
            </a:fld>
            <a:endParaRPr>
              <a:solidFill>
                <a:srgbClr val="91919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0" grpId="1" build="p" animBg="1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" name="Shape 1193"/>
          <p:cNvSpPr>
            <a:spLocks noGrp="1"/>
          </p:cNvSpPr>
          <p:nvPr>
            <p:ph type="title"/>
          </p:nvPr>
        </p:nvSpPr>
        <p:spPr>
          <a:xfrm>
            <a:off x="288621" y="368300"/>
            <a:ext cx="12160583" cy="2438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00" dirty="0" smtClean="0">
                <a:solidFill>
                  <a:srgbClr val="424242"/>
                </a:solidFill>
              </a:rPr>
              <a:t>From routing algorithm to protocol</a:t>
            </a:r>
            <a:endParaRPr sz="6400" dirty="0">
              <a:solidFill>
                <a:srgbClr val="424242"/>
              </a:solidFill>
            </a:endParaRPr>
          </a:p>
        </p:txBody>
      </p:sp>
      <p:sp>
        <p:nvSpPr>
          <p:cNvPr id="1194" name="Shape 1194"/>
          <p:cNvSpPr>
            <a:spLocks noGrp="1"/>
          </p:cNvSpPr>
          <p:nvPr>
            <p:ph type="body" idx="1"/>
          </p:nvPr>
        </p:nvSpPr>
        <p:spPr>
          <a:xfrm>
            <a:off x="850900" y="3073400"/>
            <a:ext cx="11303000" cy="6096000"/>
          </a:xfrm>
          <a:prstGeom prst="rect">
            <a:avLst/>
          </a:prstGeom>
        </p:spPr>
        <p:txBody>
          <a:bodyPr lIns="0" tIns="0" rIns="0" bIns="0" anchor="t"/>
          <a:lstStyle/>
          <a:p>
            <a:pPr marL="571500" lvl="0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4000" dirty="0" smtClean="0">
                <a:solidFill>
                  <a:srgbClr val="424242"/>
                </a:solidFill>
              </a:rPr>
              <a:t>Note: </a:t>
            </a:r>
            <a:r>
              <a:rPr lang="en-US" sz="4000" dirty="0" err="1" smtClean="0">
                <a:solidFill>
                  <a:srgbClr val="424242"/>
                </a:solidFill>
              </a:rPr>
              <a:t>Dijkstra’s</a:t>
            </a:r>
            <a:r>
              <a:rPr lang="en-US" sz="4000" dirty="0" smtClean="0">
                <a:solidFill>
                  <a:srgbClr val="424242"/>
                </a:solidFill>
              </a:rPr>
              <a:t> is a </a:t>
            </a:r>
            <a:r>
              <a:rPr lang="en-US" sz="4000" u="sng" dirty="0" smtClean="0">
                <a:solidFill>
                  <a:srgbClr val="424242"/>
                </a:solidFill>
              </a:rPr>
              <a:t>local</a:t>
            </a:r>
            <a:r>
              <a:rPr lang="en-US" sz="4000" dirty="0" smtClean="0">
                <a:solidFill>
                  <a:srgbClr val="424242"/>
                </a:solidFill>
              </a:rPr>
              <a:t> computation! </a:t>
            </a:r>
          </a:p>
          <a:p>
            <a:pPr marL="1016000"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3400" dirty="0" smtClean="0">
                <a:solidFill>
                  <a:srgbClr val="000000"/>
                </a:solidFill>
              </a:rPr>
              <a:t>computed by one node given complete network graph</a:t>
            </a:r>
          </a:p>
          <a:p>
            <a:pPr marL="1016000"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endParaRPr lang="en-US" sz="3400" dirty="0" smtClean="0">
              <a:solidFill>
                <a:srgbClr val="424242"/>
              </a:solidFill>
            </a:endParaRPr>
          </a:p>
          <a:p>
            <a:pPr marL="571500" lvl="0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4000" dirty="0" smtClean="0">
                <a:solidFill>
                  <a:srgbClr val="424242"/>
                </a:solidFill>
              </a:rPr>
              <a:t>Possibilities:</a:t>
            </a:r>
          </a:p>
          <a:p>
            <a:pPr marL="1016000"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4000" dirty="0" smtClean="0"/>
              <a:t>Option#1: a separate machine runs the algorithm </a:t>
            </a:r>
          </a:p>
          <a:p>
            <a:pPr marL="1016000"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4000" dirty="0" smtClean="0"/>
              <a:t>Option#2: every router runs the algorithm</a:t>
            </a:r>
            <a:br>
              <a:rPr lang="en-US" sz="4000" dirty="0" smtClean="0"/>
            </a:br>
            <a:endParaRPr lang="en-US" sz="4000" dirty="0" smtClean="0"/>
          </a:p>
          <a:p>
            <a:pPr marL="571500" lvl="0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4000" dirty="0" smtClean="0"/>
              <a:t>The </a:t>
            </a:r>
            <a:r>
              <a:rPr lang="en-US" sz="4000" dirty="0"/>
              <a:t>Internet currently uses Option#2</a:t>
            </a:r>
          </a:p>
          <a:p>
            <a:pPr marL="1016000"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endParaRPr lang="en-US" sz="4000" dirty="0" smtClean="0"/>
          </a:p>
          <a:p>
            <a:pPr marL="1016000"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endParaRPr lang="en-US" sz="4000" dirty="0" smtClean="0"/>
          </a:p>
          <a:p>
            <a:pPr marL="1016000"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endParaRPr lang="en-US" sz="4000" dirty="0" smtClean="0"/>
          </a:p>
          <a:p>
            <a:pPr marL="1016000"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endParaRPr lang="en-US" sz="4000" dirty="0"/>
          </a:p>
          <a:p>
            <a:pPr marL="1016000"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endParaRPr lang="en-US" sz="4000" dirty="0"/>
          </a:p>
        </p:txBody>
      </p:sp>
      <p:sp>
        <p:nvSpPr>
          <p:cNvPr id="1195" name="Shape 11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26</a:t>
            </a:fld>
            <a:endParaRPr>
              <a:solidFill>
                <a:srgbClr val="91919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4" grpId="1" uiExpand="1" build="p" animBg="1" advAuto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" name="Shape 1193"/>
          <p:cNvSpPr>
            <a:spLocks noGrp="1"/>
          </p:cNvSpPr>
          <p:nvPr>
            <p:ph type="title"/>
          </p:nvPr>
        </p:nvSpPr>
        <p:spPr>
          <a:xfrm>
            <a:off x="1092200" y="368300"/>
            <a:ext cx="10287000" cy="2438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00" dirty="0" smtClean="0">
                <a:solidFill>
                  <a:srgbClr val="424242"/>
                </a:solidFill>
              </a:rPr>
              <a:t>Link State Routing</a:t>
            </a:r>
            <a:endParaRPr sz="6400" dirty="0">
              <a:solidFill>
                <a:srgbClr val="424242"/>
              </a:solidFill>
            </a:endParaRPr>
          </a:p>
        </p:txBody>
      </p:sp>
      <p:sp>
        <p:nvSpPr>
          <p:cNvPr id="1194" name="Shape 1194"/>
          <p:cNvSpPr>
            <a:spLocks noGrp="1"/>
          </p:cNvSpPr>
          <p:nvPr>
            <p:ph type="body" idx="1"/>
          </p:nvPr>
        </p:nvSpPr>
        <p:spPr>
          <a:xfrm>
            <a:off x="516640" y="3073400"/>
            <a:ext cx="12205622" cy="6096000"/>
          </a:xfrm>
          <a:prstGeom prst="rect">
            <a:avLst/>
          </a:prstGeom>
        </p:spPr>
        <p:txBody>
          <a:bodyPr lIns="0" tIns="0" rIns="0" bIns="0" anchor="t"/>
          <a:lstStyle/>
          <a:p>
            <a:pPr marL="571500" lvl="0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4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Every router knows its local “link state” </a:t>
            </a:r>
          </a:p>
          <a:p>
            <a:pPr marL="1016000"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chemeClr val="accent6"/>
                </a:solidFill>
              </a:rPr>
              <a:t>router u: “(</a:t>
            </a:r>
            <a:r>
              <a:rPr lang="en-US" sz="3600" dirty="0" err="1" smtClean="0">
                <a:solidFill>
                  <a:schemeClr val="accent6"/>
                </a:solidFill>
              </a:rPr>
              <a:t>u,v</a:t>
            </a:r>
            <a:r>
              <a:rPr lang="en-US" sz="3600" dirty="0" smtClean="0">
                <a:solidFill>
                  <a:schemeClr val="accent6"/>
                </a:solidFill>
              </a:rPr>
              <a:t>) with cost=2; (</a:t>
            </a:r>
            <a:r>
              <a:rPr lang="en-US" sz="3600" dirty="0" err="1" smtClean="0">
                <a:solidFill>
                  <a:schemeClr val="accent6"/>
                </a:solidFill>
              </a:rPr>
              <a:t>u,x</a:t>
            </a:r>
            <a:r>
              <a:rPr lang="en-US" sz="3600" dirty="0" smtClean="0">
                <a:solidFill>
                  <a:schemeClr val="accent6"/>
                </a:solidFill>
              </a:rPr>
              <a:t>) with cost=1”</a:t>
            </a:r>
            <a:endParaRPr sz="3600" dirty="0">
              <a:solidFill>
                <a:schemeClr val="accent6"/>
              </a:solidFill>
            </a:endParaRPr>
          </a:p>
          <a:p>
            <a:pPr marL="571500" lvl="0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4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router floods its link state to all other routers</a:t>
            </a:r>
          </a:p>
          <a:p>
            <a:pPr marL="1016000"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773F9B"/>
                </a:solidFill>
              </a:rPr>
              <a:t>does so periodically or when its link state changes</a:t>
            </a:r>
          </a:p>
          <a:p>
            <a:pPr marL="571500" lvl="0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4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Hence, every router learns the entire network graph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16000"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773F9B"/>
                </a:solidFill>
              </a:rPr>
              <a:t>runs </a:t>
            </a:r>
            <a:r>
              <a:rPr lang="en-US" sz="3600" dirty="0" err="1" smtClean="0">
                <a:solidFill>
                  <a:srgbClr val="773F9B"/>
                </a:solidFill>
              </a:rPr>
              <a:t>Dijkstra’s</a:t>
            </a:r>
            <a:r>
              <a:rPr lang="en-US" sz="3600" dirty="0" smtClean="0">
                <a:solidFill>
                  <a:srgbClr val="773F9B"/>
                </a:solidFill>
              </a:rPr>
              <a:t> locally to compute its forwarding table</a:t>
            </a:r>
            <a:endParaRPr lang="en-US" sz="4200" dirty="0">
              <a:solidFill>
                <a:srgbClr val="773F9B"/>
              </a:solidFill>
            </a:endParaRPr>
          </a:p>
          <a:p>
            <a:pPr marL="571500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4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OSPF is a link-state protocol  </a:t>
            </a:r>
            <a:r>
              <a:rPr lang="en-US" sz="4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(IETF RFC </a:t>
            </a:r>
            <a:r>
              <a:rPr lang="en-US" sz="4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2328 or 5340)</a:t>
            </a:r>
          </a:p>
          <a:p>
            <a:pPr marL="1016000"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773F9B"/>
                </a:solidFill>
              </a:rPr>
              <a:t>Berkeley runs OSPF internally!</a:t>
            </a:r>
          </a:p>
        </p:txBody>
      </p:sp>
    </p:spTree>
    <p:extLst>
      <p:ext uri="{BB962C8B-B14F-4D97-AF65-F5344CB8AC3E}">
        <p14:creationId xmlns:p14="http://schemas.microsoft.com/office/powerpoint/2010/main" val="363182125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4" grpId="0" uiExpand="1" build="p" animBg="1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" name="Shape 1193"/>
          <p:cNvSpPr>
            <a:spLocks noGrp="1"/>
          </p:cNvSpPr>
          <p:nvPr>
            <p:ph type="title"/>
          </p:nvPr>
        </p:nvSpPr>
        <p:spPr>
          <a:xfrm>
            <a:off x="1092200" y="368300"/>
            <a:ext cx="10287000" cy="2438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00" dirty="0" smtClean="0">
                <a:solidFill>
                  <a:srgbClr val="424242"/>
                </a:solidFill>
              </a:rPr>
              <a:t>Link State Routing</a:t>
            </a:r>
            <a:endParaRPr sz="6400" dirty="0">
              <a:solidFill>
                <a:srgbClr val="424242"/>
              </a:solidFill>
            </a:endParaRPr>
          </a:p>
        </p:txBody>
      </p:sp>
      <p:sp>
        <p:nvSpPr>
          <p:cNvPr id="1194" name="Shape 1194"/>
          <p:cNvSpPr>
            <a:spLocks noGrp="1"/>
          </p:cNvSpPr>
          <p:nvPr>
            <p:ph type="body" idx="1"/>
          </p:nvPr>
        </p:nvSpPr>
        <p:spPr>
          <a:xfrm>
            <a:off x="516640" y="3073400"/>
            <a:ext cx="12205622" cy="6096000"/>
          </a:xfrm>
          <a:prstGeom prst="rect">
            <a:avLst/>
          </a:prstGeom>
        </p:spPr>
        <p:txBody>
          <a:bodyPr lIns="0" tIns="0" rIns="0" bIns="0" anchor="t"/>
          <a:lstStyle/>
          <a:p>
            <a:pPr marL="571500" lvl="0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4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Are loops possible?</a:t>
            </a:r>
          </a:p>
        </p:txBody>
      </p:sp>
      <p:sp>
        <p:nvSpPr>
          <p:cNvPr id="65" name="Text Box 124"/>
          <p:cNvSpPr txBox="1">
            <a:spLocks noChangeArrowheads="1"/>
          </p:cNvSpPr>
          <p:nvPr/>
        </p:nvSpPr>
        <p:spPr bwMode="auto">
          <a:xfrm>
            <a:off x="316613" y="8073763"/>
            <a:ext cx="58506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 b="0" dirty="0">
                <a:solidFill>
                  <a:srgbClr val="773F9B"/>
                </a:solidFill>
                <a:latin typeface="+mn-lt"/>
              </a:rPr>
              <a:t>A and D think that this</a:t>
            </a:r>
            <a:br>
              <a:rPr lang="en-US" sz="3600" b="0" dirty="0">
                <a:solidFill>
                  <a:srgbClr val="773F9B"/>
                </a:solidFill>
                <a:latin typeface="+mn-lt"/>
              </a:rPr>
            </a:br>
            <a:r>
              <a:rPr lang="en-US" sz="3600" b="0" dirty="0">
                <a:solidFill>
                  <a:srgbClr val="773F9B"/>
                </a:solidFill>
                <a:latin typeface="+mn-lt"/>
              </a:rPr>
              <a:t>is the path to C</a:t>
            </a:r>
          </a:p>
        </p:txBody>
      </p:sp>
      <p:sp>
        <p:nvSpPr>
          <p:cNvPr id="66" name="Text Box 125"/>
          <p:cNvSpPr txBox="1">
            <a:spLocks noChangeArrowheads="1"/>
          </p:cNvSpPr>
          <p:nvPr/>
        </p:nvSpPr>
        <p:spPr bwMode="auto">
          <a:xfrm>
            <a:off x="6571656" y="8073763"/>
            <a:ext cx="518834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 b="0" dirty="0">
                <a:solidFill>
                  <a:srgbClr val="773F9B"/>
                </a:solidFill>
                <a:latin typeface="+mn-lt"/>
              </a:rPr>
              <a:t>E thinks that this</a:t>
            </a:r>
            <a:br>
              <a:rPr lang="en-US" sz="3600" b="0" dirty="0">
                <a:solidFill>
                  <a:srgbClr val="773F9B"/>
                </a:solidFill>
                <a:latin typeface="+mn-lt"/>
              </a:rPr>
            </a:br>
            <a:r>
              <a:rPr lang="en-US" sz="3600" b="0" dirty="0">
                <a:solidFill>
                  <a:srgbClr val="773F9B"/>
                </a:solidFill>
                <a:latin typeface="+mn-lt"/>
              </a:rPr>
              <a:t>is the path to C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6881415" y="4031068"/>
            <a:ext cx="5216573" cy="3493782"/>
            <a:chOff x="4962525" y="3429000"/>
            <a:chExt cx="3571875" cy="2236788"/>
          </a:xfrm>
        </p:grpSpPr>
        <p:grpSp>
          <p:nvGrpSpPr>
            <p:cNvPr id="68" name="Group 67"/>
            <p:cNvGrpSpPr/>
            <p:nvPr/>
          </p:nvGrpSpPr>
          <p:grpSpPr>
            <a:xfrm>
              <a:off x="4962525" y="3429000"/>
              <a:ext cx="3571875" cy="2236788"/>
              <a:chOff x="4962525" y="3429000"/>
              <a:chExt cx="3571875" cy="2236788"/>
            </a:xfrm>
          </p:grpSpPr>
          <p:sp>
            <p:nvSpPr>
              <p:cNvPr id="70" name="Freeform 64"/>
              <p:cNvSpPr>
                <a:spLocks/>
              </p:cNvSpPr>
              <p:nvPr/>
            </p:nvSpPr>
            <p:spPr bwMode="auto">
              <a:xfrm>
                <a:off x="4962525" y="3429000"/>
                <a:ext cx="3571875" cy="2236788"/>
              </a:xfrm>
              <a:custGeom>
                <a:avLst/>
                <a:gdLst>
                  <a:gd name="T0" fmla="*/ 0 w 2250"/>
                  <a:gd name="T1" fmla="*/ 624 h 1409"/>
                  <a:gd name="T2" fmla="*/ 219 w 2250"/>
                  <a:gd name="T3" fmla="*/ 321 h 1409"/>
                  <a:gd name="T4" fmla="*/ 529 w 2250"/>
                  <a:gd name="T5" fmla="*/ 35 h 1409"/>
                  <a:gd name="T6" fmla="*/ 1551 w 2250"/>
                  <a:gd name="T7" fmla="*/ 111 h 1409"/>
                  <a:gd name="T8" fmla="*/ 1968 w 2250"/>
                  <a:gd name="T9" fmla="*/ 483 h 1409"/>
                  <a:gd name="T10" fmla="*/ 2199 w 2250"/>
                  <a:gd name="T11" fmla="*/ 906 h 1409"/>
                  <a:gd name="T12" fmla="*/ 1659 w 2250"/>
                  <a:gd name="T13" fmla="*/ 1314 h 1409"/>
                  <a:gd name="T14" fmla="*/ 993 w 2250"/>
                  <a:gd name="T15" fmla="*/ 1386 h 1409"/>
                  <a:gd name="T16" fmla="*/ 465 w 2250"/>
                  <a:gd name="T17" fmla="*/ 1356 h 1409"/>
                  <a:gd name="T18" fmla="*/ 102 w 2250"/>
                  <a:gd name="T19" fmla="*/ 1068 h 1409"/>
                  <a:gd name="T20" fmla="*/ 0 w 2250"/>
                  <a:gd name="T21" fmla="*/ 624 h 140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50"/>
                  <a:gd name="T34" fmla="*/ 0 h 1409"/>
                  <a:gd name="T35" fmla="*/ 2250 w 2250"/>
                  <a:gd name="T36" fmla="*/ 1409 h 140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50" h="1409">
                    <a:moveTo>
                      <a:pt x="0" y="624"/>
                    </a:moveTo>
                    <a:cubicBezTo>
                      <a:pt x="5" y="506"/>
                      <a:pt x="131" y="419"/>
                      <a:pt x="219" y="321"/>
                    </a:cubicBezTo>
                    <a:cubicBezTo>
                      <a:pt x="307" y="223"/>
                      <a:pt x="307" y="70"/>
                      <a:pt x="529" y="35"/>
                    </a:cubicBezTo>
                    <a:cubicBezTo>
                      <a:pt x="751" y="0"/>
                      <a:pt x="1311" y="36"/>
                      <a:pt x="1551" y="111"/>
                    </a:cubicBezTo>
                    <a:cubicBezTo>
                      <a:pt x="1791" y="186"/>
                      <a:pt x="1860" y="351"/>
                      <a:pt x="1968" y="483"/>
                    </a:cubicBezTo>
                    <a:cubicBezTo>
                      <a:pt x="2076" y="615"/>
                      <a:pt x="2250" y="767"/>
                      <a:pt x="2199" y="906"/>
                    </a:cubicBezTo>
                    <a:cubicBezTo>
                      <a:pt x="2148" y="1045"/>
                      <a:pt x="1860" y="1234"/>
                      <a:pt x="1659" y="1314"/>
                    </a:cubicBezTo>
                    <a:cubicBezTo>
                      <a:pt x="1458" y="1394"/>
                      <a:pt x="1192" y="1379"/>
                      <a:pt x="993" y="1386"/>
                    </a:cubicBezTo>
                    <a:cubicBezTo>
                      <a:pt x="794" y="1393"/>
                      <a:pt x="613" y="1409"/>
                      <a:pt x="465" y="1356"/>
                    </a:cubicBezTo>
                    <a:cubicBezTo>
                      <a:pt x="317" y="1303"/>
                      <a:pt x="180" y="1190"/>
                      <a:pt x="102" y="1068"/>
                    </a:cubicBezTo>
                    <a:cubicBezTo>
                      <a:pt x="24" y="946"/>
                      <a:pt x="21" y="716"/>
                      <a:pt x="0" y="624"/>
                    </a:cubicBezTo>
                    <a:close/>
                  </a:path>
                </a:pathLst>
              </a:cu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Freeform 65"/>
              <p:cNvSpPr>
                <a:spLocks/>
              </p:cNvSpPr>
              <p:nvPr/>
            </p:nvSpPr>
            <p:spPr bwMode="auto">
              <a:xfrm>
                <a:off x="5495925" y="4300538"/>
                <a:ext cx="542925" cy="295275"/>
              </a:xfrm>
              <a:custGeom>
                <a:avLst/>
                <a:gdLst>
                  <a:gd name="T0" fmla="*/ 0 w 342"/>
                  <a:gd name="T1" fmla="*/ 186 h 186"/>
                  <a:gd name="T2" fmla="*/ 342 w 342"/>
                  <a:gd name="T3" fmla="*/ 0 h 186"/>
                  <a:gd name="T4" fmla="*/ 0 60000 65536"/>
                  <a:gd name="T5" fmla="*/ 0 60000 65536"/>
                  <a:gd name="T6" fmla="*/ 0 w 342"/>
                  <a:gd name="T7" fmla="*/ 0 h 186"/>
                  <a:gd name="T8" fmla="*/ 342 w 342"/>
                  <a:gd name="T9" fmla="*/ 186 h 18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42" h="186">
                    <a:moveTo>
                      <a:pt x="0" y="186"/>
                    </a:moveTo>
                    <a:lnTo>
                      <a:pt x="34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Oval 66"/>
              <p:cNvSpPr>
                <a:spLocks noChangeArrowheads="1"/>
              </p:cNvSpPr>
              <p:nvPr/>
            </p:nvSpPr>
            <p:spPr bwMode="auto">
              <a:xfrm>
                <a:off x="5083175" y="4684713"/>
                <a:ext cx="496888" cy="128588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67"/>
              <p:cNvSpPr>
                <a:spLocks noChangeShapeType="1"/>
              </p:cNvSpPr>
              <p:nvPr/>
            </p:nvSpPr>
            <p:spPr bwMode="auto">
              <a:xfrm>
                <a:off x="5083175" y="4673600"/>
                <a:ext cx="0" cy="79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Line 68"/>
              <p:cNvSpPr>
                <a:spLocks noChangeShapeType="1"/>
              </p:cNvSpPr>
              <p:nvPr/>
            </p:nvSpPr>
            <p:spPr bwMode="auto">
              <a:xfrm>
                <a:off x="5580063" y="4673600"/>
                <a:ext cx="0" cy="79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Rectangle 69"/>
              <p:cNvSpPr>
                <a:spLocks noChangeArrowheads="1"/>
              </p:cNvSpPr>
              <p:nvPr/>
            </p:nvSpPr>
            <p:spPr bwMode="auto">
              <a:xfrm>
                <a:off x="5083175" y="4673600"/>
                <a:ext cx="492125" cy="7778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sz="1800" b="0">
                  <a:latin typeface="Arial" charset="0"/>
                </a:endParaRPr>
              </a:p>
            </p:txBody>
          </p:sp>
          <p:sp>
            <p:nvSpPr>
              <p:cNvPr id="76" name="Oval 70"/>
              <p:cNvSpPr>
                <a:spLocks noChangeArrowheads="1"/>
              </p:cNvSpPr>
              <p:nvPr/>
            </p:nvSpPr>
            <p:spPr bwMode="auto">
              <a:xfrm>
                <a:off x="5078413" y="4579938"/>
                <a:ext cx="496888" cy="150813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Oval 71"/>
              <p:cNvSpPr>
                <a:spLocks noChangeArrowheads="1"/>
              </p:cNvSpPr>
              <p:nvPr/>
            </p:nvSpPr>
            <p:spPr bwMode="auto">
              <a:xfrm>
                <a:off x="5835650" y="5299075"/>
                <a:ext cx="496888" cy="128588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72"/>
              <p:cNvSpPr>
                <a:spLocks noChangeShapeType="1"/>
              </p:cNvSpPr>
              <p:nvPr/>
            </p:nvSpPr>
            <p:spPr bwMode="auto">
              <a:xfrm>
                <a:off x="5835650" y="5287963"/>
                <a:ext cx="0" cy="79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Line 73"/>
              <p:cNvSpPr>
                <a:spLocks noChangeShapeType="1"/>
              </p:cNvSpPr>
              <p:nvPr/>
            </p:nvSpPr>
            <p:spPr bwMode="auto">
              <a:xfrm>
                <a:off x="6332538" y="5287963"/>
                <a:ext cx="0" cy="79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Rectangle 74"/>
              <p:cNvSpPr>
                <a:spLocks noChangeArrowheads="1"/>
              </p:cNvSpPr>
              <p:nvPr/>
            </p:nvSpPr>
            <p:spPr bwMode="auto">
              <a:xfrm>
                <a:off x="5835650" y="5287963"/>
                <a:ext cx="492125" cy="7778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sz="1800" b="0">
                  <a:latin typeface="Arial" charset="0"/>
                </a:endParaRPr>
              </a:p>
            </p:txBody>
          </p:sp>
          <p:sp>
            <p:nvSpPr>
              <p:cNvPr id="81" name="Oval 75"/>
              <p:cNvSpPr>
                <a:spLocks noChangeArrowheads="1"/>
              </p:cNvSpPr>
              <p:nvPr/>
            </p:nvSpPr>
            <p:spPr bwMode="auto">
              <a:xfrm>
                <a:off x="5830888" y="5194300"/>
                <a:ext cx="496888" cy="150813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Oval 76"/>
              <p:cNvSpPr>
                <a:spLocks noChangeArrowheads="1"/>
              </p:cNvSpPr>
              <p:nvPr/>
            </p:nvSpPr>
            <p:spPr bwMode="auto">
              <a:xfrm>
                <a:off x="5829300" y="4203700"/>
                <a:ext cx="496888" cy="128588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Line 77"/>
              <p:cNvSpPr>
                <a:spLocks noChangeShapeType="1"/>
              </p:cNvSpPr>
              <p:nvPr/>
            </p:nvSpPr>
            <p:spPr bwMode="auto">
              <a:xfrm>
                <a:off x="5829300" y="4192588"/>
                <a:ext cx="0" cy="79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78"/>
              <p:cNvSpPr>
                <a:spLocks noChangeShapeType="1"/>
              </p:cNvSpPr>
              <p:nvPr/>
            </p:nvSpPr>
            <p:spPr bwMode="auto">
              <a:xfrm>
                <a:off x="6326188" y="4192588"/>
                <a:ext cx="0" cy="79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Rectangle 79"/>
              <p:cNvSpPr>
                <a:spLocks noChangeArrowheads="1"/>
              </p:cNvSpPr>
              <p:nvPr/>
            </p:nvSpPr>
            <p:spPr bwMode="auto">
              <a:xfrm>
                <a:off x="5829300" y="4192588"/>
                <a:ext cx="492125" cy="7778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sz="1800" b="0">
                  <a:latin typeface="Arial" charset="0"/>
                </a:endParaRPr>
              </a:p>
            </p:txBody>
          </p:sp>
          <p:sp>
            <p:nvSpPr>
              <p:cNvPr id="86" name="Oval 80"/>
              <p:cNvSpPr>
                <a:spLocks noChangeArrowheads="1"/>
              </p:cNvSpPr>
              <p:nvPr/>
            </p:nvSpPr>
            <p:spPr bwMode="auto">
              <a:xfrm>
                <a:off x="5824538" y="4098925"/>
                <a:ext cx="496888" cy="150813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Oval 81"/>
              <p:cNvSpPr>
                <a:spLocks noChangeArrowheads="1"/>
              </p:cNvSpPr>
              <p:nvPr/>
            </p:nvSpPr>
            <p:spPr bwMode="auto">
              <a:xfrm>
                <a:off x="6913563" y="4197350"/>
                <a:ext cx="495300" cy="128588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Line 82"/>
              <p:cNvSpPr>
                <a:spLocks noChangeShapeType="1"/>
              </p:cNvSpPr>
              <p:nvPr/>
            </p:nvSpPr>
            <p:spPr bwMode="auto">
              <a:xfrm>
                <a:off x="6913563" y="4186238"/>
                <a:ext cx="0" cy="79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Line 83"/>
              <p:cNvSpPr>
                <a:spLocks noChangeShapeType="1"/>
              </p:cNvSpPr>
              <p:nvPr/>
            </p:nvSpPr>
            <p:spPr bwMode="auto">
              <a:xfrm>
                <a:off x="7408863" y="4186238"/>
                <a:ext cx="0" cy="79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Rectangle 84"/>
              <p:cNvSpPr>
                <a:spLocks noChangeArrowheads="1"/>
              </p:cNvSpPr>
              <p:nvPr/>
            </p:nvSpPr>
            <p:spPr bwMode="auto">
              <a:xfrm>
                <a:off x="6913563" y="4186238"/>
                <a:ext cx="490538" cy="7778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sz="1800" b="0">
                  <a:latin typeface="Arial" charset="0"/>
                </a:endParaRPr>
              </a:p>
            </p:txBody>
          </p:sp>
          <p:sp>
            <p:nvSpPr>
              <p:cNvPr id="91" name="Oval 85"/>
              <p:cNvSpPr>
                <a:spLocks noChangeArrowheads="1"/>
              </p:cNvSpPr>
              <p:nvPr/>
            </p:nvSpPr>
            <p:spPr bwMode="auto">
              <a:xfrm>
                <a:off x="6918325" y="4097338"/>
                <a:ext cx="495300" cy="150813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Oval 86"/>
              <p:cNvSpPr>
                <a:spLocks noChangeArrowheads="1"/>
              </p:cNvSpPr>
              <p:nvPr/>
            </p:nvSpPr>
            <p:spPr bwMode="auto">
              <a:xfrm>
                <a:off x="6929438" y="5294313"/>
                <a:ext cx="496888" cy="128588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87"/>
              <p:cNvSpPr>
                <a:spLocks noChangeShapeType="1"/>
              </p:cNvSpPr>
              <p:nvPr/>
            </p:nvSpPr>
            <p:spPr bwMode="auto">
              <a:xfrm>
                <a:off x="6929438" y="5283200"/>
                <a:ext cx="0" cy="79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88"/>
              <p:cNvSpPr>
                <a:spLocks noChangeShapeType="1"/>
              </p:cNvSpPr>
              <p:nvPr/>
            </p:nvSpPr>
            <p:spPr bwMode="auto">
              <a:xfrm>
                <a:off x="7426325" y="5283200"/>
                <a:ext cx="0" cy="79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89"/>
              <p:cNvSpPr>
                <a:spLocks noChangeArrowheads="1"/>
              </p:cNvSpPr>
              <p:nvPr/>
            </p:nvSpPr>
            <p:spPr bwMode="auto">
              <a:xfrm>
                <a:off x="6929438" y="5283200"/>
                <a:ext cx="492125" cy="7778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sz="1800" b="0">
                  <a:latin typeface="Arial" charset="0"/>
                </a:endParaRPr>
              </a:p>
            </p:txBody>
          </p:sp>
          <p:sp>
            <p:nvSpPr>
              <p:cNvPr id="96" name="Oval 90"/>
              <p:cNvSpPr>
                <a:spLocks noChangeArrowheads="1"/>
              </p:cNvSpPr>
              <p:nvPr/>
            </p:nvSpPr>
            <p:spPr bwMode="auto">
              <a:xfrm>
                <a:off x="6924675" y="5189538"/>
                <a:ext cx="496888" cy="150813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Oval 91"/>
              <p:cNvSpPr>
                <a:spLocks noChangeArrowheads="1"/>
              </p:cNvSpPr>
              <p:nvPr/>
            </p:nvSpPr>
            <p:spPr bwMode="auto">
              <a:xfrm>
                <a:off x="7826375" y="4752975"/>
                <a:ext cx="496888" cy="128588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Line 92"/>
              <p:cNvSpPr>
                <a:spLocks noChangeShapeType="1"/>
              </p:cNvSpPr>
              <p:nvPr/>
            </p:nvSpPr>
            <p:spPr bwMode="auto">
              <a:xfrm>
                <a:off x="7826375" y="4741863"/>
                <a:ext cx="0" cy="79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93"/>
              <p:cNvSpPr>
                <a:spLocks noChangeShapeType="1"/>
              </p:cNvSpPr>
              <p:nvPr/>
            </p:nvSpPr>
            <p:spPr bwMode="auto">
              <a:xfrm>
                <a:off x="8323263" y="4741863"/>
                <a:ext cx="0" cy="79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Rectangle 94"/>
              <p:cNvSpPr>
                <a:spLocks noChangeArrowheads="1"/>
              </p:cNvSpPr>
              <p:nvPr/>
            </p:nvSpPr>
            <p:spPr bwMode="auto">
              <a:xfrm>
                <a:off x="7826375" y="4741863"/>
                <a:ext cx="492125" cy="7778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sz="1800" b="0">
                  <a:latin typeface="Arial" charset="0"/>
                </a:endParaRPr>
              </a:p>
            </p:txBody>
          </p:sp>
          <p:sp>
            <p:nvSpPr>
              <p:cNvPr id="101" name="Oval 95"/>
              <p:cNvSpPr>
                <a:spLocks noChangeArrowheads="1"/>
              </p:cNvSpPr>
              <p:nvPr/>
            </p:nvSpPr>
            <p:spPr bwMode="auto">
              <a:xfrm>
                <a:off x="7821613" y="4648200"/>
                <a:ext cx="496888" cy="150813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Freeform 97"/>
              <p:cNvSpPr>
                <a:spLocks/>
              </p:cNvSpPr>
              <p:nvPr/>
            </p:nvSpPr>
            <p:spPr bwMode="auto">
              <a:xfrm>
                <a:off x="6076950" y="4352925"/>
                <a:ext cx="1588" cy="852488"/>
              </a:xfrm>
              <a:custGeom>
                <a:avLst/>
                <a:gdLst>
                  <a:gd name="T0" fmla="*/ 0 w 1"/>
                  <a:gd name="T1" fmla="*/ 0 h 537"/>
                  <a:gd name="T2" fmla="*/ 0 w 1"/>
                  <a:gd name="T3" fmla="*/ 537 h 537"/>
                  <a:gd name="T4" fmla="*/ 0 60000 65536"/>
                  <a:gd name="T5" fmla="*/ 0 60000 65536"/>
                  <a:gd name="T6" fmla="*/ 0 w 1"/>
                  <a:gd name="T7" fmla="*/ 0 h 537"/>
                  <a:gd name="T8" fmla="*/ 1 w 1"/>
                  <a:gd name="T9" fmla="*/ 537 h 53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537">
                    <a:moveTo>
                      <a:pt x="0" y="0"/>
                    </a:moveTo>
                    <a:lnTo>
                      <a:pt x="0" y="537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Freeform 98"/>
              <p:cNvSpPr>
                <a:spLocks/>
              </p:cNvSpPr>
              <p:nvPr/>
            </p:nvSpPr>
            <p:spPr bwMode="auto">
              <a:xfrm>
                <a:off x="6324600" y="4343400"/>
                <a:ext cx="800100" cy="952500"/>
              </a:xfrm>
              <a:custGeom>
                <a:avLst/>
                <a:gdLst>
                  <a:gd name="T0" fmla="*/ 0 w 378"/>
                  <a:gd name="T1" fmla="*/ 7134 h 174"/>
                  <a:gd name="T2" fmla="*/ 896 w 378"/>
                  <a:gd name="T3" fmla="*/ 0 h 174"/>
                  <a:gd name="T4" fmla="*/ 0 60000 65536"/>
                  <a:gd name="T5" fmla="*/ 0 60000 65536"/>
                  <a:gd name="T6" fmla="*/ 0 w 378"/>
                  <a:gd name="T7" fmla="*/ 0 h 174"/>
                  <a:gd name="T8" fmla="*/ 378 w 378"/>
                  <a:gd name="T9" fmla="*/ 174 h 17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8" h="174">
                    <a:moveTo>
                      <a:pt x="0" y="174"/>
                    </a:moveTo>
                    <a:lnTo>
                      <a:pt x="378" y="0"/>
                    </a:ln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prstDash val="sys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Freeform 99"/>
              <p:cNvSpPr>
                <a:spLocks/>
              </p:cNvSpPr>
              <p:nvPr/>
            </p:nvSpPr>
            <p:spPr bwMode="auto">
              <a:xfrm>
                <a:off x="7429500" y="4876800"/>
                <a:ext cx="581025" cy="428625"/>
              </a:xfrm>
              <a:custGeom>
                <a:avLst/>
                <a:gdLst>
                  <a:gd name="T0" fmla="*/ 0 w 366"/>
                  <a:gd name="T1" fmla="*/ 270 h 270"/>
                  <a:gd name="T2" fmla="*/ 366 w 366"/>
                  <a:gd name="T3" fmla="*/ 0 h 270"/>
                  <a:gd name="T4" fmla="*/ 0 60000 65536"/>
                  <a:gd name="T5" fmla="*/ 0 60000 65536"/>
                  <a:gd name="T6" fmla="*/ 0 w 366"/>
                  <a:gd name="T7" fmla="*/ 0 h 270"/>
                  <a:gd name="T8" fmla="*/ 366 w 366"/>
                  <a:gd name="T9" fmla="*/ 270 h 27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66" h="270">
                    <a:moveTo>
                      <a:pt x="0" y="270"/>
                    </a:moveTo>
                    <a:lnTo>
                      <a:pt x="366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Freeform 100"/>
              <p:cNvSpPr>
                <a:spLocks/>
              </p:cNvSpPr>
              <p:nvPr/>
            </p:nvSpPr>
            <p:spPr bwMode="auto">
              <a:xfrm>
                <a:off x="6348413" y="5329238"/>
                <a:ext cx="581025" cy="1588"/>
              </a:xfrm>
              <a:custGeom>
                <a:avLst/>
                <a:gdLst>
                  <a:gd name="T0" fmla="*/ 366 w 366"/>
                  <a:gd name="T1" fmla="*/ 0 h 1"/>
                  <a:gd name="T2" fmla="*/ 0 w 366"/>
                  <a:gd name="T3" fmla="*/ 0 h 1"/>
                  <a:gd name="T4" fmla="*/ 0 60000 65536"/>
                  <a:gd name="T5" fmla="*/ 0 60000 65536"/>
                  <a:gd name="T6" fmla="*/ 0 w 366"/>
                  <a:gd name="T7" fmla="*/ 0 h 1"/>
                  <a:gd name="T8" fmla="*/ 366 w 366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66" h="1">
                    <a:moveTo>
                      <a:pt x="366" y="0"/>
                    </a:moveTo>
                    <a:lnTo>
                      <a:pt x="0" y="0"/>
                    </a:ln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prstDash val="sys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Freeform 101"/>
              <p:cNvSpPr>
                <a:spLocks/>
              </p:cNvSpPr>
              <p:nvPr/>
            </p:nvSpPr>
            <p:spPr bwMode="auto">
              <a:xfrm>
                <a:off x="5410200" y="4814888"/>
                <a:ext cx="438150" cy="419100"/>
              </a:xfrm>
              <a:custGeom>
                <a:avLst/>
                <a:gdLst>
                  <a:gd name="T0" fmla="*/ 276 w 276"/>
                  <a:gd name="T1" fmla="*/ 264 h 264"/>
                  <a:gd name="T2" fmla="*/ 0 w 276"/>
                  <a:gd name="T3" fmla="*/ 0 h 264"/>
                  <a:gd name="T4" fmla="*/ 0 60000 65536"/>
                  <a:gd name="T5" fmla="*/ 0 60000 65536"/>
                  <a:gd name="T6" fmla="*/ 0 w 276"/>
                  <a:gd name="T7" fmla="*/ 0 h 264"/>
                  <a:gd name="T8" fmla="*/ 276 w 276"/>
                  <a:gd name="T9" fmla="*/ 264 h 26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76" h="264">
                    <a:moveTo>
                      <a:pt x="276" y="264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Freeform 102"/>
              <p:cNvSpPr>
                <a:spLocks/>
              </p:cNvSpPr>
              <p:nvPr/>
            </p:nvSpPr>
            <p:spPr bwMode="auto">
              <a:xfrm>
                <a:off x="6338888" y="4233863"/>
                <a:ext cx="581025" cy="1588"/>
              </a:xfrm>
              <a:custGeom>
                <a:avLst/>
                <a:gdLst>
                  <a:gd name="T0" fmla="*/ 366 w 366"/>
                  <a:gd name="T1" fmla="*/ 0 h 1"/>
                  <a:gd name="T2" fmla="*/ 0 w 366"/>
                  <a:gd name="T3" fmla="*/ 0 h 1"/>
                  <a:gd name="T4" fmla="*/ 0 60000 65536"/>
                  <a:gd name="T5" fmla="*/ 0 60000 65536"/>
                  <a:gd name="T6" fmla="*/ 0 w 366"/>
                  <a:gd name="T7" fmla="*/ 0 h 1"/>
                  <a:gd name="T8" fmla="*/ 366 w 366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66" h="1">
                    <a:moveTo>
                      <a:pt x="36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Freeform 103"/>
              <p:cNvSpPr>
                <a:spLocks/>
              </p:cNvSpPr>
              <p:nvPr/>
            </p:nvSpPr>
            <p:spPr bwMode="auto">
              <a:xfrm>
                <a:off x="7410450" y="4229100"/>
                <a:ext cx="628650" cy="423863"/>
              </a:xfrm>
              <a:custGeom>
                <a:avLst/>
                <a:gdLst>
                  <a:gd name="T0" fmla="*/ 396 w 396"/>
                  <a:gd name="T1" fmla="*/ 267 h 267"/>
                  <a:gd name="T2" fmla="*/ 0 w 396"/>
                  <a:gd name="T3" fmla="*/ 0 h 267"/>
                  <a:gd name="T4" fmla="*/ 0 60000 65536"/>
                  <a:gd name="T5" fmla="*/ 0 60000 65536"/>
                  <a:gd name="T6" fmla="*/ 0 w 396"/>
                  <a:gd name="T7" fmla="*/ 0 h 267"/>
                  <a:gd name="T8" fmla="*/ 396 w 396"/>
                  <a:gd name="T9" fmla="*/ 267 h 26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96" h="267">
                    <a:moveTo>
                      <a:pt x="396" y="267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Freeform 104"/>
              <p:cNvSpPr>
                <a:spLocks/>
              </p:cNvSpPr>
              <p:nvPr/>
            </p:nvSpPr>
            <p:spPr bwMode="auto">
              <a:xfrm>
                <a:off x="5319713" y="3548063"/>
                <a:ext cx="1762125" cy="1023938"/>
              </a:xfrm>
              <a:custGeom>
                <a:avLst/>
                <a:gdLst>
                  <a:gd name="T0" fmla="*/ 1110 w 1110"/>
                  <a:gd name="T1" fmla="*/ 342 h 645"/>
                  <a:gd name="T2" fmla="*/ 0 w 1110"/>
                  <a:gd name="T3" fmla="*/ 645 h 645"/>
                  <a:gd name="T4" fmla="*/ 0 60000 65536"/>
                  <a:gd name="T5" fmla="*/ 0 60000 65536"/>
                  <a:gd name="T6" fmla="*/ 0 w 1110"/>
                  <a:gd name="T7" fmla="*/ 0 h 645"/>
                  <a:gd name="T8" fmla="*/ 1110 w 1110"/>
                  <a:gd name="T9" fmla="*/ 645 h 64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10" h="645">
                    <a:moveTo>
                      <a:pt x="1110" y="342"/>
                    </a:moveTo>
                    <a:cubicBezTo>
                      <a:pt x="1104" y="0"/>
                      <a:pt x="21" y="63"/>
                      <a:pt x="0" y="645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0" name="Group 105"/>
              <p:cNvGrpSpPr>
                <a:grpSpLocks/>
              </p:cNvGrpSpPr>
              <p:nvPr/>
            </p:nvGrpSpPr>
            <p:grpSpPr bwMode="auto">
              <a:xfrm>
                <a:off x="5154613" y="4522788"/>
                <a:ext cx="336550" cy="366713"/>
                <a:chOff x="2950" y="2441"/>
                <a:chExt cx="215" cy="231"/>
              </a:xfrm>
            </p:grpSpPr>
            <p:sp>
              <p:nvSpPr>
                <p:cNvPr id="127" name="Rectangle 10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2950" y="2441"/>
                  <a:ext cx="21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800" b="0">
                      <a:latin typeface="Arial" charset="0"/>
                    </a:rPr>
                    <a:t>A</a:t>
                  </a:r>
                </a:p>
              </p:txBody>
            </p:sp>
          </p:grpSp>
          <p:grpSp>
            <p:nvGrpSpPr>
              <p:cNvPr id="111" name="Group 108"/>
              <p:cNvGrpSpPr>
                <a:grpSpLocks/>
              </p:cNvGrpSpPr>
              <p:nvPr/>
            </p:nvGrpSpPr>
            <p:grpSpPr bwMode="auto">
              <a:xfrm>
                <a:off x="7011988" y="5132388"/>
                <a:ext cx="336550" cy="366713"/>
                <a:chOff x="2950" y="2441"/>
                <a:chExt cx="215" cy="231"/>
              </a:xfrm>
            </p:grpSpPr>
            <p:sp>
              <p:nvSpPr>
                <p:cNvPr id="125" name="Rectangle 10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6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2950" y="2441"/>
                  <a:ext cx="21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800" b="0">
                      <a:latin typeface="Arial" charset="0"/>
                    </a:rPr>
                    <a:t>E</a:t>
                  </a:r>
                </a:p>
              </p:txBody>
            </p:sp>
          </p:grpSp>
          <p:grpSp>
            <p:nvGrpSpPr>
              <p:cNvPr id="112" name="Group 111"/>
              <p:cNvGrpSpPr>
                <a:grpSpLocks/>
              </p:cNvGrpSpPr>
              <p:nvPr/>
            </p:nvGrpSpPr>
            <p:grpSpPr bwMode="auto">
              <a:xfrm>
                <a:off x="5924550" y="5127625"/>
                <a:ext cx="349250" cy="366713"/>
                <a:chOff x="2946" y="2441"/>
                <a:chExt cx="223" cy="231"/>
              </a:xfrm>
            </p:grpSpPr>
            <p:sp>
              <p:nvSpPr>
                <p:cNvPr id="123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4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2946" y="2441"/>
                  <a:ext cx="223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800" b="0">
                      <a:latin typeface="Arial" charset="0"/>
                    </a:rPr>
                    <a:t>D</a:t>
                  </a:r>
                </a:p>
              </p:txBody>
            </p:sp>
          </p:grpSp>
          <p:grpSp>
            <p:nvGrpSpPr>
              <p:cNvPr id="113" name="Group 114"/>
              <p:cNvGrpSpPr>
                <a:grpSpLocks/>
              </p:cNvGrpSpPr>
              <p:nvPr/>
            </p:nvGrpSpPr>
            <p:grpSpPr bwMode="auto">
              <a:xfrm>
                <a:off x="6996113" y="4037013"/>
                <a:ext cx="349250" cy="366713"/>
                <a:chOff x="2946" y="2441"/>
                <a:chExt cx="223" cy="231"/>
              </a:xfrm>
            </p:grpSpPr>
            <p:sp>
              <p:nvSpPr>
                <p:cNvPr id="121" name="Rectangle 11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2946" y="2441"/>
                  <a:ext cx="223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800" b="0">
                      <a:latin typeface="Arial" charset="0"/>
                    </a:rPr>
                    <a:t>C</a:t>
                  </a:r>
                </a:p>
              </p:txBody>
            </p:sp>
          </p:grpSp>
          <p:grpSp>
            <p:nvGrpSpPr>
              <p:cNvPr id="114" name="Group 117"/>
              <p:cNvGrpSpPr>
                <a:grpSpLocks/>
              </p:cNvGrpSpPr>
              <p:nvPr/>
            </p:nvGrpSpPr>
            <p:grpSpPr bwMode="auto">
              <a:xfrm>
                <a:off x="5918200" y="4037013"/>
                <a:ext cx="336550" cy="366713"/>
                <a:chOff x="2951" y="2441"/>
                <a:chExt cx="215" cy="231"/>
              </a:xfrm>
            </p:grpSpPr>
            <p:sp>
              <p:nvSpPr>
                <p:cNvPr id="119" name="Rectangle 11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0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2951" y="2441"/>
                  <a:ext cx="21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800" b="0">
                      <a:latin typeface="Arial" charset="0"/>
                    </a:rPr>
                    <a:t>B</a:t>
                  </a:r>
                </a:p>
              </p:txBody>
            </p:sp>
          </p:grpSp>
          <p:grpSp>
            <p:nvGrpSpPr>
              <p:cNvPr id="115" name="Group 120"/>
              <p:cNvGrpSpPr>
                <a:grpSpLocks/>
              </p:cNvGrpSpPr>
              <p:nvPr/>
            </p:nvGrpSpPr>
            <p:grpSpPr bwMode="auto">
              <a:xfrm>
                <a:off x="7927975" y="4589463"/>
                <a:ext cx="323850" cy="366713"/>
                <a:chOff x="2954" y="2441"/>
                <a:chExt cx="207" cy="231"/>
              </a:xfrm>
            </p:grpSpPr>
            <p:sp>
              <p:nvSpPr>
                <p:cNvPr id="117" name="Rectangle 121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Text Box 122"/>
                <p:cNvSpPr txBox="1">
                  <a:spLocks noChangeArrowheads="1"/>
                </p:cNvSpPr>
                <p:nvPr/>
              </p:nvSpPr>
              <p:spPr bwMode="auto">
                <a:xfrm>
                  <a:off x="2954" y="2441"/>
                  <a:ext cx="207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800" b="0">
                      <a:latin typeface="Arial" charset="0"/>
                    </a:rPr>
                    <a:t>F</a:t>
                  </a:r>
                </a:p>
              </p:txBody>
            </p:sp>
          </p:grpSp>
          <p:sp>
            <p:nvSpPr>
              <p:cNvPr id="116" name="Line 123"/>
              <p:cNvSpPr>
                <a:spLocks noChangeShapeType="1"/>
              </p:cNvSpPr>
              <p:nvPr/>
            </p:nvSpPr>
            <p:spPr bwMode="auto">
              <a:xfrm>
                <a:off x="5400675" y="4795838"/>
                <a:ext cx="447675" cy="4476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" name="&quot;No&quot; Symbol 68"/>
            <p:cNvSpPr/>
            <p:nvPr/>
          </p:nvSpPr>
          <p:spPr bwMode="auto">
            <a:xfrm>
              <a:off x="7010400" y="4724400"/>
              <a:ext cx="304800" cy="304800"/>
            </a:xfrm>
            <a:prstGeom prst="noSmoking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059433" y="4331884"/>
            <a:ext cx="4984714" cy="3330775"/>
            <a:chOff x="1059433" y="4331884"/>
            <a:chExt cx="4984714" cy="3731884"/>
          </a:xfrm>
        </p:grpSpPr>
        <p:grpSp>
          <p:nvGrpSpPr>
            <p:cNvPr id="4" name="Group 126"/>
            <p:cNvGrpSpPr>
              <a:grpSpLocks/>
            </p:cNvGrpSpPr>
            <p:nvPr/>
          </p:nvGrpSpPr>
          <p:grpSpPr bwMode="auto">
            <a:xfrm>
              <a:off x="1059433" y="4331884"/>
              <a:ext cx="4984714" cy="3493782"/>
              <a:chOff x="601" y="2235"/>
              <a:chExt cx="2343" cy="1286"/>
            </a:xfrm>
          </p:grpSpPr>
          <p:sp>
            <p:nvSpPr>
              <p:cNvPr id="5" name="Freeform 4"/>
              <p:cNvSpPr>
                <a:spLocks/>
              </p:cNvSpPr>
              <p:nvPr/>
            </p:nvSpPr>
            <p:spPr bwMode="auto">
              <a:xfrm>
                <a:off x="694" y="2524"/>
                <a:ext cx="2250" cy="997"/>
              </a:xfrm>
              <a:custGeom>
                <a:avLst/>
                <a:gdLst>
                  <a:gd name="T0" fmla="*/ 0 w 2250"/>
                  <a:gd name="T1" fmla="*/ 624 h 1409"/>
                  <a:gd name="T2" fmla="*/ 219 w 2250"/>
                  <a:gd name="T3" fmla="*/ 321 h 1409"/>
                  <a:gd name="T4" fmla="*/ 529 w 2250"/>
                  <a:gd name="T5" fmla="*/ 35 h 1409"/>
                  <a:gd name="T6" fmla="*/ 1551 w 2250"/>
                  <a:gd name="T7" fmla="*/ 111 h 1409"/>
                  <a:gd name="T8" fmla="*/ 1968 w 2250"/>
                  <a:gd name="T9" fmla="*/ 483 h 1409"/>
                  <a:gd name="T10" fmla="*/ 2199 w 2250"/>
                  <a:gd name="T11" fmla="*/ 906 h 1409"/>
                  <a:gd name="T12" fmla="*/ 1659 w 2250"/>
                  <a:gd name="T13" fmla="*/ 1314 h 1409"/>
                  <a:gd name="T14" fmla="*/ 993 w 2250"/>
                  <a:gd name="T15" fmla="*/ 1386 h 1409"/>
                  <a:gd name="T16" fmla="*/ 465 w 2250"/>
                  <a:gd name="T17" fmla="*/ 1356 h 1409"/>
                  <a:gd name="T18" fmla="*/ 102 w 2250"/>
                  <a:gd name="T19" fmla="*/ 1068 h 1409"/>
                  <a:gd name="T20" fmla="*/ 0 w 2250"/>
                  <a:gd name="T21" fmla="*/ 624 h 140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250"/>
                  <a:gd name="T34" fmla="*/ 0 h 1409"/>
                  <a:gd name="T35" fmla="*/ 2250 w 2250"/>
                  <a:gd name="T36" fmla="*/ 1409 h 140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250" h="1409">
                    <a:moveTo>
                      <a:pt x="0" y="624"/>
                    </a:moveTo>
                    <a:cubicBezTo>
                      <a:pt x="5" y="506"/>
                      <a:pt x="131" y="419"/>
                      <a:pt x="219" y="321"/>
                    </a:cubicBezTo>
                    <a:cubicBezTo>
                      <a:pt x="307" y="223"/>
                      <a:pt x="307" y="70"/>
                      <a:pt x="529" y="35"/>
                    </a:cubicBezTo>
                    <a:cubicBezTo>
                      <a:pt x="751" y="0"/>
                      <a:pt x="1311" y="36"/>
                      <a:pt x="1551" y="111"/>
                    </a:cubicBezTo>
                    <a:cubicBezTo>
                      <a:pt x="1791" y="186"/>
                      <a:pt x="1860" y="351"/>
                      <a:pt x="1968" y="483"/>
                    </a:cubicBezTo>
                    <a:cubicBezTo>
                      <a:pt x="2076" y="615"/>
                      <a:pt x="2250" y="767"/>
                      <a:pt x="2199" y="906"/>
                    </a:cubicBezTo>
                    <a:cubicBezTo>
                      <a:pt x="2148" y="1045"/>
                      <a:pt x="1860" y="1234"/>
                      <a:pt x="1659" y="1314"/>
                    </a:cubicBezTo>
                    <a:cubicBezTo>
                      <a:pt x="1458" y="1394"/>
                      <a:pt x="1192" y="1379"/>
                      <a:pt x="993" y="1386"/>
                    </a:cubicBezTo>
                    <a:cubicBezTo>
                      <a:pt x="794" y="1393"/>
                      <a:pt x="613" y="1409"/>
                      <a:pt x="465" y="1356"/>
                    </a:cubicBezTo>
                    <a:cubicBezTo>
                      <a:pt x="317" y="1303"/>
                      <a:pt x="180" y="1190"/>
                      <a:pt x="102" y="1068"/>
                    </a:cubicBezTo>
                    <a:cubicBezTo>
                      <a:pt x="24" y="946"/>
                      <a:pt x="21" y="716"/>
                      <a:pt x="0" y="624"/>
                    </a:cubicBezTo>
                    <a:close/>
                  </a:path>
                </a:pathLst>
              </a:cu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" name="Freeform 5"/>
              <p:cNvSpPr>
                <a:spLocks/>
              </p:cNvSpPr>
              <p:nvPr/>
            </p:nvSpPr>
            <p:spPr bwMode="auto">
              <a:xfrm>
                <a:off x="864" y="2709"/>
                <a:ext cx="342" cy="186"/>
              </a:xfrm>
              <a:custGeom>
                <a:avLst/>
                <a:gdLst>
                  <a:gd name="T0" fmla="*/ 0 w 342"/>
                  <a:gd name="T1" fmla="*/ 186 h 186"/>
                  <a:gd name="T2" fmla="*/ 342 w 342"/>
                  <a:gd name="T3" fmla="*/ 0 h 186"/>
                  <a:gd name="T4" fmla="*/ 0 60000 65536"/>
                  <a:gd name="T5" fmla="*/ 0 60000 65536"/>
                  <a:gd name="T6" fmla="*/ 0 w 342"/>
                  <a:gd name="T7" fmla="*/ 0 h 186"/>
                  <a:gd name="T8" fmla="*/ 342 w 342"/>
                  <a:gd name="T9" fmla="*/ 186 h 18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42" h="186">
                    <a:moveTo>
                      <a:pt x="0" y="186"/>
                    </a:moveTo>
                    <a:lnTo>
                      <a:pt x="34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" name="Oval 6"/>
              <p:cNvSpPr>
                <a:spLocks noChangeArrowheads="1"/>
              </p:cNvSpPr>
              <p:nvPr/>
            </p:nvSpPr>
            <p:spPr bwMode="auto">
              <a:xfrm>
                <a:off x="604" y="2951"/>
                <a:ext cx="313" cy="8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7"/>
              <p:cNvSpPr>
                <a:spLocks noChangeShapeType="1"/>
              </p:cNvSpPr>
              <p:nvPr/>
            </p:nvSpPr>
            <p:spPr bwMode="auto">
              <a:xfrm>
                <a:off x="604" y="294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917" y="294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604" y="2944"/>
                <a:ext cx="310" cy="4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sz="1800" b="0">
                  <a:latin typeface="Arial" charset="0"/>
                </a:endParaRPr>
              </a:p>
            </p:txBody>
          </p:sp>
          <p:sp>
            <p:nvSpPr>
              <p:cNvPr id="11" name="Oval 10"/>
              <p:cNvSpPr>
                <a:spLocks noChangeArrowheads="1"/>
              </p:cNvSpPr>
              <p:nvPr/>
            </p:nvSpPr>
            <p:spPr bwMode="auto">
              <a:xfrm>
                <a:off x="601" y="2885"/>
                <a:ext cx="313" cy="9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Oval 11"/>
              <p:cNvSpPr>
                <a:spLocks noChangeArrowheads="1"/>
              </p:cNvSpPr>
              <p:nvPr/>
            </p:nvSpPr>
            <p:spPr bwMode="auto">
              <a:xfrm>
                <a:off x="1078" y="3338"/>
                <a:ext cx="313" cy="8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2"/>
              <p:cNvSpPr>
                <a:spLocks noChangeShapeType="1"/>
              </p:cNvSpPr>
              <p:nvPr/>
            </p:nvSpPr>
            <p:spPr bwMode="auto">
              <a:xfrm>
                <a:off x="1078" y="33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>
                <a:off x="1391" y="33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1078" y="3331"/>
                <a:ext cx="310" cy="4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sz="1800" b="0">
                  <a:latin typeface="Arial" charset="0"/>
                </a:endParaRPr>
              </a:p>
            </p:txBody>
          </p:sp>
          <p:sp>
            <p:nvSpPr>
              <p:cNvPr id="16" name="Oval 15"/>
              <p:cNvSpPr>
                <a:spLocks noChangeArrowheads="1"/>
              </p:cNvSpPr>
              <p:nvPr/>
            </p:nvSpPr>
            <p:spPr bwMode="auto">
              <a:xfrm>
                <a:off x="1075" y="3272"/>
                <a:ext cx="313" cy="9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Oval 16"/>
              <p:cNvSpPr>
                <a:spLocks noChangeArrowheads="1"/>
              </p:cNvSpPr>
              <p:nvPr/>
            </p:nvSpPr>
            <p:spPr bwMode="auto">
              <a:xfrm>
                <a:off x="1074" y="2648"/>
                <a:ext cx="313" cy="8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7"/>
              <p:cNvSpPr>
                <a:spLocks noChangeShapeType="1"/>
              </p:cNvSpPr>
              <p:nvPr/>
            </p:nvSpPr>
            <p:spPr bwMode="auto">
              <a:xfrm>
                <a:off x="1074" y="264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8"/>
              <p:cNvSpPr>
                <a:spLocks noChangeShapeType="1"/>
              </p:cNvSpPr>
              <p:nvPr/>
            </p:nvSpPr>
            <p:spPr bwMode="auto">
              <a:xfrm>
                <a:off x="1387" y="264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1074" y="2641"/>
                <a:ext cx="310" cy="4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sz="1800" b="0">
                  <a:latin typeface="Arial" charset="0"/>
                </a:endParaRPr>
              </a:p>
            </p:txBody>
          </p:sp>
          <p:sp>
            <p:nvSpPr>
              <p:cNvPr id="21" name="Oval 20"/>
              <p:cNvSpPr>
                <a:spLocks noChangeArrowheads="1"/>
              </p:cNvSpPr>
              <p:nvPr/>
            </p:nvSpPr>
            <p:spPr bwMode="auto">
              <a:xfrm>
                <a:off x="1071" y="2582"/>
                <a:ext cx="313" cy="9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21"/>
              <p:cNvSpPr>
                <a:spLocks noChangeArrowheads="1"/>
              </p:cNvSpPr>
              <p:nvPr/>
            </p:nvSpPr>
            <p:spPr bwMode="auto">
              <a:xfrm>
                <a:off x="1757" y="2644"/>
                <a:ext cx="312" cy="8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22"/>
              <p:cNvSpPr>
                <a:spLocks noChangeShapeType="1"/>
              </p:cNvSpPr>
              <p:nvPr/>
            </p:nvSpPr>
            <p:spPr bwMode="auto">
              <a:xfrm>
                <a:off x="1757" y="263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3"/>
              <p:cNvSpPr>
                <a:spLocks noChangeShapeType="1"/>
              </p:cNvSpPr>
              <p:nvPr/>
            </p:nvSpPr>
            <p:spPr bwMode="auto">
              <a:xfrm>
                <a:off x="2069" y="263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24"/>
              <p:cNvSpPr>
                <a:spLocks noChangeArrowheads="1"/>
              </p:cNvSpPr>
              <p:nvPr/>
            </p:nvSpPr>
            <p:spPr bwMode="auto">
              <a:xfrm>
                <a:off x="1757" y="2637"/>
                <a:ext cx="309" cy="4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sz="1800" b="0">
                  <a:latin typeface="Arial" charset="0"/>
                </a:endParaRPr>
              </a:p>
            </p:txBody>
          </p:sp>
          <p:sp>
            <p:nvSpPr>
              <p:cNvPr id="26" name="Oval 25"/>
              <p:cNvSpPr>
                <a:spLocks noChangeArrowheads="1"/>
              </p:cNvSpPr>
              <p:nvPr/>
            </p:nvSpPr>
            <p:spPr bwMode="auto">
              <a:xfrm>
                <a:off x="1760" y="2581"/>
                <a:ext cx="312" cy="9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Oval 26"/>
              <p:cNvSpPr>
                <a:spLocks noChangeArrowheads="1"/>
              </p:cNvSpPr>
              <p:nvPr/>
            </p:nvSpPr>
            <p:spPr bwMode="auto">
              <a:xfrm>
                <a:off x="1767" y="3335"/>
                <a:ext cx="313" cy="8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27"/>
              <p:cNvSpPr>
                <a:spLocks noChangeShapeType="1"/>
              </p:cNvSpPr>
              <p:nvPr/>
            </p:nvSpPr>
            <p:spPr bwMode="auto">
              <a:xfrm>
                <a:off x="1767" y="332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28"/>
              <p:cNvSpPr>
                <a:spLocks noChangeShapeType="1"/>
              </p:cNvSpPr>
              <p:nvPr/>
            </p:nvSpPr>
            <p:spPr bwMode="auto">
              <a:xfrm>
                <a:off x="2080" y="332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29"/>
              <p:cNvSpPr>
                <a:spLocks noChangeArrowheads="1"/>
              </p:cNvSpPr>
              <p:nvPr/>
            </p:nvSpPr>
            <p:spPr bwMode="auto">
              <a:xfrm>
                <a:off x="1767" y="3328"/>
                <a:ext cx="310" cy="4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sz="1800" b="0">
                  <a:latin typeface="Arial" charset="0"/>
                </a:endParaRPr>
              </a:p>
            </p:txBody>
          </p:sp>
          <p:sp>
            <p:nvSpPr>
              <p:cNvPr id="31" name="Oval 30"/>
              <p:cNvSpPr>
                <a:spLocks noChangeArrowheads="1"/>
              </p:cNvSpPr>
              <p:nvPr/>
            </p:nvSpPr>
            <p:spPr bwMode="auto">
              <a:xfrm>
                <a:off x="1764" y="3269"/>
                <a:ext cx="313" cy="9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31"/>
              <p:cNvSpPr>
                <a:spLocks noChangeArrowheads="1"/>
              </p:cNvSpPr>
              <p:nvPr/>
            </p:nvSpPr>
            <p:spPr bwMode="auto">
              <a:xfrm>
                <a:off x="2332" y="2994"/>
                <a:ext cx="313" cy="81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32"/>
              <p:cNvSpPr>
                <a:spLocks noChangeShapeType="1"/>
              </p:cNvSpPr>
              <p:nvPr/>
            </p:nvSpPr>
            <p:spPr bwMode="auto">
              <a:xfrm>
                <a:off x="2332" y="298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33"/>
              <p:cNvSpPr>
                <a:spLocks noChangeShapeType="1"/>
              </p:cNvSpPr>
              <p:nvPr/>
            </p:nvSpPr>
            <p:spPr bwMode="auto">
              <a:xfrm>
                <a:off x="2645" y="298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34"/>
              <p:cNvSpPr>
                <a:spLocks noChangeArrowheads="1"/>
              </p:cNvSpPr>
              <p:nvPr/>
            </p:nvSpPr>
            <p:spPr bwMode="auto">
              <a:xfrm>
                <a:off x="2332" y="2987"/>
                <a:ext cx="310" cy="4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sz="1800" b="0">
                  <a:latin typeface="Arial" charset="0"/>
                </a:endParaRPr>
              </a:p>
            </p:txBody>
          </p:sp>
          <p:sp>
            <p:nvSpPr>
              <p:cNvPr id="36" name="Oval 35"/>
              <p:cNvSpPr>
                <a:spLocks noChangeArrowheads="1"/>
              </p:cNvSpPr>
              <p:nvPr/>
            </p:nvSpPr>
            <p:spPr bwMode="auto">
              <a:xfrm>
                <a:off x="2329" y="2928"/>
                <a:ext cx="313" cy="9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Freeform 36"/>
              <p:cNvSpPr>
                <a:spLocks/>
              </p:cNvSpPr>
              <p:nvPr/>
            </p:nvSpPr>
            <p:spPr bwMode="auto">
              <a:xfrm>
                <a:off x="1903" y="2723"/>
                <a:ext cx="21" cy="535"/>
              </a:xfrm>
              <a:custGeom>
                <a:avLst/>
                <a:gdLst>
                  <a:gd name="T0" fmla="*/ 0 w 1"/>
                  <a:gd name="T1" fmla="*/ 0 h 522"/>
                  <a:gd name="T2" fmla="*/ 0 w 1"/>
                  <a:gd name="T3" fmla="*/ 522 h 522"/>
                  <a:gd name="T4" fmla="*/ 0 60000 65536"/>
                  <a:gd name="T5" fmla="*/ 0 60000 65536"/>
                  <a:gd name="T6" fmla="*/ 0 w 1"/>
                  <a:gd name="T7" fmla="*/ 0 h 522"/>
                  <a:gd name="T8" fmla="*/ 1 w 1"/>
                  <a:gd name="T9" fmla="*/ 522 h 52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522">
                    <a:moveTo>
                      <a:pt x="0" y="0"/>
                    </a:moveTo>
                    <a:lnTo>
                      <a:pt x="0" y="522"/>
                    </a:ln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prstDash val="sysDash"/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Freeform 37"/>
              <p:cNvSpPr>
                <a:spLocks/>
              </p:cNvSpPr>
              <p:nvPr/>
            </p:nvSpPr>
            <p:spPr bwMode="auto">
              <a:xfrm>
                <a:off x="1230" y="2742"/>
                <a:ext cx="1" cy="537"/>
              </a:xfrm>
              <a:custGeom>
                <a:avLst/>
                <a:gdLst>
                  <a:gd name="T0" fmla="*/ 0 w 1"/>
                  <a:gd name="T1" fmla="*/ 0 h 537"/>
                  <a:gd name="T2" fmla="*/ 0 w 1"/>
                  <a:gd name="T3" fmla="*/ 537 h 537"/>
                  <a:gd name="T4" fmla="*/ 0 60000 65536"/>
                  <a:gd name="T5" fmla="*/ 0 60000 65536"/>
                  <a:gd name="T6" fmla="*/ 0 w 1"/>
                  <a:gd name="T7" fmla="*/ 0 h 537"/>
                  <a:gd name="T8" fmla="*/ 1 w 1"/>
                  <a:gd name="T9" fmla="*/ 537 h 53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537">
                    <a:moveTo>
                      <a:pt x="0" y="0"/>
                    </a:moveTo>
                    <a:lnTo>
                      <a:pt x="0" y="537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Freeform 38"/>
              <p:cNvSpPr>
                <a:spLocks/>
              </p:cNvSpPr>
              <p:nvPr/>
            </p:nvSpPr>
            <p:spPr bwMode="auto">
              <a:xfrm>
                <a:off x="1395" y="2727"/>
                <a:ext cx="504" cy="600"/>
              </a:xfrm>
              <a:custGeom>
                <a:avLst/>
                <a:gdLst>
                  <a:gd name="T0" fmla="*/ 0 w 378"/>
                  <a:gd name="T1" fmla="*/ 7134 h 174"/>
                  <a:gd name="T2" fmla="*/ 896 w 378"/>
                  <a:gd name="T3" fmla="*/ 0 h 174"/>
                  <a:gd name="T4" fmla="*/ 0 60000 65536"/>
                  <a:gd name="T5" fmla="*/ 0 60000 65536"/>
                  <a:gd name="T6" fmla="*/ 0 w 378"/>
                  <a:gd name="T7" fmla="*/ 0 h 174"/>
                  <a:gd name="T8" fmla="*/ 378 w 378"/>
                  <a:gd name="T9" fmla="*/ 174 h 17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78" h="174">
                    <a:moveTo>
                      <a:pt x="0" y="174"/>
                    </a:moveTo>
                    <a:lnTo>
                      <a:pt x="37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Freeform 39"/>
              <p:cNvSpPr>
                <a:spLocks/>
              </p:cNvSpPr>
              <p:nvPr/>
            </p:nvSpPr>
            <p:spPr bwMode="auto">
              <a:xfrm>
                <a:off x="2082" y="3072"/>
                <a:ext cx="366" cy="270"/>
              </a:xfrm>
              <a:custGeom>
                <a:avLst/>
                <a:gdLst>
                  <a:gd name="T0" fmla="*/ 0 w 366"/>
                  <a:gd name="T1" fmla="*/ 270 h 270"/>
                  <a:gd name="T2" fmla="*/ 366 w 366"/>
                  <a:gd name="T3" fmla="*/ 0 h 270"/>
                  <a:gd name="T4" fmla="*/ 0 60000 65536"/>
                  <a:gd name="T5" fmla="*/ 0 60000 65536"/>
                  <a:gd name="T6" fmla="*/ 0 w 366"/>
                  <a:gd name="T7" fmla="*/ 0 h 270"/>
                  <a:gd name="T8" fmla="*/ 366 w 366"/>
                  <a:gd name="T9" fmla="*/ 270 h 27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66" h="270">
                    <a:moveTo>
                      <a:pt x="0" y="270"/>
                    </a:moveTo>
                    <a:lnTo>
                      <a:pt x="366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Freeform 40"/>
              <p:cNvSpPr>
                <a:spLocks/>
              </p:cNvSpPr>
              <p:nvPr/>
            </p:nvSpPr>
            <p:spPr bwMode="auto">
              <a:xfrm>
                <a:off x="1401" y="3357"/>
                <a:ext cx="366" cy="1"/>
              </a:xfrm>
              <a:custGeom>
                <a:avLst/>
                <a:gdLst>
                  <a:gd name="T0" fmla="*/ 366 w 366"/>
                  <a:gd name="T1" fmla="*/ 0 h 1"/>
                  <a:gd name="T2" fmla="*/ 0 w 366"/>
                  <a:gd name="T3" fmla="*/ 0 h 1"/>
                  <a:gd name="T4" fmla="*/ 0 60000 65536"/>
                  <a:gd name="T5" fmla="*/ 0 60000 65536"/>
                  <a:gd name="T6" fmla="*/ 0 w 366"/>
                  <a:gd name="T7" fmla="*/ 0 h 1"/>
                  <a:gd name="T8" fmla="*/ 366 w 366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66" h="1">
                    <a:moveTo>
                      <a:pt x="366" y="0"/>
                    </a:moveTo>
                    <a:lnTo>
                      <a:pt x="0" y="0"/>
                    </a:lnTo>
                  </a:path>
                </a:pathLst>
              </a:custGeom>
              <a:noFill/>
              <a:ln w="57150" cmpd="sng">
                <a:solidFill>
                  <a:srgbClr val="FF0000"/>
                </a:solidFill>
                <a:prstDash val="sysDash"/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Freeform 41"/>
              <p:cNvSpPr>
                <a:spLocks/>
              </p:cNvSpPr>
              <p:nvPr/>
            </p:nvSpPr>
            <p:spPr bwMode="auto">
              <a:xfrm>
                <a:off x="810" y="3033"/>
                <a:ext cx="276" cy="264"/>
              </a:xfrm>
              <a:custGeom>
                <a:avLst/>
                <a:gdLst>
                  <a:gd name="T0" fmla="*/ 276 w 276"/>
                  <a:gd name="T1" fmla="*/ 264 h 264"/>
                  <a:gd name="T2" fmla="*/ 0 w 276"/>
                  <a:gd name="T3" fmla="*/ 0 h 264"/>
                  <a:gd name="T4" fmla="*/ 0 60000 65536"/>
                  <a:gd name="T5" fmla="*/ 0 60000 65536"/>
                  <a:gd name="T6" fmla="*/ 0 w 276"/>
                  <a:gd name="T7" fmla="*/ 0 h 264"/>
                  <a:gd name="T8" fmla="*/ 276 w 276"/>
                  <a:gd name="T9" fmla="*/ 264 h 26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76" h="264">
                    <a:moveTo>
                      <a:pt x="276" y="264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Freeform 42"/>
              <p:cNvSpPr>
                <a:spLocks/>
              </p:cNvSpPr>
              <p:nvPr/>
            </p:nvSpPr>
            <p:spPr bwMode="auto">
              <a:xfrm>
                <a:off x="1395" y="2667"/>
                <a:ext cx="366" cy="1"/>
              </a:xfrm>
              <a:custGeom>
                <a:avLst/>
                <a:gdLst>
                  <a:gd name="T0" fmla="*/ 366 w 366"/>
                  <a:gd name="T1" fmla="*/ 0 h 1"/>
                  <a:gd name="T2" fmla="*/ 0 w 366"/>
                  <a:gd name="T3" fmla="*/ 0 h 1"/>
                  <a:gd name="T4" fmla="*/ 0 60000 65536"/>
                  <a:gd name="T5" fmla="*/ 0 60000 65536"/>
                  <a:gd name="T6" fmla="*/ 0 w 366"/>
                  <a:gd name="T7" fmla="*/ 0 h 1"/>
                  <a:gd name="T8" fmla="*/ 366 w 366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66" h="1">
                    <a:moveTo>
                      <a:pt x="366" y="0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Freeform 43"/>
              <p:cNvSpPr>
                <a:spLocks/>
              </p:cNvSpPr>
              <p:nvPr/>
            </p:nvSpPr>
            <p:spPr bwMode="auto">
              <a:xfrm>
                <a:off x="2070" y="2664"/>
                <a:ext cx="396" cy="267"/>
              </a:xfrm>
              <a:custGeom>
                <a:avLst/>
                <a:gdLst>
                  <a:gd name="T0" fmla="*/ 396 w 396"/>
                  <a:gd name="T1" fmla="*/ 267 h 267"/>
                  <a:gd name="T2" fmla="*/ 0 w 396"/>
                  <a:gd name="T3" fmla="*/ 0 h 267"/>
                  <a:gd name="T4" fmla="*/ 0 60000 65536"/>
                  <a:gd name="T5" fmla="*/ 0 60000 65536"/>
                  <a:gd name="T6" fmla="*/ 0 w 396"/>
                  <a:gd name="T7" fmla="*/ 0 h 267"/>
                  <a:gd name="T8" fmla="*/ 396 w 396"/>
                  <a:gd name="T9" fmla="*/ 267 h 26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96" h="267">
                    <a:moveTo>
                      <a:pt x="396" y="267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Freeform 44"/>
              <p:cNvSpPr>
                <a:spLocks/>
              </p:cNvSpPr>
              <p:nvPr/>
            </p:nvSpPr>
            <p:spPr bwMode="auto">
              <a:xfrm>
                <a:off x="753" y="2235"/>
                <a:ext cx="1110" cy="645"/>
              </a:xfrm>
              <a:custGeom>
                <a:avLst/>
                <a:gdLst>
                  <a:gd name="T0" fmla="*/ 1110 w 1110"/>
                  <a:gd name="T1" fmla="*/ 342 h 645"/>
                  <a:gd name="T2" fmla="*/ 0 w 1110"/>
                  <a:gd name="T3" fmla="*/ 645 h 645"/>
                  <a:gd name="T4" fmla="*/ 0 60000 65536"/>
                  <a:gd name="T5" fmla="*/ 0 60000 65536"/>
                  <a:gd name="T6" fmla="*/ 0 w 1110"/>
                  <a:gd name="T7" fmla="*/ 0 h 645"/>
                  <a:gd name="T8" fmla="*/ 1110 w 1110"/>
                  <a:gd name="T9" fmla="*/ 645 h 64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10" h="645">
                    <a:moveTo>
                      <a:pt x="1110" y="342"/>
                    </a:moveTo>
                    <a:cubicBezTo>
                      <a:pt x="1104" y="0"/>
                      <a:pt x="21" y="63"/>
                      <a:pt x="0" y="645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6" name="Group 45"/>
              <p:cNvGrpSpPr>
                <a:grpSpLocks/>
              </p:cNvGrpSpPr>
              <p:nvPr/>
            </p:nvGrpSpPr>
            <p:grpSpPr bwMode="auto">
              <a:xfrm>
                <a:off x="649" y="2849"/>
                <a:ext cx="212" cy="231"/>
                <a:chOff x="2950" y="2441"/>
                <a:chExt cx="215" cy="231"/>
              </a:xfrm>
            </p:grpSpPr>
            <p:sp>
              <p:nvSpPr>
                <p:cNvPr id="63" name="Rectangle 4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2950" y="2441"/>
                  <a:ext cx="21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800" b="0">
                      <a:latin typeface="Arial" charset="0"/>
                    </a:rPr>
                    <a:t>A</a:t>
                  </a:r>
                </a:p>
              </p:txBody>
            </p:sp>
          </p:grpSp>
          <p:grpSp>
            <p:nvGrpSpPr>
              <p:cNvPr id="47" name="Group 48"/>
              <p:cNvGrpSpPr>
                <a:grpSpLocks/>
              </p:cNvGrpSpPr>
              <p:nvPr/>
            </p:nvGrpSpPr>
            <p:grpSpPr bwMode="auto">
              <a:xfrm>
                <a:off x="1819" y="3233"/>
                <a:ext cx="212" cy="231"/>
                <a:chOff x="2950" y="2441"/>
                <a:chExt cx="215" cy="231"/>
              </a:xfrm>
            </p:grpSpPr>
            <p:sp>
              <p:nvSpPr>
                <p:cNvPr id="61" name="Rectangle 4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2950" y="2441"/>
                  <a:ext cx="21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800" b="0" dirty="0">
                      <a:latin typeface="Arial" charset="0"/>
                    </a:rPr>
                    <a:t>E</a:t>
                  </a:r>
                </a:p>
              </p:txBody>
            </p:sp>
          </p:grpSp>
          <p:grpSp>
            <p:nvGrpSpPr>
              <p:cNvPr id="48" name="Group 51"/>
              <p:cNvGrpSpPr>
                <a:grpSpLocks/>
              </p:cNvGrpSpPr>
              <p:nvPr/>
            </p:nvGrpSpPr>
            <p:grpSpPr bwMode="auto">
              <a:xfrm>
                <a:off x="1134" y="3230"/>
                <a:ext cx="220" cy="231"/>
                <a:chOff x="2946" y="2441"/>
                <a:chExt cx="223" cy="231"/>
              </a:xfrm>
            </p:grpSpPr>
            <p:sp>
              <p:nvSpPr>
                <p:cNvPr id="59" name="Rectangle 52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946" y="2441"/>
                  <a:ext cx="223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800" b="0">
                      <a:latin typeface="Arial" charset="0"/>
                    </a:rPr>
                    <a:t>D</a:t>
                  </a:r>
                </a:p>
              </p:txBody>
            </p:sp>
          </p:grpSp>
          <p:grpSp>
            <p:nvGrpSpPr>
              <p:cNvPr id="49" name="Group 54"/>
              <p:cNvGrpSpPr>
                <a:grpSpLocks/>
              </p:cNvGrpSpPr>
              <p:nvPr/>
            </p:nvGrpSpPr>
            <p:grpSpPr bwMode="auto">
              <a:xfrm>
                <a:off x="1809" y="2543"/>
                <a:ext cx="220" cy="231"/>
                <a:chOff x="2946" y="2441"/>
                <a:chExt cx="223" cy="231"/>
              </a:xfrm>
            </p:grpSpPr>
            <p:sp>
              <p:nvSpPr>
                <p:cNvPr id="57" name="Rectangle 5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946" y="2441"/>
                  <a:ext cx="223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800" b="0">
                      <a:latin typeface="Arial" charset="0"/>
                    </a:rPr>
                    <a:t>C</a:t>
                  </a:r>
                </a:p>
              </p:txBody>
            </p:sp>
          </p:grpSp>
          <p:grpSp>
            <p:nvGrpSpPr>
              <p:cNvPr id="50" name="Group 57"/>
              <p:cNvGrpSpPr>
                <a:grpSpLocks/>
              </p:cNvGrpSpPr>
              <p:nvPr/>
            </p:nvGrpSpPr>
            <p:grpSpPr bwMode="auto">
              <a:xfrm>
                <a:off x="1130" y="2543"/>
                <a:ext cx="212" cy="231"/>
                <a:chOff x="2951" y="2441"/>
                <a:chExt cx="215" cy="231"/>
              </a:xfrm>
            </p:grpSpPr>
            <p:sp>
              <p:nvSpPr>
                <p:cNvPr id="55" name="Rectangle 5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2951" y="2441"/>
                  <a:ext cx="215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800" b="0">
                      <a:latin typeface="Arial" charset="0"/>
                    </a:rPr>
                    <a:t>B</a:t>
                  </a:r>
                </a:p>
              </p:txBody>
            </p:sp>
          </p:grpSp>
          <p:grpSp>
            <p:nvGrpSpPr>
              <p:cNvPr id="51" name="Group 60"/>
              <p:cNvGrpSpPr>
                <a:grpSpLocks/>
              </p:cNvGrpSpPr>
              <p:nvPr/>
            </p:nvGrpSpPr>
            <p:grpSpPr bwMode="auto">
              <a:xfrm>
                <a:off x="2396" y="2891"/>
                <a:ext cx="204" cy="231"/>
                <a:chOff x="2954" y="2441"/>
                <a:chExt cx="207" cy="231"/>
              </a:xfrm>
            </p:grpSpPr>
            <p:sp>
              <p:nvSpPr>
                <p:cNvPr id="53" name="Rectangle 61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2954" y="2441"/>
                  <a:ext cx="207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800" b="0">
                      <a:latin typeface="Arial" charset="0"/>
                    </a:rPr>
                    <a:t>F</a:t>
                  </a:r>
                </a:p>
              </p:txBody>
            </p:sp>
          </p:grpSp>
          <p:sp>
            <p:nvSpPr>
              <p:cNvPr id="52" name="Line 63"/>
              <p:cNvSpPr>
                <a:spLocks noChangeShapeType="1"/>
              </p:cNvSpPr>
              <p:nvPr/>
            </p:nvSpPr>
            <p:spPr bwMode="auto">
              <a:xfrm>
                <a:off x="804" y="3021"/>
                <a:ext cx="282" cy="282"/>
              </a:xfrm>
              <a:prstGeom prst="line">
                <a:avLst/>
              </a:prstGeom>
              <a:noFill/>
              <a:ln w="57150" cmpd="sng">
                <a:solidFill>
                  <a:srgbClr val="FF0000"/>
                </a:solidFill>
                <a:prstDash val="sys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0" name="TextBox 129"/>
            <p:cNvSpPr txBox="1"/>
            <p:nvPr/>
          </p:nvSpPr>
          <p:spPr>
            <a:xfrm>
              <a:off x="1215839" y="6641696"/>
              <a:ext cx="775294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Gill Sans"/>
                  <a:ea typeface="Gill Sans"/>
                  <a:cs typeface="Gill Sans"/>
                  <a:sym typeface="Gill Sans"/>
                </a:rPr>
                <a:t>1</a:t>
              </a:r>
              <a:endParaRPr kumimoji="0" 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899684" y="6111543"/>
              <a:ext cx="434529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Gill Sans"/>
                  <a:ea typeface="Gill Sans"/>
                  <a:cs typeface="Gill Sans"/>
                  <a:sym typeface="Gill Sans"/>
                </a:rPr>
                <a:t>3</a:t>
              </a:r>
              <a:endParaRPr kumimoji="0" 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2828427" y="7530289"/>
              <a:ext cx="692833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Gill Sans"/>
                  <a:ea typeface="Gill Sans"/>
                  <a:cs typeface="Gill Sans"/>
                  <a:sym typeface="Gill Sans"/>
                </a:rPr>
                <a:t>1</a:t>
              </a:r>
              <a:endParaRPr kumimoji="0" 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3651812" y="6343796"/>
              <a:ext cx="775294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Gill Sans"/>
                  <a:ea typeface="Gill Sans"/>
                  <a:cs typeface="Gill Sans"/>
                  <a:sym typeface="Gill Sans"/>
                </a:rPr>
                <a:t>1</a:t>
              </a:r>
              <a:endParaRPr kumimoji="0" 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4518474" y="6755692"/>
              <a:ext cx="434529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Gill Sans"/>
                  <a:ea typeface="Gill Sans"/>
                  <a:cs typeface="Gill Sans"/>
                  <a:sym typeface="Gill Sans"/>
                </a:rPr>
                <a:t>5</a:t>
              </a:r>
              <a:endParaRPr kumimoji="0" 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2091267" y="6089146"/>
              <a:ext cx="434529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Gill Sans"/>
                  <a:ea typeface="Gill Sans"/>
                  <a:cs typeface="Gill Sans"/>
                  <a:sym typeface="Gill Sans"/>
                </a:rPr>
                <a:t>5</a:t>
              </a:r>
              <a:endParaRPr kumimoji="0" 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1556604" y="5424030"/>
              <a:ext cx="434529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Gill Sans"/>
                  <a:ea typeface="Gill Sans"/>
                  <a:cs typeface="Gill Sans"/>
                  <a:sym typeface="Gill Sans"/>
                </a:rPr>
                <a:t>5</a:t>
              </a:r>
              <a:endParaRPr kumimoji="0" 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2828428" y="5014838"/>
              <a:ext cx="434529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Gill Sans"/>
                  <a:ea typeface="Gill Sans"/>
                  <a:cs typeface="Gill Sans"/>
                  <a:sym typeface="Gill Sans"/>
                </a:rPr>
                <a:t>5</a:t>
              </a:r>
              <a:endParaRPr kumimoji="0" 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4489801" y="5314654"/>
              <a:ext cx="434529" cy="5334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spc="0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Gill Sans"/>
                  <a:ea typeface="Gill Sans"/>
                  <a:cs typeface="Gill Sans"/>
                  <a:sym typeface="Gill Sans"/>
                </a:rPr>
                <a:t>5</a:t>
              </a:r>
              <a:endParaRPr kumimoji="0" 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139" name="&quot;No&quot; Symbol 138"/>
          <p:cNvSpPr/>
          <p:nvPr/>
        </p:nvSpPr>
        <p:spPr bwMode="auto">
          <a:xfrm>
            <a:off x="3574784" y="5917273"/>
            <a:ext cx="445148" cy="476087"/>
          </a:xfrm>
          <a:prstGeom prst="noSmoking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3212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13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Convergence</a:t>
            </a:r>
          </a:p>
        </p:txBody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793" y="2768600"/>
            <a:ext cx="12442416" cy="5715000"/>
          </a:xfrm>
        </p:spPr>
        <p:txBody>
          <a:bodyPr/>
          <a:lstStyle/>
          <a:p>
            <a:r>
              <a:rPr lang="en-US" dirty="0" smtClean="0"/>
              <a:t>All routers have </a:t>
            </a:r>
            <a:r>
              <a:rPr lang="en-US" dirty="0"/>
              <a:t>consistent routing </a:t>
            </a:r>
            <a:r>
              <a:rPr lang="en-US" dirty="0" smtClean="0"/>
              <a:t>information</a:t>
            </a:r>
            <a:endParaRPr lang="en-US" dirty="0"/>
          </a:p>
          <a:p>
            <a:pPr lvl="1"/>
            <a:r>
              <a:rPr lang="en-US" dirty="0">
                <a:solidFill>
                  <a:srgbClr val="773F9B"/>
                </a:solidFill>
                <a:ea typeface="Arial" charset="0"/>
                <a:cs typeface="Arial" charset="0"/>
              </a:rPr>
              <a:t>E.g., all nodes having the same link-state database</a:t>
            </a:r>
          </a:p>
          <a:p>
            <a:pPr lvl="1"/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orwarding is consistent after </a:t>
            </a:r>
            <a:r>
              <a:rPr lang="en-US" dirty="0"/>
              <a:t>convergence</a:t>
            </a:r>
          </a:p>
          <a:p>
            <a:pPr lvl="1"/>
            <a:r>
              <a:rPr lang="en-US" dirty="0">
                <a:solidFill>
                  <a:srgbClr val="773F9B"/>
                </a:solidFill>
                <a:ea typeface="Arial" charset="0"/>
                <a:cs typeface="Arial" charset="0"/>
              </a:rPr>
              <a:t>All nodes have the same link-state database</a:t>
            </a:r>
          </a:p>
          <a:p>
            <a:pPr lvl="1"/>
            <a:r>
              <a:rPr lang="en-US" dirty="0">
                <a:solidFill>
                  <a:srgbClr val="773F9B"/>
                </a:solidFill>
                <a:ea typeface="Arial" charset="0"/>
                <a:cs typeface="Arial" charset="0"/>
              </a:rPr>
              <a:t>All nodes forward packets on </a:t>
            </a:r>
            <a:r>
              <a:rPr lang="en-US" dirty="0" smtClean="0">
                <a:solidFill>
                  <a:srgbClr val="773F9B"/>
                </a:solidFill>
                <a:ea typeface="Arial" charset="0"/>
                <a:cs typeface="Arial" charset="0"/>
              </a:rPr>
              <a:t>same paths</a:t>
            </a:r>
            <a:endParaRPr lang="en-US" dirty="0">
              <a:solidFill>
                <a:srgbClr val="773F9B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97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Last Time</a:t>
            </a:r>
            <a:endParaRPr lang="en-US" sz="7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0182" y="2667849"/>
            <a:ext cx="12039879" cy="6624656"/>
          </a:xfrm>
        </p:spPr>
        <p:txBody>
          <a:bodyPr/>
          <a:lstStyle/>
          <a:p>
            <a:r>
              <a:rPr lang="en-US" dirty="0" smtClean="0"/>
              <a:t>Two correctness conditions for routing state: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deadends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loops</a:t>
            </a:r>
          </a:p>
          <a:p>
            <a:pPr lvl="1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59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Convergence Delay</a:t>
            </a:r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3453" y="3005375"/>
            <a:ext cx="1384165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/>
              <a:t>Time </a:t>
            </a:r>
            <a:r>
              <a:rPr lang="en-US" sz="4000" dirty="0" smtClean="0"/>
              <a:t>to achieve convergence</a:t>
            </a:r>
            <a:endParaRPr lang="en-US" sz="4000" dirty="0"/>
          </a:p>
          <a:p>
            <a:pPr>
              <a:lnSpc>
                <a:spcPct val="90000"/>
              </a:lnSpc>
            </a:pPr>
            <a:r>
              <a:rPr lang="en-US" sz="4000" dirty="0"/>
              <a:t>Sources of convergence </a:t>
            </a:r>
            <a:r>
              <a:rPr lang="en-US" sz="4000" dirty="0" smtClean="0"/>
              <a:t>delay?</a:t>
            </a:r>
            <a:endParaRPr lang="en-US" sz="4000" dirty="0"/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3200" dirty="0" smtClean="0">
                <a:solidFill>
                  <a:srgbClr val="773F9B"/>
                </a:solidFill>
                <a:ea typeface="Arial" charset="0"/>
                <a:cs typeface="Arial" charset="0"/>
              </a:rPr>
              <a:t>time to detect failure</a:t>
            </a:r>
            <a:endParaRPr lang="en-US" sz="3200" dirty="0">
              <a:solidFill>
                <a:srgbClr val="773F9B"/>
              </a:solidFill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3200" dirty="0" smtClean="0">
                <a:solidFill>
                  <a:srgbClr val="773F9B"/>
                </a:solidFill>
                <a:ea typeface="Arial" charset="0"/>
                <a:cs typeface="Arial" charset="0"/>
              </a:rPr>
              <a:t>time to flood link</a:t>
            </a:r>
            <a:r>
              <a:rPr lang="en-US" sz="3200" dirty="0">
                <a:solidFill>
                  <a:srgbClr val="773F9B"/>
                </a:solidFill>
                <a:ea typeface="Arial" charset="0"/>
                <a:cs typeface="Arial" charset="0"/>
              </a:rPr>
              <a:t>-state information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3200" dirty="0" smtClean="0">
                <a:solidFill>
                  <a:srgbClr val="773F9B"/>
                </a:solidFill>
                <a:ea typeface="Arial" charset="0"/>
                <a:cs typeface="Arial" charset="0"/>
              </a:rPr>
              <a:t>time to re-compute forwarding tables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Performance </a:t>
            </a:r>
            <a:r>
              <a:rPr lang="en-US" sz="4000" dirty="0"/>
              <a:t>during convergence </a:t>
            </a:r>
            <a:r>
              <a:rPr lang="en-US" sz="4000" dirty="0" smtClean="0"/>
              <a:t>period?</a:t>
            </a:r>
            <a:endParaRPr lang="en-US" sz="4000" dirty="0"/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3200" dirty="0" smtClean="0">
                <a:solidFill>
                  <a:srgbClr val="773F9B"/>
                </a:solidFill>
                <a:ea typeface="Arial" charset="0"/>
                <a:cs typeface="Arial" charset="0"/>
              </a:rPr>
              <a:t>lost </a:t>
            </a:r>
            <a:r>
              <a:rPr lang="en-US" sz="3200" dirty="0">
                <a:solidFill>
                  <a:srgbClr val="773F9B"/>
                </a:solidFill>
                <a:ea typeface="Arial" charset="0"/>
                <a:cs typeface="Arial" charset="0"/>
              </a:rPr>
              <a:t>packets due to </a:t>
            </a:r>
            <a:r>
              <a:rPr lang="en-US" sz="3200" dirty="0" err="1" smtClean="0">
                <a:solidFill>
                  <a:srgbClr val="773F9B"/>
                </a:solidFill>
                <a:ea typeface="Arial" charset="0"/>
                <a:cs typeface="Arial" charset="0"/>
              </a:rPr>
              <a:t>blackholes</a:t>
            </a:r>
            <a:endParaRPr lang="en-US" sz="3200" dirty="0">
              <a:solidFill>
                <a:srgbClr val="773F9B"/>
              </a:solidFill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3200" dirty="0" smtClean="0">
                <a:solidFill>
                  <a:srgbClr val="773F9B"/>
                </a:solidFill>
                <a:ea typeface="Arial" charset="0"/>
                <a:cs typeface="Arial" charset="0"/>
              </a:rPr>
              <a:t>looping packets</a:t>
            </a:r>
            <a:endParaRPr lang="en-US" sz="3200" dirty="0">
              <a:solidFill>
                <a:srgbClr val="773F9B"/>
              </a:solidFill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3200" dirty="0" smtClean="0">
                <a:solidFill>
                  <a:srgbClr val="773F9B"/>
                </a:solidFill>
                <a:ea typeface="Arial" charset="0"/>
                <a:cs typeface="Arial" charset="0"/>
              </a:rPr>
              <a:t>out</a:t>
            </a:r>
            <a:r>
              <a:rPr lang="en-US" sz="3200" dirty="0">
                <a:solidFill>
                  <a:srgbClr val="773F9B"/>
                </a:solidFill>
                <a:ea typeface="Arial" charset="0"/>
                <a:cs typeface="Arial" charset="0"/>
              </a:rPr>
              <a:t>-of-order packets reaching the </a:t>
            </a:r>
            <a:r>
              <a:rPr lang="en-US" sz="3200" dirty="0" smtClean="0">
                <a:solidFill>
                  <a:srgbClr val="773F9B"/>
                </a:solidFill>
                <a:ea typeface="Arial" charset="0"/>
                <a:cs typeface="Arial" charset="0"/>
              </a:rPr>
              <a:t>destination</a:t>
            </a:r>
            <a:endParaRPr lang="en-US" sz="3200" dirty="0">
              <a:solidFill>
                <a:srgbClr val="773F9B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167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5635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" name="Shape 1193"/>
          <p:cNvSpPr>
            <a:spLocks noGrp="1"/>
          </p:cNvSpPr>
          <p:nvPr>
            <p:ph type="title"/>
          </p:nvPr>
        </p:nvSpPr>
        <p:spPr>
          <a:xfrm>
            <a:off x="1092200" y="368300"/>
            <a:ext cx="10287000" cy="2438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00" dirty="0" smtClean="0">
                <a:solidFill>
                  <a:srgbClr val="424242"/>
                </a:solidFill>
              </a:rPr>
              <a:t>Link State Routing</a:t>
            </a:r>
            <a:endParaRPr sz="6400" dirty="0">
              <a:solidFill>
                <a:srgbClr val="424242"/>
              </a:solidFill>
            </a:endParaRPr>
          </a:p>
        </p:txBody>
      </p:sp>
      <p:sp>
        <p:nvSpPr>
          <p:cNvPr id="1194" name="Shape 1194"/>
          <p:cNvSpPr>
            <a:spLocks noGrp="1"/>
          </p:cNvSpPr>
          <p:nvPr>
            <p:ph type="body" idx="1"/>
          </p:nvPr>
        </p:nvSpPr>
        <p:spPr>
          <a:xfrm>
            <a:off x="516640" y="3073400"/>
            <a:ext cx="12205622" cy="6096000"/>
          </a:xfrm>
          <a:prstGeom prst="rect">
            <a:avLst/>
          </a:prstGeom>
        </p:spPr>
        <p:txBody>
          <a:bodyPr lIns="0" tIns="0" rIns="0" bIns="0" anchor="t"/>
          <a:lstStyle/>
          <a:p>
            <a:pPr marL="571500" lvl="0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4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Are loops possible?</a:t>
            </a:r>
          </a:p>
          <a:p>
            <a:pPr marL="1016000"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yes, until convergence</a:t>
            </a:r>
          </a:p>
          <a:p>
            <a:pPr marL="1016000"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71500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4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Scalability?</a:t>
            </a:r>
          </a:p>
          <a:p>
            <a:pPr marL="1016000"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O(NE) messages </a:t>
            </a:r>
          </a:p>
          <a:p>
            <a:pPr marL="1016000"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O(N</a:t>
            </a:r>
            <a:r>
              <a:rPr lang="en-US" sz="36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computation time </a:t>
            </a:r>
          </a:p>
          <a:p>
            <a:pPr marL="1016000"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O(network diameter) convergence time </a:t>
            </a:r>
          </a:p>
          <a:p>
            <a:pPr marL="1016000"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O(N) entries in forwarding 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table</a:t>
            </a:r>
            <a:endParaRPr lang="en-US" sz="3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71500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4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 we have to use </a:t>
            </a:r>
            <a:r>
              <a:rPr lang="en-US" sz="4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Dijkstra’s</a:t>
            </a:r>
            <a:r>
              <a:rPr lang="en-US" sz="4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pPr marL="571500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endParaRPr lang="en-US" sz="4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7281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4" grpId="0" uiExpand="1" build="p" advAuto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" name="Shape 1205"/>
          <p:cNvSpPr>
            <a:spLocks noGrp="1"/>
          </p:cNvSpPr>
          <p:nvPr>
            <p:ph type="title"/>
          </p:nvPr>
        </p:nvSpPr>
        <p:spPr>
          <a:xfrm>
            <a:off x="1270000" y="457200"/>
            <a:ext cx="10464800" cy="16383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Outline</a:t>
            </a:r>
          </a:p>
        </p:txBody>
      </p:sp>
      <p:sp>
        <p:nvSpPr>
          <p:cNvPr id="1206" name="Shape 1206"/>
          <p:cNvSpPr>
            <a:spLocks noGrp="1"/>
          </p:cNvSpPr>
          <p:nvPr>
            <p:ph type="body" idx="1"/>
          </p:nvPr>
        </p:nvSpPr>
        <p:spPr>
          <a:xfrm>
            <a:off x="1270000" y="2743200"/>
            <a:ext cx="9309100" cy="5054600"/>
          </a:xfrm>
          <a:prstGeom prst="rect">
            <a:avLst/>
          </a:prstGeom>
        </p:spPr>
        <p:txBody>
          <a:bodyPr lIns="0" tIns="0" rIns="0" bIns="0" anchor="t"/>
          <a:lstStyle/>
          <a:p>
            <a:pPr lvl="0">
              <a:spcBef>
                <a:spcPts val="3000"/>
              </a:spcBef>
              <a:buClr>
                <a:srgbClr val="A9A9A9"/>
              </a:buClr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A9A9A9"/>
                </a:solidFill>
              </a:rPr>
              <a:t>Least-cost path routing </a:t>
            </a:r>
          </a:p>
          <a:p>
            <a:pPr lvl="0">
              <a:spcBef>
                <a:spcPts val="3000"/>
              </a:spcBef>
              <a:buClr>
                <a:srgbClr val="A9A9A9"/>
              </a:buClr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A9A9A9"/>
                </a:solidFill>
              </a:rPr>
              <a:t>Approach 1: link-state routing</a:t>
            </a:r>
            <a:r>
              <a:rPr sz="4200">
                <a:solidFill>
                  <a:srgbClr val="424242"/>
                </a:solidFill>
              </a:rPr>
              <a:t> </a:t>
            </a:r>
          </a:p>
          <a:p>
            <a:pPr lvl="0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424242"/>
                </a:solidFill>
              </a:rPr>
              <a:t>Approach 2: distance-vector routing </a:t>
            </a:r>
          </a:p>
          <a:p>
            <a:pPr lvl="0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A9A9A9"/>
                </a:solidFill>
              </a:rPr>
              <a:t>Routing in the Internet </a:t>
            </a:r>
          </a:p>
        </p:txBody>
      </p:sp>
      <p:sp>
        <p:nvSpPr>
          <p:cNvPr id="1207" name="Shape 120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32</a:t>
            </a:fld>
            <a:endParaRPr>
              <a:solidFill>
                <a:srgbClr val="91919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905" y="2598715"/>
            <a:ext cx="13004800" cy="7152640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en-US" sz="3400" dirty="0"/>
              <a:t>Your job: find the youngest person in the </a:t>
            </a:r>
            <a:r>
              <a:rPr lang="en-US" sz="3400" dirty="0" smtClean="0"/>
              <a:t>room</a:t>
            </a:r>
            <a:br>
              <a:rPr lang="en-US" sz="3400" dirty="0" smtClean="0"/>
            </a:br>
            <a:endParaRPr lang="en-US" sz="3400" dirty="0"/>
          </a:p>
          <a:p>
            <a:pPr>
              <a:spcBef>
                <a:spcPts val="500"/>
              </a:spcBef>
            </a:pPr>
            <a:r>
              <a:rPr lang="en-US" sz="3400" dirty="0"/>
              <a:t>Ground Rules</a:t>
            </a:r>
          </a:p>
          <a:p>
            <a:pPr lvl="1">
              <a:spcBef>
                <a:spcPts val="500"/>
              </a:spcBef>
            </a:pPr>
            <a:r>
              <a:rPr lang="en-US" sz="3200" dirty="0" smtClean="0">
                <a:solidFill>
                  <a:srgbClr val="773F9B"/>
                </a:solidFill>
              </a:rPr>
              <a:t>You </a:t>
            </a:r>
            <a:r>
              <a:rPr lang="en-US" sz="3200" dirty="0">
                <a:solidFill>
                  <a:srgbClr val="773F9B"/>
                </a:solidFill>
              </a:rPr>
              <a:t>may </a:t>
            </a:r>
            <a:r>
              <a:rPr lang="en-US" sz="3200" dirty="0" smtClean="0">
                <a:solidFill>
                  <a:srgbClr val="773F9B"/>
                </a:solidFill>
              </a:rPr>
              <a:t>not</a:t>
            </a:r>
            <a:r>
              <a:rPr lang="en-US" sz="3200" dirty="0">
                <a:solidFill>
                  <a:srgbClr val="773F9B"/>
                </a:solidFill>
              </a:rPr>
              <a:t> </a:t>
            </a:r>
            <a:r>
              <a:rPr lang="en-US" sz="3200" dirty="0" smtClean="0">
                <a:solidFill>
                  <a:srgbClr val="773F9B"/>
                </a:solidFill>
              </a:rPr>
              <a:t>leave </a:t>
            </a:r>
            <a:r>
              <a:rPr lang="en-US" sz="3200" dirty="0">
                <a:solidFill>
                  <a:srgbClr val="773F9B"/>
                </a:solidFill>
              </a:rPr>
              <a:t>your </a:t>
            </a:r>
            <a:r>
              <a:rPr lang="en-US" sz="3200" dirty="0" smtClean="0">
                <a:solidFill>
                  <a:srgbClr val="773F9B"/>
                </a:solidFill>
              </a:rPr>
              <a:t>seat, nor shout loudly across </a:t>
            </a:r>
            <a:r>
              <a:rPr lang="en-US" sz="3200" dirty="0">
                <a:solidFill>
                  <a:srgbClr val="773F9B"/>
                </a:solidFill>
              </a:rPr>
              <a:t>the class </a:t>
            </a:r>
            <a:endParaRPr lang="en-US" sz="3200" dirty="0" smtClean="0">
              <a:solidFill>
                <a:srgbClr val="773F9B"/>
              </a:solidFill>
            </a:endParaRPr>
          </a:p>
          <a:p>
            <a:pPr lvl="1">
              <a:spcBef>
                <a:spcPts val="500"/>
              </a:spcBef>
            </a:pPr>
            <a:r>
              <a:rPr lang="en-US" sz="3200" dirty="0" smtClean="0">
                <a:solidFill>
                  <a:srgbClr val="773F9B"/>
                </a:solidFill>
              </a:rPr>
              <a:t>You may</a:t>
            </a:r>
            <a:r>
              <a:rPr lang="en-US" sz="3200" dirty="0">
                <a:solidFill>
                  <a:srgbClr val="773F9B"/>
                </a:solidFill>
              </a:rPr>
              <a:t> </a:t>
            </a:r>
            <a:r>
              <a:rPr lang="en-US" sz="3200" dirty="0" smtClean="0">
                <a:solidFill>
                  <a:srgbClr val="773F9B"/>
                </a:solidFill>
              </a:rPr>
              <a:t>talk with your immediate neighbors</a:t>
            </a:r>
            <a:br>
              <a:rPr lang="en-US" sz="3200" dirty="0" smtClean="0">
                <a:solidFill>
                  <a:srgbClr val="773F9B"/>
                </a:solidFill>
              </a:rPr>
            </a:br>
            <a:r>
              <a:rPr lang="en-US" sz="3200" dirty="0" smtClean="0">
                <a:solidFill>
                  <a:srgbClr val="773F9B"/>
                </a:solidFill>
              </a:rPr>
              <a:t> (hint: “</a:t>
            </a:r>
            <a:r>
              <a:rPr lang="en-US" sz="3200" dirty="0">
                <a:solidFill>
                  <a:srgbClr val="773F9B"/>
                </a:solidFill>
              </a:rPr>
              <a:t>exchange updates</a:t>
            </a:r>
            <a:r>
              <a:rPr lang="en-US" sz="3200" dirty="0" smtClean="0">
                <a:solidFill>
                  <a:srgbClr val="773F9B"/>
                </a:solidFill>
              </a:rPr>
              <a:t>” with them)</a:t>
            </a:r>
            <a:endParaRPr lang="en-US" sz="3200" dirty="0">
              <a:solidFill>
                <a:srgbClr val="773F9B"/>
              </a:solidFill>
            </a:endParaRPr>
          </a:p>
          <a:p>
            <a:r>
              <a:rPr lang="en-US" sz="3400" dirty="0"/>
              <a:t>At the end of </a:t>
            </a:r>
            <a:r>
              <a:rPr lang="en-US" sz="3400" dirty="0">
                <a:solidFill>
                  <a:srgbClr val="FF0000"/>
                </a:solidFill>
              </a:rPr>
              <a:t>5 minutes</a:t>
            </a:r>
            <a:r>
              <a:rPr lang="en-US" sz="3400" dirty="0"/>
              <a:t>,</a:t>
            </a:r>
            <a:r>
              <a:rPr lang="en-US" sz="3400" dirty="0">
                <a:solidFill>
                  <a:srgbClr val="FF0000"/>
                </a:solidFill>
              </a:rPr>
              <a:t> </a:t>
            </a:r>
            <a:r>
              <a:rPr lang="en-US" sz="3400" dirty="0"/>
              <a:t>I will pick a victim and ask: </a:t>
            </a:r>
          </a:p>
          <a:p>
            <a:pPr lvl="1">
              <a:spcBef>
                <a:spcPts val="500"/>
              </a:spcBef>
            </a:pPr>
            <a:r>
              <a:rPr lang="en-US" sz="3200" dirty="0" smtClean="0">
                <a:solidFill>
                  <a:srgbClr val="773F9B"/>
                </a:solidFill>
              </a:rPr>
              <a:t>who is the youngest person in the room? (</a:t>
            </a:r>
            <a:r>
              <a:rPr lang="en-US" sz="3200" u="sng" dirty="0" smtClean="0">
                <a:solidFill>
                  <a:srgbClr val="773F9B"/>
                </a:solidFill>
              </a:rPr>
              <a:t>name</a:t>
            </a:r>
            <a:r>
              <a:rPr lang="en-US" sz="3200" dirty="0" smtClean="0">
                <a:solidFill>
                  <a:srgbClr val="773F9B"/>
                </a:solidFill>
              </a:rPr>
              <a:t> , date)</a:t>
            </a:r>
          </a:p>
          <a:p>
            <a:pPr lvl="1">
              <a:spcBef>
                <a:spcPts val="500"/>
              </a:spcBef>
            </a:pPr>
            <a:r>
              <a:rPr lang="en-US" sz="3200" dirty="0" smtClean="0">
                <a:solidFill>
                  <a:srgbClr val="773F9B"/>
                </a:solidFill>
              </a:rPr>
              <a:t>which one of your neighbors first told you this information? </a:t>
            </a:r>
          </a:p>
          <a:p>
            <a:pPr marL="0" indent="0">
              <a:buNone/>
            </a:pPr>
            <a:endParaRPr lang="en-US" sz="3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808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Go!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852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58390"/>
            <a:ext cx="11704320" cy="1668497"/>
          </a:xfrm>
        </p:spPr>
        <p:txBody>
          <a:bodyPr/>
          <a:lstStyle/>
          <a:p>
            <a:pPr algn="ctr"/>
            <a:r>
              <a:rPr lang="en-US" dirty="0" smtClean="0">
                <a:latin typeface="Calibri"/>
                <a:cs typeface="Calibri"/>
              </a:rPr>
              <a:t>Example of Distributed Computation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600960" y="3108984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39" tIns="65020" rIns="130039" bIns="65020" numCol="1" rtlCol="0" anchor="ctr" anchorCtr="0" compatLnSpc="1">
            <a:prstTxWarp prst="textNoShape">
              <a:avLst/>
            </a:prstTxWarp>
          </a:bodyPr>
          <a:lstStyle/>
          <a:p>
            <a:pPr algn="r" defTabSz="1300393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733973" y="4734584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39" tIns="65020" rIns="130039" bIns="65020" numCol="1" rtlCol="0" anchor="ctr" anchorCtr="0" compatLnSpc="1">
            <a:prstTxWarp prst="textNoShape">
              <a:avLst/>
            </a:prstTxWarp>
          </a:bodyPr>
          <a:lstStyle/>
          <a:p>
            <a:pPr algn="r" defTabSz="1300393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635413" y="3434104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39" tIns="65020" rIns="130039" bIns="65020" numCol="1" rtlCol="0" anchor="ctr" anchorCtr="0" compatLnSpc="1">
            <a:prstTxWarp prst="textNoShape">
              <a:avLst/>
            </a:prstTxWarp>
          </a:bodyPr>
          <a:lstStyle/>
          <a:p>
            <a:pPr algn="r" defTabSz="1300393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635413" y="6685304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39" tIns="65020" rIns="130039" bIns="65020" numCol="1" rtlCol="0" anchor="ctr" anchorCtr="0" compatLnSpc="1">
            <a:prstTxWarp prst="textNoShape">
              <a:avLst/>
            </a:prstTxWarp>
          </a:bodyPr>
          <a:lstStyle/>
          <a:p>
            <a:pPr algn="r" defTabSz="1300393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793068" y="7877412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39" tIns="65020" rIns="130039" bIns="65020" numCol="1" rtlCol="0" anchor="ctr" anchorCtr="0" compatLnSpc="1">
            <a:prstTxWarp prst="textNoShape">
              <a:avLst/>
            </a:prstTxWarp>
          </a:bodyPr>
          <a:lstStyle/>
          <a:p>
            <a:pPr algn="r" defTabSz="1300393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467948" y="4951332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39" tIns="65020" rIns="130039" bIns="65020" numCol="1" rtlCol="0" anchor="ctr" anchorCtr="0" compatLnSpc="1">
            <a:prstTxWarp prst="textNoShape">
              <a:avLst/>
            </a:prstTxWarp>
          </a:bodyPr>
          <a:lstStyle/>
          <a:p>
            <a:pPr algn="r" defTabSz="1300393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8236373" y="4626212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39" tIns="65020" rIns="130039" bIns="65020" numCol="1" rtlCol="0" anchor="ctr" anchorCtr="0" compatLnSpc="1">
            <a:prstTxWarp prst="textNoShape">
              <a:avLst/>
            </a:prstTxWarp>
          </a:bodyPr>
          <a:lstStyle/>
          <a:p>
            <a:pPr algn="r" defTabSz="1300393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118188" y="5818317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39" tIns="65020" rIns="130039" bIns="65020" numCol="1" rtlCol="0" anchor="ctr" anchorCtr="0" compatLnSpc="1">
            <a:prstTxWarp prst="textNoShape">
              <a:avLst/>
            </a:prstTxWarp>
          </a:bodyPr>
          <a:lstStyle/>
          <a:p>
            <a:pPr algn="r" defTabSz="1300393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384213" y="7118797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39" tIns="65020" rIns="130039" bIns="65020" numCol="1" rtlCol="0" anchor="ctr" anchorCtr="0" compatLnSpc="1">
            <a:prstTxWarp prst="textNoShape">
              <a:avLst/>
            </a:prstTxWarp>
          </a:bodyPr>
          <a:lstStyle/>
          <a:p>
            <a:pPr algn="r" defTabSz="1300393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418668" y="5168077"/>
            <a:ext cx="216747" cy="21674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39" tIns="65020" rIns="130039" bIns="65020" numCol="1" rtlCol="0" anchor="ctr" anchorCtr="0" compatLnSpc="1">
            <a:prstTxWarp prst="textNoShape">
              <a:avLst/>
            </a:prstTxWarp>
          </a:bodyPr>
          <a:lstStyle/>
          <a:p>
            <a:pPr algn="r" defTabSz="1300393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7477760" y="6793677"/>
            <a:ext cx="216747" cy="216747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30039" tIns="65020" rIns="130039" bIns="65020" numCol="1" rtlCol="0" anchor="ctr" anchorCtr="0" compatLnSpc="1">
            <a:prstTxWarp prst="textNoShape">
              <a:avLst/>
            </a:prstTxWarp>
          </a:bodyPr>
          <a:lstStyle/>
          <a:p>
            <a:pPr algn="r" defTabSz="1300393" rtl="0" fontAlgn="base">
              <a:spcBef>
                <a:spcPct val="0"/>
              </a:spcBef>
              <a:spcAft>
                <a:spcPct val="0"/>
              </a:spcAft>
            </a:pPr>
            <a:endParaRPr lang="en-US" sz="2800" b="1" kern="1200">
              <a:solidFill>
                <a:srgbClr val="000000"/>
              </a:solidFill>
              <a:latin typeface="Calibri"/>
              <a:ea typeface="ＭＳ Ｐゴシック" charset="0"/>
              <a:cs typeface="Calibri"/>
            </a:endParaRPr>
          </a:p>
        </p:txBody>
      </p:sp>
      <p:cxnSp>
        <p:nvCxnSpPr>
          <p:cNvPr id="16" name="Straight Connector 15"/>
          <p:cNvCxnSpPr>
            <a:stCxn id="5" idx="5"/>
            <a:endCxn id="10" idx="0"/>
          </p:cNvCxnSpPr>
          <p:nvPr/>
        </p:nvCxnSpPr>
        <p:spPr bwMode="auto">
          <a:xfrm>
            <a:off x="2785966" y="3293991"/>
            <a:ext cx="790354" cy="165734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5" idx="3"/>
            <a:endCxn id="6" idx="0"/>
          </p:cNvCxnSpPr>
          <p:nvPr/>
        </p:nvCxnSpPr>
        <p:spPr bwMode="auto">
          <a:xfrm flipH="1">
            <a:off x="1842347" y="3293990"/>
            <a:ext cx="790354" cy="144059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6" idx="5"/>
            <a:endCxn id="13" idx="1"/>
          </p:cNvCxnSpPr>
          <p:nvPr/>
        </p:nvCxnSpPr>
        <p:spPr bwMode="auto">
          <a:xfrm>
            <a:off x="1918979" y="4919591"/>
            <a:ext cx="496976" cy="223094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endCxn id="12" idx="1"/>
          </p:cNvCxnSpPr>
          <p:nvPr/>
        </p:nvCxnSpPr>
        <p:spPr bwMode="auto">
          <a:xfrm>
            <a:off x="3684694" y="5059704"/>
            <a:ext cx="465234" cy="79035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4" idx="5"/>
          </p:cNvCxnSpPr>
          <p:nvPr/>
        </p:nvCxnSpPr>
        <p:spPr bwMode="auto">
          <a:xfrm>
            <a:off x="5603672" y="5353084"/>
            <a:ext cx="1937570" cy="150407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4" idx="7"/>
          </p:cNvCxnSpPr>
          <p:nvPr/>
        </p:nvCxnSpPr>
        <p:spPr bwMode="auto">
          <a:xfrm flipH="1">
            <a:off x="5603672" y="3542477"/>
            <a:ext cx="140114" cy="165734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endCxn id="11" idx="4"/>
          </p:cNvCxnSpPr>
          <p:nvPr/>
        </p:nvCxnSpPr>
        <p:spPr bwMode="auto">
          <a:xfrm>
            <a:off x="5743787" y="3434104"/>
            <a:ext cx="2600960" cy="140885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endCxn id="15" idx="0"/>
          </p:cNvCxnSpPr>
          <p:nvPr/>
        </p:nvCxnSpPr>
        <p:spPr bwMode="auto">
          <a:xfrm flipH="1">
            <a:off x="7586135" y="4842957"/>
            <a:ext cx="758613" cy="195072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endCxn id="9" idx="2"/>
          </p:cNvCxnSpPr>
          <p:nvPr/>
        </p:nvCxnSpPr>
        <p:spPr bwMode="auto">
          <a:xfrm>
            <a:off x="2492587" y="7118797"/>
            <a:ext cx="1300480" cy="86698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endCxn id="8" idx="3"/>
          </p:cNvCxnSpPr>
          <p:nvPr/>
        </p:nvCxnSpPr>
        <p:spPr bwMode="auto">
          <a:xfrm>
            <a:off x="4226560" y="5818317"/>
            <a:ext cx="1440594" cy="105199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endCxn id="8" idx="5"/>
          </p:cNvCxnSpPr>
          <p:nvPr/>
        </p:nvCxnSpPr>
        <p:spPr bwMode="auto">
          <a:xfrm flipH="1">
            <a:off x="5820419" y="6793677"/>
            <a:ext cx="1765714" cy="7663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endCxn id="8" idx="1"/>
          </p:cNvCxnSpPr>
          <p:nvPr/>
        </p:nvCxnSpPr>
        <p:spPr bwMode="auto">
          <a:xfrm>
            <a:off x="5527040" y="5168077"/>
            <a:ext cx="140114" cy="154896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endCxn id="9" idx="0"/>
          </p:cNvCxnSpPr>
          <p:nvPr/>
        </p:nvCxnSpPr>
        <p:spPr bwMode="auto">
          <a:xfrm flipH="1">
            <a:off x="3901440" y="5926691"/>
            <a:ext cx="325120" cy="195072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0" idx="6"/>
            <a:endCxn id="14" idx="1"/>
          </p:cNvCxnSpPr>
          <p:nvPr/>
        </p:nvCxnSpPr>
        <p:spPr bwMode="auto">
          <a:xfrm>
            <a:off x="3684694" y="5059704"/>
            <a:ext cx="1765714" cy="14011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6" idx="6"/>
            <a:endCxn id="10" idx="2"/>
          </p:cNvCxnSpPr>
          <p:nvPr/>
        </p:nvCxnSpPr>
        <p:spPr bwMode="auto">
          <a:xfrm>
            <a:off x="1950720" y="4842957"/>
            <a:ext cx="1517227" cy="21674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13" idx="0"/>
            <a:endCxn id="12" idx="3"/>
          </p:cNvCxnSpPr>
          <p:nvPr/>
        </p:nvCxnSpPr>
        <p:spPr bwMode="auto">
          <a:xfrm flipV="1">
            <a:off x="2492588" y="6003323"/>
            <a:ext cx="1657341" cy="111547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9" idx="7"/>
            <a:endCxn id="8" idx="3"/>
          </p:cNvCxnSpPr>
          <p:nvPr/>
        </p:nvCxnSpPr>
        <p:spPr bwMode="auto">
          <a:xfrm flipV="1">
            <a:off x="3978072" y="6870310"/>
            <a:ext cx="1689082" cy="103884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13" idx="0"/>
            <a:endCxn id="10" idx="3"/>
          </p:cNvCxnSpPr>
          <p:nvPr/>
        </p:nvCxnSpPr>
        <p:spPr bwMode="auto">
          <a:xfrm flipV="1">
            <a:off x="2492588" y="5136336"/>
            <a:ext cx="1007101" cy="198246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12" idx="0"/>
            <a:endCxn id="14" idx="2"/>
          </p:cNvCxnSpPr>
          <p:nvPr/>
        </p:nvCxnSpPr>
        <p:spPr bwMode="auto">
          <a:xfrm flipV="1">
            <a:off x="4226560" y="5276452"/>
            <a:ext cx="1192107" cy="54186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14" idx="7"/>
            <a:endCxn id="11" idx="5"/>
          </p:cNvCxnSpPr>
          <p:nvPr/>
        </p:nvCxnSpPr>
        <p:spPr bwMode="auto">
          <a:xfrm flipV="1">
            <a:off x="5603672" y="4811216"/>
            <a:ext cx="2817707" cy="3886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5" idx="7"/>
            <a:endCxn id="7" idx="2"/>
          </p:cNvCxnSpPr>
          <p:nvPr/>
        </p:nvCxnSpPr>
        <p:spPr bwMode="auto">
          <a:xfrm>
            <a:off x="2785965" y="3140725"/>
            <a:ext cx="2849448" cy="40175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stCxn id="10" idx="7"/>
            <a:endCxn id="7" idx="0"/>
          </p:cNvCxnSpPr>
          <p:nvPr/>
        </p:nvCxnSpPr>
        <p:spPr bwMode="auto">
          <a:xfrm flipV="1">
            <a:off x="3652952" y="3434104"/>
            <a:ext cx="2090834" cy="154896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ectangular Callout 36"/>
          <p:cNvSpPr/>
          <p:nvPr/>
        </p:nvSpPr>
        <p:spPr bwMode="auto">
          <a:xfrm>
            <a:off x="7802880" y="3217357"/>
            <a:ext cx="3793067" cy="975360"/>
          </a:xfrm>
          <a:prstGeom prst="wedgeRectCallout">
            <a:avLst>
              <a:gd name="adj1" fmla="val -35283"/>
              <a:gd name="adj2" fmla="val 97041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130039" tIns="65020" rIns="130039" bIns="65020" numCol="1" rtlCol="0" anchor="ctr" anchorCtr="0" compatLnSpc="1">
            <a:prstTxWarp prst="textNoShape">
              <a:avLst/>
            </a:prstTxWarp>
          </a:bodyPr>
          <a:lstStyle/>
          <a:p>
            <a:pPr defTabSz="1300460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kern="1200" dirty="0">
                <a:solidFill>
                  <a:srgbClr val="F47A00"/>
                </a:solidFill>
                <a:latin typeface="Calibri"/>
                <a:ea typeface="ＭＳ Ｐゴシック" charset="0"/>
                <a:cs typeface="Calibri"/>
              </a:rPr>
              <a:t>I am one hop away</a:t>
            </a:r>
          </a:p>
        </p:txBody>
      </p:sp>
      <p:sp>
        <p:nvSpPr>
          <p:cNvPr id="38" name="Rectangular Callout 37"/>
          <p:cNvSpPr/>
          <p:nvPr/>
        </p:nvSpPr>
        <p:spPr bwMode="auto">
          <a:xfrm>
            <a:off x="5852160" y="7443917"/>
            <a:ext cx="3793067" cy="975360"/>
          </a:xfrm>
          <a:prstGeom prst="wedgeRectCallout">
            <a:avLst>
              <a:gd name="adj1" fmla="val -50997"/>
              <a:gd name="adj2" fmla="val -104811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130039" tIns="65020" rIns="130039" bIns="65020" numCol="1" rtlCol="0" anchor="ctr" anchorCtr="0" compatLnSpc="1">
            <a:prstTxWarp prst="textNoShape">
              <a:avLst/>
            </a:prstTxWarp>
          </a:bodyPr>
          <a:lstStyle/>
          <a:p>
            <a:pPr defTabSz="1300460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kern="1200" dirty="0">
                <a:solidFill>
                  <a:srgbClr val="F47A00"/>
                </a:solidFill>
                <a:latin typeface="Calibri"/>
                <a:ea typeface="ＭＳ Ｐゴシック" charset="0"/>
                <a:cs typeface="Calibri"/>
              </a:rPr>
              <a:t>I am one hop away</a:t>
            </a:r>
          </a:p>
        </p:txBody>
      </p:sp>
      <p:sp>
        <p:nvSpPr>
          <p:cNvPr id="39" name="Rectangular Callout 38"/>
          <p:cNvSpPr/>
          <p:nvPr/>
        </p:nvSpPr>
        <p:spPr bwMode="auto">
          <a:xfrm>
            <a:off x="8236373" y="5709944"/>
            <a:ext cx="3793067" cy="975360"/>
          </a:xfrm>
          <a:prstGeom prst="wedgeRectCallout">
            <a:avLst>
              <a:gd name="adj1" fmla="val -119092"/>
              <a:gd name="adj2" fmla="val -97404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130039" tIns="65020" rIns="130039" bIns="65020" numCol="1" rtlCol="0" anchor="ctr" anchorCtr="0" compatLnSpc="1">
            <a:prstTxWarp prst="textNoShape">
              <a:avLst/>
            </a:prstTxWarp>
          </a:bodyPr>
          <a:lstStyle/>
          <a:p>
            <a:pPr defTabSz="1300460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kern="1200" dirty="0">
                <a:solidFill>
                  <a:srgbClr val="F47A00"/>
                </a:solidFill>
                <a:latin typeface="Calibri"/>
                <a:ea typeface="ＭＳ Ｐゴシック" charset="0"/>
                <a:cs typeface="Calibri"/>
              </a:rPr>
              <a:t>I am one hop away</a:t>
            </a:r>
          </a:p>
        </p:txBody>
      </p:sp>
      <p:sp>
        <p:nvSpPr>
          <p:cNvPr id="40" name="Rectangular Callout 39"/>
          <p:cNvSpPr/>
          <p:nvPr/>
        </p:nvSpPr>
        <p:spPr bwMode="auto">
          <a:xfrm>
            <a:off x="1083733" y="8636024"/>
            <a:ext cx="3793067" cy="975360"/>
          </a:xfrm>
          <a:prstGeom prst="wedgeRectCallout">
            <a:avLst>
              <a:gd name="adj1" fmla="val 23289"/>
              <a:gd name="adj2" fmla="val -1103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130039" tIns="65020" rIns="130039" bIns="65020" numCol="1" rtlCol="0" anchor="ctr" anchorCtr="0" compatLnSpc="1">
            <a:prstTxWarp prst="textNoShape">
              <a:avLst/>
            </a:prstTxWarp>
          </a:bodyPr>
          <a:lstStyle/>
          <a:p>
            <a:pPr defTabSz="1300460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kern="12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I am two hops away</a:t>
            </a:r>
          </a:p>
        </p:txBody>
      </p:sp>
      <p:sp>
        <p:nvSpPr>
          <p:cNvPr id="41" name="Rectangular Callout 40"/>
          <p:cNvSpPr/>
          <p:nvPr/>
        </p:nvSpPr>
        <p:spPr bwMode="auto">
          <a:xfrm>
            <a:off x="3684693" y="2133624"/>
            <a:ext cx="3793067" cy="975360"/>
          </a:xfrm>
          <a:prstGeom prst="wedgeRectCallout">
            <a:avLst>
              <a:gd name="adj1" fmla="val 4718"/>
              <a:gd name="adj2" fmla="val 82226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130039" tIns="65020" rIns="130039" bIns="65020" numCol="1" rtlCol="0" anchor="ctr" anchorCtr="0" compatLnSpc="1">
            <a:prstTxWarp prst="textNoShape">
              <a:avLst/>
            </a:prstTxWarp>
          </a:bodyPr>
          <a:lstStyle/>
          <a:p>
            <a:pPr defTabSz="1300460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kern="12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I am two hops away</a:t>
            </a:r>
          </a:p>
        </p:txBody>
      </p:sp>
      <p:sp>
        <p:nvSpPr>
          <p:cNvPr id="42" name="Rectangular Callout 41"/>
          <p:cNvSpPr/>
          <p:nvPr/>
        </p:nvSpPr>
        <p:spPr bwMode="auto">
          <a:xfrm>
            <a:off x="650240" y="3434104"/>
            <a:ext cx="3793067" cy="975360"/>
          </a:xfrm>
          <a:prstGeom prst="wedgeRectCallout">
            <a:avLst>
              <a:gd name="adj1" fmla="val 27099"/>
              <a:gd name="adj2" fmla="val 108152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130039" tIns="65020" rIns="130039" bIns="65020" numCol="1" rtlCol="0" anchor="ctr" anchorCtr="0" compatLnSpc="1">
            <a:prstTxWarp prst="textNoShape">
              <a:avLst/>
            </a:prstTxWarp>
          </a:bodyPr>
          <a:lstStyle/>
          <a:p>
            <a:pPr defTabSz="1300460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kern="12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I am two hops away</a:t>
            </a:r>
          </a:p>
        </p:txBody>
      </p:sp>
      <p:sp>
        <p:nvSpPr>
          <p:cNvPr id="44" name="Rectangular Callout 43"/>
          <p:cNvSpPr/>
          <p:nvPr/>
        </p:nvSpPr>
        <p:spPr bwMode="auto">
          <a:xfrm>
            <a:off x="4009813" y="4626211"/>
            <a:ext cx="3793067" cy="975360"/>
          </a:xfrm>
          <a:prstGeom prst="wedgeRectCallout">
            <a:avLst>
              <a:gd name="adj1" fmla="val -44806"/>
              <a:gd name="adj2" fmla="val 84078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130039" tIns="65020" rIns="130039" bIns="65020" numCol="1" rtlCol="0" anchor="ctr" anchorCtr="0" compatLnSpc="1">
            <a:prstTxWarp prst="textNoShape">
              <a:avLst/>
            </a:prstTxWarp>
          </a:bodyPr>
          <a:lstStyle/>
          <a:p>
            <a:pPr defTabSz="1300460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kern="1200" dirty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I am two hops away</a:t>
            </a:r>
          </a:p>
        </p:txBody>
      </p:sp>
      <p:sp>
        <p:nvSpPr>
          <p:cNvPr id="45" name="Rectangular Callout 44"/>
          <p:cNvSpPr/>
          <p:nvPr/>
        </p:nvSpPr>
        <p:spPr bwMode="auto">
          <a:xfrm>
            <a:off x="108373" y="5168077"/>
            <a:ext cx="3793067" cy="975360"/>
          </a:xfrm>
          <a:prstGeom prst="wedgeRectCallout">
            <a:avLst>
              <a:gd name="adj1" fmla="val -3853"/>
              <a:gd name="adj2" fmla="val -86293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130039" tIns="65020" rIns="130039" bIns="65020" numCol="1" rtlCol="0" anchor="ctr" anchorCtr="0" compatLnSpc="1">
            <a:prstTxWarp prst="textNoShape">
              <a:avLst/>
            </a:prstTxWarp>
          </a:bodyPr>
          <a:lstStyle/>
          <a:p>
            <a:pPr defTabSz="1300460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kern="1200" dirty="0">
                <a:solidFill>
                  <a:srgbClr val="0000FF"/>
                </a:solidFill>
                <a:latin typeface="Calibri"/>
                <a:ea typeface="ＭＳ Ｐゴシック" charset="0"/>
                <a:cs typeface="Calibri"/>
              </a:rPr>
              <a:t>I am three hops away</a:t>
            </a:r>
          </a:p>
        </p:txBody>
      </p:sp>
      <p:sp>
        <p:nvSpPr>
          <p:cNvPr id="46" name="Rectangular Callout 45"/>
          <p:cNvSpPr/>
          <p:nvPr/>
        </p:nvSpPr>
        <p:spPr bwMode="auto">
          <a:xfrm>
            <a:off x="108373" y="1808504"/>
            <a:ext cx="3793067" cy="975360"/>
          </a:xfrm>
          <a:prstGeom prst="wedgeRectCallout">
            <a:avLst>
              <a:gd name="adj1" fmla="val 17099"/>
              <a:gd name="adj2" fmla="val 9333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130039" tIns="65020" rIns="130039" bIns="65020" numCol="1" rtlCol="0" anchor="ctr" anchorCtr="0" compatLnSpc="1">
            <a:prstTxWarp prst="textNoShape">
              <a:avLst/>
            </a:prstTxWarp>
          </a:bodyPr>
          <a:lstStyle/>
          <a:p>
            <a:pPr defTabSz="1300460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kern="1200" dirty="0">
                <a:solidFill>
                  <a:srgbClr val="0000FF"/>
                </a:solidFill>
                <a:latin typeface="Calibri"/>
                <a:ea typeface="ＭＳ Ｐゴシック" charset="0"/>
                <a:cs typeface="Calibri"/>
              </a:rPr>
              <a:t>I am three hops away</a:t>
            </a:r>
          </a:p>
        </p:txBody>
      </p:sp>
      <p:sp>
        <p:nvSpPr>
          <p:cNvPr id="47" name="Rectangular Callout 46"/>
          <p:cNvSpPr/>
          <p:nvPr/>
        </p:nvSpPr>
        <p:spPr bwMode="auto">
          <a:xfrm>
            <a:off x="8669868" y="7118797"/>
            <a:ext cx="3793067" cy="975360"/>
          </a:xfrm>
          <a:prstGeom prst="wedgeRectCallout">
            <a:avLst>
              <a:gd name="adj1" fmla="val -75759"/>
              <a:gd name="adj2" fmla="val -7147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130039" tIns="65020" rIns="130039" bIns="65020" numCol="1" rtlCol="0" anchor="ctr" anchorCtr="0" compatLnSpc="1">
            <a:prstTxWarp prst="textNoShape">
              <a:avLst/>
            </a:prstTxWarp>
          </a:bodyPr>
          <a:lstStyle/>
          <a:p>
            <a:pPr defTabSz="1300460" rt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kern="1200" dirty="0">
                <a:solidFill>
                  <a:srgbClr val="000000"/>
                </a:solidFill>
                <a:latin typeface="Calibri"/>
                <a:ea typeface="ＭＳ Ｐゴシック" charset="0"/>
                <a:cs typeface="Calibri"/>
              </a:rPr>
              <a:t>Destination</a:t>
            </a:r>
          </a:p>
        </p:txBody>
      </p:sp>
      <p:sp>
        <p:nvSpPr>
          <p:cNvPr id="48" name="Rectangular Callout 47"/>
          <p:cNvSpPr/>
          <p:nvPr/>
        </p:nvSpPr>
        <p:spPr bwMode="auto">
          <a:xfrm>
            <a:off x="650240" y="7552291"/>
            <a:ext cx="3793067" cy="975360"/>
          </a:xfrm>
          <a:prstGeom prst="wedgeRectCallout">
            <a:avLst>
              <a:gd name="adj1" fmla="val -3853"/>
              <a:gd name="adj2" fmla="val -86293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130039" tIns="65020" rIns="130039" bIns="65020" numCol="1" rtlCol="0" anchor="ctr" anchorCtr="0" compatLnSpc="1">
            <a:prstTxWarp prst="textNoShape">
              <a:avLst/>
            </a:prstTxWarp>
          </a:bodyPr>
          <a:lstStyle/>
          <a:p>
            <a:pPr defTabSz="1300460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kern="1200" dirty="0">
                <a:solidFill>
                  <a:srgbClr val="0000FF"/>
                </a:solidFill>
                <a:latin typeface="Calibri"/>
                <a:ea typeface="ＭＳ Ｐゴシック" charset="0"/>
                <a:cs typeface="Calibri"/>
              </a:rPr>
              <a:t>I am three hops away</a:t>
            </a:r>
          </a:p>
        </p:txBody>
      </p:sp>
    </p:spTree>
    <p:extLst>
      <p:ext uri="{BB962C8B-B14F-4D97-AF65-F5344CB8AC3E}">
        <p14:creationId xmlns:p14="http://schemas.microsoft.com/office/powerpoint/2010/main" val="3923471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ounded Rectangle 73"/>
          <p:cNvSpPr/>
          <p:nvPr/>
        </p:nvSpPr>
        <p:spPr>
          <a:xfrm>
            <a:off x="8277688" y="8126952"/>
            <a:ext cx="3623228" cy="705796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 cap="flat">
            <a:solidFill>
              <a:schemeClr val="tx1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795545" y="7226300"/>
            <a:ext cx="3623228" cy="705796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 cap="flat">
            <a:solidFill>
              <a:schemeClr val="tx1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4628947" y="1966844"/>
            <a:ext cx="3623228" cy="705796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2700" cap="flat">
            <a:solidFill>
              <a:schemeClr val="tx1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11" name="Shape 1211"/>
          <p:cNvSpPr/>
          <p:nvPr/>
        </p:nvSpPr>
        <p:spPr>
          <a:xfrm flipH="1">
            <a:off x="2901455" y="3999427"/>
            <a:ext cx="3283088" cy="109327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12" name="Shape 1212"/>
          <p:cNvSpPr/>
          <p:nvPr/>
        </p:nvSpPr>
        <p:spPr>
          <a:xfrm>
            <a:off x="2997195" y="5434704"/>
            <a:ext cx="6919365" cy="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13" name="Shape 1213"/>
          <p:cNvSpPr/>
          <p:nvPr/>
        </p:nvSpPr>
        <p:spPr>
          <a:xfrm>
            <a:off x="6619562" y="3999427"/>
            <a:ext cx="3300390" cy="117110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14" name="Shape 12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36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1215" name="Shape 1215"/>
          <p:cNvSpPr/>
          <p:nvPr/>
        </p:nvSpPr>
        <p:spPr>
          <a:xfrm>
            <a:off x="23241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1216" name="Shape 1216"/>
          <p:cNvSpPr/>
          <p:nvPr/>
        </p:nvSpPr>
        <p:spPr>
          <a:xfrm>
            <a:off x="96266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1217" name="Shape 1217"/>
          <p:cNvSpPr/>
          <p:nvPr/>
        </p:nvSpPr>
        <p:spPr>
          <a:xfrm>
            <a:off x="6032500" y="35560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1218" name="Shape 1218"/>
          <p:cNvSpPr/>
          <p:nvPr/>
        </p:nvSpPr>
        <p:spPr>
          <a:xfrm>
            <a:off x="6223000" y="46799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7</a:t>
            </a:r>
          </a:p>
        </p:txBody>
      </p:sp>
      <p:sp>
        <p:nvSpPr>
          <p:cNvPr id="1219" name="Shape 1219"/>
          <p:cNvSpPr/>
          <p:nvPr/>
        </p:nvSpPr>
        <p:spPr>
          <a:xfrm>
            <a:off x="4051300" y="3784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220" name="Shape 1220"/>
          <p:cNvSpPr/>
          <p:nvPr/>
        </p:nvSpPr>
        <p:spPr>
          <a:xfrm>
            <a:off x="8280400" y="3784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grpSp>
        <p:nvGrpSpPr>
          <p:cNvPr id="1239" name="Group 1239"/>
          <p:cNvGrpSpPr/>
          <p:nvPr/>
        </p:nvGrpSpPr>
        <p:grpSpPr>
          <a:xfrm>
            <a:off x="1193800" y="6527800"/>
            <a:ext cx="2997200" cy="2311400"/>
            <a:chOff x="0" y="0"/>
            <a:chExt cx="2997200" cy="2311400"/>
          </a:xfrm>
        </p:grpSpPr>
        <p:sp>
          <p:nvSpPr>
            <p:cNvPr id="1221" name="Shape 1221"/>
            <p:cNvSpPr/>
            <p:nvPr/>
          </p:nvSpPr>
          <p:spPr>
            <a:xfrm>
              <a:off x="0" y="0"/>
              <a:ext cx="2997200" cy="2311400"/>
            </a:xfrm>
            <a:prstGeom prst="rect">
              <a:avLst/>
            </a:prstGeom>
            <a:noFill/>
            <a:ln w="635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22" name="Shape 1222"/>
            <p:cNvSpPr/>
            <p:nvPr/>
          </p:nvSpPr>
          <p:spPr>
            <a:xfrm>
              <a:off x="1219200" y="25400"/>
              <a:ext cx="3810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x</a:t>
              </a:r>
            </a:p>
          </p:txBody>
        </p:sp>
        <p:sp>
          <p:nvSpPr>
            <p:cNvPr id="1223" name="Shape 1223"/>
            <p:cNvSpPr/>
            <p:nvPr/>
          </p:nvSpPr>
          <p:spPr>
            <a:xfrm flipV="1">
              <a:off x="88896" y="652173"/>
              <a:ext cx="2784760" cy="931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24" name="Shape 1224"/>
            <p:cNvSpPr/>
            <p:nvPr/>
          </p:nvSpPr>
          <p:spPr>
            <a:xfrm flipV="1">
              <a:off x="904605" y="139584"/>
              <a:ext cx="983" cy="2046721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225" name="Shape 1225"/>
            <p:cNvSpPr/>
            <p:nvPr/>
          </p:nvSpPr>
          <p:spPr>
            <a:xfrm>
              <a:off x="330200" y="6350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x</a:t>
              </a:r>
            </a:p>
          </p:txBody>
        </p:sp>
        <p:sp>
          <p:nvSpPr>
            <p:cNvPr id="1226" name="Shape 1226"/>
            <p:cNvSpPr/>
            <p:nvPr/>
          </p:nvSpPr>
          <p:spPr>
            <a:xfrm>
              <a:off x="330200" y="11303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y</a:t>
              </a:r>
            </a:p>
          </p:txBody>
        </p:sp>
        <p:sp>
          <p:nvSpPr>
            <p:cNvPr id="1227" name="Shape 1227"/>
            <p:cNvSpPr/>
            <p:nvPr/>
          </p:nvSpPr>
          <p:spPr>
            <a:xfrm>
              <a:off x="1193800" y="698500"/>
              <a:ext cx="3810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0</a:t>
              </a:r>
            </a:p>
          </p:txBody>
        </p:sp>
        <p:sp>
          <p:nvSpPr>
            <p:cNvPr id="1228" name="Shape 1228"/>
            <p:cNvSpPr/>
            <p:nvPr/>
          </p:nvSpPr>
          <p:spPr>
            <a:xfrm>
              <a:off x="1257300" y="11303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-</a:t>
              </a:r>
            </a:p>
          </p:txBody>
        </p:sp>
        <p:sp>
          <p:nvSpPr>
            <p:cNvPr id="1229" name="Shape 1229"/>
            <p:cNvSpPr/>
            <p:nvPr/>
          </p:nvSpPr>
          <p:spPr>
            <a:xfrm>
              <a:off x="1752600" y="25400"/>
              <a:ext cx="3810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y</a:t>
              </a:r>
            </a:p>
          </p:txBody>
        </p:sp>
        <p:sp>
          <p:nvSpPr>
            <p:cNvPr id="1230" name="Shape 1230"/>
            <p:cNvSpPr/>
            <p:nvPr/>
          </p:nvSpPr>
          <p:spPr>
            <a:xfrm>
              <a:off x="2311400" y="25400"/>
              <a:ext cx="3810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z</a:t>
              </a:r>
            </a:p>
          </p:txBody>
        </p:sp>
        <p:sp>
          <p:nvSpPr>
            <p:cNvPr id="1231" name="Shape 1231"/>
            <p:cNvSpPr/>
            <p:nvPr/>
          </p:nvSpPr>
          <p:spPr>
            <a:xfrm>
              <a:off x="330200" y="16002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z</a:t>
              </a:r>
            </a:p>
          </p:txBody>
        </p:sp>
        <p:sp>
          <p:nvSpPr>
            <p:cNvPr id="1232" name="Shape 1232"/>
            <p:cNvSpPr/>
            <p:nvPr/>
          </p:nvSpPr>
          <p:spPr>
            <a:xfrm>
              <a:off x="1739900" y="698500"/>
              <a:ext cx="3810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2</a:t>
              </a:r>
            </a:p>
          </p:txBody>
        </p:sp>
        <p:sp>
          <p:nvSpPr>
            <p:cNvPr id="1233" name="Shape 1233"/>
            <p:cNvSpPr/>
            <p:nvPr/>
          </p:nvSpPr>
          <p:spPr>
            <a:xfrm>
              <a:off x="2260600" y="698500"/>
              <a:ext cx="3810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7</a:t>
              </a:r>
            </a:p>
          </p:txBody>
        </p:sp>
        <p:sp>
          <p:nvSpPr>
            <p:cNvPr id="1234" name="Shape 1234"/>
            <p:cNvSpPr/>
            <p:nvPr/>
          </p:nvSpPr>
          <p:spPr>
            <a:xfrm>
              <a:off x="1816100" y="11303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-</a:t>
              </a:r>
            </a:p>
          </p:txBody>
        </p:sp>
        <p:sp>
          <p:nvSpPr>
            <p:cNvPr id="1235" name="Shape 1235"/>
            <p:cNvSpPr/>
            <p:nvPr/>
          </p:nvSpPr>
          <p:spPr>
            <a:xfrm>
              <a:off x="2349500" y="1130300"/>
              <a:ext cx="1905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-</a:t>
              </a:r>
            </a:p>
          </p:txBody>
        </p:sp>
        <p:sp>
          <p:nvSpPr>
            <p:cNvPr id="1236" name="Shape 1236"/>
            <p:cNvSpPr/>
            <p:nvPr/>
          </p:nvSpPr>
          <p:spPr>
            <a:xfrm>
              <a:off x="1270000" y="16002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-</a:t>
              </a:r>
            </a:p>
          </p:txBody>
        </p:sp>
        <p:sp>
          <p:nvSpPr>
            <p:cNvPr id="1237" name="Shape 1237"/>
            <p:cNvSpPr/>
            <p:nvPr/>
          </p:nvSpPr>
          <p:spPr>
            <a:xfrm>
              <a:off x="1828800" y="16002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-</a:t>
              </a:r>
            </a:p>
          </p:txBody>
        </p:sp>
        <p:sp>
          <p:nvSpPr>
            <p:cNvPr id="1238" name="Shape 1238"/>
            <p:cNvSpPr/>
            <p:nvPr/>
          </p:nvSpPr>
          <p:spPr>
            <a:xfrm>
              <a:off x="2362200" y="1600200"/>
              <a:ext cx="1905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-</a:t>
              </a:r>
            </a:p>
          </p:txBody>
        </p:sp>
      </p:grpSp>
      <p:sp>
        <p:nvSpPr>
          <p:cNvPr id="1240" name="Shape 1240"/>
          <p:cNvSpPr/>
          <p:nvPr/>
        </p:nvSpPr>
        <p:spPr>
          <a:xfrm rot="16200000">
            <a:off x="317500" y="7645400"/>
            <a:ext cx="1054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from</a:t>
            </a:r>
          </a:p>
        </p:txBody>
      </p:sp>
      <p:sp>
        <p:nvSpPr>
          <p:cNvPr id="1241" name="Shape 1241"/>
          <p:cNvSpPr/>
          <p:nvPr/>
        </p:nvSpPr>
        <p:spPr>
          <a:xfrm>
            <a:off x="2889250" y="5911850"/>
            <a:ext cx="6604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to</a:t>
            </a:r>
          </a:p>
        </p:txBody>
      </p:sp>
      <p:grpSp>
        <p:nvGrpSpPr>
          <p:cNvPr id="1245" name="Group 1245"/>
          <p:cNvGrpSpPr/>
          <p:nvPr/>
        </p:nvGrpSpPr>
        <p:grpSpPr>
          <a:xfrm>
            <a:off x="6146800" y="1943100"/>
            <a:ext cx="1295400" cy="673100"/>
            <a:chOff x="0" y="0"/>
            <a:chExt cx="1295400" cy="673100"/>
          </a:xfrm>
        </p:grpSpPr>
        <p:sp>
          <p:nvSpPr>
            <p:cNvPr id="1242" name="Shape 1242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2</a:t>
              </a:r>
            </a:p>
          </p:txBody>
        </p:sp>
        <p:sp>
          <p:nvSpPr>
            <p:cNvPr id="1243" name="Shape 1243"/>
            <p:cNvSpPr/>
            <p:nvPr/>
          </p:nvSpPr>
          <p:spPr>
            <a:xfrm>
              <a:off x="546100" y="127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0</a:t>
              </a:r>
            </a:p>
          </p:txBody>
        </p:sp>
        <p:sp>
          <p:nvSpPr>
            <p:cNvPr id="1244" name="Shape 1244"/>
            <p:cNvSpPr/>
            <p:nvPr/>
          </p:nvSpPr>
          <p:spPr>
            <a:xfrm>
              <a:off x="1104900" y="0"/>
              <a:ext cx="1905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1</a:t>
              </a:r>
            </a:p>
          </p:txBody>
        </p:sp>
      </p:grpSp>
      <p:sp>
        <p:nvSpPr>
          <p:cNvPr id="1246" name="Shape 1246"/>
          <p:cNvSpPr/>
          <p:nvPr/>
        </p:nvSpPr>
        <p:spPr>
          <a:xfrm>
            <a:off x="4914900" y="762000"/>
            <a:ext cx="2997200" cy="2311400"/>
          </a:xfrm>
          <a:prstGeom prst="rect">
            <a:avLst/>
          </a:prstGeom>
          <a:ln w="635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93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47" name="Shape 1247"/>
          <p:cNvSpPr/>
          <p:nvPr/>
        </p:nvSpPr>
        <p:spPr>
          <a:xfrm>
            <a:off x="61341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1248" name="Shape 1248"/>
          <p:cNvSpPr/>
          <p:nvPr/>
        </p:nvSpPr>
        <p:spPr>
          <a:xfrm flipV="1">
            <a:off x="5003796" y="1414173"/>
            <a:ext cx="2784760" cy="93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49" name="Shape 1249"/>
          <p:cNvSpPr/>
          <p:nvPr/>
        </p:nvSpPr>
        <p:spPr>
          <a:xfrm flipV="1">
            <a:off x="5819505" y="901584"/>
            <a:ext cx="983" cy="204672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50" name="Shape 1250"/>
          <p:cNvSpPr/>
          <p:nvPr/>
        </p:nvSpPr>
        <p:spPr>
          <a:xfrm>
            <a:off x="5245100" y="1397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1251" name="Shape 1251"/>
          <p:cNvSpPr/>
          <p:nvPr/>
        </p:nvSpPr>
        <p:spPr>
          <a:xfrm>
            <a:off x="5245100" y="1892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1252" name="Shape 1252"/>
          <p:cNvSpPr/>
          <p:nvPr/>
        </p:nvSpPr>
        <p:spPr>
          <a:xfrm>
            <a:off x="6134100" y="14351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-</a:t>
            </a:r>
          </a:p>
        </p:txBody>
      </p:sp>
      <p:sp>
        <p:nvSpPr>
          <p:cNvPr id="1253" name="Shape 1253"/>
          <p:cNvSpPr/>
          <p:nvPr/>
        </p:nvSpPr>
        <p:spPr>
          <a:xfrm>
            <a:off x="66675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1254" name="Shape 1254"/>
          <p:cNvSpPr/>
          <p:nvPr/>
        </p:nvSpPr>
        <p:spPr>
          <a:xfrm>
            <a:off x="72263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1255" name="Shape 1255"/>
          <p:cNvSpPr/>
          <p:nvPr/>
        </p:nvSpPr>
        <p:spPr>
          <a:xfrm>
            <a:off x="5245100" y="23622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1256" name="Shape 1256"/>
          <p:cNvSpPr/>
          <p:nvPr/>
        </p:nvSpPr>
        <p:spPr>
          <a:xfrm>
            <a:off x="6680200" y="14351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-</a:t>
            </a:r>
          </a:p>
        </p:txBody>
      </p:sp>
      <p:sp>
        <p:nvSpPr>
          <p:cNvPr id="1257" name="Shape 1257"/>
          <p:cNvSpPr/>
          <p:nvPr/>
        </p:nvSpPr>
        <p:spPr>
          <a:xfrm>
            <a:off x="7200900" y="14351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-</a:t>
            </a:r>
          </a:p>
        </p:txBody>
      </p:sp>
      <p:sp>
        <p:nvSpPr>
          <p:cNvPr id="1258" name="Shape 1258"/>
          <p:cNvSpPr/>
          <p:nvPr/>
        </p:nvSpPr>
        <p:spPr>
          <a:xfrm>
            <a:off x="6184900" y="23622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-</a:t>
            </a:r>
          </a:p>
        </p:txBody>
      </p:sp>
      <p:sp>
        <p:nvSpPr>
          <p:cNvPr id="1259" name="Shape 1259"/>
          <p:cNvSpPr/>
          <p:nvPr/>
        </p:nvSpPr>
        <p:spPr>
          <a:xfrm>
            <a:off x="6743700" y="23622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-</a:t>
            </a:r>
          </a:p>
        </p:txBody>
      </p:sp>
      <p:sp>
        <p:nvSpPr>
          <p:cNvPr id="1260" name="Shape 1260"/>
          <p:cNvSpPr/>
          <p:nvPr/>
        </p:nvSpPr>
        <p:spPr>
          <a:xfrm>
            <a:off x="7277100" y="23622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-</a:t>
            </a:r>
          </a:p>
        </p:txBody>
      </p:sp>
      <p:sp>
        <p:nvSpPr>
          <p:cNvPr id="1261" name="Shape 1261"/>
          <p:cNvSpPr/>
          <p:nvPr/>
        </p:nvSpPr>
        <p:spPr>
          <a:xfrm>
            <a:off x="8597900" y="6527800"/>
            <a:ext cx="2997200" cy="2311400"/>
          </a:xfrm>
          <a:prstGeom prst="rect">
            <a:avLst/>
          </a:prstGeom>
          <a:ln w="635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008F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62" name="Shape 1262"/>
          <p:cNvSpPr/>
          <p:nvPr/>
        </p:nvSpPr>
        <p:spPr>
          <a:xfrm>
            <a:off x="98171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x</a:t>
            </a:r>
          </a:p>
        </p:txBody>
      </p:sp>
      <p:sp>
        <p:nvSpPr>
          <p:cNvPr id="1263" name="Shape 1263"/>
          <p:cNvSpPr/>
          <p:nvPr/>
        </p:nvSpPr>
        <p:spPr>
          <a:xfrm flipV="1">
            <a:off x="8686796" y="7179973"/>
            <a:ext cx="2784760" cy="931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64" name="Shape 1264"/>
          <p:cNvSpPr/>
          <p:nvPr/>
        </p:nvSpPr>
        <p:spPr>
          <a:xfrm flipV="1">
            <a:off x="9502505" y="6667384"/>
            <a:ext cx="983" cy="2046722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65" name="Shape 1265"/>
          <p:cNvSpPr/>
          <p:nvPr/>
        </p:nvSpPr>
        <p:spPr>
          <a:xfrm>
            <a:off x="8928100" y="71628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x</a:t>
            </a:r>
          </a:p>
        </p:txBody>
      </p:sp>
      <p:sp>
        <p:nvSpPr>
          <p:cNvPr id="1266" name="Shape 1266"/>
          <p:cNvSpPr/>
          <p:nvPr/>
        </p:nvSpPr>
        <p:spPr>
          <a:xfrm>
            <a:off x="8928100" y="7658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1267" name="Shape 1267"/>
          <p:cNvSpPr/>
          <p:nvPr/>
        </p:nvSpPr>
        <p:spPr>
          <a:xfrm>
            <a:off x="9791700" y="72263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-</a:t>
            </a:r>
          </a:p>
        </p:txBody>
      </p:sp>
      <p:sp>
        <p:nvSpPr>
          <p:cNvPr id="1268" name="Shape 1268"/>
          <p:cNvSpPr/>
          <p:nvPr/>
        </p:nvSpPr>
        <p:spPr>
          <a:xfrm>
            <a:off x="9855200" y="76581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-</a:t>
            </a:r>
          </a:p>
        </p:txBody>
      </p:sp>
      <p:sp>
        <p:nvSpPr>
          <p:cNvPr id="1269" name="Shape 1269"/>
          <p:cNvSpPr/>
          <p:nvPr/>
        </p:nvSpPr>
        <p:spPr>
          <a:xfrm>
            <a:off x="103505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1270" name="Shape 1270"/>
          <p:cNvSpPr/>
          <p:nvPr/>
        </p:nvSpPr>
        <p:spPr>
          <a:xfrm>
            <a:off x="109093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1271" name="Shape 1271"/>
          <p:cNvSpPr/>
          <p:nvPr/>
        </p:nvSpPr>
        <p:spPr>
          <a:xfrm>
            <a:off x="8928100" y="8128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1272" name="Shape 1272"/>
          <p:cNvSpPr/>
          <p:nvPr/>
        </p:nvSpPr>
        <p:spPr>
          <a:xfrm>
            <a:off x="10337800" y="72263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-</a:t>
            </a:r>
          </a:p>
        </p:txBody>
      </p:sp>
      <p:sp>
        <p:nvSpPr>
          <p:cNvPr id="1273" name="Shape 1273"/>
          <p:cNvSpPr/>
          <p:nvPr/>
        </p:nvSpPr>
        <p:spPr>
          <a:xfrm>
            <a:off x="10883900" y="72263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-</a:t>
            </a:r>
          </a:p>
        </p:txBody>
      </p:sp>
      <p:sp>
        <p:nvSpPr>
          <p:cNvPr id="1274" name="Shape 1274"/>
          <p:cNvSpPr/>
          <p:nvPr/>
        </p:nvSpPr>
        <p:spPr>
          <a:xfrm>
            <a:off x="10414000" y="76581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-</a:t>
            </a:r>
          </a:p>
        </p:txBody>
      </p:sp>
      <p:sp>
        <p:nvSpPr>
          <p:cNvPr id="1275" name="Shape 1275"/>
          <p:cNvSpPr/>
          <p:nvPr/>
        </p:nvSpPr>
        <p:spPr>
          <a:xfrm>
            <a:off x="10947400" y="76581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-</a:t>
            </a:r>
          </a:p>
        </p:txBody>
      </p:sp>
      <p:grpSp>
        <p:nvGrpSpPr>
          <p:cNvPr id="1279" name="Group 1279"/>
          <p:cNvGrpSpPr/>
          <p:nvPr/>
        </p:nvGrpSpPr>
        <p:grpSpPr>
          <a:xfrm>
            <a:off x="9804400" y="8166100"/>
            <a:ext cx="1371600" cy="660400"/>
            <a:chOff x="0" y="0"/>
            <a:chExt cx="1371600" cy="660400"/>
          </a:xfrm>
        </p:grpSpPr>
        <p:sp>
          <p:nvSpPr>
            <p:cNvPr id="1276" name="Shape 1276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7</a:t>
              </a:r>
            </a:p>
          </p:txBody>
        </p:sp>
        <p:sp>
          <p:nvSpPr>
            <p:cNvPr id="1277" name="Shape 1277"/>
            <p:cNvSpPr/>
            <p:nvPr/>
          </p:nvSpPr>
          <p:spPr>
            <a:xfrm>
              <a:off x="5588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1</a:t>
              </a:r>
            </a:p>
          </p:txBody>
        </p:sp>
        <p:sp>
          <p:nvSpPr>
            <p:cNvPr id="1278" name="Shape 1278"/>
            <p:cNvSpPr/>
            <p:nvPr/>
          </p:nvSpPr>
          <p:spPr>
            <a:xfrm>
              <a:off x="1092200" y="0"/>
              <a:ext cx="2794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0</a:t>
              </a:r>
            </a:p>
          </p:txBody>
        </p:sp>
      </p:grpSp>
      <p:sp>
        <p:nvSpPr>
          <p:cNvPr id="75" name="Shape 1219"/>
          <p:cNvSpPr/>
          <p:nvPr/>
        </p:nvSpPr>
        <p:spPr>
          <a:xfrm>
            <a:off x="-194053" y="1435100"/>
            <a:ext cx="5036305" cy="1456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lang="en-US" sz="4400" dirty="0" smtClean="0"/>
              <a:t>This is y’s </a:t>
            </a:r>
            <a:br>
              <a:rPr lang="en-US" sz="4400" dirty="0" smtClean="0"/>
            </a:br>
            <a:r>
              <a:rPr lang="en-US" sz="4400" dirty="0" smtClean="0"/>
              <a:t>“distance vector”</a:t>
            </a:r>
            <a:endParaRPr sz="4400" b="1" dirty="0">
              <a:solidFill>
                <a:srgbClr val="424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32103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3" grpId="0" animBg="1"/>
      <p:bldP spid="72" grpId="0" animBg="1"/>
      <p:bldP spid="7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6" name="Group 1286"/>
          <p:cNvGrpSpPr/>
          <p:nvPr/>
        </p:nvGrpSpPr>
        <p:grpSpPr>
          <a:xfrm>
            <a:off x="6146800" y="1930400"/>
            <a:ext cx="1295400" cy="673100"/>
            <a:chOff x="0" y="0"/>
            <a:chExt cx="1295400" cy="673100"/>
          </a:xfrm>
        </p:grpSpPr>
        <p:sp>
          <p:nvSpPr>
            <p:cNvPr id="1283" name="Shape 1283"/>
            <p:cNvSpPr/>
            <p:nvPr/>
          </p:nvSpPr>
          <p:spPr>
            <a:xfrm>
              <a:off x="0" y="127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2</a:t>
              </a:r>
            </a:p>
          </p:txBody>
        </p:sp>
        <p:sp>
          <p:nvSpPr>
            <p:cNvPr id="1284" name="Shape 1284"/>
            <p:cNvSpPr/>
            <p:nvPr/>
          </p:nvSpPr>
          <p:spPr>
            <a:xfrm>
              <a:off x="5461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0</a:t>
              </a:r>
            </a:p>
          </p:txBody>
        </p:sp>
        <p:sp>
          <p:nvSpPr>
            <p:cNvPr id="1285" name="Shape 1285"/>
            <p:cNvSpPr/>
            <p:nvPr/>
          </p:nvSpPr>
          <p:spPr>
            <a:xfrm>
              <a:off x="1104900" y="12700"/>
              <a:ext cx="1905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 dirty="0">
                  <a:solidFill>
                    <a:srgbClr val="FF9300"/>
                  </a:solidFill>
                </a:rPr>
                <a:t>1</a:t>
              </a:r>
            </a:p>
          </p:txBody>
        </p:sp>
      </p:grpSp>
      <p:sp>
        <p:nvSpPr>
          <p:cNvPr id="1287" name="Shape 1287"/>
          <p:cNvSpPr/>
          <p:nvPr/>
        </p:nvSpPr>
        <p:spPr>
          <a:xfrm flipH="1">
            <a:off x="2901455" y="3999427"/>
            <a:ext cx="3283088" cy="109327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88" name="Shape 1288"/>
          <p:cNvSpPr/>
          <p:nvPr/>
        </p:nvSpPr>
        <p:spPr>
          <a:xfrm>
            <a:off x="2997195" y="5434704"/>
            <a:ext cx="6919365" cy="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89" name="Shape 1289"/>
          <p:cNvSpPr/>
          <p:nvPr/>
        </p:nvSpPr>
        <p:spPr>
          <a:xfrm>
            <a:off x="6619562" y="3999427"/>
            <a:ext cx="3300390" cy="117110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90" name="Shape 129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37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1291" name="Shape 1291"/>
          <p:cNvSpPr/>
          <p:nvPr/>
        </p:nvSpPr>
        <p:spPr>
          <a:xfrm>
            <a:off x="23241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1292" name="Shape 1292"/>
          <p:cNvSpPr/>
          <p:nvPr/>
        </p:nvSpPr>
        <p:spPr>
          <a:xfrm>
            <a:off x="96266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1293" name="Shape 1293"/>
          <p:cNvSpPr/>
          <p:nvPr/>
        </p:nvSpPr>
        <p:spPr>
          <a:xfrm>
            <a:off x="6032500" y="35560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1294" name="Shape 1294"/>
          <p:cNvSpPr/>
          <p:nvPr/>
        </p:nvSpPr>
        <p:spPr>
          <a:xfrm>
            <a:off x="6223000" y="46799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7</a:t>
            </a:r>
          </a:p>
        </p:txBody>
      </p:sp>
      <p:sp>
        <p:nvSpPr>
          <p:cNvPr id="1295" name="Shape 1295"/>
          <p:cNvSpPr/>
          <p:nvPr/>
        </p:nvSpPr>
        <p:spPr>
          <a:xfrm>
            <a:off x="4051300" y="3784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296" name="Shape 1296"/>
          <p:cNvSpPr/>
          <p:nvPr/>
        </p:nvSpPr>
        <p:spPr>
          <a:xfrm>
            <a:off x="8280400" y="3784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1297" name="Shape 1297"/>
          <p:cNvSpPr/>
          <p:nvPr/>
        </p:nvSpPr>
        <p:spPr>
          <a:xfrm>
            <a:off x="4914900" y="762000"/>
            <a:ext cx="2997200" cy="2311400"/>
          </a:xfrm>
          <a:prstGeom prst="rect">
            <a:avLst/>
          </a:prstGeom>
          <a:ln w="635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93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98" name="Shape 1298"/>
          <p:cNvSpPr/>
          <p:nvPr/>
        </p:nvSpPr>
        <p:spPr>
          <a:xfrm>
            <a:off x="61341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1299" name="Shape 1299"/>
          <p:cNvSpPr/>
          <p:nvPr/>
        </p:nvSpPr>
        <p:spPr>
          <a:xfrm flipV="1">
            <a:off x="5003796" y="1414173"/>
            <a:ext cx="2784760" cy="93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00" name="Shape 1300"/>
          <p:cNvSpPr/>
          <p:nvPr/>
        </p:nvSpPr>
        <p:spPr>
          <a:xfrm flipV="1">
            <a:off x="5819505" y="901584"/>
            <a:ext cx="983" cy="204672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01" name="Shape 1301"/>
          <p:cNvSpPr/>
          <p:nvPr/>
        </p:nvSpPr>
        <p:spPr>
          <a:xfrm>
            <a:off x="5245100" y="1397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1302" name="Shape 1302"/>
          <p:cNvSpPr/>
          <p:nvPr/>
        </p:nvSpPr>
        <p:spPr>
          <a:xfrm>
            <a:off x="5245100" y="1892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1303" name="Shape 1303"/>
          <p:cNvSpPr/>
          <p:nvPr/>
        </p:nvSpPr>
        <p:spPr>
          <a:xfrm>
            <a:off x="66675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1304" name="Shape 1304"/>
          <p:cNvSpPr/>
          <p:nvPr/>
        </p:nvSpPr>
        <p:spPr>
          <a:xfrm>
            <a:off x="72263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1305" name="Shape 1305"/>
          <p:cNvSpPr/>
          <p:nvPr/>
        </p:nvSpPr>
        <p:spPr>
          <a:xfrm>
            <a:off x="5245100" y="23622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grpSp>
        <p:nvGrpSpPr>
          <p:cNvPr id="1309" name="Group 1309"/>
          <p:cNvGrpSpPr/>
          <p:nvPr/>
        </p:nvGrpSpPr>
        <p:grpSpPr>
          <a:xfrm>
            <a:off x="6195301" y="1984667"/>
            <a:ext cx="1295400" cy="660400"/>
            <a:chOff x="0" y="0"/>
            <a:chExt cx="1295400" cy="660400"/>
          </a:xfrm>
        </p:grpSpPr>
        <p:sp>
          <p:nvSpPr>
            <p:cNvPr id="1306" name="Shape 1306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2</a:t>
              </a:r>
            </a:p>
          </p:txBody>
        </p:sp>
        <p:sp>
          <p:nvSpPr>
            <p:cNvPr id="1307" name="Shape 1307"/>
            <p:cNvSpPr/>
            <p:nvPr/>
          </p:nvSpPr>
          <p:spPr>
            <a:xfrm>
              <a:off x="5461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 dirty="0">
                  <a:solidFill>
                    <a:srgbClr val="FF9300"/>
                  </a:solidFill>
                </a:rPr>
                <a:t>0</a:t>
              </a:r>
            </a:p>
          </p:txBody>
        </p:sp>
        <p:sp>
          <p:nvSpPr>
            <p:cNvPr id="1308" name="Shape 1308"/>
            <p:cNvSpPr/>
            <p:nvPr/>
          </p:nvSpPr>
          <p:spPr>
            <a:xfrm>
              <a:off x="1104900" y="0"/>
              <a:ext cx="1905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 dirty="0">
                  <a:solidFill>
                    <a:srgbClr val="FF9300"/>
                  </a:solidFill>
                </a:rPr>
                <a:t>1</a:t>
              </a:r>
            </a:p>
          </p:txBody>
        </p:sp>
      </p:grpSp>
      <p:sp>
        <p:nvSpPr>
          <p:cNvPr id="1310" name="Shape 1310"/>
          <p:cNvSpPr/>
          <p:nvPr/>
        </p:nvSpPr>
        <p:spPr>
          <a:xfrm rot="16200000">
            <a:off x="317500" y="7645400"/>
            <a:ext cx="1054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from</a:t>
            </a:r>
          </a:p>
        </p:txBody>
      </p:sp>
      <p:sp>
        <p:nvSpPr>
          <p:cNvPr id="1311" name="Shape 1311"/>
          <p:cNvSpPr/>
          <p:nvPr/>
        </p:nvSpPr>
        <p:spPr>
          <a:xfrm>
            <a:off x="2889250" y="5911850"/>
            <a:ext cx="6604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to</a:t>
            </a:r>
          </a:p>
        </p:txBody>
      </p:sp>
      <p:grpSp>
        <p:nvGrpSpPr>
          <p:cNvPr id="1324" name="Group 1324"/>
          <p:cNvGrpSpPr/>
          <p:nvPr/>
        </p:nvGrpSpPr>
        <p:grpSpPr>
          <a:xfrm>
            <a:off x="1193800" y="6527800"/>
            <a:ext cx="2997200" cy="2311400"/>
            <a:chOff x="0" y="0"/>
            <a:chExt cx="2997200" cy="2311400"/>
          </a:xfrm>
        </p:grpSpPr>
        <p:sp>
          <p:nvSpPr>
            <p:cNvPr id="1312" name="Shape 1312"/>
            <p:cNvSpPr/>
            <p:nvPr/>
          </p:nvSpPr>
          <p:spPr>
            <a:xfrm>
              <a:off x="0" y="0"/>
              <a:ext cx="2997200" cy="2311400"/>
            </a:xfrm>
            <a:prstGeom prst="rect">
              <a:avLst/>
            </a:prstGeom>
            <a:noFill/>
            <a:ln w="635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13" name="Shape 1313"/>
            <p:cNvSpPr/>
            <p:nvPr/>
          </p:nvSpPr>
          <p:spPr>
            <a:xfrm>
              <a:off x="1219200" y="25400"/>
              <a:ext cx="3810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x</a:t>
              </a:r>
            </a:p>
          </p:txBody>
        </p:sp>
        <p:sp>
          <p:nvSpPr>
            <p:cNvPr id="1314" name="Shape 1314"/>
            <p:cNvSpPr/>
            <p:nvPr/>
          </p:nvSpPr>
          <p:spPr>
            <a:xfrm flipV="1">
              <a:off x="88896" y="652173"/>
              <a:ext cx="2784760" cy="931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15" name="Shape 1315"/>
            <p:cNvSpPr/>
            <p:nvPr/>
          </p:nvSpPr>
          <p:spPr>
            <a:xfrm flipV="1">
              <a:off x="904605" y="139584"/>
              <a:ext cx="983" cy="2046721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316" name="Shape 1316"/>
            <p:cNvSpPr/>
            <p:nvPr/>
          </p:nvSpPr>
          <p:spPr>
            <a:xfrm>
              <a:off x="330200" y="6350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x</a:t>
              </a:r>
            </a:p>
          </p:txBody>
        </p:sp>
        <p:sp>
          <p:nvSpPr>
            <p:cNvPr id="1317" name="Shape 1317"/>
            <p:cNvSpPr/>
            <p:nvPr/>
          </p:nvSpPr>
          <p:spPr>
            <a:xfrm>
              <a:off x="330200" y="11303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y</a:t>
              </a:r>
            </a:p>
          </p:txBody>
        </p:sp>
        <p:sp>
          <p:nvSpPr>
            <p:cNvPr id="1318" name="Shape 1318"/>
            <p:cNvSpPr/>
            <p:nvPr/>
          </p:nvSpPr>
          <p:spPr>
            <a:xfrm>
              <a:off x="1193800" y="698500"/>
              <a:ext cx="3810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0</a:t>
              </a:r>
            </a:p>
          </p:txBody>
        </p:sp>
        <p:sp>
          <p:nvSpPr>
            <p:cNvPr id="1319" name="Shape 1319"/>
            <p:cNvSpPr/>
            <p:nvPr/>
          </p:nvSpPr>
          <p:spPr>
            <a:xfrm>
              <a:off x="1752600" y="25400"/>
              <a:ext cx="3810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y</a:t>
              </a:r>
            </a:p>
          </p:txBody>
        </p:sp>
        <p:sp>
          <p:nvSpPr>
            <p:cNvPr id="1320" name="Shape 1320"/>
            <p:cNvSpPr/>
            <p:nvPr/>
          </p:nvSpPr>
          <p:spPr>
            <a:xfrm>
              <a:off x="2311400" y="25400"/>
              <a:ext cx="3810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z</a:t>
              </a:r>
            </a:p>
          </p:txBody>
        </p:sp>
        <p:sp>
          <p:nvSpPr>
            <p:cNvPr id="1321" name="Shape 1321"/>
            <p:cNvSpPr/>
            <p:nvPr/>
          </p:nvSpPr>
          <p:spPr>
            <a:xfrm>
              <a:off x="330200" y="16002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z</a:t>
              </a:r>
            </a:p>
          </p:txBody>
        </p:sp>
        <p:sp>
          <p:nvSpPr>
            <p:cNvPr id="1322" name="Shape 1322"/>
            <p:cNvSpPr/>
            <p:nvPr/>
          </p:nvSpPr>
          <p:spPr>
            <a:xfrm>
              <a:off x="1739900" y="698500"/>
              <a:ext cx="3810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2</a:t>
              </a:r>
            </a:p>
          </p:txBody>
        </p:sp>
        <p:sp>
          <p:nvSpPr>
            <p:cNvPr id="1323" name="Shape 1323"/>
            <p:cNvSpPr/>
            <p:nvPr/>
          </p:nvSpPr>
          <p:spPr>
            <a:xfrm>
              <a:off x="2260600" y="698500"/>
              <a:ext cx="3810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7</a:t>
              </a:r>
            </a:p>
          </p:txBody>
        </p:sp>
      </p:grpSp>
      <p:sp>
        <p:nvSpPr>
          <p:cNvPr id="1325" name="Shape 1325"/>
          <p:cNvSpPr/>
          <p:nvPr/>
        </p:nvSpPr>
        <p:spPr>
          <a:xfrm>
            <a:off x="8597900" y="6527800"/>
            <a:ext cx="2997200" cy="2311400"/>
          </a:xfrm>
          <a:prstGeom prst="rect">
            <a:avLst/>
          </a:prstGeom>
          <a:ln w="635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008F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26" name="Shape 1326"/>
          <p:cNvSpPr/>
          <p:nvPr/>
        </p:nvSpPr>
        <p:spPr>
          <a:xfrm>
            <a:off x="98171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x</a:t>
            </a:r>
          </a:p>
        </p:txBody>
      </p:sp>
      <p:sp>
        <p:nvSpPr>
          <p:cNvPr id="1327" name="Shape 1327"/>
          <p:cNvSpPr/>
          <p:nvPr/>
        </p:nvSpPr>
        <p:spPr>
          <a:xfrm flipV="1">
            <a:off x="8686796" y="7179973"/>
            <a:ext cx="2784760" cy="931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28" name="Shape 1328"/>
          <p:cNvSpPr/>
          <p:nvPr/>
        </p:nvSpPr>
        <p:spPr>
          <a:xfrm flipV="1">
            <a:off x="9502505" y="6667384"/>
            <a:ext cx="983" cy="2046722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29" name="Shape 1329"/>
          <p:cNvSpPr/>
          <p:nvPr/>
        </p:nvSpPr>
        <p:spPr>
          <a:xfrm>
            <a:off x="8928100" y="71628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x</a:t>
            </a:r>
          </a:p>
        </p:txBody>
      </p:sp>
      <p:sp>
        <p:nvSpPr>
          <p:cNvPr id="1330" name="Shape 1330"/>
          <p:cNvSpPr/>
          <p:nvPr/>
        </p:nvSpPr>
        <p:spPr>
          <a:xfrm>
            <a:off x="8928100" y="7658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1331" name="Shape 1331"/>
          <p:cNvSpPr/>
          <p:nvPr/>
        </p:nvSpPr>
        <p:spPr>
          <a:xfrm>
            <a:off x="103505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1332" name="Shape 1332"/>
          <p:cNvSpPr/>
          <p:nvPr/>
        </p:nvSpPr>
        <p:spPr>
          <a:xfrm>
            <a:off x="109093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1333" name="Shape 1333"/>
          <p:cNvSpPr/>
          <p:nvPr/>
        </p:nvSpPr>
        <p:spPr>
          <a:xfrm>
            <a:off x="8928100" y="8128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grpSp>
        <p:nvGrpSpPr>
          <p:cNvPr id="1337" name="Group 1337"/>
          <p:cNvGrpSpPr/>
          <p:nvPr/>
        </p:nvGrpSpPr>
        <p:grpSpPr>
          <a:xfrm>
            <a:off x="9862134" y="8166100"/>
            <a:ext cx="1371600" cy="660400"/>
            <a:chOff x="0" y="0"/>
            <a:chExt cx="1371600" cy="660400"/>
          </a:xfrm>
        </p:grpSpPr>
        <p:sp>
          <p:nvSpPr>
            <p:cNvPr id="1334" name="Shape 1334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7</a:t>
              </a:r>
            </a:p>
          </p:txBody>
        </p:sp>
        <p:sp>
          <p:nvSpPr>
            <p:cNvPr id="1335" name="Shape 1335"/>
            <p:cNvSpPr/>
            <p:nvPr/>
          </p:nvSpPr>
          <p:spPr>
            <a:xfrm>
              <a:off x="5588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1</a:t>
              </a:r>
            </a:p>
          </p:txBody>
        </p:sp>
        <p:sp>
          <p:nvSpPr>
            <p:cNvPr id="1336" name="Shape 1336"/>
            <p:cNvSpPr/>
            <p:nvPr/>
          </p:nvSpPr>
          <p:spPr>
            <a:xfrm>
              <a:off x="1092200" y="0"/>
              <a:ext cx="2794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0</a:t>
              </a:r>
            </a:p>
          </p:txBody>
        </p:sp>
      </p:grpSp>
      <p:grpSp>
        <p:nvGrpSpPr>
          <p:cNvPr id="1341" name="Group 1341"/>
          <p:cNvGrpSpPr/>
          <p:nvPr/>
        </p:nvGrpSpPr>
        <p:grpSpPr>
          <a:xfrm>
            <a:off x="9753600" y="8216900"/>
            <a:ext cx="1371600" cy="660400"/>
            <a:chOff x="0" y="0"/>
            <a:chExt cx="1371600" cy="660400"/>
          </a:xfrm>
        </p:grpSpPr>
        <p:sp>
          <p:nvSpPr>
            <p:cNvPr id="1338" name="Shape 1338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7</a:t>
              </a:r>
            </a:p>
          </p:txBody>
        </p:sp>
        <p:sp>
          <p:nvSpPr>
            <p:cNvPr id="1339" name="Shape 1339"/>
            <p:cNvSpPr/>
            <p:nvPr/>
          </p:nvSpPr>
          <p:spPr>
            <a:xfrm>
              <a:off x="5588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1</a:t>
              </a:r>
            </a:p>
          </p:txBody>
        </p:sp>
        <p:sp>
          <p:nvSpPr>
            <p:cNvPr id="1340" name="Shape 1340"/>
            <p:cNvSpPr/>
            <p:nvPr/>
          </p:nvSpPr>
          <p:spPr>
            <a:xfrm>
              <a:off x="1092200" y="0"/>
              <a:ext cx="2794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0</a:t>
              </a:r>
            </a:p>
          </p:txBody>
        </p:sp>
      </p:grpSp>
      <p:sp>
        <p:nvSpPr>
          <p:cNvPr id="1342" name="Shape 1342"/>
          <p:cNvSpPr/>
          <p:nvPr/>
        </p:nvSpPr>
        <p:spPr>
          <a:xfrm flipH="1" flipV="1">
            <a:off x="3454400" y="7404100"/>
            <a:ext cx="414986" cy="449151"/>
          </a:xfrm>
          <a:prstGeom prst="line">
            <a:avLst/>
          </a:prstGeom>
          <a:ln w="635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43" name="Shape 1343"/>
          <p:cNvSpPr/>
          <p:nvPr/>
        </p:nvSpPr>
        <p:spPr>
          <a:xfrm flipH="1" flipV="1">
            <a:off x="2946399" y="7404100"/>
            <a:ext cx="922987" cy="975754"/>
          </a:xfrm>
          <a:prstGeom prst="line">
            <a:avLst/>
          </a:prstGeom>
          <a:ln w="635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1347" name="Group 1347"/>
          <p:cNvGrpSpPr/>
          <p:nvPr/>
        </p:nvGrpSpPr>
        <p:grpSpPr>
          <a:xfrm>
            <a:off x="9779000" y="7670800"/>
            <a:ext cx="1295400" cy="673100"/>
            <a:chOff x="0" y="0"/>
            <a:chExt cx="1295400" cy="673100"/>
          </a:xfrm>
        </p:grpSpPr>
        <p:sp>
          <p:nvSpPr>
            <p:cNvPr id="1344" name="Shape 1344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2</a:t>
              </a:r>
            </a:p>
          </p:txBody>
        </p:sp>
        <p:sp>
          <p:nvSpPr>
            <p:cNvPr id="1345" name="Shape 1345"/>
            <p:cNvSpPr/>
            <p:nvPr/>
          </p:nvSpPr>
          <p:spPr>
            <a:xfrm>
              <a:off x="546100" y="127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0</a:t>
              </a:r>
            </a:p>
          </p:txBody>
        </p:sp>
        <p:sp>
          <p:nvSpPr>
            <p:cNvPr id="1346" name="Shape 1346"/>
            <p:cNvSpPr/>
            <p:nvPr/>
          </p:nvSpPr>
          <p:spPr>
            <a:xfrm>
              <a:off x="1104900" y="0"/>
              <a:ext cx="1905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1</a:t>
              </a:r>
            </a:p>
          </p:txBody>
        </p:sp>
      </p:grpSp>
      <p:sp>
        <p:nvSpPr>
          <p:cNvPr id="1348" name="Shape 1348"/>
          <p:cNvSpPr/>
          <p:nvPr/>
        </p:nvSpPr>
        <p:spPr>
          <a:xfrm>
            <a:off x="10807700" y="71628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7</a:t>
            </a:r>
          </a:p>
        </p:txBody>
      </p:sp>
      <p:sp>
        <p:nvSpPr>
          <p:cNvPr id="1349" name="Shape 1349"/>
          <p:cNvSpPr/>
          <p:nvPr/>
        </p:nvSpPr>
        <p:spPr>
          <a:xfrm>
            <a:off x="10287000" y="71628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350" name="Shape 1350"/>
          <p:cNvSpPr/>
          <p:nvPr/>
        </p:nvSpPr>
        <p:spPr>
          <a:xfrm>
            <a:off x="9740900" y="71628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0</a:t>
            </a:r>
          </a:p>
        </p:txBody>
      </p:sp>
      <p:sp>
        <p:nvSpPr>
          <p:cNvPr id="1351" name="Shape 1351"/>
          <p:cNvSpPr/>
          <p:nvPr/>
        </p:nvSpPr>
        <p:spPr>
          <a:xfrm>
            <a:off x="7137400" y="13970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7</a:t>
            </a:r>
          </a:p>
        </p:txBody>
      </p:sp>
      <p:sp>
        <p:nvSpPr>
          <p:cNvPr id="1352" name="Shape 1352"/>
          <p:cNvSpPr/>
          <p:nvPr/>
        </p:nvSpPr>
        <p:spPr>
          <a:xfrm>
            <a:off x="6616700" y="13970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353" name="Shape 1353"/>
          <p:cNvSpPr/>
          <p:nvPr/>
        </p:nvSpPr>
        <p:spPr>
          <a:xfrm>
            <a:off x="6070600" y="13970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0</a:t>
            </a:r>
          </a:p>
        </p:txBody>
      </p:sp>
      <p:grpSp>
        <p:nvGrpSpPr>
          <p:cNvPr id="1357" name="Group 1357"/>
          <p:cNvGrpSpPr/>
          <p:nvPr/>
        </p:nvGrpSpPr>
        <p:grpSpPr>
          <a:xfrm>
            <a:off x="6121400" y="2425700"/>
            <a:ext cx="1371600" cy="660400"/>
            <a:chOff x="0" y="0"/>
            <a:chExt cx="1371600" cy="660400"/>
          </a:xfrm>
        </p:grpSpPr>
        <p:sp>
          <p:nvSpPr>
            <p:cNvPr id="1354" name="Shape 1354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7</a:t>
              </a:r>
            </a:p>
          </p:txBody>
        </p:sp>
        <p:sp>
          <p:nvSpPr>
            <p:cNvPr id="1355" name="Shape 1355"/>
            <p:cNvSpPr/>
            <p:nvPr/>
          </p:nvSpPr>
          <p:spPr>
            <a:xfrm>
              <a:off x="5588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1</a:t>
              </a:r>
            </a:p>
          </p:txBody>
        </p:sp>
        <p:sp>
          <p:nvSpPr>
            <p:cNvPr id="1356" name="Shape 1356"/>
            <p:cNvSpPr/>
            <p:nvPr/>
          </p:nvSpPr>
          <p:spPr>
            <a:xfrm>
              <a:off x="1092200" y="0"/>
              <a:ext cx="2794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820544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9849E-6 2.53498E-6 L -0.29497 0.5938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54" y="29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3738E-7 -2.42237E-6 L -0.57955 0.001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78" y="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1000"/>
                                        <p:tgtEl>
                                          <p:spTgt spid="1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000"/>
                                        <p:tgtEl>
                                          <p:spTgt spid="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9" grpId="0" animBg="1" advAuto="0"/>
      <p:bldP spid="1341" grpId="0" animBg="1" advAuto="0"/>
      <p:bldP spid="1342" grpId="0" animBg="1" advAuto="0"/>
      <p:bldP spid="1343" grpId="0" animBg="1" advAuto="0"/>
      <p:bldP spid="1347" grpId="0" animBg="1" advAuto="0"/>
      <p:bldP spid="1348" grpId="0" animBg="1" advAuto="0"/>
      <p:bldP spid="1349" grpId="0" animBg="1" advAuto="0"/>
      <p:bldP spid="1350" grpId="0" animBg="1" advAuto="0"/>
      <p:bldP spid="1351" grpId="0" animBg="1" advAuto="0"/>
      <p:bldP spid="1352" grpId="0" animBg="1" advAuto="0"/>
      <p:bldP spid="1353" grpId="0" animBg="1" advAuto="0"/>
      <p:bldP spid="1357" grpId="0" animBg="1" advAuto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Shape 1361"/>
          <p:cNvSpPr/>
          <p:nvPr/>
        </p:nvSpPr>
        <p:spPr>
          <a:xfrm>
            <a:off x="7137400" y="13970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7</a:t>
            </a:r>
          </a:p>
        </p:txBody>
      </p:sp>
      <p:sp>
        <p:nvSpPr>
          <p:cNvPr id="1362" name="Shape 1362"/>
          <p:cNvSpPr/>
          <p:nvPr/>
        </p:nvSpPr>
        <p:spPr>
          <a:xfrm>
            <a:off x="6616700" y="13970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363" name="Shape 1363"/>
          <p:cNvSpPr/>
          <p:nvPr/>
        </p:nvSpPr>
        <p:spPr>
          <a:xfrm>
            <a:off x="6070600" y="13970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0</a:t>
            </a:r>
          </a:p>
        </p:txBody>
      </p:sp>
      <p:grpSp>
        <p:nvGrpSpPr>
          <p:cNvPr id="1367" name="Group 1367"/>
          <p:cNvGrpSpPr/>
          <p:nvPr/>
        </p:nvGrpSpPr>
        <p:grpSpPr>
          <a:xfrm>
            <a:off x="6121400" y="2438400"/>
            <a:ext cx="1371600" cy="660400"/>
            <a:chOff x="0" y="0"/>
            <a:chExt cx="1371600" cy="660400"/>
          </a:xfrm>
        </p:grpSpPr>
        <p:sp>
          <p:nvSpPr>
            <p:cNvPr id="1364" name="Shape 1364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7</a:t>
              </a:r>
            </a:p>
          </p:txBody>
        </p:sp>
        <p:sp>
          <p:nvSpPr>
            <p:cNvPr id="1365" name="Shape 1365"/>
            <p:cNvSpPr/>
            <p:nvPr/>
          </p:nvSpPr>
          <p:spPr>
            <a:xfrm>
              <a:off x="5588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1</a:t>
              </a:r>
            </a:p>
          </p:txBody>
        </p:sp>
        <p:sp>
          <p:nvSpPr>
            <p:cNvPr id="1366" name="Shape 1366"/>
            <p:cNvSpPr/>
            <p:nvPr/>
          </p:nvSpPr>
          <p:spPr>
            <a:xfrm>
              <a:off x="1092200" y="0"/>
              <a:ext cx="2794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0</a:t>
              </a:r>
            </a:p>
          </p:txBody>
        </p:sp>
      </p:grpSp>
      <p:grpSp>
        <p:nvGrpSpPr>
          <p:cNvPr id="1371" name="Group 1371"/>
          <p:cNvGrpSpPr/>
          <p:nvPr/>
        </p:nvGrpSpPr>
        <p:grpSpPr>
          <a:xfrm>
            <a:off x="6146800" y="1943100"/>
            <a:ext cx="1295400" cy="660400"/>
            <a:chOff x="0" y="0"/>
            <a:chExt cx="1295400" cy="660400"/>
          </a:xfrm>
        </p:grpSpPr>
        <p:sp>
          <p:nvSpPr>
            <p:cNvPr id="1368" name="Shape 1368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2</a:t>
              </a:r>
            </a:p>
          </p:txBody>
        </p:sp>
        <p:sp>
          <p:nvSpPr>
            <p:cNvPr id="1369" name="Shape 1369"/>
            <p:cNvSpPr/>
            <p:nvPr/>
          </p:nvSpPr>
          <p:spPr>
            <a:xfrm>
              <a:off x="5461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0</a:t>
              </a:r>
            </a:p>
          </p:txBody>
        </p:sp>
        <p:sp>
          <p:nvSpPr>
            <p:cNvPr id="1370" name="Shape 1370"/>
            <p:cNvSpPr/>
            <p:nvPr/>
          </p:nvSpPr>
          <p:spPr>
            <a:xfrm>
              <a:off x="1104900" y="0"/>
              <a:ext cx="1905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1</a:t>
              </a:r>
            </a:p>
          </p:txBody>
        </p:sp>
      </p:grpSp>
      <p:sp>
        <p:nvSpPr>
          <p:cNvPr id="1372" name="Shape 1372"/>
          <p:cNvSpPr/>
          <p:nvPr/>
        </p:nvSpPr>
        <p:spPr>
          <a:xfrm flipH="1">
            <a:off x="2901455" y="3999427"/>
            <a:ext cx="3283088" cy="109327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73" name="Shape 1373"/>
          <p:cNvSpPr/>
          <p:nvPr/>
        </p:nvSpPr>
        <p:spPr>
          <a:xfrm>
            <a:off x="2997195" y="5434704"/>
            <a:ext cx="6919365" cy="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74" name="Shape 1374"/>
          <p:cNvSpPr/>
          <p:nvPr/>
        </p:nvSpPr>
        <p:spPr>
          <a:xfrm>
            <a:off x="6619562" y="3999427"/>
            <a:ext cx="3300390" cy="117110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75" name="Shape 13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38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1376" name="Shape 1376"/>
          <p:cNvSpPr/>
          <p:nvPr/>
        </p:nvSpPr>
        <p:spPr>
          <a:xfrm>
            <a:off x="23241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1377" name="Shape 1377"/>
          <p:cNvSpPr/>
          <p:nvPr/>
        </p:nvSpPr>
        <p:spPr>
          <a:xfrm>
            <a:off x="96266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1378" name="Shape 1378"/>
          <p:cNvSpPr/>
          <p:nvPr/>
        </p:nvSpPr>
        <p:spPr>
          <a:xfrm>
            <a:off x="6032500" y="35560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1379" name="Shape 1379"/>
          <p:cNvSpPr/>
          <p:nvPr/>
        </p:nvSpPr>
        <p:spPr>
          <a:xfrm>
            <a:off x="6223000" y="46799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7</a:t>
            </a:r>
          </a:p>
        </p:txBody>
      </p:sp>
      <p:sp>
        <p:nvSpPr>
          <p:cNvPr id="1380" name="Shape 1380"/>
          <p:cNvSpPr/>
          <p:nvPr/>
        </p:nvSpPr>
        <p:spPr>
          <a:xfrm>
            <a:off x="4051300" y="3784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381" name="Shape 1381"/>
          <p:cNvSpPr/>
          <p:nvPr/>
        </p:nvSpPr>
        <p:spPr>
          <a:xfrm>
            <a:off x="8280400" y="3784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1382" name="Shape 1382"/>
          <p:cNvSpPr/>
          <p:nvPr/>
        </p:nvSpPr>
        <p:spPr>
          <a:xfrm>
            <a:off x="4914900" y="762000"/>
            <a:ext cx="2997200" cy="2311400"/>
          </a:xfrm>
          <a:prstGeom prst="rect">
            <a:avLst/>
          </a:prstGeom>
          <a:ln w="635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93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83" name="Shape 1383"/>
          <p:cNvSpPr/>
          <p:nvPr/>
        </p:nvSpPr>
        <p:spPr>
          <a:xfrm>
            <a:off x="61341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1384" name="Shape 1384"/>
          <p:cNvSpPr/>
          <p:nvPr/>
        </p:nvSpPr>
        <p:spPr>
          <a:xfrm flipV="1">
            <a:off x="5003796" y="1414173"/>
            <a:ext cx="2784760" cy="93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85" name="Shape 1385"/>
          <p:cNvSpPr/>
          <p:nvPr/>
        </p:nvSpPr>
        <p:spPr>
          <a:xfrm flipV="1">
            <a:off x="5819505" y="901584"/>
            <a:ext cx="983" cy="204672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86" name="Shape 1386"/>
          <p:cNvSpPr/>
          <p:nvPr/>
        </p:nvSpPr>
        <p:spPr>
          <a:xfrm>
            <a:off x="5245100" y="1397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1387" name="Shape 1387"/>
          <p:cNvSpPr/>
          <p:nvPr/>
        </p:nvSpPr>
        <p:spPr>
          <a:xfrm>
            <a:off x="5245100" y="1892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1388" name="Shape 1388"/>
          <p:cNvSpPr/>
          <p:nvPr/>
        </p:nvSpPr>
        <p:spPr>
          <a:xfrm>
            <a:off x="66675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1389" name="Shape 1389"/>
          <p:cNvSpPr/>
          <p:nvPr/>
        </p:nvSpPr>
        <p:spPr>
          <a:xfrm>
            <a:off x="72263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1390" name="Shape 1390"/>
          <p:cNvSpPr/>
          <p:nvPr/>
        </p:nvSpPr>
        <p:spPr>
          <a:xfrm>
            <a:off x="5245100" y="23622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grpSp>
        <p:nvGrpSpPr>
          <p:cNvPr id="1394" name="Group 1394"/>
          <p:cNvGrpSpPr/>
          <p:nvPr/>
        </p:nvGrpSpPr>
        <p:grpSpPr>
          <a:xfrm>
            <a:off x="2413000" y="7734300"/>
            <a:ext cx="1295400" cy="660400"/>
            <a:chOff x="0" y="0"/>
            <a:chExt cx="1295400" cy="660400"/>
          </a:xfrm>
        </p:grpSpPr>
        <p:sp>
          <p:nvSpPr>
            <p:cNvPr id="1391" name="Shape 1391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2</a:t>
              </a:r>
            </a:p>
          </p:txBody>
        </p:sp>
        <p:sp>
          <p:nvSpPr>
            <p:cNvPr id="1392" name="Shape 1392"/>
            <p:cNvSpPr/>
            <p:nvPr/>
          </p:nvSpPr>
          <p:spPr>
            <a:xfrm>
              <a:off x="5461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0</a:t>
              </a:r>
            </a:p>
          </p:txBody>
        </p:sp>
        <p:sp>
          <p:nvSpPr>
            <p:cNvPr id="1393" name="Shape 1393"/>
            <p:cNvSpPr/>
            <p:nvPr/>
          </p:nvSpPr>
          <p:spPr>
            <a:xfrm>
              <a:off x="1104900" y="0"/>
              <a:ext cx="1905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1</a:t>
              </a:r>
            </a:p>
          </p:txBody>
        </p:sp>
      </p:grpSp>
      <p:sp>
        <p:nvSpPr>
          <p:cNvPr id="1395" name="Shape 1395"/>
          <p:cNvSpPr/>
          <p:nvPr/>
        </p:nvSpPr>
        <p:spPr>
          <a:xfrm rot="16200000">
            <a:off x="317500" y="7645400"/>
            <a:ext cx="1054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from</a:t>
            </a:r>
          </a:p>
        </p:txBody>
      </p:sp>
      <p:sp>
        <p:nvSpPr>
          <p:cNvPr id="1396" name="Shape 1396"/>
          <p:cNvSpPr/>
          <p:nvPr/>
        </p:nvSpPr>
        <p:spPr>
          <a:xfrm>
            <a:off x="2889250" y="5911850"/>
            <a:ext cx="6604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to</a:t>
            </a:r>
          </a:p>
        </p:txBody>
      </p:sp>
      <p:grpSp>
        <p:nvGrpSpPr>
          <p:cNvPr id="1409" name="Group 1409"/>
          <p:cNvGrpSpPr/>
          <p:nvPr/>
        </p:nvGrpSpPr>
        <p:grpSpPr>
          <a:xfrm>
            <a:off x="1193800" y="6527800"/>
            <a:ext cx="2997200" cy="2311400"/>
            <a:chOff x="0" y="0"/>
            <a:chExt cx="2997200" cy="2311400"/>
          </a:xfrm>
        </p:grpSpPr>
        <p:sp>
          <p:nvSpPr>
            <p:cNvPr id="1397" name="Shape 1397"/>
            <p:cNvSpPr/>
            <p:nvPr/>
          </p:nvSpPr>
          <p:spPr>
            <a:xfrm>
              <a:off x="0" y="0"/>
              <a:ext cx="2997200" cy="2311400"/>
            </a:xfrm>
            <a:prstGeom prst="rect">
              <a:avLst/>
            </a:prstGeom>
            <a:noFill/>
            <a:ln w="635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98" name="Shape 1398"/>
            <p:cNvSpPr/>
            <p:nvPr/>
          </p:nvSpPr>
          <p:spPr>
            <a:xfrm>
              <a:off x="1219200" y="25400"/>
              <a:ext cx="3810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x</a:t>
              </a:r>
            </a:p>
          </p:txBody>
        </p:sp>
        <p:sp>
          <p:nvSpPr>
            <p:cNvPr id="1399" name="Shape 1399"/>
            <p:cNvSpPr/>
            <p:nvPr/>
          </p:nvSpPr>
          <p:spPr>
            <a:xfrm flipV="1">
              <a:off x="88896" y="652173"/>
              <a:ext cx="2784760" cy="931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400" name="Shape 1400"/>
            <p:cNvSpPr/>
            <p:nvPr/>
          </p:nvSpPr>
          <p:spPr>
            <a:xfrm flipV="1">
              <a:off x="904605" y="139584"/>
              <a:ext cx="983" cy="2046721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401" name="Shape 1401"/>
            <p:cNvSpPr/>
            <p:nvPr/>
          </p:nvSpPr>
          <p:spPr>
            <a:xfrm>
              <a:off x="330200" y="6350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x</a:t>
              </a:r>
            </a:p>
          </p:txBody>
        </p:sp>
        <p:sp>
          <p:nvSpPr>
            <p:cNvPr id="1402" name="Shape 1402"/>
            <p:cNvSpPr/>
            <p:nvPr/>
          </p:nvSpPr>
          <p:spPr>
            <a:xfrm>
              <a:off x="330200" y="11303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y</a:t>
              </a:r>
            </a:p>
          </p:txBody>
        </p:sp>
        <p:sp>
          <p:nvSpPr>
            <p:cNvPr id="1403" name="Shape 1403"/>
            <p:cNvSpPr/>
            <p:nvPr/>
          </p:nvSpPr>
          <p:spPr>
            <a:xfrm>
              <a:off x="1193800" y="698500"/>
              <a:ext cx="3810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0</a:t>
              </a:r>
            </a:p>
          </p:txBody>
        </p:sp>
        <p:sp>
          <p:nvSpPr>
            <p:cNvPr id="1404" name="Shape 1404"/>
            <p:cNvSpPr/>
            <p:nvPr/>
          </p:nvSpPr>
          <p:spPr>
            <a:xfrm>
              <a:off x="1752600" y="25400"/>
              <a:ext cx="3810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y</a:t>
              </a:r>
            </a:p>
          </p:txBody>
        </p:sp>
        <p:sp>
          <p:nvSpPr>
            <p:cNvPr id="1405" name="Shape 1405"/>
            <p:cNvSpPr/>
            <p:nvPr/>
          </p:nvSpPr>
          <p:spPr>
            <a:xfrm>
              <a:off x="2311400" y="25400"/>
              <a:ext cx="3810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z</a:t>
              </a:r>
            </a:p>
          </p:txBody>
        </p:sp>
        <p:sp>
          <p:nvSpPr>
            <p:cNvPr id="1406" name="Shape 1406"/>
            <p:cNvSpPr/>
            <p:nvPr/>
          </p:nvSpPr>
          <p:spPr>
            <a:xfrm>
              <a:off x="330200" y="16002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z</a:t>
              </a:r>
            </a:p>
          </p:txBody>
        </p:sp>
        <p:sp>
          <p:nvSpPr>
            <p:cNvPr id="1407" name="Shape 1407"/>
            <p:cNvSpPr/>
            <p:nvPr/>
          </p:nvSpPr>
          <p:spPr>
            <a:xfrm>
              <a:off x="1739900" y="698500"/>
              <a:ext cx="3810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2</a:t>
              </a:r>
            </a:p>
          </p:txBody>
        </p:sp>
        <p:sp>
          <p:nvSpPr>
            <p:cNvPr id="1408" name="Shape 1408"/>
            <p:cNvSpPr/>
            <p:nvPr/>
          </p:nvSpPr>
          <p:spPr>
            <a:xfrm>
              <a:off x="2260600" y="698500"/>
              <a:ext cx="3810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3</a:t>
              </a:r>
            </a:p>
          </p:txBody>
        </p:sp>
      </p:grpSp>
      <p:sp>
        <p:nvSpPr>
          <p:cNvPr id="1410" name="Shape 1410"/>
          <p:cNvSpPr/>
          <p:nvPr/>
        </p:nvSpPr>
        <p:spPr>
          <a:xfrm>
            <a:off x="8597900" y="6527800"/>
            <a:ext cx="2997200" cy="2311400"/>
          </a:xfrm>
          <a:prstGeom prst="rect">
            <a:avLst/>
          </a:prstGeom>
          <a:ln w="635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008F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11" name="Shape 1411"/>
          <p:cNvSpPr/>
          <p:nvPr/>
        </p:nvSpPr>
        <p:spPr>
          <a:xfrm>
            <a:off x="98171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x</a:t>
            </a:r>
          </a:p>
        </p:txBody>
      </p:sp>
      <p:sp>
        <p:nvSpPr>
          <p:cNvPr id="1412" name="Shape 1412"/>
          <p:cNvSpPr/>
          <p:nvPr/>
        </p:nvSpPr>
        <p:spPr>
          <a:xfrm flipV="1">
            <a:off x="8686796" y="7179973"/>
            <a:ext cx="2784760" cy="931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13" name="Shape 1413"/>
          <p:cNvSpPr/>
          <p:nvPr/>
        </p:nvSpPr>
        <p:spPr>
          <a:xfrm flipV="1">
            <a:off x="9502505" y="6667384"/>
            <a:ext cx="983" cy="2046722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14" name="Shape 1414"/>
          <p:cNvSpPr/>
          <p:nvPr/>
        </p:nvSpPr>
        <p:spPr>
          <a:xfrm>
            <a:off x="8928100" y="71628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x</a:t>
            </a:r>
          </a:p>
        </p:txBody>
      </p:sp>
      <p:sp>
        <p:nvSpPr>
          <p:cNvPr id="1415" name="Shape 1415"/>
          <p:cNvSpPr/>
          <p:nvPr/>
        </p:nvSpPr>
        <p:spPr>
          <a:xfrm>
            <a:off x="8928100" y="7658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1416" name="Shape 1416"/>
          <p:cNvSpPr/>
          <p:nvPr/>
        </p:nvSpPr>
        <p:spPr>
          <a:xfrm>
            <a:off x="103505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1417" name="Shape 1417"/>
          <p:cNvSpPr/>
          <p:nvPr/>
        </p:nvSpPr>
        <p:spPr>
          <a:xfrm>
            <a:off x="109093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1418" name="Shape 1418"/>
          <p:cNvSpPr/>
          <p:nvPr/>
        </p:nvSpPr>
        <p:spPr>
          <a:xfrm>
            <a:off x="8928100" y="8128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grpSp>
        <p:nvGrpSpPr>
          <p:cNvPr id="1422" name="Group 1422"/>
          <p:cNvGrpSpPr/>
          <p:nvPr/>
        </p:nvGrpSpPr>
        <p:grpSpPr>
          <a:xfrm>
            <a:off x="9804400" y="8178800"/>
            <a:ext cx="1371600" cy="660400"/>
            <a:chOff x="0" y="0"/>
            <a:chExt cx="1371600" cy="660400"/>
          </a:xfrm>
        </p:grpSpPr>
        <p:sp>
          <p:nvSpPr>
            <p:cNvPr id="1419" name="Shape 1419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7</a:t>
              </a:r>
            </a:p>
          </p:txBody>
        </p:sp>
        <p:sp>
          <p:nvSpPr>
            <p:cNvPr id="1420" name="Shape 1420"/>
            <p:cNvSpPr/>
            <p:nvPr/>
          </p:nvSpPr>
          <p:spPr>
            <a:xfrm>
              <a:off x="5588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1</a:t>
              </a:r>
            </a:p>
          </p:txBody>
        </p:sp>
        <p:sp>
          <p:nvSpPr>
            <p:cNvPr id="1421" name="Shape 1421"/>
            <p:cNvSpPr/>
            <p:nvPr/>
          </p:nvSpPr>
          <p:spPr>
            <a:xfrm>
              <a:off x="1092200" y="0"/>
              <a:ext cx="2794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0</a:t>
              </a:r>
            </a:p>
          </p:txBody>
        </p:sp>
      </p:grpSp>
      <p:grpSp>
        <p:nvGrpSpPr>
          <p:cNvPr id="1426" name="Group 1426"/>
          <p:cNvGrpSpPr/>
          <p:nvPr/>
        </p:nvGrpSpPr>
        <p:grpSpPr>
          <a:xfrm>
            <a:off x="2413000" y="8178800"/>
            <a:ext cx="1371600" cy="660400"/>
            <a:chOff x="0" y="0"/>
            <a:chExt cx="1371600" cy="660400"/>
          </a:xfrm>
        </p:grpSpPr>
        <p:sp>
          <p:nvSpPr>
            <p:cNvPr id="1423" name="Shape 1423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7</a:t>
              </a:r>
            </a:p>
          </p:txBody>
        </p:sp>
        <p:sp>
          <p:nvSpPr>
            <p:cNvPr id="1424" name="Shape 1424"/>
            <p:cNvSpPr/>
            <p:nvPr/>
          </p:nvSpPr>
          <p:spPr>
            <a:xfrm>
              <a:off x="5588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1</a:t>
              </a:r>
            </a:p>
          </p:txBody>
        </p:sp>
        <p:sp>
          <p:nvSpPr>
            <p:cNvPr id="1425" name="Shape 1425"/>
            <p:cNvSpPr/>
            <p:nvPr/>
          </p:nvSpPr>
          <p:spPr>
            <a:xfrm>
              <a:off x="1092200" y="0"/>
              <a:ext cx="2794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0</a:t>
              </a:r>
            </a:p>
          </p:txBody>
        </p:sp>
      </p:grpSp>
      <p:sp>
        <p:nvSpPr>
          <p:cNvPr id="1427" name="Shape 1427"/>
          <p:cNvSpPr/>
          <p:nvPr/>
        </p:nvSpPr>
        <p:spPr>
          <a:xfrm flipH="1" flipV="1">
            <a:off x="2946399" y="7404100"/>
            <a:ext cx="922987" cy="975754"/>
          </a:xfrm>
          <a:prstGeom prst="line">
            <a:avLst/>
          </a:prstGeom>
          <a:ln w="635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28" name="Shape 1428"/>
          <p:cNvSpPr/>
          <p:nvPr/>
        </p:nvSpPr>
        <p:spPr>
          <a:xfrm>
            <a:off x="9643592" y="8351233"/>
            <a:ext cx="590819" cy="458454"/>
          </a:xfrm>
          <a:prstGeom prst="line">
            <a:avLst/>
          </a:prstGeom>
          <a:ln w="635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pSp>
        <p:nvGrpSpPr>
          <p:cNvPr id="1432" name="Group 1432"/>
          <p:cNvGrpSpPr/>
          <p:nvPr/>
        </p:nvGrpSpPr>
        <p:grpSpPr>
          <a:xfrm>
            <a:off x="9779000" y="7670800"/>
            <a:ext cx="1295400" cy="673100"/>
            <a:chOff x="0" y="0"/>
            <a:chExt cx="1295400" cy="673100"/>
          </a:xfrm>
        </p:grpSpPr>
        <p:sp>
          <p:nvSpPr>
            <p:cNvPr id="1429" name="Shape 1429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2</a:t>
              </a:r>
            </a:p>
          </p:txBody>
        </p:sp>
        <p:sp>
          <p:nvSpPr>
            <p:cNvPr id="1430" name="Shape 1430"/>
            <p:cNvSpPr/>
            <p:nvPr/>
          </p:nvSpPr>
          <p:spPr>
            <a:xfrm>
              <a:off x="546100" y="127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0</a:t>
              </a:r>
            </a:p>
          </p:txBody>
        </p:sp>
        <p:sp>
          <p:nvSpPr>
            <p:cNvPr id="1431" name="Shape 1431"/>
            <p:cNvSpPr/>
            <p:nvPr/>
          </p:nvSpPr>
          <p:spPr>
            <a:xfrm>
              <a:off x="1104900" y="0"/>
              <a:ext cx="1905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1</a:t>
              </a:r>
            </a:p>
          </p:txBody>
        </p:sp>
      </p:grpSp>
      <p:sp>
        <p:nvSpPr>
          <p:cNvPr id="1433" name="Shape 1433"/>
          <p:cNvSpPr/>
          <p:nvPr/>
        </p:nvSpPr>
        <p:spPr>
          <a:xfrm>
            <a:off x="10807700" y="71628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7</a:t>
            </a:r>
          </a:p>
        </p:txBody>
      </p:sp>
      <p:sp>
        <p:nvSpPr>
          <p:cNvPr id="1434" name="Shape 1434"/>
          <p:cNvSpPr/>
          <p:nvPr/>
        </p:nvSpPr>
        <p:spPr>
          <a:xfrm>
            <a:off x="10287000" y="71628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435" name="Shape 1435"/>
          <p:cNvSpPr/>
          <p:nvPr/>
        </p:nvSpPr>
        <p:spPr>
          <a:xfrm>
            <a:off x="9740900" y="71628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0</a:t>
            </a:r>
          </a:p>
        </p:txBody>
      </p:sp>
      <p:sp>
        <p:nvSpPr>
          <p:cNvPr id="1436" name="Shape 1436"/>
          <p:cNvSpPr/>
          <p:nvPr/>
        </p:nvSpPr>
        <p:spPr>
          <a:xfrm>
            <a:off x="9662017" y="7853250"/>
            <a:ext cx="984519" cy="824249"/>
          </a:xfrm>
          <a:prstGeom prst="line">
            <a:avLst/>
          </a:prstGeom>
          <a:ln w="635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1000"/>
                                        <p:tgtEl>
                                          <p:spTgt spid="1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8" grpId="1" animBg="1" advAuto="0"/>
      <p:bldP spid="1436" grpId="2" animBg="1" advAuto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3" name="Group 1443"/>
          <p:cNvGrpSpPr/>
          <p:nvPr/>
        </p:nvGrpSpPr>
        <p:grpSpPr>
          <a:xfrm>
            <a:off x="6146800" y="1943100"/>
            <a:ext cx="1295400" cy="660400"/>
            <a:chOff x="0" y="0"/>
            <a:chExt cx="1295400" cy="660400"/>
          </a:xfrm>
        </p:grpSpPr>
        <p:sp>
          <p:nvSpPr>
            <p:cNvPr id="1440" name="Shape 1440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2</a:t>
              </a:r>
            </a:p>
          </p:txBody>
        </p:sp>
        <p:sp>
          <p:nvSpPr>
            <p:cNvPr id="1441" name="Shape 1441"/>
            <p:cNvSpPr/>
            <p:nvPr/>
          </p:nvSpPr>
          <p:spPr>
            <a:xfrm>
              <a:off x="5461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0</a:t>
              </a:r>
            </a:p>
          </p:txBody>
        </p:sp>
        <p:sp>
          <p:nvSpPr>
            <p:cNvPr id="1442" name="Shape 1442"/>
            <p:cNvSpPr/>
            <p:nvPr/>
          </p:nvSpPr>
          <p:spPr>
            <a:xfrm>
              <a:off x="1104900" y="0"/>
              <a:ext cx="1905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1</a:t>
              </a:r>
            </a:p>
          </p:txBody>
        </p:sp>
      </p:grpSp>
      <p:sp>
        <p:nvSpPr>
          <p:cNvPr id="1444" name="Shape 1444"/>
          <p:cNvSpPr/>
          <p:nvPr/>
        </p:nvSpPr>
        <p:spPr>
          <a:xfrm flipH="1">
            <a:off x="2901455" y="3999427"/>
            <a:ext cx="3283088" cy="109327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45" name="Shape 1445"/>
          <p:cNvSpPr/>
          <p:nvPr/>
        </p:nvSpPr>
        <p:spPr>
          <a:xfrm>
            <a:off x="2997195" y="5434704"/>
            <a:ext cx="6919365" cy="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46" name="Shape 1446"/>
          <p:cNvSpPr/>
          <p:nvPr/>
        </p:nvSpPr>
        <p:spPr>
          <a:xfrm>
            <a:off x="6619562" y="3999427"/>
            <a:ext cx="3300390" cy="117110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47" name="Shape 14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39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1448" name="Shape 1448"/>
          <p:cNvSpPr/>
          <p:nvPr/>
        </p:nvSpPr>
        <p:spPr>
          <a:xfrm>
            <a:off x="23241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1449" name="Shape 1449"/>
          <p:cNvSpPr/>
          <p:nvPr/>
        </p:nvSpPr>
        <p:spPr>
          <a:xfrm>
            <a:off x="96266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1450" name="Shape 1450"/>
          <p:cNvSpPr/>
          <p:nvPr/>
        </p:nvSpPr>
        <p:spPr>
          <a:xfrm>
            <a:off x="6032500" y="35560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1451" name="Shape 1451"/>
          <p:cNvSpPr/>
          <p:nvPr/>
        </p:nvSpPr>
        <p:spPr>
          <a:xfrm>
            <a:off x="6223000" y="46799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7</a:t>
            </a:r>
          </a:p>
        </p:txBody>
      </p:sp>
      <p:sp>
        <p:nvSpPr>
          <p:cNvPr id="1452" name="Shape 1452"/>
          <p:cNvSpPr/>
          <p:nvPr/>
        </p:nvSpPr>
        <p:spPr>
          <a:xfrm>
            <a:off x="4051300" y="3784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453" name="Shape 1453"/>
          <p:cNvSpPr/>
          <p:nvPr/>
        </p:nvSpPr>
        <p:spPr>
          <a:xfrm>
            <a:off x="8280400" y="3784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1454" name="Shape 1454"/>
          <p:cNvSpPr/>
          <p:nvPr/>
        </p:nvSpPr>
        <p:spPr>
          <a:xfrm>
            <a:off x="4914900" y="762000"/>
            <a:ext cx="2997200" cy="2311400"/>
          </a:xfrm>
          <a:prstGeom prst="rect">
            <a:avLst/>
          </a:prstGeom>
          <a:ln w="635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93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55" name="Shape 1455"/>
          <p:cNvSpPr/>
          <p:nvPr/>
        </p:nvSpPr>
        <p:spPr>
          <a:xfrm>
            <a:off x="61341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1456" name="Shape 1456"/>
          <p:cNvSpPr/>
          <p:nvPr/>
        </p:nvSpPr>
        <p:spPr>
          <a:xfrm flipV="1">
            <a:off x="5003796" y="1414173"/>
            <a:ext cx="2784760" cy="93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57" name="Shape 1457"/>
          <p:cNvSpPr/>
          <p:nvPr/>
        </p:nvSpPr>
        <p:spPr>
          <a:xfrm flipV="1">
            <a:off x="5819505" y="901584"/>
            <a:ext cx="983" cy="204672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58" name="Shape 1458"/>
          <p:cNvSpPr/>
          <p:nvPr/>
        </p:nvSpPr>
        <p:spPr>
          <a:xfrm>
            <a:off x="5245100" y="1397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1459" name="Shape 1459"/>
          <p:cNvSpPr/>
          <p:nvPr/>
        </p:nvSpPr>
        <p:spPr>
          <a:xfrm>
            <a:off x="5245100" y="1892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1460" name="Shape 1460"/>
          <p:cNvSpPr/>
          <p:nvPr/>
        </p:nvSpPr>
        <p:spPr>
          <a:xfrm>
            <a:off x="66675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1461" name="Shape 1461"/>
          <p:cNvSpPr/>
          <p:nvPr/>
        </p:nvSpPr>
        <p:spPr>
          <a:xfrm>
            <a:off x="72263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1462" name="Shape 1462"/>
          <p:cNvSpPr/>
          <p:nvPr/>
        </p:nvSpPr>
        <p:spPr>
          <a:xfrm>
            <a:off x="5245100" y="23622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grpSp>
        <p:nvGrpSpPr>
          <p:cNvPr id="1466" name="Group 1466"/>
          <p:cNvGrpSpPr/>
          <p:nvPr/>
        </p:nvGrpSpPr>
        <p:grpSpPr>
          <a:xfrm>
            <a:off x="2413000" y="7734300"/>
            <a:ext cx="1295400" cy="660400"/>
            <a:chOff x="0" y="0"/>
            <a:chExt cx="1295400" cy="660400"/>
          </a:xfrm>
        </p:grpSpPr>
        <p:sp>
          <p:nvSpPr>
            <p:cNvPr id="1463" name="Shape 1463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2</a:t>
              </a:r>
            </a:p>
          </p:txBody>
        </p:sp>
        <p:sp>
          <p:nvSpPr>
            <p:cNvPr id="1464" name="Shape 1464"/>
            <p:cNvSpPr/>
            <p:nvPr/>
          </p:nvSpPr>
          <p:spPr>
            <a:xfrm>
              <a:off x="5461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0</a:t>
              </a:r>
            </a:p>
          </p:txBody>
        </p:sp>
        <p:sp>
          <p:nvSpPr>
            <p:cNvPr id="1465" name="Shape 1465"/>
            <p:cNvSpPr/>
            <p:nvPr/>
          </p:nvSpPr>
          <p:spPr>
            <a:xfrm>
              <a:off x="1104900" y="0"/>
              <a:ext cx="1905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1</a:t>
              </a:r>
            </a:p>
          </p:txBody>
        </p:sp>
      </p:grpSp>
      <p:sp>
        <p:nvSpPr>
          <p:cNvPr id="1467" name="Shape 1467"/>
          <p:cNvSpPr/>
          <p:nvPr/>
        </p:nvSpPr>
        <p:spPr>
          <a:xfrm rot="16200000">
            <a:off x="317500" y="7645400"/>
            <a:ext cx="1054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from</a:t>
            </a:r>
          </a:p>
        </p:txBody>
      </p:sp>
      <p:sp>
        <p:nvSpPr>
          <p:cNvPr id="1468" name="Shape 1468"/>
          <p:cNvSpPr/>
          <p:nvPr/>
        </p:nvSpPr>
        <p:spPr>
          <a:xfrm>
            <a:off x="2889250" y="5911850"/>
            <a:ext cx="6604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to</a:t>
            </a:r>
          </a:p>
        </p:txBody>
      </p:sp>
      <p:grpSp>
        <p:nvGrpSpPr>
          <p:cNvPr id="1481" name="Group 1481"/>
          <p:cNvGrpSpPr/>
          <p:nvPr/>
        </p:nvGrpSpPr>
        <p:grpSpPr>
          <a:xfrm>
            <a:off x="1193800" y="6527800"/>
            <a:ext cx="2997200" cy="2311400"/>
            <a:chOff x="0" y="0"/>
            <a:chExt cx="2997200" cy="2311400"/>
          </a:xfrm>
        </p:grpSpPr>
        <p:sp>
          <p:nvSpPr>
            <p:cNvPr id="1469" name="Shape 1469"/>
            <p:cNvSpPr/>
            <p:nvPr/>
          </p:nvSpPr>
          <p:spPr>
            <a:xfrm>
              <a:off x="0" y="0"/>
              <a:ext cx="2997200" cy="2311400"/>
            </a:xfrm>
            <a:prstGeom prst="rect">
              <a:avLst/>
            </a:prstGeom>
            <a:noFill/>
            <a:ln w="635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70" name="Shape 1470"/>
            <p:cNvSpPr/>
            <p:nvPr/>
          </p:nvSpPr>
          <p:spPr>
            <a:xfrm>
              <a:off x="1219200" y="25400"/>
              <a:ext cx="3810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x</a:t>
              </a:r>
            </a:p>
          </p:txBody>
        </p:sp>
        <p:sp>
          <p:nvSpPr>
            <p:cNvPr id="1471" name="Shape 1471"/>
            <p:cNvSpPr/>
            <p:nvPr/>
          </p:nvSpPr>
          <p:spPr>
            <a:xfrm flipV="1">
              <a:off x="88896" y="652173"/>
              <a:ext cx="2784760" cy="931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472" name="Shape 1472"/>
            <p:cNvSpPr/>
            <p:nvPr/>
          </p:nvSpPr>
          <p:spPr>
            <a:xfrm flipV="1">
              <a:off x="904605" y="139584"/>
              <a:ext cx="983" cy="2046721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473" name="Shape 1473"/>
            <p:cNvSpPr/>
            <p:nvPr/>
          </p:nvSpPr>
          <p:spPr>
            <a:xfrm>
              <a:off x="330200" y="6350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x</a:t>
              </a:r>
            </a:p>
          </p:txBody>
        </p:sp>
        <p:sp>
          <p:nvSpPr>
            <p:cNvPr id="1474" name="Shape 1474"/>
            <p:cNvSpPr/>
            <p:nvPr/>
          </p:nvSpPr>
          <p:spPr>
            <a:xfrm>
              <a:off x="330200" y="11303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y</a:t>
              </a:r>
            </a:p>
          </p:txBody>
        </p:sp>
        <p:sp>
          <p:nvSpPr>
            <p:cNvPr id="1475" name="Shape 1475"/>
            <p:cNvSpPr/>
            <p:nvPr/>
          </p:nvSpPr>
          <p:spPr>
            <a:xfrm>
              <a:off x="1193800" y="698500"/>
              <a:ext cx="3810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0</a:t>
              </a:r>
            </a:p>
          </p:txBody>
        </p:sp>
        <p:sp>
          <p:nvSpPr>
            <p:cNvPr id="1476" name="Shape 1476"/>
            <p:cNvSpPr/>
            <p:nvPr/>
          </p:nvSpPr>
          <p:spPr>
            <a:xfrm>
              <a:off x="1752600" y="25400"/>
              <a:ext cx="3810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y</a:t>
              </a:r>
            </a:p>
          </p:txBody>
        </p:sp>
        <p:sp>
          <p:nvSpPr>
            <p:cNvPr id="1477" name="Shape 1477"/>
            <p:cNvSpPr/>
            <p:nvPr/>
          </p:nvSpPr>
          <p:spPr>
            <a:xfrm>
              <a:off x="2311400" y="25400"/>
              <a:ext cx="3810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z</a:t>
              </a:r>
            </a:p>
          </p:txBody>
        </p:sp>
        <p:sp>
          <p:nvSpPr>
            <p:cNvPr id="1478" name="Shape 1478"/>
            <p:cNvSpPr/>
            <p:nvPr/>
          </p:nvSpPr>
          <p:spPr>
            <a:xfrm>
              <a:off x="330200" y="16002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z</a:t>
              </a:r>
            </a:p>
          </p:txBody>
        </p:sp>
        <p:sp>
          <p:nvSpPr>
            <p:cNvPr id="1479" name="Shape 1479"/>
            <p:cNvSpPr/>
            <p:nvPr/>
          </p:nvSpPr>
          <p:spPr>
            <a:xfrm>
              <a:off x="1739900" y="698500"/>
              <a:ext cx="3810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2</a:t>
              </a:r>
            </a:p>
          </p:txBody>
        </p:sp>
        <p:sp>
          <p:nvSpPr>
            <p:cNvPr id="1480" name="Shape 1480"/>
            <p:cNvSpPr/>
            <p:nvPr/>
          </p:nvSpPr>
          <p:spPr>
            <a:xfrm>
              <a:off x="2260600" y="698500"/>
              <a:ext cx="3810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3</a:t>
              </a:r>
            </a:p>
          </p:txBody>
        </p:sp>
      </p:grpSp>
      <p:sp>
        <p:nvSpPr>
          <p:cNvPr id="1482" name="Shape 1482"/>
          <p:cNvSpPr/>
          <p:nvPr/>
        </p:nvSpPr>
        <p:spPr>
          <a:xfrm>
            <a:off x="8597900" y="6527800"/>
            <a:ext cx="2997200" cy="2311400"/>
          </a:xfrm>
          <a:prstGeom prst="rect">
            <a:avLst/>
          </a:prstGeom>
          <a:ln w="635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008F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83" name="Shape 1483"/>
          <p:cNvSpPr/>
          <p:nvPr/>
        </p:nvSpPr>
        <p:spPr>
          <a:xfrm>
            <a:off x="98171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x</a:t>
            </a:r>
          </a:p>
        </p:txBody>
      </p:sp>
      <p:sp>
        <p:nvSpPr>
          <p:cNvPr id="1484" name="Shape 1484"/>
          <p:cNvSpPr/>
          <p:nvPr/>
        </p:nvSpPr>
        <p:spPr>
          <a:xfrm flipV="1">
            <a:off x="8686796" y="7179973"/>
            <a:ext cx="2784760" cy="931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85" name="Shape 1485"/>
          <p:cNvSpPr/>
          <p:nvPr/>
        </p:nvSpPr>
        <p:spPr>
          <a:xfrm flipV="1">
            <a:off x="9502505" y="6667384"/>
            <a:ext cx="983" cy="2046722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486" name="Shape 1486"/>
          <p:cNvSpPr/>
          <p:nvPr/>
        </p:nvSpPr>
        <p:spPr>
          <a:xfrm>
            <a:off x="8928100" y="71628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x</a:t>
            </a:r>
          </a:p>
        </p:txBody>
      </p:sp>
      <p:sp>
        <p:nvSpPr>
          <p:cNvPr id="1487" name="Shape 1487"/>
          <p:cNvSpPr/>
          <p:nvPr/>
        </p:nvSpPr>
        <p:spPr>
          <a:xfrm>
            <a:off x="8928100" y="7658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1488" name="Shape 1488"/>
          <p:cNvSpPr/>
          <p:nvPr/>
        </p:nvSpPr>
        <p:spPr>
          <a:xfrm>
            <a:off x="103505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1489" name="Shape 1489"/>
          <p:cNvSpPr/>
          <p:nvPr/>
        </p:nvSpPr>
        <p:spPr>
          <a:xfrm>
            <a:off x="109093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1490" name="Shape 1490"/>
          <p:cNvSpPr/>
          <p:nvPr/>
        </p:nvSpPr>
        <p:spPr>
          <a:xfrm>
            <a:off x="8928100" y="8128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grpSp>
        <p:nvGrpSpPr>
          <p:cNvPr id="1494" name="Group 1494"/>
          <p:cNvGrpSpPr/>
          <p:nvPr/>
        </p:nvGrpSpPr>
        <p:grpSpPr>
          <a:xfrm>
            <a:off x="9804400" y="8178800"/>
            <a:ext cx="1371600" cy="660400"/>
            <a:chOff x="0" y="0"/>
            <a:chExt cx="1371600" cy="660400"/>
          </a:xfrm>
        </p:grpSpPr>
        <p:sp>
          <p:nvSpPr>
            <p:cNvPr id="1491" name="Shape 1491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3</a:t>
              </a:r>
            </a:p>
          </p:txBody>
        </p:sp>
        <p:sp>
          <p:nvSpPr>
            <p:cNvPr id="1492" name="Shape 1492"/>
            <p:cNvSpPr/>
            <p:nvPr/>
          </p:nvSpPr>
          <p:spPr>
            <a:xfrm>
              <a:off x="5588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1</a:t>
              </a:r>
            </a:p>
          </p:txBody>
        </p:sp>
        <p:sp>
          <p:nvSpPr>
            <p:cNvPr id="1493" name="Shape 1493"/>
            <p:cNvSpPr/>
            <p:nvPr/>
          </p:nvSpPr>
          <p:spPr>
            <a:xfrm>
              <a:off x="1092200" y="0"/>
              <a:ext cx="2794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0</a:t>
              </a:r>
            </a:p>
          </p:txBody>
        </p:sp>
      </p:grpSp>
      <p:grpSp>
        <p:nvGrpSpPr>
          <p:cNvPr id="1498" name="Group 1498"/>
          <p:cNvGrpSpPr/>
          <p:nvPr/>
        </p:nvGrpSpPr>
        <p:grpSpPr>
          <a:xfrm>
            <a:off x="2413000" y="8178800"/>
            <a:ext cx="1371600" cy="660400"/>
            <a:chOff x="0" y="0"/>
            <a:chExt cx="1371600" cy="660400"/>
          </a:xfrm>
        </p:grpSpPr>
        <p:sp>
          <p:nvSpPr>
            <p:cNvPr id="1495" name="Shape 1495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7</a:t>
              </a:r>
            </a:p>
          </p:txBody>
        </p:sp>
        <p:sp>
          <p:nvSpPr>
            <p:cNvPr id="1496" name="Shape 1496"/>
            <p:cNvSpPr/>
            <p:nvPr/>
          </p:nvSpPr>
          <p:spPr>
            <a:xfrm>
              <a:off x="5588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1</a:t>
              </a:r>
            </a:p>
          </p:txBody>
        </p:sp>
        <p:sp>
          <p:nvSpPr>
            <p:cNvPr id="1497" name="Shape 1497"/>
            <p:cNvSpPr/>
            <p:nvPr/>
          </p:nvSpPr>
          <p:spPr>
            <a:xfrm>
              <a:off x="1092200" y="0"/>
              <a:ext cx="2794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0</a:t>
              </a:r>
            </a:p>
          </p:txBody>
        </p:sp>
      </p:grpSp>
      <p:sp>
        <p:nvSpPr>
          <p:cNvPr id="1499" name="Shape 1499"/>
          <p:cNvSpPr/>
          <p:nvPr/>
        </p:nvSpPr>
        <p:spPr>
          <a:xfrm flipH="1" flipV="1">
            <a:off x="2946399" y="7404100"/>
            <a:ext cx="922987" cy="975754"/>
          </a:xfrm>
          <a:prstGeom prst="line">
            <a:avLst/>
          </a:prstGeom>
          <a:ln w="635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00" name="Shape 1500"/>
          <p:cNvSpPr/>
          <p:nvPr/>
        </p:nvSpPr>
        <p:spPr>
          <a:xfrm>
            <a:off x="7137400" y="13970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7</a:t>
            </a:r>
          </a:p>
        </p:txBody>
      </p:sp>
      <p:sp>
        <p:nvSpPr>
          <p:cNvPr id="1501" name="Shape 1501"/>
          <p:cNvSpPr/>
          <p:nvPr/>
        </p:nvSpPr>
        <p:spPr>
          <a:xfrm>
            <a:off x="6616700" y="13970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502" name="Shape 1502"/>
          <p:cNvSpPr/>
          <p:nvPr/>
        </p:nvSpPr>
        <p:spPr>
          <a:xfrm>
            <a:off x="6070600" y="13970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0</a:t>
            </a:r>
          </a:p>
        </p:txBody>
      </p:sp>
      <p:grpSp>
        <p:nvGrpSpPr>
          <p:cNvPr id="1506" name="Group 1506"/>
          <p:cNvGrpSpPr/>
          <p:nvPr/>
        </p:nvGrpSpPr>
        <p:grpSpPr>
          <a:xfrm>
            <a:off x="6121400" y="2438400"/>
            <a:ext cx="1371600" cy="660400"/>
            <a:chOff x="0" y="0"/>
            <a:chExt cx="1371600" cy="660400"/>
          </a:xfrm>
        </p:grpSpPr>
        <p:sp>
          <p:nvSpPr>
            <p:cNvPr id="1503" name="Shape 1503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7</a:t>
              </a:r>
            </a:p>
          </p:txBody>
        </p:sp>
        <p:sp>
          <p:nvSpPr>
            <p:cNvPr id="1504" name="Shape 1504"/>
            <p:cNvSpPr/>
            <p:nvPr/>
          </p:nvSpPr>
          <p:spPr>
            <a:xfrm>
              <a:off x="5588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1</a:t>
              </a:r>
            </a:p>
          </p:txBody>
        </p:sp>
        <p:sp>
          <p:nvSpPr>
            <p:cNvPr id="1505" name="Shape 1505"/>
            <p:cNvSpPr/>
            <p:nvPr/>
          </p:nvSpPr>
          <p:spPr>
            <a:xfrm>
              <a:off x="1092200" y="0"/>
              <a:ext cx="2794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0</a:t>
              </a:r>
            </a:p>
          </p:txBody>
        </p:sp>
      </p:grpSp>
      <p:grpSp>
        <p:nvGrpSpPr>
          <p:cNvPr id="1510" name="Group 1510"/>
          <p:cNvGrpSpPr/>
          <p:nvPr/>
        </p:nvGrpSpPr>
        <p:grpSpPr>
          <a:xfrm>
            <a:off x="9779000" y="7670800"/>
            <a:ext cx="1295400" cy="673100"/>
            <a:chOff x="0" y="0"/>
            <a:chExt cx="1295400" cy="673100"/>
          </a:xfrm>
        </p:grpSpPr>
        <p:sp>
          <p:nvSpPr>
            <p:cNvPr id="1507" name="Shape 1507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2</a:t>
              </a:r>
            </a:p>
          </p:txBody>
        </p:sp>
        <p:sp>
          <p:nvSpPr>
            <p:cNvPr id="1508" name="Shape 1508"/>
            <p:cNvSpPr/>
            <p:nvPr/>
          </p:nvSpPr>
          <p:spPr>
            <a:xfrm>
              <a:off x="546100" y="127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0</a:t>
              </a:r>
            </a:p>
          </p:txBody>
        </p:sp>
        <p:sp>
          <p:nvSpPr>
            <p:cNvPr id="1509" name="Shape 1509"/>
            <p:cNvSpPr/>
            <p:nvPr/>
          </p:nvSpPr>
          <p:spPr>
            <a:xfrm>
              <a:off x="1104900" y="0"/>
              <a:ext cx="1905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1</a:t>
              </a:r>
            </a:p>
          </p:txBody>
        </p:sp>
      </p:grpSp>
      <p:sp>
        <p:nvSpPr>
          <p:cNvPr id="1511" name="Shape 1511"/>
          <p:cNvSpPr/>
          <p:nvPr/>
        </p:nvSpPr>
        <p:spPr>
          <a:xfrm>
            <a:off x="10807700" y="71628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7</a:t>
            </a:r>
          </a:p>
        </p:txBody>
      </p:sp>
      <p:sp>
        <p:nvSpPr>
          <p:cNvPr id="1512" name="Shape 1512"/>
          <p:cNvSpPr/>
          <p:nvPr/>
        </p:nvSpPr>
        <p:spPr>
          <a:xfrm>
            <a:off x="10287000" y="71628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513" name="Shape 1513"/>
          <p:cNvSpPr/>
          <p:nvPr/>
        </p:nvSpPr>
        <p:spPr>
          <a:xfrm>
            <a:off x="9740900" y="71628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0</a:t>
            </a:r>
          </a:p>
        </p:txBody>
      </p:sp>
      <p:sp>
        <p:nvSpPr>
          <p:cNvPr id="1514" name="Shape 1514"/>
          <p:cNvSpPr/>
          <p:nvPr/>
        </p:nvSpPr>
        <p:spPr>
          <a:xfrm>
            <a:off x="9662017" y="7853250"/>
            <a:ext cx="984519" cy="824249"/>
          </a:xfrm>
          <a:prstGeom prst="line">
            <a:avLst/>
          </a:prstGeom>
          <a:ln w="635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>
            <a:spLocks noGrp="1"/>
          </p:cNvSpPr>
          <p:nvPr>
            <p:ph type="title"/>
          </p:nvPr>
        </p:nvSpPr>
        <p:spPr>
          <a:xfrm>
            <a:off x="1270000" y="457200"/>
            <a:ext cx="10464800" cy="16383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Outline</a:t>
            </a:r>
          </a:p>
        </p:txBody>
      </p:sp>
      <p:sp>
        <p:nvSpPr>
          <p:cNvPr id="409" name="Shape 409"/>
          <p:cNvSpPr>
            <a:spLocks noGrp="1"/>
          </p:cNvSpPr>
          <p:nvPr>
            <p:ph type="body" idx="1"/>
          </p:nvPr>
        </p:nvSpPr>
        <p:spPr>
          <a:xfrm>
            <a:off x="1270000" y="2743200"/>
            <a:ext cx="9309100" cy="5054600"/>
          </a:xfrm>
          <a:prstGeom prst="rect">
            <a:avLst/>
          </a:prstGeom>
        </p:spPr>
        <p:txBody>
          <a:bodyPr lIns="0" tIns="0" rIns="0" bIns="0" anchor="t"/>
          <a:lstStyle/>
          <a:p>
            <a:pPr lvl="0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chemeClr val="tx1"/>
                </a:solidFill>
              </a:rPr>
              <a:t>Least-cost path routing </a:t>
            </a:r>
          </a:p>
          <a:p>
            <a:pPr lvl="0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chemeClr val="tx1"/>
                </a:solidFill>
              </a:rPr>
              <a:t>Approach 1: link-state routing </a:t>
            </a:r>
          </a:p>
          <a:p>
            <a:pPr lvl="0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chemeClr val="tx1"/>
                </a:solidFill>
              </a:rPr>
              <a:t>Approach 2: distance-vector routing </a:t>
            </a:r>
          </a:p>
          <a:p>
            <a:pPr lvl="0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chemeClr val="tx1"/>
                </a:solidFill>
              </a:rPr>
              <a:t>Routing in the </a:t>
            </a:r>
            <a:r>
              <a:rPr sz="4200" dirty="0" smtClean="0">
                <a:solidFill>
                  <a:schemeClr val="tx1"/>
                </a:solidFill>
              </a:rPr>
              <a:t>Internet</a:t>
            </a:r>
            <a:r>
              <a:rPr lang="en-US" sz="4200" dirty="0" smtClean="0">
                <a:solidFill>
                  <a:schemeClr val="tx1"/>
                </a:solidFill>
              </a:rPr>
              <a:t> (next lecture)</a:t>
            </a:r>
            <a:r>
              <a:rPr sz="4200" dirty="0" smtClean="0">
                <a:solidFill>
                  <a:schemeClr val="tx1"/>
                </a:solidFill>
              </a:rPr>
              <a:t> </a:t>
            </a:r>
            <a:endParaRPr sz="4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357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1" name="Group 1521"/>
          <p:cNvGrpSpPr/>
          <p:nvPr/>
        </p:nvGrpSpPr>
        <p:grpSpPr>
          <a:xfrm>
            <a:off x="6146800" y="1943100"/>
            <a:ext cx="1295400" cy="660400"/>
            <a:chOff x="0" y="0"/>
            <a:chExt cx="1295400" cy="660400"/>
          </a:xfrm>
        </p:grpSpPr>
        <p:sp>
          <p:nvSpPr>
            <p:cNvPr id="1518" name="Shape 1518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2</a:t>
              </a:r>
            </a:p>
          </p:txBody>
        </p:sp>
        <p:sp>
          <p:nvSpPr>
            <p:cNvPr id="1519" name="Shape 1519"/>
            <p:cNvSpPr/>
            <p:nvPr/>
          </p:nvSpPr>
          <p:spPr>
            <a:xfrm>
              <a:off x="5461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0</a:t>
              </a:r>
            </a:p>
          </p:txBody>
        </p:sp>
        <p:sp>
          <p:nvSpPr>
            <p:cNvPr id="1520" name="Shape 1520"/>
            <p:cNvSpPr/>
            <p:nvPr/>
          </p:nvSpPr>
          <p:spPr>
            <a:xfrm>
              <a:off x="1104900" y="0"/>
              <a:ext cx="1905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1</a:t>
              </a:r>
            </a:p>
          </p:txBody>
        </p:sp>
      </p:grpSp>
      <p:sp>
        <p:nvSpPr>
          <p:cNvPr id="1522" name="Shape 1522"/>
          <p:cNvSpPr/>
          <p:nvPr/>
        </p:nvSpPr>
        <p:spPr>
          <a:xfrm flipH="1">
            <a:off x="2901455" y="3999427"/>
            <a:ext cx="3283088" cy="109327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23" name="Shape 1523"/>
          <p:cNvSpPr/>
          <p:nvPr/>
        </p:nvSpPr>
        <p:spPr>
          <a:xfrm>
            <a:off x="2997195" y="5434704"/>
            <a:ext cx="6919365" cy="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24" name="Shape 1524"/>
          <p:cNvSpPr/>
          <p:nvPr/>
        </p:nvSpPr>
        <p:spPr>
          <a:xfrm>
            <a:off x="6619562" y="3999427"/>
            <a:ext cx="3300390" cy="117110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25" name="Shape 15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40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1526" name="Shape 1526"/>
          <p:cNvSpPr/>
          <p:nvPr/>
        </p:nvSpPr>
        <p:spPr>
          <a:xfrm>
            <a:off x="23241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1527" name="Shape 1527"/>
          <p:cNvSpPr/>
          <p:nvPr/>
        </p:nvSpPr>
        <p:spPr>
          <a:xfrm>
            <a:off x="96266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1528" name="Shape 1528"/>
          <p:cNvSpPr/>
          <p:nvPr/>
        </p:nvSpPr>
        <p:spPr>
          <a:xfrm>
            <a:off x="6032500" y="35560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1529" name="Shape 1529"/>
          <p:cNvSpPr/>
          <p:nvPr/>
        </p:nvSpPr>
        <p:spPr>
          <a:xfrm>
            <a:off x="6223000" y="46799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7</a:t>
            </a:r>
          </a:p>
        </p:txBody>
      </p:sp>
      <p:sp>
        <p:nvSpPr>
          <p:cNvPr id="1530" name="Shape 1530"/>
          <p:cNvSpPr/>
          <p:nvPr/>
        </p:nvSpPr>
        <p:spPr>
          <a:xfrm>
            <a:off x="4051300" y="3784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531" name="Shape 1531"/>
          <p:cNvSpPr/>
          <p:nvPr/>
        </p:nvSpPr>
        <p:spPr>
          <a:xfrm>
            <a:off x="8280400" y="3784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1532" name="Shape 1532"/>
          <p:cNvSpPr/>
          <p:nvPr/>
        </p:nvSpPr>
        <p:spPr>
          <a:xfrm>
            <a:off x="4914900" y="762000"/>
            <a:ext cx="2997200" cy="2311400"/>
          </a:xfrm>
          <a:prstGeom prst="rect">
            <a:avLst/>
          </a:prstGeom>
          <a:ln w="635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93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33" name="Shape 1533"/>
          <p:cNvSpPr/>
          <p:nvPr/>
        </p:nvSpPr>
        <p:spPr>
          <a:xfrm>
            <a:off x="61341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1534" name="Shape 1534"/>
          <p:cNvSpPr/>
          <p:nvPr/>
        </p:nvSpPr>
        <p:spPr>
          <a:xfrm flipV="1">
            <a:off x="5003796" y="1414173"/>
            <a:ext cx="2784760" cy="93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35" name="Shape 1535"/>
          <p:cNvSpPr/>
          <p:nvPr/>
        </p:nvSpPr>
        <p:spPr>
          <a:xfrm flipV="1">
            <a:off x="5819505" y="901584"/>
            <a:ext cx="983" cy="204672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36" name="Shape 1536"/>
          <p:cNvSpPr/>
          <p:nvPr/>
        </p:nvSpPr>
        <p:spPr>
          <a:xfrm>
            <a:off x="5245100" y="1397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1537" name="Shape 1537"/>
          <p:cNvSpPr/>
          <p:nvPr/>
        </p:nvSpPr>
        <p:spPr>
          <a:xfrm>
            <a:off x="5245100" y="1892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1538" name="Shape 1538"/>
          <p:cNvSpPr/>
          <p:nvPr/>
        </p:nvSpPr>
        <p:spPr>
          <a:xfrm>
            <a:off x="66675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1539" name="Shape 1539"/>
          <p:cNvSpPr/>
          <p:nvPr/>
        </p:nvSpPr>
        <p:spPr>
          <a:xfrm>
            <a:off x="72263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1540" name="Shape 1540"/>
          <p:cNvSpPr/>
          <p:nvPr/>
        </p:nvSpPr>
        <p:spPr>
          <a:xfrm>
            <a:off x="5245100" y="23622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grpSp>
        <p:nvGrpSpPr>
          <p:cNvPr id="1544" name="Group 1544"/>
          <p:cNvGrpSpPr/>
          <p:nvPr/>
        </p:nvGrpSpPr>
        <p:grpSpPr>
          <a:xfrm>
            <a:off x="2413000" y="7734300"/>
            <a:ext cx="1295400" cy="660400"/>
            <a:chOff x="0" y="0"/>
            <a:chExt cx="1295400" cy="660400"/>
          </a:xfrm>
        </p:grpSpPr>
        <p:sp>
          <p:nvSpPr>
            <p:cNvPr id="1541" name="Shape 1541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2</a:t>
              </a:r>
            </a:p>
          </p:txBody>
        </p:sp>
        <p:sp>
          <p:nvSpPr>
            <p:cNvPr id="1542" name="Shape 1542"/>
            <p:cNvSpPr/>
            <p:nvPr/>
          </p:nvSpPr>
          <p:spPr>
            <a:xfrm>
              <a:off x="5461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0</a:t>
              </a:r>
            </a:p>
          </p:txBody>
        </p:sp>
        <p:sp>
          <p:nvSpPr>
            <p:cNvPr id="1543" name="Shape 1543"/>
            <p:cNvSpPr/>
            <p:nvPr/>
          </p:nvSpPr>
          <p:spPr>
            <a:xfrm>
              <a:off x="1104900" y="0"/>
              <a:ext cx="1905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1</a:t>
              </a:r>
            </a:p>
          </p:txBody>
        </p:sp>
      </p:grpSp>
      <p:sp>
        <p:nvSpPr>
          <p:cNvPr id="1545" name="Shape 1545"/>
          <p:cNvSpPr/>
          <p:nvPr/>
        </p:nvSpPr>
        <p:spPr>
          <a:xfrm>
            <a:off x="6121400" y="2425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3</a:t>
            </a:r>
          </a:p>
        </p:txBody>
      </p:sp>
      <p:sp>
        <p:nvSpPr>
          <p:cNvPr id="1546" name="Shape 1546"/>
          <p:cNvSpPr/>
          <p:nvPr/>
        </p:nvSpPr>
        <p:spPr>
          <a:xfrm>
            <a:off x="6680200" y="2425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1547" name="Shape 1547"/>
          <p:cNvSpPr/>
          <p:nvPr/>
        </p:nvSpPr>
        <p:spPr>
          <a:xfrm>
            <a:off x="7213600" y="2425700"/>
            <a:ext cx="3048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1548" name="Shape 1548"/>
          <p:cNvSpPr/>
          <p:nvPr/>
        </p:nvSpPr>
        <p:spPr>
          <a:xfrm rot="16200000">
            <a:off x="317500" y="7645400"/>
            <a:ext cx="1054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from</a:t>
            </a:r>
          </a:p>
        </p:txBody>
      </p:sp>
      <p:sp>
        <p:nvSpPr>
          <p:cNvPr id="1549" name="Shape 1549"/>
          <p:cNvSpPr/>
          <p:nvPr/>
        </p:nvSpPr>
        <p:spPr>
          <a:xfrm>
            <a:off x="2889250" y="5911850"/>
            <a:ext cx="6604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to</a:t>
            </a:r>
          </a:p>
        </p:txBody>
      </p:sp>
      <p:grpSp>
        <p:nvGrpSpPr>
          <p:cNvPr id="1562" name="Group 1562"/>
          <p:cNvGrpSpPr/>
          <p:nvPr/>
        </p:nvGrpSpPr>
        <p:grpSpPr>
          <a:xfrm>
            <a:off x="1193800" y="6527800"/>
            <a:ext cx="2997200" cy="2311400"/>
            <a:chOff x="0" y="0"/>
            <a:chExt cx="2997200" cy="2311400"/>
          </a:xfrm>
        </p:grpSpPr>
        <p:sp>
          <p:nvSpPr>
            <p:cNvPr id="1550" name="Shape 1550"/>
            <p:cNvSpPr/>
            <p:nvPr/>
          </p:nvSpPr>
          <p:spPr>
            <a:xfrm>
              <a:off x="0" y="0"/>
              <a:ext cx="2997200" cy="2311400"/>
            </a:xfrm>
            <a:prstGeom prst="rect">
              <a:avLst/>
            </a:prstGeom>
            <a:noFill/>
            <a:ln w="635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51" name="Shape 1551"/>
            <p:cNvSpPr/>
            <p:nvPr/>
          </p:nvSpPr>
          <p:spPr>
            <a:xfrm>
              <a:off x="1219200" y="25400"/>
              <a:ext cx="3810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x</a:t>
              </a:r>
            </a:p>
          </p:txBody>
        </p:sp>
        <p:sp>
          <p:nvSpPr>
            <p:cNvPr id="1552" name="Shape 1552"/>
            <p:cNvSpPr/>
            <p:nvPr/>
          </p:nvSpPr>
          <p:spPr>
            <a:xfrm flipV="1">
              <a:off x="88896" y="652173"/>
              <a:ext cx="2784760" cy="931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553" name="Shape 1553"/>
            <p:cNvSpPr/>
            <p:nvPr/>
          </p:nvSpPr>
          <p:spPr>
            <a:xfrm flipV="1">
              <a:off x="904605" y="139584"/>
              <a:ext cx="983" cy="2046721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554" name="Shape 1554"/>
            <p:cNvSpPr/>
            <p:nvPr/>
          </p:nvSpPr>
          <p:spPr>
            <a:xfrm>
              <a:off x="330200" y="6350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x</a:t>
              </a:r>
            </a:p>
          </p:txBody>
        </p:sp>
        <p:sp>
          <p:nvSpPr>
            <p:cNvPr id="1555" name="Shape 1555"/>
            <p:cNvSpPr/>
            <p:nvPr/>
          </p:nvSpPr>
          <p:spPr>
            <a:xfrm>
              <a:off x="330200" y="11303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y</a:t>
              </a:r>
            </a:p>
          </p:txBody>
        </p:sp>
        <p:sp>
          <p:nvSpPr>
            <p:cNvPr id="1556" name="Shape 1556"/>
            <p:cNvSpPr/>
            <p:nvPr/>
          </p:nvSpPr>
          <p:spPr>
            <a:xfrm>
              <a:off x="1193800" y="698500"/>
              <a:ext cx="3810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0</a:t>
              </a:r>
            </a:p>
          </p:txBody>
        </p:sp>
        <p:sp>
          <p:nvSpPr>
            <p:cNvPr id="1557" name="Shape 1557"/>
            <p:cNvSpPr/>
            <p:nvPr/>
          </p:nvSpPr>
          <p:spPr>
            <a:xfrm>
              <a:off x="1752600" y="25400"/>
              <a:ext cx="3810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y</a:t>
              </a:r>
            </a:p>
          </p:txBody>
        </p:sp>
        <p:sp>
          <p:nvSpPr>
            <p:cNvPr id="1558" name="Shape 1558"/>
            <p:cNvSpPr/>
            <p:nvPr/>
          </p:nvSpPr>
          <p:spPr>
            <a:xfrm>
              <a:off x="2311400" y="25400"/>
              <a:ext cx="3810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z</a:t>
              </a:r>
            </a:p>
          </p:txBody>
        </p:sp>
        <p:sp>
          <p:nvSpPr>
            <p:cNvPr id="1559" name="Shape 1559"/>
            <p:cNvSpPr/>
            <p:nvPr/>
          </p:nvSpPr>
          <p:spPr>
            <a:xfrm>
              <a:off x="330200" y="16002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z</a:t>
              </a:r>
            </a:p>
          </p:txBody>
        </p:sp>
        <p:sp>
          <p:nvSpPr>
            <p:cNvPr id="1560" name="Shape 1560"/>
            <p:cNvSpPr/>
            <p:nvPr/>
          </p:nvSpPr>
          <p:spPr>
            <a:xfrm>
              <a:off x="1739900" y="698500"/>
              <a:ext cx="3810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2</a:t>
              </a:r>
            </a:p>
          </p:txBody>
        </p:sp>
        <p:sp>
          <p:nvSpPr>
            <p:cNvPr id="1561" name="Shape 1561"/>
            <p:cNvSpPr/>
            <p:nvPr/>
          </p:nvSpPr>
          <p:spPr>
            <a:xfrm>
              <a:off x="2260600" y="698500"/>
              <a:ext cx="3810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3</a:t>
              </a:r>
            </a:p>
          </p:txBody>
        </p:sp>
      </p:grpSp>
      <p:sp>
        <p:nvSpPr>
          <p:cNvPr id="1563" name="Shape 1563"/>
          <p:cNvSpPr/>
          <p:nvPr/>
        </p:nvSpPr>
        <p:spPr>
          <a:xfrm>
            <a:off x="8597900" y="6527800"/>
            <a:ext cx="2997200" cy="2311400"/>
          </a:xfrm>
          <a:prstGeom prst="rect">
            <a:avLst/>
          </a:prstGeom>
          <a:ln w="635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008F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64" name="Shape 1564"/>
          <p:cNvSpPr/>
          <p:nvPr/>
        </p:nvSpPr>
        <p:spPr>
          <a:xfrm>
            <a:off x="98171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x</a:t>
            </a:r>
          </a:p>
        </p:txBody>
      </p:sp>
      <p:sp>
        <p:nvSpPr>
          <p:cNvPr id="1565" name="Shape 1565"/>
          <p:cNvSpPr/>
          <p:nvPr/>
        </p:nvSpPr>
        <p:spPr>
          <a:xfrm flipV="1">
            <a:off x="8686796" y="7179973"/>
            <a:ext cx="2784760" cy="931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66" name="Shape 1566"/>
          <p:cNvSpPr/>
          <p:nvPr/>
        </p:nvSpPr>
        <p:spPr>
          <a:xfrm flipV="1">
            <a:off x="9502505" y="6667384"/>
            <a:ext cx="983" cy="2046722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67" name="Shape 1567"/>
          <p:cNvSpPr/>
          <p:nvPr/>
        </p:nvSpPr>
        <p:spPr>
          <a:xfrm>
            <a:off x="8928100" y="71628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x</a:t>
            </a:r>
          </a:p>
        </p:txBody>
      </p:sp>
      <p:sp>
        <p:nvSpPr>
          <p:cNvPr id="1568" name="Shape 1568"/>
          <p:cNvSpPr/>
          <p:nvPr/>
        </p:nvSpPr>
        <p:spPr>
          <a:xfrm>
            <a:off x="8928100" y="7658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1569" name="Shape 1569"/>
          <p:cNvSpPr/>
          <p:nvPr/>
        </p:nvSpPr>
        <p:spPr>
          <a:xfrm>
            <a:off x="103505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1570" name="Shape 1570"/>
          <p:cNvSpPr/>
          <p:nvPr/>
        </p:nvSpPr>
        <p:spPr>
          <a:xfrm>
            <a:off x="109093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1571" name="Shape 1571"/>
          <p:cNvSpPr/>
          <p:nvPr/>
        </p:nvSpPr>
        <p:spPr>
          <a:xfrm>
            <a:off x="8928100" y="8128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1572" name="Shape 1572"/>
          <p:cNvSpPr/>
          <p:nvPr/>
        </p:nvSpPr>
        <p:spPr>
          <a:xfrm>
            <a:off x="10845800" y="71501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3</a:t>
            </a:r>
          </a:p>
        </p:txBody>
      </p:sp>
      <p:grpSp>
        <p:nvGrpSpPr>
          <p:cNvPr id="1576" name="Group 1576"/>
          <p:cNvGrpSpPr/>
          <p:nvPr/>
        </p:nvGrpSpPr>
        <p:grpSpPr>
          <a:xfrm>
            <a:off x="9804400" y="8178800"/>
            <a:ext cx="1371600" cy="660400"/>
            <a:chOff x="0" y="0"/>
            <a:chExt cx="1371600" cy="660400"/>
          </a:xfrm>
        </p:grpSpPr>
        <p:sp>
          <p:nvSpPr>
            <p:cNvPr id="1573" name="Shape 1573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3</a:t>
              </a:r>
            </a:p>
          </p:txBody>
        </p:sp>
        <p:sp>
          <p:nvSpPr>
            <p:cNvPr id="1574" name="Shape 1574"/>
            <p:cNvSpPr/>
            <p:nvPr/>
          </p:nvSpPr>
          <p:spPr>
            <a:xfrm>
              <a:off x="5588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1</a:t>
              </a:r>
            </a:p>
          </p:txBody>
        </p:sp>
        <p:sp>
          <p:nvSpPr>
            <p:cNvPr id="1575" name="Shape 1575"/>
            <p:cNvSpPr/>
            <p:nvPr/>
          </p:nvSpPr>
          <p:spPr>
            <a:xfrm>
              <a:off x="1092200" y="0"/>
              <a:ext cx="2794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0</a:t>
              </a:r>
            </a:p>
          </p:txBody>
        </p:sp>
      </p:grpSp>
      <p:grpSp>
        <p:nvGrpSpPr>
          <p:cNvPr id="1580" name="Group 1580"/>
          <p:cNvGrpSpPr/>
          <p:nvPr/>
        </p:nvGrpSpPr>
        <p:grpSpPr>
          <a:xfrm>
            <a:off x="2413000" y="8178800"/>
            <a:ext cx="1371600" cy="660400"/>
            <a:chOff x="0" y="0"/>
            <a:chExt cx="1371600" cy="660400"/>
          </a:xfrm>
        </p:grpSpPr>
        <p:sp>
          <p:nvSpPr>
            <p:cNvPr id="1577" name="Shape 1577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3</a:t>
              </a:r>
            </a:p>
          </p:txBody>
        </p:sp>
        <p:sp>
          <p:nvSpPr>
            <p:cNvPr id="1578" name="Shape 1578"/>
            <p:cNvSpPr/>
            <p:nvPr/>
          </p:nvSpPr>
          <p:spPr>
            <a:xfrm>
              <a:off x="5588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1</a:t>
              </a:r>
            </a:p>
          </p:txBody>
        </p:sp>
        <p:sp>
          <p:nvSpPr>
            <p:cNvPr id="1579" name="Shape 1579"/>
            <p:cNvSpPr/>
            <p:nvPr/>
          </p:nvSpPr>
          <p:spPr>
            <a:xfrm>
              <a:off x="1092200" y="0"/>
              <a:ext cx="2794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0</a:t>
              </a:r>
            </a:p>
          </p:txBody>
        </p:sp>
      </p:grpSp>
      <p:sp>
        <p:nvSpPr>
          <p:cNvPr id="1581" name="Shape 1581"/>
          <p:cNvSpPr/>
          <p:nvPr/>
        </p:nvSpPr>
        <p:spPr>
          <a:xfrm>
            <a:off x="7137400" y="13970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3</a:t>
            </a:r>
          </a:p>
        </p:txBody>
      </p:sp>
      <p:sp>
        <p:nvSpPr>
          <p:cNvPr id="1582" name="Shape 1582"/>
          <p:cNvSpPr/>
          <p:nvPr/>
        </p:nvSpPr>
        <p:spPr>
          <a:xfrm>
            <a:off x="6616700" y="13970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583" name="Shape 1583"/>
          <p:cNvSpPr/>
          <p:nvPr/>
        </p:nvSpPr>
        <p:spPr>
          <a:xfrm>
            <a:off x="6070600" y="13970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0</a:t>
            </a:r>
          </a:p>
        </p:txBody>
      </p:sp>
      <p:sp>
        <p:nvSpPr>
          <p:cNvPr id="1584" name="Shape 1584"/>
          <p:cNvSpPr/>
          <p:nvPr/>
        </p:nvSpPr>
        <p:spPr>
          <a:xfrm>
            <a:off x="10287000" y="71628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585" name="Shape 1585"/>
          <p:cNvSpPr/>
          <p:nvPr/>
        </p:nvSpPr>
        <p:spPr>
          <a:xfrm>
            <a:off x="9740900" y="71628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0</a:t>
            </a:r>
          </a:p>
        </p:txBody>
      </p:sp>
      <p:grpSp>
        <p:nvGrpSpPr>
          <p:cNvPr id="1589" name="Group 1589"/>
          <p:cNvGrpSpPr/>
          <p:nvPr/>
        </p:nvGrpSpPr>
        <p:grpSpPr>
          <a:xfrm>
            <a:off x="9779000" y="7670800"/>
            <a:ext cx="1295400" cy="673100"/>
            <a:chOff x="0" y="0"/>
            <a:chExt cx="1295400" cy="673100"/>
          </a:xfrm>
        </p:grpSpPr>
        <p:sp>
          <p:nvSpPr>
            <p:cNvPr id="1586" name="Shape 1586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2</a:t>
              </a:r>
            </a:p>
          </p:txBody>
        </p:sp>
        <p:sp>
          <p:nvSpPr>
            <p:cNvPr id="1587" name="Shape 1587"/>
            <p:cNvSpPr/>
            <p:nvPr/>
          </p:nvSpPr>
          <p:spPr>
            <a:xfrm>
              <a:off x="546100" y="127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0</a:t>
              </a:r>
            </a:p>
          </p:txBody>
        </p:sp>
        <p:sp>
          <p:nvSpPr>
            <p:cNvPr id="1588" name="Shape 1588"/>
            <p:cNvSpPr/>
            <p:nvPr/>
          </p:nvSpPr>
          <p:spPr>
            <a:xfrm>
              <a:off x="1104900" y="0"/>
              <a:ext cx="1905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1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3" name="Shape 159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41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1594" name="Shape 1594"/>
          <p:cNvSpPr/>
          <p:nvPr/>
        </p:nvSpPr>
        <p:spPr>
          <a:xfrm>
            <a:off x="558800" y="5981700"/>
            <a:ext cx="3454400" cy="2260600"/>
          </a:xfrm>
          <a:prstGeom prst="rect">
            <a:avLst/>
          </a:prstGeom>
          <a:ln w="635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95" name="Shape 1595"/>
          <p:cNvSpPr/>
          <p:nvPr/>
        </p:nvSpPr>
        <p:spPr>
          <a:xfrm>
            <a:off x="1778000" y="60071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1596" name="Shape 1596"/>
          <p:cNvSpPr/>
          <p:nvPr/>
        </p:nvSpPr>
        <p:spPr>
          <a:xfrm flipV="1">
            <a:off x="647387" y="6633814"/>
            <a:ext cx="3175582" cy="999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97" name="Shape 1597"/>
          <p:cNvSpPr/>
          <p:nvPr/>
        </p:nvSpPr>
        <p:spPr>
          <a:xfrm flipV="1">
            <a:off x="1463407" y="6121287"/>
            <a:ext cx="984" cy="2044825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98" name="Shape 1598"/>
          <p:cNvSpPr/>
          <p:nvPr/>
        </p:nvSpPr>
        <p:spPr>
          <a:xfrm>
            <a:off x="889000" y="66167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1599" name="Shape 1599"/>
          <p:cNvSpPr/>
          <p:nvPr/>
        </p:nvSpPr>
        <p:spPr>
          <a:xfrm>
            <a:off x="889000" y="7112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y</a:t>
            </a:r>
          </a:p>
        </p:txBody>
      </p:sp>
      <p:sp>
        <p:nvSpPr>
          <p:cNvPr id="1600" name="Shape 1600"/>
          <p:cNvSpPr/>
          <p:nvPr/>
        </p:nvSpPr>
        <p:spPr>
          <a:xfrm>
            <a:off x="1752600" y="6680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0</a:t>
            </a:r>
          </a:p>
        </p:txBody>
      </p:sp>
      <p:sp>
        <p:nvSpPr>
          <p:cNvPr id="1601" name="Shape 1601"/>
          <p:cNvSpPr/>
          <p:nvPr/>
        </p:nvSpPr>
        <p:spPr>
          <a:xfrm>
            <a:off x="1816100" y="71628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1602" name="Shape 1602"/>
          <p:cNvSpPr/>
          <p:nvPr/>
        </p:nvSpPr>
        <p:spPr>
          <a:xfrm>
            <a:off x="2311400" y="60071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y</a:t>
            </a:r>
          </a:p>
        </p:txBody>
      </p:sp>
      <p:sp>
        <p:nvSpPr>
          <p:cNvPr id="1603" name="Shape 1603"/>
          <p:cNvSpPr/>
          <p:nvPr/>
        </p:nvSpPr>
        <p:spPr>
          <a:xfrm>
            <a:off x="2870200" y="60071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1604" name="Shape 1604"/>
          <p:cNvSpPr/>
          <p:nvPr/>
        </p:nvSpPr>
        <p:spPr>
          <a:xfrm>
            <a:off x="889000" y="7607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1605" name="Shape 1605"/>
          <p:cNvSpPr/>
          <p:nvPr/>
        </p:nvSpPr>
        <p:spPr>
          <a:xfrm>
            <a:off x="2298700" y="6680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1606" name="Shape 1606"/>
          <p:cNvSpPr/>
          <p:nvPr/>
        </p:nvSpPr>
        <p:spPr>
          <a:xfrm>
            <a:off x="2857500" y="6680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607" name="Shape 1607"/>
          <p:cNvSpPr/>
          <p:nvPr/>
        </p:nvSpPr>
        <p:spPr>
          <a:xfrm>
            <a:off x="2374900" y="71628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1608" name="Shape 1608"/>
          <p:cNvSpPr/>
          <p:nvPr/>
        </p:nvSpPr>
        <p:spPr>
          <a:xfrm>
            <a:off x="2908300" y="71628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1609" name="Shape 1609"/>
          <p:cNvSpPr/>
          <p:nvPr/>
        </p:nvSpPr>
        <p:spPr>
          <a:xfrm>
            <a:off x="1828800" y="76073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1610" name="Shape 1610"/>
          <p:cNvSpPr/>
          <p:nvPr/>
        </p:nvSpPr>
        <p:spPr>
          <a:xfrm>
            <a:off x="2387600" y="76073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1611" name="Shape 1611"/>
          <p:cNvSpPr/>
          <p:nvPr/>
        </p:nvSpPr>
        <p:spPr>
          <a:xfrm>
            <a:off x="2921000" y="76073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1612" name="Shape 1612"/>
          <p:cNvSpPr/>
          <p:nvPr/>
        </p:nvSpPr>
        <p:spPr>
          <a:xfrm rot="16200000">
            <a:off x="-317500" y="7099300"/>
            <a:ext cx="1054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from</a:t>
            </a:r>
          </a:p>
        </p:txBody>
      </p:sp>
      <p:sp>
        <p:nvSpPr>
          <p:cNvPr id="1613" name="Shape 1613"/>
          <p:cNvSpPr/>
          <p:nvPr/>
        </p:nvSpPr>
        <p:spPr>
          <a:xfrm>
            <a:off x="2254250" y="5365750"/>
            <a:ext cx="6604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to</a:t>
            </a:r>
          </a:p>
        </p:txBody>
      </p:sp>
      <p:sp>
        <p:nvSpPr>
          <p:cNvPr id="1614" name="Shape 1614"/>
          <p:cNvSpPr/>
          <p:nvPr/>
        </p:nvSpPr>
        <p:spPr>
          <a:xfrm flipH="1">
            <a:off x="2850655" y="3707327"/>
            <a:ext cx="3283088" cy="109327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15" name="Shape 1615"/>
          <p:cNvSpPr/>
          <p:nvPr/>
        </p:nvSpPr>
        <p:spPr>
          <a:xfrm>
            <a:off x="6568762" y="3707327"/>
            <a:ext cx="3300390" cy="1171105"/>
          </a:xfrm>
          <a:prstGeom prst="line">
            <a:avLst/>
          </a:prstGeom>
          <a:ln w="63500">
            <a:solidFill>
              <a:srgbClr val="5E5E5E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16" name="Shape 1616"/>
          <p:cNvSpPr/>
          <p:nvPr/>
        </p:nvSpPr>
        <p:spPr>
          <a:xfrm>
            <a:off x="5981700" y="32639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1617" name="Shape 1617"/>
          <p:cNvSpPr/>
          <p:nvPr/>
        </p:nvSpPr>
        <p:spPr>
          <a:xfrm>
            <a:off x="4305300" y="49593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618" name="Shape 1618"/>
          <p:cNvSpPr/>
          <p:nvPr/>
        </p:nvSpPr>
        <p:spPr>
          <a:xfrm>
            <a:off x="4305300" y="34925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1619" name="Shape 1619"/>
          <p:cNvSpPr/>
          <p:nvPr/>
        </p:nvSpPr>
        <p:spPr>
          <a:xfrm>
            <a:off x="7937500" y="34925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3</a:t>
            </a:r>
          </a:p>
        </p:txBody>
      </p:sp>
      <p:sp>
        <p:nvSpPr>
          <p:cNvPr id="1620" name="Shape 1620"/>
          <p:cNvSpPr/>
          <p:nvPr/>
        </p:nvSpPr>
        <p:spPr>
          <a:xfrm flipV="1">
            <a:off x="6431386" y="5088942"/>
            <a:ext cx="3388576" cy="1167687"/>
          </a:xfrm>
          <a:prstGeom prst="line">
            <a:avLst/>
          </a:prstGeom>
          <a:ln w="63500">
            <a:solidFill>
              <a:srgbClr val="5E5E5E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21" name="Shape 1621"/>
          <p:cNvSpPr/>
          <p:nvPr/>
        </p:nvSpPr>
        <p:spPr>
          <a:xfrm>
            <a:off x="2959432" y="5232400"/>
            <a:ext cx="3319888" cy="96162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22" name="Shape 1622"/>
          <p:cNvSpPr/>
          <p:nvPr/>
        </p:nvSpPr>
        <p:spPr>
          <a:xfrm>
            <a:off x="9575800" y="45847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1623" name="Shape 1623"/>
          <p:cNvSpPr/>
          <p:nvPr/>
        </p:nvSpPr>
        <p:spPr>
          <a:xfrm>
            <a:off x="5981700" y="58166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7A81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v</a:t>
            </a:r>
          </a:p>
        </p:txBody>
      </p:sp>
      <p:sp>
        <p:nvSpPr>
          <p:cNvPr id="1624" name="Shape 1624"/>
          <p:cNvSpPr/>
          <p:nvPr/>
        </p:nvSpPr>
        <p:spPr>
          <a:xfrm>
            <a:off x="7924800" y="49657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1625" name="Shape 1625"/>
          <p:cNvSpPr/>
          <p:nvPr/>
        </p:nvSpPr>
        <p:spPr>
          <a:xfrm>
            <a:off x="2273300" y="45847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1626" name="Shape 1626"/>
          <p:cNvSpPr/>
          <p:nvPr/>
        </p:nvSpPr>
        <p:spPr>
          <a:xfrm>
            <a:off x="3429000" y="5994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z</a:t>
            </a:r>
          </a:p>
        </p:txBody>
      </p:sp>
      <p:sp>
        <p:nvSpPr>
          <p:cNvPr id="1627" name="Shape 1627"/>
          <p:cNvSpPr/>
          <p:nvPr/>
        </p:nvSpPr>
        <p:spPr>
          <a:xfrm>
            <a:off x="3492500" y="66802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1628" name="Shape 1628"/>
          <p:cNvSpPr/>
          <p:nvPr/>
        </p:nvSpPr>
        <p:spPr>
          <a:xfrm>
            <a:off x="3492500" y="71501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1629" name="Shape 1629"/>
          <p:cNvSpPr/>
          <p:nvPr/>
        </p:nvSpPr>
        <p:spPr>
          <a:xfrm>
            <a:off x="3492500" y="76200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1630" name="Shape 1630"/>
          <p:cNvSpPr/>
          <p:nvPr/>
        </p:nvSpPr>
        <p:spPr>
          <a:xfrm>
            <a:off x="2336800" y="749300"/>
            <a:ext cx="3454400" cy="2438400"/>
          </a:xfrm>
          <a:prstGeom prst="rect">
            <a:avLst/>
          </a:prstGeom>
          <a:ln w="635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31" name="Shape 1631"/>
          <p:cNvSpPr/>
          <p:nvPr/>
        </p:nvSpPr>
        <p:spPr>
          <a:xfrm>
            <a:off x="3556000" y="7747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1632" name="Shape 1632"/>
          <p:cNvSpPr/>
          <p:nvPr/>
        </p:nvSpPr>
        <p:spPr>
          <a:xfrm flipV="1">
            <a:off x="2425570" y="1395899"/>
            <a:ext cx="3175582" cy="998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33" name="Shape 1633"/>
          <p:cNvSpPr/>
          <p:nvPr/>
        </p:nvSpPr>
        <p:spPr>
          <a:xfrm flipV="1">
            <a:off x="3238739" y="888984"/>
            <a:ext cx="985" cy="2209828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34" name="Shape 1634"/>
          <p:cNvSpPr/>
          <p:nvPr/>
        </p:nvSpPr>
        <p:spPr>
          <a:xfrm>
            <a:off x="2667000" y="1384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1635" name="Shape 1635"/>
          <p:cNvSpPr/>
          <p:nvPr/>
        </p:nvSpPr>
        <p:spPr>
          <a:xfrm>
            <a:off x="2667000" y="18796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1636" name="Shape 1636"/>
          <p:cNvSpPr/>
          <p:nvPr/>
        </p:nvSpPr>
        <p:spPr>
          <a:xfrm>
            <a:off x="3556000" y="14478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-</a:t>
            </a:r>
          </a:p>
        </p:txBody>
      </p:sp>
      <p:sp>
        <p:nvSpPr>
          <p:cNvPr id="1637" name="Shape 1637"/>
          <p:cNvSpPr/>
          <p:nvPr/>
        </p:nvSpPr>
        <p:spPr>
          <a:xfrm>
            <a:off x="3568700" y="19304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1638" name="Shape 1638"/>
          <p:cNvSpPr/>
          <p:nvPr/>
        </p:nvSpPr>
        <p:spPr>
          <a:xfrm>
            <a:off x="4089400" y="7747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1639" name="Shape 1639"/>
          <p:cNvSpPr/>
          <p:nvPr/>
        </p:nvSpPr>
        <p:spPr>
          <a:xfrm>
            <a:off x="4648200" y="7747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v</a:t>
            </a:r>
          </a:p>
        </p:txBody>
      </p:sp>
      <p:sp>
        <p:nvSpPr>
          <p:cNvPr id="1640" name="Shape 1640"/>
          <p:cNvSpPr/>
          <p:nvPr/>
        </p:nvSpPr>
        <p:spPr>
          <a:xfrm>
            <a:off x="4102100" y="14478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-</a:t>
            </a:r>
          </a:p>
        </p:txBody>
      </p:sp>
      <p:sp>
        <p:nvSpPr>
          <p:cNvPr id="1641" name="Shape 1641"/>
          <p:cNvSpPr/>
          <p:nvPr/>
        </p:nvSpPr>
        <p:spPr>
          <a:xfrm>
            <a:off x="4660900" y="14478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-</a:t>
            </a:r>
          </a:p>
        </p:txBody>
      </p:sp>
      <p:sp>
        <p:nvSpPr>
          <p:cNvPr id="1642" name="Shape 1642"/>
          <p:cNvSpPr/>
          <p:nvPr/>
        </p:nvSpPr>
        <p:spPr>
          <a:xfrm>
            <a:off x="4127500" y="19304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1643" name="Shape 1643"/>
          <p:cNvSpPr/>
          <p:nvPr/>
        </p:nvSpPr>
        <p:spPr>
          <a:xfrm>
            <a:off x="4660900" y="19304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-</a:t>
            </a:r>
          </a:p>
        </p:txBody>
      </p:sp>
      <p:sp>
        <p:nvSpPr>
          <p:cNvPr id="1644" name="Shape 1644"/>
          <p:cNvSpPr/>
          <p:nvPr/>
        </p:nvSpPr>
        <p:spPr>
          <a:xfrm>
            <a:off x="2667000" y="25146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1645" name="Shape 1645"/>
          <p:cNvSpPr/>
          <p:nvPr/>
        </p:nvSpPr>
        <p:spPr>
          <a:xfrm>
            <a:off x="3594100" y="25146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-</a:t>
            </a:r>
          </a:p>
        </p:txBody>
      </p:sp>
      <p:sp>
        <p:nvSpPr>
          <p:cNvPr id="1646" name="Shape 1646"/>
          <p:cNvSpPr/>
          <p:nvPr/>
        </p:nvSpPr>
        <p:spPr>
          <a:xfrm>
            <a:off x="4152900" y="25146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-</a:t>
            </a:r>
          </a:p>
        </p:txBody>
      </p:sp>
      <p:sp>
        <p:nvSpPr>
          <p:cNvPr id="1647" name="Shape 1647"/>
          <p:cNvSpPr/>
          <p:nvPr/>
        </p:nvSpPr>
        <p:spPr>
          <a:xfrm>
            <a:off x="4686300" y="25146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-</a:t>
            </a:r>
          </a:p>
        </p:txBody>
      </p:sp>
      <p:sp>
        <p:nvSpPr>
          <p:cNvPr id="1648" name="Shape 1648"/>
          <p:cNvSpPr/>
          <p:nvPr/>
        </p:nvSpPr>
        <p:spPr>
          <a:xfrm>
            <a:off x="5207000" y="7747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1649" name="Shape 1649"/>
          <p:cNvSpPr/>
          <p:nvPr/>
        </p:nvSpPr>
        <p:spPr>
          <a:xfrm>
            <a:off x="5295900" y="14478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-</a:t>
            </a:r>
          </a:p>
        </p:txBody>
      </p:sp>
      <p:sp>
        <p:nvSpPr>
          <p:cNvPr id="1650" name="Shape 1650"/>
          <p:cNvSpPr/>
          <p:nvPr/>
        </p:nvSpPr>
        <p:spPr>
          <a:xfrm>
            <a:off x="5245100" y="19431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3</a:t>
            </a:r>
          </a:p>
        </p:txBody>
      </p:sp>
      <p:sp>
        <p:nvSpPr>
          <p:cNvPr id="1651" name="Shape 1651"/>
          <p:cNvSpPr/>
          <p:nvPr/>
        </p:nvSpPr>
        <p:spPr>
          <a:xfrm>
            <a:off x="5270500" y="24892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-</a:t>
            </a:r>
          </a:p>
        </p:txBody>
      </p:sp>
      <p:sp>
        <p:nvSpPr>
          <p:cNvPr id="1652" name="Shape 1652"/>
          <p:cNvSpPr/>
          <p:nvPr/>
        </p:nvSpPr>
        <p:spPr>
          <a:xfrm>
            <a:off x="9105900" y="1562100"/>
            <a:ext cx="3454400" cy="2362200"/>
          </a:xfrm>
          <a:prstGeom prst="rect">
            <a:avLst/>
          </a:prstGeom>
          <a:ln w="635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53" name="Shape 1653"/>
          <p:cNvSpPr/>
          <p:nvPr/>
        </p:nvSpPr>
        <p:spPr>
          <a:xfrm>
            <a:off x="10325100" y="15875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x</a:t>
            </a:r>
          </a:p>
        </p:txBody>
      </p:sp>
      <p:sp>
        <p:nvSpPr>
          <p:cNvPr id="1654" name="Shape 1654"/>
          <p:cNvSpPr/>
          <p:nvPr/>
        </p:nvSpPr>
        <p:spPr>
          <a:xfrm flipV="1">
            <a:off x="9194670" y="2208699"/>
            <a:ext cx="3175582" cy="998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55" name="Shape 1655"/>
          <p:cNvSpPr/>
          <p:nvPr/>
        </p:nvSpPr>
        <p:spPr>
          <a:xfrm flipV="1">
            <a:off x="10007842" y="1701783"/>
            <a:ext cx="1089" cy="2095529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56" name="Shape 1656"/>
          <p:cNvSpPr/>
          <p:nvPr/>
        </p:nvSpPr>
        <p:spPr>
          <a:xfrm>
            <a:off x="9436100" y="2197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1657" name="Shape 1657"/>
          <p:cNvSpPr/>
          <p:nvPr/>
        </p:nvSpPr>
        <p:spPr>
          <a:xfrm>
            <a:off x="9436100" y="27178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v</a:t>
            </a:r>
          </a:p>
        </p:txBody>
      </p:sp>
      <p:sp>
        <p:nvSpPr>
          <p:cNvPr id="1658" name="Shape 1658"/>
          <p:cNvSpPr/>
          <p:nvPr/>
        </p:nvSpPr>
        <p:spPr>
          <a:xfrm>
            <a:off x="10299700" y="22606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-</a:t>
            </a:r>
          </a:p>
        </p:txBody>
      </p:sp>
      <p:sp>
        <p:nvSpPr>
          <p:cNvPr id="1659" name="Shape 1659"/>
          <p:cNvSpPr/>
          <p:nvPr/>
        </p:nvSpPr>
        <p:spPr>
          <a:xfrm>
            <a:off x="10363200" y="27432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-</a:t>
            </a:r>
          </a:p>
        </p:txBody>
      </p:sp>
      <p:sp>
        <p:nvSpPr>
          <p:cNvPr id="1660" name="Shape 1660"/>
          <p:cNvSpPr/>
          <p:nvPr/>
        </p:nvSpPr>
        <p:spPr>
          <a:xfrm>
            <a:off x="10858500" y="15875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1661" name="Shape 1661"/>
          <p:cNvSpPr/>
          <p:nvPr/>
        </p:nvSpPr>
        <p:spPr>
          <a:xfrm>
            <a:off x="11417300" y="15875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v</a:t>
            </a:r>
          </a:p>
        </p:txBody>
      </p:sp>
      <p:sp>
        <p:nvSpPr>
          <p:cNvPr id="1662" name="Shape 1662"/>
          <p:cNvSpPr/>
          <p:nvPr/>
        </p:nvSpPr>
        <p:spPr>
          <a:xfrm>
            <a:off x="9436100" y="31877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1663" name="Shape 1663"/>
          <p:cNvSpPr/>
          <p:nvPr/>
        </p:nvSpPr>
        <p:spPr>
          <a:xfrm>
            <a:off x="10845800" y="22606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-</a:t>
            </a:r>
          </a:p>
        </p:txBody>
      </p:sp>
      <p:sp>
        <p:nvSpPr>
          <p:cNvPr id="1664" name="Shape 1664"/>
          <p:cNvSpPr/>
          <p:nvPr/>
        </p:nvSpPr>
        <p:spPr>
          <a:xfrm>
            <a:off x="11404600" y="22606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-</a:t>
            </a:r>
          </a:p>
        </p:txBody>
      </p:sp>
      <p:sp>
        <p:nvSpPr>
          <p:cNvPr id="1665" name="Shape 1665"/>
          <p:cNvSpPr/>
          <p:nvPr/>
        </p:nvSpPr>
        <p:spPr>
          <a:xfrm>
            <a:off x="10922000" y="27432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-</a:t>
            </a:r>
          </a:p>
        </p:txBody>
      </p:sp>
      <p:sp>
        <p:nvSpPr>
          <p:cNvPr id="1666" name="Shape 1666"/>
          <p:cNvSpPr/>
          <p:nvPr/>
        </p:nvSpPr>
        <p:spPr>
          <a:xfrm>
            <a:off x="11455400" y="27432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-</a:t>
            </a:r>
          </a:p>
        </p:txBody>
      </p:sp>
      <p:sp>
        <p:nvSpPr>
          <p:cNvPr id="1667" name="Shape 1667"/>
          <p:cNvSpPr/>
          <p:nvPr/>
        </p:nvSpPr>
        <p:spPr>
          <a:xfrm>
            <a:off x="10350500" y="3187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-</a:t>
            </a:r>
          </a:p>
        </p:txBody>
      </p:sp>
      <p:sp>
        <p:nvSpPr>
          <p:cNvPr id="1668" name="Shape 1668"/>
          <p:cNvSpPr/>
          <p:nvPr/>
        </p:nvSpPr>
        <p:spPr>
          <a:xfrm>
            <a:off x="10833100" y="32385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3</a:t>
            </a:r>
          </a:p>
        </p:txBody>
      </p:sp>
      <p:sp>
        <p:nvSpPr>
          <p:cNvPr id="1669" name="Shape 1669"/>
          <p:cNvSpPr/>
          <p:nvPr/>
        </p:nvSpPr>
        <p:spPr>
          <a:xfrm>
            <a:off x="11353800" y="3238500"/>
            <a:ext cx="292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1670" name="Shape 1670"/>
          <p:cNvSpPr/>
          <p:nvPr/>
        </p:nvSpPr>
        <p:spPr>
          <a:xfrm>
            <a:off x="11976100" y="15748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1671" name="Shape 1671"/>
          <p:cNvSpPr/>
          <p:nvPr/>
        </p:nvSpPr>
        <p:spPr>
          <a:xfrm>
            <a:off x="12039600" y="22606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-</a:t>
            </a:r>
          </a:p>
        </p:txBody>
      </p:sp>
      <p:sp>
        <p:nvSpPr>
          <p:cNvPr id="1672" name="Shape 1672"/>
          <p:cNvSpPr/>
          <p:nvPr/>
        </p:nvSpPr>
        <p:spPr>
          <a:xfrm>
            <a:off x="12039600" y="27305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-</a:t>
            </a:r>
          </a:p>
        </p:txBody>
      </p:sp>
      <p:sp>
        <p:nvSpPr>
          <p:cNvPr id="1673" name="Shape 1673"/>
          <p:cNvSpPr/>
          <p:nvPr/>
        </p:nvSpPr>
        <p:spPr>
          <a:xfrm>
            <a:off x="11950700" y="32385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1674" name="Shape 1674"/>
          <p:cNvSpPr/>
          <p:nvPr/>
        </p:nvSpPr>
        <p:spPr>
          <a:xfrm>
            <a:off x="7086600" y="6400800"/>
            <a:ext cx="3454400" cy="2362200"/>
          </a:xfrm>
          <a:prstGeom prst="rect">
            <a:avLst/>
          </a:prstGeom>
          <a:ln w="63500">
            <a:solidFill>
              <a:srgbClr val="7A81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75" name="Shape 1675"/>
          <p:cNvSpPr/>
          <p:nvPr/>
        </p:nvSpPr>
        <p:spPr>
          <a:xfrm>
            <a:off x="8305800" y="6426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x</a:t>
            </a:r>
          </a:p>
        </p:txBody>
      </p:sp>
      <p:sp>
        <p:nvSpPr>
          <p:cNvPr id="1676" name="Shape 1676"/>
          <p:cNvSpPr/>
          <p:nvPr/>
        </p:nvSpPr>
        <p:spPr>
          <a:xfrm flipV="1">
            <a:off x="7175370" y="7047399"/>
            <a:ext cx="3175582" cy="998"/>
          </a:xfrm>
          <a:prstGeom prst="line">
            <a:avLst/>
          </a:prstGeom>
          <a:ln w="38100">
            <a:solidFill>
              <a:srgbClr val="7A81FF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77" name="Shape 1677"/>
          <p:cNvSpPr/>
          <p:nvPr/>
        </p:nvSpPr>
        <p:spPr>
          <a:xfrm flipV="1">
            <a:off x="7988534" y="6540488"/>
            <a:ext cx="1031" cy="2082824"/>
          </a:xfrm>
          <a:prstGeom prst="line">
            <a:avLst/>
          </a:prstGeom>
          <a:ln w="38100">
            <a:solidFill>
              <a:srgbClr val="7A81FF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78" name="Shape 1678"/>
          <p:cNvSpPr/>
          <p:nvPr/>
        </p:nvSpPr>
        <p:spPr>
          <a:xfrm>
            <a:off x="7416800" y="70358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x</a:t>
            </a:r>
          </a:p>
        </p:txBody>
      </p:sp>
      <p:sp>
        <p:nvSpPr>
          <p:cNvPr id="1679" name="Shape 1679"/>
          <p:cNvSpPr/>
          <p:nvPr/>
        </p:nvSpPr>
        <p:spPr>
          <a:xfrm>
            <a:off x="8280400" y="70993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-</a:t>
            </a:r>
          </a:p>
        </p:txBody>
      </p:sp>
      <p:sp>
        <p:nvSpPr>
          <p:cNvPr id="1680" name="Shape 1680"/>
          <p:cNvSpPr/>
          <p:nvPr/>
        </p:nvSpPr>
        <p:spPr>
          <a:xfrm>
            <a:off x="8839200" y="6426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y</a:t>
            </a:r>
          </a:p>
        </p:txBody>
      </p:sp>
      <p:sp>
        <p:nvSpPr>
          <p:cNvPr id="1681" name="Shape 1681"/>
          <p:cNvSpPr/>
          <p:nvPr/>
        </p:nvSpPr>
        <p:spPr>
          <a:xfrm>
            <a:off x="9398000" y="6426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v</a:t>
            </a:r>
          </a:p>
        </p:txBody>
      </p:sp>
      <p:sp>
        <p:nvSpPr>
          <p:cNvPr id="1682" name="Shape 1682"/>
          <p:cNvSpPr/>
          <p:nvPr/>
        </p:nvSpPr>
        <p:spPr>
          <a:xfrm>
            <a:off x="7416800" y="7531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v</a:t>
            </a:r>
          </a:p>
        </p:txBody>
      </p:sp>
      <p:sp>
        <p:nvSpPr>
          <p:cNvPr id="1683" name="Shape 1683"/>
          <p:cNvSpPr/>
          <p:nvPr/>
        </p:nvSpPr>
        <p:spPr>
          <a:xfrm>
            <a:off x="8826500" y="70993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-</a:t>
            </a:r>
          </a:p>
        </p:txBody>
      </p:sp>
      <p:sp>
        <p:nvSpPr>
          <p:cNvPr id="1684" name="Shape 1684"/>
          <p:cNvSpPr/>
          <p:nvPr/>
        </p:nvSpPr>
        <p:spPr>
          <a:xfrm>
            <a:off x="9385300" y="70993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-</a:t>
            </a:r>
          </a:p>
        </p:txBody>
      </p:sp>
      <p:sp>
        <p:nvSpPr>
          <p:cNvPr id="1685" name="Shape 1685"/>
          <p:cNvSpPr/>
          <p:nvPr/>
        </p:nvSpPr>
        <p:spPr>
          <a:xfrm>
            <a:off x="8318500" y="75692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2</a:t>
            </a:r>
          </a:p>
        </p:txBody>
      </p:sp>
      <p:sp>
        <p:nvSpPr>
          <p:cNvPr id="1686" name="Shape 1686"/>
          <p:cNvSpPr/>
          <p:nvPr/>
        </p:nvSpPr>
        <p:spPr>
          <a:xfrm>
            <a:off x="8864600" y="75692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-</a:t>
            </a:r>
          </a:p>
        </p:txBody>
      </p:sp>
      <p:sp>
        <p:nvSpPr>
          <p:cNvPr id="1687" name="Shape 1687"/>
          <p:cNvSpPr/>
          <p:nvPr/>
        </p:nvSpPr>
        <p:spPr>
          <a:xfrm>
            <a:off x="9385300" y="7569200"/>
            <a:ext cx="3556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0</a:t>
            </a:r>
          </a:p>
        </p:txBody>
      </p:sp>
      <p:sp>
        <p:nvSpPr>
          <p:cNvPr id="1688" name="Shape 1688"/>
          <p:cNvSpPr/>
          <p:nvPr/>
        </p:nvSpPr>
        <p:spPr>
          <a:xfrm>
            <a:off x="7416800" y="8001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z</a:t>
            </a:r>
          </a:p>
        </p:txBody>
      </p:sp>
      <p:sp>
        <p:nvSpPr>
          <p:cNvPr id="1689" name="Shape 1689"/>
          <p:cNvSpPr/>
          <p:nvPr/>
        </p:nvSpPr>
        <p:spPr>
          <a:xfrm>
            <a:off x="8343900" y="80010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-</a:t>
            </a:r>
          </a:p>
        </p:txBody>
      </p:sp>
      <p:sp>
        <p:nvSpPr>
          <p:cNvPr id="1690" name="Shape 1690"/>
          <p:cNvSpPr/>
          <p:nvPr/>
        </p:nvSpPr>
        <p:spPr>
          <a:xfrm>
            <a:off x="8902700" y="80010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-</a:t>
            </a:r>
          </a:p>
        </p:txBody>
      </p:sp>
      <p:sp>
        <p:nvSpPr>
          <p:cNvPr id="1691" name="Shape 1691"/>
          <p:cNvSpPr/>
          <p:nvPr/>
        </p:nvSpPr>
        <p:spPr>
          <a:xfrm>
            <a:off x="9436100" y="80010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-</a:t>
            </a:r>
          </a:p>
        </p:txBody>
      </p:sp>
      <p:sp>
        <p:nvSpPr>
          <p:cNvPr id="1692" name="Shape 1692"/>
          <p:cNvSpPr/>
          <p:nvPr/>
        </p:nvSpPr>
        <p:spPr>
          <a:xfrm>
            <a:off x="9956800" y="64135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z</a:t>
            </a:r>
          </a:p>
        </p:txBody>
      </p:sp>
      <p:sp>
        <p:nvSpPr>
          <p:cNvPr id="1693" name="Shape 1693"/>
          <p:cNvSpPr/>
          <p:nvPr/>
        </p:nvSpPr>
        <p:spPr>
          <a:xfrm>
            <a:off x="10020300" y="70993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-</a:t>
            </a:r>
          </a:p>
        </p:txBody>
      </p:sp>
      <p:sp>
        <p:nvSpPr>
          <p:cNvPr id="1694" name="Shape 1694"/>
          <p:cNvSpPr/>
          <p:nvPr/>
        </p:nvSpPr>
        <p:spPr>
          <a:xfrm>
            <a:off x="9994900" y="75692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1</a:t>
            </a:r>
          </a:p>
        </p:txBody>
      </p:sp>
      <p:sp>
        <p:nvSpPr>
          <p:cNvPr id="1695" name="Shape 1695"/>
          <p:cNvSpPr/>
          <p:nvPr/>
        </p:nvSpPr>
        <p:spPr>
          <a:xfrm>
            <a:off x="10020300" y="79756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-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" name="Shape 169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42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1700" name="Shape 1700"/>
          <p:cNvSpPr/>
          <p:nvPr/>
        </p:nvSpPr>
        <p:spPr>
          <a:xfrm>
            <a:off x="1778000" y="60071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1701" name="Shape 1701"/>
          <p:cNvSpPr/>
          <p:nvPr/>
        </p:nvSpPr>
        <p:spPr>
          <a:xfrm flipV="1">
            <a:off x="647387" y="6633814"/>
            <a:ext cx="3175582" cy="999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02" name="Shape 1702"/>
          <p:cNvSpPr/>
          <p:nvPr/>
        </p:nvSpPr>
        <p:spPr>
          <a:xfrm>
            <a:off x="889000" y="66167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1703" name="Shape 1703"/>
          <p:cNvSpPr/>
          <p:nvPr/>
        </p:nvSpPr>
        <p:spPr>
          <a:xfrm>
            <a:off x="889000" y="7112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y</a:t>
            </a:r>
          </a:p>
        </p:txBody>
      </p:sp>
      <p:sp>
        <p:nvSpPr>
          <p:cNvPr id="1704" name="Shape 1704"/>
          <p:cNvSpPr/>
          <p:nvPr/>
        </p:nvSpPr>
        <p:spPr>
          <a:xfrm>
            <a:off x="1752600" y="6680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0</a:t>
            </a:r>
          </a:p>
        </p:txBody>
      </p:sp>
      <p:sp>
        <p:nvSpPr>
          <p:cNvPr id="1705" name="Shape 1705"/>
          <p:cNvSpPr/>
          <p:nvPr/>
        </p:nvSpPr>
        <p:spPr>
          <a:xfrm>
            <a:off x="1790700" y="71628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1706" name="Shape 1706"/>
          <p:cNvSpPr/>
          <p:nvPr/>
        </p:nvSpPr>
        <p:spPr>
          <a:xfrm>
            <a:off x="2311400" y="60071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y</a:t>
            </a:r>
          </a:p>
        </p:txBody>
      </p:sp>
      <p:sp>
        <p:nvSpPr>
          <p:cNvPr id="1707" name="Shape 1707"/>
          <p:cNvSpPr/>
          <p:nvPr/>
        </p:nvSpPr>
        <p:spPr>
          <a:xfrm>
            <a:off x="2870200" y="60071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1708" name="Shape 1708"/>
          <p:cNvSpPr/>
          <p:nvPr/>
        </p:nvSpPr>
        <p:spPr>
          <a:xfrm>
            <a:off x="889000" y="7607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1709" name="Shape 1709"/>
          <p:cNvSpPr/>
          <p:nvPr/>
        </p:nvSpPr>
        <p:spPr>
          <a:xfrm>
            <a:off x="2298700" y="6680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1710" name="Shape 1710"/>
          <p:cNvSpPr/>
          <p:nvPr/>
        </p:nvSpPr>
        <p:spPr>
          <a:xfrm>
            <a:off x="2857500" y="6680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711" name="Shape 1711"/>
          <p:cNvSpPr/>
          <p:nvPr/>
        </p:nvSpPr>
        <p:spPr>
          <a:xfrm>
            <a:off x="2349500" y="71628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1712" name="Shape 1712"/>
          <p:cNvSpPr/>
          <p:nvPr/>
        </p:nvSpPr>
        <p:spPr>
          <a:xfrm>
            <a:off x="2882900" y="71628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-</a:t>
            </a:r>
          </a:p>
        </p:txBody>
      </p:sp>
      <p:sp>
        <p:nvSpPr>
          <p:cNvPr id="1713" name="Shape 1713"/>
          <p:cNvSpPr/>
          <p:nvPr/>
        </p:nvSpPr>
        <p:spPr>
          <a:xfrm>
            <a:off x="1803400" y="76581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2</a:t>
            </a:r>
          </a:p>
        </p:txBody>
      </p:sp>
      <p:sp>
        <p:nvSpPr>
          <p:cNvPr id="1714" name="Shape 1714"/>
          <p:cNvSpPr/>
          <p:nvPr/>
        </p:nvSpPr>
        <p:spPr>
          <a:xfrm>
            <a:off x="2362200" y="76581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-</a:t>
            </a:r>
          </a:p>
        </p:txBody>
      </p:sp>
      <p:sp>
        <p:nvSpPr>
          <p:cNvPr id="1715" name="Shape 1715"/>
          <p:cNvSpPr/>
          <p:nvPr/>
        </p:nvSpPr>
        <p:spPr>
          <a:xfrm>
            <a:off x="2832100" y="7658100"/>
            <a:ext cx="2794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0</a:t>
            </a:r>
          </a:p>
        </p:txBody>
      </p:sp>
      <p:sp>
        <p:nvSpPr>
          <p:cNvPr id="1716" name="Shape 1716"/>
          <p:cNvSpPr/>
          <p:nvPr/>
        </p:nvSpPr>
        <p:spPr>
          <a:xfrm rot="16200000">
            <a:off x="-317500" y="7099300"/>
            <a:ext cx="1054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from</a:t>
            </a:r>
          </a:p>
        </p:txBody>
      </p:sp>
      <p:sp>
        <p:nvSpPr>
          <p:cNvPr id="1717" name="Shape 1717"/>
          <p:cNvSpPr/>
          <p:nvPr/>
        </p:nvSpPr>
        <p:spPr>
          <a:xfrm>
            <a:off x="2254250" y="5365750"/>
            <a:ext cx="6604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to</a:t>
            </a:r>
          </a:p>
        </p:txBody>
      </p:sp>
      <p:sp>
        <p:nvSpPr>
          <p:cNvPr id="1718" name="Shape 1718"/>
          <p:cNvSpPr/>
          <p:nvPr/>
        </p:nvSpPr>
        <p:spPr>
          <a:xfrm flipH="1">
            <a:off x="2850655" y="3707327"/>
            <a:ext cx="3283088" cy="109327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19" name="Shape 1719"/>
          <p:cNvSpPr/>
          <p:nvPr/>
        </p:nvSpPr>
        <p:spPr>
          <a:xfrm>
            <a:off x="6568762" y="3707327"/>
            <a:ext cx="3300390" cy="1171105"/>
          </a:xfrm>
          <a:prstGeom prst="line">
            <a:avLst/>
          </a:prstGeom>
          <a:ln w="63500">
            <a:solidFill>
              <a:srgbClr val="5E5E5E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20" name="Shape 1720"/>
          <p:cNvSpPr/>
          <p:nvPr/>
        </p:nvSpPr>
        <p:spPr>
          <a:xfrm>
            <a:off x="5981700" y="32639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1721" name="Shape 1721"/>
          <p:cNvSpPr/>
          <p:nvPr/>
        </p:nvSpPr>
        <p:spPr>
          <a:xfrm>
            <a:off x="4305300" y="49593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722" name="Shape 1722"/>
          <p:cNvSpPr/>
          <p:nvPr/>
        </p:nvSpPr>
        <p:spPr>
          <a:xfrm>
            <a:off x="4305300" y="34925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1723" name="Shape 1723"/>
          <p:cNvSpPr/>
          <p:nvPr/>
        </p:nvSpPr>
        <p:spPr>
          <a:xfrm>
            <a:off x="7937500" y="34925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3</a:t>
            </a:r>
          </a:p>
        </p:txBody>
      </p:sp>
      <p:sp>
        <p:nvSpPr>
          <p:cNvPr id="1724" name="Shape 1724"/>
          <p:cNvSpPr/>
          <p:nvPr/>
        </p:nvSpPr>
        <p:spPr>
          <a:xfrm flipV="1">
            <a:off x="6431386" y="5088942"/>
            <a:ext cx="3388576" cy="1167687"/>
          </a:xfrm>
          <a:prstGeom prst="line">
            <a:avLst/>
          </a:prstGeom>
          <a:ln w="63500">
            <a:solidFill>
              <a:srgbClr val="5E5E5E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25" name="Shape 1725"/>
          <p:cNvSpPr/>
          <p:nvPr/>
        </p:nvSpPr>
        <p:spPr>
          <a:xfrm>
            <a:off x="2959432" y="5232400"/>
            <a:ext cx="3319888" cy="96162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26" name="Shape 1726"/>
          <p:cNvSpPr/>
          <p:nvPr/>
        </p:nvSpPr>
        <p:spPr>
          <a:xfrm>
            <a:off x="9575800" y="45847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1727" name="Shape 1727"/>
          <p:cNvSpPr/>
          <p:nvPr/>
        </p:nvSpPr>
        <p:spPr>
          <a:xfrm>
            <a:off x="5981700" y="58166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7A81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v</a:t>
            </a:r>
          </a:p>
        </p:txBody>
      </p:sp>
      <p:sp>
        <p:nvSpPr>
          <p:cNvPr id="1728" name="Shape 1728"/>
          <p:cNvSpPr/>
          <p:nvPr/>
        </p:nvSpPr>
        <p:spPr>
          <a:xfrm>
            <a:off x="7924800" y="49657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1729" name="Shape 1729"/>
          <p:cNvSpPr/>
          <p:nvPr/>
        </p:nvSpPr>
        <p:spPr>
          <a:xfrm>
            <a:off x="2273300" y="45847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1730" name="Shape 1730"/>
          <p:cNvSpPr/>
          <p:nvPr/>
        </p:nvSpPr>
        <p:spPr>
          <a:xfrm>
            <a:off x="3429000" y="5994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z</a:t>
            </a:r>
          </a:p>
        </p:txBody>
      </p:sp>
      <p:sp>
        <p:nvSpPr>
          <p:cNvPr id="1731" name="Shape 1731"/>
          <p:cNvSpPr/>
          <p:nvPr/>
        </p:nvSpPr>
        <p:spPr>
          <a:xfrm>
            <a:off x="3492500" y="66802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1732" name="Shape 1732"/>
          <p:cNvSpPr/>
          <p:nvPr/>
        </p:nvSpPr>
        <p:spPr>
          <a:xfrm>
            <a:off x="3378200" y="7150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3</a:t>
            </a:r>
          </a:p>
        </p:txBody>
      </p:sp>
      <p:sp>
        <p:nvSpPr>
          <p:cNvPr id="1733" name="Shape 1733"/>
          <p:cNvSpPr/>
          <p:nvPr/>
        </p:nvSpPr>
        <p:spPr>
          <a:xfrm>
            <a:off x="3416300" y="76708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1</a:t>
            </a:r>
          </a:p>
        </p:txBody>
      </p:sp>
      <p:sp>
        <p:nvSpPr>
          <p:cNvPr id="1734" name="Shape 1734"/>
          <p:cNvSpPr/>
          <p:nvPr/>
        </p:nvSpPr>
        <p:spPr>
          <a:xfrm>
            <a:off x="10325100" y="15875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x</a:t>
            </a:r>
          </a:p>
        </p:txBody>
      </p:sp>
      <p:sp>
        <p:nvSpPr>
          <p:cNvPr id="1735" name="Shape 1735"/>
          <p:cNvSpPr/>
          <p:nvPr/>
        </p:nvSpPr>
        <p:spPr>
          <a:xfrm flipV="1">
            <a:off x="9194670" y="2208699"/>
            <a:ext cx="3175582" cy="998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36" name="Shape 1736"/>
          <p:cNvSpPr/>
          <p:nvPr/>
        </p:nvSpPr>
        <p:spPr>
          <a:xfrm>
            <a:off x="9436100" y="2197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1737" name="Shape 1737"/>
          <p:cNvSpPr/>
          <p:nvPr/>
        </p:nvSpPr>
        <p:spPr>
          <a:xfrm>
            <a:off x="9436100" y="27178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v</a:t>
            </a:r>
          </a:p>
        </p:txBody>
      </p:sp>
      <p:sp>
        <p:nvSpPr>
          <p:cNvPr id="1738" name="Shape 1738"/>
          <p:cNvSpPr/>
          <p:nvPr/>
        </p:nvSpPr>
        <p:spPr>
          <a:xfrm>
            <a:off x="10858500" y="15875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1739" name="Shape 1739"/>
          <p:cNvSpPr/>
          <p:nvPr/>
        </p:nvSpPr>
        <p:spPr>
          <a:xfrm>
            <a:off x="11417300" y="15875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v</a:t>
            </a:r>
          </a:p>
        </p:txBody>
      </p:sp>
      <p:sp>
        <p:nvSpPr>
          <p:cNvPr id="1740" name="Shape 1740"/>
          <p:cNvSpPr/>
          <p:nvPr/>
        </p:nvSpPr>
        <p:spPr>
          <a:xfrm>
            <a:off x="11976100" y="15748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1741" name="Shape 1741"/>
          <p:cNvSpPr/>
          <p:nvPr/>
        </p:nvSpPr>
        <p:spPr>
          <a:xfrm>
            <a:off x="558800" y="5981700"/>
            <a:ext cx="3454400" cy="2260600"/>
          </a:xfrm>
          <a:prstGeom prst="rect">
            <a:avLst/>
          </a:prstGeom>
          <a:ln w="635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742" name="Shape 1742"/>
          <p:cNvSpPr/>
          <p:nvPr/>
        </p:nvSpPr>
        <p:spPr>
          <a:xfrm flipV="1">
            <a:off x="647387" y="6633814"/>
            <a:ext cx="3175582" cy="999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43" name="Shape 1743"/>
          <p:cNvSpPr/>
          <p:nvPr/>
        </p:nvSpPr>
        <p:spPr>
          <a:xfrm flipV="1">
            <a:off x="1463407" y="6121287"/>
            <a:ext cx="984" cy="2044825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44" name="Shape 1744"/>
          <p:cNvSpPr/>
          <p:nvPr/>
        </p:nvSpPr>
        <p:spPr>
          <a:xfrm>
            <a:off x="9105900" y="1562100"/>
            <a:ext cx="3454400" cy="2362200"/>
          </a:xfrm>
          <a:prstGeom prst="rect">
            <a:avLst/>
          </a:prstGeom>
          <a:ln w="635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745" name="Shape 1745"/>
          <p:cNvSpPr/>
          <p:nvPr/>
        </p:nvSpPr>
        <p:spPr>
          <a:xfrm flipV="1">
            <a:off x="10007842" y="1701783"/>
            <a:ext cx="1089" cy="2095529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46" name="Shape 1746"/>
          <p:cNvSpPr/>
          <p:nvPr/>
        </p:nvSpPr>
        <p:spPr>
          <a:xfrm>
            <a:off x="9436100" y="31877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1747" name="Shape 1747"/>
          <p:cNvSpPr/>
          <p:nvPr/>
        </p:nvSpPr>
        <p:spPr>
          <a:xfrm>
            <a:off x="10350500" y="3187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-</a:t>
            </a:r>
          </a:p>
        </p:txBody>
      </p:sp>
      <p:sp>
        <p:nvSpPr>
          <p:cNvPr id="1748" name="Shape 1748"/>
          <p:cNvSpPr/>
          <p:nvPr/>
        </p:nvSpPr>
        <p:spPr>
          <a:xfrm>
            <a:off x="10833100" y="32385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3</a:t>
            </a:r>
          </a:p>
        </p:txBody>
      </p:sp>
      <p:sp>
        <p:nvSpPr>
          <p:cNvPr id="1749" name="Shape 1749"/>
          <p:cNvSpPr/>
          <p:nvPr/>
        </p:nvSpPr>
        <p:spPr>
          <a:xfrm>
            <a:off x="11353800" y="3238500"/>
            <a:ext cx="292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1750" name="Shape 1750"/>
          <p:cNvSpPr/>
          <p:nvPr/>
        </p:nvSpPr>
        <p:spPr>
          <a:xfrm>
            <a:off x="5194300" y="2540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1751" name="Shape 1751"/>
          <p:cNvSpPr/>
          <p:nvPr/>
        </p:nvSpPr>
        <p:spPr>
          <a:xfrm>
            <a:off x="2336800" y="749300"/>
            <a:ext cx="3454400" cy="2438400"/>
          </a:xfrm>
          <a:prstGeom prst="rect">
            <a:avLst/>
          </a:prstGeom>
          <a:ln w="635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752" name="Shape 1752"/>
          <p:cNvSpPr/>
          <p:nvPr/>
        </p:nvSpPr>
        <p:spPr>
          <a:xfrm>
            <a:off x="3556000" y="7747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1753" name="Shape 1753"/>
          <p:cNvSpPr/>
          <p:nvPr/>
        </p:nvSpPr>
        <p:spPr>
          <a:xfrm flipV="1">
            <a:off x="2425570" y="1395899"/>
            <a:ext cx="3175582" cy="998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54" name="Shape 1754"/>
          <p:cNvSpPr/>
          <p:nvPr/>
        </p:nvSpPr>
        <p:spPr>
          <a:xfrm flipV="1">
            <a:off x="3238739" y="888984"/>
            <a:ext cx="985" cy="2209828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55" name="Shape 1755"/>
          <p:cNvSpPr/>
          <p:nvPr/>
        </p:nvSpPr>
        <p:spPr>
          <a:xfrm>
            <a:off x="2667000" y="1384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1756" name="Shape 1756"/>
          <p:cNvSpPr/>
          <p:nvPr/>
        </p:nvSpPr>
        <p:spPr>
          <a:xfrm>
            <a:off x="2667000" y="18796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1757" name="Shape 1757"/>
          <p:cNvSpPr/>
          <p:nvPr/>
        </p:nvSpPr>
        <p:spPr>
          <a:xfrm>
            <a:off x="3568700" y="19304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1758" name="Shape 1758"/>
          <p:cNvSpPr/>
          <p:nvPr/>
        </p:nvSpPr>
        <p:spPr>
          <a:xfrm>
            <a:off x="4089400" y="7747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1759" name="Shape 1759"/>
          <p:cNvSpPr/>
          <p:nvPr/>
        </p:nvSpPr>
        <p:spPr>
          <a:xfrm>
            <a:off x="4648200" y="7747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v</a:t>
            </a:r>
          </a:p>
        </p:txBody>
      </p:sp>
      <p:sp>
        <p:nvSpPr>
          <p:cNvPr id="1760" name="Shape 1760"/>
          <p:cNvSpPr/>
          <p:nvPr/>
        </p:nvSpPr>
        <p:spPr>
          <a:xfrm>
            <a:off x="4127500" y="19304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1761" name="Shape 1761"/>
          <p:cNvSpPr/>
          <p:nvPr/>
        </p:nvSpPr>
        <p:spPr>
          <a:xfrm>
            <a:off x="4660900" y="19304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-</a:t>
            </a:r>
          </a:p>
        </p:txBody>
      </p:sp>
      <p:sp>
        <p:nvSpPr>
          <p:cNvPr id="1762" name="Shape 1762"/>
          <p:cNvSpPr/>
          <p:nvPr/>
        </p:nvSpPr>
        <p:spPr>
          <a:xfrm>
            <a:off x="2667000" y="25146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1763" name="Shape 1763"/>
          <p:cNvSpPr/>
          <p:nvPr/>
        </p:nvSpPr>
        <p:spPr>
          <a:xfrm>
            <a:off x="5207000" y="7747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1764" name="Shape 1764"/>
          <p:cNvSpPr/>
          <p:nvPr/>
        </p:nvSpPr>
        <p:spPr>
          <a:xfrm>
            <a:off x="5245100" y="19431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3</a:t>
            </a:r>
          </a:p>
        </p:txBody>
      </p:sp>
      <p:sp>
        <p:nvSpPr>
          <p:cNvPr id="1765" name="Shape 1765"/>
          <p:cNvSpPr/>
          <p:nvPr/>
        </p:nvSpPr>
        <p:spPr>
          <a:xfrm>
            <a:off x="7086600" y="6400800"/>
            <a:ext cx="3454400" cy="2362200"/>
          </a:xfrm>
          <a:prstGeom prst="rect">
            <a:avLst/>
          </a:prstGeom>
          <a:ln w="63500">
            <a:solidFill>
              <a:srgbClr val="7A81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766" name="Shape 1766"/>
          <p:cNvSpPr/>
          <p:nvPr/>
        </p:nvSpPr>
        <p:spPr>
          <a:xfrm>
            <a:off x="8305800" y="6426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x</a:t>
            </a:r>
          </a:p>
        </p:txBody>
      </p:sp>
      <p:sp>
        <p:nvSpPr>
          <p:cNvPr id="1767" name="Shape 1767"/>
          <p:cNvSpPr/>
          <p:nvPr/>
        </p:nvSpPr>
        <p:spPr>
          <a:xfrm flipV="1">
            <a:off x="7175370" y="7047399"/>
            <a:ext cx="3175582" cy="998"/>
          </a:xfrm>
          <a:prstGeom prst="line">
            <a:avLst/>
          </a:prstGeom>
          <a:ln w="38100">
            <a:solidFill>
              <a:srgbClr val="7A81FF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68" name="Shape 1768"/>
          <p:cNvSpPr/>
          <p:nvPr/>
        </p:nvSpPr>
        <p:spPr>
          <a:xfrm flipV="1">
            <a:off x="7988534" y="6540488"/>
            <a:ext cx="1031" cy="2082824"/>
          </a:xfrm>
          <a:prstGeom prst="line">
            <a:avLst/>
          </a:prstGeom>
          <a:ln w="38100">
            <a:solidFill>
              <a:srgbClr val="7A81FF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69" name="Shape 1769"/>
          <p:cNvSpPr/>
          <p:nvPr/>
        </p:nvSpPr>
        <p:spPr>
          <a:xfrm>
            <a:off x="7416800" y="70358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x</a:t>
            </a:r>
          </a:p>
        </p:txBody>
      </p:sp>
      <p:sp>
        <p:nvSpPr>
          <p:cNvPr id="1770" name="Shape 1770"/>
          <p:cNvSpPr/>
          <p:nvPr/>
        </p:nvSpPr>
        <p:spPr>
          <a:xfrm>
            <a:off x="8839200" y="6426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y</a:t>
            </a:r>
          </a:p>
        </p:txBody>
      </p:sp>
      <p:sp>
        <p:nvSpPr>
          <p:cNvPr id="1771" name="Shape 1771"/>
          <p:cNvSpPr/>
          <p:nvPr/>
        </p:nvSpPr>
        <p:spPr>
          <a:xfrm>
            <a:off x="9398000" y="6426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v</a:t>
            </a:r>
          </a:p>
        </p:txBody>
      </p:sp>
      <p:sp>
        <p:nvSpPr>
          <p:cNvPr id="1772" name="Shape 1772"/>
          <p:cNvSpPr/>
          <p:nvPr/>
        </p:nvSpPr>
        <p:spPr>
          <a:xfrm>
            <a:off x="7416800" y="7531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v</a:t>
            </a:r>
          </a:p>
        </p:txBody>
      </p:sp>
      <p:sp>
        <p:nvSpPr>
          <p:cNvPr id="1773" name="Shape 1773"/>
          <p:cNvSpPr/>
          <p:nvPr/>
        </p:nvSpPr>
        <p:spPr>
          <a:xfrm>
            <a:off x="8318500" y="75692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2</a:t>
            </a:r>
          </a:p>
        </p:txBody>
      </p:sp>
      <p:sp>
        <p:nvSpPr>
          <p:cNvPr id="1774" name="Shape 1774"/>
          <p:cNvSpPr/>
          <p:nvPr/>
        </p:nvSpPr>
        <p:spPr>
          <a:xfrm>
            <a:off x="8864600" y="75692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-</a:t>
            </a:r>
          </a:p>
        </p:txBody>
      </p:sp>
      <p:sp>
        <p:nvSpPr>
          <p:cNvPr id="1775" name="Shape 1775"/>
          <p:cNvSpPr/>
          <p:nvPr/>
        </p:nvSpPr>
        <p:spPr>
          <a:xfrm>
            <a:off x="9385300" y="7569200"/>
            <a:ext cx="3556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0</a:t>
            </a:r>
          </a:p>
        </p:txBody>
      </p:sp>
      <p:sp>
        <p:nvSpPr>
          <p:cNvPr id="1776" name="Shape 1776"/>
          <p:cNvSpPr/>
          <p:nvPr/>
        </p:nvSpPr>
        <p:spPr>
          <a:xfrm>
            <a:off x="7416800" y="8001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z</a:t>
            </a:r>
          </a:p>
        </p:txBody>
      </p:sp>
      <p:sp>
        <p:nvSpPr>
          <p:cNvPr id="1777" name="Shape 1777"/>
          <p:cNvSpPr/>
          <p:nvPr/>
        </p:nvSpPr>
        <p:spPr>
          <a:xfrm>
            <a:off x="9956800" y="64135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z</a:t>
            </a:r>
          </a:p>
        </p:txBody>
      </p:sp>
      <p:sp>
        <p:nvSpPr>
          <p:cNvPr id="1778" name="Shape 1778"/>
          <p:cNvSpPr/>
          <p:nvPr/>
        </p:nvSpPr>
        <p:spPr>
          <a:xfrm>
            <a:off x="9994900" y="75692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1</a:t>
            </a:r>
          </a:p>
        </p:txBody>
      </p:sp>
      <p:sp>
        <p:nvSpPr>
          <p:cNvPr id="1779" name="Shape 1779"/>
          <p:cNvSpPr/>
          <p:nvPr/>
        </p:nvSpPr>
        <p:spPr>
          <a:xfrm>
            <a:off x="10325100" y="22860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1780" name="Shape 1780"/>
          <p:cNvSpPr/>
          <p:nvPr/>
        </p:nvSpPr>
        <p:spPr>
          <a:xfrm>
            <a:off x="10883900" y="22860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1781" name="Shape 1781"/>
          <p:cNvSpPr/>
          <p:nvPr/>
        </p:nvSpPr>
        <p:spPr>
          <a:xfrm>
            <a:off x="11417300" y="22860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-</a:t>
            </a:r>
          </a:p>
        </p:txBody>
      </p:sp>
      <p:sp>
        <p:nvSpPr>
          <p:cNvPr id="1782" name="Shape 1782"/>
          <p:cNvSpPr/>
          <p:nvPr/>
        </p:nvSpPr>
        <p:spPr>
          <a:xfrm>
            <a:off x="10325100" y="27559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2</a:t>
            </a:r>
          </a:p>
        </p:txBody>
      </p:sp>
      <p:sp>
        <p:nvSpPr>
          <p:cNvPr id="1783" name="Shape 1783"/>
          <p:cNvSpPr/>
          <p:nvPr/>
        </p:nvSpPr>
        <p:spPr>
          <a:xfrm>
            <a:off x="10871200" y="27559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-</a:t>
            </a:r>
          </a:p>
        </p:txBody>
      </p:sp>
      <p:sp>
        <p:nvSpPr>
          <p:cNvPr id="1784" name="Shape 1784"/>
          <p:cNvSpPr/>
          <p:nvPr/>
        </p:nvSpPr>
        <p:spPr>
          <a:xfrm>
            <a:off x="11353800" y="2755900"/>
            <a:ext cx="368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0</a:t>
            </a:r>
          </a:p>
        </p:txBody>
      </p:sp>
      <p:sp>
        <p:nvSpPr>
          <p:cNvPr id="1785" name="Shape 1785"/>
          <p:cNvSpPr/>
          <p:nvPr/>
        </p:nvSpPr>
        <p:spPr>
          <a:xfrm>
            <a:off x="11988800" y="22987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3</a:t>
            </a:r>
          </a:p>
        </p:txBody>
      </p:sp>
      <p:sp>
        <p:nvSpPr>
          <p:cNvPr id="1786" name="Shape 1786"/>
          <p:cNvSpPr/>
          <p:nvPr/>
        </p:nvSpPr>
        <p:spPr>
          <a:xfrm>
            <a:off x="11976100" y="27559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1</a:t>
            </a:r>
          </a:p>
        </p:txBody>
      </p:sp>
      <p:sp>
        <p:nvSpPr>
          <p:cNvPr id="1787" name="Shape 1787"/>
          <p:cNvSpPr/>
          <p:nvPr/>
        </p:nvSpPr>
        <p:spPr>
          <a:xfrm>
            <a:off x="3530600" y="13843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0</a:t>
            </a:r>
          </a:p>
        </p:txBody>
      </p:sp>
      <p:sp>
        <p:nvSpPr>
          <p:cNvPr id="1788" name="Shape 1788"/>
          <p:cNvSpPr/>
          <p:nvPr/>
        </p:nvSpPr>
        <p:spPr>
          <a:xfrm>
            <a:off x="4076700" y="13843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1789" name="Shape 1789"/>
          <p:cNvSpPr/>
          <p:nvPr/>
        </p:nvSpPr>
        <p:spPr>
          <a:xfrm>
            <a:off x="4635500" y="13843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790" name="Shape 1790"/>
          <p:cNvSpPr/>
          <p:nvPr/>
        </p:nvSpPr>
        <p:spPr>
          <a:xfrm>
            <a:off x="5270500" y="13843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1791" name="Shape 1791"/>
          <p:cNvSpPr/>
          <p:nvPr/>
        </p:nvSpPr>
        <p:spPr>
          <a:xfrm>
            <a:off x="3606800" y="24892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-</a:t>
            </a:r>
          </a:p>
        </p:txBody>
      </p:sp>
      <p:sp>
        <p:nvSpPr>
          <p:cNvPr id="1792" name="Shape 1792"/>
          <p:cNvSpPr/>
          <p:nvPr/>
        </p:nvSpPr>
        <p:spPr>
          <a:xfrm>
            <a:off x="4089400" y="25400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3</a:t>
            </a:r>
          </a:p>
        </p:txBody>
      </p:sp>
      <p:sp>
        <p:nvSpPr>
          <p:cNvPr id="1793" name="Shape 1793"/>
          <p:cNvSpPr/>
          <p:nvPr/>
        </p:nvSpPr>
        <p:spPr>
          <a:xfrm>
            <a:off x="4610100" y="2540000"/>
            <a:ext cx="292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1794" name="Shape 1794"/>
          <p:cNvSpPr/>
          <p:nvPr/>
        </p:nvSpPr>
        <p:spPr>
          <a:xfrm>
            <a:off x="11950700" y="32385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1795" name="Shape 1795"/>
          <p:cNvSpPr/>
          <p:nvPr/>
        </p:nvSpPr>
        <p:spPr>
          <a:xfrm>
            <a:off x="8369300" y="80772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-</a:t>
            </a:r>
          </a:p>
        </p:txBody>
      </p:sp>
      <p:sp>
        <p:nvSpPr>
          <p:cNvPr id="1796" name="Shape 1796"/>
          <p:cNvSpPr/>
          <p:nvPr/>
        </p:nvSpPr>
        <p:spPr>
          <a:xfrm>
            <a:off x="8839200" y="80899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3</a:t>
            </a:r>
          </a:p>
        </p:txBody>
      </p:sp>
      <p:sp>
        <p:nvSpPr>
          <p:cNvPr id="1797" name="Shape 1797"/>
          <p:cNvSpPr/>
          <p:nvPr/>
        </p:nvSpPr>
        <p:spPr>
          <a:xfrm>
            <a:off x="9359900" y="8089900"/>
            <a:ext cx="292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1798" name="Shape 1798"/>
          <p:cNvSpPr/>
          <p:nvPr/>
        </p:nvSpPr>
        <p:spPr>
          <a:xfrm>
            <a:off x="9956800" y="80899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1799" name="Shape 1799"/>
          <p:cNvSpPr/>
          <p:nvPr/>
        </p:nvSpPr>
        <p:spPr>
          <a:xfrm>
            <a:off x="8267700" y="7061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0</a:t>
            </a:r>
          </a:p>
        </p:txBody>
      </p:sp>
      <p:sp>
        <p:nvSpPr>
          <p:cNvPr id="1800" name="Shape 1800"/>
          <p:cNvSpPr/>
          <p:nvPr/>
        </p:nvSpPr>
        <p:spPr>
          <a:xfrm>
            <a:off x="8813800" y="7061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1801" name="Shape 1801"/>
          <p:cNvSpPr/>
          <p:nvPr/>
        </p:nvSpPr>
        <p:spPr>
          <a:xfrm>
            <a:off x="9372600" y="7061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802" name="Shape 1802"/>
          <p:cNvSpPr/>
          <p:nvPr/>
        </p:nvSpPr>
        <p:spPr>
          <a:xfrm>
            <a:off x="10007600" y="70612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1803" name="Shape 1803"/>
          <p:cNvSpPr/>
          <p:nvPr/>
        </p:nvSpPr>
        <p:spPr>
          <a:xfrm>
            <a:off x="2927976" y="6794679"/>
            <a:ext cx="641082" cy="1419539"/>
          </a:xfrm>
          <a:prstGeom prst="line">
            <a:avLst/>
          </a:pr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3" grpId="1" animBg="1" advAuto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7" name="Shape 180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43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1808" name="Shape 1808"/>
          <p:cNvSpPr/>
          <p:nvPr/>
        </p:nvSpPr>
        <p:spPr>
          <a:xfrm>
            <a:off x="1778000" y="60071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1809" name="Shape 1809"/>
          <p:cNvSpPr/>
          <p:nvPr/>
        </p:nvSpPr>
        <p:spPr>
          <a:xfrm flipV="1">
            <a:off x="647387" y="6633814"/>
            <a:ext cx="3175582" cy="999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10" name="Shape 1810"/>
          <p:cNvSpPr/>
          <p:nvPr/>
        </p:nvSpPr>
        <p:spPr>
          <a:xfrm>
            <a:off x="889000" y="66167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1811" name="Shape 1811"/>
          <p:cNvSpPr/>
          <p:nvPr/>
        </p:nvSpPr>
        <p:spPr>
          <a:xfrm>
            <a:off x="889000" y="7112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y</a:t>
            </a:r>
          </a:p>
        </p:txBody>
      </p:sp>
      <p:sp>
        <p:nvSpPr>
          <p:cNvPr id="1812" name="Shape 1812"/>
          <p:cNvSpPr/>
          <p:nvPr/>
        </p:nvSpPr>
        <p:spPr>
          <a:xfrm>
            <a:off x="1752600" y="6680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0</a:t>
            </a:r>
          </a:p>
        </p:txBody>
      </p:sp>
      <p:sp>
        <p:nvSpPr>
          <p:cNvPr id="1813" name="Shape 1813"/>
          <p:cNvSpPr/>
          <p:nvPr/>
        </p:nvSpPr>
        <p:spPr>
          <a:xfrm>
            <a:off x="1790700" y="71628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1814" name="Shape 1814"/>
          <p:cNvSpPr/>
          <p:nvPr/>
        </p:nvSpPr>
        <p:spPr>
          <a:xfrm>
            <a:off x="2311400" y="60071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y</a:t>
            </a:r>
          </a:p>
        </p:txBody>
      </p:sp>
      <p:sp>
        <p:nvSpPr>
          <p:cNvPr id="1815" name="Shape 1815"/>
          <p:cNvSpPr/>
          <p:nvPr/>
        </p:nvSpPr>
        <p:spPr>
          <a:xfrm>
            <a:off x="2870200" y="60071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1816" name="Shape 1816"/>
          <p:cNvSpPr/>
          <p:nvPr/>
        </p:nvSpPr>
        <p:spPr>
          <a:xfrm>
            <a:off x="889000" y="7607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1817" name="Shape 1817"/>
          <p:cNvSpPr/>
          <p:nvPr/>
        </p:nvSpPr>
        <p:spPr>
          <a:xfrm>
            <a:off x="2298700" y="6680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1818" name="Shape 1818"/>
          <p:cNvSpPr/>
          <p:nvPr/>
        </p:nvSpPr>
        <p:spPr>
          <a:xfrm>
            <a:off x="2857500" y="6680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819" name="Shape 1819"/>
          <p:cNvSpPr/>
          <p:nvPr/>
        </p:nvSpPr>
        <p:spPr>
          <a:xfrm>
            <a:off x="2349500" y="71628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1820" name="Shape 1820"/>
          <p:cNvSpPr/>
          <p:nvPr/>
        </p:nvSpPr>
        <p:spPr>
          <a:xfrm>
            <a:off x="2882900" y="71628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-</a:t>
            </a:r>
          </a:p>
        </p:txBody>
      </p:sp>
      <p:sp>
        <p:nvSpPr>
          <p:cNvPr id="1821" name="Shape 1821"/>
          <p:cNvSpPr/>
          <p:nvPr/>
        </p:nvSpPr>
        <p:spPr>
          <a:xfrm>
            <a:off x="1803400" y="76581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2</a:t>
            </a:r>
          </a:p>
        </p:txBody>
      </p:sp>
      <p:sp>
        <p:nvSpPr>
          <p:cNvPr id="1822" name="Shape 1822"/>
          <p:cNvSpPr/>
          <p:nvPr/>
        </p:nvSpPr>
        <p:spPr>
          <a:xfrm>
            <a:off x="2362200" y="76581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-</a:t>
            </a:r>
          </a:p>
        </p:txBody>
      </p:sp>
      <p:sp>
        <p:nvSpPr>
          <p:cNvPr id="1823" name="Shape 1823"/>
          <p:cNvSpPr/>
          <p:nvPr/>
        </p:nvSpPr>
        <p:spPr>
          <a:xfrm>
            <a:off x="2832100" y="7658100"/>
            <a:ext cx="2794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0</a:t>
            </a:r>
          </a:p>
        </p:txBody>
      </p:sp>
      <p:sp>
        <p:nvSpPr>
          <p:cNvPr id="1824" name="Shape 1824"/>
          <p:cNvSpPr/>
          <p:nvPr/>
        </p:nvSpPr>
        <p:spPr>
          <a:xfrm rot="16200000">
            <a:off x="-317500" y="7099300"/>
            <a:ext cx="1054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from</a:t>
            </a:r>
          </a:p>
        </p:txBody>
      </p:sp>
      <p:sp>
        <p:nvSpPr>
          <p:cNvPr id="1825" name="Shape 1825"/>
          <p:cNvSpPr/>
          <p:nvPr/>
        </p:nvSpPr>
        <p:spPr>
          <a:xfrm>
            <a:off x="2254250" y="5365750"/>
            <a:ext cx="6604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to</a:t>
            </a:r>
          </a:p>
        </p:txBody>
      </p:sp>
      <p:sp>
        <p:nvSpPr>
          <p:cNvPr id="1826" name="Shape 1826"/>
          <p:cNvSpPr/>
          <p:nvPr/>
        </p:nvSpPr>
        <p:spPr>
          <a:xfrm flipH="1">
            <a:off x="2850655" y="3707327"/>
            <a:ext cx="3283088" cy="109327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27" name="Shape 1827"/>
          <p:cNvSpPr/>
          <p:nvPr/>
        </p:nvSpPr>
        <p:spPr>
          <a:xfrm>
            <a:off x="6568762" y="3707327"/>
            <a:ext cx="3300390" cy="1171105"/>
          </a:xfrm>
          <a:prstGeom prst="line">
            <a:avLst/>
          </a:prstGeom>
          <a:ln w="63500">
            <a:solidFill>
              <a:srgbClr val="5E5E5E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28" name="Shape 1828"/>
          <p:cNvSpPr/>
          <p:nvPr/>
        </p:nvSpPr>
        <p:spPr>
          <a:xfrm>
            <a:off x="5981700" y="32639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1829" name="Shape 1829"/>
          <p:cNvSpPr/>
          <p:nvPr/>
        </p:nvSpPr>
        <p:spPr>
          <a:xfrm>
            <a:off x="4305300" y="49593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830" name="Shape 1830"/>
          <p:cNvSpPr/>
          <p:nvPr/>
        </p:nvSpPr>
        <p:spPr>
          <a:xfrm>
            <a:off x="4305300" y="34925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1831" name="Shape 1831"/>
          <p:cNvSpPr/>
          <p:nvPr/>
        </p:nvSpPr>
        <p:spPr>
          <a:xfrm>
            <a:off x="7937500" y="34925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3</a:t>
            </a:r>
          </a:p>
        </p:txBody>
      </p:sp>
      <p:sp>
        <p:nvSpPr>
          <p:cNvPr id="1832" name="Shape 1832"/>
          <p:cNvSpPr/>
          <p:nvPr/>
        </p:nvSpPr>
        <p:spPr>
          <a:xfrm flipV="1">
            <a:off x="6431386" y="5088942"/>
            <a:ext cx="3388576" cy="1167687"/>
          </a:xfrm>
          <a:prstGeom prst="line">
            <a:avLst/>
          </a:prstGeom>
          <a:ln w="63500">
            <a:solidFill>
              <a:srgbClr val="5E5E5E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33" name="Shape 1833"/>
          <p:cNvSpPr/>
          <p:nvPr/>
        </p:nvSpPr>
        <p:spPr>
          <a:xfrm>
            <a:off x="2959432" y="5232400"/>
            <a:ext cx="3319888" cy="96162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34" name="Shape 1834"/>
          <p:cNvSpPr/>
          <p:nvPr/>
        </p:nvSpPr>
        <p:spPr>
          <a:xfrm>
            <a:off x="9575800" y="45847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1835" name="Shape 1835"/>
          <p:cNvSpPr/>
          <p:nvPr/>
        </p:nvSpPr>
        <p:spPr>
          <a:xfrm>
            <a:off x="5981700" y="58166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7A81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v</a:t>
            </a:r>
          </a:p>
        </p:txBody>
      </p:sp>
      <p:sp>
        <p:nvSpPr>
          <p:cNvPr id="1836" name="Shape 1836"/>
          <p:cNvSpPr/>
          <p:nvPr/>
        </p:nvSpPr>
        <p:spPr>
          <a:xfrm>
            <a:off x="7924800" y="49657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1837" name="Shape 1837"/>
          <p:cNvSpPr/>
          <p:nvPr/>
        </p:nvSpPr>
        <p:spPr>
          <a:xfrm>
            <a:off x="2273300" y="45847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1838" name="Shape 1838"/>
          <p:cNvSpPr/>
          <p:nvPr/>
        </p:nvSpPr>
        <p:spPr>
          <a:xfrm>
            <a:off x="3429000" y="5994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z</a:t>
            </a:r>
          </a:p>
        </p:txBody>
      </p:sp>
      <p:sp>
        <p:nvSpPr>
          <p:cNvPr id="1839" name="Shape 1839"/>
          <p:cNvSpPr/>
          <p:nvPr/>
        </p:nvSpPr>
        <p:spPr>
          <a:xfrm>
            <a:off x="3378200" y="6680200"/>
            <a:ext cx="469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3</a:t>
            </a:r>
          </a:p>
        </p:txBody>
      </p:sp>
      <p:sp>
        <p:nvSpPr>
          <p:cNvPr id="1840" name="Shape 1840"/>
          <p:cNvSpPr/>
          <p:nvPr/>
        </p:nvSpPr>
        <p:spPr>
          <a:xfrm>
            <a:off x="3378200" y="7150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3</a:t>
            </a:r>
          </a:p>
        </p:txBody>
      </p:sp>
      <p:sp>
        <p:nvSpPr>
          <p:cNvPr id="1841" name="Shape 1841"/>
          <p:cNvSpPr/>
          <p:nvPr/>
        </p:nvSpPr>
        <p:spPr>
          <a:xfrm>
            <a:off x="3416300" y="76708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1</a:t>
            </a:r>
          </a:p>
        </p:txBody>
      </p:sp>
      <p:sp>
        <p:nvSpPr>
          <p:cNvPr id="1842" name="Shape 1842"/>
          <p:cNvSpPr/>
          <p:nvPr/>
        </p:nvSpPr>
        <p:spPr>
          <a:xfrm>
            <a:off x="558800" y="5981700"/>
            <a:ext cx="3454400" cy="2260600"/>
          </a:xfrm>
          <a:prstGeom prst="rect">
            <a:avLst/>
          </a:prstGeom>
          <a:ln w="635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43" name="Shape 1843"/>
          <p:cNvSpPr/>
          <p:nvPr/>
        </p:nvSpPr>
        <p:spPr>
          <a:xfrm flipV="1">
            <a:off x="1463407" y="6121287"/>
            <a:ext cx="984" cy="2044825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44" name="Shape 1844"/>
          <p:cNvSpPr/>
          <p:nvPr/>
        </p:nvSpPr>
        <p:spPr>
          <a:xfrm>
            <a:off x="10325100" y="15875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x</a:t>
            </a:r>
          </a:p>
        </p:txBody>
      </p:sp>
      <p:sp>
        <p:nvSpPr>
          <p:cNvPr id="1845" name="Shape 1845"/>
          <p:cNvSpPr/>
          <p:nvPr/>
        </p:nvSpPr>
        <p:spPr>
          <a:xfrm flipV="1">
            <a:off x="9194670" y="2208699"/>
            <a:ext cx="3175582" cy="998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46" name="Shape 1846"/>
          <p:cNvSpPr/>
          <p:nvPr/>
        </p:nvSpPr>
        <p:spPr>
          <a:xfrm>
            <a:off x="9436100" y="2197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1847" name="Shape 1847"/>
          <p:cNvSpPr/>
          <p:nvPr/>
        </p:nvSpPr>
        <p:spPr>
          <a:xfrm>
            <a:off x="9436100" y="27178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v</a:t>
            </a:r>
          </a:p>
        </p:txBody>
      </p:sp>
      <p:sp>
        <p:nvSpPr>
          <p:cNvPr id="1848" name="Shape 1848"/>
          <p:cNvSpPr/>
          <p:nvPr/>
        </p:nvSpPr>
        <p:spPr>
          <a:xfrm>
            <a:off x="10858500" y="15875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1849" name="Shape 1849"/>
          <p:cNvSpPr/>
          <p:nvPr/>
        </p:nvSpPr>
        <p:spPr>
          <a:xfrm>
            <a:off x="11417300" y="15875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v</a:t>
            </a:r>
          </a:p>
        </p:txBody>
      </p:sp>
      <p:sp>
        <p:nvSpPr>
          <p:cNvPr id="1850" name="Shape 1850"/>
          <p:cNvSpPr/>
          <p:nvPr/>
        </p:nvSpPr>
        <p:spPr>
          <a:xfrm>
            <a:off x="11976100" y="15748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1851" name="Shape 1851"/>
          <p:cNvSpPr/>
          <p:nvPr/>
        </p:nvSpPr>
        <p:spPr>
          <a:xfrm>
            <a:off x="9105900" y="1562100"/>
            <a:ext cx="3454400" cy="2362200"/>
          </a:xfrm>
          <a:prstGeom prst="rect">
            <a:avLst/>
          </a:prstGeom>
          <a:ln w="635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52" name="Shape 1852"/>
          <p:cNvSpPr/>
          <p:nvPr/>
        </p:nvSpPr>
        <p:spPr>
          <a:xfrm flipV="1">
            <a:off x="10007842" y="1701783"/>
            <a:ext cx="1089" cy="2095529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53" name="Shape 1853"/>
          <p:cNvSpPr/>
          <p:nvPr/>
        </p:nvSpPr>
        <p:spPr>
          <a:xfrm>
            <a:off x="9436100" y="31877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1854" name="Shape 1854"/>
          <p:cNvSpPr/>
          <p:nvPr/>
        </p:nvSpPr>
        <p:spPr>
          <a:xfrm>
            <a:off x="10350500" y="3187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-</a:t>
            </a:r>
          </a:p>
        </p:txBody>
      </p:sp>
      <p:sp>
        <p:nvSpPr>
          <p:cNvPr id="1855" name="Shape 1855"/>
          <p:cNvSpPr/>
          <p:nvPr/>
        </p:nvSpPr>
        <p:spPr>
          <a:xfrm>
            <a:off x="10833100" y="32385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3</a:t>
            </a:r>
          </a:p>
        </p:txBody>
      </p:sp>
      <p:sp>
        <p:nvSpPr>
          <p:cNvPr id="1856" name="Shape 1856"/>
          <p:cNvSpPr/>
          <p:nvPr/>
        </p:nvSpPr>
        <p:spPr>
          <a:xfrm>
            <a:off x="11353800" y="3238500"/>
            <a:ext cx="292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1857" name="Shape 1857"/>
          <p:cNvSpPr/>
          <p:nvPr/>
        </p:nvSpPr>
        <p:spPr>
          <a:xfrm>
            <a:off x="11950700" y="32385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1858" name="Shape 1858"/>
          <p:cNvSpPr/>
          <p:nvPr/>
        </p:nvSpPr>
        <p:spPr>
          <a:xfrm>
            <a:off x="2336800" y="749300"/>
            <a:ext cx="3454400" cy="2438400"/>
          </a:xfrm>
          <a:prstGeom prst="rect">
            <a:avLst/>
          </a:prstGeom>
          <a:ln w="635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59" name="Shape 1859"/>
          <p:cNvSpPr/>
          <p:nvPr/>
        </p:nvSpPr>
        <p:spPr>
          <a:xfrm>
            <a:off x="3556000" y="7747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1860" name="Shape 1860"/>
          <p:cNvSpPr/>
          <p:nvPr/>
        </p:nvSpPr>
        <p:spPr>
          <a:xfrm flipV="1">
            <a:off x="2425570" y="1395899"/>
            <a:ext cx="3175582" cy="998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61" name="Shape 1861"/>
          <p:cNvSpPr/>
          <p:nvPr/>
        </p:nvSpPr>
        <p:spPr>
          <a:xfrm flipV="1">
            <a:off x="3238739" y="888984"/>
            <a:ext cx="985" cy="2209828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62" name="Shape 1862"/>
          <p:cNvSpPr/>
          <p:nvPr/>
        </p:nvSpPr>
        <p:spPr>
          <a:xfrm>
            <a:off x="2667000" y="1384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1863" name="Shape 1863"/>
          <p:cNvSpPr/>
          <p:nvPr/>
        </p:nvSpPr>
        <p:spPr>
          <a:xfrm>
            <a:off x="2667000" y="18796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1864" name="Shape 1864"/>
          <p:cNvSpPr/>
          <p:nvPr/>
        </p:nvSpPr>
        <p:spPr>
          <a:xfrm>
            <a:off x="3568700" y="19304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1865" name="Shape 1865"/>
          <p:cNvSpPr/>
          <p:nvPr/>
        </p:nvSpPr>
        <p:spPr>
          <a:xfrm>
            <a:off x="4089400" y="7747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1866" name="Shape 1866"/>
          <p:cNvSpPr/>
          <p:nvPr/>
        </p:nvSpPr>
        <p:spPr>
          <a:xfrm>
            <a:off x="4648200" y="7747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v</a:t>
            </a:r>
          </a:p>
        </p:txBody>
      </p:sp>
      <p:sp>
        <p:nvSpPr>
          <p:cNvPr id="1867" name="Shape 1867"/>
          <p:cNvSpPr/>
          <p:nvPr/>
        </p:nvSpPr>
        <p:spPr>
          <a:xfrm>
            <a:off x="4127500" y="19304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1868" name="Shape 1868"/>
          <p:cNvSpPr/>
          <p:nvPr/>
        </p:nvSpPr>
        <p:spPr>
          <a:xfrm>
            <a:off x="4660900" y="19304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-</a:t>
            </a:r>
          </a:p>
        </p:txBody>
      </p:sp>
      <p:sp>
        <p:nvSpPr>
          <p:cNvPr id="1869" name="Shape 1869"/>
          <p:cNvSpPr/>
          <p:nvPr/>
        </p:nvSpPr>
        <p:spPr>
          <a:xfrm>
            <a:off x="2667000" y="25146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1870" name="Shape 1870"/>
          <p:cNvSpPr/>
          <p:nvPr/>
        </p:nvSpPr>
        <p:spPr>
          <a:xfrm>
            <a:off x="5207000" y="7747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1871" name="Shape 1871"/>
          <p:cNvSpPr/>
          <p:nvPr/>
        </p:nvSpPr>
        <p:spPr>
          <a:xfrm>
            <a:off x="5245100" y="19431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3</a:t>
            </a:r>
          </a:p>
        </p:txBody>
      </p:sp>
      <p:sp>
        <p:nvSpPr>
          <p:cNvPr id="1872" name="Shape 1872"/>
          <p:cNvSpPr/>
          <p:nvPr/>
        </p:nvSpPr>
        <p:spPr>
          <a:xfrm>
            <a:off x="7086600" y="6400800"/>
            <a:ext cx="3454400" cy="2362200"/>
          </a:xfrm>
          <a:prstGeom prst="rect">
            <a:avLst/>
          </a:prstGeom>
          <a:ln w="63500">
            <a:solidFill>
              <a:srgbClr val="7A81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73" name="Shape 1873"/>
          <p:cNvSpPr/>
          <p:nvPr/>
        </p:nvSpPr>
        <p:spPr>
          <a:xfrm>
            <a:off x="8305800" y="6426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x</a:t>
            </a:r>
          </a:p>
        </p:txBody>
      </p:sp>
      <p:sp>
        <p:nvSpPr>
          <p:cNvPr id="1874" name="Shape 1874"/>
          <p:cNvSpPr/>
          <p:nvPr/>
        </p:nvSpPr>
        <p:spPr>
          <a:xfrm flipV="1">
            <a:off x="7175370" y="7047399"/>
            <a:ext cx="3175582" cy="998"/>
          </a:xfrm>
          <a:prstGeom prst="line">
            <a:avLst/>
          </a:prstGeom>
          <a:ln w="38100">
            <a:solidFill>
              <a:srgbClr val="7A81FF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75" name="Shape 1875"/>
          <p:cNvSpPr/>
          <p:nvPr/>
        </p:nvSpPr>
        <p:spPr>
          <a:xfrm flipV="1">
            <a:off x="7988534" y="6540488"/>
            <a:ext cx="1031" cy="2082824"/>
          </a:xfrm>
          <a:prstGeom prst="line">
            <a:avLst/>
          </a:prstGeom>
          <a:ln w="38100">
            <a:solidFill>
              <a:srgbClr val="7A81FF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76" name="Shape 1876"/>
          <p:cNvSpPr/>
          <p:nvPr/>
        </p:nvSpPr>
        <p:spPr>
          <a:xfrm>
            <a:off x="7416800" y="70358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x</a:t>
            </a:r>
          </a:p>
        </p:txBody>
      </p:sp>
      <p:sp>
        <p:nvSpPr>
          <p:cNvPr id="1877" name="Shape 1877"/>
          <p:cNvSpPr/>
          <p:nvPr/>
        </p:nvSpPr>
        <p:spPr>
          <a:xfrm>
            <a:off x="8839200" y="6426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y</a:t>
            </a:r>
          </a:p>
        </p:txBody>
      </p:sp>
      <p:sp>
        <p:nvSpPr>
          <p:cNvPr id="1878" name="Shape 1878"/>
          <p:cNvSpPr/>
          <p:nvPr/>
        </p:nvSpPr>
        <p:spPr>
          <a:xfrm>
            <a:off x="9398000" y="6426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v</a:t>
            </a:r>
          </a:p>
        </p:txBody>
      </p:sp>
      <p:sp>
        <p:nvSpPr>
          <p:cNvPr id="1879" name="Shape 1879"/>
          <p:cNvSpPr/>
          <p:nvPr/>
        </p:nvSpPr>
        <p:spPr>
          <a:xfrm>
            <a:off x="7416800" y="7531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v</a:t>
            </a:r>
          </a:p>
        </p:txBody>
      </p:sp>
      <p:sp>
        <p:nvSpPr>
          <p:cNvPr id="1880" name="Shape 1880"/>
          <p:cNvSpPr/>
          <p:nvPr/>
        </p:nvSpPr>
        <p:spPr>
          <a:xfrm>
            <a:off x="8318500" y="75692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2</a:t>
            </a:r>
          </a:p>
        </p:txBody>
      </p:sp>
      <p:sp>
        <p:nvSpPr>
          <p:cNvPr id="1881" name="Shape 1881"/>
          <p:cNvSpPr/>
          <p:nvPr/>
        </p:nvSpPr>
        <p:spPr>
          <a:xfrm>
            <a:off x="8864600" y="75692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-</a:t>
            </a:r>
          </a:p>
        </p:txBody>
      </p:sp>
      <p:sp>
        <p:nvSpPr>
          <p:cNvPr id="1882" name="Shape 1882"/>
          <p:cNvSpPr/>
          <p:nvPr/>
        </p:nvSpPr>
        <p:spPr>
          <a:xfrm>
            <a:off x="9385300" y="7569200"/>
            <a:ext cx="3556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0</a:t>
            </a:r>
          </a:p>
        </p:txBody>
      </p:sp>
      <p:sp>
        <p:nvSpPr>
          <p:cNvPr id="1883" name="Shape 1883"/>
          <p:cNvSpPr/>
          <p:nvPr/>
        </p:nvSpPr>
        <p:spPr>
          <a:xfrm>
            <a:off x="7416800" y="8001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z</a:t>
            </a:r>
          </a:p>
        </p:txBody>
      </p:sp>
      <p:sp>
        <p:nvSpPr>
          <p:cNvPr id="1884" name="Shape 1884"/>
          <p:cNvSpPr/>
          <p:nvPr/>
        </p:nvSpPr>
        <p:spPr>
          <a:xfrm>
            <a:off x="9956800" y="64135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z</a:t>
            </a:r>
          </a:p>
        </p:txBody>
      </p:sp>
      <p:sp>
        <p:nvSpPr>
          <p:cNvPr id="1885" name="Shape 1885"/>
          <p:cNvSpPr/>
          <p:nvPr/>
        </p:nvSpPr>
        <p:spPr>
          <a:xfrm>
            <a:off x="9994900" y="75692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1</a:t>
            </a:r>
          </a:p>
        </p:txBody>
      </p:sp>
      <p:sp>
        <p:nvSpPr>
          <p:cNvPr id="1886" name="Shape 1886"/>
          <p:cNvSpPr/>
          <p:nvPr/>
        </p:nvSpPr>
        <p:spPr>
          <a:xfrm>
            <a:off x="10325100" y="22860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1887" name="Shape 1887"/>
          <p:cNvSpPr/>
          <p:nvPr/>
        </p:nvSpPr>
        <p:spPr>
          <a:xfrm>
            <a:off x="10883900" y="22860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1888" name="Shape 1888"/>
          <p:cNvSpPr/>
          <p:nvPr/>
        </p:nvSpPr>
        <p:spPr>
          <a:xfrm>
            <a:off x="11417300" y="22860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-</a:t>
            </a:r>
          </a:p>
        </p:txBody>
      </p:sp>
      <p:sp>
        <p:nvSpPr>
          <p:cNvPr id="1889" name="Shape 1889"/>
          <p:cNvSpPr/>
          <p:nvPr/>
        </p:nvSpPr>
        <p:spPr>
          <a:xfrm>
            <a:off x="10325100" y="27559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2</a:t>
            </a:r>
          </a:p>
        </p:txBody>
      </p:sp>
      <p:sp>
        <p:nvSpPr>
          <p:cNvPr id="1890" name="Shape 1890"/>
          <p:cNvSpPr/>
          <p:nvPr/>
        </p:nvSpPr>
        <p:spPr>
          <a:xfrm>
            <a:off x="10871200" y="27559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-</a:t>
            </a:r>
          </a:p>
        </p:txBody>
      </p:sp>
      <p:sp>
        <p:nvSpPr>
          <p:cNvPr id="1891" name="Shape 1891"/>
          <p:cNvSpPr/>
          <p:nvPr/>
        </p:nvSpPr>
        <p:spPr>
          <a:xfrm>
            <a:off x="11353800" y="2755900"/>
            <a:ext cx="368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0</a:t>
            </a:r>
          </a:p>
        </p:txBody>
      </p:sp>
      <p:sp>
        <p:nvSpPr>
          <p:cNvPr id="1892" name="Shape 1892"/>
          <p:cNvSpPr/>
          <p:nvPr/>
        </p:nvSpPr>
        <p:spPr>
          <a:xfrm>
            <a:off x="11988800" y="22987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3</a:t>
            </a:r>
          </a:p>
        </p:txBody>
      </p:sp>
      <p:sp>
        <p:nvSpPr>
          <p:cNvPr id="1893" name="Shape 1893"/>
          <p:cNvSpPr/>
          <p:nvPr/>
        </p:nvSpPr>
        <p:spPr>
          <a:xfrm>
            <a:off x="11976100" y="27559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1</a:t>
            </a:r>
          </a:p>
        </p:txBody>
      </p:sp>
      <p:sp>
        <p:nvSpPr>
          <p:cNvPr id="1894" name="Shape 1894"/>
          <p:cNvSpPr/>
          <p:nvPr/>
        </p:nvSpPr>
        <p:spPr>
          <a:xfrm>
            <a:off x="5194300" y="2540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1895" name="Shape 1895"/>
          <p:cNvSpPr/>
          <p:nvPr/>
        </p:nvSpPr>
        <p:spPr>
          <a:xfrm>
            <a:off x="3530600" y="13843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0</a:t>
            </a:r>
          </a:p>
        </p:txBody>
      </p:sp>
      <p:sp>
        <p:nvSpPr>
          <p:cNvPr id="1896" name="Shape 1896"/>
          <p:cNvSpPr/>
          <p:nvPr/>
        </p:nvSpPr>
        <p:spPr>
          <a:xfrm>
            <a:off x="4076700" y="13843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1897" name="Shape 1897"/>
          <p:cNvSpPr/>
          <p:nvPr/>
        </p:nvSpPr>
        <p:spPr>
          <a:xfrm>
            <a:off x="4635500" y="13843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898" name="Shape 1898"/>
          <p:cNvSpPr/>
          <p:nvPr/>
        </p:nvSpPr>
        <p:spPr>
          <a:xfrm>
            <a:off x="5270500" y="13843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1899" name="Shape 1899"/>
          <p:cNvSpPr/>
          <p:nvPr/>
        </p:nvSpPr>
        <p:spPr>
          <a:xfrm>
            <a:off x="3606800" y="24892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-</a:t>
            </a:r>
          </a:p>
        </p:txBody>
      </p:sp>
      <p:sp>
        <p:nvSpPr>
          <p:cNvPr id="1900" name="Shape 1900"/>
          <p:cNvSpPr/>
          <p:nvPr/>
        </p:nvSpPr>
        <p:spPr>
          <a:xfrm>
            <a:off x="4089400" y="25400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3</a:t>
            </a:r>
          </a:p>
        </p:txBody>
      </p:sp>
      <p:sp>
        <p:nvSpPr>
          <p:cNvPr id="1901" name="Shape 1901"/>
          <p:cNvSpPr/>
          <p:nvPr/>
        </p:nvSpPr>
        <p:spPr>
          <a:xfrm>
            <a:off x="4610100" y="2540000"/>
            <a:ext cx="292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1902" name="Shape 1902"/>
          <p:cNvSpPr/>
          <p:nvPr/>
        </p:nvSpPr>
        <p:spPr>
          <a:xfrm>
            <a:off x="8369300" y="80772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-</a:t>
            </a:r>
          </a:p>
        </p:txBody>
      </p:sp>
      <p:sp>
        <p:nvSpPr>
          <p:cNvPr id="1903" name="Shape 1903"/>
          <p:cNvSpPr/>
          <p:nvPr/>
        </p:nvSpPr>
        <p:spPr>
          <a:xfrm>
            <a:off x="8839200" y="80899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3</a:t>
            </a:r>
          </a:p>
        </p:txBody>
      </p:sp>
      <p:sp>
        <p:nvSpPr>
          <p:cNvPr id="1904" name="Shape 1904"/>
          <p:cNvSpPr/>
          <p:nvPr/>
        </p:nvSpPr>
        <p:spPr>
          <a:xfrm>
            <a:off x="9359900" y="8089900"/>
            <a:ext cx="292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1905" name="Shape 1905"/>
          <p:cNvSpPr/>
          <p:nvPr/>
        </p:nvSpPr>
        <p:spPr>
          <a:xfrm>
            <a:off x="9956800" y="80899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1906" name="Shape 1906"/>
          <p:cNvSpPr/>
          <p:nvPr/>
        </p:nvSpPr>
        <p:spPr>
          <a:xfrm>
            <a:off x="8267700" y="7061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0</a:t>
            </a:r>
          </a:p>
        </p:txBody>
      </p:sp>
      <p:sp>
        <p:nvSpPr>
          <p:cNvPr id="1907" name="Shape 1907"/>
          <p:cNvSpPr/>
          <p:nvPr/>
        </p:nvSpPr>
        <p:spPr>
          <a:xfrm>
            <a:off x="8813800" y="7061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1908" name="Shape 1908"/>
          <p:cNvSpPr/>
          <p:nvPr/>
        </p:nvSpPr>
        <p:spPr>
          <a:xfrm>
            <a:off x="9372600" y="7061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909" name="Shape 1909"/>
          <p:cNvSpPr/>
          <p:nvPr/>
        </p:nvSpPr>
        <p:spPr>
          <a:xfrm>
            <a:off x="10007600" y="70612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1910" name="Shape 1910"/>
          <p:cNvSpPr/>
          <p:nvPr/>
        </p:nvSpPr>
        <p:spPr>
          <a:xfrm>
            <a:off x="10211515" y="2976450"/>
            <a:ext cx="1465331" cy="686874"/>
          </a:xfrm>
          <a:prstGeom prst="line">
            <a:avLst/>
          </a:prstGeom>
          <a:ln w="635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11" name="Shape 1911"/>
          <p:cNvSpPr/>
          <p:nvPr/>
        </p:nvSpPr>
        <p:spPr>
          <a:xfrm>
            <a:off x="2927976" y="6794679"/>
            <a:ext cx="641082" cy="1419539"/>
          </a:xfrm>
          <a:prstGeom prst="line">
            <a:avLst/>
          </a:pr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9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1000"/>
                                        <p:tgtEl>
                                          <p:spTgt spid="1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0" grpId="2" animBg="1" advAuto="0"/>
      <p:bldP spid="1911" grpId="1" animBg="1" advAuto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" name="Shape 19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44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1916" name="Shape 1916"/>
          <p:cNvSpPr/>
          <p:nvPr/>
        </p:nvSpPr>
        <p:spPr>
          <a:xfrm>
            <a:off x="1778000" y="60071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1917" name="Shape 1917"/>
          <p:cNvSpPr/>
          <p:nvPr/>
        </p:nvSpPr>
        <p:spPr>
          <a:xfrm flipV="1">
            <a:off x="647387" y="6633814"/>
            <a:ext cx="3175582" cy="999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18" name="Shape 1918"/>
          <p:cNvSpPr/>
          <p:nvPr/>
        </p:nvSpPr>
        <p:spPr>
          <a:xfrm>
            <a:off x="889000" y="66167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1919" name="Shape 1919"/>
          <p:cNvSpPr/>
          <p:nvPr/>
        </p:nvSpPr>
        <p:spPr>
          <a:xfrm>
            <a:off x="889000" y="7112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y</a:t>
            </a:r>
          </a:p>
        </p:txBody>
      </p:sp>
      <p:sp>
        <p:nvSpPr>
          <p:cNvPr id="1920" name="Shape 1920"/>
          <p:cNvSpPr/>
          <p:nvPr/>
        </p:nvSpPr>
        <p:spPr>
          <a:xfrm>
            <a:off x="1752600" y="6680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0</a:t>
            </a:r>
          </a:p>
        </p:txBody>
      </p:sp>
      <p:sp>
        <p:nvSpPr>
          <p:cNvPr id="1921" name="Shape 1921"/>
          <p:cNvSpPr/>
          <p:nvPr/>
        </p:nvSpPr>
        <p:spPr>
          <a:xfrm>
            <a:off x="1790700" y="71628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1922" name="Shape 1922"/>
          <p:cNvSpPr/>
          <p:nvPr/>
        </p:nvSpPr>
        <p:spPr>
          <a:xfrm>
            <a:off x="2311400" y="60071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y</a:t>
            </a:r>
          </a:p>
        </p:txBody>
      </p:sp>
      <p:sp>
        <p:nvSpPr>
          <p:cNvPr id="1923" name="Shape 1923"/>
          <p:cNvSpPr/>
          <p:nvPr/>
        </p:nvSpPr>
        <p:spPr>
          <a:xfrm>
            <a:off x="2870200" y="60071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1924" name="Shape 1924"/>
          <p:cNvSpPr/>
          <p:nvPr/>
        </p:nvSpPr>
        <p:spPr>
          <a:xfrm>
            <a:off x="889000" y="7607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1925" name="Shape 1925"/>
          <p:cNvSpPr/>
          <p:nvPr/>
        </p:nvSpPr>
        <p:spPr>
          <a:xfrm>
            <a:off x="2298700" y="6680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1926" name="Shape 1926"/>
          <p:cNvSpPr/>
          <p:nvPr/>
        </p:nvSpPr>
        <p:spPr>
          <a:xfrm>
            <a:off x="2857500" y="6680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927" name="Shape 1927"/>
          <p:cNvSpPr/>
          <p:nvPr/>
        </p:nvSpPr>
        <p:spPr>
          <a:xfrm>
            <a:off x="2349500" y="71628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1928" name="Shape 1928"/>
          <p:cNvSpPr/>
          <p:nvPr/>
        </p:nvSpPr>
        <p:spPr>
          <a:xfrm>
            <a:off x="2882900" y="71628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-</a:t>
            </a:r>
          </a:p>
        </p:txBody>
      </p:sp>
      <p:sp>
        <p:nvSpPr>
          <p:cNvPr id="1929" name="Shape 1929"/>
          <p:cNvSpPr/>
          <p:nvPr/>
        </p:nvSpPr>
        <p:spPr>
          <a:xfrm>
            <a:off x="1803400" y="76581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2</a:t>
            </a:r>
          </a:p>
        </p:txBody>
      </p:sp>
      <p:sp>
        <p:nvSpPr>
          <p:cNvPr id="1930" name="Shape 1930"/>
          <p:cNvSpPr/>
          <p:nvPr/>
        </p:nvSpPr>
        <p:spPr>
          <a:xfrm>
            <a:off x="2362200" y="76581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-</a:t>
            </a:r>
          </a:p>
        </p:txBody>
      </p:sp>
      <p:sp>
        <p:nvSpPr>
          <p:cNvPr id="1931" name="Shape 1931"/>
          <p:cNvSpPr/>
          <p:nvPr/>
        </p:nvSpPr>
        <p:spPr>
          <a:xfrm>
            <a:off x="2832100" y="7658100"/>
            <a:ext cx="2794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0</a:t>
            </a:r>
          </a:p>
        </p:txBody>
      </p:sp>
      <p:sp>
        <p:nvSpPr>
          <p:cNvPr id="1932" name="Shape 1932"/>
          <p:cNvSpPr/>
          <p:nvPr/>
        </p:nvSpPr>
        <p:spPr>
          <a:xfrm rot="16200000">
            <a:off x="-317500" y="7099300"/>
            <a:ext cx="1054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from</a:t>
            </a:r>
          </a:p>
        </p:txBody>
      </p:sp>
      <p:sp>
        <p:nvSpPr>
          <p:cNvPr id="1933" name="Shape 1933"/>
          <p:cNvSpPr/>
          <p:nvPr/>
        </p:nvSpPr>
        <p:spPr>
          <a:xfrm>
            <a:off x="2254250" y="5365750"/>
            <a:ext cx="6604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to</a:t>
            </a:r>
          </a:p>
        </p:txBody>
      </p:sp>
      <p:sp>
        <p:nvSpPr>
          <p:cNvPr id="1934" name="Shape 1934"/>
          <p:cNvSpPr/>
          <p:nvPr/>
        </p:nvSpPr>
        <p:spPr>
          <a:xfrm flipH="1">
            <a:off x="2850655" y="3707327"/>
            <a:ext cx="3283088" cy="109327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35" name="Shape 1935"/>
          <p:cNvSpPr/>
          <p:nvPr/>
        </p:nvSpPr>
        <p:spPr>
          <a:xfrm>
            <a:off x="6568762" y="3707327"/>
            <a:ext cx="3300390" cy="1171105"/>
          </a:xfrm>
          <a:prstGeom prst="line">
            <a:avLst/>
          </a:prstGeom>
          <a:ln w="63500">
            <a:solidFill>
              <a:srgbClr val="5E5E5E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36" name="Shape 1936"/>
          <p:cNvSpPr/>
          <p:nvPr/>
        </p:nvSpPr>
        <p:spPr>
          <a:xfrm>
            <a:off x="5981700" y="32639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1937" name="Shape 1937"/>
          <p:cNvSpPr/>
          <p:nvPr/>
        </p:nvSpPr>
        <p:spPr>
          <a:xfrm>
            <a:off x="4305300" y="49593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1938" name="Shape 1938"/>
          <p:cNvSpPr/>
          <p:nvPr/>
        </p:nvSpPr>
        <p:spPr>
          <a:xfrm>
            <a:off x="4305300" y="34925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1939" name="Shape 1939"/>
          <p:cNvSpPr/>
          <p:nvPr/>
        </p:nvSpPr>
        <p:spPr>
          <a:xfrm>
            <a:off x="7937500" y="34925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3</a:t>
            </a:r>
          </a:p>
        </p:txBody>
      </p:sp>
      <p:sp>
        <p:nvSpPr>
          <p:cNvPr id="1940" name="Shape 1940"/>
          <p:cNvSpPr/>
          <p:nvPr/>
        </p:nvSpPr>
        <p:spPr>
          <a:xfrm flipV="1">
            <a:off x="6431386" y="5088942"/>
            <a:ext cx="3388576" cy="1167687"/>
          </a:xfrm>
          <a:prstGeom prst="line">
            <a:avLst/>
          </a:prstGeom>
          <a:ln w="63500">
            <a:solidFill>
              <a:srgbClr val="5E5E5E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41" name="Shape 1941"/>
          <p:cNvSpPr/>
          <p:nvPr/>
        </p:nvSpPr>
        <p:spPr>
          <a:xfrm>
            <a:off x="2959432" y="5232400"/>
            <a:ext cx="3319888" cy="96162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42" name="Shape 1942"/>
          <p:cNvSpPr/>
          <p:nvPr/>
        </p:nvSpPr>
        <p:spPr>
          <a:xfrm>
            <a:off x="9575800" y="45847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1943" name="Shape 1943"/>
          <p:cNvSpPr/>
          <p:nvPr/>
        </p:nvSpPr>
        <p:spPr>
          <a:xfrm>
            <a:off x="5981700" y="58166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7A81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v</a:t>
            </a:r>
          </a:p>
        </p:txBody>
      </p:sp>
      <p:sp>
        <p:nvSpPr>
          <p:cNvPr id="1944" name="Shape 1944"/>
          <p:cNvSpPr/>
          <p:nvPr/>
        </p:nvSpPr>
        <p:spPr>
          <a:xfrm>
            <a:off x="7924800" y="49657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1945" name="Shape 1945"/>
          <p:cNvSpPr/>
          <p:nvPr/>
        </p:nvSpPr>
        <p:spPr>
          <a:xfrm>
            <a:off x="2273300" y="45847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1946" name="Shape 1946"/>
          <p:cNvSpPr/>
          <p:nvPr/>
        </p:nvSpPr>
        <p:spPr>
          <a:xfrm>
            <a:off x="3429000" y="5994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z</a:t>
            </a:r>
          </a:p>
        </p:txBody>
      </p:sp>
      <p:sp>
        <p:nvSpPr>
          <p:cNvPr id="1947" name="Shape 1947"/>
          <p:cNvSpPr/>
          <p:nvPr/>
        </p:nvSpPr>
        <p:spPr>
          <a:xfrm>
            <a:off x="3378200" y="6680200"/>
            <a:ext cx="469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3</a:t>
            </a:r>
          </a:p>
        </p:txBody>
      </p:sp>
      <p:sp>
        <p:nvSpPr>
          <p:cNvPr id="1948" name="Shape 1948"/>
          <p:cNvSpPr/>
          <p:nvPr/>
        </p:nvSpPr>
        <p:spPr>
          <a:xfrm>
            <a:off x="3378200" y="7150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3</a:t>
            </a:r>
          </a:p>
        </p:txBody>
      </p:sp>
      <p:sp>
        <p:nvSpPr>
          <p:cNvPr id="1949" name="Shape 1949"/>
          <p:cNvSpPr/>
          <p:nvPr/>
        </p:nvSpPr>
        <p:spPr>
          <a:xfrm>
            <a:off x="3416300" y="76708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1</a:t>
            </a:r>
          </a:p>
        </p:txBody>
      </p:sp>
      <p:sp>
        <p:nvSpPr>
          <p:cNvPr id="1950" name="Shape 1950"/>
          <p:cNvSpPr/>
          <p:nvPr/>
        </p:nvSpPr>
        <p:spPr>
          <a:xfrm>
            <a:off x="10325100" y="15875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x</a:t>
            </a:r>
          </a:p>
        </p:txBody>
      </p:sp>
      <p:sp>
        <p:nvSpPr>
          <p:cNvPr id="1951" name="Shape 1951"/>
          <p:cNvSpPr/>
          <p:nvPr/>
        </p:nvSpPr>
        <p:spPr>
          <a:xfrm flipV="1">
            <a:off x="9194670" y="2208699"/>
            <a:ext cx="3175582" cy="998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52" name="Shape 1952"/>
          <p:cNvSpPr/>
          <p:nvPr/>
        </p:nvSpPr>
        <p:spPr>
          <a:xfrm>
            <a:off x="9436100" y="2197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1953" name="Shape 1953"/>
          <p:cNvSpPr/>
          <p:nvPr/>
        </p:nvSpPr>
        <p:spPr>
          <a:xfrm>
            <a:off x="9436100" y="27178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v</a:t>
            </a:r>
          </a:p>
        </p:txBody>
      </p:sp>
      <p:sp>
        <p:nvSpPr>
          <p:cNvPr id="1954" name="Shape 1954"/>
          <p:cNvSpPr/>
          <p:nvPr/>
        </p:nvSpPr>
        <p:spPr>
          <a:xfrm>
            <a:off x="10325100" y="22860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1955" name="Shape 1955"/>
          <p:cNvSpPr/>
          <p:nvPr/>
        </p:nvSpPr>
        <p:spPr>
          <a:xfrm>
            <a:off x="10858500" y="15875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1956" name="Shape 1956"/>
          <p:cNvSpPr/>
          <p:nvPr/>
        </p:nvSpPr>
        <p:spPr>
          <a:xfrm>
            <a:off x="11417300" y="15875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v</a:t>
            </a:r>
          </a:p>
        </p:txBody>
      </p:sp>
      <p:sp>
        <p:nvSpPr>
          <p:cNvPr id="1957" name="Shape 1957"/>
          <p:cNvSpPr/>
          <p:nvPr/>
        </p:nvSpPr>
        <p:spPr>
          <a:xfrm>
            <a:off x="9436100" y="31877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1958" name="Shape 1958"/>
          <p:cNvSpPr/>
          <p:nvPr/>
        </p:nvSpPr>
        <p:spPr>
          <a:xfrm>
            <a:off x="10883900" y="22860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1959" name="Shape 1959"/>
          <p:cNvSpPr/>
          <p:nvPr/>
        </p:nvSpPr>
        <p:spPr>
          <a:xfrm>
            <a:off x="11417300" y="22860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-</a:t>
            </a:r>
          </a:p>
        </p:txBody>
      </p:sp>
      <p:sp>
        <p:nvSpPr>
          <p:cNvPr id="1960" name="Shape 1960"/>
          <p:cNvSpPr/>
          <p:nvPr/>
        </p:nvSpPr>
        <p:spPr>
          <a:xfrm>
            <a:off x="10325100" y="27559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2</a:t>
            </a:r>
          </a:p>
        </p:txBody>
      </p:sp>
      <p:sp>
        <p:nvSpPr>
          <p:cNvPr id="1961" name="Shape 1961"/>
          <p:cNvSpPr/>
          <p:nvPr/>
        </p:nvSpPr>
        <p:spPr>
          <a:xfrm>
            <a:off x="10871200" y="27559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-</a:t>
            </a:r>
          </a:p>
        </p:txBody>
      </p:sp>
      <p:sp>
        <p:nvSpPr>
          <p:cNvPr id="1962" name="Shape 1962"/>
          <p:cNvSpPr/>
          <p:nvPr/>
        </p:nvSpPr>
        <p:spPr>
          <a:xfrm>
            <a:off x="11353800" y="2755900"/>
            <a:ext cx="368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0</a:t>
            </a:r>
          </a:p>
        </p:txBody>
      </p:sp>
      <p:sp>
        <p:nvSpPr>
          <p:cNvPr id="1963" name="Shape 1963"/>
          <p:cNvSpPr/>
          <p:nvPr/>
        </p:nvSpPr>
        <p:spPr>
          <a:xfrm>
            <a:off x="11976100" y="15748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1964" name="Shape 1964"/>
          <p:cNvSpPr/>
          <p:nvPr/>
        </p:nvSpPr>
        <p:spPr>
          <a:xfrm>
            <a:off x="11988800" y="22987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3</a:t>
            </a:r>
          </a:p>
        </p:txBody>
      </p:sp>
      <p:sp>
        <p:nvSpPr>
          <p:cNvPr id="1965" name="Shape 1965"/>
          <p:cNvSpPr/>
          <p:nvPr/>
        </p:nvSpPr>
        <p:spPr>
          <a:xfrm>
            <a:off x="11976100" y="27559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1</a:t>
            </a:r>
          </a:p>
        </p:txBody>
      </p:sp>
      <p:sp>
        <p:nvSpPr>
          <p:cNvPr id="1966" name="Shape 1966"/>
          <p:cNvSpPr/>
          <p:nvPr/>
        </p:nvSpPr>
        <p:spPr>
          <a:xfrm>
            <a:off x="558800" y="5981700"/>
            <a:ext cx="3454400" cy="2260600"/>
          </a:xfrm>
          <a:prstGeom prst="rect">
            <a:avLst/>
          </a:prstGeom>
          <a:ln w="635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967" name="Shape 1967"/>
          <p:cNvSpPr/>
          <p:nvPr/>
        </p:nvSpPr>
        <p:spPr>
          <a:xfrm flipV="1">
            <a:off x="1463407" y="6121287"/>
            <a:ext cx="984" cy="2044825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68" name="Shape 1968"/>
          <p:cNvSpPr/>
          <p:nvPr/>
        </p:nvSpPr>
        <p:spPr>
          <a:xfrm>
            <a:off x="9105900" y="1562100"/>
            <a:ext cx="3454400" cy="2362200"/>
          </a:xfrm>
          <a:prstGeom prst="rect">
            <a:avLst/>
          </a:prstGeom>
          <a:ln w="635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969" name="Shape 1969"/>
          <p:cNvSpPr/>
          <p:nvPr/>
        </p:nvSpPr>
        <p:spPr>
          <a:xfrm flipV="1">
            <a:off x="10007842" y="1701783"/>
            <a:ext cx="1089" cy="2095529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70" name="Shape 1970"/>
          <p:cNvSpPr/>
          <p:nvPr/>
        </p:nvSpPr>
        <p:spPr>
          <a:xfrm>
            <a:off x="10299700" y="32385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3</a:t>
            </a:r>
          </a:p>
        </p:txBody>
      </p:sp>
      <p:sp>
        <p:nvSpPr>
          <p:cNvPr id="1971" name="Shape 1971"/>
          <p:cNvSpPr/>
          <p:nvPr/>
        </p:nvSpPr>
        <p:spPr>
          <a:xfrm>
            <a:off x="10833100" y="32385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3</a:t>
            </a:r>
          </a:p>
        </p:txBody>
      </p:sp>
      <p:sp>
        <p:nvSpPr>
          <p:cNvPr id="1972" name="Shape 1972"/>
          <p:cNvSpPr/>
          <p:nvPr/>
        </p:nvSpPr>
        <p:spPr>
          <a:xfrm>
            <a:off x="11353800" y="3238500"/>
            <a:ext cx="292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1973" name="Shape 1973"/>
          <p:cNvSpPr/>
          <p:nvPr/>
        </p:nvSpPr>
        <p:spPr>
          <a:xfrm>
            <a:off x="11950700" y="32385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1974" name="Shape 1974"/>
          <p:cNvSpPr/>
          <p:nvPr/>
        </p:nvSpPr>
        <p:spPr>
          <a:xfrm>
            <a:off x="2336800" y="749300"/>
            <a:ext cx="3454400" cy="2438400"/>
          </a:xfrm>
          <a:prstGeom prst="rect">
            <a:avLst/>
          </a:prstGeom>
          <a:ln w="635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975" name="Shape 1975"/>
          <p:cNvSpPr/>
          <p:nvPr/>
        </p:nvSpPr>
        <p:spPr>
          <a:xfrm>
            <a:off x="3556000" y="7747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1976" name="Shape 1976"/>
          <p:cNvSpPr/>
          <p:nvPr/>
        </p:nvSpPr>
        <p:spPr>
          <a:xfrm flipV="1">
            <a:off x="2425570" y="1395899"/>
            <a:ext cx="3175582" cy="998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77" name="Shape 1977"/>
          <p:cNvSpPr/>
          <p:nvPr/>
        </p:nvSpPr>
        <p:spPr>
          <a:xfrm flipV="1">
            <a:off x="3238739" y="888984"/>
            <a:ext cx="985" cy="2209828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78" name="Shape 1978"/>
          <p:cNvSpPr/>
          <p:nvPr/>
        </p:nvSpPr>
        <p:spPr>
          <a:xfrm>
            <a:off x="2667000" y="1384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1979" name="Shape 1979"/>
          <p:cNvSpPr/>
          <p:nvPr/>
        </p:nvSpPr>
        <p:spPr>
          <a:xfrm>
            <a:off x="2667000" y="18796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1980" name="Shape 1980"/>
          <p:cNvSpPr/>
          <p:nvPr/>
        </p:nvSpPr>
        <p:spPr>
          <a:xfrm>
            <a:off x="3568700" y="19304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1981" name="Shape 1981"/>
          <p:cNvSpPr/>
          <p:nvPr/>
        </p:nvSpPr>
        <p:spPr>
          <a:xfrm>
            <a:off x="4089400" y="7747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1982" name="Shape 1982"/>
          <p:cNvSpPr/>
          <p:nvPr/>
        </p:nvSpPr>
        <p:spPr>
          <a:xfrm>
            <a:off x="4648200" y="7747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v</a:t>
            </a:r>
          </a:p>
        </p:txBody>
      </p:sp>
      <p:sp>
        <p:nvSpPr>
          <p:cNvPr id="1983" name="Shape 1983"/>
          <p:cNvSpPr/>
          <p:nvPr/>
        </p:nvSpPr>
        <p:spPr>
          <a:xfrm>
            <a:off x="4127500" y="19304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1984" name="Shape 1984"/>
          <p:cNvSpPr/>
          <p:nvPr/>
        </p:nvSpPr>
        <p:spPr>
          <a:xfrm>
            <a:off x="4660900" y="19304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-</a:t>
            </a:r>
          </a:p>
        </p:txBody>
      </p:sp>
      <p:sp>
        <p:nvSpPr>
          <p:cNvPr id="1985" name="Shape 1985"/>
          <p:cNvSpPr/>
          <p:nvPr/>
        </p:nvSpPr>
        <p:spPr>
          <a:xfrm>
            <a:off x="2667000" y="25146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1986" name="Shape 1986"/>
          <p:cNvSpPr/>
          <p:nvPr/>
        </p:nvSpPr>
        <p:spPr>
          <a:xfrm>
            <a:off x="5207000" y="7747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1987" name="Shape 1987"/>
          <p:cNvSpPr/>
          <p:nvPr/>
        </p:nvSpPr>
        <p:spPr>
          <a:xfrm>
            <a:off x="5245100" y="19431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3</a:t>
            </a:r>
          </a:p>
        </p:txBody>
      </p:sp>
      <p:sp>
        <p:nvSpPr>
          <p:cNvPr id="1988" name="Shape 1988"/>
          <p:cNvSpPr/>
          <p:nvPr/>
        </p:nvSpPr>
        <p:spPr>
          <a:xfrm>
            <a:off x="7086600" y="6400800"/>
            <a:ext cx="3454400" cy="2362200"/>
          </a:xfrm>
          <a:prstGeom prst="rect">
            <a:avLst/>
          </a:prstGeom>
          <a:ln w="63500">
            <a:solidFill>
              <a:srgbClr val="7A81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989" name="Shape 1989"/>
          <p:cNvSpPr/>
          <p:nvPr/>
        </p:nvSpPr>
        <p:spPr>
          <a:xfrm>
            <a:off x="8305800" y="6426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x</a:t>
            </a:r>
          </a:p>
        </p:txBody>
      </p:sp>
      <p:sp>
        <p:nvSpPr>
          <p:cNvPr id="1990" name="Shape 1990"/>
          <p:cNvSpPr/>
          <p:nvPr/>
        </p:nvSpPr>
        <p:spPr>
          <a:xfrm flipV="1">
            <a:off x="7175370" y="7047399"/>
            <a:ext cx="3175582" cy="998"/>
          </a:xfrm>
          <a:prstGeom prst="line">
            <a:avLst/>
          </a:prstGeom>
          <a:ln w="38100">
            <a:solidFill>
              <a:srgbClr val="7A81FF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91" name="Shape 1991"/>
          <p:cNvSpPr/>
          <p:nvPr/>
        </p:nvSpPr>
        <p:spPr>
          <a:xfrm flipV="1">
            <a:off x="7988534" y="6540488"/>
            <a:ext cx="1031" cy="2082824"/>
          </a:xfrm>
          <a:prstGeom prst="line">
            <a:avLst/>
          </a:prstGeom>
          <a:ln w="38100">
            <a:solidFill>
              <a:srgbClr val="7A81FF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992" name="Shape 1992"/>
          <p:cNvSpPr/>
          <p:nvPr/>
        </p:nvSpPr>
        <p:spPr>
          <a:xfrm>
            <a:off x="7416800" y="70358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x</a:t>
            </a:r>
          </a:p>
        </p:txBody>
      </p:sp>
      <p:sp>
        <p:nvSpPr>
          <p:cNvPr id="1993" name="Shape 1993"/>
          <p:cNvSpPr/>
          <p:nvPr/>
        </p:nvSpPr>
        <p:spPr>
          <a:xfrm>
            <a:off x="8839200" y="6426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y</a:t>
            </a:r>
          </a:p>
        </p:txBody>
      </p:sp>
      <p:sp>
        <p:nvSpPr>
          <p:cNvPr id="1994" name="Shape 1994"/>
          <p:cNvSpPr/>
          <p:nvPr/>
        </p:nvSpPr>
        <p:spPr>
          <a:xfrm>
            <a:off x="9398000" y="6426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v</a:t>
            </a:r>
          </a:p>
        </p:txBody>
      </p:sp>
      <p:sp>
        <p:nvSpPr>
          <p:cNvPr id="1995" name="Shape 1995"/>
          <p:cNvSpPr/>
          <p:nvPr/>
        </p:nvSpPr>
        <p:spPr>
          <a:xfrm>
            <a:off x="7416800" y="7531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v</a:t>
            </a:r>
          </a:p>
        </p:txBody>
      </p:sp>
      <p:sp>
        <p:nvSpPr>
          <p:cNvPr id="1996" name="Shape 1996"/>
          <p:cNvSpPr/>
          <p:nvPr/>
        </p:nvSpPr>
        <p:spPr>
          <a:xfrm>
            <a:off x="8318500" y="75692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2</a:t>
            </a:r>
          </a:p>
        </p:txBody>
      </p:sp>
      <p:sp>
        <p:nvSpPr>
          <p:cNvPr id="1997" name="Shape 1997"/>
          <p:cNvSpPr/>
          <p:nvPr/>
        </p:nvSpPr>
        <p:spPr>
          <a:xfrm>
            <a:off x="8864600" y="75692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-</a:t>
            </a:r>
          </a:p>
        </p:txBody>
      </p:sp>
      <p:sp>
        <p:nvSpPr>
          <p:cNvPr id="1998" name="Shape 1998"/>
          <p:cNvSpPr/>
          <p:nvPr/>
        </p:nvSpPr>
        <p:spPr>
          <a:xfrm>
            <a:off x="9385300" y="7569200"/>
            <a:ext cx="3556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0</a:t>
            </a:r>
          </a:p>
        </p:txBody>
      </p:sp>
      <p:sp>
        <p:nvSpPr>
          <p:cNvPr id="1999" name="Shape 1999"/>
          <p:cNvSpPr/>
          <p:nvPr/>
        </p:nvSpPr>
        <p:spPr>
          <a:xfrm>
            <a:off x="7416800" y="8001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z</a:t>
            </a:r>
          </a:p>
        </p:txBody>
      </p:sp>
      <p:sp>
        <p:nvSpPr>
          <p:cNvPr id="2000" name="Shape 2000"/>
          <p:cNvSpPr/>
          <p:nvPr/>
        </p:nvSpPr>
        <p:spPr>
          <a:xfrm>
            <a:off x="9956800" y="64135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z</a:t>
            </a:r>
          </a:p>
        </p:txBody>
      </p:sp>
      <p:sp>
        <p:nvSpPr>
          <p:cNvPr id="2001" name="Shape 2001"/>
          <p:cNvSpPr/>
          <p:nvPr/>
        </p:nvSpPr>
        <p:spPr>
          <a:xfrm>
            <a:off x="9994900" y="75692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1</a:t>
            </a:r>
          </a:p>
        </p:txBody>
      </p:sp>
      <p:sp>
        <p:nvSpPr>
          <p:cNvPr id="2002" name="Shape 2002"/>
          <p:cNvSpPr/>
          <p:nvPr/>
        </p:nvSpPr>
        <p:spPr>
          <a:xfrm>
            <a:off x="5194300" y="2540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2003" name="Shape 2003"/>
          <p:cNvSpPr/>
          <p:nvPr/>
        </p:nvSpPr>
        <p:spPr>
          <a:xfrm>
            <a:off x="3530600" y="13843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0</a:t>
            </a:r>
          </a:p>
        </p:txBody>
      </p:sp>
      <p:sp>
        <p:nvSpPr>
          <p:cNvPr id="2004" name="Shape 2004"/>
          <p:cNvSpPr/>
          <p:nvPr/>
        </p:nvSpPr>
        <p:spPr>
          <a:xfrm>
            <a:off x="4076700" y="13843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2005" name="Shape 2005"/>
          <p:cNvSpPr/>
          <p:nvPr/>
        </p:nvSpPr>
        <p:spPr>
          <a:xfrm>
            <a:off x="4635500" y="13843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2006" name="Shape 2006"/>
          <p:cNvSpPr/>
          <p:nvPr/>
        </p:nvSpPr>
        <p:spPr>
          <a:xfrm>
            <a:off x="5270500" y="13843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2007" name="Shape 2007"/>
          <p:cNvSpPr/>
          <p:nvPr/>
        </p:nvSpPr>
        <p:spPr>
          <a:xfrm>
            <a:off x="3606800" y="24892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-</a:t>
            </a:r>
          </a:p>
        </p:txBody>
      </p:sp>
      <p:sp>
        <p:nvSpPr>
          <p:cNvPr id="2008" name="Shape 2008"/>
          <p:cNvSpPr/>
          <p:nvPr/>
        </p:nvSpPr>
        <p:spPr>
          <a:xfrm>
            <a:off x="4089400" y="25400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3</a:t>
            </a:r>
          </a:p>
        </p:txBody>
      </p:sp>
      <p:sp>
        <p:nvSpPr>
          <p:cNvPr id="2009" name="Shape 2009"/>
          <p:cNvSpPr/>
          <p:nvPr/>
        </p:nvSpPr>
        <p:spPr>
          <a:xfrm>
            <a:off x="4610100" y="2540000"/>
            <a:ext cx="292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2010" name="Shape 2010"/>
          <p:cNvSpPr/>
          <p:nvPr/>
        </p:nvSpPr>
        <p:spPr>
          <a:xfrm>
            <a:off x="8369300" y="80772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-</a:t>
            </a:r>
          </a:p>
        </p:txBody>
      </p:sp>
      <p:sp>
        <p:nvSpPr>
          <p:cNvPr id="2011" name="Shape 2011"/>
          <p:cNvSpPr/>
          <p:nvPr/>
        </p:nvSpPr>
        <p:spPr>
          <a:xfrm>
            <a:off x="8839200" y="80899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3</a:t>
            </a:r>
          </a:p>
        </p:txBody>
      </p:sp>
      <p:sp>
        <p:nvSpPr>
          <p:cNvPr id="2012" name="Shape 2012"/>
          <p:cNvSpPr/>
          <p:nvPr/>
        </p:nvSpPr>
        <p:spPr>
          <a:xfrm>
            <a:off x="9359900" y="8089900"/>
            <a:ext cx="292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2013" name="Shape 2013"/>
          <p:cNvSpPr/>
          <p:nvPr/>
        </p:nvSpPr>
        <p:spPr>
          <a:xfrm>
            <a:off x="9956800" y="80899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2014" name="Shape 2014"/>
          <p:cNvSpPr/>
          <p:nvPr/>
        </p:nvSpPr>
        <p:spPr>
          <a:xfrm>
            <a:off x="8267700" y="7061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0</a:t>
            </a:r>
          </a:p>
        </p:txBody>
      </p:sp>
      <p:sp>
        <p:nvSpPr>
          <p:cNvPr id="2015" name="Shape 2015"/>
          <p:cNvSpPr/>
          <p:nvPr/>
        </p:nvSpPr>
        <p:spPr>
          <a:xfrm>
            <a:off x="8813800" y="7061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2016" name="Shape 2016"/>
          <p:cNvSpPr/>
          <p:nvPr/>
        </p:nvSpPr>
        <p:spPr>
          <a:xfrm>
            <a:off x="9372600" y="7061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2017" name="Shape 2017"/>
          <p:cNvSpPr/>
          <p:nvPr/>
        </p:nvSpPr>
        <p:spPr>
          <a:xfrm>
            <a:off x="10007600" y="70612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2018" name="Shape 2018"/>
          <p:cNvSpPr/>
          <p:nvPr/>
        </p:nvSpPr>
        <p:spPr>
          <a:xfrm>
            <a:off x="10211515" y="2976450"/>
            <a:ext cx="1465331" cy="686874"/>
          </a:xfrm>
          <a:prstGeom prst="line">
            <a:avLst/>
          </a:prstGeom>
          <a:ln w="635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19" name="Shape 2019"/>
          <p:cNvSpPr/>
          <p:nvPr/>
        </p:nvSpPr>
        <p:spPr>
          <a:xfrm flipH="1">
            <a:off x="3525949" y="1648495"/>
            <a:ext cx="1442435" cy="663979"/>
          </a:xfrm>
          <a:prstGeom prst="line">
            <a:avLst/>
          </a:prstGeom>
          <a:ln w="635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3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1000"/>
                                        <p:tgtEl>
                                          <p:spTgt spid="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8" grpId="1" animBg="1" advAuto="0"/>
      <p:bldP spid="2019" grpId="2" animBg="1" advAuto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1" name="Shape 20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45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2022" name="Shape 2022"/>
          <p:cNvSpPr/>
          <p:nvPr/>
        </p:nvSpPr>
        <p:spPr>
          <a:xfrm>
            <a:off x="1778000" y="60071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2023" name="Shape 2023"/>
          <p:cNvSpPr/>
          <p:nvPr/>
        </p:nvSpPr>
        <p:spPr>
          <a:xfrm flipV="1">
            <a:off x="647387" y="6633814"/>
            <a:ext cx="3175582" cy="999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24" name="Shape 2024"/>
          <p:cNvSpPr/>
          <p:nvPr/>
        </p:nvSpPr>
        <p:spPr>
          <a:xfrm>
            <a:off x="889000" y="66167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2025" name="Shape 2025"/>
          <p:cNvSpPr/>
          <p:nvPr/>
        </p:nvSpPr>
        <p:spPr>
          <a:xfrm>
            <a:off x="889000" y="7112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y</a:t>
            </a:r>
          </a:p>
        </p:txBody>
      </p:sp>
      <p:sp>
        <p:nvSpPr>
          <p:cNvPr id="2026" name="Shape 2026"/>
          <p:cNvSpPr/>
          <p:nvPr/>
        </p:nvSpPr>
        <p:spPr>
          <a:xfrm>
            <a:off x="1752600" y="6680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0</a:t>
            </a:r>
          </a:p>
        </p:txBody>
      </p:sp>
      <p:sp>
        <p:nvSpPr>
          <p:cNvPr id="2027" name="Shape 2027"/>
          <p:cNvSpPr/>
          <p:nvPr/>
        </p:nvSpPr>
        <p:spPr>
          <a:xfrm>
            <a:off x="1790700" y="71628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2028" name="Shape 2028"/>
          <p:cNvSpPr/>
          <p:nvPr/>
        </p:nvSpPr>
        <p:spPr>
          <a:xfrm>
            <a:off x="2311400" y="60071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y</a:t>
            </a:r>
          </a:p>
        </p:txBody>
      </p:sp>
      <p:sp>
        <p:nvSpPr>
          <p:cNvPr id="2029" name="Shape 2029"/>
          <p:cNvSpPr/>
          <p:nvPr/>
        </p:nvSpPr>
        <p:spPr>
          <a:xfrm>
            <a:off x="2870200" y="60071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2030" name="Shape 2030"/>
          <p:cNvSpPr/>
          <p:nvPr/>
        </p:nvSpPr>
        <p:spPr>
          <a:xfrm>
            <a:off x="889000" y="7607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2031" name="Shape 2031"/>
          <p:cNvSpPr/>
          <p:nvPr/>
        </p:nvSpPr>
        <p:spPr>
          <a:xfrm>
            <a:off x="2298700" y="6680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2032" name="Shape 2032"/>
          <p:cNvSpPr/>
          <p:nvPr/>
        </p:nvSpPr>
        <p:spPr>
          <a:xfrm>
            <a:off x="2857500" y="6680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2033" name="Shape 2033"/>
          <p:cNvSpPr/>
          <p:nvPr/>
        </p:nvSpPr>
        <p:spPr>
          <a:xfrm>
            <a:off x="2349500" y="71628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2034" name="Shape 2034"/>
          <p:cNvSpPr/>
          <p:nvPr/>
        </p:nvSpPr>
        <p:spPr>
          <a:xfrm>
            <a:off x="2882900" y="71628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-</a:t>
            </a:r>
          </a:p>
        </p:txBody>
      </p:sp>
      <p:sp>
        <p:nvSpPr>
          <p:cNvPr id="2035" name="Shape 2035"/>
          <p:cNvSpPr/>
          <p:nvPr/>
        </p:nvSpPr>
        <p:spPr>
          <a:xfrm>
            <a:off x="1803400" y="76581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2</a:t>
            </a:r>
          </a:p>
        </p:txBody>
      </p:sp>
      <p:sp>
        <p:nvSpPr>
          <p:cNvPr id="2036" name="Shape 2036"/>
          <p:cNvSpPr/>
          <p:nvPr/>
        </p:nvSpPr>
        <p:spPr>
          <a:xfrm>
            <a:off x="2362200" y="76581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-</a:t>
            </a:r>
          </a:p>
        </p:txBody>
      </p:sp>
      <p:sp>
        <p:nvSpPr>
          <p:cNvPr id="2037" name="Shape 2037"/>
          <p:cNvSpPr/>
          <p:nvPr/>
        </p:nvSpPr>
        <p:spPr>
          <a:xfrm>
            <a:off x="2832100" y="7658100"/>
            <a:ext cx="2794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0</a:t>
            </a:r>
          </a:p>
        </p:txBody>
      </p:sp>
      <p:sp>
        <p:nvSpPr>
          <p:cNvPr id="2038" name="Shape 2038"/>
          <p:cNvSpPr/>
          <p:nvPr/>
        </p:nvSpPr>
        <p:spPr>
          <a:xfrm rot="16200000">
            <a:off x="-317500" y="7099300"/>
            <a:ext cx="1054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from</a:t>
            </a:r>
          </a:p>
        </p:txBody>
      </p:sp>
      <p:sp>
        <p:nvSpPr>
          <p:cNvPr id="2039" name="Shape 2039"/>
          <p:cNvSpPr/>
          <p:nvPr/>
        </p:nvSpPr>
        <p:spPr>
          <a:xfrm>
            <a:off x="2254250" y="5365750"/>
            <a:ext cx="6604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to</a:t>
            </a:r>
          </a:p>
        </p:txBody>
      </p:sp>
      <p:sp>
        <p:nvSpPr>
          <p:cNvPr id="2040" name="Shape 2040"/>
          <p:cNvSpPr/>
          <p:nvPr/>
        </p:nvSpPr>
        <p:spPr>
          <a:xfrm flipH="1">
            <a:off x="2850655" y="3707327"/>
            <a:ext cx="3283088" cy="109327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41" name="Shape 2041"/>
          <p:cNvSpPr/>
          <p:nvPr/>
        </p:nvSpPr>
        <p:spPr>
          <a:xfrm>
            <a:off x="6568762" y="3707327"/>
            <a:ext cx="3300390" cy="1171105"/>
          </a:xfrm>
          <a:prstGeom prst="line">
            <a:avLst/>
          </a:prstGeom>
          <a:ln w="63500">
            <a:solidFill>
              <a:srgbClr val="5E5E5E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42" name="Shape 2042"/>
          <p:cNvSpPr/>
          <p:nvPr/>
        </p:nvSpPr>
        <p:spPr>
          <a:xfrm>
            <a:off x="5981700" y="32639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2043" name="Shape 2043"/>
          <p:cNvSpPr/>
          <p:nvPr/>
        </p:nvSpPr>
        <p:spPr>
          <a:xfrm>
            <a:off x="4305300" y="49593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2044" name="Shape 2044"/>
          <p:cNvSpPr/>
          <p:nvPr/>
        </p:nvSpPr>
        <p:spPr>
          <a:xfrm>
            <a:off x="4305300" y="34925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2045" name="Shape 2045"/>
          <p:cNvSpPr/>
          <p:nvPr/>
        </p:nvSpPr>
        <p:spPr>
          <a:xfrm>
            <a:off x="7937500" y="34925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3</a:t>
            </a:r>
          </a:p>
        </p:txBody>
      </p:sp>
      <p:sp>
        <p:nvSpPr>
          <p:cNvPr id="2046" name="Shape 2046"/>
          <p:cNvSpPr/>
          <p:nvPr/>
        </p:nvSpPr>
        <p:spPr>
          <a:xfrm flipV="1">
            <a:off x="6431386" y="5088942"/>
            <a:ext cx="3388576" cy="1167687"/>
          </a:xfrm>
          <a:prstGeom prst="line">
            <a:avLst/>
          </a:prstGeom>
          <a:ln w="63500">
            <a:solidFill>
              <a:srgbClr val="5E5E5E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47" name="Shape 2047"/>
          <p:cNvSpPr/>
          <p:nvPr/>
        </p:nvSpPr>
        <p:spPr>
          <a:xfrm>
            <a:off x="2959432" y="5232400"/>
            <a:ext cx="3319888" cy="96162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48" name="Shape 2048"/>
          <p:cNvSpPr/>
          <p:nvPr/>
        </p:nvSpPr>
        <p:spPr>
          <a:xfrm>
            <a:off x="9575800" y="45847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2049" name="Shape 2049"/>
          <p:cNvSpPr/>
          <p:nvPr/>
        </p:nvSpPr>
        <p:spPr>
          <a:xfrm>
            <a:off x="5981700" y="58166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7A81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v</a:t>
            </a:r>
          </a:p>
        </p:txBody>
      </p:sp>
      <p:sp>
        <p:nvSpPr>
          <p:cNvPr id="2050" name="Shape 2050"/>
          <p:cNvSpPr/>
          <p:nvPr/>
        </p:nvSpPr>
        <p:spPr>
          <a:xfrm>
            <a:off x="7924800" y="49657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2051" name="Shape 2051"/>
          <p:cNvSpPr/>
          <p:nvPr/>
        </p:nvSpPr>
        <p:spPr>
          <a:xfrm>
            <a:off x="2273300" y="45847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2052" name="Shape 2052"/>
          <p:cNvSpPr/>
          <p:nvPr/>
        </p:nvSpPr>
        <p:spPr>
          <a:xfrm>
            <a:off x="3429000" y="5994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z</a:t>
            </a:r>
          </a:p>
        </p:txBody>
      </p:sp>
      <p:sp>
        <p:nvSpPr>
          <p:cNvPr id="2053" name="Shape 2053"/>
          <p:cNvSpPr/>
          <p:nvPr/>
        </p:nvSpPr>
        <p:spPr>
          <a:xfrm>
            <a:off x="3378200" y="6680200"/>
            <a:ext cx="469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3</a:t>
            </a:r>
          </a:p>
        </p:txBody>
      </p:sp>
      <p:sp>
        <p:nvSpPr>
          <p:cNvPr id="2054" name="Shape 2054"/>
          <p:cNvSpPr/>
          <p:nvPr/>
        </p:nvSpPr>
        <p:spPr>
          <a:xfrm>
            <a:off x="3378200" y="7150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3</a:t>
            </a:r>
          </a:p>
        </p:txBody>
      </p:sp>
      <p:sp>
        <p:nvSpPr>
          <p:cNvPr id="2055" name="Shape 2055"/>
          <p:cNvSpPr/>
          <p:nvPr/>
        </p:nvSpPr>
        <p:spPr>
          <a:xfrm>
            <a:off x="3416300" y="76708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1</a:t>
            </a:r>
          </a:p>
        </p:txBody>
      </p:sp>
      <p:sp>
        <p:nvSpPr>
          <p:cNvPr id="2056" name="Shape 2056"/>
          <p:cNvSpPr/>
          <p:nvPr/>
        </p:nvSpPr>
        <p:spPr>
          <a:xfrm>
            <a:off x="10325100" y="15875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x</a:t>
            </a:r>
          </a:p>
        </p:txBody>
      </p:sp>
      <p:sp>
        <p:nvSpPr>
          <p:cNvPr id="2057" name="Shape 2057"/>
          <p:cNvSpPr/>
          <p:nvPr/>
        </p:nvSpPr>
        <p:spPr>
          <a:xfrm flipV="1">
            <a:off x="9194670" y="2208699"/>
            <a:ext cx="3175582" cy="998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58" name="Shape 2058"/>
          <p:cNvSpPr/>
          <p:nvPr/>
        </p:nvSpPr>
        <p:spPr>
          <a:xfrm>
            <a:off x="9436100" y="2197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2059" name="Shape 2059"/>
          <p:cNvSpPr/>
          <p:nvPr/>
        </p:nvSpPr>
        <p:spPr>
          <a:xfrm>
            <a:off x="9436100" y="27178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v</a:t>
            </a:r>
          </a:p>
        </p:txBody>
      </p:sp>
      <p:sp>
        <p:nvSpPr>
          <p:cNvPr id="2060" name="Shape 2060"/>
          <p:cNvSpPr/>
          <p:nvPr/>
        </p:nvSpPr>
        <p:spPr>
          <a:xfrm>
            <a:off x="10325100" y="22860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2061" name="Shape 2061"/>
          <p:cNvSpPr/>
          <p:nvPr/>
        </p:nvSpPr>
        <p:spPr>
          <a:xfrm>
            <a:off x="10858500" y="15875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2062" name="Shape 2062"/>
          <p:cNvSpPr/>
          <p:nvPr/>
        </p:nvSpPr>
        <p:spPr>
          <a:xfrm>
            <a:off x="11417300" y="15875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v</a:t>
            </a:r>
          </a:p>
        </p:txBody>
      </p:sp>
      <p:sp>
        <p:nvSpPr>
          <p:cNvPr id="2063" name="Shape 2063"/>
          <p:cNvSpPr/>
          <p:nvPr/>
        </p:nvSpPr>
        <p:spPr>
          <a:xfrm>
            <a:off x="9436100" y="31877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2064" name="Shape 2064"/>
          <p:cNvSpPr/>
          <p:nvPr/>
        </p:nvSpPr>
        <p:spPr>
          <a:xfrm>
            <a:off x="10883900" y="22860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2065" name="Shape 2065"/>
          <p:cNvSpPr/>
          <p:nvPr/>
        </p:nvSpPr>
        <p:spPr>
          <a:xfrm>
            <a:off x="11417300" y="22860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-</a:t>
            </a:r>
          </a:p>
        </p:txBody>
      </p:sp>
      <p:sp>
        <p:nvSpPr>
          <p:cNvPr id="2066" name="Shape 2066"/>
          <p:cNvSpPr/>
          <p:nvPr/>
        </p:nvSpPr>
        <p:spPr>
          <a:xfrm>
            <a:off x="10325100" y="27559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2</a:t>
            </a:r>
          </a:p>
        </p:txBody>
      </p:sp>
      <p:sp>
        <p:nvSpPr>
          <p:cNvPr id="2067" name="Shape 2067"/>
          <p:cNvSpPr/>
          <p:nvPr/>
        </p:nvSpPr>
        <p:spPr>
          <a:xfrm>
            <a:off x="10871200" y="27559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-</a:t>
            </a:r>
          </a:p>
        </p:txBody>
      </p:sp>
      <p:sp>
        <p:nvSpPr>
          <p:cNvPr id="2068" name="Shape 2068"/>
          <p:cNvSpPr/>
          <p:nvPr/>
        </p:nvSpPr>
        <p:spPr>
          <a:xfrm>
            <a:off x="11353800" y="2755900"/>
            <a:ext cx="368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0</a:t>
            </a:r>
          </a:p>
        </p:txBody>
      </p:sp>
      <p:sp>
        <p:nvSpPr>
          <p:cNvPr id="2069" name="Shape 2069"/>
          <p:cNvSpPr/>
          <p:nvPr/>
        </p:nvSpPr>
        <p:spPr>
          <a:xfrm>
            <a:off x="11976100" y="15748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2070" name="Shape 2070"/>
          <p:cNvSpPr/>
          <p:nvPr/>
        </p:nvSpPr>
        <p:spPr>
          <a:xfrm>
            <a:off x="11988800" y="22987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3</a:t>
            </a:r>
          </a:p>
        </p:txBody>
      </p:sp>
      <p:sp>
        <p:nvSpPr>
          <p:cNvPr id="2071" name="Shape 2071"/>
          <p:cNvSpPr/>
          <p:nvPr/>
        </p:nvSpPr>
        <p:spPr>
          <a:xfrm>
            <a:off x="11976100" y="27559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1</a:t>
            </a:r>
          </a:p>
        </p:txBody>
      </p:sp>
      <p:sp>
        <p:nvSpPr>
          <p:cNvPr id="2072" name="Shape 2072"/>
          <p:cNvSpPr/>
          <p:nvPr/>
        </p:nvSpPr>
        <p:spPr>
          <a:xfrm>
            <a:off x="558800" y="5981700"/>
            <a:ext cx="3454400" cy="2260600"/>
          </a:xfrm>
          <a:prstGeom prst="rect">
            <a:avLst/>
          </a:prstGeom>
          <a:ln w="635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073" name="Shape 2073"/>
          <p:cNvSpPr/>
          <p:nvPr/>
        </p:nvSpPr>
        <p:spPr>
          <a:xfrm flipV="1">
            <a:off x="1463407" y="6121287"/>
            <a:ext cx="984" cy="2044825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74" name="Shape 2074"/>
          <p:cNvSpPr/>
          <p:nvPr/>
        </p:nvSpPr>
        <p:spPr>
          <a:xfrm>
            <a:off x="9105900" y="1562100"/>
            <a:ext cx="3454400" cy="2362200"/>
          </a:xfrm>
          <a:prstGeom prst="rect">
            <a:avLst/>
          </a:prstGeom>
          <a:ln w="635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075" name="Shape 2075"/>
          <p:cNvSpPr/>
          <p:nvPr/>
        </p:nvSpPr>
        <p:spPr>
          <a:xfrm flipV="1">
            <a:off x="10007842" y="1701783"/>
            <a:ext cx="1089" cy="2095529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76" name="Shape 2076"/>
          <p:cNvSpPr/>
          <p:nvPr/>
        </p:nvSpPr>
        <p:spPr>
          <a:xfrm>
            <a:off x="10299700" y="32385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3</a:t>
            </a:r>
          </a:p>
        </p:txBody>
      </p:sp>
      <p:sp>
        <p:nvSpPr>
          <p:cNvPr id="2077" name="Shape 2077"/>
          <p:cNvSpPr/>
          <p:nvPr/>
        </p:nvSpPr>
        <p:spPr>
          <a:xfrm>
            <a:off x="10833100" y="32385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3</a:t>
            </a:r>
          </a:p>
        </p:txBody>
      </p:sp>
      <p:sp>
        <p:nvSpPr>
          <p:cNvPr id="2078" name="Shape 2078"/>
          <p:cNvSpPr/>
          <p:nvPr/>
        </p:nvSpPr>
        <p:spPr>
          <a:xfrm>
            <a:off x="11353800" y="3238500"/>
            <a:ext cx="292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2079" name="Shape 2079"/>
          <p:cNvSpPr/>
          <p:nvPr/>
        </p:nvSpPr>
        <p:spPr>
          <a:xfrm>
            <a:off x="11950700" y="32385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2080" name="Shape 2080"/>
          <p:cNvSpPr/>
          <p:nvPr/>
        </p:nvSpPr>
        <p:spPr>
          <a:xfrm>
            <a:off x="2336800" y="749300"/>
            <a:ext cx="3454400" cy="2438400"/>
          </a:xfrm>
          <a:prstGeom prst="rect">
            <a:avLst/>
          </a:prstGeom>
          <a:ln w="635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081" name="Shape 2081"/>
          <p:cNvSpPr/>
          <p:nvPr/>
        </p:nvSpPr>
        <p:spPr>
          <a:xfrm>
            <a:off x="3556000" y="7747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2082" name="Shape 2082"/>
          <p:cNvSpPr/>
          <p:nvPr/>
        </p:nvSpPr>
        <p:spPr>
          <a:xfrm flipV="1">
            <a:off x="2425570" y="1395899"/>
            <a:ext cx="3175582" cy="998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83" name="Shape 2083"/>
          <p:cNvSpPr/>
          <p:nvPr/>
        </p:nvSpPr>
        <p:spPr>
          <a:xfrm flipV="1">
            <a:off x="3238739" y="888984"/>
            <a:ext cx="985" cy="2209828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84" name="Shape 2084"/>
          <p:cNvSpPr/>
          <p:nvPr/>
        </p:nvSpPr>
        <p:spPr>
          <a:xfrm>
            <a:off x="2667000" y="1384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2085" name="Shape 2085"/>
          <p:cNvSpPr/>
          <p:nvPr/>
        </p:nvSpPr>
        <p:spPr>
          <a:xfrm>
            <a:off x="2667000" y="18796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2086" name="Shape 2086"/>
          <p:cNvSpPr/>
          <p:nvPr/>
        </p:nvSpPr>
        <p:spPr>
          <a:xfrm>
            <a:off x="3568700" y="19304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2087" name="Shape 2087"/>
          <p:cNvSpPr/>
          <p:nvPr/>
        </p:nvSpPr>
        <p:spPr>
          <a:xfrm>
            <a:off x="4089400" y="7747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2088" name="Shape 2088"/>
          <p:cNvSpPr/>
          <p:nvPr/>
        </p:nvSpPr>
        <p:spPr>
          <a:xfrm>
            <a:off x="4648200" y="7747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v</a:t>
            </a:r>
          </a:p>
        </p:txBody>
      </p:sp>
      <p:sp>
        <p:nvSpPr>
          <p:cNvPr id="2089" name="Shape 2089"/>
          <p:cNvSpPr/>
          <p:nvPr/>
        </p:nvSpPr>
        <p:spPr>
          <a:xfrm>
            <a:off x="4127500" y="19304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2090" name="Shape 2090"/>
          <p:cNvSpPr/>
          <p:nvPr/>
        </p:nvSpPr>
        <p:spPr>
          <a:xfrm>
            <a:off x="4660900" y="19304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3</a:t>
            </a:r>
          </a:p>
        </p:txBody>
      </p:sp>
      <p:sp>
        <p:nvSpPr>
          <p:cNvPr id="2091" name="Shape 2091"/>
          <p:cNvSpPr/>
          <p:nvPr/>
        </p:nvSpPr>
        <p:spPr>
          <a:xfrm>
            <a:off x="2667000" y="25146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2092" name="Shape 2092"/>
          <p:cNvSpPr/>
          <p:nvPr/>
        </p:nvSpPr>
        <p:spPr>
          <a:xfrm>
            <a:off x="5207000" y="7747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2093" name="Shape 2093"/>
          <p:cNvSpPr/>
          <p:nvPr/>
        </p:nvSpPr>
        <p:spPr>
          <a:xfrm>
            <a:off x="5245100" y="19431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3</a:t>
            </a:r>
          </a:p>
        </p:txBody>
      </p:sp>
      <p:sp>
        <p:nvSpPr>
          <p:cNvPr id="2094" name="Shape 2094"/>
          <p:cNvSpPr/>
          <p:nvPr/>
        </p:nvSpPr>
        <p:spPr>
          <a:xfrm>
            <a:off x="7086600" y="6400800"/>
            <a:ext cx="3454400" cy="2362200"/>
          </a:xfrm>
          <a:prstGeom prst="rect">
            <a:avLst/>
          </a:prstGeom>
          <a:ln w="63500">
            <a:solidFill>
              <a:srgbClr val="7A81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095" name="Shape 2095"/>
          <p:cNvSpPr/>
          <p:nvPr/>
        </p:nvSpPr>
        <p:spPr>
          <a:xfrm>
            <a:off x="8305800" y="6426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x</a:t>
            </a:r>
          </a:p>
        </p:txBody>
      </p:sp>
      <p:sp>
        <p:nvSpPr>
          <p:cNvPr id="2096" name="Shape 2096"/>
          <p:cNvSpPr/>
          <p:nvPr/>
        </p:nvSpPr>
        <p:spPr>
          <a:xfrm flipV="1">
            <a:off x="7175370" y="7047399"/>
            <a:ext cx="3175582" cy="998"/>
          </a:xfrm>
          <a:prstGeom prst="line">
            <a:avLst/>
          </a:prstGeom>
          <a:ln w="38100">
            <a:solidFill>
              <a:srgbClr val="7A81FF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97" name="Shape 2097"/>
          <p:cNvSpPr/>
          <p:nvPr/>
        </p:nvSpPr>
        <p:spPr>
          <a:xfrm flipV="1">
            <a:off x="7988534" y="6540488"/>
            <a:ext cx="1031" cy="2082824"/>
          </a:xfrm>
          <a:prstGeom prst="line">
            <a:avLst/>
          </a:prstGeom>
          <a:ln w="38100">
            <a:solidFill>
              <a:srgbClr val="7A81FF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98" name="Shape 2098"/>
          <p:cNvSpPr/>
          <p:nvPr/>
        </p:nvSpPr>
        <p:spPr>
          <a:xfrm>
            <a:off x="7416800" y="70358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x</a:t>
            </a:r>
          </a:p>
        </p:txBody>
      </p:sp>
      <p:sp>
        <p:nvSpPr>
          <p:cNvPr id="2099" name="Shape 2099"/>
          <p:cNvSpPr/>
          <p:nvPr/>
        </p:nvSpPr>
        <p:spPr>
          <a:xfrm>
            <a:off x="8839200" y="6426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y</a:t>
            </a:r>
          </a:p>
        </p:txBody>
      </p:sp>
      <p:sp>
        <p:nvSpPr>
          <p:cNvPr id="2100" name="Shape 2100"/>
          <p:cNvSpPr/>
          <p:nvPr/>
        </p:nvSpPr>
        <p:spPr>
          <a:xfrm>
            <a:off x="9398000" y="6426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v</a:t>
            </a:r>
          </a:p>
        </p:txBody>
      </p:sp>
      <p:sp>
        <p:nvSpPr>
          <p:cNvPr id="2101" name="Shape 2101"/>
          <p:cNvSpPr/>
          <p:nvPr/>
        </p:nvSpPr>
        <p:spPr>
          <a:xfrm>
            <a:off x="7416800" y="7531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v</a:t>
            </a:r>
          </a:p>
        </p:txBody>
      </p:sp>
      <p:sp>
        <p:nvSpPr>
          <p:cNvPr id="2102" name="Shape 2102"/>
          <p:cNvSpPr/>
          <p:nvPr/>
        </p:nvSpPr>
        <p:spPr>
          <a:xfrm>
            <a:off x="8318500" y="75692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2</a:t>
            </a:r>
          </a:p>
        </p:txBody>
      </p:sp>
      <p:sp>
        <p:nvSpPr>
          <p:cNvPr id="2103" name="Shape 2103"/>
          <p:cNvSpPr/>
          <p:nvPr/>
        </p:nvSpPr>
        <p:spPr>
          <a:xfrm>
            <a:off x="8864600" y="75692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-</a:t>
            </a:r>
          </a:p>
        </p:txBody>
      </p:sp>
      <p:sp>
        <p:nvSpPr>
          <p:cNvPr id="2104" name="Shape 2104"/>
          <p:cNvSpPr/>
          <p:nvPr/>
        </p:nvSpPr>
        <p:spPr>
          <a:xfrm>
            <a:off x="9385300" y="7569200"/>
            <a:ext cx="3556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0</a:t>
            </a:r>
          </a:p>
        </p:txBody>
      </p:sp>
      <p:sp>
        <p:nvSpPr>
          <p:cNvPr id="2105" name="Shape 2105"/>
          <p:cNvSpPr/>
          <p:nvPr/>
        </p:nvSpPr>
        <p:spPr>
          <a:xfrm>
            <a:off x="7416800" y="8001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z</a:t>
            </a:r>
          </a:p>
        </p:txBody>
      </p:sp>
      <p:sp>
        <p:nvSpPr>
          <p:cNvPr id="2106" name="Shape 2106"/>
          <p:cNvSpPr/>
          <p:nvPr/>
        </p:nvSpPr>
        <p:spPr>
          <a:xfrm>
            <a:off x="9956800" y="64135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z</a:t>
            </a:r>
          </a:p>
        </p:txBody>
      </p:sp>
      <p:sp>
        <p:nvSpPr>
          <p:cNvPr id="2107" name="Shape 2107"/>
          <p:cNvSpPr/>
          <p:nvPr/>
        </p:nvSpPr>
        <p:spPr>
          <a:xfrm>
            <a:off x="9994900" y="75692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1</a:t>
            </a:r>
          </a:p>
        </p:txBody>
      </p:sp>
      <p:sp>
        <p:nvSpPr>
          <p:cNvPr id="2108" name="Shape 2108"/>
          <p:cNvSpPr/>
          <p:nvPr/>
        </p:nvSpPr>
        <p:spPr>
          <a:xfrm>
            <a:off x="5194300" y="2540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2109" name="Shape 2109"/>
          <p:cNvSpPr/>
          <p:nvPr/>
        </p:nvSpPr>
        <p:spPr>
          <a:xfrm>
            <a:off x="3530600" y="13843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0</a:t>
            </a:r>
          </a:p>
        </p:txBody>
      </p:sp>
      <p:sp>
        <p:nvSpPr>
          <p:cNvPr id="2110" name="Shape 2110"/>
          <p:cNvSpPr/>
          <p:nvPr/>
        </p:nvSpPr>
        <p:spPr>
          <a:xfrm>
            <a:off x="4076700" y="13843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2111" name="Shape 2111"/>
          <p:cNvSpPr/>
          <p:nvPr/>
        </p:nvSpPr>
        <p:spPr>
          <a:xfrm>
            <a:off x="4635500" y="13843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2112" name="Shape 2112"/>
          <p:cNvSpPr/>
          <p:nvPr/>
        </p:nvSpPr>
        <p:spPr>
          <a:xfrm>
            <a:off x="5270500" y="13843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2113" name="Shape 2113"/>
          <p:cNvSpPr/>
          <p:nvPr/>
        </p:nvSpPr>
        <p:spPr>
          <a:xfrm>
            <a:off x="3606800" y="24892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-</a:t>
            </a:r>
          </a:p>
        </p:txBody>
      </p:sp>
      <p:sp>
        <p:nvSpPr>
          <p:cNvPr id="2114" name="Shape 2114"/>
          <p:cNvSpPr/>
          <p:nvPr/>
        </p:nvSpPr>
        <p:spPr>
          <a:xfrm>
            <a:off x="4089400" y="25400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3</a:t>
            </a:r>
          </a:p>
        </p:txBody>
      </p:sp>
      <p:sp>
        <p:nvSpPr>
          <p:cNvPr id="2115" name="Shape 2115"/>
          <p:cNvSpPr/>
          <p:nvPr/>
        </p:nvSpPr>
        <p:spPr>
          <a:xfrm>
            <a:off x="4610100" y="2540000"/>
            <a:ext cx="292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2116" name="Shape 2116"/>
          <p:cNvSpPr/>
          <p:nvPr/>
        </p:nvSpPr>
        <p:spPr>
          <a:xfrm>
            <a:off x="8369300" y="80772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-</a:t>
            </a:r>
          </a:p>
        </p:txBody>
      </p:sp>
      <p:sp>
        <p:nvSpPr>
          <p:cNvPr id="2117" name="Shape 2117"/>
          <p:cNvSpPr/>
          <p:nvPr/>
        </p:nvSpPr>
        <p:spPr>
          <a:xfrm>
            <a:off x="8839200" y="80899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3</a:t>
            </a:r>
          </a:p>
        </p:txBody>
      </p:sp>
      <p:sp>
        <p:nvSpPr>
          <p:cNvPr id="2118" name="Shape 2118"/>
          <p:cNvSpPr/>
          <p:nvPr/>
        </p:nvSpPr>
        <p:spPr>
          <a:xfrm>
            <a:off x="9359900" y="8089900"/>
            <a:ext cx="292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2119" name="Shape 2119"/>
          <p:cNvSpPr/>
          <p:nvPr/>
        </p:nvSpPr>
        <p:spPr>
          <a:xfrm>
            <a:off x="9956800" y="80899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2120" name="Shape 2120"/>
          <p:cNvSpPr/>
          <p:nvPr/>
        </p:nvSpPr>
        <p:spPr>
          <a:xfrm>
            <a:off x="8267700" y="7061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0</a:t>
            </a:r>
          </a:p>
        </p:txBody>
      </p:sp>
      <p:sp>
        <p:nvSpPr>
          <p:cNvPr id="2121" name="Shape 2121"/>
          <p:cNvSpPr/>
          <p:nvPr/>
        </p:nvSpPr>
        <p:spPr>
          <a:xfrm>
            <a:off x="8813800" y="7061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2122" name="Shape 2122"/>
          <p:cNvSpPr/>
          <p:nvPr/>
        </p:nvSpPr>
        <p:spPr>
          <a:xfrm>
            <a:off x="9372600" y="7061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2123" name="Shape 2123"/>
          <p:cNvSpPr/>
          <p:nvPr/>
        </p:nvSpPr>
        <p:spPr>
          <a:xfrm>
            <a:off x="10007600" y="70612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2124" name="Shape 2124"/>
          <p:cNvSpPr/>
          <p:nvPr/>
        </p:nvSpPr>
        <p:spPr>
          <a:xfrm flipH="1">
            <a:off x="3525949" y="1648495"/>
            <a:ext cx="1442435" cy="663979"/>
          </a:xfrm>
          <a:prstGeom prst="line">
            <a:avLst/>
          </a:prstGeom>
          <a:ln w="635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25" name="Shape 2125"/>
          <p:cNvSpPr/>
          <p:nvPr/>
        </p:nvSpPr>
        <p:spPr>
          <a:xfrm flipH="1">
            <a:off x="8150895" y="7280856"/>
            <a:ext cx="1007415" cy="847144"/>
          </a:xfrm>
          <a:prstGeom prst="line">
            <a:avLst/>
          </a:prstGeom>
          <a:ln w="635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3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1000"/>
                                        <p:tgtEl>
                                          <p:spTgt spid="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4" grpId="1" animBg="1" advAuto="0"/>
      <p:bldP spid="2125" grpId="2" animBg="1" advAuto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" name="Shape 21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46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2130" name="Shape 2130"/>
          <p:cNvSpPr/>
          <p:nvPr/>
        </p:nvSpPr>
        <p:spPr>
          <a:xfrm>
            <a:off x="1778000" y="60071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2131" name="Shape 2131"/>
          <p:cNvSpPr/>
          <p:nvPr/>
        </p:nvSpPr>
        <p:spPr>
          <a:xfrm flipV="1">
            <a:off x="647387" y="6633814"/>
            <a:ext cx="3175582" cy="999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32" name="Shape 2132"/>
          <p:cNvSpPr/>
          <p:nvPr/>
        </p:nvSpPr>
        <p:spPr>
          <a:xfrm>
            <a:off x="889000" y="66167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2133" name="Shape 2133"/>
          <p:cNvSpPr/>
          <p:nvPr/>
        </p:nvSpPr>
        <p:spPr>
          <a:xfrm>
            <a:off x="889000" y="7112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y</a:t>
            </a:r>
          </a:p>
        </p:txBody>
      </p:sp>
      <p:sp>
        <p:nvSpPr>
          <p:cNvPr id="2134" name="Shape 2134"/>
          <p:cNvSpPr/>
          <p:nvPr/>
        </p:nvSpPr>
        <p:spPr>
          <a:xfrm>
            <a:off x="1752600" y="6680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0</a:t>
            </a:r>
          </a:p>
        </p:txBody>
      </p:sp>
      <p:sp>
        <p:nvSpPr>
          <p:cNvPr id="2135" name="Shape 2135"/>
          <p:cNvSpPr/>
          <p:nvPr/>
        </p:nvSpPr>
        <p:spPr>
          <a:xfrm>
            <a:off x="1790700" y="71628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2136" name="Shape 2136"/>
          <p:cNvSpPr/>
          <p:nvPr/>
        </p:nvSpPr>
        <p:spPr>
          <a:xfrm>
            <a:off x="2311400" y="60071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y</a:t>
            </a:r>
          </a:p>
        </p:txBody>
      </p:sp>
      <p:sp>
        <p:nvSpPr>
          <p:cNvPr id="2137" name="Shape 2137"/>
          <p:cNvSpPr/>
          <p:nvPr/>
        </p:nvSpPr>
        <p:spPr>
          <a:xfrm>
            <a:off x="2870200" y="60071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2138" name="Shape 2138"/>
          <p:cNvSpPr/>
          <p:nvPr/>
        </p:nvSpPr>
        <p:spPr>
          <a:xfrm>
            <a:off x="889000" y="7607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2139" name="Shape 2139"/>
          <p:cNvSpPr/>
          <p:nvPr/>
        </p:nvSpPr>
        <p:spPr>
          <a:xfrm>
            <a:off x="2298700" y="6680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2140" name="Shape 2140"/>
          <p:cNvSpPr/>
          <p:nvPr/>
        </p:nvSpPr>
        <p:spPr>
          <a:xfrm>
            <a:off x="2857500" y="6680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2141" name="Shape 2141"/>
          <p:cNvSpPr/>
          <p:nvPr/>
        </p:nvSpPr>
        <p:spPr>
          <a:xfrm>
            <a:off x="2349500" y="71628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2142" name="Shape 2142"/>
          <p:cNvSpPr/>
          <p:nvPr/>
        </p:nvSpPr>
        <p:spPr>
          <a:xfrm>
            <a:off x="2882900" y="71628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-</a:t>
            </a:r>
          </a:p>
        </p:txBody>
      </p:sp>
      <p:sp>
        <p:nvSpPr>
          <p:cNvPr id="2143" name="Shape 2143"/>
          <p:cNvSpPr/>
          <p:nvPr/>
        </p:nvSpPr>
        <p:spPr>
          <a:xfrm>
            <a:off x="1803400" y="76581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2</a:t>
            </a:r>
          </a:p>
        </p:txBody>
      </p:sp>
      <p:sp>
        <p:nvSpPr>
          <p:cNvPr id="2144" name="Shape 2144"/>
          <p:cNvSpPr/>
          <p:nvPr/>
        </p:nvSpPr>
        <p:spPr>
          <a:xfrm>
            <a:off x="2362200" y="76581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-</a:t>
            </a:r>
          </a:p>
        </p:txBody>
      </p:sp>
      <p:sp>
        <p:nvSpPr>
          <p:cNvPr id="2145" name="Shape 2145"/>
          <p:cNvSpPr/>
          <p:nvPr/>
        </p:nvSpPr>
        <p:spPr>
          <a:xfrm>
            <a:off x="2832100" y="7658100"/>
            <a:ext cx="2794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0</a:t>
            </a:r>
          </a:p>
        </p:txBody>
      </p:sp>
      <p:sp>
        <p:nvSpPr>
          <p:cNvPr id="2146" name="Shape 2146"/>
          <p:cNvSpPr/>
          <p:nvPr/>
        </p:nvSpPr>
        <p:spPr>
          <a:xfrm rot="16200000">
            <a:off x="-317500" y="7099300"/>
            <a:ext cx="1054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from</a:t>
            </a:r>
          </a:p>
        </p:txBody>
      </p:sp>
      <p:sp>
        <p:nvSpPr>
          <p:cNvPr id="2147" name="Shape 2147"/>
          <p:cNvSpPr/>
          <p:nvPr/>
        </p:nvSpPr>
        <p:spPr>
          <a:xfrm>
            <a:off x="2254250" y="5365750"/>
            <a:ext cx="6604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to</a:t>
            </a:r>
          </a:p>
        </p:txBody>
      </p:sp>
      <p:sp>
        <p:nvSpPr>
          <p:cNvPr id="2148" name="Shape 2148"/>
          <p:cNvSpPr/>
          <p:nvPr/>
        </p:nvSpPr>
        <p:spPr>
          <a:xfrm flipH="1">
            <a:off x="2850655" y="3707327"/>
            <a:ext cx="3283088" cy="109327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49" name="Shape 2149"/>
          <p:cNvSpPr/>
          <p:nvPr/>
        </p:nvSpPr>
        <p:spPr>
          <a:xfrm>
            <a:off x="6568762" y="3707327"/>
            <a:ext cx="3300390" cy="1171105"/>
          </a:xfrm>
          <a:prstGeom prst="line">
            <a:avLst/>
          </a:prstGeom>
          <a:ln w="63500">
            <a:solidFill>
              <a:srgbClr val="5E5E5E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50" name="Shape 2150"/>
          <p:cNvSpPr/>
          <p:nvPr/>
        </p:nvSpPr>
        <p:spPr>
          <a:xfrm>
            <a:off x="5981700" y="32639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2151" name="Shape 2151"/>
          <p:cNvSpPr/>
          <p:nvPr/>
        </p:nvSpPr>
        <p:spPr>
          <a:xfrm>
            <a:off x="4305300" y="49593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2152" name="Shape 2152"/>
          <p:cNvSpPr/>
          <p:nvPr/>
        </p:nvSpPr>
        <p:spPr>
          <a:xfrm>
            <a:off x="4305300" y="34925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2153" name="Shape 2153"/>
          <p:cNvSpPr/>
          <p:nvPr/>
        </p:nvSpPr>
        <p:spPr>
          <a:xfrm>
            <a:off x="7937500" y="34925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3</a:t>
            </a:r>
          </a:p>
        </p:txBody>
      </p:sp>
      <p:sp>
        <p:nvSpPr>
          <p:cNvPr id="2154" name="Shape 2154"/>
          <p:cNvSpPr/>
          <p:nvPr/>
        </p:nvSpPr>
        <p:spPr>
          <a:xfrm flipV="1">
            <a:off x="6431386" y="5088942"/>
            <a:ext cx="3388576" cy="1167687"/>
          </a:xfrm>
          <a:prstGeom prst="line">
            <a:avLst/>
          </a:prstGeom>
          <a:ln w="63500">
            <a:solidFill>
              <a:srgbClr val="5E5E5E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55" name="Shape 2155"/>
          <p:cNvSpPr/>
          <p:nvPr/>
        </p:nvSpPr>
        <p:spPr>
          <a:xfrm>
            <a:off x="2959432" y="5232400"/>
            <a:ext cx="3319888" cy="96162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56" name="Shape 2156"/>
          <p:cNvSpPr/>
          <p:nvPr/>
        </p:nvSpPr>
        <p:spPr>
          <a:xfrm>
            <a:off x="9575800" y="45847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2157" name="Shape 2157"/>
          <p:cNvSpPr/>
          <p:nvPr/>
        </p:nvSpPr>
        <p:spPr>
          <a:xfrm>
            <a:off x="5981700" y="58166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7A81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v</a:t>
            </a:r>
          </a:p>
        </p:txBody>
      </p:sp>
      <p:sp>
        <p:nvSpPr>
          <p:cNvPr id="2158" name="Shape 2158"/>
          <p:cNvSpPr/>
          <p:nvPr/>
        </p:nvSpPr>
        <p:spPr>
          <a:xfrm>
            <a:off x="7924800" y="49657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2159" name="Shape 2159"/>
          <p:cNvSpPr/>
          <p:nvPr/>
        </p:nvSpPr>
        <p:spPr>
          <a:xfrm>
            <a:off x="2273300" y="45847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2160" name="Shape 2160"/>
          <p:cNvSpPr/>
          <p:nvPr/>
        </p:nvSpPr>
        <p:spPr>
          <a:xfrm>
            <a:off x="3429000" y="5994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z</a:t>
            </a:r>
          </a:p>
        </p:txBody>
      </p:sp>
      <p:sp>
        <p:nvSpPr>
          <p:cNvPr id="2161" name="Shape 2161"/>
          <p:cNvSpPr/>
          <p:nvPr/>
        </p:nvSpPr>
        <p:spPr>
          <a:xfrm>
            <a:off x="3378200" y="6680200"/>
            <a:ext cx="469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3</a:t>
            </a:r>
          </a:p>
        </p:txBody>
      </p:sp>
      <p:sp>
        <p:nvSpPr>
          <p:cNvPr id="2162" name="Shape 2162"/>
          <p:cNvSpPr/>
          <p:nvPr/>
        </p:nvSpPr>
        <p:spPr>
          <a:xfrm>
            <a:off x="3378200" y="7150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3</a:t>
            </a:r>
          </a:p>
        </p:txBody>
      </p:sp>
      <p:sp>
        <p:nvSpPr>
          <p:cNvPr id="2163" name="Shape 2163"/>
          <p:cNvSpPr/>
          <p:nvPr/>
        </p:nvSpPr>
        <p:spPr>
          <a:xfrm>
            <a:off x="3416300" y="76708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1</a:t>
            </a:r>
          </a:p>
        </p:txBody>
      </p:sp>
      <p:sp>
        <p:nvSpPr>
          <p:cNvPr id="2164" name="Shape 2164"/>
          <p:cNvSpPr/>
          <p:nvPr/>
        </p:nvSpPr>
        <p:spPr>
          <a:xfrm>
            <a:off x="10325100" y="15875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x</a:t>
            </a:r>
          </a:p>
        </p:txBody>
      </p:sp>
      <p:sp>
        <p:nvSpPr>
          <p:cNvPr id="2165" name="Shape 2165"/>
          <p:cNvSpPr/>
          <p:nvPr/>
        </p:nvSpPr>
        <p:spPr>
          <a:xfrm flipV="1">
            <a:off x="9194670" y="2208699"/>
            <a:ext cx="3175582" cy="998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66" name="Shape 2166"/>
          <p:cNvSpPr/>
          <p:nvPr/>
        </p:nvSpPr>
        <p:spPr>
          <a:xfrm>
            <a:off x="9436100" y="2197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2167" name="Shape 2167"/>
          <p:cNvSpPr/>
          <p:nvPr/>
        </p:nvSpPr>
        <p:spPr>
          <a:xfrm>
            <a:off x="9436100" y="27178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v</a:t>
            </a:r>
          </a:p>
        </p:txBody>
      </p:sp>
      <p:sp>
        <p:nvSpPr>
          <p:cNvPr id="2168" name="Shape 2168"/>
          <p:cNvSpPr/>
          <p:nvPr/>
        </p:nvSpPr>
        <p:spPr>
          <a:xfrm>
            <a:off x="10325100" y="22860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2169" name="Shape 2169"/>
          <p:cNvSpPr/>
          <p:nvPr/>
        </p:nvSpPr>
        <p:spPr>
          <a:xfrm>
            <a:off x="10858500" y="15875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2170" name="Shape 2170"/>
          <p:cNvSpPr/>
          <p:nvPr/>
        </p:nvSpPr>
        <p:spPr>
          <a:xfrm>
            <a:off x="11417300" y="15875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v</a:t>
            </a:r>
          </a:p>
        </p:txBody>
      </p:sp>
      <p:sp>
        <p:nvSpPr>
          <p:cNvPr id="2171" name="Shape 2171"/>
          <p:cNvSpPr/>
          <p:nvPr/>
        </p:nvSpPr>
        <p:spPr>
          <a:xfrm>
            <a:off x="9436100" y="31877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2172" name="Shape 2172"/>
          <p:cNvSpPr/>
          <p:nvPr/>
        </p:nvSpPr>
        <p:spPr>
          <a:xfrm>
            <a:off x="10883900" y="22860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2173" name="Shape 2173"/>
          <p:cNvSpPr/>
          <p:nvPr/>
        </p:nvSpPr>
        <p:spPr>
          <a:xfrm>
            <a:off x="11417300" y="22860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-</a:t>
            </a:r>
          </a:p>
        </p:txBody>
      </p:sp>
      <p:sp>
        <p:nvSpPr>
          <p:cNvPr id="2174" name="Shape 2174"/>
          <p:cNvSpPr/>
          <p:nvPr/>
        </p:nvSpPr>
        <p:spPr>
          <a:xfrm>
            <a:off x="10325100" y="27559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2</a:t>
            </a:r>
          </a:p>
        </p:txBody>
      </p:sp>
      <p:sp>
        <p:nvSpPr>
          <p:cNvPr id="2175" name="Shape 2175"/>
          <p:cNvSpPr/>
          <p:nvPr/>
        </p:nvSpPr>
        <p:spPr>
          <a:xfrm>
            <a:off x="10871200" y="27559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-</a:t>
            </a:r>
          </a:p>
        </p:txBody>
      </p:sp>
      <p:sp>
        <p:nvSpPr>
          <p:cNvPr id="2176" name="Shape 2176"/>
          <p:cNvSpPr/>
          <p:nvPr/>
        </p:nvSpPr>
        <p:spPr>
          <a:xfrm>
            <a:off x="11353800" y="2755900"/>
            <a:ext cx="368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0</a:t>
            </a:r>
          </a:p>
        </p:txBody>
      </p:sp>
      <p:sp>
        <p:nvSpPr>
          <p:cNvPr id="2177" name="Shape 2177"/>
          <p:cNvSpPr/>
          <p:nvPr/>
        </p:nvSpPr>
        <p:spPr>
          <a:xfrm>
            <a:off x="11976100" y="15748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2178" name="Shape 2178"/>
          <p:cNvSpPr/>
          <p:nvPr/>
        </p:nvSpPr>
        <p:spPr>
          <a:xfrm>
            <a:off x="11988800" y="22987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3</a:t>
            </a:r>
          </a:p>
        </p:txBody>
      </p:sp>
      <p:sp>
        <p:nvSpPr>
          <p:cNvPr id="2179" name="Shape 2179"/>
          <p:cNvSpPr/>
          <p:nvPr/>
        </p:nvSpPr>
        <p:spPr>
          <a:xfrm>
            <a:off x="11976100" y="27559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1</a:t>
            </a:r>
          </a:p>
        </p:txBody>
      </p:sp>
      <p:sp>
        <p:nvSpPr>
          <p:cNvPr id="2180" name="Shape 2180"/>
          <p:cNvSpPr/>
          <p:nvPr/>
        </p:nvSpPr>
        <p:spPr>
          <a:xfrm>
            <a:off x="558800" y="5981700"/>
            <a:ext cx="3454400" cy="2260600"/>
          </a:xfrm>
          <a:prstGeom prst="rect">
            <a:avLst/>
          </a:prstGeom>
          <a:ln w="635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181" name="Shape 2181"/>
          <p:cNvSpPr/>
          <p:nvPr/>
        </p:nvSpPr>
        <p:spPr>
          <a:xfrm flipV="1">
            <a:off x="1463407" y="6121287"/>
            <a:ext cx="984" cy="2044825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82" name="Shape 2182"/>
          <p:cNvSpPr/>
          <p:nvPr/>
        </p:nvSpPr>
        <p:spPr>
          <a:xfrm>
            <a:off x="9105900" y="1562100"/>
            <a:ext cx="3454400" cy="2362200"/>
          </a:xfrm>
          <a:prstGeom prst="rect">
            <a:avLst/>
          </a:prstGeom>
          <a:ln w="635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183" name="Shape 2183"/>
          <p:cNvSpPr/>
          <p:nvPr/>
        </p:nvSpPr>
        <p:spPr>
          <a:xfrm flipV="1">
            <a:off x="10007842" y="1701783"/>
            <a:ext cx="1089" cy="2095529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84" name="Shape 2184"/>
          <p:cNvSpPr/>
          <p:nvPr/>
        </p:nvSpPr>
        <p:spPr>
          <a:xfrm>
            <a:off x="10299700" y="32385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3</a:t>
            </a:r>
          </a:p>
        </p:txBody>
      </p:sp>
      <p:sp>
        <p:nvSpPr>
          <p:cNvPr id="2185" name="Shape 2185"/>
          <p:cNvSpPr/>
          <p:nvPr/>
        </p:nvSpPr>
        <p:spPr>
          <a:xfrm>
            <a:off x="10833100" y="32385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3</a:t>
            </a:r>
          </a:p>
        </p:txBody>
      </p:sp>
      <p:sp>
        <p:nvSpPr>
          <p:cNvPr id="2186" name="Shape 2186"/>
          <p:cNvSpPr/>
          <p:nvPr/>
        </p:nvSpPr>
        <p:spPr>
          <a:xfrm>
            <a:off x="11353800" y="3238500"/>
            <a:ext cx="292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2187" name="Shape 2187"/>
          <p:cNvSpPr/>
          <p:nvPr/>
        </p:nvSpPr>
        <p:spPr>
          <a:xfrm>
            <a:off x="11950700" y="32385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2188" name="Shape 2188"/>
          <p:cNvSpPr/>
          <p:nvPr/>
        </p:nvSpPr>
        <p:spPr>
          <a:xfrm>
            <a:off x="2336800" y="749300"/>
            <a:ext cx="3454400" cy="2438400"/>
          </a:xfrm>
          <a:prstGeom prst="rect">
            <a:avLst/>
          </a:prstGeom>
          <a:ln w="635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189" name="Shape 2189"/>
          <p:cNvSpPr/>
          <p:nvPr/>
        </p:nvSpPr>
        <p:spPr>
          <a:xfrm>
            <a:off x="3556000" y="7747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2190" name="Shape 2190"/>
          <p:cNvSpPr/>
          <p:nvPr/>
        </p:nvSpPr>
        <p:spPr>
          <a:xfrm flipV="1">
            <a:off x="2425570" y="1395899"/>
            <a:ext cx="3175582" cy="998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91" name="Shape 2191"/>
          <p:cNvSpPr/>
          <p:nvPr/>
        </p:nvSpPr>
        <p:spPr>
          <a:xfrm flipV="1">
            <a:off x="3238739" y="888984"/>
            <a:ext cx="985" cy="2209828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192" name="Shape 2192"/>
          <p:cNvSpPr/>
          <p:nvPr/>
        </p:nvSpPr>
        <p:spPr>
          <a:xfrm>
            <a:off x="2667000" y="1384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2193" name="Shape 2193"/>
          <p:cNvSpPr/>
          <p:nvPr/>
        </p:nvSpPr>
        <p:spPr>
          <a:xfrm>
            <a:off x="2667000" y="18796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2194" name="Shape 2194"/>
          <p:cNvSpPr/>
          <p:nvPr/>
        </p:nvSpPr>
        <p:spPr>
          <a:xfrm>
            <a:off x="3568700" y="19304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2195" name="Shape 2195"/>
          <p:cNvSpPr/>
          <p:nvPr/>
        </p:nvSpPr>
        <p:spPr>
          <a:xfrm>
            <a:off x="4089400" y="7747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2196" name="Shape 2196"/>
          <p:cNvSpPr/>
          <p:nvPr/>
        </p:nvSpPr>
        <p:spPr>
          <a:xfrm>
            <a:off x="4648200" y="7747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v</a:t>
            </a:r>
          </a:p>
        </p:txBody>
      </p:sp>
      <p:sp>
        <p:nvSpPr>
          <p:cNvPr id="2197" name="Shape 2197"/>
          <p:cNvSpPr/>
          <p:nvPr/>
        </p:nvSpPr>
        <p:spPr>
          <a:xfrm>
            <a:off x="4127500" y="19304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2198" name="Shape 2198"/>
          <p:cNvSpPr/>
          <p:nvPr/>
        </p:nvSpPr>
        <p:spPr>
          <a:xfrm>
            <a:off x="4660900" y="19304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3</a:t>
            </a:r>
          </a:p>
        </p:txBody>
      </p:sp>
      <p:sp>
        <p:nvSpPr>
          <p:cNvPr id="2199" name="Shape 2199"/>
          <p:cNvSpPr/>
          <p:nvPr/>
        </p:nvSpPr>
        <p:spPr>
          <a:xfrm>
            <a:off x="2667000" y="25146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2200" name="Shape 2200"/>
          <p:cNvSpPr/>
          <p:nvPr/>
        </p:nvSpPr>
        <p:spPr>
          <a:xfrm>
            <a:off x="5207000" y="7747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2201" name="Shape 2201"/>
          <p:cNvSpPr/>
          <p:nvPr/>
        </p:nvSpPr>
        <p:spPr>
          <a:xfrm>
            <a:off x="5245100" y="19431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3</a:t>
            </a:r>
          </a:p>
        </p:txBody>
      </p:sp>
      <p:sp>
        <p:nvSpPr>
          <p:cNvPr id="2202" name="Shape 2202"/>
          <p:cNvSpPr/>
          <p:nvPr/>
        </p:nvSpPr>
        <p:spPr>
          <a:xfrm>
            <a:off x="7086600" y="6400800"/>
            <a:ext cx="3454400" cy="2362200"/>
          </a:xfrm>
          <a:prstGeom prst="rect">
            <a:avLst/>
          </a:prstGeom>
          <a:ln w="63500">
            <a:solidFill>
              <a:srgbClr val="7A81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203" name="Shape 2203"/>
          <p:cNvSpPr/>
          <p:nvPr/>
        </p:nvSpPr>
        <p:spPr>
          <a:xfrm>
            <a:off x="8305800" y="6426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x</a:t>
            </a:r>
          </a:p>
        </p:txBody>
      </p:sp>
      <p:sp>
        <p:nvSpPr>
          <p:cNvPr id="2204" name="Shape 2204"/>
          <p:cNvSpPr/>
          <p:nvPr/>
        </p:nvSpPr>
        <p:spPr>
          <a:xfrm flipV="1">
            <a:off x="7175370" y="7047399"/>
            <a:ext cx="3175582" cy="998"/>
          </a:xfrm>
          <a:prstGeom prst="line">
            <a:avLst/>
          </a:prstGeom>
          <a:ln w="38100">
            <a:solidFill>
              <a:srgbClr val="7A81FF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05" name="Shape 2205"/>
          <p:cNvSpPr/>
          <p:nvPr/>
        </p:nvSpPr>
        <p:spPr>
          <a:xfrm flipV="1">
            <a:off x="7988534" y="6540488"/>
            <a:ext cx="1031" cy="2082824"/>
          </a:xfrm>
          <a:prstGeom prst="line">
            <a:avLst/>
          </a:prstGeom>
          <a:ln w="38100">
            <a:solidFill>
              <a:srgbClr val="7A81FF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06" name="Shape 2206"/>
          <p:cNvSpPr/>
          <p:nvPr/>
        </p:nvSpPr>
        <p:spPr>
          <a:xfrm>
            <a:off x="7416800" y="70358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x</a:t>
            </a:r>
          </a:p>
        </p:txBody>
      </p:sp>
      <p:sp>
        <p:nvSpPr>
          <p:cNvPr id="2207" name="Shape 2207"/>
          <p:cNvSpPr/>
          <p:nvPr/>
        </p:nvSpPr>
        <p:spPr>
          <a:xfrm>
            <a:off x="8839200" y="6426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y</a:t>
            </a:r>
          </a:p>
        </p:txBody>
      </p:sp>
      <p:sp>
        <p:nvSpPr>
          <p:cNvPr id="2208" name="Shape 2208"/>
          <p:cNvSpPr/>
          <p:nvPr/>
        </p:nvSpPr>
        <p:spPr>
          <a:xfrm>
            <a:off x="9398000" y="6426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v</a:t>
            </a:r>
          </a:p>
        </p:txBody>
      </p:sp>
      <p:sp>
        <p:nvSpPr>
          <p:cNvPr id="2209" name="Shape 2209"/>
          <p:cNvSpPr/>
          <p:nvPr/>
        </p:nvSpPr>
        <p:spPr>
          <a:xfrm>
            <a:off x="7416800" y="7531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v</a:t>
            </a:r>
          </a:p>
        </p:txBody>
      </p:sp>
      <p:sp>
        <p:nvSpPr>
          <p:cNvPr id="2210" name="Shape 2210"/>
          <p:cNvSpPr/>
          <p:nvPr/>
        </p:nvSpPr>
        <p:spPr>
          <a:xfrm>
            <a:off x="8318500" y="75692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2</a:t>
            </a:r>
          </a:p>
        </p:txBody>
      </p:sp>
      <p:sp>
        <p:nvSpPr>
          <p:cNvPr id="2211" name="Shape 2211"/>
          <p:cNvSpPr/>
          <p:nvPr/>
        </p:nvSpPr>
        <p:spPr>
          <a:xfrm>
            <a:off x="8864600" y="75692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3</a:t>
            </a:r>
          </a:p>
        </p:txBody>
      </p:sp>
      <p:sp>
        <p:nvSpPr>
          <p:cNvPr id="2212" name="Shape 2212"/>
          <p:cNvSpPr/>
          <p:nvPr/>
        </p:nvSpPr>
        <p:spPr>
          <a:xfrm>
            <a:off x="9385300" y="7569200"/>
            <a:ext cx="3556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0</a:t>
            </a:r>
          </a:p>
        </p:txBody>
      </p:sp>
      <p:sp>
        <p:nvSpPr>
          <p:cNvPr id="2213" name="Shape 2213"/>
          <p:cNvSpPr/>
          <p:nvPr/>
        </p:nvSpPr>
        <p:spPr>
          <a:xfrm>
            <a:off x="7416800" y="8001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z</a:t>
            </a:r>
          </a:p>
        </p:txBody>
      </p:sp>
      <p:sp>
        <p:nvSpPr>
          <p:cNvPr id="2214" name="Shape 2214"/>
          <p:cNvSpPr/>
          <p:nvPr/>
        </p:nvSpPr>
        <p:spPr>
          <a:xfrm>
            <a:off x="9956800" y="64135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z</a:t>
            </a:r>
          </a:p>
        </p:txBody>
      </p:sp>
      <p:sp>
        <p:nvSpPr>
          <p:cNvPr id="2215" name="Shape 2215"/>
          <p:cNvSpPr/>
          <p:nvPr/>
        </p:nvSpPr>
        <p:spPr>
          <a:xfrm>
            <a:off x="9994900" y="75692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1</a:t>
            </a:r>
          </a:p>
        </p:txBody>
      </p:sp>
      <p:sp>
        <p:nvSpPr>
          <p:cNvPr id="2216" name="Shape 2216"/>
          <p:cNvSpPr/>
          <p:nvPr/>
        </p:nvSpPr>
        <p:spPr>
          <a:xfrm>
            <a:off x="5194300" y="2540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2217" name="Shape 2217"/>
          <p:cNvSpPr/>
          <p:nvPr/>
        </p:nvSpPr>
        <p:spPr>
          <a:xfrm>
            <a:off x="3530600" y="13843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0</a:t>
            </a:r>
          </a:p>
        </p:txBody>
      </p:sp>
      <p:sp>
        <p:nvSpPr>
          <p:cNvPr id="2218" name="Shape 2218"/>
          <p:cNvSpPr/>
          <p:nvPr/>
        </p:nvSpPr>
        <p:spPr>
          <a:xfrm>
            <a:off x="4076700" y="13843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2219" name="Shape 2219"/>
          <p:cNvSpPr/>
          <p:nvPr/>
        </p:nvSpPr>
        <p:spPr>
          <a:xfrm>
            <a:off x="4635500" y="13843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2220" name="Shape 2220"/>
          <p:cNvSpPr/>
          <p:nvPr/>
        </p:nvSpPr>
        <p:spPr>
          <a:xfrm>
            <a:off x="5270500" y="13843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2221" name="Shape 2221"/>
          <p:cNvSpPr/>
          <p:nvPr/>
        </p:nvSpPr>
        <p:spPr>
          <a:xfrm>
            <a:off x="3606800" y="24892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-</a:t>
            </a:r>
          </a:p>
        </p:txBody>
      </p:sp>
      <p:sp>
        <p:nvSpPr>
          <p:cNvPr id="2222" name="Shape 2222"/>
          <p:cNvSpPr/>
          <p:nvPr/>
        </p:nvSpPr>
        <p:spPr>
          <a:xfrm>
            <a:off x="4089400" y="25400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3</a:t>
            </a:r>
          </a:p>
        </p:txBody>
      </p:sp>
      <p:sp>
        <p:nvSpPr>
          <p:cNvPr id="2223" name="Shape 2223"/>
          <p:cNvSpPr/>
          <p:nvPr/>
        </p:nvSpPr>
        <p:spPr>
          <a:xfrm>
            <a:off x="4610100" y="2540000"/>
            <a:ext cx="292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2224" name="Shape 2224"/>
          <p:cNvSpPr/>
          <p:nvPr/>
        </p:nvSpPr>
        <p:spPr>
          <a:xfrm>
            <a:off x="8369300" y="80772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-</a:t>
            </a:r>
          </a:p>
        </p:txBody>
      </p:sp>
      <p:sp>
        <p:nvSpPr>
          <p:cNvPr id="2225" name="Shape 2225"/>
          <p:cNvSpPr/>
          <p:nvPr/>
        </p:nvSpPr>
        <p:spPr>
          <a:xfrm>
            <a:off x="8839200" y="80899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3</a:t>
            </a:r>
          </a:p>
        </p:txBody>
      </p:sp>
      <p:sp>
        <p:nvSpPr>
          <p:cNvPr id="2226" name="Shape 2226"/>
          <p:cNvSpPr/>
          <p:nvPr/>
        </p:nvSpPr>
        <p:spPr>
          <a:xfrm>
            <a:off x="9359900" y="8089900"/>
            <a:ext cx="292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2227" name="Shape 2227"/>
          <p:cNvSpPr/>
          <p:nvPr/>
        </p:nvSpPr>
        <p:spPr>
          <a:xfrm>
            <a:off x="9956800" y="80899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2228" name="Shape 2228"/>
          <p:cNvSpPr/>
          <p:nvPr/>
        </p:nvSpPr>
        <p:spPr>
          <a:xfrm>
            <a:off x="8267700" y="7061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0</a:t>
            </a:r>
          </a:p>
        </p:txBody>
      </p:sp>
      <p:sp>
        <p:nvSpPr>
          <p:cNvPr id="2229" name="Shape 2229"/>
          <p:cNvSpPr/>
          <p:nvPr/>
        </p:nvSpPr>
        <p:spPr>
          <a:xfrm>
            <a:off x="8813800" y="7061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2230" name="Shape 2230"/>
          <p:cNvSpPr/>
          <p:nvPr/>
        </p:nvSpPr>
        <p:spPr>
          <a:xfrm>
            <a:off x="9372600" y="7061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2231" name="Shape 2231"/>
          <p:cNvSpPr/>
          <p:nvPr/>
        </p:nvSpPr>
        <p:spPr>
          <a:xfrm>
            <a:off x="10007600" y="70612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-</a:t>
            </a:r>
          </a:p>
        </p:txBody>
      </p:sp>
      <p:sp>
        <p:nvSpPr>
          <p:cNvPr id="2232" name="Shape 2232"/>
          <p:cNvSpPr/>
          <p:nvPr/>
        </p:nvSpPr>
        <p:spPr>
          <a:xfrm flipH="1">
            <a:off x="8150895" y="7280856"/>
            <a:ext cx="1007415" cy="847144"/>
          </a:xfrm>
          <a:prstGeom prst="line">
            <a:avLst/>
          </a:prstGeom>
          <a:ln w="635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" grpId="1" animBg="1" advAuto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6" name="Shape 22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47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2237" name="Shape 2237"/>
          <p:cNvSpPr/>
          <p:nvPr/>
        </p:nvSpPr>
        <p:spPr>
          <a:xfrm>
            <a:off x="1778000" y="60071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2238" name="Shape 2238"/>
          <p:cNvSpPr/>
          <p:nvPr/>
        </p:nvSpPr>
        <p:spPr>
          <a:xfrm flipV="1">
            <a:off x="647387" y="6633814"/>
            <a:ext cx="3175582" cy="999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39" name="Shape 2239"/>
          <p:cNvSpPr/>
          <p:nvPr/>
        </p:nvSpPr>
        <p:spPr>
          <a:xfrm>
            <a:off x="889000" y="66167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x</a:t>
            </a:r>
          </a:p>
        </p:txBody>
      </p:sp>
      <p:sp>
        <p:nvSpPr>
          <p:cNvPr id="2240" name="Shape 2240"/>
          <p:cNvSpPr/>
          <p:nvPr/>
        </p:nvSpPr>
        <p:spPr>
          <a:xfrm>
            <a:off x="889000" y="7112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y</a:t>
            </a:r>
          </a:p>
        </p:txBody>
      </p:sp>
      <p:sp>
        <p:nvSpPr>
          <p:cNvPr id="2241" name="Shape 2241"/>
          <p:cNvSpPr/>
          <p:nvPr/>
        </p:nvSpPr>
        <p:spPr>
          <a:xfrm>
            <a:off x="1752600" y="6680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0</a:t>
            </a:r>
          </a:p>
        </p:txBody>
      </p:sp>
      <p:sp>
        <p:nvSpPr>
          <p:cNvPr id="2242" name="Shape 2242"/>
          <p:cNvSpPr/>
          <p:nvPr/>
        </p:nvSpPr>
        <p:spPr>
          <a:xfrm>
            <a:off x="1790700" y="71628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2243" name="Shape 2243"/>
          <p:cNvSpPr/>
          <p:nvPr/>
        </p:nvSpPr>
        <p:spPr>
          <a:xfrm>
            <a:off x="2311400" y="60071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y</a:t>
            </a:r>
          </a:p>
        </p:txBody>
      </p:sp>
      <p:sp>
        <p:nvSpPr>
          <p:cNvPr id="2244" name="Shape 2244"/>
          <p:cNvSpPr/>
          <p:nvPr/>
        </p:nvSpPr>
        <p:spPr>
          <a:xfrm>
            <a:off x="2870200" y="60071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2245" name="Shape 2245"/>
          <p:cNvSpPr/>
          <p:nvPr/>
        </p:nvSpPr>
        <p:spPr>
          <a:xfrm>
            <a:off x="889000" y="7607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2246" name="Shape 2246"/>
          <p:cNvSpPr/>
          <p:nvPr/>
        </p:nvSpPr>
        <p:spPr>
          <a:xfrm>
            <a:off x="2298700" y="6680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2247" name="Shape 2247"/>
          <p:cNvSpPr/>
          <p:nvPr/>
        </p:nvSpPr>
        <p:spPr>
          <a:xfrm>
            <a:off x="2857500" y="6680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2248" name="Shape 2248"/>
          <p:cNvSpPr/>
          <p:nvPr/>
        </p:nvSpPr>
        <p:spPr>
          <a:xfrm>
            <a:off x="2349500" y="71628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2249" name="Shape 2249"/>
          <p:cNvSpPr/>
          <p:nvPr/>
        </p:nvSpPr>
        <p:spPr>
          <a:xfrm>
            <a:off x="2882900" y="71628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3</a:t>
            </a:r>
          </a:p>
        </p:txBody>
      </p:sp>
      <p:sp>
        <p:nvSpPr>
          <p:cNvPr id="2250" name="Shape 2250"/>
          <p:cNvSpPr/>
          <p:nvPr/>
        </p:nvSpPr>
        <p:spPr>
          <a:xfrm>
            <a:off x="1803400" y="76581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2</a:t>
            </a:r>
          </a:p>
        </p:txBody>
      </p:sp>
      <p:sp>
        <p:nvSpPr>
          <p:cNvPr id="2251" name="Shape 2251"/>
          <p:cNvSpPr/>
          <p:nvPr/>
        </p:nvSpPr>
        <p:spPr>
          <a:xfrm>
            <a:off x="2362200" y="76581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3</a:t>
            </a:r>
          </a:p>
        </p:txBody>
      </p:sp>
      <p:sp>
        <p:nvSpPr>
          <p:cNvPr id="2252" name="Shape 2252"/>
          <p:cNvSpPr/>
          <p:nvPr/>
        </p:nvSpPr>
        <p:spPr>
          <a:xfrm>
            <a:off x="2832100" y="7658100"/>
            <a:ext cx="2794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0</a:t>
            </a:r>
          </a:p>
        </p:txBody>
      </p:sp>
      <p:sp>
        <p:nvSpPr>
          <p:cNvPr id="2253" name="Shape 2253"/>
          <p:cNvSpPr/>
          <p:nvPr/>
        </p:nvSpPr>
        <p:spPr>
          <a:xfrm rot="16200000">
            <a:off x="-317500" y="7099300"/>
            <a:ext cx="1054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from</a:t>
            </a:r>
          </a:p>
        </p:txBody>
      </p:sp>
      <p:sp>
        <p:nvSpPr>
          <p:cNvPr id="2254" name="Shape 2254"/>
          <p:cNvSpPr/>
          <p:nvPr/>
        </p:nvSpPr>
        <p:spPr>
          <a:xfrm>
            <a:off x="2254250" y="5365750"/>
            <a:ext cx="6604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to</a:t>
            </a:r>
          </a:p>
        </p:txBody>
      </p:sp>
      <p:sp>
        <p:nvSpPr>
          <p:cNvPr id="2255" name="Shape 2255"/>
          <p:cNvSpPr/>
          <p:nvPr/>
        </p:nvSpPr>
        <p:spPr>
          <a:xfrm flipH="1">
            <a:off x="2850655" y="3707327"/>
            <a:ext cx="3283088" cy="109327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56" name="Shape 2256"/>
          <p:cNvSpPr/>
          <p:nvPr/>
        </p:nvSpPr>
        <p:spPr>
          <a:xfrm>
            <a:off x="6568762" y="3707327"/>
            <a:ext cx="3300390" cy="1171105"/>
          </a:xfrm>
          <a:prstGeom prst="line">
            <a:avLst/>
          </a:prstGeom>
          <a:ln w="63500">
            <a:solidFill>
              <a:srgbClr val="5E5E5E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57" name="Shape 2257"/>
          <p:cNvSpPr/>
          <p:nvPr/>
        </p:nvSpPr>
        <p:spPr>
          <a:xfrm>
            <a:off x="5981700" y="32639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2258" name="Shape 2258"/>
          <p:cNvSpPr/>
          <p:nvPr/>
        </p:nvSpPr>
        <p:spPr>
          <a:xfrm>
            <a:off x="4305300" y="49593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2259" name="Shape 2259"/>
          <p:cNvSpPr/>
          <p:nvPr/>
        </p:nvSpPr>
        <p:spPr>
          <a:xfrm>
            <a:off x="4305300" y="34925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2260" name="Shape 2260"/>
          <p:cNvSpPr/>
          <p:nvPr/>
        </p:nvSpPr>
        <p:spPr>
          <a:xfrm>
            <a:off x="7937500" y="34925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3</a:t>
            </a:r>
          </a:p>
        </p:txBody>
      </p:sp>
      <p:sp>
        <p:nvSpPr>
          <p:cNvPr id="2261" name="Shape 2261"/>
          <p:cNvSpPr/>
          <p:nvPr/>
        </p:nvSpPr>
        <p:spPr>
          <a:xfrm flipV="1">
            <a:off x="6431386" y="5088942"/>
            <a:ext cx="3388576" cy="1167687"/>
          </a:xfrm>
          <a:prstGeom prst="line">
            <a:avLst/>
          </a:prstGeom>
          <a:ln w="63500">
            <a:solidFill>
              <a:srgbClr val="5E5E5E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62" name="Shape 2262"/>
          <p:cNvSpPr/>
          <p:nvPr/>
        </p:nvSpPr>
        <p:spPr>
          <a:xfrm>
            <a:off x="2959432" y="5232400"/>
            <a:ext cx="3319888" cy="961623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63" name="Shape 2263"/>
          <p:cNvSpPr/>
          <p:nvPr/>
        </p:nvSpPr>
        <p:spPr>
          <a:xfrm>
            <a:off x="9575800" y="45847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2264" name="Shape 2264"/>
          <p:cNvSpPr/>
          <p:nvPr/>
        </p:nvSpPr>
        <p:spPr>
          <a:xfrm>
            <a:off x="5981700" y="58166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7A81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v</a:t>
            </a:r>
          </a:p>
        </p:txBody>
      </p:sp>
      <p:sp>
        <p:nvSpPr>
          <p:cNvPr id="2265" name="Shape 2265"/>
          <p:cNvSpPr/>
          <p:nvPr/>
        </p:nvSpPr>
        <p:spPr>
          <a:xfrm>
            <a:off x="7924800" y="49657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2266" name="Shape 2266"/>
          <p:cNvSpPr/>
          <p:nvPr/>
        </p:nvSpPr>
        <p:spPr>
          <a:xfrm>
            <a:off x="2273300" y="45847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2267" name="Shape 2267"/>
          <p:cNvSpPr/>
          <p:nvPr/>
        </p:nvSpPr>
        <p:spPr>
          <a:xfrm>
            <a:off x="3429000" y="5994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z</a:t>
            </a:r>
          </a:p>
        </p:txBody>
      </p:sp>
      <p:sp>
        <p:nvSpPr>
          <p:cNvPr id="2268" name="Shape 2268"/>
          <p:cNvSpPr/>
          <p:nvPr/>
        </p:nvSpPr>
        <p:spPr>
          <a:xfrm>
            <a:off x="3378200" y="6680200"/>
            <a:ext cx="469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3</a:t>
            </a:r>
          </a:p>
        </p:txBody>
      </p:sp>
      <p:sp>
        <p:nvSpPr>
          <p:cNvPr id="2269" name="Shape 2269"/>
          <p:cNvSpPr/>
          <p:nvPr/>
        </p:nvSpPr>
        <p:spPr>
          <a:xfrm>
            <a:off x="3378200" y="7150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3</a:t>
            </a:r>
          </a:p>
        </p:txBody>
      </p:sp>
      <p:sp>
        <p:nvSpPr>
          <p:cNvPr id="2270" name="Shape 2270"/>
          <p:cNvSpPr/>
          <p:nvPr/>
        </p:nvSpPr>
        <p:spPr>
          <a:xfrm>
            <a:off x="3416300" y="76708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1</a:t>
            </a:r>
          </a:p>
        </p:txBody>
      </p:sp>
      <p:sp>
        <p:nvSpPr>
          <p:cNvPr id="2271" name="Shape 2271"/>
          <p:cNvSpPr/>
          <p:nvPr/>
        </p:nvSpPr>
        <p:spPr>
          <a:xfrm>
            <a:off x="10325100" y="15875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x</a:t>
            </a:r>
          </a:p>
        </p:txBody>
      </p:sp>
      <p:sp>
        <p:nvSpPr>
          <p:cNvPr id="2272" name="Shape 2272"/>
          <p:cNvSpPr/>
          <p:nvPr/>
        </p:nvSpPr>
        <p:spPr>
          <a:xfrm flipV="1">
            <a:off x="9194670" y="2208699"/>
            <a:ext cx="3175582" cy="998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73" name="Shape 2273"/>
          <p:cNvSpPr/>
          <p:nvPr/>
        </p:nvSpPr>
        <p:spPr>
          <a:xfrm>
            <a:off x="9436100" y="2197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2274" name="Shape 2274"/>
          <p:cNvSpPr/>
          <p:nvPr/>
        </p:nvSpPr>
        <p:spPr>
          <a:xfrm>
            <a:off x="9436100" y="27178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v</a:t>
            </a:r>
          </a:p>
        </p:txBody>
      </p:sp>
      <p:sp>
        <p:nvSpPr>
          <p:cNvPr id="2275" name="Shape 2275"/>
          <p:cNvSpPr/>
          <p:nvPr/>
        </p:nvSpPr>
        <p:spPr>
          <a:xfrm>
            <a:off x="10325100" y="22860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2276" name="Shape 2276"/>
          <p:cNvSpPr/>
          <p:nvPr/>
        </p:nvSpPr>
        <p:spPr>
          <a:xfrm>
            <a:off x="10858500" y="15875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2277" name="Shape 2277"/>
          <p:cNvSpPr/>
          <p:nvPr/>
        </p:nvSpPr>
        <p:spPr>
          <a:xfrm>
            <a:off x="11417300" y="15875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v</a:t>
            </a:r>
          </a:p>
        </p:txBody>
      </p:sp>
      <p:sp>
        <p:nvSpPr>
          <p:cNvPr id="2278" name="Shape 2278"/>
          <p:cNvSpPr/>
          <p:nvPr/>
        </p:nvSpPr>
        <p:spPr>
          <a:xfrm>
            <a:off x="9436100" y="31877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2279" name="Shape 2279"/>
          <p:cNvSpPr/>
          <p:nvPr/>
        </p:nvSpPr>
        <p:spPr>
          <a:xfrm>
            <a:off x="10883900" y="22860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2280" name="Shape 2280"/>
          <p:cNvSpPr/>
          <p:nvPr/>
        </p:nvSpPr>
        <p:spPr>
          <a:xfrm>
            <a:off x="11417300" y="22860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3</a:t>
            </a:r>
          </a:p>
        </p:txBody>
      </p:sp>
      <p:sp>
        <p:nvSpPr>
          <p:cNvPr id="2281" name="Shape 2281"/>
          <p:cNvSpPr/>
          <p:nvPr/>
        </p:nvSpPr>
        <p:spPr>
          <a:xfrm>
            <a:off x="10325100" y="27559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2</a:t>
            </a:r>
          </a:p>
        </p:txBody>
      </p:sp>
      <p:sp>
        <p:nvSpPr>
          <p:cNvPr id="2282" name="Shape 2282"/>
          <p:cNvSpPr/>
          <p:nvPr/>
        </p:nvSpPr>
        <p:spPr>
          <a:xfrm>
            <a:off x="10845800" y="27559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3</a:t>
            </a:r>
          </a:p>
        </p:txBody>
      </p:sp>
      <p:sp>
        <p:nvSpPr>
          <p:cNvPr id="2283" name="Shape 2283"/>
          <p:cNvSpPr/>
          <p:nvPr/>
        </p:nvSpPr>
        <p:spPr>
          <a:xfrm>
            <a:off x="11353800" y="2755900"/>
            <a:ext cx="368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0</a:t>
            </a:r>
          </a:p>
        </p:txBody>
      </p:sp>
      <p:sp>
        <p:nvSpPr>
          <p:cNvPr id="2284" name="Shape 2284"/>
          <p:cNvSpPr/>
          <p:nvPr/>
        </p:nvSpPr>
        <p:spPr>
          <a:xfrm>
            <a:off x="11976100" y="15748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2285" name="Shape 2285"/>
          <p:cNvSpPr/>
          <p:nvPr/>
        </p:nvSpPr>
        <p:spPr>
          <a:xfrm>
            <a:off x="11988800" y="22987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3</a:t>
            </a:r>
          </a:p>
        </p:txBody>
      </p:sp>
      <p:sp>
        <p:nvSpPr>
          <p:cNvPr id="2286" name="Shape 2286"/>
          <p:cNvSpPr/>
          <p:nvPr/>
        </p:nvSpPr>
        <p:spPr>
          <a:xfrm>
            <a:off x="11976100" y="27559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1</a:t>
            </a:r>
          </a:p>
        </p:txBody>
      </p:sp>
      <p:sp>
        <p:nvSpPr>
          <p:cNvPr id="2287" name="Shape 2287"/>
          <p:cNvSpPr/>
          <p:nvPr/>
        </p:nvSpPr>
        <p:spPr>
          <a:xfrm>
            <a:off x="558800" y="5981700"/>
            <a:ext cx="3454400" cy="2260600"/>
          </a:xfrm>
          <a:prstGeom prst="rect">
            <a:avLst/>
          </a:prstGeom>
          <a:ln w="635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288" name="Shape 2288"/>
          <p:cNvSpPr/>
          <p:nvPr/>
        </p:nvSpPr>
        <p:spPr>
          <a:xfrm flipV="1">
            <a:off x="1463407" y="6121287"/>
            <a:ext cx="984" cy="2044825"/>
          </a:xfrm>
          <a:prstGeom prst="line">
            <a:avLst/>
          </a:prstGeom>
          <a:ln w="38100">
            <a:solidFill>
              <a:srgbClr val="424242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89" name="Shape 2289"/>
          <p:cNvSpPr/>
          <p:nvPr/>
        </p:nvSpPr>
        <p:spPr>
          <a:xfrm>
            <a:off x="9105900" y="1562100"/>
            <a:ext cx="3454400" cy="2362200"/>
          </a:xfrm>
          <a:prstGeom prst="rect">
            <a:avLst/>
          </a:prstGeom>
          <a:ln w="635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290" name="Shape 2290"/>
          <p:cNvSpPr/>
          <p:nvPr/>
        </p:nvSpPr>
        <p:spPr>
          <a:xfrm flipV="1">
            <a:off x="10007842" y="1701783"/>
            <a:ext cx="1089" cy="2095529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91" name="Shape 2291"/>
          <p:cNvSpPr/>
          <p:nvPr/>
        </p:nvSpPr>
        <p:spPr>
          <a:xfrm>
            <a:off x="10299700" y="32385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3</a:t>
            </a:r>
          </a:p>
        </p:txBody>
      </p:sp>
      <p:sp>
        <p:nvSpPr>
          <p:cNvPr id="2292" name="Shape 2292"/>
          <p:cNvSpPr/>
          <p:nvPr/>
        </p:nvSpPr>
        <p:spPr>
          <a:xfrm>
            <a:off x="10833100" y="32385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3</a:t>
            </a:r>
          </a:p>
        </p:txBody>
      </p:sp>
      <p:sp>
        <p:nvSpPr>
          <p:cNvPr id="2293" name="Shape 2293"/>
          <p:cNvSpPr/>
          <p:nvPr/>
        </p:nvSpPr>
        <p:spPr>
          <a:xfrm>
            <a:off x="11353800" y="3238500"/>
            <a:ext cx="292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2294" name="Shape 2294"/>
          <p:cNvSpPr/>
          <p:nvPr/>
        </p:nvSpPr>
        <p:spPr>
          <a:xfrm>
            <a:off x="11950700" y="32385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2295" name="Shape 2295"/>
          <p:cNvSpPr/>
          <p:nvPr/>
        </p:nvSpPr>
        <p:spPr>
          <a:xfrm>
            <a:off x="2336800" y="749300"/>
            <a:ext cx="3454400" cy="2438400"/>
          </a:xfrm>
          <a:prstGeom prst="rect">
            <a:avLst/>
          </a:prstGeom>
          <a:ln w="635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296" name="Shape 2296"/>
          <p:cNvSpPr/>
          <p:nvPr/>
        </p:nvSpPr>
        <p:spPr>
          <a:xfrm>
            <a:off x="3556000" y="7747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2297" name="Shape 2297"/>
          <p:cNvSpPr/>
          <p:nvPr/>
        </p:nvSpPr>
        <p:spPr>
          <a:xfrm flipV="1">
            <a:off x="2425570" y="1395899"/>
            <a:ext cx="3175582" cy="998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98" name="Shape 2298"/>
          <p:cNvSpPr/>
          <p:nvPr/>
        </p:nvSpPr>
        <p:spPr>
          <a:xfrm flipV="1">
            <a:off x="3238739" y="888984"/>
            <a:ext cx="985" cy="2209828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299" name="Shape 2299"/>
          <p:cNvSpPr/>
          <p:nvPr/>
        </p:nvSpPr>
        <p:spPr>
          <a:xfrm>
            <a:off x="2667000" y="1384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2300" name="Shape 2300"/>
          <p:cNvSpPr/>
          <p:nvPr/>
        </p:nvSpPr>
        <p:spPr>
          <a:xfrm>
            <a:off x="2667000" y="18796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2301" name="Shape 2301"/>
          <p:cNvSpPr/>
          <p:nvPr/>
        </p:nvSpPr>
        <p:spPr>
          <a:xfrm>
            <a:off x="3568700" y="19304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2302" name="Shape 2302"/>
          <p:cNvSpPr/>
          <p:nvPr/>
        </p:nvSpPr>
        <p:spPr>
          <a:xfrm>
            <a:off x="4089400" y="7747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2303" name="Shape 2303"/>
          <p:cNvSpPr/>
          <p:nvPr/>
        </p:nvSpPr>
        <p:spPr>
          <a:xfrm>
            <a:off x="4648200" y="7747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v</a:t>
            </a:r>
          </a:p>
        </p:txBody>
      </p:sp>
      <p:sp>
        <p:nvSpPr>
          <p:cNvPr id="2304" name="Shape 2304"/>
          <p:cNvSpPr/>
          <p:nvPr/>
        </p:nvSpPr>
        <p:spPr>
          <a:xfrm>
            <a:off x="4127500" y="19304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2305" name="Shape 2305"/>
          <p:cNvSpPr/>
          <p:nvPr/>
        </p:nvSpPr>
        <p:spPr>
          <a:xfrm>
            <a:off x="4660900" y="19304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3</a:t>
            </a:r>
          </a:p>
        </p:txBody>
      </p:sp>
      <p:sp>
        <p:nvSpPr>
          <p:cNvPr id="2306" name="Shape 2306"/>
          <p:cNvSpPr/>
          <p:nvPr/>
        </p:nvSpPr>
        <p:spPr>
          <a:xfrm>
            <a:off x="2667000" y="25146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2307" name="Shape 2307"/>
          <p:cNvSpPr/>
          <p:nvPr/>
        </p:nvSpPr>
        <p:spPr>
          <a:xfrm>
            <a:off x="5207000" y="7747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2308" name="Shape 2308"/>
          <p:cNvSpPr/>
          <p:nvPr/>
        </p:nvSpPr>
        <p:spPr>
          <a:xfrm>
            <a:off x="5245100" y="19431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3</a:t>
            </a:r>
          </a:p>
        </p:txBody>
      </p:sp>
      <p:sp>
        <p:nvSpPr>
          <p:cNvPr id="2309" name="Shape 2309"/>
          <p:cNvSpPr/>
          <p:nvPr/>
        </p:nvSpPr>
        <p:spPr>
          <a:xfrm>
            <a:off x="7086600" y="6400800"/>
            <a:ext cx="3454400" cy="2362200"/>
          </a:xfrm>
          <a:prstGeom prst="rect">
            <a:avLst/>
          </a:prstGeom>
          <a:ln w="63500">
            <a:solidFill>
              <a:srgbClr val="7A81F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310" name="Shape 2310"/>
          <p:cNvSpPr/>
          <p:nvPr/>
        </p:nvSpPr>
        <p:spPr>
          <a:xfrm>
            <a:off x="8305800" y="6426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x</a:t>
            </a:r>
          </a:p>
        </p:txBody>
      </p:sp>
      <p:sp>
        <p:nvSpPr>
          <p:cNvPr id="2311" name="Shape 2311"/>
          <p:cNvSpPr/>
          <p:nvPr/>
        </p:nvSpPr>
        <p:spPr>
          <a:xfrm flipV="1">
            <a:off x="7175370" y="7047399"/>
            <a:ext cx="3175582" cy="998"/>
          </a:xfrm>
          <a:prstGeom prst="line">
            <a:avLst/>
          </a:prstGeom>
          <a:ln w="38100">
            <a:solidFill>
              <a:srgbClr val="7A81FF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12" name="Shape 2312"/>
          <p:cNvSpPr/>
          <p:nvPr/>
        </p:nvSpPr>
        <p:spPr>
          <a:xfrm flipV="1">
            <a:off x="7988534" y="6540488"/>
            <a:ext cx="1031" cy="2082824"/>
          </a:xfrm>
          <a:prstGeom prst="line">
            <a:avLst/>
          </a:prstGeom>
          <a:ln w="38100">
            <a:solidFill>
              <a:srgbClr val="7A81FF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13" name="Shape 2313"/>
          <p:cNvSpPr/>
          <p:nvPr/>
        </p:nvSpPr>
        <p:spPr>
          <a:xfrm>
            <a:off x="7416800" y="70358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x</a:t>
            </a:r>
          </a:p>
        </p:txBody>
      </p:sp>
      <p:sp>
        <p:nvSpPr>
          <p:cNvPr id="2314" name="Shape 2314"/>
          <p:cNvSpPr/>
          <p:nvPr/>
        </p:nvSpPr>
        <p:spPr>
          <a:xfrm>
            <a:off x="8839200" y="6426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y</a:t>
            </a:r>
          </a:p>
        </p:txBody>
      </p:sp>
      <p:sp>
        <p:nvSpPr>
          <p:cNvPr id="2315" name="Shape 2315"/>
          <p:cNvSpPr/>
          <p:nvPr/>
        </p:nvSpPr>
        <p:spPr>
          <a:xfrm>
            <a:off x="9398000" y="6426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v</a:t>
            </a:r>
          </a:p>
        </p:txBody>
      </p:sp>
      <p:sp>
        <p:nvSpPr>
          <p:cNvPr id="2316" name="Shape 2316"/>
          <p:cNvSpPr/>
          <p:nvPr/>
        </p:nvSpPr>
        <p:spPr>
          <a:xfrm>
            <a:off x="7416800" y="7531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v</a:t>
            </a:r>
          </a:p>
        </p:txBody>
      </p:sp>
      <p:sp>
        <p:nvSpPr>
          <p:cNvPr id="2317" name="Shape 2317"/>
          <p:cNvSpPr/>
          <p:nvPr/>
        </p:nvSpPr>
        <p:spPr>
          <a:xfrm>
            <a:off x="8318500" y="75692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2</a:t>
            </a:r>
          </a:p>
        </p:txBody>
      </p:sp>
      <p:sp>
        <p:nvSpPr>
          <p:cNvPr id="2318" name="Shape 2318"/>
          <p:cNvSpPr/>
          <p:nvPr/>
        </p:nvSpPr>
        <p:spPr>
          <a:xfrm>
            <a:off x="8864600" y="75692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3</a:t>
            </a:r>
          </a:p>
        </p:txBody>
      </p:sp>
      <p:sp>
        <p:nvSpPr>
          <p:cNvPr id="2319" name="Shape 2319"/>
          <p:cNvSpPr/>
          <p:nvPr/>
        </p:nvSpPr>
        <p:spPr>
          <a:xfrm>
            <a:off x="9385300" y="7569200"/>
            <a:ext cx="3556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0</a:t>
            </a:r>
          </a:p>
        </p:txBody>
      </p:sp>
      <p:sp>
        <p:nvSpPr>
          <p:cNvPr id="2320" name="Shape 2320"/>
          <p:cNvSpPr/>
          <p:nvPr/>
        </p:nvSpPr>
        <p:spPr>
          <a:xfrm>
            <a:off x="7416800" y="8001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z</a:t>
            </a:r>
          </a:p>
        </p:txBody>
      </p:sp>
      <p:sp>
        <p:nvSpPr>
          <p:cNvPr id="2321" name="Shape 2321"/>
          <p:cNvSpPr/>
          <p:nvPr/>
        </p:nvSpPr>
        <p:spPr>
          <a:xfrm>
            <a:off x="9956800" y="64135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z</a:t>
            </a:r>
          </a:p>
        </p:txBody>
      </p:sp>
      <p:sp>
        <p:nvSpPr>
          <p:cNvPr id="2322" name="Shape 2322"/>
          <p:cNvSpPr/>
          <p:nvPr/>
        </p:nvSpPr>
        <p:spPr>
          <a:xfrm>
            <a:off x="9994900" y="75692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1</a:t>
            </a:r>
          </a:p>
        </p:txBody>
      </p:sp>
      <p:sp>
        <p:nvSpPr>
          <p:cNvPr id="2323" name="Shape 2323"/>
          <p:cNvSpPr/>
          <p:nvPr/>
        </p:nvSpPr>
        <p:spPr>
          <a:xfrm>
            <a:off x="5194300" y="2540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2324" name="Shape 2324"/>
          <p:cNvSpPr/>
          <p:nvPr/>
        </p:nvSpPr>
        <p:spPr>
          <a:xfrm>
            <a:off x="3530600" y="13843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0</a:t>
            </a:r>
          </a:p>
        </p:txBody>
      </p:sp>
      <p:sp>
        <p:nvSpPr>
          <p:cNvPr id="2325" name="Shape 2325"/>
          <p:cNvSpPr/>
          <p:nvPr/>
        </p:nvSpPr>
        <p:spPr>
          <a:xfrm>
            <a:off x="4076700" y="13843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2326" name="Shape 2326"/>
          <p:cNvSpPr/>
          <p:nvPr/>
        </p:nvSpPr>
        <p:spPr>
          <a:xfrm>
            <a:off x="4635500" y="13843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2327" name="Shape 2327"/>
          <p:cNvSpPr/>
          <p:nvPr/>
        </p:nvSpPr>
        <p:spPr>
          <a:xfrm>
            <a:off x="5270500" y="13843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3</a:t>
            </a:r>
          </a:p>
        </p:txBody>
      </p:sp>
      <p:sp>
        <p:nvSpPr>
          <p:cNvPr id="2328" name="Shape 2328"/>
          <p:cNvSpPr/>
          <p:nvPr/>
        </p:nvSpPr>
        <p:spPr>
          <a:xfrm>
            <a:off x="3568700" y="25273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3</a:t>
            </a:r>
          </a:p>
        </p:txBody>
      </p:sp>
      <p:sp>
        <p:nvSpPr>
          <p:cNvPr id="2329" name="Shape 2329"/>
          <p:cNvSpPr/>
          <p:nvPr/>
        </p:nvSpPr>
        <p:spPr>
          <a:xfrm>
            <a:off x="4089400" y="25400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3</a:t>
            </a:r>
          </a:p>
        </p:txBody>
      </p:sp>
      <p:sp>
        <p:nvSpPr>
          <p:cNvPr id="2330" name="Shape 2330"/>
          <p:cNvSpPr/>
          <p:nvPr/>
        </p:nvSpPr>
        <p:spPr>
          <a:xfrm>
            <a:off x="4610100" y="2540000"/>
            <a:ext cx="292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2331" name="Shape 2331"/>
          <p:cNvSpPr/>
          <p:nvPr/>
        </p:nvSpPr>
        <p:spPr>
          <a:xfrm>
            <a:off x="8305800" y="80772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3</a:t>
            </a:r>
          </a:p>
        </p:txBody>
      </p:sp>
      <p:sp>
        <p:nvSpPr>
          <p:cNvPr id="2332" name="Shape 2332"/>
          <p:cNvSpPr/>
          <p:nvPr/>
        </p:nvSpPr>
        <p:spPr>
          <a:xfrm>
            <a:off x="8839200" y="80899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3</a:t>
            </a:r>
          </a:p>
        </p:txBody>
      </p:sp>
      <p:sp>
        <p:nvSpPr>
          <p:cNvPr id="2333" name="Shape 2333"/>
          <p:cNvSpPr/>
          <p:nvPr/>
        </p:nvSpPr>
        <p:spPr>
          <a:xfrm>
            <a:off x="9359900" y="8089900"/>
            <a:ext cx="292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2334" name="Shape 2334"/>
          <p:cNvSpPr/>
          <p:nvPr/>
        </p:nvSpPr>
        <p:spPr>
          <a:xfrm>
            <a:off x="9956800" y="80899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2335" name="Shape 2335"/>
          <p:cNvSpPr/>
          <p:nvPr/>
        </p:nvSpPr>
        <p:spPr>
          <a:xfrm>
            <a:off x="8267700" y="7061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0</a:t>
            </a:r>
          </a:p>
        </p:txBody>
      </p:sp>
      <p:sp>
        <p:nvSpPr>
          <p:cNvPr id="2336" name="Shape 2336"/>
          <p:cNvSpPr/>
          <p:nvPr/>
        </p:nvSpPr>
        <p:spPr>
          <a:xfrm>
            <a:off x="8813800" y="7061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2337" name="Shape 2337"/>
          <p:cNvSpPr/>
          <p:nvPr/>
        </p:nvSpPr>
        <p:spPr>
          <a:xfrm>
            <a:off x="9372600" y="7061200"/>
            <a:ext cx="381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2338" name="Shape 2338"/>
          <p:cNvSpPr/>
          <p:nvPr/>
        </p:nvSpPr>
        <p:spPr>
          <a:xfrm>
            <a:off x="10007600" y="70612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7A81FF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A81FF"/>
                </a:solidFill>
              </a:rPr>
              <a:t>3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2" name="Shape 2342"/>
          <p:cNvSpPr>
            <a:spLocks noGrp="1"/>
          </p:cNvSpPr>
          <p:nvPr>
            <p:ph type="title"/>
          </p:nvPr>
        </p:nvSpPr>
        <p:spPr>
          <a:xfrm>
            <a:off x="812800" y="457200"/>
            <a:ext cx="11366500" cy="2438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 dirty="0">
                <a:solidFill>
                  <a:srgbClr val="424242"/>
                </a:solidFill>
              </a:rPr>
              <a:t>Distance-vector </a:t>
            </a:r>
            <a:r>
              <a:rPr sz="6400" dirty="0" smtClean="0">
                <a:solidFill>
                  <a:srgbClr val="424242"/>
                </a:solidFill>
              </a:rPr>
              <a:t>routing</a:t>
            </a:r>
            <a:endParaRPr sz="6400" dirty="0">
              <a:solidFill>
                <a:srgbClr val="424242"/>
              </a:solidFill>
            </a:endParaRPr>
          </a:p>
        </p:txBody>
      </p:sp>
      <p:sp>
        <p:nvSpPr>
          <p:cNvPr id="2343" name="Shape 2343"/>
          <p:cNvSpPr>
            <a:spLocks noGrp="1"/>
          </p:cNvSpPr>
          <p:nvPr>
            <p:ph type="body" idx="1"/>
          </p:nvPr>
        </p:nvSpPr>
        <p:spPr>
          <a:xfrm>
            <a:off x="1270000" y="3517900"/>
            <a:ext cx="10769600" cy="4991100"/>
          </a:xfrm>
          <a:prstGeom prst="rect">
            <a:avLst/>
          </a:prstGeom>
        </p:spPr>
        <p:txBody>
          <a:bodyPr lIns="0" tIns="0" rIns="0" bIns="0" anchor="t"/>
          <a:lstStyle/>
          <a:p>
            <a:pPr marL="571500" lvl="0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424242"/>
                </a:solidFill>
              </a:rPr>
              <a:t>Input to each router: </a:t>
            </a:r>
            <a:r>
              <a:rPr lang="en-US" sz="4200" dirty="0" smtClean="0">
                <a:solidFill>
                  <a:srgbClr val="424242"/>
                </a:solidFill>
              </a:rPr>
              <a:t/>
            </a:r>
            <a:br>
              <a:rPr lang="en-US" sz="4200" dirty="0" smtClean="0">
                <a:solidFill>
                  <a:srgbClr val="424242"/>
                </a:solidFill>
              </a:rPr>
            </a:br>
            <a:r>
              <a:rPr lang="en-US" sz="4200" dirty="0" smtClean="0">
                <a:solidFill>
                  <a:srgbClr val="424242"/>
                </a:solidFill>
              </a:rPr>
              <a:t>			</a:t>
            </a:r>
            <a:r>
              <a:rPr sz="4200" i="1" dirty="0" smtClean="0">
                <a:solidFill>
                  <a:srgbClr val="773F9B"/>
                </a:solidFill>
              </a:rPr>
              <a:t>local </a:t>
            </a:r>
            <a:r>
              <a:rPr sz="4200" i="1" dirty="0">
                <a:solidFill>
                  <a:srgbClr val="773F9B"/>
                </a:solidFill>
              </a:rPr>
              <a:t>link costs </a:t>
            </a:r>
            <a:r>
              <a:rPr sz="4200" i="1" dirty="0" smtClean="0">
                <a:solidFill>
                  <a:srgbClr val="773F9B"/>
                </a:solidFill>
              </a:rPr>
              <a:t>&amp;</a:t>
            </a:r>
            <a:r>
              <a:rPr lang="en-US" sz="4200" i="1" dirty="0" smtClean="0">
                <a:solidFill>
                  <a:srgbClr val="773F9B"/>
                </a:solidFill>
              </a:rPr>
              <a:t> </a:t>
            </a:r>
            <a:r>
              <a:rPr sz="4200" i="1" dirty="0" smtClean="0">
                <a:solidFill>
                  <a:srgbClr val="773F9B"/>
                </a:solidFill>
              </a:rPr>
              <a:t>neighbor messages</a:t>
            </a:r>
            <a:r>
              <a:rPr lang="en-US" sz="4200" i="1" dirty="0" smtClean="0">
                <a:solidFill>
                  <a:srgbClr val="773F9B"/>
                </a:solidFill>
              </a:rPr>
              <a:t/>
            </a:r>
            <a:br>
              <a:rPr lang="en-US" sz="4200" i="1" dirty="0" smtClean="0">
                <a:solidFill>
                  <a:srgbClr val="773F9B"/>
                </a:solidFill>
              </a:rPr>
            </a:br>
            <a:endParaRPr sz="4200" i="1" dirty="0">
              <a:solidFill>
                <a:srgbClr val="773F9B"/>
              </a:solidFill>
            </a:endParaRPr>
          </a:p>
          <a:p>
            <a:pPr marL="571500" lvl="0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424242"/>
                </a:solidFill>
              </a:rPr>
              <a:t>Output of each router: </a:t>
            </a:r>
            <a:r>
              <a:rPr lang="en-US" sz="4200" dirty="0" smtClean="0">
                <a:solidFill>
                  <a:srgbClr val="424242"/>
                </a:solidFill>
              </a:rPr>
              <a:t/>
            </a:r>
            <a:br>
              <a:rPr lang="en-US" sz="4200" dirty="0" smtClean="0">
                <a:solidFill>
                  <a:srgbClr val="424242"/>
                </a:solidFill>
              </a:rPr>
            </a:br>
            <a:r>
              <a:rPr lang="en-US" sz="4200" dirty="0" smtClean="0">
                <a:solidFill>
                  <a:srgbClr val="424242"/>
                </a:solidFill>
              </a:rPr>
              <a:t>			</a:t>
            </a:r>
            <a:r>
              <a:rPr sz="4200" i="1" dirty="0" smtClean="0">
                <a:solidFill>
                  <a:srgbClr val="773F9B"/>
                </a:solidFill>
              </a:rPr>
              <a:t>least</a:t>
            </a:r>
            <a:r>
              <a:rPr sz="4200" i="1" dirty="0">
                <a:solidFill>
                  <a:srgbClr val="773F9B"/>
                </a:solidFill>
              </a:rPr>
              <a:t>-cost </a:t>
            </a:r>
            <a:r>
              <a:rPr lang="en-US" sz="4200" i="1" dirty="0" smtClean="0">
                <a:solidFill>
                  <a:srgbClr val="773F9B"/>
                </a:solidFill>
              </a:rPr>
              <a:t>path </a:t>
            </a:r>
            <a:r>
              <a:rPr sz="4200" i="1" dirty="0" smtClean="0">
                <a:solidFill>
                  <a:srgbClr val="773F9B"/>
                </a:solidFill>
              </a:rPr>
              <a:t>to </a:t>
            </a:r>
            <a:r>
              <a:rPr sz="4200" i="1" dirty="0">
                <a:solidFill>
                  <a:srgbClr val="773F9B"/>
                </a:solidFill>
              </a:rPr>
              <a:t>every other router</a:t>
            </a:r>
          </a:p>
        </p:txBody>
      </p:sp>
      <p:sp>
        <p:nvSpPr>
          <p:cNvPr id="2344" name="Shape 23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48</a:t>
            </a:fld>
            <a:endParaRPr>
              <a:solidFill>
                <a:srgbClr val="9191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12181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3" grpId="0" build="p" animBg="1" advAuto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8" name="Shape 2348"/>
          <p:cNvSpPr>
            <a:spLocks noGrp="1"/>
          </p:cNvSpPr>
          <p:nvPr>
            <p:ph type="body" idx="1"/>
          </p:nvPr>
        </p:nvSpPr>
        <p:spPr>
          <a:xfrm>
            <a:off x="1185456" y="3378200"/>
            <a:ext cx="12412069" cy="4495800"/>
          </a:xfrm>
          <a:prstGeom prst="rect">
            <a:avLst/>
          </a:prstGeom>
        </p:spPr>
        <p:txBody>
          <a:bodyPr lIns="0" tIns="0" rIns="0" bIns="0" anchor="t"/>
          <a:lstStyle/>
          <a:p>
            <a:pPr marL="571500" lvl="0">
              <a:spcBef>
                <a:spcPts val="7000"/>
              </a:spcBef>
              <a:defRPr sz="1800">
                <a:solidFill>
                  <a:srgbClr val="000000"/>
                </a:solidFill>
              </a:defRPr>
            </a:pPr>
            <a:r>
              <a:rPr sz="4800" dirty="0">
                <a:solidFill>
                  <a:srgbClr val="424242"/>
                </a:solidFill>
              </a:rPr>
              <a:t>Distributed algorithm</a:t>
            </a:r>
          </a:p>
          <a:p>
            <a:pPr marL="571500" lvl="0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sz="4800" dirty="0">
                <a:solidFill>
                  <a:srgbClr val="424242"/>
                </a:solidFill>
              </a:rPr>
              <a:t>All routers run it “together”</a:t>
            </a:r>
          </a:p>
          <a:p>
            <a:pPr lvl="1">
              <a:spcBef>
                <a:spcPts val="1000"/>
              </a:spcBef>
              <a:defRPr sz="1800" i="0">
                <a:solidFill>
                  <a:srgbClr val="000000"/>
                </a:solidFill>
              </a:defRPr>
            </a:pPr>
            <a:r>
              <a:rPr sz="4400" i="1" dirty="0">
                <a:solidFill>
                  <a:srgbClr val="773F9B"/>
                </a:solidFill>
              </a:rPr>
              <a:t>each router runs its own instance</a:t>
            </a:r>
          </a:p>
          <a:p>
            <a:pPr lvl="1">
              <a:spcBef>
                <a:spcPts val="1000"/>
              </a:spcBef>
              <a:defRPr sz="1800" i="0">
                <a:solidFill>
                  <a:srgbClr val="000000"/>
                </a:solidFill>
              </a:defRPr>
            </a:pPr>
            <a:r>
              <a:rPr sz="4400" i="1" dirty="0">
                <a:solidFill>
                  <a:srgbClr val="773F9B"/>
                </a:solidFill>
              </a:rPr>
              <a:t>neighbors exchange and react </a:t>
            </a:r>
            <a:r>
              <a:rPr sz="4400" i="1" dirty="0" smtClean="0">
                <a:solidFill>
                  <a:srgbClr val="773F9B"/>
                </a:solidFill>
              </a:rPr>
              <a:t>to</a:t>
            </a:r>
            <a:r>
              <a:rPr lang="en-US" sz="4400" i="1" dirty="0" smtClean="0">
                <a:solidFill>
                  <a:srgbClr val="773F9B"/>
                </a:solidFill>
              </a:rPr>
              <a:t> </a:t>
            </a:r>
            <a:r>
              <a:rPr sz="4400" i="1" dirty="0" smtClean="0">
                <a:solidFill>
                  <a:srgbClr val="773F9B"/>
                </a:solidFill>
              </a:rPr>
              <a:t>each </a:t>
            </a:r>
            <a:r>
              <a:rPr lang="en-US" sz="4400" i="1" dirty="0" smtClean="0">
                <a:solidFill>
                  <a:srgbClr val="773F9B"/>
                </a:solidFill>
              </a:rPr>
              <a:t/>
            </a:r>
            <a:br>
              <a:rPr lang="en-US" sz="4400" i="1" dirty="0" smtClean="0">
                <a:solidFill>
                  <a:srgbClr val="773F9B"/>
                </a:solidFill>
              </a:rPr>
            </a:br>
            <a:r>
              <a:rPr sz="4400" i="1" dirty="0" smtClean="0">
                <a:solidFill>
                  <a:srgbClr val="773F9B"/>
                </a:solidFill>
              </a:rPr>
              <a:t>other’s </a:t>
            </a:r>
            <a:r>
              <a:rPr sz="4400" i="1" dirty="0">
                <a:solidFill>
                  <a:srgbClr val="773F9B"/>
                </a:solidFill>
              </a:rPr>
              <a:t>messages</a:t>
            </a:r>
          </a:p>
        </p:txBody>
      </p:sp>
      <p:sp>
        <p:nvSpPr>
          <p:cNvPr id="2349" name="Shape 23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49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2350" name="Shape 2350"/>
          <p:cNvSpPr/>
          <p:nvPr/>
        </p:nvSpPr>
        <p:spPr>
          <a:xfrm>
            <a:off x="812800" y="457200"/>
            <a:ext cx="113665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64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 dirty="0">
                <a:solidFill>
                  <a:srgbClr val="424242"/>
                </a:solidFill>
              </a:rPr>
              <a:t>Distance-vector </a:t>
            </a:r>
            <a:r>
              <a:rPr sz="6400" dirty="0" smtClean="0">
                <a:solidFill>
                  <a:srgbClr val="424242"/>
                </a:solidFill>
              </a:rPr>
              <a:t>routing</a:t>
            </a:r>
            <a:endParaRPr sz="6400" dirty="0">
              <a:solidFill>
                <a:srgbClr val="424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12835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8" grpId="0" build="p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/>
          <p:nvPr/>
        </p:nvSpPr>
        <p:spPr>
          <a:xfrm rot="10800000" flipH="1">
            <a:off x="9258300" y="3848100"/>
            <a:ext cx="1892300" cy="939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7" name="Shape 297"/>
          <p:cNvSpPr/>
          <p:nvPr/>
        </p:nvSpPr>
        <p:spPr>
          <a:xfrm rot="10800000" flipH="1">
            <a:off x="5499100" y="2667000"/>
            <a:ext cx="1993900" cy="558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8" name="Shape 298"/>
          <p:cNvSpPr/>
          <p:nvPr/>
        </p:nvSpPr>
        <p:spPr>
          <a:xfrm rot="10800000" flipH="1">
            <a:off x="1663700" y="3886200"/>
            <a:ext cx="1993900" cy="952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307" name="Group 307"/>
          <p:cNvGrpSpPr/>
          <p:nvPr/>
        </p:nvGrpSpPr>
        <p:grpSpPr>
          <a:xfrm>
            <a:off x="762000" y="2108200"/>
            <a:ext cx="2870200" cy="1752600"/>
            <a:chOff x="0" y="0"/>
            <a:chExt cx="2870200" cy="1752600"/>
          </a:xfrm>
        </p:grpSpPr>
        <p:sp>
          <p:nvSpPr>
            <p:cNvPr id="300" name="Shape 300"/>
            <p:cNvSpPr/>
            <p:nvPr/>
          </p:nvSpPr>
          <p:spPr>
            <a:xfrm>
              <a:off x="0" y="0"/>
              <a:ext cx="2870200" cy="1752600"/>
            </a:xfrm>
            <a:prstGeom prst="rect">
              <a:avLst/>
            </a:prstGeom>
            <a:noFill/>
            <a:ln w="635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01" name="Shape 301"/>
            <p:cNvSpPr/>
            <p:nvPr/>
          </p:nvSpPr>
          <p:spPr>
            <a:xfrm>
              <a:off x="86999" y="101600"/>
              <a:ext cx="2026236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dest.</a:t>
              </a:r>
            </a:p>
          </p:txBody>
        </p:sp>
        <p:sp>
          <p:nvSpPr>
            <p:cNvPr id="302" name="Shape 302"/>
            <p:cNvSpPr/>
            <p:nvPr/>
          </p:nvSpPr>
          <p:spPr>
            <a:xfrm>
              <a:off x="1247661" y="95250"/>
              <a:ext cx="1600201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next hop</a:t>
              </a:r>
            </a:p>
          </p:txBody>
        </p:sp>
        <p:sp>
          <p:nvSpPr>
            <p:cNvPr id="303" name="Shape 303"/>
            <p:cNvSpPr/>
            <p:nvPr/>
          </p:nvSpPr>
          <p:spPr>
            <a:xfrm flipV="1">
              <a:off x="177881" y="694779"/>
              <a:ext cx="2502770" cy="1509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4" name="Shape 304"/>
            <p:cNvSpPr/>
            <p:nvPr/>
          </p:nvSpPr>
          <p:spPr>
            <a:xfrm flipV="1">
              <a:off x="1059466" y="139697"/>
              <a:ext cx="1422" cy="1511304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5" name="Shape 305"/>
            <p:cNvSpPr/>
            <p:nvPr/>
          </p:nvSpPr>
          <p:spPr>
            <a:xfrm>
              <a:off x="410092" y="641350"/>
              <a:ext cx="635001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z</a:t>
              </a:r>
            </a:p>
          </p:txBody>
        </p:sp>
        <p:sp>
          <p:nvSpPr>
            <p:cNvPr id="306" name="Shape 306"/>
            <p:cNvSpPr/>
            <p:nvPr/>
          </p:nvSpPr>
          <p:spPr>
            <a:xfrm>
              <a:off x="1769532" y="704850"/>
              <a:ext cx="342901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?</a:t>
              </a:r>
            </a:p>
          </p:txBody>
        </p:sp>
      </p:grpSp>
      <p:sp>
        <p:nvSpPr>
          <p:cNvPr id="308" name="Shape 308"/>
          <p:cNvSpPr/>
          <p:nvPr/>
        </p:nvSpPr>
        <p:spPr>
          <a:xfrm>
            <a:off x="6311900" y="43878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4</a:t>
            </a:r>
          </a:p>
        </p:txBody>
      </p:sp>
      <p:sp>
        <p:nvSpPr>
          <p:cNvPr id="309" name="Shape 309"/>
          <p:cNvSpPr/>
          <p:nvPr/>
        </p:nvSpPr>
        <p:spPr>
          <a:xfrm>
            <a:off x="4305300" y="3657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310" name="Shape 310"/>
          <p:cNvSpPr/>
          <p:nvPr/>
        </p:nvSpPr>
        <p:spPr>
          <a:xfrm>
            <a:off x="8534400" y="3657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311" name="Shape 311"/>
          <p:cNvSpPr/>
          <p:nvPr/>
        </p:nvSpPr>
        <p:spPr>
          <a:xfrm flipH="1">
            <a:off x="3053855" y="3681927"/>
            <a:ext cx="3283088" cy="109327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2" name="Shape 312"/>
          <p:cNvSpPr/>
          <p:nvPr/>
        </p:nvSpPr>
        <p:spPr>
          <a:xfrm>
            <a:off x="3149595" y="5117204"/>
            <a:ext cx="6919365" cy="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3" name="Shape 313"/>
          <p:cNvSpPr/>
          <p:nvPr/>
        </p:nvSpPr>
        <p:spPr>
          <a:xfrm>
            <a:off x="6771962" y="3681927"/>
            <a:ext cx="3300390" cy="117110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4" name="Shape 314"/>
          <p:cNvSpPr/>
          <p:nvPr/>
        </p:nvSpPr>
        <p:spPr>
          <a:xfrm>
            <a:off x="6121400" y="32004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v</a:t>
            </a:r>
          </a:p>
        </p:txBody>
      </p:sp>
      <p:sp>
        <p:nvSpPr>
          <p:cNvPr id="315" name="Shape 315"/>
          <p:cNvSpPr/>
          <p:nvPr/>
        </p:nvSpPr>
        <p:spPr>
          <a:xfrm>
            <a:off x="2438400" y="4622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u</a:t>
            </a:r>
          </a:p>
        </p:txBody>
      </p:sp>
      <p:sp>
        <p:nvSpPr>
          <p:cNvPr id="316" name="Shape 316"/>
          <p:cNvSpPr/>
          <p:nvPr/>
        </p:nvSpPr>
        <p:spPr>
          <a:xfrm>
            <a:off x="9740900" y="46101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317" name="Shape 317"/>
          <p:cNvSpPr/>
          <p:nvPr/>
        </p:nvSpPr>
        <p:spPr>
          <a:xfrm>
            <a:off x="1155700" y="32004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318" name="Shape 318"/>
          <p:cNvSpPr/>
          <p:nvPr/>
        </p:nvSpPr>
        <p:spPr>
          <a:xfrm>
            <a:off x="2501900" y="32004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?</a:t>
            </a:r>
          </a:p>
        </p:txBody>
      </p:sp>
      <p:sp>
        <p:nvSpPr>
          <p:cNvPr id="319" name="Shape 319"/>
          <p:cNvSpPr/>
          <p:nvPr/>
        </p:nvSpPr>
        <p:spPr>
          <a:xfrm>
            <a:off x="3594100" y="7346950"/>
            <a:ext cx="1993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942193"/>
                </a:solidFill>
              </a:rPr>
              <a:t>link costs</a:t>
            </a:r>
          </a:p>
        </p:txBody>
      </p:sp>
      <p:sp>
        <p:nvSpPr>
          <p:cNvPr id="320" name="Shape 320"/>
          <p:cNvSpPr/>
          <p:nvPr/>
        </p:nvSpPr>
        <p:spPr>
          <a:xfrm flipH="1">
            <a:off x="4309235" y="4279363"/>
            <a:ext cx="170467" cy="3050327"/>
          </a:xfrm>
          <a:prstGeom prst="line">
            <a:avLst/>
          </a:prstGeom>
          <a:ln w="381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21" name="Shape 321"/>
          <p:cNvSpPr/>
          <p:nvPr/>
        </p:nvSpPr>
        <p:spPr>
          <a:xfrm flipH="1">
            <a:off x="4561089" y="4954252"/>
            <a:ext cx="1872624" cy="2421228"/>
          </a:xfrm>
          <a:prstGeom prst="line">
            <a:avLst/>
          </a:prstGeom>
          <a:ln w="381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22" name="Shape 322"/>
          <p:cNvSpPr/>
          <p:nvPr/>
        </p:nvSpPr>
        <p:spPr>
          <a:xfrm flipH="1">
            <a:off x="4807932" y="4241263"/>
            <a:ext cx="3800701" cy="3228304"/>
          </a:xfrm>
          <a:prstGeom prst="line">
            <a:avLst/>
          </a:prstGeom>
          <a:ln w="381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23" name="Shape 323"/>
          <p:cNvSpPr/>
          <p:nvPr/>
        </p:nvSpPr>
        <p:spPr>
          <a:xfrm>
            <a:off x="2331226" y="8623300"/>
            <a:ext cx="817167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 b="1" dirty="0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rPr>
              <a:t>could represent:  </a:t>
            </a:r>
            <a:r>
              <a:rPr sz="3600" b="1" dirty="0" smtClean="0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rPr>
              <a:t>propagation </a:t>
            </a:r>
            <a:r>
              <a:rPr sz="3600" b="1" dirty="0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rPr>
              <a:t>delay</a:t>
            </a:r>
          </a:p>
        </p:txBody>
      </p:sp>
      <p:sp>
        <p:nvSpPr>
          <p:cNvPr id="324" name="Shape 324"/>
          <p:cNvSpPr/>
          <p:nvPr/>
        </p:nvSpPr>
        <p:spPr>
          <a:xfrm>
            <a:off x="7912100" y="7962900"/>
            <a:ext cx="12192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endParaRPr sz="3600" b="1" dirty="0">
              <a:solidFill>
                <a:srgbClr val="942193"/>
              </a:solidFill>
            </a:endParaRPr>
          </a:p>
        </p:txBody>
      </p:sp>
      <p:grpSp>
        <p:nvGrpSpPr>
          <p:cNvPr id="332" name="Group 332"/>
          <p:cNvGrpSpPr/>
          <p:nvPr/>
        </p:nvGrpSpPr>
        <p:grpSpPr>
          <a:xfrm>
            <a:off x="9258300" y="2057400"/>
            <a:ext cx="2870200" cy="1752600"/>
            <a:chOff x="0" y="0"/>
            <a:chExt cx="2870200" cy="1752600"/>
          </a:xfrm>
        </p:grpSpPr>
        <p:sp>
          <p:nvSpPr>
            <p:cNvPr id="325" name="Shape 325"/>
            <p:cNvSpPr/>
            <p:nvPr/>
          </p:nvSpPr>
          <p:spPr>
            <a:xfrm>
              <a:off x="0" y="0"/>
              <a:ext cx="2870200" cy="1752600"/>
            </a:xfrm>
            <a:prstGeom prst="rect">
              <a:avLst/>
            </a:prstGeom>
            <a:noFill/>
            <a:ln w="635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86999" y="101600"/>
              <a:ext cx="2026236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dest.</a:t>
              </a:r>
            </a:p>
          </p:txBody>
        </p:sp>
        <p:sp>
          <p:nvSpPr>
            <p:cNvPr id="327" name="Shape 327"/>
            <p:cNvSpPr/>
            <p:nvPr/>
          </p:nvSpPr>
          <p:spPr>
            <a:xfrm>
              <a:off x="1247661" y="95250"/>
              <a:ext cx="1600201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next hop</a:t>
              </a:r>
            </a:p>
          </p:txBody>
        </p:sp>
        <p:sp>
          <p:nvSpPr>
            <p:cNvPr id="328" name="Shape 328"/>
            <p:cNvSpPr/>
            <p:nvPr/>
          </p:nvSpPr>
          <p:spPr>
            <a:xfrm flipV="1">
              <a:off x="177881" y="694779"/>
              <a:ext cx="2502770" cy="1509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29" name="Shape 329"/>
            <p:cNvSpPr/>
            <p:nvPr/>
          </p:nvSpPr>
          <p:spPr>
            <a:xfrm flipV="1">
              <a:off x="1059466" y="139697"/>
              <a:ext cx="1422" cy="1511304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410092" y="641350"/>
              <a:ext cx="635001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u</a:t>
              </a:r>
            </a:p>
          </p:txBody>
        </p:sp>
        <p:sp>
          <p:nvSpPr>
            <p:cNvPr id="331" name="Shape 331"/>
            <p:cNvSpPr/>
            <p:nvPr/>
          </p:nvSpPr>
          <p:spPr>
            <a:xfrm>
              <a:off x="1769532" y="704850"/>
              <a:ext cx="342901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?</a:t>
              </a:r>
            </a:p>
          </p:txBody>
        </p:sp>
      </p:grpSp>
      <p:sp>
        <p:nvSpPr>
          <p:cNvPr id="333" name="Shape 333"/>
          <p:cNvSpPr/>
          <p:nvPr/>
        </p:nvSpPr>
        <p:spPr>
          <a:xfrm>
            <a:off x="9677400" y="3162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334" name="Shape 334"/>
          <p:cNvSpPr/>
          <p:nvPr/>
        </p:nvSpPr>
        <p:spPr>
          <a:xfrm>
            <a:off x="11036300" y="3162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?</a:t>
            </a:r>
          </a:p>
        </p:txBody>
      </p:sp>
      <p:grpSp>
        <p:nvGrpSpPr>
          <p:cNvPr id="342" name="Group 342"/>
          <p:cNvGrpSpPr/>
          <p:nvPr/>
        </p:nvGrpSpPr>
        <p:grpSpPr>
          <a:xfrm>
            <a:off x="5054600" y="876300"/>
            <a:ext cx="2870200" cy="1752600"/>
            <a:chOff x="0" y="0"/>
            <a:chExt cx="2870200" cy="1752600"/>
          </a:xfrm>
        </p:grpSpPr>
        <p:sp>
          <p:nvSpPr>
            <p:cNvPr id="335" name="Shape 335"/>
            <p:cNvSpPr/>
            <p:nvPr/>
          </p:nvSpPr>
          <p:spPr>
            <a:xfrm>
              <a:off x="0" y="0"/>
              <a:ext cx="2870200" cy="1752600"/>
            </a:xfrm>
            <a:prstGeom prst="rect">
              <a:avLst/>
            </a:prstGeom>
            <a:noFill/>
            <a:ln w="635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86999" y="101600"/>
              <a:ext cx="2026236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dest.</a:t>
              </a:r>
            </a:p>
          </p:txBody>
        </p:sp>
        <p:sp>
          <p:nvSpPr>
            <p:cNvPr id="337" name="Shape 337"/>
            <p:cNvSpPr/>
            <p:nvPr/>
          </p:nvSpPr>
          <p:spPr>
            <a:xfrm>
              <a:off x="1247661" y="95250"/>
              <a:ext cx="1600201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next hop</a:t>
              </a:r>
            </a:p>
          </p:txBody>
        </p:sp>
        <p:sp>
          <p:nvSpPr>
            <p:cNvPr id="338" name="Shape 338"/>
            <p:cNvSpPr/>
            <p:nvPr/>
          </p:nvSpPr>
          <p:spPr>
            <a:xfrm flipV="1">
              <a:off x="177881" y="694779"/>
              <a:ext cx="2502770" cy="1509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 flipV="1">
              <a:off x="1059466" y="139697"/>
              <a:ext cx="1422" cy="1511304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40" name="Shape 340"/>
            <p:cNvSpPr/>
            <p:nvPr/>
          </p:nvSpPr>
          <p:spPr>
            <a:xfrm>
              <a:off x="410092" y="641350"/>
              <a:ext cx="635001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z</a:t>
              </a:r>
            </a:p>
          </p:txBody>
        </p:sp>
        <p:sp>
          <p:nvSpPr>
            <p:cNvPr id="341" name="Shape 341"/>
            <p:cNvSpPr/>
            <p:nvPr/>
          </p:nvSpPr>
          <p:spPr>
            <a:xfrm>
              <a:off x="1769532" y="704850"/>
              <a:ext cx="342901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?</a:t>
              </a:r>
            </a:p>
          </p:txBody>
        </p:sp>
      </p:grpSp>
      <p:sp>
        <p:nvSpPr>
          <p:cNvPr id="343" name="Shape 343"/>
          <p:cNvSpPr/>
          <p:nvPr/>
        </p:nvSpPr>
        <p:spPr>
          <a:xfrm>
            <a:off x="5448300" y="20066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u</a:t>
            </a:r>
          </a:p>
        </p:txBody>
      </p:sp>
      <p:sp>
        <p:nvSpPr>
          <p:cNvPr id="344" name="Shape 344"/>
          <p:cNvSpPr/>
          <p:nvPr/>
        </p:nvSpPr>
        <p:spPr>
          <a:xfrm>
            <a:off x="6832600" y="20066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?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" grpId="1" animBg="1" advAuto="0"/>
      <p:bldP spid="309" grpId="2" animBg="1" advAuto="0"/>
      <p:bldP spid="310" grpId="3" animBg="1" advAuto="0"/>
      <p:bldP spid="319" grpId="7" animBg="1" advAuto="0"/>
      <p:bldP spid="320" grpId="4" animBg="1" advAuto="0"/>
      <p:bldP spid="321" grpId="5" animBg="1" advAuto="0"/>
      <p:bldP spid="322" grpId="6" animBg="1" advAuto="0"/>
      <p:bldP spid="323" grpId="8" animBg="1" advAuto="0"/>
      <p:bldP spid="324" grpId="9" animBg="1" advAuto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4" name="Shape 2354"/>
          <p:cNvSpPr>
            <a:spLocks noGrp="1"/>
          </p:cNvSpPr>
          <p:nvPr>
            <p:ph type="title"/>
          </p:nvPr>
        </p:nvSpPr>
        <p:spPr>
          <a:xfrm>
            <a:off x="1092200" y="368300"/>
            <a:ext cx="10287000" cy="2438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Bellman-Ford algorithm</a:t>
            </a:r>
          </a:p>
        </p:txBody>
      </p:sp>
      <p:sp>
        <p:nvSpPr>
          <p:cNvPr id="2355" name="Shape 2355"/>
          <p:cNvSpPr>
            <a:spLocks noGrp="1"/>
          </p:cNvSpPr>
          <p:nvPr>
            <p:ph type="body" idx="1"/>
          </p:nvPr>
        </p:nvSpPr>
        <p:spPr>
          <a:xfrm>
            <a:off x="850900" y="2959100"/>
            <a:ext cx="10706100" cy="5753100"/>
          </a:xfrm>
          <a:prstGeom prst="rect">
            <a:avLst/>
          </a:prstGeom>
        </p:spPr>
        <p:txBody>
          <a:bodyPr lIns="0" tIns="0" rIns="0" bIns="0" anchor="t"/>
          <a:lstStyle/>
          <a:p>
            <a:pPr marL="571500" lvl="0">
              <a:spcBef>
                <a:spcPts val="7000"/>
              </a:spcBef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424242"/>
                </a:solidFill>
              </a:rPr>
              <a:t>All neighbors exchange information</a:t>
            </a:r>
          </a:p>
          <a:p>
            <a:pPr marL="1016000"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424242"/>
                </a:solidFill>
              </a:rPr>
              <a:t>Each router checks whether it </a:t>
            </a:r>
            <a:r>
              <a:rPr sz="3600" dirty="0" smtClean="0">
                <a:solidFill>
                  <a:srgbClr val="424242"/>
                </a:solidFill>
              </a:rPr>
              <a:t>can</a:t>
            </a:r>
            <a:r>
              <a:rPr lang="en-US" sz="3600" dirty="0" smtClean="0">
                <a:solidFill>
                  <a:srgbClr val="424242"/>
                </a:solidFill>
              </a:rPr>
              <a:t> </a:t>
            </a:r>
            <a:r>
              <a:rPr sz="3600" dirty="0" smtClean="0">
                <a:solidFill>
                  <a:srgbClr val="424242"/>
                </a:solidFill>
              </a:rPr>
              <a:t>improve </a:t>
            </a:r>
            <a:r>
              <a:rPr sz="3600" dirty="0">
                <a:solidFill>
                  <a:srgbClr val="424242"/>
                </a:solidFill>
              </a:rPr>
              <a:t>current </a:t>
            </a:r>
            <a:r>
              <a:rPr sz="3600" dirty="0" smtClean="0">
                <a:solidFill>
                  <a:srgbClr val="424242"/>
                </a:solidFill>
              </a:rPr>
              <a:t>paths</a:t>
            </a:r>
            <a:r>
              <a:rPr lang="en-US" sz="3600" dirty="0" smtClean="0">
                <a:solidFill>
                  <a:srgbClr val="424242"/>
                </a:solidFill>
              </a:rPr>
              <a:t> </a:t>
            </a:r>
            <a:r>
              <a:rPr sz="3600" i="1" dirty="0" smtClean="0">
                <a:solidFill>
                  <a:srgbClr val="424242"/>
                </a:solidFill>
              </a:rPr>
              <a:t>by </a:t>
            </a:r>
            <a:r>
              <a:rPr sz="3600" i="1" dirty="0">
                <a:solidFill>
                  <a:srgbClr val="424242"/>
                </a:solidFill>
              </a:rPr>
              <a:t>leveraging the new information</a:t>
            </a:r>
          </a:p>
          <a:p>
            <a:pPr marL="571500" lvl="0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424242"/>
                </a:solidFill>
              </a:rPr>
              <a:t>Ends when no improvement is possible </a:t>
            </a:r>
          </a:p>
        </p:txBody>
      </p:sp>
      <p:sp>
        <p:nvSpPr>
          <p:cNvPr id="2356" name="Shape 235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50</a:t>
            </a:fld>
            <a:endParaRPr>
              <a:solidFill>
                <a:srgbClr val="9191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33733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" grpId="0" build="p" animBg="1" advAuto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0" name="Shape 2360"/>
          <p:cNvSpPr/>
          <p:nvPr/>
        </p:nvSpPr>
        <p:spPr>
          <a:xfrm flipH="1">
            <a:off x="3041155" y="3910527"/>
            <a:ext cx="3283088" cy="109327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61" name="Shape 2361"/>
          <p:cNvSpPr/>
          <p:nvPr/>
        </p:nvSpPr>
        <p:spPr>
          <a:xfrm>
            <a:off x="3136895" y="5345804"/>
            <a:ext cx="6919365" cy="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62" name="Shape 2362"/>
          <p:cNvSpPr/>
          <p:nvPr/>
        </p:nvSpPr>
        <p:spPr>
          <a:xfrm>
            <a:off x="6759262" y="3910527"/>
            <a:ext cx="3300390" cy="117110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63" name="Shape 236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51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2364" name="Shape 2364"/>
          <p:cNvSpPr/>
          <p:nvPr/>
        </p:nvSpPr>
        <p:spPr>
          <a:xfrm>
            <a:off x="2463800" y="47879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2365" name="Shape 2365"/>
          <p:cNvSpPr/>
          <p:nvPr/>
        </p:nvSpPr>
        <p:spPr>
          <a:xfrm>
            <a:off x="9766300" y="47879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2366" name="Shape 2366"/>
          <p:cNvSpPr/>
          <p:nvPr/>
        </p:nvSpPr>
        <p:spPr>
          <a:xfrm>
            <a:off x="6172200" y="34671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2367" name="Shape 2367"/>
          <p:cNvSpPr/>
          <p:nvPr/>
        </p:nvSpPr>
        <p:spPr>
          <a:xfrm>
            <a:off x="6362700" y="45910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7</a:t>
            </a:r>
          </a:p>
        </p:txBody>
      </p:sp>
      <p:sp>
        <p:nvSpPr>
          <p:cNvPr id="2368" name="Shape 2368"/>
          <p:cNvSpPr/>
          <p:nvPr/>
        </p:nvSpPr>
        <p:spPr>
          <a:xfrm>
            <a:off x="4191000" y="36957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2369" name="Shape 2369"/>
          <p:cNvSpPr/>
          <p:nvPr/>
        </p:nvSpPr>
        <p:spPr>
          <a:xfrm>
            <a:off x="8420100" y="36957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grpSp>
        <p:nvGrpSpPr>
          <p:cNvPr id="2373" name="Group 2373"/>
          <p:cNvGrpSpPr/>
          <p:nvPr/>
        </p:nvGrpSpPr>
        <p:grpSpPr>
          <a:xfrm>
            <a:off x="2032000" y="2489200"/>
            <a:ext cx="1295400" cy="660400"/>
            <a:chOff x="0" y="0"/>
            <a:chExt cx="1295400" cy="660400"/>
          </a:xfrm>
        </p:grpSpPr>
        <p:sp>
          <p:nvSpPr>
            <p:cNvPr id="2370" name="Shape 2370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2</a:t>
              </a:r>
            </a:p>
          </p:txBody>
        </p:sp>
        <p:sp>
          <p:nvSpPr>
            <p:cNvPr id="2371" name="Shape 2371"/>
            <p:cNvSpPr/>
            <p:nvPr/>
          </p:nvSpPr>
          <p:spPr>
            <a:xfrm>
              <a:off x="5461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0</a:t>
              </a:r>
            </a:p>
          </p:txBody>
        </p:sp>
        <p:sp>
          <p:nvSpPr>
            <p:cNvPr id="2372" name="Shape 2372"/>
            <p:cNvSpPr/>
            <p:nvPr/>
          </p:nvSpPr>
          <p:spPr>
            <a:xfrm>
              <a:off x="1104900" y="0"/>
              <a:ext cx="1905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1</a:t>
              </a:r>
            </a:p>
          </p:txBody>
        </p:sp>
      </p:grpSp>
      <p:sp>
        <p:nvSpPr>
          <p:cNvPr id="2374" name="Shape 2374"/>
          <p:cNvSpPr/>
          <p:nvPr/>
        </p:nvSpPr>
        <p:spPr>
          <a:xfrm rot="16200000">
            <a:off x="-63500" y="2400300"/>
            <a:ext cx="10541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from</a:t>
            </a:r>
          </a:p>
        </p:txBody>
      </p:sp>
      <p:sp>
        <p:nvSpPr>
          <p:cNvPr id="2375" name="Shape 2375"/>
          <p:cNvSpPr/>
          <p:nvPr/>
        </p:nvSpPr>
        <p:spPr>
          <a:xfrm>
            <a:off x="2508250" y="666750"/>
            <a:ext cx="6604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to</a:t>
            </a:r>
          </a:p>
        </p:txBody>
      </p:sp>
      <p:grpSp>
        <p:nvGrpSpPr>
          <p:cNvPr id="2388" name="Group 2388"/>
          <p:cNvGrpSpPr/>
          <p:nvPr/>
        </p:nvGrpSpPr>
        <p:grpSpPr>
          <a:xfrm>
            <a:off x="812800" y="1282700"/>
            <a:ext cx="2997200" cy="2311400"/>
            <a:chOff x="0" y="0"/>
            <a:chExt cx="2997200" cy="2311400"/>
          </a:xfrm>
        </p:grpSpPr>
        <p:sp>
          <p:nvSpPr>
            <p:cNvPr id="2376" name="Shape 2376"/>
            <p:cNvSpPr/>
            <p:nvPr/>
          </p:nvSpPr>
          <p:spPr>
            <a:xfrm>
              <a:off x="0" y="0"/>
              <a:ext cx="2997200" cy="2311400"/>
            </a:xfrm>
            <a:prstGeom prst="rect">
              <a:avLst/>
            </a:prstGeom>
            <a:noFill/>
            <a:ln w="635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77" name="Shape 2377"/>
            <p:cNvSpPr/>
            <p:nvPr/>
          </p:nvSpPr>
          <p:spPr>
            <a:xfrm>
              <a:off x="1219200" y="25400"/>
              <a:ext cx="3810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x</a:t>
              </a:r>
            </a:p>
          </p:txBody>
        </p:sp>
        <p:sp>
          <p:nvSpPr>
            <p:cNvPr id="2378" name="Shape 2378"/>
            <p:cNvSpPr/>
            <p:nvPr/>
          </p:nvSpPr>
          <p:spPr>
            <a:xfrm flipV="1">
              <a:off x="88896" y="652173"/>
              <a:ext cx="2784760" cy="931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79" name="Shape 2379"/>
            <p:cNvSpPr/>
            <p:nvPr/>
          </p:nvSpPr>
          <p:spPr>
            <a:xfrm flipV="1">
              <a:off x="904605" y="139584"/>
              <a:ext cx="983" cy="2046721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380" name="Shape 2380"/>
            <p:cNvSpPr/>
            <p:nvPr/>
          </p:nvSpPr>
          <p:spPr>
            <a:xfrm>
              <a:off x="330200" y="6350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x</a:t>
              </a:r>
            </a:p>
          </p:txBody>
        </p:sp>
        <p:sp>
          <p:nvSpPr>
            <p:cNvPr id="2381" name="Shape 2381"/>
            <p:cNvSpPr/>
            <p:nvPr/>
          </p:nvSpPr>
          <p:spPr>
            <a:xfrm>
              <a:off x="330200" y="11303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y</a:t>
              </a:r>
            </a:p>
          </p:txBody>
        </p:sp>
        <p:sp>
          <p:nvSpPr>
            <p:cNvPr id="2382" name="Shape 2382"/>
            <p:cNvSpPr/>
            <p:nvPr/>
          </p:nvSpPr>
          <p:spPr>
            <a:xfrm>
              <a:off x="1193800" y="698500"/>
              <a:ext cx="3810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0</a:t>
              </a:r>
            </a:p>
          </p:txBody>
        </p:sp>
        <p:sp>
          <p:nvSpPr>
            <p:cNvPr id="2383" name="Shape 2383"/>
            <p:cNvSpPr/>
            <p:nvPr/>
          </p:nvSpPr>
          <p:spPr>
            <a:xfrm>
              <a:off x="1752600" y="25400"/>
              <a:ext cx="3810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y</a:t>
              </a:r>
            </a:p>
          </p:txBody>
        </p:sp>
        <p:sp>
          <p:nvSpPr>
            <p:cNvPr id="2384" name="Shape 2384"/>
            <p:cNvSpPr/>
            <p:nvPr/>
          </p:nvSpPr>
          <p:spPr>
            <a:xfrm>
              <a:off x="2311400" y="25400"/>
              <a:ext cx="3810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z</a:t>
              </a:r>
            </a:p>
          </p:txBody>
        </p:sp>
        <p:sp>
          <p:nvSpPr>
            <p:cNvPr id="2385" name="Shape 2385"/>
            <p:cNvSpPr/>
            <p:nvPr/>
          </p:nvSpPr>
          <p:spPr>
            <a:xfrm>
              <a:off x="330200" y="16002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z</a:t>
              </a:r>
            </a:p>
          </p:txBody>
        </p:sp>
        <p:sp>
          <p:nvSpPr>
            <p:cNvPr id="2386" name="Shape 2386"/>
            <p:cNvSpPr/>
            <p:nvPr/>
          </p:nvSpPr>
          <p:spPr>
            <a:xfrm>
              <a:off x="1739900" y="698500"/>
              <a:ext cx="3810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2</a:t>
              </a:r>
            </a:p>
          </p:txBody>
        </p:sp>
        <p:sp>
          <p:nvSpPr>
            <p:cNvPr id="2387" name="Shape 2387"/>
            <p:cNvSpPr/>
            <p:nvPr/>
          </p:nvSpPr>
          <p:spPr>
            <a:xfrm>
              <a:off x="2260600" y="698500"/>
              <a:ext cx="3810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7</a:t>
              </a:r>
            </a:p>
          </p:txBody>
        </p:sp>
      </p:grpSp>
      <p:sp>
        <p:nvSpPr>
          <p:cNvPr id="2389" name="Shape 2389"/>
          <p:cNvSpPr/>
          <p:nvPr/>
        </p:nvSpPr>
        <p:spPr>
          <a:xfrm>
            <a:off x="2006600" y="29464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7</a:t>
            </a:r>
          </a:p>
        </p:txBody>
      </p:sp>
      <p:sp>
        <p:nvSpPr>
          <p:cNvPr id="2390" name="Shape 2390"/>
          <p:cNvSpPr/>
          <p:nvPr/>
        </p:nvSpPr>
        <p:spPr>
          <a:xfrm>
            <a:off x="2590800" y="29464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2391" name="Shape 2391"/>
          <p:cNvSpPr/>
          <p:nvPr/>
        </p:nvSpPr>
        <p:spPr>
          <a:xfrm>
            <a:off x="3124200" y="2946400"/>
            <a:ext cx="2794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2392" name="Shape 2392"/>
          <p:cNvSpPr/>
          <p:nvPr/>
        </p:nvSpPr>
        <p:spPr>
          <a:xfrm flipH="1" flipV="1">
            <a:off x="3073400" y="2159000"/>
            <a:ext cx="414986" cy="449151"/>
          </a:xfrm>
          <a:prstGeom prst="line">
            <a:avLst/>
          </a:prstGeom>
          <a:ln w="635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93" name="Shape 2393"/>
          <p:cNvSpPr/>
          <p:nvPr/>
        </p:nvSpPr>
        <p:spPr>
          <a:xfrm flipH="1" flipV="1">
            <a:off x="2565399" y="2159000"/>
            <a:ext cx="922987" cy="975754"/>
          </a:xfrm>
          <a:prstGeom prst="line">
            <a:avLst/>
          </a:prstGeom>
          <a:ln w="635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394" name="Shape 2394"/>
          <p:cNvSpPr/>
          <p:nvPr/>
        </p:nvSpPr>
        <p:spPr>
          <a:xfrm>
            <a:off x="1997763" y="6203950"/>
            <a:ext cx="1378819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>
                <a:latin typeface="+mn-lt"/>
                <a:ea typeface="+mn-ea"/>
                <a:cs typeface="+mn-cs"/>
                <a:sym typeface="Calibri"/>
              </a:rPr>
              <a:t>d</a:t>
            </a:r>
            <a:r>
              <a:rPr sz="3600" baseline="-5999">
                <a:latin typeface="+mn-lt"/>
                <a:ea typeface="+mn-ea"/>
                <a:cs typeface="+mn-cs"/>
                <a:sym typeface="Calibri"/>
              </a:rPr>
              <a:t>x</a:t>
            </a:r>
            <a:r>
              <a:rPr sz="3600">
                <a:latin typeface="+mn-lt"/>
                <a:ea typeface="+mn-ea"/>
                <a:cs typeface="+mn-cs"/>
                <a:sym typeface="Calibri"/>
              </a:rPr>
              <a:t>(z) = </a:t>
            </a:r>
          </a:p>
        </p:txBody>
      </p:sp>
      <p:sp>
        <p:nvSpPr>
          <p:cNvPr id="2395" name="Shape 2395"/>
          <p:cNvSpPr/>
          <p:nvPr/>
        </p:nvSpPr>
        <p:spPr>
          <a:xfrm>
            <a:off x="4660472" y="6229350"/>
            <a:ext cx="21336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/>
            </a:pPr>
            <a:r>
              <a:rPr sz="3600"/>
              <a:t>cost(x,z),</a:t>
            </a:r>
          </a:p>
        </p:txBody>
      </p:sp>
      <p:sp>
        <p:nvSpPr>
          <p:cNvPr id="2396" name="Shape 2396"/>
          <p:cNvSpPr/>
          <p:nvPr/>
        </p:nvSpPr>
        <p:spPr>
          <a:xfrm>
            <a:off x="4671696" y="7016750"/>
            <a:ext cx="3050828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>
                <a:latin typeface="+mn-lt"/>
                <a:ea typeface="+mn-ea"/>
                <a:cs typeface="+mn-cs"/>
                <a:sym typeface="Calibri"/>
              </a:rPr>
              <a:t>cost(x,y) + d</a:t>
            </a:r>
            <a:r>
              <a:rPr sz="3600" baseline="-5999">
                <a:latin typeface="+mn-lt"/>
                <a:ea typeface="+mn-ea"/>
                <a:cs typeface="+mn-cs"/>
                <a:sym typeface="Calibri"/>
              </a:rPr>
              <a:t>y</a:t>
            </a:r>
            <a:r>
              <a:rPr sz="3600">
                <a:latin typeface="+mn-lt"/>
                <a:ea typeface="+mn-ea"/>
                <a:cs typeface="+mn-cs"/>
                <a:sym typeface="Calibri"/>
              </a:rPr>
              <a:t>(z) </a:t>
            </a:r>
          </a:p>
        </p:txBody>
      </p:sp>
      <p:sp>
        <p:nvSpPr>
          <p:cNvPr id="2397" name="Shape 2397"/>
          <p:cNvSpPr/>
          <p:nvPr/>
        </p:nvSpPr>
        <p:spPr>
          <a:xfrm>
            <a:off x="3485573" y="6229350"/>
            <a:ext cx="968425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/>
            </a:pPr>
            <a:r>
              <a:rPr sz="3600"/>
              <a:t>min{</a:t>
            </a:r>
          </a:p>
        </p:txBody>
      </p:sp>
      <p:sp>
        <p:nvSpPr>
          <p:cNvPr id="2398" name="Shape 2398"/>
          <p:cNvSpPr/>
          <p:nvPr/>
        </p:nvSpPr>
        <p:spPr>
          <a:xfrm>
            <a:off x="7843155" y="7042150"/>
            <a:ext cx="258069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/>
            </a:pPr>
            <a:r>
              <a:rPr sz="3600"/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2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2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2" grpId="3" animBg="1" advAuto="0"/>
      <p:bldP spid="2393" grpId="5" animBg="1" advAuto="0"/>
      <p:bldP spid="2394" grpId="1" animBg="1" advAuto="0"/>
      <p:bldP spid="2395" grpId="2" animBg="1" advAuto="0"/>
      <p:bldP spid="2396" grpId="4" animBg="1" advAuto="0"/>
      <p:bldP spid="2397" grpId="6" animBg="1" advAuto="0"/>
      <p:bldP spid="2398" grpId="7" animBg="1" advAuto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2" name="Shape 2402"/>
          <p:cNvSpPr/>
          <p:nvPr/>
        </p:nvSpPr>
        <p:spPr>
          <a:xfrm>
            <a:off x="4559300" y="1727200"/>
            <a:ext cx="6540500" cy="3632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403" name="Shape 2403"/>
          <p:cNvSpPr/>
          <p:nvPr/>
        </p:nvSpPr>
        <p:spPr>
          <a:xfrm flipH="1">
            <a:off x="1847355" y="2284927"/>
            <a:ext cx="3283088" cy="109327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04" name="Shape 2404"/>
          <p:cNvSpPr/>
          <p:nvPr/>
        </p:nvSpPr>
        <p:spPr>
          <a:xfrm>
            <a:off x="1777995" y="3745604"/>
            <a:ext cx="3373555" cy="1062510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05" name="Shape 2405"/>
          <p:cNvSpPr>
            <a:spLocks noGrp="1"/>
          </p:cNvSpPr>
          <p:nvPr>
            <p:ph type="sldNum" sz="quarter" idx="2"/>
          </p:nvPr>
        </p:nvSpPr>
        <p:spPr>
          <a:xfrm>
            <a:off x="11872937" y="9004300"/>
            <a:ext cx="346026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52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2406" name="Shape 2406"/>
          <p:cNvSpPr/>
          <p:nvPr/>
        </p:nvSpPr>
        <p:spPr>
          <a:xfrm>
            <a:off x="4978400" y="18415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2407" name="Shape 2407"/>
          <p:cNvSpPr/>
          <p:nvPr/>
        </p:nvSpPr>
        <p:spPr>
          <a:xfrm>
            <a:off x="3467100" y="29019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7</a:t>
            </a:r>
          </a:p>
        </p:txBody>
      </p:sp>
      <p:sp>
        <p:nvSpPr>
          <p:cNvPr id="2408" name="Shape 2408"/>
          <p:cNvSpPr/>
          <p:nvPr/>
        </p:nvSpPr>
        <p:spPr>
          <a:xfrm>
            <a:off x="2997200" y="20701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2409" name="Shape 2409"/>
          <p:cNvSpPr/>
          <p:nvPr/>
        </p:nvSpPr>
        <p:spPr>
          <a:xfrm>
            <a:off x="1972363" y="5975350"/>
            <a:ext cx="1378819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>
                <a:latin typeface="+mn-lt"/>
                <a:ea typeface="+mn-ea"/>
                <a:cs typeface="+mn-cs"/>
                <a:sym typeface="Calibri"/>
              </a:rPr>
              <a:t>d</a:t>
            </a:r>
            <a:r>
              <a:rPr sz="3600" baseline="-5999">
                <a:latin typeface="+mn-lt"/>
                <a:ea typeface="+mn-ea"/>
                <a:cs typeface="+mn-cs"/>
                <a:sym typeface="Calibri"/>
              </a:rPr>
              <a:t>x</a:t>
            </a:r>
            <a:r>
              <a:rPr sz="3600">
                <a:latin typeface="+mn-lt"/>
                <a:ea typeface="+mn-ea"/>
                <a:cs typeface="+mn-cs"/>
                <a:sym typeface="Calibri"/>
              </a:rPr>
              <a:t>(z) = </a:t>
            </a:r>
          </a:p>
        </p:txBody>
      </p:sp>
      <p:sp>
        <p:nvSpPr>
          <p:cNvPr id="2410" name="Shape 2410"/>
          <p:cNvSpPr/>
          <p:nvPr/>
        </p:nvSpPr>
        <p:spPr>
          <a:xfrm>
            <a:off x="4533472" y="6013450"/>
            <a:ext cx="4089401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>
                <a:latin typeface="+mn-lt"/>
                <a:ea typeface="+mn-ea"/>
                <a:cs typeface="+mn-cs"/>
                <a:sym typeface="Calibri"/>
              </a:rPr>
              <a:t>cost(x,y) + d</a:t>
            </a:r>
            <a:r>
              <a:rPr sz="3600" baseline="-5999">
                <a:latin typeface="+mn-lt"/>
                <a:ea typeface="+mn-ea"/>
                <a:cs typeface="+mn-cs"/>
                <a:sym typeface="Calibri"/>
              </a:rPr>
              <a:t>y</a:t>
            </a:r>
            <a:r>
              <a:rPr sz="3600">
                <a:latin typeface="+mn-lt"/>
                <a:ea typeface="+mn-ea"/>
                <a:cs typeface="+mn-cs"/>
                <a:sym typeface="Calibri"/>
              </a:rPr>
              <a:t>(z),</a:t>
            </a:r>
          </a:p>
        </p:txBody>
      </p:sp>
      <p:sp>
        <p:nvSpPr>
          <p:cNvPr id="2411" name="Shape 2411"/>
          <p:cNvSpPr/>
          <p:nvPr/>
        </p:nvSpPr>
        <p:spPr>
          <a:xfrm>
            <a:off x="4531996" y="6788150"/>
            <a:ext cx="4089401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>
                <a:latin typeface="+mn-lt"/>
                <a:ea typeface="+mn-ea"/>
                <a:cs typeface="+mn-cs"/>
                <a:sym typeface="Calibri"/>
              </a:rPr>
              <a:t>cost(x,u) + d</a:t>
            </a:r>
            <a:r>
              <a:rPr sz="3600" baseline="-5999">
                <a:latin typeface="+mn-lt"/>
                <a:ea typeface="+mn-ea"/>
                <a:cs typeface="+mn-cs"/>
                <a:sym typeface="Calibri"/>
              </a:rPr>
              <a:t>u</a:t>
            </a:r>
            <a:r>
              <a:rPr sz="3600">
                <a:latin typeface="+mn-lt"/>
                <a:ea typeface="+mn-ea"/>
                <a:cs typeface="+mn-cs"/>
                <a:sym typeface="Calibri"/>
              </a:rPr>
              <a:t>(z), </a:t>
            </a:r>
          </a:p>
        </p:txBody>
      </p:sp>
      <p:sp>
        <p:nvSpPr>
          <p:cNvPr id="2412" name="Shape 2412"/>
          <p:cNvSpPr/>
          <p:nvPr/>
        </p:nvSpPr>
        <p:spPr>
          <a:xfrm>
            <a:off x="3409373" y="6000750"/>
            <a:ext cx="968425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/>
            </a:pPr>
            <a:r>
              <a:rPr sz="3600"/>
              <a:t>min{</a:t>
            </a:r>
          </a:p>
        </p:txBody>
      </p:sp>
      <p:sp>
        <p:nvSpPr>
          <p:cNvPr id="2413" name="Shape 2413"/>
          <p:cNvSpPr/>
          <p:nvPr/>
        </p:nvSpPr>
        <p:spPr>
          <a:xfrm>
            <a:off x="7855855" y="7588250"/>
            <a:ext cx="258069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/>
            </a:pPr>
            <a:r>
              <a:rPr sz="3600"/>
              <a:t>}</a:t>
            </a:r>
          </a:p>
        </p:txBody>
      </p:sp>
      <p:sp>
        <p:nvSpPr>
          <p:cNvPr id="2414" name="Shape 2414"/>
          <p:cNvSpPr/>
          <p:nvPr/>
        </p:nvSpPr>
        <p:spPr>
          <a:xfrm>
            <a:off x="4978400" y="4495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7A81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w</a:t>
            </a:r>
          </a:p>
        </p:txBody>
      </p:sp>
      <p:sp>
        <p:nvSpPr>
          <p:cNvPr id="2415" name="Shape 2415"/>
          <p:cNvSpPr/>
          <p:nvPr/>
        </p:nvSpPr>
        <p:spPr>
          <a:xfrm flipV="1">
            <a:off x="1892277" y="3550958"/>
            <a:ext cx="2755567" cy="1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16" name="Shape 2416"/>
          <p:cNvSpPr/>
          <p:nvPr/>
        </p:nvSpPr>
        <p:spPr>
          <a:xfrm>
            <a:off x="1270000" y="31623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2417" name="Shape 2417"/>
          <p:cNvSpPr/>
          <p:nvPr/>
        </p:nvSpPr>
        <p:spPr>
          <a:xfrm>
            <a:off x="4394200" y="31750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929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u</a:t>
            </a:r>
          </a:p>
        </p:txBody>
      </p:sp>
      <p:sp>
        <p:nvSpPr>
          <p:cNvPr id="2418" name="Shape 2418"/>
          <p:cNvSpPr/>
          <p:nvPr/>
        </p:nvSpPr>
        <p:spPr>
          <a:xfrm>
            <a:off x="2997200" y="41148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2419" name="Shape 2419"/>
          <p:cNvSpPr/>
          <p:nvPr/>
        </p:nvSpPr>
        <p:spPr>
          <a:xfrm>
            <a:off x="10477500" y="31750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2420" name="Shape 2420"/>
          <p:cNvSpPr/>
          <p:nvPr/>
        </p:nvSpPr>
        <p:spPr>
          <a:xfrm>
            <a:off x="4559300" y="7562850"/>
            <a:ext cx="3250630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>
                <a:latin typeface="+mn-lt"/>
                <a:ea typeface="+mn-ea"/>
                <a:cs typeface="+mn-cs"/>
                <a:sym typeface="Calibri"/>
              </a:rPr>
              <a:t>cost(x,w) + d</a:t>
            </a:r>
            <a:r>
              <a:rPr sz="3600" baseline="-5999">
                <a:latin typeface="+mn-lt"/>
                <a:ea typeface="+mn-ea"/>
                <a:cs typeface="+mn-cs"/>
                <a:sym typeface="Calibri"/>
              </a:rPr>
              <a:t>w</a:t>
            </a:r>
            <a:r>
              <a:rPr sz="3600">
                <a:latin typeface="+mn-lt"/>
                <a:ea typeface="+mn-ea"/>
                <a:cs typeface="+mn-cs"/>
                <a:sym typeface="Calibri"/>
              </a:rPr>
              <a:t>(z)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9" grpId="1" animBg="1" advAuto="0"/>
      <p:bldP spid="2410" grpId="2" animBg="1" advAuto="0"/>
      <p:bldP spid="2411" grpId="3" animBg="1" advAuto="0"/>
      <p:bldP spid="2412" grpId="5" animBg="1" advAuto="0"/>
      <p:bldP spid="2413" grpId="6" animBg="1" advAuto="0"/>
      <p:bldP spid="2420" grpId="4" animBg="1" advAuto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4" name="Shape 2424"/>
          <p:cNvSpPr/>
          <p:nvPr/>
        </p:nvSpPr>
        <p:spPr>
          <a:xfrm>
            <a:off x="4559300" y="1727200"/>
            <a:ext cx="6540500" cy="3632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425" name="Shape 2425"/>
          <p:cNvSpPr/>
          <p:nvPr/>
        </p:nvSpPr>
        <p:spPr>
          <a:xfrm flipH="1">
            <a:off x="1847355" y="2284927"/>
            <a:ext cx="3283088" cy="109327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26" name="Shape 2426"/>
          <p:cNvSpPr/>
          <p:nvPr/>
        </p:nvSpPr>
        <p:spPr>
          <a:xfrm>
            <a:off x="1777995" y="3745604"/>
            <a:ext cx="3373555" cy="1062510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27" name="Shape 24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53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2428" name="Shape 2428"/>
          <p:cNvSpPr/>
          <p:nvPr/>
        </p:nvSpPr>
        <p:spPr>
          <a:xfrm>
            <a:off x="4978400" y="18415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2429" name="Shape 2429"/>
          <p:cNvSpPr/>
          <p:nvPr/>
        </p:nvSpPr>
        <p:spPr>
          <a:xfrm>
            <a:off x="3467100" y="29019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7</a:t>
            </a:r>
          </a:p>
        </p:txBody>
      </p:sp>
      <p:sp>
        <p:nvSpPr>
          <p:cNvPr id="2430" name="Shape 2430"/>
          <p:cNvSpPr/>
          <p:nvPr/>
        </p:nvSpPr>
        <p:spPr>
          <a:xfrm>
            <a:off x="2997200" y="20701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2431" name="Shape 2431"/>
          <p:cNvSpPr/>
          <p:nvPr/>
        </p:nvSpPr>
        <p:spPr>
          <a:xfrm>
            <a:off x="4660472" y="6000750"/>
            <a:ext cx="3187701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3600">
                <a:latin typeface="+mn-lt"/>
                <a:ea typeface="+mn-ea"/>
                <a:cs typeface="+mn-cs"/>
                <a:sym typeface="Calibri"/>
              </a:rPr>
              <a:t>cost(x,n) + d</a:t>
            </a:r>
            <a:r>
              <a:rPr sz="3600" baseline="-5999">
                <a:latin typeface="+mn-lt"/>
                <a:ea typeface="+mn-ea"/>
                <a:cs typeface="+mn-cs"/>
                <a:sym typeface="Calibri"/>
              </a:rPr>
              <a:t>n</a:t>
            </a:r>
            <a:r>
              <a:rPr sz="3600">
                <a:latin typeface="+mn-lt"/>
                <a:ea typeface="+mn-ea"/>
                <a:cs typeface="+mn-cs"/>
                <a:sym typeface="Calibri"/>
              </a:rPr>
              <a:t>(z)</a:t>
            </a:r>
          </a:p>
        </p:txBody>
      </p:sp>
      <p:sp>
        <p:nvSpPr>
          <p:cNvPr id="2432" name="Shape 2432"/>
          <p:cNvSpPr/>
          <p:nvPr/>
        </p:nvSpPr>
        <p:spPr>
          <a:xfrm>
            <a:off x="3430903" y="6000750"/>
            <a:ext cx="1128565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>
                <a:latin typeface="+mn-lt"/>
                <a:ea typeface="+mn-ea"/>
                <a:cs typeface="+mn-cs"/>
                <a:sym typeface="Calibri"/>
              </a:rPr>
              <a:t>min</a:t>
            </a:r>
            <a:r>
              <a:rPr sz="3600" baseline="-5999">
                <a:latin typeface="+mn-lt"/>
                <a:ea typeface="+mn-ea"/>
                <a:cs typeface="+mn-cs"/>
                <a:sym typeface="Calibri"/>
              </a:rPr>
              <a:t>n</a:t>
            </a:r>
            <a:r>
              <a:rPr sz="3600">
                <a:latin typeface="+mn-lt"/>
                <a:ea typeface="+mn-ea"/>
                <a:cs typeface="+mn-cs"/>
                <a:sym typeface="Calibri"/>
              </a:rPr>
              <a:t>{</a:t>
            </a:r>
          </a:p>
        </p:txBody>
      </p:sp>
      <p:sp>
        <p:nvSpPr>
          <p:cNvPr id="2433" name="Shape 2433"/>
          <p:cNvSpPr/>
          <p:nvPr/>
        </p:nvSpPr>
        <p:spPr>
          <a:xfrm>
            <a:off x="7754255" y="6026150"/>
            <a:ext cx="258069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/>
            </a:pPr>
            <a:r>
              <a:rPr sz="3600"/>
              <a:t>}</a:t>
            </a:r>
          </a:p>
        </p:txBody>
      </p:sp>
      <p:sp>
        <p:nvSpPr>
          <p:cNvPr id="2434" name="Shape 2434"/>
          <p:cNvSpPr/>
          <p:nvPr/>
        </p:nvSpPr>
        <p:spPr>
          <a:xfrm>
            <a:off x="4978400" y="4495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7A81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w</a:t>
            </a:r>
          </a:p>
        </p:txBody>
      </p:sp>
      <p:sp>
        <p:nvSpPr>
          <p:cNvPr id="2435" name="Shape 2435"/>
          <p:cNvSpPr/>
          <p:nvPr/>
        </p:nvSpPr>
        <p:spPr>
          <a:xfrm flipV="1">
            <a:off x="1892277" y="3550958"/>
            <a:ext cx="2755567" cy="1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36" name="Shape 2436"/>
          <p:cNvSpPr/>
          <p:nvPr/>
        </p:nvSpPr>
        <p:spPr>
          <a:xfrm>
            <a:off x="1270000" y="31623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2437" name="Shape 2437"/>
          <p:cNvSpPr/>
          <p:nvPr/>
        </p:nvSpPr>
        <p:spPr>
          <a:xfrm>
            <a:off x="4394200" y="31750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929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u</a:t>
            </a:r>
          </a:p>
        </p:txBody>
      </p:sp>
      <p:sp>
        <p:nvSpPr>
          <p:cNvPr id="2438" name="Shape 2438"/>
          <p:cNvSpPr/>
          <p:nvPr/>
        </p:nvSpPr>
        <p:spPr>
          <a:xfrm>
            <a:off x="2997200" y="41148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2439" name="Shape 2439"/>
          <p:cNvSpPr/>
          <p:nvPr/>
        </p:nvSpPr>
        <p:spPr>
          <a:xfrm>
            <a:off x="10477500" y="31750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2440" name="Shape 2440"/>
          <p:cNvSpPr/>
          <p:nvPr/>
        </p:nvSpPr>
        <p:spPr>
          <a:xfrm>
            <a:off x="3823406" y="6775450"/>
            <a:ext cx="3481017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/>
            </a:pPr>
            <a:r>
              <a:rPr sz="3600"/>
              <a:t>for all neighbors n</a:t>
            </a:r>
          </a:p>
        </p:txBody>
      </p:sp>
      <p:sp>
        <p:nvSpPr>
          <p:cNvPr id="2441" name="Shape 2441"/>
          <p:cNvSpPr/>
          <p:nvPr/>
        </p:nvSpPr>
        <p:spPr>
          <a:xfrm>
            <a:off x="1972363" y="5975350"/>
            <a:ext cx="1378819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>
                <a:latin typeface="+mn-lt"/>
                <a:ea typeface="+mn-ea"/>
                <a:cs typeface="+mn-cs"/>
                <a:sym typeface="Calibri"/>
              </a:rPr>
              <a:t>d</a:t>
            </a:r>
            <a:r>
              <a:rPr sz="3600" baseline="-5999">
                <a:latin typeface="+mn-lt"/>
                <a:ea typeface="+mn-ea"/>
                <a:cs typeface="+mn-cs"/>
                <a:sym typeface="Calibri"/>
              </a:rPr>
              <a:t>x</a:t>
            </a:r>
            <a:r>
              <a:rPr sz="3600">
                <a:latin typeface="+mn-lt"/>
                <a:ea typeface="+mn-ea"/>
                <a:cs typeface="+mn-cs"/>
                <a:sym typeface="Calibri"/>
              </a:rPr>
              <a:t>(z) = </a:t>
            </a:r>
          </a:p>
        </p:txBody>
      </p:sp>
      <p:sp>
        <p:nvSpPr>
          <p:cNvPr id="2442" name="Shape 2442"/>
          <p:cNvSpPr/>
          <p:nvPr/>
        </p:nvSpPr>
        <p:spPr>
          <a:xfrm>
            <a:off x="6554235" y="8083550"/>
            <a:ext cx="56261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942193"/>
                </a:solidFill>
              </a:rPr>
              <a:t>Bellman-Ford equation</a:t>
            </a:r>
          </a:p>
        </p:txBody>
      </p:sp>
      <p:sp>
        <p:nvSpPr>
          <p:cNvPr id="2443" name="Shape 2443"/>
          <p:cNvSpPr/>
          <p:nvPr/>
        </p:nvSpPr>
        <p:spPr>
          <a:xfrm>
            <a:off x="7563297" y="7010936"/>
            <a:ext cx="778457" cy="1121895"/>
          </a:xfrm>
          <a:prstGeom prst="line">
            <a:avLst/>
          </a:prstGeom>
          <a:ln w="381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2" grpId="1" animBg="1" advAuto="0"/>
      <p:bldP spid="2443" grpId="2" animBg="1" advAuto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" name="Shape 2447"/>
          <p:cNvSpPr>
            <a:spLocks noGrp="1"/>
          </p:cNvSpPr>
          <p:nvPr>
            <p:ph type="title"/>
          </p:nvPr>
        </p:nvSpPr>
        <p:spPr>
          <a:xfrm>
            <a:off x="1092200" y="368300"/>
            <a:ext cx="10287000" cy="2438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Bellman-Ford equation</a:t>
            </a:r>
          </a:p>
        </p:txBody>
      </p:sp>
      <p:sp>
        <p:nvSpPr>
          <p:cNvPr id="2448" name="Shape 2448"/>
          <p:cNvSpPr>
            <a:spLocks noGrp="1"/>
          </p:cNvSpPr>
          <p:nvPr>
            <p:ph type="body" idx="1"/>
          </p:nvPr>
        </p:nvSpPr>
        <p:spPr>
          <a:xfrm>
            <a:off x="1219200" y="3238500"/>
            <a:ext cx="8928100" cy="3606800"/>
          </a:xfrm>
          <a:prstGeom prst="rect">
            <a:avLst/>
          </a:prstGeom>
        </p:spPr>
        <p:txBody>
          <a:bodyPr lIns="0" tIns="0" rIns="0" bIns="0" anchor="t"/>
          <a:lstStyle/>
          <a:p>
            <a:pPr marL="571500" lvl="0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424242"/>
                </a:solidFill>
              </a:rPr>
              <a:t>Formalizes the following decision:</a:t>
            </a:r>
          </a:p>
          <a:p>
            <a:pPr lvl="1">
              <a:spcBef>
                <a:spcPts val="7000"/>
              </a:spcBef>
              <a:defRPr sz="1800" i="0">
                <a:solidFill>
                  <a:srgbClr val="000000"/>
                </a:solidFill>
              </a:defRPr>
            </a:pPr>
            <a:r>
              <a:rPr sz="3600" i="1">
                <a:solidFill>
                  <a:srgbClr val="424242"/>
                </a:solidFill>
              </a:rPr>
              <a:t>pick as the next hop for destination z            the neighbor that results                                    in the least-cost path to z.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4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8" grpId="1" build="p" bldLvl="5" animBg="1" advAuto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3" name="Shape 2453"/>
          <p:cNvSpPr/>
          <p:nvPr/>
        </p:nvSpPr>
        <p:spPr>
          <a:xfrm flipH="1">
            <a:off x="2901455" y="3999427"/>
            <a:ext cx="3283088" cy="109327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54" name="Shape 2454"/>
          <p:cNvSpPr/>
          <p:nvPr/>
        </p:nvSpPr>
        <p:spPr>
          <a:xfrm>
            <a:off x="2997195" y="5434704"/>
            <a:ext cx="6919365" cy="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55" name="Shape 2455"/>
          <p:cNvSpPr/>
          <p:nvPr/>
        </p:nvSpPr>
        <p:spPr>
          <a:xfrm>
            <a:off x="6619562" y="3999427"/>
            <a:ext cx="3300390" cy="117110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57" name="Shape 2457"/>
          <p:cNvSpPr/>
          <p:nvPr/>
        </p:nvSpPr>
        <p:spPr>
          <a:xfrm>
            <a:off x="23241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2458" name="Shape 2458"/>
          <p:cNvSpPr/>
          <p:nvPr/>
        </p:nvSpPr>
        <p:spPr>
          <a:xfrm>
            <a:off x="96266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2459" name="Shape 2459"/>
          <p:cNvSpPr/>
          <p:nvPr/>
        </p:nvSpPr>
        <p:spPr>
          <a:xfrm>
            <a:off x="6032500" y="35560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2460" name="Shape 2460"/>
          <p:cNvSpPr/>
          <p:nvPr/>
        </p:nvSpPr>
        <p:spPr>
          <a:xfrm>
            <a:off x="6223000" y="46799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7</a:t>
            </a:r>
          </a:p>
        </p:txBody>
      </p:sp>
      <p:sp>
        <p:nvSpPr>
          <p:cNvPr id="2461" name="Shape 2461"/>
          <p:cNvSpPr/>
          <p:nvPr/>
        </p:nvSpPr>
        <p:spPr>
          <a:xfrm>
            <a:off x="4140200" y="36830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2462" name="Shape 2462"/>
          <p:cNvSpPr/>
          <p:nvPr/>
        </p:nvSpPr>
        <p:spPr>
          <a:xfrm>
            <a:off x="8280400" y="3784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grpSp>
        <p:nvGrpSpPr>
          <p:cNvPr id="2478" name="Group 2478"/>
          <p:cNvGrpSpPr/>
          <p:nvPr/>
        </p:nvGrpSpPr>
        <p:grpSpPr>
          <a:xfrm>
            <a:off x="4914900" y="762000"/>
            <a:ext cx="2997200" cy="2324100"/>
            <a:chOff x="0" y="0"/>
            <a:chExt cx="2997200" cy="2324100"/>
          </a:xfrm>
        </p:grpSpPr>
        <p:grpSp>
          <p:nvGrpSpPr>
            <p:cNvPr id="2466" name="Group 2466"/>
            <p:cNvGrpSpPr/>
            <p:nvPr/>
          </p:nvGrpSpPr>
          <p:grpSpPr>
            <a:xfrm>
              <a:off x="1231900" y="1181100"/>
              <a:ext cx="1295400" cy="660400"/>
              <a:chOff x="0" y="0"/>
              <a:chExt cx="1295400" cy="660400"/>
            </a:xfrm>
          </p:grpSpPr>
          <p:sp>
            <p:nvSpPr>
              <p:cNvPr id="2463" name="Shape 2463"/>
              <p:cNvSpPr/>
              <p:nvPr/>
            </p:nvSpPr>
            <p:spPr>
              <a:xfrm>
                <a:off x="0" y="0"/>
                <a:ext cx="241300" cy="6604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 algn="l">
                  <a:defRPr sz="3600">
                    <a:solidFill>
                      <a:srgbClr val="FF9300"/>
                    </a:solidFill>
                    <a:latin typeface="+mn-lt"/>
                    <a:ea typeface="+mn-ea"/>
                    <a:cs typeface="+mn-cs"/>
                    <a:sym typeface="Calibri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3600">
                    <a:solidFill>
                      <a:srgbClr val="FF9300"/>
                    </a:solidFill>
                  </a:rPr>
                  <a:t>2</a:t>
                </a:r>
              </a:p>
            </p:txBody>
          </p:sp>
          <p:sp>
            <p:nvSpPr>
              <p:cNvPr id="2464" name="Shape 2464"/>
              <p:cNvSpPr/>
              <p:nvPr/>
            </p:nvSpPr>
            <p:spPr>
              <a:xfrm>
                <a:off x="546100" y="0"/>
                <a:ext cx="241300" cy="6604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 algn="l">
                  <a:defRPr sz="3600">
                    <a:solidFill>
                      <a:srgbClr val="FF9300"/>
                    </a:solidFill>
                    <a:latin typeface="+mn-lt"/>
                    <a:ea typeface="+mn-ea"/>
                    <a:cs typeface="+mn-cs"/>
                    <a:sym typeface="Calibri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3600">
                    <a:solidFill>
                      <a:srgbClr val="FF9300"/>
                    </a:solidFill>
                  </a:rPr>
                  <a:t>0</a:t>
                </a:r>
              </a:p>
            </p:txBody>
          </p:sp>
          <p:sp>
            <p:nvSpPr>
              <p:cNvPr id="2465" name="Shape 2465"/>
              <p:cNvSpPr/>
              <p:nvPr/>
            </p:nvSpPr>
            <p:spPr>
              <a:xfrm>
                <a:off x="1104900" y="0"/>
                <a:ext cx="190500" cy="6604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 algn="l">
                  <a:defRPr sz="3600">
                    <a:solidFill>
                      <a:srgbClr val="FF9300"/>
                    </a:solidFill>
                    <a:latin typeface="+mn-lt"/>
                    <a:ea typeface="+mn-ea"/>
                    <a:cs typeface="+mn-cs"/>
                    <a:sym typeface="Calibri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3600">
                    <a:solidFill>
                      <a:srgbClr val="FF9300"/>
                    </a:solidFill>
                  </a:rPr>
                  <a:t>1</a:t>
                </a:r>
              </a:p>
            </p:txBody>
          </p:sp>
        </p:grpSp>
        <p:sp>
          <p:nvSpPr>
            <p:cNvPr id="2467" name="Shape 2467"/>
            <p:cNvSpPr/>
            <p:nvPr/>
          </p:nvSpPr>
          <p:spPr>
            <a:xfrm>
              <a:off x="0" y="0"/>
              <a:ext cx="2997200" cy="2311400"/>
            </a:xfrm>
            <a:prstGeom prst="rect">
              <a:avLst/>
            </a:prstGeom>
            <a:noFill/>
            <a:ln w="63500" cap="flat">
              <a:solidFill>
                <a:srgbClr val="FF93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FF93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68" name="Shape 2468"/>
            <p:cNvSpPr/>
            <p:nvPr/>
          </p:nvSpPr>
          <p:spPr>
            <a:xfrm>
              <a:off x="1219200" y="25400"/>
              <a:ext cx="3810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x</a:t>
              </a:r>
            </a:p>
          </p:txBody>
        </p:sp>
        <p:sp>
          <p:nvSpPr>
            <p:cNvPr id="2469" name="Shape 2469"/>
            <p:cNvSpPr/>
            <p:nvPr/>
          </p:nvSpPr>
          <p:spPr>
            <a:xfrm flipV="1">
              <a:off x="88896" y="652173"/>
              <a:ext cx="2784760" cy="931"/>
            </a:xfrm>
            <a:prstGeom prst="line">
              <a:avLst/>
            </a:prstGeom>
            <a:noFill/>
            <a:ln w="38100" cap="flat">
              <a:solidFill>
                <a:srgbClr val="FF93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70" name="Shape 2470"/>
            <p:cNvSpPr/>
            <p:nvPr/>
          </p:nvSpPr>
          <p:spPr>
            <a:xfrm flipV="1">
              <a:off x="904605" y="139584"/>
              <a:ext cx="983" cy="2046721"/>
            </a:xfrm>
            <a:prstGeom prst="line">
              <a:avLst/>
            </a:prstGeom>
            <a:noFill/>
            <a:ln w="38100" cap="flat">
              <a:solidFill>
                <a:srgbClr val="FF93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71" name="Shape 2471"/>
            <p:cNvSpPr/>
            <p:nvPr/>
          </p:nvSpPr>
          <p:spPr>
            <a:xfrm>
              <a:off x="330200" y="11303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y</a:t>
              </a:r>
            </a:p>
          </p:txBody>
        </p:sp>
        <p:sp>
          <p:nvSpPr>
            <p:cNvPr id="2472" name="Shape 2472"/>
            <p:cNvSpPr/>
            <p:nvPr/>
          </p:nvSpPr>
          <p:spPr>
            <a:xfrm>
              <a:off x="1752600" y="25400"/>
              <a:ext cx="3810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y</a:t>
              </a:r>
            </a:p>
          </p:txBody>
        </p:sp>
        <p:sp>
          <p:nvSpPr>
            <p:cNvPr id="2473" name="Shape 2473"/>
            <p:cNvSpPr/>
            <p:nvPr/>
          </p:nvSpPr>
          <p:spPr>
            <a:xfrm>
              <a:off x="2311400" y="25400"/>
              <a:ext cx="3810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z</a:t>
              </a:r>
            </a:p>
          </p:txBody>
        </p:sp>
        <p:sp>
          <p:nvSpPr>
            <p:cNvPr id="2474" name="Shape 2474"/>
            <p:cNvSpPr/>
            <p:nvPr/>
          </p:nvSpPr>
          <p:spPr>
            <a:xfrm>
              <a:off x="330200" y="16002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z</a:t>
              </a:r>
            </a:p>
          </p:txBody>
        </p:sp>
        <p:sp>
          <p:nvSpPr>
            <p:cNvPr id="2475" name="Shape 2475"/>
            <p:cNvSpPr/>
            <p:nvPr/>
          </p:nvSpPr>
          <p:spPr>
            <a:xfrm>
              <a:off x="1206500" y="16637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3</a:t>
              </a:r>
            </a:p>
          </p:txBody>
        </p:sp>
        <p:sp>
          <p:nvSpPr>
            <p:cNvPr id="2476" name="Shape 2476"/>
            <p:cNvSpPr/>
            <p:nvPr/>
          </p:nvSpPr>
          <p:spPr>
            <a:xfrm>
              <a:off x="1765300" y="16637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1</a:t>
              </a:r>
            </a:p>
          </p:txBody>
        </p:sp>
        <p:sp>
          <p:nvSpPr>
            <p:cNvPr id="2477" name="Shape 2477"/>
            <p:cNvSpPr/>
            <p:nvPr/>
          </p:nvSpPr>
          <p:spPr>
            <a:xfrm>
              <a:off x="2298700" y="1663700"/>
              <a:ext cx="3048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0</a:t>
              </a:r>
            </a:p>
          </p:txBody>
        </p:sp>
      </p:grpSp>
      <p:grpSp>
        <p:nvGrpSpPr>
          <p:cNvPr id="2493" name="Group 2493"/>
          <p:cNvGrpSpPr/>
          <p:nvPr/>
        </p:nvGrpSpPr>
        <p:grpSpPr>
          <a:xfrm>
            <a:off x="8597900" y="6527800"/>
            <a:ext cx="2997200" cy="2311400"/>
            <a:chOff x="0" y="0"/>
            <a:chExt cx="2997200" cy="2311400"/>
          </a:xfrm>
        </p:grpSpPr>
        <p:sp>
          <p:nvSpPr>
            <p:cNvPr id="2479" name="Shape 2479"/>
            <p:cNvSpPr/>
            <p:nvPr/>
          </p:nvSpPr>
          <p:spPr>
            <a:xfrm>
              <a:off x="0" y="0"/>
              <a:ext cx="2997200" cy="2311400"/>
            </a:xfrm>
            <a:prstGeom prst="rect">
              <a:avLst/>
            </a:prstGeom>
            <a:noFill/>
            <a:ln w="63500" cap="flat">
              <a:solidFill>
                <a:srgbClr val="008F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008F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80" name="Shape 2480"/>
            <p:cNvSpPr/>
            <p:nvPr/>
          </p:nvSpPr>
          <p:spPr>
            <a:xfrm>
              <a:off x="1219200" y="25400"/>
              <a:ext cx="3810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x</a:t>
              </a:r>
            </a:p>
          </p:txBody>
        </p:sp>
        <p:sp>
          <p:nvSpPr>
            <p:cNvPr id="2481" name="Shape 2481"/>
            <p:cNvSpPr/>
            <p:nvPr/>
          </p:nvSpPr>
          <p:spPr>
            <a:xfrm flipV="1">
              <a:off x="88896" y="652173"/>
              <a:ext cx="2784760" cy="931"/>
            </a:xfrm>
            <a:prstGeom prst="line">
              <a:avLst/>
            </a:prstGeom>
            <a:noFill/>
            <a:ln w="38100" cap="flat">
              <a:solidFill>
                <a:srgbClr val="008F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82" name="Shape 2482"/>
            <p:cNvSpPr/>
            <p:nvPr/>
          </p:nvSpPr>
          <p:spPr>
            <a:xfrm flipV="1">
              <a:off x="904605" y="139584"/>
              <a:ext cx="983" cy="2046722"/>
            </a:xfrm>
            <a:prstGeom prst="line">
              <a:avLst/>
            </a:prstGeom>
            <a:noFill/>
            <a:ln w="38100" cap="flat">
              <a:solidFill>
                <a:srgbClr val="008F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2483" name="Shape 2483"/>
            <p:cNvSpPr/>
            <p:nvPr/>
          </p:nvSpPr>
          <p:spPr>
            <a:xfrm>
              <a:off x="330200" y="11303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y</a:t>
              </a:r>
            </a:p>
          </p:txBody>
        </p:sp>
        <p:sp>
          <p:nvSpPr>
            <p:cNvPr id="2484" name="Shape 2484"/>
            <p:cNvSpPr/>
            <p:nvPr/>
          </p:nvSpPr>
          <p:spPr>
            <a:xfrm>
              <a:off x="1752600" y="25400"/>
              <a:ext cx="3810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y</a:t>
              </a:r>
            </a:p>
          </p:txBody>
        </p:sp>
        <p:sp>
          <p:nvSpPr>
            <p:cNvPr id="2485" name="Shape 2485"/>
            <p:cNvSpPr/>
            <p:nvPr/>
          </p:nvSpPr>
          <p:spPr>
            <a:xfrm>
              <a:off x="2311400" y="25400"/>
              <a:ext cx="3810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z</a:t>
              </a:r>
            </a:p>
          </p:txBody>
        </p:sp>
        <p:sp>
          <p:nvSpPr>
            <p:cNvPr id="2486" name="Shape 2486"/>
            <p:cNvSpPr/>
            <p:nvPr/>
          </p:nvSpPr>
          <p:spPr>
            <a:xfrm>
              <a:off x="330200" y="16002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z</a:t>
              </a:r>
            </a:p>
          </p:txBody>
        </p:sp>
        <p:sp>
          <p:nvSpPr>
            <p:cNvPr id="2487" name="Shape 2487"/>
            <p:cNvSpPr/>
            <p:nvPr/>
          </p:nvSpPr>
          <p:spPr>
            <a:xfrm>
              <a:off x="1206500" y="16510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3</a:t>
              </a:r>
            </a:p>
          </p:txBody>
        </p:sp>
        <p:sp>
          <p:nvSpPr>
            <p:cNvPr id="2488" name="Shape 2488"/>
            <p:cNvSpPr/>
            <p:nvPr/>
          </p:nvSpPr>
          <p:spPr>
            <a:xfrm>
              <a:off x="1765300" y="16510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1</a:t>
              </a:r>
            </a:p>
          </p:txBody>
        </p:sp>
        <p:sp>
          <p:nvSpPr>
            <p:cNvPr id="2489" name="Shape 2489"/>
            <p:cNvSpPr/>
            <p:nvPr/>
          </p:nvSpPr>
          <p:spPr>
            <a:xfrm>
              <a:off x="2298700" y="1651000"/>
              <a:ext cx="2794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0</a:t>
              </a:r>
            </a:p>
          </p:txBody>
        </p:sp>
        <p:sp>
          <p:nvSpPr>
            <p:cNvPr id="2490" name="Shape 2490"/>
            <p:cNvSpPr/>
            <p:nvPr/>
          </p:nvSpPr>
          <p:spPr>
            <a:xfrm>
              <a:off x="1181100" y="11430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2</a:t>
              </a:r>
            </a:p>
          </p:txBody>
        </p:sp>
        <p:sp>
          <p:nvSpPr>
            <p:cNvPr id="2491" name="Shape 2491"/>
            <p:cNvSpPr/>
            <p:nvPr/>
          </p:nvSpPr>
          <p:spPr>
            <a:xfrm>
              <a:off x="1727200" y="11557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0</a:t>
              </a:r>
            </a:p>
          </p:txBody>
        </p:sp>
        <p:sp>
          <p:nvSpPr>
            <p:cNvPr id="2492" name="Shape 2492"/>
            <p:cNvSpPr/>
            <p:nvPr/>
          </p:nvSpPr>
          <p:spPr>
            <a:xfrm>
              <a:off x="2286000" y="1143000"/>
              <a:ext cx="1905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1</a:t>
              </a:r>
            </a:p>
          </p:txBody>
        </p:sp>
      </p:grpSp>
      <p:sp>
        <p:nvSpPr>
          <p:cNvPr id="2494" name="Shape 2494"/>
          <p:cNvSpPr/>
          <p:nvPr/>
        </p:nvSpPr>
        <p:spPr>
          <a:xfrm flipV="1">
            <a:off x="3122545" y="3851714"/>
            <a:ext cx="2834214" cy="957769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95" name="Shape 2495"/>
          <p:cNvSpPr/>
          <p:nvPr/>
        </p:nvSpPr>
        <p:spPr>
          <a:xfrm>
            <a:off x="3199738" y="4165541"/>
            <a:ext cx="6391639" cy="1094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1" extrusionOk="0">
                <a:moveTo>
                  <a:pt x="21600" y="21038"/>
                </a:moveTo>
                <a:cubicBezTo>
                  <a:pt x="21600" y="21038"/>
                  <a:pt x="13263" y="-179"/>
                  <a:pt x="10818" y="1"/>
                </a:cubicBezTo>
                <a:cubicBezTo>
                  <a:pt x="8512" y="171"/>
                  <a:pt x="0" y="21421"/>
                  <a:pt x="0" y="21421"/>
                </a:cubicBezTo>
              </a:path>
            </a:pathLst>
          </a:cu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2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1000" fill="hold"/>
                                        <p:tgtEl>
                                          <p:spTgt spid="2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xit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3" grpId="5" animBg="1" advAuto="0"/>
      <p:bldP spid="2461" grpId="6" animBg="1" advAuto="0"/>
      <p:bldP spid="2478" grpId="3" animBg="1" advAuto="0"/>
      <p:bldP spid="2493" grpId="4" animBg="1" advAuto="0"/>
      <p:bldP spid="2494" grpId="1" animBg="1" advAuto="0"/>
      <p:bldP spid="2495" grpId="2" animBg="1" advAuto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9" name="Shape 2499"/>
          <p:cNvSpPr/>
          <p:nvPr/>
        </p:nvSpPr>
        <p:spPr>
          <a:xfrm>
            <a:off x="6692900" y="19431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2500" name="Shape 2500"/>
          <p:cNvSpPr/>
          <p:nvPr/>
        </p:nvSpPr>
        <p:spPr>
          <a:xfrm>
            <a:off x="7251700" y="19431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2501" name="Shape 2501"/>
          <p:cNvSpPr/>
          <p:nvPr/>
        </p:nvSpPr>
        <p:spPr>
          <a:xfrm>
            <a:off x="2997195" y="5434704"/>
            <a:ext cx="6919365" cy="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02" name="Shape 2502"/>
          <p:cNvSpPr/>
          <p:nvPr/>
        </p:nvSpPr>
        <p:spPr>
          <a:xfrm>
            <a:off x="6619562" y="3999427"/>
            <a:ext cx="3300390" cy="117110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03" name="Shape 25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56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2504" name="Shape 2504"/>
          <p:cNvSpPr/>
          <p:nvPr/>
        </p:nvSpPr>
        <p:spPr>
          <a:xfrm>
            <a:off x="23241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2505" name="Shape 2505"/>
          <p:cNvSpPr/>
          <p:nvPr/>
        </p:nvSpPr>
        <p:spPr>
          <a:xfrm>
            <a:off x="96266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2506" name="Shape 2506"/>
          <p:cNvSpPr/>
          <p:nvPr/>
        </p:nvSpPr>
        <p:spPr>
          <a:xfrm>
            <a:off x="6032500" y="35560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2507" name="Shape 2507"/>
          <p:cNvSpPr/>
          <p:nvPr/>
        </p:nvSpPr>
        <p:spPr>
          <a:xfrm>
            <a:off x="6223000" y="46799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7</a:t>
            </a:r>
          </a:p>
        </p:txBody>
      </p:sp>
      <p:sp>
        <p:nvSpPr>
          <p:cNvPr id="2508" name="Shape 2508"/>
          <p:cNvSpPr/>
          <p:nvPr/>
        </p:nvSpPr>
        <p:spPr>
          <a:xfrm>
            <a:off x="8280400" y="3784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2509" name="Shape 2509"/>
          <p:cNvSpPr/>
          <p:nvPr/>
        </p:nvSpPr>
        <p:spPr>
          <a:xfrm>
            <a:off x="4914900" y="762000"/>
            <a:ext cx="2997200" cy="2311400"/>
          </a:xfrm>
          <a:prstGeom prst="rect">
            <a:avLst/>
          </a:prstGeom>
          <a:ln w="635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93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510" name="Shape 2510"/>
          <p:cNvSpPr/>
          <p:nvPr/>
        </p:nvSpPr>
        <p:spPr>
          <a:xfrm>
            <a:off x="61341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2511" name="Shape 2511"/>
          <p:cNvSpPr/>
          <p:nvPr/>
        </p:nvSpPr>
        <p:spPr>
          <a:xfrm flipV="1">
            <a:off x="5003796" y="1414173"/>
            <a:ext cx="2784760" cy="93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12" name="Shape 2512"/>
          <p:cNvSpPr/>
          <p:nvPr/>
        </p:nvSpPr>
        <p:spPr>
          <a:xfrm flipV="1">
            <a:off x="5819505" y="901584"/>
            <a:ext cx="983" cy="204672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13" name="Shape 2513"/>
          <p:cNvSpPr/>
          <p:nvPr/>
        </p:nvSpPr>
        <p:spPr>
          <a:xfrm>
            <a:off x="5245100" y="1892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2514" name="Shape 2514"/>
          <p:cNvSpPr/>
          <p:nvPr/>
        </p:nvSpPr>
        <p:spPr>
          <a:xfrm>
            <a:off x="66675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2515" name="Shape 2515"/>
          <p:cNvSpPr/>
          <p:nvPr/>
        </p:nvSpPr>
        <p:spPr>
          <a:xfrm>
            <a:off x="72263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2516" name="Shape 2516"/>
          <p:cNvSpPr/>
          <p:nvPr/>
        </p:nvSpPr>
        <p:spPr>
          <a:xfrm>
            <a:off x="5245100" y="23622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2517" name="Shape 2517"/>
          <p:cNvSpPr/>
          <p:nvPr/>
        </p:nvSpPr>
        <p:spPr>
          <a:xfrm>
            <a:off x="6121400" y="2425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3</a:t>
            </a:r>
          </a:p>
        </p:txBody>
      </p:sp>
      <p:sp>
        <p:nvSpPr>
          <p:cNvPr id="2518" name="Shape 2518"/>
          <p:cNvSpPr/>
          <p:nvPr/>
        </p:nvSpPr>
        <p:spPr>
          <a:xfrm>
            <a:off x="6680200" y="2425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2519" name="Shape 2519"/>
          <p:cNvSpPr/>
          <p:nvPr/>
        </p:nvSpPr>
        <p:spPr>
          <a:xfrm>
            <a:off x="7213600" y="2425700"/>
            <a:ext cx="3048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2520" name="Shape 2520"/>
          <p:cNvSpPr/>
          <p:nvPr/>
        </p:nvSpPr>
        <p:spPr>
          <a:xfrm>
            <a:off x="8597900" y="6527800"/>
            <a:ext cx="2997200" cy="2311400"/>
          </a:xfrm>
          <a:prstGeom prst="rect">
            <a:avLst/>
          </a:prstGeom>
          <a:ln w="635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008F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521" name="Shape 2521"/>
          <p:cNvSpPr/>
          <p:nvPr/>
        </p:nvSpPr>
        <p:spPr>
          <a:xfrm>
            <a:off x="98171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x</a:t>
            </a:r>
          </a:p>
        </p:txBody>
      </p:sp>
      <p:sp>
        <p:nvSpPr>
          <p:cNvPr id="2522" name="Shape 2522"/>
          <p:cNvSpPr/>
          <p:nvPr/>
        </p:nvSpPr>
        <p:spPr>
          <a:xfrm flipV="1">
            <a:off x="8686796" y="7179973"/>
            <a:ext cx="2784760" cy="931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23" name="Shape 2523"/>
          <p:cNvSpPr/>
          <p:nvPr/>
        </p:nvSpPr>
        <p:spPr>
          <a:xfrm flipV="1">
            <a:off x="9502505" y="6667384"/>
            <a:ext cx="983" cy="2046722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24" name="Shape 2524"/>
          <p:cNvSpPr/>
          <p:nvPr/>
        </p:nvSpPr>
        <p:spPr>
          <a:xfrm>
            <a:off x="8928100" y="7658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2525" name="Shape 2525"/>
          <p:cNvSpPr/>
          <p:nvPr/>
        </p:nvSpPr>
        <p:spPr>
          <a:xfrm>
            <a:off x="103505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2526" name="Shape 2526"/>
          <p:cNvSpPr/>
          <p:nvPr/>
        </p:nvSpPr>
        <p:spPr>
          <a:xfrm>
            <a:off x="109093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2527" name="Shape 2527"/>
          <p:cNvSpPr/>
          <p:nvPr/>
        </p:nvSpPr>
        <p:spPr>
          <a:xfrm>
            <a:off x="8928100" y="8128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grpSp>
        <p:nvGrpSpPr>
          <p:cNvPr id="2531" name="Group 2531"/>
          <p:cNvGrpSpPr/>
          <p:nvPr/>
        </p:nvGrpSpPr>
        <p:grpSpPr>
          <a:xfrm>
            <a:off x="9804400" y="8178800"/>
            <a:ext cx="1371600" cy="660400"/>
            <a:chOff x="0" y="0"/>
            <a:chExt cx="1371600" cy="660400"/>
          </a:xfrm>
        </p:grpSpPr>
        <p:sp>
          <p:nvSpPr>
            <p:cNvPr id="2528" name="Shape 2528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3</a:t>
              </a:r>
            </a:p>
          </p:txBody>
        </p:sp>
        <p:sp>
          <p:nvSpPr>
            <p:cNvPr id="2529" name="Shape 2529"/>
            <p:cNvSpPr/>
            <p:nvPr/>
          </p:nvSpPr>
          <p:spPr>
            <a:xfrm>
              <a:off x="5588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1</a:t>
              </a:r>
            </a:p>
          </p:txBody>
        </p:sp>
        <p:sp>
          <p:nvSpPr>
            <p:cNvPr id="2530" name="Shape 2530"/>
            <p:cNvSpPr/>
            <p:nvPr/>
          </p:nvSpPr>
          <p:spPr>
            <a:xfrm>
              <a:off x="1092200" y="0"/>
              <a:ext cx="2794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0</a:t>
              </a:r>
            </a:p>
          </p:txBody>
        </p:sp>
      </p:grpSp>
      <p:grpSp>
        <p:nvGrpSpPr>
          <p:cNvPr id="2535" name="Group 2535"/>
          <p:cNvGrpSpPr/>
          <p:nvPr/>
        </p:nvGrpSpPr>
        <p:grpSpPr>
          <a:xfrm>
            <a:off x="9779000" y="7670800"/>
            <a:ext cx="1295400" cy="673100"/>
            <a:chOff x="0" y="0"/>
            <a:chExt cx="1295400" cy="673100"/>
          </a:xfrm>
        </p:grpSpPr>
        <p:sp>
          <p:nvSpPr>
            <p:cNvPr id="2532" name="Shape 2532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2</a:t>
              </a:r>
            </a:p>
          </p:txBody>
        </p:sp>
        <p:sp>
          <p:nvSpPr>
            <p:cNvPr id="2533" name="Shape 2533"/>
            <p:cNvSpPr/>
            <p:nvPr/>
          </p:nvSpPr>
          <p:spPr>
            <a:xfrm>
              <a:off x="546100" y="127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0</a:t>
              </a:r>
            </a:p>
          </p:txBody>
        </p:sp>
        <p:sp>
          <p:nvSpPr>
            <p:cNvPr id="2534" name="Shape 2534"/>
            <p:cNvSpPr/>
            <p:nvPr/>
          </p:nvSpPr>
          <p:spPr>
            <a:xfrm>
              <a:off x="1104900" y="0"/>
              <a:ext cx="1905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1</a:t>
              </a:r>
            </a:p>
          </p:txBody>
        </p:sp>
      </p:grpSp>
      <p:sp>
        <p:nvSpPr>
          <p:cNvPr id="2536" name="Shape 2536"/>
          <p:cNvSpPr/>
          <p:nvPr/>
        </p:nvSpPr>
        <p:spPr>
          <a:xfrm flipV="1">
            <a:off x="5981165" y="2189185"/>
            <a:ext cx="1485520" cy="781852"/>
          </a:xfrm>
          <a:prstGeom prst="line">
            <a:avLst/>
          </a:prstGeom>
          <a:ln w="635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37" name="Shape 2537"/>
          <p:cNvSpPr/>
          <p:nvPr/>
        </p:nvSpPr>
        <p:spPr>
          <a:xfrm>
            <a:off x="6083300" y="1943100"/>
            <a:ext cx="3048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4</a:t>
            </a:r>
          </a:p>
        </p:txBody>
      </p:sp>
      <p:sp>
        <p:nvSpPr>
          <p:cNvPr id="2538" name="Shape 2538"/>
          <p:cNvSpPr/>
          <p:nvPr/>
        </p:nvSpPr>
        <p:spPr>
          <a:xfrm>
            <a:off x="8954535" y="2584450"/>
            <a:ext cx="30607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942193"/>
                </a:solidFill>
              </a:rPr>
              <a:t>routing loop!</a:t>
            </a:r>
          </a:p>
        </p:txBody>
      </p:sp>
      <p:sp>
        <p:nvSpPr>
          <p:cNvPr id="2539" name="Shape 2539"/>
          <p:cNvSpPr/>
          <p:nvPr/>
        </p:nvSpPr>
        <p:spPr>
          <a:xfrm>
            <a:off x="3199738" y="4165541"/>
            <a:ext cx="6391639" cy="1094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1" extrusionOk="0">
                <a:moveTo>
                  <a:pt x="21600" y="21038"/>
                </a:moveTo>
                <a:cubicBezTo>
                  <a:pt x="21600" y="21038"/>
                  <a:pt x="13263" y="-179"/>
                  <a:pt x="10818" y="1"/>
                </a:cubicBezTo>
                <a:cubicBezTo>
                  <a:pt x="8512" y="171"/>
                  <a:pt x="0" y="21421"/>
                  <a:pt x="0" y="21421"/>
                </a:cubicBezTo>
              </a:path>
            </a:pathLst>
          </a:cu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2540" name="Shape 2540"/>
          <p:cNvSpPr/>
          <p:nvPr/>
        </p:nvSpPr>
        <p:spPr>
          <a:xfrm>
            <a:off x="3166499" y="3889712"/>
            <a:ext cx="6548179" cy="1755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4" h="18682" extrusionOk="0">
                <a:moveTo>
                  <a:pt x="12179" y="0"/>
                </a:moveTo>
                <a:cubicBezTo>
                  <a:pt x="12179" y="0"/>
                  <a:pt x="21413" y="10286"/>
                  <a:pt x="21473" y="13935"/>
                </a:cubicBezTo>
                <a:cubicBezTo>
                  <a:pt x="21600" y="21600"/>
                  <a:pt x="0" y="17679"/>
                  <a:pt x="0" y="17679"/>
                </a:cubicBezTo>
              </a:path>
            </a:pathLst>
          </a:cu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6" grpId="1" animBg="1" advAuto="0"/>
      <p:bldP spid="2536" grpId="3" animBg="1" advAuto="0"/>
      <p:bldP spid="2537" grpId="2" animBg="1" advAuto="0"/>
      <p:bldP spid="2538" grpId="5" animBg="1" advAuto="0"/>
      <p:bldP spid="2540" grpId="4" animBg="1" advAuto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4" name="Shape 2544"/>
          <p:cNvSpPr/>
          <p:nvPr/>
        </p:nvSpPr>
        <p:spPr>
          <a:xfrm>
            <a:off x="6692900" y="19431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2545" name="Shape 2545"/>
          <p:cNvSpPr/>
          <p:nvPr/>
        </p:nvSpPr>
        <p:spPr>
          <a:xfrm>
            <a:off x="7251700" y="19431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2546" name="Shape 2546"/>
          <p:cNvSpPr/>
          <p:nvPr/>
        </p:nvSpPr>
        <p:spPr>
          <a:xfrm>
            <a:off x="2997195" y="5434704"/>
            <a:ext cx="6919365" cy="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47" name="Shape 2547"/>
          <p:cNvSpPr/>
          <p:nvPr/>
        </p:nvSpPr>
        <p:spPr>
          <a:xfrm>
            <a:off x="6619562" y="3999427"/>
            <a:ext cx="3300390" cy="117110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48" name="Shape 25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57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2549" name="Shape 2549"/>
          <p:cNvSpPr/>
          <p:nvPr/>
        </p:nvSpPr>
        <p:spPr>
          <a:xfrm>
            <a:off x="23241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2550" name="Shape 2550"/>
          <p:cNvSpPr/>
          <p:nvPr/>
        </p:nvSpPr>
        <p:spPr>
          <a:xfrm>
            <a:off x="96266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2551" name="Shape 2551"/>
          <p:cNvSpPr/>
          <p:nvPr/>
        </p:nvSpPr>
        <p:spPr>
          <a:xfrm>
            <a:off x="6032500" y="35560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2552" name="Shape 2552"/>
          <p:cNvSpPr/>
          <p:nvPr/>
        </p:nvSpPr>
        <p:spPr>
          <a:xfrm>
            <a:off x="6223000" y="46799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7</a:t>
            </a:r>
          </a:p>
        </p:txBody>
      </p:sp>
      <p:sp>
        <p:nvSpPr>
          <p:cNvPr id="2553" name="Shape 2553"/>
          <p:cNvSpPr/>
          <p:nvPr/>
        </p:nvSpPr>
        <p:spPr>
          <a:xfrm>
            <a:off x="8280400" y="3784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2554" name="Shape 2554"/>
          <p:cNvSpPr/>
          <p:nvPr/>
        </p:nvSpPr>
        <p:spPr>
          <a:xfrm>
            <a:off x="4914900" y="762000"/>
            <a:ext cx="2997200" cy="2311400"/>
          </a:xfrm>
          <a:prstGeom prst="rect">
            <a:avLst/>
          </a:prstGeom>
          <a:ln w="635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93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555" name="Shape 2555"/>
          <p:cNvSpPr/>
          <p:nvPr/>
        </p:nvSpPr>
        <p:spPr>
          <a:xfrm>
            <a:off x="61341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2556" name="Shape 2556"/>
          <p:cNvSpPr/>
          <p:nvPr/>
        </p:nvSpPr>
        <p:spPr>
          <a:xfrm flipV="1">
            <a:off x="5003796" y="1414173"/>
            <a:ext cx="2784760" cy="93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57" name="Shape 2557"/>
          <p:cNvSpPr/>
          <p:nvPr/>
        </p:nvSpPr>
        <p:spPr>
          <a:xfrm flipV="1">
            <a:off x="5819505" y="901584"/>
            <a:ext cx="983" cy="204672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58" name="Shape 2558"/>
          <p:cNvSpPr/>
          <p:nvPr/>
        </p:nvSpPr>
        <p:spPr>
          <a:xfrm>
            <a:off x="5245100" y="1892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2559" name="Shape 2559"/>
          <p:cNvSpPr/>
          <p:nvPr/>
        </p:nvSpPr>
        <p:spPr>
          <a:xfrm>
            <a:off x="66675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2560" name="Shape 2560"/>
          <p:cNvSpPr/>
          <p:nvPr/>
        </p:nvSpPr>
        <p:spPr>
          <a:xfrm>
            <a:off x="72263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2561" name="Shape 2561"/>
          <p:cNvSpPr/>
          <p:nvPr/>
        </p:nvSpPr>
        <p:spPr>
          <a:xfrm>
            <a:off x="5245100" y="23622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2562" name="Shape 2562"/>
          <p:cNvSpPr/>
          <p:nvPr/>
        </p:nvSpPr>
        <p:spPr>
          <a:xfrm>
            <a:off x="6121400" y="2425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3</a:t>
            </a:r>
          </a:p>
        </p:txBody>
      </p:sp>
      <p:sp>
        <p:nvSpPr>
          <p:cNvPr id="2563" name="Shape 2563"/>
          <p:cNvSpPr/>
          <p:nvPr/>
        </p:nvSpPr>
        <p:spPr>
          <a:xfrm>
            <a:off x="6680200" y="2425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2564" name="Shape 2564"/>
          <p:cNvSpPr/>
          <p:nvPr/>
        </p:nvSpPr>
        <p:spPr>
          <a:xfrm>
            <a:off x="7213600" y="2425700"/>
            <a:ext cx="3048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2565" name="Shape 2565"/>
          <p:cNvSpPr/>
          <p:nvPr/>
        </p:nvSpPr>
        <p:spPr>
          <a:xfrm>
            <a:off x="8597900" y="6527800"/>
            <a:ext cx="2997200" cy="2311400"/>
          </a:xfrm>
          <a:prstGeom prst="rect">
            <a:avLst/>
          </a:prstGeom>
          <a:ln w="635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008F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566" name="Shape 2566"/>
          <p:cNvSpPr/>
          <p:nvPr/>
        </p:nvSpPr>
        <p:spPr>
          <a:xfrm>
            <a:off x="98171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x</a:t>
            </a:r>
          </a:p>
        </p:txBody>
      </p:sp>
      <p:sp>
        <p:nvSpPr>
          <p:cNvPr id="2567" name="Shape 2567"/>
          <p:cNvSpPr/>
          <p:nvPr/>
        </p:nvSpPr>
        <p:spPr>
          <a:xfrm flipV="1">
            <a:off x="8686796" y="7179973"/>
            <a:ext cx="2784760" cy="931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68" name="Shape 2568"/>
          <p:cNvSpPr/>
          <p:nvPr/>
        </p:nvSpPr>
        <p:spPr>
          <a:xfrm flipV="1">
            <a:off x="9502505" y="6667384"/>
            <a:ext cx="983" cy="2046722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69" name="Shape 2569"/>
          <p:cNvSpPr/>
          <p:nvPr/>
        </p:nvSpPr>
        <p:spPr>
          <a:xfrm>
            <a:off x="8928100" y="7658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2570" name="Shape 2570"/>
          <p:cNvSpPr/>
          <p:nvPr/>
        </p:nvSpPr>
        <p:spPr>
          <a:xfrm>
            <a:off x="103505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2571" name="Shape 2571"/>
          <p:cNvSpPr/>
          <p:nvPr/>
        </p:nvSpPr>
        <p:spPr>
          <a:xfrm>
            <a:off x="109093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2572" name="Shape 2572"/>
          <p:cNvSpPr/>
          <p:nvPr/>
        </p:nvSpPr>
        <p:spPr>
          <a:xfrm>
            <a:off x="8928100" y="8128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grpSp>
        <p:nvGrpSpPr>
          <p:cNvPr id="2576" name="Group 2576"/>
          <p:cNvGrpSpPr/>
          <p:nvPr/>
        </p:nvGrpSpPr>
        <p:grpSpPr>
          <a:xfrm>
            <a:off x="9804400" y="8178800"/>
            <a:ext cx="1371600" cy="660400"/>
            <a:chOff x="0" y="0"/>
            <a:chExt cx="1371600" cy="660400"/>
          </a:xfrm>
        </p:grpSpPr>
        <p:sp>
          <p:nvSpPr>
            <p:cNvPr id="2573" name="Shape 2573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3</a:t>
              </a:r>
            </a:p>
          </p:txBody>
        </p:sp>
        <p:sp>
          <p:nvSpPr>
            <p:cNvPr id="2574" name="Shape 2574"/>
            <p:cNvSpPr/>
            <p:nvPr/>
          </p:nvSpPr>
          <p:spPr>
            <a:xfrm>
              <a:off x="5588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1</a:t>
              </a:r>
            </a:p>
          </p:txBody>
        </p:sp>
        <p:sp>
          <p:nvSpPr>
            <p:cNvPr id="2575" name="Shape 2575"/>
            <p:cNvSpPr/>
            <p:nvPr/>
          </p:nvSpPr>
          <p:spPr>
            <a:xfrm>
              <a:off x="1092200" y="0"/>
              <a:ext cx="2794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0</a:t>
              </a:r>
            </a:p>
          </p:txBody>
        </p:sp>
      </p:grpSp>
      <p:grpSp>
        <p:nvGrpSpPr>
          <p:cNvPr id="2580" name="Group 2580"/>
          <p:cNvGrpSpPr/>
          <p:nvPr/>
        </p:nvGrpSpPr>
        <p:grpSpPr>
          <a:xfrm>
            <a:off x="9779000" y="7670800"/>
            <a:ext cx="1295400" cy="673100"/>
            <a:chOff x="0" y="0"/>
            <a:chExt cx="1295400" cy="673100"/>
          </a:xfrm>
        </p:grpSpPr>
        <p:sp>
          <p:nvSpPr>
            <p:cNvPr id="2577" name="Shape 2577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4</a:t>
              </a:r>
            </a:p>
          </p:txBody>
        </p:sp>
        <p:sp>
          <p:nvSpPr>
            <p:cNvPr id="2578" name="Shape 2578"/>
            <p:cNvSpPr/>
            <p:nvPr/>
          </p:nvSpPr>
          <p:spPr>
            <a:xfrm>
              <a:off x="546100" y="127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0</a:t>
              </a:r>
            </a:p>
          </p:txBody>
        </p:sp>
        <p:sp>
          <p:nvSpPr>
            <p:cNvPr id="2579" name="Shape 2579"/>
            <p:cNvSpPr/>
            <p:nvPr/>
          </p:nvSpPr>
          <p:spPr>
            <a:xfrm>
              <a:off x="1104900" y="0"/>
              <a:ext cx="1905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1</a:t>
              </a:r>
            </a:p>
          </p:txBody>
        </p:sp>
      </p:grpSp>
      <p:sp>
        <p:nvSpPr>
          <p:cNvPr id="2581" name="Shape 2581"/>
          <p:cNvSpPr/>
          <p:nvPr/>
        </p:nvSpPr>
        <p:spPr>
          <a:xfrm>
            <a:off x="6083300" y="1943100"/>
            <a:ext cx="3048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4</a:t>
            </a:r>
          </a:p>
        </p:txBody>
      </p:sp>
      <p:sp>
        <p:nvSpPr>
          <p:cNvPr id="2582" name="Shape 2582"/>
          <p:cNvSpPr/>
          <p:nvPr/>
        </p:nvSpPr>
        <p:spPr>
          <a:xfrm>
            <a:off x="8954535" y="2584450"/>
            <a:ext cx="30607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942193"/>
                </a:solidFill>
              </a:rPr>
              <a:t>routing loop!</a:t>
            </a:r>
          </a:p>
        </p:txBody>
      </p:sp>
      <p:sp>
        <p:nvSpPr>
          <p:cNvPr id="2583" name="Shape 2583"/>
          <p:cNvSpPr/>
          <p:nvPr/>
        </p:nvSpPr>
        <p:spPr>
          <a:xfrm>
            <a:off x="9714507" y="7896702"/>
            <a:ext cx="899131" cy="840492"/>
          </a:xfrm>
          <a:prstGeom prst="line">
            <a:avLst/>
          </a:prstGeom>
          <a:ln w="635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84" name="Shape 2584"/>
          <p:cNvSpPr/>
          <p:nvPr/>
        </p:nvSpPr>
        <p:spPr>
          <a:xfrm>
            <a:off x="3199738" y="4165541"/>
            <a:ext cx="6391639" cy="1094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1" extrusionOk="0">
                <a:moveTo>
                  <a:pt x="21600" y="21038"/>
                </a:moveTo>
                <a:cubicBezTo>
                  <a:pt x="21600" y="21038"/>
                  <a:pt x="13263" y="-179"/>
                  <a:pt x="10818" y="1"/>
                </a:cubicBezTo>
                <a:cubicBezTo>
                  <a:pt x="8512" y="171"/>
                  <a:pt x="0" y="21421"/>
                  <a:pt x="0" y="21421"/>
                </a:cubicBezTo>
              </a:path>
            </a:pathLst>
          </a:cu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2585" name="Shape 2585"/>
          <p:cNvSpPr/>
          <p:nvPr/>
        </p:nvSpPr>
        <p:spPr>
          <a:xfrm>
            <a:off x="3166499" y="3889712"/>
            <a:ext cx="6548179" cy="1755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4" h="18682" extrusionOk="0">
                <a:moveTo>
                  <a:pt x="12179" y="0"/>
                </a:moveTo>
                <a:cubicBezTo>
                  <a:pt x="12179" y="0"/>
                  <a:pt x="21413" y="10286"/>
                  <a:pt x="21473" y="13935"/>
                </a:cubicBezTo>
                <a:cubicBezTo>
                  <a:pt x="21600" y="21600"/>
                  <a:pt x="0" y="17679"/>
                  <a:pt x="0" y="17679"/>
                </a:cubicBezTo>
              </a:path>
            </a:pathLst>
          </a:cu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3" grpId="1" animBg="1" advAuto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9" name="Shape 2589"/>
          <p:cNvSpPr/>
          <p:nvPr/>
        </p:nvSpPr>
        <p:spPr>
          <a:xfrm>
            <a:off x="6692900" y="19431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2590" name="Shape 2590"/>
          <p:cNvSpPr/>
          <p:nvPr/>
        </p:nvSpPr>
        <p:spPr>
          <a:xfrm>
            <a:off x="7251700" y="19431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2591" name="Shape 2591"/>
          <p:cNvSpPr/>
          <p:nvPr/>
        </p:nvSpPr>
        <p:spPr>
          <a:xfrm>
            <a:off x="2997195" y="5434704"/>
            <a:ext cx="6919365" cy="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92" name="Shape 2592"/>
          <p:cNvSpPr/>
          <p:nvPr/>
        </p:nvSpPr>
        <p:spPr>
          <a:xfrm>
            <a:off x="6619562" y="3999427"/>
            <a:ext cx="3300390" cy="117110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593" name="Shape 259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58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2594" name="Shape 2594"/>
          <p:cNvSpPr/>
          <p:nvPr/>
        </p:nvSpPr>
        <p:spPr>
          <a:xfrm>
            <a:off x="23241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2595" name="Shape 2595"/>
          <p:cNvSpPr/>
          <p:nvPr/>
        </p:nvSpPr>
        <p:spPr>
          <a:xfrm>
            <a:off x="96266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2596" name="Shape 2596"/>
          <p:cNvSpPr/>
          <p:nvPr/>
        </p:nvSpPr>
        <p:spPr>
          <a:xfrm>
            <a:off x="6032500" y="35560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2597" name="Shape 2597"/>
          <p:cNvSpPr/>
          <p:nvPr/>
        </p:nvSpPr>
        <p:spPr>
          <a:xfrm>
            <a:off x="6223000" y="46799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7</a:t>
            </a:r>
          </a:p>
        </p:txBody>
      </p:sp>
      <p:sp>
        <p:nvSpPr>
          <p:cNvPr id="2598" name="Shape 2598"/>
          <p:cNvSpPr/>
          <p:nvPr/>
        </p:nvSpPr>
        <p:spPr>
          <a:xfrm>
            <a:off x="8280400" y="3784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2599" name="Shape 2599"/>
          <p:cNvSpPr/>
          <p:nvPr/>
        </p:nvSpPr>
        <p:spPr>
          <a:xfrm>
            <a:off x="4914900" y="762000"/>
            <a:ext cx="2997200" cy="2311400"/>
          </a:xfrm>
          <a:prstGeom prst="rect">
            <a:avLst/>
          </a:prstGeom>
          <a:ln w="635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93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600" name="Shape 2600"/>
          <p:cNvSpPr/>
          <p:nvPr/>
        </p:nvSpPr>
        <p:spPr>
          <a:xfrm>
            <a:off x="61341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2601" name="Shape 2601"/>
          <p:cNvSpPr/>
          <p:nvPr/>
        </p:nvSpPr>
        <p:spPr>
          <a:xfrm flipV="1">
            <a:off x="5003796" y="1414173"/>
            <a:ext cx="2784760" cy="93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02" name="Shape 2602"/>
          <p:cNvSpPr/>
          <p:nvPr/>
        </p:nvSpPr>
        <p:spPr>
          <a:xfrm flipV="1">
            <a:off x="5819505" y="901584"/>
            <a:ext cx="983" cy="204672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03" name="Shape 2603"/>
          <p:cNvSpPr/>
          <p:nvPr/>
        </p:nvSpPr>
        <p:spPr>
          <a:xfrm>
            <a:off x="5245100" y="1892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2604" name="Shape 2604"/>
          <p:cNvSpPr/>
          <p:nvPr/>
        </p:nvSpPr>
        <p:spPr>
          <a:xfrm>
            <a:off x="66675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2605" name="Shape 2605"/>
          <p:cNvSpPr/>
          <p:nvPr/>
        </p:nvSpPr>
        <p:spPr>
          <a:xfrm>
            <a:off x="72263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2606" name="Shape 2606"/>
          <p:cNvSpPr/>
          <p:nvPr/>
        </p:nvSpPr>
        <p:spPr>
          <a:xfrm>
            <a:off x="5245100" y="23622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2607" name="Shape 2607"/>
          <p:cNvSpPr/>
          <p:nvPr/>
        </p:nvSpPr>
        <p:spPr>
          <a:xfrm>
            <a:off x="6121400" y="2425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3</a:t>
            </a:r>
          </a:p>
        </p:txBody>
      </p:sp>
      <p:sp>
        <p:nvSpPr>
          <p:cNvPr id="2608" name="Shape 2608"/>
          <p:cNvSpPr/>
          <p:nvPr/>
        </p:nvSpPr>
        <p:spPr>
          <a:xfrm>
            <a:off x="6680200" y="2425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2609" name="Shape 2609"/>
          <p:cNvSpPr/>
          <p:nvPr/>
        </p:nvSpPr>
        <p:spPr>
          <a:xfrm>
            <a:off x="7213600" y="2425700"/>
            <a:ext cx="3048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2610" name="Shape 2610"/>
          <p:cNvSpPr/>
          <p:nvPr/>
        </p:nvSpPr>
        <p:spPr>
          <a:xfrm>
            <a:off x="8597900" y="6527800"/>
            <a:ext cx="2997200" cy="2311400"/>
          </a:xfrm>
          <a:prstGeom prst="rect">
            <a:avLst/>
          </a:prstGeom>
          <a:ln w="635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008F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611" name="Shape 2611"/>
          <p:cNvSpPr/>
          <p:nvPr/>
        </p:nvSpPr>
        <p:spPr>
          <a:xfrm>
            <a:off x="98171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x</a:t>
            </a:r>
          </a:p>
        </p:txBody>
      </p:sp>
      <p:sp>
        <p:nvSpPr>
          <p:cNvPr id="2612" name="Shape 2612"/>
          <p:cNvSpPr/>
          <p:nvPr/>
        </p:nvSpPr>
        <p:spPr>
          <a:xfrm flipV="1">
            <a:off x="8686796" y="7179973"/>
            <a:ext cx="2784760" cy="931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13" name="Shape 2613"/>
          <p:cNvSpPr/>
          <p:nvPr/>
        </p:nvSpPr>
        <p:spPr>
          <a:xfrm flipV="1">
            <a:off x="9502505" y="6667384"/>
            <a:ext cx="983" cy="2046722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14" name="Shape 2614"/>
          <p:cNvSpPr/>
          <p:nvPr/>
        </p:nvSpPr>
        <p:spPr>
          <a:xfrm>
            <a:off x="8928100" y="7658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2615" name="Shape 2615"/>
          <p:cNvSpPr/>
          <p:nvPr/>
        </p:nvSpPr>
        <p:spPr>
          <a:xfrm>
            <a:off x="103505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2616" name="Shape 2616"/>
          <p:cNvSpPr/>
          <p:nvPr/>
        </p:nvSpPr>
        <p:spPr>
          <a:xfrm>
            <a:off x="109093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2617" name="Shape 2617"/>
          <p:cNvSpPr/>
          <p:nvPr/>
        </p:nvSpPr>
        <p:spPr>
          <a:xfrm>
            <a:off x="8928100" y="8128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grpSp>
        <p:nvGrpSpPr>
          <p:cNvPr id="2621" name="Group 2621"/>
          <p:cNvGrpSpPr/>
          <p:nvPr/>
        </p:nvGrpSpPr>
        <p:grpSpPr>
          <a:xfrm>
            <a:off x="9804400" y="8178800"/>
            <a:ext cx="1371600" cy="660400"/>
            <a:chOff x="0" y="0"/>
            <a:chExt cx="1371600" cy="660400"/>
          </a:xfrm>
        </p:grpSpPr>
        <p:sp>
          <p:nvSpPr>
            <p:cNvPr id="2618" name="Shape 2618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5</a:t>
              </a:r>
            </a:p>
          </p:txBody>
        </p:sp>
        <p:sp>
          <p:nvSpPr>
            <p:cNvPr id="2619" name="Shape 2619"/>
            <p:cNvSpPr/>
            <p:nvPr/>
          </p:nvSpPr>
          <p:spPr>
            <a:xfrm>
              <a:off x="5588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1</a:t>
              </a:r>
            </a:p>
          </p:txBody>
        </p:sp>
        <p:sp>
          <p:nvSpPr>
            <p:cNvPr id="2620" name="Shape 2620"/>
            <p:cNvSpPr/>
            <p:nvPr/>
          </p:nvSpPr>
          <p:spPr>
            <a:xfrm>
              <a:off x="1092200" y="0"/>
              <a:ext cx="2794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0</a:t>
              </a:r>
            </a:p>
          </p:txBody>
        </p:sp>
      </p:grpSp>
      <p:grpSp>
        <p:nvGrpSpPr>
          <p:cNvPr id="2625" name="Group 2625"/>
          <p:cNvGrpSpPr/>
          <p:nvPr/>
        </p:nvGrpSpPr>
        <p:grpSpPr>
          <a:xfrm>
            <a:off x="9779000" y="7670800"/>
            <a:ext cx="1295400" cy="673100"/>
            <a:chOff x="0" y="0"/>
            <a:chExt cx="1295400" cy="673100"/>
          </a:xfrm>
        </p:grpSpPr>
        <p:sp>
          <p:nvSpPr>
            <p:cNvPr id="2622" name="Shape 2622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4</a:t>
              </a:r>
            </a:p>
          </p:txBody>
        </p:sp>
        <p:sp>
          <p:nvSpPr>
            <p:cNvPr id="2623" name="Shape 2623"/>
            <p:cNvSpPr/>
            <p:nvPr/>
          </p:nvSpPr>
          <p:spPr>
            <a:xfrm>
              <a:off x="546100" y="127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0</a:t>
              </a:r>
            </a:p>
          </p:txBody>
        </p:sp>
        <p:sp>
          <p:nvSpPr>
            <p:cNvPr id="2624" name="Shape 2624"/>
            <p:cNvSpPr/>
            <p:nvPr/>
          </p:nvSpPr>
          <p:spPr>
            <a:xfrm>
              <a:off x="1104900" y="0"/>
              <a:ext cx="1905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1</a:t>
              </a:r>
            </a:p>
          </p:txBody>
        </p:sp>
      </p:grpSp>
      <p:sp>
        <p:nvSpPr>
          <p:cNvPr id="2626" name="Shape 2626"/>
          <p:cNvSpPr/>
          <p:nvPr/>
        </p:nvSpPr>
        <p:spPr>
          <a:xfrm>
            <a:off x="6083300" y="1943100"/>
            <a:ext cx="3048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4</a:t>
            </a:r>
          </a:p>
        </p:txBody>
      </p:sp>
      <p:sp>
        <p:nvSpPr>
          <p:cNvPr id="2627" name="Shape 2627"/>
          <p:cNvSpPr/>
          <p:nvPr/>
        </p:nvSpPr>
        <p:spPr>
          <a:xfrm>
            <a:off x="8954535" y="2584450"/>
            <a:ext cx="30607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942193"/>
                </a:solidFill>
              </a:rPr>
              <a:t>routing loop!</a:t>
            </a:r>
          </a:p>
        </p:txBody>
      </p:sp>
      <p:sp>
        <p:nvSpPr>
          <p:cNvPr id="2628" name="Shape 2628"/>
          <p:cNvSpPr/>
          <p:nvPr/>
        </p:nvSpPr>
        <p:spPr>
          <a:xfrm>
            <a:off x="9714507" y="7896702"/>
            <a:ext cx="899131" cy="840492"/>
          </a:xfrm>
          <a:prstGeom prst="line">
            <a:avLst/>
          </a:prstGeom>
          <a:ln w="635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29" name="Shape 2629"/>
          <p:cNvSpPr/>
          <p:nvPr/>
        </p:nvSpPr>
        <p:spPr>
          <a:xfrm>
            <a:off x="3199738" y="4165541"/>
            <a:ext cx="6391639" cy="1094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1" extrusionOk="0">
                <a:moveTo>
                  <a:pt x="21600" y="21038"/>
                </a:moveTo>
                <a:cubicBezTo>
                  <a:pt x="21600" y="21038"/>
                  <a:pt x="13263" y="-179"/>
                  <a:pt x="10818" y="1"/>
                </a:cubicBezTo>
                <a:cubicBezTo>
                  <a:pt x="8512" y="171"/>
                  <a:pt x="0" y="21421"/>
                  <a:pt x="0" y="21421"/>
                </a:cubicBezTo>
              </a:path>
            </a:pathLst>
          </a:cu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2630" name="Shape 2630"/>
          <p:cNvSpPr/>
          <p:nvPr/>
        </p:nvSpPr>
        <p:spPr>
          <a:xfrm>
            <a:off x="3166499" y="3889712"/>
            <a:ext cx="6548179" cy="1755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4" h="18682" extrusionOk="0">
                <a:moveTo>
                  <a:pt x="12179" y="0"/>
                </a:moveTo>
                <a:cubicBezTo>
                  <a:pt x="12179" y="0"/>
                  <a:pt x="21413" y="10286"/>
                  <a:pt x="21473" y="13935"/>
                </a:cubicBezTo>
                <a:cubicBezTo>
                  <a:pt x="21600" y="21600"/>
                  <a:pt x="0" y="17679"/>
                  <a:pt x="0" y="17679"/>
                </a:cubicBezTo>
              </a:path>
            </a:pathLst>
          </a:cu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6" dur="1000" fill="hold"/>
                                        <p:tgtEl>
                                          <p:spTgt spid="2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8" grpId="1" animBg="1" advAuto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4" name="Shape 2634"/>
          <p:cNvSpPr/>
          <p:nvPr/>
        </p:nvSpPr>
        <p:spPr>
          <a:xfrm>
            <a:off x="6692900" y="19431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2635" name="Shape 2635"/>
          <p:cNvSpPr/>
          <p:nvPr/>
        </p:nvSpPr>
        <p:spPr>
          <a:xfrm>
            <a:off x="7251700" y="19431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2636" name="Shape 2636"/>
          <p:cNvSpPr/>
          <p:nvPr/>
        </p:nvSpPr>
        <p:spPr>
          <a:xfrm>
            <a:off x="2997195" y="5434704"/>
            <a:ext cx="6919365" cy="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37" name="Shape 2637"/>
          <p:cNvSpPr/>
          <p:nvPr/>
        </p:nvSpPr>
        <p:spPr>
          <a:xfrm>
            <a:off x="6619562" y="3999427"/>
            <a:ext cx="3300390" cy="117110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38" name="Shape 26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59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2639" name="Shape 2639"/>
          <p:cNvSpPr/>
          <p:nvPr/>
        </p:nvSpPr>
        <p:spPr>
          <a:xfrm>
            <a:off x="23241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2640" name="Shape 2640"/>
          <p:cNvSpPr/>
          <p:nvPr/>
        </p:nvSpPr>
        <p:spPr>
          <a:xfrm>
            <a:off x="96266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2641" name="Shape 2641"/>
          <p:cNvSpPr/>
          <p:nvPr/>
        </p:nvSpPr>
        <p:spPr>
          <a:xfrm>
            <a:off x="6032500" y="35560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2642" name="Shape 2642"/>
          <p:cNvSpPr/>
          <p:nvPr/>
        </p:nvSpPr>
        <p:spPr>
          <a:xfrm>
            <a:off x="6223000" y="46799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7</a:t>
            </a:r>
          </a:p>
        </p:txBody>
      </p:sp>
      <p:sp>
        <p:nvSpPr>
          <p:cNvPr id="2643" name="Shape 2643"/>
          <p:cNvSpPr/>
          <p:nvPr/>
        </p:nvSpPr>
        <p:spPr>
          <a:xfrm>
            <a:off x="8280400" y="3784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2644" name="Shape 2644"/>
          <p:cNvSpPr/>
          <p:nvPr/>
        </p:nvSpPr>
        <p:spPr>
          <a:xfrm>
            <a:off x="4914900" y="762000"/>
            <a:ext cx="2997200" cy="2311400"/>
          </a:xfrm>
          <a:prstGeom prst="rect">
            <a:avLst/>
          </a:prstGeom>
          <a:ln w="635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93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645" name="Shape 2645"/>
          <p:cNvSpPr/>
          <p:nvPr/>
        </p:nvSpPr>
        <p:spPr>
          <a:xfrm>
            <a:off x="61341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2646" name="Shape 2646"/>
          <p:cNvSpPr/>
          <p:nvPr/>
        </p:nvSpPr>
        <p:spPr>
          <a:xfrm flipV="1">
            <a:off x="5003796" y="1414173"/>
            <a:ext cx="2784760" cy="93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47" name="Shape 2647"/>
          <p:cNvSpPr/>
          <p:nvPr/>
        </p:nvSpPr>
        <p:spPr>
          <a:xfrm flipV="1">
            <a:off x="5819505" y="901584"/>
            <a:ext cx="983" cy="204672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48" name="Shape 2648"/>
          <p:cNvSpPr/>
          <p:nvPr/>
        </p:nvSpPr>
        <p:spPr>
          <a:xfrm>
            <a:off x="5245100" y="1892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2649" name="Shape 2649"/>
          <p:cNvSpPr/>
          <p:nvPr/>
        </p:nvSpPr>
        <p:spPr>
          <a:xfrm>
            <a:off x="66675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2650" name="Shape 2650"/>
          <p:cNvSpPr/>
          <p:nvPr/>
        </p:nvSpPr>
        <p:spPr>
          <a:xfrm>
            <a:off x="72263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2651" name="Shape 2651"/>
          <p:cNvSpPr/>
          <p:nvPr/>
        </p:nvSpPr>
        <p:spPr>
          <a:xfrm>
            <a:off x="5245100" y="23622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2652" name="Shape 2652"/>
          <p:cNvSpPr/>
          <p:nvPr/>
        </p:nvSpPr>
        <p:spPr>
          <a:xfrm>
            <a:off x="6121400" y="2425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5</a:t>
            </a:r>
          </a:p>
        </p:txBody>
      </p:sp>
      <p:sp>
        <p:nvSpPr>
          <p:cNvPr id="2653" name="Shape 2653"/>
          <p:cNvSpPr/>
          <p:nvPr/>
        </p:nvSpPr>
        <p:spPr>
          <a:xfrm>
            <a:off x="6680200" y="2425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2654" name="Shape 2654"/>
          <p:cNvSpPr/>
          <p:nvPr/>
        </p:nvSpPr>
        <p:spPr>
          <a:xfrm>
            <a:off x="7213600" y="2425700"/>
            <a:ext cx="3048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2655" name="Shape 2655"/>
          <p:cNvSpPr/>
          <p:nvPr/>
        </p:nvSpPr>
        <p:spPr>
          <a:xfrm>
            <a:off x="8597900" y="6527800"/>
            <a:ext cx="2997200" cy="2311400"/>
          </a:xfrm>
          <a:prstGeom prst="rect">
            <a:avLst/>
          </a:prstGeom>
          <a:ln w="635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008F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656" name="Shape 2656"/>
          <p:cNvSpPr/>
          <p:nvPr/>
        </p:nvSpPr>
        <p:spPr>
          <a:xfrm>
            <a:off x="98171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x</a:t>
            </a:r>
          </a:p>
        </p:txBody>
      </p:sp>
      <p:sp>
        <p:nvSpPr>
          <p:cNvPr id="2657" name="Shape 2657"/>
          <p:cNvSpPr/>
          <p:nvPr/>
        </p:nvSpPr>
        <p:spPr>
          <a:xfrm flipV="1">
            <a:off x="8686796" y="7179973"/>
            <a:ext cx="2784760" cy="931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58" name="Shape 2658"/>
          <p:cNvSpPr/>
          <p:nvPr/>
        </p:nvSpPr>
        <p:spPr>
          <a:xfrm flipV="1">
            <a:off x="9502505" y="6667384"/>
            <a:ext cx="983" cy="2046722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59" name="Shape 2659"/>
          <p:cNvSpPr/>
          <p:nvPr/>
        </p:nvSpPr>
        <p:spPr>
          <a:xfrm>
            <a:off x="8928100" y="7658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2660" name="Shape 2660"/>
          <p:cNvSpPr/>
          <p:nvPr/>
        </p:nvSpPr>
        <p:spPr>
          <a:xfrm>
            <a:off x="103505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2661" name="Shape 2661"/>
          <p:cNvSpPr/>
          <p:nvPr/>
        </p:nvSpPr>
        <p:spPr>
          <a:xfrm>
            <a:off x="109093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2662" name="Shape 2662"/>
          <p:cNvSpPr/>
          <p:nvPr/>
        </p:nvSpPr>
        <p:spPr>
          <a:xfrm>
            <a:off x="8928100" y="8128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grpSp>
        <p:nvGrpSpPr>
          <p:cNvPr id="2666" name="Group 2666"/>
          <p:cNvGrpSpPr/>
          <p:nvPr/>
        </p:nvGrpSpPr>
        <p:grpSpPr>
          <a:xfrm>
            <a:off x="9804400" y="8178800"/>
            <a:ext cx="1371600" cy="660400"/>
            <a:chOff x="0" y="0"/>
            <a:chExt cx="1371600" cy="660400"/>
          </a:xfrm>
        </p:grpSpPr>
        <p:sp>
          <p:nvSpPr>
            <p:cNvPr id="2663" name="Shape 2663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5</a:t>
              </a:r>
            </a:p>
          </p:txBody>
        </p:sp>
        <p:sp>
          <p:nvSpPr>
            <p:cNvPr id="2664" name="Shape 2664"/>
            <p:cNvSpPr/>
            <p:nvPr/>
          </p:nvSpPr>
          <p:spPr>
            <a:xfrm>
              <a:off x="5588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1</a:t>
              </a:r>
            </a:p>
          </p:txBody>
        </p:sp>
        <p:sp>
          <p:nvSpPr>
            <p:cNvPr id="2665" name="Shape 2665"/>
            <p:cNvSpPr/>
            <p:nvPr/>
          </p:nvSpPr>
          <p:spPr>
            <a:xfrm>
              <a:off x="1092200" y="0"/>
              <a:ext cx="2794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0</a:t>
              </a:r>
            </a:p>
          </p:txBody>
        </p:sp>
      </p:grpSp>
      <p:grpSp>
        <p:nvGrpSpPr>
          <p:cNvPr id="2670" name="Group 2670"/>
          <p:cNvGrpSpPr/>
          <p:nvPr/>
        </p:nvGrpSpPr>
        <p:grpSpPr>
          <a:xfrm>
            <a:off x="9779000" y="7670800"/>
            <a:ext cx="1295400" cy="673100"/>
            <a:chOff x="0" y="0"/>
            <a:chExt cx="1295400" cy="673100"/>
          </a:xfrm>
        </p:grpSpPr>
        <p:sp>
          <p:nvSpPr>
            <p:cNvPr id="2667" name="Shape 2667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4</a:t>
              </a:r>
            </a:p>
          </p:txBody>
        </p:sp>
        <p:sp>
          <p:nvSpPr>
            <p:cNvPr id="2668" name="Shape 2668"/>
            <p:cNvSpPr/>
            <p:nvPr/>
          </p:nvSpPr>
          <p:spPr>
            <a:xfrm>
              <a:off x="546100" y="127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0</a:t>
              </a:r>
            </a:p>
          </p:txBody>
        </p:sp>
        <p:sp>
          <p:nvSpPr>
            <p:cNvPr id="2669" name="Shape 2669"/>
            <p:cNvSpPr/>
            <p:nvPr/>
          </p:nvSpPr>
          <p:spPr>
            <a:xfrm>
              <a:off x="1104900" y="0"/>
              <a:ext cx="1905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1</a:t>
              </a:r>
            </a:p>
          </p:txBody>
        </p:sp>
      </p:grpSp>
      <p:sp>
        <p:nvSpPr>
          <p:cNvPr id="2671" name="Shape 2671"/>
          <p:cNvSpPr/>
          <p:nvPr/>
        </p:nvSpPr>
        <p:spPr>
          <a:xfrm>
            <a:off x="6083300" y="1943100"/>
            <a:ext cx="3048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4</a:t>
            </a:r>
          </a:p>
        </p:txBody>
      </p:sp>
      <p:sp>
        <p:nvSpPr>
          <p:cNvPr id="2672" name="Shape 2672"/>
          <p:cNvSpPr/>
          <p:nvPr/>
        </p:nvSpPr>
        <p:spPr>
          <a:xfrm>
            <a:off x="8954535" y="2584450"/>
            <a:ext cx="30607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942193"/>
                </a:solidFill>
              </a:rPr>
              <a:t>routing loop!</a:t>
            </a:r>
          </a:p>
        </p:txBody>
      </p:sp>
      <p:sp>
        <p:nvSpPr>
          <p:cNvPr id="2673" name="Shape 2673"/>
          <p:cNvSpPr/>
          <p:nvPr/>
        </p:nvSpPr>
        <p:spPr>
          <a:xfrm flipV="1">
            <a:off x="5981165" y="2189185"/>
            <a:ext cx="1485520" cy="781852"/>
          </a:xfrm>
          <a:prstGeom prst="line">
            <a:avLst/>
          </a:prstGeom>
          <a:ln w="635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74" name="Shape 2674"/>
          <p:cNvSpPr/>
          <p:nvPr/>
        </p:nvSpPr>
        <p:spPr>
          <a:xfrm>
            <a:off x="3199738" y="4165541"/>
            <a:ext cx="6391639" cy="1094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1" extrusionOk="0">
                <a:moveTo>
                  <a:pt x="21600" y="21038"/>
                </a:moveTo>
                <a:cubicBezTo>
                  <a:pt x="21600" y="21038"/>
                  <a:pt x="13263" y="-179"/>
                  <a:pt x="10818" y="1"/>
                </a:cubicBezTo>
                <a:cubicBezTo>
                  <a:pt x="8512" y="171"/>
                  <a:pt x="0" y="21421"/>
                  <a:pt x="0" y="21421"/>
                </a:cubicBezTo>
              </a:path>
            </a:pathLst>
          </a:cu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2675" name="Shape 2675"/>
          <p:cNvSpPr/>
          <p:nvPr/>
        </p:nvSpPr>
        <p:spPr>
          <a:xfrm>
            <a:off x="3166499" y="3889712"/>
            <a:ext cx="6548179" cy="1755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4" h="18682" extrusionOk="0">
                <a:moveTo>
                  <a:pt x="12179" y="0"/>
                </a:moveTo>
                <a:cubicBezTo>
                  <a:pt x="12179" y="0"/>
                  <a:pt x="21413" y="10286"/>
                  <a:pt x="21473" y="13935"/>
                </a:cubicBezTo>
                <a:cubicBezTo>
                  <a:pt x="21600" y="21600"/>
                  <a:pt x="0" y="17679"/>
                  <a:pt x="0" y="17679"/>
                </a:cubicBezTo>
              </a:path>
            </a:pathLst>
          </a:cu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3" grpId="1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/>
          <p:nvPr/>
        </p:nvSpPr>
        <p:spPr>
          <a:xfrm rot="10800000" flipH="1">
            <a:off x="9258300" y="3848100"/>
            <a:ext cx="1892300" cy="939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49" name="Shape 349"/>
          <p:cNvSpPr/>
          <p:nvPr/>
        </p:nvSpPr>
        <p:spPr>
          <a:xfrm rot="10800000" flipH="1">
            <a:off x="5499100" y="2667000"/>
            <a:ext cx="1993900" cy="558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50" name="Shape 350"/>
          <p:cNvSpPr/>
          <p:nvPr/>
        </p:nvSpPr>
        <p:spPr>
          <a:xfrm rot="10800000" flipH="1">
            <a:off x="1663700" y="3886200"/>
            <a:ext cx="1993900" cy="9525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solidFill>
            <a:srgbClr val="D6D6D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51" name="Shape 3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6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352" name="Shape 352"/>
          <p:cNvSpPr/>
          <p:nvPr/>
        </p:nvSpPr>
        <p:spPr>
          <a:xfrm>
            <a:off x="6299200" y="43878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4</a:t>
            </a:r>
          </a:p>
        </p:txBody>
      </p:sp>
      <p:sp>
        <p:nvSpPr>
          <p:cNvPr id="353" name="Shape 353"/>
          <p:cNvSpPr/>
          <p:nvPr/>
        </p:nvSpPr>
        <p:spPr>
          <a:xfrm>
            <a:off x="4292600" y="3657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354" name="Shape 354"/>
          <p:cNvSpPr/>
          <p:nvPr/>
        </p:nvSpPr>
        <p:spPr>
          <a:xfrm>
            <a:off x="8521700" y="3657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355" name="Shape 355"/>
          <p:cNvSpPr/>
          <p:nvPr/>
        </p:nvSpPr>
        <p:spPr>
          <a:xfrm flipH="1">
            <a:off x="3041155" y="3681927"/>
            <a:ext cx="3283088" cy="109327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6" name="Shape 356"/>
          <p:cNvSpPr/>
          <p:nvPr/>
        </p:nvSpPr>
        <p:spPr>
          <a:xfrm>
            <a:off x="3136895" y="5117204"/>
            <a:ext cx="6919365" cy="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7" name="Shape 357"/>
          <p:cNvSpPr/>
          <p:nvPr/>
        </p:nvSpPr>
        <p:spPr>
          <a:xfrm>
            <a:off x="6759262" y="3681927"/>
            <a:ext cx="3300390" cy="117110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8" name="Shape 358"/>
          <p:cNvSpPr/>
          <p:nvPr/>
        </p:nvSpPr>
        <p:spPr>
          <a:xfrm>
            <a:off x="6108700" y="32004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v</a:t>
            </a:r>
          </a:p>
        </p:txBody>
      </p:sp>
      <p:sp>
        <p:nvSpPr>
          <p:cNvPr id="359" name="Shape 359"/>
          <p:cNvSpPr/>
          <p:nvPr/>
        </p:nvSpPr>
        <p:spPr>
          <a:xfrm>
            <a:off x="2425700" y="4622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u</a:t>
            </a:r>
          </a:p>
        </p:txBody>
      </p:sp>
      <p:sp>
        <p:nvSpPr>
          <p:cNvPr id="360" name="Shape 360"/>
          <p:cNvSpPr/>
          <p:nvPr/>
        </p:nvSpPr>
        <p:spPr>
          <a:xfrm>
            <a:off x="9753600" y="46101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361" name="Shape 361"/>
          <p:cNvSpPr/>
          <p:nvPr/>
        </p:nvSpPr>
        <p:spPr>
          <a:xfrm>
            <a:off x="1168400" y="7067550"/>
            <a:ext cx="527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942193"/>
                </a:solidFill>
              </a:rPr>
              <a:t>least-cost path from u to z:</a:t>
            </a:r>
          </a:p>
        </p:txBody>
      </p:sp>
      <p:sp>
        <p:nvSpPr>
          <p:cNvPr id="362" name="Shape 362"/>
          <p:cNvSpPr/>
          <p:nvPr/>
        </p:nvSpPr>
        <p:spPr>
          <a:xfrm>
            <a:off x="6616700" y="7061200"/>
            <a:ext cx="11684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942193"/>
                </a:solidFill>
              </a:rPr>
              <a:t>u v z</a:t>
            </a:r>
          </a:p>
        </p:txBody>
      </p:sp>
      <p:sp>
        <p:nvSpPr>
          <p:cNvPr id="363" name="Shape 363"/>
          <p:cNvSpPr/>
          <p:nvPr/>
        </p:nvSpPr>
        <p:spPr>
          <a:xfrm>
            <a:off x="1168400" y="7924800"/>
            <a:ext cx="527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942193"/>
                </a:solidFill>
              </a:rPr>
              <a:t>least cost path from u to v:</a:t>
            </a:r>
          </a:p>
        </p:txBody>
      </p:sp>
      <p:sp>
        <p:nvSpPr>
          <p:cNvPr id="364" name="Shape 364"/>
          <p:cNvSpPr/>
          <p:nvPr/>
        </p:nvSpPr>
        <p:spPr>
          <a:xfrm>
            <a:off x="6616700" y="7924800"/>
            <a:ext cx="762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942193"/>
                </a:solidFill>
              </a:rPr>
              <a:t>u v</a:t>
            </a:r>
          </a:p>
        </p:txBody>
      </p:sp>
      <p:sp>
        <p:nvSpPr>
          <p:cNvPr id="365" name="Shape 365"/>
          <p:cNvSpPr/>
          <p:nvPr/>
        </p:nvSpPr>
        <p:spPr>
          <a:xfrm>
            <a:off x="2514600" y="27432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366" name="Shape 366"/>
          <p:cNvSpPr/>
          <p:nvPr/>
        </p:nvSpPr>
        <p:spPr>
          <a:xfrm>
            <a:off x="2514600" y="3213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367" name="Shape 367"/>
          <p:cNvSpPr/>
          <p:nvPr/>
        </p:nvSpPr>
        <p:spPr>
          <a:xfrm>
            <a:off x="11049000" y="3162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368" name="Shape 368"/>
          <p:cNvSpPr/>
          <p:nvPr/>
        </p:nvSpPr>
        <p:spPr>
          <a:xfrm>
            <a:off x="11049000" y="2705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grpSp>
        <p:nvGrpSpPr>
          <p:cNvPr id="375" name="Group 375"/>
          <p:cNvGrpSpPr/>
          <p:nvPr/>
        </p:nvGrpSpPr>
        <p:grpSpPr>
          <a:xfrm>
            <a:off x="5054600" y="876300"/>
            <a:ext cx="2870200" cy="1752600"/>
            <a:chOff x="0" y="0"/>
            <a:chExt cx="2870200" cy="1752600"/>
          </a:xfrm>
        </p:grpSpPr>
        <p:sp>
          <p:nvSpPr>
            <p:cNvPr id="369" name="Shape 369"/>
            <p:cNvSpPr/>
            <p:nvPr/>
          </p:nvSpPr>
          <p:spPr>
            <a:xfrm>
              <a:off x="0" y="0"/>
              <a:ext cx="2870200" cy="1752600"/>
            </a:xfrm>
            <a:prstGeom prst="rect">
              <a:avLst/>
            </a:prstGeom>
            <a:noFill/>
            <a:ln w="635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70" name="Shape 370"/>
            <p:cNvSpPr/>
            <p:nvPr/>
          </p:nvSpPr>
          <p:spPr>
            <a:xfrm>
              <a:off x="86999" y="101600"/>
              <a:ext cx="2026236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dest.</a:t>
              </a:r>
            </a:p>
          </p:txBody>
        </p:sp>
        <p:sp>
          <p:nvSpPr>
            <p:cNvPr id="371" name="Shape 371"/>
            <p:cNvSpPr/>
            <p:nvPr/>
          </p:nvSpPr>
          <p:spPr>
            <a:xfrm>
              <a:off x="1247661" y="95250"/>
              <a:ext cx="1600201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next hop</a:t>
              </a:r>
            </a:p>
          </p:txBody>
        </p:sp>
        <p:sp>
          <p:nvSpPr>
            <p:cNvPr id="372" name="Shape 372"/>
            <p:cNvSpPr/>
            <p:nvPr/>
          </p:nvSpPr>
          <p:spPr>
            <a:xfrm flipV="1">
              <a:off x="177881" y="694779"/>
              <a:ext cx="2502770" cy="1509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73" name="Shape 373"/>
            <p:cNvSpPr/>
            <p:nvPr/>
          </p:nvSpPr>
          <p:spPr>
            <a:xfrm flipV="1">
              <a:off x="1059466" y="139697"/>
              <a:ext cx="1422" cy="1511304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74" name="Shape 374"/>
            <p:cNvSpPr/>
            <p:nvPr/>
          </p:nvSpPr>
          <p:spPr>
            <a:xfrm>
              <a:off x="410092" y="641350"/>
              <a:ext cx="635001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z</a:t>
              </a:r>
            </a:p>
          </p:txBody>
        </p:sp>
      </p:grpSp>
      <p:sp>
        <p:nvSpPr>
          <p:cNvPr id="376" name="Shape 376"/>
          <p:cNvSpPr/>
          <p:nvPr/>
        </p:nvSpPr>
        <p:spPr>
          <a:xfrm>
            <a:off x="5448300" y="2006600"/>
            <a:ext cx="6350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u</a:t>
            </a:r>
          </a:p>
        </p:txBody>
      </p:sp>
      <p:sp>
        <p:nvSpPr>
          <p:cNvPr id="377" name="Shape 377"/>
          <p:cNvSpPr/>
          <p:nvPr/>
        </p:nvSpPr>
        <p:spPr>
          <a:xfrm>
            <a:off x="6832600" y="20066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u</a:t>
            </a:r>
          </a:p>
        </p:txBody>
      </p:sp>
      <p:sp>
        <p:nvSpPr>
          <p:cNvPr id="378" name="Shape 378"/>
          <p:cNvSpPr/>
          <p:nvPr/>
        </p:nvSpPr>
        <p:spPr>
          <a:xfrm>
            <a:off x="6832600" y="15494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z</a:t>
            </a:r>
          </a:p>
        </p:txBody>
      </p:sp>
      <p:grpSp>
        <p:nvGrpSpPr>
          <p:cNvPr id="385" name="Group 385"/>
          <p:cNvGrpSpPr/>
          <p:nvPr/>
        </p:nvGrpSpPr>
        <p:grpSpPr>
          <a:xfrm>
            <a:off x="762000" y="2108200"/>
            <a:ext cx="2870200" cy="1752600"/>
            <a:chOff x="0" y="0"/>
            <a:chExt cx="2870200" cy="1752600"/>
          </a:xfrm>
        </p:grpSpPr>
        <p:sp>
          <p:nvSpPr>
            <p:cNvPr id="379" name="Shape 379"/>
            <p:cNvSpPr/>
            <p:nvPr/>
          </p:nvSpPr>
          <p:spPr>
            <a:xfrm>
              <a:off x="0" y="0"/>
              <a:ext cx="2870200" cy="1752600"/>
            </a:xfrm>
            <a:prstGeom prst="rect">
              <a:avLst/>
            </a:prstGeom>
            <a:noFill/>
            <a:ln w="635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0" name="Shape 380"/>
            <p:cNvSpPr/>
            <p:nvPr/>
          </p:nvSpPr>
          <p:spPr>
            <a:xfrm>
              <a:off x="86999" y="101600"/>
              <a:ext cx="2026236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dest.</a:t>
              </a:r>
            </a:p>
          </p:txBody>
        </p:sp>
        <p:sp>
          <p:nvSpPr>
            <p:cNvPr id="381" name="Shape 381"/>
            <p:cNvSpPr/>
            <p:nvPr/>
          </p:nvSpPr>
          <p:spPr>
            <a:xfrm>
              <a:off x="1247661" y="95250"/>
              <a:ext cx="1600201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next hop</a:t>
              </a:r>
            </a:p>
          </p:txBody>
        </p:sp>
        <p:sp>
          <p:nvSpPr>
            <p:cNvPr id="382" name="Shape 382"/>
            <p:cNvSpPr/>
            <p:nvPr/>
          </p:nvSpPr>
          <p:spPr>
            <a:xfrm flipV="1">
              <a:off x="177881" y="694779"/>
              <a:ext cx="2502770" cy="1509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83" name="Shape 383"/>
            <p:cNvSpPr/>
            <p:nvPr/>
          </p:nvSpPr>
          <p:spPr>
            <a:xfrm flipV="1">
              <a:off x="1059466" y="139697"/>
              <a:ext cx="1422" cy="1511304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84" name="Shape 384"/>
            <p:cNvSpPr/>
            <p:nvPr/>
          </p:nvSpPr>
          <p:spPr>
            <a:xfrm>
              <a:off x="410092" y="641350"/>
              <a:ext cx="635001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z</a:t>
              </a:r>
            </a:p>
          </p:txBody>
        </p:sp>
      </p:grpSp>
      <p:grpSp>
        <p:nvGrpSpPr>
          <p:cNvPr id="392" name="Group 392"/>
          <p:cNvGrpSpPr/>
          <p:nvPr/>
        </p:nvGrpSpPr>
        <p:grpSpPr>
          <a:xfrm>
            <a:off x="9258300" y="2057400"/>
            <a:ext cx="2870200" cy="1752600"/>
            <a:chOff x="0" y="0"/>
            <a:chExt cx="2870200" cy="1752600"/>
          </a:xfrm>
        </p:grpSpPr>
        <p:sp>
          <p:nvSpPr>
            <p:cNvPr id="386" name="Shape 386"/>
            <p:cNvSpPr/>
            <p:nvPr/>
          </p:nvSpPr>
          <p:spPr>
            <a:xfrm>
              <a:off x="0" y="0"/>
              <a:ext cx="2870200" cy="1752600"/>
            </a:xfrm>
            <a:prstGeom prst="rect">
              <a:avLst/>
            </a:prstGeom>
            <a:noFill/>
            <a:ln w="635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7" name="Shape 387"/>
            <p:cNvSpPr/>
            <p:nvPr/>
          </p:nvSpPr>
          <p:spPr>
            <a:xfrm>
              <a:off x="86999" y="101600"/>
              <a:ext cx="2026236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dest.</a:t>
              </a:r>
            </a:p>
          </p:txBody>
        </p:sp>
        <p:sp>
          <p:nvSpPr>
            <p:cNvPr id="388" name="Shape 388"/>
            <p:cNvSpPr/>
            <p:nvPr/>
          </p:nvSpPr>
          <p:spPr>
            <a:xfrm>
              <a:off x="1247661" y="95250"/>
              <a:ext cx="1600201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2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200">
                  <a:solidFill>
                    <a:srgbClr val="424242"/>
                  </a:solidFill>
                </a:rPr>
                <a:t>next hop</a:t>
              </a:r>
            </a:p>
          </p:txBody>
        </p:sp>
        <p:sp>
          <p:nvSpPr>
            <p:cNvPr id="389" name="Shape 389"/>
            <p:cNvSpPr/>
            <p:nvPr/>
          </p:nvSpPr>
          <p:spPr>
            <a:xfrm flipV="1">
              <a:off x="177881" y="694779"/>
              <a:ext cx="2502770" cy="1509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90" name="Shape 390"/>
            <p:cNvSpPr/>
            <p:nvPr/>
          </p:nvSpPr>
          <p:spPr>
            <a:xfrm flipV="1">
              <a:off x="1059466" y="139697"/>
              <a:ext cx="1422" cy="1511304"/>
            </a:xfrm>
            <a:prstGeom prst="line">
              <a:avLst/>
            </a:prstGeom>
            <a:noFill/>
            <a:ln w="38100" cap="flat">
              <a:solidFill>
                <a:srgbClr val="424242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91" name="Shape 391"/>
            <p:cNvSpPr/>
            <p:nvPr/>
          </p:nvSpPr>
          <p:spPr>
            <a:xfrm>
              <a:off x="410092" y="641350"/>
              <a:ext cx="635001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424242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424242"/>
                  </a:solidFill>
                </a:rPr>
                <a:t>u</a:t>
              </a:r>
            </a:p>
          </p:txBody>
        </p:sp>
      </p:grpSp>
      <p:sp>
        <p:nvSpPr>
          <p:cNvPr id="393" name="Shape 393"/>
          <p:cNvSpPr/>
          <p:nvPr/>
        </p:nvSpPr>
        <p:spPr>
          <a:xfrm>
            <a:off x="1155700" y="32004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394" name="Shape 394"/>
          <p:cNvSpPr/>
          <p:nvPr/>
        </p:nvSpPr>
        <p:spPr>
          <a:xfrm>
            <a:off x="9677400" y="3162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24242"/>
                </a:solidFill>
              </a:rPr>
              <a:t>v</a:t>
            </a:r>
          </a:p>
        </p:txBody>
      </p:sp>
      <p:sp>
        <p:nvSpPr>
          <p:cNvPr id="395" name="Shape 395"/>
          <p:cNvSpPr/>
          <p:nvPr/>
        </p:nvSpPr>
        <p:spPr>
          <a:xfrm flipV="1">
            <a:off x="3438995" y="5297279"/>
            <a:ext cx="6181885" cy="1"/>
          </a:xfrm>
          <a:prstGeom prst="line">
            <a:avLst/>
          </a:prstGeom>
          <a:ln w="762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6" name="Shape 396"/>
          <p:cNvSpPr/>
          <p:nvPr/>
        </p:nvSpPr>
        <p:spPr>
          <a:xfrm rot="21576905">
            <a:off x="3364516" y="4038707"/>
            <a:ext cx="6315290" cy="8593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70" extrusionOk="0">
                <a:moveTo>
                  <a:pt x="0" y="20410"/>
                </a:moveTo>
                <a:cubicBezTo>
                  <a:pt x="0" y="20410"/>
                  <a:pt x="8542" y="-130"/>
                  <a:pt x="10873" y="1"/>
                </a:cubicBezTo>
                <a:cubicBezTo>
                  <a:pt x="13193" y="131"/>
                  <a:pt x="21600" y="21470"/>
                  <a:pt x="21600" y="21470"/>
                </a:cubicBezTo>
              </a:path>
            </a:pathLst>
          </a:custGeom>
          <a:ln w="762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397" name="Shape 397"/>
          <p:cNvSpPr/>
          <p:nvPr/>
        </p:nvSpPr>
        <p:spPr>
          <a:xfrm flipV="1">
            <a:off x="3390899" y="4026293"/>
            <a:ext cx="2842001" cy="993636"/>
          </a:xfrm>
          <a:prstGeom prst="line">
            <a:avLst/>
          </a:prstGeom>
          <a:ln w="762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98" name="Shape 398"/>
          <p:cNvSpPr/>
          <p:nvPr/>
        </p:nvSpPr>
        <p:spPr>
          <a:xfrm rot="21576905">
            <a:off x="3357987" y="4042848"/>
            <a:ext cx="6044420" cy="13522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46" h="18513" extrusionOk="0">
                <a:moveTo>
                  <a:pt x="0" y="16877"/>
                </a:moveTo>
                <a:cubicBezTo>
                  <a:pt x="0" y="16877"/>
                  <a:pt x="18809" y="21600"/>
                  <a:pt x="20445" y="14996"/>
                </a:cubicBezTo>
                <a:cubicBezTo>
                  <a:pt x="21600" y="10334"/>
                  <a:pt x="12430" y="0"/>
                  <a:pt x="12430" y="0"/>
                </a:cubicBezTo>
              </a:path>
            </a:pathLst>
          </a:custGeom>
          <a:ln w="762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1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1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1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1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1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" grpId="1" animBg="1" advAuto="0"/>
      <p:bldP spid="362" grpId="4" animBg="1" advAuto="0"/>
      <p:bldP spid="363" grpId="8" animBg="1" advAuto="0"/>
      <p:bldP spid="364" grpId="11" animBg="1" advAuto="0"/>
      <p:bldP spid="365" grpId="6" animBg="1" advAuto="0"/>
      <p:bldP spid="366" grpId="13" animBg="1" advAuto="0"/>
      <p:bldP spid="367" grpId="16" animBg="1" advAuto="0"/>
      <p:bldP spid="368" grpId="15" animBg="1" advAuto="0"/>
      <p:bldP spid="377" grpId="18" animBg="1" advAuto="0"/>
      <p:bldP spid="378" grpId="17" animBg="1" advAuto="0"/>
      <p:bldP spid="395" grpId="2" animBg="1" advAuto="0"/>
      <p:bldP spid="395" grpId="5" animBg="1" advAuto="0"/>
      <p:bldP spid="396" grpId="3" animBg="1" advAuto="0"/>
      <p:bldP spid="396" grpId="7" animBg="1" advAuto="0"/>
      <p:bldP spid="397" grpId="9" animBg="1" advAuto="0"/>
      <p:bldP spid="397" grpId="14" animBg="1" advAuto="0"/>
      <p:bldP spid="398" grpId="10" animBg="1" advAuto="0"/>
      <p:bldP spid="398" grpId="12" animBg="1" advAuto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9" name="Shape 2679"/>
          <p:cNvSpPr/>
          <p:nvPr/>
        </p:nvSpPr>
        <p:spPr>
          <a:xfrm>
            <a:off x="6692900" y="19431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2680" name="Shape 2680"/>
          <p:cNvSpPr/>
          <p:nvPr/>
        </p:nvSpPr>
        <p:spPr>
          <a:xfrm>
            <a:off x="7251700" y="19431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2681" name="Shape 2681"/>
          <p:cNvSpPr/>
          <p:nvPr/>
        </p:nvSpPr>
        <p:spPr>
          <a:xfrm>
            <a:off x="2997195" y="5434704"/>
            <a:ext cx="6919365" cy="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82" name="Shape 2682"/>
          <p:cNvSpPr/>
          <p:nvPr/>
        </p:nvSpPr>
        <p:spPr>
          <a:xfrm>
            <a:off x="6619562" y="3999427"/>
            <a:ext cx="3300390" cy="117110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83" name="Shape 268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60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2684" name="Shape 2684"/>
          <p:cNvSpPr/>
          <p:nvPr/>
        </p:nvSpPr>
        <p:spPr>
          <a:xfrm>
            <a:off x="23241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2685" name="Shape 2685"/>
          <p:cNvSpPr/>
          <p:nvPr/>
        </p:nvSpPr>
        <p:spPr>
          <a:xfrm>
            <a:off x="96266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2686" name="Shape 2686"/>
          <p:cNvSpPr/>
          <p:nvPr/>
        </p:nvSpPr>
        <p:spPr>
          <a:xfrm>
            <a:off x="6032500" y="35560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2687" name="Shape 2687"/>
          <p:cNvSpPr/>
          <p:nvPr/>
        </p:nvSpPr>
        <p:spPr>
          <a:xfrm>
            <a:off x="6223000" y="46799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7</a:t>
            </a:r>
          </a:p>
        </p:txBody>
      </p:sp>
      <p:sp>
        <p:nvSpPr>
          <p:cNvPr id="2688" name="Shape 2688"/>
          <p:cNvSpPr/>
          <p:nvPr/>
        </p:nvSpPr>
        <p:spPr>
          <a:xfrm>
            <a:off x="8280400" y="3784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2689" name="Shape 2689"/>
          <p:cNvSpPr/>
          <p:nvPr/>
        </p:nvSpPr>
        <p:spPr>
          <a:xfrm>
            <a:off x="4914900" y="762000"/>
            <a:ext cx="2997200" cy="2311400"/>
          </a:xfrm>
          <a:prstGeom prst="rect">
            <a:avLst/>
          </a:prstGeom>
          <a:ln w="635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93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690" name="Shape 2690"/>
          <p:cNvSpPr/>
          <p:nvPr/>
        </p:nvSpPr>
        <p:spPr>
          <a:xfrm>
            <a:off x="61341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2691" name="Shape 2691"/>
          <p:cNvSpPr/>
          <p:nvPr/>
        </p:nvSpPr>
        <p:spPr>
          <a:xfrm flipV="1">
            <a:off x="5003796" y="1414173"/>
            <a:ext cx="2784760" cy="93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92" name="Shape 2692"/>
          <p:cNvSpPr/>
          <p:nvPr/>
        </p:nvSpPr>
        <p:spPr>
          <a:xfrm flipV="1">
            <a:off x="5819505" y="901584"/>
            <a:ext cx="983" cy="204672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693" name="Shape 2693"/>
          <p:cNvSpPr/>
          <p:nvPr/>
        </p:nvSpPr>
        <p:spPr>
          <a:xfrm>
            <a:off x="5245100" y="1892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2694" name="Shape 2694"/>
          <p:cNvSpPr/>
          <p:nvPr/>
        </p:nvSpPr>
        <p:spPr>
          <a:xfrm>
            <a:off x="66675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2695" name="Shape 2695"/>
          <p:cNvSpPr/>
          <p:nvPr/>
        </p:nvSpPr>
        <p:spPr>
          <a:xfrm>
            <a:off x="72263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2696" name="Shape 2696"/>
          <p:cNvSpPr/>
          <p:nvPr/>
        </p:nvSpPr>
        <p:spPr>
          <a:xfrm>
            <a:off x="5245100" y="23622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2697" name="Shape 2697"/>
          <p:cNvSpPr/>
          <p:nvPr/>
        </p:nvSpPr>
        <p:spPr>
          <a:xfrm>
            <a:off x="6121400" y="2425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5</a:t>
            </a:r>
          </a:p>
        </p:txBody>
      </p:sp>
      <p:sp>
        <p:nvSpPr>
          <p:cNvPr id="2698" name="Shape 2698"/>
          <p:cNvSpPr/>
          <p:nvPr/>
        </p:nvSpPr>
        <p:spPr>
          <a:xfrm>
            <a:off x="6680200" y="2425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2699" name="Shape 2699"/>
          <p:cNvSpPr/>
          <p:nvPr/>
        </p:nvSpPr>
        <p:spPr>
          <a:xfrm>
            <a:off x="7213600" y="2425700"/>
            <a:ext cx="3048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2700" name="Shape 2700"/>
          <p:cNvSpPr/>
          <p:nvPr/>
        </p:nvSpPr>
        <p:spPr>
          <a:xfrm>
            <a:off x="8597900" y="6527800"/>
            <a:ext cx="2997200" cy="2311400"/>
          </a:xfrm>
          <a:prstGeom prst="rect">
            <a:avLst/>
          </a:prstGeom>
          <a:ln w="635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008F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701" name="Shape 2701"/>
          <p:cNvSpPr/>
          <p:nvPr/>
        </p:nvSpPr>
        <p:spPr>
          <a:xfrm>
            <a:off x="98171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x</a:t>
            </a:r>
          </a:p>
        </p:txBody>
      </p:sp>
      <p:sp>
        <p:nvSpPr>
          <p:cNvPr id="2702" name="Shape 2702"/>
          <p:cNvSpPr/>
          <p:nvPr/>
        </p:nvSpPr>
        <p:spPr>
          <a:xfrm flipV="1">
            <a:off x="8686796" y="7179973"/>
            <a:ext cx="2784760" cy="931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03" name="Shape 2703"/>
          <p:cNvSpPr/>
          <p:nvPr/>
        </p:nvSpPr>
        <p:spPr>
          <a:xfrm flipV="1">
            <a:off x="9502505" y="6667384"/>
            <a:ext cx="983" cy="2046722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04" name="Shape 2704"/>
          <p:cNvSpPr/>
          <p:nvPr/>
        </p:nvSpPr>
        <p:spPr>
          <a:xfrm>
            <a:off x="8928100" y="7658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2705" name="Shape 2705"/>
          <p:cNvSpPr/>
          <p:nvPr/>
        </p:nvSpPr>
        <p:spPr>
          <a:xfrm>
            <a:off x="103505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2706" name="Shape 2706"/>
          <p:cNvSpPr/>
          <p:nvPr/>
        </p:nvSpPr>
        <p:spPr>
          <a:xfrm>
            <a:off x="109093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2707" name="Shape 2707"/>
          <p:cNvSpPr/>
          <p:nvPr/>
        </p:nvSpPr>
        <p:spPr>
          <a:xfrm>
            <a:off x="8928100" y="8128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grpSp>
        <p:nvGrpSpPr>
          <p:cNvPr id="2711" name="Group 2711"/>
          <p:cNvGrpSpPr/>
          <p:nvPr/>
        </p:nvGrpSpPr>
        <p:grpSpPr>
          <a:xfrm>
            <a:off x="9804400" y="8178800"/>
            <a:ext cx="1371600" cy="660400"/>
            <a:chOff x="0" y="0"/>
            <a:chExt cx="1371600" cy="660400"/>
          </a:xfrm>
        </p:grpSpPr>
        <p:sp>
          <p:nvSpPr>
            <p:cNvPr id="2708" name="Shape 2708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5</a:t>
              </a:r>
            </a:p>
          </p:txBody>
        </p:sp>
        <p:sp>
          <p:nvSpPr>
            <p:cNvPr id="2709" name="Shape 2709"/>
            <p:cNvSpPr/>
            <p:nvPr/>
          </p:nvSpPr>
          <p:spPr>
            <a:xfrm>
              <a:off x="5588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1</a:t>
              </a:r>
            </a:p>
          </p:txBody>
        </p:sp>
        <p:sp>
          <p:nvSpPr>
            <p:cNvPr id="2710" name="Shape 2710"/>
            <p:cNvSpPr/>
            <p:nvPr/>
          </p:nvSpPr>
          <p:spPr>
            <a:xfrm>
              <a:off x="1092200" y="0"/>
              <a:ext cx="2794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0</a:t>
              </a:r>
            </a:p>
          </p:txBody>
        </p:sp>
      </p:grpSp>
      <p:grpSp>
        <p:nvGrpSpPr>
          <p:cNvPr id="2715" name="Group 2715"/>
          <p:cNvGrpSpPr/>
          <p:nvPr/>
        </p:nvGrpSpPr>
        <p:grpSpPr>
          <a:xfrm>
            <a:off x="9779000" y="7670800"/>
            <a:ext cx="1295400" cy="673100"/>
            <a:chOff x="0" y="0"/>
            <a:chExt cx="1295400" cy="673100"/>
          </a:xfrm>
        </p:grpSpPr>
        <p:sp>
          <p:nvSpPr>
            <p:cNvPr id="2712" name="Shape 2712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4</a:t>
              </a:r>
            </a:p>
          </p:txBody>
        </p:sp>
        <p:sp>
          <p:nvSpPr>
            <p:cNvPr id="2713" name="Shape 2713"/>
            <p:cNvSpPr/>
            <p:nvPr/>
          </p:nvSpPr>
          <p:spPr>
            <a:xfrm>
              <a:off x="546100" y="127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0</a:t>
              </a:r>
            </a:p>
          </p:txBody>
        </p:sp>
        <p:sp>
          <p:nvSpPr>
            <p:cNvPr id="2714" name="Shape 2714"/>
            <p:cNvSpPr/>
            <p:nvPr/>
          </p:nvSpPr>
          <p:spPr>
            <a:xfrm>
              <a:off x="1104900" y="0"/>
              <a:ext cx="1905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1</a:t>
              </a:r>
            </a:p>
          </p:txBody>
        </p:sp>
      </p:grpSp>
      <p:sp>
        <p:nvSpPr>
          <p:cNvPr id="2716" name="Shape 2716"/>
          <p:cNvSpPr/>
          <p:nvPr/>
        </p:nvSpPr>
        <p:spPr>
          <a:xfrm>
            <a:off x="6083300" y="1943100"/>
            <a:ext cx="3048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6</a:t>
            </a:r>
          </a:p>
        </p:txBody>
      </p:sp>
      <p:sp>
        <p:nvSpPr>
          <p:cNvPr id="2717" name="Shape 2717"/>
          <p:cNvSpPr/>
          <p:nvPr/>
        </p:nvSpPr>
        <p:spPr>
          <a:xfrm>
            <a:off x="8954535" y="2584450"/>
            <a:ext cx="30607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942193"/>
                </a:solidFill>
              </a:rPr>
              <a:t>routing loop!</a:t>
            </a:r>
          </a:p>
        </p:txBody>
      </p:sp>
      <p:sp>
        <p:nvSpPr>
          <p:cNvPr id="2718" name="Shape 2718"/>
          <p:cNvSpPr/>
          <p:nvPr/>
        </p:nvSpPr>
        <p:spPr>
          <a:xfrm flipV="1">
            <a:off x="5981165" y="2189185"/>
            <a:ext cx="1485520" cy="781852"/>
          </a:xfrm>
          <a:prstGeom prst="line">
            <a:avLst/>
          </a:prstGeom>
          <a:ln w="635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19" name="Shape 2719"/>
          <p:cNvSpPr/>
          <p:nvPr/>
        </p:nvSpPr>
        <p:spPr>
          <a:xfrm>
            <a:off x="3199738" y="4165541"/>
            <a:ext cx="6391639" cy="1094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1" extrusionOk="0">
                <a:moveTo>
                  <a:pt x="21600" y="21038"/>
                </a:moveTo>
                <a:cubicBezTo>
                  <a:pt x="21600" y="21038"/>
                  <a:pt x="13263" y="-179"/>
                  <a:pt x="10818" y="1"/>
                </a:cubicBezTo>
                <a:cubicBezTo>
                  <a:pt x="8512" y="171"/>
                  <a:pt x="0" y="21421"/>
                  <a:pt x="0" y="21421"/>
                </a:cubicBezTo>
              </a:path>
            </a:pathLst>
          </a:cu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2720" name="Shape 2720"/>
          <p:cNvSpPr/>
          <p:nvPr/>
        </p:nvSpPr>
        <p:spPr>
          <a:xfrm>
            <a:off x="3166499" y="3889712"/>
            <a:ext cx="6548179" cy="1755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4" h="18682" extrusionOk="0">
                <a:moveTo>
                  <a:pt x="12179" y="0"/>
                </a:moveTo>
                <a:cubicBezTo>
                  <a:pt x="12179" y="0"/>
                  <a:pt x="21413" y="10286"/>
                  <a:pt x="21473" y="13935"/>
                </a:cubicBezTo>
                <a:cubicBezTo>
                  <a:pt x="21600" y="21600"/>
                  <a:pt x="0" y="17679"/>
                  <a:pt x="0" y="17679"/>
                </a:cubicBezTo>
              </a:path>
            </a:pathLst>
          </a:cu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6" dur="1000" fill="hold"/>
                                        <p:tgtEl>
                                          <p:spTgt spid="27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8" grpId="1" animBg="1" advAuto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4" name="Shape 2724"/>
          <p:cNvSpPr/>
          <p:nvPr/>
        </p:nvSpPr>
        <p:spPr>
          <a:xfrm>
            <a:off x="6692900" y="19431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2725" name="Shape 2725"/>
          <p:cNvSpPr/>
          <p:nvPr/>
        </p:nvSpPr>
        <p:spPr>
          <a:xfrm>
            <a:off x="7251700" y="19431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2726" name="Shape 2726"/>
          <p:cNvSpPr/>
          <p:nvPr/>
        </p:nvSpPr>
        <p:spPr>
          <a:xfrm>
            <a:off x="2997195" y="5434704"/>
            <a:ext cx="6919365" cy="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27" name="Shape 2727"/>
          <p:cNvSpPr/>
          <p:nvPr/>
        </p:nvSpPr>
        <p:spPr>
          <a:xfrm>
            <a:off x="6619562" y="3999427"/>
            <a:ext cx="3300390" cy="117110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28" name="Shape 27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61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2729" name="Shape 2729"/>
          <p:cNvSpPr/>
          <p:nvPr/>
        </p:nvSpPr>
        <p:spPr>
          <a:xfrm>
            <a:off x="23241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2730" name="Shape 2730"/>
          <p:cNvSpPr/>
          <p:nvPr/>
        </p:nvSpPr>
        <p:spPr>
          <a:xfrm>
            <a:off x="96266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2731" name="Shape 2731"/>
          <p:cNvSpPr/>
          <p:nvPr/>
        </p:nvSpPr>
        <p:spPr>
          <a:xfrm>
            <a:off x="6032500" y="35560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2732" name="Shape 2732"/>
          <p:cNvSpPr/>
          <p:nvPr/>
        </p:nvSpPr>
        <p:spPr>
          <a:xfrm>
            <a:off x="6223000" y="46799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7</a:t>
            </a:r>
          </a:p>
        </p:txBody>
      </p:sp>
      <p:sp>
        <p:nvSpPr>
          <p:cNvPr id="2733" name="Shape 2733"/>
          <p:cNvSpPr/>
          <p:nvPr/>
        </p:nvSpPr>
        <p:spPr>
          <a:xfrm>
            <a:off x="8280400" y="3784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2734" name="Shape 2734"/>
          <p:cNvSpPr/>
          <p:nvPr/>
        </p:nvSpPr>
        <p:spPr>
          <a:xfrm>
            <a:off x="4914900" y="762000"/>
            <a:ext cx="2997200" cy="2311400"/>
          </a:xfrm>
          <a:prstGeom prst="rect">
            <a:avLst/>
          </a:prstGeom>
          <a:ln w="635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93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735" name="Shape 2735"/>
          <p:cNvSpPr/>
          <p:nvPr/>
        </p:nvSpPr>
        <p:spPr>
          <a:xfrm>
            <a:off x="61341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2736" name="Shape 2736"/>
          <p:cNvSpPr/>
          <p:nvPr/>
        </p:nvSpPr>
        <p:spPr>
          <a:xfrm flipV="1">
            <a:off x="5003796" y="1414173"/>
            <a:ext cx="2784760" cy="93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37" name="Shape 2737"/>
          <p:cNvSpPr/>
          <p:nvPr/>
        </p:nvSpPr>
        <p:spPr>
          <a:xfrm flipV="1">
            <a:off x="5819505" y="901584"/>
            <a:ext cx="983" cy="204672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38" name="Shape 2738"/>
          <p:cNvSpPr/>
          <p:nvPr/>
        </p:nvSpPr>
        <p:spPr>
          <a:xfrm>
            <a:off x="5245100" y="1892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2739" name="Shape 2739"/>
          <p:cNvSpPr/>
          <p:nvPr/>
        </p:nvSpPr>
        <p:spPr>
          <a:xfrm>
            <a:off x="66675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2740" name="Shape 2740"/>
          <p:cNvSpPr/>
          <p:nvPr/>
        </p:nvSpPr>
        <p:spPr>
          <a:xfrm>
            <a:off x="72263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2741" name="Shape 2741"/>
          <p:cNvSpPr/>
          <p:nvPr/>
        </p:nvSpPr>
        <p:spPr>
          <a:xfrm>
            <a:off x="5245100" y="23622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2742" name="Shape 2742"/>
          <p:cNvSpPr/>
          <p:nvPr/>
        </p:nvSpPr>
        <p:spPr>
          <a:xfrm>
            <a:off x="6121400" y="2425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5</a:t>
            </a:r>
          </a:p>
        </p:txBody>
      </p:sp>
      <p:sp>
        <p:nvSpPr>
          <p:cNvPr id="2743" name="Shape 2743"/>
          <p:cNvSpPr/>
          <p:nvPr/>
        </p:nvSpPr>
        <p:spPr>
          <a:xfrm>
            <a:off x="6680200" y="2425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2744" name="Shape 2744"/>
          <p:cNvSpPr/>
          <p:nvPr/>
        </p:nvSpPr>
        <p:spPr>
          <a:xfrm>
            <a:off x="7213600" y="2425700"/>
            <a:ext cx="3048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2745" name="Shape 2745"/>
          <p:cNvSpPr/>
          <p:nvPr/>
        </p:nvSpPr>
        <p:spPr>
          <a:xfrm>
            <a:off x="8597900" y="6527800"/>
            <a:ext cx="2997200" cy="2311400"/>
          </a:xfrm>
          <a:prstGeom prst="rect">
            <a:avLst/>
          </a:prstGeom>
          <a:ln w="635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008F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746" name="Shape 2746"/>
          <p:cNvSpPr/>
          <p:nvPr/>
        </p:nvSpPr>
        <p:spPr>
          <a:xfrm>
            <a:off x="98171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x</a:t>
            </a:r>
          </a:p>
        </p:txBody>
      </p:sp>
      <p:sp>
        <p:nvSpPr>
          <p:cNvPr id="2747" name="Shape 2747"/>
          <p:cNvSpPr/>
          <p:nvPr/>
        </p:nvSpPr>
        <p:spPr>
          <a:xfrm flipV="1">
            <a:off x="8686796" y="7179973"/>
            <a:ext cx="2784760" cy="931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48" name="Shape 2748"/>
          <p:cNvSpPr/>
          <p:nvPr/>
        </p:nvSpPr>
        <p:spPr>
          <a:xfrm flipV="1">
            <a:off x="9502505" y="6667384"/>
            <a:ext cx="983" cy="2046722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49" name="Shape 2749"/>
          <p:cNvSpPr/>
          <p:nvPr/>
        </p:nvSpPr>
        <p:spPr>
          <a:xfrm>
            <a:off x="8928100" y="7658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2750" name="Shape 2750"/>
          <p:cNvSpPr/>
          <p:nvPr/>
        </p:nvSpPr>
        <p:spPr>
          <a:xfrm>
            <a:off x="103505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2751" name="Shape 2751"/>
          <p:cNvSpPr/>
          <p:nvPr/>
        </p:nvSpPr>
        <p:spPr>
          <a:xfrm>
            <a:off x="109093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2752" name="Shape 2752"/>
          <p:cNvSpPr/>
          <p:nvPr/>
        </p:nvSpPr>
        <p:spPr>
          <a:xfrm>
            <a:off x="8928100" y="8128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grpSp>
        <p:nvGrpSpPr>
          <p:cNvPr id="2756" name="Group 2756"/>
          <p:cNvGrpSpPr/>
          <p:nvPr/>
        </p:nvGrpSpPr>
        <p:grpSpPr>
          <a:xfrm>
            <a:off x="9804400" y="8178800"/>
            <a:ext cx="1371600" cy="660400"/>
            <a:chOff x="0" y="0"/>
            <a:chExt cx="1371600" cy="660400"/>
          </a:xfrm>
        </p:grpSpPr>
        <p:sp>
          <p:nvSpPr>
            <p:cNvPr id="2753" name="Shape 2753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5</a:t>
              </a:r>
            </a:p>
          </p:txBody>
        </p:sp>
        <p:sp>
          <p:nvSpPr>
            <p:cNvPr id="2754" name="Shape 2754"/>
            <p:cNvSpPr/>
            <p:nvPr/>
          </p:nvSpPr>
          <p:spPr>
            <a:xfrm>
              <a:off x="5588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1</a:t>
              </a:r>
            </a:p>
          </p:txBody>
        </p:sp>
        <p:sp>
          <p:nvSpPr>
            <p:cNvPr id="2755" name="Shape 2755"/>
            <p:cNvSpPr/>
            <p:nvPr/>
          </p:nvSpPr>
          <p:spPr>
            <a:xfrm>
              <a:off x="1092200" y="0"/>
              <a:ext cx="2794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0</a:t>
              </a:r>
            </a:p>
          </p:txBody>
        </p:sp>
      </p:grpSp>
      <p:grpSp>
        <p:nvGrpSpPr>
          <p:cNvPr id="2760" name="Group 2760"/>
          <p:cNvGrpSpPr/>
          <p:nvPr/>
        </p:nvGrpSpPr>
        <p:grpSpPr>
          <a:xfrm>
            <a:off x="9779000" y="7670800"/>
            <a:ext cx="1295400" cy="673100"/>
            <a:chOff x="0" y="0"/>
            <a:chExt cx="1295400" cy="673100"/>
          </a:xfrm>
        </p:grpSpPr>
        <p:sp>
          <p:nvSpPr>
            <p:cNvPr id="2757" name="Shape 2757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6</a:t>
              </a:r>
            </a:p>
          </p:txBody>
        </p:sp>
        <p:sp>
          <p:nvSpPr>
            <p:cNvPr id="2758" name="Shape 2758"/>
            <p:cNvSpPr/>
            <p:nvPr/>
          </p:nvSpPr>
          <p:spPr>
            <a:xfrm>
              <a:off x="546100" y="127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0</a:t>
              </a:r>
            </a:p>
          </p:txBody>
        </p:sp>
        <p:sp>
          <p:nvSpPr>
            <p:cNvPr id="2759" name="Shape 2759"/>
            <p:cNvSpPr/>
            <p:nvPr/>
          </p:nvSpPr>
          <p:spPr>
            <a:xfrm>
              <a:off x="1104900" y="0"/>
              <a:ext cx="1905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1</a:t>
              </a:r>
            </a:p>
          </p:txBody>
        </p:sp>
      </p:grpSp>
      <p:sp>
        <p:nvSpPr>
          <p:cNvPr id="2761" name="Shape 2761"/>
          <p:cNvSpPr/>
          <p:nvPr/>
        </p:nvSpPr>
        <p:spPr>
          <a:xfrm>
            <a:off x="6083300" y="1943100"/>
            <a:ext cx="3048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6</a:t>
            </a:r>
          </a:p>
        </p:txBody>
      </p:sp>
      <p:sp>
        <p:nvSpPr>
          <p:cNvPr id="2762" name="Shape 2762"/>
          <p:cNvSpPr/>
          <p:nvPr/>
        </p:nvSpPr>
        <p:spPr>
          <a:xfrm>
            <a:off x="8954535" y="2584450"/>
            <a:ext cx="30607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942193"/>
                </a:solidFill>
              </a:rPr>
              <a:t>routing loop!</a:t>
            </a:r>
          </a:p>
        </p:txBody>
      </p:sp>
      <p:sp>
        <p:nvSpPr>
          <p:cNvPr id="2763" name="Shape 2763"/>
          <p:cNvSpPr/>
          <p:nvPr/>
        </p:nvSpPr>
        <p:spPr>
          <a:xfrm>
            <a:off x="9714507" y="7896702"/>
            <a:ext cx="899131" cy="840492"/>
          </a:xfrm>
          <a:prstGeom prst="line">
            <a:avLst/>
          </a:prstGeom>
          <a:ln w="635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64" name="Shape 2764"/>
          <p:cNvSpPr/>
          <p:nvPr/>
        </p:nvSpPr>
        <p:spPr>
          <a:xfrm>
            <a:off x="3199738" y="4165541"/>
            <a:ext cx="6391639" cy="1094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1" extrusionOk="0">
                <a:moveTo>
                  <a:pt x="21600" y="21038"/>
                </a:moveTo>
                <a:cubicBezTo>
                  <a:pt x="21600" y="21038"/>
                  <a:pt x="13263" y="-179"/>
                  <a:pt x="10818" y="1"/>
                </a:cubicBezTo>
                <a:cubicBezTo>
                  <a:pt x="8512" y="171"/>
                  <a:pt x="0" y="21421"/>
                  <a:pt x="0" y="21421"/>
                </a:cubicBezTo>
              </a:path>
            </a:pathLst>
          </a:cu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2765" name="Shape 2765"/>
          <p:cNvSpPr/>
          <p:nvPr/>
        </p:nvSpPr>
        <p:spPr>
          <a:xfrm>
            <a:off x="3166499" y="3889712"/>
            <a:ext cx="6548179" cy="1755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4" h="18682" extrusionOk="0">
                <a:moveTo>
                  <a:pt x="12179" y="0"/>
                </a:moveTo>
                <a:cubicBezTo>
                  <a:pt x="12179" y="0"/>
                  <a:pt x="21413" y="10286"/>
                  <a:pt x="21473" y="13935"/>
                </a:cubicBezTo>
                <a:cubicBezTo>
                  <a:pt x="21600" y="21600"/>
                  <a:pt x="0" y="17679"/>
                  <a:pt x="0" y="17679"/>
                </a:cubicBezTo>
              </a:path>
            </a:pathLst>
          </a:cu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2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3" grpId="1" animBg="1" advAuto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9" name="Shape 2769"/>
          <p:cNvSpPr/>
          <p:nvPr/>
        </p:nvSpPr>
        <p:spPr>
          <a:xfrm>
            <a:off x="6692900" y="19431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2770" name="Shape 2770"/>
          <p:cNvSpPr/>
          <p:nvPr/>
        </p:nvSpPr>
        <p:spPr>
          <a:xfrm>
            <a:off x="7251700" y="19431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2771" name="Shape 2771"/>
          <p:cNvSpPr/>
          <p:nvPr/>
        </p:nvSpPr>
        <p:spPr>
          <a:xfrm>
            <a:off x="2997195" y="5434704"/>
            <a:ext cx="6919365" cy="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72" name="Shape 2772"/>
          <p:cNvSpPr/>
          <p:nvPr/>
        </p:nvSpPr>
        <p:spPr>
          <a:xfrm>
            <a:off x="6619562" y="3999427"/>
            <a:ext cx="3300390" cy="117110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73" name="Shape 27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62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2774" name="Shape 2774"/>
          <p:cNvSpPr/>
          <p:nvPr/>
        </p:nvSpPr>
        <p:spPr>
          <a:xfrm>
            <a:off x="23241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2775" name="Shape 2775"/>
          <p:cNvSpPr/>
          <p:nvPr/>
        </p:nvSpPr>
        <p:spPr>
          <a:xfrm>
            <a:off x="96266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2776" name="Shape 2776"/>
          <p:cNvSpPr/>
          <p:nvPr/>
        </p:nvSpPr>
        <p:spPr>
          <a:xfrm>
            <a:off x="6032500" y="35560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2777" name="Shape 2777"/>
          <p:cNvSpPr/>
          <p:nvPr/>
        </p:nvSpPr>
        <p:spPr>
          <a:xfrm>
            <a:off x="6223000" y="46799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7</a:t>
            </a:r>
          </a:p>
        </p:txBody>
      </p:sp>
      <p:sp>
        <p:nvSpPr>
          <p:cNvPr id="2778" name="Shape 2778"/>
          <p:cNvSpPr/>
          <p:nvPr/>
        </p:nvSpPr>
        <p:spPr>
          <a:xfrm>
            <a:off x="8280400" y="3784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2779" name="Shape 2779"/>
          <p:cNvSpPr/>
          <p:nvPr/>
        </p:nvSpPr>
        <p:spPr>
          <a:xfrm>
            <a:off x="4914900" y="762000"/>
            <a:ext cx="2997200" cy="2311400"/>
          </a:xfrm>
          <a:prstGeom prst="rect">
            <a:avLst/>
          </a:prstGeom>
          <a:ln w="635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93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780" name="Shape 2780"/>
          <p:cNvSpPr/>
          <p:nvPr/>
        </p:nvSpPr>
        <p:spPr>
          <a:xfrm>
            <a:off x="61341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2781" name="Shape 2781"/>
          <p:cNvSpPr/>
          <p:nvPr/>
        </p:nvSpPr>
        <p:spPr>
          <a:xfrm flipV="1">
            <a:off x="5003796" y="1414173"/>
            <a:ext cx="2784760" cy="93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82" name="Shape 2782"/>
          <p:cNvSpPr/>
          <p:nvPr/>
        </p:nvSpPr>
        <p:spPr>
          <a:xfrm flipV="1">
            <a:off x="5819505" y="901584"/>
            <a:ext cx="983" cy="204672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83" name="Shape 2783"/>
          <p:cNvSpPr/>
          <p:nvPr/>
        </p:nvSpPr>
        <p:spPr>
          <a:xfrm>
            <a:off x="5245100" y="1892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2784" name="Shape 2784"/>
          <p:cNvSpPr/>
          <p:nvPr/>
        </p:nvSpPr>
        <p:spPr>
          <a:xfrm>
            <a:off x="66675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2785" name="Shape 2785"/>
          <p:cNvSpPr/>
          <p:nvPr/>
        </p:nvSpPr>
        <p:spPr>
          <a:xfrm>
            <a:off x="72263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2786" name="Shape 2786"/>
          <p:cNvSpPr/>
          <p:nvPr/>
        </p:nvSpPr>
        <p:spPr>
          <a:xfrm>
            <a:off x="5245100" y="23622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2787" name="Shape 2787"/>
          <p:cNvSpPr/>
          <p:nvPr/>
        </p:nvSpPr>
        <p:spPr>
          <a:xfrm>
            <a:off x="6121400" y="2425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5</a:t>
            </a:r>
          </a:p>
        </p:txBody>
      </p:sp>
      <p:sp>
        <p:nvSpPr>
          <p:cNvPr id="2788" name="Shape 2788"/>
          <p:cNvSpPr/>
          <p:nvPr/>
        </p:nvSpPr>
        <p:spPr>
          <a:xfrm>
            <a:off x="6680200" y="2425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2789" name="Shape 2789"/>
          <p:cNvSpPr/>
          <p:nvPr/>
        </p:nvSpPr>
        <p:spPr>
          <a:xfrm>
            <a:off x="7213600" y="2425700"/>
            <a:ext cx="3048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2790" name="Shape 2790"/>
          <p:cNvSpPr/>
          <p:nvPr/>
        </p:nvSpPr>
        <p:spPr>
          <a:xfrm>
            <a:off x="8597900" y="6527800"/>
            <a:ext cx="2997200" cy="2311400"/>
          </a:xfrm>
          <a:prstGeom prst="rect">
            <a:avLst/>
          </a:prstGeom>
          <a:ln w="635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008F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791" name="Shape 2791"/>
          <p:cNvSpPr/>
          <p:nvPr/>
        </p:nvSpPr>
        <p:spPr>
          <a:xfrm>
            <a:off x="98171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x</a:t>
            </a:r>
          </a:p>
        </p:txBody>
      </p:sp>
      <p:sp>
        <p:nvSpPr>
          <p:cNvPr id="2792" name="Shape 2792"/>
          <p:cNvSpPr/>
          <p:nvPr/>
        </p:nvSpPr>
        <p:spPr>
          <a:xfrm flipV="1">
            <a:off x="8686796" y="7179973"/>
            <a:ext cx="2784760" cy="931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93" name="Shape 2793"/>
          <p:cNvSpPr/>
          <p:nvPr/>
        </p:nvSpPr>
        <p:spPr>
          <a:xfrm flipV="1">
            <a:off x="9502505" y="6667384"/>
            <a:ext cx="983" cy="2046722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794" name="Shape 2794"/>
          <p:cNvSpPr/>
          <p:nvPr/>
        </p:nvSpPr>
        <p:spPr>
          <a:xfrm>
            <a:off x="8928100" y="7658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2795" name="Shape 2795"/>
          <p:cNvSpPr/>
          <p:nvPr/>
        </p:nvSpPr>
        <p:spPr>
          <a:xfrm>
            <a:off x="103505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2796" name="Shape 2796"/>
          <p:cNvSpPr/>
          <p:nvPr/>
        </p:nvSpPr>
        <p:spPr>
          <a:xfrm>
            <a:off x="109093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2797" name="Shape 2797"/>
          <p:cNvSpPr/>
          <p:nvPr/>
        </p:nvSpPr>
        <p:spPr>
          <a:xfrm>
            <a:off x="8928100" y="8128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grpSp>
        <p:nvGrpSpPr>
          <p:cNvPr id="2801" name="Group 2801"/>
          <p:cNvGrpSpPr/>
          <p:nvPr/>
        </p:nvGrpSpPr>
        <p:grpSpPr>
          <a:xfrm>
            <a:off x="9804400" y="8178800"/>
            <a:ext cx="1371600" cy="660400"/>
            <a:chOff x="0" y="0"/>
            <a:chExt cx="1371600" cy="660400"/>
          </a:xfrm>
        </p:grpSpPr>
        <p:sp>
          <p:nvSpPr>
            <p:cNvPr id="2798" name="Shape 2798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7</a:t>
              </a:r>
            </a:p>
          </p:txBody>
        </p:sp>
        <p:sp>
          <p:nvSpPr>
            <p:cNvPr id="2799" name="Shape 2799"/>
            <p:cNvSpPr/>
            <p:nvPr/>
          </p:nvSpPr>
          <p:spPr>
            <a:xfrm>
              <a:off x="5588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1</a:t>
              </a:r>
            </a:p>
          </p:txBody>
        </p:sp>
        <p:sp>
          <p:nvSpPr>
            <p:cNvPr id="2800" name="Shape 2800"/>
            <p:cNvSpPr/>
            <p:nvPr/>
          </p:nvSpPr>
          <p:spPr>
            <a:xfrm>
              <a:off x="1092200" y="0"/>
              <a:ext cx="2794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0</a:t>
              </a:r>
            </a:p>
          </p:txBody>
        </p:sp>
      </p:grpSp>
      <p:grpSp>
        <p:nvGrpSpPr>
          <p:cNvPr id="2805" name="Group 2805"/>
          <p:cNvGrpSpPr/>
          <p:nvPr/>
        </p:nvGrpSpPr>
        <p:grpSpPr>
          <a:xfrm>
            <a:off x="9779000" y="7670800"/>
            <a:ext cx="1295400" cy="673100"/>
            <a:chOff x="0" y="0"/>
            <a:chExt cx="1295400" cy="673100"/>
          </a:xfrm>
        </p:grpSpPr>
        <p:sp>
          <p:nvSpPr>
            <p:cNvPr id="2802" name="Shape 2802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6</a:t>
              </a:r>
            </a:p>
          </p:txBody>
        </p:sp>
        <p:sp>
          <p:nvSpPr>
            <p:cNvPr id="2803" name="Shape 2803"/>
            <p:cNvSpPr/>
            <p:nvPr/>
          </p:nvSpPr>
          <p:spPr>
            <a:xfrm>
              <a:off x="546100" y="127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0</a:t>
              </a:r>
            </a:p>
          </p:txBody>
        </p:sp>
        <p:sp>
          <p:nvSpPr>
            <p:cNvPr id="2804" name="Shape 2804"/>
            <p:cNvSpPr/>
            <p:nvPr/>
          </p:nvSpPr>
          <p:spPr>
            <a:xfrm>
              <a:off x="1104900" y="0"/>
              <a:ext cx="1905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1</a:t>
              </a:r>
            </a:p>
          </p:txBody>
        </p:sp>
      </p:grpSp>
      <p:sp>
        <p:nvSpPr>
          <p:cNvPr id="2806" name="Shape 2806"/>
          <p:cNvSpPr/>
          <p:nvPr/>
        </p:nvSpPr>
        <p:spPr>
          <a:xfrm>
            <a:off x="6083300" y="1943100"/>
            <a:ext cx="3048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6</a:t>
            </a:r>
          </a:p>
        </p:txBody>
      </p:sp>
      <p:sp>
        <p:nvSpPr>
          <p:cNvPr id="2807" name="Shape 2807"/>
          <p:cNvSpPr/>
          <p:nvPr/>
        </p:nvSpPr>
        <p:spPr>
          <a:xfrm>
            <a:off x="8954535" y="2584450"/>
            <a:ext cx="30607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942193"/>
                </a:solidFill>
              </a:rPr>
              <a:t>routing loop!</a:t>
            </a:r>
          </a:p>
        </p:txBody>
      </p:sp>
      <p:sp>
        <p:nvSpPr>
          <p:cNvPr id="2808" name="Shape 2808"/>
          <p:cNvSpPr/>
          <p:nvPr/>
        </p:nvSpPr>
        <p:spPr>
          <a:xfrm>
            <a:off x="9714507" y="7896702"/>
            <a:ext cx="899131" cy="840492"/>
          </a:xfrm>
          <a:prstGeom prst="line">
            <a:avLst/>
          </a:prstGeom>
          <a:ln w="635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09" name="Shape 2809"/>
          <p:cNvSpPr/>
          <p:nvPr/>
        </p:nvSpPr>
        <p:spPr>
          <a:xfrm>
            <a:off x="3199738" y="4165541"/>
            <a:ext cx="6391639" cy="1094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1" extrusionOk="0">
                <a:moveTo>
                  <a:pt x="21600" y="21038"/>
                </a:moveTo>
                <a:cubicBezTo>
                  <a:pt x="21600" y="21038"/>
                  <a:pt x="13263" y="-179"/>
                  <a:pt x="10818" y="1"/>
                </a:cubicBezTo>
                <a:cubicBezTo>
                  <a:pt x="8512" y="171"/>
                  <a:pt x="0" y="21421"/>
                  <a:pt x="0" y="21421"/>
                </a:cubicBezTo>
              </a:path>
            </a:pathLst>
          </a:cu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2810" name="Shape 2810"/>
          <p:cNvSpPr/>
          <p:nvPr/>
        </p:nvSpPr>
        <p:spPr>
          <a:xfrm>
            <a:off x="3166499" y="3889712"/>
            <a:ext cx="6548179" cy="1755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4" h="18682" extrusionOk="0">
                <a:moveTo>
                  <a:pt x="12179" y="0"/>
                </a:moveTo>
                <a:cubicBezTo>
                  <a:pt x="12179" y="0"/>
                  <a:pt x="21413" y="10286"/>
                  <a:pt x="21473" y="13935"/>
                </a:cubicBezTo>
                <a:cubicBezTo>
                  <a:pt x="21600" y="21600"/>
                  <a:pt x="0" y="17679"/>
                  <a:pt x="0" y="17679"/>
                </a:cubicBezTo>
              </a:path>
            </a:pathLst>
          </a:cu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6" dur="1000" fill="hold"/>
                                        <p:tgtEl>
                                          <p:spTgt spid="28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8" grpId="1" animBg="1" advAuto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4" name="Shape 2814"/>
          <p:cNvSpPr/>
          <p:nvPr/>
        </p:nvSpPr>
        <p:spPr>
          <a:xfrm>
            <a:off x="6692900" y="19431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2815" name="Shape 2815"/>
          <p:cNvSpPr/>
          <p:nvPr/>
        </p:nvSpPr>
        <p:spPr>
          <a:xfrm>
            <a:off x="7251700" y="19431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2816" name="Shape 2816"/>
          <p:cNvSpPr/>
          <p:nvPr/>
        </p:nvSpPr>
        <p:spPr>
          <a:xfrm>
            <a:off x="2997195" y="5434704"/>
            <a:ext cx="6919365" cy="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17" name="Shape 2817"/>
          <p:cNvSpPr/>
          <p:nvPr/>
        </p:nvSpPr>
        <p:spPr>
          <a:xfrm>
            <a:off x="6619562" y="3999427"/>
            <a:ext cx="3300390" cy="117110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18" name="Shape 28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63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2819" name="Shape 2819"/>
          <p:cNvSpPr/>
          <p:nvPr/>
        </p:nvSpPr>
        <p:spPr>
          <a:xfrm>
            <a:off x="23241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2820" name="Shape 2820"/>
          <p:cNvSpPr/>
          <p:nvPr/>
        </p:nvSpPr>
        <p:spPr>
          <a:xfrm>
            <a:off x="96266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2821" name="Shape 2821"/>
          <p:cNvSpPr/>
          <p:nvPr/>
        </p:nvSpPr>
        <p:spPr>
          <a:xfrm>
            <a:off x="6032500" y="35560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2822" name="Shape 2822"/>
          <p:cNvSpPr/>
          <p:nvPr/>
        </p:nvSpPr>
        <p:spPr>
          <a:xfrm>
            <a:off x="6223000" y="46799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7</a:t>
            </a:r>
          </a:p>
        </p:txBody>
      </p:sp>
      <p:sp>
        <p:nvSpPr>
          <p:cNvPr id="2823" name="Shape 2823"/>
          <p:cNvSpPr/>
          <p:nvPr/>
        </p:nvSpPr>
        <p:spPr>
          <a:xfrm>
            <a:off x="8280400" y="3784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2824" name="Shape 2824"/>
          <p:cNvSpPr/>
          <p:nvPr/>
        </p:nvSpPr>
        <p:spPr>
          <a:xfrm>
            <a:off x="4914900" y="762000"/>
            <a:ext cx="2997200" cy="2311400"/>
          </a:xfrm>
          <a:prstGeom prst="rect">
            <a:avLst/>
          </a:prstGeom>
          <a:ln w="635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93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825" name="Shape 2825"/>
          <p:cNvSpPr/>
          <p:nvPr/>
        </p:nvSpPr>
        <p:spPr>
          <a:xfrm>
            <a:off x="61341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2826" name="Shape 2826"/>
          <p:cNvSpPr/>
          <p:nvPr/>
        </p:nvSpPr>
        <p:spPr>
          <a:xfrm flipV="1">
            <a:off x="5003796" y="1414173"/>
            <a:ext cx="2784760" cy="93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27" name="Shape 2827"/>
          <p:cNvSpPr/>
          <p:nvPr/>
        </p:nvSpPr>
        <p:spPr>
          <a:xfrm flipV="1">
            <a:off x="5819505" y="901584"/>
            <a:ext cx="983" cy="204672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28" name="Shape 2828"/>
          <p:cNvSpPr/>
          <p:nvPr/>
        </p:nvSpPr>
        <p:spPr>
          <a:xfrm>
            <a:off x="5245100" y="1892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2829" name="Shape 2829"/>
          <p:cNvSpPr/>
          <p:nvPr/>
        </p:nvSpPr>
        <p:spPr>
          <a:xfrm>
            <a:off x="66675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2830" name="Shape 2830"/>
          <p:cNvSpPr/>
          <p:nvPr/>
        </p:nvSpPr>
        <p:spPr>
          <a:xfrm>
            <a:off x="72263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2831" name="Shape 2831"/>
          <p:cNvSpPr/>
          <p:nvPr/>
        </p:nvSpPr>
        <p:spPr>
          <a:xfrm>
            <a:off x="5245100" y="23622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2832" name="Shape 2832"/>
          <p:cNvSpPr/>
          <p:nvPr/>
        </p:nvSpPr>
        <p:spPr>
          <a:xfrm>
            <a:off x="6121400" y="2425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7</a:t>
            </a:r>
          </a:p>
        </p:txBody>
      </p:sp>
      <p:sp>
        <p:nvSpPr>
          <p:cNvPr id="2833" name="Shape 2833"/>
          <p:cNvSpPr/>
          <p:nvPr/>
        </p:nvSpPr>
        <p:spPr>
          <a:xfrm>
            <a:off x="6680200" y="2425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2834" name="Shape 2834"/>
          <p:cNvSpPr/>
          <p:nvPr/>
        </p:nvSpPr>
        <p:spPr>
          <a:xfrm>
            <a:off x="7213600" y="2425700"/>
            <a:ext cx="3048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2835" name="Shape 2835"/>
          <p:cNvSpPr/>
          <p:nvPr/>
        </p:nvSpPr>
        <p:spPr>
          <a:xfrm>
            <a:off x="8597900" y="6527800"/>
            <a:ext cx="2997200" cy="2311400"/>
          </a:xfrm>
          <a:prstGeom prst="rect">
            <a:avLst/>
          </a:prstGeom>
          <a:ln w="635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008F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836" name="Shape 2836"/>
          <p:cNvSpPr/>
          <p:nvPr/>
        </p:nvSpPr>
        <p:spPr>
          <a:xfrm>
            <a:off x="98171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x</a:t>
            </a:r>
          </a:p>
        </p:txBody>
      </p:sp>
      <p:sp>
        <p:nvSpPr>
          <p:cNvPr id="2837" name="Shape 2837"/>
          <p:cNvSpPr/>
          <p:nvPr/>
        </p:nvSpPr>
        <p:spPr>
          <a:xfrm flipV="1">
            <a:off x="8686796" y="7179973"/>
            <a:ext cx="2784760" cy="931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38" name="Shape 2838"/>
          <p:cNvSpPr/>
          <p:nvPr/>
        </p:nvSpPr>
        <p:spPr>
          <a:xfrm flipV="1">
            <a:off x="9502505" y="6667384"/>
            <a:ext cx="983" cy="2046722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39" name="Shape 2839"/>
          <p:cNvSpPr/>
          <p:nvPr/>
        </p:nvSpPr>
        <p:spPr>
          <a:xfrm>
            <a:off x="8928100" y="7658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2840" name="Shape 2840"/>
          <p:cNvSpPr/>
          <p:nvPr/>
        </p:nvSpPr>
        <p:spPr>
          <a:xfrm>
            <a:off x="103505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2841" name="Shape 2841"/>
          <p:cNvSpPr/>
          <p:nvPr/>
        </p:nvSpPr>
        <p:spPr>
          <a:xfrm>
            <a:off x="109093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2842" name="Shape 2842"/>
          <p:cNvSpPr/>
          <p:nvPr/>
        </p:nvSpPr>
        <p:spPr>
          <a:xfrm>
            <a:off x="8928100" y="8128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grpSp>
        <p:nvGrpSpPr>
          <p:cNvPr id="2846" name="Group 2846"/>
          <p:cNvGrpSpPr/>
          <p:nvPr/>
        </p:nvGrpSpPr>
        <p:grpSpPr>
          <a:xfrm>
            <a:off x="9804400" y="8178800"/>
            <a:ext cx="1371600" cy="660400"/>
            <a:chOff x="0" y="0"/>
            <a:chExt cx="1371600" cy="660400"/>
          </a:xfrm>
        </p:grpSpPr>
        <p:sp>
          <p:nvSpPr>
            <p:cNvPr id="2843" name="Shape 2843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7</a:t>
              </a:r>
            </a:p>
          </p:txBody>
        </p:sp>
        <p:sp>
          <p:nvSpPr>
            <p:cNvPr id="2844" name="Shape 2844"/>
            <p:cNvSpPr/>
            <p:nvPr/>
          </p:nvSpPr>
          <p:spPr>
            <a:xfrm>
              <a:off x="5588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1</a:t>
              </a:r>
            </a:p>
          </p:txBody>
        </p:sp>
        <p:sp>
          <p:nvSpPr>
            <p:cNvPr id="2845" name="Shape 2845"/>
            <p:cNvSpPr/>
            <p:nvPr/>
          </p:nvSpPr>
          <p:spPr>
            <a:xfrm>
              <a:off x="1092200" y="0"/>
              <a:ext cx="2794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0</a:t>
              </a:r>
            </a:p>
          </p:txBody>
        </p:sp>
      </p:grpSp>
      <p:grpSp>
        <p:nvGrpSpPr>
          <p:cNvPr id="2850" name="Group 2850"/>
          <p:cNvGrpSpPr/>
          <p:nvPr/>
        </p:nvGrpSpPr>
        <p:grpSpPr>
          <a:xfrm>
            <a:off x="9779000" y="7670800"/>
            <a:ext cx="1295400" cy="673100"/>
            <a:chOff x="0" y="0"/>
            <a:chExt cx="1295400" cy="673100"/>
          </a:xfrm>
        </p:grpSpPr>
        <p:sp>
          <p:nvSpPr>
            <p:cNvPr id="2847" name="Shape 2847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6</a:t>
              </a:r>
            </a:p>
          </p:txBody>
        </p:sp>
        <p:sp>
          <p:nvSpPr>
            <p:cNvPr id="2848" name="Shape 2848"/>
            <p:cNvSpPr/>
            <p:nvPr/>
          </p:nvSpPr>
          <p:spPr>
            <a:xfrm>
              <a:off x="546100" y="127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0</a:t>
              </a:r>
            </a:p>
          </p:txBody>
        </p:sp>
        <p:sp>
          <p:nvSpPr>
            <p:cNvPr id="2849" name="Shape 2849"/>
            <p:cNvSpPr/>
            <p:nvPr/>
          </p:nvSpPr>
          <p:spPr>
            <a:xfrm>
              <a:off x="1104900" y="0"/>
              <a:ext cx="1905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1</a:t>
              </a:r>
            </a:p>
          </p:txBody>
        </p:sp>
      </p:grpSp>
      <p:sp>
        <p:nvSpPr>
          <p:cNvPr id="2851" name="Shape 2851"/>
          <p:cNvSpPr/>
          <p:nvPr/>
        </p:nvSpPr>
        <p:spPr>
          <a:xfrm>
            <a:off x="6083300" y="1943100"/>
            <a:ext cx="3048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6</a:t>
            </a:r>
          </a:p>
        </p:txBody>
      </p:sp>
      <p:sp>
        <p:nvSpPr>
          <p:cNvPr id="2852" name="Shape 2852"/>
          <p:cNvSpPr/>
          <p:nvPr/>
        </p:nvSpPr>
        <p:spPr>
          <a:xfrm>
            <a:off x="8954535" y="2584450"/>
            <a:ext cx="30607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942193"/>
                </a:solidFill>
              </a:rPr>
              <a:t>routing loop!</a:t>
            </a:r>
          </a:p>
        </p:txBody>
      </p:sp>
      <p:sp>
        <p:nvSpPr>
          <p:cNvPr id="2853" name="Shape 2853"/>
          <p:cNvSpPr/>
          <p:nvPr/>
        </p:nvSpPr>
        <p:spPr>
          <a:xfrm flipV="1">
            <a:off x="5981165" y="2189185"/>
            <a:ext cx="1485520" cy="781852"/>
          </a:xfrm>
          <a:prstGeom prst="line">
            <a:avLst/>
          </a:prstGeom>
          <a:ln w="635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54" name="Shape 2854"/>
          <p:cNvSpPr/>
          <p:nvPr/>
        </p:nvSpPr>
        <p:spPr>
          <a:xfrm>
            <a:off x="3199738" y="4165541"/>
            <a:ext cx="6391639" cy="1094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1" extrusionOk="0">
                <a:moveTo>
                  <a:pt x="21600" y="21038"/>
                </a:moveTo>
                <a:cubicBezTo>
                  <a:pt x="21600" y="21038"/>
                  <a:pt x="13263" y="-179"/>
                  <a:pt x="10818" y="1"/>
                </a:cubicBezTo>
                <a:cubicBezTo>
                  <a:pt x="8512" y="171"/>
                  <a:pt x="0" y="21421"/>
                  <a:pt x="0" y="21421"/>
                </a:cubicBezTo>
              </a:path>
            </a:pathLst>
          </a:cu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2855" name="Shape 2855"/>
          <p:cNvSpPr/>
          <p:nvPr/>
        </p:nvSpPr>
        <p:spPr>
          <a:xfrm>
            <a:off x="3166499" y="3889712"/>
            <a:ext cx="6548179" cy="1755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4" h="18682" extrusionOk="0">
                <a:moveTo>
                  <a:pt x="12179" y="0"/>
                </a:moveTo>
                <a:cubicBezTo>
                  <a:pt x="12179" y="0"/>
                  <a:pt x="21413" y="10286"/>
                  <a:pt x="21473" y="13935"/>
                </a:cubicBezTo>
                <a:cubicBezTo>
                  <a:pt x="21600" y="21600"/>
                  <a:pt x="0" y="17679"/>
                  <a:pt x="0" y="17679"/>
                </a:cubicBezTo>
              </a:path>
            </a:pathLst>
          </a:cu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3" grpId="1" animBg="1" advAuto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9" name="Shape 2859"/>
          <p:cNvSpPr/>
          <p:nvPr/>
        </p:nvSpPr>
        <p:spPr>
          <a:xfrm>
            <a:off x="6692900" y="19431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2860" name="Shape 2860"/>
          <p:cNvSpPr/>
          <p:nvPr/>
        </p:nvSpPr>
        <p:spPr>
          <a:xfrm>
            <a:off x="7251700" y="19431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2861" name="Shape 2861"/>
          <p:cNvSpPr/>
          <p:nvPr/>
        </p:nvSpPr>
        <p:spPr>
          <a:xfrm>
            <a:off x="2997195" y="5434704"/>
            <a:ext cx="6919365" cy="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62" name="Shape 2862"/>
          <p:cNvSpPr/>
          <p:nvPr/>
        </p:nvSpPr>
        <p:spPr>
          <a:xfrm>
            <a:off x="6619562" y="3999427"/>
            <a:ext cx="3300390" cy="117110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63" name="Shape 286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64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2864" name="Shape 2864"/>
          <p:cNvSpPr/>
          <p:nvPr/>
        </p:nvSpPr>
        <p:spPr>
          <a:xfrm>
            <a:off x="23241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2865" name="Shape 2865"/>
          <p:cNvSpPr/>
          <p:nvPr/>
        </p:nvSpPr>
        <p:spPr>
          <a:xfrm>
            <a:off x="96266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2866" name="Shape 2866"/>
          <p:cNvSpPr/>
          <p:nvPr/>
        </p:nvSpPr>
        <p:spPr>
          <a:xfrm>
            <a:off x="6032500" y="35560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2867" name="Shape 2867"/>
          <p:cNvSpPr/>
          <p:nvPr/>
        </p:nvSpPr>
        <p:spPr>
          <a:xfrm>
            <a:off x="6223000" y="46799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7</a:t>
            </a:r>
          </a:p>
        </p:txBody>
      </p:sp>
      <p:sp>
        <p:nvSpPr>
          <p:cNvPr id="2868" name="Shape 2868"/>
          <p:cNvSpPr/>
          <p:nvPr/>
        </p:nvSpPr>
        <p:spPr>
          <a:xfrm>
            <a:off x="8280400" y="3784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2869" name="Shape 2869"/>
          <p:cNvSpPr/>
          <p:nvPr/>
        </p:nvSpPr>
        <p:spPr>
          <a:xfrm>
            <a:off x="4914900" y="762000"/>
            <a:ext cx="2997200" cy="2311400"/>
          </a:xfrm>
          <a:prstGeom prst="rect">
            <a:avLst/>
          </a:prstGeom>
          <a:ln w="635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93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870" name="Shape 2870"/>
          <p:cNvSpPr/>
          <p:nvPr/>
        </p:nvSpPr>
        <p:spPr>
          <a:xfrm>
            <a:off x="61341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2871" name="Shape 2871"/>
          <p:cNvSpPr/>
          <p:nvPr/>
        </p:nvSpPr>
        <p:spPr>
          <a:xfrm flipV="1">
            <a:off x="5003796" y="1414173"/>
            <a:ext cx="2784760" cy="93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72" name="Shape 2872"/>
          <p:cNvSpPr/>
          <p:nvPr/>
        </p:nvSpPr>
        <p:spPr>
          <a:xfrm flipV="1">
            <a:off x="5819505" y="901584"/>
            <a:ext cx="983" cy="204672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73" name="Shape 2873"/>
          <p:cNvSpPr/>
          <p:nvPr/>
        </p:nvSpPr>
        <p:spPr>
          <a:xfrm>
            <a:off x="5245100" y="1892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2874" name="Shape 2874"/>
          <p:cNvSpPr/>
          <p:nvPr/>
        </p:nvSpPr>
        <p:spPr>
          <a:xfrm>
            <a:off x="66675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2875" name="Shape 2875"/>
          <p:cNvSpPr/>
          <p:nvPr/>
        </p:nvSpPr>
        <p:spPr>
          <a:xfrm>
            <a:off x="72263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2876" name="Shape 2876"/>
          <p:cNvSpPr/>
          <p:nvPr/>
        </p:nvSpPr>
        <p:spPr>
          <a:xfrm>
            <a:off x="5245100" y="23622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2877" name="Shape 2877"/>
          <p:cNvSpPr/>
          <p:nvPr/>
        </p:nvSpPr>
        <p:spPr>
          <a:xfrm>
            <a:off x="6121400" y="2425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7</a:t>
            </a:r>
          </a:p>
        </p:txBody>
      </p:sp>
      <p:sp>
        <p:nvSpPr>
          <p:cNvPr id="2878" name="Shape 2878"/>
          <p:cNvSpPr/>
          <p:nvPr/>
        </p:nvSpPr>
        <p:spPr>
          <a:xfrm>
            <a:off x="6680200" y="2425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2879" name="Shape 2879"/>
          <p:cNvSpPr/>
          <p:nvPr/>
        </p:nvSpPr>
        <p:spPr>
          <a:xfrm>
            <a:off x="7213600" y="2425700"/>
            <a:ext cx="3048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2880" name="Shape 2880"/>
          <p:cNvSpPr/>
          <p:nvPr/>
        </p:nvSpPr>
        <p:spPr>
          <a:xfrm>
            <a:off x="8597900" y="6527800"/>
            <a:ext cx="2997200" cy="2311400"/>
          </a:xfrm>
          <a:prstGeom prst="rect">
            <a:avLst/>
          </a:prstGeom>
          <a:ln w="635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008F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881" name="Shape 2881"/>
          <p:cNvSpPr/>
          <p:nvPr/>
        </p:nvSpPr>
        <p:spPr>
          <a:xfrm>
            <a:off x="98171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x</a:t>
            </a:r>
          </a:p>
        </p:txBody>
      </p:sp>
      <p:sp>
        <p:nvSpPr>
          <p:cNvPr id="2882" name="Shape 2882"/>
          <p:cNvSpPr/>
          <p:nvPr/>
        </p:nvSpPr>
        <p:spPr>
          <a:xfrm flipV="1">
            <a:off x="8686796" y="7179973"/>
            <a:ext cx="2784760" cy="931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83" name="Shape 2883"/>
          <p:cNvSpPr/>
          <p:nvPr/>
        </p:nvSpPr>
        <p:spPr>
          <a:xfrm flipV="1">
            <a:off x="9502505" y="6667384"/>
            <a:ext cx="983" cy="2046722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84" name="Shape 2884"/>
          <p:cNvSpPr/>
          <p:nvPr/>
        </p:nvSpPr>
        <p:spPr>
          <a:xfrm>
            <a:off x="8928100" y="7658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2885" name="Shape 2885"/>
          <p:cNvSpPr/>
          <p:nvPr/>
        </p:nvSpPr>
        <p:spPr>
          <a:xfrm>
            <a:off x="103505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2886" name="Shape 2886"/>
          <p:cNvSpPr/>
          <p:nvPr/>
        </p:nvSpPr>
        <p:spPr>
          <a:xfrm>
            <a:off x="109093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2887" name="Shape 2887"/>
          <p:cNvSpPr/>
          <p:nvPr/>
        </p:nvSpPr>
        <p:spPr>
          <a:xfrm>
            <a:off x="8928100" y="8128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grpSp>
        <p:nvGrpSpPr>
          <p:cNvPr id="2891" name="Group 2891"/>
          <p:cNvGrpSpPr/>
          <p:nvPr/>
        </p:nvGrpSpPr>
        <p:grpSpPr>
          <a:xfrm>
            <a:off x="9804400" y="8178800"/>
            <a:ext cx="1371600" cy="660400"/>
            <a:chOff x="0" y="0"/>
            <a:chExt cx="1371600" cy="660400"/>
          </a:xfrm>
        </p:grpSpPr>
        <p:sp>
          <p:nvSpPr>
            <p:cNvPr id="2888" name="Shape 2888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7</a:t>
              </a:r>
            </a:p>
          </p:txBody>
        </p:sp>
        <p:sp>
          <p:nvSpPr>
            <p:cNvPr id="2889" name="Shape 2889"/>
            <p:cNvSpPr/>
            <p:nvPr/>
          </p:nvSpPr>
          <p:spPr>
            <a:xfrm>
              <a:off x="5588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1</a:t>
              </a:r>
            </a:p>
          </p:txBody>
        </p:sp>
        <p:sp>
          <p:nvSpPr>
            <p:cNvPr id="2890" name="Shape 2890"/>
            <p:cNvSpPr/>
            <p:nvPr/>
          </p:nvSpPr>
          <p:spPr>
            <a:xfrm>
              <a:off x="1092200" y="0"/>
              <a:ext cx="2794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0</a:t>
              </a:r>
            </a:p>
          </p:txBody>
        </p:sp>
      </p:grpSp>
      <p:grpSp>
        <p:nvGrpSpPr>
          <p:cNvPr id="2895" name="Group 2895"/>
          <p:cNvGrpSpPr/>
          <p:nvPr/>
        </p:nvGrpSpPr>
        <p:grpSpPr>
          <a:xfrm>
            <a:off x="9779000" y="7670800"/>
            <a:ext cx="1295400" cy="673100"/>
            <a:chOff x="0" y="0"/>
            <a:chExt cx="1295400" cy="673100"/>
          </a:xfrm>
        </p:grpSpPr>
        <p:sp>
          <p:nvSpPr>
            <p:cNvPr id="2892" name="Shape 2892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6</a:t>
              </a:r>
            </a:p>
          </p:txBody>
        </p:sp>
        <p:sp>
          <p:nvSpPr>
            <p:cNvPr id="2893" name="Shape 2893"/>
            <p:cNvSpPr/>
            <p:nvPr/>
          </p:nvSpPr>
          <p:spPr>
            <a:xfrm>
              <a:off x="546100" y="127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0</a:t>
              </a:r>
            </a:p>
          </p:txBody>
        </p:sp>
        <p:sp>
          <p:nvSpPr>
            <p:cNvPr id="2894" name="Shape 2894"/>
            <p:cNvSpPr/>
            <p:nvPr/>
          </p:nvSpPr>
          <p:spPr>
            <a:xfrm>
              <a:off x="1104900" y="0"/>
              <a:ext cx="1905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1</a:t>
              </a:r>
            </a:p>
          </p:txBody>
        </p:sp>
      </p:grpSp>
      <p:sp>
        <p:nvSpPr>
          <p:cNvPr id="2896" name="Shape 2896"/>
          <p:cNvSpPr/>
          <p:nvPr/>
        </p:nvSpPr>
        <p:spPr>
          <a:xfrm>
            <a:off x="6083300" y="1943100"/>
            <a:ext cx="3048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8</a:t>
            </a:r>
          </a:p>
        </p:txBody>
      </p:sp>
      <p:sp>
        <p:nvSpPr>
          <p:cNvPr id="2897" name="Shape 2897"/>
          <p:cNvSpPr/>
          <p:nvPr/>
        </p:nvSpPr>
        <p:spPr>
          <a:xfrm>
            <a:off x="8954535" y="2584450"/>
            <a:ext cx="30607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942193"/>
                </a:solidFill>
              </a:rPr>
              <a:t>routing loop!</a:t>
            </a:r>
          </a:p>
        </p:txBody>
      </p:sp>
      <p:sp>
        <p:nvSpPr>
          <p:cNvPr id="2898" name="Shape 2898"/>
          <p:cNvSpPr/>
          <p:nvPr/>
        </p:nvSpPr>
        <p:spPr>
          <a:xfrm flipV="1">
            <a:off x="5981165" y="2189185"/>
            <a:ext cx="1485520" cy="781852"/>
          </a:xfrm>
          <a:prstGeom prst="line">
            <a:avLst/>
          </a:prstGeom>
          <a:ln w="635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99" name="Shape 2899"/>
          <p:cNvSpPr/>
          <p:nvPr/>
        </p:nvSpPr>
        <p:spPr>
          <a:xfrm>
            <a:off x="3199738" y="4165541"/>
            <a:ext cx="6391639" cy="1094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1" extrusionOk="0">
                <a:moveTo>
                  <a:pt x="21600" y="21038"/>
                </a:moveTo>
                <a:cubicBezTo>
                  <a:pt x="21600" y="21038"/>
                  <a:pt x="13263" y="-179"/>
                  <a:pt x="10818" y="1"/>
                </a:cubicBezTo>
                <a:cubicBezTo>
                  <a:pt x="8512" y="171"/>
                  <a:pt x="0" y="21421"/>
                  <a:pt x="0" y="21421"/>
                </a:cubicBezTo>
              </a:path>
            </a:pathLst>
          </a:cu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2900" name="Shape 2900"/>
          <p:cNvSpPr/>
          <p:nvPr/>
        </p:nvSpPr>
        <p:spPr>
          <a:xfrm>
            <a:off x="3166499" y="3889712"/>
            <a:ext cx="6548179" cy="1755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4" h="18682" extrusionOk="0">
                <a:moveTo>
                  <a:pt x="12179" y="0"/>
                </a:moveTo>
                <a:cubicBezTo>
                  <a:pt x="12179" y="0"/>
                  <a:pt x="21413" y="10286"/>
                  <a:pt x="21473" y="13935"/>
                </a:cubicBezTo>
                <a:cubicBezTo>
                  <a:pt x="21600" y="21600"/>
                  <a:pt x="0" y="17679"/>
                  <a:pt x="0" y="17679"/>
                </a:cubicBezTo>
              </a:path>
            </a:pathLst>
          </a:cu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6" dur="1000" fill="hold"/>
                                        <p:tgtEl>
                                          <p:spTgt spid="28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8" grpId="1" animBg="1" advAuto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4" name="Shape 2904"/>
          <p:cNvSpPr/>
          <p:nvPr/>
        </p:nvSpPr>
        <p:spPr>
          <a:xfrm>
            <a:off x="6692900" y="19431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2905" name="Shape 2905"/>
          <p:cNvSpPr/>
          <p:nvPr/>
        </p:nvSpPr>
        <p:spPr>
          <a:xfrm>
            <a:off x="7251700" y="19431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2906" name="Shape 2906"/>
          <p:cNvSpPr/>
          <p:nvPr/>
        </p:nvSpPr>
        <p:spPr>
          <a:xfrm>
            <a:off x="2997195" y="5434704"/>
            <a:ext cx="6919365" cy="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07" name="Shape 2907"/>
          <p:cNvSpPr/>
          <p:nvPr/>
        </p:nvSpPr>
        <p:spPr>
          <a:xfrm>
            <a:off x="6619562" y="3999427"/>
            <a:ext cx="3300390" cy="117110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08" name="Shape 290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65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2909" name="Shape 2909"/>
          <p:cNvSpPr/>
          <p:nvPr/>
        </p:nvSpPr>
        <p:spPr>
          <a:xfrm>
            <a:off x="23241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2910" name="Shape 2910"/>
          <p:cNvSpPr/>
          <p:nvPr/>
        </p:nvSpPr>
        <p:spPr>
          <a:xfrm>
            <a:off x="96266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2911" name="Shape 2911"/>
          <p:cNvSpPr/>
          <p:nvPr/>
        </p:nvSpPr>
        <p:spPr>
          <a:xfrm>
            <a:off x="6032500" y="35560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2912" name="Shape 2912"/>
          <p:cNvSpPr/>
          <p:nvPr/>
        </p:nvSpPr>
        <p:spPr>
          <a:xfrm>
            <a:off x="6223000" y="46799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7</a:t>
            </a:r>
          </a:p>
        </p:txBody>
      </p:sp>
      <p:sp>
        <p:nvSpPr>
          <p:cNvPr id="2913" name="Shape 2913"/>
          <p:cNvSpPr/>
          <p:nvPr/>
        </p:nvSpPr>
        <p:spPr>
          <a:xfrm>
            <a:off x="8280400" y="3784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2914" name="Shape 2914"/>
          <p:cNvSpPr/>
          <p:nvPr/>
        </p:nvSpPr>
        <p:spPr>
          <a:xfrm>
            <a:off x="4914900" y="762000"/>
            <a:ext cx="2997200" cy="2311400"/>
          </a:xfrm>
          <a:prstGeom prst="rect">
            <a:avLst/>
          </a:prstGeom>
          <a:ln w="635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93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15" name="Shape 2915"/>
          <p:cNvSpPr/>
          <p:nvPr/>
        </p:nvSpPr>
        <p:spPr>
          <a:xfrm>
            <a:off x="61341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2916" name="Shape 2916"/>
          <p:cNvSpPr/>
          <p:nvPr/>
        </p:nvSpPr>
        <p:spPr>
          <a:xfrm flipV="1">
            <a:off x="5003796" y="1414173"/>
            <a:ext cx="2784760" cy="93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17" name="Shape 2917"/>
          <p:cNvSpPr/>
          <p:nvPr/>
        </p:nvSpPr>
        <p:spPr>
          <a:xfrm flipV="1">
            <a:off x="5819505" y="901584"/>
            <a:ext cx="983" cy="204672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18" name="Shape 2918"/>
          <p:cNvSpPr/>
          <p:nvPr/>
        </p:nvSpPr>
        <p:spPr>
          <a:xfrm>
            <a:off x="5245100" y="1892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2919" name="Shape 2919"/>
          <p:cNvSpPr/>
          <p:nvPr/>
        </p:nvSpPr>
        <p:spPr>
          <a:xfrm>
            <a:off x="66675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2920" name="Shape 2920"/>
          <p:cNvSpPr/>
          <p:nvPr/>
        </p:nvSpPr>
        <p:spPr>
          <a:xfrm>
            <a:off x="72263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2921" name="Shape 2921"/>
          <p:cNvSpPr/>
          <p:nvPr/>
        </p:nvSpPr>
        <p:spPr>
          <a:xfrm>
            <a:off x="5245100" y="23622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2922" name="Shape 2922"/>
          <p:cNvSpPr/>
          <p:nvPr/>
        </p:nvSpPr>
        <p:spPr>
          <a:xfrm>
            <a:off x="6121400" y="2425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7</a:t>
            </a:r>
          </a:p>
        </p:txBody>
      </p:sp>
      <p:sp>
        <p:nvSpPr>
          <p:cNvPr id="2923" name="Shape 2923"/>
          <p:cNvSpPr/>
          <p:nvPr/>
        </p:nvSpPr>
        <p:spPr>
          <a:xfrm>
            <a:off x="6680200" y="2425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2924" name="Shape 2924"/>
          <p:cNvSpPr/>
          <p:nvPr/>
        </p:nvSpPr>
        <p:spPr>
          <a:xfrm>
            <a:off x="7213600" y="2425700"/>
            <a:ext cx="3048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2925" name="Shape 2925"/>
          <p:cNvSpPr/>
          <p:nvPr/>
        </p:nvSpPr>
        <p:spPr>
          <a:xfrm>
            <a:off x="8597900" y="6527800"/>
            <a:ext cx="2997200" cy="2311400"/>
          </a:xfrm>
          <a:prstGeom prst="rect">
            <a:avLst/>
          </a:prstGeom>
          <a:ln w="635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008F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26" name="Shape 2926"/>
          <p:cNvSpPr/>
          <p:nvPr/>
        </p:nvSpPr>
        <p:spPr>
          <a:xfrm>
            <a:off x="98171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x</a:t>
            </a:r>
          </a:p>
        </p:txBody>
      </p:sp>
      <p:sp>
        <p:nvSpPr>
          <p:cNvPr id="2927" name="Shape 2927"/>
          <p:cNvSpPr/>
          <p:nvPr/>
        </p:nvSpPr>
        <p:spPr>
          <a:xfrm flipV="1">
            <a:off x="8686796" y="7179973"/>
            <a:ext cx="2784760" cy="931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28" name="Shape 2928"/>
          <p:cNvSpPr/>
          <p:nvPr/>
        </p:nvSpPr>
        <p:spPr>
          <a:xfrm flipV="1">
            <a:off x="9502505" y="6667384"/>
            <a:ext cx="983" cy="2046722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29" name="Shape 2929"/>
          <p:cNvSpPr/>
          <p:nvPr/>
        </p:nvSpPr>
        <p:spPr>
          <a:xfrm>
            <a:off x="8928100" y="7658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2930" name="Shape 2930"/>
          <p:cNvSpPr/>
          <p:nvPr/>
        </p:nvSpPr>
        <p:spPr>
          <a:xfrm>
            <a:off x="103505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2931" name="Shape 2931"/>
          <p:cNvSpPr/>
          <p:nvPr/>
        </p:nvSpPr>
        <p:spPr>
          <a:xfrm>
            <a:off x="109093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2932" name="Shape 2932"/>
          <p:cNvSpPr/>
          <p:nvPr/>
        </p:nvSpPr>
        <p:spPr>
          <a:xfrm>
            <a:off x="8928100" y="8128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grpSp>
        <p:nvGrpSpPr>
          <p:cNvPr id="2936" name="Group 2936"/>
          <p:cNvGrpSpPr/>
          <p:nvPr/>
        </p:nvGrpSpPr>
        <p:grpSpPr>
          <a:xfrm>
            <a:off x="9804400" y="8178800"/>
            <a:ext cx="1371600" cy="660400"/>
            <a:chOff x="0" y="0"/>
            <a:chExt cx="1371600" cy="660400"/>
          </a:xfrm>
        </p:grpSpPr>
        <p:sp>
          <p:nvSpPr>
            <p:cNvPr id="2933" name="Shape 2933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7</a:t>
              </a:r>
            </a:p>
          </p:txBody>
        </p:sp>
        <p:sp>
          <p:nvSpPr>
            <p:cNvPr id="2934" name="Shape 2934"/>
            <p:cNvSpPr/>
            <p:nvPr/>
          </p:nvSpPr>
          <p:spPr>
            <a:xfrm>
              <a:off x="5588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1</a:t>
              </a:r>
            </a:p>
          </p:txBody>
        </p:sp>
        <p:sp>
          <p:nvSpPr>
            <p:cNvPr id="2935" name="Shape 2935"/>
            <p:cNvSpPr/>
            <p:nvPr/>
          </p:nvSpPr>
          <p:spPr>
            <a:xfrm>
              <a:off x="1092200" y="0"/>
              <a:ext cx="2794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0</a:t>
              </a:r>
            </a:p>
          </p:txBody>
        </p:sp>
      </p:grpSp>
      <p:grpSp>
        <p:nvGrpSpPr>
          <p:cNvPr id="2940" name="Group 2940"/>
          <p:cNvGrpSpPr/>
          <p:nvPr/>
        </p:nvGrpSpPr>
        <p:grpSpPr>
          <a:xfrm>
            <a:off x="9779000" y="7670800"/>
            <a:ext cx="1295400" cy="673100"/>
            <a:chOff x="0" y="0"/>
            <a:chExt cx="1295400" cy="673100"/>
          </a:xfrm>
        </p:grpSpPr>
        <p:sp>
          <p:nvSpPr>
            <p:cNvPr id="2937" name="Shape 2937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8</a:t>
              </a:r>
            </a:p>
          </p:txBody>
        </p:sp>
        <p:sp>
          <p:nvSpPr>
            <p:cNvPr id="2938" name="Shape 2938"/>
            <p:cNvSpPr/>
            <p:nvPr/>
          </p:nvSpPr>
          <p:spPr>
            <a:xfrm>
              <a:off x="546100" y="127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0</a:t>
              </a:r>
            </a:p>
          </p:txBody>
        </p:sp>
        <p:sp>
          <p:nvSpPr>
            <p:cNvPr id="2939" name="Shape 2939"/>
            <p:cNvSpPr/>
            <p:nvPr/>
          </p:nvSpPr>
          <p:spPr>
            <a:xfrm>
              <a:off x="1104900" y="0"/>
              <a:ext cx="1905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1</a:t>
              </a:r>
            </a:p>
          </p:txBody>
        </p:sp>
      </p:grpSp>
      <p:sp>
        <p:nvSpPr>
          <p:cNvPr id="2941" name="Shape 2941"/>
          <p:cNvSpPr/>
          <p:nvPr/>
        </p:nvSpPr>
        <p:spPr>
          <a:xfrm>
            <a:off x="6083300" y="1943100"/>
            <a:ext cx="3048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8</a:t>
            </a:r>
          </a:p>
        </p:txBody>
      </p:sp>
      <p:sp>
        <p:nvSpPr>
          <p:cNvPr id="2942" name="Shape 2942"/>
          <p:cNvSpPr/>
          <p:nvPr/>
        </p:nvSpPr>
        <p:spPr>
          <a:xfrm>
            <a:off x="8954535" y="2584450"/>
            <a:ext cx="30607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942193"/>
                </a:solidFill>
              </a:rPr>
              <a:t>routing loop!</a:t>
            </a:r>
          </a:p>
        </p:txBody>
      </p:sp>
      <p:sp>
        <p:nvSpPr>
          <p:cNvPr id="2943" name="Shape 2943"/>
          <p:cNvSpPr/>
          <p:nvPr/>
        </p:nvSpPr>
        <p:spPr>
          <a:xfrm>
            <a:off x="9714507" y="7896702"/>
            <a:ext cx="899131" cy="840492"/>
          </a:xfrm>
          <a:prstGeom prst="line">
            <a:avLst/>
          </a:prstGeom>
          <a:ln w="635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44" name="Shape 2944"/>
          <p:cNvSpPr/>
          <p:nvPr/>
        </p:nvSpPr>
        <p:spPr>
          <a:xfrm>
            <a:off x="3199738" y="4165541"/>
            <a:ext cx="6391639" cy="1094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1" extrusionOk="0">
                <a:moveTo>
                  <a:pt x="21600" y="21038"/>
                </a:moveTo>
                <a:cubicBezTo>
                  <a:pt x="21600" y="21038"/>
                  <a:pt x="13263" y="-179"/>
                  <a:pt x="10818" y="1"/>
                </a:cubicBezTo>
                <a:cubicBezTo>
                  <a:pt x="8512" y="171"/>
                  <a:pt x="0" y="21421"/>
                  <a:pt x="0" y="21421"/>
                </a:cubicBezTo>
              </a:path>
            </a:pathLst>
          </a:cu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2945" name="Shape 2945"/>
          <p:cNvSpPr/>
          <p:nvPr/>
        </p:nvSpPr>
        <p:spPr>
          <a:xfrm>
            <a:off x="3166499" y="3889712"/>
            <a:ext cx="6548179" cy="1755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4" h="18682" extrusionOk="0">
                <a:moveTo>
                  <a:pt x="12179" y="0"/>
                </a:moveTo>
                <a:cubicBezTo>
                  <a:pt x="12179" y="0"/>
                  <a:pt x="21413" y="10286"/>
                  <a:pt x="21473" y="13935"/>
                </a:cubicBezTo>
                <a:cubicBezTo>
                  <a:pt x="21600" y="21600"/>
                  <a:pt x="0" y="17679"/>
                  <a:pt x="0" y="17679"/>
                </a:cubicBezTo>
              </a:path>
            </a:pathLst>
          </a:cu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2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3" grpId="1" animBg="1" advAuto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" name="Shape 2949"/>
          <p:cNvSpPr/>
          <p:nvPr/>
        </p:nvSpPr>
        <p:spPr>
          <a:xfrm>
            <a:off x="6692900" y="19431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2950" name="Shape 2950"/>
          <p:cNvSpPr/>
          <p:nvPr/>
        </p:nvSpPr>
        <p:spPr>
          <a:xfrm>
            <a:off x="7251700" y="19431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2951" name="Shape 2951"/>
          <p:cNvSpPr/>
          <p:nvPr/>
        </p:nvSpPr>
        <p:spPr>
          <a:xfrm>
            <a:off x="2997195" y="5434704"/>
            <a:ext cx="6919365" cy="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52" name="Shape 2952"/>
          <p:cNvSpPr/>
          <p:nvPr/>
        </p:nvSpPr>
        <p:spPr>
          <a:xfrm>
            <a:off x="6619562" y="3999427"/>
            <a:ext cx="3300390" cy="117110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53" name="Shape 29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66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2954" name="Shape 2954"/>
          <p:cNvSpPr/>
          <p:nvPr/>
        </p:nvSpPr>
        <p:spPr>
          <a:xfrm>
            <a:off x="23241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2955" name="Shape 2955"/>
          <p:cNvSpPr/>
          <p:nvPr/>
        </p:nvSpPr>
        <p:spPr>
          <a:xfrm>
            <a:off x="96266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2956" name="Shape 2956"/>
          <p:cNvSpPr/>
          <p:nvPr/>
        </p:nvSpPr>
        <p:spPr>
          <a:xfrm>
            <a:off x="6032500" y="35560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2957" name="Shape 2957"/>
          <p:cNvSpPr/>
          <p:nvPr/>
        </p:nvSpPr>
        <p:spPr>
          <a:xfrm>
            <a:off x="6223000" y="46799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7</a:t>
            </a:r>
          </a:p>
        </p:txBody>
      </p:sp>
      <p:sp>
        <p:nvSpPr>
          <p:cNvPr id="2958" name="Shape 2958"/>
          <p:cNvSpPr/>
          <p:nvPr/>
        </p:nvSpPr>
        <p:spPr>
          <a:xfrm>
            <a:off x="8280400" y="3784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2959" name="Shape 2959"/>
          <p:cNvSpPr/>
          <p:nvPr/>
        </p:nvSpPr>
        <p:spPr>
          <a:xfrm>
            <a:off x="4914900" y="762000"/>
            <a:ext cx="2997200" cy="2311400"/>
          </a:xfrm>
          <a:prstGeom prst="rect">
            <a:avLst/>
          </a:prstGeom>
          <a:ln w="635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93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60" name="Shape 2960"/>
          <p:cNvSpPr/>
          <p:nvPr/>
        </p:nvSpPr>
        <p:spPr>
          <a:xfrm>
            <a:off x="61341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2961" name="Shape 2961"/>
          <p:cNvSpPr/>
          <p:nvPr/>
        </p:nvSpPr>
        <p:spPr>
          <a:xfrm flipV="1">
            <a:off x="5003796" y="1414173"/>
            <a:ext cx="2784760" cy="93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62" name="Shape 2962"/>
          <p:cNvSpPr/>
          <p:nvPr/>
        </p:nvSpPr>
        <p:spPr>
          <a:xfrm flipV="1">
            <a:off x="5819505" y="901584"/>
            <a:ext cx="983" cy="204672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63" name="Shape 2963"/>
          <p:cNvSpPr/>
          <p:nvPr/>
        </p:nvSpPr>
        <p:spPr>
          <a:xfrm>
            <a:off x="5245100" y="1892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2964" name="Shape 2964"/>
          <p:cNvSpPr/>
          <p:nvPr/>
        </p:nvSpPr>
        <p:spPr>
          <a:xfrm>
            <a:off x="66675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2965" name="Shape 2965"/>
          <p:cNvSpPr/>
          <p:nvPr/>
        </p:nvSpPr>
        <p:spPr>
          <a:xfrm>
            <a:off x="72263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2966" name="Shape 2966"/>
          <p:cNvSpPr/>
          <p:nvPr/>
        </p:nvSpPr>
        <p:spPr>
          <a:xfrm>
            <a:off x="5245100" y="23622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2967" name="Shape 2967"/>
          <p:cNvSpPr/>
          <p:nvPr/>
        </p:nvSpPr>
        <p:spPr>
          <a:xfrm>
            <a:off x="6121400" y="2425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7</a:t>
            </a:r>
          </a:p>
        </p:txBody>
      </p:sp>
      <p:sp>
        <p:nvSpPr>
          <p:cNvPr id="2968" name="Shape 2968"/>
          <p:cNvSpPr/>
          <p:nvPr/>
        </p:nvSpPr>
        <p:spPr>
          <a:xfrm>
            <a:off x="6680200" y="2425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2969" name="Shape 2969"/>
          <p:cNvSpPr/>
          <p:nvPr/>
        </p:nvSpPr>
        <p:spPr>
          <a:xfrm>
            <a:off x="7213600" y="2425700"/>
            <a:ext cx="3048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2970" name="Shape 2970"/>
          <p:cNvSpPr/>
          <p:nvPr/>
        </p:nvSpPr>
        <p:spPr>
          <a:xfrm>
            <a:off x="8597900" y="6527800"/>
            <a:ext cx="2997200" cy="2311400"/>
          </a:xfrm>
          <a:prstGeom prst="rect">
            <a:avLst/>
          </a:prstGeom>
          <a:ln w="635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008F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71" name="Shape 2971"/>
          <p:cNvSpPr/>
          <p:nvPr/>
        </p:nvSpPr>
        <p:spPr>
          <a:xfrm>
            <a:off x="98171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x</a:t>
            </a:r>
          </a:p>
        </p:txBody>
      </p:sp>
      <p:sp>
        <p:nvSpPr>
          <p:cNvPr id="2972" name="Shape 2972"/>
          <p:cNvSpPr/>
          <p:nvPr/>
        </p:nvSpPr>
        <p:spPr>
          <a:xfrm flipV="1">
            <a:off x="8686796" y="7179973"/>
            <a:ext cx="2784760" cy="931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73" name="Shape 2973"/>
          <p:cNvSpPr/>
          <p:nvPr/>
        </p:nvSpPr>
        <p:spPr>
          <a:xfrm flipV="1">
            <a:off x="9502505" y="6667384"/>
            <a:ext cx="983" cy="2046722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74" name="Shape 2974"/>
          <p:cNvSpPr/>
          <p:nvPr/>
        </p:nvSpPr>
        <p:spPr>
          <a:xfrm>
            <a:off x="8928100" y="7658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2975" name="Shape 2975"/>
          <p:cNvSpPr/>
          <p:nvPr/>
        </p:nvSpPr>
        <p:spPr>
          <a:xfrm>
            <a:off x="103505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2976" name="Shape 2976"/>
          <p:cNvSpPr/>
          <p:nvPr/>
        </p:nvSpPr>
        <p:spPr>
          <a:xfrm>
            <a:off x="109093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2977" name="Shape 2977"/>
          <p:cNvSpPr/>
          <p:nvPr/>
        </p:nvSpPr>
        <p:spPr>
          <a:xfrm>
            <a:off x="8928100" y="8128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grpSp>
        <p:nvGrpSpPr>
          <p:cNvPr id="2981" name="Group 2981"/>
          <p:cNvGrpSpPr/>
          <p:nvPr/>
        </p:nvGrpSpPr>
        <p:grpSpPr>
          <a:xfrm>
            <a:off x="9804400" y="8178800"/>
            <a:ext cx="1371600" cy="660400"/>
            <a:chOff x="0" y="0"/>
            <a:chExt cx="1371600" cy="660400"/>
          </a:xfrm>
        </p:grpSpPr>
        <p:sp>
          <p:nvSpPr>
            <p:cNvPr id="2978" name="Shape 2978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7</a:t>
              </a:r>
            </a:p>
          </p:txBody>
        </p:sp>
        <p:sp>
          <p:nvSpPr>
            <p:cNvPr id="2979" name="Shape 2979"/>
            <p:cNvSpPr/>
            <p:nvPr/>
          </p:nvSpPr>
          <p:spPr>
            <a:xfrm>
              <a:off x="5588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1</a:t>
              </a:r>
            </a:p>
          </p:txBody>
        </p:sp>
        <p:sp>
          <p:nvSpPr>
            <p:cNvPr id="2980" name="Shape 2980"/>
            <p:cNvSpPr/>
            <p:nvPr/>
          </p:nvSpPr>
          <p:spPr>
            <a:xfrm>
              <a:off x="1092200" y="0"/>
              <a:ext cx="2794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0</a:t>
              </a:r>
            </a:p>
          </p:txBody>
        </p:sp>
      </p:grpSp>
      <p:grpSp>
        <p:nvGrpSpPr>
          <p:cNvPr id="2985" name="Group 2985"/>
          <p:cNvGrpSpPr/>
          <p:nvPr/>
        </p:nvGrpSpPr>
        <p:grpSpPr>
          <a:xfrm>
            <a:off x="9779000" y="7670800"/>
            <a:ext cx="1295400" cy="673100"/>
            <a:chOff x="0" y="0"/>
            <a:chExt cx="1295400" cy="673100"/>
          </a:xfrm>
        </p:grpSpPr>
        <p:sp>
          <p:nvSpPr>
            <p:cNvPr id="2982" name="Shape 2982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8</a:t>
              </a:r>
            </a:p>
          </p:txBody>
        </p:sp>
        <p:sp>
          <p:nvSpPr>
            <p:cNvPr id="2983" name="Shape 2983"/>
            <p:cNvSpPr/>
            <p:nvPr/>
          </p:nvSpPr>
          <p:spPr>
            <a:xfrm>
              <a:off x="546100" y="127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0</a:t>
              </a:r>
            </a:p>
          </p:txBody>
        </p:sp>
        <p:sp>
          <p:nvSpPr>
            <p:cNvPr id="2984" name="Shape 2984"/>
            <p:cNvSpPr/>
            <p:nvPr/>
          </p:nvSpPr>
          <p:spPr>
            <a:xfrm>
              <a:off x="1104900" y="0"/>
              <a:ext cx="1905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1</a:t>
              </a:r>
            </a:p>
          </p:txBody>
        </p:sp>
      </p:grpSp>
      <p:sp>
        <p:nvSpPr>
          <p:cNvPr id="2986" name="Shape 2986"/>
          <p:cNvSpPr/>
          <p:nvPr/>
        </p:nvSpPr>
        <p:spPr>
          <a:xfrm>
            <a:off x="6083300" y="1943100"/>
            <a:ext cx="3048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8</a:t>
            </a:r>
          </a:p>
        </p:txBody>
      </p:sp>
      <p:sp>
        <p:nvSpPr>
          <p:cNvPr id="2987" name="Shape 2987"/>
          <p:cNvSpPr/>
          <p:nvPr/>
        </p:nvSpPr>
        <p:spPr>
          <a:xfrm>
            <a:off x="8954535" y="2584450"/>
            <a:ext cx="30607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942193"/>
                </a:solidFill>
              </a:rPr>
              <a:t>routing loop!</a:t>
            </a:r>
          </a:p>
        </p:txBody>
      </p:sp>
      <p:sp>
        <p:nvSpPr>
          <p:cNvPr id="2988" name="Shape 2988"/>
          <p:cNvSpPr/>
          <p:nvPr/>
        </p:nvSpPr>
        <p:spPr>
          <a:xfrm flipH="1" flipV="1">
            <a:off x="3213096" y="5277886"/>
            <a:ext cx="6358740" cy="3"/>
          </a:xfrm>
          <a:prstGeom prst="line">
            <a:avLst/>
          </a:pr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989" name="Shape 2989"/>
          <p:cNvSpPr/>
          <p:nvPr/>
        </p:nvSpPr>
        <p:spPr>
          <a:xfrm>
            <a:off x="3199738" y="4165541"/>
            <a:ext cx="6391639" cy="1094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1" extrusionOk="0">
                <a:moveTo>
                  <a:pt x="21600" y="21038"/>
                </a:moveTo>
                <a:cubicBezTo>
                  <a:pt x="21600" y="21038"/>
                  <a:pt x="13263" y="-179"/>
                  <a:pt x="10818" y="1"/>
                </a:cubicBezTo>
                <a:cubicBezTo>
                  <a:pt x="8512" y="171"/>
                  <a:pt x="0" y="21421"/>
                  <a:pt x="0" y="21421"/>
                </a:cubicBezTo>
              </a:path>
            </a:pathLst>
          </a:cu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2990" name="Shape 2990"/>
          <p:cNvSpPr/>
          <p:nvPr/>
        </p:nvSpPr>
        <p:spPr>
          <a:xfrm>
            <a:off x="3166499" y="3889712"/>
            <a:ext cx="6548179" cy="1755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4" h="18682" extrusionOk="0">
                <a:moveTo>
                  <a:pt x="12179" y="0"/>
                </a:moveTo>
                <a:cubicBezTo>
                  <a:pt x="12179" y="0"/>
                  <a:pt x="21413" y="10286"/>
                  <a:pt x="21473" y="13935"/>
                </a:cubicBezTo>
                <a:cubicBezTo>
                  <a:pt x="21600" y="21600"/>
                  <a:pt x="0" y="17679"/>
                  <a:pt x="0" y="17679"/>
                </a:cubicBezTo>
              </a:path>
            </a:pathLst>
          </a:cu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2991" name="Shape 2991"/>
          <p:cNvSpPr/>
          <p:nvPr/>
        </p:nvSpPr>
        <p:spPr>
          <a:xfrm>
            <a:off x="1193800" y="6845300"/>
            <a:ext cx="4940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942193"/>
                </a:solidFill>
              </a:rPr>
              <a:t>count-to-infinity scenario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6" dur="1000" fill="hold"/>
                                        <p:tgtEl>
                                          <p:spTgt spid="2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2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7" grpId="2" animBg="1" advAuto="0"/>
      <p:bldP spid="2988" grpId="3" animBg="1" advAuto="0"/>
      <p:bldP spid="2989" grpId="1" animBg="1" advAuto="0"/>
      <p:bldP spid="2991" grpId="4" animBg="1" advAuto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Bellman-Ford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Routing loops</a:t>
            </a:r>
          </a:p>
          <a:p>
            <a:pPr lvl="1"/>
            <a:r>
              <a:rPr lang="en-US" dirty="0" smtClean="0"/>
              <a:t>z routes through y, y routes through x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 loses connectivity to x</a:t>
            </a:r>
          </a:p>
          <a:p>
            <a:pPr lvl="1"/>
            <a:r>
              <a:rPr lang="en-US" dirty="0" smtClean="0"/>
              <a:t>y decides to route through z</a:t>
            </a:r>
          </a:p>
          <a:p>
            <a:r>
              <a:rPr lang="en-US" dirty="0" smtClean="0"/>
              <a:t>Can take a very long time to resolve</a:t>
            </a:r>
          </a:p>
          <a:p>
            <a:pPr lvl="1"/>
            <a:r>
              <a:rPr lang="en-US" dirty="0" smtClean="0"/>
              <a:t>Count-to-infinity scenario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918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1" name="Shape 3001"/>
          <p:cNvSpPr/>
          <p:nvPr/>
        </p:nvSpPr>
        <p:spPr>
          <a:xfrm flipH="1">
            <a:off x="2901455" y="3999427"/>
            <a:ext cx="3283088" cy="109327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02" name="Shape 3002"/>
          <p:cNvSpPr/>
          <p:nvPr/>
        </p:nvSpPr>
        <p:spPr>
          <a:xfrm>
            <a:off x="2997195" y="5434704"/>
            <a:ext cx="6919365" cy="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03" name="Shape 3003"/>
          <p:cNvSpPr/>
          <p:nvPr/>
        </p:nvSpPr>
        <p:spPr>
          <a:xfrm>
            <a:off x="6619562" y="3999427"/>
            <a:ext cx="3300390" cy="117110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04" name="Shape 300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68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3005" name="Shape 3005"/>
          <p:cNvSpPr/>
          <p:nvPr/>
        </p:nvSpPr>
        <p:spPr>
          <a:xfrm>
            <a:off x="23241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3006" name="Shape 3006"/>
          <p:cNvSpPr/>
          <p:nvPr/>
        </p:nvSpPr>
        <p:spPr>
          <a:xfrm>
            <a:off x="96266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3007" name="Shape 3007"/>
          <p:cNvSpPr/>
          <p:nvPr/>
        </p:nvSpPr>
        <p:spPr>
          <a:xfrm>
            <a:off x="6032500" y="35560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3008" name="Shape 3008"/>
          <p:cNvSpPr/>
          <p:nvPr/>
        </p:nvSpPr>
        <p:spPr>
          <a:xfrm>
            <a:off x="6223000" y="46799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7</a:t>
            </a:r>
          </a:p>
        </p:txBody>
      </p:sp>
      <p:sp>
        <p:nvSpPr>
          <p:cNvPr id="3009" name="Shape 3009"/>
          <p:cNvSpPr/>
          <p:nvPr/>
        </p:nvSpPr>
        <p:spPr>
          <a:xfrm>
            <a:off x="4140200" y="36830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2</a:t>
            </a:r>
          </a:p>
        </p:txBody>
      </p:sp>
      <p:sp>
        <p:nvSpPr>
          <p:cNvPr id="3010" name="Shape 3010"/>
          <p:cNvSpPr/>
          <p:nvPr/>
        </p:nvSpPr>
        <p:spPr>
          <a:xfrm>
            <a:off x="8280400" y="3784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grpSp>
        <p:nvGrpSpPr>
          <p:cNvPr id="3014" name="Group 3014"/>
          <p:cNvGrpSpPr/>
          <p:nvPr/>
        </p:nvGrpSpPr>
        <p:grpSpPr>
          <a:xfrm>
            <a:off x="6146800" y="1943100"/>
            <a:ext cx="1295400" cy="660400"/>
            <a:chOff x="0" y="0"/>
            <a:chExt cx="1295400" cy="660400"/>
          </a:xfrm>
        </p:grpSpPr>
        <p:sp>
          <p:nvSpPr>
            <p:cNvPr id="3011" name="Shape 3011"/>
            <p:cNvSpPr/>
            <p:nvPr/>
          </p:nvSpPr>
          <p:spPr>
            <a:xfrm>
              <a:off x="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2</a:t>
              </a:r>
            </a:p>
          </p:txBody>
        </p:sp>
        <p:sp>
          <p:nvSpPr>
            <p:cNvPr id="3012" name="Shape 3012"/>
            <p:cNvSpPr/>
            <p:nvPr/>
          </p:nvSpPr>
          <p:spPr>
            <a:xfrm>
              <a:off x="546100" y="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0</a:t>
              </a:r>
            </a:p>
          </p:txBody>
        </p:sp>
        <p:sp>
          <p:nvSpPr>
            <p:cNvPr id="3013" name="Shape 3013"/>
            <p:cNvSpPr/>
            <p:nvPr/>
          </p:nvSpPr>
          <p:spPr>
            <a:xfrm>
              <a:off x="1104900" y="0"/>
              <a:ext cx="1905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1</a:t>
              </a:r>
            </a:p>
          </p:txBody>
        </p:sp>
      </p:grpSp>
      <p:sp>
        <p:nvSpPr>
          <p:cNvPr id="3015" name="Shape 3015"/>
          <p:cNvSpPr/>
          <p:nvPr/>
        </p:nvSpPr>
        <p:spPr>
          <a:xfrm>
            <a:off x="4914900" y="762000"/>
            <a:ext cx="2997200" cy="2311400"/>
          </a:xfrm>
          <a:prstGeom prst="rect">
            <a:avLst/>
          </a:prstGeom>
          <a:ln w="635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93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016" name="Shape 3016"/>
          <p:cNvSpPr/>
          <p:nvPr/>
        </p:nvSpPr>
        <p:spPr>
          <a:xfrm>
            <a:off x="61341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3017" name="Shape 3017"/>
          <p:cNvSpPr/>
          <p:nvPr/>
        </p:nvSpPr>
        <p:spPr>
          <a:xfrm flipV="1">
            <a:off x="5003796" y="1414173"/>
            <a:ext cx="2784760" cy="93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18" name="Shape 3018"/>
          <p:cNvSpPr/>
          <p:nvPr/>
        </p:nvSpPr>
        <p:spPr>
          <a:xfrm flipV="1">
            <a:off x="5819505" y="901584"/>
            <a:ext cx="983" cy="204672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19" name="Shape 3019"/>
          <p:cNvSpPr/>
          <p:nvPr/>
        </p:nvSpPr>
        <p:spPr>
          <a:xfrm>
            <a:off x="5245100" y="1892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3020" name="Shape 3020"/>
          <p:cNvSpPr/>
          <p:nvPr/>
        </p:nvSpPr>
        <p:spPr>
          <a:xfrm>
            <a:off x="66675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3021" name="Shape 3021"/>
          <p:cNvSpPr/>
          <p:nvPr/>
        </p:nvSpPr>
        <p:spPr>
          <a:xfrm>
            <a:off x="72263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3022" name="Shape 3022"/>
          <p:cNvSpPr/>
          <p:nvPr/>
        </p:nvSpPr>
        <p:spPr>
          <a:xfrm>
            <a:off x="5245100" y="23622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3023" name="Shape 3023"/>
          <p:cNvSpPr/>
          <p:nvPr/>
        </p:nvSpPr>
        <p:spPr>
          <a:xfrm>
            <a:off x="5943600" y="2324100"/>
            <a:ext cx="622300" cy="76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48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800" b="1">
                <a:solidFill>
                  <a:srgbClr val="942193"/>
                </a:solidFill>
              </a:rPr>
              <a:t>∞</a:t>
            </a:r>
          </a:p>
        </p:txBody>
      </p:sp>
      <p:sp>
        <p:nvSpPr>
          <p:cNvPr id="3024" name="Shape 3024"/>
          <p:cNvSpPr/>
          <p:nvPr/>
        </p:nvSpPr>
        <p:spPr>
          <a:xfrm>
            <a:off x="6680200" y="2425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3025" name="Shape 3025"/>
          <p:cNvSpPr/>
          <p:nvPr/>
        </p:nvSpPr>
        <p:spPr>
          <a:xfrm>
            <a:off x="7213600" y="2425700"/>
            <a:ext cx="3048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grpSp>
        <p:nvGrpSpPr>
          <p:cNvPr id="3040" name="Group 3040"/>
          <p:cNvGrpSpPr/>
          <p:nvPr/>
        </p:nvGrpSpPr>
        <p:grpSpPr>
          <a:xfrm>
            <a:off x="8597900" y="6527800"/>
            <a:ext cx="2997200" cy="2311400"/>
            <a:chOff x="0" y="0"/>
            <a:chExt cx="2997200" cy="2311400"/>
          </a:xfrm>
        </p:grpSpPr>
        <p:sp>
          <p:nvSpPr>
            <p:cNvPr id="3026" name="Shape 3026"/>
            <p:cNvSpPr/>
            <p:nvPr/>
          </p:nvSpPr>
          <p:spPr>
            <a:xfrm>
              <a:off x="0" y="0"/>
              <a:ext cx="2997200" cy="2311400"/>
            </a:xfrm>
            <a:prstGeom prst="rect">
              <a:avLst/>
            </a:prstGeom>
            <a:noFill/>
            <a:ln w="63500" cap="flat">
              <a:solidFill>
                <a:srgbClr val="008F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008F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027" name="Shape 3027"/>
            <p:cNvSpPr/>
            <p:nvPr/>
          </p:nvSpPr>
          <p:spPr>
            <a:xfrm>
              <a:off x="1219200" y="25400"/>
              <a:ext cx="3810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x</a:t>
              </a:r>
            </a:p>
          </p:txBody>
        </p:sp>
        <p:sp>
          <p:nvSpPr>
            <p:cNvPr id="3028" name="Shape 3028"/>
            <p:cNvSpPr/>
            <p:nvPr/>
          </p:nvSpPr>
          <p:spPr>
            <a:xfrm flipV="1">
              <a:off x="88896" y="652173"/>
              <a:ext cx="2784760" cy="931"/>
            </a:xfrm>
            <a:prstGeom prst="line">
              <a:avLst/>
            </a:prstGeom>
            <a:noFill/>
            <a:ln w="38100" cap="flat">
              <a:solidFill>
                <a:srgbClr val="008F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29" name="Shape 3029"/>
            <p:cNvSpPr/>
            <p:nvPr/>
          </p:nvSpPr>
          <p:spPr>
            <a:xfrm flipV="1">
              <a:off x="904605" y="139584"/>
              <a:ext cx="983" cy="2046722"/>
            </a:xfrm>
            <a:prstGeom prst="line">
              <a:avLst/>
            </a:prstGeom>
            <a:noFill/>
            <a:ln w="38100" cap="flat">
              <a:solidFill>
                <a:srgbClr val="008F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30" name="Shape 3030"/>
            <p:cNvSpPr/>
            <p:nvPr/>
          </p:nvSpPr>
          <p:spPr>
            <a:xfrm>
              <a:off x="330200" y="11303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y</a:t>
              </a:r>
            </a:p>
          </p:txBody>
        </p:sp>
        <p:sp>
          <p:nvSpPr>
            <p:cNvPr id="3031" name="Shape 3031"/>
            <p:cNvSpPr/>
            <p:nvPr/>
          </p:nvSpPr>
          <p:spPr>
            <a:xfrm>
              <a:off x="1752600" y="25400"/>
              <a:ext cx="3810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y</a:t>
              </a:r>
            </a:p>
          </p:txBody>
        </p:sp>
        <p:sp>
          <p:nvSpPr>
            <p:cNvPr id="3032" name="Shape 3032"/>
            <p:cNvSpPr/>
            <p:nvPr/>
          </p:nvSpPr>
          <p:spPr>
            <a:xfrm>
              <a:off x="2311400" y="25400"/>
              <a:ext cx="3810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z</a:t>
              </a:r>
            </a:p>
          </p:txBody>
        </p:sp>
        <p:sp>
          <p:nvSpPr>
            <p:cNvPr id="3033" name="Shape 3033"/>
            <p:cNvSpPr/>
            <p:nvPr/>
          </p:nvSpPr>
          <p:spPr>
            <a:xfrm>
              <a:off x="330200" y="16002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z</a:t>
              </a:r>
            </a:p>
          </p:txBody>
        </p:sp>
        <p:sp>
          <p:nvSpPr>
            <p:cNvPr id="3034" name="Shape 3034"/>
            <p:cNvSpPr/>
            <p:nvPr/>
          </p:nvSpPr>
          <p:spPr>
            <a:xfrm>
              <a:off x="1206500" y="16510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3</a:t>
              </a:r>
            </a:p>
          </p:txBody>
        </p:sp>
        <p:sp>
          <p:nvSpPr>
            <p:cNvPr id="3035" name="Shape 3035"/>
            <p:cNvSpPr/>
            <p:nvPr/>
          </p:nvSpPr>
          <p:spPr>
            <a:xfrm>
              <a:off x="1765300" y="16510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1</a:t>
              </a:r>
            </a:p>
          </p:txBody>
        </p:sp>
        <p:sp>
          <p:nvSpPr>
            <p:cNvPr id="3036" name="Shape 3036"/>
            <p:cNvSpPr/>
            <p:nvPr/>
          </p:nvSpPr>
          <p:spPr>
            <a:xfrm>
              <a:off x="2298700" y="1651000"/>
              <a:ext cx="2794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0</a:t>
              </a:r>
            </a:p>
          </p:txBody>
        </p:sp>
        <p:sp>
          <p:nvSpPr>
            <p:cNvPr id="3037" name="Shape 3037"/>
            <p:cNvSpPr/>
            <p:nvPr/>
          </p:nvSpPr>
          <p:spPr>
            <a:xfrm>
              <a:off x="1181100" y="11430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2</a:t>
              </a:r>
            </a:p>
          </p:txBody>
        </p:sp>
        <p:sp>
          <p:nvSpPr>
            <p:cNvPr id="3038" name="Shape 3038"/>
            <p:cNvSpPr/>
            <p:nvPr/>
          </p:nvSpPr>
          <p:spPr>
            <a:xfrm>
              <a:off x="1727200" y="11557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0</a:t>
              </a:r>
            </a:p>
          </p:txBody>
        </p:sp>
        <p:sp>
          <p:nvSpPr>
            <p:cNvPr id="3039" name="Shape 3039"/>
            <p:cNvSpPr/>
            <p:nvPr/>
          </p:nvSpPr>
          <p:spPr>
            <a:xfrm>
              <a:off x="2286000" y="1143000"/>
              <a:ext cx="1905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1</a:t>
              </a:r>
            </a:p>
          </p:txBody>
        </p:sp>
      </p:grpSp>
      <p:sp>
        <p:nvSpPr>
          <p:cNvPr id="3041" name="Shape 3041"/>
          <p:cNvSpPr/>
          <p:nvPr/>
        </p:nvSpPr>
        <p:spPr>
          <a:xfrm flipV="1">
            <a:off x="3122545" y="3851714"/>
            <a:ext cx="2834214" cy="957769"/>
          </a:xfrm>
          <a:prstGeom prst="line">
            <a:avLst/>
          </a:prstGeom>
          <a:ln w="762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42" name="Shape 3042"/>
          <p:cNvSpPr/>
          <p:nvPr/>
        </p:nvSpPr>
        <p:spPr>
          <a:xfrm>
            <a:off x="3199738" y="4165541"/>
            <a:ext cx="6391639" cy="1094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1" extrusionOk="0">
                <a:moveTo>
                  <a:pt x="21600" y="21038"/>
                </a:moveTo>
                <a:cubicBezTo>
                  <a:pt x="21600" y="21038"/>
                  <a:pt x="13263" y="-179"/>
                  <a:pt x="10818" y="1"/>
                </a:cubicBezTo>
                <a:cubicBezTo>
                  <a:pt x="8512" y="171"/>
                  <a:pt x="0" y="21421"/>
                  <a:pt x="0" y="21421"/>
                </a:cubicBezTo>
              </a:path>
            </a:pathLst>
          </a:cu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3043" name="Shape 3043"/>
          <p:cNvSpPr/>
          <p:nvPr/>
        </p:nvSpPr>
        <p:spPr>
          <a:xfrm>
            <a:off x="977900" y="2425700"/>
            <a:ext cx="3797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942193"/>
                </a:solidFill>
              </a:rPr>
              <a:t>poisoned reverse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1000" fill="hold"/>
                                        <p:tgtEl>
                                          <p:spTgt spid="30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xit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1" grpId="3" animBg="1" advAuto="0"/>
      <p:bldP spid="3009" grpId="4" animBg="1" advAuto="0"/>
      <p:bldP spid="3023" grpId="1" animBg="1" advAuto="0"/>
      <p:bldP spid="3043" grpId="2" animBg="1" advAuto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7" name="Shape 3047"/>
          <p:cNvSpPr/>
          <p:nvPr/>
        </p:nvSpPr>
        <p:spPr>
          <a:xfrm>
            <a:off x="2997195" y="5434704"/>
            <a:ext cx="6919365" cy="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48" name="Shape 3048"/>
          <p:cNvSpPr/>
          <p:nvPr/>
        </p:nvSpPr>
        <p:spPr>
          <a:xfrm>
            <a:off x="6619562" y="3999427"/>
            <a:ext cx="3300390" cy="117110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49" name="Shape 30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69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3050" name="Shape 3050"/>
          <p:cNvSpPr/>
          <p:nvPr/>
        </p:nvSpPr>
        <p:spPr>
          <a:xfrm>
            <a:off x="23241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3051" name="Shape 3051"/>
          <p:cNvSpPr/>
          <p:nvPr/>
        </p:nvSpPr>
        <p:spPr>
          <a:xfrm>
            <a:off x="96266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3052" name="Shape 3052"/>
          <p:cNvSpPr/>
          <p:nvPr/>
        </p:nvSpPr>
        <p:spPr>
          <a:xfrm>
            <a:off x="6032500" y="35560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3053" name="Shape 3053"/>
          <p:cNvSpPr/>
          <p:nvPr/>
        </p:nvSpPr>
        <p:spPr>
          <a:xfrm>
            <a:off x="6223000" y="46799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7</a:t>
            </a:r>
          </a:p>
        </p:txBody>
      </p:sp>
      <p:sp>
        <p:nvSpPr>
          <p:cNvPr id="3054" name="Shape 3054"/>
          <p:cNvSpPr/>
          <p:nvPr/>
        </p:nvSpPr>
        <p:spPr>
          <a:xfrm>
            <a:off x="8280400" y="3784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3055" name="Shape 3055"/>
          <p:cNvSpPr/>
          <p:nvPr/>
        </p:nvSpPr>
        <p:spPr>
          <a:xfrm>
            <a:off x="6692900" y="19431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3056" name="Shape 3056"/>
          <p:cNvSpPr/>
          <p:nvPr/>
        </p:nvSpPr>
        <p:spPr>
          <a:xfrm>
            <a:off x="7251700" y="19431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3057" name="Shape 3057"/>
          <p:cNvSpPr/>
          <p:nvPr/>
        </p:nvSpPr>
        <p:spPr>
          <a:xfrm>
            <a:off x="4914900" y="762000"/>
            <a:ext cx="2997200" cy="2311400"/>
          </a:xfrm>
          <a:prstGeom prst="rect">
            <a:avLst/>
          </a:prstGeom>
          <a:ln w="635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93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058" name="Shape 3058"/>
          <p:cNvSpPr/>
          <p:nvPr/>
        </p:nvSpPr>
        <p:spPr>
          <a:xfrm>
            <a:off x="61341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3059" name="Shape 3059"/>
          <p:cNvSpPr/>
          <p:nvPr/>
        </p:nvSpPr>
        <p:spPr>
          <a:xfrm flipV="1">
            <a:off x="5003796" y="1414173"/>
            <a:ext cx="2784760" cy="93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60" name="Shape 3060"/>
          <p:cNvSpPr/>
          <p:nvPr/>
        </p:nvSpPr>
        <p:spPr>
          <a:xfrm flipV="1">
            <a:off x="5819505" y="901584"/>
            <a:ext cx="983" cy="204672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61" name="Shape 3061"/>
          <p:cNvSpPr/>
          <p:nvPr/>
        </p:nvSpPr>
        <p:spPr>
          <a:xfrm>
            <a:off x="5245100" y="1892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3062" name="Shape 3062"/>
          <p:cNvSpPr/>
          <p:nvPr/>
        </p:nvSpPr>
        <p:spPr>
          <a:xfrm>
            <a:off x="66675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3063" name="Shape 3063"/>
          <p:cNvSpPr/>
          <p:nvPr/>
        </p:nvSpPr>
        <p:spPr>
          <a:xfrm>
            <a:off x="72263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3064" name="Shape 3064"/>
          <p:cNvSpPr/>
          <p:nvPr/>
        </p:nvSpPr>
        <p:spPr>
          <a:xfrm>
            <a:off x="5245100" y="23622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3065" name="Shape 3065"/>
          <p:cNvSpPr/>
          <p:nvPr/>
        </p:nvSpPr>
        <p:spPr>
          <a:xfrm>
            <a:off x="6680200" y="2425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3066" name="Shape 3066"/>
          <p:cNvSpPr/>
          <p:nvPr/>
        </p:nvSpPr>
        <p:spPr>
          <a:xfrm>
            <a:off x="7213600" y="2425700"/>
            <a:ext cx="3048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grpSp>
        <p:nvGrpSpPr>
          <p:cNvPr id="3081" name="Group 3081"/>
          <p:cNvGrpSpPr/>
          <p:nvPr/>
        </p:nvGrpSpPr>
        <p:grpSpPr>
          <a:xfrm>
            <a:off x="8597900" y="6527800"/>
            <a:ext cx="2997200" cy="2311400"/>
            <a:chOff x="0" y="0"/>
            <a:chExt cx="2997200" cy="2311400"/>
          </a:xfrm>
        </p:grpSpPr>
        <p:sp>
          <p:nvSpPr>
            <p:cNvPr id="3067" name="Shape 3067"/>
            <p:cNvSpPr/>
            <p:nvPr/>
          </p:nvSpPr>
          <p:spPr>
            <a:xfrm>
              <a:off x="0" y="0"/>
              <a:ext cx="2997200" cy="2311400"/>
            </a:xfrm>
            <a:prstGeom prst="rect">
              <a:avLst/>
            </a:prstGeom>
            <a:noFill/>
            <a:ln w="63500" cap="flat">
              <a:solidFill>
                <a:srgbClr val="008F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4000">
                  <a:solidFill>
                    <a:srgbClr val="008F00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068" name="Shape 3068"/>
            <p:cNvSpPr/>
            <p:nvPr/>
          </p:nvSpPr>
          <p:spPr>
            <a:xfrm>
              <a:off x="1219200" y="25400"/>
              <a:ext cx="3810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x</a:t>
              </a:r>
            </a:p>
          </p:txBody>
        </p:sp>
        <p:sp>
          <p:nvSpPr>
            <p:cNvPr id="3069" name="Shape 3069"/>
            <p:cNvSpPr/>
            <p:nvPr/>
          </p:nvSpPr>
          <p:spPr>
            <a:xfrm flipV="1">
              <a:off x="88896" y="652173"/>
              <a:ext cx="2784760" cy="931"/>
            </a:xfrm>
            <a:prstGeom prst="line">
              <a:avLst/>
            </a:prstGeom>
            <a:noFill/>
            <a:ln w="38100" cap="flat">
              <a:solidFill>
                <a:srgbClr val="008F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70" name="Shape 3070"/>
            <p:cNvSpPr/>
            <p:nvPr/>
          </p:nvSpPr>
          <p:spPr>
            <a:xfrm flipV="1">
              <a:off x="904605" y="139584"/>
              <a:ext cx="983" cy="2046722"/>
            </a:xfrm>
            <a:prstGeom prst="line">
              <a:avLst/>
            </a:prstGeom>
            <a:noFill/>
            <a:ln w="38100" cap="flat">
              <a:solidFill>
                <a:srgbClr val="008F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3071" name="Shape 3071"/>
            <p:cNvSpPr/>
            <p:nvPr/>
          </p:nvSpPr>
          <p:spPr>
            <a:xfrm>
              <a:off x="330200" y="11303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y</a:t>
              </a:r>
            </a:p>
          </p:txBody>
        </p:sp>
        <p:sp>
          <p:nvSpPr>
            <p:cNvPr id="3072" name="Shape 3072"/>
            <p:cNvSpPr/>
            <p:nvPr/>
          </p:nvSpPr>
          <p:spPr>
            <a:xfrm>
              <a:off x="1752600" y="25400"/>
              <a:ext cx="3810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y</a:t>
              </a:r>
            </a:p>
          </p:txBody>
        </p:sp>
        <p:sp>
          <p:nvSpPr>
            <p:cNvPr id="3073" name="Shape 3073"/>
            <p:cNvSpPr/>
            <p:nvPr/>
          </p:nvSpPr>
          <p:spPr>
            <a:xfrm>
              <a:off x="2311400" y="25400"/>
              <a:ext cx="381000" cy="596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z</a:t>
              </a:r>
            </a:p>
          </p:txBody>
        </p:sp>
        <p:sp>
          <p:nvSpPr>
            <p:cNvPr id="3074" name="Shape 3074"/>
            <p:cNvSpPr/>
            <p:nvPr/>
          </p:nvSpPr>
          <p:spPr>
            <a:xfrm>
              <a:off x="330200" y="1600200"/>
              <a:ext cx="3429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z</a:t>
              </a:r>
            </a:p>
          </p:txBody>
        </p:sp>
        <p:sp>
          <p:nvSpPr>
            <p:cNvPr id="3075" name="Shape 3075"/>
            <p:cNvSpPr/>
            <p:nvPr/>
          </p:nvSpPr>
          <p:spPr>
            <a:xfrm>
              <a:off x="1206500" y="16510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3</a:t>
              </a:r>
            </a:p>
          </p:txBody>
        </p:sp>
        <p:sp>
          <p:nvSpPr>
            <p:cNvPr id="3076" name="Shape 3076"/>
            <p:cNvSpPr/>
            <p:nvPr/>
          </p:nvSpPr>
          <p:spPr>
            <a:xfrm>
              <a:off x="1765300" y="16510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1</a:t>
              </a:r>
            </a:p>
          </p:txBody>
        </p:sp>
        <p:sp>
          <p:nvSpPr>
            <p:cNvPr id="3077" name="Shape 3077"/>
            <p:cNvSpPr/>
            <p:nvPr/>
          </p:nvSpPr>
          <p:spPr>
            <a:xfrm>
              <a:off x="2298700" y="1651000"/>
              <a:ext cx="2794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008F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008F00"/>
                  </a:solidFill>
                </a:rPr>
                <a:t>0</a:t>
              </a:r>
            </a:p>
          </p:txBody>
        </p:sp>
        <p:sp>
          <p:nvSpPr>
            <p:cNvPr id="3078" name="Shape 3078"/>
            <p:cNvSpPr/>
            <p:nvPr/>
          </p:nvSpPr>
          <p:spPr>
            <a:xfrm>
              <a:off x="1181100" y="11430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2</a:t>
              </a:r>
            </a:p>
          </p:txBody>
        </p:sp>
        <p:sp>
          <p:nvSpPr>
            <p:cNvPr id="3079" name="Shape 3079"/>
            <p:cNvSpPr/>
            <p:nvPr/>
          </p:nvSpPr>
          <p:spPr>
            <a:xfrm>
              <a:off x="1727200" y="1155700"/>
              <a:ext cx="2413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0</a:t>
              </a:r>
            </a:p>
          </p:txBody>
        </p:sp>
        <p:sp>
          <p:nvSpPr>
            <p:cNvPr id="3080" name="Shape 3080"/>
            <p:cNvSpPr/>
            <p:nvPr/>
          </p:nvSpPr>
          <p:spPr>
            <a:xfrm>
              <a:off x="2286000" y="1143000"/>
              <a:ext cx="190500" cy="660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l">
                <a:defRPr sz="3600">
                  <a:solidFill>
                    <a:srgbClr val="FF9300"/>
                  </a:solidFill>
                  <a:latin typeface="+mn-lt"/>
                  <a:ea typeface="+mn-ea"/>
                  <a:cs typeface="+mn-cs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9300"/>
                  </a:solidFill>
                </a:rPr>
                <a:t>1</a:t>
              </a:r>
            </a:p>
          </p:txBody>
        </p:sp>
      </p:grpSp>
      <p:sp>
        <p:nvSpPr>
          <p:cNvPr id="3082" name="Shape 3082"/>
          <p:cNvSpPr/>
          <p:nvPr/>
        </p:nvSpPr>
        <p:spPr>
          <a:xfrm>
            <a:off x="3199738" y="4165541"/>
            <a:ext cx="6391639" cy="1094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1" extrusionOk="0">
                <a:moveTo>
                  <a:pt x="21600" y="21038"/>
                </a:moveTo>
                <a:cubicBezTo>
                  <a:pt x="21600" y="21038"/>
                  <a:pt x="13263" y="-179"/>
                  <a:pt x="10818" y="1"/>
                </a:cubicBezTo>
                <a:cubicBezTo>
                  <a:pt x="8512" y="171"/>
                  <a:pt x="0" y="21421"/>
                  <a:pt x="0" y="21421"/>
                </a:cubicBezTo>
              </a:path>
            </a:pathLst>
          </a:cu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3083" name="Shape 3083"/>
          <p:cNvSpPr/>
          <p:nvPr/>
        </p:nvSpPr>
        <p:spPr>
          <a:xfrm>
            <a:off x="5943600" y="2349500"/>
            <a:ext cx="622300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4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600" b="1">
                <a:solidFill>
                  <a:srgbClr val="942193"/>
                </a:solidFill>
              </a:rPr>
              <a:t>∞</a:t>
            </a:r>
          </a:p>
        </p:txBody>
      </p:sp>
      <p:sp>
        <p:nvSpPr>
          <p:cNvPr id="3084" name="Shape 3084"/>
          <p:cNvSpPr/>
          <p:nvPr/>
        </p:nvSpPr>
        <p:spPr>
          <a:xfrm>
            <a:off x="977900" y="2425700"/>
            <a:ext cx="3797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942193"/>
                </a:solidFill>
              </a:rPr>
              <a:t>poisoned reverse</a:t>
            </a:r>
          </a:p>
        </p:txBody>
      </p:sp>
      <p:sp>
        <p:nvSpPr>
          <p:cNvPr id="3085" name="Shape 3085"/>
          <p:cNvSpPr/>
          <p:nvPr/>
        </p:nvSpPr>
        <p:spPr>
          <a:xfrm>
            <a:off x="5930900" y="1930400"/>
            <a:ext cx="622300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4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600" b="1">
                <a:solidFill>
                  <a:srgbClr val="942193"/>
                </a:solidFill>
              </a:rPr>
              <a:t>∞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1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Least-cost path routing</a:t>
            </a:r>
          </a:p>
        </p:txBody>
      </p:sp>
      <p:sp>
        <p:nvSpPr>
          <p:cNvPr id="403" name="Shape 403"/>
          <p:cNvSpPr>
            <a:spLocks noGrp="1"/>
          </p:cNvSpPr>
          <p:nvPr>
            <p:ph type="body" idx="1"/>
          </p:nvPr>
        </p:nvSpPr>
        <p:spPr>
          <a:xfrm>
            <a:off x="1270000" y="3251200"/>
            <a:ext cx="10795000" cy="5016500"/>
          </a:xfrm>
          <a:prstGeom prst="rect">
            <a:avLst/>
          </a:prstGeom>
        </p:spPr>
        <p:txBody>
          <a:bodyPr lIns="0" tIns="0" rIns="0" bIns="0" anchor="t"/>
          <a:lstStyle/>
          <a:p>
            <a:pPr marL="571500" lvl="0">
              <a:spcBef>
                <a:spcPts val="12000"/>
              </a:spcBef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424242"/>
                </a:solidFill>
              </a:rPr>
              <a:t>Given: router graph &amp; link </a:t>
            </a:r>
            <a:r>
              <a:rPr sz="4200" dirty="0" smtClean="0">
                <a:solidFill>
                  <a:srgbClr val="424242"/>
                </a:solidFill>
              </a:rPr>
              <a:t>costs</a:t>
            </a:r>
            <a:r>
              <a:rPr lang="en-US" sz="4200" dirty="0" smtClean="0">
                <a:solidFill>
                  <a:srgbClr val="424242"/>
                </a:solidFill>
              </a:rPr>
              <a:t/>
            </a:r>
            <a:br>
              <a:rPr lang="en-US" sz="4200" dirty="0" smtClean="0">
                <a:solidFill>
                  <a:srgbClr val="424242"/>
                </a:solidFill>
              </a:rPr>
            </a:br>
            <a:endParaRPr sz="4200" dirty="0">
              <a:solidFill>
                <a:srgbClr val="424242"/>
              </a:solidFill>
            </a:endParaRPr>
          </a:p>
          <a:p>
            <a:pPr marL="571500" lvl="0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424242"/>
                </a:solidFill>
              </a:rPr>
              <a:t>Goal: find least-cost path                                            </a:t>
            </a:r>
          </a:p>
          <a:p>
            <a:pPr marL="0" lvl="0" indent="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424242"/>
                </a:solidFill>
              </a:rPr>
              <a:t>          </a:t>
            </a:r>
            <a:r>
              <a:rPr lang="en-US" sz="4200" dirty="0" smtClean="0">
                <a:solidFill>
                  <a:srgbClr val="424242"/>
                </a:solidFill>
              </a:rPr>
              <a:t>             </a:t>
            </a:r>
            <a:r>
              <a:rPr sz="4200" dirty="0" smtClean="0">
                <a:solidFill>
                  <a:srgbClr val="424242"/>
                </a:solidFill>
              </a:rPr>
              <a:t>from </a:t>
            </a:r>
            <a:r>
              <a:rPr sz="4200" dirty="0">
                <a:solidFill>
                  <a:srgbClr val="424242"/>
                </a:solidFill>
              </a:rPr>
              <a:t>each source router</a:t>
            </a:r>
          </a:p>
          <a:p>
            <a:pPr marL="0" lvl="0" indent="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424242"/>
                </a:solidFill>
              </a:rPr>
              <a:t>          </a:t>
            </a:r>
            <a:r>
              <a:rPr lang="en-US" sz="4200" dirty="0" smtClean="0">
                <a:solidFill>
                  <a:srgbClr val="424242"/>
                </a:solidFill>
              </a:rPr>
              <a:t>             </a:t>
            </a:r>
            <a:r>
              <a:rPr sz="4200" dirty="0" smtClean="0">
                <a:solidFill>
                  <a:srgbClr val="424242"/>
                </a:solidFill>
              </a:rPr>
              <a:t>to </a:t>
            </a:r>
            <a:r>
              <a:rPr sz="4200" dirty="0">
                <a:solidFill>
                  <a:srgbClr val="424242"/>
                </a:solidFill>
              </a:rPr>
              <a:t>each destination router</a:t>
            </a:r>
          </a:p>
        </p:txBody>
      </p:sp>
      <p:sp>
        <p:nvSpPr>
          <p:cNvPr id="404" name="Shape 40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7</a:t>
            </a:fld>
            <a:endParaRPr>
              <a:solidFill>
                <a:srgbClr val="91919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" grpId="1" build="p" bldLvl="5" animBg="1" advAuto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Shape 3089"/>
          <p:cNvSpPr/>
          <p:nvPr/>
        </p:nvSpPr>
        <p:spPr>
          <a:xfrm>
            <a:off x="2997195" y="5434704"/>
            <a:ext cx="6919365" cy="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90" name="Shape 3090"/>
          <p:cNvSpPr/>
          <p:nvPr/>
        </p:nvSpPr>
        <p:spPr>
          <a:xfrm>
            <a:off x="6619562" y="3999427"/>
            <a:ext cx="3300390" cy="117110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091" name="Shape 30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70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3092" name="Shape 3092"/>
          <p:cNvSpPr/>
          <p:nvPr/>
        </p:nvSpPr>
        <p:spPr>
          <a:xfrm>
            <a:off x="23241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3093" name="Shape 3093"/>
          <p:cNvSpPr/>
          <p:nvPr/>
        </p:nvSpPr>
        <p:spPr>
          <a:xfrm>
            <a:off x="96266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3094" name="Shape 3094"/>
          <p:cNvSpPr/>
          <p:nvPr/>
        </p:nvSpPr>
        <p:spPr>
          <a:xfrm>
            <a:off x="6032500" y="35560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3095" name="Shape 3095"/>
          <p:cNvSpPr/>
          <p:nvPr/>
        </p:nvSpPr>
        <p:spPr>
          <a:xfrm>
            <a:off x="6223000" y="46799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7</a:t>
            </a:r>
          </a:p>
        </p:txBody>
      </p:sp>
      <p:sp>
        <p:nvSpPr>
          <p:cNvPr id="3096" name="Shape 3096"/>
          <p:cNvSpPr/>
          <p:nvPr/>
        </p:nvSpPr>
        <p:spPr>
          <a:xfrm>
            <a:off x="8280400" y="3784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3097" name="Shape 3097"/>
          <p:cNvSpPr/>
          <p:nvPr/>
        </p:nvSpPr>
        <p:spPr>
          <a:xfrm>
            <a:off x="6692900" y="19431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3098" name="Shape 3098"/>
          <p:cNvSpPr/>
          <p:nvPr/>
        </p:nvSpPr>
        <p:spPr>
          <a:xfrm>
            <a:off x="7251700" y="19431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3099" name="Shape 3099"/>
          <p:cNvSpPr/>
          <p:nvPr/>
        </p:nvSpPr>
        <p:spPr>
          <a:xfrm>
            <a:off x="4914900" y="762000"/>
            <a:ext cx="2997200" cy="2311400"/>
          </a:xfrm>
          <a:prstGeom prst="rect">
            <a:avLst/>
          </a:prstGeom>
          <a:ln w="635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93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00" name="Shape 3100"/>
          <p:cNvSpPr/>
          <p:nvPr/>
        </p:nvSpPr>
        <p:spPr>
          <a:xfrm>
            <a:off x="61341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3101" name="Shape 3101"/>
          <p:cNvSpPr/>
          <p:nvPr/>
        </p:nvSpPr>
        <p:spPr>
          <a:xfrm flipV="1">
            <a:off x="5003796" y="1414173"/>
            <a:ext cx="2784760" cy="93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02" name="Shape 3102"/>
          <p:cNvSpPr/>
          <p:nvPr/>
        </p:nvSpPr>
        <p:spPr>
          <a:xfrm flipV="1">
            <a:off x="5819505" y="901584"/>
            <a:ext cx="983" cy="204672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03" name="Shape 3103"/>
          <p:cNvSpPr/>
          <p:nvPr/>
        </p:nvSpPr>
        <p:spPr>
          <a:xfrm>
            <a:off x="5245100" y="1892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3104" name="Shape 3104"/>
          <p:cNvSpPr/>
          <p:nvPr/>
        </p:nvSpPr>
        <p:spPr>
          <a:xfrm>
            <a:off x="66675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3105" name="Shape 3105"/>
          <p:cNvSpPr/>
          <p:nvPr/>
        </p:nvSpPr>
        <p:spPr>
          <a:xfrm>
            <a:off x="72263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3106" name="Shape 3106"/>
          <p:cNvSpPr/>
          <p:nvPr/>
        </p:nvSpPr>
        <p:spPr>
          <a:xfrm>
            <a:off x="5245100" y="23622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3107" name="Shape 3107"/>
          <p:cNvSpPr/>
          <p:nvPr/>
        </p:nvSpPr>
        <p:spPr>
          <a:xfrm>
            <a:off x="6680200" y="2425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3108" name="Shape 3108"/>
          <p:cNvSpPr/>
          <p:nvPr/>
        </p:nvSpPr>
        <p:spPr>
          <a:xfrm>
            <a:off x="7213600" y="2425700"/>
            <a:ext cx="3048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3109" name="Shape 3109"/>
          <p:cNvSpPr/>
          <p:nvPr/>
        </p:nvSpPr>
        <p:spPr>
          <a:xfrm>
            <a:off x="8597900" y="6527800"/>
            <a:ext cx="2997200" cy="2311400"/>
          </a:xfrm>
          <a:prstGeom prst="rect">
            <a:avLst/>
          </a:prstGeom>
          <a:ln w="635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008F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10" name="Shape 3110"/>
          <p:cNvSpPr/>
          <p:nvPr/>
        </p:nvSpPr>
        <p:spPr>
          <a:xfrm>
            <a:off x="98171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x</a:t>
            </a:r>
          </a:p>
        </p:txBody>
      </p:sp>
      <p:sp>
        <p:nvSpPr>
          <p:cNvPr id="3111" name="Shape 3111"/>
          <p:cNvSpPr/>
          <p:nvPr/>
        </p:nvSpPr>
        <p:spPr>
          <a:xfrm flipV="1">
            <a:off x="8686796" y="7179973"/>
            <a:ext cx="2784760" cy="931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12" name="Shape 3112"/>
          <p:cNvSpPr/>
          <p:nvPr/>
        </p:nvSpPr>
        <p:spPr>
          <a:xfrm flipV="1">
            <a:off x="9502505" y="6667384"/>
            <a:ext cx="983" cy="2046722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13" name="Shape 3113"/>
          <p:cNvSpPr/>
          <p:nvPr/>
        </p:nvSpPr>
        <p:spPr>
          <a:xfrm>
            <a:off x="8928100" y="7658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3114" name="Shape 3114"/>
          <p:cNvSpPr/>
          <p:nvPr/>
        </p:nvSpPr>
        <p:spPr>
          <a:xfrm>
            <a:off x="103505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3115" name="Shape 3115"/>
          <p:cNvSpPr/>
          <p:nvPr/>
        </p:nvSpPr>
        <p:spPr>
          <a:xfrm>
            <a:off x="109093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3116" name="Shape 3116"/>
          <p:cNvSpPr/>
          <p:nvPr/>
        </p:nvSpPr>
        <p:spPr>
          <a:xfrm>
            <a:off x="8928100" y="8128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3117" name="Shape 3117"/>
          <p:cNvSpPr/>
          <p:nvPr/>
        </p:nvSpPr>
        <p:spPr>
          <a:xfrm>
            <a:off x="9804400" y="81788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3</a:t>
            </a:r>
          </a:p>
        </p:txBody>
      </p:sp>
      <p:sp>
        <p:nvSpPr>
          <p:cNvPr id="3118" name="Shape 3118"/>
          <p:cNvSpPr/>
          <p:nvPr/>
        </p:nvSpPr>
        <p:spPr>
          <a:xfrm>
            <a:off x="10363200" y="81788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3119" name="Shape 3119"/>
          <p:cNvSpPr/>
          <p:nvPr/>
        </p:nvSpPr>
        <p:spPr>
          <a:xfrm>
            <a:off x="10896600" y="8178800"/>
            <a:ext cx="2794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3120" name="Shape 3120"/>
          <p:cNvSpPr/>
          <p:nvPr/>
        </p:nvSpPr>
        <p:spPr>
          <a:xfrm>
            <a:off x="10325100" y="76835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3121" name="Shape 3121"/>
          <p:cNvSpPr/>
          <p:nvPr/>
        </p:nvSpPr>
        <p:spPr>
          <a:xfrm>
            <a:off x="10883900" y="76708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3122" name="Shape 3122"/>
          <p:cNvSpPr/>
          <p:nvPr/>
        </p:nvSpPr>
        <p:spPr>
          <a:xfrm>
            <a:off x="3199738" y="4165541"/>
            <a:ext cx="6391639" cy="1094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1" extrusionOk="0">
                <a:moveTo>
                  <a:pt x="21600" y="21038"/>
                </a:moveTo>
                <a:cubicBezTo>
                  <a:pt x="21600" y="21038"/>
                  <a:pt x="13263" y="-179"/>
                  <a:pt x="10818" y="1"/>
                </a:cubicBezTo>
                <a:cubicBezTo>
                  <a:pt x="8512" y="171"/>
                  <a:pt x="0" y="21421"/>
                  <a:pt x="0" y="21421"/>
                </a:cubicBezTo>
              </a:path>
            </a:pathLst>
          </a:cu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3123" name="Shape 3123"/>
          <p:cNvSpPr/>
          <p:nvPr/>
        </p:nvSpPr>
        <p:spPr>
          <a:xfrm>
            <a:off x="5943600" y="2349500"/>
            <a:ext cx="622300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4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600" b="1">
                <a:solidFill>
                  <a:srgbClr val="942193"/>
                </a:solidFill>
              </a:rPr>
              <a:t>∞</a:t>
            </a:r>
          </a:p>
        </p:txBody>
      </p:sp>
      <p:sp>
        <p:nvSpPr>
          <p:cNvPr id="3124" name="Shape 3124"/>
          <p:cNvSpPr/>
          <p:nvPr/>
        </p:nvSpPr>
        <p:spPr>
          <a:xfrm>
            <a:off x="977900" y="2425700"/>
            <a:ext cx="3797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942193"/>
                </a:solidFill>
              </a:rPr>
              <a:t>poisoned reverse</a:t>
            </a:r>
          </a:p>
        </p:txBody>
      </p:sp>
      <p:sp>
        <p:nvSpPr>
          <p:cNvPr id="3125" name="Shape 3125"/>
          <p:cNvSpPr/>
          <p:nvPr/>
        </p:nvSpPr>
        <p:spPr>
          <a:xfrm>
            <a:off x="5930900" y="1930400"/>
            <a:ext cx="622300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4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600" b="1">
                <a:solidFill>
                  <a:srgbClr val="942193"/>
                </a:solidFill>
              </a:rPr>
              <a:t>∞</a:t>
            </a:r>
          </a:p>
        </p:txBody>
      </p:sp>
      <p:sp>
        <p:nvSpPr>
          <p:cNvPr id="3126" name="Shape 3126"/>
          <p:cNvSpPr/>
          <p:nvPr/>
        </p:nvSpPr>
        <p:spPr>
          <a:xfrm>
            <a:off x="9626600" y="7645400"/>
            <a:ext cx="622300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4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600" b="1">
                <a:solidFill>
                  <a:srgbClr val="942193"/>
                </a:solidFill>
              </a:rPr>
              <a:t>∞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0" name="Shape 3130"/>
          <p:cNvSpPr/>
          <p:nvPr/>
        </p:nvSpPr>
        <p:spPr>
          <a:xfrm>
            <a:off x="2997195" y="5434704"/>
            <a:ext cx="6919365" cy="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31" name="Shape 3131"/>
          <p:cNvSpPr/>
          <p:nvPr/>
        </p:nvSpPr>
        <p:spPr>
          <a:xfrm>
            <a:off x="6619562" y="3999427"/>
            <a:ext cx="3300390" cy="117110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32" name="Shape 31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71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3133" name="Shape 3133"/>
          <p:cNvSpPr/>
          <p:nvPr/>
        </p:nvSpPr>
        <p:spPr>
          <a:xfrm>
            <a:off x="23241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3134" name="Shape 3134"/>
          <p:cNvSpPr/>
          <p:nvPr/>
        </p:nvSpPr>
        <p:spPr>
          <a:xfrm>
            <a:off x="96266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3135" name="Shape 3135"/>
          <p:cNvSpPr/>
          <p:nvPr/>
        </p:nvSpPr>
        <p:spPr>
          <a:xfrm>
            <a:off x="6032500" y="35560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3136" name="Shape 3136"/>
          <p:cNvSpPr/>
          <p:nvPr/>
        </p:nvSpPr>
        <p:spPr>
          <a:xfrm>
            <a:off x="6223000" y="46799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7</a:t>
            </a:r>
          </a:p>
        </p:txBody>
      </p:sp>
      <p:sp>
        <p:nvSpPr>
          <p:cNvPr id="3137" name="Shape 3137"/>
          <p:cNvSpPr/>
          <p:nvPr/>
        </p:nvSpPr>
        <p:spPr>
          <a:xfrm>
            <a:off x="8280400" y="3784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3138" name="Shape 3138"/>
          <p:cNvSpPr/>
          <p:nvPr/>
        </p:nvSpPr>
        <p:spPr>
          <a:xfrm>
            <a:off x="6692900" y="19431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3139" name="Shape 3139"/>
          <p:cNvSpPr/>
          <p:nvPr/>
        </p:nvSpPr>
        <p:spPr>
          <a:xfrm>
            <a:off x="7251700" y="19431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3140" name="Shape 3140"/>
          <p:cNvSpPr/>
          <p:nvPr/>
        </p:nvSpPr>
        <p:spPr>
          <a:xfrm>
            <a:off x="4914900" y="762000"/>
            <a:ext cx="2997200" cy="2311400"/>
          </a:xfrm>
          <a:prstGeom prst="rect">
            <a:avLst/>
          </a:prstGeom>
          <a:ln w="635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93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41" name="Shape 3141"/>
          <p:cNvSpPr/>
          <p:nvPr/>
        </p:nvSpPr>
        <p:spPr>
          <a:xfrm>
            <a:off x="61341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3142" name="Shape 3142"/>
          <p:cNvSpPr/>
          <p:nvPr/>
        </p:nvSpPr>
        <p:spPr>
          <a:xfrm flipV="1">
            <a:off x="5003796" y="1414173"/>
            <a:ext cx="2784760" cy="93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43" name="Shape 3143"/>
          <p:cNvSpPr/>
          <p:nvPr/>
        </p:nvSpPr>
        <p:spPr>
          <a:xfrm flipV="1">
            <a:off x="5819505" y="901584"/>
            <a:ext cx="983" cy="204672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44" name="Shape 3144"/>
          <p:cNvSpPr/>
          <p:nvPr/>
        </p:nvSpPr>
        <p:spPr>
          <a:xfrm>
            <a:off x="5245100" y="1892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3145" name="Shape 3145"/>
          <p:cNvSpPr/>
          <p:nvPr/>
        </p:nvSpPr>
        <p:spPr>
          <a:xfrm>
            <a:off x="66675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3146" name="Shape 3146"/>
          <p:cNvSpPr/>
          <p:nvPr/>
        </p:nvSpPr>
        <p:spPr>
          <a:xfrm>
            <a:off x="72263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3147" name="Shape 3147"/>
          <p:cNvSpPr/>
          <p:nvPr/>
        </p:nvSpPr>
        <p:spPr>
          <a:xfrm>
            <a:off x="5245100" y="23622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3148" name="Shape 3148"/>
          <p:cNvSpPr/>
          <p:nvPr/>
        </p:nvSpPr>
        <p:spPr>
          <a:xfrm>
            <a:off x="6680200" y="2425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3149" name="Shape 3149"/>
          <p:cNvSpPr/>
          <p:nvPr/>
        </p:nvSpPr>
        <p:spPr>
          <a:xfrm>
            <a:off x="7213600" y="2425700"/>
            <a:ext cx="3048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3150" name="Shape 3150"/>
          <p:cNvSpPr/>
          <p:nvPr/>
        </p:nvSpPr>
        <p:spPr>
          <a:xfrm>
            <a:off x="8597900" y="6527800"/>
            <a:ext cx="2997200" cy="2311400"/>
          </a:xfrm>
          <a:prstGeom prst="rect">
            <a:avLst/>
          </a:prstGeom>
          <a:ln w="635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008F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51" name="Shape 3151"/>
          <p:cNvSpPr/>
          <p:nvPr/>
        </p:nvSpPr>
        <p:spPr>
          <a:xfrm>
            <a:off x="98171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x</a:t>
            </a:r>
          </a:p>
        </p:txBody>
      </p:sp>
      <p:sp>
        <p:nvSpPr>
          <p:cNvPr id="3152" name="Shape 3152"/>
          <p:cNvSpPr/>
          <p:nvPr/>
        </p:nvSpPr>
        <p:spPr>
          <a:xfrm flipV="1">
            <a:off x="8686796" y="7179973"/>
            <a:ext cx="2784760" cy="931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53" name="Shape 3153"/>
          <p:cNvSpPr/>
          <p:nvPr/>
        </p:nvSpPr>
        <p:spPr>
          <a:xfrm flipV="1">
            <a:off x="9502505" y="6667384"/>
            <a:ext cx="983" cy="2046722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54" name="Shape 3154"/>
          <p:cNvSpPr/>
          <p:nvPr/>
        </p:nvSpPr>
        <p:spPr>
          <a:xfrm>
            <a:off x="8928100" y="7658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3155" name="Shape 3155"/>
          <p:cNvSpPr/>
          <p:nvPr/>
        </p:nvSpPr>
        <p:spPr>
          <a:xfrm>
            <a:off x="103505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3156" name="Shape 3156"/>
          <p:cNvSpPr/>
          <p:nvPr/>
        </p:nvSpPr>
        <p:spPr>
          <a:xfrm>
            <a:off x="109093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3157" name="Shape 3157"/>
          <p:cNvSpPr/>
          <p:nvPr/>
        </p:nvSpPr>
        <p:spPr>
          <a:xfrm>
            <a:off x="8928100" y="8128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3158" name="Shape 3158"/>
          <p:cNvSpPr/>
          <p:nvPr/>
        </p:nvSpPr>
        <p:spPr>
          <a:xfrm>
            <a:off x="9804400" y="81788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7</a:t>
            </a:r>
          </a:p>
        </p:txBody>
      </p:sp>
      <p:sp>
        <p:nvSpPr>
          <p:cNvPr id="3159" name="Shape 3159"/>
          <p:cNvSpPr/>
          <p:nvPr/>
        </p:nvSpPr>
        <p:spPr>
          <a:xfrm>
            <a:off x="10363200" y="81788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3160" name="Shape 3160"/>
          <p:cNvSpPr/>
          <p:nvPr/>
        </p:nvSpPr>
        <p:spPr>
          <a:xfrm>
            <a:off x="10896600" y="8178800"/>
            <a:ext cx="2794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3161" name="Shape 3161"/>
          <p:cNvSpPr/>
          <p:nvPr/>
        </p:nvSpPr>
        <p:spPr>
          <a:xfrm>
            <a:off x="10325100" y="76835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3162" name="Shape 3162"/>
          <p:cNvSpPr/>
          <p:nvPr/>
        </p:nvSpPr>
        <p:spPr>
          <a:xfrm>
            <a:off x="10883900" y="76708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3163" name="Shape 3163"/>
          <p:cNvSpPr/>
          <p:nvPr/>
        </p:nvSpPr>
        <p:spPr>
          <a:xfrm>
            <a:off x="3199738" y="4165541"/>
            <a:ext cx="6391639" cy="1094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21" extrusionOk="0">
                <a:moveTo>
                  <a:pt x="21600" y="21038"/>
                </a:moveTo>
                <a:cubicBezTo>
                  <a:pt x="21600" y="21038"/>
                  <a:pt x="13263" y="-179"/>
                  <a:pt x="10818" y="1"/>
                </a:cubicBezTo>
                <a:cubicBezTo>
                  <a:pt x="8512" y="171"/>
                  <a:pt x="0" y="21421"/>
                  <a:pt x="0" y="21421"/>
                </a:cubicBezTo>
              </a:path>
            </a:pathLst>
          </a:cu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3164" name="Shape 3164"/>
          <p:cNvSpPr/>
          <p:nvPr/>
        </p:nvSpPr>
        <p:spPr>
          <a:xfrm>
            <a:off x="5943600" y="2349500"/>
            <a:ext cx="622300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4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600" b="1">
                <a:solidFill>
                  <a:srgbClr val="942193"/>
                </a:solidFill>
              </a:rPr>
              <a:t>∞</a:t>
            </a:r>
          </a:p>
        </p:txBody>
      </p:sp>
      <p:sp>
        <p:nvSpPr>
          <p:cNvPr id="3165" name="Shape 3165"/>
          <p:cNvSpPr/>
          <p:nvPr/>
        </p:nvSpPr>
        <p:spPr>
          <a:xfrm>
            <a:off x="977900" y="2425700"/>
            <a:ext cx="3797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942193"/>
                </a:solidFill>
              </a:rPr>
              <a:t>poisoned reverse</a:t>
            </a:r>
          </a:p>
        </p:txBody>
      </p:sp>
      <p:sp>
        <p:nvSpPr>
          <p:cNvPr id="3166" name="Shape 3166"/>
          <p:cNvSpPr/>
          <p:nvPr/>
        </p:nvSpPr>
        <p:spPr>
          <a:xfrm>
            <a:off x="5930900" y="1930400"/>
            <a:ext cx="622300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4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600" b="1">
                <a:solidFill>
                  <a:srgbClr val="942193"/>
                </a:solidFill>
              </a:rPr>
              <a:t>∞</a:t>
            </a:r>
          </a:p>
        </p:txBody>
      </p:sp>
      <p:sp>
        <p:nvSpPr>
          <p:cNvPr id="3167" name="Shape 3167"/>
          <p:cNvSpPr/>
          <p:nvPr/>
        </p:nvSpPr>
        <p:spPr>
          <a:xfrm>
            <a:off x="9626600" y="7645400"/>
            <a:ext cx="622300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4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600" b="1">
                <a:solidFill>
                  <a:srgbClr val="942193"/>
                </a:solidFill>
              </a:rPr>
              <a:t>∞</a:t>
            </a:r>
          </a:p>
        </p:txBody>
      </p:sp>
      <p:sp>
        <p:nvSpPr>
          <p:cNvPr id="3168" name="Shape 3168"/>
          <p:cNvSpPr/>
          <p:nvPr/>
        </p:nvSpPr>
        <p:spPr>
          <a:xfrm flipH="1" flipV="1">
            <a:off x="3213096" y="5277886"/>
            <a:ext cx="6358740" cy="3"/>
          </a:xfrm>
          <a:prstGeom prst="line">
            <a:avLst/>
          </a:pr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0" dur="1000" fill="hold"/>
                                        <p:tgtEl>
                                          <p:spTgt spid="3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3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8" grpId="1" animBg="1" advAuto="0"/>
      <p:bldP spid="3163" grpId="2" animBg="1" advAuto="0"/>
      <p:bldP spid="3168" grpId="3" animBg="1" advAuto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2" name="Shape 3172"/>
          <p:cNvSpPr/>
          <p:nvPr/>
        </p:nvSpPr>
        <p:spPr>
          <a:xfrm>
            <a:off x="2997195" y="5434704"/>
            <a:ext cx="6919365" cy="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73" name="Shape 3173"/>
          <p:cNvSpPr/>
          <p:nvPr/>
        </p:nvSpPr>
        <p:spPr>
          <a:xfrm>
            <a:off x="6619562" y="3999427"/>
            <a:ext cx="3300390" cy="117110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74" name="Shape 317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72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3175" name="Shape 3175"/>
          <p:cNvSpPr/>
          <p:nvPr/>
        </p:nvSpPr>
        <p:spPr>
          <a:xfrm>
            <a:off x="23241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3176" name="Shape 3176"/>
          <p:cNvSpPr/>
          <p:nvPr/>
        </p:nvSpPr>
        <p:spPr>
          <a:xfrm>
            <a:off x="96266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3177" name="Shape 3177"/>
          <p:cNvSpPr/>
          <p:nvPr/>
        </p:nvSpPr>
        <p:spPr>
          <a:xfrm>
            <a:off x="6032500" y="35560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3178" name="Shape 3178"/>
          <p:cNvSpPr/>
          <p:nvPr/>
        </p:nvSpPr>
        <p:spPr>
          <a:xfrm>
            <a:off x="6223000" y="46799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7</a:t>
            </a:r>
          </a:p>
        </p:txBody>
      </p:sp>
      <p:sp>
        <p:nvSpPr>
          <p:cNvPr id="3179" name="Shape 3179"/>
          <p:cNvSpPr/>
          <p:nvPr/>
        </p:nvSpPr>
        <p:spPr>
          <a:xfrm>
            <a:off x="8280400" y="3784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3180" name="Shape 3180"/>
          <p:cNvSpPr/>
          <p:nvPr/>
        </p:nvSpPr>
        <p:spPr>
          <a:xfrm>
            <a:off x="6692900" y="19431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3181" name="Shape 3181"/>
          <p:cNvSpPr/>
          <p:nvPr/>
        </p:nvSpPr>
        <p:spPr>
          <a:xfrm>
            <a:off x="7251700" y="19431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3182" name="Shape 3182"/>
          <p:cNvSpPr/>
          <p:nvPr/>
        </p:nvSpPr>
        <p:spPr>
          <a:xfrm>
            <a:off x="4914900" y="762000"/>
            <a:ext cx="2997200" cy="2311400"/>
          </a:xfrm>
          <a:prstGeom prst="rect">
            <a:avLst/>
          </a:prstGeom>
          <a:ln w="635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93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83" name="Shape 3183"/>
          <p:cNvSpPr/>
          <p:nvPr/>
        </p:nvSpPr>
        <p:spPr>
          <a:xfrm>
            <a:off x="61341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3184" name="Shape 3184"/>
          <p:cNvSpPr/>
          <p:nvPr/>
        </p:nvSpPr>
        <p:spPr>
          <a:xfrm flipV="1">
            <a:off x="5003796" y="1414173"/>
            <a:ext cx="2784760" cy="93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85" name="Shape 3185"/>
          <p:cNvSpPr/>
          <p:nvPr/>
        </p:nvSpPr>
        <p:spPr>
          <a:xfrm flipV="1">
            <a:off x="5819505" y="901584"/>
            <a:ext cx="983" cy="204672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86" name="Shape 3186"/>
          <p:cNvSpPr/>
          <p:nvPr/>
        </p:nvSpPr>
        <p:spPr>
          <a:xfrm>
            <a:off x="5245100" y="1892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3187" name="Shape 3187"/>
          <p:cNvSpPr/>
          <p:nvPr/>
        </p:nvSpPr>
        <p:spPr>
          <a:xfrm>
            <a:off x="66675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3188" name="Shape 3188"/>
          <p:cNvSpPr/>
          <p:nvPr/>
        </p:nvSpPr>
        <p:spPr>
          <a:xfrm>
            <a:off x="72263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3189" name="Shape 3189"/>
          <p:cNvSpPr/>
          <p:nvPr/>
        </p:nvSpPr>
        <p:spPr>
          <a:xfrm>
            <a:off x="5245100" y="23622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3190" name="Shape 3190"/>
          <p:cNvSpPr/>
          <p:nvPr/>
        </p:nvSpPr>
        <p:spPr>
          <a:xfrm>
            <a:off x="6680200" y="2425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3191" name="Shape 3191"/>
          <p:cNvSpPr/>
          <p:nvPr/>
        </p:nvSpPr>
        <p:spPr>
          <a:xfrm>
            <a:off x="7213600" y="2425700"/>
            <a:ext cx="3048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3192" name="Shape 3192"/>
          <p:cNvSpPr/>
          <p:nvPr/>
        </p:nvSpPr>
        <p:spPr>
          <a:xfrm>
            <a:off x="8597900" y="6527800"/>
            <a:ext cx="2997200" cy="2311400"/>
          </a:xfrm>
          <a:prstGeom prst="rect">
            <a:avLst/>
          </a:prstGeom>
          <a:ln w="635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008F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93" name="Shape 3193"/>
          <p:cNvSpPr/>
          <p:nvPr/>
        </p:nvSpPr>
        <p:spPr>
          <a:xfrm>
            <a:off x="98171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x</a:t>
            </a:r>
          </a:p>
        </p:txBody>
      </p:sp>
      <p:sp>
        <p:nvSpPr>
          <p:cNvPr id="3194" name="Shape 3194"/>
          <p:cNvSpPr/>
          <p:nvPr/>
        </p:nvSpPr>
        <p:spPr>
          <a:xfrm flipV="1">
            <a:off x="8686796" y="7179973"/>
            <a:ext cx="2784760" cy="931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95" name="Shape 3195"/>
          <p:cNvSpPr/>
          <p:nvPr/>
        </p:nvSpPr>
        <p:spPr>
          <a:xfrm flipV="1">
            <a:off x="9502505" y="6667384"/>
            <a:ext cx="983" cy="2046722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196" name="Shape 3196"/>
          <p:cNvSpPr/>
          <p:nvPr/>
        </p:nvSpPr>
        <p:spPr>
          <a:xfrm>
            <a:off x="8928100" y="7658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3197" name="Shape 3197"/>
          <p:cNvSpPr/>
          <p:nvPr/>
        </p:nvSpPr>
        <p:spPr>
          <a:xfrm>
            <a:off x="103505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3198" name="Shape 3198"/>
          <p:cNvSpPr/>
          <p:nvPr/>
        </p:nvSpPr>
        <p:spPr>
          <a:xfrm>
            <a:off x="109093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3199" name="Shape 3199"/>
          <p:cNvSpPr/>
          <p:nvPr/>
        </p:nvSpPr>
        <p:spPr>
          <a:xfrm>
            <a:off x="8928100" y="8128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3200" name="Shape 3200"/>
          <p:cNvSpPr/>
          <p:nvPr/>
        </p:nvSpPr>
        <p:spPr>
          <a:xfrm>
            <a:off x="9804400" y="81788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7</a:t>
            </a:r>
          </a:p>
        </p:txBody>
      </p:sp>
      <p:sp>
        <p:nvSpPr>
          <p:cNvPr id="3201" name="Shape 3201"/>
          <p:cNvSpPr/>
          <p:nvPr/>
        </p:nvSpPr>
        <p:spPr>
          <a:xfrm>
            <a:off x="10363200" y="81788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3202" name="Shape 3202"/>
          <p:cNvSpPr/>
          <p:nvPr/>
        </p:nvSpPr>
        <p:spPr>
          <a:xfrm>
            <a:off x="10896600" y="8178800"/>
            <a:ext cx="2794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3203" name="Shape 3203"/>
          <p:cNvSpPr/>
          <p:nvPr/>
        </p:nvSpPr>
        <p:spPr>
          <a:xfrm>
            <a:off x="10325100" y="76835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3204" name="Shape 3204"/>
          <p:cNvSpPr/>
          <p:nvPr/>
        </p:nvSpPr>
        <p:spPr>
          <a:xfrm>
            <a:off x="10883900" y="76708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3205" name="Shape 3205"/>
          <p:cNvSpPr/>
          <p:nvPr/>
        </p:nvSpPr>
        <p:spPr>
          <a:xfrm>
            <a:off x="977900" y="2425700"/>
            <a:ext cx="3797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942193"/>
                </a:solidFill>
              </a:rPr>
              <a:t>poisoned reverse</a:t>
            </a:r>
          </a:p>
        </p:txBody>
      </p:sp>
      <p:sp>
        <p:nvSpPr>
          <p:cNvPr id="3206" name="Shape 3206"/>
          <p:cNvSpPr/>
          <p:nvPr/>
        </p:nvSpPr>
        <p:spPr>
          <a:xfrm>
            <a:off x="5930900" y="1930400"/>
            <a:ext cx="622300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4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600" b="1">
                <a:solidFill>
                  <a:srgbClr val="942193"/>
                </a:solidFill>
              </a:rPr>
              <a:t>∞</a:t>
            </a:r>
          </a:p>
        </p:txBody>
      </p:sp>
      <p:sp>
        <p:nvSpPr>
          <p:cNvPr id="3207" name="Shape 3207"/>
          <p:cNvSpPr/>
          <p:nvPr/>
        </p:nvSpPr>
        <p:spPr>
          <a:xfrm>
            <a:off x="9626600" y="7645400"/>
            <a:ext cx="622300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4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600" b="1">
                <a:solidFill>
                  <a:srgbClr val="942193"/>
                </a:solidFill>
              </a:rPr>
              <a:t>∞</a:t>
            </a:r>
          </a:p>
        </p:txBody>
      </p:sp>
      <p:sp>
        <p:nvSpPr>
          <p:cNvPr id="3208" name="Shape 3208"/>
          <p:cNvSpPr/>
          <p:nvPr/>
        </p:nvSpPr>
        <p:spPr>
          <a:xfrm flipH="1" flipV="1">
            <a:off x="3213096" y="5277886"/>
            <a:ext cx="6358740" cy="3"/>
          </a:xfrm>
          <a:prstGeom prst="line">
            <a:avLst/>
          </a:pr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209" name="Shape 3209"/>
          <p:cNvSpPr/>
          <p:nvPr/>
        </p:nvSpPr>
        <p:spPr>
          <a:xfrm>
            <a:off x="6096000" y="24130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7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3" name="Shape 3213"/>
          <p:cNvSpPr/>
          <p:nvPr/>
        </p:nvSpPr>
        <p:spPr>
          <a:xfrm>
            <a:off x="2997195" y="5434704"/>
            <a:ext cx="6919365" cy="2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214" name="Shape 3214"/>
          <p:cNvSpPr/>
          <p:nvPr/>
        </p:nvSpPr>
        <p:spPr>
          <a:xfrm>
            <a:off x="6619562" y="3999427"/>
            <a:ext cx="3300390" cy="1171105"/>
          </a:xfrm>
          <a:prstGeom prst="line">
            <a:avLst/>
          </a:prstGeom>
          <a:ln w="63500">
            <a:solidFill>
              <a:srgbClr val="797979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215" name="Shape 32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73</a:t>
            </a:fld>
            <a:endParaRPr>
              <a:solidFill>
                <a:srgbClr val="919191"/>
              </a:solidFill>
            </a:endParaRPr>
          </a:p>
        </p:txBody>
      </p:sp>
      <p:sp>
        <p:nvSpPr>
          <p:cNvPr id="3216" name="Shape 3216"/>
          <p:cNvSpPr/>
          <p:nvPr/>
        </p:nvSpPr>
        <p:spPr>
          <a:xfrm>
            <a:off x="23241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42424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3217" name="Shape 3217"/>
          <p:cNvSpPr/>
          <p:nvPr/>
        </p:nvSpPr>
        <p:spPr>
          <a:xfrm>
            <a:off x="9626600" y="48768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008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z</a:t>
            </a:r>
          </a:p>
        </p:txBody>
      </p:sp>
      <p:sp>
        <p:nvSpPr>
          <p:cNvPr id="3218" name="Shape 3218"/>
          <p:cNvSpPr/>
          <p:nvPr/>
        </p:nvSpPr>
        <p:spPr>
          <a:xfrm>
            <a:off x="6032500" y="3556000"/>
            <a:ext cx="762000" cy="762000"/>
          </a:xfrm>
          <a:prstGeom prst="roundRect">
            <a:avLst>
              <a:gd name="adj" fmla="val 25000"/>
            </a:avLst>
          </a:prstGeom>
          <a:solidFill>
            <a:srgbClr val="FF93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FFFFFF"/>
                </a:solidFill>
              </a:rPr>
              <a:t>y</a:t>
            </a:r>
          </a:p>
        </p:txBody>
      </p:sp>
      <p:sp>
        <p:nvSpPr>
          <p:cNvPr id="3219" name="Shape 3219"/>
          <p:cNvSpPr/>
          <p:nvPr/>
        </p:nvSpPr>
        <p:spPr>
          <a:xfrm>
            <a:off x="6223000" y="467995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7</a:t>
            </a:r>
          </a:p>
        </p:txBody>
      </p:sp>
      <p:sp>
        <p:nvSpPr>
          <p:cNvPr id="3220" name="Shape 3220"/>
          <p:cNvSpPr/>
          <p:nvPr/>
        </p:nvSpPr>
        <p:spPr>
          <a:xfrm>
            <a:off x="8280400" y="3784600"/>
            <a:ext cx="381000" cy="74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1">
                <a:solidFill>
                  <a:srgbClr val="42424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424242"/>
                </a:solidFill>
              </a:rPr>
              <a:t>1</a:t>
            </a:r>
          </a:p>
        </p:txBody>
      </p:sp>
      <p:sp>
        <p:nvSpPr>
          <p:cNvPr id="3221" name="Shape 3221"/>
          <p:cNvSpPr/>
          <p:nvPr/>
        </p:nvSpPr>
        <p:spPr>
          <a:xfrm>
            <a:off x="6692900" y="19431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3222" name="Shape 3222"/>
          <p:cNvSpPr/>
          <p:nvPr/>
        </p:nvSpPr>
        <p:spPr>
          <a:xfrm>
            <a:off x="7251700" y="19431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3223" name="Shape 3223"/>
          <p:cNvSpPr/>
          <p:nvPr/>
        </p:nvSpPr>
        <p:spPr>
          <a:xfrm>
            <a:off x="4914900" y="762000"/>
            <a:ext cx="2997200" cy="2311400"/>
          </a:xfrm>
          <a:prstGeom prst="rect">
            <a:avLst/>
          </a:prstGeom>
          <a:ln w="635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93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224" name="Shape 3224"/>
          <p:cNvSpPr/>
          <p:nvPr/>
        </p:nvSpPr>
        <p:spPr>
          <a:xfrm>
            <a:off x="61341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x</a:t>
            </a:r>
          </a:p>
        </p:txBody>
      </p:sp>
      <p:sp>
        <p:nvSpPr>
          <p:cNvPr id="3225" name="Shape 3225"/>
          <p:cNvSpPr/>
          <p:nvPr/>
        </p:nvSpPr>
        <p:spPr>
          <a:xfrm flipV="1">
            <a:off x="5003796" y="1414173"/>
            <a:ext cx="2784760" cy="93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226" name="Shape 3226"/>
          <p:cNvSpPr/>
          <p:nvPr/>
        </p:nvSpPr>
        <p:spPr>
          <a:xfrm flipV="1">
            <a:off x="5819505" y="901584"/>
            <a:ext cx="983" cy="2046721"/>
          </a:xfrm>
          <a:prstGeom prst="line">
            <a:avLst/>
          </a:prstGeom>
          <a:ln w="38100">
            <a:solidFill>
              <a:srgbClr val="FF93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227" name="Shape 3227"/>
          <p:cNvSpPr/>
          <p:nvPr/>
        </p:nvSpPr>
        <p:spPr>
          <a:xfrm>
            <a:off x="5245100" y="18923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3228" name="Shape 3228"/>
          <p:cNvSpPr/>
          <p:nvPr/>
        </p:nvSpPr>
        <p:spPr>
          <a:xfrm>
            <a:off x="66675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y</a:t>
            </a:r>
          </a:p>
        </p:txBody>
      </p:sp>
      <p:sp>
        <p:nvSpPr>
          <p:cNvPr id="3229" name="Shape 3229"/>
          <p:cNvSpPr/>
          <p:nvPr/>
        </p:nvSpPr>
        <p:spPr>
          <a:xfrm>
            <a:off x="7226300" y="7874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3230" name="Shape 3230"/>
          <p:cNvSpPr/>
          <p:nvPr/>
        </p:nvSpPr>
        <p:spPr>
          <a:xfrm>
            <a:off x="5245100" y="23622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z</a:t>
            </a:r>
          </a:p>
        </p:txBody>
      </p:sp>
      <p:sp>
        <p:nvSpPr>
          <p:cNvPr id="3231" name="Shape 3231"/>
          <p:cNvSpPr/>
          <p:nvPr/>
        </p:nvSpPr>
        <p:spPr>
          <a:xfrm>
            <a:off x="6680200" y="24257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3232" name="Shape 3232"/>
          <p:cNvSpPr/>
          <p:nvPr/>
        </p:nvSpPr>
        <p:spPr>
          <a:xfrm>
            <a:off x="7213600" y="2425700"/>
            <a:ext cx="3048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3233" name="Shape 3233"/>
          <p:cNvSpPr/>
          <p:nvPr/>
        </p:nvSpPr>
        <p:spPr>
          <a:xfrm>
            <a:off x="8597900" y="6527800"/>
            <a:ext cx="2997200" cy="2311400"/>
          </a:xfrm>
          <a:prstGeom prst="rect">
            <a:avLst/>
          </a:prstGeom>
          <a:ln w="635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008F00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234" name="Shape 3234"/>
          <p:cNvSpPr/>
          <p:nvPr/>
        </p:nvSpPr>
        <p:spPr>
          <a:xfrm>
            <a:off x="98171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x</a:t>
            </a:r>
          </a:p>
        </p:txBody>
      </p:sp>
      <p:sp>
        <p:nvSpPr>
          <p:cNvPr id="3235" name="Shape 3235"/>
          <p:cNvSpPr/>
          <p:nvPr/>
        </p:nvSpPr>
        <p:spPr>
          <a:xfrm flipV="1">
            <a:off x="8686796" y="7179973"/>
            <a:ext cx="2784760" cy="931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236" name="Shape 3236"/>
          <p:cNvSpPr/>
          <p:nvPr/>
        </p:nvSpPr>
        <p:spPr>
          <a:xfrm flipV="1">
            <a:off x="9502505" y="6667384"/>
            <a:ext cx="983" cy="2046722"/>
          </a:xfrm>
          <a:prstGeom prst="line">
            <a:avLst/>
          </a:prstGeom>
          <a:ln w="38100">
            <a:solidFill>
              <a:srgbClr val="008F00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237" name="Shape 3237"/>
          <p:cNvSpPr/>
          <p:nvPr/>
        </p:nvSpPr>
        <p:spPr>
          <a:xfrm>
            <a:off x="8928100" y="76581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3238" name="Shape 3238"/>
          <p:cNvSpPr/>
          <p:nvPr/>
        </p:nvSpPr>
        <p:spPr>
          <a:xfrm>
            <a:off x="103505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y</a:t>
            </a:r>
          </a:p>
        </p:txBody>
      </p:sp>
      <p:sp>
        <p:nvSpPr>
          <p:cNvPr id="3239" name="Shape 3239"/>
          <p:cNvSpPr/>
          <p:nvPr/>
        </p:nvSpPr>
        <p:spPr>
          <a:xfrm>
            <a:off x="10909300" y="6553200"/>
            <a:ext cx="381000" cy="596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3240" name="Shape 3240"/>
          <p:cNvSpPr/>
          <p:nvPr/>
        </p:nvSpPr>
        <p:spPr>
          <a:xfrm>
            <a:off x="8928100" y="8128000"/>
            <a:ext cx="3429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z</a:t>
            </a:r>
          </a:p>
        </p:txBody>
      </p:sp>
      <p:sp>
        <p:nvSpPr>
          <p:cNvPr id="3241" name="Shape 3241"/>
          <p:cNvSpPr/>
          <p:nvPr/>
        </p:nvSpPr>
        <p:spPr>
          <a:xfrm>
            <a:off x="9804400" y="81788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7</a:t>
            </a:r>
          </a:p>
        </p:txBody>
      </p:sp>
      <p:sp>
        <p:nvSpPr>
          <p:cNvPr id="3242" name="Shape 3242"/>
          <p:cNvSpPr/>
          <p:nvPr/>
        </p:nvSpPr>
        <p:spPr>
          <a:xfrm>
            <a:off x="10363200" y="81788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1</a:t>
            </a:r>
          </a:p>
        </p:txBody>
      </p:sp>
      <p:sp>
        <p:nvSpPr>
          <p:cNvPr id="3243" name="Shape 3243"/>
          <p:cNvSpPr/>
          <p:nvPr/>
        </p:nvSpPr>
        <p:spPr>
          <a:xfrm>
            <a:off x="10896600" y="8178800"/>
            <a:ext cx="2794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0</a:t>
            </a:r>
          </a:p>
        </p:txBody>
      </p:sp>
      <p:sp>
        <p:nvSpPr>
          <p:cNvPr id="3244" name="Shape 3244"/>
          <p:cNvSpPr/>
          <p:nvPr/>
        </p:nvSpPr>
        <p:spPr>
          <a:xfrm>
            <a:off x="10325100" y="76835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3245" name="Shape 3245"/>
          <p:cNvSpPr/>
          <p:nvPr/>
        </p:nvSpPr>
        <p:spPr>
          <a:xfrm>
            <a:off x="10883900" y="7670800"/>
            <a:ext cx="190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FF93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3246" name="Shape 3246"/>
          <p:cNvSpPr/>
          <p:nvPr/>
        </p:nvSpPr>
        <p:spPr>
          <a:xfrm>
            <a:off x="4419600" y="7759700"/>
            <a:ext cx="3797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942193"/>
                </a:solidFill>
              </a:rPr>
              <a:t>poisoned reverse</a:t>
            </a:r>
          </a:p>
        </p:txBody>
      </p:sp>
      <p:sp>
        <p:nvSpPr>
          <p:cNvPr id="3247" name="Shape 3247"/>
          <p:cNvSpPr/>
          <p:nvPr/>
        </p:nvSpPr>
        <p:spPr>
          <a:xfrm>
            <a:off x="9626600" y="7645400"/>
            <a:ext cx="622300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4600" b="1">
                <a:solidFill>
                  <a:srgbClr val="942193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600" b="1">
                <a:solidFill>
                  <a:srgbClr val="942193"/>
                </a:solidFill>
              </a:rPr>
              <a:t>∞</a:t>
            </a:r>
          </a:p>
        </p:txBody>
      </p:sp>
      <p:sp>
        <p:nvSpPr>
          <p:cNvPr id="3248" name="Shape 3248"/>
          <p:cNvSpPr/>
          <p:nvPr/>
        </p:nvSpPr>
        <p:spPr>
          <a:xfrm flipH="1" flipV="1">
            <a:off x="3213096" y="5277886"/>
            <a:ext cx="6358740" cy="3"/>
          </a:xfrm>
          <a:prstGeom prst="line">
            <a:avLst/>
          </a:pr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249" name="Shape 3249"/>
          <p:cNvSpPr/>
          <p:nvPr/>
        </p:nvSpPr>
        <p:spPr>
          <a:xfrm>
            <a:off x="6096000" y="24130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7</a:t>
            </a:r>
          </a:p>
        </p:txBody>
      </p:sp>
      <p:sp>
        <p:nvSpPr>
          <p:cNvPr id="3250" name="Shape 3250"/>
          <p:cNvSpPr/>
          <p:nvPr/>
        </p:nvSpPr>
        <p:spPr>
          <a:xfrm flipV="1">
            <a:off x="5981165" y="2189185"/>
            <a:ext cx="1485520" cy="781852"/>
          </a:xfrm>
          <a:prstGeom prst="line">
            <a:avLst/>
          </a:prstGeom>
          <a:ln w="63500">
            <a:solidFill>
              <a:srgbClr val="942193"/>
            </a:solidFill>
            <a:miter lim="400000"/>
            <a:headEnd type="stealth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251" name="Shape 3251"/>
          <p:cNvSpPr/>
          <p:nvPr/>
        </p:nvSpPr>
        <p:spPr>
          <a:xfrm>
            <a:off x="6108700" y="1968500"/>
            <a:ext cx="2413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>
              <a:defRPr sz="3600">
                <a:solidFill>
                  <a:srgbClr val="008F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8F00"/>
                </a:solidFill>
              </a:rPr>
              <a:t>8</a:t>
            </a:r>
          </a:p>
        </p:txBody>
      </p:sp>
      <p:sp>
        <p:nvSpPr>
          <p:cNvPr id="3252" name="Shape 3252"/>
          <p:cNvSpPr/>
          <p:nvPr/>
        </p:nvSpPr>
        <p:spPr>
          <a:xfrm>
            <a:off x="3166499" y="3889712"/>
            <a:ext cx="6548179" cy="1755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4" h="18682" extrusionOk="0">
                <a:moveTo>
                  <a:pt x="12179" y="0"/>
                </a:moveTo>
                <a:cubicBezTo>
                  <a:pt x="12179" y="0"/>
                  <a:pt x="21413" y="10286"/>
                  <a:pt x="21473" y="13935"/>
                </a:cubicBezTo>
                <a:cubicBezTo>
                  <a:pt x="21600" y="21600"/>
                  <a:pt x="0" y="17679"/>
                  <a:pt x="0" y="17679"/>
                </a:cubicBezTo>
              </a:path>
            </a:pathLst>
          </a:custGeom>
          <a:ln w="63500">
            <a:solidFill>
              <a:srgbClr val="942193"/>
            </a:solidFill>
            <a:miter lim="400000"/>
            <a:tailEnd type="stealth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5" dur="1000" fill="hold"/>
                                        <p:tgtEl>
                                          <p:spTgt spid="3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" grpId="5" animBg="1" advAuto="0"/>
      <p:bldP spid="3250" grpId="1" animBg="1" advAuto="0"/>
      <p:bldP spid="3250" grpId="3" animBg="1" advAuto="0"/>
      <p:bldP spid="3251" grpId="2" animBg="1" advAuto="0"/>
      <p:bldP spid="3252" grpId="4" animBg="1" advAuto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Poisoned reverse</a:t>
            </a:r>
          </a:p>
          <a:p>
            <a:pPr lvl="1"/>
            <a:r>
              <a:rPr lang="en-US" dirty="0" smtClean="0"/>
              <a:t>If z routes to x through y, </a:t>
            </a:r>
            <a:br>
              <a:rPr lang="en-US" dirty="0" smtClean="0"/>
            </a:br>
            <a:r>
              <a:rPr lang="en-US" dirty="0" smtClean="0"/>
              <a:t>z advertises to y that its cost to x is infinite</a:t>
            </a:r>
          </a:p>
          <a:p>
            <a:pPr lvl="1"/>
            <a:r>
              <a:rPr lang="en-US" dirty="0" smtClean="0"/>
              <a:t>y never decides to route to x through z</a:t>
            </a:r>
          </a:p>
          <a:p>
            <a:r>
              <a:rPr lang="en-US" dirty="0" smtClean="0"/>
              <a:t>Often avoids the count-to-infinity problem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722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" name="Shape 1193"/>
          <p:cNvSpPr>
            <a:spLocks noGrp="1"/>
          </p:cNvSpPr>
          <p:nvPr>
            <p:ph type="title"/>
          </p:nvPr>
        </p:nvSpPr>
        <p:spPr>
          <a:xfrm>
            <a:off x="1092200" y="368300"/>
            <a:ext cx="10287000" cy="2438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00" dirty="0" smtClean="0">
                <a:solidFill>
                  <a:srgbClr val="424242"/>
                </a:solidFill>
              </a:rPr>
              <a:t>Distance Vector </a:t>
            </a:r>
            <a:r>
              <a:rPr lang="en-US" sz="6400" dirty="0" smtClean="0">
                <a:solidFill>
                  <a:srgbClr val="424242"/>
                </a:solidFill>
              </a:rPr>
              <a:t>Routing</a:t>
            </a:r>
            <a:endParaRPr sz="6400" dirty="0">
              <a:solidFill>
                <a:srgbClr val="424242"/>
              </a:solidFill>
            </a:endParaRPr>
          </a:p>
        </p:txBody>
      </p:sp>
      <p:sp>
        <p:nvSpPr>
          <p:cNvPr id="1194" name="Shape 1194"/>
          <p:cNvSpPr>
            <a:spLocks noGrp="1"/>
          </p:cNvSpPr>
          <p:nvPr>
            <p:ph type="body" idx="1"/>
          </p:nvPr>
        </p:nvSpPr>
        <p:spPr>
          <a:xfrm>
            <a:off x="516640" y="3073400"/>
            <a:ext cx="12205622" cy="6096000"/>
          </a:xfrm>
          <a:prstGeom prst="rect">
            <a:avLst/>
          </a:prstGeom>
        </p:spPr>
        <p:txBody>
          <a:bodyPr lIns="0" tIns="0" rIns="0" bIns="0" anchor="t"/>
          <a:lstStyle/>
          <a:p>
            <a:pPr marL="571500" lvl="0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4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Are loops possible?</a:t>
            </a:r>
          </a:p>
          <a:p>
            <a:pPr marL="1016000" lvl="1">
              <a:lnSpc>
                <a:spcPct val="90000"/>
              </a:lnSpc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yes, until 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convergence </a:t>
            </a:r>
          </a:p>
          <a:p>
            <a:pPr marL="1016000" lvl="1">
              <a:lnSpc>
                <a:spcPct val="90000"/>
              </a:lnSpc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convergence slower than in Link-State</a:t>
            </a:r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16000" lvl="1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71500"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4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Scalability?</a:t>
            </a:r>
          </a:p>
          <a:p>
            <a:pPr marL="1016000" lvl="1">
              <a:lnSpc>
                <a:spcPct val="90000"/>
              </a:lnSpc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requires fewer messages than Link-State</a:t>
            </a:r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16000" lvl="1">
              <a:lnSpc>
                <a:spcPct val="90000"/>
              </a:lnSpc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O(N) update time on arrival of a new DV from neighbor</a:t>
            </a:r>
          </a:p>
          <a:p>
            <a:pPr marL="1016000" lvl="1">
              <a:lnSpc>
                <a:spcPct val="90000"/>
              </a:lnSpc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(network diameter) convergence time </a:t>
            </a:r>
          </a:p>
          <a:p>
            <a:pPr marL="1016000" lvl="1">
              <a:lnSpc>
                <a:spcPct val="90000"/>
              </a:lnSpc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O(N) entries in forwarding table</a:t>
            </a:r>
            <a:b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71500">
              <a:lnSpc>
                <a:spcPct val="90000"/>
              </a:lnSpc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RIP is a protocol that implements DV (IETF RFC 2080)</a:t>
            </a:r>
          </a:p>
          <a:p>
            <a:pPr marL="571500">
              <a:lnSpc>
                <a:spcPct val="90000"/>
              </a:lnSpc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endParaRPr lang="en-US" sz="3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80396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4" grpId="0" uiExpand="1" build="p" advAuto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330" y="431131"/>
            <a:ext cx="12192142" cy="1881841"/>
          </a:xfrm>
        </p:spPr>
        <p:txBody>
          <a:bodyPr/>
          <a:lstStyle/>
          <a:p>
            <a:r>
              <a:rPr lang="en-US" sz="5100" dirty="0" smtClean="0"/>
              <a:t>Does </a:t>
            </a:r>
            <a:r>
              <a:rPr lang="en-US" sz="5100" dirty="0"/>
              <a:t>Poison-Reverse Completely Solve </a:t>
            </a:r>
            <a:br>
              <a:rPr lang="en-US" sz="5100" dirty="0"/>
            </a:br>
            <a:r>
              <a:rPr lang="en-US" sz="5100" dirty="0"/>
              <a:t>the Count-to-Infinity Problem?</a:t>
            </a:r>
            <a:endParaRPr lang="en-US" sz="51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5449541" y="6730117"/>
            <a:ext cx="769324" cy="899362"/>
          </a:xfrm>
          <a:custGeom>
            <a:avLst/>
            <a:gdLst>
              <a:gd name="T0" fmla="*/ 0 w 222"/>
              <a:gd name="T1" fmla="*/ 180 h 180"/>
              <a:gd name="T2" fmla="*/ 222 w 222"/>
              <a:gd name="T3" fmla="*/ 0 h 180"/>
              <a:gd name="T4" fmla="*/ 0 60000 65536"/>
              <a:gd name="T5" fmla="*/ 0 60000 65536"/>
              <a:gd name="T6" fmla="*/ 0 w 222"/>
              <a:gd name="T7" fmla="*/ 0 h 180"/>
              <a:gd name="T8" fmla="*/ 222 w 222"/>
              <a:gd name="T9" fmla="*/ 180 h 1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2" h="180">
                <a:moveTo>
                  <a:pt x="0" y="180"/>
                </a:moveTo>
                <a:lnTo>
                  <a:pt x="22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4548531" y="7909280"/>
            <a:ext cx="1084679" cy="4047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548530" y="7874305"/>
            <a:ext cx="3466" cy="24982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5633210" y="7874305"/>
            <a:ext cx="3466" cy="24982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548530" y="7874305"/>
            <a:ext cx="1074283" cy="244826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 anchor="ctr"/>
          <a:lstStyle/>
          <a:p>
            <a:pPr algn="ctr" eaLnBrk="0" hangingPunct="0"/>
            <a:endParaRPr lang="en-US" sz="3400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4538134" y="7579515"/>
            <a:ext cx="1084679" cy="47466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6853039" y="6730117"/>
            <a:ext cx="748533" cy="944330"/>
          </a:xfrm>
          <a:custGeom>
            <a:avLst/>
            <a:gdLst>
              <a:gd name="T0" fmla="*/ 0 w 216"/>
              <a:gd name="T1" fmla="*/ 0 h 189"/>
              <a:gd name="T2" fmla="*/ 216 w 216"/>
              <a:gd name="T3" fmla="*/ 189 h 189"/>
              <a:gd name="T4" fmla="*/ 0 60000 65536"/>
              <a:gd name="T5" fmla="*/ 0 60000 65536"/>
              <a:gd name="T6" fmla="*/ 0 w 216"/>
              <a:gd name="T7" fmla="*/ 0 h 189"/>
              <a:gd name="T8" fmla="*/ 216 w 216"/>
              <a:gd name="T9" fmla="*/ 189 h 18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" h="189">
                <a:moveTo>
                  <a:pt x="0" y="0"/>
                </a:moveTo>
                <a:lnTo>
                  <a:pt x="216" y="18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5647071" y="8049181"/>
            <a:ext cx="1871330" cy="14989"/>
          </a:xfrm>
          <a:custGeom>
            <a:avLst/>
            <a:gdLst>
              <a:gd name="T0" fmla="*/ 540 w 540"/>
              <a:gd name="T1" fmla="*/ 3 h 3"/>
              <a:gd name="T2" fmla="*/ 0 w 540"/>
              <a:gd name="T3" fmla="*/ 0 h 3"/>
              <a:gd name="T4" fmla="*/ 0 60000 65536"/>
              <a:gd name="T5" fmla="*/ 0 60000 65536"/>
              <a:gd name="T6" fmla="*/ 0 w 540"/>
              <a:gd name="T7" fmla="*/ 0 h 3"/>
              <a:gd name="T8" fmla="*/ 540 w 540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0" h="3">
                <a:moveTo>
                  <a:pt x="540" y="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39" name="Rectangle 14"/>
          <p:cNvSpPr>
            <a:spLocks noChangeArrowheads="1"/>
          </p:cNvSpPr>
          <p:nvPr/>
        </p:nvSpPr>
        <p:spPr bwMode="auto">
          <a:xfrm>
            <a:off x="4813621" y="7644470"/>
            <a:ext cx="492398" cy="659531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4861804" y="7677252"/>
            <a:ext cx="416545" cy="439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 dirty="0"/>
              <a:t>A</a:t>
            </a:r>
            <a:endParaRPr lang="en-US" sz="3400" b="0" dirty="0"/>
          </a:p>
        </p:txBody>
      </p:sp>
      <p:sp>
        <p:nvSpPr>
          <p:cNvPr id="31" name="Oval 17"/>
          <p:cNvSpPr>
            <a:spLocks noChangeArrowheads="1"/>
          </p:cNvSpPr>
          <p:nvPr/>
        </p:nvSpPr>
        <p:spPr bwMode="auto">
          <a:xfrm>
            <a:off x="7476815" y="7969238"/>
            <a:ext cx="1084678" cy="4047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32" name="Line 18"/>
          <p:cNvSpPr>
            <a:spLocks noChangeShapeType="1"/>
          </p:cNvSpPr>
          <p:nvPr/>
        </p:nvSpPr>
        <p:spPr bwMode="auto">
          <a:xfrm>
            <a:off x="7476816" y="7934263"/>
            <a:ext cx="0" cy="24982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33" name="Line 19"/>
          <p:cNvSpPr>
            <a:spLocks noChangeShapeType="1"/>
          </p:cNvSpPr>
          <p:nvPr/>
        </p:nvSpPr>
        <p:spPr bwMode="auto">
          <a:xfrm>
            <a:off x="8561493" y="7934263"/>
            <a:ext cx="0" cy="24982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34" name="Rectangle 20"/>
          <p:cNvSpPr>
            <a:spLocks noChangeArrowheads="1"/>
          </p:cNvSpPr>
          <p:nvPr/>
        </p:nvSpPr>
        <p:spPr bwMode="auto">
          <a:xfrm>
            <a:off x="7476816" y="7934263"/>
            <a:ext cx="1074281" cy="244826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 anchor="ctr"/>
          <a:lstStyle/>
          <a:p>
            <a:pPr algn="ctr" eaLnBrk="0" hangingPunct="0"/>
            <a:endParaRPr lang="en-US" sz="3400"/>
          </a:p>
        </p:txBody>
      </p:sp>
      <p:sp>
        <p:nvSpPr>
          <p:cNvPr id="35" name="Oval 21"/>
          <p:cNvSpPr>
            <a:spLocks noChangeArrowheads="1"/>
          </p:cNvSpPr>
          <p:nvPr/>
        </p:nvSpPr>
        <p:spPr bwMode="auto">
          <a:xfrm>
            <a:off x="7466419" y="7639471"/>
            <a:ext cx="1084678" cy="474664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37" name="Rectangle 23"/>
          <p:cNvSpPr>
            <a:spLocks noChangeArrowheads="1"/>
          </p:cNvSpPr>
          <p:nvPr/>
        </p:nvSpPr>
        <p:spPr bwMode="auto">
          <a:xfrm>
            <a:off x="7766054" y="7704426"/>
            <a:ext cx="492651" cy="659531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38" name="Text Box 24"/>
          <p:cNvSpPr txBox="1">
            <a:spLocks noChangeArrowheads="1"/>
          </p:cNvSpPr>
          <p:nvPr/>
        </p:nvSpPr>
        <p:spPr bwMode="auto">
          <a:xfrm>
            <a:off x="7816080" y="7728618"/>
            <a:ext cx="416545" cy="439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 dirty="0"/>
              <a:t>C</a:t>
            </a:r>
            <a:endParaRPr lang="en-US" sz="3400" b="0" dirty="0"/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6379864" y="7984227"/>
            <a:ext cx="447328" cy="500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 smtClean="0"/>
              <a:t>1</a:t>
            </a:r>
            <a:endParaRPr lang="en-US" sz="3600" dirty="0"/>
          </a:p>
        </p:txBody>
      </p:sp>
      <p:sp>
        <p:nvSpPr>
          <p:cNvPr id="23" name="Oval 29"/>
          <p:cNvSpPr>
            <a:spLocks noChangeArrowheads="1"/>
          </p:cNvSpPr>
          <p:nvPr/>
        </p:nvSpPr>
        <p:spPr bwMode="auto">
          <a:xfrm>
            <a:off x="6021336" y="6350388"/>
            <a:ext cx="1084678" cy="4047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auto">
          <a:xfrm>
            <a:off x="6021336" y="6315413"/>
            <a:ext cx="0" cy="24982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>
            <a:off x="7106014" y="6315413"/>
            <a:ext cx="0" cy="24982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26" name="Rectangle 32"/>
          <p:cNvSpPr>
            <a:spLocks noChangeArrowheads="1"/>
          </p:cNvSpPr>
          <p:nvPr/>
        </p:nvSpPr>
        <p:spPr bwMode="auto">
          <a:xfrm>
            <a:off x="6021336" y="6315413"/>
            <a:ext cx="1074281" cy="244826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 anchor="ctr"/>
          <a:lstStyle/>
          <a:p>
            <a:pPr algn="ctr" eaLnBrk="0" hangingPunct="0"/>
            <a:endParaRPr lang="en-US" sz="3400"/>
          </a:p>
        </p:txBody>
      </p:sp>
      <p:sp>
        <p:nvSpPr>
          <p:cNvPr id="27" name="Oval 33"/>
          <p:cNvSpPr>
            <a:spLocks noChangeArrowheads="1"/>
          </p:cNvSpPr>
          <p:nvPr/>
        </p:nvSpPr>
        <p:spPr bwMode="auto">
          <a:xfrm>
            <a:off x="6010940" y="6020621"/>
            <a:ext cx="1084678" cy="474664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29" name="Rectangle 35"/>
          <p:cNvSpPr>
            <a:spLocks noChangeArrowheads="1"/>
          </p:cNvSpPr>
          <p:nvPr/>
        </p:nvSpPr>
        <p:spPr bwMode="auto">
          <a:xfrm>
            <a:off x="6310729" y="6085576"/>
            <a:ext cx="492398" cy="659531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30" name="Text Box 36"/>
          <p:cNvSpPr txBox="1">
            <a:spLocks noChangeArrowheads="1"/>
          </p:cNvSpPr>
          <p:nvPr/>
        </p:nvSpPr>
        <p:spPr bwMode="auto">
          <a:xfrm>
            <a:off x="6362333" y="6211391"/>
            <a:ext cx="416545" cy="439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 dirty="0"/>
              <a:t>B</a:t>
            </a:r>
            <a:endParaRPr lang="en-US" sz="3400" b="0" dirty="0"/>
          </a:p>
        </p:txBody>
      </p:sp>
      <p:sp>
        <p:nvSpPr>
          <p:cNvPr id="41" name="Oval 29"/>
          <p:cNvSpPr>
            <a:spLocks noChangeArrowheads="1"/>
          </p:cNvSpPr>
          <p:nvPr/>
        </p:nvSpPr>
        <p:spPr bwMode="auto">
          <a:xfrm>
            <a:off x="5959589" y="4374627"/>
            <a:ext cx="1084678" cy="4047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42" name="Line 30"/>
          <p:cNvSpPr>
            <a:spLocks noChangeShapeType="1"/>
          </p:cNvSpPr>
          <p:nvPr/>
        </p:nvSpPr>
        <p:spPr bwMode="auto">
          <a:xfrm>
            <a:off x="5959589" y="4339652"/>
            <a:ext cx="0" cy="24982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43" name="Line 31"/>
          <p:cNvSpPr>
            <a:spLocks noChangeShapeType="1"/>
          </p:cNvSpPr>
          <p:nvPr/>
        </p:nvSpPr>
        <p:spPr bwMode="auto">
          <a:xfrm>
            <a:off x="7044267" y="4339652"/>
            <a:ext cx="0" cy="24982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44" name="Rectangle 32"/>
          <p:cNvSpPr>
            <a:spLocks noChangeArrowheads="1"/>
          </p:cNvSpPr>
          <p:nvPr/>
        </p:nvSpPr>
        <p:spPr bwMode="auto">
          <a:xfrm>
            <a:off x="5959589" y="4339652"/>
            <a:ext cx="1074281" cy="244826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 anchor="ctr"/>
          <a:lstStyle/>
          <a:p>
            <a:pPr algn="ctr" eaLnBrk="0" hangingPunct="0"/>
            <a:endParaRPr lang="en-US" sz="3400"/>
          </a:p>
        </p:txBody>
      </p:sp>
      <p:sp>
        <p:nvSpPr>
          <p:cNvPr id="45" name="Oval 33"/>
          <p:cNvSpPr>
            <a:spLocks noChangeArrowheads="1"/>
          </p:cNvSpPr>
          <p:nvPr/>
        </p:nvSpPr>
        <p:spPr bwMode="auto">
          <a:xfrm>
            <a:off x="5949192" y="4044860"/>
            <a:ext cx="1084678" cy="474664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46" name="Rectangle 35"/>
          <p:cNvSpPr>
            <a:spLocks noChangeArrowheads="1"/>
          </p:cNvSpPr>
          <p:nvPr/>
        </p:nvSpPr>
        <p:spPr bwMode="auto">
          <a:xfrm>
            <a:off x="6248982" y="4109815"/>
            <a:ext cx="492398" cy="659531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47" name="Text Box 36"/>
          <p:cNvSpPr txBox="1">
            <a:spLocks noChangeArrowheads="1"/>
          </p:cNvSpPr>
          <p:nvPr/>
        </p:nvSpPr>
        <p:spPr bwMode="auto">
          <a:xfrm>
            <a:off x="6306808" y="4153234"/>
            <a:ext cx="416545" cy="439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b="0" dirty="0" smtClean="0"/>
              <a:t>D</a:t>
            </a:r>
            <a:endParaRPr lang="en-US" sz="3400" b="0" dirty="0"/>
          </a:p>
        </p:txBody>
      </p:sp>
      <p:sp>
        <p:nvSpPr>
          <p:cNvPr id="49" name="Freeform 12"/>
          <p:cNvSpPr>
            <a:spLocks/>
          </p:cNvSpPr>
          <p:nvPr/>
        </p:nvSpPr>
        <p:spPr bwMode="auto">
          <a:xfrm rot="5400000" flipV="1">
            <a:off x="5924367" y="5381508"/>
            <a:ext cx="1221090" cy="65023"/>
          </a:xfrm>
          <a:custGeom>
            <a:avLst/>
            <a:gdLst>
              <a:gd name="T0" fmla="*/ 540 w 540"/>
              <a:gd name="T1" fmla="*/ 3 h 3"/>
              <a:gd name="T2" fmla="*/ 0 w 540"/>
              <a:gd name="T3" fmla="*/ 0 h 3"/>
              <a:gd name="T4" fmla="*/ 0 60000 65536"/>
              <a:gd name="T5" fmla="*/ 0 60000 65536"/>
              <a:gd name="T6" fmla="*/ 0 w 540"/>
              <a:gd name="T7" fmla="*/ 0 h 3"/>
              <a:gd name="T8" fmla="*/ 540 w 540"/>
              <a:gd name="T9" fmla="*/ 3 h 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0" h="3">
                <a:moveTo>
                  <a:pt x="540" y="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50" name="Text Box 27"/>
          <p:cNvSpPr txBox="1">
            <a:spLocks noChangeArrowheads="1"/>
          </p:cNvSpPr>
          <p:nvPr/>
        </p:nvSpPr>
        <p:spPr bwMode="auto">
          <a:xfrm>
            <a:off x="6627878" y="5128594"/>
            <a:ext cx="447328" cy="500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 smtClean="0"/>
              <a:t>1</a:t>
            </a:r>
            <a:endParaRPr lang="en-US" sz="3600" dirty="0"/>
          </a:p>
        </p:txBody>
      </p:sp>
      <p:sp>
        <p:nvSpPr>
          <p:cNvPr id="51" name="Text Box 27"/>
          <p:cNvSpPr txBox="1">
            <a:spLocks noChangeArrowheads="1"/>
          </p:cNvSpPr>
          <p:nvPr/>
        </p:nvSpPr>
        <p:spPr bwMode="auto">
          <a:xfrm>
            <a:off x="5219024" y="6645820"/>
            <a:ext cx="447328" cy="500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 smtClean="0"/>
              <a:t>1</a:t>
            </a:r>
            <a:endParaRPr lang="en-US" sz="3600" dirty="0"/>
          </a:p>
        </p:txBody>
      </p:sp>
      <p:sp>
        <p:nvSpPr>
          <p:cNvPr id="52" name="Text Box 27"/>
          <p:cNvSpPr txBox="1">
            <a:spLocks noChangeArrowheads="1"/>
          </p:cNvSpPr>
          <p:nvPr/>
        </p:nvSpPr>
        <p:spPr bwMode="auto">
          <a:xfrm>
            <a:off x="7386490" y="6645820"/>
            <a:ext cx="447328" cy="500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 smtClean="0"/>
              <a:t>1</a:t>
            </a:r>
            <a:endParaRPr lang="en-US" sz="3600" dirty="0"/>
          </a:p>
        </p:txBody>
      </p:sp>
      <p:sp>
        <p:nvSpPr>
          <p:cNvPr id="53" name="Text Box 27"/>
          <p:cNvSpPr txBox="1">
            <a:spLocks noChangeArrowheads="1"/>
          </p:cNvSpPr>
          <p:nvPr/>
        </p:nvSpPr>
        <p:spPr bwMode="auto">
          <a:xfrm>
            <a:off x="5562828" y="6320701"/>
            <a:ext cx="506079" cy="65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3400" dirty="0">
                <a:solidFill>
                  <a:srgbClr val="3366FF"/>
                </a:solidFill>
                <a:latin typeface="Arial"/>
                <a:cs typeface="Arial"/>
              </a:rPr>
              <a:t>1</a:t>
            </a:r>
            <a:endParaRPr lang="en-US" sz="34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54" name="Text Box 27"/>
          <p:cNvSpPr txBox="1">
            <a:spLocks noChangeArrowheads="1"/>
          </p:cNvSpPr>
          <p:nvPr/>
        </p:nvSpPr>
        <p:spPr bwMode="auto">
          <a:xfrm>
            <a:off x="7080055" y="6320701"/>
            <a:ext cx="506079" cy="65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3400" dirty="0">
                <a:solidFill>
                  <a:srgbClr val="3366FF"/>
                </a:solidFill>
                <a:latin typeface="Arial"/>
                <a:cs typeface="Arial"/>
              </a:rPr>
              <a:t>1</a:t>
            </a:r>
            <a:endParaRPr lang="en-US" sz="34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55" name="Text Box 27"/>
          <p:cNvSpPr txBox="1">
            <a:spLocks noChangeArrowheads="1"/>
          </p:cNvSpPr>
          <p:nvPr/>
        </p:nvSpPr>
        <p:spPr bwMode="auto">
          <a:xfrm>
            <a:off x="5635414" y="7506457"/>
            <a:ext cx="506079" cy="65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3400" dirty="0">
                <a:solidFill>
                  <a:srgbClr val="3366FF"/>
                </a:solidFill>
                <a:latin typeface="Arial"/>
                <a:cs typeface="Arial"/>
              </a:rPr>
              <a:t>2</a:t>
            </a:r>
            <a:endParaRPr lang="en-US" sz="34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56" name="Text Box 27"/>
          <p:cNvSpPr txBox="1">
            <a:spLocks noChangeArrowheads="1"/>
          </p:cNvSpPr>
          <p:nvPr/>
        </p:nvSpPr>
        <p:spPr bwMode="auto">
          <a:xfrm>
            <a:off x="6971682" y="7506457"/>
            <a:ext cx="506079" cy="65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3400" dirty="0">
                <a:solidFill>
                  <a:srgbClr val="3366FF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57" name="Text Box 27"/>
          <p:cNvSpPr txBox="1">
            <a:spLocks noChangeArrowheads="1"/>
          </p:cNvSpPr>
          <p:nvPr/>
        </p:nvSpPr>
        <p:spPr bwMode="auto">
          <a:xfrm>
            <a:off x="5960534" y="5345341"/>
            <a:ext cx="574687" cy="65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3400" dirty="0">
                <a:solidFill>
                  <a:srgbClr val="3366FF"/>
                </a:solidFill>
                <a:latin typeface="Arial"/>
                <a:cs typeface="Arial"/>
              </a:rPr>
              <a:t>∞</a:t>
            </a:r>
            <a:endParaRPr lang="en-US" sz="34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58" name="Text Box 27"/>
          <p:cNvSpPr txBox="1">
            <a:spLocks noChangeArrowheads="1"/>
          </p:cNvSpPr>
          <p:nvPr/>
        </p:nvSpPr>
        <p:spPr bwMode="auto">
          <a:xfrm>
            <a:off x="4952354" y="7079314"/>
            <a:ext cx="574687" cy="65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3400" dirty="0">
                <a:solidFill>
                  <a:srgbClr val="3366FF"/>
                </a:solidFill>
                <a:latin typeface="Arial"/>
                <a:cs typeface="Arial"/>
              </a:rPr>
              <a:t>∞</a:t>
            </a:r>
            <a:endParaRPr lang="en-US" sz="34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59" name="Text Box 27"/>
          <p:cNvSpPr txBox="1">
            <a:spLocks noChangeArrowheads="1"/>
          </p:cNvSpPr>
          <p:nvPr/>
        </p:nvSpPr>
        <p:spPr bwMode="auto">
          <a:xfrm>
            <a:off x="7586134" y="7079314"/>
            <a:ext cx="574687" cy="65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3400" dirty="0">
                <a:solidFill>
                  <a:srgbClr val="3366FF"/>
                </a:solidFill>
                <a:latin typeface="Arial"/>
                <a:cs typeface="Arial"/>
              </a:rPr>
              <a:t>∞</a:t>
            </a:r>
            <a:endParaRPr lang="en-US" sz="34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60" name="Text Box 27"/>
          <p:cNvSpPr txBox="1">
            <a:spLocks noChangeArrowheads="1"/>
          </p:cNvSpPr>
          <p:nvPr/>
        </p:nvSpPr>
        <p:spPr bwMode="auto">
          <a:xfrm>
            <a:off x="6615906" y="5029369"/>
            <a:ext cx="909068" cy="562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 smtClean="0">
                <a:solidFill>
                  <a:srgbClr val="FF6600"/>
                </a:solidFill>
              </a:rPr>
              <a:t>100</a:t>
            </a:r>
            <a:endParaRPr lang="en-US" sz="4000" dirty="0">
              <a:solidFill>
                <a:srgbClr val="FF6600"/>
              </a:solidFill>
            </a:endParaRPr>
          </a:p>
        </p:txBody>
      </p:sp>
      <p:sp>
        <p:nvSpPr>
          <p:cNvPr id="61" name="Text Box 27"/>
          <p:cNvSpPr txBox="1">
            <a:spLocks noChangeArrowheads="1"/>
          </p:cNvSpPr>
          <p:nvPr/>
        </p:nvSpPr>
        <p:spPr bwMode="auto">
          <a:xfrm>
            <a:off x="5201920" y="6320701"/>
            <a:ext cx="992964" cy="65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3400" dirty="0">
                <a:solidFill>
                  <a:srgbClr val="3366FF"/>
                </a:solidFill>
                <a:latin typeface="Arial"/>
                <a:cs typeface="Arial"/>
              </a:rPr>
              <a:t>100</a:t>
            </a:r>
            <a:endParaRPr lang="en-US" sz="34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62" name="Text Box 27"/>
          <p:cNvSpPr txBox="1">
            <a:spLocks noChangeArrowheads="1"/>
          </p:cNvSpPr>
          <p:nvPr/>
        </p:nvSpPr>
        <p:spPr bwMode="auto">
          <a:xfrm>
            <a:off x="7026663" y="6320701"/>
            <a:ext cx="992964" cy="65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3400" dirty="0">
                <a:solidFill>
                  <a:srgbClr val="3366FF"/>
                </a:solidFill>
                <a:latin typeface="Arial"/>
                <a:cs typeface="Arial"/>
              </a:rPr>
              <a:t>100</a:t>
            </a:r>
            <a:endParaRPr lang="en-US" sz="34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63" name="Text Box 27"/>
          <p:cNvSpPr txBox="1">
            <a:spLocks noChangeArrowheads="1"/>
          </p:cNvSpPr>
          <p:nvPr/>
        </p:nvSpPr>
        <p:spPr bwMode="auto">
          <a:xfrm>
            <a:off x="5020962" y="6970941"/>
            <a:ext cx="506079" cy="65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3400" dirty="0">
                <a:solidFill>
                  <a:srgbClr val="3366FF"/>
                </a:solidFill>
                <a:latin typeface="Arial"/>
                <a:cs typeface="Arial"/>
              </a:rPr>
              <a:t>3</a:t>
            </a:r>
            <a:endParaRPr lang="en-US" sz="34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64" name="Text Box 27"/>
          <p:cNvSpPr txBox="1">
            <a:spLocks noChangeArrowheads="1"/>
          </p:cNvSpPr>
          <p:nvPr/>
        </p:nvSpPr>
        <p:spPr bwMode="auto">
          <a:xfrm>
            <a:off x="5527041" y="7512807"/>
            <a:ext cx="574687" cy="65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3400" dirty="0">
                <a:solidFill>
                  <a:srgbClr val="3366FF"/>
                </a:solidFill>
                <a:latin typeface="Arial"/>
                <a:cs typeface="Arial"/>
              </a:rPr>
              <a:t>∞</a:t>
            </a:r>
          </a:p>
        </p:txBody>
      </p:sp>
      <p:sp>
        <p:nvSpPr>
          <p:cNvPr id="65" name="Text Box 27"/>
          <p:cNvSpPr txBox="1">
            <a:spLocks noChangeArrowheads="1"/>
          </p:cNvSpPr>
          <p:nvPr/>
        </p:nvSpPr>
        <p:spPr bwMode="auto">
          <a:xfrm>
            <a:off x="5996322" y="5345341"/>
            <a:ext cx="506079" cy="65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3400" dirty="0">
                <a:solidFill>
                  <a:srgbClr val="3366FF"/>
                </a:solidFill>
                <a:latin typeface="Arial"/>
                <a:cs typeface="Arial"/>
              </a:rPr>
              <a:t>4</a:t>
            </a:r>
            <a:endParaRPr lang="en-US" sz="34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66" name="Text Box 27"/>
          <p:cNvSpPr txBox="1">
            <a:spLocks noChangeArrowheads="1"/>
          </p:cNvSpPr>
          <p:nvPr/>
        </p:nvSpPr>
        <p:spPr bwMode="auto">
          <a:xfrm>
            <a:off x="5418668" y="6320701"/>
            <a:ext cx="574687" cy="65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3400" dirty="0">
                <a:solidFill>
                  <a:srgbClr val="3366FF"/>
                </a:solidFill>
                <a:latin typeface="Arial"/>
                <a:cs typeface="Arial"/>
              </a:rPr>
              <a:t>∞</a:t>
            </a:r>
            <a:endParaRPr lang="en-US" sz="34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67" name="Text Box 27"/>
          <p:cNvSpPr txBox="1">
            <a:spLocks noChangeArrowheads="1"/>
          </p:cNvSpPr>
          <p:nvPr/>
        </p:nvSpPr>
        <p:spPr bwMode="auto">
          <a:xfrm>
            <a:off x="7152641" y="6314351"/>
            <a:ext cx="506079" cy="65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3400" dirty="0">
                <a:solidFill>
                  <a:srgbClr val="3366FF"/>
                </a:solidFill>
                <a:latin typeface="Arial"/>
                <a:cs typeface="Arial"/>
              </a:rPr>
              <a:t>4</a:t>
            </a:r>
            <a:endParaRPr lang="en-US" sz="34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69" name="Text Box 27"/>
          <p:cNvSpPr txBox="1">
            <a:spLocks noChangeArrowheads="1"/>
          </p:cNvSpPr>
          <p:nvPr/>
        </p:nvSpPr>
        <p:spPr bwMode="auto">
          <a:xfrm>
            <a:off x="6935894" y="7512807"/>
            <a:ext cx="506079" cy="65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3400" dirty="0">
                <a:solidFill>
                  <a:srgbClr val="3366FF"/>
                </a:solidFill>
                <a:latin typeface="Arial"/>
                <a:cs typeface="Arial"/>
              </a:rPr>
              <a:t>5</a:t>
            </a:r>
            <a:endParaRPr lang="en-US" sz="3400" dirty="0">
              <a:solidFill>
                <a:srgbClr val="3366FF"/>
              </a:solidFill>
              <a:latin typeface="Arial"/>
              <a:cs typeface="Arial"/>
            </a:endParaRPr>
          </a:p>
        </p:txBody>
      </p:sp>
      <p:sp>
        <p:nvSpPr>
          <p:cNvPr id="70" name="Text Box 27"/>
          <p:cNvSpPr txBox="1">
            <a:spLocks noChangeArrowheads="1"/>
          </p:cNvSpPr>
          <p:nvPr/>
        </p:nvSpPr>
        <p:spPr bwMode="auto">
          <a:xfrm>
            <a:off x="4985174" y="6970941"/>
            <a:ext cx="506079" cy="65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046" tIns="65023" rIns="130046" bIns="65023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ctr"/>
            <a:r>
              <a:rPr lang="en-US" sz="3400" dirty="0">
                <a:solidFill>
                  <a:srgbClr val="3366FF"/>
                </a:solidFill>
                <a:latin typeface="Arial"/>
                <a:cs typeface="Arial"/>
              </a:rPr>
              <a:t>6</a:t>
            </a:r>
            <a:endParaRPr lang="en-US" sz="3400" dirty="0">
              <a:solidFill>
                <a:srgbClr val="3366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9462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60" grpId="0"/>
      <p:bldP spid="61" grpId="0"/>
      <p:bldP spid="61" grpId="1"/>
      <p:bldP spid="62" grpId="0"/>
      <p:bldP spid="62" grpId="1"/>
      <p:bldP spid="63" grpId="0"/>
      <p:bldP spid="63" grpId="1"/>
      <p:bldP spid="64" grpId="0"/>
      <p:bldP spid="65" grpId="0"/>
      <p:bldP spid="66" grpId="0"/>
      <p:bldP spid="67" grpId="0"/>
      <p:bldP spid="69" grpId="0"/>
      <p:bldP spid="70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9" name="Shape 3269"/>
          <p:cNvSpPr>
            <a:spLocks noGrp="1"/>
          </p:cNvSpPr>
          <p:nvPr>
            <p:ph type="title"/>
          </p:nvPr>
        </p:nvSpPr>
        <p:spPr>
          <a:xfrm>
            <a:off x="1270000" y="457200"/>
            <a:ext cx="10464800" cy="16383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Outline</a:t>
            </a:r>
          </a:p>
        </p:txBody>
      </p:sp>
      <p:sp>
        <p:nvSpPr>
          <p:cNvPr id="3270" name="Shape 3270"/>
          <p:cNvSpPr>
            <a:spLocks noGrp="1"/>
          </p:cNvSpPr>
          <p:nvPr>
            <p:ph type="body" idx="1"/>
          </p:nvPr>
        </p:nvSpPr>
        <p:spPr>
          <a:xfrm>
            <a:off x="1270000" y="2743200"/>
            <a:ext cx="9309100" cy="5054600"/>
          </a:xfrm>
          <a:prstGeom prst="rect">
            <a:avLst/>
          </a:prstGeom>
        </p:spPr>
        <p:txBody>
          <a:bodyPr lIns="0" tIns="0" rIns="0" bIns="0" anchor="t"/>
          <a:lstStyle/>
          <a:p>
            <a:pPr lvl="0">
              <a:spcBef>
                <a:spcPts val="3000"/>
              </a:spcBef>
              <a:buClr>
                <a:srgbClr val="A9A9A9"/>
              </a:buClr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A9A9A9"/>
                </a:solidFill>
              </a:rPr>
              <a:t>Least-cost path routing </a:t>
            </a:r>
          </a:p>
          <a:p>
            <a:pPr lvl="0">
              <a:spcBef>
                <a:spcPts val="3000"/>
              </a:spcBef>
              <a:buClr>
                <a:srgbClr val="A9A9A9"/>
              </a:buClr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A9A9A9"/>
                </a:solidFill>
              </a:rPr>
              <a:t>Approach 1: link-state routing </a:t>
            </a:r>
          </a:p>
          <a:p>
            <a:pPr lvl="0">
              <a:spcBef>
                <a:spcPts val="3000"/>
              </a:spcBef>
              <a:buClr>
                <a:srgbClr val="A9A9A9"/>
              </a:buClr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A9A9A9"/>
                </a:solidFill>
              </a:rPr>
              <a:t>Approach 2: distance-vector routing</a:t>
            </a:r>
            <a:r>
              <a:rPr sz="4200" dirty="0">
                <a:solidFill>
                  <a:srgbClr val="424242"/>
                </a:solidFill>
              </a:rPr>
              <a:t> </a:t>
            </a:r>
          </a:p>
          <a:p>
            <a:pPr lvl="0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424242"/>
                </a:solidFill>
              </a:rPr>
              <a:t>Routing in the Internet </a:t>
            </a:r>
            <a:r>
              <a:rPr lang="en-US" sz="4200" dirty="0" smtClean="0">
                <a:solidFill>
                  <a:srgbClr val="424242"/>
                </a:solidFill>
              </a:rPr>
              <a:t>(next time)</a:t>
            </a:r>
            <a:endParaRPr sz="4200" dirty="0">
              <a:solidFill>
                <a:srgbClr val="42424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“Least Cost” Routes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68600"/>
            <a:ext cx="13004799" cy="571500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L</a:t>
            </a:r>
            <a:r>
              <a:rPr lang="en-US" dirty="0" smtClean="0"/>
              <a:t>east cost” routes an easy way to avoid loops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No sensible cost </a:t>
            </a:r>
            <a:r>
              <a:rPr lang="en-US" dirty="0" smtClean="0"/>
              <a:t>metric is </a:t>
            </a:r>
            <a:r>
              <a:rPr lang="en-US" dirty="0"/>
              <a:t>minimized by traversing a </a:t>
            </a:r>
            <a:r>
              <a:rPr lang="en-US" dirty="0" smtClean="0"/>
              <a:t>loop</a:t>
            </a:r>
          </a:p>
          <a:p>
            <a:r>
              <a:rPr lang="en-US" dirty="0"/>
              <a:t>L</a:t>
            </a:r>
            <a:r>
              <a:rPr lang="en-US" dirty="0" smtClean="0"/>
              <a:t>east cost routes are also “destination-based”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i.e., do not depend on the source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Why is this?</a:t>
            </a:r>
          </a:p>
          <a:p>
            <a:r>
              <a:rPr lang="en-US" dirty="0" smtClean="0"/>
              <a:t>Least</a:t>
            </a:r>
            <a:r>
              <a:rPr lang="en-US" dirty="0" smtClean="0"/>
              <a:t>-cost paths form a spanning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2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>
            <a:spLocks noGrp="1"/>
          </p:cNvSpPr>
          <p:nvPr>
            <p:ph type="title"/>
          </p:nvPr>
        </p:nvSpPr>
        <p:spPr>
          <a:xfrm>
            <a:off x="1270000" y="457200"/>
            <a:ext cx="10464800" cy="16383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400">
                <a:solidFill>
                  <a:srgbClr val="424242"/>
                </a:solidFill>
              </a:rPr>
              <a:t>Outline</a:t>
            </a:r>
          </a:p>
        </p:txBody>
      </p:sp>
      <p:sp>
        <p:nvSpPr>
          <p:cNvPr id="409" name="Shape 409"/>
          <p:cNvSpPr>
            <a:spLocks noGrp="1"/>
          </p:cNvSpPr>
          <p:nvPr>
            <p:ph type="body" idx="1"/>
          </p:nvPr>
        </p:nvSpPr>
        <p:spPr>
          <a:xfrm>
            <a:off x="1270000" y="2743200"/>
            <a:ext cx="9309100" cy="5054600"/>
          </a:xfrm>
          <a:prstGeom prst="rect">
            <a:avLst/>
          </a:prstGeom>
        </p:spPr>
        <p:txBody>
          <a:bodyPr lIns="0" tIns="0" rIns="0" bIns="0" anchor="t"/>
          <a:lstStyle/>
          <a:p>
            <a:pPr lvl="0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A9A9A9"/>
                </a:solidFill>
              </a:rPr>
              <a:t>Least-cost path routing </a:t>
            </a:r>
          </a:p>
          <a:p>
            <a:pPr lvl="0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424242"/>
                </a:solidFill>
              </a:rPr>
              <a:t>Approach 1: link-state routing </a:t>
            </a:r>
          </a:p>
          <a:p>
            <a:pPr lvl="0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A9A9A9"/>
                </a:solidFill>
              </a:rPr>
              <a:t>Approach 2: distance-vector routing </a:t>
            </a:r>
          </a:p>
          <a:p>
            <a:pPr lvl="0">
              <a:spcBef>
                <a:spcPts val="3000"/>
              </a:spcBef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A9A9A9"/>
                </a:solidFill>
              </a:rPr>
              <a:t>Routing in the Internet </a:t>
            </a:r>
          </a:p>
        </p:txBody>
      </p:sp>
      <p:sp>
        <p:nvSpPr>
          <p:cNvPr id="410" name="Shape 4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919191"/>
                </a:solidFill>
              </a:rPr>
              <a:t>9</a:t>
            </a:fld>
            <a:endParaRPr>
              <a:solidFill>
                <a:srgbClr val="91919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3046</Words>
  <Application>Microsoft Macintosh PowerPoint</Application>
  <PresentationFormat>Custom</PresentationFormat>
  <Paragraphs>2166</Paragraphs>
  <Slides>77</Slides>
  <Notes>67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77</vt:i4>
      </vt:variant>
    </vt:vector>
  </HeadingPairs>
  <TitlesOfParts>
    <vt:vector size="79" baseType="lpstr">
      <vt:lpstr>White</vt:lpstr>
      <vt:lpstr>Network</vt:lpstr>
      <vt:lpstr>The network layer: routing</vt:lpstr>
      <vt:lpstr>Last Time</vt:lpstr>
      <vt:lpstr>Last Time</vt:lpstr>
      <vt:lpstr>Outline</vt:lpstr>
      <vt:lpstr>PowerPoint Presentation</vt:lpstr>
      <vt:lpstr>PowerPoint Presentation</vt:lpstr>
      <vt:lpstr>Least-cost path routing</vt:lpstr>
      <vt:lpstr>“Least Cost” Routes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Routing algorithm for source u</vt:lpstr>
      <vt:lpstr>Dijkstra’s algorithm</vt:lpstr>
      <vt:lpstr>From routing algorithm to protocol</vt:lpstr>
      <vt:lpstr>Link State Routing</vt:lpstr>
      <vt:lpstr>Link State Routing</vt:lpstr>
      <vt:lpstr>Convergence</vt:lpstr>
      <vt:lpstr>Convergence Delay</vt:lpstr>
      <vt:lpstr>Link State Routing</vt:lpstr>
      <vt:lpstr>Outline</vt:lpstr>
      <vt:lpstr>Experiment</vt:lpstr>
      <vt:lpstr>Go!</vt:lpstr>
      <vt:lpstr>Example of Distributed Computation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Distance-vector routing</vt:lpstr>
      <vt:lpstr>PowerPoint Presentation</vt:lpstr>
      <vt:lpstr>Bellman-Ford algorithm</vt:lpstr>
      <vt:lpstr>PowerPoint Presentation</vt:lpstr>
      <vt:lpstr>PowerPoint Presentation</vt:lpstr>
      <vt:lpstr>PowerPoint Presentation</vt:lpstr>
      <vt:lpstr>Bellman-Ford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Problems with Bellman-Ford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Solution</vt:lpstr>
      <vt:lpstr>Distance Vector Routing</vt:lpstr>
      <vt:lpstr>Does Poison-Reverse Completely Solve  the Count-to-Infinity Problem?</vt:lpstr>
      <vt:lpstr>Outline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Network Layer </dc:title>
  <dc:subject/>
  <dc:creator/>
  <cp:keywords/>
  <dc:description/>
  <cp:lastModifiedBy>Sylvia Ratnasamy</cp:lastModifiedBy>
  <cp:revision>55</cp:revision>
  <dcterms:modified xsi:type="dcterms:W3CDTF">2014-09-17T22:10:42Z</dcterms:modified>
  <cp:category/>
</cp:coreProperties>
</file>