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20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21.xml" ContentType="application/vnd.openxmlformats-officedocument.presentationml.notesSlide+xml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notesSlides/notesSlide22.xml" ContentType="application/vnd.openxmlformats-officedocument.presentationml.notesSlide+xml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notesSlides/notesSlide23.xml" ContentType="application/vnd.openxmlformats-officedocument.presentationml.notesSlide+xml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notesSlides/notesSlide24.xml" ContentType="application/vnd.openxmlformats-officedocument.presentationml.notesSlide+xml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72"/>
  </p:notesMasterIdLst>
  <p:handoutMasterIdLst>
    <p:handoutMasterId r:id="rId73"/>
  </p:handoutMasterIdLst>
  <p:sldIdLst>
    <p:sldId id="431" r:id="rId2"/>
    <p:sldId id="1046" r:id="rId3"/>
    <p:sldId id="927" r:id="rId4"/>
    <p:sldId id="926" r:id="rId5"/>
    <p:sldId id="928" r:id="rId6"/>
    <p:sldId id="929" r:id="rId7"/>
    <p:sldId id="1047" r:id="rId8"/>
    <p:sldId id="1049" r:id="rId9"/>
    <p:sldId id="931" r:id="rId10"/>
    <p:sldId id="933" r:id="rId11"/>
    <p:sldId id="936" r:id="rId12"/>
    <p:sldId id="924" r:id="rId13"/>
    <p:sldId id="925" r:id="rId14"/>
    <p:sldId id="935" r:id="rId15"/>
    <p:sldId id="937" r:id="rId16"/>
    <p:sldId id="938" r:id="rId17"/>
    <p:sldId id="939" r:id="rId18"/>
    <p:sldId id="940" r:id="rId19"/>
    <p:sldId id="950" r:id="rId20"/>
    <p:sldId id="951" r:id="rId21"/>
    <p:sldId id="941" r:id="rId22"/>
    <p:sldId id="956" r:id="rId23"/>
    <p:sldId id="990" r:id="rId24"/>
    <p:sldId id="966" r:id="rId25"/>
    <p:sldId id="971" r:id="rId26"/>
    <p:sldId id="972" r:id="rId27"/>
    <p:sldId id="992" r:id="rId28"/>
    <p:sldId id="976" r:id="rId29"/>
    <p:sldId id="986" r:id="rId30"/>
    <p:sldId id="993" r:id="rId31"/>
    <p:sldId id="995" r:id="rId32"/>
    <p:sldId id="997" r:id="rId33"/>
    <p:sldId id="996" r:id="rId34"/>
    <p:sldId id="998" r:id="rId35"/>
    <p:sldId id="999" r:id="rId36"/>
    <p:sldId id="1000" r:id="rId37"/>
    <p:sldId id="1001" r:id="rId38"/>
    <p:sldId id="1002" r:id="rId39"/>
    <p:sldId id="1004" r:id="rId40"/>
    <p:sldId id="1003" r:id="rId41"/>
    <p:sldId id="1005" r:id="rId42"/>
    <p:sldId id="1006" r:id="rId43"/>
    <p:sldId id="1007" r:id="rId44"/>
    <p:sldId id="1008" r:id="rId45"/>
    <p:sldId id="1041" r:id="rId46"/>
    <p:sldId id="1034" r:id="rId47"/>
    <p:sldId id="1031" r:id="rId48"/>
    <p:sldId id="1032" r:id="rId49"/>
    <p:sldId id="1036" r:id="rId50"/>
    <p:sldId id="1033" r:id="rId51"/>
    <p:sldId id="1038" r:id="rId52"/>
    <p:sldId id="1039" r:id="rId53"/>
    <p:sldId id="1040" r:id="rId54"/>
    <p:sldId id="1042" r:id="rId55"/>
    <p:sldId id="1014" r:id="rId56"/>
    <p:sldId id="1019" r:id="rId57"/>
    <p:sldId id="1017" r:id="rId58"/>
    <p:sldId id="1020" r:id="rId59"/>
    <p:sldId id="1021" r:id="rId60"/>
    <p:sldId id="1022" r:id="rId61"/>
    <p:sldId id="1023" r:id="rId62"/>
    <p:sldId id="1025" r:id="rId63"/>
    <p:sldId id="1027" r:id="rId64"/>
    <p:sldId id="1028" r:id="rId65"/>
    <p:sldId id="1043" r:id="rId66"/>
    <p:sldId id="1026" r:id="rId67"/>
    <p:sldId id="1035" r:id="rId68"/>
    <p:sldId id="1012" r:id="rId69"/>
    <p:sldId id="1011" r:id="rId70"/>
    <p:sldId id="1044" r:id="rId71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2B0"/>
    <a:srgbClr val="FF9857"/>
    <a:srgbClr val="FFFF99"/>
    <a:srgbClr val="FFCC99"/>
    <a:srgbClr val="FF3300"/>
    <a:srgbClr val="CCFFFF"/>
    <a:srgbClr val="FFCC00"/>
    <a:srgbClr val="FF7C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112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handoutMaster" Target="handoutMasters/handoutMaster1.xml"/><Relationship Id="rId74" Type="http://schemas.openxmlformats.org/officeDocument/2006/relationships/printerSettings" Target="printerSettings/printerSettings1.bin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fld id="{C816B1D2-BE1A-CF48-BB2F-496E285ED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28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344D7B7-8497-9440-908B-E77F83F66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66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BB814C-055E-DD45-BC51-F1D8C511ABA9}" type="slidenum">
              <a:rPr lang="en-US" sz="1300" b="0">
                <a:latin typeface="Times New Roman" charset="0"/>
              </a:rPr>
              <a:pPr eaLnBrk="1" hangingPunct="1"/>
              <a:t>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416D61-F794-C040-973C-96232EA5BE21}" type="slidenum">
              <a:rPr lang="en-US"/>
              <a:pPr/>
              <a:t>27</a:t>
            </a:fld>
            <a:endParaRPr lang="en-US"/>
          </a:p>
        </p:txBody>
      </p:sp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474" y="4559719"/>
            <a:ext cx="5364254" cy="432127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106063" tIns="53031" rIns="106063" bIns="530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C5B461-466A-F348-BE51-87D2A94E4DCC}" type="slidenum">
              <a:rPr lang="en-US"/>
              <a:pPr/>
              <a:t>29</a:t>
            </a:fld>
            <a:endParaRPr lang="en-US"/>
          </a:p>
        </p:txBody>
      </p:sp>
      <p:sp>
        <p:nvSpPr>
          <p:cNvPr id="112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BB2F7-8C16-F348-A9DA-8591D12EB833}" type="slidenum">
              <a:rPr lang="en-US"/>
              <a:pPr/>
              <a:t>30</a:t>
            </a:fld>
            <a:endParaRPr lang="en-US"/>
          </a:p>
        </p:txBody>
      </p:sp>
      <p:sp>
        <p:nvSpPr>
          <p:cNvPr id="104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474" y="4559719"/>
            <a:ext cx="5364254" cy="432127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106063" tIns="53031" rIns="106063" bIns="530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0DDA135-E27F-2D44-A4C5-E5161DD793A5}" type="slidenum">
              <a:rPr lang="en-US" sz="1300" b="0">
                <a:latin typeface="Times New Roman" charset="0"/>
              </a:rPr>
              <a:pPr eaLnBrk="1" hangingPunct="1"/>
              <a:t>31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F04983E-37FB-4A48-871E-EF21B66175D9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0DDA135-E27F-2D44-A4C5-E5161DD793A5}" type="slidenum">
              <a:rPr lang="en-US" sz="1300" b="0">
                <a:latin typeface="Times New Roman" charset="0"/>
              </a:rPr>
              <a:pPr eaLnBrk="1" hangingPunct="1"/>
              <a:t>35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745B92E-403B-AE4C-8874-280E3D11C4F1}" type="slidenum">
              <a:rPr lang="en-US" sz="1300" b="0">
                <a:latin typeface="Times New Roman" charset="0"/>
              </a:rPr>
              <a:pPr eaLnBrk="1" hangingPunct="1"/>
              <a:t>41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84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6CDB61F-5BA0-B14C-A998-2F2D9D6065CD}" type="slidenum">
              <a:rPr lang="en-US" sz="1300" b="0">
                <a:latin typeface="Times New Roman" charset="0"/>
              </a:rPr>
              <a:pPr eaLnBrk="1" hangingPunct="1"/>
              <a:t>43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4775AA-6F91-DB45-94C9-1927444BC962}" type="slidenum">
              <a:rPr lang="en-US" sz="1300" b="0">
                <a:latin typeface="Times New Roman" charset="0"/>
              </a:rPr>
              <a:pPr eaLnBrk="1" hangingPunct="1"/>
              <a:t>46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CA1317-0D24-8C45-9979-8A048FDBAF42}" type="slidenum">
              <a:rPr lang="en-US" sz="1300" b="0">
                <a:latin typeface="Times New Roman" charset="0"/>
              </a:rPr>
              <a:pPr eaLnBrk="1" hangingPunct="1"/>
              <a:t>47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err="1" smtClean="0">
                <a:ea typeface="ＭＳ Ｐゴシック" charset="0"/>
                <a:cs typeface="ＭＳ Ｐゴシック" charset="0"/>
              </a:rPr>
              <a:t>Ehy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???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651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64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64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64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32177F9-D46C-9E47-A59B-29E08ABE9F97}" type="slidenum">
              <a:rPr lang="en-US" sz="1300" b="0">
                <a:latin typeface="Times New Roman" charset="0"/>
              </a:rPr>
              <a:pPr eaLnBrk="1" hangingPunct="1"/>
              <a:t>56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Arrows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are routing message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800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800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35A287-02D9-004F-A57D-664705A2B669}" type="slidenum">
              <a:rPr lang="en-US" sz="1300" b="0">
                <a:latin typeface="Times New Roman" charset="0"/>
              </a:rPr>
              <a:pPr eaLnBrk="1" hangingPunct="1"/>
              <a:t>61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800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800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80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025C15-66E6-F945-A0DB-3C9682879329}" type="slidenum">
              <a:rPr lang="en-US" sz="1300" b="0">
                <a:latin typeface="Times New Roman" charset="0"/>
              </a:rPr>
              <a:pPr eaLnBrk="1" hangingPunct="1"/>
              <a:t>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217817-1DE6-EC4D-9339-BD283CA19325}" type="slidenum">
              <a:rPr lang="en-US" sz="1300" b="0">
                <a:latin typeface="Times New Roman" charset="0"/>
              </a:rPr>
              <a:pPr eaLnBrk="1" hangingPunct="1"/>
              <a:t>66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zh-CN" dirty="0">
              <a:ea typeface="宋体" charset="0"/>
              <a:cs typeface="宋体" charset="0"/>
            </a:endParaRPr>
          </a:p>
          <a:p>
            <a:r>
              <a:rPr lang="en-US" altLang="zh-CN" dirty="0" smtClean="0">
                <a:ea typeface="宋体" charset="0"/>
                <a:cs typeface="宋体" charset="0"/>
              </a:rPr>
              <a:t>Arrows:</a:t>
            </a:r>
            <a:r>
              <a:rPr lang="en-US" altLang="zh-CN" baseline="0" dirty="0" smtClean="0">
                <a:ea typeface="宋体" charset="0"/>
                <a:cs typeface="宋体" charset="0"/>
              </a:rPr>
              <a:t> routing messages!</a:t>
            </a:r>
            <a:endParaRPr lang="en-US" altLang="zh-CN" dirty="0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40F8200-34EE-A445-9937-400FBECFF3E4}" type="slidenum">
              <a:rPr lang="en-US" sz="1300" b="0">
                <a:latin typeface="Times" charset="0"/>
              </a:rPr>
              <a:pPr eaLnBrk="1" hangingPunct="1"/>
              <a:t>68</a:t>
            </a:fld>
            <a:endParaRPr lang="en-US" sz="1300" b="0">
              <a:latin typeface="Times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12CF60A-86A9-6E45-8869-E8EC0C604F32}" type="slidenum">
              <a:rPr lang="en-US" sz="1300" b="0">
                <a:latin typeface="Times" charset="0"/>
              </a:rPr>
              <a:pPr eaLnBrk="1" hangingPunct="1"/>
              <a:t>69</a:t>
            </a:fld>
            <a:endParaRPr lang="en-US" sz="1300" b="0">
              <a:latin typeface="Times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DA431-9B69-4845-A20F-A89342A9AAE2}" type="slidenum">
              <a:rPr lang="en-US"/>
              <a:pPr/>
              <a:t>11</a:t>
            </a:fld>
            <a:endParaRPr lang="en-US"/>
          </a:p>
        </p:txBody>
      </p:sp>
      <p:sp>
        <p:nvSpPr>
          <p:cNvPr id="112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DA431-9B69-4845-A20F-A89342A9AAE2}" type="slidenum">
              <a:rPr lang="en-US"/>
              <a:pPr/>
              <a:t>14</a:t>
            </a:fld>
            <a:endParaRPr lang="en-US"/>
          </a:p>
        </p:txBody>
      </p:sp>
      <p:sp>
        <p:nvSpPr>
          <p:cNvPr id="112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4775AA-6F91-DB45-94C9-1927444BC962}" type="slidenum">
              <a:rPr lang="en-US" sz="1300" b="0">
                <a:latin typeface="Times New Roman" charset="0"/>
              </a:rPr>
              <a:pPr eaLnBrk="1" hangingPunct="1"/>
              <a:t>16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0DDA135-E27F-2D44-A4C5-E5161DD793A5}" type="slidenum">
              <a:rPr lang="en-US" sz="1300" b="0">
                <a:latin typeface="Times New Roman" charset="0"/>
              </a:rPr>
              <a:pPr eaLnBrk="1" hangingPunct="1"/>
              <a:t>21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B8AC0EA-8456-AD4F-9673-F9A30533C698}" type="slidenum">
              <a:rPr lang="en-US" sz="1300" b="0">
                <a:latin typeface="Times New Roman" charset="0"/>
              </a:rPr>
              <a:pPr eaLnBrk="1" hangingPunct="1"/>
              <a:t>22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95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0C462F0-F4EF-5244-A49E-6CE8D6940A21}" type="slidenum">
              <a:rPr lang="en-US" sz="1300" b="0">
                <a:latin typeface="Times New Roman" charset="0"/>
              </a:rPr>
              <a:pPr eaLnBrk="1" hangingPunct="1"/>
              <a:t>24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F5E10-A0CA-344B-8575-36A6C69B7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3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E7706-4F62-EA48-B7A0-989AE18DF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5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41BD-0D0C-7043-AF85-3A59FA5DE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5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07158-3B47-5C4A-A629-859413085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78DD-F5B8-314B-9873-FEA8875CB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4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5B920-46FC-A548-895D-36A9BD933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E245D-63E1-8C4C-9A3D-7CB34664D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6654-21FB-CA40-A072-7FA17CC0E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8F724-9A37-7B41-BBCB-F97B60D8C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8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66742-18A0-1B48-A0FD-EA85AA809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1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B207-A5D9-C040-8DE6-427C11144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2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</a:defRPr>
            </a:lvl1pPr>
          </a:lstStyle>
          <a:p>
            <a:pPr>
              <a:defRPr/>
            </a:pPr>
            <a:fld id="{EA01B2A8-52CD-F545-8CC6-5F85D29D8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nst.eecs.berkeley.edu/~cs168/fa14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8" Type="http://schemas.openxmlformats.org/officeDocument/2006/relationships/oleObject" Target="../embeddings/oleObject5.bin"/><Relationship Id="rId9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4.png"/><Relationship Id="rId5" Type="http://schemas.openxmlformats.org/officeDocument/2006/relationships/oleObject" Target="../embeddings/oleObject8.bin"/><Relationship Id="rId6" Type="http://schemas.openxmlformats.org/officeDocument/2006/relationships/oleObject" Target="../embeddings/oleObject9.bin"/><Relationship Id="rId7" Type="http://schemas.openxmlformats.org/officeDocument/2006/relationships/oleObject" Target="../embeddings/oleObject10.bin"/><Relationship Id="rId8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4.png"/><Relationship Id="rId6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8" Type="http://schemas.openxmlformats.org/officeDocument/2006/relationships/oleObject" Target="../embeddings/oleObject15.bin"/><Relationship Id="rId9" Type="http://schemas.openxmlformats.org/officeDocument/2006/relationships/oleObject" Target="../embeddings/oleObject16.bin"/><Relationship Id="rId10" Type="http://schemas.openxmlformats.org/officeDocument/2006/relationships/oleObject" Target="../embeddings/oleObject17.bin"/><Relationship Id="rId11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19.bin"/><Relationship Id="rId5" Type="http://schemas.openxmlformats.org/officeDocument/2006/relationships/image" Target="../media/image4.png"/><Relationship Id="rId6" Type="http://schemas.openxmlformats.org/officeDocument/2006/relationships/oleObject" Target="../embeddings/oleObject20.bin"/><Relationship Id="rId7" Type="http://schemas.openxmlformats.org/officeDocument/2006/relationships/oleObject" Target="../embeddings/oleObject21.bin"/><Relationship Id="rId8" Type="http://schemas.openxmlformats.org/officeDocument/2006/relationships/oleObject" Target="../embeddings/oleObject22.bin"/><Relationship Id="rId9" Type="http://schemas.openxmlformats.org/officeDocument/2006/relationships/oleObject" Target="../embeddings/oleObject23.bin"/><Relationship Id="rId10" Type="http://schemas.openxmlformats.org/officeDocument/2006/relationships/oleObject" Target="../embeddings/oleObject24.bin"/><Relationship Id="rId11" Type="http://schemas.openxmlformats.org/officeDocument/2006/relationships/oleObject" Target="../embeddings/oleObject2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26.bin"/><Relationship Id="rId5" Type="http://schemas.openxmlformats.org/officeDocument/2006/relationships/image" Target="../media/image4.png"/><Relationship Id="rId6" Type="http://schemas.openxmlformats.org/officeDocument/2006/relationships/oleObject" Target="../embeddings/oleObject27.bin"/><Relationship Id="rId7" Type="http://schemas.openxmlformats.org/officeDocument/2006/relationships/oleObject" Target="../embeddings/oleObject28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4.png"/><Relationship Id="rId5" Type="http://schemas.openxmlformats.org/officeDocument/2006/relationships/oleObject" Target="../embeddings/oleObject30.bin"/><Relationship Id="rId6" Type="http://schemas.openxmlformats.org/officeDocument/2006/relationships/oleObject" Target="../embeddings/oleObject31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oleObject" Target="../embeddings/oleObject32.bin"/><Relationship Id="rId5" Type="http://schemas.openxmlformats.org/officeDocument/2006/relationships/image" Target="../media/image4.png"/><Relationship Id="rId6" Type="http://schemas.openxmlformats.org/officeDocument/2006/relationships/oleObject" Target="../embeddings/oleObject33.bin"/><Relationship Id="rId7" Type="http://schemas.openxmlformats.org/officeDocument/2006/relationships/oleObject" Target="../embeddings/oleObject34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oleObject35.bin"/><Relationship Id="rId5" Type="http://schemas.openxmlformats.org/officeDocument/2006/relationships/image" Target="../media/image4.png"/><Relationship Id="rId6" Type="http://schemas.openxmlformats.org/officeDocument/2006/relationships/oleObject" Target="../embeddings/oleObject36.bin"/><Relationship Id="rId7" Type="http://schemas.openxmlformats.org/officeDocument/2006/relationships/oleObject" Target="../embeddings/oleObject37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6200" y="1143000"/>
            <a:ext cx="8610600" cy="1905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Routing in the Internet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143000" y="3657600"/>
            <a:ext cx="7315200" cy="2743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CS168,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Fall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2014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Sylvia Ratnasamy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://inst.eecs.berkeley.edu/~cs168/fa14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/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686800" cy="1371600"/>
          </a:xfrm>
        </p:spPr>
        <p:txBody>
          <a:bodyPr/>
          <a:lstStyle/>
          <a:p>
            <a:r>
              <a:rPr lang="en-US" sz="4000" dirty="0" smtClean="0">
                <a:latin typeface="Arial" charset="0"/>
                <a:ea typeface="ＭＳ Ｐゴシック" charset="0"/>
                <a:cs typeface="ＭＳ Ｐゴシック" charset="0"/>
              </a:rPr>
              <a:t>Recall Also… </a:t>
            </a:r>
            <a:endParaRPr lang="en-US" sz="4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4754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03613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5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637213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79613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7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027613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79613"/>
            <a:ext cx="99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Box 12"/>
          <p:cNvSpPr txBox="1">
            <a:spLocks noChangeArrowheads="1"/>
          </p:cNvSpPr>
          <p:nvPr/>
        </p:nvSpPr>
        <p:spPr bwMode="auto">
          <a:xfrm>
            <a:off x="7466013" y="2055813"/>
            <a:ext cx="1108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to MIT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404813" y="5713413"/>
            <a:ext cx="966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to UW</a:t>
            </a:r>
          </a:p>
        </p:txBody>
      </p:sp>
      <p:sp>
        <p:nvSpPr>
          <p:cNvPr id="74761" name="TextBox 15"/>
          <p:cNvSpPr txBox="1">
            <a:spLocks noChangeArrowheads="1"/>
          </p:cNvSpPr>
          <p:nvPr/>
        </p:nvSpPr>
        <p:spPr bwMode="auto">
          <a:xfrm>
            <a:off x="1262063" y="1914526"/>
            <a:ext cx="581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UCB</a:t>
            </a:r>
          </a:p>
        </p:txBody>
      </p:sp>
      <p:sp>
        <p:nvSpPr>
          <p:cNvPr id="74762" name="TextBox 31"/>
          <p:cNvSpPr txBox="1">
            <a:spLocks noChangeArrowheads="1"/>
          </p:cNvSpPr>
          <p:nvPr/>
        </p:nvSpPr>
        <p:spPr bwMode="auto">
          <a:xfrm>
            <a:off x="7081838" y="5789613"/>
            <a:ext cx="842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to NYU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463644"/>
              </p:ext>
            </p:extLst>
          </p:nvPr>
        </p:nvGraphicFramePr>
        <p:xfrm>
          <a:off x="6019800" y="3503613"/>
          <a:ext cx="2743200" cy="1716087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524000"/>
                <a:gridCol w="1219200"/>
              </a:tblGrid>
              <a:tr h="49655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Destination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FF"/>
                          </a:solidFill>
                        </a:rPr>
                        <a:t>Next</a:t>
                      </a:r>
                      <a:r>
                        <a:rPr lang="en-US" sz="1400" baseline="0" dirty="0" smtClean="0">
                          <a:solidFill>
                            <a:srgbClr val="FFFFFF"/>
                          </a:solidFill>
                        </a:rPr>
                        <a:t> Hop</a:t>
                      </a:r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 marT="45732" marB="45732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88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UCB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488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UW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488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MIT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488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NYU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4784" name="Picture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5601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7" name="Straight Arrow Connector 56"/>
          <p:cNvCxnSpPr/>
          <p:nvPr/>
        </p:nvCxnSpPr>
        <p:spPr>
          <a:xfrm>
            <a:off x="4191000" y="3808413"/>
            <a:ext cx="12192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303963" y="3124200"/>
            <a:ext cx="21542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Forwarding Table</a:t>
            </a:r>
          </a:p>
        </p:txBody>
      </p:sp>
      <p:cxnSp>
        <p:nvCxnSpPr>
          <p:cNvPr id="34" name="Straight Connector 33"/>
          <p:cNvCxnSpPr>
            <a:stCxn id="74784" idx="3"/>
            <a:endCxn id="74754" idx="1"/>
          </p:cNvCxnSpPr>
          <p:nvPr/>
        </p:nvCxnSpPr>
        <p:spPr>
          <a:xfrm flipV="1">
            <a:off x="1752600" y="3846513"/>
            <a:ext cx="1828800" cy="381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590800" y="3998913"/>
            <a:ext cx="1143000" cy="11049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V="1">
            <a:off x="4229100" y="4075113"/>
            <a:ext cx="1676400" cy="16002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4343400" y="2436813"/>
            <a:ext cx="1752600" cy="11430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2590800" y="2513013"/>
            <a:ext cx="1143000" cy="10668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V="1">
            <a:off x="2514600" y="5561013"/>
            <a:ext cx="228600" cy="2286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1295400" y="5561013"/>
            <a:ext cx="533400" cy="3048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H="1">
            <a:off x="1600200" y="4799013"/>
            <a:ext cx="304800" cy="30480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6553200" y="6016626"/>
            <a:ext cx="381000" cy="1587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5334000" y="6096001"/>
            <a:ext cx="381000" cy="150812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972300" y="2284413"/>
            <a:ext cx="495300" cy="1588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6324601" y="1827213"/>
            <a:ext cx="304800" cy="3175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5867400" y="4570413"/>
            <a:ext cx="2971800" cy="457200"/>
          </a:xfrm>
          <a:prstGeom prst="roundRect">
            <a:avLst/>
          </a:prstGeom>
          <a:solidFill>
            <a:srgbClr val="FFC000">
              <a:alpha val="24000"/>
            </a:srgb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838200" y="3351213"/>
            <a:ext cx="1447800" cy="381000"/>
            <a:chOff x="885372" y="3276600"/>
            <a:chExt cx="1172028" cy="228600"/>
          </a:xfrm>
        </p:grpSpPr>
        <p:sp>
          <p:nvSpPr>
            <p:cNvPr id="36" name="Rectangle 35"/>
            <p:cNvSpPr/>
            <p:nvPr/>
          </p:nvSpPr>
          <p:spPr>
            <a:xfrm>
              <a:off x="885372" y="3276600"/>
              <a:ext cx="867455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111010010</a:t>
              </a:r>
              <a:endParaRPr lang="en-US" sz="28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77005" y="3276600"/>
              <a:ext cx="380395" cy="228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MIT</a:t>
              </a:r>
            </a:p>
          </p:txBody>
        </p:sp>
      </p:grpSp>
      <p:sp>
        <p:nvSpPr>
          <p:cNvPr id="74801" name="TextBox 10"/>
          <p:cNvSpPr txBox="1">
            <a:spLocks noChangeArrowheads="1"/>
          </p:cNvSpPr>
          <p:nvPr/>
        </p:nvSpPr>
        <p:spPr bwMode="auto">
          <a:xfrm>
            <a:off x="5791200" y="2513013"/>
            <a:ext cx="1416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</a:rPr>
              <a:t>switch#2</a:t>
            </a:r>
          </a:p>
        </p:txBody>
      </p:sp>
      <p:sp>
        <p:nvSpPr>
          <p:cNvPr id="74802" name="TextBox 48"/>
          <p:cNvSpPr txBox="1">
            <a:spLocks noChangeArrowheads="1"/>
          </p:cNvSpPr>
          <p:nvPr/>
        </p:nvSpPr>
        <p:spPr bwMode="auto">
          <a:xfrm>
            <a:off x="1600200" y="5561013"/>
            <a:ext cx="1416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</a:rPr>
              <a:t>switch#5</a:t>
            </a:r>
          </a:p>
        </p:txBody>
      </p:sp>
      <p:sp>
        <p:nvSpPr>
          <p:cNvPr id="74803" name="TextBox 51"/>
          <p:cNvSpPr txBox="1">
            <a:spLocks noChangeArrowheads="1"/>
          </p:cNvSpPr>
          <p:nvPr/>
        </p:nvSpPr>
        <p:spPr bwMode="auto">
          <a:xfrm>
            <a:off x="5410200" y="6170613"/>
            <a:ext cx="1416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</a:rPr>
              <a:t>switch#3</a:t>
            </a:r>
          </a:p>
        </p:txBody>
      </p:sp>
      <p:sp>
        <p:nvSpPr>
          <p:cNvPr id="74804" name="TextBox 55"/>
          <p:cNvSpPr txBox="1">
            <a:spLocks noChangeArrowheads="1"/>
          </p:cNvSpPr>
          <p:nvPr/>
        </p:nvSpPr>
        <p:spPr bwMode="auto">
          <a:xfrm>
            <a:off x="1447800" y="2513013"/>
            <a:ext cx="1416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90"/>
                </a:solidFill>
              </a:rPr>
              <a:t>switch#4</a:t>
            </a:r>
          </a:p>
        </p:txBody>
      </p:sp>
    </p:spTree>
    <p:extLst>
      <p:ext uri="{BB962C8B-B14F-4D97-AF65-F5344CB8AC3E}">
        <p14:creationId xmlns:p14="http://schemas.microsoft.com/office/powerpoint/2010/main" val="411834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32562E-7 L 0.15 -8.32562E-7 " pathEditMode="relative" ptsTypes="AA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83 3.36725E-6 L 0.4625 -0.18872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9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5625 -0.21092 L 0.7125 -0.21092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8" grpId="1"/>
      <p:bldP spid="47" grpId="0" animBg="1"/>
      <p:bldP spid="4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</a:t>
            </a:r>
            <a:endParaRPr lang="en-US" dirty="0"/>
          </a:p>
        </p:txBody>
      </p:sp>
      <p:sp>
        <p:nvSpPr>
          <p:cNvPr id="1086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760538"/>
            <a:ext cx="8686800" cy="4411662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router must be able to </a:t>
            </a:r>
            <a:r>
              <a:rPr lang="en-US" dirty="0" smtClean="0"/>
              <a:t>reach </a:t>
            </a:r>
            <a:r>
              <a:rPr lang="en-US" i="1" dirty="0" smtClean="0"/>
              <a:t>any</a:t>
            </a:r>
            <a:r>
              <a:rPr lang="en-US" dirty="0" smtClean="0"/>
              <a:t> </a:t>
            </a:r>
            <a:r>
              <a:rPr lang="en-US" dirty="0" smtClean="0"/>
              <a:t>destination</a:t>
            </a:r>
            <a:endParaRPr lang="en-US" dirty="0"/>
          </a:p>
          <a:p>
            <a:pPr lvl="1"/>
            <a:r>
              <a:rPr lang="en-US" dirty="0" smtClean="0"/>
              <a:t>Given packet’s destination address, lookup </a:t>
            </a:r>
            <a:r>
              <a:rPr lang="ja-JP" altLang="en-US" dirty="0" smtClean="0">
                <a:latin typeface="Arial"/>
              </a:rPr>
              <a:t>“</a:t>
            </a:r>
            <a:r>
              <a:rPr lang="en-US" dirty="0"/>
              <a:t>next hop</a:t>
            </a:r>
            <a:r>
              <a:rPr lang="ja-JP" altLang="en-US" dirty="0" smtClean="0">
                <a:latin typeface="Arial"/>
              </a:rPr>
              <a:t>”</a:t>
            </a:r>
            <a:endParaRPr lang="en-US" altLang="ja-JP" dirty="0"/>
          </a:p>
          <a:p>
            <a:pPr lvl="1"/>
            <a:endParaRPr lang="en-US" dirty="0"/>
          </a:p>
          <a:p>
            <a:r>
              <a:rPr lang="en-US" dirty="0"/>
              <a:t>Naive: Have an entry for each </a:t>
            </a:r>
            <a:r>
              <a:rPr lang="en-US" dirty="0" smtClean="0"/>
              <a:t>destination</a:t>
            </a:r>
            <a:endParaRPr lang="en-US" dirty="0"/>
          </a:p>
          <a:p>
            <a:pPr lvl="1"/>
            <a:r>
              <a:rPr lang="en-US" dirty="0"/>
              <a:t>There would be </a:t>
            </a:r>
            <a:r>
              <a:rPr lang="en-US" dirty="0" smtClean="0"/>
              <a:t>over 10</a:t>
            </a:r>
            <a:r>
              <a:rPr lang="en-US" dirty="0"/>
              <a:t>^</a:t>
            </a:r>
            <a:r>
              <a:rPr lang="en-US" dirty="0" smtClean="0"/>
              <a:t>8 </a:t>
            </a:r>
            <a:r>
              <a:rPr lang="en-US" dirty="0"/>
              <a:t>entries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And routing updates per destination! </a:t>
            </a:r>
          </a:p>
          <a:p>
            <a:pPr lvl="1"/>
            <a:endParaRPr lang="en-US" dirty="0"/>
          </a:p>
          <a:p>
            <a:r>
              <a:rPr lang="en-US" dirty="0" smtClean="0"/>
              <a:t>Any ideas on how to improve scalability?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04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4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73162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smaller table at node B?</a:t>
            </a:r>
            <a:endParaRPr lang="en-US" dirty="0"/>
          </a:p>
        </p:txBody>
      </p:sp>
      <p:graphicFrame>
        <p:nvGraphicFramePr>
          <p:cNvPr id="52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161570"/>
              </p:ext>
            </p:extLst>
          </p:nvPr>
        </p:nvGraphicFramePr>
        <p:xfrm>
          <a:off x="2971800" y="3581400"/>
          <a:ext cx="2743200" cy="3055440"/>
        </p:xfrm>
        <a:graphic>
          <a:graphicData uri="http://schemas.openxmlformats.org/drawingml/2006/table">
            <a:tbl>
              <a:tblPr/>
              <a:tblGrid>
                <a:gridCol w="1567542"/>
                <a:gridCol w="1175658"/>
              </a:tblGrid>
              <a:tr h="263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Dest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Next Hop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32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 1</a:t>
                      </a:r>
                      <a:endParaRPr lang="en-US" sz="1600" dirty="0"/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32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 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32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 3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32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 4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32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 5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32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 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32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 7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 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pSp>
        <p:nvGrpSpPr>
          <p:cNvPr id="65" name="Group 64"/>
          <p:cNvGrpSpPr/>
          <p:nvPr/>
        </p:nvGrpSpPr>
        <p:grpSpPr>
          <a:xfrm>
            <a:off x="609600" y="1600200"/>
            <a:ext cx="7882379" cy="2990910"/>
            <a:chOff x="609600" y="1600200"/>
            <a:chExt cx="7882379" cy="2990910"/>
          </a:xfrm>
        </p:grpSpPr>
        <p:sp>
          <p:nvSpPr>
            <p:cNvPr id="4" name="Rectangle 3"/>
            <p:cNvSpPr/>
            <p:nvPr/>
          </p:nvSpPr>
          <p:spPr bwMode="auto">
            <a:xfrm>
              <a:off x="2514600" y="2667000"/>
              <a:ext cx="304800" cy="3048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4114800" y="2667000"/>
              <a:ext cx="304800" cy="3048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867400" y="2667000"/>
              <a:ext cx="304800" cy="3048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47800" y="1828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990600" y="25146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600200" y="4114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219200" y="3352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7315200" y="1828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7848600" y="2590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7315200" y="4114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7543800" y="3352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cxnSp>
          <p:nvCxnSpPr>
            <p:cNvPr id="16" name="Straight Connector 15"/>
            <p:cNvCxnSpPr>
              <a:stCxn id="7" idx="5"/>
              <a:endCxn id="4" idx="1"/>
            </p:cNvCxnSpPr>
            <p:nvPr/>
          </p:nvCxnSpPr>
          <p:spPr bwMode="auto">
            <a:xfrm>
              <a:off x="1773004" y="2088963"/>
              <a:ext cx="741596" cy="7304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8" idx="6"/>
              <a:endCxn id="4" idx="1"/>
            </p:cNvCxnSpPr>
            <p:nvPr/>
          </p:nvCxnSpPr>
          <p:spPr bwMode="auto">
            <a:xfrm>
              <a:off x="1371600" y="2667000"/>
              <a:ext cx="11430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13" idx="1"/>
              <a:endCxn id="6" idx="3"/>
            </p:cNvCxnSpPr>
            <p:nvPr/>
          </p:nvCxnSpPr>
          <p:spPr bwMode="auto">
            <a:xfrm flipH="1" flipV="1">
              <a:off x="6172200" y="2819400"/>
              <a:ext cx="1198796" cy="13400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6172200" y="2743200"/>
              <a:ext cx="16764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endCxn id="6" idx="3"/>
            </p:cNvCxnSpPr>
            <p:nvPr/>
          </p:nvCxnSpPr>
          <p:spPr bwMode="auto">
            <a:xfrm flipH="1" flipV="1">
              <a:off x="6172200" y="2819400"/>
              <a:ext cx="1371600" cy="57803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stCxn id="11" idx="3"/>
              <a:endCxn id="6" idx="3"/>
            </p:cNvCxnSpPr>
            <p:nvPr/>
          </p:nvCxnSpPr>
          <p:spPr bwMode="auto">
            <a:xfrm flipH="1">
              <a:off x="6172200" y="2088963"/>
              <a:ext cx="1198796" cy="7304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10" idx="7"/>
              <a:endCxn id="4" idx="1"/>
            </p:cNvCxnSpPr>
            <p:nvPr/>
          </p:nvCxnSpPr>
          <p:spPr bwMode="auto">
            <a:xfrm flipV="1">
              <a:off x="1544404" y="2819400"/>
              <a:ext cx="970196" cy="5780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>
              <a:stCxn id="9" idx="0"/>
              <a:endCxn id="4" idx="1"/>
            </p:cNvCxnSpPr>
            <p:nvPr/>
          </p:nvCxnSpPr>
          <p:spPr bwMode="auto">
            <a:xfrm flipV="1">
              <a:off x="1790700" y="2819400"/>
              <a:ext cx="723900" cy="1295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4" idx="3"/>
            </p:cNvCxnSpPr>
            <p:nvPr/>
          </p:nvCxnSpPr>
          <p:spPr bwMode="auto">
            <a:xfrm>
              <a:off x="2819400" y="2819400"/>
              <a:ext cx="1295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endCxn id="6" idx="1"/>
            </p:cNvCxnSpPr>
            <p:nvPr/>
          </p:nvCxnSpPr>
          <p:spPr bwMode="auto">
            <a:xfrm>
              <a:off x="4419600" y="2819400"/>
              <a:ext cx="1447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1109221" y="167640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261621" y="419100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38200" y="327660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09600" y="243840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438400" y="220980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059088" y="2209800"/>
              <a:ext cx="3693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11688" y="2209800"/>
              <a:ext cx="3693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738621" y="160020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696200" y="411480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891021" y="325749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153400" y="236220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64" name="Up Arrow 63"/>
          <p:cNvSpPr/>
          <p:nvPr/>
        </p:nvSpPr>
        <p:spPr bwMode="auto">
          <a:xfrm>
            <a:off x="4191000" y="3048000"/>
            <a:ext cx="152400" cy="457200"/>
          </a:xfrm>
          <a:prstGeom prst="upArrow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01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37138"/>
            <a:ext cx="8229600" cy="1363662"/>
          </a:xfrm>
        </p:spPr>
        <p:txBody>
          <a:bodyPr/>
          <a:lstStyle/>
          <a:p>
            <a:r>
              <a:rPr lang="en-US" dirty="0" smtClean="0"/>
              <a:t>careful address assignment </a:t>
            </a:r>
            <a:r>
              <a:rPr lang="en-US" dirty="0" smtClean="0">
                <a:sym typeface="Wingdings"/>
              </a:rPr>
              <a:t> can </a:t>
            </a:r>
            <a:r>
              <a:rPr lang="en-US" i="1" dirty="0" smtClean="0">
                <a:sym typeface="Wingdings"/>
              </a:rPr>
              <a:t>aggregate</a:t>
            </a:r>
            <a:r>
              <a:rPr lang="en-US" dirty="0" smtClean="0">
                <a:sym typeface="Wingdings"/>
              </a:rPr>
              <a:t> multiple addresses into one range  scalability!</a:t>
            </a:r>
          </a:p>
          <a:p>
            <a:r>
              <a:rPr lang="en-US" dirty="0" smtClean="0">
                <a:sym typeface="Wingdings"/>
              </a:rPr>
              <a:t>akin to reducing the number of destinations</a:t>
            </a:r>
            <a:endParaRPr lang="en-US" dirty="0"/>
          </a:p>
        </p:txBody>
      </p:sp>
      <p:graphicFrame>
        <p:nvGraphicFramePr>
          <p:cNvPr id="52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436230"/>
              </p:ext>
            </p:extLst>
          </p:nvPr>
        </p:nvGraphicFramePr>
        <p:xfrm>
          <a:off x="2971800" y="3581400"/>
          <a:ext cx="2743200" cy="1059120"/>
        </p:xfrm>
        <a:graphic>
          <a:graphicData uri="http://schemas.openxmlformats.org/drawingml/2006/table">
            <a:tbl>
              <a:tblPr/>
              <a:tblGrid>
                <a:gridCol w="1567542"/>
                <a:gridCol w="1175658"/>
              </a:tblGrid>
              <a:tr h="2636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Dest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Next Hop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32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 [1-4]</a:t>
                      </a:r>
                      <a:endParaRPr lang="en-US" sz="1600" dirty="0"/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32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 [5-8]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pSp>
        <p:nvGrpSpPr>
          <p:cNvPr id="65" name="Group 64"/>
          <p:cNvGrpSpPr/>
          <p:nvPr/>
        </p:nvGrpSpPr>
        <p:grpSpPr>
          <a:xfrm>
            <a:off x="609600" y="1600200"/>
            <a:ext cx="7882379" cy="2990910"/>
            <a:chOff x="609600" y="1600200"/>
            <a:chExt cx="7882379" cy="2990910"/>
          </a:xfrm>
        </p:grpSpPr>
        <p:sp>
          <p:nvSpPr>
            <p:cNvPr id="4" name="Rectangle 3"/>
            <p:cNvSpPr/>
            <p:nvPr/>
          </p:nvSpPr>
          <p:spPr bwMode="auto">
            <a:xfrm>
              <a:off x="2514600" y="2667000"/>
              <a:ext cx="304800" cy="3048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4114800" y="2667000"/>
              <a:ext cx="304800" cy="3048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867400" y="2667000"/>
              <a:ext cx="304800" cy="3048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47800" y="1828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990600" y="25146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600200" y="4114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219200" y="3352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7315200" y="1828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7848600" y="2590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7315200" y="4114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7543800" y="3352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cxnSp>
          <p:nvCxnSpPr>
            <p:cNvPr id="16" name="Straight Connector 15"/>
            <p:cNvCxnSpPr>
              <a:stCxn id="7" idx="5"/>
              <a:endCxn id="4" idx="1"/>
            </p:cNvCxnSpPr>
            <p:nvPr/>
          </p:nvCxnSpPr>
          <p:spPr bwMode="auto">
            <a:xfrm>
              <a:off x="1773004" y="2088963"/>
              <a:ext cx="741596" cy="7304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8" idx="6"/>
              <a:endCxn id="4" idx="1"/>
            </p:cNvCxnSpPr>
            <p:nvPr/>
          </p:nvCxnSpPr>
          <p:spPr bwMode="auto">
            <a:xfrm>
              <a:off x="1371600" y="2667000"/>
              <a:ext cx="11430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13" idx="1"/>
              <a:endCxn id="6" idx="3"/>
            </p:cNvCxnSpPr>
            <p:nvPr/>
          </p:nvCxnSpPr>
          <p:spPr bwMode="auto">
            <a:xfrm flipH="1" flipV="1">
              <a:off x="6172200" y="2819400"/>
              <a:ext cx="1198796" cy="13400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6172200" y="2743200"/>
              <a:ext cx="16764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endCxn id="6" idx="3"/>
            </p:cNvCxnSpPr>
            <p:nvPr/>
          </p:nvCxnSpPr>
          <p:spPr bwMode="auto">
            <a:xfrm flipH="1" flipV="1">
              <a:off x="6172200" y="2819400"/>
              <a:ext cx="1371600" cy="57803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stCxn id="11" idx="3"/>
              <a:endCxn id="6" idx="3"/>
            </p:cNvCxnSpPr>
            <p:nvPr/>
          </p:nvCxnSpPr>
          <p:spPr bwMode="auto">
            <a:xfrm flipH="1">
              <a:off x="6172200" y="2088963"/>
              <a:ext cx="1198796" cy="7304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10" idx="7"/>
              <a:endCxn id="4" idx="1"/>
            </p:cNvCxnSpPr>
            <p:nvPr/>
          </p:nvCxnSpPr>
          <p:spPr bwMode="auto">
            <a:xfrm flipV="1">
              <a:off x="1544404" y="2819400"/>
              <a:ext cx="970196" cy="5780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>
              <a:stCxn id="9" idx="0"/>
              <a:endCxn id="4" idx="1"/>
            </p:cNvCxnSpPr>
            <p:nvPr/>
          </p:nvCxnSpPr>
          <p:spPr bwMode="auto">
            <a:xfrm flipV="1">
              <a:off x="1790700" y="2819400"/>
              <a:ext cx="723900" cy="1295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4" idx="3"/>
            </p:cNvCxnSpPr>
            <p:nvPr/>
          </p:nvCxnSpPr>
          <p:spPr bwMode="auto">
            <a:xfrm>
              <a:off x="2819400" y="2819400"/>
              <a:ext cx="1295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endCxn id="6" idx="1"/>
            </p:cNvCxnSpPr>
            <p:nvPr/>
          </p:nvCxnSpPr>
          <p:spPr bwMode="auto">
            <a:xfrm>
              <a:off x="4419600" y="2819400"/>
              <a:ext cx="1447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1109221" y="167640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261621" y="419100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38200" y="327660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09600" y="243840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438400" y="220980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059088" y="2209800"/>
              <a:ext cx="3693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11688" y="2209800"/>
              <a:ext cx="3693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738621" y="160020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696200" y="411480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891021" y="325749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153400" y="2362200"/>
              <a:ext cx="338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64" name="Up Arrow 63"/>
          <p:cNvSpPr/>
          <p:nvPr/>
        </p:nvSpPr>
        <p:spPr bwMode="auto">
          <a:xfrm>
            <a:off x="4191000" y="3048000"/>
            <a:ext cx="152400" cy="457200"/>
          </a:xfrm>
          <a:prstGeom prst="upArrow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686800" cy="1173162"/>
          </a:xfrm>
        </p:spPr>
        <p:txBody>
          <a:bodyPr/>
          <a:lstStyle/>
          <a:p>
            <a:r>
              <a:rPr lang="en-US" dirty="0" smtClean="0"/>
              <a:t>Re-number the end-systems?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14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</a:t>
            </a:r>
            <a:endParaRPr lang="en-US" dirty="0"/>
          </a:p>
        </p:txBody>
      </p:sp>
      <p:sp>
        <p:nvSpPr>
          <p:cNvPr id="10864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 router must be able to reach </a:t>
            </a:r>
            <a:r>
              <a:rPr lang="en-US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any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destination</a:t>
            </a:r>
          </a:p>
          <a:p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Naive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 Have an entry for each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destination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Better</a:t>
            </a:r>
            <a:r>
              <a:rPr lang="en-US" dirty="0"/>
              <a:t>: Have an entry for a range of addresses</a:t>
            </a:r>
          </a:p>
          <a:p>
            <a:pPr lvl="1"/>
            <a:r>
              <a:rPr lang="en-US" dirty="0"/>
              <a:t>But can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do this if addresses are assigned randomly</a:t>
            </a:r>
            <a:r>
              <a:rPr lang="en-US" dirty="0" smtClean="0"/>
              <a:t>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addresses are allocated will matter!!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914400" y="5867400"/>
            <a:ext cx="7162800" cy="914400"/>
          </a:xfrm>
          <a:prstGeom prst="roundRect">
            <a:avLst/>
          </a:prstGeom>
          <a:solidFill>
            <a:srgbClr val="FF9857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chemeClr val="tx1"/>
                </a:solidFill>
              </a:rPr>
              <a:t>Host 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ddressing is key to scaling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443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467" grpId="0" build="p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8080"/>
                </a:solidFill>
              </a:rPr>
              <a:t>Scaling</a:t>
            </a:r>
          </a:p>
          <a:p>
            <a:pPr lvl="1"/>
            <a:endParaRPr lang="en-US" dirty="0"/>
          </a:p>
          <a:p>
            <a:r>
              <a:rPr lang="en-US" dirty="0" smtClean="0"/>
              <a:t>Administrative structure </a:t>
            </a:r>
          </a:p>
          <a:p>
            <a:pPr lvl="1"/>
            <a:r>
              <a:rPr lang="en-US" dirty="0" smtClean="0"/>
              <a:t>Issues of autonomy, policy, privacy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64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1401762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Administrative structure shapes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nterdomain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outing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1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r>
              <a:rPr lang="en-US" sz="2400" dirty="0" err="1" smtClean="0">
                <a:latin typeface="Arial" charset="0"/>
                <a:cs typeface="Arial" charset="0"/>
              </a:rPr>
              <a:t>ASes</a:t>
            </a:r>
            <a:r>
              <a:rPr lang="en-US" sz="2400" dirty="0" smtClean="0">
                <a:latin typeface="Arial" charset="0"/>
                <a:cs typeface="Arial" charset="0"/>
              </a:rPr>
              <a:t> want freedom to pick routes based </a:t>
            </a:r>
            <a:r>
              <a:rPr lang="en-US" sz="2400" dirty="0">
                <a:latin typeface="Arial" charset="0"/>
                <a:cs typeface="Arial" charset="0"/>
              </a:rPr>
              <a:t>on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policy </a:t>
            </a:r>
          </a:p>
          <a:p>
            <a:pPr lvl="1"/>
            <a:r>
              <a:rPr lang="ja-JP" altLang="en-US" i="1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i="1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My traffic can</a:t>
            </a:r>
            <a:r>
              <a:rPr lang="ja-JP" altLang="en-US" i="1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i="1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t be carried over my competitor</a:t>
            </a:r>
            <a:r>
              <a:rPr lang="ja-JP" altLang="en-US" i="1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i="1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s network</a:t>
            </a:r>
            <a:r>
              <a:rPr lang="ja-JP" altLang="en-US" i="1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”</a:t>
            </a:r>
            <a:endParaRPr lang="en-US" i="1" dirty="0">
              <a:solidFill>
                <a:srgbClr val="000090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ja-JP" altLang="en-US" i="1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i="1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I don</a:t>
            </a:r>
            <a:r>
              <a:rPr lang="ja-JP" altLang="en-US" i="1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i="1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t want to carry </a:t>
            </a:r>
            <a:r>
              <a:rPr lang="en-US" i="1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A’s </a:t>
            </a:r>
            <a:r>
              <a:rPr lang="en-US" i="1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traffic through my network</a:t>
            </a:r>
            <a:r>
              <a:rPr lang="ja-JP" altLang="en-US" i="1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”</a:t>
            </a:r>
            <a:endParaRPr lang="en-US" i="1" dirty="0">
              <a:solidFill>
                <a:srgbClr val="000090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Not expressible as Internet-wide </a:t>
            </a:r>
            <a:r>
              <a:rPr lang="ja-JP" altLang="en-US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least cost</a:t>
            </a:r>
            <a:r>
              <a:rPr lang="ja-JP" altLang="en-US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!</a:t>
            </a:r>
            <a:br>
              <a:rPr lang="en-US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</a:br>
            <a:endParaRPr lang="en-US" dirty="0">
              <a:solidFill>
                <a:srgbClr val="00009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err="1">
                <a:latin typeface="Arial" charset="0"/>
                <a:cs typeface="Arial" charset="0"/>
              </a:rPr>
              <a:t>ASes</a:t>
            </a:r>
            <a:r>
              <a:rPr lang="en-US" sz="2400" dirty="0">
                <a:latin typeface="Arial" charset="0"/>
                <a:cs typeface="Arial" charset="0"/>
              </a:rPr>
              <a:t> want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autonomy</a:t>
            </a:r>
          </a:p>
          <a:p>
            <a:pPr lvl="1"/>
            <a:r>
              <a:rPr lang="en-US" dirty="0">
                <a:solidFill>
                  <a:srgbClr val="000090"/>
                </a:solidFill>
                <a:latin typeface="Arial" charset="0"/>
                <a:cs typeface="Arial" charset="0"/>
              </a:rPr>
              <a:t>Want to choose their own internal routing </a:t>
            </a:r>
            <a:r>
              <a:rPr lang="en-US" dirty="0" smtClean="0">
                <a:solidFill>
                  <a:srgbClr val="000090"/>
                </a:solidFill>
                <a:latin typeface="Arial" charset="0"/>
                <a:cs typeface="Arial" charset="0"/>
              </a:rPr>
              <a:t>protocol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  <a:latin typeface="Arial" charset="0"/>
                <a:cs typeface="Arial" charset="0"/>
              </a:rPr>
              <a:t>Want to choose their own policy</a:t>
            </a:r>
            <a:endParaRPr lang="en-US" dirty="0">
              <a:solidFill>
                <a:srgbClr val="000090"/>
              </a:solidFill>
              <a:latin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err="1" smtClean="0">
                <a:latin typeface="Arial" charset="0"/>
                <a:cs typeface="Arial" charset="0"/>
              </a:rPr>
              <a:t>ASes</a:t>
            </a:r>
            <a:r>
              <a:rPr lang="en-US" sz="2400" dirty="0" smtClean="0">
                <a:latin typeface="Arial" charset="0"/>
                <a:cs typeface="Arial" charset="0"/>
              </a:rPr>
              <a:t> want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privacy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choice of network topology, routing policies, </a:t>
            </a:r>
            <a:r>
              <a:rPr lang="en-US" i="1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etc.</a:t>
            </a:r>
            <a:r>
              <a:rPr lang="en-US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solidFill>
                <a:srgbClr val="00009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41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86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Routing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36738"/>
            <a:ext cx="88392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Link State (LS) </a:t>
            </a:r>
            <a:r>
              <a:rPr lang="en-US" sz="2800" i="1" dirty="0" smtClean="0"/>
              <a:t>vs.</a:t>
            </a:r>
            <a:r>
              <a:rPr lang="en-US" sz="2800" dirty="0" smtClean="0"/>
              <a:t> Distance Vector (DV)?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400" dirty="0" smtClean="0"/>
              <a:t>LS offers no privacy </a:t>
            </a:r>
            <a:r>
              <a:rPr lang="en-US" sz="2400" dirty="0" smtClean="0"/>
              <a:t>– broadcasts all </a:t>
            </a:r>
            <a:r>
              <a:rPr lang="en-US" sz="2400" dirty="0" smtClean="0"/>
              <a:t>network information </a:t>
            </a:r>
            <a:endParaRPr lang="en-US" sz="2400" dirty="0" smtClean="0"/>
          </a:p>
          <a:p>
            <a:r>
              <a:rPr lang="en-US" sz="2400" dirty="0" smtClean="0"/>
              <a:t>LS </a:t>
            </a:r>
            <a:r>
              <a:rPr lang="en-US" sz="2400" dirty="0" smtClean="0"/>
              <a:t>limits autonomy -- need agreement on metric, algorithm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DV is a decent starting point </a:t>
            </a:r>
          </a:p>
          <a:p>
            <a:pPr lvl="1"/>
            <a:r>
              <a:rPr lang="en-US" sz="2000" dirty="0" smtClean="0"/>
              <a:t>Per-destination updates by </a:t>
            </a:r>
            <a:r>
              <a:rPr lang="en-US" sz="2000" dirty="0" smtClean="0"/>
              <a:t>intermediate nodes give us a hook </a:t>
            </a:r>
            <a:endParaRPr lang="en-US" sz="2000" dirty="0" smtClean="0"/>
          </a:p>
          <a:p>
            <a:pPr lvl="1"/>
            <a:r>
              <a:rPr lang="en-US" sz="2000" dirty="0" smtClean="0"/>
              <a:t>but wasn’t designed to implement policy </a:t>
            </a:r>
          </a:p>
          <a:p>
            <a:pPr lvl="1"/>
            <a:r>
              <a:rPr lang="en-US" sz="2000" dirty="0" smtClean="0"/>
              <a:t>and is vulnerable to loops if shortest paths not taken</a:t>
            </a:r>
          </a:p>
          <a:p>
            <a:pPr lvl="1"/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381000" y="5486400"/>
            <a:ext cx="8229600" cy="1066800"/>
          </a:xfrm>
          <a:prstGeom prst="roundRect">
            <a:avLst/>
          </a:prstGeom>
          <a:solidFill>
            <a:srgbClr val="FF9857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 “Border Gateway Protocol”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(BGP) </a:t>
            </a:r>
            <a:r>
              <a:rPr lang="en-US" sz="2800" b="0" dirty="0" smtClean="0">
                <a:solidFill>
                  <a:schemeClr val="tx1"/>
                </a:solidFill>
              </a:rPr>
              <a:t>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xtends </a:t>
            </a:r>
            <a:b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distance-vector ideas to accommodate policy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3573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63" grpId="0" uiExpand="1" build="p" autoUpdateAnimBg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Addressing </a:t>
            </a:r>
          </a:p>
          <a:p>
            <a:endParaRPr lang="en-US" dirty="0"/>
          </a:p>
          <a:p>
            <a:r>
              <a:rPr lang="en-US" dirty="0" smtClean="0"/>
              <a:t>BGP </a:t>
            </a:r>
          </a:p>
          <a:p>
            <a:pPr lvl="1"/>
            <a:r>
              <a:rPr lang="en-US" dirty="0" smtClean="0"/>
              <a:t>context and basic ideas: today</a:t>
            </a:r>
          </a:p>
          <a:p>
            <a:pPr lvl="1"/>
            <a:r>
              <a:rPr lang="en-US" dirty="0" smtClean="0"/>
              <a:t>details and issues: next 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335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173162"/>
          </a:xfrm>
        </p:spPr>
        <p:txBody>
          <a:bodyPr/>
          <a:lstStyle/>
          <a:p>
            <a:r>
              <a:rPr lang="en-US" dirty="0" smtClean="0"/>
              <a:t>Addressing Goal: </a:t>
            </a:r>
            <a:r>
              <a:rPr lang="en-US" u="sng" dirty="0" smtClean="0">
                <a:solidFill>
                  <a:srgbClr val="F47A00"/>
                </a:solidFill>
              </a:rPr>
              <a:t>Scalable</a:t>
            </a:r>
            <a:r>
              <a:rPr lang="en-US" dirty="0" smtClean="0">
                <a:solidFill>
                  <a:srgbClr val="F47A00"/>
                </a:solidFill>
              </a:rPr>
              <a:t>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36738"/>
            <a:ext cx="8915400" cy="4411662"/>
          </a:xfrm>
        </p:spPr>
        <p:txBody>
          <a:bodyPr/>
          <a:lstStyle/>
          <a:p>
            <a:r>
              <a:rPr lang="en-US" dirty="0" smtClean="0"/>
              <a:t>State: Small forwarding tables at routers</a:t>
            </a:r>
          </a:p>
          <a:p>
            <a:pPr lvl="1"/>
            <a:r>
              <a:rPr lang="en-US" dirty="0" smtClean="0"/>
              <a:t>Much less than the number of hosts</a:t>
            </a:r>
          </a:p>
          <a:p>
            <a:pPr lvl="1"/>
            <a:endParaRPr lang="en-US" dirty="0"/>
          </a:p>
          <a:p>
            <a:r>
              <a:rPr lang="en-US" dirty="0" smtClean="0"/>
              <a:t>Churn: Limited rate of change in routing tables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lvl="0" indent="0" algn="ctr">
              <a:buNone/>
            </a:pPr>
            <a:r>
              <a:rPr lang="en-US" sz="3200" dirty="0" smtClean="0">
                <a:solidFill>
                  <a:srgbClr val="F47A00"/>
                </a:solidFill>
              </a:rPr>
              <a:t>Ability to aggregate addresses is</a:t>
            </a:r>
            <a:r>
              <a:rPr lang="en-US" sz="3200" i="1" dirty="0" smtClean="0">
                <a:solidFill>
                  <a:srgbClr val="F47A00"/>
                </a:solidFill>
              </a:rPr>
              <a:t> </a:t>
            </a:r>
            <a:r>
              <a:rPr lang="en-US" sz="3200" dirty="0" smtClean="0">
                <a:solidFill>
                  <a:srgbClr val="F47A00"/>
                </a:solidFill>
              </a:rPr>
              <a:t>crucial for both</a:t>
            </a:r>
            <a:endParaRPr lang="en-US" sz="4000" dirty="0" smtClean="0">
              <a:solidFill>
                <a:srgbClr val="F47A00"/>
              </a:solidFill>
            </a:endParaRPr>
          </a:p>
          <a:p>
            <a:pPr marL="0" lvl="0" indent="0" algn="ctr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(one entry to</a:t>
            </a:r>
            <a:r>
              <a:rPr lang="en-US" sz="3200" i="1" dirty="0" smtClean="0">
                <a:solidFill>
                  <a:schemeClr val="tx2"/>
                </a:solidFill>
              </a:rPr>
              <a:t> summarize </a:t>
            </a:r>
            <a:r>
              <a:rPr lang="en-US" sz="3200" dirty="0" smtClean="0">
                <a:solidFill>
                  <a:schemeClr val="tx2"/>
                </a:solidFill>
              </a:rPr>
              <a:t>many addresses)</a:t>
            </a:r>
            <a:endParaRPr lang="en-US" sz="3200" dirty="0">
              <a:solidFill>
                <a:schemeClr val="tx2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9912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Link-State and Distance-Vector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Attend section! </a:t>
            </a:r>
          </a:p>
          <a:p>
            <a:pPr lvl="1"/>
            <a:r>
              <a:rPr lang="en-US" sz="2800" dirty="0" smtClean="0"/>
              <a:t>Review </a:t>
            </a:r>
            <a:r>
              <a:rPr lang="en-US" sz="2800" dirty="0" err="1" smtClean="0"/>
              <a:t>Dijkstra’s</a:t>
            </a:r>
            <a:endParaRPr lang="en-US" sz="2800" dirty="0" smtClean="0"/>
          </a:p>
          <a:p>
            <a:pPr lvl="1"/>
            <a:r>
              <a:rPr lang="en-US" sz="2800" dirty="0" smtClean="0"/>
              <a:t>DV data-structures in detail</a:t>
            </a:r>
          </a:p>
          <a:p>
            <a:pPr lvl="1"/>
            <a:r>
              <a:rPr lang="en-US" sz="2800" dirty="0" smtClean="0"/>
              <a:t>When poison-reverse fails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410200" y="3505200"/>
            <a:ext cx="2846493" cy="2971800"/>
            <a:chOff x="4538134" y="4044860"/>
            <a:chExt cx="4023359" cy="4329091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5449541" y="6730117"/>
              <a:ext cx="769324" cy="899362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4548531" y="7909280"/>
              <a:ext cx="1084679" cy="4047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4548530" y="7874305"/>
              <a:ext cx="3466" cy="2498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5633210" y="7874305"/>
              <a:ext cx="3466" cy="2498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4548530" y="7874305"/>
              <a:ext cx="1074283" cy="24482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0046" tIns="65023" rIns="130046" bIns="65023" anchor="ctr"/>
            <a:lstStyle/>
            <a:p>
              <a:pPr algn="ctr" eaLnBrk="0" hangingPunct="0"/>
              <a:endParaRPr lang="en-US" sz="3400"/>
            </a:p>
          </p:txBody>
        </p:sp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4538134" y="7579515"/>
              <a:ext cx="1084679" cy="47466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6853039" y="6730117"/>
              <a:ext cx="748533" cy="944330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5647071" y="8049181"/>
              <a:ext cx="1871330" cy="14989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4813621" y="7644470"/>
              <a:ext cx="492398" cy="65953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4861804" y="7677252"/>
              <a:ext cx="416545" cy="439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0046" tIns="65023" rIns="130046" bIns="65023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 dirty="0"/>
                <a:t>A</a:t>
              </a:r>
              <a:endParaRPr lang="en-US" sz="3400" b="0" dirty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7476815" y="7969238"/>
              <a:ext cx="1084678" cy="4047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7476816" y="7934263"/>
              <a:ext cx="0" cy="2498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8561493" y="7934263"/>
              <a:ext cx="0" cy="2498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7476816" y="7934263"/>
              <a:ext cx="1074281" cy="24482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0046" tIns="65023" rIns="130046" bIns="65023" anchor="ctr"/>
            <a:lstStyle/>
            <a:p>
              <a:pPr algn="ctr" eaLnBrk="0" hangingPunct="0"/>
              <a:endParaRPr lang="en-US" sz="340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7466419" y="7639471"/>
              <a:ext cx="1084678" cy="47466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7766054" y="7704426"/>
              <a:ext cx="492651" cy="65953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7816080" y="7728618"/>
              <a:ext cx="416545" cy="439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0046" tIns="65023" rIns="130046" bIns="65023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 dirty="0"/>
                <a:t>C</a:t>
              </a:r>
              <a:endParaRPr lang="en-US" sz="3400" b="0" dirty="0"/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>
              <a:off x="6021336" y="6350388"/>
              <a:ext cx="1084678" cy="4047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>
              <a:off x="6021336" y="6315413"/>
              <a:ext cx="0" cy="2498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>
              <a:off x="7106014" y="6315413"/>
              <a:ext cx="0" cy="2498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25" name="Rectangle 32"/>
            <p:cNvSpPr>
              <a:spLocks noChangeArrowheads="1"/>
            </p:cNvSpPr>
            <p:nvPr/>
          </p:nvSpPr>
          <p:spPr bwMode="auto">
            <a:xfrm>
              <a:off x="6021336" y="6315413"/>
              <a:ext cx="1074281" cy="24482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0046" tIns="65023" rIns="130046" bIns="65023" anchor="ctr"/>
            <a:lstStyle/>
            <a:p>
              <a:pPr algn="ctr" eaLnBrk="0" hangingPunct="0"/>
              <a:endParaRPr lang="en-US" sz="3400"/>
            </a:p>
          </p:txBody>
        </p:sp>
        <p:sp>
          <p:nvSpPr>
            <p:cNvPr id="26" name="Oval 33"/>
            <p:cNvSpPr>
              <a:spLocks noChangeArrowheads="1"/>
            </p:cNvSpPr>
            <p:nvPr/>
          </p:nvSpPr>
          <p:spPr bwMode="auto">
            <a:xfrm>
              <a:off x="6010940" y="6020621"/>
              <a:ext cx="1084678" cy="47466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27" name="Rectangle 35"/>
            <p:cNvSpPr>
              <a:spLocks noChangeArrowheads="1"/>
            </p:cNvSpPr>
            <p:nvPr/>
          </p:nvSpPr>
          <p:spPr bwMode="auto">
            <a:xfrm>
              <a:off x="6310729" y="6085576"/>
              <a:ext cx="492398" cy="65953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28" name="Text Box 36"/>
            <p:cNvSpPr txBox="1">
              <a:spLocks noChangeArrowheads="1"/>
            </p:cNvSpPr>
            <p:nvPr/>
          </p:nvSpPr>
          <p:spPr bwMode="auto">
            <a:xfrm>
              <a:off x="6362333" y="6211391"/>
              <a:ext cx="416545" cy="439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0046" tIns="65023" rIns="130046" bIns="65023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 dirty="0"/>
                <a:t>B</a:t>
              </a:r>
              <a:endParaRPr lang="en-US" sz="3400" b="0" dirty="0"/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5959589" y="4374627"/>
              <a:ext cx="1084678" cy="4047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5959589" y="4339652"/>
              <a:ext cx="0" cy="2498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7044267" y="4339652"/>
              <a:ext cx="0" cy="2498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5959589" y="4339652"/>
              <a:ext cx="1074281" cy="24482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0046" tIns="65023" rIns="130046" bIns="65023" anchor="ctr"/>
            <a:lstStyle/>
            <a:p>
              <a:pPr algn="ctr" eaLnBrk="0" hangingPunct="0"/>
              <a:endParaRPr lang="en-US" sz="3400"/>
            </a:p>
          </p:txBody>
        </p:sp>
        <p:sp>
          <p:nvSpPr>
            <p:cNvPr id="33" name="Oval 33"/>
            <p:cNvSpPr>
              <a:spLocks noChangeArrowheads="1"/>
            </p:cNvSpPr>
            <p:nvPr/>
          </p:nvSpPr>
          <p:spPr bwMode="auto">
            <a:xfrm>
              <a:off x="5949192" y="4044860"/>
              <a:ext cx="1084678" cy="47466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6248982" y="4109815"/>
              <a:ext cx="492398" cy="65953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35" name="Text Box 36"/>
            <p:cNvSpPr txBox="1">
              <a:spLocks noChangeArrowheads="1"/>
            </p:cNvSpPr>
            <p:nvPr/>
          </p:nvSpPr>
          <p:spPr bwMode="auto">
            <a:xfrm>
              <a:off x="6306808" y="4153234"/>
              <a:ext cx="416545" cy="439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0046" tIns="65023" rIns="130046" bIns="65023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 dirty="0" smtClean="0"/>
                <a:t>D</a:t>
              </a:r>
              <a:endParaRPr lang="en-US" sz="3400" b="0" dirty="0"/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 rot="5400000" flipV="1">
              <a:off x="5924367" y="5381508"/>
              <a:ext cx="1221090" cy="6502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30046" tIns="65023" rIns="130046" bIns="65023" anchor="ctr"/>
            <a:lstStyle/>
            <a:p>
              <a:endParaRPr lang="en-US"/>
            </a:p>
          </p:txBody>
        </p:sp>
        <p:sp>
          <p:nvSpPr>
            <p:cNvPr id="37" name="Text Box 27"/>
            <p:cNvSpPr txBox="1">
              <a:spLocks noChangeArrowheads="1"/>
            </p:cNvSpPr>
            <p:nvPr/>
          </p:nvSpPr>
          <p:spPr bwMode="auto">
            <a:xfrm>
              <a:off x="6665933" y="5128594"/>
              <a:ext cx="371216" cy="116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0046" tIns="65023" rIns="130046" bIns="65023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endParaRPr lang="en-US" sz="3600" dirty="0"/>
            </a:p>
          </p:txBody>
        </p:sp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5639692" y="6320702"/>
              <a:ext cx="352351" cy="788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0046" tIns="65023" rIns="130046" bIns="65023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endParaRPr lang="en-US" sz="3400" dirty="0">
                <a:solidFill>
                  <a:srgbClr val="3366FF"/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59" name="Straight Arrow Connector 58"/>
          <p:cNvCxnSpPr/>
          <p:nvPr/>
        </p:nvCxnSpPr>
        <p:spPr bwMode="auto">
          <a:xfrm>
            <a:off x="3962400" y="4495800"/>
            <a:ext cx="19050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93115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only works if….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25479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 smtClean="0"/>
              <a:t>Groups of destinations reached via the same path</a:t>
            </a:r>
          </a:p>
          <a:p>
            <a:pPr>
              <a:lnSpc>
                <a:spcPct val="80000"/>
              </a:lnSpc>
            </a:pP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 smtClean="0"/>
              <a:t>These groups are assigned contiguous addresses</a:t>
            </a:r>
          </a:p>
          <a:p>
            <a:pPr lvl="4">
              <a:lnSpc>
                <a:spcPct val="80000"/>
              </a:lnSpc>
            </a:pP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 smtClean="0"/>
              <a:t>These groups are relatively stable</a:t>
            </a:r>
          </a:p>
          <a:p>
            <a:pPr lvl="4">
              <a:lnSpc>
                <a:spcPct val="80000"/>
              </a:lnSpc>
            </a:pP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/>
              <a:t>F</a:t>
            </a:r>
            <a:r>
              <a:rPr lang="en-US" sz="2200" dirty="0" smtClean="0"/>
              <a:t>ew enough groups to make forwarding easy</a:t>
            </a:r>
            <a:endParaRPr lang="en-US" sz="2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066800" y="1828800"/>
            <a:ext cx="6742301" cy="2011412"/>
            <a:chOff x="606182" y="1600200"/>
            <a:chExt cx="7885797" cy="3058851"/>
          </a:xfrm>
        </p:grpSpPr>
        <p:sp>
          <p:nvSpPr>
            <p:cNvPr id="6" name="Rectangle 5"/>
            <p:cNvSpPr/>
            <p:nvPr/>
          </p:nvSpPr>
          <p:spPr bwMode="auto">
            <a:xfrm>
              <a:off x="2514600" y="2667000"/>
              <a:ext cx="304800" cy="3048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114800" y="2667000"/>
              <a:ext cx="304800" cy="3048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867400" y="2667000"/>
              <a:ext cx="304800" cy="3048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447800" y="1828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990600" y="25146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600200" y="4114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219200" y="3352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7315200" y="1828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7848600" y="2590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315200" y="4114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7543800" y="3352800"/>
              <a:ext cx="381000" cy="3048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cxnSp>
          <p:nvCxnSpPr>
            <p:cNvPr id="17" name="Straight Connector 16"/>
            <p:cNvCxnSpPr>
              <a:stCxn id="9" idx="5"/>
              <a:endCxn id="6" idx="1"/>
            </p:cNvCxnSpPr>
            <p:nvPr/>
          </p:nvCxnSpPr>
          <p:spPr bwMode="auto">
            <a:xfrm>
              <a:off x="1773004" y="2088963"/>
              <a:ext cx="741596" cy="7304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10" idx="6"/>
              <a:endCxn id="6" idx="1"/>
            </p:cNvCxnSpPr>
            <p:nvPr/>
          </p:nvCxnSpPr>
          <p:spPr bwMode="auto">
            <a:xfrm>
              <a:off x="1371600" y="2667000"/>
              <a:ext cx="11430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15" idx="1"/>
              <a:endCxn id="8" idx="3"/>
            </p:cNvCxnSpPr>
            <p:nvPr/>
          </p:nvCxnSpPr>
          <p:spPr bwMode="auto">
            <a:xfrm flipH="1" flipV="1">
              <a:off x="6172200" y="2819400"/>
              <a:ext cx="1198796" cy="13400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6172200" y="2743200"/>
              <a:ext cx="16764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endCxn id="8" idx="3"/>
            </p:cNvCxnSpPr>
            <p:nvPr/>
          </p:nvCxnSpPr>
          <p:spPr bwMode="auto">
            <a:xfrm flipH="1" flipV="1">
              <a:off x="6172200" y="2819400"/>
              <a:ext cx="1371600" cy="57803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13" idx="3"/>
              <a:endCxn id="8" idx="3"/>
            </p:cNvCxnSpPr>
            <p:nvPr/>
          </p:nvCxnSpPr>
          <p:spPr bwMode="auto">
            <a:xfrm flipH="1">
              <a:off x="6172200" y="2088963"/>
              <a:ext cx="1198796" cy="7304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>
              <a:stCxn id="12" idx="7"/>
              <a:endCxn id="6" idx="1"/>
            </p:cNvCxnSpPr>
            <p:nvPr/>
          </p:nvCxnSpPr>
          <p:spPr bwMode="auto">
            <a:xfrm flipV="1">
              <a:off x="1544404" y="2819400"/>
              <a:ext cx="970196" cy="5780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>
              <a:stCxn id="11" idx="0"/>
              <a:endCxn id="6" idx="1"/>
            </p:cNvCxnSpPr>
            <p:nvPr/>
          </p:nvCxnSpPr>
          <p:spPr bwMode="auto">
            <a:xfrm flipV="1">
              <a:off x="1790700" y="2819400"/>
              <a:ext cx="723900" cy="1295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6" idx="3"/>
            </p:cNvCxnSpPr>
            <p:nvPr/>
          </p:nvCxnSpPr>
          <p:spPr bwMode="auto">
            <a:xfrm>
              <a:off x="2819400" y="2819400"/>
              <a:ext cx="1295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>
              <a:endCxn id="8" idx="1"/>
            </p:cNvCxnSpPr>
            <p:nvPr/>
          </p:nvCxnSpPr>
          <p:spPr bwMode="auto">
            <a:xfrm>
              <a:off x="4419600" y="2819400"/>
              <a:ext cx="1447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1105802" y="1676400"/>
              <a:ext cx="341997" cy="468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58203" y="4191000"/>
              <a:ext cx="341997" cy="468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34782" y="3276598"/>
              <a:ext cx="341997" cy="468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6182" y="2438401"/>
              <a:ext cx="341997" cy="468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60837" y="2144001"/>
              <a:ext cx="365975" cy="514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68450" y="2144001"/>
              <a:ext cx="359999" cy="514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821051" y="2144001"/>
              <a:ext cx="359999" cy="514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</a:t>
              </a:r>
              <a:endParaRPr lang="en-US" sz="16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35203" y="1600200"/>
              <a:ext cx="341997" cy="468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692782" y="4114800"/>
              <a:ext cx="341997" cy="468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887603" y="3257488"/>
              <a:ext cx="341997" cy="468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149982" y="2362200"/>
              <a:ext cx="341997" cy="468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3667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1173162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Hence, IP Addressing: Hierarchical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Hierarchical address </a:t>
            </a:r>
            <a:r>
              <a:rPr lang="en-US" dirty="0" smtClean="0"/>
              <a:t>structure</a:t>
            </a:r>
            <a:br>
              <a:rPr lang="en-US" dirty="0" smtClean="0"/>
            </a:br>
            <a:r>
              <a:rPr lang="en-US" dirty="0" smtClean="0"/>
              <a:t>  </a:t>
            </a:r>
            <a:endParaRPr lang="en-US" dirty="0" smtClean="0"/>
          </a:p>
          <a:p>
            <a:r>
              <a:rPr lang="en-US" dirty="0" smtClean="0"/>
              <a:t>Hierarchical address allocation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Hierarchical addresses and routing scalability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7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IP Addresses (IPv4)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305800" cy="4833937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U</a:t>
            </a:r>
            <a:r>
              <a:rPr lang="en-US" dirty="0" smtClean="0">
                <a:latin typeface="Arial" charset="0"/>
              </a:rPr>
              <a:t>nique </a:t>
            </a:r>
            <a:r>
              <a:rPr lang="en-US" dirty="0">
                <a:latin typeface="Arial" charset="0"/>
              </a:rPr>
              <a:t>32-bit </a:t>
            </a:r>
            <a:r>
              <a:rPr lang="en-US" dirty="0" smtClean="0">
                <a:latin typeface="Arial" charset="0"/>
              </a:rPr>
              <a:t>number associated with a host</a:t>
            </a:r>
            <a:endParaRPr lang="en-US" dirty="0">
              <a:latin typeface="Arial" charset="0"/>
            </a:endParaRPr>
          </a:p>
          <a:p>
            <a:pPr marL="344487" lvl="1" indent="0">
              <a:buNone/>
            </a:pP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Represented </a:t>
            </a:r>
            <a:r>
              <a:rPr lang="en-US" dirty="0" smtClean="0">
                <a:latin typeface="Arial" charset="0"/>
              </a:rPr>
              <a:t>with the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“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dotted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quad” </a:t>
            </a:r>
            <a:r>
              <a:rPr lang="en-US" dirty="0" smtClean="0">
                <a:latin typeface="Arial" charset="0"/>
              </a:rPr>
              <a:t>notation </a:t>
            </a:r>
          </a:p>
          <a:p>
            <a:pPr lvl="1"/>
            <a:r>
              <a:rPr lang="en-US" dirty="0" smtClean="0">
                <a:latin typeface="Arial" charset="0"/>
              </a:rPr>
              <a:t>e.g</a:t>
            </a:r>
            <a:r>
              <a:rPr lang="en-US" dirty="0" smtClean="0">
                <a:latin typeface="Arial" charset="0"/>
              </a:rPr>
              <a:t>., </a:t>
            </a:r>
            <a:r>
              <a:rPr lang="en-US" dirty="0" smtClean="0">
                <a:latin typeface="Arial" charset="0"/>
              </a:rPr>
              <a:t>12.34.158.5</a:t>
            </a:r>
            <a:endParaRPr lang="en-US" dirty="0">
              <a:latin typeface="Arial" charset="0"/>
            </a:endParaRPr>
          </a:p>
        </p:txBody>
      </p:sp>
      <p:grpSp>
        <p:nvGrpSpPr>
          <p:cNvPr id="108548" name="Group 4"/>
          <p:cNvGrpSpPr>
            <a:grpSpLocks/>
          </p:cNvGrpSpPr>
          <p:nvPr/>
        </p:nvGrpSpPr>
        <p:grpSpPr bwMode="auto">
          <a:xfrm>
            <a:off x="850900" y="6037263"/>
            <a:ext cx="7327900" cy="592137"/>
            <a:chOff x="428" y="893"/>
            <a:chExt cx="4616" cy="373"/>
          </a:xfrm>
        </p:grpSpPr>
        <p:grpSp>
          <p:nvGrpSpPr>
            <p:cNvPr id="108557" name="Group 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924678" name="Rectangle 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08563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64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65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558" name="Rectangle 10"/>
            <p:cNvSpPr>
              <a:spLocks noChangeArrowheads="1"/>
            </p:cNvSpPr>
            <p:nvPr/>
          </p:nvSpPr>
          <p:spPr bwMode="auto">
            <a:xfrm>
              <a:off x="438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00001100</a:t>
              </a:r>
            </a:p>
          </p:txBody>
        </p:sp>
        <p:sp>
          <p:nvSpPr>
            <p:cNvPr id="108559" name="Rectangle 11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 dirty="0">
                  <a:solidFill>
                    <a:srgbClr val="FF0000"/>
                  </a:solidFill>
                  <a:latin typeface="Times New Roman" charset="0"/>
                </a:rPr>
                <a:t>00100010</a:t>
              </a:r>
            </a:p>
          </p:txBody>
        </p:sp>
        <p:sp>
          <p:nvSpPr>
            <p:cNvPr id="108560" name="Rectangle 12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10011110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108561" name="Rectangle 13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00000101</a:t>
              </a:r>
            </a:p>
          </p:txBody>
        </p:sp>
      </p:grpSp>
      <p:sp>
        <p:nvSpPr>
          <p:cNvPr id="108549" name="Text Box 14"/>
          <p:cNvSpPr txBox="1">
            <a:spLocks noChangeArrowheads="1"/>
          </p:cNvSpPr>
          <p:nvPr/>
        </p:nvSpPr>
        <p:spPr bwMode="auto">
          <a:xfrm>
            <a:off x="1493838" y="489108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12</a:t>
            </a:r>
          </a:p>
        </p:txBody>
      </p:sp>
      <p:sp>
        <p:nvSpPr>
          <p:cNvPr id="108550" name="Text Box 15"/>
          <p:cNvSpPr txBox="1">
            <a:spLocks noChangeArrowheads="1"/>
          </p:cNvSpPr>
          <p:nvPr/>
        </p:nvSpPr>
        <p:spPr bwMode="auto">
          <a:xfrm>
            <a:off x="3395663" y="489108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34</a:t>
            </a:r>
          </a:p>
        </p:txBody>
      </p:sp>
      <p:sp>
        <p:nvSpPr>
          <p:cNvPr id="108551" name="Text Box 16"/>
          <p:cNvSpPr txBox="1">
            <a:spLocks noChangeArrowheads="1"/>
          </p:cNvSpPr>
          <p:nvPr/>
        </p:nvSpPr>
        <p:spPr bwMode="auto">
          <a:xfrm>
            <a:off x="5080000" y="4891088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158</a:t>
            </a:r>
          </a:p>
        </p:txBody>
      </p:sp>
      <p:sp>
        <p:nvSpPr>
          <p:cNvPr id="108552" name="Text Box 17"/>
          <p:cNvSpPr txBox="1">
            <a:spLocks noChangeArrowheads="1"/>
          </p:cNvSpPr>
          <p:nvPr/>
        </p:nvSpPr>
        <p:spPr bwMode="auto">
          <a:xfrm>
            <a:off x="7031038" y="48910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5</a:t>
            </a:r>
          </a:p>
        </p:txBody>
      </p:sp>
      <p:sp>
        <p:nvSpPr>
          <p:cNvPr id="108553" name="Line 18"/>
          <p:cNvSpPr>
            <a:spLocks noChangeShapeType="1"/>
          </p:cNvSpPr>
          <p:nvPr/>
        </p:nvSpPr>
        <p:spPr bwMode="auto">
          <a:xfrm>
            <a:off x="1774825" y="53482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4" name="Line 19"/>
          <p:cNvSpPr>
            <a:spLocks noChangeShapeType="1"/>
          </p:cNvSpPr>
          <p:nvPr/>
        </p:nvSpPr>
        <p:spPr bwMode="auto">
          <a:xfrm>
            <a:off x="3700463" y="53482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5" name="Line 20"/>
          <p:cNvSpPr>
            <a:spLocks noChangeShapeType="1"/>
          </p:cNvSpPr>
          <p:nvPr/>
        </p:nvSpPr>
        <p:spPr bwMode="auto">
          <a:xfrm>
            <a:off x="5473700" y="53482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6" name="Line 21"/>
          <p:cNvSpPr>
            <a:spLocks noChangeShapeType="1"/>
          </p:cNvSpPr>
          <p:nvPr/>
        </p:nvSpPr>
        <p:spPr bwMode="auto">
          <a:xfrm>
            <a:off x="7219950" y="53482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" name="Group 4"/>
          <p:cNvGrpSpPr>
            <a:grpSpLocks/>
          </p:cNvGrpSpPr>
          <p:nvPr/>
        </p:nvGrpSpPr>
        <p:grpSpPr bwMode="auto">
          <a:xfrm>
            <a:off x="685800" y="2303463"/>
            <a:ext cx="7296150" cy="592137"/>
            <a:chOff x="438" y="893"/>
            <a:chExt cx="4596" cy="373"/>
          </a:xfrm>
        </p:grpSpPr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 dirty="0" smtClean="0">
                  <a:solidFill>
                    <a:srgbClr val="FF0000"/>
                  </a:solidFill>
                  <a:latin typeface="Times New Roman" charset="0"/>
                </a:rPr>
                <a:t>00001100</a:t>
              </a:r>
              <a:endParaRPr lang="en-US" sz="3200" b="0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00100010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10011110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 dirty="0">
                  <a:solidFill>
                    <a:srgbClr val="FF3300"/>
                  </a:solidFill>
                  <a:latin typeface="Times New Roman" charset="0"/>
                </a:rPr>
                <a:t>00000101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1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/>
      <p:bldP spid="108550" grpId="0"/>
      <p:bldP spid="108551" grpId="0"/>
      <p:bldP spid="108552" grpId="0"/>
      <p:bldP spid="108553" grpId="0" animBg="1"/>
      <p:bldP spid="108554" grpId="0" animBg="1"/>
      <p:bldP spid="108555" grpId="0" animBg="1"/>
      <p:bldP spid="1085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What address is this?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How </a:t>
            </a:r>
            <a:r>
              <a:rPr lang="en-US" dirty="0">
                <a:latin typeface="Arial" charset="0"/>
              </a:rPr>
              <a:t>would you represent </a:t>
            </a:r>
            <a:r>
              <a:rPr lang="en-US" dirty="0" smtClean="0">
                <a:latin typeface="Arial" charset="0"/>
              </a:rPr>
              <a:t>68.115.183.7?</a:t>
            </a:r>
            <a:endParaRPr lang="en-US" dirty="0">
              <a:latin typeface="Arial" charset="0"/>
            </a:endParaRPr>
          </a:p>
        </p:txBody>
      </p:sp>
      <p:grpSp>
        <p:nvGrpSpPr>
          <p:cNvPr id="110596" name="Group 5"/>
          <p:cNvGrpSpPr>
            <a:grpSpLocks/>
          </p:cNvGrpSpPr>
          <p:nvPr/>
        </p:nvGrpSpPr>
        <p:grpSpPr bwMode="auto">
          <a:xfrm>
            <a:off x="736600" y="2601913"/>
            <a:ext cx="7327900" cy="598487"/>
            <a:chOff x="428" y="893"/>
            <a:chExt cx="4616" cy="377"/>
          </a:xfrm>
        </p:grpSpPr>
        <p:grpSp>
          <p:nvGrpSpPr>
            <p:cNvPr id="110608" name="Group 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14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5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6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609" name="Rectangle 7"/>
            <p:cNvSpPr>
              <a:spLocks noChangeArrowheads="1"/>
            </p:cNvSpPr>
            <p:nvPr/>
          </p:nvSpPr>
          <p:spPr bwMode="auto">
            <a:xfrm>
              <a:off x="438" y="893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 dirty="0">
                  <a:solidFill>
                    <a:srgbClr val="FF0000"/>
                  </a:solidFill>
                  <a:latin typeface="Times New Roman" charset="0"/>
                </a:rPr>
                <a:t>01010000</a:t>
              </a:r>
            </a:p>
          </p:txBody>
        </p:sp>
        <p:sp>
          <p:nvSpPr>
            <p:cNvPr id="110610" name="Rectangle 8"/>
            <p:cNvSpPr>
              <a:spLocks noChangeArrowheads="1"/>
            </p:cNvSpPr>
            <p:nvPr/>
          </p:nvSpPr>
          <p:spPr bwMode="auto">
            <a:xfrm>
              <a:off x="1606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00010011</a:t>
              </a:r>
            </a:p>
          </p:txBody>
        </p:sp>
        <p:sp>
          <p:nvSpPr>
            <p:cNvPr id="110611" name="Rectangle 9"/>
            <p:cNvSpPr>
              <a:spLocks noChangeArrowheads="1"/>
            </p:cNvSpPr>
            <p:nvPr/>
          </p:nvSpPr>
          <p:spPr bwMode="auto">
            <a:xfrm>
              <a:off x="2758" y="901"/>
              <a:ext cx="112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11110000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110612" name="Rectangle 10"/>
            <p:cNvSpPr>
              <a:spLocks noChangeArrowheads="1"/>
            </p:cNvSpPr>
            <p:nvPr/>
          </p:nvSpPr>
          <p:spPr bwMode="auto">
            <a:xfrm>
              <a:off x="3894" y="901"/>
              <a:ext cx="113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00110011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762000" y="4506912"/>
            <a:ext cx="7327900" cy="598488"/>
            <a:chOff x="428" y="893"/>
            <a:chExt cx="4616" cy="377"/>
          </a:xfrm>
        </p:grpSpPr>
        <p:grpSp>
          <p:nvGrpSpPr>
            <p:cNvPr id="110599" name="Group 16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1pPr>
                <a:lvl2pPr marL="4572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2pPr>
                <a:lvl3pPr marL="9144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3pPr>
                <a:lvl4pPr marL="13716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4pPr>
                <a:lvl5pPr marL="1828800" algn="r" rtl="0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2000" b="1" kern="1200">
                    <a:solidFill>
                      <a:schemeClr val="tx1"/>
                    </a:solidFill>
                    <a:latin typeface="Courier New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05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6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7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600" name="Rectangle 17"/>
            <p:cNvSpPr>
              <a:spLocks noChangeArrowheads="1"/>
            </p:cNvSpPr>
            <p:nvPr/>
          </p:nvSpPr>
          <p:spPr bwMode="auto">
            <a:xfrm>
              <a:off x="438" y="893"/>
              <a:ext cx="115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 dirty="0" smtClean="0">
                  <a:solidFill>
                    <a:srgbClr val="FF0000"/>
                  </a:solidFill>
                  <a:latin typeface="Times New Roman" charset="0"/>
                </a:rPr>
                <a:t>01000100</a:t>
              </a:r>
              <a:endParaRPr lang="en-US" sz="3200" b="0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110601" name="Rectangle 18"/>
            <p:cNvSpPr>
              <a:spLocks noChangeArrowheads="1"/>
            </p:cNvSpPr>
            <p:nvPr/>
          </p:nvSpPr>
          <p:spPr bwMode="auto">
            <a:xfrm>
              <a:off x="1606" y="893"/>
              <a:ext cx="112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 dirty="0" smtClean="0">
                  <a:solidFill>
                    <a:srgbClr val="FF0000"/>
                  </a:solidFill>
                  <a:latin typeface="Times New Roman" charset="0"/>
                </a:rPr>
                <a:t>01110011</a:t>
              </a:r>
              <a:endParaRPr lang="en-US" sz="3200" b="0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110602" name="Rectangle 19"/>
            <p:cNvSpPr>
              <a:spLocks noChangeArrowheads="1"/>
            </p:cNvSpPr>
            <p:nvPr/>
          </p:nvSpPr>
          <p:spPr bwMode="auto">
            <a:xfrm>
              <a:off x="2758" y="901"/>
              <a:ext cx="112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10110111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110603" name="Rectangle 20"/>
            <p:cNvSpPr>
              <a:spLocks noChangeArrowheads="1"/>
            </p:cNvSpPr>
            <p:nvPr/>
          </p:nvSpPr>
          <p:spPr bwMode="auto">
            <a:xfrm>
              <a:off x="3894" y="901"/>
              <a:ext cx="113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00000111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800600" y="1746250"/>
            <a:ext cx="22812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23838" indent="-223838" algn="l" eaLnBrk="0" hangingPunct="0">
              <a:spcBef>
                <a:spcPct val="50000"/>
              </a:spcBef>
              <a:defRPr/>
            </a:pPr>
            <a:r>
              <a:rPr lang="en-US" sz="2800" dirty="0">
                <a:latin typeface="+mn-lt"/>
                <a:ea typeface="+mn-ea"/>
                <a:cs typeface="+mn-cs"/>
              </a:rPr>
              <a:t>80.19.240.51</a:t>
            </a:r>
          </a:p>
        </p:txBody>
      </p:sp>
    </p:spTree>
    <p:extLst>
      <p:ext uri="{BB962C8B-B14F-4D97-AF65-F5344CB8AC3E}">
        <p14:creationId xmlns:p14="http://schemas.microsoft.com/office/powerpoint/2010/main" val="2543754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Hierarchy in IP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Addressing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9372600" cy="3276600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32 bits are partitioned into a prefix and suffix components</a:t>
            </a:r>
          </a:p>
          <a:p>
            <a:endParaRPr lang="en-US" sz="2400" dirty="0" smtClean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Prefix </a:t>
            </a:r>
            <a:r>
              <a:rPr lang="en-US" sz="2400" dirty="0" smtClean="0">
                <a:latin typeface="Arial" charset="0"/>
              </a:rPr>
              <a:t>is the 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network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component</a:t>
            </a:r>
            <a:r>
              <a:rPr lang="en-US" sz="2400" dirty="0" smtClean="0">
                <a:latin typeface="Arial" charset="0"/>
              </a:rPr>
              <a:t>; </a:t>
            </a:r>
            <a:r>
              <a:rPr lang="en-US" sz="2400" dirty="0">
                <a:latin typeface="Arial" charset="0"/>
              </a:rPr>
              <a:t>suffix is 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host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component</a:t>
            </a:r>
            <a:r>
              <a:rPr lang="en-US" sz="2400" dirty="0" smtClean="0">
                <a:solidFill>
                  <a:srgbClr val="F47A00"/>
                </a:solidFill>
                <a:latin typeface="Arial" charset="0"/>
              </a:rPr>
              <a:t/>
            </a:r>
            <a:br>
              <a:rPr lang="en-US" sz="2400" dirty="0" smtClean="0">
                <a:solidFill>
                  <a:srgbClr val="F47A00"/>
                </a:solidFill>
                <a:latin typeface="Arial" charset="0"/>
              </a:rPr>
            </a:br>
            <a:endParaRPr lang="en-US" sz="2400" dirty="0" smtClean="0">
              <a:solidFill>
                <a:srgbClr val="F47A00"/>
              </a:solidFill>
              <a:latin typeface="Arial" charset="0"/>
            </a:endParaRPr>
          </a:p>
          <a:p>
            <a:endParaRPr lang="en-US" sz="2400" dirty="0">
              <a:solidFill>
                <a:srgbClr val="F47A00"/>
              </a:solidFill>
              <a:latin typeface="Arial" charset="0"/>
            </a:endParaRPr>
          </a:p>
          <a:p>
            <a:endParaRPr lang="en-US" sz="2400" dirty="0" smtClean="0">
              <a:solidFill>
                <a:srgbClr val="F47A00"/>
              </a:solidFill>
              <a:latin typeface="Arial" charset="0"/>
            </a:endParaRPr>
          </a:p>
          <a:p>
            <a:endParaRPr lang="en-US" sz="2400" dirty="0" smtClean="0">
              <a:latin typeface="Arial" charset="0"/>
            </a:endParaRPr>
          </a:p>
          <a:p>
            <a:endParaRPr lang="en-US" sz="2400" dirty="0">
              <a:latin typeface="Arial" charset="0"/>
            </a:endParaRPr>
          </a:p>
          <a:p>
            <a:endParaRPr lang="en-US" sz="2400" dirty="0" smtClean="0">
              <a:latin typeface="Arial" charset="0"/>
            </a:endParaRPr>
          </a:p>
          <a:p>
            <a:endParaRPr lang="en-US" sz="24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Interdomain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routing operates on the network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prefix</a:t>
            </a:r>
            <a:endParaRPr lang="en-US" sz="24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19200" y="3505200"/>
            <a:ext cx="6495324" cy="1985166"/>
            <a:chOff x="762000" y="4343400"/>
            <a:chExt cx="7334250" cy="2352791"/>
          </a:xfrm>
        </p:grpSpPr>
        <p:grpSp>
          <p:nvGrpSpPr>
            <p:cNvPr id="124932" name="Group 4"/>
            <p:cNvGrpSpPr>
              <a:grpSpLocks/>
            </p:cNvGrpSpPr>
            <p:nvPr/>
          </p:nvGrpSpPr>
          <p:grpSpPr bwMode="auto">
            <a:xfrm>
              <a:off x="762000" y="5243513"/>
              <a:ext cx="7334250" cy="633412"/>
              <a:chOff x="428" y="893"/>
              <a:chExt cx="4620" cy="399"/>
            </a:xfrm>
          </p:grpSpPr>
          <p:grpSp>
            <p:nvGrpSpPr>
              <p:cNvPr id="124948" name="Group 5"/>
              <p:cNvGrpSpPr>
                <a:grpSpLocks/>
              </p:cNvGrpSpPr>
              <p:nvPr/>
            </p:nvGrpSpPr>
            <p:grpSpPr bwMode="auto">
              <a:xfrm>
                <a:off x="428" y="904"/>
                <a:ext cx="4616" cy="328"/>
                <a:chOff x="428" y="904"/>
                <a:chExt cx="4616" cy="328"/>
              </a:xfrm>
            </p:grpSpPr>
            <p:sp>
              <p:nvSpPr>
                <p:cNvPr id="932870" name="Rectangle 6"/>
                <p:cNvSpPr>
                  <a:spLocks noChangeArrowheads="1"/>
                </p:cNvSpPr>
                <p:nvPr/>
              </p:nvSpPr>
              <p:spPr bwMode="auto">
                <a:xfrm>
                  <a:off x="428" y="908"/>
                  <a:ext cx="4616" cy="32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600">
                    <a:ea typeface="+mn-ea"/>
                    <a:cs typeface="+mn-cs"/>
                  </a:endParaRPr>
                </a:p>
              </p:txBody>
            </p:sp>
            <p:sp>
              <p:nvSpPr>
                <p:cNvPr id="124954" name="Line 7"/>
                <p:cNvSpPr>
                  <a:spLocks noChangeShapeType="1"/>
                </p:cNvSpPr>
                <p:nvPr/>
              </p:nvSpPr>
              <p:spPr bwMode="auto">
                <a:xfrm>
                  <a:off x="2728" y="904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24955" name="Line 8"/>
                <p:cNvSpPr>
                  <a:spLocks noChangeShapeType="1"/>
                </p:cNvSpPr>
                <p:nvPr/>
              </p:nvSpPr>
              <p:spPr bwMode="auto">
                <a:xfrm>
                  <a:off x="1592" y="904"/>
                  <a:ext cx="0" cy="3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24956" name="Line 9"/>
                <p:cNvSpPr>
                  <a:spLocks noChangeShapeType="1"/>
                </p:cNvSpPr>
                <p:nvPr/>
              </p:nvSpPr>
              <p:spPr bwMode="auto">
                <a:xfrm>
                  <a:off x="3896" y="912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124949" name="Rectangle 10"/>
              <p:cNvSpPr>
                <a:spLocks noChangeArrowheads="1"/>
              </p:cNvSpPr>
              <p:nvPr/>
            </p:nvSpPr>
            <p:spPr bwMode="auto">
              <a:xfrm>
                <a:off x="438" y="893"/>
                <a:ext cx="1144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0" hangingPunct="0"/>
                <a:r>
                  <a:rPr lang="en-US" sz="2800" b="0" dirty="0">
                    <a:solidFill>
                      <a:srgbClr val="008000"/>
                    </a:solidFill>
                    <a:latin typeface="Times New Roman" charset="0"/>
                  </a:rPr>
                  <a:t>00001100</a:t>
                </a:r>
              </a:p>
            </p:txBody>
          </p:sp>
          <p:sp>
            <p:nvSpPr>
              <p:cNvPr id="124950" name="Rectangle 11"/>
              <p:cNvSpPr>
                <a:spLocks noChangeArrowheads="1"/>
              </p:cNvSpPr>
              <p:nvPr/>
            </p:nvSpPr>
            <p:spPr bwMode="auto">
              <a:xfrm>
                <a:off x="1606" y="893"/>
                <a:ext cx="1154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0" hangingPunct="0"/>
                <a:r>
                  <a:rPr lang="en-US" sz="2800" b="0" dirty="0">
                    <a:solidFill>
                      <a:srgbClr val="008000"/>
                    </a:solidFill>
                    <a:latin typeface="Times New Roman" charset="0"/>
                  </a:rPr>
                  <a:t>00100010</a:t>
                </a:r>
              </a:p>
            </p:txBody>
          </p:sp>
          <p:sp>
            <p:nvSpPr>
              <p:cNvPr id="124951" name="Rectangle 12"/>
              <p:cNvSpPr>
                <a:spLocks noChangeArrowheads="1"/>
              </p:cNvSpPr>
              <p:nvPr/>
            </p:nvSpPr>
            <p:spPr bwMode="auto">
              <a:xfrm>
                <a:off x="2758" y="901"/>
                <a:ext cx="1125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0" hangingPunct="0"/>
                <a:r>
                  <a:rPr lang="en-US" sz="2800" b="0" dirty="0">
                    <a:solidFill>
                      <a:srgbClr val="008000"/>
                    </a:solidFill>
                    <a:latin typeface="Times New Roman" charset="0"/>
                  </a:rPr>
                  <a:t>1001111</a:t>
                </a:r>
                <a:r>
                  <a:rPr lang="en-US" sz="2800" b="0" dirty="0">
                    <a:solidFill>
                      <a:srgbClr val="000090"/>
                    </a:solidFill>
                    <a:latin typeface="Times New Roman" charset="0"/>
                  </a:rPr>
                  <a:t>0</a:t>
                </a:r>
              </a:p>
            </p:txBody>
          </p:sp>
          <p:sp>
            <p:nvSpPr>
              <p:cNvPr id="124952" name="Rectangle 13"/>
              <p:cNvSpPr>
                <a:spLocks noChangeArrowheads="1"/>
              </p:cNvSpPr>
              <p:nvPr/>
            </p:nvSpPr>
            <p:spPr bwMode="auto">
              <a:xfrm>
                <a:off x="3894" y="901"/>
                <a:ext cx="1154" cy="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 eaLnBrk="0" hangingPunct="0"/>
                <a:r>
                  <a:rPr lang="en-US" sz="2800" b="0" dirty="0">
                    <a:solidFill>
                      <a:srgbClr val="000090"/>
                    </a:solidFill>
                    <a:latin typeface="Times New Roman" charset="0"/>
                  </a:rPr>
                  <a:t>00000101</a:t>
                </a:r>
              </a:p>
            </p:txBody>
          </p:sp>
        </p:grpSp>
        <p:sp>
          <p:nvSpPr>
            <p:cNvPr id="124933" name="Line 14"/>
            <p:cNvSpPr>
              <a:spLocks noChangeShapeType="1"/>
            </p:cNvSpPr>
            <p:nvPr/>
          </p:nvSpPr>
          <p:spPr bwMode="auto">
            <a:xfrm>
              <a:off x="777875" y="6019800"/>
              <a:ext cx="0" cy="533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24934" name="Rectangle 15"/>
            <p:cNvSpPr>
              <a:spLocks noChangeArrowheads="1"/>
            </p:cNvSpPr>
            <p:nvPr/>
          </p:nvSpPr>
          <p:spPr bwMode="auto">
            <a:xfrm>
              <a:off x="2052628" y="6221224"/>
              <a:ext cx="2310027" cy="474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1800" dirty="0">
                  <a:solidFill>
                    <a:srgbClr val="008000"/>
                  </a:solidFill>
                  <a:latin typeface="Arial" charset="0"/>
                </a:rPr>
                <a:t>Network (23 bits)</a:t>
              </a:r>
              <a:r>
                <a:rPr lang="en-US" b="0" dirty="0">
                  <a:solidFill>
                    <a:srgbClr val="008000"/>
                  </a:solidFill>
                  <a:latin typeface="Times New Roman" charset="0"/>
                </a:rPr>
                <a:t> </a:t>
              </a:r>
            </a:p>
          </p:txBody>
        </p:sp>
        <p:sp>
          <p:nvSpPr>
            <p:cNvPr id="124935" name="Line 16"/>
            <p:cNvSpPr>
              <a:spLocks noChangeShapeType="1"/>
            </p:cNvSpPr>
            <p:nvPr/>
          </p:nvSpPr>
          <p:spPr bwMode="auto">
            <a:xfrm flipH="1">
              <a:off x="777875" y="6242050"/>
              <a:ext cx="5157787" cy="190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00">
                <a:solidFill>
                  <a:srgbClr val="008000"/>
                </a:solidFill>
              </a:endParaRPr>
            </a:p>
          </p:txBody>
        </p:sp>
        <p:sp>
          <p:nvSpPr>
            <p:cNvPr id="124936" name="Line 17"/>
            <p:cNvSpPr>
              <a:spLocks noChangeShapeType="1"/>
            </p:cNvSpPr>
            <p:nvPr/>
          </p:nvSpPr>
          <p:spPr bwMode="auto">
            <a:xfrm>
              <a:off x="8089900" y="5994400"/>
              <a:ext cx="0" cy="533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24937" name="Line 18"/>
            <p:cNvSpPr>
              <a:spLocks noChangeShapeType="1"/>
            </p:cNvSpPr>
            <p:nvPr/>
          </p:nvSpPr>
          <p:spPr bwMode="auto">
            <a:xfrm>
              <a:off x="5935662" y="5937250"/>
              <a:ext cx="0" cy="533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24938" name="Rectangle 19"/>
            <p:cNvSpPr>
              <a:spLocks noChangeArrowheads="1"/>
            </p:cNvSpPr>
            <p:nvPr/>
          </p:nvSpPr>
          <p:spPr bwMode="auto">
            <a:xfrm>
              <a:off x="6182638" y="6221225"/>
              <a:ext cx="1715936" cy="474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1800" dirty="0">
                  <a:solidFill>
                    <a:srgbClr val="000090"/>
                  </a:solidFill>
                  <a:latin typeface="Arial" charset="0"/>
                </a:rPr>
                <a:t>Host (9 bits)</a:t>
              </a:r>
              <a:r>
                <a:rPr lang="en-US" b="0" dirty="0">
                  <a:solidFill>
                    <a:srgbClr val="000090"/>
                  </a:solidFill>
                  <a:latin typeface="Times New Roman" charset="0"/>
                </a:rPr>
                <a:t> </a:t>
              </a:r>
            </a:p>
          </p:txBody>
        </p:sp>
        <p:sp>
          <p:nvSpPr>
            <p:cNvPr id="124939" name="Line 20"/>
            <p:cNvSpPr>
              <a:spLocks noChangeShapeType="1"/>
            </p:cNvSpPr>
            <p:nvPr/>
          </p:nvSpPr>
          <p:spPr bwMode="auto">
            <a:xfrm>
              <a:off x="5965825" y="6242050"/>
              <a:ext cx="2120900" cy="190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24944" name="Line 25"/>
            <p:cNvSpPr>
              <a:spLocks noChangeShapeType="1"/>
            </p:cNvSpPr>
            <p:nvPr/>
          </p:nvSpPr>
          <p:spPr bwMode="auto">
            <a:xfrm>
              <a:off x="1685925" y="4433888"/>
              <a:ext cx="0" cy="747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4945" name="Line 26"/>
            <p:cNvSpPr>
              <a:spLocks noChangeShapeType="1"/>
            </p:cNvSpPr>
            <p:nvPr/>
          </p:nvSpPr>
          <p:spPr bwMode="auto">
            <a:xfrm>
              <a:off x="3611562" y="4433888"/>
              <a:ext cx="0" cy="747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4946" name="Line 27"/>
            <p:cNvSpPr>
              <a:spLocks noChangeShapeType="1"/>
            </p:cNvSpPr>
            <p:nvPr/>
          </p:nvSpPr>
          <p:spPr bwMode="auto">
            <a:xfrm>
              <a:off x="5384800" y="4433888"/>
              <a:ext cx="0" cy="747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4947" name="Line 28"/>
            <p:cNvSpPr>
              <a:spLocks noChangeShapeType="1"/>
            </p:cNvSpPr>
            <p:nvPr/>
          </p:nvSpPr>
          <p:spPr bwMode="auto">
            <a:xfrm>
              <a:off x="7131050" y="4433888"/>
              <a:ext cx="0" cy="747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4940" name="Text Box 21"/>
            <p:cNvSpPr txBox="1">
              <a:spLocks noChangeArrowheads="1"/>
            </p:cNvSpPr>
            <p:nvPr/>
          </p:nvSpPr>
          <p:spPr bwMode="auto">
            <a:xfrm>
              <a:off x="1404937" y="4343400"/>
              <a:ext cx="540434" cy="4377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>
                  <a:latin typeface="Tahoma" charset="0"/>
                </a:rPr>
                <a:t>12</a:t>
              </a:r>
            </a:p>
          </p:txBody>
        </p:sp>
        <p:sp>
          <p:nvSpPr>
            <p:cNvPr id="124941" name="Text Box 22"/>
            <p:cNvSpPr txBox="1">
              <a:spLocks noChangeArrowheads="1"/>
            </p:cNvSpPr>
            <p:nvPr/>
          </p:nvSpPr>
          <p:spPr bwMode="auto">
            <a:xfrm>
              <a:off x="3306762" y="4343400"/>
              <a:ext cx="540434" cy="4377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>
                  <a:latin typeface="Tahoma" charset="0"/>
                </a:rPr>
                <a:t>34</a:t>
              </a:r>
            </a:p>
          </p:txBody>
        </p:sp>
        <p:sp>
          <p:nvSpPr>
            <p:cNvPr id="124942" name="Text Box 23"/>
            <p:cNvSpPr txBox="1">
              <a:spLocks noChangeArrowheads="1"/>
            </p:cNvSpPr>
            <p:nvPr/>
          </p:nvSpPr>
          <p:spPr bwMode="auto">
            <a:xfrm>
              <a:off x="4991099" y="4343400"/>
              <a:ext cx="706393" cy="4377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>
                  <a:latin typeface="Tahoma" charset="0"/>
                </a:rPr>
                <a:t>158</a:t>
              </a:r>
            </a:p>
          </p:txBody>
        </p:sp>
        <p:sp>
          <p:nvSpPr>
            <p:cNvPr id="124943" name="Text Box 24"/>
            <p:cNvSpPr txBox="1">
              <a:spLocks noChangeArrowheads="1"/>
            </p:cNvSpPr>
            <p:nvPr/>
          </p:nvSpPr>
          <p:spPr bwMode="auto">
            <a:xfrm>
              <a:off x="6942137" y="4343400"/>
              <a:ext cx="374475" cy="4377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>
                  <a:latin typeface="Tahoma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40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Internet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dotted-quad notation</a:t>
            </a:r>
          </a:p>
          <a:p>
            <a:r>
              <a:rPr lang="en-US" dirty="0" smtClean="0"/>
              <a:t>Always network/host address split </a:t>
            </a:r>
          </a:p>
          <a:p>
            <a:r>
              <a:rPr lang="en-US" dirty="0" smtClean="0"/>
              <a:t>But nature of that split has changed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45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Original Internet Addresses</a:t>
            </a:r>
          </a:p>
        </p:txBody>
      </p:sp>
      <p:sp>
        <p:nvSpPr>
          <p:cNvPr id="133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First eight bits: network </a:t>
            </a:r>
            <a:r>
              <a:rPr lang="en-US" dirty="0" smtClean="0">
                <a:latin typeface="Arial" charset="0"/>
              </a:rPr>
              <a:t>component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Last 24 bits: host </a:t>
            </a:r>
            <a:r>
              <a:rPr lang="en-US" dirty="0" smtClean="0">
                <a:latin typeface="Arial" charset="0"/>
              </a:rPr>
              <a:t>component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pPr algn="ctr">
              <a:buFontTx/>
              <a:buNone/>
            </a:pPr>
            <a:r>
              <a:rPr lang="en-US" i="1" dirty="0">
                <a:solidFill>
                  <a:srgbClr val="FF0000"/>
                </a:solidFill>
                <a:latin typeface="Arial" charset="0"/>
              </a:rPr>
              <a:t>Assumed 256 networks were more than enough!</a:t>
            </a:r>
          </a:p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15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5943600" cy="4724400"/>
          </a:xfrm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dirty="0" smtClean="0"/>
              <a:t>Three main classes</a:t>
            </a:r>
            <a:br>
              <a:rPr lang="en-US" dirty="0" smtClean="0"/>
            </a:br>
            <a:endParaRPr lang="en-US" dirty="0"/>
          </a:p>
          <a:p>
            <a:pPr marL="800100" lvl="1" indent="-342900">
              <a:lnSpc>
                <a:spcPct val="130000"/>
              </a:lnSpc>
              <a:spcBef>
                <a:spcPct val="50000"/>
              </a:spcBef>
            </a:pPr>
            <a:r>
              <a:rPr lang="en-US" dirty="0" smtClean="0"/>
              <a:t>Class </a:t>
            </a:r>
            <a:r>
              <a:rPr lang="en-US" dirty="0"/>
              <a:t>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742950" lvl="1" indent="-285750">
              <a:lnSpc>
                <a:spcPct val="130000"/>
              </a:lnSpc>
              <a:spcBef>
                <a:spcPct val="50000"/>
              </a:spcBef>
            </a:pPr>
            <a:r>
              <a:rPr lang="en-US" dirty="0" smtClean="0"/>
              <a:t>Class B</a:t>
            </a:r>
            <a:br>
              <a:rPr lang="en-US" dirty="0" smtClean="0"/>
            </a:br>
            <a:endParaRPr lang="en-US" dirty="0" smtClean="0"/>
          </a:p>
          <a:p>
            <a:pPr marL="742950" lvl="1" indent="-285750">
              <a:lnSpc>
                <a:spcPct val="130000"/>
              </a:lnSpc>
              <a:spcBef>
                <a:spcPct val="50000"/>
              </a:spcBef>
            </a:pPr>
            <a:r>
              <a:rPr lang="en-US" dirty="0" smtClean="0"/>
              <a:t>Class </a:t>
            </a:r>
            <a:r>
              <a:rPr lang="en-US" dirty="0"/>
              <a:t>C </a:t>
            </a:r>
            <a:br>
              <a:rPr lang="en-US" dirty="0"/>
            </a:br>
            <a:endParaRPr lang="en-US" dirty="0"/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686800" cy="1173162"/>
          </a:xfrm>
        </p:spPr>
        <p:txBody>
          <a:bodyPr/>
          <a:lstStyle/>
          <a:p>
            <a:r>
              <a:rPr lang="en-US" dirty="0" smtClean="0"/>
              <a:t>Next Design: “</a:t>
            </a:r>
            <a:r>
              <a:rPr lang="en-US" dirty="0" err="1" smtClean="0"/>
              <a:t>Classful</a:t>
            </a:r>
            <a:r>
              <a:rPr lang="en-US" dirty="0" smtClean="0"/>
              <a:t>” Addressing</a:t>
            </a:r>
            <a:endParaRPr lang="en-US" dirty="0"/>
          </a:p>
        </p:txBody>
      </p:sp>
      <p:grpSp>
        <p:nvGrpSpPr>
          <p:cNvPr id="1043460" name="Group 4"/>
          <p:cNvGrpSpPr>
            <a:grpSpLocks/>
          </p:cNvGrpSpPr>
          <p:nvPr/>
        </p:nvGrpSpPr>
        <p:grpSpPr bwMode="auto">
          <a:xfrm>
            <a:off x="2667000" y="2343150"/>
            <a:ext cx="4495801" cy="808038"/>
            <a:chOff x="1872" y="1476"/>
            <a:chExt cx="2208" cy="509"/>
          </a:xfrm>
        </p:grpSpPr>
        <p:sp>
          <p:nvSpPr>
            <p:cNvPr id="1043461" name="Rectangle 5"/>
            <p:cNvSpPr>
              <a:spLocks noChangeArrowheads="1"/>
            </p:cNvSpPr>
            <p:nvPr/>
          </p:nvSpPr>
          <p:spPr bwMode="auto">
            <a:xfrm>
              <a:off x="1920" y="1728"/>
              <a:ext cx="21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1043462" name="Line 6"/>
            <p:cNvSpPr>
              <a:spLocks noChangeShapeType="1"/>
            </p:cNvSpPr>
            <p:nvPr/>
          </p:nvSpPr>
          <p:spPr bwMode="auto">
            <a:xfrm>
              <a:off x="2544" y="1728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1043463" name="Text Box 7"/>
            <p:cNvSpPr txBox="1">
              <a:spLocks noChangeArrowheads="1"/>
            </p:cNvSpPr>
            <p:nvPr/>
          </p:nvSpPr>
          <p:spPr bwMode="auto">
            <a:xfrm>
              <a:off x="1994" y="1721"/>
              <a:ext cx="53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0" dirty="0">
                  <a:latin typeface="Times New Roman" charset="0"/>
                </a:rPr>
                <a:t>network </a:t>
              </a:r>
            </a:p>
          </p:txBody>
        </p:sp>
        <p:sp>
          <p:nvSpPr>
            <p:cNvPr id="1043464" name="Text Box 8"/>
            <p:cNvSpPr txBox="1">
              <a:spLocks noChangeArrowheads="1"/>
            </p:cNvSpPr>
            <p:nvPr/>
          </p:nvSpPr>
          <p:spPr bwMode="auto">
            <a:xfrm>
              <a:off x="2985" y="1733"/>
              <a:ext cx="31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0">
                  <a:latin typeface="Times New Roman" charset="0"/>
                </a:rPr>
                <a:t>host </a:t>
              </a:r>
            </a:p>
          </p:txBody>
        </p:sp>
        <p:sp>
          <p:nvSpPr>
            <p:cNvPr id="1043465" name="Text Box 9"/>
            <p:cNvSpPr txBox="1">
              <a:spLocks noChangeArrowheads="1"/>
            </p:cNvSpPr>
            <p:nvPr/>
          </p:nvSpPr>
          <p:spPr bwMode="auto">
            <a:xfrm>
              <a:off x="1872" y="1721"/>
              <a:ext cx="16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0">
                  <a:latin typeface="Times New Roman" charset="0"/>
                </a:rPr>
                <a:t>0</a:t>
              </a:r>
            </a:p>
          </p:txBody>
        </p:sp>
        <p:sp>
          <p:nvSpPr>
            <p:cNvPr id="1043466" name="Text Box 10"/>
            <p:cNvSpPr txBox="1">
              <a:spLocks noChangeArrowheads="1"/>
            </p:cNvSpPr>
            <p:nvPr/>
          </p:nvSpPr>
          <p:spPr bwMode="auto">
            <a:xfrm>
              <a:off x="2554" y="1536"/>
              <a:ext cx="9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endParaRPr lang="en-US" b="0">
                <a:latin typeface="Times New Roman" charset="0"/>
              </a:endParaRPr>
            </a:p>
          </p:txBody>
        </p:sp>
        <p:sp>
          <p:nvSpPr>
            <p:cNvPr id="1043467" name="Text Box 11"/>
            <p:cNvSpPr txBox="1">
              <a:spLocks noChangeArrowheads="1"/>
            </p:cNvSpPr>
            <p:nvPr/>
          </p:nvSpPr>
          <p:spPr bwMode="auto">
            <a:xfrm>
              <a:off x="1872" y="1476"/>
              <a:ext cx="16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0" dirty="0">
                  <a:latin typeface="Times New Roman" charset="0"/>
                </a:rPr>
                <a:t>0</a:t>
              </a:r>
            </a:p>
          </p:txBody>
        </p:sp>
        <p:sp>
          <p:nvSpPr>
            <p:cNvPr id="1043468" name="Line 12"/>
            <p:cNvSpPr>
              <a:spLocks noChangeShapeType="1"/>
            </p:cNvSpPr>
            <p:nvPr/>
          </p:nvSpPr>
          <p:spPr bwMode="auto">
            <a:xfrm>
              <a:off x="2016" y="1728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</p:grpSp>
      <p:sp>
        <p:nvSpPr>
          <p:cNvPr id="1043485" name="Text Box 29"/>
          <p:cNvSpPr txBox="1">
            <a:spLocks noChangeArrowheads="1"/>
          </p:cNvSpPr>
          <p:nvPr/>
        </p:nvSpPr>
        <p:spPr bwMode="auto">
          <a:xfrm>
            <a:off x="7467600" y="4930914"/>
            <a:ext cx="116087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dirty="0">
                <a:latin typeface="Times New Roman" charset="0"/>
              </a:rPr>
              <a:t>~2M nets</a:t>
            </a:r>
          </a:p>
          <a:p>
            <a:r>
              <a:rPr lang="en-US" b="0" dirty="0">
                <a:latin typeface="Times New Roman" charset="0"/>
              </a:rPr>
              <a:t>254 hosts</a:t>
            </a:r>
          </a:p>
        </p:txBody>
      </p:sp>
      <p:sp>
        <p:nvSpPr>
          <p:cNvPr id="1043487" name="Text Box 31"/>
          <p:cNvSpPr txBox="1">
            <a:spLocks noChangeArrowheads="1"/>
          </p:cNvSpPr>
          <p:nvPr/>
        </p:nvSpPr>
        <p:spPr bwMode="auto">
          <a:xfrm>
            <a:off x="3886200" y="2438400"/>
            <a:ext cx="2809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ahoma" charset="0"/>
              </a:rPr>
              <a:t>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490598" y="3429000"/>
            <a:ext cx="4672203" cy="789048"/>
            <a:chOff x="3324427" y="3124200"/>
            <a:chExt cx="3609773" cy="789048"/>
          </a:xfrm>
        </p:grpSpPr>
        <p:sp>
          <p:nvSpPr>
            <p:cNvPr id="1043469" name="Rectangle 13"/>
            <p:cNvSpPr>
              <a:spLocks noChangeArrowheads="1"/>
            </p:cNvSpPr>
            <p:nvPr/>
          </p:nvSpPr>
          <p:spPr bwMode="auto">
            <a:xfrm>
              <a:off x="3505200" y="3505200"/>
              <a:ext cx="3429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43470" name="Line 14"/>
            <p:cNvSpPr>
              <a:spLocks noChangeShapeType="1"/>
            </p:cNvSpPr>
            <p:nvPr/>
          </p:nvSpPr>
          <p:spPr bwMode="auto">
            <a:xfrm>
              <a:off x="5181600" y="35052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43471" name="Text Box 15"/>
            <p:cNvSpPr txBox="1">
              <a:spLocks noChangeArrowheads="1"/>
            </p:cNvSpPr>
            <p:nvPr/>
          </p:nvSpPr>
          <p:spPr bwMode="auto">
            <a:xfrm>
              <a:off x="3915185" y="3494088"/>
              <a:ext cx="102511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charset="0"/>
                </a:rPr>
                <a:t>network </a:t>
              </a:r>
            </a:p>
          </p:txBody>
        </p:sp>
        <p:sp>
          <p:nvSpPr>
            <p:cNvPr id="1043472" name="Text Box 16"/>
            <p:cNvSpPr txBox="1">
              <a:spLocks noChangeArrowheads="1"/>
            </p:cNvSpPr>
            <p:nvPr/>
          </p:nvSpPr>
          <p:spPr bwMode="auto">
            <a:xfrm>
              <a:off x="5144058" y="3513138"/>
              <a:ext cx="61221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charset="0"/>
                </a:rPr>
                <a:t>host </a:t>
              </a:r>
            </a:p>
          </p:txBody>
        </p:sp>
        <p:sp>
          <p:nvSpPr>
            <p:cNvPr id="1043473" name="Text Box 17"/>
            <p:cNvSpPr txBox="1">
              <a:spLocks noChangeArrowheads="1"/>
            </p:cNvSpPr>
            <p:nvPr/>
          </p:nvSpPr>
          <p:spPr bwMode="auto">
            <a:xfrm>
              <a:off x="3401844" y="3505200"/>
              <a:ext cx="31290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charset="0"/>
                </a:rPr>
                <a:t>1</a:t>
              </a:r>
            </a:p>
          </p:txBody>
        </p:sp>
        <p:sp>
          <p:nvSpPr>
            <p:cNvPr id="1043474" name="Text Box 18"/>
            <p:cNvSpPr txBox="1">
              <a:spLocks noChangeArrowheads="1"/>
            </p:cNvSpPr>
            <p:nvPr/>
          </p:nvSpPr>
          <p:spPr bwMode="auto">
            <a:xfrm>
              <a:off x="4873659" y="3124200"/>
              <a:ext cx="44114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 dirty="0">
                  <a:latin typeface="Times New Roman" charset="0"/>
                </a:rPr>
                <a:t>16</a:t>
              </a:r>
            </a:p>
          </p:txBody>
        </p:sp>
        <p:sp>
          <p:nvSpPr>
            <p:cNvPr id="1043475" name="Text Box 19"/>
            <p:cNvSpPr txBox="1">
              <a:spLocks noChangeArrowheads="1"/>
            </p:cNvSpPr>
            <p:nvPr/>
          </p:nvSpPr>
          <p:spPr bwMode="auto">
            <a:xfrm>
              <a:off x="3324427" y="3124200"/>
              <a:ext cx="31290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 dirty="0">
                  <a:latin typeface="Times New Roman" charset="0"/>
                </a:rPr>
                <a:t>0</a:t>
              </a:r>
            </a:p>
          </p:txBody>
        </p:sp>
        <p:sp>
          <p:nvSpPr>
            <p:cNvPr id="1043476" name="Line 20"/>
            <p:cNvSpPr>
              <a:spLocks noChangeShapeType="1"/>
            </p:cNvSpPr>
            <p:nvPr/>
          </p:nvSpPr>
          <p:spPr bwMode="auto">
            <a:xfrm>
              <a:off x="3657600" y="35052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43488" name="Line 32"/>
            <p:cNvSpPr>
              <a:spLocks noChangeShapeType="1"/>
            </p:cNvSpPr>
            <p:nvPr/>
          </p:nvSpPr>
          <p:spPr bwMode="auto">
            <a:xfrm>
              <a:off x="3810000" y="35052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43489" name="Text Box 33"/>
            <p:cNvSpPr txBox="1">
              <a:spLocks noChangeArrowheads="1"/>
            </p:cNvSpPr>
            <p:nvPr/>
          </p:nvSpPr>
          <p:spPr bwMode="auto">
            <a:xfrm>
              <a:off x="3554244" y="3505200"/>
              <a:ext cx="31290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charset="0"/>
                </a:rPr>
                <a:t>0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514600" y="4629090"/>
            <a:ext cx="4953001" cy="933510"/>
            <a:chOff x="3342730" y="3867090"/>
            <a:chExt cx="3842378" cy="933510"/>
          </a:xfrm>
        </p:grpSpPr>
        <p:sp>
          <p:nvSpPr>
            <p:cNvPr id="1043477" name="Rectangle 21"/>
            <p:cNvSpPr>
              <a:spLocks noChangeArrowheads="1"/>
            </p:cNvSpPr>
            <p:nvPr/>
          </p:nvSpPr>
          <p:spPr bwMode="auto">
            <a:xfrm>
              <a:off x="3505200" y="4267200"/>
              <a:ext cx="3429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43478" name="Line 22"/>
            <p:cNvSpPr>
              <a:spLocks noChangeShapeType="1"/>
            </p:cNvSpPr>
            <p:nvPr/>
          </p:nvSpPr>
          <p:spPr bwMode="auto">
            <a:xfrm>
              <a:off x="6096000" y="42672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43479" name="Text Box 23"/>
            <p:cNvSpPr txBox="1">
              <a:spLocks noChangeArrowheads="1"/>
            </p:cNvSpPr>
            <p:nvPr/>
          </p:nvSpPr>
          <p:spPr bwMode="auto">
            <a:xfrm>
              <a:off x="4209248" y="4248090"/>
              <a:ext cx="102511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 dirty="0">
                  <a:latin typeface="Times New Roman" charset="0"/>
                </a:rPr>
                <a:t>network </a:t>
              </a:r>
            </a:p>
          </p:txBody>
        </p:sp>
        <p:sp>
          <p:nvSpPr>
            <p:cNvPr id="1043480" name="Text Box 24"/>
            <p:cNvSpPr txBox="1">
              <a:spLocks noChangeArrowheads="1"/>
            </p:cNvSpPr>
            <p:nvPr/>
          </p:nvSpPr>
          <p:spPr bwMode="auto">
            <a:xfrm>
              <a:off x="6279497" y="4248090"/>
              <a:ext cx="47493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0">
                  <a:latin typeface="Times New Roman" charset="0"/>
                </a:rPr>
                <a:t>host </a:t>
              </a:r>
            </a:p>
          </p:txBody>
        </p:sp>
        <p:sp>
          <p:nvSpPr>
            <p:cNvPr id="1043481" name="Text Box 25"/>
            <p:cNvSpPr txBox="1">
              <a:spLocks noChangeArrowheads="1"/>
            </p:cNvSpPr>
            <p:nvPr/>
          </p:nvSpPr>
          <p:spPr bwMode="auto">
            <a:xfrm>
              <a:off x="3401844" y="4267200"/>
              <a:ext cx="31290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charset="0"/>
                </a:rPr>
                <a:t>1</a:t>
              </a:r>
            </a:p>
          </p:txBody>
        </p:sp>
        <p:sp>
          <p:nvSpPr>
            <p:cNvPr id="1043482" name="Text Box 26"/>
            <p:cNvSpPr txBox="1">
              <a:spLocks noChangeArrowheads="1"/>
            </p:cNvSpPr>
            <p:nvPr/>
          </p:nvSpPr>
          <p:spPr bwMode="auto">
            <a:xfrm>
              <a:off x="5825497" y="3886200"/>
              <a:ext cx="44114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 dirty="0">
                  <a:latin typeface="Times New Roman" charset="0"/>
                </a:rPr>
                <a:t>24</a:t>
              </a:r>
            </a:p>
          </p:txBody>
        </p:sp>
        <p:sp>
          <p:nvSpPr>
            <p:cNvPr id="1043483" name="Text Box 27"/>
            <p:cNvSpPr txBox="1">
              <a:spLocks noChangeArrowheads="1"/>
            </p:cNvSpPr>
            <p:nvPr/>
          </p:nvSpPr>
          <p:spPr bwMode="auto">
            <a:xfrm>
              <a:off x="3342730" y="3867090"/>
              <a:ext cx="31290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 dirty="0">
                  <a:latin typeface="Times New Roman" charset="0"/>
                </a:rPr>
                <a:t>0</a:t>
              </a:r>
            </a:p>
          </p:txBody>
        </p:sp>
        <p:sp>
          <p:nvSpPr>
            <p:cNvPr id="1043484" name="Line 28"/>
            <p:cNvSpPr>
              <a:spLocks noChangeShapeType="1"/>
            </p:cNvSpPr>
            <p:nvPr/>
          </p:nvSpPr>
          <p:spPr bwMode="auto">
            <a:xfrm>
              <a:off x="3657600" y="42672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43486" name="AutoShape 30"/>
            <p:cNvSpPr>
              <a:spLocks/>
            </p:cNvSpPr>
            <p:nvPr/>
          </p:nvSpPr>
          <p:spPr bwMode="auto">
            <a:xfrm>
              <a:off x="7108908" y="4191000"/>
              <a:ext cx="76200" cy="609600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43490" name="Line 34"/>
            <p:cNvSpPr>
              <a:spLocks noChangeShapeType="1"/>
            </p:cNvSpPr>
            <p:nvPr/>
          </p:nvSpPr>
          <p:spPr bwMode="auto">
            <a:xfrm>
              <a:off x="3810000" y="42672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43491" name="Line 35"/>
            <p:cNvSpPr>
              <a:spLocks noChangeShapeType="1"/>
            </p:cNvSpPr>
            <p:nvPr/>
          </p:nvSpPr>
          <p:spPr bwMode="auto">
            <a:xfrm>
              <a:off x="3962400" y="42672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43492" name="Text Box 36"/>
            <p:cNvSpPr txBox="1">
              <a:spLocks noChangeArrowheads="1"/>
            </p:cNvSpPr>
            <p:nvPr/>
          </p:nvSpPr>
          <p:spPr bwMode="auto">
            <a:xfrm>
              <a:off x="3554244" y="4267200"/>
              <a:ext cx="31290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charset="0"/>
                </a:rPr>
                <a:t>1</a:t>
              </a:r>
            </a:p>
          </p:txBody>
        </p:sp>
        <p:sp>
          <p:nvSpPr>
            <p:cNvPr id="1043493" name="Text Box 37"/>
            <p:cNvSpPr txBox="1">
              <a:spLocks noChangeArrowheads="1"/>
            </p:cNvSpPr>
            <p:nvPr/>
          </p:nvSpPr>
          <p:spPr bwMode="auto">
            <a:xfrm>
              <a:off x="3706644" y="4267200"/>
              <a:ext cx="31290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charset="0"/>
                </a:rPr>
                <a:t>0</a:t>
              </a:r>
            </a:p>
          </p:txBody>
        </p:sp>
      </p:grpSp>
      <p:sp>
        <p:nvSpPr>
          <p:cNvPr id="1043494" name="AutoShape 38"/>
          <p:cNvSpPr>
            <a:spLocks/>
          </p:cNvSpPr>
          <p:nvPr/>
        </p:nvSpPr>
        <p:spPr bwMode="auto">
          <a:xfrm>
            <a:off x="7345362" y="3657600"/>
            <a:ext cx="76200" cy="6096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43495" name="AutoShape 39"/>
          <p:cNvSpPr>
            <a:spLocks/>
          </p:cNvSpPr>
          <p:nvPr/>
        </p:nvSpPr>
        <p:spPr bwMode="auto">
          <a:xfrm>
            <a:off x="7315200" y="2590800"/>
            <a:ext cx="76200" cy="6096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43496" name="Text Box 40"/>
          <p:cNvSpPr txBox="1">
            <a:spLocks noChangeArrowheads="1"/>
          </p:cNvSpPr>
          <p:nvPr/>
        </p:nvSpPr>
        <p:spPr bwMode="auto">
          <a:xfrm>
            <a:off x="7405186" y="3657600"/>
            <a:ext cx="13578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dirty="0">
                <a:latin typeface="Times New Roman" charset="0"/>
              </a:rPr>
              <a:t>~16K nets</a:t>
            </a:r>
          </a:p>
          <a:p>
            <a:r>
              <a:rPr lang="en-US" b="0" dirty="0">
                <a:latin typeface="Times New Roman" charset="0"/>
              </a:rPr>
              <a:t>~65K hosts</a:t>
            </a:r>
          </a:p>
        </p:txBody>
      </p:sp>
      <p:sp>
        <p:nvSpPr>
          <p:cNvPr id="1043497" name="Text Box 41"/>
          <p:cNvSpPr txBox="1">
            <a:spLocks noChangeArrowheads="1"/>
          </p:cNvSpPr>
          <p:nvPr/>
        </p:nvSpPr>
        <p:spPr bwMode="auto">
          <a:xfrm>
            <a:off x="7357272" y="2568714"/>
            <a:ext cx="14057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latin typeface="Times New Roman" charset="0"/>
              </a:rPr>
              <a:t>126 nets</a:t>
            </a:r>
          </a:p>
          <a:p>
            <a:r>
              <a:rPr lang="en-US" b="0">
                <a:latin typeface="Times New Roman" charset="0"/>
              </a:rPr>
              <a:t>~16M hosts</a:t>
            </a:r>
          </a:p>
        </p:txBody>
      </p:sp>
      <p:sp>
        <p:nvSpPr>
          <p:cNvPr id="46" name="Rounded Rectangle 45"/>
          <p:cNvSpPr/>
          <p:nvPr/>
        </p:nvSpPr>
        <p:spPr bwMode="auto">
          <a:xfrm>
            <a:off x="381000" y="6019800"/>
            <a:ext cx="8229600" cy="533400"/>
          </a:xfrm>
          <a:prstGeom prst="roundRect">
            <a:avLst/>
          </a:prstGeom>
          <a:solidFill>
            <a:srgbClr val="FF9857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Problem: Networks only come in three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sizes!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3663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Today’</a:t>
            </a:r>
            <a:r>
              <a:rPr lang="en-US" altLang="ja-JP" dirty="0" smtClean="0">
                <a:latin typeface="Helvetica" charset="0"/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Addressing: CIDR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242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7244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CIDR = Classless </a:t>
            </a:r>
            <a:r>
              <a:rPr lang="en-US" sz="2400" dirty="0" err="1">
                <a:latin typeface="Arial" charset="0"/>
              </a:rPr>
              <a:t>Interdomain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Routing</a:t>
            </a:r>
          </a:p>
          <a:p>
            <a:pPr marL="344487" lvl="1" indent="0">
              <a:buNone/>
            </a:pPr>
            <a:endParaRPr lang="en-US" sz="20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Idea: Flexible division between network </a:t>
            </a:r>
            <a:r>
              <a:rPr lang="en-US" sz="2400" dirty="0">
                <a:latin typeface="Arial" charset="0"/>
              </a:rPr>
              <a:t>and host </a:t>
            </a:r>
            <a:r>
              <a:rPr lang="en-US" sz="2400" dirty="0" smtClean="0">
                <a:latin typeface="Arial" charset="0"/>
              </a:rPr>
              <a:t>addresses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/>
              <a:t>Motivation: offer a better tradeoff between size of the routing table and efficient use of the IP address space</a:t>
            </a:r>
          </a:p>
          <a:p>
            <a:endParaRPr lang="en-US" sz="2400" dirty="0" smtClean="0">
              <a:latin typeface="Arial" charset="0"/>
            </a:endParaRPr>
          </a:p>
          <a:p>
            <a:endParaRPr lang="en-US" sz="2400" dirty="0">
              <a:latin typeface="Arial" charset="0"/>
            </a:endParaRPr>
          </a:p>
          <a:p>
            <a:endParaRPr lang="en-US" sz="2400" dirty="0">
              <a:latin typeface="Arial" charset="0"/>
            </a:endParaRPr>
          </a:p>
          <a:p>
            <a:pPr lvl="1"/>
            <a:endParaRPr lang="en-US" sz="2000" dirty="0">
              <a:latin typeface="Arial" charset="0"/>
            </a:endParaRPr>
          </a:p>
          <a:p>
            <a:pPr lvl="1"/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877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CIDR (example)</a:t>
            </a:r>
            <a:endParaRPr lang="en-US" sz="2800" dirty="0"/>
          </a:p>
        </p:txBody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4724400"/>
          </a:xfrm>
        </p:spPr>
        <p:txBody>
          <a:bodyPr/>
          <a:lstStyle/>
          <a:p>
            <a:r>
              <a:rPr lang="en-US" dirty="0" smtClean="0"/>
              <a:t>Suppose a network has fifty </a:t>
            </a:r>
            <a:r>
              <a:rPr lang="en-US" dirty="0"/>
              <a:t>computers </a:t>
            </a:r>
            <a:endParaRPr lang="en-US" dirty="0" smtClean="0"/>
          </a:p>
          <a:p>
            <a:pPr lvl="1"/>
            <a:r>
              <a:rPr lang="en-US" dirty="0" smtClean="0"/>
              <a:t>allocate 6 bits for host addresses  (since 2</a:t>
            </a:r>
            <a:r>
              <a:rPr lang="en-US" baseline="30000" dirty="0" smtClean="0"/>
              <a:t>5</a:t>
            </a:r>
            <a:r>
              <a:rPr lang="en-US" dirty="0" smtClean="0"/>
              <a:t> &lt; 50 &lt; 2</a:t>
            </a:r>
            <a:r>
              <a:rPr lang="en-US" baseline="30000" dirty="0" smtClean="0"/>
              <a:t>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remaining 32 - 6 = 26 bits as network prefix</a:t>
            </a:r>
            <a:endParaRPr lang="en-US" dirty="0"/>
          </a:p>
          <a:p>
            <a:endParaRPr lang="en-US" sz="2400" dirty="0"/>
          </a:p>
          <a:p>
            <a:r>
              <a:rPr lang="en-US" sz="2400" dirty="0" smtClean="0"/>
              <a:t>Flexible boundary </a:t>
            </a:r>
            <a:r>
              <a:rPr lang="en-US" sz="2400" dirty="0" smtClean="0"/>
              <a:t>means the </a:t>
            </a:r>
            <a:r>
              <a:rPr lang="en-US" sz="2400" dirty="0" smtClean="0"/>
              <a:t>boundary must be explicitly specified with the network </a:t>
            </a:r>
            <a:r>
              <a:rPr lang="en-US" sz="2400" dirty="0" smtClean="0"/>
              <a:t>address!</a:t>
            </a:r>
            <a:endParaRPr lang="en-US" sz="2400" dirty="0" smtClean="0"/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informally, “</a:t>
            </a:r>
            <a:r>
              <a:rPr lang="en-US" sz="2000" dirty="0" smtClean="0">
                <a:solidFill>
                  <a:srgbClr val="000090"/>
                </a:solidFill>
              </a:rPr>
              <a:t>slash 26</a:t>
            </a:r>
            <a:r>
              <a:rPr lang="en-US" sz="2000" dirty="0" smtClean="0"/>
              <a:t>”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128.23.9</a:t>
            </a:r>
            <a:r>
              <a:rPr lang="en-US" sz="2000" dirty="0"/>
              <a:t>/</a:t>
            </a:r>
            <a:r>
              <a:rPr lang="en-US" sz="2000" dirty="0" smtClean="0"/>
              <a:t>26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formally, </a:t>
            </a:r>
            <a:r>
              <a:rPr lang="en-US" sz="2000" dirty="0" smtClean="0"/>
              <a:t>prefix represented with </a:t>
            </a:r>
            <a:r>
              <a:rPr lang="en-US" sz="2000" dirty="0" smtClean="0"/>
              <a:t>a 32-bit </a:t>
            </a:r>
            <a:r>
              <a:rPr lang="en-US" sz="2000" dirty="0" smtClean="0">
                <a:solidFill>
                  <a:srgbClr val="000090"/>
                </a:solidFill>
              </a:rPr>
              <a:t>mask</a:t>
            </a:r>
            <a:r>
              <a:rPr lang="en-US" sz="2000" dirty="0" smtClean="0"/>
              <a:t>: </a:t>
            </a:r>
            <a:r>
              <a:rPr lang="en-US" sz="2000" dirty="0" smtClean="0"/>
              <a:t>255.255.255.192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where all network prefix bits set to “1” and host suffix bits to “0”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6763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Routing in the Internet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6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12938"/>
            <a:ext cx="8686800" cy="4411662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So far, only considered </a:t>
            </a:r>
            <a:r>
              <a:rPr lang="en-US" dirty="0">
                <a:latin typeface="Arial" charset="0"/>
                <a:cs typeface="Arial" charset="0"/>
              </a:rPr>
              <a:t>routing within a </a:t>
            </a:r>
            <a:r>
              <a:rPr lang="en-US" dirty="0" smtClean="0">
                <a:latin typeface="Arial" charset="0"/>
                <a:cs typeface="Arial" charset="0"/>
              </a:rPr>
              <a:t>domain</a:t>
            </a:r>
          </a:p>
          <a:p>
            <a:pPr lvl="8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Many issues can be ignored in this setting because there is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entral administrative control over routers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Issues such as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autonomy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privacy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policy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248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230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Classful</a:t>
            </a:r>
            <a:r>
              <a:rPr lang="en-US" dirty="0" smtClean="0"/>
              <a:t> vs. Classless addresses</a:t>
            </a:r>
            <a:endParaRPr lang="en-US" dirty="0"/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495800"/>
          </a:xfrm>
        </p:spPr>
        <p:txBody>
          <a:bodyPr/>
          <a:lstStyle/>
          <a:p>
            <a:pPr marL="342900" indent="-342900"/>
            <a:r>
              <a:rPr lang="en-US" dirty="0"/>
              <a:t>Example: an organization needs 500 addresses.</a:t>
            </a:r>
          </a:p>
          <a:p>
            <a:pPr marL="742950" lvl="1" indent="-285750"/>
            <a:r>
              <a:rPr lang="en-US" dirty="0">
                <a:solidFill>
                  <a:srgbClr val="000090"/>
                </a:solidFill>
              </a:rPr>
              <a:t>A single class C address not enough (254 hosts).</a:t>
            </a:r>
          </a:p>
          <a:p>
            <a:pPr marL="742950" lvl="1" indent="-285750"/>
            <a:r>
              <a:rPr lang="en-US" dirty="0">
                <a:solidFill>
                  <a:srgbClr val="000090"/>
                </a:solidFill>
              </a:rPr>
              <a:t>Instead a class B address is allocated. (~65K hosts) </a:t>
            </a:r>
          </a:p>
          <a:p>
            <a:pPr marL="742950" lvl="1" indent="-285750"/>
            <a:r>
              <a:rPr lang="en-US" dirty="0">
                <a:solidFill>
                  <a:srgbClr val="000090"/>
                </a:solidFill>
              </a:rPr>
              <a:t>That</a:t>
            </a:r>
            <a:r>
              <a:rPr lang="ja-JP" altLang="en-US" dirty="0">
                <a:solidFill>
                  <a:srgbClr val="000090"/>
                </a:solidFill>
                <a:latin typeface="Arial"/>
              </a:rPr>
              <a:t>’</a:t>
            </a:r>
            <a:r>
              <a:rPr lang="en-US" dirty="0">
                <a:solidFill>
                  <a:srgbClr val="000090"/>
                </a:solidFill>
              </a:rPr>
              <a:t>s overkill, a huge waste!</a:t>
            </a:r>
          </a:p>
          <a:p>
            <a:pPr marL="742950" lvl="1" indent="-285750"/>
            <a:endParaRPr lang="en-US" dirty="0"/>
          </a:p>
          <a:p>
            <a:pPr marL="342900" indent="-342900"/>
            <a:r>
              <a:rPr lang="en-US" dirty="0" smtClean="0"/>
              <a:t>CIDR allows an arbitrary prefix-suffix boundary</a:t>
            </a:r>
          </a:p>
          <a:p>
            <a:pPr lvl="1" indent="-342900"/>
            <a:r>
              <a:rPr lang="en-US" dirty="0" smtClean="0">
                <a:solidFill>
                  <a:srgbClr val="000090"/>
                </a:solidFill>
              </a:rPr>
              <a:t>Hence, organization allocated </a:t>
            </a:r>
            <a:r>
              <a:rPr lang="en-US" dirty="0">
                <a:solidFill>
                  <a:srgbClr val="000090"/>
                </a:solidFill>
              </a:rPr>
              <a:t>a single /23 address (equivalent of 2 class C</a:t>
            </a:r>
            <a:r>
              <a:rPr lang="ja-JP" altLang="en-US" dirty="0">
                <a:solidFill>
                  <a:srgbClr val="000090"/>
                </a:solidFill>
                <a:latin typeface="Arial"/>
              </a:rPr>
              <a:t>’</a:t>
            </a:r>
            <a:r>
              <a:rPr lang="en-US" dirty="0">
                <a:solidFill>
                  <a:srgbClr val="000090"/>
                </a:solidFill>
              </a:rPr>
              <a:t>s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 smtClean="0"/>
              <a:t>Maximum waste: 50%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5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50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1173162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Hence, IP Addressing: Hierarchical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Hierarchical address structure  </a:t>
            </a:r>
          </a:p>
          <a:p>
            <a:r>
              <a:rPr lang="en-US" dirty="0" smtClean="0"/>
              <a:t>Hierarchical address allocation </a:t>
            </a:r>
          </a:p>
          <a:p>
            <a:r>
              <a:rPr lang="en-US" dirty="0" smtClean="0"/>
              <a:t>Hierarchical addresses and routing scalability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95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Done Hierarchically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9144000" cy="5486400"/>
          </a:xfrm>
        </p:spPr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Internet Corporation for Assigned Names and Numbers (ICANN) gives large blocks to…</a:t>
            </a:r>
            <a:br>
              <a:rPr lang="en-US" sz="2400" dirty="0" smtClean="0"/>
            </a:br>
            <a:endParaRPr lang="en-US" sz="2400" dirty="0">
              <a:sym typeface="Wingdings"/>
            </a:endParaRPr>
          </a:p>
          <a:p>
            <a:pPr marL="342900" lvl="1" indent="-342900">
              <a:buClr>
                <a:schemeClr val="tx2"/>
              </a:buClr>
            </a:pPr>
            <a:r>
              <a:rPr lang="en-US" sz="2400" dirty="0" smtClean="0"/>
              <a:t>Regional Internet </a:t>
            </a:r>
            <a:r>
              <a:rPr lang="en-US" sz="2400" dirty="0" smtClean="0"/>
              <a:t>Registries, such as the American Registry</a:t>
            </a:r>
            <a:br>
              <a:rPr lang="en-US" sz="2400" dirty="0" smtClean="0"/>
            </a:br>
            <a:r>
              <a:rPr lang="en-US" sz="2400" dirty="0" smtClean="0"/>
              <a:t>for Internet Names (ARIN), </a:t>
            </a:r>
            <a:r>
              <a:rPr lang="en-US" dirty="0" smtClean="0"/>
              <a:t>which </a:t>
            </a:r>
            <a:r>
              <a:rPr lang="en-US" sz="2400" dirty="0" smtClean="0"/>
              <a:t>give blocks </a:t>
            </a:r>
            <a:r>
              <a:rPr lang="en-US" sz="2400" dirty="0" smtClean="0"/>
              <a:t>to…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Large </a:t>
            </a:r>
            <a:r>
              <a:rPr lang="en-US" sz="2400" dirty="0" smtClean="0"/>
              <a:t>institutions (ISPs), which give addresses to…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Individuals and smaller institutions</a:t>
            </a:r>
          </a:p>
          <a:p>
            <a:pPr lvl="1"/>
            <a:endParaRPr lang="en-US" dirty="0"/>
          </a:p>
          <a:p>
            <a:r>
              <a:rPr lang="en-US" sz="2400" dirty="0" smtClean="0"/>
              <a:t>FAKE Example: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47A00"/>
                </a:solidFill>
              </a:rPr>
              <a:t>	</a:t>
            </a:r>
            <a:r>
              <a:rPr lang="en-US" sz="2400" dirty="0" smtClean="0">
                <a:solidFill>
                  <a:srgbClr val="F47A00"/>
                </a:solidFill>
              </a:rPr>
              <a:t>ICANN </a:t>
            </a:r>
            <a:r>
              <a:rPr lang="en-US" sz="2400" dirty="0" smtClean="0">
                <a:solidFill>
                  <a:srgbClr val="F47A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>
                <a:solidFill>
                  <a:srgbClr val="F47A00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rgbClr val="F47A00"/>
                </a:solidFill>
                <a:sym typeface="Wingdings"/>
              </a:rPr>
              <a:t>ARIN </a:t>
            </a:r>
            <a:r>
              <a:rPr lang="en-US" sz="2400" dirty="0">
                <a:solidFill>
                  <a:srgbClr val="F47A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>
                <a:solidFill>
                  <a:srgbClr val="F47A00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rgbClr val="F47A00"/>
                </a:solidFill>
                <a:sym typeface="Wingdings"/>
              </a:rPr>
              <a:t>AT&amp;T </a:t>
            </a:r>
            <a:r>
              <a:rPr lang="en-US" sz="2400" dirty="0" smtClean="0">
                <a:solidFill>
                  <a:srgbClr val="F47A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solidFill>
                  <a:srgbClr val="F47A00"/>
                </a:solidFill>
                <a:sym typeface="Wingdings"/>
              </a:rPr>
              <a:t> UCB</a:t>
            </a:r>
            <a:r>
              <a:rPr lang="en-US" sz="2400" dirty="0">
                <a:solidFill>
                  <a:srgbClr val="F47A00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rgbClr val="F47A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solidFill>
                  <a:srgbClr val="F47A00"/>
                </a:solidFill>
                <a:sym typeface="Wingdings"/>
              </a:rPr>
              <a:t> EECS</a:t>
            </a:r>
            <a:endParaRPr lang="en-US" dirty="0">
              <a:solidFill>
                <a:srgbClr val="F47A00"/>
              </a:solidFill>
              <a:sym typeface="Wingdings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16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CIDR: </a:t>
            </a:r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Addresses allocated in contiguous prefix chunks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36" name="Rectangle 25"/>
          <p:cNvSpPr>
            <a:spLocks noChangeArrowheads="1"/>
          </p:cNvSpPr>
          <p:nvPr/>
        </p:nvSpPr>
        <p:spPr bwMode="auto">
          <a:xfrm>
            <a:off x="347663" y="1630363"/>
            <a:ext cx="8915400" cy="37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>
              <a:spcBef>
                <a:spcPct val="10000"/>
              </a:spcBef>
            </a:pPr>
            <a:r>
              <a:rPr lang="en-US" sz="2400" b="0" dirty="0" smtClean="0">
                <a:latin typeface="Arial" charset="0"/>
              </a:rPr>
              <a:t>Recursively break down chunks as get closer to host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877888" y="4343400"/>
            <a:ext cx="1326836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 dirty="0">
                <a:latin typeface="Arial" charset="0"/>
              </a:rPr>
              <a:t>12.0.0.0/8</a:t>
            </a:r>
          </a:p>
        </p:txBody>
      </p:sp>
      <p:sp>
        <p:nvSpPr>
          <p:cNvPr id="141316" name="AutoShape 4"/>
          <p:cNvSpPr>
            <a:spLocks noChangeArrowheads="1"/>
          </p:cNvSpPr>
          <p:nvPr/>
        </p:nvSpPr>
        <p:spPr bwMode="auto">
          <a:xfrm rot="16200000">
            <a:off x="961231" y="4287044"/>
            <a:ext cx="2925763" cy="511175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2670175" y="2974975"/>
            <a:ext cx="1469478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 dirty="0">
                <a:latin typeface="Arial" charset="0"/>
              </a:rPr>
              <a:t>12.0.0.0/15</a:t>
            </a: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2670175" y="5638800"/>
            <a:ext cx="1754762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latin typeface="Arial" charset="0"/>
              </a:rPr>
              <a:t>12.253.0.0/16</a:t>
            </a: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670175" y="3287713"/>
            <a:ext cx="1469478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latin typeface="Arial" charset="0"/>
              </a:rPr>
              <a:t>12.2.0.0/16</a:t>
            </a:r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2670175" y="3600450"/>
            <a:ext cx="1469478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latin typeface="Arial" charset="0"/>
              </a:rPr>
              <a:t>12.3.0.0/16</a:t>
            </a:r>
          </a:p>
        </p:txBody>
      </p:sp>
      <p:sp>
        <p:nvSpPr>
          <p:cNvPr id="141321" name="AutoShape 10"/>
          <p:cNvSpPr>
            <a:spLocks noChangeArrowheads="1"/>
          </p:cNvSpPr>
          <p:nvPr/>
        </p:nvSpPr>
        <p:spPr bwMode="auto">
          <a:xfrm rot="16200000">
            <a:off x="3653631" y="3604418"/>
            <a:ext cx="1425575" cy="509588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1322" name="Rectangle 11"/>
          <p:cNvSpPr>
            <a:spLocks noChangeArrowheads="1"/>
          </p:cNvSpPr>
          <p:nvPr/>
        </p:nvSpPr>
        <p:spPr bwMode="auto">
          <a:xfrm>
            <a:off x="3192463" y="4198938"/>
            <a:ext cx="314214" cy="1200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3600" b="0">
                <a:latin typeface="Arial" charset="0"/>
              </a:rPr>
              <a:t>:</a:t>
            </a:r>
          </a:p>
          <a:p>
            <a:pPr algn="l" eaLnBrk="0" hangingPunct="0"/>
            <a:r>
              <a:rPr lang="en-US" sz="3600" b="0">
                <a:latin typeface="Arial" charset="0"/>
              </a:rPr>
              <a:t>:</a:t>
            </a:r>
          </a:p>
        </p:txBody>
      </p:sp>
      <p:sp>
        <p:nvSpPr>
          <p:cNvPr id="141323" name="AutoShape 12"/>
          <p:cNvSpPr>
            <a:spLocks noChangeArrowheads="1"/>
          </p:cNvSpPr>
          <p:nvPr/>
        </p:nvSpPr>
        <p:spPr bwMode="auto">
          <a:xfrm rot="16200000">
            <a:off x="3795713" y="5568950"/>
            <a:ext cx="1738312" cy="509588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1324" name="Rectangle 13"/>
          <p:cNvSpPr>
            <a:spLocks noChangeArrowheads="1"/>
          </p:cNvSpPr>
          <p:nvPr/>
        </p:nvSpPr>
        <p:spPr bwMode="auto">
          <a:xfrm>
            <a:off x="4611688" y="3048000"/>
            <a:ext cx="1469478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 dirty="0">
                <a:latin typeface="Arial" charset="0"/>
              </a:rPr>
              <a:t>12.3.0.0/22</a:t>
            </a:r>
          </a:p>
        </p:txBody>
      </p:sp>
      <p:sp>
        <p:nvSpPr>
          <p:cNvPr id="141325" name="Rectangle 14"/>
          <p:cNvSpPr>
            <a:spLocks noChangeArrowheads="1"/>
          </p:cNvSpPr>
          <p:nvPr/>
        </p:nvSpPr>
        <p:spPr bwMode="auto">
          <a:xfrm>
            <a:off x="4611688" y="3352800"/>
            <a:ext cx="1469478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 dirty="0">
                <a:latin typeface="Arial" charset="0"/>
              </a:rPr>
              <a:t>12.3.4.0/24</a:t>
            </a:r>
          </a:p>
        </p:txBody>
      </p:sp>
      <p:sp>
        <p:nvSpPr>
          <p:cNvPr id="141326" name="Rectangle 15"/>
          <p:cNvSpPr>
            <a:spLocks noChangeArrowheads="1"/>
          </p:cNvSpPr>
          <p:nvPr/>
        </p:nvSpPr>
        <p:spPr bwMode="auto">
          <a:xfrm>
            <a:off x="5210175" y="3505200"/>
            <a:ext cx="271459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 b="0" dirty="0">
                <a:latin typeface="Arial" charset="0"/>
              </a:rPr>
              <a:t>:</a:t>
            </a:r>
          </a:p>
          <a:p>
            <a:pPr algn="l" eaLnBrk="0" hangingPunct="0"/>
            <a:r>
              <a:rPr lang="en-US" sz="2400" b="0" dirty="0">
                <a:latin typeface="Arial" charset="0"/>
              </a:rPr>
              <a:t>:</a:t>
            </a:r>
          </a:p>
        </p:txBody>
      </p:sp>
      <p:sp>
        <p:nvSpPr>
          <p:cNvPr id="141327" name="Rectangle 16"/>
          <p:cNvSpPr>
            <a:spLocks noChangeArrowheads="1"/>
          </p:cNvSpPr>
          <p:nvPr/>
        </p:nvSpPr>
        <p:spPr bwMode="auto">
          <a:xfrm>
            <a:off x="4572000" y="4191000"/>
            <a:ext cx="1754762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 dirty="0">
                <a:latin typeface="Arial" charset="0"/>
              </a:rPr>
              <a:t>12.3.254.0/23</a:t>
            </a:r>
          </a:p>
        </p:txBody>
      </p:sp>
      <p:sp>
        <p:nvSpPr>
          <p:cNvPr id="141328" name="Rectangle 17"/>
          <p:cNvSpPr>
            <a:spLocks noChangeArrowheads="1"/>
          </p:cNvSpPr>
          <p:nvPr/>
        </p:nvSpPr>
        <p:spPr bwMode="auto">
          <a:xfrm>
            <a:off x="4984750" y="4973638"/>
            <a:ext cx="1754762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latin typeface="Arial" charset="0"/>
              </a:rPr>
              <a:t>12.253.0.0/19</a:t>
            </a:r>
          </a:p>
        </p:txBody>
      </p:sp>
      <p:sp>
        <p:nvSpPr>
          <p:cNvPr id="141329" name="Rectangle 18"/>
          <p:cNvSpPr>
            <a:spLocks noChangeArrowheads="1"/>
          </p:cNvSpPr>
          <p:nvPr/>
        </p:nvSpPr>
        <p:spPr bwMode="auto">
          <a:xfrm>
            <a:off x="4984750" y="5222875"/>
            <a:ext cx="1897404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latin typeface="Arial" charset="0"/>
              </a:rPr>
              <a:t>12.253.32.0/19</a:t>
            </a:r>
          </a:p>
        </p:txBody>
      </p:sp>
      <p:sp>
        <p:nvSpPr>
          <p:cNvPr id="141330" name="Rectangle 19"/>
          <p:cNvSpPr>
            <a:spLocks noChangeArrowheads="1"/>
          </p:cNvSpPr>
          <p:nvPr/>
        </p:nvSpPr>
        <p:spPr bwMode="auto">
          <a:xfrm>
            <a:off x="4984750" y="5473700"/>
            <a:ext cx="1897404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latin typeface="Arial" charset="0"/>
              </a:rPr>
              <a:t>12.253.64.0/19</a:t>
            </a:r>
          </a:p>
        </p:txBody>
      </p:sp>
      <p:sp>
        <p:nvSpPr>
          <p:cNvPr id="141331" name="Rectangle 20"/>
          <p:cNvSpPr>
            <a:spLocks noChangeArrowheads="1"/>
          </p:cNvSpPr>
          <p:nvPr/>
        </p:nvSpPr>
        <p:spPr bwMode="auto">
          <a:xfrm>
            <a:off x="4984750" y="5786438"/>
            <a:ext cx="2182689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latin typeface="Arial" charset="0"/>
              </a:rPr>
              <a:t>12.253.64.108/30</a:t>
            </a:r>
          </a:p>
        </p:txBody>
      </p:sp>
      <p:sp>
        <p:nvSpPr>
          <p:cNvPr id="141332" name="Rectangle 21"/>
          <p:cNvSpPr>
            <a:spLocks noChangeArrowheads="1"/>
          </p:cNvSpPr>
          <p:nvPr/>
        </p:nvSpPr>
        <p:spPr bwMode="auto">
          <a:xfrm>
            <a:off x="4984750" y="6035675"/>
            <a:ext cx="1897404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latin typeface="Arial" charset="0"/>
              </a:rPr>
              <a:t>12.253.96.0/18</a:t>
            </a:r>
          </a:p>
        </p:txBody>
      </p:sp>
      <p:sp>
        <p:nvSpPr>
          <p:cNvPr id="141333" name="Rectangle 22"/>
          <p:cNvSpPr>
            <a:spLocks noChangeArrowheads="1"/>
          </p:cNvSpPr>
          <p:nvPr/>
        </p:nvSpPr>
        <p:spPr bwMode="auto">
          <a:xfrm>
            <a:off x="4984750" y="6284913"/>
            <a:ext cx="2040047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latin typeface="Arial" charset="0"/>
              </a:rPr>
              <a:t>12.253.128.0/17</a:t>
            </a:r>
          </a:p>
        </p:txBody>
      </p:sp>
      <p:sp>
        <p:nvSpPr>
          <p:cNvPr id="141334" name="AutoShape 23"/>
          <p:cNvSpPr>
            <a:spLocks noChangeArrowheads="1"/>
          </p:cNvSpPr>
          <p:nvPr/>
        </p:nvSpPr>
        <p:spPr bwMode="auto">
          <a:xfrm rot="16200000">
            <a:off x="6006306" y="3094832"/>
            <a:ext cx="1050925" cy="957262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1335" name="Rectangle 24"/>
          <p:cNvSpPr>
            <a:spLocks noChangeArrowheads="1"/>
          </p:cNvSpPr>
          <p:nvPr/>
        </p:nvSpPr>
        <p:spPr bwMode="auto">
          <a:xfrm>
            <a:off x="7226300" y="2971800"/>
            <a:ext cx="271459" cy="1200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 b="0" dirty="0">
                <a:latin typeface="Arial" charset="0"/>
              </a:rPr>
              <a:t>:</a:t>
            </a:r>
          </a:p>
          <a:p>
            <a:pPr algn="l" eaLnBrk="0" hangingPunct="0"/>
            <a:r>
              <a:rPr lang="en-US" sz="2400" b="0" dirty="0">
                <a:latin typeface="Arial" charset="0"/>
              </a:rPr>
              <a:t>:</a:t>
            </a:r>
          </a:p>
          <a:p>
            <a:pPr algn="l" eaLnBrk="0" hangingPunct="0"/>
            <a:r>
              <a:rPr lang="en-US" sz="2400" b="0" dirty="0">
                <a:latin typeface="Arial" charset="0"/>
              </a:rPr>
              <a:t>:</a:t>
            </a:r>
          </a:p>
        </p:txBody>
      </p:sp>
      <p:sp>
        <p:nvSpPr>
          <p:cNvPr id="141337" name="Rectangle 26"/>
          <p:cNvSpPr>
            <a:spLocks noChangeArrowheads="1"/>
          </p:cNvSpPr>
          <p:nvPr/>
        </p:nvSpPr>
        <p:spPr bwMode="auto">
          <a:xfrm>
            <a:off x="3200400" y="5867400"/>
            <a:ext cx="314214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3600" b="0" dirty="0">
                <a:latin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28222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/>
      <p:bldP spid="141316" grpId="0" animBg="1"/>
      <p:bldP spid="141317" grpId="0"/>
      <p:bldP spid="141318" grpId="0"/>
      <p:bldP spid="141319" grpId="0"/>
      <p:bldP spid="141320" grpId="0"/>
      <p:bldP spid="141321" grpId="0" animBg="1"/>
      <p:bldP spid="141322" grpId="0"/>
      <p:bldP spid="141323" grpId="0" animBg="1"/>
      <p:bldP spid="141324" grpId="0"/>
      <p:bldP spid="141325" grpId="0"/>
      <p:bldP spid="141326" grpId="0"/>
      <p:bldP spid="141327" grpId="0"/>
      <p:bldP spid="141328" grpId="0"/>
      <p:bldP spid="141329" grpId="0"/>
      <p:bldP spid="141330" grpId="0"/>
      <p:bldP spid="141331" grpId="0"/>
      <p:bldP spid="141332" grpId="0"/>
      <p:bldP spid="141333" grpId="0"/>
      <p:bldP spid="141334" grpId="0" animBg="1"/>
      <p:bldP spid="141335" grpId="0"/>
      <p:bldP spid="14133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FAKE Example in More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ICANN gives ARIN several /8s</a:t>
            </a:r>
            <a:endParaRPr lang="en-US" b="1" dirty="0" smtClean="0"/>
          </a:p>
          <a:p>
            <a:r>
              <a:rPr lang="en-US" dirty="0" smtClean="0"/>
              <a:t>ARIN gives AT&amp;T one /8, </a:t>
            </a:r>
            <a:r>
              <a:rPr lang="en-US" b="1" dirty="0" smtClean="0"/>
              <a:t>12.0/8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Network Prefix</a:t>
            </a:r>
            <a:r>
              <a:rPr lang="en-US" b="1" dirty="0">
                <a:solidFill>
                  <a:srgbClr val="0000FF"/>
                </a:solidFill>
              </a:rPr>
              <a:t>: </a:t>
            </a:r>
            <a:r>
              <a:rPr lang="en-US" b="1" dirty="0" smtClean="0">
                <a:solidFill>
                  <a:srgbClr val="0000FF"/>
                </a:solidFill>
              </a:rPr>
              <a:t>00001100</a:t>
            </a:r>
            <a:endParaRPr lang="en-US" b="1" dirty="0" smtClean="0">
              <a:solidFill>
                <a:srgbClr val="F47A00"/>
              </a:solidFill>
            </a:endParaRPr>
          </a:p>
          <a:p>
            <a:r>
              <a:rPr lang="en-US" dirty="0" smtClean="0"/>
              <a:t>AT&amp;T gives UCB a /16, </a:t>
            </a:r>
            <a:r>
              <a:rPr lang="en-US" b="1" dirty="0" smtClean="0"/>
              <a:t>12.197/16</a:t>
            </a:r>
            <a:endParaRPr lang="en-US" b="1" dirty="0"/>
          </a:p>
          <a:p>
            <a:pPr lvl="1"/>
            <a:r>
              <a:rPr lang="en-US" dirty="0">
                <a:solidFill>
                  <a:srgbClr val="000000"/>
                </a:solidFill>
              </a:rPr>
              <a:t>Network Prefix</a:t>
            </a:r>
            <a:r>
              <a:rPr lang="en-US" b="1" dirty="0">
                <a:solidFill>
                  <a:srgbClr val="F47A00"/>
                </a:solidFill>
              </a:rPr>
              <a:t>: </a:t>
            </a:r>
            <a:r>
              <a:rPr lang="en-US" b="1" dirty="0" smtClean="0">
                <a:solidFill>
                  <a:srgbClr val="0000FF"/>
                </a:solidFill>
              </a:rPr>
              <a:t>00001100</a:t>
            </a:r>
            <a:r>
              <a:rPr lang="en-US" b="1" dirty="0" smtClean="0">
                <a:solidFill>
                  <a:srgbClr val="F47A00"/>
                </a:solidFill>
              </a:rPr>
              <a:t>11000101</a:t>
            </a:r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UCB gives EECS </a:t>
            </a:r>
            <a:r>
              <a:rPr lang="en-US" dirty="0"/>
              <a:t>a </a:t>
            </a:r>
            <a:r>
              <a:rPr lang="en-US" dirty="0" smtClean="0"/>
              <a:t>/24, </a:t>
            </a:r>
            <a:r>
              <a:rPr lang="en-US" b="1" dirty="0" smtClean="0"/>
              <a:t>12.197.45/24</a:t>
            </a:r>
            <a:endParaRPr lang="en-US" b="1" dirty="0"/>
          </a:p>
          <a:p>
            <a:pPr lvl="1"/>
            <a:r>
              <a:rPr lang="en-US" dirty="0">
                <a:solidFill>
                  <a:srgbClr val="000000"/>
                </a:solidFill>
              </a:rPr>
              <a:t>Network Prefix</a:t>
            </a:r>
            <a:r>
              <a:rPr lang="en-US" b="1" dirty="0">
                <a:solidFill>
                  <a:srgbClr val="F47A00"/>
                </a:solidFill>
              </a:rPr>
              <a:t>: </a:t>
            </a:r>
            <a:r>
              <a:rPr lang="en-US" b="1" dirty="0" smtClean="0">
                <a:solidFill>
                  <a:srgbClr val="0000FF"/>
                </a:solidFill>
              </a:rPr>
              <a:t>00001100</a:t>
            </a:r>
            <a:r>
              <a:rPr lang="en-US" b="1" dirty="0" smtClean="0">
                <a:solidFill>
                  <a:srgbClr val="F47A00"/>
                </a:solidFill>
              </a:rPr>
              <a:t>11000101</a:t>
            </a:r>
            <a:r>
              <a:rPr lang="en-US" b="1" dirty="0" smtClean="0">
                <a:solidFill>
                  <a:srgbClr val="008000"/>
                </a:solidFill>
              </a:rPr>
              <a:t>00101101</a:t>
            </a:r>
            <a:endParaRPr lang="en-US" b="1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EECS gives me a specific address </a:t>
            </a:r>
            <a:r>
              <a:rPr lang="en-US" b="1" dirty="0" smtClean="0">
                <a:solidFill>
                  <a:srgbClr val="000000"/>
                </a:solidFill>
              </a:rPr>
              <a:t>12.197.45.23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Address: 00001100110001010010110100010111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b="1" dirty="0">
              <a:solidFill>
                <a:srgbClr val="F47A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86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1173162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Hence, IP Addressing: Hierarchical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Hierarchical address structure 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Hierarchical address allocation </a:t>
            </a:r>
          </a:p>
          <a:p>
            <a:r>
              <a:rPr lang="en-US" dirty="0" smtClean="0"/>
              <a:t>Hierarchical addresses and routing scalability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64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438"/>
            <a:ext cx="8686800" cy="1173162"/>
          </a:xfrm>
        </p:spPr>
        <p:txBody>
          <a:bodyPr/>
          <a:lstStyle/>
          <a:p>
            <a:r>
              <a:rPr lang="en-US" sz="3600" dirty="0" smtClean="0"/>
              <a:t>IP addressing </a:t>
            </a:r>
            <a:r>
              <a:rPr lang="en-US" sz="3600" dirty="0" smtClean="0">
                <a:sym typeface="Wingdings"/>
              </a:rPr>
              <a:t> scalable</a:t>
            </a:r>
            <a:r>
              <a:rPr lang="en-US" sz="3600" dirty="0" smtClean="0"/>
              <a:t> routing?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763000" cy="4267200"/>
          </a:xfrm>
        </p:spPr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Hierarchical </a:t>
            </a:r>
            <a:r>
              <a:rPr lang="en-US" dirty="0" smtClean="0">
                <a:solidFill>
                  <a:srgbClr val="FF0000"/>
                </a:solidFill>
              </a:rPr>
              <a:t>address allocation </a:t>
            </a:r>
            <a:r>
              <a:rPr lang="en-US" dirty="0" smtClean="0">
                <a:solidFill>
                  <a:srgbClr val="FF0000"/>
                </a:solidFill>
              </a:rPr>
              <a:t>only helps </a:t>
            </a:r>
            <a:r>
              <a:rPr lang="en-US" dirty="0" smtClean="0">
                <a:solidFill>
                  <a:srgbClr val="FF0000"/>
                </a:solidFill>
              </a:rPr>
              <a:t>routing scalability if allocation matches topological hierarchy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05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438"/>
            <a:ext cx="8686800" cy="1173162"/>
          </a:xfrm>
        </p:spPr>
        <p:txBody>
          <a:bodyPr/>
          <a:lstStyle/>
          <a:p>
            <a:r>
              <a:rPr lang="en-US" sz="3600" dirty="0" smtClean="0"/>
              <a:t>IP addressing </a:t>
            </a:r>
            <a:r>
              <a:rPr lang="en-US" sz="3600" dirty="0" smtClean="0">
                <a:sym typeface="Wingdings"/>
              </a:rPr>
              <a:t> scalable</a:t>
            </a:r>
            <a:r>
              <a:rPr lang="en-US" sz="3600" dirty="0" smtClean="0"/>
              <a:t> routing? </a:t>
            </a:r>
            <a:endParaRPr lang="en-US" sz="3600" dirty="0"/>
          </a:p>
        </p:txBody>
      </p:sp>
      <p:sp>
        <p:nvSpPr>
          <p:cNvPr id="20" name="Cloud 19"/>
          <p:cNvSpPr/>
          <p:nvPr/>
        </p:nvSpPr>
        <p:spPr bwMode="auto">
          <a:xfrm>
            <a:off x="4191000" y="3474083"/>
            <a:ext cx="2590800" cy="1219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AT&amp;T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a.0.0.0/8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Cloud 34"/>
          <p:cNvSpPr/>
          <p:nvPr/>
        </p:nvSpPr>
        <p:spPr bwMode="auto">
          <a:xfrm>
            <a:off x="533400" y="3397883"/>
            <a:ext cx="1905000" cy="1219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France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Telecom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Cloud 37"/>
          <p:cNvSpPr/>
          <p:nvPr/>
        </p:nvSpPr>
        <p:spPr bwMode="auto">
          <a:xfrm>
            <a:off x="3276600" y="4921883"/>
            <a:ext cx="2133600" cy="1066800"/>
          </a:xfrm>
          <a:prstGeom prst="cloud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LBL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a.b.0.0/16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Cloud 38"/>
          <p:cNvSpPr/>
          <p:nvPr/>
        </p:nvSpPr>
        <p:spPr bwMode="auto">
          <a:xfrm>
            <a:off x="5638800" y="4921883"/>
            <a:ext cx="2133600" cy="1066800"/>
          </a:xfrm>
          <a:prstGeom prst="cloud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UCB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a.c.0.0/16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381365" y="3969443"/>
            <a:ext cx="2349040" cy="2507557"/>
          </a:xfrm>
          <a:custGeom>
            <a:avLst/>
            <a:gdLst>
              <a:gd name="connsiteX0" fmla="*/ 0 w 2349040"/>
              <a:gd name="connsiteY0" fmla="*/ 2513 h 2507557"/>
              <a:gd name="connsiteX1" fmla="*/ 2222607 w 2349040"/>
              <a:gd name="connsiteY1" fmla="*/ 231848 h 2507557"/>
              <a:gd name="connsiteX2" fmla="*/ 2010930 w 2349040"/>
              <a:gd name="connsiteY2" fmla="*/ 1466729 h 2507557"/>
              <a:gd name="connsiteX3" fmla="*/ 1481738 w 2349040"/>
              <a:gd name="connsiteY3" fmla="*/ 2507557 h 250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9040" h="2507557">
                <a:moveTo>
                  <a:pt x="0" y="2513"/>
                </a:moveTo>
                <a:cubicBezTo>
                  <a:pt x="943726" y="-4838"/>
                  <a:pt x="1887452" y="-12188"/>
                  <a:pt x="2222607" y="231848"/>
                </a:cubicBezTo>
                <a:cubicBezTo>
                  <a:pt x="2557762" y="475884"/>
                  <a:pt x="2134408" y="1087444"/>
                  <a:pt x="2010930" y="1466729"/>
                </a:cubicBezTo>
                <a:cubicBezTo>
                  <a:pt x="1887452" y="1846014"/>
                  <a:pt x="1481738" y="2507557"/>
                  <a:pt x="1481738" y="2507557"/>
                </a:cubicBezTo>
              </a:path>
            </a:pathLst>
          </a:custGeom>
          <a:ln w="38100" cmpd="sng">
            <a:solidFill>
              <a:srgbClr val="4F81BD"/>
            </a:solidFill>
            <a:headEnd type="non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4800600" y="4617083"/>
            <a:ext cx="228600" cy="3048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5943600" y="4540883"/>
            <a:ext cx="304800" cy="4572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Freeform 10"/>
          <p:cNvSpPr/>
          <p:nvPr/>
        </p:nvSpPr>
        <p:spPr>
          <a:xfrm>
            <a:off x="2469564" y="3830826"/>
            <a:ext cx="4939127" cy="2240427"/>
          </a:xfrm>
          <a:custGeom>
            <a:avLst/>
            <a:gdLst>
              <a:gd name="connsiteX0" fmla="*/ 0 w 4939127"/>
              <a:gd name="connsiteY0" fmla="*/ 0 h 2240427"/>
              <a:gd name="connsiteX1" fmla="*/ 3580867 w 4939127"/>
              <a:gd name="connsiteY1" fmla="*/ 105847 h 2240427"/>
              <a:gd name="connsiteX2" fmla="*/ 3580867 w 4939127"/>
              <a:gd name="connsiteY2" fmla="*/ 105847 h 2240427"/>
              <a:gd name="connsiteX3" fmla="*/ 4939127 w 4939127"/>
              <a:gd name="connsiteY3" fmla="*/ 2240427 h 224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9127" h="2240427">
                <a:moveTo>
                  <a:pt x="0" y="0"/>
                </a:moveTo>
                <a:lnTo>
                  <a:pt x="3580867" y="105847"/>
                </a:lnTo>
                <a:lnTo>
                  <a:pt x="3580867" y="105847"/>
                </a:lnTo>
                <a:lnTo>
                  <a:pt x="4939127" y="2240427"/>
                </a:lnTo>
              </a:path>
            </a:pathLst>
          </a:custGeom>
          <a:ln w="38100" cmpd="sng">
            <a:solidFill>
              <a:srgbClr val="FF6600"/>
            </a:solidFill>
            <a:headEnd type="non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 rot="10800000">
            <a:off x="2667000" y="2940683"/>
            <a:ext cx="1524000" cy="152400"/>
          </a:xfrm>
          <a:prstGeom prst="leftArrow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2" name="Left Arrow 21"/>
          <p:cNvSpPr/>
          <p:nvPr/>
        </p:nvSpPr>
        <p:spPr bwMode="auto">
          <a:xfrm rot="10800000">
            <a:off x="2667000" y="3474083"/>
            <a:ext cx="1524000" cy="152400"/>
          </a:xfrm>
          <a:prstGeom prst="left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4426" y="2559683"/>
            <a:ext cx="2137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+mn-lt"/>
              </a:rPr>
              <a:t>a.c</a:t>
            </a:r>
            <a:r>
              <a:rPr lang="en-US" b="0" dirty="0" smtClean="0">
                <a:latin typeface="+mn-lt"/>
              </a:rPr>
              <a:t>.</a:t>
            </a:r>
            <a:r>
              <a:rPr lang="en-US" b="0" dirty="0" smtClean="0">
                <a:latin typeface="+mn-lt"/>
              </a:rPr>
              <a:t>*.* is this way</a:t>
            </a:r>
            <a:endParaRPr lang="en-US" b="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48828" y="3150173"/>
            <a:ext cx="212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+mn-lt"/>
              </a:rPr>
              <a:t>a.b</a:t>
            </a:r>
            <a:r>
              <a:rPr lang="en-US" b="0" dirty="0" smtClean="0">
                <a:latin typeface="+mn-lt"/>
              </a:rPr>
              <a:t>.</a:t>
            </a:r>
            <a:r>
              <a:rPr lang="en-US" b="0" dirty="0" smtClean="0">
                <a:latin typeface="+mn-lt"/>
              </a:rPr>
              <a:t>*.* is this way</a:t>
            </a:r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3146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" grpId="0" animBg="1"/>
      <p:bldP spid="11" grpId="0" animBg="1"/>
      <p:bldP spid="12" grpId="0" animBg="1"/>
      <p:bldP spid="22" grpId="0" animBg="1"/>
      <p:bldP spid="13" grpId="0"/>
      <p:bldP spid="2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438"/>
            <a:ext cx="8686800" cy="1173162"/>
          </a:xfrm>
        </p:spPr>
        <p:txBody>
          <a:bodyPr/>
          <a:lstStyle/>
          <a:p>
            <a:r>
              <a:rPr lang="en-US" sz="3600" dirty="0" smtClean="0"/>
              <a:t>IP addressing </a:t>
            </a:r>
            <a:r>
              <a:rPr lang="en-US" sz="3600" dirty="0" smtClean="0">
                <a:sym typeface="Wingdings"/>
              </a:rPr>
              <a:t> scalable</a:t>
            </a:r>
            <a:r>
              <a:rPr lang="en-US" sz="3600" dirty="0" smtClean="0"/>
              <a:t> routing? </a:t>
            </a:r>
            <a:endParaRPr lang="en-US" sz="3600" dirty="0"/>
          </a:p>
        </p:txBody>
      </p:sp>
      <p:sp>
        <p:nvSpPr>
          <p:cNvPr id="20" name="Cloud 19"/>
          <p:cNvSpPr/>
          <p:nvPr/>
        </p:nvSpPr>
        <p:spPr bwMode="auto">
          <a:xfrm>
            <a:off x="4191000" y="3474083"/>
            <a:ext cx="2590800" cy="1219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AT&amp;T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a.0.0.0/8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Cloud 34"/>
          <p:cNvSpPr/>
          <p:nvPr/>
        </p:nvSpPr>
        <p:spPr bwMode="auto">
          <a:xfrm>
            <a:off x="533400" y="3397883"/>
            <a:ext cx="1905000" cy="1219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France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Telecom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Cloud 37"/>
          <p:cNvSpPr/>
          <p:nvPr/>
        </p:nvSpPr>
        <p:spPr bwMode="auto">
          <a:xfrm>
            <a:off x="3276600" y="4921883"/>
            <a:ext cx="2133600" cy="1066800"/>
          </a:xfrm>
          <a:prstGeom prst="cloud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LBL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a.b.0.0/16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Cloud 38"/>
          <p:cNvSpPr/>
          <p:nvPr/>
        </p:nvSpPr>
        <p:spPr bwMode="auto">
          <a:xfrm>
            <a:off x="5638800" y="4921883"/>
            <a:ext cx="2133600" cy="1066800"/>
          </a:xfrm>
          <a:prstGeom prst="cloud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UCB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a.c.0.0/16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381365" y="3969443"/>
            <a:ext cx="2349040" cy="2507557"/>
          </a:xfrm>
          <a:custGeom>
            <a:avLst/>
            <a:gdLst>
              <a:gd name="connsiteX0" fmla="*/ 0 w 2349040"/>
              <a:gd name="connsiteY0" fmla="*/ 2513 h 2507557"/>
              <a:gd name="connsiteX1" fmla="*/ 2222607 w 2349040"/>
              <a:gd name="connsiteY1" fmla="*/ 231848 h 2507557"/>
              <a:gd name="connsiteX2" fmla="*/ 2010930 w 2349040"/>
              <a:gd name="connsiteY2" fmla="*/ 1466729 h 2507557"/>
              <a:gd name="connsiteX3" fmla="*/ 1481738 w 2349040"/>
              <a:gd name="connsiteY3" fmla="*/ 2507557 h 250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9040" h="2507557">
                <a:moveTo>
                  <a:pt x="0" y="2513"/>
                </a:moveTo>
                <a:cubicBezTo>
                  <a:pt x="943726" y="-4838"/>
                  <a:pt x="1887452" y="-12188"/>
                  <a:pt x="2222607" y="231848"/>
                </a:cubicBezTo>
                <a:cubicBezTo>
                  <a:pt x="2557762" y="475884"/>
                  <a:pt x="2134408" y="1087444"/>
                  <a:pt x="2010930" y="1466729"/>
                </a:cubicBezTo>
                <a:cubicBezTo>
                  <a:pt x="1887452" y="1846014"/>
                  <a:pt x="1481738" y="2507557"/>
                  <a:pt x="1481738" y="2507557"/>
                </a:cubicBezTo>
              </a:path>
            </a:pathLst>
          </a:custGeom>
          <a:ln w="38100" cmpd="sng">
            <a:solidFill>
              <a:srgbClr val="4F81BD"/>
            </a:solidFill>
            <a:headEnd type="non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4800600" y="4617083"/>
            <a:ext cx="228600" cy="3048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5943600" y="4540883"/>
            <a:ext cx="304800" cy="4572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Freeform 10"/>
          <p:cNvSpPr/>
          <p:nvPr/>
        </p:nvSpPr>
        <p:spPr>
          <a:xfrm>
            <a:off x="2469564" y="3830826"/>
            <a:ext cx="4939127" cy="2240427"/>
          </a:xfrm>
          <a:custGeom>
            <a:avLst/>
            <a:gdLst>
              <a:gd name="connsiteX0" fmla="*/ 0 w 4939127"/>
              <a:gd name="connsiteY0" fmla="*/ 0 h 2240427"/>
              <a:gd name="connsiteX1" fmla="*/ 3580867 w 4939127"/>
              <a:gd name="connsiteY1" fmla="*/ 105847 h 2240427"/>
              <a:gd name="connsiteX2" fmla="*/ 3580867 w 4939127"/>
              <a:gd name="connsiteY2" fmla="*/ 105847 h 2240427"/>
              <a:gd name="connsiteX3" fmla="*/ 4939127 w 4939127"/>
              <a:gd name="connsiteY3" fmla="*/ 2240427 h 224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9127" h="2240427">
                <a:moveTo>
                  <a:pt x="0" y="0"/>
                </a:moveTo>
                <a:lnTo>
                  <a:pt x="3580867" y="105847"/>
                </a:lnTo>
                <a:lnTo>
                  <a:pt x="3580867" y="105847"/>
                </a:lnTo>
                <a:lnTo>
                  <a:pt x="4939127" y="2240427"/>
                </a:lnTo>
              </a:path>
            </a:pathLst>
          </a:custGeom>
          <a:ln w="38100" cmpd="sng">
            <a:solidFill>
              <a:srgbClr val="FF6600"/>
            </a:solidFill>
            <a:headEnd type="non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2" name="Left Arrow 21"/>
          <p:cNvSpPr/>
          <p:nvPr/>
        </p:nvSpPr>
        <p:spPr bwMode="auto">
          <a:xfrm rot="10800000">
            <a:off x="2667000" y="3550282"/>
            <a:ext cx="1524000" cy="152400"/>
          </a:xfrm>
          <a:prstGeom prst="lef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00355" y="3181290"/>
            <a:ext cx="2095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n-lt"/>
              </a:rPr>
              <a:t>a.*.*.* is this way</a:t>
            </a:r>
            <a:endParaRPr lang="en-US" b="0" dirty="0">
              <a:latin typeface="+mn-lt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85800" y="1905000"/>
            <a:ext cx="7848600" cy="1219200"/>
          </a:xfrm>
          <a:prstGeom prst="roundRect">
            <a:avLst/>
          </a:prstGeom>
          <a:solidFill>
            <a:srgbClr val="FF9857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Can add new </a:t>
            </a:r>
            <a:r>
              <a:rPr lang="en-US" sz="2800" b="0" dirty="0" smtClean="0">
                <a:solidFill>
                  <a:schemeClr val="tx1"/>
                </a:solidFill>
              </a:rPr>
              <a:t>hosts/networks without updating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routing entries at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France Telecom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" name="Cloud 16"/>
          <p:cNvSpPr/>
          <p:nvPr/>
        </p:nvSpPr>
        <p:spPr bwMode="auto">
          <a:xfrm>
            <a:off x="7543800" y="4191000"/>
            <a:ext cx="1447800" cy="990600"/>
          </a:xfrm>
          <a:prstGeom prst="cloud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foo.com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a.d.0.0/16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8" name="Straight Connector 17"/>
          <p:cNvCxnSpPr>
            <a:endCxn id="17" idx="2"/>
          </p:cNvCxnSpPr>
          <p:nvPr/>
        </p:nvCxnSpPr>
        <p:spPr bwMode="auto">
          <a:xfrm>
            <a:off x="6781800" y="4114800"/>
            <a:ext cx="766491" cy="5715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29185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438"/>
            <a:ext cx="8686800" cy="1173162"/>
          </a:xfrm>
        </p:spPr>
        <p:txBody>
          <a:bodyPr/>
          <a:lstStyle/>
          <a:p>
            <a:r>
              <a:rPr lang="en-US" sz="3600" dirty="0" smtClean="0"/>
              <a:t>IP addressing </a:t>
            </a:r>
            <a:r>
              <a:rPr lang="en-US" sz="3600" dirty="0" smtClean="0">
                <a:sym typeface="Wingdings"/>
              </a:rPr>
              <a:t> scalable</a:t>
            </a:r>
            <a:r>
              <a:rPr lang="en-US" sz="3600" dirty="0" smtClean="0"/>
              <a:t> routing? </a:t>
            </a:r>
            <a:endParaRPr lang="en-US" sz="3600" dirty="0"/>
          </a:p>
        </p:txBody>
      </p:sp>
      <p:sp>
        <p:nvSpPr>
          <p:cNvPr id="20" name="Cloud 19"/>
          <p:cNvSpPr/>
          <p:nvPr/>
        </p:nvSpPr>
        <p:spPr bwMode="auto">
          <a:xfrm>
            <a:off x="4191000" y="3505200"/>
            <a:ext cx="2590800" cy="1219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AT&amp;T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a.0.0.0/8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Cloud 37"/>
          <p:cNvSpPr/>
          <p:nvPr/>
        </p:nvSpPr>
        <p:spPr bwMode="auto">
          <a:xfrm>
            <a:off x="3276600" y="4953000"/>
            <a:ext cx="2133600" cy="1066800"/>
          </a:xfrm>
          <a:prstGeom prst="cloud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LBL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a.b.0.0/16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Cloud 38"/>
          <p:cNvSpPr/>
          <p:nvPr/>
        </p:nvSpPr>
        <p:spPr bwMode="auto">
          <a:xfrm>
            <a:off x="5638800" y="4953000"/>
            <a:ext cx="2133600" cy="1066800"/>
          </a:xfrm>
          <a:prstGeom prst="cloud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UCB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a.c.0.0/16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4800600" y="4648200"/>
            <a:ext cx="228600" cy="3048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5943600" y="4572000"/>
            <a:ext cx="304800" cy="4572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Cloud 12"/>
          <p:cNvSpPr/>
          <p:nvPr/>
        </p:nvSpPr>
        <p:spPr bwMode="auto">
          <a:xfrm>
            <a:off x="7239000" y="3429000"/>
            <a:ext cx="1752600" cy="1219200"/>
          </a:xfrm>
          <a:prstGeom prst="cloud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ESNet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7391400" y="4572000"/>
            <a:ext cx="152400" cy="4572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6781800" y="3962400"/>
            <a:ext cx="457201" cy="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Freeform 14"/>
          <p:cNvSpPr/>
          <p:nvPr/>
        </p:nvSpPr>
        <p:spPr>
          <a:xfrm>
            <a:off x="4374492" y="3733800"/>
            <a:ext cx="3104758" cy="1275820"/>
          </a:xfrm>
          <a:custGeom>
            <a:avLst/>
            <a:gdLst>
              <a:gd name="connsiteX0" fmla="*/ 3104758 w 3104758"/>
              <a:gd name="connsiteY0" fmla="*/ 76221 h 1275820"/>
              <a:gd name="connsiteX1" fmla="*/ 494076 w 3104758"/>
              <a:gd name="connsiteY1" fmla="*/ 129144 h 1275820"/>
              <a:gd name="connsiteX2" fmla="*/ 163 w 3104758"/>
              <a:gd name="connsiteY2" fmla="*/ 1275820 h 127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4758" h="1275820">
                <a:moveTo>
                  <a:pt x="3104758" y="76221"/>
                </a:moveTo>
                <a:cubicBezTo>
                  <a:pt x="2058133" y="2716"/>
                  <a:pt x="1011508" y="-70789"/>
                  <a:pt x="494076" y="129144"/>
                </a:cubicBezTo>
                <a:cubicBezTo>
                  <a:pt x="-23356" y="329077"/>
                  <a:pt x="163" y="1275820"/>
                  <a:pt x="163" y="1275820"/>
                </a:cubicBezTo>
              </a:path>
            </a:pathLst>
          </a:custGeom>
          <a:ln w="38100" cmpd="sng">
            <a:solidFill>
              <a:srgbClr val="0000FF"/>
            </a:solidFill>
            <a:headEnd type="non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8" name="Freeform 17"/>
          <p:cNvSpPr/>
          <p:nvPr/>
        </p:nvSpPr>
        <p:spPr>
          <a:xfrm rot="10358687">
            <a:off x="7388702" y="4444261"/>
            <a:ext cx="440885" cy="865075"/>
          </a:xfrm>
          <a:custGeom>
            <a:avLst/>
            <a:gdLst>
              <a:gd name="connsiteX0" fmla="*/ 599751 w 599751"/>
              <a:gd name="connsiteY0" fmla="*/ 0 h 1093752"/>
              <a:gd name="connsiteX1" fmla="*/ 0 w 599751"/>
              <a:gd name="connsiteY1" fmla="*/ 1093752 h 109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9751" h="1093752">
                <a:moveTo>
                  <a:pt x="599751" y="0"/>
                </a:moveTo>
                <a:lnTo>
                  <a:pt x="0" y="1093752"/>
                </a:lnTo>
              </a:path>
            </a:pathLst>
          </a:custGeom>
          <a:ln w="38100" cmpd="sng">
            <a:solidFill>
              <a:schemeClr val="tx1"/>
            </a:solidFill>
            <a:headEnd type="triangle"/>
            <a:tailEnd type="non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685800" y="1905000"/>
            <a:ext cx="6400800" cy="1219200"/>
          </a:xfrm>
          <a:prstGeom prst="roundRect">
            <a:avLst/>
          </a:prstGeom>
          <a:solidFill>
            <a:srgbClr val="FF9857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ESNet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must maintain routing</a:t>
            </a:r>
            <a:b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entries for both a.*.*.* and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.*.*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5495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8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378"/>
          <p:cNvSpPr/>
          <p:nvPr/>
        </p:nvSpPr>
        <p:spPr>
          <a:xfrm>
            <a:off x="2971800" y="3810000"/>
            <a:ext cx="19812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D4FB7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8" name="Shape 378"/>
          <p:cNvSpPr/>
          <p:nvPr/>
        </p:nvSpPr>
        <p:spPr>
          <a:xfrm>
            <a:off x="5638800" y="3048000"/>
            <a:ext cx="19812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D4FB7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6" name="Shape 378"/>
          <p:cNvSpPr/>
          <p:nvPr/>
        </p:nvSpPr>
        <p:spPr>
          <a:xfrm>
            <a:off x="1524000" y="2209800"/>
            <a:ext cx="19812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D4FB7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066800" y="3036910"/>
            <a:ext cx="394789" cy="15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3657600" y="2665435"/>
            <a:ext cx="394789" cy="15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7696200" y="3733800"/>
            <a:ext cx="394789" cy="15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endCxn id="114" idx="1"/>
          </p:cNvCxnSpPr>
          <p:nvPr/>
        </p:nvCxnSpPr>
        <p:spPr bwMode="auto">
          <a:xfrm flipV="1">
            <a:off x="2438400" y="4719042"/>
            <a:ext cx="457200" cy="7999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115" idx="2"/>
          </p:cNvCxnSpPr>
          <p:nvPr/>
        </p:nvCxnSpPr>
        <p:spPr bwMode="auto">
          <a:xfrm flipV="1">
            <a:off x="3131095" y="5323284"/>
            <a:ext cx="488405" cy="41389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1905000" y="2505075"/>
            <a:ext cx="762000" cy="4762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3343275" y="2743200"/>
            <a:ext cx="9525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1828800" y="3124200"/>
            <a:ext cx="381000" cy="4476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H="1">
            <a:off x="2428875" y="3124200"/>
            <a:ext cx="24765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2590800" y="3419475"/>
            <a:ext cx="533400" cy="952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H="1" flipV="1">
            <a:off x="3048000" y="2514600"/>
            <a:ext cx="228600" cy="1428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H="1">
            <a:off x="2733675" y="2590800"/>
            <a:ext cx="9525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3276600" y="3505200"/>
            <a:ext cx="9525" cy="5143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H="1" flipV="1">
            <a:off x="3429001" y="4171950"/>
            <a:ext cx="542924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V="1">
            <a:off x="3114675" y="4267200"/>
            <a:ext cx="17145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3267075" y="4800600"/>
            <a:ext cx="3810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flipH="1">
            <a:off x="4562475" y="4267200"/>
            <a:ext cx="161926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flipH="1">
            <a:off x="4191000" y="4181475"/>
            <a:ext cx="381000" cy="3238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3752850" y="5095875"/>
            <a:ext cx="59055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3648075" y="4648200"/>
            <a:ext cx="32385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flipH="1">
            <a:off x="4953000" y="3800475"/>
            <a:ext cx="685800" cy="3143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5800725" y="3886200"/>
            <a:ext cx="600075" cy="5238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flipH="1">
            <a:off x="6724650" y="3886200"/>
            <a:ext cx="828675" cy="5238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flipH="1" flipV="1">
            <a:off x="6477000" y="3286125"/>
            <a:ext cx="381000" cy="571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flipH="1">
            <a:off x="6019800" y="3429000"/>
            <a:ext cx="238125" cy="3143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flipH="1" flipV="1">
            <a:off x="7181850" y="3343275"/>
            <a:ext cx="371475" cy="3714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V="1">
            <a:off x="6619875" y="3429000"/>
            <a:ext cx="40005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flipH="1" flipV="1">
            <a:off x="6553200" y="4549820"/>
            <a:ext cx="6895" cy="3269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Rounded Rectangle 122"/>
          <p:cNvSpPr/>
          <p:nvPr/>
        </p:nvSpPr>
        <p:spPr bwMode="auto">
          <a:xfrm>
            <a:off x="5486400" y="5486400"/>
            <a:ext cx="2743200" cy="6096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“Interior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Routers”</a:t>
            </a: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685800" y="457200"/>
            <a:ext cx="7239000" cy="838200"/>
          </a:xfrm>
          <a:prstGeom prst="round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“Autonomous </a:t>
            </a:r>
            <a:r>
              <a:rPr lang="en-US" b="0" dirty="0" smtClean="0">
                <a:solidFill>
                  <a:schemeClr val="tx1"/>
                </a:solidFill>
              </a:rPr>
              <a:t>System (AS)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” or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“Domain”</a:t>
            </a:r>
            <a:r>
              <a:rPr lang="en-US" b="0" dirty="0">
                <a:solidFill>
                  <a:schemeClr val="tx1"/>
                </a:solidFill>
              </a:rPr>
              <a:t/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 smtClean="0">
                <a:solidFill>
                  <a:schemeClr val="tx1"/>
                </a:solidFill>
              </a:rPr>
              <a:t>Region of a network under a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single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administrative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entity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4267200" y="3886200"/>
            <a:ext cx="838200" cy="609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urier New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5410200" y="3505200"/>
            <a:ext cx="838200" cy="609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urier New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2895600" y="3048000"/>
            <a:ext cx="838200" cy="609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urier New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2895600" y="3886200"/>
            <a:ext cx="838200" cy="609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urier New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371600" y="2667000"/>
            <a:ext cx="6019800" cy="2667000"/>
            <a:chOff x="1371600" y="2667000"/>
            <a:chExt cx="6019800" cy="2667000"/>
          </a:xfrm>
        </p:grpSpPr>
        <p:sp>
          <p:nvSpPr>
            <p:cNvPr id="80" name="Oval 79"/>
            <p:cNvSpPr/>
            <p:nvPr/>
          </p:nvSpPr>
          <p:spPr bwMode="auto">
            <a:xfrm>
              <a:off x="1371600" y="2743200"/>
              <a:ext cx="685800" cy="53340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ourier New" charset="0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3581400" y="4267200"/>
              <a:ext cx="838200" cy="60960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ourier New" charset="0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2362200" y="2667000"/>
              <a:ext cx="685800" cy="53340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ourier New" charset="0"/>
              </a:endParaRPr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4191000" y="4800600"/>
              <a:ext cx="685800" cy="53340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ourier New" charset="0"/>
              </a:endParaRPr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6705600" y="3048000"/>
              <a:ext cx="685800" cy="53340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ourier New" charset="0"/>
              </a:endParaRPr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6248400" y="4114800"/>
              <a:ext cx="685800" cy="53340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ourier New" charset="0"/>
              </a:endParaRPr>
            </a:p>
          </p:txBody>
        </p:sp>
      </p:grpSp>
      <p:sp>
        <p:nvSpPr>
          <p:cNvPr id="91" name="Freeform 90"/>
          <p:cNvSpPr/>
          <p:nvPr/>
        </p:nvSpPr>
        <p:spPr>
          <a:xfrm>
            <a:off x="1066800" y="3048000"/>
            <a:ext cx="5562600" cy="1828800"/>
          </a:xfrm>
          <a:custGeom>
            <a:avLst/>
            <a:gdLst>
              <a:gd name="connsiteX0" fmla="*/ 0 w 5565290"/>
              <a:gd name="connsiteY0" fmla="*/ 11246 h 1610596"/>
              <a:gd name="connsiteX1" fmla="*/ 564396 w 5565290"/>
              <a:gd name="connsiteY1" fmla="*/ 42605 h 1610596"/>
              <a:gd name="connsiteX2" fmla="*/ 1285569 w 5565290"/>
              <a:gd name="connsiteY2" fmla="*/ 356204 h 1610596"/>
              <a:gd name="connsiteX3" fmla="*/ 2194874 w 5565290"/>
              <a:gd name="connsiteY3" fmla="*/ 356204 h 1610596"/>
              <a:gd name="connsiteX4" fmla="*/ 2257584 w 5565290"/>
              <a:gd name="connsiteY4" fmla="*/ 936360 h 1610596"/>
              <a:gd name="connsiteX5" fmla="*/ 2931724 w 5565290"/>
              <a:gd name="connsiteY5" fmla="*/ 1281318 h 1610596"/>
              <a:gd name="connsiteX6" fmla="*/ 3652897 w 5565290"/>
              <a:gd name="connsiteY6" fmla="*/ 1030440 h 1610596"/>
              <a:gd name="connsiteX7" fmla="*/ 4734656 w 5565290"/>
              <a:gd name="connsiteY7" fmla="*/ 560042 h 1610596"/>
              <a:gd name="connsiteX8" fmla="*/ 5502862 w 5565290"/>
              <a:gd name="connsiteY8" fmla="*/ 1296998 h 1610596"/>
              <a:gd name="connsiteX9" fmla="*/ 5518539 w 5565290"/>
              <a:gd name="connsiteY9" fmla="*/ 1610596 h 161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65290" h="1610596">
                <a:moveTo>
                  <a:pt x="0" y="11246"/>
                </a:moveTo>
                <a:cubicBezTo>
                  <a:pt x="175067" y="-1821"/>
                  <a:pt x="350135" y="-14888"/>
                  <a:pt x="564396" y="42605"/>
                </a:cubicBezTo>
                <a:cubicBezTo>
                  <a:pt x="778657" y="100098"/>
                  <a:pt x="1013823" y="303938"/>
                  <a:pt x="1285569" y="356204"/>
                </a:cubicBezTo>
                <a:cubicBezTo>
                  <a:pt x="1557315" y="408471"/>
                  <a:pt x="2032872" y="259511"/>
                  <a:pt x="2194874" y="356204"/>
                </a:cubicBezTo>
                <a:cubicBezTo>
                  <a:pt x="2356876" y="452897"/>
                  <a:pt x="2134776" y="782174"/>
                  <a:pt x="2257584" y="936360"/>
                </a:cubicBezTo>
                <a:cubicBezTo>
                  <a:pt x="2380392" y="1090546"/>
                  <a:pt x="2699172" y="1265638"/>
                  <a:pt x="2931724" y="1281318"/>
                </a:cubicBezTo>
                <a:cubicBezTo>
                  <a:pt x="3164276" y="1296998"/>
                  <a:pt x="3352408" y="1150653"/>
                  <a:pt x="3652897" y="1030440"/>
                </a:cubicBezTo>
                <a:cubicBezTo>
                  <a:pt x="3953386" y="910227"/>
                  <a:pt x="4426329" y="515616"/>
                  <a:pt x="4734656" y="560042"/>
                </a:cubicBezTo>
                <a:cubicBezTo>
                  <a:pt x="5042983" y="604468"/>
                  <a:pt x="5372215" y="1121906"/>
                  <a:pt x="5502862" y="1296998"/>
                </a:cubicBezTo>
                <a:cubicBezTo>
                  <a:pt x="5633509" y="1472090"/>
                  <a:pt x="5518539" y="1610596"/>
                  <a:pt x="5518539" y="1610596"/>
                </a:cubicBezTo>
              </a:path>
            </a:pathLst>
          </a:custGeom>
          <a:ln w="57150" cmpd="sng">
            <a:solidFill>
              <a:srgbClr val="008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8" name="Shape 388"/>
          <p:cNvSpPr/>
          <p:nvPr/>
        </p:nvSpPr>
        <p:spPr>
          <a:xfrm>
            <a:off x="762000" y="2819400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9" name="Shape 388"/>
          <p:cNvSpPr/>
          <p:nvPr/>
        </p:nvSpPr>
        <p:spPr>
          <a:xfrm>
            <a:off x="2133600" y="4595811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" name="Shape 388"/>
          <p:cNvSpPr/>
          <p:nvPr/>
        </p:nvSpPr>
        <p:spPr>
          <a:xfrm>
            <a:off x="2895600" y="5638800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8" name="Shape 388"/>
          <p:cNvSpPr/>
          <p:nvPr/>
        </p:nvSpPr>
        <p:spPr>
          <a:xfrm>
            <a:off x="3962400" y="2514600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5" name="Shape 388"/>
          <p:cNvSpPr/>
          <p:nvPr/>
        </p:nvSpPr>
        <p:spPr>
          <a:xfrm>
            <a:off x="6400800" y="4800600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7" name="Shape 388"/>
          <p:cNvSpPr/>
          <p:nvPr/>
        </p:nvSpPr>
        <p:spPr>
          <a:xfrm>
            <a:off x="8001000" y="3581400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0" name="Shape 411"/>
          <p:cNvSpPr/>
          <p:nvPr/>
        </p:nvSpPr>
        <p:spPr>
          <a:xfrm>
            <a:off x="1524000" y="2819400"/>
            <a:ext cx="446484" cy="370284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3" name="Shape 411"/>
          <p:cNvSpPr/>
          <p:nvPr/>
        </p:nvSpPr>
        <p:spPr>
          <a:xfrm>
            <a:off x="2209800" y="3439716"/>
            <a:ext cx="381000" cy="294084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4" name="Shape 411"/>
          <p:cNvSpPr/>
          <p:nvPr/>
        </p:nvSpPr>
        <p:spPr>
          <a:xfrm>
            <a:off x="2667000" y="2372916"/>
            <a:ext cx="381000" cy="294084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6" name="Shape 411"/>
          <p:cNvSpPr/>
          <p:nvPr/>
        </p:nvSpPr>
        <p:spPr>
          <a:xfrm>
            <a:off x="2514600" y="2819400"/>
            <a:ext cx="381000" cy="294084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7" name="Shape 411"/>
          <p:cNvSpPr/>
          <p:nvPr/>
        </p:nvSpPr>
        <p:spPr>
          <a:xfrm>
            <a:off x="3276600" y="2514600"/>
            <a:ext cx="381000" cy="294084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8" name="Shape 411"/>
          <p:cNvSpPr/>
          <p:nvPr/>
        </p:nvSpPr>
        <p:spPr>
          <a:xfrm>
            <a:off x="5638800" y="3657600"/>
            <a:ext cx="381000" cy="294084"/>
          </a:xfrm>
          <a:prstGeom prst="roundRect">
            <a:avLst>
              <a:gd name="adj" fmla="val 30000"/>
            </a:avLst>
          </a:prstGeom>
          <a:solidFill>
            <a:srgbClr val="FF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0" name="Shape 411"/>
          <p:cNvSpPr/>
          <p:nvPr/>
        </p:nvSpPr>
        <p:spPr>
          <a:xfrm>
            <a:off x="3048000" y="3200400"/>
            <a:ext cx="381000" cy="294084"/>
          </a:xfrm>
          <a:prstGeom prst="roundRect">
            <a:avLst>
              <a:gd name="adj" fmla="val 30000"/>
            </a:avLst>
          </a:prstGeom>
          <a:solidFill>
            <a:srgbClr val="FF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2" name="Shape 411"/>
          <p:cNvSpPr/>
          <p:nvPr/>
        </p:nvSpPr>
        <p:spPr>
          <a:xfrm>
            <a:off x="3124200" y="4038600"/>
            <a:ext cx="381000" cy="294084"/>
          </a:xfrm>
          <a:prstGeom prst="roundRect">
            <a:avLst>
              <a:gd name="adj" fmla="val 30000"/>
            </a:avLst>
          </a:prstGeom>
          <a:solidFill>
            <a:srgbClr val="FF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3" name="Shape 411"/>
          <p:cNvSpPr/>
          <p:nvPr/>
        </p:nvSpPr>
        <p:spPr>
          <a:xfrm>
            <a:off x="4572000" y="4038600"/>
            <a:ext cx="381000" cy="294084"/>
          </a:xfrm>
          <a:prstGeom prst="roundRect">
            <a:avLst>
              <a:gd name="adj" fmla="val 30000"/>
            </a:avLst>
          </a:prstGeom>
          <a:solidFill>
            <a:srgbClr val="FF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4" name="Shape 411"/>
          <p:cNvSpPr/>
          <p:nvPr/>
        </p:nvSpPr>
        <p:spPr>
          <a:xfrm>
            <a:off x="2895600" y="4572000"/>
            <a:ext cx="381000" cy="294084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5" name="Shape 411"/>
          <p:cNvSpPr/>
          <p:nvPr/>
        </p:nvSpPr>
        <p:spPr>
          <a:xfrm>
            <a:off x="3429000" y="5029200"/>
            <a:ext cx="381000" cy="294084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7" name="Shape 411"/>
          <p:cNvSpPr/>
          <p:nvPr/>
        </p:nvSpPr>
        <p:spPr>
          <a:xfrm>
            <a:off x="3810000" y="4419600"/>
            <a:ext cx="381000" cy="294084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8" name="Shape 411"/>
          <p:cNvSpPr/>
          <p:nvPr/>
        </p:nvSpPr>
        <p:spPr>
          <a:xfrm>
            <a:off x="4267200" y="4876800"/>
            <a:ext cx="381000" cy="294084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9" name="Shape 411"/>
          <p:cNvSpPr/>
          <p:nvPr/>
        </p:nvSpPr>
        <p:spPr>
          <a:xfrm>
            <a:off x="6858000" y="3211116"/>
            <a:ext cx="381000" cy="294084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0" name="Shape 411"/>
          <p:cNvSpPr/>
          <p:nvPr/>
        </p:nvSpPr>
        <p:spPr>
          <a:xfrm>
            <a:off x="6172200" y="3124200"/>
            <a:ext cx="381000" cy="294084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1" name="Shape 411"/>
          <p:cNvSpPr/>
          <p:nvPr/>
        </p:nvSpPr>
        <p:spPr>
          <a:xfrm>
            <a:off x="6400800" y="4267200"/>
            <a:ext cx="381000" cy="294084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2" name="Shape 411"/>
          <p:cNvSpPr/>
          <p:nvPr/>
        </p:nvSpPr>
        <p:spPr>
          <a:xfrm>
            <a:off x="7391400" y="3657600"/>
            <a:ext cx="381000" cy="294084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4" name="Rounded Rectangle 123"/>
          <p:cNvSpPr/>
          <p:nvPr/>
        </p:nvSpPr>
        <p:spPr bwMode="auto">
          <a:xfrm>
            <a:off x="4800600" y="1828800"/>
            <a:ext cx="2743200" cy="609600"/>
          </a:xfrm>
          <a:prstGeom prst="roundRect">
            <a:avLst/>
          </a:prstGeom>
          <a:solidFill>
            <a:srgbClr val="FF66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“Border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Routers”</a:t>
            </a:r>
          </a:p>
        </p:txBody>
      </p:sp>
      <p:sp>
        <p:nvSpPr>
          <p:cNvPr id="92" name="Rounded Rectangle 91"/>
          <p:cNvSpPr/>
          <p:nvPr/>
        </p:nvSpPr>
        <p:spPr bwMode="auto">
          <a:xfrm>
            <a:off x="228600" y="4495800"/>
            <a:ext cx="3124200" cy="609600"/>
          </a:xfrm>
          <a:prstGeom prst="roundRect">
            <a:avLst/>
          </a:prstGeom>
          <a:solidFill>
            <a:srgbClr val="0080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An “end-to-end” route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438400" y="1295400"/>
            <a:ext cx="3505200" cy="2590800"/>
            <a:chOff x="2438400" y="1295400"/>
            <a:chExt cx="3505200" cy="2590800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2438400" y="1295400"/>
              <a:ext cx="76200" cy="91440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 bwMode="auto">
            <a:xfrm>
              <a:off x="3962400" y="1295400"/>
              <a:ext cx="152400" cy="259080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>
              <a:off x="4419600" y="1371600"/>
              <a:ext cx="1524000" cy="198120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74092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23" grpId="1" animBg="1"/>
      <p:bldP spid="125" grpId="0" animBg="1"/>
      <p:bldP spid="125" grpId="1" animBg="1"/>
      <p:bldP spid="68" grpId="0" animBg="1"/>
      <p:bldP spid="68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91" grpId="0" animBg="1"/>
      <p:bldP spid="124" grpId="0" animBg="1"/>
      <p:bldP spid="124" grpId="1" animBg="1"/>
      <p:bldP spid="9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438"/>
            <a:ext cx="8686800" cy="1173162"/>
          </a:xfrm>
        </p:spPr>
        <p:txBody>
          <a:bodyPr/>
          <a:lstStyle/>
          <a:p>
            <a:r>
              <a:rPr lang="en-US" sz="3600" dirty="0" smtClean="0"/>
              <a:t>IP addressing </a:t>
            </a:r>
            <a:r>
              <a:rPr lang="en-US" sz="3600" dirty="0" smtClean="0">
                <a:sym typeface="Wingdings"/>
              </a:rPr>
              <a:t> scalable</a:t>
            </a:r>
            <a:r>
              <a:rPr lang="en-US" sz="3600" dirty="0" smtClean="0"/>
              <a:t> routing?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5463"/>
            <a:ext cx="8763000" cy="1023937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Hierarchical address allocation helps routing scalability if allocation matches topological hierarchy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Problem: may not be able to aggregate addresses for </a:t>
            </a:r>
            <a:r>
              <a:rPr lang="en-US" dirty="0" smtClean="0">
                <a:solidFill>
                  <a:srgbClr val="000090"/>
                </a:solidFill>
              </a:rPr>
              <a:t>“multi-homed” </a:t>
            </a:r>
            <a:r>
              <a:rPr lang="en-US" dirty="0" smtClean="0">
                <a:solidFill>
                  <a:srgbClr val="000000"/>
                </a:solidFill>
              </a:rPr>
              <a:t>networks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Two competing forces in scalable routing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aggregation reduces number of routing entries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multi-homing increases number of entries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 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41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0A8FAF2-6D8E-F84B-A44C-DC797FFC1782}" type="slidenum">
              <a:rPr lang="en-US" sz="1400" b="0">
                <a:latin typeface="Times New Roman" charset="0"/>
              </a:rPr>
              <a:pPr eaLnBrk="1" hangingPunct="1"/>
              <a:t>41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7500"/>
            <a:ext cx="8069263" cy="685800"/>
          </a:xfrm>
        </p:spPr>
        <p:txBody>
          <a:bodyPr/>
          <a:lstStyle/>
          <a:p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Growth in Routed Prefixes </a:t>
            </a: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(1989-2005)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47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143000"/>
            <a:ext cx="8731250" cy="557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219200" y="4114800"/>
            <a:ext cx="2819400" cy="2286000"/>
            <a:chOff x="768" y="2592"/>
            <a:chExt cx="1776" cy="1440"/>
          </a:xfrm>
        </p:grpSpPr>
        <p:sp>
          <p:nvSpPr>
            <p:cNvPr id="147477" name="Oval 7"/>
            <p:cNvSpPr>
              <a:spLocks noChangeArrowheads="1"/>
            </p:cNvSpPr>
            <p:nvPr/>
          </p:nvSpPr>
          <p:spPr bwMode="auto">
            <a:xfrm>
              <a:off x="768" y="3696"/>
              <a:ext cx="1776" cy="336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78" name="Text Box 8"/>
            <p:cNvSpPr txBox="1">
              <a:spLocks noChangeArrowheads="1"/>
            </p:cNvSpPr>
            <p:nvPr/>
          </p:nvSpPr>
          <p:spPr bwMode="auto">
            <a:xfrm>
              <a:off x="1008" y="2592"/>
              <a:ext cx="1248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b="0">
                  <a:solidFill>
                    <a:srgbClr val="FF8000"/>
                  </a:solidFill>
                  <a:latin typeface="Arial" charset="0"/>
                </a:rPr>
                <a:t>Initial growth super-linear; no aggregation</a:t>
              </a:r>
            </a:p>
          </p:txBody>
        </p:sp>
        <p:cxnSp>
          <p:nvCxnSpPr>
            <p:cNvPr id="147479" name="AutoShape 11"/>
            <p:cNvCxnSpPr>
              <a:cxnSpLocks noChangeShapeType="1"/>
              <a:stCxn id="147478" idx="2"/>
              <a:endCxn id="147477" idx="0"/>
            </p:cNvCxnSpPr>
            <p:nvPr/>
          </p:nvCxnSpPr>
          <p:spPr bwMode="auto">
            <a:xfrm>
              <a:off x="1632" y="3226"/>
              <a:ext cx="24" cy="461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276600" y="2925763"/>
            <a:ext cx="3048000" cy="2484437"/>
            <a:chOff x="2064" y="1843"/>
            <a:chExt cx="1920" cy="1565"/>
          </a:xfrm>
        </p:grpSpPr>
        <p:sp>
          <p:nvSpPr>
            <p:cNvPr id="147474" name="Oval 14"/>
            <p:cNvSpPr>
              <a:spLocks noChangeArrowheads="1"/>
            </p:cNvSpPr>
            <p:nvPr/>
          </p:nvSpPr>
          <p:spPr bwMode="auto">
            <a:xfrm rot="-1929075">
              <a:off x="2208" y="3024"/>
              <a:ext cx="1776" cy="38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75" name="Text Box 15"/>
            <p:cNvSpPr txBox="1">
              <a:spLocks noChangeArrowheads="1"/>
            </p:cNvSpPr>
            <p:nvPr/>
          </p:nvSpPr>
          <p:spPr bwMode="auto">
            <a:xfrm>
              <a:off x="2064" y="1843"/>
              <a:ext cx="1632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b="0">
                  <a:solidFill>
                    <a:srgbClr val="FF8000"/>
                  </a:solidFill>
                  <a:latin typeface="Arial" charset="0"/>
                </a:rPr>
                <a:t>Advent of CIDR allows aggregation: linear growth</a:t>
              </a:r>
            </a:p>
          </p:txBody>
        </p:sp>
        <p:cxnSp>
          <p:nvCxnSpPr>
            <p:cNvPr id="147476" name="AutoShape 16"/>
            <p:cNvCxnSpPr>
              <a:cxnSpLocks noChangeShapeType="1"/>
              <a:stCxn id="147475" idx="2"/>
              <a:endCxn id="147474" idx="0"/>
            </p:cNvCxnSpPr>
            <p:nvPr/>
          </p:nvCxnSpPr>
          <p:spPr bwMode="auto">
            <a:xfrm>
              <a:off x="2880" y="2477"/>
              <a:ext cx="109" cy="569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410200" y="2859088"/>
            <a:ext cx="2590800" cy="3328987"/>
            <a:chOff x="3408" y="1801"/>
            <a:chExt cx="1632" cy="2097"/>
          </a:xfrm>
        </p:grpSpPr>
        <p:sp>
          <p:nvSpPr>
            <p:cNvPr id="147471" name="Oval 19"/>
            <p:cNvSpPr>
              <a:spLocks noChangeArrowheads="1"/>
            </p:cNvSpPr>
            <p:nvPr/>
          </p:nvSpPr>
          <p:spPr bwMode="auto">
            <a:xfrm rot="-3432704">
              <a:off x="3460" y="2269"/>
              <a:ext cx="1224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72" name="Text Box 20"/>
            <p:cNvSpPr txBox="1">
              <a:spLocks noChangeArrowheads="1"/>
            </p:cNvSpPr>
            <p:nvPr/>
          </p:nvSpPr>
          <p:spPr bwMode="auto">
            <a:xfrm>
              <a:off x="3408" y="3264"/>
              <a:ext cx="1632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b="0">
                  <a:solidFill>
                    <a:srgbClr val="FF8000"/>
                  </a:solidFill>
                  <a:latin typeface="Arial" charset="0"/>
                </a:rPr>
                <a:t>Internet boom: </a:t>
              </a:r>
              <a:r>
                <a:rPr lang="en-US">
                  <a:solidFill>
                    <a:srgbClr val="FF8000"/>
                  </a:solidFill>
                  <a:latin typeface="Arial" charset="0"/>
                </a:rPr>
                <a:t>multihoming</a:t>
              </a:r>
              <a:r>
                <a:rPr lang="en-US" b="0">
                  <a:solidFill>
                    <a:srgbClr val="FF8000"/>
                  </a:solidFill>
                  <a:latin typeface="Arial" charset="0"/>
                </a:rPr>
                <a:t> drives superlinear growth</a:t>
              </a:r>
            </a:p>
          </p:txBody>
        </p:sp>
        <p:cxnSp>
          <p:nvCxnSpPr>
            <p:cNvPr id="147473" name="AutoShape 21"/>
            <p:cNvCxnSpPr>
              <a:cxnSpLocks noChangeShapeType="1"/>
              <a:stCxn id="147472" idx="0"/>
              <a:endCxn id="147471" idx="4"/>
            </p:cNvCxnSpPr>
            <p:nvPr/>
          </p:nvCxnSpPr>
          <p:spPr bwMode="auto">
            <a:xfrm flipH="1" flipV="1">
              <a:off x="4200" y="2494"/>
              <a:ext cx="24" cy="770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59516" name="Oval 28"/>
          <p:cNvSpPr>
            <a:spLocks noChangeArrowheads="1"/>
          </p:cNvSpPr>
          <p:nvPr/>
        </p:nvSpPr>
        <p:spPr bwMode="auto">
          <a:xfrm>
            <a:off x="6629400" y="2971800"/>
            <a:ext cx="762000" cy="2286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4114800" y="1905000"/>
            <a:ext cx="2667000" cy="1181100"/>
            <a:chOff x="2592" y="1200"/>
            <a:chExt cx="1680" cy="744"/>
          </a:xfrm>
        </p:grpSpPr>
        <p:sp>
          <p:nvSpPr>
            <p:cNvPr id="147469" name="Text Box 29"/>
            <p:cNvSpPr txBox="1">
              <a:spLocks noChangeArrowheads="1"/>
            </p:cNvSpPr>
            <p:nvPr/>
          </p:nvSpPr>
          <p:spPr bwMode="auto">
            <a:xfrm>
              <a:off x="2592" y="1200"/>
              <a:ext cx="168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b="0">
                  <a:solidFill>
                    <a:srgbClr val="FF8000"/>
                  </a:solidFill>
                  <a:latin typeface="Arial" charset="0"/>
                </a:rPr>
                <a:t>Dot-com implosion; Internet bubble bursts</a:t>
              </a:r>
            </a:p>
          </p:txBody>
        </p:sp>
        <p:cxnSp>
          <p:nvCxnSpPr>
            <p:cNvPr id="147470" name="AutoShape 30"/>
            <p:cNvCxnSpPr>
              <a:cxnSpLocks noChangeShapeType="1"/>
              <a:stCxn id="147469" idx="2"/>
              <a:endCxn id="959516" idx="2"/>
            </p:cNvCxnSpPr>
            <p:nvPr/>
          </p:nvCxnSpPr>
          <p:spPr bwMode="auto">
            <a:xfrm>
              <a:off x="3432" y="1642"/>
              <a:ext cx="735" cy="302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467600" y="1219200"/>
            <a:ext cx="1219200" cy="3749675"/>
            <a:chOff x="4704" y="768"/>
            <a:chExt cx="768" cy="2362"/>
          </a:xfrm>
        </p:grpSpPr>
        <p:sp>
          <p:nvSpPr>
            <p:cNvPr id="147466" name="Oval 33"/>
            <p:cNvSpPr>
              <a:spLocks noChangeArrowheads="1"/>
            </p:cNvSpPr>
            <p:nvPr/>
          </p:nvSpPr>
          <p:spPr bwMode="auto">
            <a:xfrm rot="-2929194">
              <a:off x="4476" y="1236"/>
              <a:ext cx="1224" cy="28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7" name="Text Box 34"/>
            <p:cNvSpPr txBox="1">
              <a:spLocks noChangeArrowheads="1"/>
            </p:cNvSpPr>
            <p:nvPr/>
          </p:nvSpPr>
          <p:spPr bwMode="auto">
            <a:xfrm>
              <a:off x="4704" y="2688"/>
              <a:ext cx="76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b="0">
                  <a:solidFill>
                    <a:srgbClr val="FF8000"/>
                  </a:solidFill>
                  <a:latin typeface="Arial" charset="0"/>
                </a:rPr>
                <a:t>Back in business</a:t>
              </a:r>
            </a:p>
          </p:txBody>
        </p:sp>
        <p:cxnSp>
          <p:nvCxnSpPr>
            <p:cNvPr id="147468" name="AutoShape 35"/>
            <p:cNvCxnSpPr>
              <a:cxnSpLocks noChangeShapeType="1"/>
              <a:stCxn id="147467" idx="0"/>
              <a:endCxn id="147466" idx="3"/>
            </p:cNvCxnSpPr>
            <p:nvPr/>
          </p:nvCxnSpPr>
          <p:spPr bwMode="auto">
            <a:xfrm flipH="1" flipV="1">
              <a:off x="4885" y="1777"/>
              <a:ext cx="203" cy="911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52071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516" grpId="0" animBg="1"/>
      <p:bldP spid="959516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Table, Extended to Present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750" y="1676400"/>
            <a:ext cx="7700450" cy="4648199"/>
          </a:xfrm>
          <a:prstGeom prst="rect">
            <a:avLst/>
          </a:prstGeom>
        </p:spPr>
      </p:pic>
      <p:sp>
        <p:nvSpPr>
          <p:cNvPr id="7" name="Oval 33"/>
          <p:cNvSpPr>
            <a:spLocks noChangeArrowheads="1"/>
          </p:cNvSpPr>
          <p:nvPr/>
        </p:nvSpPr>
        <p:spPr bwMode="auto">
          <a:xfrm rot="18670806">
            <a:off x="7194997" y="2676258"/>
            <a:ext cx="746965" cy="480266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6629400" y="4267200"/>
            <a:ext cx="2438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 smtClean="0">
                <a:solidFill>
                  <a:srgbClr val="FF8000"/>
                </a:solidFill>
                <a:latin typeface="Arial" charset="0"/>
              </a:rPr>
              <a:t>Stock Market </a:t>
            </a:r>
          </a:p>
          <a:p>
            <a:pPr algn="l" eaLnBrk="1" hangingPunct="1"/>
            <a:r>
              <a:rPr lang="en-US" dirty="0" smtClean="0">
                <a:solidFill>
                  <a:srgbClr val="FF8000"/>
                </a:solidFill>
                <a:latin typeface="Arial" charset="0"/>
              </a:rPr>
              <a:t>Crash of 2008</a:t>
            </a:r>
            <a:endParaRPr lang="en-US" dirty="0">
              <a:solidFill>
                <a:srgbClr val="FF8000"/>
              </a:solidFill>
              <a:latin typeface="Arial" charset="0"/>
            </a:endParaRPr>
          </a:p>
        </p:txBody>
      </p:sp>
      <p:cxnSp>
        <p:nvCxnSpPr>
          <p:cNvPr id="9" name="AutoShape 35"/>
          <p:cNvCxnSpPr>
            <a:cxnSpLocks noChangeShapeType="1"/>
            <a:stCxn id="8" idx="0"/>
            <a:endCxn id="7" idx="3"/>
          </p:cNvCxnSpPr>
          <p:nvPr/>
        </p:nvCxnSpPr>
        <p:spPr bwMode="auto">
          <a:xfrm flipH="1" flipV="1">
            <a:off x="7522392" y="3226960"/>
            <a:ext cx="326208" cy="1040240"/>
          </a:xfrm>
          <a:prstGeom prst="straightConnector1">
            <a:avLst/>
          </a:prstGeom>
          <a:noFill/>
          <a:ln w="222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6324600" y="4267200"/>
            <a:ext cx="297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 smtClean="0">
                <a:solidFill>
                  <a:srgbClr val="FF8000"/>
                </a:solidFill>
                <a:latin typeface="Arial" charset="0"/>
              </a:rPr>
              <a:t>What Happened Here?</a:t>
            </a:r>
            <a:endParaRPr lang="en-US" dirty="0">
              <a:solidFill>
                <a:srgbClr val="FF8000"/>
              </a:solidFill>
              <a:latin typeface="Arial" charset="0"/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6477000" y="1905000"/>
            <a:ext cx="1905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>
                <a:solidFill>
                  <a:srgbClr val="FF8000"/>
                </a:solidFill>
                <a:latin typeface="Arial" charset="0"/>
              </a:rPr>
              <a:t>L</a:t>
            </a:r>
            <a:r>
              <a:rPr lang="en-US" dirty="0" smtClean="0">
                <a:solidFill>
                  <a:srgbClr val="FF8000"/>
                </a:solidFill>
                <a:latin typeface="Arial" charset="0"/>
              </a:rPr>
              <a:t>inear growth</a:t>
            </a:r>
            <a:endParaRPr lang="en-US" dirty="0">
              <a:solidFill>
                <a:srgbClr val="FF8000"/>
              </a:solidFill>
              <a:latin typeface="Arial" charset="0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4495800" y="3505200"/>
            <a:ext cx="266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 err="1" smtClean="0">
                <a:solidFill>
                  <a:srgbClr val="FF8000"/>
                </a:solidFill>
                <a:latin typeface="Arial" charset="0"/>
              </a:rPr>
              <a:t>Superlinear</a:t>
            </a:r>
            <a:r>
              <a:rPr lang="en-US" dirty="0" smtClean="0">
                <a:solidFill>
                  <a:srgbClr val="FF8000"/>
                </a:solidFill>
                <a:latin typeface="Arial" charset="0"/>
              </a:rPr>
              <a:t> growth</a:t>
            </a:r>
            <a:endParaRPr lang="en-US" dirty="0">
              <a:solidFill>
                <a:srgbClr val="FF8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16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0" grpId="1"/>
      <p:bldP spid="12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Summary of Addressing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pPr>
              <a:buClr>
                <a:srgbClr val="000000"/>
              </a:buClr>
            </a:pPr>
            <a:r>
              <a:rPr lang="en-US" b="1" dirty="0" smtClean="0">
                <a:solidFill>
                  <a:srgbClr val="F47A00"/>
                </a:solidFill>
                <a:latin typeface="Arial" charset="0"/>
              </a:rPr>
              <a:t>Hierarchical</a:t>
            </a:r>
            <a:r>
              <a:rPr lang="en-US" dirty="0" smtClean="0">
                <a:solidFill>
                  <a:srgbClr val="F47A0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addressing 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Critical for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scalable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system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Don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t require everyone to know everyone else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Reduces amount of updating when something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changes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buClr>
                <a:schemeClr val="tx2"/>
              </a:buClr>
            </a:pPr>
            <a:r>
              <a:rPr lang="en-US" b="1" dirty="0">
                <a:solidFill>
                  <a:srgbClr val="F47A00"/>
                </a:solidFill>
                <a:latin typeface="Arial" charset="0"/>
              </a:rPr>
              <a:t>Non-uniform </a:t>
            </a:r>
            <a:r>
              <a:rPr lang="en-US" dirty="0">
                <a:latin typeface="Arial" charset="0"/>
              </a:rPr>
              <a:t>hierarchy 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Useful for heterogeneous networks of different sizes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Class-based addressing was far too coarse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Classless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InterDomain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Routing (CIDR) more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flexible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 later lecture: impact of CIDR on router designs</a:t>
            </a:r>
          </a:p>
        </p:txBody>
      </p:sp>
    </p:spTree>
    <p:extLst>
      <p:ext uri="{BB962C8B-B14F-4D97-AF65-F5344CB8AC3E}">
        <p14:creationId xmlns:p14="http://schemas.microsoft.com/office/powerpoint/2010/main" val="7449364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1539" grpId="0" build="p" bldLvl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Addressing </a:t>
            </a:r>
          </a:p>
          <a:p>
            <a:endParaRPr lang="en-US" dirty="0"/>
          </a:p>
          <a:p>
            <a:r>
              <a:rPr lang="en-US" dirty="0" smtClean="0"/>
              <a:t>Border Gateway Protocol (BGP) </a:t>
            </a:r>
          </a:p>
          <a:p>
            <a:pPr lvl="1"/>
            <a:r>
              <a:rPr lang="en-US" dirty="0" smtClean="0"/>
              <a:t>today: context and key ideas</a:t>
            </a:r>
          </a:p>
          <a:p>
            <a:pPr lvl="1"/>
            <a:r>
              <a:rPr lang="en-US" dirty="0" smtClean="0"/>
              <a:t>next lecture: details and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6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(Today)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411662"/>
          </a:xfrm>
        </p:spPr>
        <p:txBody>
          <a:bodyPr/>
          <a:lstStyle/>
          <a:p>
            <a:r>
              <a:rPr lang="en-US" sz="3200" dirty="0" smtClean="0"/>
              <a:t>The role of policy</a:t>
            </a:r>
          </a:p>
          <a:p>
            <a:pPr lvl="1"/>
            <a:r>
              <a:rPr lang="en-US" sz="2800" dirty="0" smtClean="0"/>
              <a:t>what we mean by it</a:t>
            </a:r>
          </a:p>
          <a:p>
            <a:pPr lvl="1"/>
            <a:r>
              <a:rPr lang="en-US" sz="2800" dirty="0" smtClean="0"/>
              <a:t>why we need it 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3200" dirty="0" smtClean="0"/>
              <a:t>Overall approach </a:t>
            </a:r>
          </a:p>
          <a:p>
            <a:pPr lvl="1"/>
            <a:r>
              <a:rPr lang="en-US" sz="2800" dirty="0" smtClean="0"/>
              <a:t>four non-trivial changes to DV</a:t>
            </a:r>
          </a:p>
          <a:p>
            <a:pPr lvl="1"/>
            <a:r>
              <a:rPr lang="en-US" sz="2800" dirty="0" smtClean="0"/>
              <a:t>how policy is implemented (detail-free version)</a:t>
            </a:r>
            <a:endParaRPr lang="en-US" sz="2800" dirty="0"/>
          </a:p>
          <a:p>
            <a:pPr marL="344487" lvl="1" indent="0">
              <a:buNone/>
            </a:pPr>
            <a:endParaRPr lang="en-US" sz="28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7511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401762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Administrative structure shapes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nterdomain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outing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1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1538"/>
            <a:ext cx="8686800" cy="4411662"/>
          </a:xfrm>
        </p:spPr>
        <p:txBody>
          <a:bodyPr/>
          <a:lstStyle/>
          <a:p>
            <a:r>
              <a:rPr lang="en-US" sz="2400" dirty="0" err="1" smtClean="0">
                <a:latin typeface="Arial" charset="0"/>
                <a:cs typeface="Arial" charset="0"/>
              </a:rPr>
              <a:t>ASes</a:t>
            </a:r>
            <a:r>
              <a:rPr lang="en-US" sz="2400" dirty="0" smtClean="0">
                <a:latin typeface="Arial" charset="0"/>
                <a:cs typeface="Arial" charset="0"/>
              </a:rPr>
              <a:t> want freedom to pick routes based </a:t>
            </a:r>
            <a:r>
              <a:rPr lang="en-US" sz="2400" dirty="0">
                <a:latin typeface="Arial" charset="0"/>
                <a:cs typeface="Arial" charset="0"/>
              </a:rPr>
              <a:t>on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policy </a:t>
            </a:r>
          </a:p>
          <a:p>
            <a:r>
              <a:rPr lang="en-US" sz="2400" dirty="0" err="1" smtClean="0">
                <a:latin typeface="Arial" charset="0"/>
                <a:cs typeface="Arial" charset="0"/>
              </a:rPr>
              <a:t>ASes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cs typeface="Arial" charset="0"/>
              </a:rPr>
              <a:t>want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autonomy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err="1" smtClean="0">
                <a:latin typeface="Arial" charset="0"/>
                <a:cs typeface="Arial" charset="0"/>
              </a:rPr>
              <a:t>ASes</a:t>
            </a:r>
            <a:r>
              <a:rPr lang="en-US" sz="2400" dirty="0" smtClean="0">
                <a:latin typeface="Arial" charset="0"/>
                <a:cs typeface="Arial" charset="0"/>
              </a:rPr>
              <a:t> want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privacy</a:t>
            </a:r>
          </a:p>
        </p:txBody>
      </p:sp>
    </p:spTree>
    <p:extLst>
      <p:ext uri="{BB962C8B-B14F-4D97-AF65-F5344CB8AC3E}">
        <p14:creationId xmlns:p14="http://schemas.microsoft.com/office/powerpoint/2010/main" val="3478666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862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9448800" cy="685800"/>
          </a:xfrm>
        </p:spPr>
        <p:txBody>
          <a:bodyPr/>
          <a:lstStyle/>
          <a:p>
            <a:r>
              <a:rPr lang="en-US" sz="3600" dirty="0">
                <a:latin typeface="Helvetica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dirty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sz="3600" dirty="0" smtClean="0">
                <a:latin typeface="Helvetica" charset="0"/>
                <a:ea typeface="ＭＳ Ｐゴシック" charset="0"/>
                <a:cs typeface="ＭＳ Ｐゴシック" charset="0"/>
              </a:rPr>
              <a:t>Topology and policy is shaped by the business relationships between </a:t>
            </a:r>
            <a:r>
              <a:rPr lang="en-US" sz="3600" dirty="0" err="1" smtClean="0">
                <a:latin typeface="Helvetica" charset="0"/>
                <a:ea typeface="ＭＳ Ｐゴシック" charset="0"/>
                <a:cs typeface="ＭＳ Ｐゴシック" charset="0"/>
              </a:rPr>
              <a:t>ASes</a:t>
            </a:r>
            <a:endParaRPr lang="en-US" sz="36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226" y="2057400"/>
            <a:ext cx="8926774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Three basic kinds of relationships between </a:t>
            </a:r>
            <a:r>
              <a:rPr lang="en-US" dirty="0" err="1">
                <a:latin typeface="Arial" charset="0"/>
                <a:cs typeface="Arial" charset="0"/>
              </a:rPr>
              <a:t>ASes</a:t>
            </a:r>
            <a:endParaRPr lang="en-US" dirty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AS A can be AS B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i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customer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AS A can be AS B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i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provider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AS A can be AS B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i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peer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 Business implications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Customer pays provider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Peers don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 pay each other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Exchange roughly equal traffic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64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4" name="Rectangle 28"/>
          <p:cNvSpPr>
            <a:spLocks noChangeArrowheads="1"/>
          </p:cNvSpPr>
          <p:nvPr/>
        </p:nvSpPr>
        <p:spPr bwMode="auto">
          <a:xfrm>
            <a:off x="76200" y="5029200"/>
            <a:ext cx="4495800" cy="1143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45065" name="Title 1"/>
          <p:cNvSpPr>
            <a:spLocks noGrp="1"/>
          </p:cNvSpPr>
          <p:nvPr>
            <p:ph type="title"/>
          </p:nvPr>
        </p:nvSpPr>
        <p:spPr>
          <a:xfrm>
            <a:off x="0" y="122238"/>
            <a:ext cx="9144000" cy="868362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 Business Relationships</a:t>
            </a: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533400" y="1620838"/>
          <a:ext cx="2465388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00" name="Photo Editor Photo" r:id="rId3" imgW="1905266" imgH="1390844" progId="">
                  <p:embed/>
                </p:oleObj>
              </mc:Choice>
              <mc:Fallback>
                <p:oleObj name="Photo Editor Photo" r:id="rId3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20838"/>
                        <a:ext cx="2465388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402013" y="1636713"/>
          <a:ext cx="2465387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01" name="Photo Editor Photo" r:id="rId5" imgW="1905266" imgH="1390844" progId="">
                  <p:embed/>
                </p:oleObj>
              </mc:Choice>
              <mc:Fallback>
                <p:oleObj name="Photo Editor Photo" r:id="rId5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013" y="1636713"/>
                        <a:ext cx="2465387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6221413" y="1581150"/>
          <a:ext cx="2465387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02" name="Photo Editor Photo" r:id="rId6" imgW="1905266" imgH="1390844" progId="">
                  <p:embed/>
                </p:oleObj>
              </mc:Choice>
              <mc:Fallback>
                <p:oleObj name="Photo Editor Photo" r:id="rId6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1413" y="1581150"/>
                        <a:ext cx="2465387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928688" y="3678238"/>
          <a:ext cx="158591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03" name="Photo Editor Photo" r:id="rId7" imgW="1905266" imgH="1390844" progId="">
                  <p:embed/>
                </p:oleObj>
              </mc:Choice>
              <mc:Fallback>
                <p:oleObj name="Photo Editor Photo" r:id="rId7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3678238"/>
                        <a:ext cx="1585912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3900488" y="3678238"/>
          <a:ext cx="158591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04" name="Photo Editor Photo" r:id="rId8" imgW="1905266" imgH="1390844" progId="">
                  <p:embed/>
                </p:oleObj>
              </mc:Choice>
              <mc:Fallback>
                <p:oleObj name="Photo Editor Photo" r:id="rId8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88" y="3678238"/>
                        <a:ext cx="1585912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6796088" y="3678238"/>
          <a:ext cx="158591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05" name="Photo Editor Photo" r:id="rId9" imgW="1905266" imgH="1390844" progId="">
                  <p:embed/>
                </p:oleObj>
              </mc:Choice>
              <mc:Fallback>
                <p:oleObj name="Photo Editor Photo" r:id="rId9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3678238"/>
                        <a:ext cx="1585912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067" name="Straight Connector 11"/>
          <p:cNvCxnSpPr>
            <a:cxnSpLocks noChangeShapeType="1"/>
          </p:cNvCxnSpPr>
          <p:nvPr/>
        </p:nvCxnSpPr>
        <p:spPr bwMode="auto">
          <a:xfrm>
            <a:off x="2895600" y="2209800"/>
            <a:ext cx="685800" cy="15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8" name="Straight Connector 12"/>
          <p:cNvCxnSpPr>
            <a:cxnSpLocks noChangeShapeType="1"/>
          </p:cNvCxnSpPr>
          <p:nvPr/>
        </p:nvCxnSpPr>
        <p:spPr bwMode="auto">
          <a:xfrm>
            <a:off x="5715000" y="2209800"/>
            <a:ext cx="685800" cy="15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9" name="Straight Connector 13"/>
          <p:cNvCxnSpPr>
            <a:cxnSpLocks noChangeShapeType="1"/>
          </p:cNvCxnSpPr>
          <p:nvPr/>
        </p:nvCxnSpPr>
        <p:spPr bwMode="auto">
          <a:xfrm rot="5400000">
            <a:off x="1409701" y="3314700"/>
            <a:ext cx="838200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0" name="Straight Connector 15"/>
          <p:cNvCxnSpPr>
            <a:cxnSpLocks noChangeShapeType="1"/>
          </p:cNvCxnSpPr>
          <p:nvPr/>
        </p:nvCxnSpPr>
        <p:spPr bwMode="auto">
          <a:xfrm rot="5400000">
            <a:off x="4304507" y="3313906"/>
            <a:ext cx="838200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1" name="Straight Connector 16"/>
          <p:cNvCxnSpPr>
            <a:cxnSpLocks noChangeShapeType="1"/>
          </p:cNvCxnSpPr>
          <p:nvPr/>
        </p:nvCxnSpPr>
        <p:spPr bwMode="auto">
          <a:xfrm rot="5400000">
            <a:off x="7123907" y="3313906"/>
            <a:ext cx="838200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2" name="Straight Connector 20"/>
          <p:cNvCxnSpPr>
            <a:cxnSpLocks noChangeShapeType="1"/>
          </p:cNvCxnSpPr>
          <p:nvPr/>
        </p:nvCxnSpPr>
        <p:spPr bwMode="auto">
          <a:xfrm>
            <a:off x="1905000" y="5481638"/>
            <a:ext cx="990600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3" name="Straight Connector 22"/>
          <p:cNvCxnSpPr>
            <a:cxnSpLocks noChangeShapeType="1"/>
          </p:cNvCxnSpPr>
          <p:nvPr/>
        </p:nvCxnSpPr>
        <p:spPr bwMode="auto">
          <a:xfrm>
            <a:off x="1905000" y="5937250"/>
            <a:ext cx="912813" cy="15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990600" y="5634038"/>
            <a:ext cx="8350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peer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98775" y="5634038"/>
            <a:ext cx="8350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peer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2750" y="5253038"/>
            <a:ext cx="14160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provider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49563" y="5176838"/>
            <a:ext cx="15700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customer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" y="4800600"/>
            <a:ext cx="3602038" cy="461963"/>
          </a:xfrm>
          <a:prstGeom prst="rect">
            <a:avLst/>
          </a:prstGeom>
          <a:solidFill>
            <a:srgbClr val="FFFF99"/>
          </a:solidFill>
          <a:ln>
            <a:solidFill>
              <a:schemeClr val="bg2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 i="1" dirty="0">
                <a:latin typeface="+mn-lt"/>
                <a:ea typeface="+mn-ea"/>
                <a:cs typeface="+mn-cs"/>
              </a:rPr>
              <a:t>Relations between </a:t>
            </a:r>
            <a:r>
              <a:rPr lang="en-US" sz="2400" b="0" i="1" dirty="0" err="1">
                <a:latin typeface="+mn-lt"/>
                <a:ea typeface="+mn-ea"/>
                <a:cs typeface="+mn-cs"/>
              </a:rPr>
              <a:t>ASes</a:t>
            </a:r>
            <a:endParaRPr lang="en-US" sz="2400" b="0" i="1" dirty="0">
              <a:latin typeface="+mn-lt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00600" y="5029200"/>
            <a:ext cx="4267200" cy="11430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buFont typeface="Arial"/>
              <a:buChar char="•"/>
              <a:defRPr/>
            </a:pPr>
            <a:r>
              <a:rPr lang="en-US" sz="2400" dirty="0" smtClean="0">
                <a:latin typeface="Arial" charset="0"/>
                <a:ea typeface="+mn-ea"/>
                <a:cs typeface="+mn-cs"/>
              </a:rPr>
              <a:t> Customers </a:t>
            </a:r>
            <a:r>
              <a:rPr lang="en-US" sz="2400" dirty="0">
                <a:latin typeface="Arial" charset="0"/>
                <a:ea typeface="+mn-ea"/>
                <a:cs typeface="+mn-cs"/>
              </a:rPr>
              <a:t>pay provider</a:t>
            </a:r>
          </a:p>
          <a:p>
            <a:pPr algn="l">
              <a:buFont typeface="Arial"/>
              <a:buChar char="•"/>
              <a:defRPr/>
            </a:pPr>
            <a:r>
              <a:rPr lang="en-US" sz="2400" dirty="0" smtClean="0">
                <a:latin typeface="+mn-lt"/>
                <a:ea typeface="+mn-ea"/>
                <a:cs typeface="+mn-cs"/>
              </a:rPr>
              <a:t> Peers </a:t>
            </a:r>
            <a:r>
              <a:rPr lang="en-US" sz="2400" dirty="0">
                <a:latin typeface="+mn-lt"/>
                <a:ea typeface="+mn-ea"/>
                <a:cs typeface="+mn-cs"/>
              </a:rPr>
              <a:t>don’t pay each other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76800" y="4800600"/>
            <a:ext cx="3219450" cy="461963"/>
          </a:xfrm>
          <a:prstGeom prst="rect">
            <a:avLst/>
          </a:prstGeom>
          <a:solidFill>
            <a:srgbClr val="FFFF99"/>
          </a:solidFill>
          <a:ln>
            <a:solidFill>
              <a:srgbClr val="80808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 i="1" dirty="0">
                <a:latin typeface="+mn-lt"/>
                <a:ea typeface="+mn-ea"/>
                <a:cs typeface="+mn-cs"/>
              </a:rPr>
              <a:t>Business Implications</a:t>
            </a:r>
          </a:p>
        </p:txBody>
      </p:sp>
    </p:spTree>
    <p:extLst>
      <p:ext uri="{BB962C8B-B14F-4D97-AF65-F5344CB8AC3E}">
        <p14:creationId xmlns:p14="http://schemas.microsoft.com/office/powerpoint/2010/main" val="889205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4" name="Rectangle 28"/>
          <p:cNvSpPr>
            <a:spLocks noChangeArrowheads="1"/>
          </p:cNvSpPr>
          <p:nvPr/>
        </p:nvSpPr>
        <p:spPr bwMode="auto">
          <a:xfrm>
            <a:off x="76200" y="5638800"/>
            <a:ext cx="4495800" cy="1143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45065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8991600" cy="1173162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Why peer?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99545"/>
              </p:ext>
            </p:extLst>
          </p:nvPr>
        </p:nvGraphicFramePr>
        <p:xfrm>
          <a:off x="2438400" y="2473791"/>
          <a:ext cx="1912404" cy="1190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18" name="Photo Editor Photo" r:id="rId3" imgW="1905266" imgH="1390844" progId="">
                  <p:embed/>
                </p:oleObj>
              </mc:Choice>
              <mc:Fallback>
                <p:oleObj name="Photo Editor Photo" r:id="rId3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473791"/>
                        <a:ext cx="1912404" cy="11905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799249"/>
              </p:ext>
            </p:extLst>
          </p:nvPr>
        </p:nvGraphicFramePr>
        <p:xfrm>
          <a:off x="4663586" y="2487947"/>
          <a:ext cx="1912403" cy="1190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19" name="Photo Editor Photo" r:id="rId5" imgW="1905266" imgH="1390844" progId="">
                  <p:embed/>
                </p:oleObj>
              </mc:Choice>
              <mc:Fallback>
                <p:oleObj name="Photo Editor Photo" r:id="rId5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3586" y="2487947"/>
                        <a:ext cx="1912403" cy="11905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870298"/>
              </p:ext>
            </p:extLst>
          </p:nvPr>
        </p:nvGraphicFramePr>
        <p:xfrm>
          <a:off x="3886200" y="1219200"/>
          <a:ext cx="1912403" cy="1190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20" name="Photo Editor Photo" r:id="rId6" imgW="1905266" imgH="1390844" progId="">
                  <p:embed/>
                </p:oleObj>
              </mc:Choice>
              <mc:Fallback>
                <p:oleObj name="Photo Editor Photo" r:id="rId6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219200"/>
                        <a:ext cx="1912403" cy="11905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792604"/>
              </p:ext>
            </p:extLst>
          </p:nvPr>
        </p:nvGraphicFramePr>
        <p:xfrm>
          <a:off x="2745025" y="4222062"/>
          <a:ext cx="1230193" cy="796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21" name="Photo Editor Photo" r:id="rId7" imgW="1905266" imgH="1390844" progId="">
                  <p:embed/>
                </p:oleObj>
              </mc:Choice>
              <mc:Fallback>
                <p:oleObj name="Photo Editor Photo" r:id="rId7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5025" y="4222062"/>
                        <a:ext cx="1230193" cy="796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649238"/>
              </p:ext>
            </p:extLst>
          </p:nvPr>
        </p:nvGraphicFramePr>
        <p:xfrm>
          <a:off x="5050253" y="4308415"/>
          <a:ext cx="1230193" cy="796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22" name="Photo Editor Photo" r:id="rId8" imgW="1905266" imgH="1390844" progId="">
                  <p:embed/>
                </p:oleObj>
              </mc:Choice>
              <mc:Fallback>
                <p:oleObj name="Photo Editor Photo" r:id="rId8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0253" y="4308415"/>
                        <a:ext cx="1230193" cy="796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067" name="Straight Connector 11"/>
          <p:cNvCxnSpPr>
            <a:cxnSpLocks noChangeShapeType="1"/>
          </p:cNvCxnSpPr>
          <p:nvPr/>
        </p:nvCxnSpPr>
        <p:spPr bwMode="auto">
          <a:xfrm>
            <a:off x="4270761" y="3122784"/>
            <a:ext cx="531976" cy="1416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9" name="Straight Connector 13"/>
          <p:cNvCxnSpPr>
            <a:cxnSpLocks noChangeShapeType="1"/>
          </p:cNvCxnSpPr>
          <p:nvPr/>
        </p:nvCxnSpPr>
        <p:spPr bwMode="auto">
          <a:xfrm rot="5400000">
            <a:off x="3069524" y="3984425"/>
            <a:ext cx="747439" cy="24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0" name="Straight Connector 15"/>
          <p:cNvCxnSpPr>
            <a:cxnSpLocks noChangeShapeType="1"/>
          </p:cNvCxnSpPr>
          <p:nvPr/>
        </p:nvCxnSpPr>
        <p:spPr bwMode="auto">
          <a:xfrm rot="5400000">
            <a:off x="5315028" y="3983625"/>
            <a:ext cx="747439" cy="123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1" name="Straight Connector 16"/>
          <p:cNvCxnSpPr>
            <a:cxnSpLocks noChangeShapeType="1"/>
          </p:cNvCxnSpPr>
          <p:nvPr/>
        </p:nvCxnSpPr>
        <p:spPr bwMode="auto">
          <a:xfrm>
            <a:off x="5259032" y="2133600"/>
            <a:ext cx="303568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2" name="Straight Connector 20"/>
          <p:cNvCxnSpPr>
            <a:cxnSpLocks noChangeShapeType="1"/>
          </p:cNvCxnSpPr>
          <p:nvPr/>
        </p:nvCxnSpPr>
        <p:spPr bwMode="auto">
          <a:xfrm>
            <a:off x="1905000" y="6015038"/>
            <a:ext cx="990600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3" name="Straight Connector 22"/>
          <p:cNvCxnSpPr>
            <a:cxnSpLocks noChangeShapeType="1"/>
          </p:cNvCxnSpPr>
          <p:nvPr/>
        </p:nvCxnSpPr>
        <p:spPr bwMode="auto">
          <a:xfrm>
            <a:off x="1905000" y="6470650"/>
            <a:ext cx="912813" cy="15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990600" y="6167438"/>
            <a:ext cx="8350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peer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98775" y="6167438"/>
            <a:ext cx="8350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peer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2750" y="5786438"/>
            <a:ext cx="14160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provider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49563" y="5710238"/>
            <a:ext cx="15700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customer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" y="5334000"/>
            <a:ext cx="3602038" cy="461963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 i="1" dirty="0">
                <a:latin typeface="+mn-lt"/>
                <a:ea typeface="+mn-ea"/>
                <a:cs typeface="+mn-cs"/>
              </a:rPr>
              <a:t>Relations between </a:t>
            </a:r>
            <a:r>
              <a:rPr lang="en-US" sz="2400" b="0" i="1" dirty="0" err="1">
                <a:latin typeface="+mn-lt"/>
                <a:ea typeface="+mn-ea"/>
                <a:cs typeface="+mn-cs"/>
              </a:rPr>
              <a:t>ASes</a:t>
            </a:r>
            <a:endParaRPr lang="en-US" sz="2400" b="0" i="1" dirty="0">
              <a:latin typeface="+mn-lt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00600" y="5638800"/>
            <a:ext cx="4267200" cy="11430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buFont typeface="Arial"/>
              <a:buChar char="•"/>
              <a:defRPr/>
            </a:pPr>
            <a:r>
              <a:rPr lang="en-US" sz="2400" dirty="0" smtClean="0">
                <a:latin typeface="Arial" charset="0"/>
                <a:ea typeface="+mn-ea"/>
                <a:cs typeface="+mn-cs"/>
              </a:rPr>
              <a:t> Customers </a:t>
            </a:r>
            <a:r>
              <a:rPr lang="en-US" sz="2400" dirty="0">
                <a:latin typeface="Arial" charset="0"/>
                <a:ea typeface="+mn-ea"/>
                <a:cs typeface="+mn-cs"/>
              </a:rPr>
              <a:t>pay provider</a:t>
            </a:r>
          </a:p>
          <a:p>
            <a:pPr algn="l">
              <a:buFont typeface="Arial"/>
              <a:buChar char="•"/>
              <a:defRPr/>
            </a:pPr>
            <a:r>
              <a:rPr lang="en-US" sz="2400" dirty="0" smtClean="0">
                <a:latin typeface="+mn-lt"/>
                <a:ea typeface="+mn-ea"/>
                <a:cs typeface="+mn-cs"/>
              </a:rPr>
              <a:t> Peers </a:t>
            </a:r>
            <a:r>
              <a:rPr lang="en-US" sz="2400" dirty="0">
                <a:latin typeface="+mn-lt"/>
                <a:ea typeface="+mn-ea"/>
                <a:cs typeface="+mn-cs"/>
              </a:rPr>
              <a:t>don’t pay each other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76800" y="5334000"/>
            <a:ext cx="3219450" cy="461963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 i="1" dirty="0">
                <a:latin typeface="+mn-lt"/>
                <a:ea typeface="+mn-ea"/>
                <a:cs typeface="+mn-cs"/>
              </a:rPr>
              <a:t>Business Implications</a:t>
            </a:r>
          </a:p>
        </p:txBody>
      </p:sp>
      <p:cxnSp>
        <p:nvCxnSpPr>
          <p:cNvPr id="29" name="Straight Connector 16"/>
          <p:cNvCxnSpPr>
            <a:cxnSpLocks noChangeShapeType="1"/>
          </p:cNvCxnSpPr>
          <p:nvPr/>
        </p:nvCxnSpPr>
        <p:spPr bwMode="auto">
          <a:xfrm flipH="1">
            <a:off x="3962400" y="2133600"/>
            <a:ext cx="4572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4648200" y="16002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288238" y="2743200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486400" y="2743200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200400" y="4343400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574238" y="4415135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5" name="Freeform 4"/>
          <p:cNvSpPr/>
          <p:nvPr/>
        </p:nvSpPr>
        <p:spPr>
          <a:xfrm>
            <a:off x="3580867" y="2057400"/>
            <a:ext cx="1909124" cy="2670430"/>
          </a:xfrm>
          <a:custGeom>
            <a:avLst/>
            <a:gdLst>
              <a:gd name="connsiteX0" fmla="*/ 0 w 1909124"/>
              <a:gd name="connsiteY0" fmla="*/ 2505914 h 2770531"/>
              <a:gd name="connsiteX1" fmla="*/ 229317 w 1909124"/>
              <a:gd name="connsiteY1" fmla="*/ 1112262 h 2770531"/>
              <a:gd name="connsiteX2" fmla="*/ 1305341 w 1909124"/>
              <a:gd name="connsiteY2" fmla="*/ 869 h 2770531"/>
              <a:gd name="connsiteX3" fmla="*/ 1834533 w 1909124"/>
              <a:gd name="connsiteY3" fmla="*/ 1288674 h 2770531"/>
              <a:gd name="connsiteX4" fmla="*/ 1905092 w 1909124"/>
              <a:gd name="connsiteY4" fmla="*/ 2770531 h 2770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9124" h="2770531">
                <a:moveTo>
                  <a:pt x="0" y="2505914"/>
                </a:moveTo>
                <a:cubicBezTo>
                  <a:pt x="5880" y="2017841"/>
                  <a:pt x="11760" y="1529769"/>
                  <a:pt x="229317" y="1112262"/>
                </a:cubicBezTo>
                <a:cubicBezTo>
                  <a:pt x="446874" y="694755"/>
                  <a:pt x="1037805" y="-28533"/>
                  <a:pt x="1305341" y="869"/>
                </a:cubicBezTo>
                <a:cubicBezTo>
                  <a:pt x="1572877" y="30271"/>
                  <a:pt x="1734574" y="827064"/>
                  <a:pt x="1834533" y="1288674"/>
                </a:cubicBezTo>
                <a:cubicBezTo>
                  <a:pt x="1934492" y="1750284"/>
                  <a:pt x="1905092" y="2770531"/>
                  <a:pt x="1905092" y="2770531"/>
                </a:cubicBezTo>
              </a:path>
            </a:pathLst>
          </a:custGeom>
          <a:ln w="38100" cmpd="sng">
            <a:solidFill>
              <a:srgbClr val="0000FF"/>
            </a:solidFill>
            <a:headEnd type="triangl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858000" y="1905000"/>
            <a:ext cx="1828800" cy="8382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E.g., D and E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talk a lot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6781800" y="2971800"/>
            <a:ext cx="2209800" cy="7620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Peering saves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B </a:t>
            </a:r>
            <a:r>
              <a:rPr lang="en-US" i="1" u="sng" dirty="0" smtClean="0">
                <a:latin typeface="+mn-lt"/>
              </a:rPr>
              <a:t>and</a:t>
            </a:r>
            <a:r>
              <a:rPr lang="en-US" dirty="0" smtClean="0">
                <a:latin typeface="+mn-lt"/>
              </a:rPr>
              <a:t> C money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>
          <a:xfrm rot="21205779">
            <a:off x="3600855" y="3270337"/>
            <a:ext cx="1524533" cy="1447796"/>
          </a:xfrm>
          <a:custGeom>
            <a:avLst/>
            <a:gdLst>
              <a:gd name="connsiteX0" fmla="*/ 0 w 1909124"/>
              <a:gd name="connsiteY0" fmla="*/ 2505914 h 2770531"/>
              <a:gd name="connsiteX1" fmla="*/ 229317 w 1909124"/>
              <a:gd name="connsiteY1" fmla="*/ 1112262 h 2770531"/>
              <a:gd name="connsiteX2" fmla="*/ 1305341 w 1909124"/>
              <a:gd name="connsiteY2" fmla="*/ 869 h 2770531"/>
              <a:gd name="connsiteX3" fmla="*/ 1834533 w 1909124"/>
              <a:gd name="connsiteY3" fmla="*/ 1288674 h 2770531"/>
              <a:gd name="connsiteX4" fmla="*/ 1905092 w 1909124"/>
              <a:gd name="connsiteY4" fmla="*/ 2770531 h 2770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9124" h="2770531">
                <a:moveTo>
                  <a:pt x="0" y="2505914"/>
                </a:moveTo>
                <a:cubicBezTo>
                  <a:pt x="5880" y="2017841"/>
                  <a:pt x="11760" y="1529769"/>
                  <a:pt x="229317" y="1112262"/>
                </a:cubicBezTo>
                <a:cubicBezTo>
                  <a:pt x="446874" y="694755"/>
                  <a:pt x="1037805" y="-28533"/>
                  <a:pt x="1305341" y="869"/>
                </a:cubicBezTo>
                <a:cubicBezTo>
                  <a:pt x="1572877" y="30271"/>
                  <a:pt x="1734574" y="827064"/>
                  <a:pt x="1834533" y="1288674"/>
                </a:cubicBezTo>
                <a:cubicBezTo>
                  <a:pt x="1934492" y="1750284"/>
                  <a:pt x="1905092" y="2770531"/>
                  <a:pt x="1905092" y="2770531"/>
                </a:cubicBezTo>
              </a:path>
            </a:pathLst>
          </a:custGeom>
          <a:ln w="38100" cmpd="sng">
            <a:solidFill>
              <a:srgbClr val="0000FF"/>
            </a:solidFill>
            <a:headEnd type="triangl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978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 animBg="1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82562"/>
            <a:ext cx="8458200" cy="1325562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Autonomous Systems (AS) 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4833937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AS is a network under a single administrative control 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currently over 30,000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ASes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Think AT&amp;T, France Telecom, UCB, IBM,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etc.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err="1">
                <a:latin typeface="Arial" charset="0"/>
                <a:cs typeface="Arial" charset="0"/>
              </a:rPr>
              <a:t>ASes</a:t>
            </a:r>
            <a:r>
              <a:rPr lang="en-US" dirty="0">
                <a:latin typeface="Arial" charset="0"/>
                <a:cs typeface="Arial" charset="0"/>
              </a:rPr>
              <a:t> are sometimes called </a:t>
            </a:r>
            <a:r>
              <a:rPr lang="ja-JP" altLang="en-US" dirty="0">
                <a:latin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cs typeface="Arial" charset="0"/>
              </a:rPr>
              <a:t>domains</a:t>
            </a:r>
            <a:r>
              <a:rPr lang="ja-JP" altLang="en-US" dirty="0" smtClean="0">
                <a:latin typeface="Arial" charset="0"/>
                <a:cs typeface="Arial" charset="0"/>
              </a:rPr>
              <a:t>”</a:t>
            </a:r>
            <a:r>
              <a:rPr lang="en-US" altLang="ja-JP" dirty="0" smtClean="0">
                <a:latin typeface="Arial" charset="0"/>
                <a:cs typeface="Arial" charset="0"/>
              </a:rPr>
              <a:t> </a:t>
            </a:r>
            <a:endParaRPr lang="en-US" altLang="ja-JP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Each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AS is assigned a unique identifier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16 bit AS Number (ASN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E.g., ASN 25 is UCB 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90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019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Title 1"/>
          <p:cNvSpPr>
            <a:spLocks noGrp="1"/>
          </p:cNvSpPr>
          <p:nvPr>
            <p:ph type="title"/>
          </p:nvPr>
        </p:nvSpPr>
        <p:spPr>
          <a:xfrm>
            <a:off x="0" y="122238"/>
            <a:ext cx="9144000" cy="944562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  Routing Follows the Money!</a:t>
            </a:r>
          </a:p>
        </p:txBody>
      </p:sp>
      <p:sp>
        <p:nvSpPr>
          <p:cNvPr id="46089" name="Content Placeholder 39"/>
          <p:cNvSpPr>
            <a:spLocks noGrp="1"/>
          </p:cNvSpPr>
          <p:nvPr>
            <p:ph idx="1"/>
          </p:nvPr>
        </p:nvSpPr>
        <p:spPr>
          <a:xfrm>
            <a:off x="381000" y="5638800"/>
            <a:ext cx="8229600" cy="1066800"/>
          </a:xfrm>
        </p:spPr>
        <p:txBody>
          <a:bodyPr/>
          <a:lstStyle/>
          <a:p>
            <a:r>
              <a:rPr lang="en-US" dirty="0" err="1" smtClean="0">
                <a:latin typeface="Arial" charset="0"/>
                <a:cs typeface="Arial" charset="0"/>
              </a:rPr>
              <a:t>ASes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provide </a:t>
            </a:r>
            <a:r>
              <a:rPr lang="en-US" dirty="0" smtClean="0">
                <a:latin typeface="Arial" charset="0"/>
                <a:cs typeface="Arial" charset="0"/>
              </a:rPr>
              <a:t>“transit” </a:t>
            </a:r>
            <a:r>
              <a:rPr lang="en-US" dirty="0">
                <a:latin typeface="Arial" charset="0"/>
                <a:cs typeface="Arial" charset="0"/>
              </a:rPr>
              <a:t>between their customers</a:t>
            </a:r>
          </a:p>
          <a:p>
            <a:r>
              <a:rPr lang="en-US" dirty="0">
                <a:latin typeface="Arial" charset="0"/>
                <a:cs typeface="Arial" charset="0"/>
              </a:rPr>
              <a:t>Peers do not provide </a:t>
            </a:r>
            <a:r>
              <a:rPr lang="en-US" dirty="0" smtClean="0">
                <a:latin typeface="Arial" charset="0"/>
                <a:cs typeface="Arial" charset="0"/>
              </a:rPr>
              <a:t>transit between other peers</a:t>
            </a:r>
            <a:endParaRPr lang="en-US" dirty="0">
              <a:latin typeface="Arial" charset="0"/>
              <a:cs typeface="Arial" charset="0"/>
            </a:endParaRPr>
          </a:p>
        </p:txBody>
      </p:sp>
      <p:cxnSp>
        <p:nvCxnSpPr>
          <p:cNvPr id="46099" name="Straight Arrow Connector 41"/>
          <p:cNvCxnSpPr>
            <a:cxnSpLocks noChangeShapeType="1"/>
          </p:cNvCxnSpPr>
          <p:nvPr/>
        </p:nvCxnSpPr>
        <p:spPr bwMode="auto">
          <a:xfrm>
            <a:off x="533400" y="5262563"/>
            <a:ext cx="1295400" cy="1587"/>
          </a:xfrm>
          <a:prstGeom prst="straightConnector1">
            <a:avLst/>
          </a:prstGeom>
          <a:noFill/>
          <a:ln w="50800">
            <a:solidFill>
              <a:srgbClr val="3366FF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0" name="Straight Arrow Connector 42"/>
          <p:cNvCxnSpPr>
            <a:cxnSpLocks noChangeShapeType="1"/>
          </p:cNvCxnSpPr>
          <p:nvPr/>
        </p:nvCxnSpPr>
        <p:spPr bwMode="auto">
          <a:xfrm>
            <a:off x="4343400" y="5262563"/>
            <a:ext cx="1295400" cy="1587"/>
          </a:xfrm>
          <a:prstGeom prst="straightConnector1">
            <a:avLst/>
          </a:prstGeom>
          <a:noFill/>
          <a:ln w="50800">
            <a:solidFill>
              <a:srgbClr val="FF3300"/>
            </a:solidFill>
            <a:prstDash val="dash"/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1946275" y="5033963"/>
            <a:ext cx="20605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 dirty="0">
                <a:latin typeface="+mn-lt"/>
                <a:ea typeface="+mn-ea"/>
                <a:cs typeface="+mn-cs"/>
              </a:rPr>
              <a:t>traffic allowed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07075" y="5029200"/>
            <a:ext cx="25733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0" dirty="0">
                <a:latin typeface="+mn-lt"/>
                <a:ea typeface="+mn-ea"/>
                <a:cs typeface="+mn-cs"/>
              </a:rPr>
              <a:t>traffic </a:t>
            </a:r>
            <a:r>
              <a:rPr lang="en-US" sz="2400" b="0" u="sng" dirty="0">
                <a:latin typeface="+mn-lt"/>
                <a:ea typeface="+mn-ea"/>
                <a:cs typeface="+mn-cs"/>
              </a:rPr>
              <a:t>not</a:t>
            </a:r>
            <a:r>
              <a:rPr lang="en-US" sz="2400" b="0" dirty="0">
                <a:latin typeface="+mn-lt"/>
                <a:ea typeface="+mn-ea"/>
                <a:cs typeface="+mn-cs"/>
              </a:rPr>
              <a:t> allowed</a:t>
            </a: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266407"/>
              </p:ext>
            </p:extLst>
          </p:nvPr>
        </p:nvGraphicFramePr>
        <p:xfrm>
          <a:off x="838200" y="2620124"/>
          <a:ext cx="2234978" cy="98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15" name="Photo Editor Photo" r:id="rId4" imgW="1905266" imgH="1390844" progId="">
                  <p:embed/>
                </p:oleObj>
              </mc:Choice>
              <mc:Fallback>
                <p:oleObj name="Photo Editor Photo" r:id="rId4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20124"/>
                        <a:ext cx="2234978" cy="986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404351"/>
              </p:ext>
            </p:extLst>
          </p:nvPr>
        </p:nvGraphicFramePr>
        <p:xfrm>
          <a:off x="3438718" y="2631853"/>
          <a:ext cx="2234977" cy="98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16" name="Photo Editor Photo" r:id="rId6" imgW="1905266" imgH="1390844" progId="">
                  <p:embed/>
                </p:oleObj>
              </mc:Choice>
              <mc:Fallback>
                <p:oleObj name="Photo Editor Photo" r:id="rId6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718" y="2631853"/>
                        <a:ext cx="2234977" cy="986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74075"/>
              </p:ext>
            </p:extLst>
          </p:nvPr>
        </p:nvGraphicFramePr>
        <p:xfrm>
          <a:off x="5994623" y="2590800"/>
          <a:ext cx="2234977" cy="98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17" name="Photo Editor Photo" r:id="rId7" imgW="1905266" imgH="1390844" progId="">
                  <p:embed/>
                </p:oleObj>
              </mc:Choice>
              <mc:Fallback>
                <p:oleObj name="Photo Editor Photo" r:id="rId7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623" y="2590800"/>
                        <a:ext cx="2234977" cy="986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045683"/>
              </p:ext>
            </p:extLst>
          </p:nvPr>
        </p:nvGraphicFramePr>
        <p:xfrm>
          <a:off x="1196545" y="4140241"/>
          <a:ext cx="1437696" cy="660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18" name="Photo Editor Photo" r:id="rId8" imgW="1905266" imgH="1390844" progId="">
                  <p:embed/>
                </p:oleObj>
              </mc:Choice>
              <mc:Fallback>
                <p:oleObj name="Photo Editor Photo" r:id="rId8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545" y="4140241"/>
                        <a:ext cx="1437696" cy="660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206686"/>
              </p:ext>
            </p:extLst>
          </p:nvPr>
        </p:nvGraphicFramePr>
        <p:xfrm>
          <a:off x="3890607" y="4140241"/>
          <a:ext cx="1437696" cy="660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19" name="Photo Editor Photo" r:id="rId9" imgW="1905266" imgH="1390844" progId="">
                  <p:embed/>
                </p:oleObj>
              </mc:Choice>
              <mc:Fallback>
                <p:oleObj name="Photo Editor Photo" r:id="rId9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607" y="4140241"/>
                        <a:ext cx="1437696" cy="660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65620"/>
              </p:ext>
            </p:extLst>
          </p:nvPr>
        </p:nvGraphicFramePr>
        <p:xfrm>
          <a:off x="6515590" y="4140241"/>
          <a:ext cx="1437696" cy="660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20" name="Photo Editor Photo" r:id="rId10" imgW="1905266" imgH="1390844" progId="">
                  <p:embed/>
                </p:oleObj>
              </mc:Choice>
              <mc:Fallback>
                <p:oleObj name="Photo Editor Photo" r:id="rId10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590" y="4140241"/>
                        <a:ext cx="1437696" cy="660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091" name="Straight Connector 11"/>
          <p:cNvCxnSpPr>
            <a:cxnSpLocks noChangeShapeType="1"/>
          </p:cNvCxnSpPr>
          <p:nvPr/>
        </p:nvCxnSpPr>
        <p:spPr bwMode="auto">
          <a:xfrm>
            <a:off x="2979634" y="3055280"/>
            <a:ext cx="621707" cy="117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2" name="Straight Connector 12"/>
          <p:cNvCxnSpPr>
            <a:cxnSpLocks noChangeShapeType="1"/>
          </p:cNvCxnSpPr>
          <p:nvPr/>
        </p:nvCxnSpPr>
        <p:spPr bwMode="auto">
          <a:xfrm>
            <a:off x="5535538" y="3055280"/>
            <a:ext cx="621707" cy="117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3" name="Straight Connector 13"/>
          <p:cNvCxnSpPr>
            <a:cxnSpLocks noChangeShapeType="1"/>
          </p:cNvCxnSpPr>
          <p:nvPr/>
        </p:nvCxnSpPr>
        <p:spPr bwMode="auto">
          <a:xfrm rot="5400000">
            <a:off x="1702882" y="3871373"/>
            <a:ext cx="619307" cy="287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4" name="Straight Connector 15"/>
          <p:cNvCxnSpPr>
            <a:cxnSpLocks noChangeShapeType="1"/>
          </p:cNvCxnSpPr>
          <p:nvPr/>
        </p:nvCxnSpPr>
        <p:spPr bwMode="auto">
          <a:xfrm rot="5400000">
            <a:off x="4327145" y="3870920"/>
            <a:ext cx="619307" cy="143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5" name="Straight Connector 16"/>
          <p:cNvCxnSpPr>
            <a:cxnSpLocks noChangeShapeType="1"/>
          </p:cNvCxnSpPr>
          <p:nvPr/>
        </p:nvCxnSpPr>
        <p:spPr bwMode="auto">
          <a:xfrm rot="5400000">
            <a:off x="6883050" y="3870920"/>
            <a:ext cx="619307" cy="143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6" name="Freeform 31"/>
          <p:cNvSpPr>
            <a:spLocks noChangeArrowheads="1"/>
          </p:cNvSpPr>
          <p:nvPr/>
        </p:nvSpPr>
        <p:spPr bwMode="auto">
          <a:xfrm>
            <a:off x="1667142" y="2830078"/>
            <a:ext cx="5802594" cy="1438012"/>
          </a:xfrm>
          <a:custGeom>
            <a:avLst/>
            <a:gdLst>
              <a:gd name="T0" fmla="*/ 311566 w 2597454"/>
              <a:gd name="T1" fmla="*/ 2420048 h 1565160"/>
              <a:gd name="T2" fmla="*/ 428409 w 2597454"/>
              <a:gd name="T3" fmla="*/ 813294 h 1565160"/>
              <a:gd name="T4" fmla="*/ 2882020 w 2597454"/>
              <a:gd name="T5" fmla="*/ 158690 h 1565160"/>
              <a:gd name="T6" fmla="*/ 11761761 w 2597454"/>
              <a:gd name="T7" fmla="*/ 69427 h 1565160"/>
              <a:gd name="T8" fmla="*/ 15150088 w 2597454"/>
              <a:gd name="T9" fmla="*/ 575258 h 1565160"/>
              <a:gd name="T10" fmla="*/ 15500602 w 2597454"/>
              <a:gd name="T11" fmla="*/ 2390294 h 15651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97454"/>
              <a:gd name="T19" fmla="*/ 0 h 1565160"/>
              <a:gd name="T20" fmla="*/ 2597454 w 2597454"/>
              <a:gd name="T21" fmla="*/ 1565160 h 15651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97454" h="1565160">
                <a:moveTo>
                  <a:pt x="51307" y="1565160"/>
                </a:moveTo>
                <a:cubicBezTo>
                  <a:pt x="25653" y="1167455"/>
                  <a:pt x="0" y="769750"/>
                  <a:pt x="70548" y="525996"/>
                </a:cubicBezTo>
                <a:cubicBezTo>
                  <a:pt x="141096" y="282242"/>
                  <a:pt x="163543" y="182815"/>
                  <a:pt x="474596" y="102633"/>
                </a:cubicBezTo>
                <a:cubicBezTo>
                  <a:pt x="785649" y="22451"/>
                  <a:pt x="1600159" y="0"/>
                  <a:pt x="1936866" y="44902"/>
                </a:cubicBezTo>
                <a:cubicBezTo>
                  <a:pt x="2273573" y="89804"/>
                  <a:pt x="2392223" y="121877"/>
                  <a:pt x="2494838" y="372046"/>
                </a:cubicBezTo>
                <a:cubicBezTo>
                  <a:pt x="2597454" y="622215"/>
                  <a:pt x="2552559" y="1545916"/>
                  <a:pt x="2552559" y="1545916"/>
                </a:cubicBezTo>
              </a:path>
            </a:pathLst>
          </a:custGeom>
          <a:noFill/>
          <a:ln w="50800">
            <a:solidFill>
              <a:srgbClr val="FF3300"/>
            </a:solidFill>
            <a:prstDash val="dash"/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46097" name="Freeform 32"/>
          <p:cNvSpPr>
            <a:spLocks noChangeArrowheads="1"/>
          </p:cNvSpPr>
          <p:nvPr/>
        </p:nvSpPr>
        <p:spPr bwMode="auto">
          <a:xfrm>
            <a:off x="2192427" y="3137385"/>
            <a:ext cx="2354426" cy="1100208"/>
          </a:xfrm>
          <a:custGeom>
            <a:avLst/>
            <a:gdLst>
              <a:gd name="T0" fmla="*/ 51301 w 2597454"/>
              <a:gd name="T1" fmla="*/ 1416579 h 1565160"/>
              <a:gd name="T2" fmla="*/ 70540 w 2597454"/>
              <a:gd name="T3" fmla="*/ 476063 h 1565160"/>
              <a:gd name="T4" fmla="*/ 474540 w 2597454"/>
              <a:gd name="T5" fmla="*/ 92890 h 1565160"/>
              <a:gd name="T6" fmla="*/ 1936639 w 2597454"/>
              <a:gd name="T7" fmla="*/ 40640 h 1565160"/>
              <a:gd name="T8" fmla="*/ 2494546 w 2597454"/>
              <a:gd name="T9" fmla="*/ 336728 h 1565160"/>
              <a:gd name="T10" fmla="*/ 2552260 w 2597454"/>
              <a:gd name="T11" fmla="*/ 1399162 h 15651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97454"/>
              <a:gd name="T19" fmla="*/ 0 h 1565160"/>
              <a:gd name="T20" fmla="*/ 2597454 w 2597454"/>
              <a:gd name="T21" fmla="*/ 1565160 h 15651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97454" h="1565160">
                <a:moveTo>
                  <a:pt x="51307" y="1565160"/>
                </a:moveTo>
                <a:cubicBezTo>
                  <a:pt x="25653" y="1167455"/>
                  <a:pt x="0" y="769750"/>
                  <a:pt x="70548" y="525996"/>
                </a:cubicBezTo>
                <a:cubicBezTo>
                  <a:pt x="141096" y="282242"/>
                  <a:pt x="163543" y="182815"/>
                  <a:pt x="474596" y="102633"/>
                </a:cubicBezTo>
                <a:cubicBezTo>
                  <a:pt x="785649" y="22451"/>
                  <a:pt x="1600159" y="0"/>
                  <a:pt x="1936866" y="44902"/>
                </a:cubicBezTo>
                <a:cubicBezTo>
                  <a:pt x="2273573" y="89804"/>
                  <a:pt x="2392223" y="121877"/>
                  <a:pt x="2494838" y="372046"/>
                </a:cubicBezTo>
                <a:cubicBezTo>
                  <a:pt x="2597454" y="622215"/>
                  <a:pt x="2552559" y="1545916"/>
                  <a:pt x="2552559" y="1545916"/>
                </a:cubicBezTo>
              </a:path>
            </a:pathLst>
          </a:custGeom>
          <a:noFill/>
          <a:ln w="50800">
            <a:solidFill>
              <a:srgbClr val="3366FF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46098" name="Freeform 33"/>
          <p:cNvSpPr>
            <a:spLocks noChangeArrowheads="1"/>
          </p:cNvSpPr>
          <p:nvPr/>
        </p:nvSpPr>
        <p:spPr bwMode="auto">
          <a:xfrm>
            <a:off x="4706596" y="3111581"/>
            <a:ext cx="2354426" cy="1100208"/>
          </a:xfrm>
          <a:custGeom>
            <a:avLst/>
            <a:gdLst>
              <a:gd name="T0" fmla="*/ 51301 w 2597454"/>
              <a:gd name="T1" fmla="*/ 1416579 h 1565160"/>
              <a:gd name="T2" fmla="*/ 70540 w 2597454"/>
              <a:gd name="T3" fmla="*/ 476063 h 1565160"/>
              <a:gd name="T4" fmla="*/ 474540 w 2597454"/>
              <a:gd name="T5" fmla="*/ 92890 h 1565160"/>
              <a:gd name="T6" fmla="*/ 1936639 w 2597454"/>
              <a:gd name="T7" fmla="*/ 40640 h 1565160"/>
              <a:gd name="T8" fmla="*/ 2494546 w 2597454"/>
              <a:gd name="T9" fmla="*/ 336728 h 1565160"/>
              <a:gd name="T10" fmla="*/ 2552260 w 2597454"/>
              <a:gd name="T11" fmla="*/ 1399162 h 15651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97454"/>
              <a:gd name="T19" fmla="*/ 0 h 1565160"/>
              <a:gd name="T20" fmla="*/ 2597454 w 2597454"/>
              <a:gd name="T21" fmla="*/ 1565160 h 15651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97454" h="1565160">
                <a:moveTo>
                  <a:pt x="51307" y="1565160"/>
                </a:moveTo>
                <a:cubicBezTo>
                  <a:pt x="25653" y="1167455"/>
                  <a:pt x="0" y="769750"/>
                  <a:pt x="70548" y="525996"/>
                </a:cubicBezTo>
                <a:cubicBezTo>
                  <a:pt x="141096" y="282242"/>
                  <a:pt x="163543" y="182815"/>
                  <a:pt x="474596" y="102633"/>
                </a:cubicBezTo>
                <a:cubicBezTo>
                  <a:pt x="785649" y="22451"/>
                  <a:pt x="1600159" y="0"/>
                  <a:pt x="1936866" y="44902"/>
                </a:cubicBezTo>
                <a:cubicBezTo>
                  <a:pt x="2273573" y="89804"/>
                  <a:pt x="2392223" y="121877"/>
                  <a:pt x="2494838" y="372046"/>
                </a:cubicBezTo>
                <a:cubicBezTo>
                  <a:pt x="2597454" y="622215"/>
                  <a:pt x="2552559" y="1545916"/>
                  <a:pt x="2552559" y="1545916"/>
                </a:cubicBezTo>
              </a:path>
            </a:pathLst>
          </a:custGeom>
          <a:noFill/>
          <a:ln w="50800">
            <a:solidFill>
              <a:srgbClr val="3366FF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1884" y="2883079"/>
            <a:ext cx="353415" cy="341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48855" y="2886378"/>
            <a:ext cx="334842" cy="341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262501" y="2886378"/>
            <a:ext cx="334842" cy="341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1736221" y="4237594"/>
            <a:ext cx="334842" cy="341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509911" y="4237594"/>
            <a:ext cx="334842" cy="341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065816" y="4237594"/>
            <a:ext cx="334842" cy="341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graphicFrame>
        <p:nvGraphicFramePr>
          <p:cNvPr id="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312871"/>
              </p:ext>
            </p:extLst>
          </p:nvPr>
        </p:nvGraphicFramePr>
        <p:xfrm>
          <a:off x="2438400" y="1324076"/>
          <a:ext cx="1912403" cy="1190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21" name="Photo Editor Photo" r:id="rId11" imgW="1905266" imgH="1390844" progId="">
                  <p:embed/>
                </p:oleObj>
              </mc:Choice>
              <mc:Fallback>
                <p:oleObj name="Photo Editor Photo" r:id="rId11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324076"/>
                        <a:ext cx="1912403" cy="11905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16"/>
          <p:cNvCxnSpPr>
            <a:cxnSpLocks noChangeShapeType="1"/>
          </p:cNvCxnSpPr>
          <p:nvPr/>
        </p:nvCxnSpPr>
        <p:spPr bwMode="auto">
          <a:xfrm>
            <a:off x="3886200" y="2133600"/>
            <a:ext cx="303568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6"/>
          <p:cNvCxnSpPr>
            <a:cxnSpLocks noChangeShapeType="1"/>
          </p:cNvCxnSpPr>
          <p:nvPr/>
        </p:nvCxnSpPr>
        <p:spPr bwMode="auto">
          <a:xfrm flipH="1">
            <a:off x="2514600" y="2209800"/>
            <a:ext cx="4572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3212038" y="1524000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</a:t>
            </a:r>
            <a:endParaRPr lang="en-US" sz="2400" dirty="0"/>
          </a:p>
        </p:txBody>
      </p:sp>
      <p:cxnSp>
        <p:nvCxnSpPr>
          <p:cNvPr id="34" name="Straight Connector 16"/>
          <p:cNvCxnSpPr>
            <a:cxnSpLocks noChangeShapeType="1"/>
          </p:cNvCxnSpPr>
          <p:nvPr/>
        </p:nvCxnSpPr>
        <p:spPr bwMode="auto">
          <a:xfrm>
            <a:off x="7851314" y="1447800"/>
            <a:ext cx="5334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7355795" y="1219200"/>
            <a:ext cx="428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n-lt"/>
              </a:rPr>
              <a:t>Pr</a:t>
            </a:r>
            <a:endParaRPr lang="en-US" sz="1800" b="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46395" y="1249978"/>
            <a:ext cx="49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Cu</a:t>
            </a:r>
            <a:endParaRPr lang="en-US" sz="1800" b="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27195" y="1581090"/>
            <a:ext cx="68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Peer</a:t>
            </a:r>
            <a:endParaRPr lang="en-US" sz="1800" b="0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58784" y="1611868"/>
            <a:ext cx="68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Peer</a:t>
            </a:r>
            <a:endParaRPr lang="en-US" sz="1800" b="0" dirty="0">
              <a:latin typeface="+mn-lt"/>
            </a:endParaRPr>
          </a:p>
        </p:txBody>
      </p:sp>
      <p:cxnSp>
        <p:nvCxnSpPr>
          <p:cNvPr id="42" name="Straight Connector 11"/>
          <p:cNvCxnSpPr>
            <a:cxnSpLocks noChangeShapeType="1"/>
          </p:cNvCxnSpPr>
          <p:nvPr/>
        </p:nvCxnSpPr>
        <p:spPr bwMode="auto">
          <a:xfrm>
            <a:off x="7914969" y="1752600"/>
            <a:ext cx="355226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051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 build="p"/>
      <p:bldP spid="44" grpId="0"/>
      <p:bldP spid="45" grpId="0"/>
      <p:bldP spid="46096" grpId="0" animBg="1"/>
      <p:bldP spid="46097" grpId="0" animBg="1"/>
      <p:bldP spid="4609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Title 1"/>
          <p:cNvSpPr>
            <a:spLocks noGrp="1"/>
          </p:cNvSpPr>
          <p:nvPr>
            <p:ph type="title"/>
          </p:nvPr>
        </p:nvSpPr>
        <p:spPr>
          <a:xfrm>
            <a:off x="0" y="122238"/>
            <a:ext cx="9144000" cy="944562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  Routing Follows the Money!</a:t>
            </a:r>
          </a:p>
        </p:txBody>
      </p:sp>
      <p:sp>
        <p:nvSpPr>
          <p:cNvPr id="46089" name="Content Placeholder 39"/>
          <p:cNvSpPr>
            <a:spLocks noGrp="1"/>
          </p:cNvSpPr>
          <p:nvPr>
            <p:ph idx="1"/>
          </p:nvPr>
        </p:nvSpPr>
        <p:spPr>
          <a:xfrm>
            <a:off x="685800" y="56388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An AS only carries traffic to/from its own customers over a peering link</a:t>
            </a:r>
            <a:endParaRPr lang="en-US" dirty="0">
              <a:latin typeface="Arial" charset="0"/>
              <a:cs typeface="Arial" charset="0"/>
            </a:endParaRP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052430"/>
              </p:ext>
            </p:extLst>
          </p:nvPr>
        </p:nvGraphicFramePr>
        <p:xfrm>
          <a:off x="838200" y="2620124"/>
          <a:ext cx="2234978" cy="98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21" name="Photo Editor Photo" r:id="rId4" imgW="1905266" imgH="1390844" progId="">
                  <p:embed/>
                </p:oleObj>
              </mc:Choice>
              <mc:Fallback>
                <p:oleObj name="Photo Editor Photo" r:id="rId4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20124"/>
                        <a:ext cx="2234978" cy="986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39379"/>
              </p:ext>
            </p:extLst>
          </p:nvPr>
        </p:nvGraphicFramePr>
        <p:xfrm>
          <a:off x="3438718" y="2631853"/>
          <a:ext cx="2234977" cy="98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22" name="Photo Editor Photo" r:id="rId6" imgW="1905266" imgH="1390844" progId="">
                  <p:embed/>
                </p:oleObj>
              </mc:Choice>
              <mc:Fallback>
                <p:oleObj name="Photo Editor Photo" r:id="rId6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718" y="2631853"/>
                        <a:ext cx="2234977" cy="986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02709"/>
              </p:ext>
            </p:extLst>
          </p:nvPr>
        </p:nvGraphicFramePr>
        <p:xfrm>
          <a:off x="5994623" y="2590800"/>
          <a:ext cx="2234977" cy="98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23" name="Photo Editor Photo" r:id="rId7" imgW="1905266" imgH="1390844" progId="">
                  <p:embed/>
                </p:oleObj>
              </mc:Choice>
              <mc:Fallback>
                <p:oleObj name="Photo Editor Photo" r:id="rId7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623" y="2590800"/>
                        <a:ext cx="2234977" cy="986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914578"/>
              </p:ext>
            </p:extLst>
          </p:nvPr>
        </p:nvGraphicFramePr>
        <p:xfrm>
          <a:off x="1196545" y="4140241"/>
          <a:ext cx="1437696" cy="660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24" name="Photo Editor Photo" r:id="rId8" imgW="1905266" imgH="1390844" progId="">
                  <p:embed/>
                </p:oleObj>
              </mc:Choice>
              <mc:Fallback>
                <p:oleObj name="Photo Editor Photo" r:id="rId8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545" y="4140241"/>
                        <a:ext cx="1437696" cy="660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278623"/>
              </p:ext>
            </p:extLst>
          </p:nvPr>
        </p:nvGraphicFramePr>
        <p:xfrm>
          <a:off x="3890607" y="4140241"/>
          <a:ext cx="1437696" cy="660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25" name="Photo Editor Photo" r:id="rId9" imgW="1905266" imgH="1390844" progId="">
                  <p:embed/>
                </p:oleObj>
              </mc:Choice>
              <mc:Fallback>
                <p:oleObj name="Photo Editor Photo" r:id="rId9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607" y="4140241"/>
                        <a:ext cx="1437696" cy="660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279624"/>
              </p:ext>
            </p:extLst>
          </p:nvPr>
        </p:nvGraphicFramePr>
        <p:xfrm>
          <a:off x="6515590" y="4140241"/>
          <a:ext cx="1437696" cy="660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26" name="Photo Editor Photo" r:id="rId10" imgW="1905266" imgH="1390844" progId="">
                  <p:embed/>
                </p:oleObj>
              </mc:Choice>
              <mc:Fallback>
                <p:oleObj name="Photo Editor Photo" r:id="rId10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590" y="4140241"/>
                        <a:ext cx="1437696" cy="660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091" name="Straight Connector 11"/>
          <p:cNvCxnSpPr>
            <a:cxnSpLocks noChangeShapeType="1"/>
          </p:cNvCxnSpPr>
          <p:nvPr/>
        </p:nvCxnSpPr>
        <p:spPr bwMode="auto">
          <a:xfrm>
            <a:off x="2979634" y="3055280"/>
            <a:ext cx="621707" cy="117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2" name="Straight Connector 12"/>
          <p:cNvCxnSpPr>
            <a:cxnSpLocks noChangeShapeType="1"/>
          </p:cNvCxnSpPr>
          <p:nvPr/>
        </p:nvCxnSpPr>
        <p:spPr bwMode="auto">
          <a:xfrm>
            <a:off x="5535538" y="3055280"/>
            <a:ext cx="621707" cy="117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3" name="Straight Connector 13"/>
          <p:cNvCxnSpPr>
            <a:cxnSpLocks noChangeShapeType="1"/>
          </p:cNvCxnSpPr>
          <p:nvPr/>
        </p:nvCxnSpPr>
        <p:spPr bwMode="auto">
          <a:xfrm rot="5400000">
            <a:off x="1702882" y="3871373"/>
            <a:ext cx="619307" cy="287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4" name="Straight Connector 15"/>
          <p:cNvCxnSpPr>
            <a:cxnSpLocks noChangeShapeType="1"/>
          </p:cNvCxnSpPr>
          <p:nvPr/>
        </p:nvCxnSpPr>
        <p:spPr bwMode="auto">
          <a:xfrm rot="5400000">
            <a:off x="4327145" y="3870920"/>
            <a:ext cx="619307" cy="143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5" name="Straight Connector 16"/>
          <p:cNvCxnSpPr>
            <a:cxnSpLocks noChangeShapeType="1"/>
          </p:cNvCxnSpPr>
          <p:nvPr/>
        </p:nvCxnSpPr>
        <p:spPr bwMode="auto">
          <a:xfrm rot="5400000">
            <a:off x="6883050" y="3870920"/>
            <a:ext cx="619307" cy="143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1451884" y="2883079"/>
            <a:ext cx="353415" cy="341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48855" y="2886378"/>
            <a:ext cx="334842" cy="341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262501" y="2886378"/>
            <a:ext cx="334842" cy="341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1736221" y="4237594"/>
            <a:ext cx="334842" cy="341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509911" y="4237594"/>
            <a:ext cx="334842" cy="341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065816" y="4237594"/>
            <a:ext cx="334842" cy="341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graphicFrame>
        <p:nvGraphicFramePr>
          <p:cNvPr id="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167490"/>
              </p:ext>
            </p:extLst>
          </p:nvPr>
        </p:nvGraphicFramePr>
        <p:xfrm>
          <a:off x="2438400" y="1324076"/>
          <a:ext cx="1912403" cy="1190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27" name="Photo Editor Photo" r:id="rId11" imgW="1905266" imgH="1390844" progId="">
                  <p:embed/>
                </p:oleObj>
              </mc:Choice>
              <mc:Fallback>
                <p:oleObj name="Photo Editor Photo" r:id="rId11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324076"/>
                        <a:ext cx="1912403" cy="11905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16"/>
          <p:cNvCxnSpPr>
            <a:cxnSpLocks noChangeShapeType="1"/>
          </p:cNvCxnSpPr>
          <p:nvPr/>
        </p:nvCxnSpPr>
        <p:spPr bwMode="auto">
          <a:xfrm>
            <a:off x="3886200" y="2133600"/>
            <a:ext cx="303568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6"/>
          <p:cNvCxnSpPr>
            <a:cxnSpLocks noChangeShapeType="1"/>
          </p:cNvCxnSpPr>
          <p:nvPr/>
        </p:nvCxnSpPr>
        <p:spPr bwMode="auto">
          <a:xfrm flipH="1">
            <a:off x="2514600" y="2209800"/>
            <a:ext cx="4572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3212038" y="1524000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</a:t>
            </a:r>
            <a:endParaRPr lang="en-US" sz="2400" dirty="0"/>
          </a:p>
        </p:txBody>
      </p:sp>
      <p:cxnSp>
        <p:nvCxnSpPr>
          <p:cNvPr id="34" name="Straight Connector 16"/>
          <p:cNvCxnSpPr>
            <a:cxnSpLocks noChangeShapeType="1"/>
          </p:cNvCxnSpPr>
          <p:nvPr/>
        </p:nvCxnSpPr>
        <p:spPr bwMode="auto">
          <a:xfrm>
            <a:off x="7851314" y="1447800"/>
            <a:ext cx="5334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7355795" y="1219200"/>
            <a:ext cx="428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n-lt"/>
              </a:rPr>
              <a:t>Pr</a:t>
            </a:r>
            <a:endParaRPr lang="en-US" sz="1800" b="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46395" y="1249978"/>
            <a:ext cx="49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Cu</a:t>
            </a:r>
            <a:endParaRPr lang="en-US" sz="1800" b="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27195" y="1581090"/>
            <a:ext cx="68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Peer</a:t>
            </a:r>
            <a:endParaRPr lang="en-US" sz="1800" b="0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58784" y="1611868"/>
            <a:ext cx="68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Peer</a:t>
            </a:r>
            <a:endParaRPr lang="en-US" sz="1800" b="0" dirty="0">
              <a:latin typeface="+mn-lt"/>
            </a:endParaRPr>
          </a:p>
        </p:txBody>
      </p:sp>
      <p:cxnSp>
        <p:nvCxnSpPr>
          <p:cNvPr id="42" name="Straight Connector 11"/>
          <p:cNvCxnSpPr>
            <a:cxnSpLocks noChangeShapeType="1"/>
          </p:cNvCxnSpPr>
          <p:nvPr/>
        </p:nvCxnSpPr>
        <p:spPr bwMode="auto">
          <a:xfrm>
            <a:off x="7914969" y="1752600"/>
            <a:ext cx="355226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Freeform 2"/>
          <p:cNvSpPr/>
          <p:nvPr/>
        </p:nvSpPr>
        <p:spPr>
          <a:xfrm>
            <a:off x="2200786" y="1464216"/>
            <a:ext cx="1962669" cy="2893150"/>
          </a:xfrm>
          <a:custGeom>
            <a:avLst/>
            <a:gdLst>
              <a:gd name="connsiteX0" fmla="*/ 1009647 w 1962669"/>
              <a:gd name="connsiteY0" fmla="*/ 0 h 2893150"/>
              <a:gd name="connsiteX1" fmla="*/ 1944553 w 1962669"/>
              <a:gd name="connsiteY1" fmla="*/ 1728834 h 2893150"/>
              <a:gd name="connsiteX2" fmla="*/ 268778 w 1962669"/>
              <a:gd name="connsiteY2" fmla="*/ 1834680 h 2893150"/>
              <a:gd name="connsiteX3" fmla="*/ 4181 w 1962669"/>
              <a:gd name="connsiteY3" fmla="*/ 2893150 h 289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2669" h="2893150">
                <a:moveTo>
                  <a:pt x="1009647" y="0"/>
                </a:moveTo>
                <a:cubicBezTo>
                  <a:pt x="1538839" y="711527"/>
                  <a:pt x="2068031" y="1423054"/>
                  <a:pt x="1944553" y="1728834"/>
                </a:cubicBezTo>
                <a:cubicBezTo>
                  <a:pt x="1821075" y="2034614"/>
                  <a:pt x="592173" y="1640627"/>
                  <a:pt x="268778" y="1834680"/>
                </a:cubicBezTo>
                <a:cubicBezTo>
                  <a:pt x="-54617" y="2028733"/>
                  <a:pt x="4181" y="2893150"/>
                  <a:pt x="4181" y="2893150"/>
                </a:cubicBezTo>
              </a:path>
            </a:pathLst>
          </a:custGeom>
          <a:ln w="38100" cmpd="sng">
            <a:solidFill>
              <a:srgbClr val="0000FF"/>
            </a:solidFill>
            <a:headEnd type="triangl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91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B0E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 build="p"/>
      <p:bldP spid="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Title 1"/>
          <p:cNvSpPr>
            <a:spLocks noGrp="1"/>
          </p:cNvSpPr>
          <p:nvPr>
            <p:ph type="title"/>
          </p:nvPr>
        </p:nvSpPr>
        <p:spPr>
          <a:xfrm>
            <a:off x="0" y="122238"/>
            <a:ext cx="9144000" cy="944562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  Routing Follows the Money!</a:t>
            </a:r>
          </a:p>
        </p:txBody>
      </p:sp>
      <p:sp>
        <p:nvSpPr>
          <p:cNvPr id="46089" name="Content Placeholder 39"/>
          <p:cNvSpPr>
            <a:spLocks noGrp="1"/>
          </p:cNvSpPr>
          <p:nvPr>
            <p:ph idx="1"/>
          </p:nvPr>
        </p:nvSpPr>
        <p:spPr>
          <a:xfrm>
            <a:off x="685800" y="57912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Routes are “valley free” (will return to this later)</a:t>
            </a:r>
            <a:endParaRPr lang="en-US" dirty="0">
              <a:latin typeface="Arial" charset="0"/>
              <a:cs typeface="Arial" charset="0"/>
            </a:endParaRPr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090136"/>
              </p:ext>
            </p:extLst>
          </p:nvPr>
        </p:nvGraphicFramePr>
        <p:xfrm>
          <a:off x="1609918" y="2657294"/>
          <a:ext cx="2234977" cy="98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99" name="Photo Editor Photo" r:id="rId4" imgW="1905266" imgH="1390844" progId="">
                  <p:embed/>
                </p:oleObj>
              </mc:Choice>
              <mc:Fallback>
                <p:oleObj name="Photo Editor Photo" r:id="rId4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918" y="2657294"/>
                        <a:ext cx="2234977" cy="986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765842"/>
              </p:ext>
            </p:extLst>
          </p:nvPr>
        </p:nvGraphicFramePr>
        <p:xfrm>
          <a:off x="4165823" y="2616241"/>
          <a:ext cx="2234977" cy="98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00" name="Photo Editor Photo" r:id="rId6" imgW="1905266" imgH="1390844" progId="">
                  <p:embed/>
                </p:oleObj>
              </mc:Choice>
              <mc:Fallback>
                <p:oleObj name="Photo Editor Photo" r:id="rId6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823" y="2616241"/>
                        <a:ext cx="2234977" cy="986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600669"/>
              </p:ext>
            </p:extLst>
          </p:nvPr>
        </p:nvGraphicFramePr>
        <p:xfrm>
          <a:off x="3810000" y="4140241"/>
          <a:ext cx="1437696" cy="660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01" name="Photo Editor Photo" r:id="rId7" imgW="1905266" imgH="1390844" progId="">
                  <p:embed/>
                </p:oleObj>
              </mc:Choice>
              <mc:Fallback>
                <p:oleObj name="Photo Editor Photo" r:id="rId7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140241"/>
                        <a:ext cx="1437696" cy="660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095" name="Straight Connector 16"/>
          <p:cNvCxnSpPr>
            <a:cxnSpLocks noChangeShapeType="1"/>
          </p:cNvCxnSpPr>
          <p:nvPr/>
        </p:nvCxnSpPr>
        <p:spPr bwMode="auto">
          <a:xfrm flipH="1">
            <a:off x="4876800" y="3587427"/>
            <a:ext cx="487824" cy="70521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5410200" y="2743200"/>
            <a:ext cx="334842" cy="341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267200" y="4216441"/>
            <a:ext cx="334842" cy="341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cxnSp>
        <p:nvCxnSpPr>
          <p:cNvPr id="34" name="Straight Connector 16"/>
          <p:cNvCxnSpPr>
            <a:cxnSpLocks noChangeShapeType="1"/>
          </p:cNvCxnSpPr>
          <p:nvPr/>
        </p:nvCxnSpPr>
        <p:spPr bwMode="auto">
          <a:xfrm>
            <a:off x="7851314" y="1447800"/>
            <a:ext cx="5334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7355795" y="1219200"/>
            <a:ext cx="428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n-lt"/>
              </a:rPr>
              <a:t>Pr</a:t>
            </a:r>
            <a:endParaRPr lang="en-US" sz="1800" b="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46395" y="1249978"/>
            <a:ext cx="49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Cu</a:t>
            </a:r>
            <a:endParaRPr lang="en-US" sz="1800" b="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27195" y="1581090"/>
            <a:ext cx="68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Peer</a:t>
            </a:r>
            <a:endParaRPr lang="en-US" sz="1800" b="0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58784" y="1611868"/>
            <a:ext cx="68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Peer</a:t>
            </a:r>
            <a:endParaRPr lang="en-US" sz="1800" b="0" dirty="0">
              <a:latin typeface="+mn-lt"/>
            </a:endParaRPr>
          </a:p>
        </p:txBody>
      </p:sp>
      <p:cxnSp>
        <p:nvCxnSpPr>
          <p:cNvPr id="42" name="Straight Connector 11"/>
          <p:cNvCxnSpPr>
            <a:cxnSpLocks noChangeShapeType="1"/>
          </p:cNvCxnSpPr>
          <p:nvPr/>
        </p:nvCxnSpPr>
        <p:spPr bwMode="auto">
          <a:xfrm>
            <a:off x="7914969" y="1752600"/>
            <a:ext cx="355226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6"/>
          <p:cNvCxnSpPr>
            <a:cxnSpLocks noChangeShapeType="1"/>
          </p:cNvCxnSpPr>
          <p:nvPr/>
        </p:nvCxnSpPr>
        <p:spPr bwMode="auto">
          <a:xfrm>
            <a:off x="3200400" y="3378241"/>
            <a:ext cx="1066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diamond" w="lg" len="lg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Freeform 8"/>
          <p:cNvSpPr/>
          <p:nvPr/>
        </p:nvSpPr>
        <p:spPr>
          <a:xfrm>
            <a:off x="3210433" y="3122485"/>
            <a:ext cx="2204967" cy="1220915"/>
          </a:xfrm>
          <a:custGeom>
            <a:avLst/>
            <a:gdLst>
              <a:gd name="connsiteX0" fmla="*/ 0 w 2204967"/>
              <a:gd name="connsiteY0" fmla="*/ 0 h 1287804"/>
              <a:gd name="connsiteX1" fmla="*/ 1358260 w 2204967"/>
              <a:gd name="connsiteY1" fmla="*/ 1287804 h 1287804"/>
              <a:gd name="connsiteX2" fmla="*/ 1358260 w 2204967"/>
              <a:gd name="connsiteY2" fmla="*/ 1287804 h 1287804"/>
              <a:gd name="connsiteX3" fmla="*/ 2204967 w 2204967"/>
              <a:gd name="connsiteY3" fmla="*/ 17641 h 128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4967" h="1287804">
                <a:moveTo>
                  <a:pt x="0" y="0"/>
                </a:moveTo>
                <a:lnTo>
                  <a:pt x="1358260" y="1287804"/>
                </a:lnTo>
                <a:lnTo>
                  <a:pt x="1358260" y="1287804"/>
                </a:lnTo>
                <a:lnTo>
                  <a:pt x="2204967" y="17641"/>
                </a:lnTo>
              </a:path>
            </a:pathLst>
          </a:custGeom>
          <a:ln w="38100" cmpd="sng">
            <a:solidFill>
              <a:srgbClr val="0000FF"/>
            </a:solidFill>
            <a:headEnd type="triangl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59592" y="293549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cxnSp>
        <p:nvCxnSpPr>
          <p:cNvPr id="40" name="Straight Connector 11"/>
          <p:cNvCxnSpPr>
            <a:cxnSpLocks noChangeShapeType="1"/>
          </p:cNvCxnSpPr>
          <p:nvPr/>
        </p:nvCxnSpPr>
        <p:spPr bwMode="auto">
          <a:xfrm>
            <a:off x="3581400" y="3124200"/>
            <a:ext cx="11430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Multiply 10"/>
          <p:cNvSpPr/>
          <p:nvPr/>
        </p:nvSpPr>
        <p:spPr bwMode="auto">
          <a:xfrm>
            <a:off x="3733800" y="3581400"/>
            <a:ext cx="609600" cy="5334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436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 build="p"/>
      <p:bldP spid="9" grpId="0" animBg="1"/>
      <p:bldP spid="1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Short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8138"/>
            <a:ext cx="8229600" cy="4411662"/>
          </a:xfrm>
        </p:spPr>
        <p:txBody>
          <a:bodyPr/>
          <a:lstStyle/>
          <a:p>
            <a:r>
              <a:rPr lang="en-US" dirty="0" smtClean="0"/>
              <a:t>AS topology reflects </a:t>
            </a:r>
            <a:r>
              <a:rPr lang="en-US" dirty="0"/>
              <a:t>b</a:t>
            </a:r>
            <a:r>
              <a:rPr lang="en-US" dirty="0" smtClean="0"/>
              <a:t>usiness relationships between </a:t>
            </a:r>
            <a:r>
              <a:rPr lang="en-US" dirty="0" err="1" smtClean="0"/>
              <a:t>Ases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Business relationships between </a:t>
            </a:r>
            <a:r>
              <a:rPr lang="en-US" dirty="0" err="1" smtClean="0"/>
              <a:t>ASes</a:t>
            </a:r>
            <a:r>
              <a:rPr lang="en-US" dirty="0" smtClean="0"/>
              <a:t> impact which routes are acceptable</a:t>
            </a:r>
          </a:p>
          <a:p>
            <a:endParaRPr lang="en-US" dirty="0"/>
          </a:p>
          <a:p>
            <a:r>
              <a:rPr lang="en-US" dirty="0" smtClean="0"/>
              <a:t>BGP Policy: Protocol design that allows </a:t>
            </a:r>
            <a:r>
              <a:rPr lang="en-US" dirty="0" err="1" smtClean="0"/>
              <a:t>ASes</a:t>
            </a:r>
            <a:r>
              <a:rPr lang="en-US" dirty="0" smtClean="0"/>
              <a:t> to control which routes are used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Next lecture: more formal analysis of the impact of policy on reachability and route stability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975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(Today)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411662"/>
          </a:xfrm>
        </p:spPr>
        <p:txBody>
          <a:bodyPr/>
          <a:lstStyle/>
          <a:p>
            <a:r>
              <a:rPr lang="en-US" sz="3200" dirty="0" smtClean="0">
                <a:solidFill>
                  <a:schemeClr val="bg2"/>
                </a:solidFill>
              </a:rPr>
              <a:t>The role of policy</a:t>
            </a:r>
          </a:p>
          <a:p>
            <a:pPr lvl="1"/>
            <a:r>
              <a:rPr lang="en-US" sz="2800" dirty="0" smtClean="0">
                <a:solidFill>
                  <a:schemeClr val="bg2"/>
                </a:solidFill>
              </a:rPr>
              <a:t>what we mean by it</a:t>
            </a:r>
          </a:p>
          <a:p>
            <a:pPr lvl="1"/>
            <a:r>
              <a:rPr lang="en-US" sz="2800" dirty="0" smtClean="0">
                <a:solidFill>
                  <a:schemeClr val="bg2"/>
                </a:solidFill>
              </a:rPr>
              <a:t>why we need it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3200" dirty="0" smtClean="0"/>
              <a:t>Overall approach </a:t>
            </a:r>
          </a:p>
          <a:p>
            <a:pPr lvl="1"/>
            <a:r>
              <a:rPr lang="en-US" sz="2800" dirty="0" smtClean="0"/>
              <a:t>four non-trivial changes to DV</a:t>
            </a:r>
          </a:p>
          <a:p>
            <a:pPr lvl="1"/>
            <a:r>
              <a:rPr lang="en-US" sz="2800" dirty="0" smtClean="0"/>
              <a:t>how policy is implemented (detail-free version)</a:t>
            </a:r>
            <a:endParaRPr lang="en-US" sz="2800" dirty="0"/>
          </a:p>
          <a:p>
            <a:pPr marL="344487" lvl="1" indent="0">
              <a:buNone/>
            </a:pPr>
            <a:endParaRPr lang="en-US" sz="28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943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Interdomain</a:t>
            </a:r>
            <a:r>
              <a:rPr lang="en-US" dirty="0" smtClean="0"/>
              <a:t> Routing: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305800" cy="4986337"/>
          </a:xfrm>
        </p:spPr>
        <p:txBody>
          <a:bodyPr/>
          <a:lstStyle/>
          <a:p>
            <a:r>
              <a:rPr lang="en-US" dirty="0" smtClean="0"/>
              <a:t>Destinations are IP prefixes (12.0.0.0/8)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Nodes are Autonomous Systems (</a:t>
            </a:r>
            <a:r>
              <a:rPr lang="en-US" dirty="0" err="1" smtClean="0"/>
              <a:t>ASes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Internals of each AS are hidden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Links represent both physical links and business relationships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BGP (Border Gateway Protocol) is the </a:t>
            </a:r>
            <a:r>
              <a:rPr lang="en-US" dirty="0" err="1" smtClean="0"/>
              <a:t>Interdomain</a:t>
            </a:r>
            <a:r>
              <a:rPr lang="en-US" dirty="0" smtClean="0"/>
              <a:t> routing protocol</a:t>
            </a:r>
          </a:p>
          <a:p>
            <a:pPr lvl="1"/>
            <a:r>
              <a:rPr lang="en-US" dirty="0" smtClean="0"/>
              <a:t>Implemented by AS border routers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41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82562"/>
            <a:ext cx="8229600" cy="1173162"/>
          </a:xfrm>
        </p:spPr>
        <p:txBody>
          <a:bodyPr/>
          <a:lstStyle/>
          <a:p>
            <a:r>
              <a:rPr lang="en-US" sz="4000" dirty="0" smtClean="0">
                <a:latin typeface="Helvetica" charset="0"/>
                <a:ea typeface="ＭＳ Ｐゴシック" charset="0"/>
                <a:cs typeface="ＭＳ Ｐゴシック" charset="0"/>
              </a:rPr>
              <a:t>BGP: Basic Idea</a:t>
            </a:r>
            <a:endParaRPr lang="en-US" sz="40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53000" y="2895600"/>
            <a:ext cx="4267200" cy="1295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Each AS </a:t>
            </a:r>
            <a:r>
              <a:rPr lang="en-US" sz="2400" dirty="0" smtClean="0">
                <a:solidFill>
                  <a:srgbClr val="0000FF"/>
                </a:solidFill>
              </a:rPr>
              <a:t>selects</a:t>
            </a:r>
            <a:r>
              <a:rPr lang="en-US" sz="2400" dirty="0" smtClean="0"/>
              <a:t> the </a:t>
            </a:r>
            <a:br>
              <a:rPr lang="en-US" sz="2400" dirty="0" smtClean="0"/>
            </a:br>
            <a:r>
              <a:rPr lang="en-US" sz="2400" dirty="0" smtClean="0"/>
              <a:t>“best” route it hears advertised for a prefix</a:t>
            </a:r>
            <a:endParaRPr lang="en-US" sz="2400" dirty="0"/>
          </a:p>
        </p:txBody>
      </p:sp>
      <p:sp>
        <p:nvSpPr>
          <p:cNvPr id="78" name="Curved Left Arrow 77"/>
          <p:cNvSpPr/>
          <p:nvPr/>
        </p:nvSpPr>
        <p:spPr bwMode="auto">
          <a:xfrm rot="16200000">
            <a:off x="4324350" y="1162050"/>
            <a:ext cx="609600" cy="3009900"/>
          </a:xfrm>
          <a:prstGeom prst="curved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9" name="Content Placeholder 1"/>
          <p:cNvSpPr txBox="1">
            <a:spLocks/>
          </p:cNvSpPr>
          <p:nvPr/>
        </p:nvSpPr>
        <p:spPr bwMode="auto">
          <a:xfrm>
            <a:off x="228600" y="2895600"/>
            <a:ext cx="3810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Font typeface="Wingdings" charset="0"/>
              <a:buNone/>
            </a:pPr>
            <a:r>
              <a:rPr lang="en-US" sz="2400" b="0" dirty="0" smtClean="0"/>
              <a:t>An AS advertises </a:t>
            </a:r>
            <a:br>
              <a:rPr lang="en-US" sz="2400" b="0" dirty="0" smtClean="0"/>
            </a:br>
            <a:r>
              <a:rPr lang="en-US" sz="2400" b="0" dirty="0" smtClean="0"/>
              <a:t>(“</a:t>
            </a:r>
            <a:r>
              <a:rPr lang="en-US" sz="2400" b="0" dirty="0" smtClean="0">
                <a:solidFill>
                  <a:srgbClr val="0000FF"/>
                </a:solidFill>
              </a:rPr>
              <a:t>exports</a:t>
            </a:r>
            <a:r>
              <a:rPr lang="en-US" sz="2400" b="0" dirty="0" smtClean="0"/>
              <a:t>”) its best routes </a:t>
            </a:r>
            <a:br>
              <a:rPr lang="en-US" sz="2400" b="0" dirty="0" smtClean="0"/>
            </a:br>
            <a:r>
              <a:rPr lang="en-US" sz="2400" b="0" dirty="0" smtClean="0"/>
              <a:t>to one or more IP prefixes</a:t>
            </a:r>
          </a:p>
        </p:txBody>
      </p:sp>
      <p:sp>
        <p:nvSpPr>
          <p:cNvPr id="80" name="Curved Left Arrow 79"/>
          <p:cNvSpPr/>
          <p:nvPr/>
        </p:nvSpPr>
        <p:spPr bwMode="auto">
          <a:xfrm rot="5400000">
            <a:off x="4348550" y="2838450"/>
            <a:ext cx="609599" cy="3009900"/>
          </a:xfrm>
          <a:prstGeom prst="curved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6247" y="5334000"/>
            <a:ext cx="62099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You’ve heard this story before!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9861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8" grpId="0" animBg="1"/>
      <p:bldP spid="79" grpId="0"/>
      <p:bldP spid="80" grpId="0" animBg="1"/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r>
              <a:rPr lang="en-US" dirty="0" smtClean="0"/>
              <a:t>BGP inspired by Distance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Per-destination route advertisements </a:t>
            </a:r>
          </a:p>
          <a:p>
            <a:endParaRPr lang="en-US" dirty="0" smtClean="0"/>
          </a:p>
          <a:p>
            <a:r>
              <a:rPr lang="en-US" dirty="0" smtClean="0"/>
              <a:t>No global sharing of network topology information</a:t>
            </a:r>
          </a:p>
          <a:p>
            <a:endParaRPr lang="en-US" dirty="0"/>
          </a:p>
          <a:p>
            <a:r>
              <a:rPr lang="en-US" dirty="0" smtClean="0"/>
              <a:t>Iterative and distributed convergence on paths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With four crucial differences!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3950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038"/>
            <a:ext cx="9144000" cy="1173162"/>
          </a:xfrm>
        </p:spPr>
        <p:txBody>
          <a:bodyPr/>
          <a:lstStyle/>
          <a:p>
            <a:pPr algn="ctr"/>
            <a:r>
              <a:rPr lang="en-US" dirty="0" smtClean="0"/>
              <a:t>Differences between BGP and DV </a:t>
            </a:r>
            <a:br>
              <a:rPr lang="en-US" dirty="0" smtClean="0"/>
            </a:br>
            <a:r>
              <a:rPr lang="en-US" dirty="0" smtClean="0"/>
              <a:t>(1)</a:t>
            </a:r>
            <a:r>
              <a:rPr lang="en-US" dirty="0" smtClean="0">
                <a:solidFill>
                  <a:srgbClr val="0000FF"/>
                </a:solidFill>
              </a:rPr>
              <a:t> not picking shortest path routes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9262"/>
            <a:ext cx="8686800" cy="5138737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BGP selects the best route based on policy, not shortest distance (least cost) 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do we avoid loops? 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773612" y="3505200"/>
            <a:ext cx="3379788" cy="2189163"/>
            <a:chOff x="1728" y="2484"/>
            <a:chExt cx="2410" cy="1732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728" y="2484"/>
              <a:ext cx="813" cy="692"/>
              <a:chOff x="2193" y="3325"/>
              <a:chExt cx="813" cy="692"/>
            </a:xfrm>
          </p:grpSpPr>
          <p:graphicFrame>
            <p:nvGraphicFramePr>
              <p:cNvPr id="15" name="Object 7"/>
              <p:cNvGraphicFramePr>
                <a:graphicFrameLocks noChangeAspect="1"/>
              </p:cNvGraphicFramePr>
              <p:nvPr/>
            </p:nvGraphicFramePr>
            <p:xfrm>
              <a:off x="2193" y="3325"/>
              <a:ext cx="813" cy="6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226" name="Photo Editor Photo" r:id="rId3" imgW="1905266" imgH="1390844" progId="MSPhotoEd.3">
                      <p:embed/>
                    </p:oleObj>
                  </mc:Choice>
                  <mc:Fallback>
                    <p:oleObj name="Photo Editor Photo" r:id="rId3" imgW="1905266" imgH="1390844" progId="MSPhotoEd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93" y="3325"/>
                            <a:ext cx="813" cy="6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Text Box 7"/>
              <p:cNvSpPr txBox="1">
                <a:spLocks noChangeArrowheads="1"/>
              </p:cNvSpPr>
              <p:nvPr/>
            </p:nvSpPr>
            <p:spPr bwMode="auto">
              <a:xfrm>
                <a:off x="2507" y="3501"/>
                <a:ext cx="222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3325" y="2532"/>
              <a:ext cx="813" cy="692"/>
              <a:chOff x="2193" y="3325"/>
              <a:chExt cx="813" cy="692"/>
            </a:xfrm>
          </p:grpSpPr>
          <p:graphicFrame>
            <p:nvGraphicFramePr>
              <p:cNvPr id="13" name="Object 6"/>
              <p:cNvGraphicFramePr>
                <a:graphicFrameLocks noChangeAspect="1"/>
              </p:cNvGraphicFramePr>
              <p:nvPr/>
            </p:nvGraphicFramePr>
            <p:xfrm>
              <a:off x="2193" y="3325"/>
              <a:ext cx="813" cy="6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227" name="Photo Editor Photo" r:id="rId5" imgW="1905266" imgH="1390844" progId="MSPhotoEd.3">
                      <p:embed/>
                    </p:oleObj>
                  </mc:Choice>
                  <mc:Fallback>
                    <p:oleObj name="Photo Editor Photo" r:id="rId5" imgW="1905266" imgH="1390844" progId="MSPhotoEd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93" y="3325"/>
                            <a:ext cx="813" cy="6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2507" y="3501"/>
                <a:ext cx="222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dirty="0">
                    <a:latin typeface="Times New Roman" charset="0"/>
                  </a:rPr>
                  <a:t>3</a:t>
                </a:r>
              </a:p>
            </p:txBody>
          </p: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2550" y="3524"/>
              <a:ext cx="813" cy="692"/>
              <a:chOff x="2193" y="3325"/>
              <a:chExt cx="813" cy="692"/>
            </a:xfrm>
          </p:grpSpPr>
          <p:graphicFrame>
            <p:nvGraphicFramePr>
              <p:cNvPr id="11" name="Object 5"/>
              <p:cNvGraphicFramePr>
                <a:graphicFrameLocks noChangeAspect="1"/>
              </p:cNvGraphicFramePr>
              <p:nvPr/>
            </p:nvGraphicFramePr>
            <p:xfrm>
              <a:off x="2193" y="3325"/>
              <a:ext cx="813" cy="6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228" name="Photo Editor Photo" r:id="rId6" imgW="1905266" imgH="1390844" progId="MSPhotoEd.3">
                      <p:embed/>
                    </p:oleObj>
                  </mc:Choice>
                  <mc:Fallback>
                    <p:oleObj name="Photo Editor Photo" r:id="rId6" imgW="1905266" imgH="1390844" progId="MSPhotoEd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93" y="3325"/>
                            <a:ext cx="813" cy="6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2507" y="3501"/>
                <a:ext cx="222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>
                    <a:latin typeface="Times New Roman" charset="0"/>
                  </a:rPr>
                  <a:t>1</a:t>
                </a:r>
              </a:p>
            </p:txBody>
          </p:sp>
        </p:grpSp>
        <p:sp>
          <p:nvSpPr>
            <p:cNvPr id="8" name="Line 14"/>
            <p:cNvSpPr>
              <a:spLocks noChangeShapeType="1"/>
            </p:cNvSpPr>
            <p:nvPr/>
          </p:nvSpPr>
          <p:spPr bwMode="auto">
            <a:xfrm>
              <a:off x="2454" y="2750"/>
              <a:ext cx="101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 flipH="1">
              <a:off x="3107" y="3137"/>
              <a:ext cx="532" cy="46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6"/>
            <p:cNvSpPr>
              <a:spLocks noChangeShapeType="1"/>
            </p:cNvSpPr>
            <p:nvPr/>
          </p:nvSpPr>
          <p:spPr bwMode="auto">
            <a:xfrm>
              <a:off x="2260" y="3040"/>
              <a:ext cx="581" cy="60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Freeform 30"/>
          <p:cNvSpPr>
            <a:spLocks/>
          </p:cNvSpPr>
          <p:nvPr/>
        </p:nvSpPr>
        <p:spPr bwMode="auto">
          <a:xfrm>
            <a:off x="5940425" y="4005263"/>
            <a:ext cx="1044575" cy="692150"/>
          </a:xfrm>
          <a:custGeom>
            <a:avLst/>
            <a:gdLst>
              <a:gd name="T0" fmla="*/ 0 w 658"/>
              <a:gd name="T1" fmla="*/ 0 h 436"/>
              <a:gd name="T2" fmla="*/ 2147483647 w 658"/>
              <a:gd name="T3" fmla="*/ 2147483647 h 436"/>
              <a:gd name="T4" fmla="*/ 2147483647 w 658"/>
              <a:gd name="T5" fmla="*/ 2147483647 h 436"/>
              <a:gd name="T6" fmla="*/ 0 60000 65536"/>
              <a:gd name="T7" fmla="*/ 0 60000 65536"/>
              <a:gd name="T8" fmla="*/ 0 60000 65536"/>
              <a:gd name="T9" fmla="*/ 0 w 658"/>
              <a:gd name="T10" fmla="*/ 0 h 436"/>
              <a:gd name="T11" fmla="*/ 658 w 658"/>
              <a:gd name="T12" fmla="*/ 436 h 4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8" h="436">
                <a:moveTo>
                  <a:pt x="0" y="0"/>
                </a:moveTo>
                <a:cubicBezTo>
                  <a:pt x="252" y="0"/>
                  <a:pt x="504" y="0"/>
                  <a:pt x="581" y="73"/>
                </a:cubicBezTo>
                <a:cubicBezTo>
                  <a:pt x="658" y="146"/>
                  <a:pt x="559" y="291"/>
                  <a:pt x="460" y="436"/>
                </a:cubicBezTo>
              </a:path>
            </a:pathLst>
          </a:custGeom>
          <a:noFill/>
          <a:ln w="50800">
            <a:solidFill>
              <a:srgbClr val="0099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>
            <a:off x="5334000" y="4389438"/>
            <a:ext cx="652463" cy="614362"/>
          </a:xfrm>
          <a:prstGeom prst="line">
            <a:avLst/>
          </a:prstGeom>
          <a:noFill/>
          <a:ln w="50800">
            <a:solidFill>
              <a:srgbClr val="009900"/>
            </a:solidFill>
            <a:prstDash val="dash"/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35"/>
          <p:cNvSpPr txBox="1">
            <a:spLocks noChangeArrowheads="1"/>
          </p:cNvSpPr>
          <p:nvPr/>
        </p:nvSpPr>
        <p:spPr bwMode="auto">
          <a:xfrm>
            <a:off x="533400" y="4038600"/>
            <a:ext cx="3733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Node 2 </a:t>
            </a:r>
            <a:r>
              <a:rPr lang="en-US" sz="28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may prefer</a:t>
            </a:r>
            <a:br>
              <a:rPr lang="en-US" sz="28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</a:br>
            <a:r>
              <a:rPr lang="en-US" sz="28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ja-JP" altLang="en-US" sz="28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“</a:t>
            </a:r>
            <a:r>
              <a:rPr lang="en-US" sz="28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2, 3, 1</a:t>
            </a:r>
            <a:r>
              <a:rPr lang="ja-JP" altLang="en-US" sz="28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”</a:t>
            </a:r>
            <a:r>
              <a:rPr lang="en-US" sz="28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over </a:t>
            </a:r>
            <a:r>
              <a:rPr lang="ja-JP" altLang="en-US" sz="28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“</a:t>
            </a:r>
            <a:r>
              <a:rPr lang="en-US" sz="28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2, 1</a:t>
            </a:r>
            <a:r>
              <a:rPr lang="ja-JP" altLang="en-US" sz="28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”</a:t>
            </a:r>
            <a:endParaRPr lang="en-US" sz="2800" dirty="0">
              <a:solidFill>
                <a:srgbClr val="008000"/>
              </a:solidFill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873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" y="2141538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70000"/>
              </a:lnSpc>
            </a:pPr>
            <a:r>
              <a:rPr lang="en-US" b="0" dirty="0" smtClean="0">
                <a:ea typeface="ＭＳ Ｐゴシック" charset="0"/>
                <a:cs typeface="ＭＳ Ｐゴシック" charset="0"/>
              </a:rPr>
              <a:t>Key idea: advertise the entire path</a:t>
            </a:r>
          </a:p>
          <a:p>
            <a:pPr lvl="1"/>
            <a:r>
              <a:rPr lang="en-US" b="0" dirty="0" smtClean="0">
                <a:ea typeface="ＭＳ Ｐゴシック" charset="0"/>
              </a:rPr>
              <a:t>Distance vector: send </a:t>
            </a:r>
            <a:r>
              <a:rPr lang="en-US" b="0" i="1" dirty="0" smtClean="0">
                <a:ea typeface="ＭＳ Ｐゴシック" charset="0"/>
              </a:rPr>
              <a:t>distance metric</a:t>
            </a:r>
            <a:r>
              <a:rPr lang="en-US" b="0" dirty="0" smtClean="0">
                <a:ea typeface="ＭＳ Ｐゴシック" charset="0"/>
              </a:rPr>
              <a:t> per </a:t>
            </a:r>
            <a:r>
              <a:rPr lang="en-US" b="0" dirty="0" err="1" smtClean="0">
                <a:ea typeface="ＭＳ Ｐゴシック" charset="0"/>
              </a:rPr>
              <a:t>dest</a:t>
            </a:r>
            <a:r>
              <a:rPr lang="en-US" b="0" dirty="0" smtClean="0">
                <a:ea typeface="ＭＳ Ｐゴシック" charset="0"/>
              </a:rPr>
              <a:t> d</a:t>
            </a:r>
          </a:p>
          <a:p>
            <a:pPr lvl="1"/>
            <a:r>
              <a:rPr lang="en-US" b="0" dirty="0" smtClean="0">
                <a:ea typeface="ＭＳ Ｐゴシック" charset="0"/>
              </a:rPr>
              <a:t>Path vector: send the </a:t>
            </a:r>
            <a:r>
              <a:rPr lang="en-US" b="0" i="1" dirty="0" smtClean="0">
                <a:ea typeface="ＭＳ Ｐゴシック" charset="0"/>
              </a:rPr>
              <a:t>entire path</a:t>
            </a:r>
            <a:r>
              <a:rPr lang="en-US" b="0" dirty="0" smtClean="0">
                <a:ea typeface="ＭＳ Ｐゴシック" charset="0"/>
              </a:rPr>
              <a:t> for each </a:t>
            </a:r>
            <a:r>
              <a:rPr lang="en-US" b="0" dirty="0" err="1" smtClean="0">
                <a:ea typeface="ＭＳ Ｐゴシック" charset="0"/>
              </a:rPr>
              <a:t>dest</a:t>
            </a:r>
            <a:r>
              <a:rPr lang="en-US" b="0" dirty="0" smtClean="0">
                <a:ea typeface="ＭＳ Ｐゴシック" charset="0"/>
              </a:rPr>
              <a:t> d</a:t>
            </a:r>
            <a:endParaRPr lang="en-US" b="0" dirty="0">
              <a:ea typeface="ＭＳ Ｐゴシック" charset="0"/>
            </a:endParaRP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420688" y="3805238"/>
          <a:ext cx="2647950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4" name="Photo Editor Photo" r:id="rId4" imgW="1905266" imgH="1390844" progId="MSPhotoEd.3">
                  <p:embed/>
                </p:oleObj>
              </mc:Choice>
              <mc:Fallback>
                <p:oleObj name="Photo Editor Photo" r:id="rId4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3805238"/>
                        <a:ext cx="2647950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557338" y="4562475"/>
            <a:ext cx="369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Times New Roman" charset="0"/>
              </a:rPr>
              <a:t>C</a:t>
            </a:r>
            <a:endParaRPr lang="en-US" sz="1600" b="0" dirty="0">
              <a:latin typeface="Times New Roman" charset="0"/>
            </a:endParaRPr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 flipV="1">
            <a:off x="6084888" y="5081588"/>
            <a:ext cx="2024062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" name="Group 7"/>
          <p:cNvGrpSpPr>
            <a:grpSpLocks/>
          </p:cNvGrpSpPr>
          <p:nvPr/>
        </p:nvGrpSpPr>
        <p:grpSpPr bwMode="auto">
          <a:xfrm>
            <a:off x="4867275" y="4433888"/>
            <a:ext cx="1290638" cy="1098550"/>
            <a:chOff x="2193" y="3325"/>
            <a:chExt cx="813" cy="692"/>
          </a:xfrm>
        </p:grpSpPr>
        <p:graphicFrame>
          <p:nvGraphicFramePr>
            <p:cNvPr id="25" name="Object 4"/>
            <p:cNvGraphicFramePr>
              <a:graphicFrameLocks noChangeAspect="1"/>
            </p:cNvGraphicFramePr>
            <p:nvPr/>
          </p:nvGraphicFramePr>
          <p:xfrm>
            <a:off x="2193" y="3325"/>
            <a:ext cx="813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245" name="Photo Editor Photo" r:id="rId6" imgW="1905266" imgH="1390844" progId="MSPhotoEd.3">
                    <p:embed/>
                  </p:oleObj>
                </mc:Choice>
                <mc:Fallback>
                  <p:oleObj name="Photo Editor Photo" r:id="rId6" imgW="1905266" imgH="1390844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3" y="3325"/>
                          <a:ext cx="813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2507" y="3501"/>
              <a:ext cx="2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dirty="0" smtClean="0">
                  <a:latin typeface="Times New Roman" charset="0"/>
                </a:rPr>
                <a:t>B</a:t>
              </a:r>
              <a:endParaRPr lang="en-US" dirty="0">
                <a:latin typeface="Times New Roman" charset="0"/>
              </a:endParaRPr>
            </a:p>
          </p:txBody>
        </p:sp>
      </p:grpSp>
      <p:sp>
        <p:nvSpPr>
          <p:cNvPr id="27" name="Line 10"/>
          <p:cNvSpPr>
            <a:spLocks noChangeShapeType="1"/>
          </p:cNvSpPr>
          <p:nvPr/>
        </p:nvSpPr>
        <p:spPr bwMode="auto">
          <a:xfrm flipH="1">
            <a:off x="2852738" y="5060950"/>
            <a:ext cx="2157412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8040688" y="4583113"/>
          <a:ext cx="833437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6" name="Photo Editor Photo" r:id="rId7" imgW="1905266" imgH="1390844" progId="MSPhotoEd.3">
                  <p:embed/>
                </p:oleObj>
              </mc:Choice>
              <mc:Fallback>
                <p:oleObj name="Photo Editor Photo" r:id="rId7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688" y="4583113"/>
                        <a:ext cx="833437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Line 12"/>
          <p:cNvSpPr>
            <a:spLocks noChangeShapeType="1"/>
          </p:cNvSpPr>
          <p:nvPr/>
        </p:nvSpPr>
        <p:spPr bwMode="auto">
          <a:xfrm flipH="1" flipV="1">
            <a:off x="8435975" y="5192713"/>
            <a:ext cx="0" cy="40005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8315325" y="4710113"/>
            <a:ext cx="382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dirty="0" smtClean="0">
                <a:latin typeface="Times New Roman" charset="0"/>
              </a:rPr>
              <a:t>A</a:t>
            </a:r>
            <a:endParaRPr lang="en-US" sz="1600" b="0" dirty="0">
              <a:latin typeface="Times New Roman" charset="0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8281988" y="5500688"/>
            <a:ext cx="382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800">
                <a:latin typeface="Times New Roman" charset="0"/>
              </a:rPr>
              <a:t>d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3213100" y="4298950"/>
            <a:ext cx="18902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ja-JP" altLang="en-US" dirty="0">
                <a:solidFill>
                  <a:srgbClr val="FF0000"/>
                </a:solidFill>
                <a:latin typeface="Times New Roman" charset="0"/>
              </a:rPr>
              <a:t>“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d: path 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(B,A)</a:t>
            </a:r>
            <a:r>
              <a:rPr lang="ja-JP" altLang="en-US" dirty="0">
                <a:solidFill>
                  <a:srgbClr val="FF0000"/>
                </a:solidFill>
                <a:latin typeface="Times New Roman" charset="0"/>
              </a:rPr>
              <a:t>”</a:t>
            </a:r>
            <a:endParaRPr lang="en-US" b="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flipH="1">
            <a:off x="2928938" y="4752975"/>
            <a:ext cx="2117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250159" y="4300538"/>
            <a:ext cx="16524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ja-JP" altLang="en-US" dirty="0">
                <a:solidFill>
                  <a:srgbClr val="FF0000"/>
                </a:solidFill>
                <a:latin typeface="Times New Roman" charset="0"/>
              </a:rPr>
              <a:t>“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d: path 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</a:rPr>
              <a:t>(A)</a:t>
            </a:r>
            <a:r>
              <a:rPr lang="ja-JP" altLang="en-US" dirty="0">
                <a:solidFill>
                  <a:srgbClr val="FF0000"/>
                </a:solidFill>
                <a:latin typeface="Times New Roman" charset="0"/>
              </a:rPr>
              <a:t>”</a:t>
            </a:r>
            <a:endParaRPr lang="en-US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 flipH="1">
            <a:off x="6051550" y="4756150"/>
            <a:ext cx="21463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3187700" y="5157788"/>
            <a:ext cx="1287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3333FF"/>
                </a:solidFill>
                <a:latin typeface="Times New Roman" charset="0"/>
              </a:rPr>
              <a:t>data traffic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6426200" y="5187950"/>
            <a:ext cx="1287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>
                <a:solidFill>
                  <a:srgbClr val="3333FF"/>
                </a:solidFill>
                <a:latin typeface="Times New Roman" charset="0"/>
              </a:rPr>
              <a:t>data traffic</a:t>
            </a: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73162"/>
          </a:xfrm>
        </p:spPr>
        <p:txBody>
          <a:bodyPr/>
          <a:lstStyle/>
          <a:p>
            <a:pPr algn="ctr"/>
            <a:r>
              <a:rPr lang="en-US" dirty="0" smtClean="0"/>
              <a:t>Differences between BGP and DV </a:t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(2) path-vector routing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2" grpId="0"/>
      <p:bldP spid="23" grpId="0" animBg="1"/>
      <p:bldP spid="27" grpId="0" animBg="1"/>
      <p:bldP spid="29" grpId="0" animBg="1"/>
      <p:bldP spid="30" grpId="0"/>
      <p:bldP spid="31" grpId="0"/>
      <p:bldP spid="32" grpId="0"/>
      <p:bldP spid="33" grpId="0" animBg="1"/>
      <p:bldP spid="34" grpId="0"/>
      <p:bldP spid="35" grpId="0" animBg="1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</a:t>
            </a:r>
            <a:r>
              <a:rPr lang="en-US" sz="3600" u="sng" dirty="0" err="1" smtClean="0"/>
              <a:t>Intra</a:t>
            </a:r>
            <a:r>
              <a:rPr lang="en-US" sz="3600" dirty="0" err="1" smtClean="0"/>
              <a:t>domain</a:t>
            </a:r>
            <a:r>
              <a:rPr lang="en-US" sz="3600" dirty="0" smtClean="0"/>
              <a:t>” routing: within an 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Link-State (OSPF) and Distance-Vector (RIP, IGRP)</a:t>
            </a:r>
          </a:p>
          <a:p>
            <a:endParaRPr lang="en-US" sz="2400" dirty="0"/>
          </a:p>
          <a:p>
            <a:r>
              <a:rPr lang="en-US" sz="2400" dirty="0" smtClean="0"/>
              <a:t>Focus</a:t>
            </a:r>
          </a:p>
          <a:p>
            <a:pPr lvl="1"/>
            <a:r>
              <a:rPr lang="en-US" dirty="0" smtClean="0"/>
              <a:t>“least cost” paths</a:t>
            </a:r>
          </a:p>
          <a:p>
            <a:pPr lvl="1"/>
            <a:r>
              <a:rPr lang="en-US" dirty="0" smtClean="0"/>
              <a:t>convergence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18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" y="2141538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70000"/>
              </a:lnSpc>
            </a:pPr>
            <a:r>
              <a:rPr lang="en-US" b="0" dirty="0" smtClean="0">
                <a:ea typeface="ＭＳ Ｐゴシック" charset="0"/>
                <a:cs typeface="ＭＳ Ｐゴシック" charset="0"/>
              </a:rPr>
              <a:t>Key idea: advertise the entire path</a:t>
            </a:r>
          </a:p>
          <a:p>
            <a:pPr lvl="1"/>
            <a:r>
              <a:rPr lang="en-US" b="0" dirty="0" smtClean="0">
                <a:ea typeface="ＭＳ Ｐゴシック" charset="0"/>
              </a:rPr>
              <a:t>Distance vector: send </a:t>
            </a:r>
            <a:r>
              <a:rPr lang="en-US" b="0" i="1" dirty="0" smtClean="0">
                <a:ea typeface="ＭＳ Ｐゴシック" charset="0"/>
              </a:rPr>
              <a:t>distance metric</a:t>
            </a:r>
            <a:r>
              <a:rPr lang="en-US" b="0" dirty="0" smtClean="0">
                <a:ea typeface="ＭＳ Ｐゴシック" charset="0"/>
              </a:rPr>
              <a:t> per </a:t>
            </a:r>
            <a:r>
              <a:rPr lang="en-US" b="0" dirty="0" smtClean="0">
                <a:ea typeface="ＭＳ Ｐゴシック" charset="0"/>
              </a:rPr>
              <a:t>destination</a:t>
            </a:r>
            <a:endParaRPr lang="en-US" b="0" i="1" dirty="0" smtClean="0">
              <a:ea typeface="ＭＳ Ｐゴシック" charset="0"/>
            </a:endParaRPr>
          </a:p>
          <a:p>
            <a:pPr lvl="1"/>
            <a:r>
              <a:rPr lang="en-US" b="0" dirty="0" smtClean="0">
                <a:ea typeface="ＭＳ Ｐゴシック" charset="0"/>
              </a:rPr>
              <a:t>Path vector: send the </a:t>
            </a:r>
            <a:r>
              <a:rPr lang="en-US" b="0" i="1" dirty="0" smtClean="0">
                <a:ea typeface="ＭＳ Ｐゴシック" charset="0"/>
              </a:rPr>
              <a:t>entire path</a:t>
            </a:r>
            <a:r>
              <a:rPr lang="en-US" b="0" dirty="0" smtClean="0">
                <a:ea typeface="ＭＳ Ｐゴシック" charset="0"/>
              </a:rPr>
              <a:t> for each </a:t>
            </a:r>
            <a:r>
              <a:rPr lang="en-US" b="0" dirty="0" smtClean="0">
                <a:ea typeface="ＭＳ Ｐゴシック" charset="0"/>
              </a:rPr>
              <a:t>destination</a:t>
            </a:r>
            <a:endParaRPr lang="en-US" b="0" i="1" dirty="0" smtClean="0">
              <a:ea typeface="ＭＳ Ｐゴシック" charset="0"/>
            </a:endParaRPr>
          </a:p>
          <a:p>
            <a:pPr lvl="1"/>
            <a:endParaRPr lang="en-US" b="0" dirty="0">
              <a:ea typeface="ＭＳ Ｐゴシック" charset="0"/>
            </a:endParaRPr>
          </a:p>
          <a:p>
            <a:r>
              <a:rPr lang="en-US" b="0" dirty="0" smtClean="0">
                <a:ea typeface="ＭＳ Ｐゴシック" charset="0"/>
              </a:rPr>
              <a:t>Benefits</a:t>
            </a:r>
          </a:p>
          <a:p>
            <a:pPr lvl="1"/>
            <a:r>
              <a:rPr lang="en-US" b="0" dirty="0" smtClean="0">
                <a:ea typeface="ＭＳ Ｐゴシック" charset="0"/>
              </a:rPr>
              <a:t>loop avoidance is easy </a:t>
            </a: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73162"/>
          </a:xfrm>
        </p:spPr>
        <p:txBody>
          <a:bodyPr/>
          <a:lstStyle/>
          <a:p>
            <a:pPr algn="ctr"/>
            <a:r>
              <a:rPr lang="en-US" dirty="0" smtClean="0"/>
              <a:t>Differences between BGP and DV </a:t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(2) path-vector routing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23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Loop Detection w/ Path-Vector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7"/>
            <a:ext cx="8458200" cy="2862263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Node can easily detect a loop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Look for its own node identifier in the path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Node can simply discard paths with loops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node 1 sees itself in the path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3, 2, 1</a:t>
            </a:r>
            <a:r>
              <a:rPr lang="ja-JP" altLang="en-US" dirty="0" smtClean="0">
                <a:latin typeface="Arial" charset="0"/>
                <a:ea typeface="Arial" charset="0"/>
                <a:cs typeface="Arial" charset="0"/>
              </a:rPr>
              <a:t>”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E.g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., node 1 simply discards the advertisement</a:t>
            </a: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364541"/>
              </p:ext>
            </p:extLst>
          </p:nvPr>
        </p:nvGraphicFramePr>
        <p:xfrm>
          <a:off x="228600" y="4210050"/>
          <a:ext cx="2647950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9" name="Photo Editor Photo" r:id="rId4" imgW="1905266" imgH="1390844" progId="MSPhotoEd.3">
                  <p:embed/>
                </p:oleObj>
              </mc:Choice>
              <mc:Fallback>
                <p:oleObj name="Photo Editor Photo" r:id="rId4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210050"/>
                        <a:ext cx="2647950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4" name="Text Box 5"/>
          <p:cNvSpPr txBox="1">
            <a:spLocks noChangeArrowheads="1"/>
          </p:cNvSpPr>
          <p:nvPr/>
        </p:nvSpPr>
        <p:spPr bwMode="auto">
          <a:xfrm>
            <a:off x="1365250" y="49672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>
                <a:latin typeface="Times New Roman" charset="0"/>
              </a:rPr>
              <a:t>3</a:t>
            </a:r>
            <a:endParaRPr lang="en-US" sz="1600" b="0">
              <a:latin typeface="Times New Roman" charset="0"/>
            </a:endParaRPr>
          </a:p>
        </p:txBody>
      </p:sp>
      <p:grpSp>
        <p:nvGrpSpPr>
          <p:cNvPr id="55305" name="Group 6"/>
          <p:cNvGrpSpPr>
            <a:grpSpLocks/>
          </p:cNvGrpSpPr>
          <p:nvPr/>
        </p:nvGrpSpPr>
        <p:grpSpPr bwMode="auto">
          <a:xfrm>
            <a:off x="4675187" y="4838700"/>
            <a:ext cx="1290638" cy="1098550"/>
            <a:chOff x="2193" y="3325"/>
            <a:chExt cx="813" cy="692"/>
          </a:xfrm>
        </p:grpSpPr>
        <p:graphicFrame>
          <p:nvGraphicFramePr>
            <p:cNvPr id="55300" name="Object 4"/>
            <p:cNvGraphicFramePr>
              <a:graphicFrameLocks noChangeAspect="1"/>
            </p:cNvGraphicFramePr>
            <p:nvPr/>
          </p:nvGraphicFramePr>
          <p:xfrm>
            <a:off x="2193" y="3325"/>
            <a:ext cx="813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90" name="Photo Editor Photo" r:id="rId6" imgW="1905266" imgH="1390844" progId="MSPhotoEd.3">
                    <p:embed/>
                  </p:oleObj>
                </mc:Choice>
                <mc:Fallback>
                  <p:oleObj name="Photo Editor Photo" r:id="rId6" imgW="1905266" imgH="1390844" progId="MSPhotoEd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3" y="3325"/>
                          <a:ext cx="813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313" name="Text Box 8"/>
            <p:cNvSpPr txBox="1">
              <a:spLocks noChangeArrowheads="1"/>
            </p:cNvSpPr>
            <p:nvPr/>
          </p:nvSpPr>
          <p:spPr bwMode="auto">
            <a:xfrm>
              <a:off x="2507" y="3501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>
                  <a:latin typeface="Times New Roman" charset="0"/>
                </a:rPr>
                <a:t>2</a:t>
              </a:r>
            </a:p>
          </p:txBody>
        </p:sp>
      </p:grpSp>
      <p:graphicFrame>
        <p:nvGraphicFramePr>
          <p:cNvPr id="552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829646"/>
              </p:ext>
            </p:extLst>
          </p:nvPr>
        </p:nvGraphicFramePr>
        <p:xfrm>
          <a:off x="7848600" y="4987925"/>
          <a:ext cx="833437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1" name="Photo Editor Photo" r:id="rId7" imgW="1905266" imgH="1390844" progId="MSPhotoEd.3">
                  <p:embed/>
                </p:oleObj>
              </mc:Choice>
              <mc:Fallback>
                <p:oleObj name="Photo Editor Photo" r:id="rId7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987925"/>
                        <a:ext cx="833437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8123237" y="516572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dirty="0">
                <a:latin typeface="Times New Roman" charset="0"/>
              </a:rPr>
              <a:t>1</a:t>
            </a:r>
            <a:endParaRPr lang="en-US" sz="1600" b="0" dirty="0">
              <a:latin typeface="Times New Roman" charset="0"/>
            </a:endParaRP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3021012" y="4703763"/>
            <a:ext cx="1771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ja-JP" altLang="en-US">
                <a:solidFill>
                  <a:srgbClr val="FF0000"/>
                </a:solidFill>
                <a:latin typeface="Times New Roman" charset="0"/>
              </a:rPr>
              <a:t>“</a:t>
            </a:r>
            <a:r>
              <a:rPr lang="en-US">
                <a:solidFill>
                  <a:srgbClr val="FF0000"/>
                </a:solidFill>
                <a:latin typeface="Times New Roman" charset="0"/>
              </a:rPr>
              <a:t>d: path (2,1)</a:t>
            </a:r>
            <a:r>
              <a:rPr lang="ja-JP" altLang="en-US">
                <a:solidFill>
                  <a:srgbClr val="FF0000"/>
                </a:solidFill>
                <a:latin typeface="Times New Roman" charset="0"/>
              </a:rPr>
              <a:t>”</a:t>
            </a:r>
            <a:endParaRPr lang="en-US" b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H="1">
            <a:off x="2736850" y="5157788"/>
            <a:ext cx="2117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6130925" y="4705350"/>
            <a:ext cx="158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ja-JP" altLang="en-US" dirty="0">
                <a:solidFill>
                  <a:srgbClr val="FF0000"/>
                </a:solidFill>
                <a:latin typeface="Times New Roman" charset="0"/>
              </a:rPr>
              <a:t>“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d: path (1)</a:t>
            </a:r>
            <a:r>
              <a:rPr lang="ja-JP" altLang="en-US" dirty="0">
                <a:solidFill>
                  <a:srgbClr val="FF0000"/>
                </a:solidFill>
                <a:latin typeface="Times New Roman" charset="0"/>
              </a:rPr>
              <a:t>”</a:t>
            </a:r>
            <a:endParaRPr lang="en-US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 flipH="1">
            <a:off x="5859462" y="5160963"/>
            <a:ext cx="2146300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Freeform 15"/>
          <p:cNvSpPr>
            <a:spLocks/>
          </p:cNvSpPr>
          <p:nvPr/>
        </p:nvSpPr>
        <p:spPr bwMode="auto">
          <a:xfrm>
            <a:off x="687387" y="5618163"/>
            <a:ext cx="8166100" cy="903287"/>
          </a:xfrm>
          <a:custGeom>
            <a:avLst/>
            <a:gdLst>
              <a:gd name="T0" fmla="*/ 922377188 w 5144"/>
              <a:gd name="T1" fmla="*/ 488910042 h 569"/>
              <a:gd name="T2" fmla="*/ 1716227200 w 5144"/>
              <a:gd name="T3" fmla="*/ 1280238666 h 569"/>
              <a:gd name="T4" fmla="*/ 2147483647 w 5144"/>
              <a:gd name="T5" fmla="*/ 1219754950 h 569"/>
              <a:gd name="T6" fmla="*/ 2147483647 w 5144"/>
              <a:gd name="T7" fmla="*/ 0 h 569"/>
              <a:gd name="T8" fmla="*/ 0 60000 65536"/>
              <a:gd name="T9" fmla="*/ 0 60000 65536"/>
              <a:gd name="T10" fmla="*/ 0 60000 65536"/>
              <a:gd name="T11" fmla="*/ 0 60000 65536"/>
              <a:gd name="T12" fmla="*/ 0 w 5144"/>
              <a:gd name="T13" fmla="*/ 0 h 569"/>
              <a:gd name="T14" fmla="*/ 5144 w 5144"/>
              <a:gd name="T15" fmla="*/ 569 h 5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44" h="569">
                <a:moveTo>
                  <a:pt x="366" y="194"/>
                </a:moveTo>
                <a:cubicBezTo>
                  <a:pt x="183" y="327"/>
                  <a:pt x="0" y="460"/>
                  <a:pt x="681" y="508"/>
                </a:cubicBezTo>
                <a:cubicBezTo>
                  <a:pt x="1362" y="556"/>
                  <a:pt x="3766" y="569"/>
                  <a:pt x="4455" y="484"/>
                </a:cubicBezTo>
                <a:cubicBezTo>
                  <a:pt x="5144" y="399"/>
                  <a:pt x="4981" y="199"/>
                  <a:pt x="4818" y="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3841750" y="6078538"/>
            <a:ext cx="196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ja-JP" altLang="en-US">
                <a:solidFill>
                  <a:srgbClr val="FF0000"/>
                </a:solidFill>
                <a:latin typeface="Times New Roman" charset="0"/>
              </a:rPr>
              <a:t>“</a:t>
            </a:r>
            <a:r>
              <a:rPr lang="en-US">
                <a:solidFill>
                  <a:srgbClr val="FF0000"/>
                </a:solidFill>
                <a:latin typeface="Times New Roman" charset="0"/>
              </a:rPr>
              <a:t>d: path (3,2,1)</a:t>
            </a:r>
            <a:r>
              <a:rPr lang="ja-JP" altLang="en-US">
                <a:solidFill>
                  <a:srgbClr val="FF0000"/>
                </a:solidFill>
                <a:latin typeface="Times New Roman" charset="0"/>
              </a:rPr>
              <a:t>”</a:t>
            </a:r>
            <a:endParaRPr lang="en-US" b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63000" y="5105400"/>
            <a:ext cx="3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534400" y="5334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12223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/>
      <p:bldP spid="55306" grpId="0"/>
      <p:bldP spid="55307" grpId="0"/>
      <p:bldP spid="55308" grpId="0" animBg="1"/>
      <p:bldP spid="55309" grpId="0"/>
      <p:bldP spid="55310" grpId="0" animBg="1"/>
      <p:bldP spid="55311" grpId="0" animBg="1"/>
      <p:bldP spid="55312" grpId="0"/>
      <p:bldP spid="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" y="2141538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70000"/>
              </a:lnSpc>
            </a:pPr>
            <a:r>
              <a:rPr lang="en-US" b="0" dirty="0" smtClean="0">
                <a:ea typeface="ＭＳ Ｐゴシック" charset="0"/>
                <a:cs typeface="ＭＳ Ｐゴシック" charset="0"/>
              </a:rPr>
              <a:t>Key idea: advertise the entire path</a:t>
            </a:r>
          </a:p>
          <a:p>
            <a:pPr lvl="1"/>
            <a:r>
              <a:rPr lang="en-US" b="0" dirty="0" smtClean="0">
                <a:ea typeface="ＭＳ Ｐゴシック" charset="0"/>
              </a:rPr>
              <a:t>Distance vector: send </a:t>
            </a:r>
            <a:r>
              <a:rPr lang="en-US" b="0" i="1" dirty="0" smtClean="0">
                <a:ea typeface="ＭＳ Ｐゴシック" charset="0"/>
              </a:rPr>
              <a:t>distance metric</a:t>
            </a:r>
            <a:r>
              <a:rPr lang="en-US" b="0" dirty="0" smtClean="0">
                <a:ea typeface="ＭＳ Ｐゴシック" charset="0"/>
              </a:rPr>
              <a:t> per </a:t>
            </a:r>
            <a:r>
              <a:rPr lang="en-US" b="0" dirty="0" smtClean="0">
                <a:ea typeface="ＭＳ Ｐゴシック" charset="0"/>
              </a:rPr>
              <a:t>destination</a:t>
            </a:r>
          </a:p>
          <a:p>
            <a:pPr lvl="1"/>
            <a:r>
              <a:rPr lang="en-US" b="0" dirty="0" smtClean="0">
                <a:ea typeface="ＭＳ Ｐゴシック" charset="0"/>
              </a:rPr>
              <a:t>Path </a:t>
            </a:r>
            <a:r>
              <a:rPr lang="en-US" b="0" dirty="0" smtClean="0">
                <a:ea typeface="ＭＳ Ｐゴシック" charset="0"/>
              </a:rPr>
              <a:t>vector: send the </a:t>
            </a:r>
            <a:r>
              <a:rPr lang="en-US" b="0" i="1" dirty="0" smtClean="0">
                <a:ea typeface="ＭＳ Ｐゴシック" charset="0"/>
              </a:rPr>
              <a:t>entire path</a:t>
            </a:r>
            <a:r>
              <a:rPr lang="en-US" b="0" dirty="0" smtClean="0">
                <a:ea typeface="ＭＳ Ｐゴシック" charset="0"/>
              </a:rPr>
              <a:t> for each </a:t>
            </a:r>
            <a:r>
              <a:rPr lang="en-US" b="0" dirty="0" smtClean="0">
                <a:ea typeface="ＭＳ Ｐゴシック" charset="0"/>
              </a:rPr>
              <a:t>destination</a:t>
            </a:r>
            <a:endParaRPr lang="en-US" b="0" dirty="0" smtClean="0">
              <a:ea typeface="ＭＳ Ｐゴシック" charset="0"/>
            </a:endParaRPr>
          </a:p>
          <a:p>
            <a:pPr lvl="1"/>
            <a:endParaRPr lang="en-US" b="0" dirty="0">
              <a:ea typeface="ＭＳ Ｐゴシック" charset="0"/>
            </a:endParaRPr>
          </a:p>
          <a:p>
            <a:r>
              <a:rPr lang="en-US" b="0" dirty="0" smtClean="0">
                <a:ea typeface="ＭＳ Ｐゴシック" charset="0"/>
              </a:rPr>
              <a:t>Benefits</a:t>
            </a:r>
          </a:p>
          <a:p>
            <a:pPr lvl="1"/>
            <a:r>
              <a:rPr lang="en-US" b="0" dirty="0" smtClean="0">
                <a:ea typeface="ＭＳ Ｐゴシック" charset="0"/>
              </a:rPr>
              <a:t>loop avoidance is easy </a:t>
            </a:r>
          </a:p>
          <a:p>
            <a:pPr lvl="1"/>
            <a:r>
              <a:rPr lang="en-US" b="0" dirty="0" smtClean="0">
                <a:ea typeface="ＭＳ Ｐゴシック" charset="0"/>
              </a:rPr>
              <a:t>flexible policies based on entire path</a:t>
            </a:r>
            <a:endParaRPr lang="en-US" b="0" dirty="0">
              <a:ea typeface="ＭＳ Ｐゴシック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73162"/>
          </a:xfrm>
        </p:spPr>
        <p:txBody>
          <a:bodyPr/>
          <a:lstStyle/>
          <a:p>
            <a:pPr algn="ctr"/>
            <a:r>
              <a:rPr lang="en-US" dirty="0" smtClean="0"/>
              <a:t>Differences between BGP an</a:t>
            </a:r>
            <a:r>
              <a:rPr lang="en-US" dirty="0" smtClean="0">
                <a:solidFill>
                  <a:srgbClr val="000000"/>
                </a:solidFill>
              </a:rPr>
              <a:t>d DV 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(2) path-vector routing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8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" y="2141538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>
                <a:ea typeface="ＭＳ Ｐゴシック" charset="0"/>
                <a:cs typeface="ＭＳ Ｐゴシック" charset="0"/>
              </a:rPr>
              <a:t>For policy reasons, an AS may choose not to advertise a route to a destination </a:t>
            </a:r>
          </a:p>
          <a:p>
            <a:r>
              <a:rPr lang="en-US" b="0" dirty="0" smtClean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Hence, </a:t>
            </a:r>
            <a:r>
              <a:rPr lang="en-US" b="0" dirty="0" smtClean="0">
                <a:latin typeface="Arial" charset="0"/>
                <a:cs typeface="Arial" charset="0"/>
                <a:sym typeface="Wingdings"/>
              </a:rPr>
              <a:t>reachability is not guaranteed even if graph is connected</a:t>
            </a:r>
          </a:p>
          <a:p>
            <a:pPr marL="0" indent="0">
              <a:buNone/>
            </a:pPr>
            <a:endParaRPr lang="en-US" b="0" dirty="0" smtClean="0">
              <a:ea typeface="ＭＳ Ｐゴシック" charset="0"/>
            </a:endParaRPr>
          </a:p>
          <a:p>
            <a:endParaRPr lang="en-US" b="0" dirty="0">
              <a:ea typeface="ＭＳ Ｐゴシック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73162"/>
          </a:xfrm>
        </p:spPr>
        <p:txBody>
          <a:bodyPr/>
          <a:lstStyle/>
          <a:p>
            <a:pPr algn="ctr"/>
            <a:r>
              <a:rPr lang="en-US" dirty="0" smtClean="0"/>
              <a:t>Differences between BGP and DV </a:t>
            </a:r>
            <a:br>
              <a:rPr lang="en-US" dirty="0" smtClean="0"/>
            </a:br>
            <a:r>
              <a:rPr lang="en-US" dirty="0" smtClean="0"/>
              <a:t>(3) </a:t>
            </a:r>
            <a:r>
              <a:rPr lang="en-US" dirty="0" smtClean="0">
                <a:solidFill>
                  <a:srgbClr val="0000FF"/>
                </a:solidFill>
              </a:rPr>
              <a:t>Selective route advertisement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76400" y="4267200"/>
            <a:ext cx="3087223" cy="1981200"/>
            <a:chOff x="2850494" y="3810000"/>
            <a:chExt cx="3550306" cy="2438400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4267200" y="5334000"/>
              <a:ext cx="838200" cy="9144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220506" y="5565617"/>
              <a:ext cx="868088" cy="49244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n-lt"/>
                  <a:ea typeface="+mn-ea"/>
                  <a:cs typeface="+mn-cs"/>
                </a:rPr>
                <a:t>AS 2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5562600" y="3810000"/>
              <a:ext cx="838200" cy="9144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517494" y="4041617"/>
              <a:ext cx="868088" cy="49244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n-lt"/>
                  <a:ea typeface="+mn-ea"/>
                  <a:cs typeface="+mn-cs"/>
                </a:rPr>
                <a:t>AS 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895600" y="3810000"/>
              <a:ext cx="838200" cy="9144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850494" y="4041617"/>
              <a:ext cx="868088" cy="49244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n-lt"/>
                  <a:ea typeface="+mn-ea"/>
                  <a:cs typeface="+mn-cs"/>
                </a:rPr>
                <a:t>AS 1</a:t>
              </a: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4953000" y="4648200"/>
              <a:ext cx="762000" cy="7620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 flipV="1">
              <a:off x="3581400" y="4648200"/>
              <a:ext cx="762000" cy="8382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015295" y="5048072"/>
            <a:ext cx="359019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0" dirty="0" smtClean="0">
                <a:latin typeface="+mn-lt"/>
              </a:rPr>
              <a:t>Example: AS#2 does not</a:t>
            </a:r>
            <a:br>
              <a:rPr lang="en-US" sz="2400" b="0" dirty="0" smtClean="0">
                <a:latin typeface="+mn-lt"/>
              </a:rPr>
            </a:br>
            <a:r>
              <a:rPr lang="en-US" sz="2400" b="0" dirty="0" smtClean="0">
                <a:latin typeface="+mn-lt"/>
              </a:rPr>
              <a:t> want to carry traffic </a:t>
            </a:r>
            <a:br>
              <a:rPr lang="en-US" sz="2400" b="0" dirty="0" smtClean="0">
                <a:latin typeface="+mn-lt"/>
              </a:rPr>
            </a:br>
            <a:r>
              <a:rPr lang="en-US" sz="2400" b="0" dirty="0" smtClean="0">
                <a:latin typeface="+mn-lt"/>
              </a:rPr>
              <a:t>between AS#1 and AS#3 </a:t>
            </a:r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6030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73162"/>
          </a:xfrm>
        </p:spPr>
        <p:txBody>
          <a:bodyPr/>
          <a:lstStyle/>
          <a:p>
            <a:pPr algn="ctr"/>
            <a:r>
              <a:rPr lang="en-US" dirty="0" smtClean="0"/>
              <a:t>Differences between BGP and DV </a:t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(4) BGP may </a:t>
            </a:r>
            <a:r>
              <a:rPr lang="en-US" i="1" dirty="0" smtClean="0">
                <a:solidFill>
                  <a:srgbClr val="0000FF"/>
                </a:solidFill>
              </a:rPr>
              <a:t>aggregate</a:t>
            </a:r>
            <a:r>
              <a:rPr lang="en-US" dirty="0" smtClean="0">
                <a:solidFill>
                  <a:srgbClr val="0000FF"/>
                </a:solidFill>
              </a:rPr>
              <a:t> routes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24063"/>
            <a:ext cx="8229600" cy="947737"/>
          </a:xfrm>
        </p:spPr>
        <p:txBody>
          <a:bodyPr/>
          <a:lstStyle/>
          <a:p>
            <a:r>
              <a:rPr lang="en-US" dirty="0" smtClean="0"/>
              <a:t>For scalability, BGP may aggregate routes for different prefixes</a:t>
            </a:r>
            <a:endParaRPr lang="en-US" dirty="0"/>
          </a:p>
        </p:txBody>
      </p:sp>
      <p:sp>
        <p:nvSpPr>
          <p:cNvPr id="14" name="Cloud 13"/>
          <p:cNvSpPr/>
          <p:nvPr/>
        </p:nvSpPr>
        <p:spPr bwMode="auto">
          <a:xfrm>
            <a:off x="3619445" y="3575030"/>
            <a:ext cx="2590800" cy="1219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AT&amp;T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a.0.0.0/8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6" name="Cloud 15"/>
          <p:cNvSpPr/>
          <p:nvPr/>
        </p:nvSpPr>
        <p:spPr bwMode="auto">
          <a:xfrm>
            <a:off x="2705045" y="5022830"/>
            <a:ext cx="2133600" cy="1066800"/>
          </a:xfrm>
          <a:prstGeom prst="cloud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LBL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a.b.0.0/16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" name="Cloud 16"/>
          <p:cNvSpPr/>
          <p:nvPr/>
        </p:nvSpPr>
        <p:spPr bwMode="auto">
          <a:xfrm>
            <a:off x="5067245" y="5022830"/>
            <a:ext cx="2133600" cy="1066800"/>
          </a:xfrm>
          <a:prstGeom prst="cloud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UCB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a.c.0.0/16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905000" y="4121843"/>
            <a:ext cx="2349040" cy="2507557"/>
          </a:xfrm>
          <a:custGeom>
            <a:avLst/>
            <a:gdLst>
              <a:gd name="connsiteX0" fmla="*/ 0 w 2349040"/>
              <a:gd name="connsiteY0" fmla="*/ 2513 h 2507557"/>
              <a:gd name="connsiteX1" fmla="*/ 2222607 w 2349040"/>
              <a:gd name="connsiteY1" fmla="*/ 231848 h 2507557"/>
              <a:gd name="connsiteX2" fmla="*/ 2010930 w 2349040"/>
              <a:gd name="connsiteY2" fmla="*/ 1466729 h 2507557"/>
              <a:gd name="connsiteX3" fmla="*/ 1481738 w 2349040"/>
              <a:gd name="connsiteY3" fmla="*/ 2507557 h 250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9040" h="2507557">
                <a:moveTo>
                  <a:pt x="0" y="2513"/>
                </a:moveTo>
                <a:cubicBezTo>
                  <a:pt x="943726" y="-4838"/>
                  <a:pt x="1887452" y="-12188"/>
                  <a:pt x="2222607" y="231848"/>
                </a:cubicBezTo>
                <a:cubicBezTo>
                  <a:pt x="2557762" y="475884"/>
                  <a:pt x="2134408" y="1087444"/>
                  <a:pt x="2010930" y="1466729"/>
                </a:cubicBezTo>
                <a:cubicBezTo>
                  <a:pt x="1887452" y="1846014"/>
                  <a:pt x="1481738" y="2507557"/>
                  <a:pt x="1481738" y="2507557"/>
                </a:cubicBezTo>
              </a:path>
            </a:pathLst>
          </a:custGeom>
          <a:ln w="38100" cmpd="sng">
            <a:solidFill>
              <a:srgbClr val="4F81BD"/>
            </a:solidFill>
            <a:headEnd type="non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4229045" y="4718030"/>
            <a:ext cx="228600" cy="3048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372045" y="4641830"/>
            <a:ext cx="304800" cy="4572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Freeform 21"/>
          <p:cNvSpPr/>
          <p:nvPr/>
        </p:nvSpPr>
        <p:spPr>
          <a:xfrm>
            <a:off x="1898009" y="3931773"/>
            <a:ext cx="4939127" cy="2240427"/>
          </a:xfrm>
          <a:custGeom>
            <a:avLst/>
            <a:gdLst>
              <a:gd name="connsiteX0" fmla="*/ 0 w 4939127"/>
              <a:gd name="connsiteY0" fmla="*/ 0 h 2240427"/>
              <a:gd name="connsiteX1" fmla="*/ 3580867 w 4939127"/>
              <a:gd name="connsiteY1" fmla="*/ 105847 h 2240427"/>
              <a:gd name="connsiteX2" fmla="*/ 3580867 w 4939127"/>
              <a:gd name="connsiteY2" fmla="*/ 105847 h 2240427"/>
              <a:gd name="connsiteX3" fmla="*/ 4939127 w 4939127"/>
              <a:gd name="connsiteY3" fmla="*/ 2240427 h 224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9127" h="2240427">
                <a:moveTo>
                  <a:pt x="0" y="0"/>
                </a:moveTo>
                <a:lnTo>
                  <a:pt x="3580867" y="105847"/>
                </a:lnTo>
                <a:lnTo>
                  <a:pt x="3580867" y="105847"/>
                </a:lnTo>
                <a:lnTo>
                  <a:pt x="4939127" y="2240427"/>
                </a:lnTo>
              </a:path>
            </a:pathLst>
          </a:custGeom>
          <a:ln w="38100" cmpd="sng">
            <a:solidFill>
              <a:srgbClr val="FF6600"/>
            </a:solidFill>
            <a:headEnd type="non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3" name="Left Arrow 22"/>
          <p:cNvSpPr/>
          <p:nvPr/>
        </p:nvSpPr>
        <p:spPr bwMode="auto">
          <a:xfrm rot="10800000">
            <a:off x="2095445" y="3651229"/>
            <a:ext cx="1524000" cy="152400"/>
          </a:xfrm>
          <a:prstGeom prst="lef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8800" y="3282237"/>
            <a:ext cx="2095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n-lt"/>
              </a:rPr>
              <a:t>a.*.*.* is this way</a:t>
            </a:r>
            <a:endParaRPr lang="en-US" b="0" dirty="0">
              <a:latin typeface="+mn-lt"/>
            </a:endParaRPr>
          </a:p>
        </p:txBody>
      </p:sp>
      <p:sp>
        <p:nvSpPr>
          <p:cNvPr id="25" name="Cloud 24"/>
          <p:cNvSpPr/>
          <p:nvPr/>
        </p:nvSpPr>
        <p:spPr bwMode="auto">
          <a:xfrm>
            <a:off x="6972245" y="4291947"/>
            <a:ext cx="1447800" cy="990600"/>
          </a:xfrm>
          <a:prstGeom prst="cloud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foo.com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a.d.0.0/16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6" name="Straight Connector 25"/>
          <p:cNvCxnSpPr>
            <a:endCxn id="25" idx="2"/>
          </p:cNvCxnSpPr>
          <p:nvPr/>
        </p:nvCxnSpPr>
        <p:spPr bwMode="auto">
          <a:xfrm>
            <a:off x="6210245" y="4215747"/>
            <a:ext cx="766491" cy="57150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70348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4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/>
      <p:bldP spid="2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(Today)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411662"/>
          </a:xfrm>
        </p:spPr>
        <p:txBody>
          <a:bodyPr/>
          <a:lstStyle/>
          <a:p>
            <a:r>
              <a:rPr lang="en-US" sz="3200" dirty="0" smtClean="0">
                <a:solidFill>
                  <a:schemeClr val="bg2"/>
                </a:solidFill>
              </a:rPr>
              <a:t>The role of policy</a:t>
            </a:r>
          </a:p>
          <a:p>
            <a:pPr lvl="1"/>
            <a:r>
              <a:rPr lang="en-US" sz="2800" dirty="0" smtClean="0">
                <a:solidFill>
                  <a:schemeClr val="bg2"/>
                </a:solidFill>
              </a:rPr>
              <a:t>what we mean by it</a:t>
            </a:r>
          </a:p>
          <a:p>
            <a:pPr lvl="1"/>
            <a:r>
              <a:rPr lang="en-US" sz="2800" dirty="0" smtClean="0">
                <a:solidFill>
                  <a:schemeClr val="bg2"/>
                </a:solidFill>
              </a:rPr>
              <a:t>why we need it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3200" dirty="0" smtClean="0"/>
              <a:t>Overall approach </a:t>
            </a:r>
          </a:p>
          <a:p>
            <a:pPr lvl="1"/>
            <a:r>
              <a:rPr lang="en-US" sz="2800" dirty="0" smtClean="0">
                <a:solidFill>
                  <a:srgbClr val="808080"/>
                </a:solidFill>
              </a:rPr>
              <a:t>four non-trivial changes to DV</a:t>
            </a:r>
          </a:p>
          <a:p>
            <a:pPr lvl="1"/>
            <a:r>
              <a:rPr lang="en-US" sz="2800" dirty="0" smtClean="0"/>
              <a:t>how policy is implemented (detail-free version)</a:t>
            </a:r>
            <a:endParaRPr lang="en-US" sz="2800" dirty="0"/>
          </a:p>
          <a:p>
            <a:pPr marL="344487" lvl="1" indent="0">
              <a:buNone/>
            </a:pPr>
            <a:endParaRPr lang="en-US" sz="28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350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98438"/>
            <a:ext cx="8915400" cy="1173162"/>
          </a:xfrm>
        </p:spPr>
        <p:txBody>
          <a:bodyPr/>
          <a:lstStyle/>
          <a:p>
            <a:pPr algn="ctr"/>
            <a:r>
              <a:rPr lang="en-US" altLang="zh-CN" dirty="0" smtClean="0">
                <a:latin typeface="Helvetica" charset="0"/>
                <a:ea typeface="宋体" charset="0"/>
                <a:cs typeface="宋体" charset="0"/>
              </a:rPr>
              <a:t>Policy imposed in how routes are </a:t>
            </a:r>
            <a:r>
              <a:rPr lang="en-US" altLang="zh-CN" dirty="0" smtClean="0">
                <a:solidFill>
                  <a:srgbClr val="0000FF"/>
                </a:solidFill>
                <a:latin typeface="Helvetica" charset="0"/>
                <a:ea typeface="宋体" charset="0"/>
                <a:cs typeface="宋体" charset="0"/>
              </a:rPr>
              <a:t>selected and exported</a:t>
            </a:r>
            <a:endParaRPr lang="en-US" altLang="zh-CN" sz="3200" dirty="0">
              <a:solidFill>
                <a:srgbClr val="0000FF"/>
              </a:solidFill>
              <a:latin typeface="Helvetica" charset="0"/>
              <a:ea typeface="宋体" charset="0"/>
              <a:cs typeface="宋体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5105400"/>
            <a:ext cx="72390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Selection</a:t>
            </a:r>
            <a:r>
              <a:rPr lang="en-US" sz="2400" dirty="0" smtClean="0"/>
              <a:t>: Which path to use?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controls whether/how traffic leaves the network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Export</a:t>
            </a:r>
            <a:r>
              <a:rPr lang="en-US" sz="2400" dirty="0" smtClean="0"/>
              <a:t>: Which path to advertise?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controls whether/how traffic enters the network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7772400" y="3215579"/>
            <a:ext cx="1600200" cy="899221"/>
            <a:chOff x="7620000" y="3215579"/>
            <a:chExt cx="1600200" cy="899221"/>
          </a:xfrm>
        </p:grpSpPr>
        <p:sp>
          <p:nvSpPr>
            <p:cNvPr id="53" name="Rounded Rectangular Callout 52"/>
            <p:cNvSpPr/>
            <p:nvPr/>
          </p:nvSpPr>
          <p:spPr bwMode="auto">
            <a:xfrm>
              <a:off x="7924800" y="3429000"/>
              <a:ext cx="990600" cy="685800"/>
            </a:xfrm>
            <a:prstGeom prst="wedgeRoundRectCallout">
              <a:avLst>
                <a:gd name="adj1" fmla="val -47205"/>
                <a:gd name="adj2" fmla="val 10694"/>
                <a:gd name="adj3" fmla="val 16667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ourier New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620000" y="3215579"/>
              <a:ext cx="1600200" cy="899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en-US" sz="1600" b="0" i="1" dirty="0">
                <a:solidFill>
                  <a:srgbClr val="FFFFFF"/>
                </a:solidFill>
                <a:latin typeface="+mn-lt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FFFFFF"/>
                  </a:solidFill>
                  <a:latin typeface="+mn-lt"/>
                </a:rPr>
                <a:t>Can reach 128.3/16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FFFFFF"/>
                  </a:solidFill>
                  <a:latin typeface="+mn-lt"/>
                </a:rPr>
                <a:t>blah blah</a:t>
              </a:r>
              <a:endParaRPr lang="en-US" sz="1400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1979417" name="Text Box 25"/>
          <p:cNvSpPr txBox="1">
            <a:spLocks noChangeArrowheads="1"/>
          </p:cNvSpPr>
          <p:nvPr/>
        </p:nvSpPr>
        <p:spPr bwMode="auto">
          <a:xfrm>
            <a:off x="4937125" y="1743075"/>
            <a:ext cx="2463800" cy="466725"/>
          </a:xfrm>
          <a:prstGeom prst="rect">
            <a:avLst/>
          </a:prstGeom>
          <a:solidFill>
            <a:srgbClr val="FFFFFF"/>
          </a:solidFill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altLang="zh-CN" sz="24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rPr>
              <a:t>Route selection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4800" y="2667000"/>
            <a:ext cx="7848600" cy="2286000"/>
            <a:chOff x="304800" y="2667000"/>
            <a:chExt cx="7848600" cy="2286000"/>
          </a:xfrm>
        </p:grpSpPr>
        <p:grpSp>
          <p:nvGrpSpPr>
            <p:cNvPr id="7" name="Group 6"/>
            <p:cNvGrpSpPr/>
            <p:nvPr/>
          </p:nvGrpSpPr>
          <p:grpSpPr>
            <a:xfrm>
              <a:off x="304800" y="2667000"/>
              <a:ext cx="7848600" cy="2286000"/>
              <a:chOff x="304800" y="2667000"/>
              <a:chExt cx="7848600" cy="2286000"/>
            </a:xfrm>
          </p:grpSpPr>
          <p:sp>
            <p:nvSpPr>
              <p:cNvPr id="61454" name="Line 24"/>
              <p:cNvSpPr>
                <a:spLocks noChangeShapeType="1"/>
              </p:cNvSpPr>
              <p:nvPr/>
            </p:nvSpPr>
            <p:spPr bwMode="auto">
              <a:xfrm flipH="1" flipV="1">
                <a:off x="1601788" y="3049588"/>
                <a:ext cx="1141412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304800" y="2667000"/>
                <a:ext cx="7848600" cy="2286000"/>
                <a:chOff x="304800" y="2667000"/>
                <a:chExt cx="7848600" cy="2286000"/>
              </a:xfrm>
            </p:grpSpPr>
            <p:sp>
              <p:nvSpPr>
                <p:cNvPr id="1979395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2057400" y="2667000"/>
                  <a:ext cx="3962400" cy="1981200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-1" y="8613"/>
                        <a:pt x="-1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4" y="13940"/>
                        <a:pt x="474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299"/>
                        <a:pt x="6247" y="20299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6"/>
                        <a:pt x="11036" y="21596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6"/>
                        <a:pt x="15802" y="18946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-1"/>
                        <a:pt x="16758" y="-1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-1"/>
                        <a:pt x="13174" y="-1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49"/>
                        <a:pt x="9358" y="649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1"/>
                        <a:pt x="5288" y="1971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09"/>
                        <a:pt x="2172" y="13109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p:spPr>
              <p:txBody>
                <a:bodyPr/>
                <a:lstStyle/>
                <a:p>
                  <a:pPr algn="l">
                    <a:defRPr/>
                  </a:pPr>
                  <a:endParaRPr lang="zh-CN" altLang="en-US" sz="1800" b="0">
                    <a:latin typeface="Arial" charset="0"/>
                    <a:ea typeface="宋体" charset="-122"/>
                    <a:cs typeface="宋体" charset="-122"/>
                  </a:endParaRPr>
                </a:p>
              </p:txBody>
            </p:sp>
            <p:sp>
              <p:nvSpPr>
                <p:cNvPr id="1979408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304800" y="2667000"/>
                  <a:ext cx="1600200" cy="83661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-1" y="8613"/>
                        <a:pt x="-1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4" y="13940"/>
                        <a:pt x="474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299"/>
                        <a:pt x="6247" y="20299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6"/>
                        <a:pt x="11036" y="21596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6"/>
                        <a:pt x="15802" y="18946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-1"/>
                        <a:pt x="16758" y="-1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-1"/>
                        <a:pt x="13174" y="-1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49"/>
                        <a:pt x="9358" y="649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1"/>
                        <a:pt x="5288" y="1971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09"/>
                        <a:pt x="2172" y="13109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p:spPr>
              <p:txBody>
                <a:bodyPr/>
                <a:lstStyle/>
                <a:p>
                  <a:pPr algn="l">
                    <a:defRPr/>
                  </a:pPr>
                  <a:endParaRPr lang="zh-CN" altLang="en-US" sz="1800" b="0">
                    <a:latin typeface="Arial" charset="0"/>
                    <a:ea typeface="宋体" charset="-122"/>
                    <a:cs typeface="宋体" charset="-122"/>
                  </a:endParaRPr>
                </a:p>
              </p:txBody>
            </p:sp>
            <p:sp>
              <p:nvSpPr>
                <p:cNvPr id="6144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5562600" y="3201988"/>
                  <a:ext cx="99060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48" name="Line 18"/>
                <p:cNvSpPr>
                  <a:spLocks noChangeShapeType="1"/>
                </p:cNvSpPr>
                <p:nvPr/>
              </p:nvSpPr>
              <p:spPr bwMode="auto">
                <a:xfrm>
                  <a:off x="5562600" y="3582988"/>
                  <a:ext cx="1143000" cy="914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9414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6477000" y="4116388"/>
                  <a:ext cx="1600200" cy="836612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-1" y="8613"/>
                        <a:pt x="-1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4" y="13940"/>
                        <a:pt x="474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299"/>
                        <a:pt x="6247" y="20299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6"/>
                        <a:pt x="11036" y="21596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6"/>
                        <a:pt x="15802" y="18946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-1"/>
                        <a:pt x="16758" y="-1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-1"/>
                        <a:pt x="13174" y="-1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49"/>
                        <a:pt x="9358" y="649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1"/>
                        <a:pt x="5288" y="1971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09"/>
                        <a:pt x="2172" y="13109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p:spPr>
              <p:txBody>
                <a:bodyPr/>
                <a:lstStyle/>
                <a:p>
                  <a:pPr algn="l">
                    <a:defRPr/>
                  </a:pPr>
                  <a:endParaRPr lang="zh-CN" altLang="en-US" sz="1800" b="0">
                    <a:latin typeface="Arial" charset="0"/>
                    <a:ea typeface="宋体" charset="-122"/>
                    <a:cs typeface="宋体" charset="-122"/>
                  </a:endParaRPr>
                </a:p>
              </p:txBody>
            </p:sp>
            <p:sp>
              <p:nvSpPr>
                <p:cNvPr id="1979415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6553200" y="2822575"/>
                  <a:ext cx="1600200" cy="83661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-1" y="8613"/>
                        <a:pt x="-1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4" y="13940"/>
                        <a:pt x="474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299"/>
                        <a:pt x="6247" y="20299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6"/>
                        <a:pt x="11036" y="21596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6"/>
                        <a:pt x="15802" y="18946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-1"/>
                        <a:pt x="16758" y="-1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-1"/>
                        <a:pt x="13174" y="-1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49"/>
                        <a:pt x="9358" y="649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1"/>
                        <a:pt x="5288" y="1971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09"/>
                        <a:pt x="2172" y="13109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p:spPr>
              <p:txBody>
                <a:bodyPr/>
                <a:lstStyle/>
                <a:p>
                  <a:pPr algn="l">
                    <a:defRPr/>
                  </a:pPr>
                  <a:endParaRPr lang="zh-CN" altLang="en-US" sz="1800" b="0">
                    <a:latin typeface="Arial" charset="0"/>
                    <a:ea typeface="宋体" charset="-122"/>
                    <a:cs typeface="宋体" charset="-122"/>
                  </a:endParaRPr>
                </a:p>
              </p:txBody>
            </p:sp>
            <p:sp>
              <p:nvSpPr>
                <p:cNvPr id="1979432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304800" y="3886200"/>
                  <a:ext cx="1600200" cy="83661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-1" y="8613"/>
                        <a:pt x="-1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4" y="13940"/>
                        <a:pt x="474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299"/>
                        <a:pt x="6247" y="20299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6"/>
                        <a:pt x="11036" y="21596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6"/>
                        <a:pt x="15802" y="18946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-1"/>
                        <a:pt x="16758" y="-1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-1"/>
                        <a:pt x="13174" y="-1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49"/>
                        <a:pt x="9358" y="649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1"/>
                        <a:pt x="5288" y="1971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09"/>
                        <a:pt x="2172" y="13109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p:spPr>
              <p:txBody>
                <a:bodyPr/>
                <a:lstStyle/>
                <a:p>
                  <a:pPr algn="l">
                    <a:defRPr/>
                  </a:pPr>
                  <a:endParaRPr lang="zh-CN" altLang="en-US" sz="1800" b="0">
                    <a:latin typeface="Arial" charset="0"/>
                    <a:ea typeface="宋体" charset="-122"/>
                    <a:cs typeface="宋体" charset="-122"/>
                  </a:endParaRPr>
                </a:p>
              </p:txBody>
            </p:sp>
            <p:sp>
              <p:nvSpPr>
                <p:cNvPr id="6147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25450" y="2833688"/>
                  <a:ext cx="1250950" cy="366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Arial" charset="0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zh-CN" sz="1800">
                      <a:solidFill>
                        <a:srgbClr val="FF0000"/>
                      </a:solidFill>
                      <a:latin typeface="Arial" charset="0"/>
                      <a:ea typeface="宋体" charset="0"/>
                      <a:cs typeface="宋体" charset="0"/>
                    </a:rPr>
                    <a:t>Customer</a:t>
                  </a:r>
                </a:p>
              </p:txBody>
            </p:sp>
            <p:sp>
              <p:nvSpPr>
                <p:cNvPr id="61471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49250" y="4114800"/>
                  <a:ext cx="140335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Arial" charset="0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zh-CN" sz="1800">
                      <a:solidFill>
                        <a:srgbClr val="FF0000"/>
                      </a:solidFill>
                      <a:latin typeface="Arial" charset="0"/>
                      <a:ea typeface="宋体" charset="0"/>
                      <a:cs typeface="宋体" charset="0"/>
                    </a:rPr>
                    <a:t>Competitor</a:t>
                  </a:r>
                </a:p>
              </p:txBody>
            </p:sp>
            <p:sp>
              <p:nvSpPr>
                <p:cNvPr id="61472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7162800" y="2971800"/>
                  <a:ext cx="31304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Arial" charset="0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zh-CN" sz="1800" dirty="0" smtClean="0">
                      <a:solidFill>
                        <a:srgbClr val="FF0000"/>
                      </a:solidFill>
                      <a:latin typeface="Arial" charset="0"/>
                      <a:ea typeface="宋体" charset="0"/>
                      <a:cs typeface="宋体" charset="0"/>
                    </a:rPr>
                    <a:t>1</a:t>
                  </a:r>
                  <a:endParaRPr lang="en-US" altLang="zh-CN" sz="1800" dirty="0">
                    <a:solidFill>
                      <a:srgbClr val="FF0000"/>
                    </a:solidFill>
                    <a:latin typeface="Arial" charset="0"/>
                    <a:ea typeface="宋体" charset="0"/>
                    <a:cs typeface="宋体" charset="0"/>
                  </a:endParaRPr>
                </a:p>
              </p:txBody>
            </p:sp>
            <p:sp>
              <p:nvSpPr>
                <p:cNvPr id="54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7086600" y="4278868"/>
                  <a:ext cx="31304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Arial" charset="0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zh-CN" sz="1800" dirty="0" smtClean="0">
                      <a:solidFill>
                        <a:srgbClr val="FF0000"/>
                      </a:solidFill>
                      <a:latin typeface="Arial" charset="0"/>
                      <a:ea typeface="宋体" charset="0"/>
                      <a:cs typeface="宋体" charset="0"/>
                    </a:rPr>
                    <a:t>5</a:t>
                  </a:r>
                  <a:endParaRPr lang="en-US" altLang="zh-CN" sz="1800" dirty="0">
                    <a:solidFill>
                      <a:srgbClr val="FF0000"/>
                    </a:solidFill>
                    <a:latin typeface="Arial" charset="0"/>
                    <a:ea typeface="宋体" charset="0"/>
                    <a:cs typeface="宋体" charset="0"/>
                  </a:endParaRPr>
                </a:p>
              </p:txBody>
            </p:sp>
          </p:grpSp>
          <p:sp>
            <p:nvSpPr>
              <p:cNvPr id="61468" name="Line 41"/>
              <p:cNvSpPr>
                <a:spLocks noChangeShapeType="1"/>
              </p:cNvSpPr>
              <p:nvPr/>
            </p:nvSpPr>
            <p:spPr bwMode="auto">
              <a:xfrm flipH="1">
                <a:off x="1600200" y="4038600"/>
                <a:ext cx="10668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" name="Text Box 45"/>
            <p:cNvSpPr txBox="1">
              <a:spLocks noChangeArrowheads="1"/>
            </p:cNvSpPr>
            <p:nvPr/>
          </p:nvSpPr>
          <p:spPr bwMode="auto">
            <a:xfrm>
              <a:off x="3757822" y="3593068"/>
              <a:ext cx="4414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zh-CN" sz="1800" dirty="0" smtClean="0">
                  <a:solidFill>
                    <a:srgbClr val="FF0000"/>
                  </a:solidFill>
                  <a:latin typeface="Arial" charset="0"/>
                  <a:ea typeface="宋体" charset="0"/>
                  <a:cs typeface="宋体" charset="0"/>
                </a:rPr>
                <a:t>10</a:t>
              </a:r>
              <a:endParaRPr lang="en-US" altLang="zh-CN" sz="1800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endParaRPr>
            </a:p>
          </p:txBody>
        </p:sp>
      </p:grpSp>
      <p:sp>
        <p:nvSpPr>
          <p:cNvPr id="1979424" name="Line 32"/>
          <p:cNvSpPr>
            <a:spLocks noChangeShapeType="1"/>
          </p:cNvSpPr>
          <p:nvPr/>
        </p:nvSpPr>
        <p:spPr bwMode="auto">
          <a:xfrm flipH="1" flipV="1">
            <a:off x="1524000" y="2895600"/>
            <a:ext cx="1219200" cy="152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2057400" y="3810000"/>
            <a:ext cx="304800" cy="533400"/>
            <a:chOff x="1392" y="2688"/>
            <a:chExt cx="192" cy="336"/>
          </a:xfrm>
        </p:grpSpPr>
        <p:sp>
          <p:nvSpPr>
            <p:cNvPr id="61476" name="Line 48"/>
            <p:cNvSpPr>
              <a:spLocks noChangeShapeType="1"/>
            </p:cNvSpPr>
            <p:nvPr/>
          </p:nvSpPr>
          <p:spPr bwMode="auto">
            <a:xfrm>
              <a:off x="1392" y="2736"/>
              <a:ext cx="192" cy="24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7" name="Line 49"/>
            <p:cNvSpPr>
              <a:spLocks noChangeShapeType="1"/>
            </p:cNvSpPr>
            <p:nvPr/>
          </p:nvSpPr>
          <p:spPr bwMode="auto">
            <a:xfrm flipH="1">
              <a:off x="1440" y="2688"/>
              <a:ext cx="96" cy="3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79434" name="Line 42"/>
          <p:cNvSpPr>
            <a:spLocks noChangeShapeType="1"/>
          </p:cNvSpPr>
          <p:nvPr/>
        </p:nvSpPr>
        <p:spPr bwMode="auto">
          <a:xfrm flipH="1">
            <a:off x="2286000" y="3886200"/>
            <a:ext cx="457200" cy="76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9419" name="Freeform 27"/>
          <p:cNvSpPr>
            <a:spLocks/>
          </p:cNvSpPr>
          <p:nvPr/>
        </p:nvSpPr>
        <p:spPr bwMode="auto">
          <a:xfrm>
            <a:off x="5638800" y="2743200"/>
            <a:ext cx="2971800" cy="546100"/>
          </a:xfrm>
          <a:custGeom>
            <a:avLst/>
            <a:gdLst>
              <a:gd name="T0" fmla="*/ 2147483647 w 1872"/>
              <a:gd name="T1" fmla="*/ 846772500 h 344"/>
              <a:gd name="T2" fmla="*/ 2147483647 w 1872"/>
              <a:gd name="T3" fmla="*/ 725805000 h 344"/>
              <a:gd name="T4" fmla="*/ 2147483647 w 1872"/>
              <a:gd name="T5" fmla="*/ 0 h 344"/>
              <a:gd name="T6" fmla="*/ 0 w 1872"/>
              <a:gd name="T7" fmla="*/ 725805000 h 344"/>
              <a:gd name="T8" fmla="*/ 0 60000 65536"/>
              <a:gd name="T9" fmla="*/ 0 60000 65536"/>
              <a:gd name="T10" fmla="*/ 0 60000 65536"/>
              <a:gd name="T11" fmla="*/ 0 60000 65536"/>
              <a:gd name="T12" fmla="*/ 0 w 1872"/>
              <a:gd name="T13" fmla="*/ 0 h 344"/>
              <a:gd name="T14" fmla="*/ 1872 w 1872"/>
              <a:gd name="T15" fmla="*/ 344 h 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72" h="344">
                <a:moveTo>
                  <a:pt x="1824" y="336"/>
                </a:moveTo>
                <a:cubicBezTo>
                  <a:pt x="1848" y="340"/>
                  <a:pt x="1872" y="344"/>
                  <a:pt x="1728" y="288"/>
                </a:cubicBezTo>
                <a:cubicBezTo>
                  <a:pt x="1584" y="232"/>
                  <a:pt x="1248" y="0"/>
                  <a:pt x="960" y="0"/>
                </a:cubicBezTo>
                <a:cubicBezTo>
                  <a:pt x="672" y="0"/>
                  <a:pt x="336" y="144"/>
                  <a:pt x="0" y="288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9420" name="Freeform 28"/>
          <p:cNvSpPr>
            <a:spLocks/>
          </p:cNvSpPr>
          <p:nvPr/>
        </p:nvSpPr>
        <p:spPr bwMode="auto">
          <a:xfrm>
            <a:off x="5486400" y="3657600"/>
            <a:ext cx="3048000" cy="1066800"/>
          </a:xfrm>
          <a:custGeom>
            <a:avLst/>
            <a:gdLst>
              <a:gd name="T0" fmla="*/ 2147483647 w 1872"/>
              <a:gd name="T1" fmla="*/ 987901250 h 576"/>
              <a:gd name="T2" fmla="*/ 2147483647 w 1872"/>
              <a:gd name="T3" fmla="*/ 1811152292 h 576"/>
              <a:gd name="T4" fmla="*/ 0 w 1872"/>
              <a:gd name="T5" fmla="*/ 0 h 576"/>
              <a:gd name="T6" fmla="*/ 0 60000 65536"/>
              <a:gd name="T7" fmla="*/ 0 60000 65536"/>
              <a:gd name="T8" fmla="*/ 0 60000 65536"/>
              <a:gd name="T9" fmla="*/ 0 w 1872"/>
              <a:gd name="T10" fmla="*/ 0 h 576"/>
              <a:gd name="T11" fmla="*/ 1872 w 187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576">
                <a:moveTo>
                  <a:pt x="1872" y="288"/>
                </a:moveTo>
                <a:cubicBezTo>
                  <a:pt x="1572" y="432"/>
                  <a:pt x="1272" y="576"/>
                  <a:pt x="960" y="528"/>
                </a:cubicBezTo>
                <a:cubicBezTo>
                  <a:pt x="648" y="480"/>
                  <a:pt x="324" y="240"/>
                  <a:pt x="0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9418" name="Line 26"/>
          <p:cNvSpPr>
            <a:spLocks noChangeShapeType="1"/>
          </p:cNvSpPr>
          <p:nvPr/>
        </p:nvSpPr>
        <p:spPr bwMode="auto">
          <a:xfrm flipH="1">
            <a:off x="5486400" y="2133600"/>
            <a:ext cx="762000" cy="114300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69925" y="1666875"/>
            <a:ext cx="2073275" cy="2066925"/>
            <a:chOff x="573" y="1578"/>
            <a:chExt cx="1306" cy="1302"/>
          </a:xfrm>
        </p:grpSpPr>
        <p:sp>
          <p:nvSpPr>
            <p:cNvPr id="61479" name="Line 38"/>
            <p:cNvSpPr>
              <a:spLocks noChangeShapeType="1"/>
            </p:cNvSpPr>
            <p:nvPr/>
          </p:nvSpPr>
          <p:spPr bwMode="auto">
            <a:xfrm>
              <a:off x="1344" y="1776"/>
              <a:ext cx="480" cy="67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0" name="Line 39"/>
            <p:cNvSpPr>
              <a:spLocks noChangeShapeType="1"/>
            </p:cNvSpPr>
            <p:nvPr/>
          </p:nvSpPr>
          <p:spPr bwMode="auto">
            <a:xfrm>
              <a:off x="1296" y="1776"/>
              <a:ext cx="384" cy="1104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8" name="Text Box 37"/>
            <p:cNvSpPr txBox="1">
              <a:spLocks noChangeArrowheads="1"/>
            </p:cNvSpPr>
            <p:nvPr/>
          </p:nvSpPr>
          <p:spPr bwMode="auto">
            <a:xfrm>
              <a:off x="573" y="1578"/>
              <a:ext cx="1306" cy="294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dirty="0">
                  <a:latin typeface="Arial" charset="0"/>
                  <a:ea typeface="宋体" charset="0"/>
                  <a:cs typeface="宋体" charset="0"/>
                </a:rPr>
                <a:t>Route export</a:t>
              </a:r>
            </a:p>
          </p:txBody>
        </p:sp>
      </p:grpSp>
      <p:sp>
        <p:nvSpPr>
          <p:cNvPr id="10" name="Freeform 9"/>
          <p:cNvSpPr/>
          <p:nvPr/>
        </p:nvSpPr>
        <p:spPr>
          <a:xfrm>
            <a:off x="1018158" y="2971800"/>
            <a:ext cx="7363842" cy="675826"/>
          </a:xfrm>
          <a:custGeom>
            <a:avLst/>
            <a:gdLst>
              <a:gd name="connsiteX0" fmla="*/ 0 w 7363842"/>
              <a:gd name="connsiteY0" fmla="*/ 229997 h 675826"/>
              <a:gd name="connsiteX1" fmla="*/ 2378048 w 7363842"/>
              <a:gd name="connsiteY1" fmla="*/ 581256 h 675826"/>
              <a:gd name="connsiteX2" fmla="*/ 5864050 w 7363842"/>
              <a:gd name="connsiteY2" fmla="*/ 327 h 675826"/>
              <a:gd name="connsiteX3" fmla="*/ 7363842 w 7363842"/>
              <a:gd name="connsiteY3" fmla="*/ 675826 h 67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3842" h="675826">
                <a:moveTo>
                  <a:pt x="0" y="229997"/>
                </a:moveTo>
                <a:cubicBezTo>
                  <a:pt x="700353" y="424765"/>
                  <a:pt x="1400706" y="619534"/>
                  <a:pt x="2378048" y="581256"/>
                </a:cubicBezTo>
                <a:cubicBezTo>
                  <a:pt x="3355390" y="542978"/>
                  <a:pt x="5033085" y="-15435"/>
                  <a:pt x="5864050" y="327"/>
                </a:cubicBezTo>
                <a:cubicBezTo>
                  <a:pt x="6695015" y="16089"/>
                  <a:pt x="7363842" y="675826"/>
                  <a:pt x="7363842" y="675826"/>
                </a:cubicBezTo>
              </a:path>
            </a:pathLst>
          </a:custGeom>
          <a:ln w="38100" cmpd="sng">
            <a:solidFill>
              <a:schemeClr val="tx1"/>
            </a:solidFill>
            <a:prstDash val="dash"/>
            <a:headEnd type="non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769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197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97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1000"/>
                                        <p:tgtEl>
                                          <p:spTgt spid="197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197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979417" grpId="0" animBg="1"/>
      <p:bldP spid="1979424" grpId="0" animBg="1"/>
      <p:bldP spid="1979434" grpId="0" animBg="1"/>
      <p:bldP spid="1979419" grpId="0" animBg="1"/>
      <p:bldP spid="1979420" grpId="0" animBg="1"/>
      <p:bldP spid="1979418" grpId="0" animBg="1"/>
      <p:bldP spid="10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Selection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6738"/>
            <a:ext cx="8534400" cy="3649662"/>
          </a:xfrm>
        </p:spPr>
        <p:txBody>
          <a:bodyPr/>
          <a:lstStyle/>
          <a:p>
            <a:r>
              <a:rPr lang="en-US" dirty="0" smtClean="0"/>
              <a:t>In decreasing order of priority</a:t>
            </a:r>
          </a:p>
          <a:p>
            <a:pPr lvl="1"/>
            <a:r>
              <a:rPr lang="en-US" dirty="0" smtClean="0"/>
              <a:t>make/save money (send to customer &gt; peer &gt; provider)</a:t>
            </a:r>
          </a:p>
          <a:p>
            <a:pPr lvl="1"/>
            <a:r>
              <a:rPr lang="en-US" dirty="0" smtClean="0"/>
              <a:t>maximize performance (smallest AS path length) </a:t>
            </a:r>
          </a:p>
          <a:p>
            <a:pPr lvl="1"/>
            <a:r>
              <a:rPr lang="en-US" dirty="0" smtClean="0"/>
              <a:t>minimize use of my network bandwidth (“hot potato”)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BGP uses something called route “attributes” to implement the above (next lecture)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2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991600" cy="1173162"/>
          </a:xfrm>
        </p:spPr>
        <p:txBody>
          <a:bodyPr/>
          <a:lstStyle/>
          <a:p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Typical Export: Peer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-</a:t>
            </a:r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Peer Case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Peers exchange traffic between their customers </a:t>
            </a:r>
          </a:p>
          <a:p>
            <a:pPr lvl="1"/>
            <a:r>
              <a:rPr lang="en-US" dirty="0">
                <a:ea typeface="ＭＳ Ｐゴシック" charset="0"/>
              </a:rPr>
              <a:t>AS exports only customer routes to a peer</a:t>
            </a:r>
          </a:p>
          <a:p>
            <a:pPr lvl="1"/>
            <a:r>
              <a:rPr lang="en-US" dirty="0">
                <a:ea typeface="ＭＳ Ｐゴシック" charset="0"/>
              </a:rPr>
              <a:t>AS exports a </a:t>
            </a:r>
            <a:r>
              <a:rPr lang="en-US" dirty="0" smtClean="0">
                <a:ea typeface="ＭＳ Ｐゴシック" charset="0"/>
              </a:rPr>
              <a:t>peer’s </a:t>
            </a:r>
            <a:r>
              <a:rPr lang="en-US" dirty="0">
                <a:ea typeface="ＭＳ Ｐゴシック" charset="0"/>
              </a:rPr>
              <a:t>routes only to its customers</a:t>
            </a:r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2732087" y="4724400"/>
            <a:ext cx="571500" cy="609600"/>
          </a:xfrm>
          <a:prstGeom prst="ellipse">
            <a:avLst/>
          </a:prstGeom>
          <a:noFill/>
          <a:ln w="41275">
            <a:solidFill>
              <a:srgbClr val="99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auto">
          <a:xfrm>
            <a:off x="5170487" y="4724400"/>
            <a:ext cx="571500" cy="600075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H="1">
            <a:off x="2351087" y="5257800"/>
            <a:ext cx="457200" cy="762000"/>
          </a:xfrm>
          <a:prstGeom prst="line">
            <a:avLst/>
          </a:prstGeom>
          <a:noFill/>
          <a:ln w="25400">
            <a:solidFill>
              <a:srgbClr val="9966FF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789487" y="4038600"/>
            <a:ext cx="1295400" cy="1981200"/>
            <a:chOff x="2880" y="2592"/>
            <a:chExt cx="816" cy="1248"/>
          </a:xfrm>
        </p:grpSpPr>
        <p:sp>
          <p:nvSpPr>
            <p:cNvPr id="73749" name="Line 8"/>
            <p:cNvSpPr>
              <a:spLocks noChangeShapeType="1"/>
            </p:cNvSpPr>
            <p:nvPr/>
          </p:nvSpPr>
          <p:spPr bwMode="auto">
            <a:xfrm>
              <a:off x="2928" y="2592"/>
              <a:ext cx="288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50" name="Line 9"/>
            <p:cNvSpPr>
              <a:spLocks noChangeShapeType="1"/>
            </p:cNvSpPr>
            <p:nvPr/>
          </p:nvSpPr>
          <p:spPr bwMode="auto">
            <a:xfrm flipH="1">
              <a:off x="3408" y="2592"/>
              <a:ext cx="288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51" name="Line 10"/>
            <p:cNvSpPr>
              <a:spLocks noChangeShapeType="1"/>
            </p:cNvSpPr>
            <p:nvPr/>
          </p:nvSpPr>
          <p:spPr bwMode="auto">
            <a:xfrm>
              <a:off x="3408" y="3360"/>
              <a:ext cx="288" cy="48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52" name="Line 11"/>
            <p:cNvSpPr>
              <a:spLocks noChangeShapeType="1"/>
            </p:cNvSpPr>
            <p:nvPr/>
          </p:nvSpPr>
          <p:spPr bwMode="auto">
            <a:xfrm flipH="1">
              <a:off x="2880" y="3360"/>
              <a:ext cx="288" cy="48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36" name="Text Box 12"/>
          <p:cNvSpPr txBox="1">
            <a:spLocks noChangeArrowheads="1"/>
          </p:cNvSpPr>
          <p:nvPr/>
        </p:nvSpPr>
        <p:spPr bwMode="auto">
          <a:xfrm>
            <a:off x="5780087" y="5029200"/>
            <a:ext cx="620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peer</a:t>
            </a:r>
          </a:p>
        </p:txBody>
      </p:sp>
      <p:sp>
        <p:nvSpPr>
          <p:cNvPr id="73737" name="Text Box 13"/>
          <p:cNvSpPr txBox="1">
            <a:spLocks noChangeArrowheads="1"/>
          </p:cNvSpPr>
          <p:nvPr/>
        </p:nvSpPr>
        <p:spPr bwMode="auto">
          <a:xfrm>
            <a:off x="2122487" y="5029200"/>
            <a:ext cx="620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peer</a:t>
            </a:r>
          </a:p>
        </p:txBody>
      </p:sp>
      <p:sp>
        <p:nvSpPr>
          <p:cNvPr id="73739" name="Text Box 15"/>
          <p:cNvSpPr txBox="1">
            <a:spLocks noChangeArrowheads="1"/>
          </p:cNvSpPr>
          <p:nvPr/>
        </p:nvSpPr>
        <p:spPr bwMode="auto">
          <a:xfrm>
            <a:off x="2046287" y="5943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/>
              <a:t>d</a:t>
            </a:r>
            <a:endParaRPr lang="en-US" sz="2400" baseline="-25000" dirty="0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503487" y="3962400"/>
            <a:ext cx="2895600" cy="2057400"/>
            <a:chOff x="1440" y="2544"/>
            <a:chExt cx="1824" cy="1296"/>
          </a:xfrm>
        </p:grpSpPr>
        <p:sp>
          <p:nvSpPr>
            <p:cNvPr id="73744" name="Line 17"/>
            <p:cNvSpPr>
              <a:spLocks noChangeShapeType="1"/>
            </p:cNvSpPr>
            <p:nvPr/>
          </p:nvSpPr>
          <p:spPr bwMode="auto">
            <a:xfrm>
              <a:off x="1920" y="3216"/>
              <a:ext cx="1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5" name="Line 18"/>
            <p:cNvSpPr>
              <a:spLocks noChangeShapeType="1"/>
            </p:cNvSpPr>
            <p:nvPr/>
          </p:nvSpPr>
          <p:spPr bwMode="auto">
            <a:xfrm>
              <a:off x="1440" y="2544"/>
              <a:ext cx="288" cy="48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6" name="Line 19"/>
            <p:cNvSpPr>
              <a:spLocks noChangeShapeType="1"/>
            </p:cNvSpPr>
            <p:nvPr/>
          </p:nvSpPr>
          <p:spPr bwMode="auto">
            <a:xfrm flipH="1">
              <a:off x="1824" y="2544"/>
              <a:ext cx="288" cy="48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7" name="Line 20"/>
            <p:cNvSpPr>
              <a:spLocks noChangeShapeType="1"/>
            </p:cNvSpPr>
            <p:nvPr/>
          </p:nvSpPr>
          <p:spPr bwMode="auto">
            <a:xfrm>
              <a:off x="1872" y="3360"/>
              <a:ext cx="288" cy="48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8" name="Text Box 21"/>
            <p:cNvSpPr txBox="1">
              <a:spLocks noChangeArrowheads="1"/>
            </p:cNvSpPr>
            <p:nvPr/>
          </p:nvSpPr>
          <p:spPr bwMode="auto">
            <a:xfrm>
              <a:off x="2191" y="2832"/>
              <a:ext cx="10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chemeClr val="accent1"/>
                  </a:solidFill>
                </a:rPr>
                <a:t>advertisements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808287" y="5181600"/>
            <a:ext cx="2971800" cy="838200"/>
            <a:chOff x="1632" y="3312"/>
            <a:chExt cx="1872" cy="528"/>
          </a:xfrm>
        </p:grpSpPr>
        <p:sp>
          <p:nvSpPr>
            <p:cNvPr id="73742" name="Freeform 23"/>
            <p:cNvSpPr>
              <a:spLocks/>
            </p:cNvSpPr>
            <p:nvPr/>
          </p:nvSpPr>
          <p:spPr bwMode="auto">
            <a:xfrm>
              <a:off x="1632" y="3312"/>
              <a:ext cx="1872" cy="528"/>
            </a:xfrm>
            <a:custGeom>
              <a:avLst/>
              <a:gdLst>
                <a:gd name="T0" fmla="*/ 0 w 1872"/>
                <a:gd name="T1" fmla="*/ 388 h 616"/>
                <a:gd name="T2" fmla="*/ 384 w 1872"/>
                <a:gd name="T3" fmla="*/ 55 h 616"/>
                <a:gd name="T4" fmla="*/ 1440 w 1872"/>
                <a:gd name="T5" fmla="*/ 55 h 616"/>
                <a:gd name="T6" fmla="*/ 1872 w 1872"/>
                <a:gd name="T7" fmla="*/ 388 h 6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72"/>
                <a:gd name="T13" fmla="*/ 0 h 616"/>
                <a:gd name="T14" fmla="*/ 1872 w 1872"/>
                <a:gd name="T15" fmla="*/ 616 h 6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72" h="616">
                  <a:moveTo>
                    <a:pt x="0" y="616"/>
                  </a:moveTo>
                  <a:cubicBezTo>
                    <a:pt x="72" y="396"/>
                    <a:pt x="144" y="176"/>
                    <a:pt x="384" y="88"/>
                  </a:cubicBezTo>
                  <a:cubicBezTo>
                    <a:pt x="624" y="0"/>
                    <a:pt x="1192" y="0"/>
                    <a:pt x="1440" y="88"/>
                  </a:cubicBezTo>
                  <a:cubicBezTo>
                    <a:pt x="1688" y="176"/>
                    <a:pt x="1780" y="396"/>
                    <a:pt x="1872" y="616"/>
                  </a:cubicBezTo>
                </a:path>
              </a:pathLst>
            </a:custGeom>
            <a:noFill/>
            <a:ln w="25400">
              <a:solidFill>
                <a:srgbClr val="3333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3" name="Text Box 24"/>
            <p:cNvSpPr txBox="1">
              <a:spLocks noChangeArrowheads="1"/>
            </p:cNvSpPr>
            <p:nvPr/>
          </p:nvSpPr>
          <p:spPr bwMode="auto">
            <a:xfrm>
              <a:off x="2256" y="3360"/>
              <a:ext cx="5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3333FF"/>
                  </a:solidFill>
                </a:rPr>
                <a:t>traffic</a:t>
              </a:r>
            </a:p>
          </p:txBody>
        </p:sp>
      </p:grp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417887" y="3581400"/>
            <a:ext cx="15698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providers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3494087" y="5943600"/>
            <a:ext cx="15698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customers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088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Typical Export: Customer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-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Provider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46237"/>
            <a:ext cx="8915400" cy="4906963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Customer pays provider for access to Internet	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Provider exports its customer routes to everybody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Customer exports provider routes only to its customers</a:t>
            </a:r>
          </a:p>
        </p:txBody>
      </p:sp>
      <p:sp>
        <p:nvSpPr>
          <p:cNvPr id="71684" name="Oval 4"/>
          <p:cNvSpPr>
            <a:spLocks noChangeArrowheads="1"/>
          </p:cNvSpPr>
          <p:nvPr/>
        </p:nvSpPr>
        <p:spPr bwMode="auto">
          <a:xfrm>
            <a:off x="6324600" y="3886200"/>
            <a:ext cx="5715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Oval 5"/>
          <p:cNvSpPr>
            <a:spLocks noChangeArrowheads="1"/>
          </p:cNvSpPr>
          <p:nvPr/>
        </p:nvSpPr>
        <p:spPr bwMode="auto">
          <a:xfrm>
            <a:off x="6324600" y="5181600"/>
            <a:ext cx="571500" cy="600075"/>
          </a:xfrm>
          <a:prstGeom prst="ellipse">
            <a:avLst/>
          </a:prstGeom>
          <a:noFill/>
          <a:ln w="41275">
            <a:solidFill>
              <a:srgbClr val="99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 flipH="1">
            <a:off x="6629400" y="4495800"/>
            <a:ext cx="0" cy="685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6461125" y="39274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d</a:t>
            </a:r>
          </a:p>
        </p:txBody>
      </p:sp>
      <p:sp>
        <p:nvSpPr>
          <p:cNvPr id="71688" name="Oval 8"/>
          <p:cNvSpPr>
            <a:spLocks noChangeArrowheads="1"/>
          </p:cNvSpPr>
          <p:nvPr/>
        </p:nvSpPr>
        <p:spPr bwMode="auto">
          <a:xfrm>
            <a:off x="1828800" y="5867400"/>
            <a:ext cx="571500" cy="600075"/>
          </a:xfrm>
          <a:prstGeom prst="ellipse">
            <a:avLst/>
          </a:prstGeom>
          <a:noFill/>
          <a:ln w="41275">
            <a:solidFill>
              <a:srgbClr val="99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Oval 9"/>
          <p:cNvSpPr>
            <a:spLocks noChangeArrowheads="1"/>
          </p:cNvSpPr>
          <p:nvPr/>
        </p:nvSpPr>
        <p:spPr bwMode="auto">
          <a:xfrm>
            <a:off x="1828800" y="4572000"/>
            <a:ext cx="5715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 flipH="1">
            <a:off x="2133600" y="5181600"/>
            <a:ext cx="0" cy="685800"/>
          </a:xfrm>
          <a:prstGeom prst="line">
            <a:avLst/>
          </a:prstGeom>
          <a:noFill/>
          <a:ln w="25400">
            <a:solidFill>
              <a:srgbClr val="9966FF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1905000" y="5943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d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410200" y="4572000"/>
            <a:ext cx="2438400" cy="1905000"/>
            <a:chOff x="3408" y="2880"/>
            <a:chExt cx="1536" cy="1200"/>
          </a:xfrm>
        </p:grpSpPr>
        <p:sp>
          <p:nvSpPr>
            <p:cNvPr id="71714" name="Line 13"/>
            <p:cNvSpPr>
              <a:spLocks noChangeShapeType="1"/>
            </p:cNvSpPr>
            <p:nvPr/>
          </p:nvSpPr>
          <p:spPr bwMode="auto">
            <a:xfrm flipH="1">
              <a:off x="3408" y="3456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5" name="Line 14"/>
            <p:cNvSpPr>
              <a:spLocks noChangeShapeType="1"/>
            </p:cNvSpPr>
            <p:nvPr/>
          </p:nvSpPr>
          <p:spPr bwMode="auto">
            <a:xfrm flipH="1">
              <a:off x="4368" y="3456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6" name="Line 15"/>
            <p:cNvSpPr>
              <a:spLocks noChangeShapeType="1"/>
            </p:cNvSpPr>
            <p:nvPr/>
          </p:nvSpPr>
          <p:spPr bwMode="auto">
            <a:xfrm>
              <a:off x="3744" y="2880"/>
              <a:ext cx="288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7" name="Line 16"/>
            <p:cNvSpPr>
              <a:spLocks noChangeShapeType="1"/>
            </p:cNvSpPr>
            <p:nvPr/>
          </p:nvSpPr>
          <p:spPr bwMode="auto">
            <a:xfrm flipH="1">
              <a:off x="4320" y="2880"/>
              <a:ext cx="288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8" name="Line 17"/>
            <p:cNvSpPr>
              <a:spLocks noChangeShapeType="1"/>
            </p:cNvSpPr>
            <p:nvPr/>
          </p:nvSpPr>
          <p:spPr bwMode="auto">
            <a:xfrm flipH="1">
              <a:off x="3792" y="3600"/>
              <a:ext cx="288" cy="48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9" name="Line 18"/>
            <p:cNvSpPr>
              <a:spLocks noChangeShapeType="1"/>
            </p:cNvSpPr>
            <p:nvPr/>
          </p:nvSpPr>
          <p:spPr bwMode="auto">
            <a:xfrm>
              <a:off x="4272" y="3600"/>
              <a:ext cx="288" cy="48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93" name="Text Box 19"/>
          <p:cNvSpPr txBox="1">
            <a:spLocks noChangeArrowheads="1"/>
          </p:cNvSpPr>
          <p:nvPr/>
        </p:nvSpPr>
        <p:spPr bwMode="auto">
          <a:xfrm>
            <a:off x="7239000" y="3962400"/>
            <a:ext cx="1042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provider</a:t>
            </a:r>
          </a:p>
        </p:txBody>
      </p:sp>
      <p:sp>
        <p:nvSpPr>
          <p:cNvPr id="71694" name="Text Box 20"/>
          <p:cNvSpPr txBox="1">
            <a:spLocks noChangeArrowheads="1"/>
          </p:cNvSpPr>
          <p:nvPr/>
        </p:nvSpPr>
        <p:spPr bwMode="auto">
          <a:xfrm>
            <a:off x="7315200" y="5562600"/>
            <a:ext cx="1112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customer</a:t>
            </a:r>
          </a:p>
        </p:txBody>
      </p:sp>
      <p:sp>
        <p:nvSpPr>
          <p:cNvPr id="71695" name="Text Box 21"/>
          <p:cNvSpPr txBox="1">
            <a:spLocks noChangeArrowheads="1"/>
          </p:cNvSpPr>
          <p:nvPr/>
        </p:nvSpPr>
        <p:spPr bwMode="auto">
          <a:xfrm>
            <a:off x="2544763" y="6019800"/>
            <a:ext cx="1112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customer</a:t>
            </a:r>
          </a:p>
        </p:txBody>
      </p:sp>
      <p:sp>
        <p:nvSpPr>
          <p:cNvPr id="71696" name="Text Box 22"/>
          <p:cNvSpPr txBox="1">
            <a:spLocks noChangeArrowheads="1"/>
          </p:cNvSpPr>
          <p:nvPr/>
        </p:nvSpPr>
        <p:spPr bwMode="auto">
          <a:xfrm>
            <a:off x="2587625" y="4910138"/>
            <a:ext cx="1042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provider</a:t>
            </a:r>
          </a:p>
        </p:txBody>
      </p:sp>
      <p:sp>
        <p:nvSpPr>
          <p:cNvPr id="71697" name="Text Box 23"/>
          <p:cNvSpPr txBox="1">
            <a:spLocks noChangeArrowheads="1"/>
          </p:cNvSpPr>
          <p:nvPr/>
        </p:nvSpPr>
        <p:spPr bwMode="auto">
          <a:xfrm>
            <a:off x="490538" y="3303588"/>
            <a:ext cx="3694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Traffic to customer</a:t>
            </a:r>
          </a:p>
        </p:txBody>
      </p:sp>
      <p:sp>
        <p:nvSpPr>
          <p:cNvPr id="71698" name="Text Box 24"/>
          <p:cNvSpPr txBox="1">
            <a:spLocks noChangeArrowheads="1"/>
          </p:cNvSpPr>
          <p:nvPr/>
        </p:nvSpPr>
        <p:spPr bwMode="auto">
          <a:xfrm>
            <a:off x="4919663" y="3303588"/>
            <a:ext cx="406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Traffic from customer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638800" y="4495800"/>
            <a:ext cx="1943100" cy="1828800"/>
            <a:chOff x="3552" y="2832"/>
            <a:chExt cx="1224" cy="1152"/>
          </a:xfrm>
        </p:grpSpPr>
        <p:sp>
          <p:nvSpPr>
            <p:cNvPr id="71712" name="Freeform 26"/>
            <p:cNvSpPr>
              <a:spLocks/>
            </p:cNvSpPr>
            <p:nvPr/>
          </p:nvSpPr>
          <p:spPr bwMode="auto">
            <a:xfrm>
              <a:off x="3552" y="2832"/>
              <a:ext cx="504" cy="1152"/>
            </a:xfrm>
            <a:custGeom>
              <a:avLst/>
              <a:gdLst>
                <a:gd name="T0" fmla="*/ 0 w 504"/>
                <a:gd name="T1" fmla="*/ 1152 h 1152"/>
                <a:gd name="T2" fmla="*/ 432 w 504"/>
                <a:gd name="T3" fmla="*/ 432 h 1152"/>
                <a:gd name="T4" fmla="*/ 432 w 504"/>
                <a:gd name="T5" fmla="*/ 0 h 1152"/>
                <a:gd name="T6" fmla="*/ 0 60000 65536"/>
                <a:gd name="T7" fmla="*/ 0 60000 65536"/>
                <a:gd name="T8" fmla="*/ 0 60000 65536"/>
                <a:gd name="T9" fmla="*/ 0 w 504"/>
                <a:gd name="T10" fmla="*/ 0 h 1152"/>
                <a:gd name="T11" fmla="*/ 504 w 5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4" h="1152">
                  <a:moveTo>
                    <a:pt x="0" y="1152"/>
                  </a:moveTo>
                  <a:cubicBezTo>
                    <a:pt x="180" y="888"/>
                    <a:pt x="360" y="624"/>
                    <a:pt x="432" y="432"/>
                  </a:cubicBezTo>
                  <a:cubicBezTo>
                    <a:pt x="504" y="240"/>
                    <a:pt x="468" y="120"/>
                    <a:pt x="432" y="0"/>
                  </a:cubicBezTo>
                </a:path>
              </a:pathLst>
            </a:custGeom>
            <a:noFill/>
            <a:ln w="25400">
              <a:solidFill>
                <a:srgbClr val="3333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3" name="Freeform 27"/>
            <p:cNvSpPr>
              <a:spLocks/>
            </p:cNvSpPr>
            <p:nvPr/>
          </p:nvSpPr>
          <p:spPr bwMode="auto">
            <a:xfrm flipH="1">
              <a:off x="4272" y="2832"/>
              <a:ext cx="504" cy="1152"/>
            </a:xfrm>
            <a:custGeom>
              <a:avLst/>
              <a:gdLst>
                <a:gd name="T0" fmla="*/ 0 w 504"/>
                <a:gd name="T1" fmla="*/ 1152 h 1152"/>
                <a:gd name="T2" fmla="*/ 432 w 504"/>
                <a:gd name="T3" fmla="*/ 432 h 1152"/>
                <a:gd name="T4" fmla="*/ 432 w 504"/>
                <a:gd name="T5" fmla="*/ 0 h 1152"/>
                <a:gd name="T6" fmla="*/ 0 60000 65536"/>
                <a:gd name="T7" fmla="*/ 0 60000 65536"/>
                <a:gd name="T8" fmla="*/ 0 60000 65536"/>
                <a:gd name="T9" fmla="*/ 0 w 504"/>
                <a:gd name="T10" fmla="*/ 0 h 1152"/>
                <a:gd name="T11" fmla="*/ 504 w 5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4" h="1152">
                  <a:moveTo>
                    <a:pt x="0" y="1152"/>
                  </a:moveTo>
                  <a:cubicBezTo>
                    <a:pt x="180" y="888"/>
                    <a:pt x="360" y="624"/>
                    <a:pt x="432" y="432"/>
                  </a:cubicBezTo>
                  <a:cubicBezTo>
                    <a:pt x="504" y="240"/>
                    <a:pt x="468" y="120"/>
                    <a:pt x="432" y="0"/>
                  </a:cubicBezTo>
                </a:path>
              </a:pathLst>
            </a:custGeom>
            <a:noFill/>
            <a:ln w="25400">
              <a:solidFill>
                <a:srgbClr val="3333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914400" y="3962400"/>
            <a:ext cx="3379788" cy="1868488"/>
            <a:chOff x="576" y="2496"/>
            <a:chExt cx="2129" cy="1177"/>
          </a:xfrm>
        </p:grpSpPr>
        <p:sp>
          <p:nvSpPr>
            <p:cNvPr id="71706" name="Line 29"/>
            <p:cNvSpPr>
              <a:spLocks noChangeShapeType="1"/>
            </p:cNvSpPr>
            <p:nvPr/>
          </p:nvSpPr>
          <p:spPr bwMode="auto">
            <a:xfrm flipH="1">
              <a:off x="1488" y="3072"/>
              <a:ext cx="576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sysDot"/>
              <a:round/>
              <a:headEnd type="arrow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7" name="Line 30"/>
            <p:cNvSpPr>
              <a:spLocks noChangeShapeType="1"/>
            </p:cNvSpPr>
            <p:nvPr/>
          </p:nvSpPr>
          <p:spPr bwMode="auto">
            <a:xfrm>
              <a:off x="576" y="3072"/>
              <a:ext cx="576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sysDot"/>
              <a:round/>
              <a:headEnd type="arrow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8" name="Line 31"/>
            <p:cNvSpPr>
              <a:spLocks noChangeShapeType="1"/>
            </p:cNvSpPr>
            <p:nvPr/>
          </p:nvSpPr>
          <p:spPr bwMode="auto">
            <a:xfrm flipH="1">
              <a:off x="1440" y="2496"/>
              <a:ext cx="336" cy="43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9" name="Line 32"/>
            <p:cNvSpPr>
              <a:spLocks noChangeShapeType="1"/>
            </p:cNvSpPr>
            <p:nvPr/>
          </p:nvSpPr>
          <p:spPr bwMode="auto">
            <a:xfrm>
              <a:off x="912" y="2496"/>
              <a:ext cx="336" cy="43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0" name="Text Box 33"/>
            <p:cNvSpPr txBox="1">
              <a:spLocks noChangeArrowheads="1"/>
            </p:cNvSpPr>
            <p:nvPr/>
          </p:nvSpPr>
          <p:spPr bwMode="auto">
            <a:xfrm>
              <a:off x="1632" y="2721"/>
              <a:ext cx="10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accent1"/>
                  </a:solidFill>
                </a:rPr>
                <a:t>advertisements</a:t>
              </a:r>
            </a:p>
          </p:txBody>
        </p:sp>
        <p:sp>
          <p:nvSpPr>
            <p:cNvPr id="71711" name="Line 34"/>
            <p:cNvSpPr>
              <a:spLocks noChangeShapeType="1"/>
            </p:cNvSpPr>
            <p:nvPr/>
          </p:nvSpPr>
          <p:spPr bwMode="auto">
            <a:xfrm flipH="1" flipV="1">
              <a:off x="1437" y="3241"/>
              <a:ext cx="336" cy="43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228600" y="4191000"/>
            <a:ext cx="2339975" cy="1752600"/>
            <a:chOff x="144" y="2640"/>
            <a:chExt cx="1474" cy="1104"/>
          </a:xfrm>
        </p:grpSpPr>
        <p:sp>
          <p:nvSpPr>
            <p:cNvPr id="71702" name="Freeform 36"/>
            <p:cNvSpPr>
              <a:spLocks/>
            </p:cNvSpPr>
            <p:nvPr/>
          </p:nvSpPr>
          <p:spPr bwMode="auto">
            <a:xfrm>
              <a:off x="768" y="2640"/>
              <a:ext cx="480" cy="960"/>
            </a:xfrm>
            <a:custGeom>
              <a:avLst/>
              <a:gdLst>
                <a:gd name="T0" fmla="*/ 0 w 456"/>
                <a:gd name="T1" fmla="*/ 0 h 960"/>
                <a:gd name="T2" fmla="*/ 447 w 456"/>
                <a:gd name="T3" fmla="*/ 576 h 960"/>
                <a:gd name="T4" fmla="*/ 504 w 456"/>
                <a:gd name="T5" fmla="*/ 960 h 960"/>
                <a:gd name="T6" fmla="*/ 0 60000 65536"/>
                <a:gd name="T7" fmla="*/ 0 60000 65536"/>
                <a:gd name="T8" fmla="*/ 0 60000 65536"/>
                <a:gd name="T9" fmla="*/ 0 w 456"/>
                <a:gd name="T10" fmla="*/ 0 h 960"/>
                <a:gd name="T11" fmla="*/ 456 w 456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6" h="960">
                  <a:moveTo>
                    <a:pt x="0" y="0"/>
                  </a:moveTo>
                  <a:cubicBezTo>
                    <a:pt x="156" y="208"/>
                    <a:pt x="312" y="416"/>
                    <a:pt x="384" y="576"/>
                  </a:cubicBezTo>
                  <a:cubicBezTo>
                    <a:pt x="456" y="736"/>
                    <a:pt x="444" y="848"/>
                    <a:pt x="432" y="960"/>
                  </a:cubicBezTo>
                </a:path>
              </a:pathLst>
            </a:custGeom>
            <a:noFill/>
            <a:ln w="25400">
              <a:solidFill>
                <a:srgbClr val="3333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3" name="Freeform 37"/>
            <p:cNvSpPr>
              <a:spLocks/>
            </p:cNvSpPr>
            <p:nvPr/>
          </p:nvSpPr>
          <p:spPr bwMode="auto">
            <a:xfrm>
              <a:off x="576" y="3216"/>
              <a:ext cx="528" cy="528"/>
            </a:xfrm>
            <a:custGeom>
              <a:avLst/>
              <a:gdLst>
                <a:gd name="T0" fmla="*/ 0 w 528"/>
                <a:gd name="T1" fmla="*/ 0 h 432"/>
                <a:gd name="T2" fmla="*/ 432 w 528"/>
                <a:gd name="T3" fmla="*/ 263 h 432"/>
                <a:gd name="T4" fmla="*/ 528 w 528"/>
                <a:gd name="T5" fmla="*/ 788 h 432"/>
                <a:gd name="T6" fmla="*/ 0 60000 65536"/>
                <a:gd name="T7" fmla="*/ 0 60000 65536"/>
                <a:gd name="T8" fmla="*/ 0 60000 65536"/>
                <a:gd name="T9" fmla="*/ 0 w 528"/>
                <a:gd name="T10" fmla="*/ 0 h 432"/>
                <a:gd name="T11" fmla="*/ 528 w 528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32">
                  <a:moveTo>
                    <a:pt x="0" y="0"/>
                  </a:moveTo>
                  <a:cubicBezTo>
                    <a:pt x="172" y="36"/>
                    <a:pt x="344" y="72"/>
                    <a:pt x="432" y="144"/>
                  </a:cubicBezTo>
                  <a:cubicBezTo>
                    <a:pt x="520" y="216"/>
                    <a:pt x="524" y="324"/>
                    <a:pt x="528" y="432"/>
                  </a:cubicBezTo>
                </a:path>
              </a:pathLst>
            </a:custGeom>
            <a:noFill/>
            <a:ln w="2540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4" name="Text Box 38"/>
            <p:cNvSpPr txBox="1">
              <a:spLocks noChangeArrowheads="1"/>
            </p:cNvSpPr>
            <p:nvPr/>
          </p:nvSpPr>
          <p:spPr bwMode="auto">
            <a:xfrm>
              <a:off x="144" y="3408"/>
              <a:ext cx="91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3333FF"/>
                  </a:solidFill>
                </a:rPr>
                <a:t>traffic</a:t>
              </a:r>
            </a:p>
          </p:txBody>
        </p:sp>
        <p:sp>
          <p:nvSpPr>
            <p:cNvPr id="71705" name="Freeform 39"/>
            <p:cNvSpPr>
              <a:spLocks/>
            </p:cNvSpPr>
            <p:nvPr/>
          </p:nvSpPr>
          <p:spPr bwMode="auto">
            <a:xfrm>
              <a:off x="1405" y="3354"/>
              <a:ext cx="213" cy="257"/>
            </a:xfrm>
            <a:custGeom>
              <a:avLst/>
              <a:gdLst>
                <a:gd name="T0" fmla="*/ 213 w 213"/>
                <a:gd name="T1" fmla="*/ 257 h 257"/>
                <a:gd name="T2" fmla="*/ 30 w 213"/>
                <a:gd name="T3" fmla="*/ 1 h 257"/>
                <a:gd name="T4" fmla="*/ 30 w 213"/>
                <a:gd name="T5" fmla="*/ 248 h 257"/>
                <a:gd name="T6" fmla="*/ 0 60000 65536"/>
                <a:gd name="T7" fmla="*/ 0 60000 65536"/>
                <a:gd name="T8" fmla="*/ 0 60000 65536"/>
                <a:gd name="T9" fmla="*/ 0 w 213"/>
                <a:gd name="T10" fmla="*/ 0 h 257"/>
                <a:gd name="T11" fmla="*/ 213 w 213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" h="257">
                  <a:moveTo>
                    <a:pt x="213" y="257"/>
                  </a:moveTo>
                  <a:cubicBezTo>
                    <a:pt x="136" y="129"/>
                    <a:pt x="60" y="2"/>
                    <a:pt x="30" y="1"/>
                  </a:cubicBezTo>
                  <a:cubicBezTo>
                    <a:pt x="0" y="0"/>
                    <a:pt x="28" y="207"/>
                    <a:pt x="30" y="248"/>
                  </a:cubicBezTo>
                </a:path>
              </a:pathLst>
            </a:custGeom>
            <a:noFill/>
            <a:ln w="25400">
              <a:solidFill>
                <a:srgbClr val="3333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0098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r>
              <a:rPr lang="en-US" sz="3600" dirty="0" smtClean="0"/>
              <a:t>“</a:t>
            </a:r>
            <a:r>
              <a:rPr lang="en-US" sz="3600" u="sng" dirty="0" err="1" smtClean="0"/>
              <a:t>Inter</a:t>
            </a:r>
            <a:r>
              <a:rPr lang="en-US" sz="3600" dirty="0" err="1" smtClean="0"/>
              <a:t>domain</a:t>
            </a:r>
            <a:r>
              <a:rPr lang="en-US" sz="3600" dirty="0" smtClean="0"/>
              <a:t>” routing: </a:t>
            </a:r>
            <a:r>
              <a:rPr lang="en-US" sz="3600" dirty="0" smtClean="0"/>
              <a:t>between </a:t>
            </a:r>
            <a:r>
              <a:rPr lang="en-US" sz="3600" dirty="0" err="1" smtClean="0"/>
              <a:t>ASes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6338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Two </a:t>
            </a:r>
            <a:r>
              <a:rPr lang="en-US" sz="3200" dirty="0" smtClean="0"/>
              <a:t>key</a:t>
            </a:r>
            <a:r>
              <a:rPr lang="en-US" sz="3200" dirty="0" smtClean="0"/>
              <a:t> challenges</a:t>
            </a:r>
            <a:endParaRPr lang="en-US" sz="2400" dirty="0" smtClean="0"/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Scaling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Administrative </a:t>
            </a:r>
            <a:r>
              <a:rPr lang="en-US" sz="2800" dirty="0" smtClean="0">
                <a:solidFill>
                  <a:srgbClr val="000000"/>
                </a:solidFill>
              </a:rPr>
              <a:t>structure </a:t>
            </a:r>
          </a:p>
          <a:p>
            <a:pPr lvl="2"/>
            <a:r>
              <a:rPr lang="en-US" sz="2400" dirty="0" smtClean="0">
                <a:solidFill>
                  <a:srgbClr val="000000"/>
                </a:solidFill>
              </a:rPr>
              <a:t>Issues of autonomy, policy, privacy 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83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Wrap up BGP </a:t>
            </a:r>
          </a:p>
          <a:p>
            <a:pPr lvl="1"/>
            <a:r>
              <a:rPr lang="en-US" dirty="0" smtClean="0"/>
              <a:t>protocol details </a:t>
            </a:r>
          </a:p>
          <a:p>
            <a:pPr lvl="1"/>
            <a:r>
              <a:rPr lang="en-US" dirty="0" smtClean="0"/>
              <a:t>pitfalls</a:t>
            </a:r>
          </a:p>
        </p:txBody>
      </p:sp>
    </p:spTree>
    <p:extLst>
      <p:ext uri="{BB962C8B-B14F-4D97-AF65-F5344CB8AC3E}">
        <p14:creationId xmlns:p14="http://schemas.microsoft.com/office/powerpoint/2010/main" val="665215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r>
              <a:rPr lang="en-US" sz="3600" dirty="0" smtClean="0"/>
              <a:t>“</a:t>
            </a:r>
            <a:r>
              <a:rPr lang="en-US" sz="3600" u="sng" dirty="0" err="1" smtClean="0"/>
              <a:t>Inter</a:t>
            </a:r>
            <a:r>
              <a:rPr lang="en-US" sz="3600" dirty="0" err="1" smtClean="0"/>
              <a:t>domain</a:t>
            </a:r>
            <a:r>
              <a:rPr lang="en-US" sz="3600" dirty="0" smtClean="0"/>
              <a:t>” routing: </a:t>
            </a:r>
            <a:r>
              <a:rPr lang="en-US" sz="3600" dirty="0" smtClean="0"/>
              <a:t>between </a:t>
            </a:r>
            <a:r>
              <a:rPr lang="en-US" sz="3600" dirty="0" err="1" smtClean="0"/>
              <a:t>ASes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6338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Two </a:t>
            </a:r>
            <a:r>
              <a:rPr lang="en-US" sz="3200" dirty="0" smtClean="0"/>
              <a:t>key</a:t>
            </a:r>
            <a:r>
              <a:rPr lang="en-US" sz="3200" dirty="0" smtClean="0"/>
              <a:t> challenges</a:t>
            </a:r>
            <a:endParaRPr lang="en-US" sz="2400" dirty="0" smtClean="0"/>
          </a:p>
          <a:p>
            <a:pPr lvl="1"/>
            <a:r>
              <a:rPr lang="en-US" sz="2800" dirty="0" smtClean="0"/>
              <a:t>Scaling</a:t>
            </a:r>
          </a:p>
          <a:p>
            <a:pPr lvl="1"/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Administrative 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structure </a:t>
            </a:r>
          </a:p>
          <a:p>
            <a:pPr lvl="2"/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Issues of autonomy, policy, privacy 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60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From Lecture#4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Assume each host has a unique ID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 particular structure to those </a:t>
            </a:r>
            <a:r>
              <a:rPr lang="en-US" dirty="0" smtClean="0"/>
              <a:t>IDs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908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37051</TotalTime>
  <Words>2332</Words>
  <Application>Microsoft Macintosh PowerPoint</Application>
  <PresentationFormat>On-screen Show (4:3)</PresentationFormat>
  <Paragraphs>733</Paragraphs>
  <Slides>70</Slides>
  <Notes>32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2" baseType="lpstr">
      <vt:lpstr>Network</vt:lpstr>
      <vt:lpstr>Photo Editor Photo</vt:lpstr>
      <vt:lpstr>Routing in the Internet</vt:lpstr>
      <vt:lpstr>Link-State and Distance-Vector</vt:lpstr>
      <vt:lpstr>Routing in the Internet</vt:lpstr>
      <vt:lpstr>PowerPoint Presentation</vt:lpstr>
      <vt:lpstr>Autonomous Systems (AS) </vt:lpstr>
      <vt:lpstr>“Intradomain” routing: within an AS</vt:lpstr>
      <vt:lpstr>“Interdomain” routing: between ASes</vt:lpstr>
      <vt:lpstr>“Interdomain” routing: between ASes</vt:lpstr>
      <vt:lpstr>Recall From Lecture#4</vt:lpstr>
      <vt:lpstr>Recall Also… </vt:lpstr>
      <vt:lpstr>Scaling </vt:lpstr>
      <vt:lpstr>A smaller table at node B?</vt:lpstr>
      <vt:lpstr>Re-number the end-systems?</vt:lpstr>
      <vt:lpstr>Scaling </vt:lpstr>
      <vt:lpstr>Two Key Challenges</vt:lpstr>
      <vt:lpstr>Administrative structure shapes Interdomain routing</vt:lpstr>
      <vt:lpstr>Choice of Routing Algorithm</vt:lpstr>
      <vt:lpstr>Outline</vt:lpstr>
      <vt:lpstr>Addressing Goal: Scalable Routing</vt:lpstr>
      <vt:lpstr>Aggregation only works if….</vt:lpstr>
      <vt:lpstr>Hence, IP Addressing: Hierarchical</vt:lpstr>
      <vt:lpstr>IP Addresses (IPv4)</vt:lpstr>
      <vt:lpstr>Examples</vt:lpstr>
      <vt:lpstr>Hierarchy in IP Addressing</vt:lpstr>
      <vt:lpstr>History of Internet Addressing</vt:lpstr>
      <vt:lpstr>Original Internet Addresses</vt:lpstr>
      <vt:lpstr>Next Design: “Classful” Addressing</vt:lpstr>
      <vt:lpstr>Today’s Addressing: CIDR</vt:lpstr>
      <vt:lpstr>CIDR (example)</vt:lpstr>
      <vt:lpstr>Classful vs. Classless addresses</vt:lpstr>
      <vt:lpstr>Hence, IP Addressing: Hierarchical</vt:lpstr>
      <vt:lpstr>Allocation Done Hierarchically</vt:lpstr>
      <vt:lpstr>CIDR: Addresses allocated in contiguous prefix chunks</vt:lpstr>
      <vt:lpstr>FAKE Example in More Detail</vt:lpstr>
      <vt:lpstr>Hence, IP Addressing: Hierarchical</vt:lpstr>
      <vt:lpstr>IP addressing  scalable routing? </vt:lpstr>
      <vt:lpstr>IP addressing  scalable routing? </vt:lpstr>
      <vt:lpstr>IP addressing  scalable routing? </vt:lpstr>
      <vt:lpstr>IP addressing  scalable routing? </vt:lpstr>
      <vt:lpstr>IP addressing  scalable routing? </vt:lpstr>
      <vt:lpstr>Growth in Routed Prefixes (1989-2005)</vt:lpstr>
      <vt:lpstr>Same Table, Extended to Present</vt:lpstr>
      <vt:lpstr>Summary of Addressing</vt:lpstr>
      <vt:lpstr>Outline</vt:lpstr>
      <vt:lpstr>BGP (Today)</vt:lpstr>
      <vt:lpstr>Administrative structure shapes Interdomain routing</vt:lpstr>
      <vt:lpstr> Topology and policy is shaped by the business relationships between ASes</vt:lpstr>
      <vt:lpstr>  Business Relationships</vt:lpstr>
      <vt:lpstr>  Why peer?</vt:lpstr>
      <vt:lpstr>   Routing Follows the Money!</vt:lpstr>
      <vt:lpstr>   Routing Follows the Money!</vt:lpstr>
      <vt:lpstr>   Routing Follows the Money!</vt:lpstr>
      <vt:lpstr>In Short</vt:lpstr>
      <vt:lpstr>BGP (Today)</vt:lpstr>
      <vt:lpstr>Interdomain Routing: Setup</vt:lpstr>
      <vt:lpstr>BGP: Basic Idea</vt:lpstr>
      <vt:lpstr>BGP inspired by Distance Vector</vt:lpstr>
      <vt:lpstr>Differences between BGP and DV  (1) not picking shortest path routes </vt:lpstr>
      <vt:lpstr>Differences between BGP and DV  (2) path-vector routing</vt:lpstr>
      <vt:lpstr>Differences between BGP and DV  (2) path-vector routing</vt:lpstr>
      <vt:lpstr>Loop Detection w/ Path-Vector</vt:lpstr>
      <vt:lpstr>Differences between BGP and DV  (2) path-vector routing</vt:lpstr>
      <vt:lpstr>Differences between BGP and DV  (3) Selective route advertisement</vt:lpstr>
      <vt:lpstr>Differences between BGP and DV  (4) BGP may aggregate routes</vt:lpstr>
      <vt:lpstr>BGP (Today)</vt:lpstr>
      <vt:lpstr>Policy imposed in how routes are selected and exported</vt:lpstr>
      <vt:lpstr>Typical Selection Policy</vt:lpstr>
      <vt:lpstr>Typical Export: Peer-Peer Case</vt:lpstr>
      <vt:lpstr>Typical Export: Customer-Provider</vt:lpstr>
      <vt:lpstr>Next Time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cp:lastModifiedBy>Sylvia Ratnasamy</cp:lastModifiedBy>
  <cp:revision>1648</cp:revision>
  <cp:lastPrinted>2013-09-23T20:04:51Z</cp:lastPrinted>
  <dcterms:created xsi:type="dcterms:W3CDTF">2010-08-30T13:51:03Z</dcterms:created>
  <dcterms:modified xsi:type="dcterms:W3CDTF">2014-09-22T21:44:18Z</dcterms:modified>
</cp:coreProperties>
</file>