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2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8"/>
  </p:notesMasterIdLst>
  <p:handoutMasterIdLst>
    <p:handoutMasterId r:id="rId69"/>
  </p:handoutMasterIdLst>
  <p:sldIdLst>
    <p:sldId id="431" r:id="rId2"/>
    <p:sldId id="1090" r:id="rId3"/>
    <p:sldId id="1091" r:id="rId4"/>
    <p:sldId id="1031" r:id="rId5"/>
    <p:sldId id="1033" r:id="rId6"/>
    <p:sldId id="1014" r:id="rId7"/>
    <p:sldId id="1019" r:id="rId8"/>
    <p:sldId id="1017" r:id="rId9"/>
    <p:sldId id="1020" r:id="rId10"/>
    <p:sldId id="1021" r:id="rId11"/>
    <p:sldId id="1022" r:id="rId12"/>
    <p:sldId id="1027" r:id="rId13"/>
    <p:sldId id="1028" r:id="rId14"/>
    <p:sldId id="1034" r:id="rId15"/>
    <p:sldId id="1035" r:id="rId16"/>
    <p:sldId id="1036" r:id="rId17"/>
    <p:sldId id="1037" r:id="rId18"/>
    <p:sldId id="1038" r:id="rId19"/>
    <p:sldId id="1039" r:id="rId20"/>
    <p:sldId id="1040" r:id="rId21"/>
    <p:sldId id="1041" r:id="rId22"/>
    <p:sldId id="1042" r:id="rId23"/>
    <p:sldId id="1043" r:id="rId24"/>
    <p:sldId id="1044" r:id="rId25"/>
    <p:sldId id="1045" r:id="rId26"/>
    <p:sldId id="1046" r:id="rId27"/>
    <p:sldId id="1047" r:id="rId28"/>
    <p:sldId id="1049" r:id="rId29"/>
    <p:sldId id="1050" r:id="rId30"/>
    <p:sldId id="1051" r:id="rId31"/>
    <p:sldId id="1054" r:id="rId32"/>
    <p:sldId id="1055" r:id="rId33"/>
    <p:sldId id="1057" r:id="rId34"/>
    <p:sldId id="1058" r:id="rId35"/>
    <p:sldId id="1059" r:id="rId36"/>
    <p:sldId id="1092" r:id="rId37"/>
    <p:sldId id="1060" r:id="rId38"/>
    <p:sldId id="1061" r:id="rId39"/>
    <p:sldId id="1062" r:id="rId40"/>
    <p:sldId id="1063" r:id="rId41"/>
    <p:sldId id="1064" r:id="rId42"/>
    <p:sldId id="1065" r:id="rId43"/>
    <p:sldId id="1066" r:id="rId44"/>
    <p:sldId id="1067" r:id="rId45"/>
    <p:sldId id="1068" r:id="rId46"/>
    <p:sldId id="1069" r:id="rId47"/>
    <p:sldId id="1070" r:id="rId48"/>
    <p:sldId id="1071" r:id="rId49"/>
    <p:sldId id="1072" r:id="rId50"/>
    <p:sldId id="1073" r:id="rId51"/>
    <p:sldId id="1074" r:id="rId52"/>
    <p:sldId id="1075" r:id="rId53"/>
    <p:sldId id="1076" r:id="rId54"/>
    <p:sldId id="1077" r:id="rId55"/>
    <p:sldId id="1078" r:id="rId56"/>
    <p:sldId id="1079" r:id="rId57"/>
    <p:sldId id="1080" r:id="rId58"/>
    <p:sldId id="1081" r:id="rId59"/>
    <p:sldId id="1082" r:id="rId60"/>
    <p:sldId id="1083" r:id="rId61"/>
    <p:sldId id="1084" r:id="rId62"/>
    <p:sldId id="1085" r:id="rId63"/>
    <p:sldId id="1086" r:id="rId64"/>
    <p:sldId id="1087" r:id="rId65"/>
    <p:sldId id="1088" r:id="rId66"/>
    <p:sldId id="1089" r:id="rId67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B0"/>
    <a:srgbClr val="FF9857"/>
    <a:srgbClr val="FFFF99"/>
    <a:srgbClr val="FFCC99"/>
    <a:srgbClr val="FF3300"/>
    <a:srgbClr val="CCFFFF"/>
    <a:srgbClr val="FFCC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0" autoAdjust="0"/>
  </p:normalViewPr>
  <p:slideViewPr>
    <p:cSldViewPr>
      <p:cViewPr>
        <p:scale>
          <a:sx n="112" d="100"/>
          <a:sy n="112" d="100"/>
        </p:scale>
        <p:origin x="-6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9216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C816B1D2-BE1A-CF48-BB2F-496E285E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344D7B7-8497-9440-908B-E77F83F66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6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B4CF9-310C-3546-88B2-B2DAF8910793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b="1">
                <a:ea typeface="ＭＳ Ｐゴシック" charset="0"/>
                <a:cs typeface="ＭＳ Ｐゴシック" charset="0"/>
              </a:rPr>
              <a:t>Say 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>
                <a:ea typeface="ＭＳ Ｐゴシック" charset="0"/>
                <a:cs typeface="ＭＳ Ｐゴシック" charset="0"/>
              </a:rPr>
              <a:t>There are four parts to internet routing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”</a:t>
            </a:r>
            <a:r>
              <a:rPr lang="en-US" sz="2000" b="1">
                <a:ea typeface="ＭＳ Ｐゴシック" charset="0"/>
                <a:cs typeface="ＭＳ Ｐゴシック" charset="0"/>
              </a:rPr>
              <a:t> (don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>
                <a:ea typeface="ＭＳ Ｐゴシック" charset="0"/>
                <a:cs typeface="ＭＳ Ｐゴシック" charset="0"/>
              </a:rPr>
              <a:t>t say in route selection)</a:t>
            </a:r>
            <a:endParaRPr lang="en-US" b="1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B4CF9-310C-3546-88B2-B2DAF8910793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b="1">
                <a:ea typeface="ＭＳ Ｐゴシック" charset="0"/>
                <a:cs typeface="ＭＳ Ｐゴシック" charset="0"/>
              </a:rPr>
              <a:t>Say 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>
                <a:ea typeface="ＭＳ Ｐゴシック" charset="0"/>
                <a:cs typeface="ＭＳ Ｐゴシック" charset="0"/>
              </a:rPr>
              <a:t>There are four parts to internet routing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”</a:t>
            </a:r>
            <a:r>
              <a:rPr lang="en-US" sz="2000" b="1">
                <a:ea typeface="ＭＳ Ｐゴシック" charset="0"/>
                <a:cs typeface="ＭＳ Ｐゴシック" charset="0"/>
              </a:rPr>
              <a:t> (don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>
                <a:ea typeface="ＭＳ Ｐゴシック" charset="0"/>
                <a:cs typeface="ＭＳ Ｐゴシック" charset="0"/>
              </a:rPr>
              <a:t>t say in route selection)</a:t>
            </a:r>
            <a:endParaRPr lang="en-US" b="1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B4CF9-310C-3546-88B2-B2DAF8910793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b="1">
                <a:ea typeface="ＭＳ Ｐゴシック" charset="0"/>
                <a:cs typeface="ＭＳ Ｐゴシック" charset="0"/>
              </a:rPr>
              <a:t>Say 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>
                <a:ea typeface="ＭＳ Ｐゴシック" charset="0"/>
                <a:cs typeface="ＭＳ Ｐゴシック" charset="0"/>
              </a:rPr>
              <a:t>There are four parts to internet routing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”</a:t>
            </a:r>
            <a:r>
              <a:rPr lang="en-US" sz="2000" b="1">
                <a:ea typeface="ＭＳ Ｐゴシック" charset="0"/>
                <a:cs typeface="ＭＳ Ｐゴシック" charset="0"/>
              </a:rPr>
              <a:t> (don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>
                <a:ea typeface="ＭＳ Ｐゴシック" charset="0"/>
                <a:cs typeface="ＭＳ Ｐゴシック" charset="0"/>
              </a:rPr>
              <a:t>t say in route selection)</a:t>
            </a:r>
            <a:endParaRPr lang="en-US" b="1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36CF59-68AF-4245-9CD2-3D7A42496AF5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B4CF9-310C-3546-88B2-B2DAF8910793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B0EAE-3B4D-1F4F-8A5A-7698E2F7FCE1}" type="slidenum">
              <a:rPr lang="en-US"/>
              <a:pPr/>
              <a:t>27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474" y="4559719"/>
            <a:ext cx="5364254" cy="432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6063" tIns="53031" rIns="106063" bIns="530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67D5A-DA07-DF4D-A443-18CA09A84EAD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474" y="4559719"/>
            <a:ext cx="5364254" cy="432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6063" tIns="53031" rIns="106063" bIns="530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67D5A-DA07-DF4D-A443-18CA09A84EAD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474" y="4559719"/>
            <a:ext cx="5364254" cy="432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6063" tIns="53031" rIns="106063" bIns="530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174EE3-F7D3-7B40-98C7-00C55495C7AA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E4DFA3-1EFD-224F-A536-91773F1A572C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6063" tIns="53031" rIns="106063" bIns="53031"/>
          <a:lstStyle/>
          <a:p>
            <a:r>
              <a:rPr lang="en-US" sz="1800" dirty="0">
                <a:ea typeface="ＭＳ Ｐゴシック" charset="0"/>
                <a:cs typeface="ＭＳ Ｐゴシック" charset="0"/>
              </a:rPr>
              <a:t>Because communicated to all IBGP routers within AS, all routers have a common view of how to exit the AS.</a:t>
            </a:r>
          </a:p>
          <a:p>
            <a:r>
              <a:rPr lang="en-US" sz="1800" dirty="0">
                <a:ea typeface="ＭＳ Ｐゴシック" charset="0"/>
                <a:cs typeface="ＭＳ Ｐゴシック" charset="0"/>
              </a:rPr>
              <a:t>This differs from MED in 2 ways: (1) the destination prefix can be anywhere in the internet, not just in the next AS (as in the case for MED). (2) the AS that sets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Local_Pref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, is also the one that uses it. This allows one node to tell everyone locally what the best way out is.</a:t>
            </a:r>
          </a:p>
          <a:p>
            <a:endParaRPr lang="en-US" sz="1800" dirty="0"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ea typeface="ＭＳ Ｐゴシック" charset="0"/>
                <a:cs typeface="ＭＳ Ｐゴシック" charset="0"/>
              </a:rPr>
              <a:t>MED can</a:t>
            </a:r>
            <a:r>
              <a:rPr lang="ja-JP" altLang="en-US" sz="18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t be used in this example because there is exactly one connection between any pair of AS</a:t>
            </a:r>
            <a:r>
              <a:rPr lang="ja-JP" altLang="en-US" sz="18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s.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CA1317-0D24-8C45-9979-8A048FDBAF42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Ehy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???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4622D1-63B0-524A-9D40-135FF79FEB48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61A92B-F622-DC44-B3DC-DA45C0DABBFB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799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6063" tIns="53031" rIns="106063" bIns="53031"/>
          <a:lstStyle/>
          <a:p>
            <a:endParaRPr lang="en-US" sz="10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B71703-4190-7F41-9AEF-55A524BD81F2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55E516-9422-2847-ADEE-448CB5ED14F6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319" tIns="47160" rIns="94319" bIns="4716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82C33F-9931-8842-9FF7-1280D31A00DD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E66B98-CCA1-0044-B8AF-B9669DEED8EE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BA704E-9369-3B4E-B37B-3424964AFB77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E02F31-F50C-A145-A48A-AFC929D9E2BB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45834D-F7E3-4B4E-BB59-A3ABE3FDB1C5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D18BEC-A056-7144-A3AC-8A1884F31600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2BBD68-8DFB-FF46-9006-BD7BFF0BC90F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EFA2DB-9DAD-C648-96A9-F486218E1C86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9DEE11-CF9D-0643-AD09-7655EDD8769C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B0E22D-38DF-774C-AF15-3C892D8C59D1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5E82BA-D080-C040-94F7-0973F1F03062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02F694-B5A1-1A4F-86BC-2DFE1793D717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73627B-B18B-6C49-BA45-C571484357A8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BEFCCE-CB6B-654F-84DC-7821524CF96E}" type="slidenum">
              <a:rPr lang="en-US" sz="1300" b="0">
                <a:latin typeface="Times New Roman" charset="0"/>
              </a:rPr>
              <a:pPr eaLnBrk="1" hangingPunct="1"/>
              <a:t>54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3BAB87-D406-0F44-8290-F6A8A4C49262}" type="slidenum">
              <a:rPr lang="en-US" sz="1300" b="0">
                <a:latin typeface="Times New Roman" charset="0"/>
              </a:rPr>
              <a:pPr eaLnBrk="1" hangingPunct="1"/>
              <a:t>55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AF598D-2F29-1947-85A8-68A56322B021}" type="slidenum">
              <a:rPr lang="en-US" sz="1300" b="0">
                <a:latin typeface="Times New Roman" charset="0"/>
              </a:rPr>
              <a:pPr eaLnBrk="1" hangingPunct="1"/>
              <a:t>56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2177F9-D46C-9E47-A59B-29E08ABE9F97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Arrows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are routing message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C7CA94-A3F3-C043-9A58-CD6A7027182A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A417C8-FA05-C346-B414-A6005BE76D9A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B233AD-DC5F-6D45-827A-0311FBAD6CAA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E28487-56D5-C344-8A1B-3420E4D927E6}" type="slidenum">
              <a:rPr lang="en-US" sz="1300" b="0">
                <a:latin typeface="Times New Roman" charset="0"/>
              </a:rPr>
              <a:pPr eaLnBrk="1" hangingPunct="1"/>
              <a:t>61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Lesson: not being optimal: who cares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Not being connected: we all care!!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5A4076-981B-E14E-BF7D-F23C58614226}" type="slidenum">
              <a:rPr lang="en-US" sz="1300" b="0">
                <a:latin typeface="Times New Roman" charset="0"/>
              </a:rPr>
              <a:pPr eaLnBrk="1" hangingPunct="1"/>
              <a:t>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376" tIns="47688" rIns="95376" bIns="4768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E28487-56D5-C344-8A1B-3420E4D927E6}" type="slidenum">
              <a:rPr lang="en-US" sz="1300" b="0">
                <a:latin typeface="Times New Roman" charset="0"/>
              </a:rPr>
              <a:pPr eaLnBrk="1" hangingPunct="1"/>
              <a:t>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Lesson: not being optimal: who cares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Not being connected: we all care!!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E28487-56D5-C344-8A1B-3420E4D927E6}" type="slidenum">
              <a:rPr lang="en-US" sz="1300" b="0">
                <a:latin typeface="Times New Roman" charset="0"/>
              </a:rPr>
              <a:pPr eaLnBrk="1" hangingPunct="1"/>
              <a:t>64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Lesson: not being optimal: who cares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Not being connected: we all care!!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E28487-56D5-C344-8A1B-3420E4D927E6}" type="slidenum">
              <a:rPr lang="en-US" sz="1300" b="0">
                <a:latin typeface="Times New Roman" charset="0"/>
              </a:rPr>
              <a:pPr eaLnBrk="1" hangingPunct="1"/>
              <a:t>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Lesson: not being optimal: who cares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Not being connected: we all care!!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217817-1DE6-EC4D-9339-BD283CA19325}" type="slidenum">
              <a:rPr lang="en-US" sz="1300" b="0">
                <a:latin typeface="Times New Roman" charset="0"/>
              </a:rPr>
              <a:pPr eaLnBrk="1" hangingPunct="1"/>
              <a:t>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 smtClean="0">
                <a:ea typeface="宋体" charset="0"/>
                <a:cs typeface="宋体" charset="0"/>
              </a:rPr>
              <a:t>Arrows:</a:t>
            </a:r>
            <a:r>
              <a:rPr lang="en-US" altLang="zh-CN" baseline="0" dirty="0" smtClean="0">
                <a:ea typeface="宋体" charset="0"/>
                <a:cs typeface="宋体" charset="0"/>
              </a:rPr>
              <a:t> routing messages!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5E10-A0CA-344B-8575-36A6C69B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7706-4F62-EA48-B7A0-989AE18D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41BD-0D0C-7043-AF85-3A59FA5D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245D-63E1-8C4C-9A3D-7CB34664D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F724-9A37-7B41-BBCB-F97B60D8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6742-18A0-1B48-A0FD-EA85AA80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207-A5D9-C040-8DE6-427C11144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EA01B2A8-52CD-F545-8CC6-5F85D29D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st.eecs.berkeley.edu/~cs168/fa1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0" Type="http://schemas.openxmlformats.org/officeDocument/2006/relationships/oleObject" Target="../embeddings/oleObject19.bin"/><Relationship Id="rId11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s.ietf.org/html/rfc4271" TargetMode="Externa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oleObject" Target="../embeddings/oleObject28.bin"/><Relationship Id="rId13" Type="http://schemas.openxmlformats.org/officeDocument/2006/relationships/oleObject" Target="../embeddings/oleObject29.bin"/><Relationship Id="rId14" Type="http://schemas.openxmlformats.org/officeDocument/2006/relationships/oleObject" Target="../embeddings/oleObject30.bin"/><Relationship Id="rId15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oleObject" Target="../embeddings/oleObject25.bin"/><Relationship Id="rId10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oleObject" Target="../embeddings/oleObject39.bin"/><Relationship Id="rId13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9" Type="http://schemas.openxmlformats.org/officeDocument/2006/relationships/oleObject" Target="../embeddings/oleObject45.bin"/><Relationship Id="rId10" Type="http://schemas.openxmlformats.org/officeDocument/2006/relationships/oleObject" Target="../embeddings/oleObject46.bin"/><Relationship Id="rId11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610600" cy="1905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BGP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7315200" cy="2743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CS168,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Sylvia Ratnasamy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://inst.eecs.berkeley.edu/~cs168/fa14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/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141538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0" dirty="0" smtClean="0">
                <a:ea typeface="ＭＳ Ｐゴシック" charset="0"/>
                <a:cs typeface="ＭＳ Ｐゴシック" charset="0"/>
              </a:rPr>
              <a:t>Key idea: advertise the entire path</a:t>
            </a:r>
          </a:p>
          <a:p>
            <a:pPr lvl="1"/>
            <a:r>
              <a:rPr lang="en-US" b="0" dirty="0" smtClean="0">
                <a:ea typeface="ＭＳ Ｐゴシック" charset="0"/>
              </a:rPr>
              <a:t>Distance vector: send </a:t>
            </a:r>
            <a:r>
              <a:rPr lang="en-US" b="0" i="1" dirty="0" smtClean="0">
                <a:ea typeface="ＭＳ Ｐゴシック" charset="0"/>
              </a:rPr>
              <a:t>distance metric</a:t>
            </a:r>
            <a:r>
              <a:rPr lang="en-US" b="0" dirty="0" smtClean="0">
                <a:ea typeface="ＭＳ Ｐゴシック" charset="0"/>
              </a:rPr>
              <a:t> per </a:t>
            </a:r>
            <a:r>
              <a:rPr lang="en-US" b="0" dirty="0" smtClean="0">
                <a:ea typeface="ＭＳ Ｐゴシック" charset="0"/>
              </a:rPr>
              <a:t>destination</a:t>
            </a:r>
            <a:endParaRPr lang="en-US" b="0" dirty="0" smtClean="0">
              <a:ea typeface="ＭＳ Ｐゴシック" charset="0"/>
            </a:endParaRPr>
          </a:p>
          <a:p>
            <a:pPr lvl="1"/>
            <a:r>
              <a:rPr lang="en-US" b="0" dirty="0" smtClean="0">
                <a:ea typeface="ＭＳ Ｐゴシック" charset="0"/>
              </a:rPr>
              <a:t>Path vector: send the </a:t>
            </a:r>
            <a:r>
              <a:rPr lang="en-US" b="0" i="1" dirty="0" smtClean="0">
                <a:ea typeface="ＭＳ Ｐゴシック" charset="0"/>
              </a:rPr>
              <a:t>entire path</a:t>
            </a:r>
            <a:r>
              <a:rPr lang="en-US" b="0" dirty="0" smtClean="0">
                <a:ea typeface="ＭＳ Ｐゴシック" charset="0"/>
              </a:rPr>
              <a:t> for each </a:t>
            </a:r>
            <a:r>
              <a:rPr lang="en-US" b="0" dirty="0" smtClean="0">
                <a:ea typeface="ＭＳ Ｐゴシック" charset="0"/>
              </a:rPr>
              <a:t>destination</a:t>
            </a:r>
            <a:endParaRPr lang="en-US" b="0" dirty="0"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0688" y="3805238"/>
            <a:ext cx="2647950" cy="2025650"/>
            <a:chOff x="420688" y="3805238"/>
            <a:chExt cx="2647950" cy="2025650"/>
          </a:xfrm>
        </p:grpSpPr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746241"/>
                </p:ext>
              </p:extLst>
            </p:nvPr>
          </p:nvGraphicFramePr>
          <p:xfrm>
            <a:off x="420688" y="3805238"/>
            <a:ext cx="2647950" cy="202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5" name="Photo Editor Photo" r:id="rId4" imgW="1905266" imgH="1390844" progId="MSPhotoEd.3">
                    <p:embed/>
                  </p:oleObj>
                </mc:Choice>
                <mc:Fallback>
                  <p:oleObj name="Photo Editor Photo" r:id="rId4" imgW="1905266" imgH="139084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688" y="3805238"/>
                          <a:ext cx="2647950" cy="2025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557338" y="4562475"/>
              <a:ext cx="369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Times New Roman" charset="0"/>
                </a:rPr>
                <a:t>C</a:t>
              </a:r>
              <a:endParaRPr lang="en-US" sz="1600" b="0" dirty="0">
                <a:latin typeface="Times New Roman" charset="0"/>
              </a:endParaRPr>
            </a:p>
          </p:txBody>
        </p:sp>
      </p:grpSp>
      <p:sp>
        <p:nvSpPr>
          <p:cNvPr id="23" name="Line 6"/>
          <p:cNvSpPr>
            <a:spLocks noChangeShapeType="1"/>
          </p:cNvSpPr>
          <p:nvPr/>
        </p:nvSpPr>
        <p:spPr bwMode="auto">
          <a:xfrm flipH="1" flipV="1">
            <a:off x="6084888" y="5081588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4867275" y="4433888"/>
            <a:ext cx="1290638" cy="1098550"/>
            <a:chOff x="2193" y="3325"/>
            <a:chExt cx="813" cy="692"/>
          </a:xfrm>
        </p:grpSpPr>
        <p:graphicFrame>
          <p:nvGraphicFramePr>
            <p:cNvPr id="25" name="Object 4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6" name="Photo Editor Photo" r:id="rId6" imgW="1905266" imgH="1390844" progId="MSPhotoEd.3">
                    <p:embed/>
                  </p:oleObj>
                </mc:Choice>
                <mc:Fallback>
                  <p:oleObj name="Photo Editor Photo" r:id="rId6" imgW="1905266" imgH="139084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507" y="3501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smtClean="0">
                  <a:latin typeface="Times New Roman" charset="0"/>
                </a:rPr>
                <a:t>B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2852738" y="5060950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8040688" y="45831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7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5831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2"/>
          <p:cNvSpPr>
            <a:spLocks noChangeShapeType="1"/>
          </p:cNvSpPr>
          <p:nvPr/>
        </p:nvSpPr>
        <p:spPr bwMode="auto">
          <a:xfrm flipH="1" flipV="1">
            <a:off x="8435975" y="5192713"/>
            <a:ext cx="0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8315325" y="4710113"/>
            <a:ext cx="382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Times New Roman" charset="0"/>
              </a:rPr>
              <a:t>A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281988" y="55006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Times New Roman" charset="0"/>
              </a:rPr>
              <a:t>d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213100" y="4298950"/>
            <a:ext cx="1890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ja-JP" altLang="en-US" dirty="0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d: path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</a:rPr>
              <a:t>(B,A)</a:t>
            </a:r>
            <a:r>
              <a:rPr lang="ja-JP" altLang="en-US" dirty="0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 b="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2928938" y="4752975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250159" y="4300538"/>
            <a:ext cx="1652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d: path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</a:rPr>
              <a:t>(A)</a:t>
            </a:r>
            <a:r>
              <a:rPr lang="ja-JP" altLang="en-US" dirty="0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6051550" y="4756150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187700" y="5157788"/>
            <a:ext cx="128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3333FF"/>
                </a:solidFill>
                <a:latin typeface="Times New Roman" charset="0"/>
              </a:rPr>
              <a:t>data traffic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26200" y="5187950"/>
            <a:ext cx="128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3333FF"/>
                </a:solidFill>
                <a:latin typeface="Times New Roman" charset="0"/>
              </a:rPr>
              <a:t>data traffic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pPr algn="ctr"/>
            <a:r>
              <a:rPr lang="en-US" dirty="0" smtClean="0"/>
              <a:t>Differences between BGP and DV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(2) path-vector routing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141538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0" dirty="0" smtClean="0">
                <a:ea typeface="ＭＳ Ｐゴシック" charset="0"/>
                <a:cs typeface="ＭＳ Ｐゴシック" charset="0"/>
              </a:rPr>
              <a:t>Key idea: advertise the entire path</a:t>
            </a:r>
          </a:p>
          <a:p>
            <a:pPr lvl="1"/>
            <a:r>
              <a:rPr lang="en-US" b="0" dirty="0" smtClean="0">
                <a:ea typeface="ＭＳ Ｐゴシック" charset="0"/>
              </a:rPr>
              <a:t>Distance vector: send </a:t>
            </a:r>
            <a:r>
              <a:rPr lang="en-US" b="0" i="1" dirty="0" smtClean="0">
                <a:ea typeface="ＭＳ Ｐゴシック" charset="0"/>
              </a:rPr>
              <a:t>distance metric</a:t>
            </a:r>
            <a:r>
              <a:rPr lang="en-US" b="0" dirty="0" smtClean="0">
                <a:ea typeface="ＭＳ Ｐゴシック" charset="0"/>
              </a:rPr>
              <a:t> per destination</a:t>
            </a:r>
            <a:endParaRPr lang="en-US" b="0" i="1" dirty="0" smtClean="0">
              <a:ea typeface="ＭＳ Ｐゴシック" charset="0"/>
            </a:endParaRPr>
          </a:p>
          <a:p>
            <a:pPr lvl="1"/>
            <a:r>
              <a:rPr lang="en-US" b="0" dirty="0" smtClean="0">
                <a:ea typeface="ＭＳ Ｐゴシック" charset="0"/>
              </a:rPr>
              <a:t>Path vector: send the </a:t>
            </a:r>
            <a:r>
              <a:rPr lang="en-US" b="0" i="1" dirty="0" smtClean="0">
                <a:ea typeface="ＭＳ Ｐゴシック" charset="0"/>
              </a:rPr>
              <a:t>entire path</a:t>
            </a:r>
            <a:r>
              <a:rPr lang="en-US" b="0" dirty="0" smtClean="0">
                <a:ea typeface="ＭＳ Ｐゴシック" charset="0"/>
              </a:rPr>
              <a:t> for each destination</a:t>
            </a:r>
            <a:endParaRPr lang="en-US" b="0" i="1" dirty="0" smtClean="0">
              <a:ea typeface="ＭＳ Ｐゴシック" charset="0"/>
            </a:endParaRPr>
          </a:p>
          <a:p>
            <a:pPr lvl="1"/>
            <a:endParaRPr lang="en-US" b="0" dirty="0">
              <a:ea typeface="ＭＳ Ｐゴシック" charset="0"/>
            </a:endParaRPr>
          </a:p>
          <a:p>
            <a:r>
              <a:rPr lang="en-US" b="0" dirty="0" smtClean="0">
                <a:ea typeface="ＭＳ Ｐゴシック" charset="0"/>
              </a:rPr>
              <a:t>Benefits</a:t>
            </a:r>
          </a:p>
          <a:p>
            <a:pPr lvl="1"/>
            <a:r>
              <a:rPr lang="en-US" b="0" dirty="0" smtClean="0">
                <a:ea typeface="ＭＳ Ｐゴシック" charset="0"/>
              </a:rPr>
              <a:t>loop avoidance is easy 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pPr algn="ctr"/>
            <a:r>
              <a:rPr lang="en-US" dirty="0" smtClean="0"/>
              <a:t>Differences between BGP and DV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(2) path-vector routing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3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141538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>
                <a:ea typeface="ＭＳ Ｐゴシック" charset="0"/>
                <a:cs typeface="ＭＳ Ｐゴシック" charset="0"/>
              </a:rPr>
              <a:t>For policy reasons, an AS may choose not to advertise a route to a destination </a:t>
            </a:r>
          </a:p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Hence, </a:t>
            </a:r>
            <a:r>
              <a:rPr lang="en-US" b="0" dirty="0" smtClean="0">
                <a:latin typeface="Arial" charset="0"/>
                <a:cs typeface="Arial" charset="0"/>
                <a:sym typeface="Wingdings"/>
              </a:rPr>
              <a:t>reachability is not guaranteed even if graph is connected</a:t>
            </a:r>
          </a:p>
          <a:p>
            <a:pPr marL="0" indent="0">
              <a:buNone/>
            </a:pPr>
            <a:endParaRPr lang="en-US" b="0" dirty="0" smtClean="0">
              <a:ea typeface="ＭＳ Ｐゴシック" charset="0"/>
            </a:endParaRPr>
          </a:p>
          <a:p>
            <a:endParaRPr lang="en-US" b="0" dirty="0">
              <a:ea typeface="ＭＳ Ｐゴシック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pPr algn="ctr"/>
            <a:r>
              <a:rPr lang="en-US" dirty="0" smtClean="0"/>
              <a:t>Differences between BGP and DV </a:t>
            </a:r>
            <a:br>
              <a:rPr lang="en-US" dirty="0" smtClean="0"/>
            </a:br>
            <a:r>
              <a:rPr lang="en-US" dirty="0" smtClean="0"/>
              <a:t>(3) </a:t>
            </a:r>
            <a:r>
              <a:rPr lang="en-US" dirty="0" smtClean="0">
                <a:solidFill>
                  <a:srgbClr val="0000FF"/>
                </a:solidFill>
              </a:rPr>
              <a:t>Selective route advertisement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0" y="4267200"/>
            <a:ext cx="3087223" cy="1981200"/>
            <a:chOff x="2850494" y="3810000"/>
            <a:chExt cx="3550306" cy="24384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267200" y="5334000"/>
              <a:ext cx="8382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20506" y="5565617"/>
              <a:ext cx="868088" cy="49244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AS 2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562600" y="3810000"/>
              <a:ext cx="8382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517494" y="4041617"/>
              <a:ext cx="868088" cy="49244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AS 3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95600" y="3810000"/>
              <a:ext cx="8382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50494" y="4041617"/>
              <a:ext cx="868088" cy="49244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AS 1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953000" y="4648200"/>
              <a:ext cx="762000" cy="76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3581400" y="4648200"/>
              <a:ext cx="762000" cy="838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15295" y="5048072"/>
            <a:ext cx="35901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 smtClean="0">
                <a:latin typeface="+mn-lt"/>
              </a:rPr>
              <a:t>Example: AS#2 does not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 want to carry traffic 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between AS#1 and AS#3 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03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73162"/>
          </a:xfrm>
        </p:spPr>
        <p:txBody>
          <a:bodyPr/>
          <a:lstStyle/>
          <a:p>
            <a:pPr algn="ctr"/>
            <a:r>
              <a:rPr lang="en-US" dirty="0" smtClean="0"/>
              <a:t>Differences between BGP and DV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(4) BGP may </a:t>
            </a:r>
            <a:r>
              <a:rPr lang="en-US" i="1" dirty="0" smtClean="0">
                <a:solidFill>
                  <a:srgbClr val="0000FF"/>
                </a:solidFill>
              </a:rPr>
              <a:t>aggregate</a:t>
            </a:r>
            <a:r>
              <a:rPr lang="en-US" dirty="0" smtClean="0">
                <a:solidFill>
                  <a:srgbClr val="0000FF"/>
                </a:solidFill>
              </a:rPr>
              <a:t> routes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24063"/>
            <a:ext cx="8229600" cy="947737"/>
          </a:xfrm>
        </p:spPr>
        <p:txBody>
          <a:bodyPr/>
          <a:lstStyle/>
          <a:p>
            <a:r>
              <a:rPr lang="en-US" dirty="0" smtClean="0"/>
              <a:t>For scalability, BGP may aggregate routes for different prefixes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 bwMode="auto">
          <a:xfrm>
            <a:off x="3619445" y="3581400"/>
            <a:ext cx="2590800" cy="12192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AT&amp;T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a.0.0.0/8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2705045" y="5486400"/>
            <a:ext cx="2133600" cy="1066800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LBL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a.b.0.0/16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5067245" y="5410200"/>
            <a:ext cx="2133600" cy="10668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UCB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a.c.0.0/16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9" name="Straight Connector 18"/>
          <p:cNvCxnSpPr>
            <a:endCxn id="16" idx="3"/>
          </p:cNvCxnSpPr>
          <p:nvPr/>
        </p:nvCxnSpPr>
        <p:spPr bwMode="auto">
          <a:xfrm flipH="1">
            <a:off x="3771845" y="4718030"/>
            <a:ext cx="685800" cy="82936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372045" y="4641830"/>
            <a:ext cx="419155" cy="84457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Left Arrow 22"/>
          <p:cNvSpPr/>
          <p:nvPr/>
        </p:nvSpPr>
        <p:spPr bwMode="auto">
          <a:xfrm rot="7925292">
            <a:off x="3611040" y="5036883"/>
            <a:ext cx="680757" cy="98974"/>
          </a:xfrm>
          <a:prstGeom prst="lef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6955" y="356229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a.*.*.* is this way</a:t>
            </a:r>
            <a:endParaRPr lang="en-US" b="0" dirty="0">
              <a:latin typeface="+mn-lt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7315200" y="4724400"/>
            <a:ext cx="1447800" cy="990600"/>
          </a:xfrm>
          <a:prstGeom prst="cloud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foo.com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a.d.0.0/16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 bwMode="auto">
          <a:xfrm>
            <a:off x="5943600" y="4419600"/>
            <a:ext cx="1376091" cy="8001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eft Arrow 14"/>
          <p:cNvSpPr/>
          <p:nvPr/>
        </p:nvSpPr>
        <p:spPr bwMode="auto">
          <a:xfrm rot="1550283" flipV="1">
            <a:off x="6140862" y="4594398"/>
            <a:ext cx="936736" cy="83622"/>
          </a:xfrm>
          <a:prstGeom prst="lef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Left Arrow 19"/>
          <p:cNvSpPr/>
          <p:nvPr/>
        </p:nvSpPr>
        <p:spPr bwMode="auto">
          <a:xfrm rot="3362776">
            <a:off x="5511690" y="4991193"/>
            <a:ext cx="446649" cy="114967"/>
          </a:xfrm>
          <a:prstGeom prst="lef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9022" y="4865435"/>
            <a:ext cx="119776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err="1" smtClean="0">
                <a:solidFill>
                  <a:srgbClr val="008000"/>
                </a:solidFill>
                <a:latin typeface="Calibri"/>
                <a:cs typeface="Calibri"/>
              </a:rPr>
              <a:t>a.b</a:t>
            </a:r>
            <a:r>
              <a:rPr lang="en-US" sz="1800" dirty="0" smtClean="0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r>
              <a:rPr lang="en-US" sz="1800" dirty="0" smtClean="0">
                <a:solidFill>
                  <a:srgbClr val="008000"/>
                </a:solidFill>
                <a:latin typeface="Calibri"/>
                <a:cs typeface="Calibri"/>
              </a:rPr>
              <a:t>*.* </a:t>
            </a:r>
            <a:r>
              <a:rPr lang="en-US" sz="1800" dirty="0" smtClean="0">
                <a:solidFill>
                  <a:srgbClr val="008000"/>
                </a:solidFill>
                <a:latin typeface="Calibri"/>
                <a:cs typeface="Calibri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rgbClr val="008000"/>
                </a:solidFill>
                <a:latin typeface="Calibri"/>
                <a:cs typeface="Calibri"/>
              </a:rPr>
              <a:t>is </a:t>
            </a:r>
            <a:r>
              <a:rPr lang="en-US" sz="1800" dirty="0" smtClean="0">
                <a:solidFill>
                  <a:srgbClr val="008000"/>
                </a:solidFill>
                <a:latin typeface="Calibri"/>
                <a:cs typeface="Calibri"/>
              </a:rPr>
              <a:t>this way</a:t>
            </a:r>
            <a:endParaRPr lang="en-US" sz="18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953000"/>
            <a:ext cx="119776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err="1" smtClean="0">
                <a:solidFill>
                  <a:srgbClr val="FF6600"/>
                </a:solidFill>
                <a:latin typeface="Calibri"/>
                <a:cs typeface="Calibri"/>
              </a:rPr>
              <a:t>a.c</a:t>
            </a:r>
            <a:r>
              <a:rPr lang="en-US" sz="1800" dirty="0" smtClean="0">
                <a:solidFill>
                  <a:srgbClr val="FF6600"/>
                </a:solidFill>
                <a:latin typeface="Calibri"/>
                <a:cs typeface="Calibri"/>
              </a:rPr>
              <a:t>.</a:t>
            </a:r>
            <a:r>
              <a:rPr lang="en-US" sz="1800" dirty="0" smtClean="0">
                <a:solidFill>
                  <a:srgbClr val="FF6600"/>
                </a:solidFill>
                <a:latin typeface="Calibri"/>
                <a:cs typeface="Calibri"/>
              </a:rPr>
              <a:t>*.* </a:t>
            </a:r>
            <a:r>
              <a:rPr lang="en-US" sz="1800" dirty="0" smtClean="0">
                <a:solidFill>
                  <a:srgbClr val="FF6600"/>
                </a:solidFill>
                <a:latin typeface="Calibri"/>
                <a:cs typeface="Calibri"/>
              </a:rPr>
              <a:t/>
            </a:r>
            <a:br>
              <a:rPr lang="en-US" sz="1800" dirty="0" smtClean="0">
                <a:solidFill>
                  <a:srgbClr val="FF6600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rgbClr val="FF6600"/>
                </a:solidFill>
                <a:latin typeface="Calibri"/>
                <a:cs typeface="Calibri"/>
              </a:rPr>
              <a:t>is </a:t>
            </a:r>
            <a:r>
              <a:rPr lang="en-US" sz="1800" dirty="0" smtClean="0">
                <a:solidFill>
                  <a:srgbClr val="FF6600"/>
                </a:solidFill>
                <a:latin typeface="Calibri"/>
                <a:cs typeface="Calibri"/>
              </a:rPr>
              <a:t>this way</a:t>
            </a:r>
            <a:endParaRPr lang="en-US" sz="18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114800"/>
            <a:ext cx="119776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err="1" smtClean="0">
                <a:solidFill>
                  <a:srgbClr val="0000FF"/>
                </a:solidFill>
                <a:latin typeface="Calibri"/>
                <a:cs typeface="Calibri"/>
              </a:rPr>
              <a:t>a.d.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*.*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this way</a:t>
            </a:r>
            <a:endParaRPr lang="en-US" sz="1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0" name="Left Arrow 29"/>
          <p:cNvSpPr/>
          <p:nvPr/>
        </p:nvSpPr>
        <p:spPr bwMode="auto">
          <a:xfrm>
            <a:off x="2057400" y="3969867"/>
            <a:ext cx="1462539" cy="144933"/>
          </a:xfrm>
          <a:prstGeom prst="lef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3" grpId="0" animBg="1"/>
      <p:bldP spid="24" grpId="0"/>
      <p:bldP spid="25" grpId="0" animBg="1"/>
      <p:bldP spid="15" grpId="0" animBg="1"/>
      <p:bldP spid="20" grpId="0" animBg="1"/>
      <p:bldP spid="27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305800" cy="4986337"/>
          </a:xfrm>
        </p:spPr>
        <p:txBody>
          <a:bodyPr/>
          <a:lstStyle/>
          <a:p>
            <a:r>
              <a:rPr lang="en-US" dirty="0" smtClean="0"/>
              <a:t>BGP policy </a:t>
            </a:r>
          </a:p>
          <a:p>
            <a:pPr lvl="1"/>
            <a:r>
              <a:rPr lang="en-US" dirty="0" smtClean="0"/>
              <a:t>typical policies, how they’re implemented</a:t>
            </a:r>
          </a:p>
          <a:p>
            <a:pPr lvl="1"/>
            <a:endParaRPr lang="en-US" dirty="0"/>
          </a:p>
          <a:p>
            <a:r>
              <a:rPr lang="en-US" dirty="0" smtClean="0"/>
              <a:t>BGP protocol details </a:t>
            </a:r>
          </a:p>
          <a:p>
            <a:pPr lvl="1"/>
            <a:endParaRPr lang="en-US" dirty="0"/>
          </a:p>
          <a:p>
            <a:r>
              <a:rPr lang="en-US" dirty="0" smtClean="0"/>
              <a:t>Issues with BGP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1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8915400" cy="1173162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Helvetica" charset="0"/>
                <a:ea typeface="宋体" charset="0"/>
                <a:cs typeface="宋体" charset="0"/>
              </a:rPr>
              <a:t>Policy imposed in how routes are </a:t>
            </a:r>
            <a:r>
              <a:rPr lang="en-US" altLang="zh-CN" dirty="0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selected and exported</a:t>
            </a:r>
            <a:endParaRPr lang="en-US" altLang="zh-CN" sz="3200" dirty="0">
              <a:solidFill>
                <a:srgbClr val="0000FF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5105400"/>
            <a:ext cx="7239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Selection</a:t>
            </a:r>
            <a:r>
              <a:rPr lang="en-US" sz="2400" dirty="0" smtClean="0"/>
              <a:t>: Which path to use?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controls whether/how traffic leaves the network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Export</a:t>
            </a:r>
            <a:r>
              <a:rPr lang="en-US" sz="2400" dirty="0" smtClean="0"/>
              <a:t>: Which path to advertise?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controls whether/how traffic enters the network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772400" y="3215579"/>
            <a:ext cx="1600200" cy="899221"/>
            <a:chOff x="7620000" y="3215579"/>
            <a:chExt cx="1600200" cy="899221"/>
          </a:xfrm>
        </p:grpSpPr>
        <p:sp>
          <p:nvSpPr>
            <p:cNvPr id="53" name="Rounded Rectangular Callout 52"/>
            <p:cNvSpPr/>
            <p:nvPr/>
          </p:nvSpPr>
          <p:spPr bwMode="auto">
            <a:xfrm>
              <a:off x="7924800" y="3429000"/>
              <a:ext cx="990600" cy="685800"/>
            </a:xfrm>
            <a:prstGeom prst="wedgeRoundRectCallout">
              <a:avLst>
                <a:gd name="adj1" fmla="val -47205"/>
                <a:gd name="adj2" fmla="val 10694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00" y="3215579"/>
              <a:ext cx="1600200" cy="89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b="0" i="1" dirty="0">
                <a:solidFill>
                  <a:srgbClr val="FFFFFF"/>
                </a:solidFill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+mn-lt"/>
                </a:rPr>
                <a:t>Can reach 128.3/16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+mn-lt"/>
                </a:rPr>
                <a:t>blah blah</a:t>
              </a:r>
              <a:endParaRPr lang="en-US" sz="1400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979417" name="Text Box 25"/>
          <p:cNvSpPr txBox="1">
            <a:spLocks noChangeArrowheads="1"/>
          </p:cNvSpPr>
          <p:nvPr/>
        </p:nvSpPr>
        <p:spPr bwMode="auto">
          <a:xfrm>
            <a:off x="4937125" y="1743075"/>
            <a:ext cx="2463800" cy="466725"/>
          </a:xfrm>
          <a:prstGeom prst="rect">
            <a:avLst/>
          </a:prstGeom>
          <a:solidFill>
            <a:srgbClr val="FFFFFF"/>
          </a:solidFill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zh-CN" sz="2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Route selection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667000"/>
            <a:ext cx="7848600" cy="2286000"/>
            <a:chOff x="304800" y="2667000"/>
            <a:chExt cx="7848600" cy="2286000"/>
          </a:xfrm>
        </p:grpSpPr>
        <p:sp>
          <p:nvSpPr>
            <p:cNvPr id="61454" name="Line 24"/>
            <p:cNvSpPr>
              <a:spLocks noChangeShapeType="1"/>
            </p:cNvSpPr>
            <p:nvPr/>
          </p:nvSpPr>
          <p:spPr bwMode="auto">
            <a:xfrm flipH="1" flipV="1">
              <a:off x="1601788" y="3049588"/>
              <a:ext cx="1141412" cy="150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4800" y="2667000"/>
              <a:ext cx="7848600" cy="2286000"/>
              <a:chOff x="304800" y="2667000"/>
              <a:chExt cx="7848600" cy="2286000"/>
            </a:xfrm>
          </p:grpSpPr>
          <p:sp>
            <p:nvSpPr>
              <p:cNvPr id="197939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057400" y="2667000"/>
                <a:ext cx="3962400" cy="1981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CN" sz="1800" b="0" dirty="0" smtClean="0"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endParaRPr lang="en-US" altLang="zh-CN" sz="1800" b="0" dirty="0"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endParaRPr lang="en-US" altLang="zh-CN" sz="1800" b="0" dirty="0" smtClean="0"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r>
                  <a:rPr lang="en-US" altLang="zh-CN" sz="1800" b="0" dirty="0">
                    <a:latin typeface="Arial" charset="0"/>
                    <a:ea typeface="宋体" charset="-122"/>
                    <a:cs typeface="宋体" charset="-122"/>
                  </a:rPr>
                  <a:t>A</a:t>
                </a:r>
                <a:endParaRPr lang="zh-CN" altLang="en-US" sz="1800" b="0" dirty="0"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97940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04800" y="2667000"/>
                <a:ext cx="1600200" cy="8366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800" b="0" dirty="0" smtClean="0">
                    <a:latin typeface="Arial" charset="0"/>
                    <a:ea typeface="宋体" charset="-122"/>
                    <a:cs typeface="宋体" charset="-122"/>
                  </a:rPr>
                  <a:t>P</a:t>
                </a:r>
                <a:endParaRPr lang="zh-CN" altLang="en-US" sz="1800" b="0" dirty="0"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61447" name="Line 17"/>
              <p:cNvSpPr>
                <a:spLocks noChangeShapeType="1"/>
              </p:cNvSpPr>
              <p:nvPr/>
            </p:nvSpPr>
            <p:spPr bwMode="auto">
              <a:xfrm flipV="1">
                <a:off x="5562600" y="3201988"/>
                <a:ext cx="990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18"/>
              <p:cNvSpPr>
                <a:spLocks noChangeShapeType="1"/>
              </p:cNvSpPr>
              <p:nvPr/>
            </p:nvSpPr>
            <p:spPr bwMode="auto">
              <a:xfrm>
                <a:off x="5562600" y="3582988"/>
                <a:ext cx="11430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41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477000" y="4116388"/>
                <a:ext cx="1600200" cy="83661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800" b="0" dirty="0" smtClean="0">
                    <a:latin typeface="Arial" charset="0"/>
                    <a:ea typeface="宋体" charset="-122"/>
                    <a:cs typeface="宋体" charset="-122"/>
                  </a:rPr>
                  <a:t>C</a:t>
                </a:r>
                <a:endParaRPr lang="zh-CN" altLang="en-US" sz="1800" b="0" dirty="0"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9794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553200" y="2822575"/>
                <a:ext cx="1600200" cy="8366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CN" sz="1800" b="0" dirty="0" smtClean="0">
                  <a:latin typeface="Arial" charset="0"/>
                  <a:ea typeface="宋体" charset="-122"/>
                  <a:cs typeface="宋体" charset="-122"/>
                </a:endParaRPr>
              </a:p>
              <a:p>
                <a:pPr algn="ctr">
                  <a:defRPr/>
                </a:pPr>
                <a:r>
                  <a:rPr lang="en-US" altLang="zh-CN" sz="1800" b="0" dirty="0" smtClean="0">
                    <a:latin typeface="Arial" charset="0"/>
                    <a:ea typeface="宋体" charset="-122"/>
                    <a:cs typeface="宋体" charset="-122"/>
                  </a:rPr>
                  <a:t>B</a:t>
                </a:r>
                <a:endParaRPr lang="zh-CN" altLang="en-US" sz="1800" b="0" dirty="0"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97943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04800" y="3886200"/>
                <a:ext cx="1600200" cy="8366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800" b="0" dirty="0" smtClean="0">
                    <a:latin typeface="Arial" charset="0"/>
                    <a:ea typeface="宋体" charset="-122"/>
                    <a:cs typeface="宋体" charset="-122"/>
                  </a:rPr>
                  <a:t>Q</a:t>
                </a:r>
                <a:endParaRPr lang="zh-CN" altLang="en-US" sz="1800" b="0" dirty="0"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</p:grpSp>
        <p:sp>
          <p:nvSpPr>
            <p:cNvPr id="61468" name="Line 41"/>
            <p:cNvSpPr>
              <a:spLocks noChangeShapeType="1"/>
            </p:cNvSpPr>
            <p:nvPr/>
          </p:nvSpPr>
          <p:spPr bwMode="auto">
            <a:xfrm flipH="1">
              <a:off x="1600200" y="4038600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9424" name="Line 32"/>
          <p:cNvSpPr>
            <a:spLocks noChangeShapeType="1"/>
          </p:cNvSpPr>
          <p:nvPr/>
        </p:nvSpPr>
        <p:spPr bwMode="auto">
          <a:xfrm flipH="1" flipV="1">
            <a:off x="1524000" y="2895600"/>
            <a:ext cx="1219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057400" y="3810000"/>
            <a:ext cx="304800" cy="533400"/>
            <a:chOff x="1392" y="2688"/>
            <a:chExt cx="192" cy="336"/>
          </a:xfrm>
        </p:grpSpPr>
        <p:sp>
          <p:nvSpPr>
            <p:cNvPr id="61476" name="Line 48"/>
            <p:cNvSpPr>
              <a:spLocks noChangeShapeType="1"/>
            </p:cNvSpPr>
            <p:nvPr/>
          </p:nvSpPr>
          <p:spPr bwMode="auto">
            <a:xfrm>
              <a:off x="1392" y="273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49"/>
            <p:cNvSpPr>
              <a:spLocks noChangeShapeType="1"/>
            </p:cNvSpPr>
            <p:nvPr/>
          </p:nvSpPr>
          <p:spPr bwMode="auto">
            <a:xfrm flipH="1">
              <a:off x="1440" y="2688"/>
              <a:ext cx="9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9434" name="Line 42"/>
          <p:cNvSpPr>
            <a:spLocks noChangeShapeType="1"/>
          </p:cNvSpPr>
          <p:nvPr/>
        </p:nvSpPr>
        <p:spPr bwMode="auto">
          <a:xfrm flipH="1">
            <a:off x="2286000" y="3886200"/>
            <a:ext cx="457200" cy="7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19" name="Freeform 27"/>
          <p:cNvSpPr>
            <a:spLocks/>
          </p:cNvSpPr>
          <p:nvPr/>
        </p:nvSpPr>
        <p:spPr bwMode="auto">
          <a:xfrm>
            <a:off x="5638800" y="2743200"/>
            <a:ext cx="2971800" cy="546100"/>
          </a:xfrm>
          <a:custGeom>
            <a:avLst/>
            <a:gdLst>
              <a:gd name="T0" fmla="*/ 2147483647 w 1872"/>
              <a:gd name="T1" fmla="*/ 846772500 h 344"/>
              <a:gd name="T2" fmla="*/ 2147483647 w 1872"/>
              <a:gd name="T3" fmla="*/ 725805000 h 344"/>
              <a:gd name="T4" fmla="*/ 2147483647 w 1872"/>
              <a:gd name="T5" fmla="*/ 0 h 344"/>
              <a:gd name="T6" fmla="*/ 0 w 1872"/>
              <a:gd name="T7" fmla="*/ 72580500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344"/>
              <a:gd name="T14" fmla="*/ 1872 w 187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344">
                <a:moveTo>
                  <a:pt x="1824" y="336"/>
                </a:moveTo>
                <a:cubicBezTo>
                  <a:pt x="1848" y="340"/>
                  <a:pt x="1872" y="344"/>
                  <a:pt x="1728" y="288"/>
                </a:cubicBezTo>
                <a:cubicBezTo>
                  <a:pt x="1584" y="232"/>
                  <a:pt x="1248" y="0"/>
                  <a:pt x="960" y="0"/>
                </a:cubicBezTo>
                <a:cubicBezTo>
                  <a:pt x="672" y="0"/>
                  <a:pt x="336" y="144"/>
                  <a:pt x="0" y="288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0" name="Freeform 28"/>
          <p:cNvSpPr>
            <a:spLocks/>
          </p:cNvSpPr>
          <p:nvPr/>
        </p:nvSpPr>
        <p:spPr bwMode="auto">
          <a:xfrm>
            <a:off x="5486400" y="3657600"/>
            <a:ext cx="3048000" cy="1066800"/>
          </a:xfrm>
          <a:custGeom>
            <a:avLst/>
            <a:gdLst>
              <a:gd name="T0" fmla="*/ 2147483647 w 1872"/>
              <a:gd name="T1" fmla="*/ 987901250 h 576"/>
              <a:gd name="T2" fmla="*/ 2147483647 w 1872"/>
              <a:gd name="T3" fmla="*/ 1811152292 h 576"/>
              <a:gd name="T4" fmla="*/ 0 w 1872"/>
              <a:gd name="T5" fmla="*/ 0 h 576"/>
              <a:gd name="T6" fmla="*/ 0 60000 65536"/>
              <a:gd name="T7" fmla="*/ 0 60000 65536"/>
              <a:gd name="T8" fmla="*/ 0 60000 65536"/>
              <a:gd name="T9" fmla="*/ 0 w 1872"/>
              <a:gd name="T10" fmla="*/ 0 h 576"/>
              <a:gd name="T11" fmla="*/ 1872 w 187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576">
                <a:moveTo>
                  <a:pt x="1872" y="288"/>
                </a:moveTo>
                <a:cubicBezTo>
                  <a:pt x="1572" y="432"/>
                  <a:pt x="1272" y="576"/>
                  <a:pt x="960" y="528"/>
                </a:cubicBezTo>
                <a:cubicBezTo>
                  <a:pt x="648" y="480"/>
                  <a:pt x="324" y="240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18" name="Line 26"/>
          <p:cNvSpPr>
            <a:spLocks noChangeShapeType="1"/>
          </p:cNvSpPr>
          <p:nvPr/>
        </p:nvSpPr>
        <p:spPr bwMode="auto">
          <a:xfrm flipH="1">
            <a:off x="5486400" y="2133600"/>
            <a:ext cx="762000" cy="11430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69925" y="1666875"/>
            <a:ext cx="2073275" cy="2066925"/>
            <a:chOff x="573" y="1578"/>
            <a:chExt cx="1306" cy="1302"/>
          </a:xfrm>
        </p:grpSpPr>
        <p:sp>
          <p:nvSpPr>
            <p:cNvPr id="61479" name="Line 38"/>
            <p:cNvSpPr>
              <a:spLocks noChangeShapeType="1"/>
            </p:cNvSpPr>
            <p:nvPr/>
          </p:nvSpPr>
          <p:spPr bwMode="auto">
            <a:xfrm>
              <a:off x="1344" y="1776"/>
              <a:ext cx="480" cy="67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Line 39"/>
            <p:cNvSpPr>
              <a:spLocks noChangeShapeType="1"/>
            </p:cNvSpPr>
            <p:nvPr/>
          </p:nvSpPr>
          <p:spPr bwMode="auto">
            <a:xfrm>
              <a:off x="1296" y="1776"/>
              <a:ext cx="384" cy="110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Text Box 37"/>
            <p:cNvSpPr txBox="1">
              <a:spLocks noChangeArrowheads="1"/>
            </p:cNvSpPr>
            <p:nvPr/>
          </p:nvSpPr>
          <p:spPr bwMode="auto">
            <a:xfrm>
              <a:off x="573" y="1578"/>
              <a:ext cx="1306" cy="294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dirty="0">
                  <a:latin typeface="Arial" charset="0"/>
                  <a:ea typeface="宋体" charset="0"/>
                  <a:cs typeface="宋体" charset="0"/>
                </a:rPr>
                <a:t>Route export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1018158" y="2971800"/>
            <a:ext cx="7363842" cy="675826"/>
          </a:xfrm>
          <a:custGeom>
            <a:avLst/>
            <a:gdLst>
              <a:gd name="connsiteX0" fmla="*/ 0 w 7363842"/>
              <a:gd name="connsiteY0" fmla="*/ 229997 h 675826"/>
              <a:gd name="connsiteX1" fmla="*/ 2378048 w 7363842"/>
              <a:gd name="connsiteY1" fmla="*/ 581256 h 675826"/>
              <a:gd name="connsiteX2" fmla="*/ 5864050 w 7363842"/>
              <a:gd name="connsiteY2" fmla="*/ 327 h 675826"/>
              <a:gd name="connsiteX3" fmla="*/ 7363842 w 7363842"/>
              <a:gd name="connsiteY3" fmla="*/ 675826 h 67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3842" h="675826">
                <a:moveTo>
                  <a:pt x="0" y="229997"/>
                </a:moveTo>
                <a:cubicBezTo>
                  <a:pt x="700353" y="424765"/>
                  <a:pt x="1400706" y="619534"/>
                  <a:pt x="2378048" y="581256"/>
                </a:cubicBezTo>
                <a:cubicBezTo>
                  <a:pt x="3355390" y="542978"/>
                  <a:pt x="5033085" y="-15435"/>
                  <a:pt x="5864050" y="327"/>
                </a:cubicBezTo>
                <a:cubicBezTo>
                  <a:pt x="6695015" y="16089"/>
                  <a:pt x="7363842" y="675826"/>
                  <a:pt x="7363842" y="675826"/>
                </a:cubicBezTo>
              </a:path>
            </a:pathLst>
          </a:custGeom>
          <a:ln w="38100" cmpd="sng">
            <a:solidFill>
              <a:schemeClr val="tx1"/>
            </a:solidFill>
            <a:prstDash val="dash"/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97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7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7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97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79417" grpId="0" animBg="1"/>
      <p:bldP spid="1979424" grpId="0" animBg="1"/>
      <p:bldP spid="1979434" grpId="0" animBg="1"/>
      <p:bldP spid="1979419" grpId="0" animBg="1"/>
      <p:bldP spid="1979420" grpId="0" animBg="1"/>
      <p:bldP spid="197941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Selection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534400" cy="3649662"/>
          </a:xfrm>
        </p:spPr>
        <p:txBody>
          <a:bodyPr/>
          <a:lstStyle/>
          <a:p>
            <a:r>
              <a:rPr lang="en-US" dirty="0" smtClean="0"/>
              <a:t>In decreasing order of priority</a:t>
            </a:r>
          </a:p>
          <a:p>
            <a:pPr lvl="1"/>
            <a:r>
              <a:rPr lang="en-US" dirty="0" smtClean="0"/>
              <a:t>make/save money (send to customer &gt; peer &gt; provider)</a:t>
            </a:r>
          </a:p>
          <a:p>
            <a:pPr lvl="1"/>
            <a:r>
              <a:rPr lang="en-US" dirty="0" smtClean="0"/>
              <a:t>maximize performance (smallest AS path length) </a:t>
            </a:r>
          </a:p>
          <a:p>
            <a:pPr lvl="1"/>
            <a:r>
              <a:rPr lang="en-US" dirty="0" smtClean="0"/>
              <a:t>minimize use of my network bandwidth (“hot potato”)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1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Export Policy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8471"/>
              </p:ext>
            </p:extLst>
          </p:nvPr>
        </p:nvGraphicFramePr>
        <p:xfrm>
          <a:off x="1371600" y="1778001"/>
          <a:ext cx="6019800" cy="35959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09900"/>
                <a:gridCol w="3009900"/>
              </a:tblGrid>
              <a:tr h="792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</a:t>
                      </a:r>
                      <a:r>
                        <a:rPr lang="en-US" sz="2400" baseline="0" dirty="0" smtClean="0"/>
                        <a:t> prefix advertised by…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Export route to…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Everyone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 (providers, peers, other customers)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Provider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Customers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66800" y="5638800"/>
            <a:ext cx="68580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We’ll refer to these as the 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Gao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-Rexford” rules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(capture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common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-- but not required! --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practice!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18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Gao</a:t>
            </a:r>
            <a:r>
              <a:rPr lang="en-US" dirty="0" smtClean="0"/>
              <a:t>-Rexford</a:t>
            </a:r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514600" y="2895600"/>
            <a:ext cx="571500" cy="609600"/>
          </a:xfrm>
          <a:prstGeom prst="ellips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209800" y="3429000"/>
            <a:ext cx="457200" cy="7620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79486" y="2971800"/>
            <a:ext cx="954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peers</a:t>
            </a:r>
            <a:endParaRPr lang="en-US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819400" y="20574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048000" y="3429000"/>
            <a:ext cx="4572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5114" y="1885890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58914" y="3962400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3124200" y="3200400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5029200" y="2895600"/>
            <a:ext cx="571500" cy="609600"/>
          </a:xfrm>
          <a:prstGeom prst="ellips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5562600" y="3200400"/>
            <a:ext cx="762000" cy="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5486400" y="3429000"/>
            <a:ext cx="4572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4648200" y="3429000"/>
            <a:ext cx="4572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7467600" y="2895600"/>
            <a:ext cx="571500" cy="609600"/>
          </a:xfrm>
          <a:prstGeom prst="ellips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7772400" y="1981200"/>
            <a:ext cx="0" cy="9144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7924800" y="3429000"/>
            <a:ext cx="4572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V="1">
            <a:off x="7086600" y="3429000"/>
            <a:ext cx="4572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304800" y="5257800"/>
            <a:ext cx="85344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-Rexford,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</a:t>
            </a:r>
            <a:r>
              <a:rPr lang="en-US" sz="2400" b="0" dirty="0" smtClean="0">
                <a:solidFill>
                  <a:schemeClr val="bg1"/>
                </a:solidFill>
              </a:rPr>
              <a:t>AS policy graph </a:t>
            </a:r>
            <a:r>
              <a:rPr lang="en-US" sz="2400" b="0" dirty="0" smtClean="0">
                <a:solidFill>
                  <a:schemeClr val="bg1"/>
                </a:solidFill>
              </a:rPr>
              <a:t>is a </a:t>
            </a:r>
            <a:br>
              <a:rPr lang="en-US" sz="2400" b="0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DAG (directed acyclic graph) and routes are “valley free”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357"/>
          <a:stretch/>
        </p:blipFill>
        <p:spPr>
          <a:xfrm rot="20893020">
            <a:off x="5947561" y="154775"/>
            <a:ext cx="1152801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707" r="27219" b="38239"/>
          <a:stretch/>
        </p:blipFill>
        <p:spPr>
          <a:xfrm rot="560552">
            <a:off x="7461629" y="181239"/>
            <a:ext cx="1417132" cy="15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20" grpId="0" animBg="1"/>
      <p:bldP spid="22" grpId="0" animBg="1"/>
      <p:bldP spid="27" grpId="0"/>
      <p:bldP spid="28" grpId="0"/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305800" cy="4986337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BGP policy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typical policies, how they’re implemented</a:t>
            </a:r>
          </a:p>
          <a:p>
            <a:pPr lvl="1"/>
            <a:endParaRPr lang="en-US" dirty="0"/>
          </a:p>
          <a:p>
            <a:r>
              <a:rPr lang="en-US" dirty="0" smtClean="0"/>
              <a:t>BGP protocol details</a:t>
            </a:r>
          </a:p>
          <a:p>
            <a:pPr lvl="1"/>
            <a:r>
              <a:rPr lang="en-US" dirty="0" smtClean="0"/>
              <a:t>stay awake as long as you can… </a:t>
            </a:r>
          </a:p>
          <a:p>
            <a:pPr lvl="1"/>
            <a:endParaRPr lang="en-US" dirty="0"/>
          </a:p>
          <a:p>
            <a:r>
              <a:rPr lang="en-US" dirty="0" smtClean="0"/>
              <a:t>BGP issues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9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Canceling my office hours this week (09/25)</a:t>
            </a:r>
          </a:p>
          <a:p>
            <a:r>
              <a:rPr lang="en-US" dirty="0" smtClean="0"/>
              <a:t>Instead, additional office hours </a:t>
            </a:r>
          </a:p>
          <a:p>
            <a:pPr lvl="1"/>
            <a:r>
              <a:rPr lang="en-US" dirty="0" smtClean="0"/>
              <a:t>Monday (09/29): 1-2pm</a:t>
            </a:r>
          </a:p>
          <a:p>
            <a:pPr lvl="1"/>
            <a:r>
              <a:rPr lang="en-US" dirty="0" smtClean="0"/>
              <a:t>Tuesday (09/30): 1-2pm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786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4" name="Group 2"/>
          <p:cNvGrpSpPr>
            <a:grpSpLocks/>
          </p:cNvGrpSpPr>
          <p:nvPr/>
        </p:nvGrpSpPr>
        <p:grpSpPr bwMode="auto">
          <a:xfrm>
            <a:off x="1524433" y="3048000"/>
            <a:ext cx="6172200" cy="1524000"/>
            <a:chOff x="-423" y="1008"/>
            <a:chExt cx="1584" cy="864"/>
          </a:xfrm>
        </p:grpSpPr>
        <p:sp>
          <p:nvSpPr>
            <p:cNvPr id="36960" name="AutoShape 3"/>
            <p:cNvSpPr>
              <a:spLocks noChangeArrowheads="1"/>
            </p:cNvSpPr>
            <p:nvPr/>
          </p:nvSpPr>
          <p:spPr bwMode="auto">
            <a:xfrm>
              <a:off x="-423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61" name="Oval 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Oval 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Line 6"/>
          <p:cNvSpPr>
            <a:spLocks noChangeShapeType="1"/>
          </p:cNvSpPr>
          <p:nvPr/>
        </p:nvSpPr>
        <p:spPr bwMode="auto">
          <a:xfrm>
            <a:off x="4953000" y="20574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7"/>
          <p:cNvSpPr>
            <a:spLocks noChangeShapeType="1"/>
          </p:cNvSpPr>
          <p:nvPr/>
        </p:nvSpPr>
        <p:spPr bwMode="auto">
          <a:xfrm flipH="1" flipV="1">
            <a:off x="7772400" y="3810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7" name="Group 8"/>
          <p:cNvGrpSpPr>
            <a:grpSpLocks/>
          </p:cNvGrpSpPr>
          <p:nvPr/>
        </p:nvGrpSpPr>
        <p:grpSpPr bwMode="auto">
          <a:xfrm>
            <a:off x="533400" y="1905000"/>
            <a:ext cx="2057400" cy="1371600"/>
            <a:chOff x="-384" y="1008"/>
            <a:chExt cx="1584" cy="864"/>
          </a:xfrm>
        </p:grpSpPr>
        <p:sp>
          <p:nvSpPr>
            <p:cNvPr id="36957" name="AutoShape 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8" name="Oval 1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9" name="Oval 1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8" name="Group 12"/>
          <p:cNvGrpSpPr>
            <a:grpSpLocks/>
          </p:cNvGrpSpPr>
          <p:nvPr/>
        </p:nvGrpSpPr>
        <p:grpSpPr bwMode="auto">
          <a:xfrm>
            <a:off x="2514600" y="1371600"/>
            <a:ext cx="2514600" cy="1371600"/>
            <a:chOff x="-384" y="1008"/>
            <a:chExt cx="1584" cy="864"/>
          </a:xfrm>
        </p:grpSpPr>
        <p:sp>
          <p:nvSpPr>
            <p:cNvPr id="36954" name="AutoShape 1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5" name="Oval 1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6" name="Oval 1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9" name="Group 16"/>
          <p:cNvGrpSpPr>
            <a:grpSpLocks/>
          </p:cNvGrpSpPr>
          <p:nvPr/>
        </p:nvGrpSpPr>
        <p:grpSpPr bwMode="auto">
          <a:xfrm>
            <a:off x="6324600" y="1600200"/>
            <a:ext cx="2514600" cy="1371600"/>
            <a:chOff x="-384" y="1008"/>
            <a:chExt cx="1584" cy="864"/>
          </a:xfrm>
        </p:grpSpPr>
        <p:sp>
          <p:nvSpPr>
            <p:cNvPr id="36951" name="AutoShape 17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2" name="Oval 18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Oval 19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20"/>
          <p:cNvGrpSpPr>
            <a:grpSpLocks/>
          </p:cNvGrpSpPr>
          <p:nvPr/>
        </p:nvGrpSpPr>
        <p:grpSpPr bwMode="auto">
          <a:xfrm>
            <a:off x="6400800" y="4419600"/>
            <a:ext cx="2514600" cy="1371600"/>
            <a:chOff x="-384" y="1008"/>
            <a:chExt cx="1584" cy="864"/>
          </a:xfrm>
        </p:grpSpPr>
        <p:sp>
          <p:nvSpPr>
            <p:cNvPr id="36948" name="AutoShape 21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49" name="Oval 22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Oval 23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Who speaks BGP?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1524000" y="32766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6"/>
          <p:cNvSpPr>
            <a:spLocks noChangeShapeType="1"/>
          </p:cNvSpPr>
          <p:nvPr/>
        </p:nvSpPr>
        <p:spPr bwMode="auto">
          <a:xfrm>
            <a:off x="3886200" y="26670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 flipH="1">
            <a:off x="7696200" y="2819400"/>
            <a:ext cx="228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04800" y="3962400"/>
            <a:ext cx="1835150" cy="762000"/>
            <a:chOff x="192" y="2496"/>
            <a:chExt cx="1156" cy="480"/>
          </a:xfrm>
        </p:grpSpPr>
        <p:sp>
          <p:nvSpPr>
            <p:cNvPr id="36940" name="Text Box 36"/>
            <p:cNvSpPr txBox="1">
              <a:spLocks noChangeArrowheads="1"/>
            </p:cNvSpPr>
            <p:nvPr/>
          </p:nvSpPr>
          <p:spPr bwMode="auto">
            <a:xfrm>
              <a:off x="192" y="2688"/>
              <a:ext cx="11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 dirty="0">
                  <a:latin typeface="Times New Roman" charset="0"/>
                </a:rPr>
                <a:t>Border router</a:t>
              </a:r>
            </a:p>
          </p:txBody>
        </p:sp>
        <p:sp>
          <p:nvSpPr>
            <p:cNvPr id="36941" name="Line 37"/>
            <p:cNvSpPr>
              <a:spLocks noChangeShapeType="1"/>
            </p:cNvSpPr>
            <p:nvPr/>
          </p:nvSpPr>
          <p:spPr bwMode="auto">
            <a:xfrm flipV="1">
              <a:off x="816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600200" y="2970213"/>
            <a:ext cx="6477000" cy="1711325"/>
            <a:chOff x="1008" y="1871"/>
            <a:chExt cx="4080" cy="1078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1008" y="2255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Visio" r:id="rId4" imgW="1095022" imgH="666045" progId="Visio.Drawing.11">
                    <p:embed/>
                  </p:oleObj>
                </mc:Choice>
                <mc:Fallback>
                  <p:oleObj name="Visio" r:id="rId4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5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928" y="2688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" name="Visio" r:id="rId6" imgW="1095022" imgH="666045" progId="Visio.Drawing.11">
                    <p:embed/>
                  </p:oleObj>
                </mc:Choice>
                <mc:Fallback>
                  <p:oleObj name="Visio" r:id="rId6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688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256" y="1871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" name="Visio" r:id="rId7" imgW="1095022" imgH="666045" progId="Visio.Drawing.11">
                    <p:embed/>
                  </p:oleObj>
                </mc:Choice>
                <mc:Fallback>
                  <p:oleObj name="Visio" r:id="rId7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1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4656" y="2160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" name="Visio" r:id="rId8" imgW="1095022" imgH="666045" progId="Visio.Drawing.11">
                    <p:embed/>
                  </p:oleObj>
                </mc:Choice>
                <mc:Fallback>
                  <p:oleObj name="Visio" r:id="rId8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160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905000" y="3579813"/>
            <a:ext cx="4876800" cy="1449387"/>
            <a:chOff x="1200" y="2255"/>
            <a:chExt cx="3072" cy="913"/>
          </a:xfrm>
        </p:grpSpPr>
        <p:grpSp>
          <p:nvGrpSpPr>
            <p:cNvPr id="36937" name="Group 44"/>
            <p:cNvGrpSpPr>
              <a:grpSpLocks/>
            </p:cNvGrpSpPr>
            <p:nvPr/>
          </p:nvGrpSpPr>
          <p:grpSpPr bwMode="auto">
            <a:xfrm>
              <a:off x="2112" y="2255"/>
              <a:ext cx="2160" cy="319"/>
              <a:chOff x="1824" y="2303"/>
              <a:chExt cx="2160" cy="319"/>
            </a:xfrm>
          </p:grpSpPr>
          <p:graphicFrame>
            <p:nvGraphicFramePr>
              <p:cNvPr id="36866" name="Object 2"/>
              <p:cNvGraphicFramePr>
                <a:graphicFrameLocks noChangeAspect="1"/>
              </p:cNvGraphicFramePr>
              <p:nvPr/>
            </p:nvGraphicFramePr>
            <p:xfrm>
              <a:off x="2880" y="2303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" name="Visio" r:id="rId9" imgW="1095022" imgH="666045" progId="Visio.Drawing.11">
                      <p:embed/>
                    </p:oleObj>
                  </mc:Choice>
                  <mc:Fallback>
                    <p:oleObj name="Visio" r:id="rId9" imgW="1095022" imgH="666045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303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67" name="Object 3"/>
              <p:cNvGraphicFramePr>
                <a:graphicFrameLocks noChangeAspect="1"/>
              </p:cNvGraphicFramePr>
              <p:nvPr/>
            </p:nvGraphicFramePr>
            <p:xfrm>
              <a:off x="1824" y="2448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1" name="Visio" r:id="rId10" imgW="1095022" imgH="666045" progId="Visio.Drawing.11">
                      <p:embed/>
                    </p:oleObj>
                  </mc:Choice>
                  <mc:Fallback>
                    <p:oleObj name="Visio" r:id="rId10" imgW="1095022" imgH="666045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4" y="2448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68" name="Object 4"/>
              <p:cNvGraphicFramePr>
                <a:graphicFrameLocks noChangeAspect="1"/>
              </p:cNvGraphicFramePr>
              <p:nvPr/>
            </p:nvGraphicFramePr>
            <p:xfrm>
              <a:off x="3696" y="2400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2" name="Visio" r:id="rId11" imgW="1095022" imgH="666045" progId="Visio.Drawing.11">
                      <p:embed/>
                    </p:oleObj>
                  </mc:Choice>
                  <mc:Fallback>
                    <p:oleObj name="Visio" r:id="rId11" imgW="1095022" imgH="666045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2400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938" name="Text Box 48"/>
            <p:cNvSpPr txBox="1">
              <a:spLocks noChangeArrowheads="1"/>
            </p:cNvSpPr>
            <p:nvPr/>
          </p:nvSpPr>
          <p:spPr bwMode="auto">
            <a:xfrm>
              <a:off x="1200" y="2880"/>
              <a:ext cx="12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latin typeface="Times New Roman" charset="0"/>
                </a:rPr>
                <a:t>Internal router</a:t>
              </a:r>
            </a:p>
          </p:txBody>
        </p:sp>
        <p:sp>
          <p:nvSpPr>
            <p:cNvPr id="36939" name="Line 49"/>
            <p:cNvSpPr>
              <a:spLocks noChangeShapeType="1"/>
            </p:cNvSpPr>
            <p:nvPr/>
          </p:nvSpPr>
          <p:spPr bwMode="auto">
            <a:xfrm flipV="1">
              <a:off x="1968" y="259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2286000" y="3328987"/>
            <a:ext cx="5105400" cy="1090613"/>
            <a:chOff x="1440" y="2112"/>
            <a:chExt cx="3216" cy="687"/>
          </a:xfrm>
        </p:grpSpPr>
        <p:grpSp>
          <p:nvGrpSpPr>
            <p:cNvPr id="36902" name="Group 77"/>
            <p:cNvGrpSpPr>
              <a:grpSpLocks/>
            </p:cNvGrpSpPr>
            <p:nvPr/>
          </p:nvGrpSpPr>
          <p:grpSpPr bwMode="auto">
            <a:xfrm>
              <a:off x="1440" y="2147"/>
              <a:ext cx="3216" cy="652"/>
              <a:chOff x="1440" y="2132"/>
              <a:chExt cx="3216" cy="652"/>
            </a:xfrm>
          </p:grpSpPr>
          <p:cxnSp>
            <p:nvCxnSpPr>
              <p:cNvPr id="36905" name="AutoShape 78"/>
              <p:cNvCxnSpPr>
                <a:cxnSpLocks noChangeShapeType="1"/>
              </p:cNvCxnSpPr>
              <p:nvPr/>
            </p:nvCxnSpPr>
            <p:spPr bwMode="auto">
              <a:xfrm>
                <a:off x="1440" y="2386"/>
                <a:ext cx="672" cy="10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6" name="AutoShape 79"/>
              <p:cNvCxnSpPr>
                <a:cxnSpLocks noChangeShapeType="1"/>
              </p:cNvCxnSpPr>
              <p:nvPr/>
            </p:nvCxnSpPr>
            <p:spPr bwMode="auto">
              <a:xfrm flipV="1">
                <a:off x="2256" y="2132"/>
                <a:ext cx="216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7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2400" y="2342"/>
                <a:ext cx="768" cy="1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08" name="Line 81"/>
              <p:cNvSpPr>
                <a:spLocks noChangeShapeType="1"/>
              </p:cNvSpPr>
              <p:nvPr/>
            </p:nvSpPr>
            <p:spPr bwMode="auto">
              <a:xfrm flipV="1">
                <a:off x="3168" y="24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Line 82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Line 83"/>
              <p:cNvSpPr>
                <a:spLocks noChangeShapeType="1"/>
              </p:cNvSpPr>
              <p:nvPr/>
            </p:nvSpPr>
            <p:spPr bwMode="auto">
              <a:xfrm flipH="1" flipV="1">
                <a:off x="2352" y="2544"/>
                <a:ext cx="57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6918" name="AutoShape 91"/>
              <p:cNvCxnSpPr>
                <a:cxnSpLocks noChangeShapeType="1"/>
              </p:cNvCxnSpPr>
              <p:nvPr/>
            </p:nvCxnSpPr>
            <p:spPr bwMode="auto">
              <a:xfrm>
                <a:off x="3456" y="2342"/>
                <a:ext cx="528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903" name="Line 92"/>
            <p:cNvSpPr>
              <a:spLocks noChangeShapeType="1"/>
            </p:cNvSpPr>
            <p:nvPr/>
          </p:nvSpPr>
          <p:spPr bwMode="auto">
            <a:xfrm>
              <a:off x="2688" y="2112"/>
              <a:ext cx="48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1295400" y="34290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276600" y="28194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086600" y="32766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381000" y="5486400"/>
            <a:ext cx="8229600" cy="1066800"/>
          </a:xfrm>
          <a:prstGeom prst="roundRect">
            <a:avLst/>
          </a:prstGeom>
          <a:solidFill>
            <a:srgbClr val="FF9857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Border routers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at an Autonomous System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3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0" grpId="0" animBg="1"/>
      <p:bldP spid="101" grpId="0" animBg="1"/>
      <p:bldP spid="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991600" cy="1173162"/>
          </a:xfrm>
        </p:spPr>
        <p:txBody>
          <a:bodyPr/>
          <a:lstStyle/>
          <a:p>
            <a:r>
              <a:rPr lang="en-US" dirty="0" smtClean="0"/>
              <a:t>What does “speak BGP”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10600" cy="3843338"/>
          </a:xfrm>
        </p:spPr>
        <p:txBody>
          <a:bodyPr/>
          <a:lstStyle/>
          <a:p>
            <a:r>
              <a:rPr lang="en-US" sz="2000" dirty="0" smtClean="0"/>
              <a:t>Implement the BGP protocol standard </a:t>
            </a:r>
          </a:p>
          <a:p>
            <a:pPr lvl="1"/>
            <a:r>
              <a:rPr lang="en-US" sz="1800" dirty="0" smtClean="0"/>
              <a:t>read more here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http://tools.ietf.org/html/rfc4271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Specifies what messages to exchange with other BGP “speakers”</a:t>
            </a:r>
          </a:p>
          <a:p>
            <a:pPr lvl="1"/>
            <a:r>
              <a:rPr lang="en-US" sz="1800" dirty="0" smtClean="0"/>
              <a:t>message </a:t>
            </a:r>
            <a:r>
              <a:rPr lang="en-US" sz="1800" dirty="0" smtClean="0"/>
              <a:t>types (e.g</a:t>
            </a:r>
            <a:r>
              <a:rPr lang="en-US" sz="1800" dirty="0"/>
              <a:t>., </a:t>
            </a:r>
            <a:r>
              <a:rPr lang="en-US" sz="1800" dirty="0" smtClean="0"/>
              <a:t>route </a:t>
            </a:r>
            <a:r>
              <a:rPr lang="en-US" sz="1800" dirty="0" smtClean="0"/>
              <a:t>advertisements, updates)</a:t>
            </a:r>
            <a:endParaRPr lang="en-US" sz="1800" dirty="0" smtClean="0"/>
          </a:p>
          <a:p>
            <a:pPr lvl="1"/>
            <a:r>
              <a:rPr lang="en-US" sz="1800" dirty="0" smtClean="0"/>
              <a:t>message </a:t>
            </a:r>
            <a:r>
              <a:rPr lang="en-US" sz="1800" dirty="0" smtClean="0"/>
              <a:t>syntax</a:t>
            </a:r>
            <a:endParaRPr lang="en-US" sz="1800" i="1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And how to process these messages</a:t>
            </a:r>
          </a:p>
          <a:p>
            <a:pPr lvl="1"/>
            <a:r>
              <a:rPr lang="en-US" sz="1800" dirty="0" smtClean="0"/>
              <a:t>e.g., </a:t>
            </a:r>
            <a:r>
              <a:rPr lang="en-US" sz="1600" i="1" dirty="0" smtClean="0"/>
              <a:t>“when you </a:t>
            </a:r>
            <a:r>
              <a:rPr lang="en-US" sz="1600" i="1" dirty="0" smtClean="0"/>
              <a:t>receive a BGP update, do…. “</a:t>
            </a:r>
            <a:endParaRPr lang="en-US" sz="1800" dirty="0" smtClean="0"/>
          </a:p>
          <a:p>
            <a:pPr lvl="1"/>
            <a:r>
              <a:rPr lang="en-US" sz="1800" dirty="0" smtClean="0"/>
              <a:t>follows </a:t>
            </a:r>
            <a:r>
              <a:rPr lang="en-US" sz="1800" dirty="0" smtClean="0"/>
              <a:t>BGP state machine in the protocol spec + policy decisions, etc.</a:t>
            </a:r>
          </a:p>
          <a:p>
            <a:pPr marL="344487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932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4" name="Group 2"/>
          <p:cNvGrpSpPr>
            <a:grpSpLocks/>
          </p:cNvGrpSpPr>
          <p:nvPr/>
        </p:nvGrpSpPr>
        <p:grpSpPr bwMode="auto">
          <a:xfrm>
            <a:off x="1524433" y="3048000"/>
            <a:ext cx="6172200" cy="1524000"/>
            <a:chOff x="-423" y="1008"/>
            <a:chExt cx="1584" cy="864"/>
          </a:xfrm>
        </p:grpSpPr>
        <p:sp>
          <p:nvSpPr>
            <p:cNvPr id="36960" name="AutoShape 3"/>
            <p:cNvSpPr>
              <a:spLocks noChangeArrowheads="1"/>
            </p:cNvSpPr>
            <p:nvPr/>
          </p:nvSpPr>
          <p:spPr bwMode="auto">
            <a:xfrm>
              <a:off x="-423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61" name="Oval 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Oval 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Line 6"/>
          <p:cNvSpPr>
            <a:spLocks noChangeShapeType="1"/>
          </p:cNvSpPr>
          <p:nvPr/>
        </p:nvSpPr>
        <p:spPr bwMode="auto">
          <a:xfrm>
            <a:off x="4953000" y="20574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7"/>
          <p:cNvSpPr>
            <a:spLocks noChangeShapeType="1"/>
          </p:cNvSpPr>
          <p:nvPr/>
        </p:nvSpPr>
        <p:spPr bwMode="auto">
          <a:xfrm flipH="1" flipV="1">
            <a:off x="7772400" y="3810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7" name="Group 8"/>
          <p:cNvGrpSpPr>
            <a:grpSpLocks/>
          </p:cNvGrpSpPr>
          <p:nvPr/>
        </p:nvGrpSpPr>
        <p:grpSpPr bwMode="auto">
          <a:xfrm>
            <a:off x="533400" y="1981200"/>
            <a:ext cx="2057400" cy="1371600"/>
            <a:chOff x="-384" y="1008"/>
            <a:chExt cx="1584" cy="864"/>
          </a:xfrm>
        </p:grpSpPr>
        <p:sp>
          <p:nvSpPr>
            <p:cNvPr id="36957" name="AutoShape 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8" name="Oval 1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9" name="Oval 1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8" name="Group 12"/>
          <p:cNvGrpSpPr>
            <a:grpSpLocks/>
          </p:cNvGrpSpPr>
          <p:nvPr/>
        </p:nvGrpSpPr>
        <p:grpSpPr bwMode="auto">
          <a:xfrm>
            <a:off x="2514600" y="1371600"/>
            <a:ext cx="2514600" cy="1371600"/>
            <a:chOff x="-384" y="1008"/>
            <a:chExt cx="1584" cy="864"/>
          </a:xfrm>
        </p:grpSpPr>
        <p:sp>
          <p:nvSpPr>
            <p:cNvPr id="36954" name="AutoShape 1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5" name="Oval 1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6" name="Oval 1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9" name="Group 16"/>
          <p:cNvGrpSpPr>
            <a:grpSpLocks/>
          </p:cNvGrpSpPr>
          <p:nvPr/>
        </p:nvGrpSpPr>
        <p:grpSpPr bwMode="auto">
          <a:xfrm>
            <a:off x="6324600" y="1600200"/>
            <a:ext cx="2514600" cy="1371600"/>
            <a:chOff x="-384" y="1008"/>
            <a:chExt cx="1584" cy="864"/>
          </a:xfrm>
        </p:grpSpPr>
        <p:sp>
          <p:nvSpPr>
            <p:cNvPr id="36951" name="AutoShape 17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2" name="Oval 18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Oval 19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20"/>
          <p:cNvGrpSpPr>
            <a:grpSpLocks/>
          </p:cNvGrpSpPr>
          <p:nvPr/>
        </p:nvGrpSpPr>
        <p:grpSpPr bwMode="auto">
          <a:xfrm>
            <a:off x="6400800" y="4419600"/>
            <a:ext cx="2514600" cy="1371600"/>
            <a:chOff x="-384" y="1008"/>
            <a:chExt cx="1584" cy="864"/>
          </a:xfrm>
        </p:grpSpPr>
        <p:sp>
          <p:nvSpPr>
            <p:cNvPr id="36948" name="AutoShape 21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49" name="Oval 22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Oval 23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BGP “sessions”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1447800" y="3124200"/>
            <a:ext cx="381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6"/>
          <p:cNvSpPr>
            <a:spLocks noChangeShapeType="1"/>
          </p:cNvSpPr>
          <p:nvPr/>
        </p:nvSpPr>
        <p:spPr bwMode="auto">
          <a:xfrm>
            <a:off x="3810000" y="25908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 flipH="1">
            <a:off x="7696200" y="2819400"/>
            <a:ext cx="228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600200" y="2970213"/>
            <a:ext cx="6477000" cy="1711325"/>
            <a:chOff x="1008" y="1871"/>
            <a:chExt cx="4080" cy="1078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1008" y="2255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4" name="Visio" r:id="rId4" imgW="1095022" imgH="666045" progId="Visio.Drawing.11">
                    <p:embed/>
                  </p:oleObj>
                </mc:Choice>
                <mc:Fallback>
                  <p:oleObj name="Visio" r:id="rId4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5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928" y="2688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5" name="Visio" r:id="rId6" imgW="1095022" imgH="666045" progId="Visio.Drawing.11">
                    <p:embed/>
                  </p:oleObj>
                </mc:Choice>
                <mc:Fallback>
                  <p:oleObj name="Visio" r:id="rId6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688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256" y="1871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6" name="Visio" r:id="rId7" imgW="1095022" imgH="666045" progId="Visio.Drawing.11">
                    <p:embed/>
                  </p:oleObj>
                </mc:Choice>
                <mc:Fallback>
                  <p:oleObj name="Visio" r:id="rId7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1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5750983"/>
                </p:ext>
              </p:extLst>
            </p:nvPr>
          </p:nvGraphicFramePr>
          <p:xfrm>
            <a:off x="4656" y="2160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7" name="Visio" r:id="rId8" imgW="1095022" imgH="666045" progId="Visio.Drawing.11">
                    <p:embed/>
                  </p:oleObj>
                </mc:Choice>
                <mc:Fallback>
                  <p:oleObj name="Visio" r:id="rId8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160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37" name="Group 44"/>
          <p:cNvGrpSpPr>
            <a:grpSpLocks/>
          </p:cNvGrpSpPr>
          <p:nvPr/>
        </p:nvGrpSpPr>
        <p:grpSpPr bwMode="auto">
          <a:xfrm>
            <a:off x="3352800" y="3579811"/>
            <a:ext cx="3429000" cy="506412"/>
            <a:chOff x="1824" y="2303"/>
            <a:chExt cx="2160" cy="319"/>
          </a:xfrm>
        </p:grpSpPr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2880" y="2303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8" name="Visio" r:id="rId9" imgW="1095022" imgH="666045" progId="Visio.Drawing.11">
                    <p:embed/>
                  </p:oleObj>
                </mc:Choice>
                <mc:Fallback>
                  <p:oleObj name="Visio" r:id="rId9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03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1824" y="2448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9" name="Visio" r:id="rId10" imgW="1095022" imgH="666045" progId="Visio.Drawing.11">
                    <p:embed/>
                  </p:oleObj>
                </mc:Choice>
                <mc:Fallback>
                  <p:oleObj name="Visio" r:id="rId10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448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3696" y="2400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80" name="Visio" r:id="rId11" imgW="1095022" imgH="666045" progId="Visio.Drawing.11">
                    <p:embed/>
                  </p:oleObj>
                </mc:Choice>
                <mc:Fallback>
                  <p:oleObj name="Visio" r:id="rId11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400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2286000" y="3352800"/>
            <a:ext cx="5105400" cy="1090613"/>
            <a:chOff x="1440" y="2112"/>
            <a:chExt cx="3216" cy="687"/>
          </a:xfrm>
        </p:grpSpPr>
        <p:grpSp>
          <p:nvGrpSpPr>
            <p:cNvPr id="36902" name="Group 77"/>
            <p:cNvGrpSpPr>
              <a:grpSpLocks/>
            </p:cNvGrpSpPr>
            <p:nvPr/>
          </p:nvGrpSpPr>
          <p:grpSpPr bwMode="auto">
            <a:xfrm>
              <a:off x="1440" y="2147"/>
              <a:ext cx="3216" cy="652"/>
              <a:chOff x="1440" y="2132"/>
              <a:chExt cx="3216" cy="652"/>
            </a:xfrm>
          </p:grpSpPr>
          <p:cxnSp>
            <p:nvCxnSpPr>
              <p:cNvPr id="36905" name="AutoShape 78"/>
              <p:cNvCxnSpPr>
                <a:cxnSpLocks noChangeShapeType="1"/>
              </p:cNvCxnSpPr>
              <p:nvPr/>
            </p:nvCxnSpPr>
            <p:spPr bwMode="auto">
              <a:xfrm>
                <a:off x="1440" y="2386"/>
                <a:ext cx="672" cy="10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6" name="AutoShape 79"/>
              <p:cNvCxnSpPr>
                <a:cxnSpLocks noChangeShapeType="1"/>
              </p:cNvCxnSpPr>
              <p:nvPr/>
            </p:nvCxnSpPr>
            <p:spPr bwMode="auto">
              <a:xfrm flipV="1">
                <a:off x="2256" y="2132"/>
                <a:ext cx="216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7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2400" y="2342"/>
                <a:ext cx="768" cy="1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08" name="Line 81"/>
              <p:cNvSpPr>
                <a:spLocks noChangeShapeType="1"/>
              </p:cNvSpPr>
              <p:nvPr/>
            </p:nvSpPr>
            <p:spPr bwMode="auto">
              <a:xfrm flipV="1">
                <a:off x="3168" y="24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Line 82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Line 83"/>
              <p:cNvSpPr>
                <a:spLocks noChangeShapeType="1"/>
              </p:cNvSpPr>
              <p:nvPr/>
            </p:nvSpPr>
            <p:spPr bwMode="auto">
              <a:xfrm flipH="1" flipV="1">
                <a:off x="2352" y="2544"/>
                <a:ext cx="57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6918" name="AutoShape 91"/>
              <p:cNvCxnSpPr>
                <a:cxnSpLocks noChangeShapeType="1"/>
              </p:cNvCxnSpPr>
              <p:nvPr/>
            </p:nvCxnSpPr>
            <p:spPr bwMode="auto">
              <a:xfrm>
                <a:off x="3456" y="2342"/>
                <a:ext cx="528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903" name="Line 92"/>
            <p:cNvSpPr>
              <a:spLocks noChangeShapeType="1"/>
            </p:cNvSpPr>
            <p:nvPr/>
          </p:nvSpPr>
          <p:spPr bwMode="auto">
            <a:xfrm>
              <a:off x="2688" y="2112"/>
              <a:ext cx="48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 bwMode="auto">
          <a:xfrm>
            <a:off x="381000" y="5486400"/>
            <a:ext cx="8229600" cy="1066800"/>
          </a:xfrm>
          <a:prstGeom prst="roundRect">
            <a:avLst/>
          </a:prstGeom>
          <a:solidFill>
            <a:srgbClr val="FF9857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border router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speaks BGP with</a:t>
            </a:r>
            <a:b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border routers in other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38346"/>
              </p:ext>
            </p:extLst>
          </p:nvPr>
        </p:nvGraphicFramePr>
        <p:xfrm>
          <a:off x="7620000" y="2438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1" name="Visio" r:id="rId12" imgW="1095022" imgH="666045" progId="Visio.Drawing.11">
                  <p:embed/>
                </p:oleObj>
              </mc:Choice>
              <mc:Fallback>
                <p:oleObj name="Visio" r:id="rId12" imgW="1095022" imgH="6660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38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35729"/>
              </p:ext>
            </p:extLst>
          </p:nvPr>
        </p:nvGraphicFramePr>
        <p:xfrm>
          <a:off x="7696200" y="4343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" name="Visio" r:id="rId13" imgW="1095022" imgH="666045" progId="Visio.Drawing.11">
                  <p:embed/>
                </p:oleObj>
              </mc:Choice>
              <mc:Fallback>
                <p:oleObj name="Visio" r:id="rId13" imgW="1095022" imgH="6660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43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>
            <a:off x="7848600" y="2819400"/>
            <a:ext cx="2286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7848600" y="3733800"/>
            <a:ext cx="2286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81400" y="2438400"/>
            <a:ext cx="2286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5715000" y="685800"/>
            <a:ext cx="2146742" cy="461665"/>
          </a:xfrm>
          <a:prstGeom prst="rect">
            <a:avLst/>
          </a:prstGeom>
          <a:solidFill>
            <a:srgbClr val="3333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0" dirty="0" smtClean="0">
                <a:solidFill>
                  <a:schemeClr val="bg1"/>
                </a:solidFill>
                <a:latin typeface="Times New Roman" charset="0"/>
              </a:rPr>
              <a:t>“</a:t>
            </a:r>
            <a:r>
              <a:rPr lang="en-US" sz="2400" b="0" dirty="0" err="1" smtClean="0">
                <a:solidFill>
                  <a:schemeClr val="bg1"/>
                </a:solidFill>
                <a:latin typeface="Times New Roman" charset="0"/>
              </a:rPr>
              <a:t>eBGP</a:t>
            </a:r>
            <a:r>
              <a:rPr lang="en-US" sz="2400" b="0" dirty="0" smtClean="0">
                <a:solidFill>
                  <a:schemeClr val="bg1"/>
                </a:solidFill>
                <a:latin typeface="Times New Roman" charset="0"/>
              </a:rPr>
              <a:t> session”</a:t>
            </a:r>
            <a:endParaRPr lang="en-US" sz="2400" b="0" dirty="0">
              <a:solidFill>
                <a:schemeClr val="bg1"/>
              </a:solidFill>
              <a:latin typeface="Times New Roman" charset="0"/>
            </a:endParaRPr>
          </a:p>
        </p:txBody>
      </p:sp>
      <p:cxnSp>
        <p:nvCxnSpPr>
          <p:cNvPr id="12" name="Straight Arrow Connector 11"/>
          <p:cNvCxnSpPr>
            <a:stCxn id="78" idx="2"/>
          </p:cNvCxnSpPr>
          <p:nvPr/>
        </p:nvCxnSpPr>
        <p:spPr bwMode="auto">
          <a:xfrm>
            <a:off x="6788371" y="1147465"/>
            <a:ext cx="1136429" cy="20529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endCxn id="36954" idx="1"/>
          </p:cNvCxnSpPr>
          <p:nvPr/>
        </p:nvCxnSpPr>
        <p:spPr bwMode="auto">
          <a:xfrm flipH="1">
            <a:off x="3771900" y="1143000"/>
            <a:ext cx="2476500" cy="15987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66692"/>
              </p:ext>
            </p:extLst>
          </p:nvPr>
        </p:nvGraphicFramePr>
        <p:xfrm>
          <a:off x="3505200" y="22098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3" name="Visio" r:id="rId14" imgW="1095022" imgH="666045" progId="Visio.Drawing.11">
                  <p:embed/>
                </p:oleObj>
              </mc:Choice>
              <mc:Fallback>
                <p:oleObj name="Visio" r:id="rId14" imgW="1095022" imgH="6660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620475"/>
              </p:ext>
            </p:extLst>
          </p:nvPr>
        </p:nvGraphicFramePr>
        <p:xfrm>
          <a:off x="1143000" y="27432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4" name="Visio" r:id="rId15" imgW="1095022" imgH="666045" progId="Visio.Drawing.11">
                  <p:embed/>
                </p:oleObj>
              </mc:Choice>
              <mc:Fallback>
                <p:oleObj name="Visio" r:id="rId15" imgW="1095022" imgH="6660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 bwMode="auto">
          <a:xfrm>
            <a:off x="1524000" y="3048000"/>
            <a:ext cx="4572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014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7" name="Group 8"/>
          <p:cNvGrpSpPr>
            <a:grpSpLocks/>
          </p:cNvGrpSpPr>
          <p:nvPr/>
        </p:nvGrpSpPr>
        <p:grpSpPr bwMode="auto">
          <a:xfrm>
            <a:off x="533400" y="1981200"/>
            <a:ext cx="2057400" cy="1371600"/>
            <a:chOff x="-384" y="1008"/>
            <a:chExt cx="1584" cy="864"/>
          </a:xfrm>
        </p:grpSpPr>
        <p:sp>
          <p:nvSpPr>
            <p:cNvPr id="36957" name="AutoShape 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8" name="Oval 1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9" name="Oval 1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8" name="Group 12"/>
          <p:cNvGrpSpPr>
            <a:grpSpLocks/>
          </p:cNvGrpSpPr>
          <p:nvPr/>
        </p:nvGrpSpPr>
        <p:grpSpPr bwMode="auto">
          <a:xfrm>
            <a:off x="2514600" y="1371600"/>
            <a:ext cx="2514600" cy="1371600"/>
            <a:chOff x="-384" y="1008"/>
            <a:chExt cx="1584" cy="864"/>
          </a:xfrm>
        </p:grpSpPr>
        <p:sp>
          <p:nvSpPr>
            <p:cNvPr id="36954" name="AutoShape 1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5" name="Oval 1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6" name="Oval 1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4" name="Group 2"/>
          <p:cNvGrpSpPr>
            <a:grpSpLocks/>
          </p:cNvGrpSpPr>
          <p:nvPr/>
        </p:nvGrpSpPr>
        <p:grpSpPr bwMode="auto">
          <a:xfrm>
            <a:off x="1524433" y="3048000"/>
            <a:ext cx="6172200" cy="1524000"/>
            <a:chOff x="-423" y="1008"/>
            <a:chExt cx="1584" cy="864"/>
          </a:xfrm>
        </p:grpSpPr>
        <p:sp>
          <p:nvSpPr>
            <p:cNvPr id="36960" name="AutoShape 3"/>
            <p:cNvSpPr>
              <a:spLocks noChangeArrowheads="1"/>
            </p:cNvSpPr>
            <p:nvPr/>
          </p:nvSpPr>
          <p:spPr bwMode="auto">
            <a:xfrm>
              <a:off x="-423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61" name="Oval 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Oval 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Line 6"/>
          <p:cNvSpPr>
            <a:spLocks noChangeShapeType="1"/>
          </p:cNvSpPr>
          <p:nvPr/>
        </p:nvSpPr>
        <p:spPr bwMode="auto">
          <a:xfrm>
            <a:off x="4953000" y="20574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7"/>
          <p:cNvSpPr>
            <a:spLocks noChangeShapeType="1"/>
          </p:cNvSpPr>
          <p:nvPr/>
        </p:nvSpPr>
        <p:spPr bwMode="auto">
          <a:xfrm flipH="1" flipV="1">
            <a:off x="7772400" y="3810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9" name="Group 16"/>
          <p:cNvGrpSpPr>
            <a:grpSpLocks/>
          </p:cNvGrpSpPr>
          <p:nvPr/>
        </p:nvGrpSpPr>
        <p:grpSpPr bwMode="auto">
          <a:xfrm>
            <a:off x="6324600" y="1600200"/>
            <a:ext cx="2514600" cy="1371600"/>
            <a:chOff x="-384" y="1008"/>
            <a:chExt cx="1584" cy="864"/>
          </a:xfrm>
        </p:grpSpPr>
        <p:sp>
          <p:nvSpPr>
            <p:cNvPr id="36951" name="AutoShape 17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2" name="Oval 18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Oval 19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20"/>
          <p:cNvGrpSpPr>
            <a:grpSpLocks/>
          </p:cNvGrpSpPr>
          <p:nvPr/>
        </p:nvGrpSpPr>
        <p:grpSpPr bwMode="auto">
          <a:xfrm>
            <a:off x="6400800" y="4419600"/>
            <a:ext cx="2514600" cy="1371600"/>
            <a:chOff x="-384" y="1008"/>
            <a:chExt cx="1584" cy="864"/>
          </a:xfrm>
        </p:grpSpPr>
        <p:sp>
          <p:nvSpPr>
            <p:cNvPr id="36948" name="AutoShape 21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49" name="Oval 22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Oval 23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BGP “sessions”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1524000" y="32766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6"/>
          <p:cNvSpPr>
            <a:spLocks noChangeShapeType="1"/>
          </p:cNvSpPr>
          <p:nvPr/>
        </p:nvSpPr>
        <p:spPr bwMode="auto">
          <a:xfrm>
            <a:off x="3810000" y="25908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 flipH="1">
            <a:off x="7696200" y="2819400"/>
            <a:ext cx="228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600200" y="2970213"/>
            <a:ext cx="6477000" cy="1711325"/>
            <a:chOff x="1008" y="1871"/>
            <a:chExt cx="4080" cy="1078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1008" y="2255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4" name="Visio" r:id="rId4" imgW="1095022" imgH="666045" progId="Visio.Drawing.11">
                    <p:embed/>
                  </p:oleObj>
                </mc:Choice>
                <mc:Fallback>
                  <p:oleObj name="Visio" r:id="rId4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5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928" y="2688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5" name="Visio" r:id="rId6" imgW="1095022" imgH="666045" progId="Visio.Drawing.11">
                    <p:embed/>
                  </p:oleObj>
                </mc:Choice>
                <mc:Fallback>
                  <p:oleObj name="Visio" r:id="rId6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688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256" y="1871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6" name="Visio" r:id="rId7" imgW="1095022" imgH="666045" progId="Visio.Drawing.11">
                    <p:embed/>
                  </p:oleObj>
                </mc:Choice>
                <mc:Fallback>
                  <p:oleObj name="Visio" r:id="rId7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1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508399"/>
                </p:ext>
              </p:extLst>
            </p:nvPr>
          </p:nvGraphicFramePr>
          <p:xfrm>
            <a:off x="4656" y="2160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7" name="Visio" r:id="rId8" imgW="1095022" imgH="666045" progId="Visio.Drawing.11">
                    <p:embed/>
                  </p:oleObj>
                </mc:Choice>
                <mc:Fallback>
                  <p:oleObj name="Visio" r:id="rId8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160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37" name="Group 44"/>
          <p:cNvGrpSpPr>
            <a:grpSpLocks/>
          </p:cNvGrpSpPr>
          <p:nvPr/>
        </p:nvGrpSpPr>
        <p:grpSpPr bwMode="auto">
          <a:xfrm>
            <a:off x="3352800" y="3581400"/>
            <a:ext cx="3429000" cy="506412"/>
            <a:chOff x="1824" y="2303"/>
            <a:chExt cx="2160" cy="319"/>
          </a:xfrm>
        </p:grpSpPr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2880" y="2303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8" name="Visio" r:id="rId9" imgW="1095022" imgH="666045" progId="Visio.Drawing.11">
                    <p:embed/>
                  </p:oleObj>
                </mc:Choice>
                <mc:Fallback>
                  <p:oleObj name="Visio" r:id="rId9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03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1824" y="2448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9" name="Visio" r:id="rId10" imgW="1095022" imgH="666045" progId="Visio.Drawing.11">
                    <p:embed/>
                  </p:oleObj>
                </mc:Choice>
                <mc:Fallback>
                  <p:oleObj name="Visio" r:id="rId10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448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3696" y="2400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0" name="Visio" r:id="rId11" imgW="1095022" imgH="666045" progId="Visio.Drawing.11">
                    <p:embed/>
                  </p:oleObj>
                </mc:Choice>
                <mc:Fallback>
                  <p:oleObj name="Visio" r:id="rId11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400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2286000" y="3352800"/>
            <a:ext cx="5105400" cy="1090613"/>
            <a:chOff x="1440" y="2112"/>
            <a:chExt cx="3216" cy="687"/>
          </a:xfrm>
        </p:grpSpPr>
        <p:grpSp>
          <p:nvGrpSpPr>
            <p:cNvPr id="36902" name="Group 77"/>
            <p:cNvGrpSpPr>
              <a:grpSpLocks/>
            </p:cNvGrpSpPr>
            <p:nvPr/>
          </p:nvGrpSpPr>
          <p:grpSpPr bwMode="auto">
            <a:xfrm>
              <a:off x="1440" y="2147"/>
              <a:ext cx="3216" cy="652"/>
              <a:chOff x="1440" y="2132"/>
              <a:chExt cx="3216" cy="652"/>
            </a:xfrm>
          </p:grpSpPr>
          <p:cxnSp>
            <p:nvCxnSpPr>
              <p:cNvPr id="36905" name="AutoShape 78"/>
              <p:cNvCxnSpPr>
                <a:cxnSpLocks noChangeShapeType="1"/>
              </p:cNvCxnSpPr>
              <p:nvPr/>
            </p:nvCxnSpPr>
            <p:spPr bwMode="auto">
              <a:xfrm>
                <a:off x="1440" y="2386"/>
                <a:ext cx="672" cy="10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6" name="AutoShape 79"/>
              <p:cNvCxnSpPr>
                <a:cxnSpLocks noChangeShapeType="1"/>
              </p:cNvCxnSpPr>
              <p:nvPr/>
            </p:nvCxnSpPr>
            <p:spPr bwMode="auto">
              <a:xfrm flipV="1">
                <a:off x="2256" y="2132"/>
                <a:ext cx="216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7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2400" y="2342"/>
                <a:ext cx="768" cy="1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08" name="Line 81"/>
              <p:cNvSpPr>
                <a:spLocks noChangeShapeType="1"/>
              </p:cNvSpPr>
              <p:nvPr/>
            </p:nvSpPr>
            <p:spPr bwMode="auto">
              <a:xfrm flipV="1">
                <a:off x="3168" y="24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Line 82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Line 83"/>
              <p:cNvSpPr>
                <a:spLocks noChangeShapeType="1"/>
              </p:cNvSpPr>
              <p:nvPr/>
            </p:nvSpPr>
            <p:spPr bwMode="auto">
              <a:xfrm flipH="1" flipV="1">
                <a:off x="2352" y="2544"/>
                <a:ext cx="57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6918" name="AutoShape 91"/>
              <p:cNvCxnSpPr>
                <a:cxnSpLocks noChangeShapeType="1"/>
              </p:cNvCxnSpPr>
              <p:nvPr/>
            </p:nvCxnSpPr>
            <p:spPr bwMode="auto">
              <a:xfrm>
                <a:off x="3456" y="2342"/>
                <a:ext cx="528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903" name="Line 92"/>
            <p:cNvSpPr>
              <a:spLocks noChangeShapeType="1"/>
            </p:cNvSpPr>
            <p:nvPr/>
          </p:nvSpPr>
          <p:spPr bwMode="auto">
            <a:xfrm>
              <a:off x="2688" y="2112"/>
              <a:ext cx="48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 bwMode="auto">
          <a:xfrm>
            <a:off x="381000" y="5486400"/>
            <a:ext cx="8229600" cy="1066800"/>
          </a:xfrm>
          <a:prstGeom prst="roundRect">
            <a:avLst/>
          </a:prstGeom>
          <a:solidFill>
            <a:srgbClr val="FF9857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border router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speaks BGP with other </a:t>
            </a:r>
            <a:b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(interior and border) routers in its own AS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19278"/>
              </p:ext>
            </p:extLst>
          </p:nvPr>
        </p:nvGraphicFramePr>
        <p:xfrm>
          <a:off x="7620000" y="2438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1" name="Visio" r:id="rId12" imgW="1095022" imgH="666045" progId="Visio.Drawing.11">
                  <p:embed/>
                </p:oleObj>
              </mc:Choice>
              <mc:Fallback>
                <p:oleObj name="Visio" r:id="rId12" imgW="1095022" imgH="6660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38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35298"/>
              </p:ext>
            </p:extLst>
          </p:nvPr>
        </p:nvGraphicFramePr>
        <p:xfrm>
          <a:off x="7696200" y="4343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2" name="Visio" r:id="rId13" imgW="1095022" imgH="666045" progId="Visio.Drawing.11">
                  <p:embed/>
                </p:oleObj>
              </mc:Choice>
              <mc:Fallback>
                <p:oleObj name="Visio" r:id="rId13" imgW="1095022" imgH="6660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43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>
            <a:off x="7848600" y="2819400"/>
            <a:ext cx="2286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7848600" y="3733800"/>
            <a:ext cx="2286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81400" y="2438400"/>
            <a:ext cx="2286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1524000" y="3048000"/>
            <a:ext cx="4572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5610322" y="1062335"/>
            <a:ext cx="2085878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0" dirty="0" smtClean="0">
                <a:latin typeface="Times New Roman" charset="0"/>
              </a:rPr>
              <a:t>“</a:t>
            </a:r>
            <a:r>
              <a:rPr lang="en-US" sz="2400" b="0" dirty="0" err="1" smtClean="0">
                <a:latin typeface="Times New Roman" charset="0"/>
              </a:rPr>
              <a:t>iBGP</a:t>
            </a:r>
            <a:r>
              <a:rPr lang="en-US" sz="2400" b="0" dirty="0" smtClean="0">
                <a:latin typeface="Times New Roman" charset="0"/>
              </a:rPr>
              <a:t> session”</a:t>
            </a:r>
            <a:endParaRPr lang="en-US" sz="2400" b="0" dirty="0">
              <a:latin typeface="Times New Roman" charset="0"/>
            </a:endParaRPr>
          </a:p>
        </p:txBody>
      </p:sp>
      <p:cxnSp>
        <p:nvCxnSpPr>
          <p:cNvPr id="12" name="Straight Arrow Connector 11"/>
          <p:cNvCxnSpPr>
            <a:stCxn id="78" idx="2"/>
          </p:cNvCxnSpPr>
          <p:nvPr/>
        </p:nvCxnSpPr>
        <p:spPr bwMode="auto">
          <a:xfrm flipH="1">
            <a:off x="6019800" y="1524000"/>
            <a:ext cx="633461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4419600" y="1524000"/>
            <a:ext cx="1752600" cy="1981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95" name="Group 28"/>
          <p:cNvGrpSpPr>
            <a:grpSpLocks/>
          </p:cNvGrpSpPr>
          <p:nvPr/>
        </p:nvGrpSpPr>
        <p:grpSpPr bwMode="auto">
          <a:xfrm>
            <a:off x="2133600" y="3125788"/>
            <a:ext cx="5334000" cy="1141412"/>
            <a:chOff x="1296" y="1969"/>
            <a:chExt cx="3360" cy="719"/>
          </a:xfrm>
        </p:grpSpPr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1296" y="2016"/>
              <a:ext cx="934" cy="240"/>
            </a:xfrm>
            <a:custGeom>
              <a:avLst/>
              <a:gdLst>
                <a:gd name="T0" fmla="*/ 909 w 960"/>
                <a:gd name="T1" fmla="*/ 0 h 240"/>
                <a:gd name="T2" fmla="*/ 364 w 960"/>
                <a:gd name="T3" fmla="*/ 48 h 240"/>
                <a:gd name="T4" fmla="*/ 0 w 960"/>
                <a:gd name="T5" fmla="*/ 240 h 240"/>
                <a:gd name="T6" fmla="*/ 0 60000 65536"/>
                <a:gd name="T7" fmla="*/ 0 60000 65536"/>
                <a:gd name="T8" fmla="*/ 0 60000 65536"/>
                <a:gd name="T9" fmla="*/ 0 w 960"/>
                <a:gd name="T10" fmla="*/ 0 h 240"/>
                <a:gd name="T11" fmla="*/ 960 w 96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240">
                  <a:moveTo>
                    <a:pt x="960" y="0"/>
                  </a:moveTo>
                  <a:cubicBezTo>
                    <a:pt x="752" y="4"/>
                    <a:pt x="544" y="8"/>
                    <a:pt x="384" y="48"/>
                  </a:cubicBezTo>
                  <a:cubicBezTo>
                    <a:pt x="224" y="88"/>
                    <a:pt x="112" y="164"/>
                    <a:pt x="0" y="2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2370" y="2112"/>
              <a:ext cx="109" cy="336"/>
            </a:xfrm>
            <a:custGeom>
              <a:avLst/>
              <a:gdLst>
                <a:gd name="T0" fmla="*/ 91 w 112"/>
                <a:gd name="T1" fmla="*/ 0 h 336"/>
                <a:gd name="T2" fmla="*/ 91 w 112"/>
                <a:gd name="T3" fmla="*/ 240 h 336"/>
                <a:gd name="T4" fmla="*/ 0 w 112"/>
                <a:gd name="T5" fmla="*/ 336 h 336"/>
                <a:gd name="T6" fmla="*/ 0 60000 65536"/>
                <a:gd name="T7" fmla="*/ 0 60000 65536"/>
                <a:gd name="T8" fmla="*/ 0 60000 65536"/>
                <a:gd name="T9" fmla="*/ 0 w 112"/>
                <a:gd name="T10" fmla="*/ 0 h 336"/>
                <a:gd name="T11" fmla="*/ 112 w 11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36">
                  <a:moveTo>
                    <a:pt x="96" y="0"/>
                  </a:moveTo>
                  <a:cubicBezTo>
                    <a:pt x="104" y="92"/>
                    <a:pt x="112" y="184"/>
                    <a:pt x="96" y="240"/>
                  </a:cubicBezTo>
                  <a:cubicBezTo>
                    <a:pt x="80" y="296"/>
                    <a:pt x="40" y="316"/>
                    <a:pt x="0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2510" y="2112"/>
              <a:ext cx="467" cy="576"/>
            </a:xfrm>
            <a:custGeom>
              <a:avLst/>
              <a:gdLst>
                <a:gd name="T0" fmla="*/ 0 w 480"/>
                <a:gd name="T1" fmla="*/ 0 h 576"/>
                <a:gd name="T2" fmla="*/ 272 w 480"/>
                <a:gd name="T3" fmla="*/ 384 h 576"/>
                <a:gd name="T4" fmla="*/ 454 w 480"/>
                <a:gd name="T5" fmla="*/ 576 h 576"/>
                <a:gd name="T6" fmla="*/ 0 60000 65536"/>
                <a:gd name="T7" fmla="*/ 0 60000 65536"/>
                <a:gd name="T8" fmla="*/ 0 60000 65536"/>
                <a:gd name="T9" fmla="*/ 0 w 480"/>
                <a:gd name="T10" fmla="*/ 0 h 576"/>
                <a:gd name="T11" fmla="*/ 480 w 48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576">
                  <a:moveTo>
                    <a:pt x="0" y="0"/>
                  </a:moveTo>
                  <a:cubicBezTo>
                    <a:pt x="104" y="144"/>
                    <a:pt x="208" y="288"/>
                    <a:pt x="288" y="384"/>
                  </a:cubicBezTo>
                  <a:cubicBezTo>
                    <a:pt x="368" y="480"/>
                    <a:pt x="424" y="528"/>
                    <a:pt x="480" y="5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2556" y="2112"/>
              <a:ext cx="561" cy="192"/>
            </a:xfrm>
            <a:custGeom>
              <a:avLst/>
              <a:gdLst>
                <a:gd name="T0" fmla="*/ 0 w 576"/>
                <a:gd name="T1" fmla="*/ 0 h 192"/>
                <a:gd name="T2" fmla="*/ 318 w 576"/>
                <a:gd name="T3" fmla="*/ 144 h 192"/>
                <a:gd name="T4" fmla="*/ 546 w 576"/>
                <a:gd name="T5" fmla="*/ 192 h 192"/>
                <a:gd name="T6" fmla="*/ 0 60000 65536"/>
                <a:gd name="T7" fmla="*/ 0 60000 65536"/>
                <a:gd name="T8" fmla="*/ 0 60000 65536"/>
                <a:gd name="T9" fmla="*/ 0 w 576"/>
                <a:gd name="T10" fmla="*/ 0 h 192"/>
                <a:gd name="T11" fmla="*/ 576 w 57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92">
                  <a:moveTo>
                    <a:pt x="0" y="0"/>
                  </a:moveTo>
                  <a:cubicBezTo>
                    <a:pt x="120" y="56"/>
                    <a:pt x="240" y="112"/>
                    <a:pt x="336" y="144"/>
                  </a:cubicBezTo>
                  <a:cubicBezTo>
                    <a:pt x="432" y="176"/>
                    <a:pt x="504" y="184"/>
                    <a:pt x="576" y="19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2603" y="2064"/>
              <a:ext cx="1401" cy="288"/>
            </a:xfrm>
            <a:custGeom>
              <a:avLst/>
              <a:gdLst>
                <a:gd name="T0" fmla="*/ 0 w 1440"/>
                <a:gd name="T1" fmla="*/ 0 h 288"/>
                <a:gd name="T2" fmla="*/ 909 w 1440"/>
                <a:gd name="T3" fmla="*/ 96 h 288"/>
                <a:gd name="T4" fmla="*/ 1363 w 1440"/>
                <a:gd name="T5" fmla="*/ 288 h 288"/>
                <a:gd name="T6" fmla="*/ 0 60000 65536"/>
                <a:gd name="T7" fmla="*/ 0 60000 65536"/>
                <a:gd name="T8" fmla="*/ 0 60000 65536"/>
                <a:gd name="T9" fmla="*/ 0 w 1440"/>
                <a:gd name="T10" fmla="*/ 0 h 288"/>
                <a:gd name="T11" fmla="*/ 1440 w 14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88">
                  <a:moveTo>
                    <a:pt x="0" y="0"/>
                  </a:moveTo>
                  <a:cubicBezTo>
                    <a:pt x="360" y="24"/>
                    <a:pt x="720" y="48"/>
                    <a:pt x="960" y="96"/>
                  </a:cubicBezTo>
                  <a:cubicBezTo>
                    <a:pt x="1200" y="144"/>
                    <a:pt x="1320" y="216"/>
                    <a:pt x="1440" y="2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 rot="-161027">
              <a:off x="2650" y="1969"/>
              <a:ext cx="2006" cy="384"/>
            </a:xfrm>
            <a:custGeom>
              <a:avLst/>
              <a:gdLst>
                <a:gd name="T0" fmla="*/ 0 w 2112"/>
                <a:gd name="T1" fmla="*/ 0 h 384"/>
                <a:gd name="T2" fmla="*/ 1342 w 2112"/>
                <a:gd name="T3" fmla="*/ 192 h 384"/>
                <a:gd name="T4" fmla="*/ 1905 w 2112"/>
                <a:gd name="T5" fmla="*/ 384 h 384"/>
                <a:gd name="T6" fmla="*/ 0 60000 65536"/>
                <a:gd name="T7" fmla="*/ 0 60000 65536"/>
                <a:gd name="T8" fmla="*/ 0 60000 65536"/>
                <a:gd name="T9" fmla="*/ 0 w 2112"/>
                <a:gd name="T10" fmla="*/ 0 h 384"/>
                <a:gd name="T11" fmla="*/ 2112 w 211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384">
                  <a:moveTo>
                    <a:pt x="0" y="0"/>
                  </a:moveTo>
                  <a:cubicBezTo>
                    <a:pt x="568" y="64"/>
                    <a:pt x="1136" y="128"/>
                    <a:pt x="1488" y="192"/>
                  </a:cubicBezTo>
                  <a:cubicBezTo>
                    <a:pt x="1840" y="256"/>
                    <a:pt x="1976" y="320"/>
                    <a:pt x="2112" y="3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67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991600" cy="1173162"/>
          </a:xfrm>
        </p:spPr>
        <p:txBody>
          <a:bodyPr/>
          <a:lstStyle/>
          <a:p>
            <a:r>
              <a:rPr lang="en-US" dirty="0" err="1" smtClean="0"/>
              <a:t>eBGP</a:t>
            </a:r>
            <a:r>
              <a:rPr lang="en-US" dirty="0" smtClean="0"/>
              <a:t>, </a:t>
            </a:r>
            <a:r>
              <a:rPr lang="en-US" dirty="0" err="1" smtClean="0"/>
              <a:t>iBGP</a:t>
            </a:r>
            <a:r>
              <a:rPr lang="en-US" dirty="0" smtClean="0"/>
              <a:t>, IGP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220200" cy="5138737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eBGP</a:t>
            </a:r>
            <a:r>
              <a:rPr lang="en-US" sz="2400" dirty="0" smtClean="0"/>
              <a:t>: BGP sessions between border routers in </a:t>
            </a:r>
            <a:r>
              <a:rPr lang="en-US" sz="2400" u="sng" dirty="0" smtClean="0"/>
              <a:t>different</a:t>
            </a:r>
            <a:r>
              <a:rPr lang="en-US" sz="2400" dirty="0" smtClean="0"/>
              <a:t> </a:t>
            </a:r>
            <a:r>
              <a:rPr lang="en-US" sz="2400" dirty="0" err="1" smtClean="0"/>
              <a:t>ASes</a:t>
            </a:r>
            <a:endParaRPr lang="en-US" sz="2400" dirty="0" smtClean="0"/>
          </a:p>
          <a:p>
            <a:pPr lvl="1"/>
            <a:r>
              <a:rPr lang="en-US" sz="2000" dirty="0" smtClean="0"/>
              <a:t>Learn routes to external destinations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iBGP</a:t>
            </a:r>
            <a:r>
              <a:rPr lang="en-US" sz="2400" dirty="0" smtClean="0"/>
              <a:t>: BGP sessions between border routers and other</a:t>
            </a:r>
            <a:br>
              <a:rPr lang="en-US" sz="2400" dirty="0" smtClean="0"/>
            </a:br>
            <a:r>
              <a:rPr lang="en-US" sz="2400" dirty="0" smtClean="0"/>
              <a:t>routers within the </a:t>
            </a:r>
            <a:r>
              <a:rPr lang="en-US" sz="2400" u="sng" dirty="0" smtClean="0"/>
              <a:t>same</a:t>
            </a:r>
            <a:r>
              <a:rPr lang="en-US" sz="2400" dirty="0" smtClean="0"/>
              <a:t> AS</a:t>
            </a:r>
            <a:endParaRPr lang="en-US" sz="2400" dirty="0"/>
          </a:p>
          <a:p>
            <a:pPr lvl="1"/>
            <a:r>
              <a:rPr lang="en-US" sz="2000" dirty="0" smtClean="0"/>
              <a:t>distribute externally learned routes internally</a:t>
            </a:r>
          </a:p>
          <a:p>
            <a:pPr lvl="1"/>
            <a:endParaRPr lang="en-US" sz="18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IGP</a:t>
            </a:r>
            <a:r>
              <a:rPr lang="en-US" sz="2400" dirty="0" smtClean="0"/>
              <a:t>: “Interior Gateway Protocol” = </a:t>
            </a:r>
            <a:r>
              <a:rPr lang="en-US" sz="2400" dirty="0" err="1" smtClean="0"/>
              <a:t>Intradomain</a:t>
            </a:r>
            <a:r>
              <a:rPr lang="en-US" sz="2400" dirty="0" smtClean="0"/>
              <a:t> routing protocol</a:t>
            </a:r>
          </a:p>
          <a:p>
            <a:pPr lvl="1"/>
            <a:r>
              <a:rPr lang="en-US" sz="2000" dirty="0" smtClean="0"/>
              <a:t>provide internal reachability </a:t>
            </a:r>
          </a:p>
          <a:p>
            <a:pPr lvl="1"/>
            <a:r>
              <a:rPr lang="en-US" sz="2000" dirty="0" smtClean="0"/>
              <a:t>e.g., OSPF, RIP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350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Border Routers Don’t 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Need BGP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839200" cy="1557337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Customer that connects to a single upstream ISP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ISP can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advertise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prefixes into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BGP on behalf of customer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the customer can simply default-route to the ISP</a:t>
            </a:r>
          </a:p>
        </p:txBody>
      </p:sp>
      <p:sp>
        <p:nvSpPr>
          <p:cNvPr id="150533" name="Line 4"/>
          <p:cNvSpPr>
            <a:spLocks noChangeShapeType="1"/>
          </p:cNvSpPr>
          <p:nvPr/>
        </p:nvSpPr>
        <p:spPr bwMode="auto">
          <a:xfrm>
            <a:off x="6000750" y="4368800"/>
            <a:ext cx="0" cy="908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4" name="Line 5"/>
          <p:cNvSpPr>
            <a:spLocks noChangeShapeType="1"/>
          </p:cNvSpPr>
          <p:nvPr/>
        </p:nvSpPr>
        <p:spPr bwMode="auto">
          <a:xfrm>
            <a:off x="3244850" y="4305300"/>
            <a:ext cx="0" cy="906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53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814638"/>
            <a:ext cx="76866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Text Box 7"/>
          <p:cNvSpPr txBox="1">
            <a:spLocks noChangeArrowheads="1"/>
          </p:cNvSpPr>
          <p:nvPr/>
        </p:nvSpPr>
        <p:spPr bwMode="auto">
          <a:xfrm>
            <a:off x="4191000" y="2891135"/>
            <a:ext cx="1433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 smtClean="0">
                <a:latin typeface="+mn-lt"/>
              </a:rPr>
              <a:t>Provider</a:t>
            </a:r>
            <a:endParaRPr lang="en-US" sz="2400" dirty="0">
              <a:latin typeface="+mn-lt"/>
            </a:endParaRPr>
          </a:p>
        </p:txBody>
      </p:sp>
      <p:pic>
        <p:nvPicPr>
          <p:cNvPr id="15053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57738"/>
            <a:ext cx="50768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8" name="Rectangle 9"/>
          <p:cNvSpPr>
            <a:spLocks noChangeArrowheads="1"/>
          </p:cNvSpPr>
          <p:nvPr/>
        </p:nvSpPr>
        <p:spPr bwMode="auto">
          <a:xfrm>
            <a:off x="4092511" y="5786093"/>
            <a:ext cx="162248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dirty="0" smtClean="0">
                <a:latin typeface="+mn-lt"/>
              </a:rPr>
              <a:t>Customer</a:t>
            </a:r>
            <a:endParaRPr lang="en-US" sz="2400" dirty="0">
              <a:latin typeface="+mn-lt"/>
            </a:endParaRPr>
          </a:p>
        </p:txBody>
      </p:sp>
      <p:pic>
        <p:nvPicPr>
          <p:cNvPr id="15053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044950"/>
            <a:ext cx="714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887913"/>
            <a:ext cx="714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1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887913"/>
            <a:ext cx="714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2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110038"/>
            <a:ext cx="714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3" name="Text Box 14"/>
          <p:cNvSpPr txBox="1">
            <a:spLocks noChangeArrowheads="1"/>
          </p:cNvSpPr>
          <p:nvPr/>
        </p:nvSpPr>
        <p:spPr bwMode="auto">
          <a:xfrm>
            <a:off x="3048000" y="5144869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0" dirty="0" smtClean="0">
                <a:latin typeface="+mn-lt"/>
              </a:rPr>
              <a:t>Install default </a:t>
            </a:r>
            <a:r>
              <a:rPr lang="en-US" sz="1800" b="0" dirty="0">
                <a:latin typeface="+mn-lt"/>
              </a:rPr>
              <a:t>routes </a:t>
            </a:r>
            <a:r>
              <a:rPr lang="en-US" sz="1800" b="0" dirty="0" smtClean="0">
                <a:latin typeface="+mn-lt"/>
              </a:rPr>
              <a:t/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pointing </a:t>
            </a:r>
            <a:r>
              <a:rPr lang="en-US" sz="1800" b="0" dirty="0">
                <a:latin typeface="+mn-lt"/>
              </a:rPr>
              <a:t>to </a:t>
            </a:r>
            <a:r>
              <a:rPr lang="en-US" sz="1800" b="0" dirty="0" smtClean="0">
                <a:latin typeface="+mn-lt"/>
              </a:rPr>
              <a:t>Provider</a:t>
            </a:r>
            <a:endParaRPr lang="en-US" sz="1800" b="0" dirty="0">
              <a:latin typeface="+mn-lt"/>
            </a:endParaRPr>
          </a:p>
        </p:txBody>
      </p:sp>
      <p:sp>
        <p:nvSpPr>
          <p:cNvPr id="150544" name="Text Box 15"/>
          <p:cNvSpPr txBox="1">
            <a:spLocks noChangeArrowheads="1"/>
          </p:cNvSpPr>
          <p:nvPr/>
        </p:nvSpPr>
        <p:spPr bwMode="auto">
          <a:xfrm>
            <a:off x="2362200" y="3429000"/>
            <a:ext cx="579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 dirty="0" smtClean="0">
                <a:latin typeface="+mn-lt"/>
              </a:rPr>
              <a:t>Install </a:t>
            </a:r>
            <a:r>
              <a:rPr lang="en-US" sz="1800" b="0" dirty="0">
                <a:latin typeface="+mn-lt"/>
              </a:rPr>
              <a:t>routes 130.132.0.0/</a:t>
            </a:r>
            <a:r>
              <a:rPr lang="en-US" sz="1800" b="0" dirty="0" smtClean="0">
                <a:latin typeface="+mn-lt"/>
              </a:rPr>
              <a:t>16 pointing to Customer</a:t>
            </a:r>
            <a:endParaRPr lang="en-US" sz="1800" b="0" dirty="0">
              <a:latin typeface="+mn-lt"/>
            </a:endParaRPr>
          </a:p>
        </p:txBody>
      </p:sp>
      <p:sp>
        <p:nvSpPr>
          <p:cNvPr id="150545" name="Text Box 16"/>
          <p:cNvSpPr txBox="1">
            <a:spLocks noChangeArrowheads="1"/>
          </p:cNvSpPr>
          <p:nvPr/>
        </p:nvSpPr>
        <p:spPr bwMode="auto">
          <a:xfrm>
            <a:off x="3970338" y="6183313"/>
            <a:ext cx="20002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1"/>
                </a:solidFill>
                <a:latin typeface="Arial Black" charset="0"/>
              </a:rPr>
              <a:t>130.132.0.0/16</a:t>
            </a:r>
          </a:p>
        </p:txBody>
      </p:sp>
    </p:spTree>
    <p:extLst>
      <p:ext uri="{BB962C8B-B14F-4D97-AF65-F5344CB8AC3E}">
        <p14:creationId xmlns:p14="http://schemas.microsoft.com/office/powerpoint/2010/main" val="345708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6" grpId="0"/>
      <p:bldP spid="150538" grpId="0"/>
      <p:bldP spid="150543" grpId="0"/>
      <p:bldP spid="150544" grpId="0"/>
      <p:bldP spid="1505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4" name="Group 2"/>
          <p:cNvGrpSpPr>
            <a:grpSpLocks/>
          </p:cNvGrpSpPr>
          <p:nvPr/>
        </p:nvGrpSpPr>
        <p:grpSpPr bwMode="auto">
          <a:xfrm>
            <a:off x="1676400" y="3048000"/>
            <a:ext cx="6172200" cy="1524000"/>
            <a:chOff x="-384" y="1008"/>
            <a:chExt cx="1584" cy="864"/>
          </a:xfrm>
        </p:grpSpPr>
        <p:sp>
          <p:nvSpPr>
            <p:cNvPr id="36960" name="AutoShape 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61" name="Oval 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Oval 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Line 6"/>
          <p:cNvSpPr>
            <a:spLocks noChangeShapeType="1"/>
          </p:cNvSpPr>
          <p:nvPr/>
        </p:nvSpPr>
        <p:spPr bwMode="auto">
          <a:xfrm>
            <a:off x="4953000" y="20574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7"/>
          <p:cNvSpPr>
            <a:spLocks noChangeShapeType="1"/>
          </p:cNvSpPr>
          <p:nvPr/>
        </p:nvSpPr>
        <p:spPr bwMode="auto">
          <a:xfrm flipH="1" flipV="1">
            <a:off x="7772400" y="3810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7" name="Group 8"/>
          <p:cNvGrpSpPr>
            <a:grpSpLocks/>
          </p:cNvGrpSpPr>
          <p:nvPr/>
        </p:nvGrpSpPr>
        <p:grpSpPr bwMode="auto">
          <a:xfrm>
            <a:off x="533400" y="1981200"/>
            <a:ext cx="2057400" cy="1371600"/>
            <a:chOff x="-384" y="1008"/>
            <a:chExt cx="1584" cy="864"/>
          </a:xfrm>
        </p:grpSpPr>
        <p:sp>
          <p:nvSpPr>
            <p:cNvPr id="36957" name="AutoShape 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8" name="Oval 1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9" name="Oval 1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8" name="Group 12"/>
          <p:cNvGrpSpPr>
            <a:grpSpLocks/>
          </p:cNvGrpSpPr>
          <p:nvPr/>
        </p:nvGrpSpPr>
        <p:grpSpPr bwMode="auto">
          <a:xfrm>
            <a:off x="2514600" y="1371600"/>
            <a:ext cx="2514600" cy="1371600"/>
            <a:chOff x="-384" y="1008"/>
            <a:chExt cx="1584" cy="864"/>
          </a:xfrm>
        </p:grpSpPr>
        <p:sp>
          <p:nvSpPr>
            <p:cNvPr id="36954" name="AutoShape 1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5" name="Oval 1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6" name="Oval 1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9" name="Group 16"/>
          <p:cNvGrpSpPr>
            <a:grpSpLocks/>
          </p:cNvGrpSpPr>
          <p:nvPr/>
        </p:nvGrpSpPr>
        <p:grpSpPr bwMode="auto">
          <a:xfrm>
            <a:off x="6324600" y="1600200"/>
            <a:ext cx="2514600" cy="1371600"/>
            <a:chOff x="-384" y="1008"/>
            <a:chExt cx="1584" cy="864"/>
          </a:xfrm>
        </p:grpSpPr>
        <p:sp>
          <p:nvSpPr>
            <p:cNvPr id="36951" name="AutoShape 17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2" name="Oval 18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Oval 19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20"/>
          <p:cNvGrpSpPr>
            <a:grpSpLocks/>
          </p:cNvGrpSpPr>
          <p:nvPr/>
        </p:nvGrpSpPr>
        <p:grpSpPr bwMode="auto">
          <a:xfrm>
            <a:off x="6400800" y="4419600"/>
            <a:ext cx="2514600" cy="1371600"/>
            <a:chOff x="-384" y="1008"/>
            <a:chExt cx="1584" cy="864"/>
          </a:xfrm>
        </p:grpSpPr>
        <p:sp>
          <p:nvSpPr>
            <p:cNvPr id="36948" name="AutoShape 21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49" name="Oval 22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Oval 23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Putting the pieces together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1524000" y="32766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6"/>
          <p:cNvSpPr>
            <a:spLocks noChangeShapeType="1"/>
          </p:cNvSpPr>
          <p:nvPr/>
        </p:nvSpPr>
        <p:spPr bwMode="auto">
          <a:xfrm>
            <a:off x="3886200" y="26670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 flipH="1">
            <a:off x="7696200" y="2819400"/>
            <a:ext cx="228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133600" y="3125788"/>
            <a:ext cx="5334000" cy="1141412"/>
            <a:chOff x="1296" y="1969"/>
            <a:chExt cx="3360" cy="719"/>
          </a:xfrm>
        </p:grpSpPr>
        <p:sp>
          <p:nvSpPr>
            <p:cNvPr id="36942" name="Freeform 29"/>
            <p:cNvSpPr>
              <a:spLocks/>
            </p:cNvSpPr>
            <p:nvPr/>
          </p:nvSpPr>
          <p:spPr bwMode="auto">
            <a:xfrm>
              <a:off x="1296" y="2016"/>
              <a:ext cx="934" cy="240"/>
            </a:xfrm>
            <a:custGeom>
              <a:avLst/>
              <a:gdLst>
                <a:gd name="T0" fmla="*/ 909 w 960"/>
                <a:gd name="T1" fmla="*/ 0 h 240"/>
                <a:gd name="T2" fmla="*/ 364 w 960"/>
                <a:gd name="T3" fmla="*/ 48 h 240"/>
                <a:gd name="T4" fmla="*/ 0 w 960"/>
                <a:gd name="T5" fmla="*/ 240 h 240"/>
                <a:gd name="T6" fmla="*/ 0 60000 65536"/>
                <a:gd name="T7" fmla="*/ 0 60000 65536"/>
                <a:gd name="T8" fmla="*/ 0 60000 65536"/>
                <a:gd name="T9" fmla="*/ 0 w 960"/>
                <a:gd name="T10" fmla="*/ 0 h 240"/>
                <a:gd name="T11" fmla="*/ 960 w 96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240">
                  <a:moveTo>
                    <a:pt x="960" y="0"/>
                  </a:moveTo>
                  <a:cubicBezTo>
                    <a:pt x="752" y="4"/>
                    <a:pt x="544" y="8"/>
                    <a:pt x="384" y="48"/>
                  </a:cubicBezTo>
                  <a:cubicBezTo>
                    <a:pt x="224" y="88"/>
                    <a:pt x="112" y="164"/>
                    <a:pt x="0" y="2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30"/>
            <p:cNvSpPr>
              <a:spLocks/>
            </p:cNvSpPr>
            <p:nvPr/>
          </p:nvSpPr>
          <p:spPr bwMode="auto">
            <a:xfrm>
              <a:off x="2370" y="2112"/>
              <a:ext cx="109" cy="336"/>
            </a:xfrm>
            <a:custGeom>
              <a:avLst/>
              <a:gdLst>
                <a:gd name="T0" fmla="*/ 91 w 112"/>
                <a:gd name="T1" fmla="*/ 0 h 336"/>
                <a:gd name="T2" fmla="*/ 91 w 112"/>
                <a:gd name="T3" fmla="*/ 240 h 336"/>
                <a:gd name="T4" fmla="*/ 0 w 112"/>
                <a:gd name="T5" fmla="*/ 336 h 336"/>
                <a:gd name="T6" fmla="*/ 0 60000 65536"/>
                <a:gd name="T7" fmla="*/ 0 60000 65536"/>
                <a:gd name="T8" fmla="*/ 0 60000 65536"/>
                <a:gd name="T9" fmla="*/ 0 w 112"/>
                <a:gd name="T10" fmla="*/ 0 h 336"/>
                <a:gd name="T11" fmla="*/ 112 w 11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36">
                  <a:moveTo>
                    <a:pt x="96" y="0"/>
                  </a:moveTo>
                  <a:cubicBezTo>
                    <a:pt x="104" y="92"/>
                    <a:pt x="112" y="184"/>
                    <a:pt x="96" y="240"/>
                  </a:cubicBezTo>
                  <a:cubicBezTo>
                    <a:pt x="80" y="296"/>
                    <a:pt x="40" y="316"/>
                    <a:pt x="0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Freeform 31"/>
            <p:cNvSpPr>
              <a:spLocks/>
            </p:cNvSpPr>
            <p:nvPr/>
          </p:nvSpPr>
          <p:spPr bwMode="auto">
            <a:xfrm>
              <a:off x="2510" y="2112"/>
              <a:ext cx="467" cy="576"/>
            </a:xfrm>
            <a:custGeom>
              <a:avLst/>
              <a:gdLst>
                <a:gd name="T0" fmla="*/ 0 w 480"/>
                <a:gd name="T1" fmla="*/ 0 h 576"/>
                <a:gd name="T2" fmla="*/ 272 w 480"/>
                <a:gd name="T3" fmla="*/ 384 h 576"/>
                <a:gd name="T4" fmla="*/ 454 w 480"/>
                <a:gd name="T5" fmla="*/ 576 h 576"/>
                <a:gd name="T6" fmla="*/ 0 60000 65536"/>
                <a:gd name="T7" fmla="*/ 0 60000 65536"/>
                <a:gd name="T8" fmla="*/ 0 60000 65536"/>
                <a:gd name="T9" fmla="*/ 0 w 480"/>
                <a:gd name="T10" fmla="*/ 0 h 576"/>
                <a:gd name="T11" fmla="*/ 480 w 48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576">
                  <a:moveTo>
                    <a:pt x="0" y="0"/>
                  </a:moveTo>
                  <a:cubicBezTo>
                    <a:pt x="104" y="144"/>
                    <a:pt x="208" y="288"/>
                    <a:pt x="288" y="384"/>
                  </a:cubicBezTo>
                  <a:cubicBezTo>
                    <a:pt x="368" y="480"/>
                    <a:pt x="424" y="528"/>
                    <a:pt x="480" y="5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Freeform 32"/>
            <p:cNvSpPr>
              <a:spLocks/>
            </p:cNvSpPr>
            <p:nvPr/>
          </p:nvSpPr>
          <p:spPr bwMode="auto">
            <a:xfrm>
              <a:off x="2556" y="2112"/>
              <a:ext cx="561" cy="192"/>
            </a:xfrm>
            <a:custGeom>
              <a:avLst/>
              <a:gdLst>
                <a:gd name="T0" fmla="*/ 0 w 576"/>
                <a:gd name="T1" fmla="*/ 0 h 192"/>
                <a:gd name="T2" fmla="*/ 318 w 576"/>
                <a:gd name="T3" fmla="*/ 144 h 192"/>
                <a:gd name="T4" fmla="*/ 546 w 576"/>
                <a:gd name="T5" fmla="*/ 192 h 192"/>
                <a:gd name="T6" fmla="*/ 0 60000 65536"/>
                <a:gd name="T7" fmla="*/ 0 60000 65536"/>
                <a:gd name="T8" fmla="*/ 0 60000 65536"/>
                <a:gd name="T9" fmla="*/ 0 w 576"/>
                <a:gd name="T10" fmla="*/ 0 h 192"/>
                <a:gd name="T11" fmla="*/ 576 w 57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92">
                  <a:moveTo>
                    <a:pt x="0" y="0"/>
                  </a:moveTo>
                  <a:cubicBezTo>
                    <a:pt x="120" y="56"/>
                    <a:pt x="240" y="112"/>
                    <a:pt x="336" y="144"/>
                  </a:cubicBezTo>
                  <a:cubicBezTo>
                    <a:pt x="432" y="176"/>
                    <a:pt x="504" y="184"/>
                    <a:pt x="576" y="19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33"/>
            <p:cNvSpPr>
              <a:spLocks/>
            </p:cNvSpPr>
            <p:nvPr/>
          </p:nvSpPr>
          <p:spPr bwMode="auto">
            <a:xfrm>
              <a:off x="2603" y="2064"/>
              <a:ext cx="1401" cy="288"/>
            </a:xfrm>
            <a:custGeom>
              <a:avLst/>
              <a:gdLst>
                <a:gd name="T0" fmla="*/ 0 w 1440"/>
                <a:gd name="T1" fmla="*/ 0 h 288"/>
                <a:gd name="T2" fmla="*/ 909 w 1440"/>
                <a:gd name="T3" fmla="*/ 96 h 288"/>
                <a:gd name="T4" fmla="*/ 1363 w 1440"/>
                <a:gd name="T5" fmla="*/ 288 h 288"/>
                <a:gd name="T6" fmla="*/ 0 60000 65536"/>
                <a:gd name="T7" fmla="*/ 0 60000 65536"/>
                <a:gd name="T8" fmla="*/ 0 60000 65536"/>
                <a:gd name="T9" fmla="*/ 0 w 1440"/>
                <a:gd name="T10" fmla="*/ 0 h 288"/>
                <a:gd name="T11" fmla="*/ 1440 w 14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88">
                  <a:moveTo>
                    <a:pt x="0" y="0"/>
                  </a:moveTo>
                  <a:cubicBezTo>
                    <a:pt x="360" y="24"/>
                    <a:pt x="720" y="48"/>
                    <a:pt x="960" y="96"/>
                  </a:cubicBezTo>
                  <a:cubicBezTo>
                    <a:pt x="1200" y="144"/>
                    <a:pt x="1320" y="216"/>
                    <a:pt x="1440" y="2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Freeform 34"/>
            <p:cNvSpPr>
              <a:spLocks/>
            </p:cNvSpPr>
            <p:nvPr/>
          </p:nvSpPr>
          <p:spPr bwMode="auto">
            <a:xfrm rot="-161027">
              <a:off x="2650" y="1969"/>
              <a:ext cx="2006" cy="384"/>
            </a:xfrm>
            <a:custGeom>
              <a:avLst/>
              <a:gdLst>
                <a:gd name="T0" fmla="*/ 0 w 2112"/>
                <a:gd name="T1" fmla="*/ 0 h 384"/>
                <a:gd name="T2" fmla="*/ 1342 w 2112"/>
                <a:gd name="T3" fmla="*/ 192 h 384"/>
                <a:gd name="T4" fmla="*/ 1905 w 2112"/>
                <a:gd name="T5" fmla="*/ 384 h 384"/>
                <a:gd name="T6" fmla="*/ 0 60000 65536"/>
                <a:gd name="T7" fmla="*/ 0 60000 65536"/>
                <a:gd name="T8" fmla="*/ 0 60000 65536"/>
                <a:gd name="T9" fmla="*/ 0 w 2112"/>
                <a:gd name="T10" fmla="*/ 0 h 384"/>
                <a:gd name="T11" fmla="*/ 2112 w 211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384">
                  <a:moveTo>
                    <a:pt x="0" y="0"/>
                  </a:moveTo>
                  <a:cubicBezTo>
                    <a:pt x="568" y="64"/>
                    <a:pt x="1136" y="128"/>
                    <a:pt x="1488" y="192"/>
                  </a:cubicBezTo>
                  <a:cubicBezTo>
                    <a:pt x="1840" y="256"/>
                    <a:pt x="1976" y="320"/>
                    <a:pt x="2112" y="3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600200" y="2970213"/>
            <a:ext cx="6477000" cy="1711325"/>
            <a:chOff x="1008" y="1871"/>
            <a:chExt cx="4080" cy="1078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1008" y="2255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5" name="Visio" r:id="rId4" imgW="1095022" imgH="666045" progId="Visio.Drawing.11">
                    <p:embed/>
                  </p:oleObj>
                </mc:Choice>
                <mc:Fallback>
                  <p:oleObj name="Visio" r:id="rId4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5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928" y="2688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6" name="Visio" r:id="rId6" imgW="1095022" imgH="666045" progId="Visio.Drawing.11">
                    <p:embed/>
                  </p:oleObj>
                </mc:Choice>
                <mc:Fallback>
                  <p:oleObj name="Visio" r:id="rId6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688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256" y="1871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7" name="Visio" r:id="rId7" imgW="1095022" imgH="666045" progId="Visio.Drawing.11">
                    <p:embed/>
                  </p:oleObj>
                </mc:Choice>
                <mc:Fallback>
                  <p:oleObj name="Visio" r:id="rId7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1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4656" y="2160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8" name="Visio" r:id="rId8" imgW="1095022" imgH="666045" progId="Visio.Drawing.11">
                    <p:embed/>
                  </p:oleObj>
                </mc:Choice>
                <mc:Fallback>
                  <p:oleObj name="Visio" r:id="rId8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160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37" name="Group 44"/>
          <p:cNvGrpSpPr>
            <a:grpSpLocks/>
          </p:cNvGrpSpPr>
          <p:nvPr/>
        </p:nvGrpSpPr>
        <p:grpSpPr bwMode="auto">
          <a:xfrm>
            <a:off x="3352800" y="3579811"/>
            <a:ext cx="3429000" cy="506412"/>
            <a:chOff x="1824" y="2303"/>
            <a:chExt cx="2160" cy="319"/>
          </a:xfrm>
        </p:grpSpPr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2880" y="2303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9" name="Visio" r:id="rId9" imgW="1095022" imgH="666045" progId="Visio.Drawing.11">
                    <p:embed/>
                  </p:oleObj>
                </mc:Choice>
                <mc:Fallback>
                  <p:oleObj name="Visio" r:id="rId9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03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1824" y="2448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50" name="Visio" r:id="rId10" imgW="1095022" imgH="666045" progId="Visio.Drawing.11">
                    <p:embed/>
                  </p:oleObj>
                </mc:Choice>
                <mc:Fallback>
                  <p:oleObj name="Visio" r:id="rId10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448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3696" y="2400"/>
            <a:ext cx="2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51" name="Visio" r:id="rId11" imgW="1095022" imgH="666045" progId="Visio.Drawing.11">
                    <p:embed/>
                  </p:oleObj>
                </mc:Choice>
                <mc:Fallback>
                  <p:oleObj name="Visio" r:id="rId11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400"/>
                          <a:ext cx="28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284413" y="3209925"/>
            <a:ext cx="5183187" cy="1362075"/>
            <a:chOff x="1439" y="2016"/>
            <a:chExt cx="3265" cy="858"/>
          </a:xfrm>
        </p:grpSpPr>
        <p:grpSp>
          <p:nvGrpSpPr>
            <p:cNvPr id="36930" name="Group 51"/>
            <p:cNvGrpSpPr>
              <a:grpSpLocks/>
            </p:cNvGrpSpPr>
            <p:nvPr/>
          </p:nvGrpSpPr>
          <p:grpSpPr bwMode="auto">
            <a:xfrm>
              <a:off x="1439" y="2016"/>
              <a:ext cx="3265" cy="858"/>
              <a:chOff x="1439" y="2030"/>
              <a:chExt cx="3265" cy="858"/>
            </a:xfrm>
          </p:grpSpPr>
          <p:sp>
            <p:nvSpPr>
              <p:cNvPr id="36932" name="Freeform 52"/>
              <p:cNvSpPr>
                <a:spLocks/>
              </p:cNvSpPr>
              <p:nvPr/>
            </p:nvSpPr>
            <p:spPr bwMode="auto">
              <a:xfrm>
                <a:off x="3463" y="2322"/>
                <a:ext cx="1197" cy="51"/>
              </a:xfrm>
              <a:custGeom>
                <a:avLst/>
                <a:gdLst>
                  <a:gd name="T0" fmla="*/ 1197 w 1197"/>
                  <a:gd name="T1" fmla="*/ 0 h 51"/>
                  <a:gd name="T2" fmla="*/ 204 w 1197"/>
                  <a:gd name="T3" fmla="*/ 45 h 51"/>
                  <a:gd name="T4" fmla="*/ 0 w 1197"/>
                  <a:gd name="T5" fmla="*/ 38 h 51"/>
                  <a:gd name="T6" fmla="*/ 0 60000 65536"/>
                  <a:gd name="T7" fmla="*/ 0 60000 65536"/>
                  <a:gd name="T8" fmla="*/ 0 60000 65536"/>
                  <a:gd name="T9" fmla="*/ 0 w 1197"/>
                  <a:gd name="T10" fmla="*/ 0 h 51"/>
                  <a:gd name="T11" fmla="*/ 1197 w 119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7" h="51">
                    <a:moveTo>
                      <a:pt x="1197" y="0"/>
                    </a:moveTo>
                    <a:cubicBezTo>
                      <a:pt x="1032" y="7"/>
                      <a:pt x="403" y="39"/>
                      <a:pt x="204" y="45"/>
                    </a:cubicBezTo>
                    <a:cubicBezTo>
                      <a:pt x="5" y="51"/>
                      <a:pt x="42" y="39"/>
                      <a:pt x="0" y="3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3" name="Freeform 53"/>
              <p:cNvSpPr>
                <a:spLocks/>
              </p:cNvSpPr>
              <p:nvPr/>
            </p:nvSpPr>
            <p:spPr bwMode="auto">
              <a:xfrm>
                <a:off x="2697" y="2030"/>
                <a:ext cx="1959" cy="234"/>
              </a:xfrm>
              <a:custGeom>
                <a:avLst/>
                <a:gdLst>
                  <a:gd name="T0" fmla="*/ 1959 w 1959"/>
                  <a:gd name="T1" fmla="*/ 234 h 234"/>
                  <a:gd name="T2" fmla="*/ 373 w 1959"/>
                  <a:gd name="T3" fmla="*/ 42 h 234"/>
                  <a:gd name="T4" fmla="*/ 0 w 1959"/>
                  <a:gd name="T5" fmla="*/ 0 h 234"/>
                  <a:gd name="T6" fmla="*/ 0 60000 65536"/>
                  <a:gd name="T7" fmla="*/ 0 60000 65536"/>
                  <a:gd name="T8" fmla="*/ 0 60000 65536"/>
                  <a:gd name="T9" fmla="*/ 0 w 1959"/>
                  <a:gd name="T10" fmla="*/ 0 h 234"/>
                  <a:gd name="T11" fmla="*/ 1959 w 195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9" h="234">
                    <a:moveTo>
                      <a:pt x="1959" y="234"/>
                    </a:moveTo>
                    <a:cubicBezTo>
                      <a:pt x="1695" y="202"/>
                      <a:pt x="699" y="81"/>
                      <a:pt x="373" y="42"/>
                    </a:cubicBezTo>
                    <a:cubicBezTo>
                      <a:pt x="47" y="3"/>
                      <a:pt x="78" y="9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4" name="Freeform 54"/>
              <p:cNvSpPr>
                <a:spLocks/>
              </p:cNvSpPr>
              <p:nvPr/>
            </p:nvSpPr>
            <p:spPr bwMode="auto">
              <a:xfrm rot="366366">
                <a:off x="1439" y="2112"/>
                <a:ext cx="3216" cy="432"/>
              </a:xfrm>
              <a:custGeom>
                <a:avLst/>
                <a:gdLst>
                  <a:gd name="T0" fmla="*/ 3475 w 2976"/>
                  <a:gd name="T1" fmla="*/ 0 h 192"/>
                  <a:gd name="T2" fmla="*/ 1233 w 2976"/>
                  <a:gd name="T3" fmla="*/ 243 h 192"/>
                  <a:gd name="T4" fmla="*/ 0 w 2976"/>
                  <a:gd name="T5" fmla="*/ 972 h 192"/>
                  <a:gd name="T6" fmla="*/ 0 60000 65536"/>
                  <a:gd name="T7" fmla="*/ 0 60000 65536"/>
                  <a:gd name="T8" fmla="*/ 0 60000 65536"/>
                  <a:gd name="T9" fmla="*/ 0 w 2976"/>
                  <a:gd name="T10" fmla="*/ 0 h 192"/>
                  <a:gd name="T11" fmla="*/ 2976 w 297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" h="192">
                    <a:moveTo>
                      <a:pt x="2976" y="0"/>
                    </a:moveTo>
                    <a:cubicBezTo>
                      <a:pt x="2264" y="8"/>
                      <a:pt x="1552" y="16"/>
                      <a:pt x="1056" y="48"/>
                    </a:cubicBezTo>
                    <a:cubicBezTo>
                      <a:pt x="560" y="80"/>
                      <a:pt x="280" y="136"/>
                      <a:pt x="0" y="19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5" name="Freeform 55"/>
              <p:cNvSpPr>
                <a:spLocks/>
              </p:cNvSpPr>
              <p:nvPr/>
            </p:nvSpPr>
            <p:spPr bwMode="auto">
              <a:xfrm rot="238716">
                <a:off x="2352" y="2208"/>
                <a:ext cx="2304" cy="288"/>
              </a:xfrm>
              <a:custGeom>
                <a:avLst/>
                <a:gdLst>
                  <a:gd name="T0" fmla="*/ 2353 w 2256"/>
                  <a:gd name="T1" fmla="*/ 0 h 288"/>
                  <a:gd name="T2" fmla="*/ 400 w 2256"/>
                  <a:gd name="T3" fmla="*/ 144 h 288"/>
                  <a:gd name="T4" fmla="*/ 0 w 2256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288"/>
                  <a:gd name="T11" fmla="*/ 2256 w 225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288">
                    <a:moveTo>
                      <a:pt x="2256" y="0"/>
                    </a:moveTo>
                    <a:cubicBezTo>
                      <a:pt x="1508" y="48"/>
                      <a:pt x="760" y="96"/>
                      <a:pt x="384" y="144"/>
                    </a:cubicBezTo>
                    <a:cubicBezTo>
                      <a:pt x="8" y="192"/>
                      <a:pt x="4" y="240"/>
                      <a:pt x="0" y="28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6" name="Freeform 56"/>
              <p:cNvSpPr>
                <a:spLocks/>
              </p:cNvSpPr>
              <p:nvPr/>
            </p:nvSpPr>
            <p:spPr bwMode="auto">
              <a:xfrm>
                <a:off x="3360" y="2360"/>
                <a:ext cx="1344" cy="528"/>
              </a:xfrm>
              <a:custGeom>
                <a:avLst/>
                <a:gdLst>
                  <a:gd name="T0" fmla="*/ 1344 w 1344"/>
                  <a:gd name="T1" fmla="*/ 0 h 528"/>
                  <a:gd name="T2" fmla="*/ 336 w 1344"/>
                  <a:gd name="T3" fmla="*/ 336 h 528"/>
                  <a:gd name="T4" fmla="*/ 0 w 1344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344"/>
                  <a:gd name="T10" fmla="*/ 0 h 528"/>
                  <a:gd name="T11" fmla="*/ 1344 w 1344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4" h="528">
                    <a:moveTo>
                      <a:pt x="1344" y="0"/>
                    </a:moveTo>
                    <a:cubicBezTo>
                      <a:pt x="952" y="124"/>
                      <a:pt x="560" y="248"/>
                      <a:pt x="336" y="336"/>
                    </a:cubicBezTo>
                    <a:cubicBezTo>
                      <a:pt x="112" y="424"/>
                      <a:pt x="56" y="476"/>
                      <a:pt x="0" y="52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1" name="Freeform 57"/>
            <p:cNvSpPr>
              <a:spLocks/>
            </p:cNvSpPr>
            <p:nvPr/>
          </p:nvSpPr>
          <p:spPr bwMode="auto">
            <a:xfrm rot="1272211">
              <a:off x="4272" y="2304"/>
              <a:ext cx="432" cy="192"/>
            </a:xfrm>
            <a:custGeom>
              <a:avLst/>
              <a:gdLst>
                <a:gd name="T0" fmla="*/ 648 w 288"/>
                <a:gd name="T1" fmla="*/ 0 h 240"/>
                <a:gd name="T2" fmla="*/ 432 w 288"/>
                <a:gd name="T3" fmla="*/ 92 h 240"/>
                <a:gd name="T4" fmla="*/ 0 w 288"/>
                <a:gd name="T5" fmla="*/ 154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288" y="0"/>
                  </a:moveTo>
                  <a:cubicBezTo>
                    <a:pt x="264" y="52"/>
                    <a:pt x="240" y="104"/>
                    <a:pt x="192" y="144"/>
                  </a:cubicBezTo>
                  <a:cubicBezTo>
                    <a:pt x="144" y="184"/>
                    <a:pt x="72" y="212"/>
                    <a:pt x="0" y="2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1447800" y="2233613"/>
            <a:ext cx="6781800" cy="2262187"/>
            <a:chOff x="912" y="1407"/>
            <a:chExt cx="4272" cy="1425"/>
          </a:xfrm>
        </p:grpSpPr>
        <p:sp>
          <p:nvSpPr>
            <p:cNvPr id="36926" name="AutoShape 59"/>
            <p:cNvSpPr>
              <a:spLocks noChangeArrowheads="1"/>
            </p:cNvSpPr>
            <p:nvPr/>
          </p:nvSpPr>
          <p:spPr bwMode="auto">
            <a:xfrm rot="4154241">
              <a:off x="2112" y="1503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AutoShape 60"/>
            <p:cNvSpPr>
              <a:spLocks noChangeArrowheads="1"/>
            </p:cNvSpPr>
            <p:nvPr/>
          </p:nvSpPr>
          <p:spPr bwMode="auto">
            <a:xfrm rot="2975012">
              <a:off x="816" y="1871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AutoShape 61"/>
            <p:cNvSpPr>
              <a:spLocks noChangeArrowheads="1"/>
            </p:cNvSpPr>
            <p:nvPr/>
          </p:nvSpPr>
          <p:spPr bwMode="auto">
            <a:xfrm rot="6537443">
              <a:off x="4752" y="1632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AutoShape 62"/>
            <p:cNvSpPr>
              <a:spLocks noChangeArrowheads="1"/>
            </p:cNvSpPr>
            <p:nvPr/>
          </p:nvSpPr>
          <p:spPr bwMode="auto">
            <a:xfrm rot="-6498625">
              <a:off x="4848" y="2496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2209800" y="3340100"/>
            <a:ext cx="5181600" cy="1155700"/>
            <a:chOff x="1392" y="2104"/>
            <a:chExt cx="3264" cy="728"/>
          </a:xfrm>
        </p:grpSpPr>
        <p:sp>
          <p:nvSpPr>
            <p:cNvPr id="36919" name="Freeform 64"/>
            <p:cNvSpPr>
              <a:spLocks/>
            </p:cNvSpPr>
            <p:nvPr/>
          </p:nvSpPr>
          <p:spPr bwMode="auto">
            <a:xfrm>
              <a:off x="1440" y="2264"/>
              <a:ext cx="1776" cy="48"/>
            </a:xfrm>
            <a:custGeom>
              <a:avLst/>
              <a:gdLst>
                <a:gd name="T0" fmla="*/ 0 w 1776"/>
                <a:gd name="T1" fmla="*/ 21 h 112"/>
                <a:gd name="T2" fmla="*/ 1296 w 1776"/>
                <a:gd name="T3" fmla="*/ 3 h 112"/>
                <a:gd name="T4" fmla="*/ 1776 w 1776"/>
                <a:gd name="T5" fmla="*/ 3 h 112"/>
                <a:gd name="T6" fmla="*/ 0 60000 65536"/>
                <a:gd name="T7" fmla="*/ 0 60000 65536"/>
                <a:gd name="T8" fmla="*/ 0 60000 65536"/>
                <a:gd name="T9" fmla="*/ 0 w 1776"/>
                <a:gd name="T10" fmla="*/ 0 h 112"/>
                <a:gd name="T11" fmla="*/ 1776 w 1776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112">
                  <a:moveTo>
                    <a:pt x="0" y="112"/>
                  </a:moveTo>
                  <a:cubicBezTo>
                    <a:pt x="500" y="72"/>
                    <a:pt x="1000" y="32"/>
                    <a:pt x="1296" y="16"/>
                  </a:cubicBezTo>
                  <a:cubicBezTo>
                    <a:pt x="1592" y="0"/>
                    <a:pt x="1684" y="8"/>
                    <a:pt x="1776" y="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20" name="Group 65"/>
            <p:cNvGrpSpPr>
              <a:grpSpLocks/>
            </p:cNvGrpSpPr>
            <p:nvPr/>
          </p:nvGrpSpPr>
          <p:grpSpPr bwMode="auto">
            <a:xfrm>
              <a:off x="1392" y="2104"/>
              <a:ext cx="3264" cy="728"/>
              <a:chOff x="1392" y="2112"/>
              <a:chExt cx="3264" cy="728"/>
            </a:xfrm>
          </p:grpSpPr>
          <p:sp>
            <p:nvSpPr>
              <p:cNvPr id="36921" name="Freeform 66"/>
              <p:cNvSpPr>
                <a:spLocks/>
              </p:cNvSpPr>
              <p:nvPr/>
            </p:nvSpPr>
            <p:spPr bwMode="auto">
              <a:xfrm>
                <a:off x="1440" y="2120"/>
                <a:ext cx="864" cy="192"/>
              </a:xfrm>
              <a:custGeom>
                <a:avLst/>
                <a:gdLst>
                  <a:gd name="T0" fmla="*/ 0 w 864"/>
                  <a:gd name="T1" fmla="*/ 192 h 192"/>
                  <a:gd name="T2" fmla="*/ 480 w 864"/>
                  <a:gd name="T3" fmla="*/ 96 h 192"/>
                  <a:gd name="T4" fmla="*/ 864 w 86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92"/>
                  <a:gd name="T11" fmla="*/ 864 w 8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92">
                    <a:moveTo>
                      <a:pt x="0" y="192"/>
                    </a:moveTo>
                    <a:cubicBezTo>
                      <a:pt x="168" y="160"/>
                      <a:pt x="336" y="128"/>
                      <a:pt x="480" y="96"/>
                    </a:cubicBezTo>
                    <a:cubicBezTo>
                      <a:pt x="624" y="64"/>
                      <a:pt x="744" y="32"/>
                      <a:pt x="864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67"/>
              <p:cNvSpPr>
                <a:spLocks/>
              </p:cNvSpPr>
              <p:nvPr/>
            </p:nvSpPr>
            <p:spPr bwMode="auto">
              <a:xfrm>
                <a:off x="1392" y="2408"/>
                <a:ext cx="720" cy="96"/>
              </a:xfrm>
              <a:custGeom>
                <a:avLst/>
                <a:gdLst>
                  <a:gd name="T0" fmla="*/ 0 w 720"/>
                  <a:gd name="T1" fmla="*/ 0 h 96"/>
                  <a:gd name="T2" fmla="*/ 720 w 720"/>
                  <a:gd name="T3" fmla="*/ 96 h 96"/>
                  <a:gd name="T4" fmla="*/ 0 60000 65536"/>
                  <a:gd name="T5" fmla="*/ 0 60000 65536"/>
                  <a:gd name="T6" fmla="*/ 0 w 720"/>
                  <a:gd name="T7" fmla="*/ 0 h 96"/>
                  <a:gd name="T8" fmla="*/ 720 w 72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0" h="96">
                    <a:moveTo>
                      <a:pt x="0" y="0"/>
                    </a:moveTo>
                    <a:cubicBezTo>
                      <a:pt x="300" y="40"/>
                      <a:pt x="600" y="80"/>
                      <a:pt x="720" y="9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68"/>
              <p:cNvSpPr>
                <a:spLocks/>
              </p:cNvSpPr>
              <p:nvPr/>
            </p:nvSpPr>
            <p:spPr bwMode="auto">
              <a:xfrm>
                <a:off x="1440" y="2208"/>
                <a:ext cx="2592" cy="152"/>
              </a:xfrm>
              <a:custGeom>
                <a:avLst/>
                <a:gdLst>
                  <a:gd name="T0" fmla="*/ 0 w 2592"/>
                  <a:gd name="T1" fmla="*/ 104 h 152"/>
                  <a:gd name="T2" fmla="*/ 1968 w 2592"/>
                  <a:gd name="T3" fmla="*/ 8 h 152"/>
                  <a:gd name="T4" fmla="*/ 2592 w 2592"/>
                  <a:gd name="T5" fmla="*/ 152 h 152"/>
                  <a:gd name="T6" fmla="*/ 0 60000 65536"/>
                  <a:gd name="T7" fmla="*/ 0 60000 65536"/>
                  <a:gd name="T8" fmla="*/ 0 60000 65536"/>
                  <a:gd name="T9" fmla="*/ 0 w 2592"/>
                  <a:gd name="T10" fmla="*/ 0 h 152"/>
                  <a:gd name="T11" fmla="*/ 2592 w 2592"/>
                  <a:gd name="T12" fmla="*/ 152 h 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2" h="152">
                    <a:moveTo>
                      <a:pt x="0" y="104"/>
                    </a:moveTo>
                    <a:cubicBezTo>
                      <a:pt x="768" y="52"/>
                      <a:pt x="1536" y="0"/>
                      <a:pt x="1968" y="8"/>
                    </a:cubicBezTo>
                    <a:cubicBezTo>
                      <a:pt x="2400" y="16"/>
                      <a:pt x="2496" y="84"/>
                      <a:pt x="2592" y="15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Freeform 69"/>
              <p:cNvSpPr>
                <a:spLocks/>
              </p:cNvSpPr>
              <p:nvPr/>
            </p:nvSpPr>
            <p:spPr bwMode="auto">
              <a:xfrm rot="-171745">
                <a:off x="1440" y="2112"/>
                <a:ext cx="3216" cy="200"/>
              </a:xfrm>
              <a:custGeom>
                <a:avLst/>
                <a:gdLst>
                  <a:gd name="T0" fmla="*/ 0 w 3360"/>
                  <a:gd name="T1" fmla="*/ 152 h 200"/>
                  <a:gd name="T2" fmla="*/ 2243 w 3360"/>
                  <a:gd name="T3" fmla="*/ 8 h 200"/>
                  <a:gd name="T4" fmla="*/ 3078 w 3360"/>
                  <a:gd name="T5" fmla="*/ 200 h 200"/>
                  <a:gd name="T6" fmla="*/ 0 60000 65536"/>
                  <a:gd name="T7" fmla="*/ 0 60000 65536"/>
                  <a:gd name="T8" fmla="*/ 0 60000 65536"/>
                  <a:gd name="T9" fmla="*/ 0 w 3360"/>
                  <a:gd name="T10" fmla="*/ 0 h 200"/>
                  <a:gd name="T11" fmla="*/ 3360 w 3360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0" h="200">
                    <a:moveTo>
                      <a:pt x="0" y="152"/>
                    </a:moveTo>
                    <a:cubicBezTo>
                      <a:pt x="944" y="76"/>
                      <a:pt x="1888" y="0"/>
                      <a:pt x="2448" y="8"/>
                    </a:cubicBezTo>
                    <a:cubicBezTo>
                      <a:pt x="3008" y="16"/>
                      <a:pt x="3184" y="108"/>
                      <a:pt x="3360" y="2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5" name="Freeform 70"/>
              <p:cNvSpPr>
                <a:spLocks/>
              </p:cNvSpPr>
              <p:nvPr/>
            </p:nvSpPr>
            <p:spPr bwMode="auto">
              <a:xfrm>
                <a:off x="1440" y="2440"/>
                <a:ext cx="1544" cy="400"/>
              </a:xfrm>
              <a:custGeom>
                <a:avLst/>
                <a:gdLst>
                  <a:gd name="T0" fmla="*/ 0 w 1544"/>
                  <a:gd name="T1" fmla="*/ 0 h 400"/>
                  <a:gd name="T2" fmla="*/ 1296 w 1544"/>
                  <a:gd name="T3" fmla="*/ 336 h 400"/>
                  <a:gd name="T4" fmla="*/ 1488 w 1544"/>
                  <a:gd name="T5" fmla="*/ 384 h 400"/>
                  <a:gd name="T6" fmla="*/ 0 60000 65536"/>
                  <a:gd name="T7" fmla="*/ 0 60000 65536"/>
                  <a:gd name="T8" fmla="*/ 0 60000 65536"/>
                  <a:gd name="T9" fmla="*/ 0 w 1544"/>
                  <a:gd name="T10" fmla="*/ 0 h 400"/>
                  <a:gd name="T11" fmla="*/ 1544 w 1544"/>
                  <a:gd name="T12" fmla="*/ 400 h 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4" h="400">
                    <a:moveTo>
                      <a:pt x="0" y="0"/>
                    </a:moveTo>
                    <a:cubicBezTo>
                      <a:pt x="524" y="136"/>
                      <a:pt x="1048" y="272"/>
                      <a:pt x="1296" y="336"/>
                    </a:cubicBezTo>
                    <a:cubicBezTo>
                      <a:pt x="1544" y="400"/>
                      <a:pt x="1516" y="392"/>
                      <a:pt x="1488" y="38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9575" name="Text Box 71"/>
          <p:cNvSpPr txBox="1">
            <a:spLocks noChangeArrowheads="1"/>
          </p:cNvSpPr>
          <p:nvPr/>
        </p:nvSpPr>
        <p:spPr bwMode="auto">
          <a:xfrm>
            <a:off x="228600" y="4704388"/>
            <a:ext cx="7467600" cy="188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60000"/>
              </a:lnSpc>
              <a:spcBef>
                <a:spcPts val="3000"/>
              </a:spcBef>
            </a:pPr>
            <a:endParaRPr lang="en-US" b="0" dirty="0">
              <a:latin typeface="Times New Roman" charset="0"/>
            </a:endParaRPr>
          </a:p>
          <a:p>
            <a:pPr algn="l" eaLnBrk="1" hangingPunct="1">
              <a:lnSpc>
                <a:spcPct val="60000"/>
              </a:lnSpc>
              <a:spcBef>
                <a:spcPts val="3000"/>
              </a:spcBef>
              <a:buFontTx/>
              <a:buAutoNum type="arabicPeriod"/>
            </a:pPr>
            <a:r>
              <a:rPr lang="en-US" b="0" dirty="0">
                <a:latin typeface="Times New Roman" charset="0"/>
              </a:rPr>
              <a:t>Provide internal reachability (</a:t>
            </a:r>
            <a:r>
              <a:rPr lang="en-US" dirty="0">
                <a:latin typeface="Times New Roman" charset="0"/>
              </a:rPr>
              <a:t>IGP</a:t>
            </a:r>
            <a:r>
              <a:rPr lang="en-US" b="0" dirty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0" dirty="0">
                <a:latin typeface="Times New Roman" charset="0"/>
              </a:rPr>
              <a:t>Learn routes to external destinations (</a:t>
            </a:r>
            <a:r>
              <a:rPr lang="en-US" dirty="0" err="1">
                <a:latin typeface="Times New Roman" charset="0"/>
              </a:rPr>
              <a:t>eBGP</a:t>
            </a:r>
            <a:r>
              <a:rPr lang="en-US" b="0" dirty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0" dirty="0">
                <a:latin typeface="Times New Roman" charset="0"/>
              </a:rPr>
              <a:t>Distribute externally learned routes internally (</a:t>
            </a:r>
            <a:r>
              <a:rPr lang="en-US" dirty="0" err="1">
                <a:latin typeface="Times New Roman" charset="0"/>
              </a:rPr>
              <a:t>iBGP</a:t>
            </a:r>
            <a:r>
              <a:rPr lang="en-US" b="0" dirty="0" smtClean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0" dirty="0" smtClean="0">
                <a:latin typeface="Times New Roman" charset="0"/>
              </a:rPr>
              <a:t>Travel shortest path to egress (IGP)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2069576" name="AutoShape 72"/>
          <p:cNvSpPr>
            <a:spLocks noChangeArrowheads="1"/>
          </p:cNvSpPr>
          <p:nvPr/>
        </p:nvSpPr>
        <p:spPr bwMode="auto">
          <a:xfrm>
            <a:off x="5410200" y="5542588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577" name="Line 73"/>
          <p:cNvSpPr>
            <a:spLocks noChangeShapeType="1"/>
          </p:cNvSpPr>
          <p:nvPr/>
        </p:nvSpPr>
        <p:spPr bwMode="auto">
          <a:xfrm>
            <a:off x="6324600" y="607598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579" name="Line 75"/>
          <p:cNvSpPr>
            <a:spLocks noChangeShapeType="1"/>
          </p:cNvSpPr>
          <p:nvPr/>
        </p:nvSpPr>
        <p:spPr bwMode="auto">
          <a:xfrm>
            <a:off x="4572000" y="53901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2286000" y="3100387"/>
            <a:ext cx="5105400" cy="1319213"/>
            <a:chOff x="1440" y="1968"/>
            <a:chExt cx="3216" cy="831"/>
          </a:xfrm>
        </p:grpSpPr>
        <p:grpSp>
          <p:nvGrpSpPr>
            <p:cNvPr id="36902" name="Group 77"/>
            <p:cNvGrpSpPr>
              <a:grpSpLocks/>
            </p:cNvGrpSpPr>
            <p:nvPr/>
          </p:nvGrpSpPr>
          <p:grpSpPr bwMode="auto">
            <a:xfrm>
              <a:off x="1440" y="2112"/>
              <a:ext cx="3216" cy="687"/>
              <a:chOff x="1440" y="2097"/>
              <a:chExt cx="3216" cy="687"/>
            </a:xfrm>
          </p:grpSpPr>
          <p:cxnSp>
            <p:nvCxnSpPr>
              <p:cNvPr id="36905" name="AutoShape 78"/>
              <p:cNvCxnSpPr>
                <a:cxnSpLocks noChangeShapeType="1"/>
              </p:cNvCxnSpPr>
              <p:nvPr/>
            </p:nvCxnSpPr>
            <p:spPr bwMode="auto">
              <a:xfrm>
                <a:off x="1440" y="2386"/>
                <a:ext cx="672" cy="10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6" name="AutoShape 79"/>
              <p:cNvCxnSpPr>
                <a:cxnSpLocks noChangeShapeType="1"/>
              </p:cNvCxnSpPr>
              <p:nvPr/>
            </p:nvCxnSpPr>
            <p:spPr bwMode="auto">
              <a:xfrm flipV="1">
                <a:off x="2256" y="2132"/>
                <a:ext cx="216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7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2400" y="2342"/>
                <a:ext cx="768" cy="1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08" name="Line 81"/>
              <p:cNvSpPr>
                <a:spLocks noChangeShapeType="1"/>
              </p:cNvSpPr>
              <p:nvPr/>
            </p:nvSpPr>
            <p:spPr bwMode="auto">
              <a:xfrm flipV="1">
                <a:off x="3168" y="24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Line 82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Line 83"/>
              <p:cNvSpPr>
                <a:spLocks noChangeShapeType="1"/>
              </p:cNvSpPr>
              <p:nvPr/>
            </p:nvSpPr>
            <p:spPr bwMode="auto">
              <a:xfrm flipH="1" flipV="1">
                <a:off x="2352" y="2544"/>
                <a:ext cx="57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Text Box 84"/>
              <p:cNvSpPr txBox="1">
                <a:spLocks noChangeArrowheads="1"/>
              </p:cNvSpPr>
              <p:nvPr/>
            </p:nvSpPr>
            <p:spPr bwMode="auto">
              <a:xfrm>
                <a:off x="1718" y="221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6</a:t>
                </a:r>
              </a:p>
            </p:txBody>
          </p:sp>
          <p:sp>
            <p:nvSpPr>
              <p:cNvPr id="36912" name="Text Box 85"/>
              <p:cNvSpPr txBox="1">
                <a:spLocks noChangeArrowheads="1"/>
              </p:cNvSpPr>
              <p:nvPr/>
            </p:nvSpPr>
            <p:spPr bwMode="auto">
              <a:xfrm>
                <a:off x="2208" y="209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36913" name="Text Box 86"/>
              <p:cNvSpPr txBox="1">
                <a:spLocks noChangeArrowheads="1"/>
              </p:cNvSpPr>
              <p:nvPr/>
            </p:nvSpPr>
            <p:spPr bwMode="auto">
              <a:xfrm>
                <a:off x="2688" y="21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4</a:t>
                </a:r>
              </a:p>
            </p:txBody>
          </p:sp>
          <p:sp>
            <p:nvSpPr>
              <p:cNvPr id="36914" name="Text Box 87"/>
              <p:cNvSpPr txBox="1">
                <a:spLocks noChangeArrowheads="1"/>
              </p:cNvSpPr>
              <p:nvPr/>
            </p:nvSpPr>
            <p:spPr bwMode="auto">
              <a:xfrm>
                <a:off x="3648" y="21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9</a:t>
                </a:r>
              </a:p>
            </p:txBody>
          </p:sp>
          <p:sp>
            <p:nvSpPr>
              <p:cNvPr id="36915" name="Text Box 88"/>
              <p:cNvSpPr txBox="1">
                <a:spLocks noChangeArrowheads="1"/>
              </p:cNvSpPr>
              <p:nvPr/>
            </p:nvSpPr>
            <p:spPr bwMode="auto">
              <a:xfrm>
                <a:off x="4364" y="215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36916" name="Text Box 89"/>
              <p:cNvSpPr txBox="1">
                <a:spLocks noChangeArrowheads="1"/>
              </p:cNvSpPr>
              <p:nvPr/>
            </p:nvSpPr>
            <p:spPr bwMode="auto">
              <a:xfrm>
                <a:off x="3216" y="24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36917" name="Text Box 90"/>
              <p:cNvSpPr txBox="1">
                <a:spLocks noChangeArrowheads="1"/>
              </p:cNvSpPr>
              <p:nvPr/>
            </p:nvSpPr>
            <p:spPr bwMode="auto">
              <a:xfrm>
                <a:off x="2688" y="24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3</a:t>
                </a:r>
              </a:p>
            </p:txBody>
          </p:sp>
          <p:cxnSp>
            <p:nvCxnSpPr>
              <p:cNvPr id="36918" name="AutoShape 91"/>
              <p:cNvCxnSpPr>
                <a:cxnSpLocks noChangeShapeType="1"/>
              </p:cNvCxnSpPr>
              <p:nvPr/>
            </p:nvCxnSpPr>
            <p:spPr bwMode="auto">
              <a:xfrm>
                <a:off x="3456" y="2342"/>
                <a:ext cx="528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903" name="Line 92"/>
            <p:cNvSpPr>
              <a:spLocks noChangeShapeType="1"/>
            </p:cNvSpPr>
            <p:nvPr/>
          </p:nvSpPr>
          <p:spPr bwMode="auto">
            <a:xfrm>
              <a:off x="2688" y="2112"/>
              <a:ext cx="48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Text Box 93"/>
            <p:cNvSpPr txBox="1">
              <a:spLocks noChangeArrowheads="1"/>
            </p:cNvSpPr>
            <p:nvPr/>
          </p:nvSpPr>
          <p:spPr bwMode="auto">
            <a:xfrm>
              <a:off x="2832" y="19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99" name="Group 94"/>
          <p:cNvGrpSpPr>
            <a:grpSpLocks/>
          </p:cNvGrpSpPr>
          <p:nvPr/>
        </p:nvGrpSpPr>
        <p:grpSpPr bwMode="auto">
          <a:xfrm>
            <a:off x="3429000" y="2362200"/>
            <a:ext cx="4343400" cy="1524000"/>
            <a:chOff x="2160" y="1488"/>
            <a:chExt cx="2736" cy="960"/>
          </a:xfrm>
        </p:grpSpPr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2160" y="1584"/>
              <a:ext cx="144" cy="864"/>
            </a:xfrm>
            <a:custGeom>
              <a:avLst/>
              <a:gdLst>
                <a:gd name="T0" fmla="*/ 0 w 144"/>
                <a:gd name="T1" fmla="*/ 864 h 864"/>
                <a:gd name="T2" fmla="*/ 144 w 144"/>
                <a:gd name="T3" fmla="*/ 480 h 864"/>
                <a:gd name="T4" fmla="*/ 0 w 144"/>
                <a:gd name="T5" fmla="*/ 0 h 864"/>
                <a:gd name="T6" fmla="*/ 0 60000 65536"/>
                <a:gd name="T7" fmla="*/ 0 60000 65536"/>
                <a:gd name="T8" fmla="*/ 0 60000 65536"/>
                <a:gd name="T9" fmla="*/ 0 w 144"/>
                <a:gd name="T10" fmla="*/ 0 h 864"/>
                <a:gd name="T11" fmla="*/ 144 w 14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64">
                  <a:moveTo>
                    <a:pt x="0" y="864"/>
                  </a:moveTo>
                  <a:cubicBezTo>
                    <a:pt x="72" y="744"/>
                    <a:pt x="144" y="624"/>
                    <a:pt x="144" y="480"/>
                  </a:cubicBezTo>
                  <a:cubicBezTo>
                    <a:pt x="144" y="336"/>
                    <a:pt x="72" y="168"/>
                    <a:pt x="0" y="0"/>
                  </a:cubicBezTo>
                </a:path>
              </a:pathLst>
            </a:custGeom>
            <a:noFill/>
            <a:ln w="114300">
              <a:solidFill>
                <a:srgbClr val="FFE1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496" y="1488"/>
              <a:ext cx="768" cy="816"/>
            </a:xfrm>
            <a:custGeom>
              <a:avLst/>
              <a:gdLst>
                <a:gd name="T0" fmla="*/ 768 w 768"/>
                <a:gd name="T1" fmla="*/ 816 h 816"/>
                <a:gd name="T2" fmla="*/ 192 w 768"/>
                <a:gd name="T3" fmla="*/ 480 h 816"/>
                <a:gd name="T4" fmla="*/ 0 w 768"/>
                <a:gd name="T5" fmla="*/ 0 h 816"/>
                <a:gd name="T6" fmla="*/ 0 60000 65536"/>
                <a:gd name="T7" fmla="*/ 0 60000 65536"/>
                <a:gd name="T8" fmla="*/ 0 60000 65536"/>
                <a:gd name="T9" fmla="*/ 0 w 768"/>
                <a:gd name="T10" fmla="*/ 0 h 816"/>
                <a:gd name="T11" fmla="*/ 768 w 76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816">
                  <a:moveTo>
                    <a:pt x="768" y="816"/>
                  </a:moveTo>
                  <a:cubicBezTo>
                    <a:pt x="544" y="716"/>
                    <a:pt x="320" y="616"/>
                    <a:pt x="192" y="480"/>
                  </a:cubicBezTo>
                  <a:cubicBezTo>
                    <a:pt x="64" y="344"/>
                    <a:pt x="32" y="172"/>
                    <a:pt x="0" y="0"/>
                  </a:cubicBezTo>
                </a:path>
              </a:pathLst>
            </a:custGeom>
            <a:noFill/>
            <a:ln w="114300">
              <a:solidFill>
                <a:srgbClr val="FFE1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4080" y="1632"/>
              <a:ext cx="816" cy="768"/>
            </a:xfrm>
            <a:custGeom>
              <a:avLst/>
              <a:gdLst>
                <a:gd name="T0" fmla="*/ 0 w 816"/>
                <a:gd name="T1" fmla="*/ 768 h 768"/>
                <a:gd name="T2" fmla="*/ 672 w 816"/>
                <a:gd name="T3" fmla="*/ 480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768"/>
                  </a:moveTo>
                  <a:cubicBezTo>
                    <a:pt x="268" y="688"/>
                    <a:pt x="536" y="608"/>
                    <a:pt x="672" y="480"/>
                  </a:cubicBezTo>
                  <a:cubicBezTo>
                    <a:pt x="808" y="352"/>
                    <a:pt x="812" y="176"/>
                    <a:pt x="816" y="0"/>
                  </a:cubicBezTo>
                </a:path>
              </a:pathLst>
            </a:custGeom>
            <a:noFill/>
            <a:ln w="114300">
              <a:solidFill>
                <a:srgbClr val="FFE1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1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76" grpId="0" animBg="1"/>
      <p:bldP spid="2069577" grpId="0" animBg="1"/>
      <p:bldP spid="20695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Messages in BGP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800600"/>
          </a:xfrm>
        </p:spPr>
        <p:txBody>
          <a:bodyPr/>
          <a:lstStyle/>
          <a:p>
            <a:pPr marL="342900" indent="-342900"/>
            <a:r>
              <a:rPr lang="en-US" b="1" dirty="0" smtClean="0"/>
              <a:t>Open </a:t>
            </a:r>
            <a:endParaRPr lang="en-US" b="1" dirty="0"/>
          </a:p>
          <a:p>
            <a:pPr marL="742950" lvl="1" indent="-285750"/>
            <a:r>
              <a:rPr lang="en-US" dirty="0">
                <a:solidFill>
                  <a:srgbClr val="000090"/>
                </a:solidFill>
              </a:rPr>
              <a:t>Establishes BGP </a:t>
            </a:r>
            <a:r>
              <a:rPr lang="en-US" dirty="0" smtClean="0">
                <a:solidFill>
                  <a:srgbClr val="000090"/>
                </a:solidFill>
              </a:rPr>
              <a:t>session</a:t>
            </a:r>
            <a:endParaRPr lang="en-US" dirty="0">
              <a:solidFill>
                <a:srgbClr val="000090"/>
              </a:solidFill>
            </a:endParaRPr>
          </a:p>
          <a:p>
            <a:pPr marL="742950" lvl="1" indent="-285750"/>
            <a:r>
              <a:rPr lang="en-US" dirty="0">
                <a:solidFill>
                  <a:srgbClr val="000090"/>
                </a:solidFill>
              </a:rPr>
              <a:t>BGP uses </a:t>
            </a:r>
            <a:r>
              <a:rPr lang="en-US" dirty="0" smtClean="0">
                <a:solidFill>
                  <a:srgbClr val="000090"/>
                </a:solidFill>
              </a:rPr>
              <a:t>TCP </a:t>
            </a:r>
            <a:r>
              <a:rPr lang="en-US" i="1" dirty="0" smtClean="0">
                <a:solidFill>
                  <a:srgbClr val="000090"/>
                </a:solidFill>
              </a:rPr>
              <a:t>[will make sense in 1-2weeks]</a:t>
            </a:r>
            <a:endParaRPr lang="en-US" i="1" dirty="0">
              <a:solidFill>
                <a:srgbClr val="000090"/>
              </a:solidFill>
            </a:endParaRPr>
          </a:p>
          <a:p>
            <a:pPr marL="342900" indent="-342900"/>
            <a:r>
              <a:rPr lang="en-US" b="1" dirty="0" smtClean="0"/>
              <a:t>Notification</a:t>
            </a:r>
            <a:endParaRPr lang="en-US" b="1" dirty="0"/>
          </a:p>
          <a:p>
            <a:pPr marL="742950" lvl="1" indent="-285750"/>
            <a:r>
              <a:rPr lang="en-US" dirty="0">
                <a:solidFill>
                  <a:srgbClr val="000090"/>
                </a:solidFill>
              </a:rPr>
              <a:t>Report unusual conditions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Update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dirty="0">
                <a:solidFill>
                  <a:srgbClr val="000090"/>
                </a:solidFill>
              </a:rPr>
              <a:t>Inform neighbor of new </a:t>
            </a:r>
            <a:r>
              <a:rPr lang="en-US" dirty="0" smtClean="0">
                <a:solidFill>
                  <a:srgbClr val="000090"/>
                </a:solidFill>
              </a:rPr>
              <a:t>routes</a:t>
            </a:r>
            <a:endParaRPr lang="en-US" dirty="0">
              <a:solidFill>
                <a:srgbClr val="000090"/>
              </a:solidFill>
            </a:endParaRPr>
          </a:p>
          <a:p>
            <a:pPr marL="742950" lvl="1" indent="-285750"/>
            <a:r>
              <a:rPr lang="en-US" dirty="0">
                <a:solidFill>
                  <a:srgbClr val="000090"/>
                </a:solidFill>
              </a:rPr>
              <a:t>Inform neighbor of </a:t>
            </a:r>
            <a:r>
              <a:rPr lang="en-US" dirty="0" smtClean="0">
                <a:solidFill>
                  <a:srgbClr val="000090"/>
                </a:solidFill>
              </a:rPr>
              <a:t>old </a:t>
            </a:r>
            <a:r>
              <a:rPr lang="en-US" dirty="0">
                <a:solidFill>
                  <a:srgbClr val="000090"/>
                </a:solidFill>
              </a:rPr>
              <a:t>routes that become inactive</a:t>
            </a:r>
          </a:p>
          <a:p>
            <a:pPr marL="342900" indent="-342900"/>
            <a:r>
              <a:rPr lang="en-US" b="1" dirty="0" err="1" smtClean="0"/>
              <a:t>Keepalive</a:t>
            </a:r>
            <a:r>
              <a:rPr lang="en-US" b="1" dirty="0" smtClean="0"/>
              <a:t> </a:t>
            </a:r>
            <a:endParaRPr lang="en-US" b="1" dirty="0"/>
          </a:p>
          <a:p>
            <a:pPr marL="742950" lvl="1" indent="-285750"/>
            <a:r>
              <a:rPr lang="en-US" dirty="0">
                <a:solidFill>
                  <a:srgbClr val="000090"/>
                </a:solidFill>
              </a:rPr>
              <a:t>Inform neighbor that connection is still viable</a:t>
            </a:r>
          </a:p>
        </p:txBody>
      </p:sp>
    </p:spTree>
    <p:extLst>
      <p:ext uri="{BB962C8B-B14F-4D97-AF65-F5344CB8AC3E}">
        <p14:creationId xmlns:p14="http://schemas.microsoft.com/office/powerpoint/2010/main" val="72514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Updates</a:t>
            </a:r>
            <a:endParaRPr lang="en-US" dirty="0"/>
          </a:p>
        </p:txBody>
      </p:sp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1279525" y="583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053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763000" cy="4038600"/>
          </a:xfrm>
        </p:spPr>
        <p:txBody>
          <a:bodyPr/>
          <a:lstStyle/>
          <a:p>
            <a:pPr marL="342900" indent="-342900"/>
            <a:endParaRPr lang="en-US" sz="2800" dirty="0"/>
          </a:p>
          <a:p>
            <a:pPr marL="342900" indent="-342900"/>
            <a:r>
              <a:rPr lang="en-US" dirty="0" smtClean="0"/>
              <a:t>Format </a:t>
            </a:r>
            <a:r>
              <a:rPr lang="en-US" i="1" dirty="0" smtClean="0">
                <a:solidFill>
                  <a:srgbClr val="FF0000"/>
                </a:solidFill>
              </a:rPr>
              <a:t>&lt;IP prefix: route attributes&gt;</a:t>
            </a:r>
            <a:endParaRPr lang="en-US" i="1" dirty="0">
              <a:solidFill>
                <a:srgbClr val="FF0000"/>
              </a:solidFill>
            </a:endParaRPr>
          </a:p>
          <a:p>
            <a:pPr lvl="1" indent="-342900"/>
            <a:r>
              <a:rPr lang="en-US" sz="2400" dirty="0" smtClean="0"/>
              <a:t>attributes describe properties of the route</a:t>
            </a:r>
          </a:p>
          <a:p>
            <a:pPr lvl="1" indent="-342900"/>
            <a:endParaRPr lang="en-US" dirty="0"/>
          </a:p>
          <a:p>
            <a:r>
              <a:rPr lang="en-US" dirty="0" smtClean="0"/>
              <a:t>Two kinds of updates</a:t>
            </a:r>
            <a:endParaRPr lang="en-US" dirty="0"/>
          </a:p>
          <a:p>
            <a:pPr lvl="1" indent="-342900"/>
            <a:r>
              <a:rPr lang="en-US" sz="2400" dirty="0" smtClean="0">
                <a:solidFill>
                  <a:srgbClr val="FF0000"/>
                </a:solidFill>
              </a:rPr>
              <a:t>announcements</a:t>
            </a:r>
            <a:r>
              <a:rPr lang="en-US" sz="2400" dirty="0" smtClean="0"/>
              <a:t>: new routes or changes to existing routes</a:t>
            </a:r>
          </a:p>
          <a:p>
            <a:pPr lvl="1" indent="-342900"/>
            <a:r>
              <a:rPr lang="en-US" dirty="0" smtClean="0">
                <a:solidFill>
                  <a:srgbClr val="FF0000"/>
                </a:solidFill>
              </a:rPr>
              <a:t>withdrawal</a:t>
            </a:r>
            <a:r>
              <a:rPr lang="en-US" dirty="0" smtClean="0"/>
              <a:t>: remove routes that no longer exist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0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9144000" cy="1173162"/>
          </a:xfrm>
        </p:spPr>
        <p:txBody>
          <a:bodyPr/>
          <a:lstStyle/>
          <a:p>
            <a:r>
              <a:rPr lang="en-US" dirty="0" smtClean="0"/>
              <a:t>Route Attributes</a:t>
            </a:r>
            <a:endParaRPr lang="en-US" dirty="0"/>
          </a:p>
        </p:txBody>
      </p:sp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1279525" y="583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053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pPr marL="342900" indent="-342900"/>
            <a:r>
              <a:rPr lang="en-US" dirty="0" smtClean="0"/>
              <a:t>Routes are described using attributes</a:t>
            </a:r>
          </a:p>
          <a:p>
            <a:pPr lvl="1" indent="-342900"/>
            <a:r>
              <a:rPr lang="en-US" dirty="0" smtClean="0"/>
              <a:t>Used in route selection/export decisions</a:t>
            </a:r>
          </a:p>
          <a:p>
            <a:pPr marL="342900" indent="-342900"/>
            <a:r>
              <a:rPr lang="en-US" sz="2800" dirty="0" smtClean="0"/>
              <a:t>Some attributes are local</a:t>
            </a:r>
          </a:p>
          <a:p>
            <a:pPr lvl="1" indent="-342900"/>
            <a:r>
              <a:rPr lang="en-US" sz="2400" dirty="0" smtClean="0"/>
              <a:t>i.e., private within an AS, not included in announcements</a:t>
            </a:r>
          </a:p>
          <a:p>
            <a:pPr marL="342900" indent="-342900"/>
            <a:r>
              <a:rPr lang="en-US" sz="2800" dirty="0" smtClean="0"/>
              <a:t>Some </a:t>
            </a:r>
            <a:r>
              <a:rPr lang="en-US" sz="2800" dirty="0" smtClean="0"/>
              <a:t>attributes are </a:t>
            </a:r>
            <a:r>
              <a:rPr lang="en-US" dirty="0" smtClean="0"/>
              <a:t>propagated with </a:t>
            </a:r>
            <a:r>
              <a:rPr lang="en-US" dirty="0" err="1" smtClean="0"/>
              <a:t>eBGP</a:t>
            </a:r>
            <a:r>
              <a:rPr lang="en-US" dirty="0" smtClean="0"/>
              <a:t> route announcements</a:t>
            </a:r>
            <a:endParaRPr lang="en-US" sz="2800" dirty="0"/>
          </a:p>
          <a:p>
            <a:pPr marL="393700" indent="-285750"/>
            <a:r>
              <a:rPr lang="en-US" dirty="0" smtClean="0"/>
              <a:t>There </a:t>
            </a:r>
            <a:r>
              <a:rPr lang="en-US" dirty="0" smtClean="0"/>
              <a:t>are many standardized attributes in BGP</a:t>
            </a:r>
          </a:p>
          <a:p>
            <a:pPr marL="742950" lvl="1" indent="-285750"/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discuss a few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7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378"/>
          <p:cNvSpPr/>
          <p:nvPr/>
        </p:nvSpPr>
        <p:spPr>
          <a:xfrm>
            <a:off x="2971800" y="3810000"/>
            <a:ext cx="1981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8" name="Shape 378"/>
          <p:cNvSpPr/>
          <p:nvPr/>
        </p:nvSpPr>
        <p:spPr>
          <a:xfrm>
            <a:off x="5638800" y="3048000"/>
            <a:ext cx="1981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6" name="Shape 378"/>
          <p:cNvSpPr/>
          <p:nvPr/>
        </p:nvSpPr>
        <p:spPr>
          <a:xfrm>
            <a:off x="1524000" y="2209800"/>
            <a:ext cx="1981200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endCxn id="114" idx="1"/>
          </p:cNvCxnSpPr>
          <p:nvPr/>
        </p:nvCxnSpPr>
        <p:spPr bwMode="auto">
          <a:xfrm flipV="1">
            <a:off x="2438400" y="4719042"/>
            <a:ext cx="457200" cy="799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115" idx="2"/>
          </p:cNvCxnSpPr>
          <p:nvPr/>
        </p:nvCxnSpPr>
        <p:spPr bwMode="auto">
          <a:xfrm flipV="1">
            <a:off x="3131095" y="5323284"/>
            <a:ext cx="488405" cy="4138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1828800" y="3124200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2590800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“Interior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“Autonomous </a:t>
            </a:r>
            <a:r>
              <a:rPr lang="en-US" b="0" dirty="0" smtClean="0">
                <a:solidFill>
                  <a:schemeClr val="tx1"/>
                </a:solidFill>
              </a:rPr>
              <a:t>System (AS)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“Domain”</a:t>
            </a: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Region of a network under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single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administrative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entity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Shape 388"/>
          <p:cNvSpPr/>
          <p:nvPr/>
        </p:nvSpPr>
        <p:spPr>
          <a:xfrm>
            <a:off x="762000" y="28194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Shape 388"/>
          <p:cNvSpPr/>
          <p:nvPr/>
        </p:nvSpPr>
        <p:spPr>
          <a:xfrm>
            <a:off x="2133600" y="4595811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4" name="Shape 388"/>
          <p:cNvSpPr/>
          <p:nvPr/>
        </p:nvSpPr>
        <p:spPr>
          <a:xfrm>
            <a:off x="2895600" y="56388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8" name="Shape 388"/>
          <p:cNvSpPr/>
          <p:nvPr/>
        </p:nvSpPr>
        <p:spPr>
          <a:xfrm>
            <a:off x="3962400" y="25146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5" name="Shape 388"/>
          <p:cNvSpPr/>
          <p:nvPr/>
        </p:nvSpPr>
        <p:spPr>
          <a:xfrm>
            <a:off x="6400800" y="48006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7" name="Shape 388"/>
          <p:cNvSpPr/>
          <p:nvPr/>
        </p:nvSpPr>
        <p:spPr>
          <a:xfrm>
            <a:off x="8001000" y="3581400"/>
            <a:ext cx="357188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0" name="Shape 411"/>
          <p:cNvSpPr/>
          <p:nvPr/>
        </p:nvSpPr>
        <p:spPr>
          <a:xfrm>
            <a:off x="1524000" y="2819400"/>
            <a:ext cx="446484" cy="3702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3" name="Shape 411"/>
          <p:cNvSpPr/>
          <p:nvPr/>
        </p:nvSpPr>
        <p:spPr>
          <a:xfrm>
            <a:off x="2209800" y="3439716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4" name="Shape 411"/>
          <p:cNvSpPr/>
          <p:nvPr/>
        </p:nvSpPr>
        <p:spPr>
          <a:xfrm>
            <a:off x="2667000" y="2372916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6" name="Shape 411"/>
          <p:cNvSpPr/>
          <p:nvPr/>
        </p:nvSpPr>
        <p:spPr>
          <a:xfrm>
            <a:off x="2514600" y="28194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7" name="Shape 411"/>
          <p:cNvSpPr/>
          <p:nvPr/>
        </p:nvSpPr>
        <p:spPr>
          <a:xfrm>
            <a:off x="3276600" y="2514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8" name="Shape 411"/>
          <p:cNvSpPr/>
          <p:nvPr/>
        </p:nvSpPr>
        <p:spPr>
          <a:xfrm>
            <a:off x="5638800" y="3657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0" name="Shape 411"/>
          <p:cNvSpPr/>
          <p:nvPr/>
        </p:nvSpPr>
        <p:spPr>
          <a:xfrm>
            <a:off x="3048000" y="32004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2" name="Shape 411"/>
          <p:cNvSpPr/>
          <p:nvPr/>
        </p:nvSpPr>
        <p:spPr>
          <a:xfrm>
            <a:off x="3124200" y="4038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3" name="Shape 411"/>
          <p:cNvSpPr/>
          <p:nvPr/>
        </p:nvSpPr>
        <p:spPr>
          <a:xfrm>
            <a:off x="4572000" y="4038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4" name="Shape 411"/>
          <p:cNvSpPr/>
          <p:nvPr/>
        </p:nvSpPr>
        <p:spPr>
          <a:xfrm>
            <a:off x="2895600" y="45720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5" name="Shape 411"/>
          <p:cNvSpPr/>
          <p:nvPr/>
        </p:nvSpPr>
        <p:spPr>
          <a:xfrm>
            <a:off x="3429000" y="50292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7" name="Shape 411"/>
          <p:cNvSpPr/>
          <p:nvPr/>
        </p:nvSpPr>
        <p:spPr>
          <a:xfrm>
            <a:off x="3810000" y="4419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8" name="Shape 411"/>
          <p:cNvSpPr/>
          <p:nvPr/>
        </p:nvSpPr>
        <p:spPr>
          <a:xfrm>
            <a:off x="4267200" y="48768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9" name="Shape 411"/>
          <p:cNvSpPr/>
          <p:nvPr/>
        </p:nvSpPr>
        <p:spPr>
          <a:xfrm>
            <a:off x="6858000" y="3211116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0" name="Shape 411"/>
          <p:cNvSpPr/>
          <p:nvPr/>
        </p:nvSpPr>
        <p:spPr>
          <a:xfrm>
            <a:off x="6172200" y="31242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1" name="Shape 411"/>
          <p:cNvSpPr/>
          <p:nvPr/>
        </p:nvSpPr>
        <p:spPr>
          <a:xfrm>
            <a:off x="6400800" y="42672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2" name="Shape 411"/>
          <p:cNvSpPr/>
          <p:nvPr/>
        </p:nvSpPr>
        <p:spPr>
          <a:xfrm>
            <a:off x="7391400" y="3657600"/>
            <a:ext cx="381000" cy="294084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" name="Rounded Rectangle 123"/>
          <p:cNvSpPr/>
          <p:nvPr/>
        </p:nvSpPr>
        <p:spPr bwMode="auto">
          <a:xfrm>
            <a:off x="4800600" y="18288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“Border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047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8392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Attributes (1): </a:t>
            </a:r>
            <a:r>
              <a:rPr lang="en-US" dirty="0" smtClean="0">
                <a:latin typeface="American Typewriter"/>
                <a:ea typeface="ＭＳ Ｐゴシック" charset="0"/>
                <a:cs typeface="American Typewriter"/>
              </a:rPr>
              <a:t>ASPATH</a:t>
            </a:r>
            <a:endParaRPr lang="en-US" dirty="0">
              <a:latin typeface="American Typewriter"/>
              <a:ea typeface="ＭＳ Ｐゴシック" charset="0"/>
              <a:cs typeface="American Typewriter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401888"/>
          </a:xfrm>
        </p:spPr>
        <p:txBody>
          <a:bodyPr/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Carried in route announcements</a:t>
            </a:r>
          </a:p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Vector that lists all the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ASes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a route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advertisement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has traversed (in reverse order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2105" name="Group 32"/>
          <p:cNvGrpSpPr>
            <a:grpSpLocks/>
          </p:cNvGrpSpPr>
          <p:nvPr/>
        </p:nvGrpSpPr>
        <p:grpSpPr bwMode="auto">
          <a:xfrm>
            <a:off x="3317875" y="3365500"/>
            <a:ext cx="2578100" cy="2349500"/>
            <a:chOff x="2116" y="820"/>
            <a:chExt cx="1624" cy="1480"/>
          </a:xfrm>
        </p:grpSpPr>
        <p:grpSp>
          <p:nvGrpSpPr>
            <p:cNvPr id="132153" name="Group 33"/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132166" name="Oval 34"/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7" name="Oval 35"/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8" name="Oval 36"/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9" name="Oval 37"/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0" name="Oval 38"/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1" name="Oval 39"/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2" name="Oval 40"/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3" name="Oval 41"/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4" name="Oval 42"/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5" name="Oval 43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6" name="Oval 44"/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54" name="Group 45"/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132155" name="Oval 46"/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6" name="Oval 47"/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7" name="Oval 48"/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8" name="Oval 49"/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9" name="Oval 50"/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0" name="Oval 51"/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1" name="Oval 52"/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2" name="Oval 53"/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3" name="Oval 54"/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4" name="Oval 55"/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5" name="Oval 56"/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106" name="Rectangle 57"/>
          <p:cNvSpPr>
            <a:spLocks noChangeArrowheads="1"/>
          </p:cNvSpPr>
          <p:nvPr/>
        </p:nvSpPr>
        <p:spPr bwMode="auto">
          <a:xfrm>
            <a:off x="3844925" y="3728693"/>
            <a:ext cx="1383692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dirty="0">
                <a:latin typeface="Arial" charset="0"/>
              </a:rPr>
              <a:t>AS 7018</a:t>
            </a:r>
          </a:p>
        </p:txBody>
      </p:sp>
      <p:sp>
        <p:nvSpPr>
          <p:cNvPr id="132107" name="Rectangle 58"/>
          <p:cNvSpPr>
            <a:spLocks noChangeArrowheads="1"/>
          </p:cNvSpPr>
          <p:nvPr/>
        </p:nvSpPr>
        <p:spPr bwMode="auto">
          <a:xfrm>
            <a:off x="4225925" y="41544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AT&amp;T </a:t>
            </a:r>
          </a:p>
        </p:txBody>
      </p:sp>
      <p:sp>
        <p:nvSpPr>
          <p:cNvPr id="132108" name="Line 59"/>
          <p:cNvSpPr>
            <a:spLocks noChangeShapeType="1"/>
          </p:cNvSpPr>
          <p:nvPr/>
        </p:nvSpPr>
        <p:spPr bwMode="auto">
          <a:xfrm>
            <a:off x="5673725" y="4764088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Line 60"/>
          <p:cNvSpPr>
            <a:spLocks noChangeShapeType="1"/>
          </p:cNvSpPr>
          <p:nvPr/>
        </p:nvSpPr>
        <p:spPr bwMode="auto">
          <a:xfrm flipV="1">
            <a:off x="2320925" y="4764088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10" name="Group 61"/>
          <p:cNvGrpSpPr>
            <a:grpSpLocks/>
          </p:cNvGrpSpPr>
          <p:nvPr/>
        </p:nvGrpSpPr>
        <p:grpSpPr bwMode="auto">
          <a:xfrm>
            <a:off x="6516688" y="4541838"/>
            <a:ext cx="2578100" cy="1282700"/>
            <a:chOff x="4131" y="1588"/>
            <a:chExt cx="1624" cy="808"/>
          </a:xfrm>
        </p:grpSpPr>
        <p:grpSp>
          <p:nvGrpSpPr>
            <p:cNvPr id="132129" name="Group 62"/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132142" name="Oval 63"/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3" name="Oval 64"/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4" name="Oval 65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5" name="Oval 66"/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6" name="Oval 67"/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7" name="Oval 68"/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8" name="Oval 69"/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9" name="Oval 70"/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0" name="Oval 71"/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1" name="Oval 72"/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2" name="Oval 73"/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30" name="Group 74"/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132131" name="Oval 75"/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2" name="Oval 76"/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3" name="Oval 77"/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4" name="Oval 78"/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5" name="Oval 79"/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6" name="Oval 80"/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7" name="Oval 81"/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8" name="Oval 82"/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9" name="Oval 83"/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0" name="Oval 84"/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1" name="Oval 85"/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111" name="Rectangle 86"/>
          <p:cNvSpPr>
            <a:spLocks noChangeArrowheads="1"/>
          </p:cNvSpPr>
          <p:nvPr/>
        </p:nvSpPr>
        <p:spPr bwMode="auto">
          <a:xfrm>
            <a:off x="7208137" y="4719293"/>
            <a:ext cx="155486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dirty="0">
                <a:latin typeface="Arial" charset="0"/>
              </a:rPr>
              <a:t>AS 12654</a:t>
            </a:r>
          </a:p>
        </p:txBody>
      </p:sp>
      <p:pic>
        <p:nvPicPr>
          <p:cNvPr id="132114" name="Picture 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108575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5" name="Picture 9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4575175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6" name="Picture 9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5175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7" name="Line 92"/>
          <p:cNvSpPr>
            <a:spLocks noChangeShapeType="1"/>
          </p:cNvSpPr>
          <p:nvPr/>
        </p:nvSpPr>
        <p:spPr bwMode="auto">
          <a:xfrm>
            <a:off x="3921125" y="4764088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0" name="Rectangle 95"/>
          <p:cNvSpPr>
            <a:spLocks noChangeArrowheads="1"/>
          </p:cNvSpPr>
          <p:nvPr/>
        </p:nvSpPr>
        <p:spPr bwMode="auto">
          <a:xfrm>
            <a:off x="5943600" y="5791200"/>
            <a:ext cx="1936628" cy="58541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600" dirty="0">
                <a:solidFill>
                  <a:schemeClr val="bg1"/>
                </a:solidFill>
                <a:latin typeface="Arial" charset="0"/>
              </a:rPr>
              <a:t>AS path = 7018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88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2124" name="Line 99"/>
          <p:cNvSpPr>
            <a:spLocks noChangeShapeType="1"/>
          </p:cNvSpPr>
          <p:nvPr/>
        </p:nvSpPr>
        <p:spPr bwMode="auto">
          <a:xfrm>
            <a:off x="6030913" y="5189538"/>
            <a:ext cx="65087" cy="6016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3700" y="4389438"/>
            <a:ext cx="4663165" cy="1987180"/>
            <a:chOff x="393700" y="4389438"/>
            <a:chExt cx="4663165" cy="1987180"/>
          </a:xfrm>
        </p:grpSpPr>
        <p:grpSp>
          <p:nvGrpSpPr>
            <p:cNvPr id="132101" name="Group 4"/>
            <p:cNvGrpSpPr>
              <a:grpSpLocks/>
            </p:cNvGrpSpPr>
            <p:nvPr/>
          </p:nvGrpSpPr>
          <p:grpSpPr bwMode="auto">
            <a:xfrm>
              <a:off x="393700" y="4389438"/>
              <a:ext cx="2349500" cy="1435100"/>
              <a:chOff x="100" y="1492"/>
              <a:chExt cx="1480" cy="904"/>
            </a:xfrm>
          </p:grpSpPr>
          <p:grpSp>
            <p:nvGrpSpPr>
              <p:cNvPr id="132177" name="Group 5"/>
              <p:cNvGrpSpPr>
                <a:grpSpLocks/>
              </p:cNvGrpSpPr>
              <p:nvPr/>
            </p:nvGrpSpPr>
            <p:grpSpPr bwMode="auto">
              <a:xfrm>
                <a:off x="132" y="1492"/>
                <a:ext cx="1448" cy="904"/>
                <a:chOff x="132" y="1492"/>
                <a:chExt cx="1448" cy="904"/>
              </a:xfrm>
            </p:grpSpPr>
            <p:sp>
              <p:nvSpPr>
                <p:cNvPr id="132190" name="Oval 6"/>
                <p:cNvSpPr>
                  <a:spLocks noChangeArrowheads="1"/>
                </p:cNvSpPr>
                <p:nvPr/>
              </p:nvSpPr>
              <p:spPr bwMode="auto">
                <a:xfrm>
                  <a:off x="256" y="1573"/>
                  <a:ext cx="1241" cy="68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1" name="Oval 7"/>
                <p:cNvSpPr>
                  <a:spLocks noChangeArrowheads="1"/>
                </p:cNvSpPr>
                <p:nvPr/>
              </p:nvSpPr>
              <p:spPr bwMode="auto">
                <a:xfrm>
                  <a:off x="298" y="1573"/>
                  <a:ext cx="283" cy="9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2" name="Oval 8"/>
                <p:cNvSpPr>
                  <a:spLocks noChangeArrowheads="1"/>
                </p:cNvSpPr>
                <p:nvPr/>
              </p:nvSpPr>
              <p:spPr bwMode="auto">
                <a:xfrm>
                  <a:off x="1047" y="1545"/>
                  <a:ext cx="408" cy="18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3" name="Oval 9"/>
                <p:cNvSpPr>
                  <a:spLocks noChangeArrowheads="1"/>
                </p:cNvSpPr>
                <p:nvPr/>
              </p:nvSpPr>
              <p:spPr bwMode="auto">
                <a:xfrm>
                  <a:off x="672" y="1492"/>
                  <a:ext cx="492" cy="36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4" name="Oval 10"/>
                <p:cNvSpPr>
                  <a:spLocks noChangeArrowheads="1"/>
                </p:cNvSpPr>
                <p:nvPr/>
              </p:nvSpPr>
              <p:spPr bwMode="auto">
                <a:xfrm>
                  <a:off x="132" y="1652"/>
                  <a:ext cx="907" cy="20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5" name="Oval 11"/>
                <p:cNvSpPr>
                  <a:spLocks noChangeArrowheads="1"/>
                </p:cNvSpPr>
                <p:nvPr/>
              </p:nvSpPr>
              <p:spPr bwMode="auto">
                <a:xfrm>
                  <a:off x="589" y="1975"/>
                  <a:ext cx="492" cy="42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6" name="Oval 12"/>
                <p:cNvSpPr>
                  <a:spLocks noChangeArrowheads="1"/>
                </p:cNvSpPr>
                <p:nvPr/>
              </p:nvSpPr>
              <p:spPr bwMode="auto">
                <a:xfrm>
                  <a:off x="1214" y="1680"/>
                  <a:ext cx="366" cy="23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7" name="Oval 13"/>
                <p:cNvSpPr>
                  <a:spLocks noChangeArrowheads="1"/>
                </p:cNvSpPr>
                <p:nvPr/>
              </p:nvSpPr>
              <p:spPr bwMode="auto">
                <a:xfrm>
                  <a:off x="215" y="1788"/>
                  <a:ext cx="241" cy="42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8" name="Oval 14"/>
                <p:cNvSpPr>
                  <a:spLocks noChangeArrowheads="1"/>
                </p:cNvSpPr>
                <p:nvPr/>
              </p:nvSpPr>
              <p:spPr bwMode="auto">
                <a:xfrm>
                  <a:off x="1255" y="2001"/>
                  <a:ext cx="242" cy="15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9" name="Oval 15"/>
                <p:cNvSpPr>
                  <a:spLocks noChangeArrowheads="1"/>
                </p:cNvSpPr>
                <p:nvPr/>
              </p:nvSpPr>
              <p:spPr bwMode="auto">
                <a:xfrm>
                  <a:off x="423" y="2108"/>
                  <a:ext cx="241" cy="15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200" name="Oval 16"/>
                <p:cNvSpPr>
                  <a:spLocks noChangeArrowheads="1"/>
                </p:cNvSpPr>
                <p:nvPr/>
              </p:nvSpPr>
              <p:spPr bwMode="auto">
                <a:xfrm>
                  <a:off x="1006" y="2108"/>
                  <a:ext cx="366" cy="15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78" name="Group 17"/>
              <p:cNvGrpSpPr>
                <a:grpSpLocks/>
              </p:cNvGrpSpPr>
              <p:nvPr/>
            </p:nvGrpSpPr>
            <p:grpSpPr bwMode="auto">
              <a:xfrm>
                <a:off x="100" y="1492"/>
                <a:ext cx="1448" cy="904"/>
                <a:chOff x="100" y="1492"/>
                <a:chExt cx="1448" cy="904"/>
              </a:xfrm>
            </p:grpSpPr>
            <p:sp>
              <p:nvSpPr>
                <p:cNvPr id="132179" name="Oval 18"/>
                <p:cNvSpPr>
                  <a:spLocks noChangeArrowheads="1"/>
                </p:cNvSpPr>
                <p:nvPr/>
              </p:nvSpPr>
              <p:spPr bwMode="auto">
                <a:xfrm>
                  <a:off x="225" y="1573"/>
                  <a:ext cx="1240" cy="68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0" name="Oval 19"/>
                <p:cNvSpPr>
                  <a:spLocks noChangeArrowheads="1"/>
                </p:cNvSpPr>
                <p:nvPr/>
              </p:nvSpPr>
              <p:spPr bwMode="auto">
                <a:xfrm>
                  <a:off x="266" y="1573"/>
                  <a:ext cx="283" cy="9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1" name="Oval 20"/>
                <p:cNvSpPr>
                  <a:spLocks noChangeArrowheads="1"/>
                </p:cNvSpPr>
                <p:nvPr/>
              </p:nvSpPr>
              <p:spPr bwMode="auto">
                <a:xfrm>
                  <a:off x="1016" y="1545"/>
                  <a:ext cx="408" cy="18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2" name="Oval 21"/>
                <p:cNvSpPr>
                  <a:spLocks noChangeArrowheads="1"/>
                </p:cNvSpPr>
                <p:nvPr/>
              </p:nvSpPr>
              <p:spPr bwMode="auto">
                <a:xfrm>
                  <a:off x="641" y="1492"/>
                  <a:ext cx="491" cy="36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3" name="Oval 22"/>
                <p:cNvSpPr>
                  <a:spLocks noChangeArrowheads="1"/>
                </p:cNvSpPr>
                <p:nvPr/>
              </p:nvSpPr>
              <p:spPr bwMode="auto">
                <a:xfrm>
                  <a:off x="100" y="1652"/>
                  <a:ext cx="908" cy="20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4" name="Oval 23"/>
                <p:cNvSpPr>
                  <a:spLocks noChangeArrowheads="1"/>
                </p:cNvSpPr>
                <p:nvPr/>
              </p:nvSpPr>
              <p:spPr bwMode="auto">
                <a:xfrm>
                  <a:off x="557" y="1975"/>
                  <a:ext cx="492" cy="42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5" name="Oval 24"/>
                <p:cNvSpPr>
                  <a:spLocks noChangeArrowheads="1"/>
                </p:cNvSpPr>
                <p:nvPr/>
              </p:nvSpPr>
              <p:spPr bwMode="auto">
                <a:xfrm>
                  <a:off x="1182" y="1680"/>
                  <a:ext cx="366" cy="23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6" name="Oval 25"/>
                <p:cNvSpPr>
                  <a:spLocks noChangeArrowheads="1"/>
                </p:cNvSpPr>
                <p:nvPr/>
              </p:nvSpPr>
              <p:spPr bwMode="auto">
                <a:xfrm>
                  <a:off x="183" y="1788"/>
                  <a:ext cx="242" cy="42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7" name="Oval 26"/>
                <p:cNvSpPr>
                  <a:spLocks noChangeArrowheads="1"/>
                </p:cNvSpPr>
                <p:nvPr/>
              </p:nvSpPr>
              <p:spPr bwMode="auto">
                <a:xfrm>
                  <a:off x="1224" y="2001"/>
                  <a:ext cx="241" cy="15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8" name="Oval 27"/>
                <p:cNvSpPr>
                  <a:spLocks noChangeArrowheads="1"/>
                </p:cNvSpPr>
                <p:nvPr/>
              </p:nvSpPr>
              <p:spPr bwMode="auto">
                <a:xfrm>
                  <a:off x="391" y="2108"/>
                  <a:ext cx="242" cy="15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89" name="Oval 28"/>
                <p:cNvSpPr>
                  <a:spLocks noChangeArrowheads="1"/>
                </p:cNvSpPr>
                <p:nvPr/>
              </p:nvSpPr>
              <p:spPr bwMode="auto">
                <a:xfrm>
                  <a:off x="974" y="2108"/>
                  <a:ext cx="367" cy="15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102" name="Rectangle 29"/>
            <p:cNvSpPr>
              <a:spLocks noChangeArrowheads="1"/>
            </p:cNvSpPr>
            <p:nvPr/>
          </p:nvSpPr>
          <p:spPr bwMode="auto">
            <a:xfrm>
              <a:off x="1016049" y="4643093"/>
              <a:ext cx="1037193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400" dirty="0">
                  <a:latin typeface="Arial" charset="0"/>
                </a:rPr>
                <a:t>AS </a:t>
              </a:r>
              <a:r>
                <a:rPr lang="en-US" sz="2400" dirty="0" smtClean="0">
                  <a:latin typeface="Arial" charset="0"/>
                </a:rPr>
                <a:t>88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132103" name="Rectangle 30"/>
            <p:cNvSpPr>
              <a:spLocks noChangeArrowheads="1"/>
            </p:cNvSpPr>
            <p:nvPr/>
          </p:nvSpPr>
          <p:spPr bwMode="auto">
            <a:xfrm>
              <a:off x="1085318" y="5114938"/>
              <a:ext cx="1124482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latin typeface="Arial" charset="0"/>
                </a:rPr>
                <a:t>Princeton,</a:t>
              </a:r>
              <a:br>
                <a:rPr lang="en-US" sz="1400" dirty="0" smtClean="0">
                  <a:latin typeface="Arial" charset="0"/>
                </a:rPr>
              </a:br>
              <a:r>
                <a:rPr lang="en-US" sz="1400" dirty="0" smtClean="0">
                  <a:latin typeface="Arial" charset="0"/>
                </a:rPr>
                <a:t> 128.112/16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2104" name="Rectangle 31"/>
            <p:cNvSpPr>
              <a:spLocks noChangeArrowheads="1"/>
            </p:cNvSpPr>
            <p:nvPr/>
          </p:nvSpPr>
          <p:spPr bwMode="auto">
            <a:xfrm>
              <a:off x="2473325" y="5791200"/>
              <a:ext cx="2583540" cy="5854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 dirty="0" smtClean="0">
                  <a:solidFill>
                    <a:schemeClr val="bg1"/>
                  </a:solidFill>
                  <a:latin typeface="Arial" charset="0"/>
                </a:rPr>
                <a:t>IP prefix = 128.112.0.0</a:t>
              </a:r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/16</a:t>
              </a:r>
            </a:p>
            <a:p>
              <a:pPr algn="l" eaLnBrk="0" hangingPunct="0"/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AS path =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</a:rPr>
                <a:t>88</a:t>
              </a: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32113" name="Picture 8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4724400"/>
              <a:ext cx="547687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23" name="Line 98"/>
            <p:cNvSpPr>
              <a:spLocks noChangeShapeType="1"/>
            </p:cNvSpPr>
            <p:nvPr/>
          </p:nvSpPr>
          <p:spPr bwMode="auto">
            <a:xfrm flipH="1">
              <a:off x="2895600" y="5181600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6" name="AutoShape 101"/>
            <p:cNvSpPr>
              <a:spLocks noChangeArrowheads="1"/>
            </p:cNvSpPr>
            <p:nvPr/>
          </p:nvSpPr>
          <p:spPr bwMode="auto">
            <a:xfrm rot="-424274">
              <a:off x="2701925" y="4916488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noFill/>
            <a:ln w="57150">
              <a:solidFill>
                <a:srgbClr val="FF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27" name="AutoShape 102"/>
          <p:cNvSpPr>
            <a:spLocks noChangeArrowheads="1"/>
          </p:cNvSpPr>
          <p:nvPr/>
        </p:nvSpPr>
        <p:spPr bwMode="auto">
          <a:xfrm>
            <a:off x="4225925" y="48402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AutoShape 103"/>
          <p:cNvSpPr>
            <a:spLocks noChangeArrowheads="1"/>
          </p:cNvSpPr>
          <p:nvPr/>
        </p:nvSpPr>
        <p:spPr bwMode="auto">
          <a:xfrm rot="1635718">
            <a:off x="5902325" y="50688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9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/>
      <p:bldP spid="132107" grpId="0"/>
      <p:bldP spid="132108" grpId="0" animBg="1"/>
      <p:bldP spid="132109" grpId="0" animBg="1"/>
      <p:bldP spid="132111" grpId="0"/>
      <p:bldP spid="132117" grpId="0" animBg="1"/>
      <p:bldP spid="132120" grpId="0" animBg="1"/>
      <p:bldP spid="132124" grpId="0" animBg="1"/>
      <p:bldP spid="132127" grpId="0" animBg="1"/>
      <p:bldP spid="1321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Attributes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(2)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merican Typewriter"/>
                <a:ea typeface="ＭＳ Ｐゴシック" charset="0"/>
                <a:cs typeface="American Typewriter"/>
              </a:rPr>
              <a:t>LOCAL PREF</a:t>
            </a:r>
            <a:endParaRPr lang="en-US" dirty="0">
              <a:latin typeface="American Typewriter"/>
              <a:ea typeface="ＭＳ Ｐゴシック" charset="0"/>
              <a:cs typeface="American Typewriter"/>
            </a:endParaRP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153400" cy="2438400"/>
          </a:xfrm>
        </p:spPr>
        <p:txBody>
          <a:bodyPr/>
          <a:lstStyle/>
          <a:p>
            <a:r>
              <a:rPr lang="en-US" sz="2600" dirty="0" smtClean="0">
                <a:latin typeface="Arial" charset="0"/>
                <a:cs typeface="Arial" charset="0"/>
              </a:rPr>
              <a:t>“Local Preference”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Used to choose between different </a:t>
            </a:r>
            <a:r>
              <a:rPr lang="en-US" sz="2600" dirty="0">
                <a:latin typeface="Arial" charset="0"/>
                <a:cs typeface="Arial" charset="0"/>
              </a:rPr>
              <a:t>AS </a:t>
            </a:r>
            <a:r>
              <a:rPr lang="en-US" sz="2600" dirty="0" smtClean="0">
                <a:latin typeface="Arial" charset="0"/>
                <a:cs typeface="Arial" charset="0"/>
              </a:rPr>
              <a:t>paths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The </a:t>
            </a:r>
            <a:r>
              <a:rPr lang="en-US" sz="2600" dirty="0">
                <a:latin typeface="Arial" charset="0"/>
                <a:cs typeface="Arial" charset="0"/>
              </a:rPr>
              <a:t>higher the value the more </a:t>
            </a:r>
            <a:r>
              <a:rPr lang="en-US" sz="2600" dirty="0" smtClean="0">
                <a:latin typeface="Arial" charset="0"/>
                <a:cs typeface="Arial" charset="0"/>
              </a:rPr>
              <a:t>preferred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Local to an AS; carried only in </a:t>
            </a:r>
            <a:r>
              <a:rPr lang="en-US" sz="2600" dirty="0" err="1" smtClean="0">
                <a:latin typeface="Arial" charset="0"/>
                <a:cs typeface="Arial" charset="0"/>
              </a:rPr>
              <a:t>iBGP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cs typeface="Arial" charset="0"/>
              </a:rPr>
              <a:t>messages</a:t>
            </a:r>
            <a:endParaRPr lang="en-US" sz="2600" dirty="0" smtClean="0"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4190999"/>
            <a:ext cx="2971800" cy="2438400"/>
            <a:chOff x="5410200" y="1351935"/>
            <a:chExt cx="2984500" cy="3067665"/>
          </a:xfrm>
        </p:grpSpPr>
        <p:sp>
          <p:nvSpPr>
            <p:cNvPr id="136198" name="Oval 4"/>
            <p:cNvSpPr>
              <a:spLocks noChangeArrowheads="1"/>
            </p:cNvSpPr>
            <p:nvPr/>
          </p:nvSpPr>
          <p:spPr bwMode="auto">
            <a:xfrm>
              <a:off x="6477000" y="3810000"/>
              <a:ext cx="7620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9" name="Text Box 5"/>
            <p:cNvSpPr txBox="1">
              <a:spLocks noChangeArrowheads="1"/>
            </p:cNvSpPr>
            <p:nvPr/>
          </p:nvSpPr>
          <p:spPr bwMode="auto">
            <a:xfrm>
              <a:off x="6584950" y="3946525"/>
              <a:ext cx="546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 b="0">
                  <a:latin typeface="Times New Roman" charset="0"/>
                </a:rPr>
                <a:t>AS4</a:t>
              </a:r>
            </a:p>
          </p:txBody>
        </p:sp>
        <p:sp>
          <p:nvSpPr>
            <p:cNvPr id="136200" name="Oval 6"/>
            <p:cNvSpPr>
              <a:spLocks noChangeArrowheads="1"/>
            </p:cNvSpPr>
            <p:nvPr/>
          </p:nvSpPr>
          <p:spPr bwMode="auto">
            <a:xfrm>
              <a:off x="5410200" y="3048000"/>
              <a:ext cx="7620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1" name="Text Box 7"/>
            <p:cNvSpPr txBox="1">
              <a:spLocks noChangeArrowheads="1"/>
            </p:cNvSpPr>
            <p:nvPr/>
          </p:nvSpPr>
          <p:spPr bwMode="auto">
            <a:xfrm>
              <a:off x="5518150" y="3184525"/>
              <a:ext cx="546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 b="0">
                  <a:latin typeface="Times New Roman" charset="0"/>
                </a:rPr>
                <a:t>AS2</a:t>
              </a:r>
            </a:p>
          </p:txBody>
        </p:sp>
        <p:sp>
          <p:nvSpPr>
            <p:cNvPr id="136202" name="Oval 8"/>
            <p:cNvSpPr>
              <a:spLocks noChangeArrowheads="1"/>
            </p:cNvSpPr>
            <p:nvPr/>
          </p:nvSpPr>
          <p:spPr bwMode="auto">
            <a:xfrm>
              <a:off x="7467600" y="2971800"/>
              <a:ext cx="7620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3" name="Text Box 9"/>
            <p:cNvSpPr txBox="1">
              <a:spLocks noChangeArrowheads="1"/>
            </p:cNvSpPr>
            <p:nvPr/>
          </p:nvSpPr>
          <p:spPr bwMode="auto">
            <a:xfrm>
              <a:off x="7575550" y="3108325"/>
              <a:ext cx="546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 b="0">
                  <a:latin typeface="Times New Roman" charset="0"/>
                </a:rPr>
                <a:t>AS3</a:t>
              </a:r>
            </a:p>
          </p:txBody>
        </p:sp>
        <p:sp>
          <p:nvSpPr>
            <p:cNvPr id="136204" name="Oval 10"/>
            <p:cNvSpPr>
              <a:spLocks noChangeArrowheads="1"/>
            </p:cNvSpPr>
            <p:nvPr/>
          </p:nvSpPr>
          <p:spPr bwMode="auto">
            <a:xfrm>
              <a:off x="6400800" y="2133600"/>
              <a:ext cx="7620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5" name="Text Box 11"/>
            <p:cNvSpPr txBox="1">
              <a:spLocks noChangeArrowheads="1"/>
            </p:cNvSpPr>
            <p:nvPr/>
          </p:nvSpPr>
          <p:spPr bwMode="auto">
            <a:xfrm>
              <a:off x="6508750" y="2270125"/>
              <a:ext cx="546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 b="0">
                  <a:latin typeface="Times New Roman" charset="0"/>
                </a:rPr>
                <a:t>AS1</a:t>
              </a:r>
            </a:p>
          </p:txBody>
        </p:sp>
        <p:sp>
          <p:nvSpPr>
            <p:cNvPr id="136206" name="Line 12"/>
            <p:cNvSpPr>
              <a:spLocks noChangeShapeType="1"/>
            </p:cNvSpPr>
            <p:nvPr/>
          </p:nvSpPr>
          <p:spPr bwMode="auto">
            <a:xfrm flipH="1">
              <a:off x="6019800" y="2590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7" name="Line 13"/>
            <p:cNvSpPr>
              <a:spLocks noChangeShapeType="1"/>
            </p:cNvSpPr>
            <p:nvPr/>
          </p:nvSpPr>
          <p:spPr bwMode="auto">
            <a:xfrm flipH="1">
              <a:off x="7162800" y="35052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8" name="Line 14"/>
            <p:cNvSpPr>
              <a:spLocks noChangeShapeType="1"/>
            </p:cNvSpPr>
            <p:nvPr/>
          </p:nvSpPr>
          <p:spPr bwMode="auto">
            <a:xfrm>
              <a:off x="6019800" y="35814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9" name="Line 15"/>
            <p:cNvSpPr>
              <a:spLocks noChangeShapeType="1"/>
            </p:cNvSpPr>
            <p:nvPr/>
          </p:nvSpPr>
          <p:spPr bwMode="auto">
            <a:xfrm>
              <a:off x="7086600" y="259080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0" name="Text Box 16"/>
            <p:cNvSpPr txBox="1">
              <a:spLocks noChangeArrowheads="1"/>
            </p:cNvSpPr>
            <p:nvPr/>
          </p:nvSpPr>
          <p:spPr bwMode="auto">
            <a:xfrm>
              <a:off x="7086600" y="1351935"/>
              <a:ext cx="1308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 b="0">
                  <a:latin typeface="Times New Roman" charset="0"/>
                </a:rPr>
                <a:t>140.20.1.0/24</a:t>
              </a:r>
            </a:p>
          </p:txBody>
        </p:sp>
        <p:sp>
          <p:nvSpPr>
            <p:cNvPr id="136211" name="Rectangle 17"/>
            <p:cNvSpPr>
              <a:spLocks noChangeArrowheads="1"/>
            </p:cNvSpPr>
            <p:nvPr/>
          </p:nvSpPr>
          <p:spPr bwMode="auto">
            <a:xfrm>
              <a:off x="7086600" y="1447800"/>
              <a:ext cx="12954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2" name="Line 18"/>
            <p:cNvSpPr>
              <a:spLocks noChangeShapeType="1"/>
            </p:cNvSpPr>
            <p:nvPr/>
          </p:nvSpPr>
          <p:spPr bwMode="auto">
            <a:xfrm flipH="1">
              <a:off x="6934200" y="18288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38201"/>
              </p:ext>
            </p:extLst>
          </p:nvPr>
        </p:nvGraphicFramePr>
        <p:xfrm>
          <a:off x="4572000" y="5010150"/>
          <a:ext cx="4800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Document" r:id="rId4" imgW="5074920" imgH="1475232" progId="Word.Document.8">
                  <p:embed/>
                </p:oleObj>
              </mc:Choice>
              <mc:Fallback>
                <p:oleObj name="Document" r:id="rId4" imgW="5074920" imgH="1475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10150"/>
                        <a:ext cx="4800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13" name="Text Box 20"/>
          <p:cNvSpPr txBox="1">
            <a:spLocks noChangeArrowheads="1"/>
          </p:cNvSpPr>
          <p:nvPr/>
        </p:nvSpPr>
        <p:spPr bwMode="auto">
          <a:xfrm>
            <a:off x="4572000" y="4572000"/>
            <a:ext cx="2172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  <a:latin typeface="Times New Roman" charset="0"/>
              </a:rPr>
              <a:t>BGP table at AS4:</a:t>
            </a:r>
          </a:p>
        </p:txBody>
      </p:sp>
    </p:spTree>
    <p:extLst>
      <p:ext uri="{BB962C8B-B14F-4D97-AF65-F5344CB8AC3E}">
        <p14:creationId xmlns:p14="http://schemas.microsoft.com/office/powerpoint/2010/main" val="2407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iBGP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American Typewriter"/>
                <a:ea typeface="ＭＳ Ｐゴシック" charset="0"/>
                <a:cs typeface="American Typewriter"/>
              </a:rPr>
              <a:t>LOCAL PREF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60538"/>
            <a:ext cx="82296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routers prefer the path through AS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left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59908" name="Rectangle 4"/>
          <p:cNvSpPr>
            <a:spLocks noChangeArrowheads="1"/>
          </p:cNvSpPr>
          <p:nvPr/>
        </p:nvSpPr>
        <p:spPr bwMode="auto">
          <a:xfrm rot="10800000">
            <a:off x="1066800" y="2768600"/>
            <a:ext cx="70866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400" b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1981200" y="3302000"/>
            <a:ext cx="1208088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6"/>
          <p:cNvSpPr>
            <a:spLocks noChangeArrowheads="1"/>
          </p:cNvSpPr>
          <p:nvPr/>
        </p:nvSpPr>
        <p:spPr bwMode="auto">
          <a:xfrm>
            <a:off x="6248400" y="3302000"/>
            <a:ext cx="1281113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7"/>
          <p:cNvSpPr>
            <a:spLocks noChangeArrowheads="1"/>
          </p:cNvSpPr>
          <p:nvPr/>
        </p:nvSpPr>
        <p:spPr bwMode="auto">
          <a:xfrm>
            <a:off x="4038600" y="2921000"/>
            <a:ext cx="1143000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8"/>
          <p:cNvSpPr>
            <a:spLocks noChangeArrowheads="1"/>
          </p:cNvSpPr>
          <p:nvPr/>
        </p:nvSpPr>
        <p:spPr bwMode="auto">
          <a:xfrm>
            <a:off x="2057400" y="5130800"/>
            <a:ext cx="5334000" cy="1295400"/>
          </a:xfrm>
          <a:prstGeom prst="rect">
            <a:avLst/>
          </a:prstGeom>
          <a:solidFill>
            <a:schemeClr val="bg2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Line 9"/>
          <p:cNvSpPr>
            <a:spLocks noChangeShapeType="1"/>
          </p:cNvSpPr>
          <p:nvPr/>
        </p:nvSpPr>
        <p:spPr bwMode="auto">
          <a:xfrm flipH="1">
            <a:off x="2819400" y="58166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1" name="Line 10"/>
          <p:cNvSpPr>
            <a:spLocks noChangeShapeType="1"/>
          </p:cNvSpPr>
          <p:nvPr/>
        </p:nvSpPr>
        <p:spPr bwMode="auto">
          <a:xfrm flipH="1">
            <a:off x="2743200" y="5740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2" name="Text Box 11"/>
          <p:cNvSpPr txBox="1">
            <a:spLocks noChangeArrowheads="1"/>
          </p:cNvSpPr>
          <p:nvPr/>
        </p:nvSpPr>
        <p:spPr bwMode="auto">
          <a:xfrm>
            <a:off x="4267200" y="57546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FF0000"/>
                </a:solidFill>
                <a:latin typeface="Arial" charset="0"/>
              </a:rPr>
              <a:t>I-BGP</a:t>
            </a:r>
          </a:p>
        </p:txBody>
      </p:sp>
      <p:sp>
        <p:nvSpPr>
          <p:cNvPr id="138253" name="Text Box 12"/>
          <p:cNvSpPr txBox="1">
            <a:spLocks noChangeArrowheads="1"/>
          </p:cNvSpPr>
          <p:nvPr/>
        </p:nvSpPr>
        <p:spPr bwMode="auto">
          <a:xfrm>
            <a:off x="2046288" y="6148388"/>
            <a:ext cx="573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Arial" charset="0"/>
              </a:rPr>
              <a:t>AS 4</a:t>
            </a:r>
          </a:p>
        </p:txBody>
      </p:sp>
      <p:sp>
        <p:nvSpPr>
          <p:cNvPr id="138254" name="Text Box 13"/>
          <p:cNvSpPr txBox="1">
            <a:spLocks noChangeArrowheads="1"/>
          </p:cNvSpPr>
          <p:nvPr/>
        </p:nvSpPr>
        <p:spPr bwMode="auto">
          <a:xfrm>
            <a:off x="6781800" y="3884613"/>
            <a:ext cx="531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AS </a:t>
            </a:r>
            <a:r>
              <a:rPr lang="en-US" sz="1200" b="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55" name="Text Box 14"/>
          <p:cNvSpPr txBox="1">
            <a:spLocks noChangeArrowheads="1"/>
          </p:cNvSpPr>
          <p:nvPr/>
        </p:nvSpPr>
        <p:spPr bwMode="auto">
          <a:xfrm>
            <a:off x="2533650" y="5197475"/>
            <a:ext cx="154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Local Pref = 100</a:t>
            </a:r>
          </a:p>
        </p:txBody>
      </p:sp>
      <p:sp>
        <p:nvSpPr>
          <p:cNvPr id="138256" name="Text Box 15"/>
          <p:cNvSpPr txBox="1">
            <a:spLocks noChangeArrowheads="1"/>
          </p:cNvSpPr>
          <p:nvPr/>
        </p:nvSpPr>
        <p:spPr bwMode="auto">
          <a:xfrm>
            <a:off x="5262563" y="5195888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Local Pref = 90</a:t>
            </a:r>
          </a:p>
        </p:txBody>
      </p:sp>
      <p:sp>
        <p:nvSpPr>
          <p:cNvPr id="138257" name="Text Box 16"/>
          <p:cNvSpPr txBox="1">
            <a:spLocks noChangeArrowheads="1"/>
          </p:cNvSpPr>
          <p:nvPr/>
        </p:nvSpPr>
        <p:spPr bwMode="auto">
          <a:xfrm>
            <a:off x="2514600" y="3884613"/>
            <a:ext cx="531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AS 2</a:t>
            </a:r>
          </a:p>
        </p:txBody>
      </p:sp>
      <p:sp>
        <p:nvSpPr>
          <p:cNvPr id="138258" name="Text Box 17"/>
          <p:cNvSpPr txBox="1">
            <a:spLocks noChangeArrowheads="1"/>
          </p:cNvSpPr>
          <p:nvPr/>
        </p:nvSpPr>
        <p:spPr bwMode="auto">
          <a:xfrm>
            <a:off x="4498975" y="3530600"/>
            <a:ext cx="488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0" dirty="0" smtClean="0">
                <a:solidFill>
                  <a:srgbClr val="000000"/>
                </a:solidFill>
                <a:latin typeface="Arial" charset="0"/>
              </a:rPr>
              <a:t>AS1</a:t>
            </a:r>
            <a:endParaRPr lang="en-US" sz="1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59" name="Line 18"/>
          <p:cNvSpPr>
            <a:spLocks noChangeShapeType="1"/>
          </p:cNvSpPr>
          <p:nvPr/>
        </p:nvSpPr>
        <p:spPr bwMode="auto">
          <a:xfrm>
            <a:off x="2514600" y="391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0" name="Line 19"/>
          <p:cNvSpPr>
            <a:spLocks noChangeShapeType="1"/>
          </p:cNvSpPr>
          <p:nvPr/>
        </p:nvSpPr>
        <p:spPr bwMode="auto">
          <a:xfrm>
            <a:off x="6781800" y="391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1" name="Line 20"/>
          <p:cNvSpPr>
            <a:spLocks noChangeShapeType="1"/>
          </p:cNvSpPr>
          <p:nvPr/>
        </p:nvSpPr>
        <p:spPr bwMode="auto">
          <a:xfrm flipV="1">
            <a:off x="2743200" y="32258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21"/>
          <p:cNvSpPr>
            <a:spLocks noChangeShapeType="1"/>
          </p:cNvSpPr>
          <p:nvPr/>
        </p:nvSpPr>
        <p:spPr bwMode="auto">
          <a:xfrm>
            <a:off x="4800600" y="32258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8263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522663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4" name="Picture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9924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530600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6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548798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7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48798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68" name="Line 27"/>
          <p:cNvSpPr>
            <a:spLocks noChangeShapeType="1"/>
          </p:cNvSpPr>
          <p:nvPr/>
        </p:nvSpPr>
        <p:spPr bwMode="auto">
          <a:xfrm flipV="1">
            <a:off x="1652588" y="3775075"/>
            <a:ext cx="0" cy="2303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Attributes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 smtClean="0">
                <a:latin typeface="American Typewriter"/>
                <a:ea typeface="ＭＳ Ｐゴシック" charset="0"/>
                <a:cs typeface="American Typewriter"/>
              </a:rPr>
              <a:t> MED</a:t>
            </a:r>
            <a:endParaRPr lang="en-US" dirty="0">
              <a:latin typeface="American Typewriter"/>
              <a:ea typeface="ＭＳ Ｐゴシック" charset="0"/>
              <a:cs typeface="American Typewriter"/>
            </a:endParaRP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953000" cy="4267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“Multi-Exit Discriminator”</a:t>
            </a:r>
          </a:p>
          <a:p>
            <a:pPr marL="342900" indent="-342900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Used when </a:t>
            </a:r>
            <a:r>
              <a:rPr lang="en-US" sz="2000" dirty="0" err="1">
                <a:latin typeface="Arial" charset="0"/>
                <a:cs typeface="Arial" charset="0"/>
              </a:rPr>
              <a:t>ASes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are interconnected 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via </a:t>
            </a:r>
            <a:r>
              <a:rPr lang="en-US" sz="2000" dirty="0">
                <a:latin typeface="Arial" charset="0"/>
                <a:cs typeface="Arial" charset="0"/>
              </a:rPr>
              <a:t>2 or more </a:t>
            </a:r>
            <a:r>
              <a:rPr lang="en-US" sz="2000" dirty="0" smtClean="0">
                <a:latin typeface="Arial" charset="0"/>
                <a:cs typeface="Arial" charset="0"/>
              </a:rPr>
              <a:t>links to </a:t>
            </a:r>
            <a:r>
              <a:rPr lang="en-US" sz="2000" dirty="0">
                <a:latin typeface="Arial" charset="0"/>
                <a:cs typeface="Arial" charset="0"/>
              </a:rPr>
              <a:t>specify how close a prefix is to the link it is announced </a:t>
            </a:r>
            <a:r>
              <a:rPr lang="en-US" sz="2000" dirty="0" smtClean="0">
                <a:latin typeface="Arial" charset="0"/>
                <a:cs typeface="Arial" charset="0"/>
              </a:rPr>
              <a:t>on</a:t>
            </a:r>
          </a:p>
          <a:p>
            <a:pPr marL="342900" indent="-342900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Lower is better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AS </a:t>
            </a:r>
            <a:r>
              <a:rPr lang="en-US" sz="2000" dirty="0">
                <a:latin typeface="Arial" charset="0"/>
                <a:cs typeface="Arial" charset="0"/>
              </a:rPr>
              <a:t>announcing prefix sets </a:t>
            </a:r>
            <a:r>
              <a:rPr lang="en-US" sz="2000" dirty="0" smtClean="0">
                <a:latin typeface="Arial" charset="0"/>
                <a:cs typeface="Arial" charset="0"/>
              </a:rPr>
              <a:t>MED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AS receiving prefix </a:t>
            </a:r>
            <a:r>
              <a:rPr lang="en-US" sz="2000" dirty="0" smtClean="0">
                <a:latin typeface="Arial" charset="0"/>
                <a:cs typeface="Arial" charset="0"/>
              </a:rPr>
              <a:t>(optionally!) uses </a:t>
            </a:r>
            <a:r>
              <a:rPr lang="en-US" sz="2000" dirty="0">
                <a:latin typeface="Arial" charset="0"/>
                <a:cs typeface="Arial" charset="0"/>
              </a:rPr>
              <a:t>MED to select </a:t>
            </a:r>
            <a:r>
              <a:rPr lang="en-US" sz="2000" dirty="0" smtClean="0">
                <a:latin typeface="Arial" charset="0"/>
                <a:cs typeface="Arial" charset="0"/>
              </a:rPr>
              <a:t>link 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42341" name="Oval 4"/>
          <p:cNvSpPr>
            <a:spLocks noChangeArrowheads="1"/>
          </p:cNvSpPr>
          <p:nvPr/>
        </p:nvSpPr>
        <p:spPr bwMode="auto">
          <a:xfrm>
            <a:off x="5559425" y="1828800"/>
            <a:ext cx="3124200" cy="990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>
              <a:latin typeface="Times New Roman" charset="0"/>
            </a:endParaRPr>
          </a:p>
        </p:txBody>
      </p:sp>
      <p:sp>
        <p:nvSpPr>
          <p:cNvPr id="142342" name="Oval 5"/>
          <p:cNvSpPr>
            <a:spLocks noChangeArrowheads="1"/>
          </p:cNvSpPr>
          <p:nvPr/>
        </p:nvSpPr>
        <p:spPr bwMode="auto">
          <a:xfrm>
            <a:off x="5635625" y="3733800"/>
            <a:ext cx="3124200" cy="990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Line 6"/>
          <p:cNvSpPr>
            <a:spLocks noChangeShapeType="1"/>
          </p:cNvSpPr>
          <p:nvPr/>
        </p:nvSpPr>
        <p:spPr bwMode="auto">
          <a:xfrm>
            <a:off x="6016625" y="2590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7"/>
          <p:cNvSpPr>
            <a:spLocks noChangeShapeType="1"/>
          </p:cNvSpPr>
          <p:nvPr/>
        </p:nvSpPr>
        <p:spPr bwMode="auto">
          <a:xfrm>
            <a:off x="8226425" y="2590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Text Box 8"/>
          <p:cNvSpPr txBox="1">
            <a:spLocks noChangeArrowheads="1"/>
          </p:cNvSpPr>
          <p:nvPr/>
        </p:nvSpPr>
        <p:spPr bwMode="auto">
          <a:xfrm>
            <a:off x="5254625" y="2590800"/>
            <a:ext cx="754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Link B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46" name="Text Box 9"/>
          <p:cNvSpPr txBox="1">
            <a:spLocks noChangeArrowheads="1"/>
          </p:cNvSpPr>
          <p:nvPr/>
        </p:nvSpPr>
        <p:spPr bwMode="auto">
          <a:xfrm>
            <a:off x="8226425" y="274320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Link A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47" name="Oval 10"/>
          <p:cNvSpPr>
            <a:spLocks noChangeArrowheads="1"/>
          </p:cNvSpPr>
          <p:nvPr/>
        </p:nvSpPr>
        <p:spPr bwMode="auto">
          <a:xfrm>
            <a:off x="5940425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Oval 11"/>
          <p:cNvSpPr>
            <a:spLocks noChangeArrowheads="1"/>
          </p:cNvSpPr>
          <p:nvPr/>
        </p:nvSpPr>
        <p:spPr bwMode="auto">
          <a:xfrm>
            <a:off x="6245225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Oval 12"/>
          <p:cNvSpPr>
            <a:spLocks noChangeArrowheads="1"/>
          </p:cNvSpPr>
          <p:nvPr/>
        </p:nvSpPr>
        <p:spPr bwMode="auto">
          <a:xfrm>
            <a:off x="7312025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Oval 13"/>
          <p:cNvSpPr>
            <a:spLocks noChangeArrowheads="1"/>
          </p:cNvSpPr>
          <p:nvPr/>
        </p:nvSpPr>
        <p:spPr bwMode="auto">
          <a:xfrm>
            <a:off x="7693025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Oval 14"/>
          <p:cNvSpPr>
            <a:spLocks noChangeArrowheads="1"/>
          </p:cNvSpPr>
          <p:nvPr/>
        </p:nvSpPr>
        <p:spPr bwMode="auto">
          <a:xfrm>
            <a:off x="8074025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Oval 15"/>
          <p:cNvSpPr>
            <a:spLocks noChangeArrowheads="1"/>
          </p:cNvSpPr>
          <p:nvPr/>
        </p:nvSpPr>
        <p:spPr bwMode="auto">
          <a:xfrm>
            <a:off x="6702425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12" name="Freeform 16"/>
          <p:cNvSpPr>
            <a:spLocks/>
          </p:cNvSpPr>
          <p:nvPr/>
        </p:nvSpPr>
        <p:spPr bwMode="auto">
          <a:xfrm>
            <a:off x="7769225" y="3429000"/>
            <a:ext cx="304800" cy="762000"/>
          </a:xfrm>
          <a:custGeom>
            <a:avLst/>
            <a:gdLst>
              <a:gd name="T0" fmla="*/ 0 w 200"/>
              <a:gd name="T1" fmla="*/ 1908616926 h 296"/>
              <a:gd name="T2" fmla="*/ 222967296 w 200"/>
              <a:gd name="T3" fmla="*/ 1908616926 h 296"/>
              <a:gd name="T4" fmla="*/ 334450944 w 200"/>
              <a:gd name="T5" fmla="*/ 1590515392 h 296"/>
              <a:gd name="T6" fmla="*/ 445934592 w 200"/>
              <a:gd name="T7" fmla="*/ 318104108 h 296"/>
              <a:gd name="T8" fmla="*/ 445934592 w 200"/>
              <a:gd name="T9" fmla="*/ 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296"/>
              <a:gd name="T17" fmla="*/ 200 w 20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296">
                <a:moveTo>
                  <a:pt x="0" y="288"/>
                </a:moveTo>
                <a:cubicBezTo>
                  <a:pt x="36" y="292"/>
                  <a:pt x="72" y="296"/>
                  <a:pt x="96" y="288"/>
                </a:cubicBezTo>
                <a:cubicBezTo>
                  <a:pt x="120" y="280"/>
                  <a:pt x="128" y="280"/>
                  <a:pt x="144" y="240"/>
                </a:cubicBezTo>
                <a:cubicBezTo>
                  <a:pt x="160" y="200"/>
                  <a:pt x="184" y="88"/>
                  <a:pt x="192" y="48"/>
                </a:cubicBezTo>
                <a:cubicBezTo>
                  <a:pt x="200" y="8"/>
                  <a:pt x="192" y="8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13" name="Text Box 17"/>
          <p:cNvSpPr txBox="1">
            <a:spLocks noChangeArrowheads="1"/>
          </p:cNvSpPr>
          <p:nvPr/>
        </p:nvSpPr>
        <p:spPr bwMode="auto">
          <a:xfrm>
            <a:off x="7312025" y="3124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solidFill>
                  <a:srgbClr val="FF0000"/>
                </a:solidFill>
                <a:latin typeface="Times New Roman" charset="0"/>
              </a:rPr>
              <a:t>MED=10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2052114" name="Freeform 18"/>
          <p:cNvSpPr>
            <a:spLocks/>
          </p:cNvSpPr>
          <p:nvPr/>
        </p:nvSpPr>
        <p:spPr bwMode="auto">
          <a:xfrm>
            <a:off x="6054725" y="3276600"/>
            <a:ext cx="1714500" cy="1066800"/>
          </a:xfrm>
          <a:custGeom>
            <a:avLst/>
            <a:gdLst>
              <a:gd name="T0" fmla="*/ 2147483647 w 984"/>
              <a:gd name="T1" fmla="*/ 1646502083 h 576"/>
              <a:gd name="T2" fmla="*/ 2147483647 w 984"/>
              <a:gd name="T3" fmla="*/ 1811152292 h 576"/>
              <a:gd name="T4" fmla="*/ 2147483647 w 984"/>
              <a:gd name="T5" fmla="*/ 1975802500 h 576"/>
              <a:gd name="T6" fmla="*/ 1238639131 w 984"/>
              <a:gd name="T7" fmla="*/ 1811152292 h 576"/>
              <a:gd name="T8" fmla="*/ 510028902 w 984"/>
              <a:gd name="T9" fmla="*/ 1646502083 h 576"/>
              <a:gd name="T10" fmla="*/ 72861023 w 984"/>
              <a:gd name="T11" fmla="*/ 1481851875 h 576"/>
              <a:gd name="T12" fmla="*/ 72861023 w 984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4"/>
              <a:gd name="T22" fmla="*/ 0 h 576"/>
              <a:gd name="T23" fmla="*/ 984 w 98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4" h="576">
                <a:moveTo>
                  <a:pt x="984" y="480"/>
                </a:moveTo>
                <a:cubicBezTo>
                  <a:pt x="976" y="496"/>
                  <a:pt x="968" y="512"/>
                  <a:pt x="936" y="528"/>
                </a:cubicBezTo>
                <a:cubicBezTo>
                  <a:pt x="904" y="544"/>
                  <a:pt x="880" y="576"/>
                  <a:pt x="792" y="576"/>
                </a:cubicBezTo>
                <a:cubicBezTo>
                  <a:pt x="704" y="576"/>
                  <a:pt x="512" y="544"/>
                  <a:pt x="408" y="528"/>
                </a:cubicBezTo>
                <a:cubicBezTo>
                  <a:pt x="304" y="512"/>
                  <a:pt x="232" y="496"/>
                  <a:pt x="168" y="480"/>
                </a:cubicBezTo>
                <a:cubicBezTo>
                  <a:pt x="104" y="464"/>
                  <a:pt x="48" y="512"/>
                  <a:pt x="24" y="432"/>
                </a:cubicBezTo>
                <a:cubicBezTo>
                  <a:pt x="0" y="352"/>
                  <a:pt x="24" y="72"/>
                  <a:pt x="2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15" name="Text Box 19"/>
          <p:cNvSpPr txBox="1">
            <a:spLocks noChangeArrowheads="1"/>
          </p:cNvSpPr>
          <p:nvPr/>
        </p:nvSpPr>
        <p:spPr bwMode="auto">
          <a:xfrm>
            <a:off x="5940425" y="29718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solidFill>
                  <a:srgbClr val="FF0000"/>
                </a:solidFill>
                <a:latin typeface="Times New Roman" charset="0"/>
              </a:rPr>
              <a:t>MED=50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57" name="Text Box 20"/>
          <p:cNvSpPr txBox="1">
            <a:spLocks noChangeArrowheads="1"/>
          </p:cNvSpPr>
          <p:nvPr/>
        </p:nvSpPr>
        <p:spPr bwMode="auto">
          <a:xfrm>
            <a:off x="6854825" y="1905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AS1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58" name="Text Box 21"/>
          <p:cNvSpPr txBox="1">
            <a:spLocks noChangeArrowheads="1"/>
          </p:cNvSpPr>
          <p:nvPr/>
        </p:nvSpPr>
        <p:spPr bwMode="auto">
          <a:xfrm>
            <a:off x="6931025" y="3810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AS2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59" name="Oval 22"/>
          <p:cNvSpPr>
            <a:spLocks noChangeArrowheads="1"/>
          </p:cNvSpPr>
          <p:nvPr/>
        </p:nvSpPr>
        <p:spPr bwMode="auto">
          <a:xfrm>
            <a:off x="7845425" y="5486400"/>
            <a:ext cx="6858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2" name="Text Box 25"/>
          <p:cNvSpPr txBox="1">
            <a:spLocks noChangeArrowheads="1"/>
          </p:cNvSpPr>
          <p:nvPr/>
        </p:nvSpPr>
        <p:spPr bwMode="auto">
          <a:xfrm>
            <a:off x="7921625" y="5638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AS3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64" name="Line 27"/>
          <p:cNvSpPr>
            <a:spLocks noChangeShapeType="1"/>
          </p:cNvSpPr>
          <p:nvPr/>
        </p:nvSpPr>
        <p:spPr bwMode="auto">
          <a:xfrm>
            <a:off x="7769225" y="4267200"/>
            <a:ext cx="3810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90160" y="6172200"/>
            <a:ext cx="142524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 dirty="0" smtClean="0">
                <a:latin typeface="+mn-lt"/>
              </a:rPr>
              <a:t>destination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prefix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49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12" grpId="0" animBg="1"/>
      <p:bldP spid="2052113" grpId="0"/>
      <p:bldP spid="2052114" grpId="0" animBg="1"/>
      <p:bldP spid="20521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7A8695-AA3A-E247-9B99-913B603731D7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Attributes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(4)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IGP cost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Used </a:t>
            </a:r>
            <a:r>
              <a:rPr lang="en-US" dirty="0" smtClean="0">
                <a:latin typeface="Arial" charset="0"/>
                <a:cs typeface="Arial" charset="0"/>
              </a:rPr>
              <a:t>for </a:t>
            </a:r>
            <a:r>
              <a:rPr lang="en-US" dirty="0">
                <a:latin typeface="Arial" charset="0"/>
                <a:cs typeface="Arial" charset="0"/>
              </a:rPr>
              <a:t>hot-potato routing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router selects the closest egress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point based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 the path cost in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intra-domain protocol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4389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81650"/>
            <a:ext cx="1612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Line 5"/>
          <p:cNvSpPr>
            <a:spLocks noChangeShapeType="1"/>
          </p:cNvSpPr>
          <p:nvPr/>
        </p:nvSpPr>
        <p:spPr bwMode="auto">
          <a:xfrm flipH="1" flipV="1">
            <a:off x="2036763" y="6270625"/>
            <a:ext cx="4222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Text Box 6"/>
          <p:cNvSpPr txBox="1">
            <a:spLocks noChangeArrowheads="1"/>
          </p:cNvSpPr>
          <p:nvPr/>
        </p:nvSpPr>
        <p:spPr bwMode="auto">
          <a:xfrm>
            <a:off x="2459038" y="6156325"/>
            <a:ext cx="142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hot potato</a:t>
            </a:r>
          </a:p>
        </p:txBody>
      </p:sp>
      <p:grpSp>
        <p:nvGrpSpPr>
          <p:cNvPr id="144392" name="Group 7"/>
          <p:cNvGrpSpPr>
            <a:grpSpLocks/>
          </p:cNvGrpSpPr>
          <p:nvPr/>
        </p:nvGrpSpPr>
        <p:grpSpPr bwMode="auto">
          <a:xfrm>
            <a:off x="4225925" y="3733801"/>
            <a:ext cx="4427538" cy="2317751"/>
            <a:chOff x="2910" y="1776"/>
            <a:chExt cx="2789" cy="1460"/>
          </a:xfrm>
        </p:grpSpPr>
        <p:sp>
          <p:nvSpPr>
            <p:cNvPr id="1664008" name="Cloud"/>
            <p:cNvSpPr>
              <a:spLocks noChangeAspect="1" noEditPoints="1" noChangeArrowheads="1"/>
            </p:cNvSpPr>
            <p:nvPr/>
          </p:nvSpPr>
          <p:spPr bwMode="auto">
            <a:xfrm>
              <a:off x="2910" y="2331"/>
              <a:ext cx="2789" cy="90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144396" name="Oval 9"/>
            <p:cNvSpPr>
              <a:spLocks noChangeArrowheads="1"/>
            </p:cNvSpPr>
            <p:nvPr/>
          </p:nvSpPr>
          <p:spPr bwMode="auto">
            <a:xfrm>
              <a:off x="3165" y="2413"/>
              <a:ext cx="202" cy="1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144397" name="Oval 10"/>
            <p:cNvSpPr>
              <a:spLocks noChangeArrowheads="1"/>
            </p:cNvSpPr>
            <p:nvPr/>
          </p:nvSpPr>
          <p:spPr bwMode="auto">
            <a:xfrm>
              <a:off x="5141" y="2320"/>
              <a:ext cx="202" cy="1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  <p:sp>
          <p:nvSpPr>
            <p:cNvPr id="144398" name="Oval 11"/>
            <p:cNvSpPr>
              <a:spLocks noChangeArrowheads="1"/>
            </p:cNvSpPr>
            <p:nvPr/>
          </p:nvSpPr>
          <p:spPr bwMode="auto">
            <a:xfrm>
              <a:off x="3879" y="3047"/>
              <a:ext cx="202" cy="1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3938" y="2480"/>
              <a:ext cx="202" cy="1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5305" y="2704"/>
              <a:ext cx="203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G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4419" y="2830"/>
              <a:ext cx="203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3315" y="2877"/>
              <a:ext cx="202" cy="1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  <p:sp>
          <p:nvSpPr>
            <p:cNvPr id="144403" name="Line 16"/>
            <p:cNvSpPr>
              <a:spLocks noChangeShapeType="1"/>
            </p:cNvSpPr>
            <p:nvPr/>
          </p:nvSpPr>
          <p:spPr bwMode="auto">
            <a:xfrm flipH="1" flipV="1">
              <a:off x="3276" y="2556"/>
              <a:ext cx="103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04" name="Line 17"/>
            <p:cNvSpPr>
              <a:spLocks noChangeShapeType="1"/>
            </p:cNvSpPr>
            <p:nvPr/>
          </p:nvSpPr>
          <p:spPr bwMode="auto">
            <a:xfrm>
              <a:off x="3484" y="3020"/>
              <a:ext cx="436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05" name="Line 18"/>
            <p:cNvSpPr>
              <a:spLocks noChangeShapeType="1"/>
            </p:cNvSpPr>
            <p:nvPr/>
          </p:nvSpPr>
          <p:spPr bwMode="auto">
            <a:xfrm>
              <a:off x="3403" y="2477"/>
              <a:ext cx="53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06" name="Line 19"/>
            <p:cNvSpPr>
              <a:spLocks noChangeShapeType="1"/>
            </p:cNvSpPr>
            <p:nvPr/>
          </p:nvSpPr>
          <p:spPr bwMode="auto">
            <a:xfrm flipV="1">
              <a:off x="4088" y="2960"/>
              <a:ext cx="371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07" name="Line 20"/>
            <p:cNvSpPr>
              <a:spLocks noChangeShapeType="1"/>
            </p:cNvSpPr>
            <p:nvPr/>
          </p:nvSpPr>
          <p:spPr bwMode="auto">
            <a:xfrm>
              <a:off x="4111" y="2642"/>
              <a:ext cx="288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08" name="Line 21"/>
            <p:cNvSpPr>
              <a:spLocks noChangeShapeType="1"/>
            </p:cNvSpPr>
            <p:nvPr/>
          </p:nvSpPr>
          <p:spPr bwMode="auto">
            <a:xfrm flipV="1">
              <a:off x="4136" y="2406"/>
              <a:ext cx="9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09" name="Line 22"/>
            <p:cNvSpPr>
              <a:spLocks noChangeShapeType="1"/>
            </p:cNvSpPr>
            <p:nvPr/>
          </p:nvSpPr>
          <p:spPr bwMode="auto">
            <a:xfrm flipV="1">
              <a:off x="4621" y="2795"/>
              <a:ext cx="665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10" name="Line 23"/>
            <p:cNvSpPr>
              <a:spLocks noChangeShapeType="1"/>
            </p:cNvSpPr>
            <p:nvPr/>
          </p:nvSpPr>
          <p:spPr bwMode="auto">
            <a:xfrm flipH="1" flipV="1">
              <a:off x="5273" y="2456"/>
              <a:ext cx="11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11" name="Text Box 24"/>
            <p:cNvSpPr txBox="1">
              <a:spLocks noChangeArrowheads="1"/>
            </p:cNvSpPr>
            <p:nvPr/>
          </p:nvSpPr>
          <p:spPr bwMode="auto">
            <a:xfrm>
              <a:off x="3182" y="26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4</a:t>
              </a:r>
            </a:p>
          </p:txBody>
        </p:sp>
        <p:sp>
          <p:nvSpPr>
            <p:cNvPr id="144412" name="Text Box 25"/>
            <p:cNvSpPr txBox="1">
              <a:spLocks noChangeArrowheads="1"/>
            </p:cNvSpPr>
            <p:nvPr/>
          </p:nvSpPr>
          <p:spPr bwMode="auto">
            <a:xfrm>
              <a:off x="3559" y="2835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144413" name="Text Box 26"/>
            <p:cNvSpPr txBox="1">
              <a:spLocks noChangeArrowheads="1"/>
            </p:cNvSpPr>
            <p:nvPr/>
          </p:nvSpPr>
          <p:spPr bwMode="auto">
            <a:xfrm>
              <a:off x="3567" y="2533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144414" name="Text Box 27"/>
            <p:cNvSpPr txBox="1">
              <a:spLocks noChangeArrowheads="1"/>
            </p:cNvSpPr>
            <p:nvPr/>
          </p:nvSpPr>
          <p:spPr bwMode="auto">
            <a:xfrm>
              <a:off x="4449" y="231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9</a:t>
              </a:r>
            </a:p>
          </p:txBody>
        </p:sp>
        <p:sp>
          <p:nvSpPr>
            <p:cNvPr id="144415" name="Text Box 28"/>
            <p:cNvSpPr txBox="1">
              <a:spLocks noChangeArrowheads="1"/>
            </p:cNvSpPr>
            <p:nvPr/>
          </p:nvSpPr>
          <p:spPr bwMode="auto">
            <a:xfrm>
              <a:off x="4262" y="262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144416" name="Text Box 29"/>
            <p:cNvSpPr txBox="1">
              <a:spLocks noChangeArrowheads="1"/>
            </p:cNvSpPr>
            <p:nvPr/>
          </p:nvSpPr>
          <p:spPr bwMode="auto">
            <a:xfrm>
              <a:off x="5309" y="2477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4</a:t>
              </a:r>
            </a:p>
          </p:txBody>
        </p:sp>
        <p:sp>
          <p:nvSpPr>
            <p:cNvPr id="144417" name="Text Box 30"/>
            <p:cNvSpPr txBox="1">
              <a:spLocks noChangeArrowheads="1"/>
            </p:cNvSpPr>
            <p:nvPr/>
          </p:nvSpPr>
          <p:spPr bwMode="auto">
            <a:xfrm>
              <a:off x="4892" y="2605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10</a:t>
              </a:r>
            </a:p>
          </p:txBody>
        </p:sp>
        <p:sp>
          <p:nvSpPr>
            <p:cNvPr id="144418" name="Line 31"/>
            <p:cNvSpPr>
              <a:spLocks noChangeShapeType="1"/>
            </p:cNvSpPr>
            <p:nvPr/>
          </p:nvSpPr>
          <p:spPr bwMode="auto">
            <a:xfrm flipV="1">
              <a:off x="4604" y="2442"/>
              <a:ext cx="593" cy="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19" name="Text Box 32"/>
            <p:cNvSpPr txBox="1">
              <a:spLocks noChangeArrowheads="1"/>
            </p:cNvSpPr>
            <p:nvPr/>
          </p:nvSpPr>
          <p:spPr bwMode="auto">
            <a:xfrm>
              <a:off x="4665" y="253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8</a:t>
              </a:r>
            </a:p>
          </p:txBody>
        </p:sp>
        <p:sp>
          <p:nvSpPr>
            <p:cNvPr id="144420" name="Text Box 33"/>
            <p:cNvSpPr txBox="1">
              <a:spLocks noChangeArrowheads="1"/>
            </p:cNvSpPr>
            <p:nvPr/>
          </p:nvSpPr>
          <p:spPr bwMode="auto">
            <a:xfrm>
              <a:off x="4139" y="2817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0">
                  <a:latin typeface="Arial" charset="0"/>
                </a:rPr>
                <a:t>8</a:t>
              </a:r>
            </a:p>
          </p:txBody>
        </p:sp>
        <p:sp>
          <p:nvSpPr>
            <p:cNvPr id="144421" name="Oval 34"/>
            <p:cNvSpPr>
              <a:spLocks noChangeArrowheads="1"/>
            </p:cNvSpPr>
            <p:nvPr/>
          </p:nvSpPr>
          <p:spPr bwMode="auto">
            <a:xfrm>
              <a:off x="3166" y="2398"/>
              <a:ext cx="202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 dirty="0">
                  <a:latin typeface="Arial" charset="0"/>
                </a:rPr>
                <a:t>A</a:t>
              </a:r>
            </a:p>
          </p:txBody>
        </p:sp>
        <p:sp>
          <p:nvSpPr>
            <p:cNvPr id="144422" name="Oval 35"/>
            <p:cNvSpPr>
              <a:spLocks noChangeArrowheads="1"/>
            </p:cNvSpPr>
            <p:nvPr/>
          </p:nvSpPr>
          <p:spPr bwMode="auto">
            <a:xfrm>
              <a:off x="5141" y="2320"/>
              <a:ext cx="202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  <p:sp>
          <p:nvSpPr>
            <p:cNvPr id="144423" name="Freeform 36"/>
            <p:cNvSpPr>
              <a:spLocks/>
            </p:cNvSpPr>
            <p:nvPr/>
          </p:nvSpPr>
          <p:spPr bwMode="auto">
            <a:xfrm>
              <a:off x="3315" y="2016"/>
              <a:ext cx="821" cy="285"/>
            </a:xfrm>
            <a:custGeom>
              <a:avLst/>
              <a:gdLst>
                <a:gd name="T0" fmla="*/ 0 w 713"/>
                <a:gd name="T1" fmla="*/ 205 h 205"/>
                <a:gd name="T2" fmla="*/ 274 w 713"/>
                <a:gd name="T3" fmla="*/ 23 h 205"/>
                <a:gd name="T4" fmla="*/ 567 w 713"/>
                <a:gd name="T5" fmla="*/ 68 h 205"/>
                <a:gd name="T6" fmla="*/ 713 w 713"/>
                <a:gd name="T7" fmla="*/ 13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3"/>
                <a:gd name="T13" fmla="*/ 0 h 205"/>
                <a:gd name="T14" fmla="*/ 713 w 713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3" h="205">
                  <a:moveTo>
                    <a:pt x="0" y="205"/>
                  </a:moveTo>
                  <a:cubicBezTo>
                    <a:pt x="90" y="125"/>
                    <a:pt x="180" y="46"/>
                    <a:pt x="274" y="23"/>
                  </a:cubicBezTo>
                  <a:cubicBezTo>
                    <a:pt x="368" y="0"/>
                    <a:pt x="494" y="70"/>
                    <a:pt x="567" y="68"/>
                  </a:cubicBezTo>
                  <a:cubicBezTo>
                    <a:pt x="640" y="66"/>
                    <a:pt x="676" y="39"/>
                    <a:pt x="713" y="13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prstDash val="sysDash"/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24" name="Freeform 37"/>
            <p:cNvSpPr>
              <a:spLocks/>
            </p:cNvSpPr>
            <p:nvPr/>
          </p:nvSpPr>
          <p:spPr bwMode="auto">
            <a:xfrm rot="547321">
              <a:off x="4376" y="1991"/>
              <a:ext cx="907" cy="212"/>
            </a:xfrm>
            <a:custGeom>
              <a:avLst/>
              <a:gdLst>
                <a:gd name="T0" fmla="*/ 832 w 853"/>
                <a:gd name="T1" fmla="*/ 212 h 212"/>
                <a:gd name="T2" fmla="*/ 714 w 853"/>
                <a:gd name="T3" fmla="*/ 20 h 212"/>
                <a:gd name="T4" fmla="*/ 0 w 853"/>
                <a:gd name="T5" fmla="*/ 93 h 212"/>
                <a:gd name="T6" fmla="*/ 0 60000 65536"/>
                <a:gd name="T7" fmla="*/ 0 60000 65536"/>
                <a:gd name="T8" fmla="*/ 0 60000 65536"/>
                <a:gd name="T9" fmla="*/ 0 w 853"/>
                <a:gd name="T10" fmla="*/ 0 h 212"/>
                <a:gd name="T11" fmla="*/ 853 w 853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3" h="212">
                  <a:moveTo>
                    <a:pt x="832" y="212"/>
                  </a:moveTo>
                  <a:cubicBezTo>
                    <a:pt x="842" y="126"/>
                    <a:pt x="853" y="40"/>
                    <a:pt x="714" y="20"/>
                  </a:cubicBezTo>
                  <a:cubicBezTo>
                    <a:pt x="575" y="0"/>
                    <a:pt x="287" y="46"/>
                    <a:pt x="0" y="93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prstDash val="sysDash"/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44425" name="Text Box 38"/>
            <p:cNvSpPr txBox="1">
              <a:spLocks noChangeArrowheads="1"/>
            </p:cNvSpPr>
            <p:nvPr/>
          </p:nvSpPr>
          <p:spPr bwMode="auto">
            <a:xfrm>
              <a:off x="4043" y="1776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0" dirty="0" err="1">
                  <a:solidFill>
                    <a:srgbClr val="0000FF"/>
                  </a:solidFill>
                  <a:latin typeface="Arial" charset="0"/>
                </a:rPr>
                <a:t>dst</a:t>
              </a:r>
              <a:endParaRPr lang="en-US" b="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144393" name="Line 39"/>
          <p:cNvSpPr>
            <a:spLocks noChangeShapeType="1"/>
          </p:cNvSpPr>
          <p:nvPr/>
        </p:nvSpPr>
        <p:spPr bwMode="auto">
          <a:xfrm flipH="1" flipV="1">
            <a:off x="4495798" y="4876800"/>
            <a:ext cx="228601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Line 40"/>
          <p:cNvSpPr>
            <a:spLocks noChangeShapeType="1"/>
          </p:cNvSpPr>
          <p:nvPr/>
        </p:nvSpPr>
        <p:spPr bwMode="auto">
          <a:xfrm flipH="1" flipV="1">
            <a:off x="8153400" y="4572000"/>
            <a:ext cx="223838" cy="779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IGP may conflict with 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019800" cy="40059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 rot="21216728">
            <a:off x="1672323" y="3128744"/>
            <a:ext cx="5410200" cy="228600"/>
          </a:xfrm>
          <a:prstGeom prst="ellipse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1216728">
            <a:off x="1756677" y="3509744"/>
            <a:ext cx="54102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52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409890"/>
            <a:ext cx="543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sf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081021" y="302889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1021" y="34290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371600" y="3581400"/>
            <a:ext cx="2286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91734" y="3810000"/>
            <a:ext cx="18466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0" baseline="-25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414" y="4038600"/>
            <a:ext cx="110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MED=100</a:t>
            </a:r>
            <a:endParaRPr lang="en-US" sz="1600" b="0" baseline="-25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3134" y="2861846"/>
            <a:ext cx="18466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0" baseline="-25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5414" y="3166646"/>
            <a:ext cx="110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MED=500</a:t>
            </a:r>
            <a:endParaRPr lang="en-US" sz="1600" b="0" baseline="-25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239000" y="2819400"/>
            <a:ext cx="2286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057400" y="3505200"/>
            <a:ext cx="76200" cy="3810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781800" y="2971800"/>
            <a:ext cx="76200" cy="3810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1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Selection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534400" cy="3649662"/>
          </a:xfrm>
        </p:spPr>
        <p:txBody>
          <a:bodyPr/>
          <a:lstStyle/>
          <a:p>
            <a:r>
              <a:rPr lang="en-US" dirty="0" smtClean="0"/>
              <a:t>In decreasing order of priority</a:t>
            </a:r>
          </a:p>
          <a:p>
            <a:pPr lvl="1"/>
            <a:r>
              <a:rPr lang="en-US" dirty="0" smtClean="0"/>
              <a:t>make/save money (send to customer &gt; peer &gt; provider)</a:t>
            </a:r>
          </a:p>
          <a:p>
            <a:pPr lvl="1"/>
            <a:r>
              <a:rPr lang="en-US" dirty="0" smtClean="0"/>
              <a:t>maximize performance (smallest AS path length) </a:t>
            </a:r>
          </a:p>
          <a:p>
            <a:pPr lvl="1"/>
            <a:r>
              <a:rPr lang="en-US" dirty="0" smtClean="0"/>
              <a:t>minimize use of my network bandwidth (“hot potato”)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1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534400" cy="1173162"/>
          </a:xfrm>
        </p:spPr>
        <p:txBody>
          <a:bodyPr/>
          <a:lstStyle/>
          <a:p>
            <a:r>
              <a:rPr lang="en-US" dirty="0" smtClean="0"/>
              <a:t>Using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719137"/>
          </a:xfrm>
        </p:spPr>
        <p:txBody>
          <a:bodyPr/>
          <a:lstStyle/>
          <a:p>
            <a:r>
              <a:rPr lang="en-US" dirty="0" smtClean="0"/>
              <a:t>Rules for route selection in priority order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79031"/>
              </p:ext>
            </p:extLst>
          </p:nvPr>
        </p:nvGraphicFramePr>
        <p:xfrm>
          <a:off x="914400" y="2590800"/>
          <a:ext cx="7010400" cy="34036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90600"/>
                <a:gridCol w="25146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PREF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Pick highest LOCAL</a:t>
                      </a:r>
                      <a:r>
                        <a:rPr lang="en-US" baseline="0" dirty="0" smtClean="0"/>
                        <a:t> PREF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Pick shortest ASPATH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 MED preferred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eBGP</a:t>
                      </a:r>
                      <a:r>
                        <a:rPr lang="en-US" dirty="0" smtClean="0"/>
                        <a:t> &gt; </a:t>
                      </a:r>
                      <a:r>
                        <a:rPr lang="en-US" dirty="0" err="1" smtClean="0"/>
                        <a:t>iBGP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AS learn route via </a:t>
                      </a:r>
                      <a:r>
                        <a:rPr lang="en-US" dirty="0" err="1" smtClean="0"/>
                        <a:t>eBGP</a:t>
                      </a:r>
                      <a:r>
                        <a:rPr lang="en-US" dirty="0" smtClean="0"/>
                        <a:t> (preferred)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baseline="0" dirty="0" err="1" smtClean="0"/>
                        <a:t>iBGP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iBGP</a:t>
                      </a:r>
                      <a:r>
                        <a:rPr lang="en-US" dirty="0" smtClean="0"/>
                        <a:t>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r>
                        <a:rPr lang="en-US" baseline="0" dirty="0" smtClean="0"/>
                        <a:t> IGP cost to next hop (egress router)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Router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Smallest </a:t>
                      </a:r>
                      <a:r>
                        <a:rPr lang="en-US" dirty="0" smtClean="0"/>
                        <a:t>next-hop router’s</a:t>
                      </a:r>
                      <a:r>
                        <a:rPr lang="en-US" baseline="0" dirty="0" smtClean="0"/>
                        <a:t> IP address </a:t>
                      </a:r>
                      <a:r>
                        <a:rPr lang="en-US" baseline="0" dirty="0" smtClean="0"/>
                        <a:t>as tie-breaker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3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0" y="4800600"/>
            <a:ext cx="9144000" cy="2008188"/>
          </a:xfrm>
          <a:prstGeom prst="rect">
            <a:avLst/>
          </a:prstGeom>
          <a:solidFill>
            <a:srgbClr val="E2E2AA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228600" y="6172200"/>
            <a:ext cx="86868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BGP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Processing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2209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32100" y="3438525"/>
            <a:ext cx="1422400" cy="641350"/>
            <a:chOff x="2832100" y="3438525"/>
            <a:chExt cx="1422400" cy="641350"/>
          </a:xfrm>
        </p:grpSpPr>
        <p:sp>
          <p:nvSpPr>
            <p:cNvPr id="1643526" name="Rectangle 6"/>
            <p:cNvSpPr>
              <a:spLocks noChangeArrowheads="1"/>
            </p:cNvSpPr>
            <p:nvPr/>
          </p:nvSpPr>
          <p:spPr bwMode="auto">
            <a:xfrm>
              <a:off x="2832100" y="3475038"/>
              <a:ext cx="1422400" cy="584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8008" name="Rectangle 7"/>
            <p:cNvSpPr>
              <a:spLocks noChangeArrowheads="1"/>
            </p:cNvSpPr>
            <p:nvPr/>
          </p:nvSpPr>
          <p:spPr bwMode="auto">
            <a:xfrm>
              <a:off x="2879725" y="3438525"/>
              <a:ext cx="1206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Calibri"/>
                  <a:cs typeface="Calibri"/>
                </a:rPr>
                <a:t>Best Route</a:t>
              </a:r>
            </a:p>
            <a:p>
              <a:pPr algn="l" eaLnBrk="0" hangingPunct="0"/>
              <a:r>
                <a:rPr lang="en-US" sz="1800" b="0" dirty="0">
                  <a:latin typeface="Calibri"/>
                  <a:cs typeface="Calibri"/>
                </a:rPr>
                <a:t>  Selection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0925" y="3429000"/>
            <a:ext cx="1450975" cy="641350"/>
            <a:chOff x="1050925" y="3429000"/>
            <a:chExt cx="1450975" cy="641350"/>
          </a:xfrm>
        </p:grpSpPr>
        <p:sp>
          <p:nvSpPr>
            <p:cNvPr id="1643528" name="Rectangle 8"/>
            <p:cNvSpPr>
              <a:spLocks noChangeArrowheads="1"/>
            </p:cNvSpPr>
            <p:nvPr/>
          </p:nvSpPr>
          <p:spPr bwMode="auto">
            <a:xfrm>
              <a:off x="1079500" y="3475038"/>
              <a:ext cx="1422400" cy="584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8011" name="Rectangle 10"/>
            <p:cNvSpPr>
              <a:spLocks noChangeArrowheads="1"/>
            </p:cNvSpPr>
            <p:nvPr/>
          </p:nvSpPr>
          <p:spPr bwMode="auto">
            <a:xfrm>
              <a:off x="1050925" y="3429000"/>
              <a:ext cx="14351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800" b="0" dirty="0">
                  <a:latin typeface="Calibri"/>
                  <a:cs typeface="Calibri"/>
                </a:rPr>
                <a:t>Apply Import</a:t>
              </a:r>
            </a:p>
            <a:p>
              <a:pPr algn="ctr" eaLnBrk="0" hangingPunct="0"/>
              <a:r>
                <a:rPr lang="en-US" sz="1800" b="0" dirty="0">
                  <a:latin typeface="Calibri"/>
                  <a:cs typeface="Calibri"/>
                </a:rPr>
                <a:t>  Policies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4700" y="3446463"/>
            <a:ext cx="1422400" cy="641350"/>
            <a:chOff x="4584700" y="3446463"/>
            <a:chExt cx="1422400" cy="641350"/>
          </a:xfrm>
        </p:grpSpPr>
        <p:sp>
          <p:nvSpPr>
            <p:cNvPr id="1643529" name="Rectangle 9"/>
            <p:cNvSpPr>
              <a:spLocks noChangeArrowheads="1"/>
            </p:cNvSpPr>
            <p:nvPr/>
          </p:nvSpPr>
          <p:spPr bwMode="auto">
            <a:xfrm>
              <a:off x="4584700" y="3475038"/>
              <a:ext cx="1422400" cy="584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8012" name="Rectangle 11"/>
            <p:cNvSpPr>
              <a:spLocks noChangeArrowheads="1"/>
            </p:cNvSpPr>
            <p:nvPr/>
          </p:nvSpPr>
          <p:spPr bwMode="auto">
            <a:xfrm>
              <a:off x="4632325" y="3446463"/>
              <a:ext cx="1250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Calibri"/>
                  <a:cs typeface="Calibri"/>
                </a:rPr>
                <a:t>Best Route </a:t>
              </a:r>
            </a:p>
            <a:p>
              <a:pPr algn="l" eaLnBrk="0" hangingPunct="0"/>
              <a:r>
                <a:rPr lang="en-US" sz="1800" b="0" dirty="0">
                  <a:latin typeface="Calibri"/>
                  <a:cs typeface="Calibri"/>
                </a:rPr>
                <a:t>  Table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08725" y="3446463"/>
            <a:ext cx="1450975" cy="646973"/>
            <a:chOff x="6308725" y="3446463"/>
            <a:chExt cx="1450975" cy="646973"/>
          </a:xfrm>
        </p:grpSpPr>
        <p:sp>
          <p:nvSpPr>
            <p:cNvPr id="1643532" name="Rectangle 12"/>
            <p:cNvSpPr>
              <a:spLocks noChangeArrowheads="1"/>
            </p:cNvSpPr>
            <p:nvPr/>
          </p:nvSpPr>
          <p:spPr bwMode="auto">
            <a:xfrm>
              <a:off x="6337300" y="3475038"/>
              <a:ext cx="1422400" cy="584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8014" name="Rectangle 13"/>
            <p:cNvSpPr>
              <a:spLocks noChangeArrowheads="1"/>
            </p:cNvSpPr>
            <p:nvPr/>
          </p:nvSpPr>
          <p:spPr bwMode="auto">
            <a:xfrm>
              <a:off x="6308725" y="3446463"/>
              <a:ext cx="1387475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Calibri"/>
                  <a:cs typeface="Calibri"/>
                </a:rPr>
                <a:t>Apply Export</a:t>
              </a:r>
            </a:p>
            <a:p>
              <a:pPr algn="l" eaLnBrk="0" hangingPunct="0"/>
              <a:r>
                <a:rPr lang="en-US" sz="1800" b="0" dirty="0">
                  <a:latin typeface="Calibri"/>
                  <a:cs typeface="Calibri"/>
                </a:rPr>
                <a:t>  Policies</a:t>
              </a:r>
            </a:p>
          </p:txBody>
        </p:sp>
      </p:grpSp>
      <p:sp>
        <p:nvSpPr>
          <p:cNvPr id="128015" name="Line 14"/>
          <p:cNvSpPr>
            <a:spLocks noChangeShapeType="1"/>
          </p:cNvSpPr>
          <p:nvPr/>
        </p:nvSpPr>
        <p:spPr bwMode="auto">
          <a:xfrm>
            <a:off x="304800" y="3767138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16" name="Line 15"/>
          <p:cNvSpPr>
            <a:spLocks noChangeShapeType="1"/>
          </p:cNvSpPr>
          <p:nvPr/>
        </p:nvSpPr>
        <p:spPr bwMode="auto">
          <a:xfrm>
            <a:off x="25146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17" name="Line 16"/>
          <p:cNvSpPr>
            <a:spLocks noChangeShapeType="1"/>
          </p:cNvSpPr>
          <p:nvPr/>
        </p:nvSpPr>
        <p:spPr bwMode="auto">
          <a:xfrm>
            <a:off x="42672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18" name="Line 17"/>
          <p:cNvSpPr>
            <a:spLocks noChangeShapeType="1"/>
          </p:cNvSpPr>
          <p:nvPr/>
        </p:nvSpPr>
        <p:spPr bwMode="auto">
          <a:xfrm>
            <a:off x="60198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19" name="Line 18"/>
          <p:cNvSpPr>
            <a:spLocks noChangeShapeType="1"/>
          </p:cNvSpPr>
          <p:nvPr/>
        </p:nvSpPr>
        <p:spPr bwMode="auto">
          <a:xfrm>
            <a:off x="7772400" y="3767138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20" name="Line 19"/>
          <p:cNvSpPr>
            <a:spLocks noChangeShapeType="1"/>
          </p:cNvSpPr>
          <p:nvPr/>
        </p:nvSpPr>
        <p:spPr bwMode="auto">
          <a:xfrm>
            <a:off x="5257800" y="4071938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8021" name="Rectangle 20"/>
          <p:cNvSpPr>
            <a:spLocks noChangeArrowheads="1"/>
          </p:cNvSpPr>
          <p:nvPr/>
        </p:nvSpPr>
        <p:spPr bwMode="auto">
          <a:xfrm>
            <a:off x="5555600" y="5144227"/>
            <a:ext cx="1218833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800" b="0" dirty="0" smtClean="0">
                <a:latin typeface="Calibri"/>
                <a:cs typeface="Calibri"/>
              </a:rPr>
              <a:t>forwarding</a:t>
            </a:r>
            <a:endParaRPr lang="en-US" sz="1800" b="0" dirty="0">
              <a:latin typeface="Calibri"/>
              <a:cs typeface="Calibri"/>
            </a:endParaRPr>
          </a:p>
          <a:p>
            <a:pPr algn="ctr" eaLnBrk="0" hangingPunct="0"/>
            <a:r>
              <a:rPr lang="en-US" sz="1800" b="0" dirty="0" smtClean="0">
                <a:latin typeface="Calibri"/>
                <a:cs typeface="Calibri"/>
              </a:rPr>
              <a:t>Entries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28022" name="Rectangle 21"/>
          <p:cNvSpPr>
            <a:spLocks noChangeArrowheads="1"/>
          </p:cNvSpPr>
          <p:nvPr/>
        </p:nvSpPr>
        <p:spPr bwMode="auto">
          <a:xfrm>
            <a:off x="76200" y="3086827"/>
            <a:ext cx="969629" cy="64697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800" b="0" dirty="0" smtClean="0">
                <a:latin typeface="Calibri"/>
                <a:cs typeface="Calibri"/>
              </a:rPr>
              <a:t>BGP</a:t>
            </a:r>
            <a:endParaRPr lang="en-US" sz="1800" b="0" dirty="0">
              <a:latin typeface="Calibri"/>
              <a:cs typeface="Calibri"/>
            </a:endParaRPr>
          </a:p>
          <a:p>
            <a:pPr algn="ctr" eaLnBrk="0" hangingPunct="0"/>
            <a:r>
              <a:rPr lang="en-US" sz="1800" b="0" dirty="0">
                <a:latin typeface="Calibri"/>
                <a:cs typeface="Calibri"/>
              </a:rPr>
              <a:t>Updates</a:t>
            </a:r>
          </a:p>
        </p:txBody>
      </p:sp>
      <p:sp>
        <p:nvSpPr>
          <p:cNvPr id="128024" name="Rectangle 23"/>
          <p:cNvSpPr>
            <a:spLocks noChangeArrowheads="1"/>
          </p:cNvSpPr>
          <p:nvPr/>
        </p:nvSpPr>
        <p:spPr bwMode="auto">
          <a:xfrm>
            <a:off x="7994650" y="2741613"/>
            <a:ext cx="969629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800" b="0" dirty="0" smtClean="0">
                <a:latin typeface="Calibri"/>
                <a:cs typeface="Calibri"/>
              </a:rPr>
              <a:t>BGP </a:t>
            </a:r>
            <a:endParaRPr lang="en-US" sz="1800" b="0" dirty="0">
              <a:latin typeface="Calibri"/>
              <a:cs typeface="Calibri"/>
            </a:endParaRPr>
          </a:p>
          <a:p>
            <a:pPr algn="ctr" eaLnBrk="0" hangingPunct="0"/>
            <a:r>
              <a:rPr lang="en-US" sz="1800" b="0" dirty="0">
                <a:latin typeface="Calibri"/>
                <a:cs typeface="Calibri"/>
              </a:rPr>
              <a:t>Updates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41800" y="5842000"/>
            <a:ext cx="2463800" cy="558800"/>
            <a:chOff x="4241800" y="5842000"/>
            <a:chExt cx="2463800" cy="558800"/>
          </a:xfrm>
        </p:grpSpPr>
        <p:sp>
          <p:nvSpPr>
            <p:cNvPr id="1643525" name="Rectangle 5"/>
            <p:cNvSpPr>
              <a:spLocks noChangeArrowheads="1"/>
            </p:cNvSpPr>
            <p:nvPr/>
          </p:nvSpPr>
          <p:spPr bwMode="auto">
            <a:xfrm>
              <a:off x="4241800" y="5842000"/>
              <a:ext cx="2463800" cy="5588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8027" name="Rectangle 26"/>
            <p:cNvSpPr>
              <a:spLocks noChangeArrowheads="1"/>
            </p:cNvSpPr>
            <p:nvPr/>
          </p:nvSpPr>
          <p:spPr bwMode="auto">
            <a:xfrm>
              <a:off x="4327525" y="5953125"/>
              <a:ext cx="2096728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800">
                  <a:latin typeface="Calibri"/>
                  <a:cs typeface="Calibri"/>
                </a:rPr>
                <a:t>IP Forwarding Table</a:t>
              </a:r>
            </a:p>
          </p:txBody>
        </p:sp>
      </p:grpSp>
      <p:sp>
        <p:nvSpPr>
          <p:cNvPr id="128030" name="Text Box 29"/>
          <p:cNvSpPr txBox="1">
            <a:spLocks noChangeArrowheads="1"/>
          </p:cNvSpPr>
          <p:nvPr/>
        </p:nvSpPr>
        <p:spPr bwMode="auto">
          <a:xfrm>
            <a:off x="1905000" y="1295400"/>
            <a:ext cx="5152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i="1" dirty="0">
                <a:solidFill>
                  <a:srgbClr val="660066"/>
                </a:solidFill>
                <a:latin typeface="Calibri"/>
                <a:cs typeface="Calibri"/>
              </a:rPr>
              <a:t>                 Open ended programming.</a:t>
            </a:r>
          </a:p>
          <a:p>
            <a:pPr algn="l"/>
            <a:r>
              <a:rPr lang="en-US" sz="1800" b="0" i="1" dirty="0">
                <a:solidFill>
                  <a:srgbClr val="660066"/>
                </a:solidFill>
                <a:latin typeface="Calibri"/>
                <a:cs typeface="Calibri"/>
              </a:rPr>
              <a:t>Constrained only by vendor configuration language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905000" y="2057400"/>
            <a:ext cx="6096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429000" y="2057400"/>
            <a:ext cx="1524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451600" y="2057400"/>
            <a:ext cx="4064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381386" y="4724400"/>
            <a:ext cx="1571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Data plane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8687" y="2586335"/>
            <a:ext cx="191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Control plane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83716" y="5486400"/>
            <a:ext cx="904094" cy="64697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800" b="0" dirty="0" smtClean="0">
                <a:latin typeface="Calibri"/>
                <a:cs typeface="Calibri"/>
              </a:rPr>
              <a:t>Data </a:t>
            </a:r>
            <a:br>
              <a:rPr lang="en-US" sz="1800" b="0" dirty="0" smtClean="0">
                <a:latin typeface="Calibri"/>
                <a:cs typeface="Calibri"/>
              </a:rPr>
            </a:br>
            <a:r>
              <a:rPr lang="en-US" sz="1800" b="0" dirty="0" smtClean="0">
                <a:latin typeface="Calibri"/>
                <a:cs typeface="Calibri"/>
              </a:rPr>
              <a:t>packets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8056191" y="5486400"/>
            <a:ext cx="904094" cy="64697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800" b="0" dirty="0" smtClean="0">
                <a:latin typeface="Calibri"/>
                <a:cs typeface="Calibri"/>
              </a:rPr>
              <a:t>Data </a:t>
            </a:r>
            <a:br>
              <a:rPr lang="en-US" sz="1800" b="0" dirty="0" smtClean="0">
                <a:latin typeface="Calibri"/>
                <a:cs typeface="Calibri"/>
              </a:rPr>
            </a:br>
            <a:r>
              <a:rPr lang="en-US" sz="1800" b="0" dirty="0" smtClean="0">
                <a:latin typeface="Calibri"/>
                <a:cs typeface="Calibri"/>
              </a:rPr>
              <a:t>packets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72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38" grpId="0" animBg="1"/>
      <p:bldP spid="128004" grpId="0" animBg="1"/>
      <p:bldP spid="128015" grpId="0" animBg="1"/>
      <p:bldP spid="128016" grpId="0" animBg="1"/>
      <p:bldP spid="128017" grpId="0" animBg="1"/>
      <p:bldP spid="128018" grpId="0" animBg="1"/>
      <p:bldP spid="128019" grpId="0" animBg="1"/>
      <p:bldP spid="128020" grpId="0" animBg="1"/>
      <p:bldP spid="128021" grpId="0"/>
      <p:bldP spid="128022" grpId="0"/>
      <p:bldP spid="128024" grpId="0"/>
      <p:bldP spid="128030" grpId="0"/>
      <p:bldP spid="128030" grpId="1"/>
      <p:bldP spid="6" grpId="0"/>
      <p:bldP spid="37" grpId="0"/>
      <p:bldP spid="39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305800" cy="4986337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BGP policy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typical policies, how they’re implemented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BGP protocol details </a:t>
            </a:r>
          </a:p>
          <a:p>
            <a:pPr lvl="1"/>
            <a:endParaRPr lang="en-US" dirty="0"/>
          </a:p>
          <a:p>
            <a:r>
              <a:rPr lang="en-US" dirty="0" smtClean="0"/>
              <a:t>BGP issues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6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9448800" cy="685800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Topology and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routes shaped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by the business relationships between </a:t>
            </a:r>
            <a:r>
              <a:rPr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ASes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826" y="2514600"/>
            <a:ext cx="8926774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Three basic </a:t>
            </a:r>
            <a:r>
              <a:rPr lang="en-US" dirty="0" smtClean="0">
                <a:latin typeface="Arial" charset="0"/>
                <a:cs typeface="Arial" charset="0"/>
              </a:rPr>
              <a:t>relationships </a:t>
            </a:r>
            <a:r>
              <a:rPr lang="en-US" dirty="0">
                <a:latin typeface="Arial" charset="0"/>
                <a:cs typeface="Arial" charset="0"/>
              </a:rPr>
              <a:t>between </a:t>
            </a:r>
            <a:r>
              <a:rPr lang="en-US" dirty="0" smtClean="0">
                <a:latin typeface="Arial" charset="0"/>
                <a:cs typeface="Arial" charset="0"/>
              </a:rPr>
              <a:t>two </a:t>
            </a:r>
            <a:r>
              <a:rPr lang="en-US" dirty="0" err="1" smtClean="0">
                <a:latin typeface="Arial" charset="0"/>
                <a:cs typeface="Arial" charset="0"/>
              </a:rPr>
              <a:t>ASes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is a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customer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of 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is a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provider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of 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and B are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peers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 Business implications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customer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pays provider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peers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pay each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6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Issues with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BGP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Reachability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Security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Convergence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Performance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Anomalies</a:t>
            </a:r>
            <a:endParaRPr lang="en-US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Reachability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 normal routing, if graph is connected then reachability is assured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With policy routing, this does not always hold</a:t>
            </a:r>
          </a:p>
        </p:txBody>
      </p:sp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4267200" y="5334000"/>
            <a:ext cx="838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4279900" y="5613400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AS 2</a:t>
            </a:r>
          </a:p>
        </p:txBody>
      </p:sp>
      <p:sp>
        <p:nvSpPr>
          <p:cNvPr id="67591" name="Oval 6"/>
          <p:cNvSpPr>
            <a:spLocks noChangeArrowheads="1"/>
          </p:cNvSpPr>
          <p:nvPr/>
        </p:nvSpPr>
        <p:spPr bwMode="auto">
          <a:xfrm>
            <a:off x="5562600" y="3810000"/>
            <a:ext cx="838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5576888" y="4089400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AS 3</a:t>
            </a:r>
          </a:p>
        </p:txBody>
      </p:sp>
      <p:sp>
        <p:nvSpPr>
          <p:cNvPr id="67593" name="Oval 8"/>
          <p:cNvSpPr>
            <a:spLocks noChangeArrowheads="1"/>
          </p:cNvSpPr>
          <p:nvPr/>
        </p:nvSpPr>
        <p:spPr bwMode="auto">
          <a:xfrm>
            <a:off x="2895600" y="3810000"/>
            <a:ext cx="838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2909888" y="4089400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AS 1</a:t>
            </a:r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 flipV="1">
            <a:off x="4953000" y="4648200"/>
            <a:ext cx="7620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3581400" y="4648200"/>
            <a:ext cx="7620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524000" y="4038600"/>
            <a:ext cx="1214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Provider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477000" y="4038600"/>
            <a:ext cx="1214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Provider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164138" y="5637213"/>
            <a:ext cx="139065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04700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An AS can claim to serve a prefix that they actually </a:t>
            </a:r>
            <a:r>
              <a:rPr lang="en-US" dirty="0" smtClean="0">
                <a:latin typeface="Arial" charset="0"/>
                <a:cs typeface="Arial" charset="0"/>
              </a:rPr>
              <a:t>don’t </a:t>
            </a:r>
            <a:r>
              <a:rPr lang="en-US" dirty="0">
                <a:latin typeface="Arial" charset="0"/>
                <a:cs typeface="Arial" charset="0"/>
              </a:rPr>
              <a:t>have a route to (</a:t>
            </a:r>
            <a:r>
              <a:rPr lang="en-US" dirty="0" err="1">
                <a:latin typeface="Arial" charset="0"/>
                <a:cs typeface="Arial" charset="0"/>
              </a:rPr>
              <a:t>blackholing</a:t>
            </a:r>
            <a:r>
              <a:rPr lang="en-US" dirty="0">
                <a:latin typeface="Arial" charset="0"/>
                <a:cs typeface="Arial" charset="0"/>
              </a:rPr>
              <a:t> traffic)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roblem </a:t>
            </a:r>
            <a:r>
              <a:rPr 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not specific to policy or path vector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mportant </a:t>
            </a:r>
            <a:r>
              <a:rPr 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because of AS autonomy</a:t>
            </a:r>
          </a:p>
          <a:p>
            <a:pPr lvl="1"/>
            <a:r>
              <a:rPr lang="en-US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Fixable: make </a:t>
            </a:r>
            <a:r>
              <a:rPr lang="en-US" i="1" dirty="0" err="1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ASes</a:t>
            </a:r>
            <a:r>
              <a:rPr lang="en-US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ja-JP" altLang="en-US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prove</a:t>
            </a:r>
            <a:r>
              <a:rPr lang="ja-JP" altLang="en-US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 they have a path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Note: AS </a:t>
            </a:r>
            <a:r>
              <a:rPr lang="en-US" dirty="0" smtClean="0">
                <a:latin typeface="Arial" charset="0"/>
                <a:cs typeface="Arial" charset="0"/>
              </a:rPr>
              <a:t>may forward </a:t>
            </a:r>
            <a:r>
              <a:rPr lang="en-US" dirty="0">
                <a:latin typeface="Arial" charset="0"/>
                <a:cs typeface="Arial" charset="0"/>
              </a:rPr>
              <a:t>packets along a route different from what is </a:t>
            </a:r>
            <a:r>
              <a:rPr lang="en-US" dirty="0" smtClean="0">
                <a:latin typeface="Arial" charset="0"/>
                <a:cs typeface="Arial" charset="0"/>
              </a:rPr>
              <a:t>advertised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Tell customers about fictitious short path…</a:t>
            </a:r>
            <a:endParaRPr 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Much harder to fix!</a:t>
            </a:r>
          </a:p>
        </p:txBody>
      </p:sp>
    </p:spTree>
    <p:extLst>
      <p:ext uri="{BB962C8B-B14F-4D97-AF65-F5344CB8AC3E}">
        <p14:creationId xmlns:p14="http://schemas.microsoft.com/office/powerpoint/2010/main" val="199948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Result: If all AS policies follow “</a:t>
            </a:r>
            <a:r>
              <a:rPr lang="en-US" dirty="0" err="1" smtClean="0"/>
              <a:t>Gao</a:t>
            </a:r>
            <a:r>
              <a:rPr lang="en-US" dirty="0" smtClean="0"/>
              <a:t>-Rexford” rules, BGP is guaranteed to converge (safety)</a:t>
            </a:r>
          </a:p>
          <a:p>
            <a:endParaRPr lang="en-US" dirty="0"/>
          </a:p>
          <a:p>
            <a:r>
              <a:rPr lang="en-US" dirty="0" smtClean="0"/>
              <a:t>For arbitrary policies, BGP may fail to converge!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9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Example of Policy Oscillation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66571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66576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66582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66583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987603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987604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987605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987611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24" name="Rounded Rectangular Callout 23"/>
          <p:cNvSpPr>
            <a:spLocks noChangeArrowheads="1"/>
          </p:cNvSpPr>
          <p:nvPr/>
        </p:nvSpPr>
        <p:spPr bwMode="auto">
          <a:xfrm>
            <a:off x="0" y="2362200"/>
            <a:ext cx="2819400" cy="1066800"/>
          </a:xfrm>
          <a:prstGeom prst="wedgeRoundRectCallout">
            <a:avLst>
              <a:gd name="adj1" fmla="val 57523"/>
              <a:gd name="adj2" fmla="val 8625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prefers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1 3 0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</a:t>
            </a:r>
          </a:p>
          <a:p>
            <a:pPr algn="l"/>
            <a:r>
              <a:rPr lang="en-US">
                <a:latin typeface="Arial" charset="0"/>
              </a:rPr>
              <a:t>over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1 0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to reach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0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5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603" grpId="0" build="allAtOnce"/>
      <p:bldP spid="1987604" grpId="0" build="allAtOnce"/>
      <p:bldP spid="1987605" grpId="0" build="allAtOnce"/>
      <p:bldP spid="1987611" grpId="0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  <p:sp>
        <p:nvSpPr>
          <p:cNvPr id="198758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153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Initially:  nodes 1, 2, 3 know only shortest path to 0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68619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68624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68630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68631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68614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68615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68616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68617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0582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1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1 0 to 2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0670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0675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0681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70682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70661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70662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70663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70664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70665" name="Freeform 27"/>
          <p:cNvSpPr>
            <a:spLocks noChangeArrowheads="1"/>
          </p:cNvSpPr>
          <p:nvPr/>
        </p:nvSpPr>
        <p:spPr bwMode="auto">
          <a:xfrm>
            <a:off x="1987550" y="3098800"/>
            <a:ext cx="1212850" cy="1404938"/>
          </a:xfrm>
          <a:custGeom>
            <a:avLst/>
            <a:gdLst>
              <a:gd name="T0" fmla="*/ 1213555 w 1212145"/>
              <a:gd name="T1" fmla="*/ 0 h 1404795"/>
              <a:gd name="T2" fmla="*/ 385256 w 1212145"/>
              <a:gd name="T3" fmla="*/ 481192 h 1404795"/>
              <a:gd name="T4" fmla="*/ 0 w 1212145"/>
              <a:gd name="T5" fmla="*/ 1405081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456896">
            <a:off x="1046957" y="3196431"/>
            <a:ext cx="21510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宋体" charset="-122"/>
                <a:cs typeface="宋体" charset="-122"/>
              </a:rPr>
              <a:t>advertise: 1 0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50077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2718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2723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2729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72730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72708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BFBFBF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72709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BFBFBF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72710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72711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201183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4769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4774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7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9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4780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74781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74756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74757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74758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74759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74763" name="Freeform 26"/>
          <p:cNvSpPr>
            <a:spLocks noChangeArrowheads="1"/>
          </p:cNvSpPr>
          <p:nvPr/>
        </p:nvSpPr>
        <p:spPr bwMode="auto">
          <a:xfrm rot="5904226">
            <a:off x="5545138" y="3048000"/>
            <a:ext cx="1211262" cy="1404938"/>
          </a:xfrm>
          <a:custGeom>
            <a:avLst/>
            <a:gdLst>
              <a:gd name="T0" fmla="*/ 1210380 w 1212145"/>
              <a:gd name="T1" fmla="*/ 0 h 1404795"/>
              <a:gd name="T2" fmla="*/ 384248 w 1212145"/>
              <a:gd name="T3" fmla="*/ 481192 h 1404795"/>
              <a:gd name="T4" fmla="*/ 0 w 1212145"/>
              <a:gd name="T5" fmla="*/ 1405081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380403">
            <a:off x="5399088" y="3114675"/>
            <a:ext cx="21526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宋体" charset="-122"/>
                <a:cs typeface="宋体" charset="-122"/>
              </a:rPr>
              <a:t>advertise: 3 0</a:t>
            </a:r>
          </a:p>
        </p:txBody>
      </p:sp>
      <p:sp>
        <p:nvSpPr>
          <p:cNvPr id="74765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3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3 0 to 1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420504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6814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6819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6825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76826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76804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76805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76806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76807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76810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322580000 w 1216"/>
              <a:gd name="T1" fmla="*/ 342741250 h 1344"/>
              <a:gd name="T2" fmla="*/ 443547500 w 1216"/>
              <a:gd name="T3" fmla="*/ 463708750 h 1344"/>
              <a:gd name="T4" fmla="*/ 2147483647 w 1216"/>
              <a:gd name="T5" fmla="*/ 2147483647 h 1344"/>
              <a:gd name="T6" fmla="*/ 927417500 w 1216"/>
              <a:gd name="T7" fmla="*/ 203628625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67607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Routing Follows the Money!</a:t>
            </a:r>
          </a:p>
        </p:txBody>
      </p:sp>
      <p:cxnSp>
        <p:nvCxnSpPr>
          <p:cNvPr id="46099" name="Straight Arrow Connector 41"/>
          <p:cNvCxnSpPr>
            <a:cxnSpLocks noChangeShapeType="1"/>
          </p:cNvCxnSpPr>
          <p:nvPr/>
        </p:nvCxnSpPr>
        <p:spPr bwMode="auto">
          <a:xfrm>
            <a:off x="533400" y="6167438"/>
            <a:ext cx="1295400" cy="1587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Arrow Connector 42"/>
          <p:cNvCxnSpPr>
            <a:cxnSpLocks noChangeShapeType="1"/>
          </p:cNvCxnSpPr>
          <p:nvPr/>
        </p:nvCxnSpPr>
        <p:spPr bwMode="auto">
          <a:xfrm>
            <a:off x="4343400" y="6167438"/>
            <a:ext cx="1295400" cy="1587"/>
          </a:xfrm>
          <a:prstGeom prst="straightConnector1">
            <a:avLst/>
          </a:prstGeom>
          <a:noFill/>
          <a:ln w="50800">
            <a:solidFill>
              <a:srgbClr val="FF33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1946275" y="5938838"/>
            <a:ext cx="2060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traffic allowed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7075" y="5934075"/>
            <a:ext cx="25733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traffic </a:t>
            </a:r>
            <a:r>
              <a:rPr lang="en-US" sz="2400" b="0" u="sng" dirty="0">
                <a:latin typeface="+mn-lt"/>
                <a:ea typeface="+mn-ea"/>
                <a:cs typeface="+mn-cs"/>
              </a:rPr>
              <a:t>not</a:t>
            </a:r>
            <a:r>
              <a:rPr lang="en-US" sz="2400" b="0" dirty="0">
                <a:latin typeface="+mn-lt"/>
                <a:ea typeface="+mn-ea"/>
                <a:cs typeface="+mn-cs"/>
              </a:rPr>
              <a:t> allowed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167837"/>
              </p:ext>
            </p:extLst>
          </p:nvPr>
        </p:nvGraphicFramePr>
        <p:xfrm>
          <a:off x="838200" y="3524999"/>
          <a:ext cx="2234978" cy="9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1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24999"/>
                        <a:ext cx="2234978" cy="9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64624"/>
              </p:ext>
            </p:extLst>
          </p:nvPr>
        </p:nvGraphicFramePr>
        <p:xfrm>
          <a:off x="3438718" y="3536728"/>
          <a:ext cx="2234977" cy="9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2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718" y="3536728"/>
                        <a:ext cx="2234977" cy="9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08202"/>
              </p:ext>
            </p:extLst>
          </p:nvPr>
        </p:nvGraphicFramePr>
        <p:xfrm>
          <a:off x="5994623" y="3495675"/>
          <a:ext cx="2234977" cy="9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3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623" y="3495675"/>
                        <a:ext cx="2234977" cy="9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1809"/>
              </p:ext>
            </p:extLst>
          </p:nvPr>
        </p:nvGraphicFramePr>
        <p:xfrm>
          <a:off x="1196545" y="5045116"/>
          <a:ext cx="1437696" cy="6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4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45" y="5045116"/>
                        <a:ext cx="1437696" cy="6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38620"/>
              </p:ext>
            </p:extLst>
          </p:nvPr>
        </p:nvGraphicFramePr>
        <p:xfrm>
          <a:off x="3890607" y="5045116"/>
          <a:ext cx="1437696" cy="6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5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607" y="5045116"/>
                        <a:ext cx="1437696" cy="6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37379"/>
              </p:ext>
            </p:extLst>
          </p:nvPr>
        </p:nvGraphicFramePr>
        <p:xfrm>
          <a:off x="6515590" y="5045116"/>
          <a:ext cx="1437696" cy="66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6" name="Photo Editor Photo" r:id="rId10" imgW="1905266" imgH="1390844" progId="">
                  <p:embed/>
                </p:oleObj>
              </mc:Choice>
              <mc:Fallback>
                <p:oleObj name="Photo Editor Photo" r:id="rId10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590" y="5045116"/>
                        <a:ext cx="1437696" cy="66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091" name="Straight Connector 11"/>
          <p:cNvCxnSpPr>
            <a:cxnSpLocks noChangeShapeType="1"/>
          </p:cNvCxnSpPr>
          <p:nvPr/>
        </p:nvCxnSpPr>
        <p:spPr bwMode="auto">
          <a:xfrm>
            <a:off x="2979634" y="3960155"/>
            <a:ext cx="621707" cy="11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12"/>
          <p:cNvCxnSpPr>
            <a:cxnSpLocks noChangeShapeType="1"/>
          </p:cNvCxnSpPr>
          <p:nvPr/>
        </p:nvCxnSpPr>
        <p:spPr bwMode="auto">
          <a:xfrm>
            <a:off x="5535538" y="3960155"/>
            <a:ext cx="621707" cy="11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13"/>
          <p:cNvCxnSpPr>
            <a:cxnSpLocks noChangeShapeType="1"/>
          </p:cNvCxnSpPr>
          <p:nvPr/>
        </p:nvCxnSpPr>
        <p:spPr bwMode="auto">
          <a:xfrm rot="5400000">
            <a:off x="1702882" y="4776248"/>
            <a:ext cx="619307" cy="28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15"/>
          <p:cNvCxnSpPr>
            <a:cxnSpLocks noChangeShapeType="1"/>
          </p:cNvCxnSpPr>
          <p:nvPr/>
        </p:nvCxnSpPr>
        <p:spPr bwMode="auto">
          <a:xfrm rot="5400000">
            <a:off x="4327145" y="4775795"/>
            <a:ext cx="619307" cy="143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Connector 16"/>
          <p:cNvCxnSpPr>
            <a:cxnSpLocks noChangeShapeType="1"/>
          </p:cNvCxnSpPr>
          <p:nvPr/>
        </p:nvCxnSpPr>
        <p:spPr bwMode="auto">
          <a:xfrm rot="5400000">
            <a:off x="6883050" y="4775795"/>
            <a:ext cx="619307" cy="143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Freeform 31"/>
          <p:cNvSpPr>
            <a:spLocks noChangeArrowheads="1"/>
          </p:cNvSpPr>
          <p:nvPr/>
        </p:nvSpPr>
        <p:spPr bwMode="auto">
          <a:xfrm>
            <a:off x="1667142" y="3734953"/>
            <a:ext cx="5802594" cy="1438012"/>
          </a:xfrm>
          <a:custGeom>
            <a:avLst/>
            <a:gdLst>
              <a:gd name="T0" fmla="*/ 311566 w 2597454"/>
              <a:gd name="T1" fmla="*/ 2420048 h 1565160"/>
              <a:gd name="T2" fmla="*/ 428409 w 2597454"/>
              <a:gd name="T3" fmla="*/ 813294 h 1565160"/>
              <a:gd name="T4" fmla="*/ 2882020 w 2597454"/>
              <a:gd name="T5" fmla="*/ 158690 h 1565160"/>
              <a:gd name="T6" fmla="*/ 11761761 w 2597454"/>
              <a:gd name="T7" fmla="*/ 69427 h 1565160"/>
              <a:gd name="T8" fmla="*/ 15150088 w 2597454"/>
              <a:gd name="T9" fmla="*/ 575258 h 1565160"/>
              <a:gd name="T10" fmla="*/ 15500602 w 2597454"/>
              <a:gd name="T11" fmla="*/ 2390294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FF33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97" name="Freeform 32"/>
          <p:cNvSpPr>
            <a:spLocks noChangeArrowheads="1"/>
          </p:cNvSpPr>
          <p:nvPr/>
        </p:nvSpPr>
        <p:spPr bwMode="auto">
          <a:xfrm>
            <a:off x="2192427" y="4042260"/>
            <a:ext cx="2354426" cy="1100208"/>
          </a:xfrm>
          <a:custGeom>
            <a:avLst/>
            <a:gdLst>
              <a:gd name="T0" fmla="*/ 51301 w 2597454"/>
              <a:gd name="T1" fmla="*/ 1416579 h 1565160"/>
              <a:gd name="T2" fmla="*/ 70540 w 2597454"/>
              <a:gd name="T3" fmla="*/ 476063 h 1565160"/>
              <a:gd name="T4" fmla="*/ 474540 w 2597454"/>
              <a:gd name="T5" fmla="*/ 92890 h 1565160"/>
              <a:gd name="T6" fmla="*/ 1936639 w 2597454"/>
              <a:gd name="T7" fmla="*/ 40640 h 1565160"/>
              <a:gd name="T8" fmla="*/ 2494546 w 2597454"/>
              <a:gd name="T9" fmla="*/ 336728 h 1565160"/>
              <a:gd name="T10" fmla="*/ 2552260 w 2597454"/>
              <a:gd name="T11" fmla="*/ 1399162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98" name="Freeform 33"/>
          <p:cNvSpPr>
            <a:spLocks noChangeArrowheads="1"/>
          </p:cNvSpPr>
          <p:nvPr/>
        </p:nvSpPr>
        <p:spPr bwMode="auto">
          <a:xfrm>
            <a:off x="4706596" y="4016456"/>
            <a:ext cx="2354426" cy="1100208"/>
          </a:xfrm>
          <a:custGeom>
            <a:avLst/>
            <a:gdLst>
              <a:gd name="T0" fmla="*/ 51301 w 2597454"/>
              <a:gd name="T1" fmla="*/ 1416579 h 1565160"/>
              <a:gd name="T2" fmla="*/ 70540 w 2597454"/>
              <a:gd name="T3" fmla="*/ 476063 h 1565160"/>
              <a:gd name="T4" fmla="*/ 474540 w 2597454"/>
              <a:gd name="T5" fmla="*/ 92890 h 1565160"/>
              <a:gd name="T6" fmla="*/ 1936639 w 2597454"/>
              <a:gd name="T7" fmla="*/ 40640 h 1565160"/>
              <a:gd name="T8" fmla="*/ 2494546 w 2597454"/>
              <a:gd name="T9" fmla="*/ 336728 h 1565160"/>
              <a:gd name="T10" fmla="*/ 2552260 w 2597454"/>
              <a:gd name="T11" fmla="*/ 1399162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884" y="3787954"/>
            <a:ext cx="353415" cy="341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48855" y="3791253"/>
            <a:ext cx="334842" cy="341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62501" y="3791253"/>
            <a:ext cx="334842" cy="341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36221" y="5142469"/>
            <a:ext cx="334842" cy="341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509911" y="5142469"/>
            <a:ext cx="334842" cy="341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65816" y="5142469"/>
            <a:ext cx="334842" cy="341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043982"/>
              </p:ext>
            </p:extLst>
          </p:nvPr>
        </p:nvGraphicFramePr>
        <p:xfrm>
          <a:off x="2438400" y="2228951"/>
          <a:ext cx="1912403" cy="11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7" name="Photo Editor Photo" r:id="rId11" imgW="1905266" imgH="1390844" progId="">
                  <p:embed/>
                </p:oleObj>
              </mc:Choice>
              <mc:Fallback>
                <p:oleObj name="Photo Editor Photo" r:id="rId11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28951"/>
                        <a:ext cx="1912403" cy="1190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16"/>
          <p:cNvCxnSpPr>
            <a:cxnSpLocks noChangeShapeType="1"/>
          </p:cNvCxnSpPr>
          <p:nvPr/>
        </p:nvCxnSpPr>
        <p:spPr bwMode="auto">
          <a:xfrm>
            <a:off x="3886200" y="3038475"/>
            <a:ext cx="303568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6"/>
          <p:cNvCxnSpPr>
            <a:cxnSpLocks noChangeShapeType="1"/>
          </p:cNvCxnSpPr>
          <p:nvPr/>
        </p:nvCxnSpPr>
        <p:spPr bwMode="auto">
          <a:xfrm flipH="1">
            <a:off x="2514600" y="3114675"/>
            <a:ext cx="4572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212038" y="2428875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cxnSp>
        <p:nvCxnSpPr>
          <p:cNvPr id="34" name="Straight Connector 16"/>
          <p:cNvCxnSpPr>
            <a:cxnSpLocks noChangeShapeType="1"/>
          </p:cNvCxnSpPr>
          <p:nvPr/>
        </p:nvCxnSpPr>
        <p:spPr bwMode="auto">
          <a:xfrm>
            <a:off x="7851314" y="2352675"/>
            <a:ext cx="5334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355795" y="2124075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latin typeface="+mn-lt"/>
              </a:rPr>
              <a:t>Pr</a:t>
            </a:r>
            <a:endParaRPr lang="en-US" sz="1800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46395" y="2154853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Cu</a:t>
            </a:r>
            <a:endParaRPr lang="en-US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27195" y="2485965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Peer</a:t>
            </a:r>
            <a:endParaRPr lang="en-US" sz="1800" b="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8784" y="251674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Peer</a:t>
            </a:r>
            <a:endParaRPr lang="en-US" sz="1800" b="0" dirty="0">
              <a:latin typeface="+mn-lt"/>
            </a:endParaRPr>
          </a:p>
        </p:txBody>
      </p:sp>
      <p:cxnSp>
        <p:nvCxnSpPr>
          <p:cNvPr id="42" name="Straight Connector 11"/>
          <p:cNvCxnSpPr>
            <a:cxnSpLocks noChangeShapeType="1"/>
          </p:cNvCxnSpPr>
          <p:nvPr/>
        </p:nvCxnSpPr>
        <p:spPr bwMode="auto">
          <a:xfrm>
            <a:off x="7914969" y="2657475"/>
            <a:ext cx="355226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51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8865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78870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8876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78877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78852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78853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78854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78855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78858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322580000 w 1216"/>
              <a:gd name="T1" fmla="*/ 342741250 h 1344"/>
              <a:gd name="T2" fmla="*/ 443547500 w 1216"/>
              <a:gd name="T3" fmla="*/ 463708750 h 1344"/>
              <a:gd name="T4" fmla="*/ 2147483647 w 1216"/>
              <a:gd name="T5" fmla="*/ 2147483647 h 1344"/>
              <a:gd name="T6" fmla="*/ 927417500 w 1216"/>
              <a:gd name="T7" fmla="*/ 203628625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Freeform 26"/>
          <p:cNvSpPr>
            <a:spLocks noChangeArrowheads="1"/>
          </p:cNvSpPr>
          <p:nvPr/>
        </p:nvSpPr>
        <p:spPr bwMode="auto">
          <a:xfrm>
            <a:off x="1987550" y="3098800"/>
            <a:ext cx="1212850" cy="1404938"/>
          </a:xfrm>
          <a:custGeom>
            <a:avLst/>
            <a:gdLst>
              <a:gd name="T0" fmla="*/ 1213555 w 1212145"/>
              <a:gd name="T1" fmla="*/ 0 h 1404795"/>
              <a:gd name="T2" fmla="*/ 385256 w 1212145"/>
              <a:gd name="T3" fmla="*/ 481192 h 1404795"/>
              <a:gd name="T4" fmla="*/ 0 w 1212145"/>
              <a:gd name="T5" fmla="*/ 1405081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456896">
            <a:off x="1054894" y="3196431"/>
            <a:ext cx="21351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宋体" charset="-122"/>
                <a:cs typeface="宋体" charset="-122"/>
              </a:rPr>
              <a:t>withdraw: 1 0</a:t>
            </a:r>
          </a:p>
        </p:txBody>
      </p:sp>
      <p:sp>
        <p:nvSpPr>
          <p:cNvPr id="96270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1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withdraws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1 0 from 2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346811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0910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0915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0921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0922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0900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0901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0902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0903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0905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322580000 w 1216"/>
              <a:gd name="T1" fmla="*/ 342741250 h 1344"/>
              <a:gd name="T2" fmla="*/ 443547500 w 1216"/>
              <a:gd name="T3" fmla="*/ 463708750 h 1344"/>
              <a:gd name="T4" fmla="*/ 2147483647 w 1216"/>
              <a:gd name="T5" fmla="*/ 2147483647 h 1344"/>
              <a:gd name="T6" fmla="*/ 927417500 w 1216"/>
              <a:gd name="T7" fmla="*/ 203628625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210483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2961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2966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2972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2973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2948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2949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2950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2951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2953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322580000 w 1216"/>
              <a:gd name="T1" fmla="*/ 342741250 h 1344"/>
              <a:gd name="T2" fmla="*/ 443547500 w 1216"/>
              <a:gd name="T3" fmla="*/ 463708750 h 1344"/>
              <a:gd name="T4" fmla="*/ 2147483647 w 1216"/>
              <a:gd name="T5" fmla="*/ 2147483647 h 1344"/>
              <a:gd name="T6" fmla="*/ 927417500 w 1216"/>
              <a:gd name="T7" fmla="*/ 203628625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Freeform 28"/>
          <p:cNvSpPr>
            <a:spLocks noChangeArrowheads="1"/>
          </p:cNvSpPr>
          <p:nvPr/>
        </p:nvSpPr>
        <p:spPr bwMode="auto">
          <a:xfrm rot="-7674778">
            <a:off x="3906838" y="4238625"/>
            <a:ext cx="1530350" cy="2025650"/>
          </a:xfrm>
          <a:custGeom>
            <a:avLst/>
            <a:gdLst>
              <a:gd name="T0" fmla="*/ 2439092 w 1212145"/>
              <a:gd name="T1" fmla="*/ 0 h 1404795"/>
              <a:gd name="T2" fmla="*/ 774315 w 1212145"/>
              <a:gd name="T3" fmla="*/ 1441875 h 1404795"/>
              <a:gd name="T4" fmla="*/ 0 w 1212145"/>
              <a:gd name="T5" fmla="*/ 421027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5634038"/>
            <a:ext cx="2152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advertise: 2 0</a:t>
            </a:r>
          </a:p>
        </p:txBody>
      </p:sp>
      <p:sp>
        <p:nvSpPr>
          <p:cNvPr id="82957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2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2 0 to 3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140712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5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5006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5011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5017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5018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4996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4997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4998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4999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5000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322580000 w 1216"/>
              <a:gd name="T1" fmla="*/ 342741250 h 1344"/>
              <a:gd name="T2" fmla="*/ 443547500 w 1216"/>
              <a:gd name="T3" fmla="*/ 463708750 h 1344"/>
              <a:gd name="T4" fmla="*/ 2147483647 w 1216"/>
              <a:gd name="T5" fmla="*/ 2147483647 h 1344"/>
              <a:gd name="T6" fmla="*/ 927417500 w 1216"/>
              <a:gd name="T7" fmla="*/ 203628625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366420233 w 1216"/>
              <a:gd name="T1" fmla="*/ 357692543 h 1344"/>
              <a:gd name="T2" fmla="*/ 503829512 w 1216"/>
              <a:gd name="T3" fmla="*/ 483936397 h 1344"/>
              <a:gd name="T4" fmla="*/ 2147483647 w 1216"/>
              <a:gd name="T5" fmla="*/ 2147483647 h 1344"/>
              <a:gd name="T6" fmla="*/ 1053459862 w 1216"/>
              <a:gd name="T7" fmla="*/ 2125111371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342485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7057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7062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7068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7069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7044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7045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7046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7047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7048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322580000 w 1216"/>
              <a:gd name="T1" fmla="*/ 342741250 h 1344"/>
              <a:gd name="T2" fmla="*/ 443547500 w 1216"/>
              <a:gd name="T3" fmla="*/ 463708750 h 1344"/>
              <a:gd name="T4" fmla="*/ 2147483647 w 1216"/>
              <a:gd name="T5" fmla="*/ 2147483647 h 1344"/>
              <a:gd name="T6" fmla="*/ 927417500 w 1216"/>
              <a:gd name="T7" fmla="*/ 203628625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366420233 w 1216"/>
              <a:gd name="T1" fmla="*/ 357692543 h 1344"/>
              <a:gd name="T2" fmla="*/ 503829512 w 1216"/>
              <a:gd name="T3" fmla="*/ 483936397 h 1344"/>
              <a:gd name="T4" fmla="*/ 2147483647 w 1216"/>
              <a:gd name="T5" fmla="*/ 2147483647 h 1344"/>
              <a:gd name="T6" fmla="*/ 1053459862 w 1216"/>
              <a:gd name="T7" fmla="*/ 2125111371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2380403">
            <a:off x="5407025" y="3114675"/>
            <a:ext cx="21351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宋体" charset="-122"/>
                <a:cs typeface="宋体" charset="-122"/>
              </a:rPr>
              <a:t>withdraw: 3 0</a:t>
            </a:r>
          </a:p>
        </p:txBody>
      </p:sp>
      <p:sp>
        <p:nvSpPr>
          <p:cNvPr id="87052" name="Freeform 31"/>
          <p:cNvSpPr>
            <a:spLocks noChangeArrowheads="1"/>
          </p:cNvSpPr>
          <p:nvPr/>
        </p:nvSpPr>
        <p:spPr bwMode="auto">
          <a:xfrm rot="5904226">
            <a:off x="5545138" y="3048000"/>
            <a:ext cx="1211262" cy="1404938"/>
          </a:xfrm>
          <a:custGeom>
            <a:avLst/>
            <a:gdLst>
              <a:gd name="T0" fmla="*/ 1210380 w 1212145"/>
              <a:gd name="T1" fmla="*/ 0 h 1404795"/>
              <a:gd name="T2" fmla="*/ 384248 w 1212145"/>
              <a:gd name="T3" fmla="*/ 481192 h 1404795"/>
              <a:gd name="T4" fmla="*/ 0 w 1212145"/>
              <a:gd name="T5" fmla="*/ 1405081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04462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3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withdraws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3 0 from 1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356436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9102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9107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9113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9114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9092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9093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9094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9095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9096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366420233 w 1216"/>
              <a:gd name="T1" fmla="*/ 357692543 h 1344"/>
              <a:gd name="T2" fmla="*/ 503829512 w 1216"/>
              <a:gd name="T3" fmla="*/ 483936397 h 1344"/>
              <a:gd name="T4" fmla="*/ 2147483647 w 1216"/>
              <a:gd name="T5" fmla="*/ 2147483647 h 1344"/>
              <a:gd name="T6" fmla="*/ 1053459862 w 1216"/>
              <a:gd name="T7" fmla="*/ 2125111371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176663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1153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1158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1164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1165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1140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1141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1142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1143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1144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366420233 w 1216"/>
              <a:gd name="T1" fmla="*/ 357692543 h 1344"/>
              <a:gd name="T2" fmla="*/ 503829512 w 1216"/>
              <a:gd name="T3" fmla="*/ 483936397 h 1344"/>
              <a:gd name="T4" fmla="*/ 2147483647 w 1216"/>
              <a:gd name="T5" fmla="*/ 2147483647 h 1344"/>
              <a:gd name="T6" fmla="*/ 1053459862 w 1216"/>
              <a:gd name="T7" fmla="*/ 2125111371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Freeform 30"/>
          <p:cNvSpPr>
            <a:spLocks noChangeArrowheads="1"/>
          </p:cNvSpPr>
          <p:nvPr/>
        </p:nvSpPr>
        <p:spPr bwMode="auto">
          <a:xfrm>
            <a:off x="1987550" y="3098800"/>
            <a:ext cx="1212850" cy="1404938"/>
          </a:xfrm>
          <a:custGeom>
            <a:avLst/>
            <a:gdLst>
              <a:gd name="T0" fmla="*/ 1213555 w 1212145"/>
              <a:gd name="T1" fmla="*/ 0 h 1404795"/>
              <a:gd name="T2" fmla="*/ 385256 w 1212145"/>
              <a:gd name="T3" fmla="*/ 481192 h 1404795"/>
              <a:gd name="T4" fmla="*/ 0 w 1212145"/>
              <a:gd name="T5" fmla="*/ 1405081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91148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1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1 0 to 2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  <p:sp>
        <p:nvSpPr>
          <p:cNvPr id="30" name="TextBox 29"/>
          <p:cNvSpPr txBox="1"/>
          <p:nvPr/>
        </p:nvSpPr>
        <p:spPr>
          <a:xfrm rot="18456896">
            <a:off x="1046957" y="3196431"/>
            <a:ext cx="21510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宋体" charset="-122"/>
                <a:cs typeface="宋体" charset="-122"/>
              </a:rPr>
              <a:t>advertise: 1 0</a:t>
            </a:r>
          </a:p>
        </p:txBody>
      </p:sp>
    </p:spTree>
    <p:extLst>
      <p:ext uri="{BB962C8B-B14F-4D97-AF65-F5344CB8AC3E}">
        <p14:creationId xmlns:p14="http://schemas.microsoft.com/office/powerpoint/2010/main" val="411780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3198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9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3203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7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3209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3210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3188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3189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3190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3191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3192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366420233 w 1216"/>
              <a:gd name="T1" fmla="*/ 357692543 h 1344"/>
              <a:gd name="T2" fmla="*/ 503829512 w 1216"/>
              <a:gd name="T3" fmla="*/ 483936397 h 1344"/>
              <a:gd name="T4" fmla="*/ 2147483647 w 1216"/>
              <a:gd name="T5" fmla="*/ 2147483647 h 1344"/>
              <a:gd name="T6" fmla="*/ 1053459862 w 1216"/>
              <a:gd name="T7" fmla="*/ 2125111371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104741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5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5249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0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5254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6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7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8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9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5260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5261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5236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5237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5238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5239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5240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366420233 w 1216"/>
              <a:gd name="T1" fmla="*/ 357692543 h 1344"/>
              <a:gd name="T2" fmla="*/ 503829512 w 1216"/>
              <a:gd name="T3" fmla="*/ 483936397 h 1344"/>
              <a:gd name="T4" fmla="*/ 2147483647 w 1216"/>
              <a:gd name="T5" fmla="*/ 2147483647 h 1344"/>
              <a:gd name="T6" fmla="*/ 1053459862 w 1216"/>
              <a:gd name="T7" fmla="*/ 2125111371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1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522663" y="5634038"/>
            <a:ext cx="2135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withdraw: 2 0</a:t>
            </a:r>
          </a:p>
        </p:txBody>
      </p:sp>
      <p:sp>
        <p:nvSpPr>
          <p:cNvPr id="95244" name="Freeform 32"/>
          <p:cNvSpPr>
            <a:spLocks noChangeArrowheads="1"/>
          </p:cNvSpPr>
          <p:nvPr/>
        </p:nvSpPr>
        <p:spPr bwMode="auto">
          <a:xfrm rot="-7674778">
            <a:off x="3906838" y="4238625"/>
            <a:ext cx="1530350" cy="2025650"/>
          </a:xfrm>
          <a:custGeom>
            <a:avLst/>
            <a:gdLst>
              <a:gd name="T0" fmla="*/ 2439092 w 1212145"/>
              <a:gd name="T1" fmla="*/ 0 h 1404795"/>
              <a:gd name="T2" fmla="*/ 774315 w 1212145"/>
              <a:gd name="T3" fmla="*/ 1441875 h 1404795"/>
              <a:gd name="T4" fmla="*/ 0 w 1212145"/>
              <a:gd name="T5" fmla="*/ 421027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2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withdraws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2 0 from 3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169074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3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7295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7300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7306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7307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7284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7285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7286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7287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7288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2147483647 h 1088"/>
              <a:gd name="T2" fmla="*/ 2147483647 w 1192"/>
              <a:gd name="T3" fmla="*/ 201612500 h 1088"/>
              <a:gd name="T4" fmla="*/ 2147483647 w 1192"/>
              <a:gd name="T5" fmla="*/ 15322550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811213" y="5756275"/>
            <a:ext cx="7577137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We are back to where we started!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sz="3600">
                <a:latin typeface="Helvetica" charset="0"/>
                <a:ea typeface="宋体" charset="0"/>
                <a:cs typeface="宋体" charset="0"/>
              </a:rPr>
              <a:t>Step-by-Step of Policy Oscillation</a:t>
            </a:r>
          </a:p>
        </p:txBody>
      </p:sp>
    </p:spTree>
    <p:extLst>
      <p:ext uri="{BB962C8B-B14F-4D97-AF65-F5344CB8AC3E}">
        <p14:creationId xmlns:p14="http://schemas.microsoft.com/office/powerpoint/2010/main" val="227007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Interdomain</a:t>
            </a:r>
            <a:r>
              <a:rPr lang="en-US" dirty="0" smtClean="0"/>
              <a:t> Routing: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305800" cy="4986337"/>
          </a:xfrm>
        </p:spPr>
        <p:txBody>
          <a:bodyPr/>
          <a:lstStyle/>
          <a:p>
            <a:r>
              <a:rPr lang="en-US" dirty="0" smtClean="0"/>
              <a:t>Destinations are IP prefixes (12.0.0.0/8)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Nodes are 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Internals of each AS are hidden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Links represent both physical links and business relationships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BGP (Border Gateway Protocol) is the </a:t>
            </a:r>
            <a:r>
              <a:rPr lang="en-US" dirty="0" err="1" smtClean="0"/>
              <a:t>Interdomain</a:t>
            </a:r>
            <a:r>
              <a:rPr lang="en-US" dirty="0" smtClean="0"/>
              <a:t> routing protocol</a:t>
            </a:r>
          </a:p>
          <a:p>
            <a:pPr lvl="1"/>
            <a:r>
              <a:rPr lang="en-US" dirty="0" smtClean="0"/>
              <a:t>Implemented by AS border routers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4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Result: If all AS policies follow “</a:t>
            </a:r>
            <a:r>
              <a:rPr lang="en-US" dirty="0" err="1" smtClean="0"/>
              <a:t>Gao</a:t>
            </a:r>
            <a:r>
              <a:rPr lang="en-US" dirty="0" smtClean="0"/>
              <a:t>-Rexford” rules, BGP is guaranteed to converge (safety)</a:t>
            </a:r>
          </a:p>
          <a:p>
            <a:endParaRPr lang="en-US" dirty="0"/>
          </a:p>
          <a:p>
            <a:r>
              <a:rPr lang="en-US" dirty="0" smtClean="0"/>
              <a:t>For arbitrary policies, BGP may fail to converge!</a:t>
            </a:r>
          </a:p>
          <a:p>
            <a:endParaRPr lang="en-US" dirty="0"/>
          </a:p>
          <a:p>
            <a:r>
              <a:rPr lang="en-US" dirty="0" smtClean="0"/>
              <a:t>Why should this trouble us? </a:t>
            </a:r>
          </a:p>
        </p:txBody>
      </p:sp>
    </p:spTree>
    <p:extLst>
      <p:ext uri="{BB962C8B-B14F-4D97-AF65-F5344CB8AC3E}">
        <p14:creationId xmlns:p14="http://schemas.microsoft.com/office/powerpoint/2010/main" val="351029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Performance Nonissues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Internal routing (non)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Domains typically use “hot potato” routing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ot always optimal, but economically expedient</a:t>
            </a:r>
          </a:p>
          <a:p>
            <a:pPr marL="1030287" lvl="2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Policy not about performance (non)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So policy-chosen paths aren’t shortest</a:t>
            </a:r>
          </a:p>
          <a:p>
            <a:pPr marL="1030287" lvl="2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33375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AS path length can be misleading (non)</a:t>
            </a:r>
            <a:endParaRPr lang="en-US" dirty="0">
              <a:latin typeface="Arial" charset="0"/>
              <a:cs typeface="Arial" charset="0"/>
            </a:endParaRP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20</a:t>
            </a:r>
            <a:r>
              <a:rPr lang="en-US" dirty="0">
                <a:latin typeface="Arial" charset="0"/>
                <a:cs typeface="Arial" charset="0"/>
              </a:rPr>
              <a:t>% of paths inflated by at least 5 router </a:t>
            </a:r>
            <a:r>
              <a:rPr lang="en-US" dirty="0" smtClean="0">
                <a:latin typeface="Arial" charset="0"/>
                <a:cs typeface="Arial" charset="0"/>
              </a:rPr>
              <a:t>hops</a:t>
            </a:r>
          </a:p>
        </p:txBody>
      </p:sp>
    </p:spTree>
    <p:extLst>
      <p:ext uri="{BB962C8B-B14F-4D97-AF65-F5344CB8AC3E}">
        <p14:creationId xmlns:p14="http://schemas.microsoft.com/office/powerpoint/2010/main" val="78732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2"/>
          <p:cNvGrpSpPr>
            <a:grpSpLocks/>
          </p:cNvGrpSpPr>
          <p:nvPr/>
        </p:nvGrpSpPr>
        <p:grpSpPr bwMode="auto">
          <a:xfrm>
            <a:off x="3024188" y="5943600"/>
            <a:ext cx="2133600" cy="685800"/>
            <a:chOff x="676" y="1108"/>
            <a:chExt cx="2968" cy="1192"/>
          </a:xfrm>
        </p:grpSpPr>
        <p:grpSp>
          <p:nvGrpSpPr>
            <p:cNvPr id="73866" name="Group 3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79" name="Oval 4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0" name="Oval 5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1" name="Oval 6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2" name="Oval 7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3" name="Oval 8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4" name="Oval 9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5" name="Oval 10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6" name="Oval 11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7" name="Oval 12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8" name="Oval 13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9" name="Oval 14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67" name="Group 15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868" name="Oval 16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9" name="Oval 17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0" name="Oval 18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1" name="Oval 19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2" name="Oval 20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3" name="Oval 21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4" name="Oval 22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5" name="Oval 23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6" name="Oval 24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7" name="Oval 25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8" name="Oval 26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Performance (example)</a:t>
            </a:r>
          </a:p>
        </p:txBody>
      </p:sp>
      <p:sp>
        <p:nvSpPr>
          <p:cNvPr id="73733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1595438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AS path length can be misleading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 AS may have many router-level hops</a:t>
            </a:r>
          </a:p>
        </p:txBody>
      </p:sp>
      <p:grpSp>
        <p:nvGrpSpPr>
          <p:cNvPr id="73734" name="Group 29"/>
          <p:cNvGrpSpPr>
            <a:grpSpLocks/>
          </p:cNvGrpSpPr>
          <p:nvPr/>
        </p:nvGrpSpPr>
        <p:grpSpPr bwMode="auto">
          <a:xfrm>
            <a:off x="1652588" y="2239963"/>
            <a:ext cx="4800600" cy="1752600"/>
            <a:chOff x="676" y="1108"/>
            <a:chExt cx="2968" cy="1192"/>
          </a:xfrm>
        </p:grpSpPr>
        <p:grpSp>
          <p:nvGrpSpPr>
            <p:cNvPr id="73842" name="Group 3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55" name="Oval 3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6" name="Oval 3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7" name="Oval 3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8" name="Oval 3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9" name="Oval 3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0" name="Oval 3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1" name="Oval 3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2" name="Oval 3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3" name="Oval 3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4" name="Oval 4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5" name="Oval 4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43" name="Group 4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844" name="Oval 4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5" name="Oval 4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6" name="Oval 4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7" name="Oval 4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8" name="Oval 4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9" name="Oval 4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0" name="Oval 4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1" name="Oval 5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2" name="Oval 5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3" name="Oval 5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4" name="Oval 5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5" name="Group 54"/>
          <p:cNvGrpSpPr>
            <a:grpSpLocks/>
          </p:cNvGrpSpPr>
          <p:nvPr/>
        </p:nvGrpSpPr>
        <p:grpSpPr bwMode="auto">
          <a:xfrm>
            <a:off x="1881188" y="4221163"/>
            <a:ext cx="2133600" cy="685800"/>
            <a:chOff x="676" y="1108"/>
            <a:chExt cx="2968" cy="1192"/>
          </a:xfrm>
        </p:grpSpPr>
        <p:grpSp>
          <p:nvGrpSpPr>
            <p:cNvPr id="73818" name="Group 5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31" name="Oval 5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2" name="Oval 5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3" name="Oval 5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4" name="Oval 5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5" name="Oval 6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6" name="Oval 6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7" name="Oval 6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8" name="Oval 6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9" name="Oval 6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0" name="Oval 6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1" name="Oval 6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19" name="Group 6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820" name="Oval 6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1" name="Oval 6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2" name="Oval 7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3" name="Oval 7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4" name="Oval 7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5" name="Oval 7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6" name="Oval 7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7" name="Oval 7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8" name="Oval 7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9" name="Oval 7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0" name="Oval 7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6" name="Group 79"/>
          <p:cNvGrpSpPr>
            <a:grpSpLocks/>
          </p:cNvGrpSpPr>
          <p:nvPr/>
        </p:nvGrpSpPr>
        <p:grpSpPr bwMode="auto">
          <a:xfrm>
            <a:off x="2338388" y="5059363"/>
            <a:ext cx="2133600" cy="685800"/>
            <a:chOff x="676" y="1108"/>
            <a:chExt cx="2968" cy="1192"/>
          </a:xfrm>
        </p:grpSpPr>
        <p:grpSp>
          <p:nvGrpSpPr>
            <p:cNvPr id="73794" name="Group 8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07" name="Oval 8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8" name="Oval 8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9" name="Oval 8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0" name="Oval 8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1" name="Oval 8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2" name="Oval 8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3" name="Oval 8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4" name="Oval 8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5" name="Oval 8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6" name="Oval 9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7" name="Oval 9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95" name="Group 9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796" name="Oval 9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7" name="Oval 9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8" name="Oval 9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9" name="Oval 9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0" name="Oval 9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1" name="Oval 9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2" name="Oval 9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3" name="Oval 10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4" name="Oval 10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5" name="Oval 10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6" name="Oval 10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7" name="Group 104"/>
          <p:cNvGrpSpPr>
            <a:grpSpLocks/>
          </p:cNvGrpSpPr>
          <p:nvPr/>
        </p:nvGrpSpPr>
        <p:grpSpPr bwMode="auto">
          <a:xfrm>
            <a:off x="5638800" y="3352800"/>
            <a:ext cx="2514600" cy="3276600"/>
            <a:chOff x="676" y="1108"/>
            <a:chExt cx="2968" cy="1192"/>
          </a:xfrm>
        </p:grpSpPr>
        <p:grpSp>
          <p:nvGrpSpPr>
            <p:cNvPr id="73770" name="Group 10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783" name="Oval 10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4" name="Oval 10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5" name="Oval 10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6" name="Oval 10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7" name="Oval 11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8" name="Oval 11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9" name="Oval 11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0" name="Oval 11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1" name="Oval 11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2" name="Oval 11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3" name="Oval 11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71" name="Group 11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772" name="Oval 11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3" name="Oval 11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4" name="Oval 12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5" name="Oval 12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6" name="Oval 12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7" name="Oval 12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8" name="Oval 12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9" name="Oval 12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0" name="Oval 12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1" name="Oval 12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2" name="Oval 12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8" name="Line 129"/>
          <p:cNvSpPr>
            <a:spLocks noChangeShapeType="1"/>
          </p:cNvSpPr>
          <p:nvPr/>
        </p:nvSpPr>
        <p:spPr bwMode="auto">
          <a:xfrm>
            <a:off x="5233988" y="3535363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30"/>
          <p:cNvSpPr>
            <a:spLocks noChangeShapeType="1"/>
          </p:cNvSpPr>
          <p:nvPr/>
        </p:nvSpPr>
        <p:spPr bwMode="auto">
          <a:xfrm>
            <a:off x="6376988" y="4068763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1"/>
          <p:cNvSpPr>
            <a:spLocks noChangeShapeType="1"/>
          </p:cNvSpPr>
          <p:nvPr/>
        </p:nvSpPr>
        <p:spPr bwMode="auto">
          <a:xfrm flipV="1">
            <a:off x="6300788" y="4449763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132"/>
          <p:cNvSpPr>
            <a:spLocks noChangeShapeType="1"/>
          </p:cNvSpPr>
          <p:nvPr/>
        </p:nvSpPr>
        <p:spPr bwMode="auto">
          <a:xfrm>
            <a:off x="6300788" y="4678363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133"/>
          <p:cNvSpPr>
            <a:spLocks noChangeShapeType="1"/>
          </p:cNvSpPr>
          <p:nvPr/>
        </p:nvSpPr>
        <p:spPr bwMode="auto">
          <a:xfrm flipV="1">
            <a:off x="6224588" y="4906963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134"/>
          <p:cNvSpPr>
            <a:spLocks noChangeShapeType="1"/>
          </p:cNvSpPr>
          <p:nvPr/>
        </p:nvSpPr>
        <p:spPr bwMode="auto">
          <a:xfrm>
            <a:off x="6300788" y="5211763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Line 135"/>
          <p:cNvSpPr>
            <a:spLocks noChangeShapeType="1"/>
          </p:cNvSpPr>
          <p:nvPr/>
        </p:nvSpPr>
        <p:spPr bwMode="auto">
          <a:xfrm flipV="1">
            <a:off x="6224588" y="5364163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Line 136"/>
          <p:cNvSpPr>
            <a:spLocks noChangeShapeType="1"/>
          </p:cNvSpPr>
          <p:nvPr/>
        </p:nvSpPr>
        <p:spPr bwMode="auto">
          <a:xfrm>
            <a:off x="6300788" y="5668963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Line 137"/>
          <p:cNvSpPr>
            <a:spLocks noChangeShapeType="1"/>
          </p:cNvSpPr>
          <p:nvPr/>
        </p:nvSpPr>
        <p:spPr bwMode="auto">
          <a:xfrm flipV="1">
            <a:off x="6605588" y="5897563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Line 138"/>
          <p:cNvSpPr>
            <a:spLocks noChangeShapeType="1"/>
          </p:cNvSpPr>
          <p:nvPr/>
        </p:nvSpPr>
        <p:spPr bwMode="auto">
          <a:xfrm flipV="1">
            <a:off x="4533900" y="6278563"/>
            <a:ext cx="2147888" cy="6985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139"/>
          <p:cNvSpPr>
            <a:spLocks noChangeShapeType="1"/>
          </p:cNvSpPr>
          <p:nvPr/>
        </p:nvSpPr>
        <p:spPr bwMode="auto">
          <a:xfrm>
            <a:off x="3176588" y="3611563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Line 140"/>
          <p:cNvSpPr>
            <a:spLocks noChangeShapeType="1"/>
          </p:cNvSpPr>
          <p:nvPr/>
        </p:nvSpPr>
        <p:spPr bwMode="auto">
          <a:xfrm>
            <a:off x="3252788" y="4373563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Line 141"/>
          <p:cNvSpPr>
            <a:spLocks noChangeShapeType="1"/>
          </p:cNvSpPr>
          <p:nvPr/>
        </p:nvSpPr>
        <p:spPr bwMode="auto">
          <a:xfrm>
            <a:off x="3765550" y="5465763"/>
            <a:ext cx="422275" cy="76676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51" name="Picture 1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2117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2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3735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3" name="Picture 1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382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Picture 1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382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5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9163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1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525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1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2973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8" name="Picture 1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50593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9" name="Picture 1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7545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0" name="Picture 1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287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1" name="Picture 1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5165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2" name="Picture 1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7451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3" name="Picture 1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61261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4" name="Rectangle 155"/>
          <p:cNvSpPr>
            <a:spLocks noChangeArrowheads="1"/>
          </p:cNvSpPr>
          <p:nvPr/>
        </p:nvSpPr>
        <p:spPr bwMode="auto">
          <a:xfrm>
            <a:off x="7062788" y="3840163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4</a:t>
            </a:r>
          </a:p>
        </p:txBody>
      </p:sp>
      <p:sp>
        <p:nvSpPr>
          <p:cNvPr id="73765" name="Rectangle 156"/>
          <p:cNvSpPr>
            <a:spLocks noChangeArrowheads="1"/>
          </p:cNvSpPr>
          <p:nvPr/>
        </p:nvSpPr>
        <p:spPr bwMode="auto">
          <a:xfrm>
            <a:off x="2185988" y="4373563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3</a:t>
            </a:r>
          </a:p>
        </p:txBody>
      </p:sp>
      <p:sp>
        <p:nvSpPr>
          <p:cNvPr id="73766" name="Rectangle 157"/>
          <p:cNvSpPr>
            <a:spLocks noChangeArrowheads="1"/>
          </p:cNvSpPr>
          <p:nvPr/>
        </p:nvSpPr>
        <p:spPr bwMode="auto">
          <a:xfrm>
            <a:off x="2795588" y="5211763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2</a:t>
            </a:r>
          </a:p>
        </p:txBody>
      </p:sp>
      <p:sp>
        <p:nvSpPr>
          <p:cNvPr id="73767" name="Rectangle 158"/>
          <p:cNvSpPr>
            <a:spLocks noChangeArrowheads="1"/>
          </p:cNvSpPr>
          <p:nvPr/>
        </p:nvSpPr>
        <p:spPr bwMode="auto">
          <a:xfrm>
            <a:off x="3429000" y="6172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1</a:t>
            </a:r>
          </a:p>
        </p:txBody>
      </p:sp>
      <p:sp>
        <p:nvSpPr>
          <p:cNvPr id="73768" name="Text Box 159"/>
          <p:cNvSpPr txBox="1">
            <a:spLocks noChangeArrowheads="1"/>
          </p:cNvSpPr>
          <p:nvPr/>
        </p:nvSpPr>
        <p:spPr bwMode="auto">
          <a:xfrm>
            <a:off x="2566988" y="2392363"/>
            <a:ext cx="2908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0">
                <a:latin typeface="Arial Black" charset="0"/>
              </a:rPr>
              <a:t>    BGP says that </a:t>
            </a:r>
          </a:p>
          <a:p>
            <a:pPr algn="l" eaLnBrk="1" hangingPunct="1"/>
            <a:r>
              <a:rPr lang="en-US" b="0">
                <a:latin typeface="Arial Black" charset="0"/>
              </a:rPr>
              <a:t>    path </a:t>
            </a:r>
            <a:r>
              <a:rPr lang="en-US" b="0" u="sng">
                <a:latin typeface="Arial Black" charset="0"/>
              </a:rPr>
              <a:t>4 1</a:t>
            </a:r>
            <a:r>
              <a:rPr lang="en-US" b="0">
                <a:latin typeface="Arial Black" charset="0"/>
              </a:rPr>
              <a:t> is better</a:t>
            </a:r>
          </a:p>
          <a:p>
            <a:pPr algn="l" eaLnBrk="1" hangingPunct="1"/>
            <a:r>
              <a:rPr lang="en-US" b="0">
                <a:latin typeface="Arial Black" charset="0"/>
              </a:rPr>
              <a:t>     than path </a:t>
            </a:r>
            <a:r>
              <a:rPr lang="en-US" b="0" u="sng">
                <a:latin typeface="Arial Black" charset="0"/>
              </a:rPr>
              <a:t>3 2 1</a:t>
            </a:r>
          </a:p>
        </p:txBody>
      </p:sp>
      <p:pic>
        <p:nvPicPr>
          <p:cNvPr id="73769" name="Picture 1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6199188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7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Real Performance Issue: Slow convergence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7738"/>
            <a:ext cx="8686800" cy="4411662"/>
          </a:xfrm>
        </p:spPr>
        <p:txBody>
          <a:bodyPr/>
          <a:lstStyle/>
          <a:p>
            <a:pPr marL="333375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BGP </a:t>
            </a:r>
            <a:r>
              <a:rPr lang="en-US" dirty="0">
                <a:latin typeface="Arial" charset="0"/>
                <a:cs typeface="Arial" charset="0"/>
              </a:rPr>
              <a:t>outages are biggest source of Internet </a:t>
            </a:r>
            <a:r>
              <a:rPr lang="en-US" dirty="0" smtClean="0">
                <a:latin typeface="Arial" charset="0"/>
                <a:cs typeface="Arial" charset="0"/>
              </a:rPr>
              <a:t>problems</a:t>
            </a:r>
          </a:p>
          <a:p>
            <a:pPr marL="682625" lvl="1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33375">
              <a:lnSpc>
                <a:spcPct val="9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Labovitz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latin typeface="Arial" charset="0"/>
                <a:cs typeface="Arial" charset="0"/>
              </a:rPr>
              <a:t>et al. </a:t>
            </a:r>
            <a:r>
              <a:rPr lang="en-US" sz="2400" i="1" dirty="0" smtClean="0">
                <a:latin typeface="Arial" charset="0"/>
                <a:cs typeface="Arial" charset="0"/>
              </a:rPr>
              <a:t>SIGCOMM’97</a:t>
            </a:r>
            <a:endParaRPr lang="en-US" i="1" dirty="0" smtClean="0">
              <a:latin typeface="Arial" charset="0"/>
              <a:cs typeface="Arial" charset="0"/>
            </a:endParaRPr>
          </a:p>
          <a:p>
            <a:pPr marL="977900" lvl="2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10% of routes available less than 95% of time </a:t>
            </a:r>
          </a:p>
          <a:p>
            <a:pPr marL="977900" lvl="2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Less than 35% of routes available 99.99% of the time </a:t>
            </a:r>
          </a:p>
          <a:p>
            <a:pPr marL="977900" lvl="2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33375">
              <a:lnSpc>
                <a:spcPct val="90000"/>
              </a:lnSpc>
            </a:pPr>
            <a:r>
              <a:rPr lang="en-US" dirty="0" err="1">
                <a:latin typeface="Arial" charset="0"/>
                <a:cs typeface="Arial" charset="0"/>
              </a:rPr>
              <a:t>Labovitz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i="1" dirty="0">
                <a:latin typeface="Arial" charset="0"/>
                <a:cs typeface="Arial" charset="0"/>
              </a:rPr>
              <a:t>et al. </a:t>
            </a:r>
            <a:r>
              <a:rPr lang="en-US" sz="2400" i="1" dirty="0" smtClean="0">
                <a:latin typeface="Arial" charset="0"/>
                <a:cs typeface="Arial" charset="0"/>
              </a:rPr>
              <a:t>SIGCOMM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smtClean="0">
                <a:latin typeface="Arial" charset="0"/>
                <a:cs typeface="Arial" charset="0"/>
              </a:rPr>
              <a:t>2000</a:t>
            </a:r>
            <a:endParaRPr lang="en-US" i="1" dirty="0">
              <a:latin typeface="Arial" charset="0"/>
              <a:cs typeface="Arial" charset="0"/>
            </a:endParaRPr>
          </a:p>
          <a:p>
            <a:pPr marL="977900" lvl="2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40% of path outages take 30+ minutes to repair </a:t>
            </a:r>
          </a:p>
          <a:p>
            <a:pPr marL="977900" lvl="2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33375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But most popular paths are very stable</a:t>
            </a:r>
            <a:endParaRPr lang="en-US" dirty="0">
              <a:latin typeface="Arial" charset="0"/>
              <a:cs typeface="Arial" charset="0"/>
            </a:endParaRPr>
          </a:p>
          <a:p>
            <a:pPr marL="977900" lvl="2" indent="-342900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marL="682625" lvl="1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39725" lvl="1" indent="0">
              <a:lnSpc>
                <a:spcPct val="90000"/>
              </a:lnSpc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5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BGP Misconfigurations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2"/>
            <a:ext cx="8610600" cy="4910137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BGP protocol is both bloated and underspecified</a:t>
            </a: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lots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of attributes</a:t>
            </a: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lots of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leeway in how to set and interpret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attributes</a:t>
            </a:r>
            <a:endParaRPr lang="en-US" i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necessary to allow autonomy, diverse policies</a:t>
            </a: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but also gives operators plenty of rope</a:t>
            </a:r>
          </a:p>
          <a:p>
            <a:pPr lvl="1" indent="-342900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Much of this configuration is manual and </a:t>
            </a:r>
            <a:r>
              <a:rPr lang="en-US" i="1" dirty="0" smtClean="0">
                <a:latin typeface="Arial" charset="0"/>
                <a:cs typeface="Arial" charset="0"/>
              </a:rPr>
              <a:t>ad hoc</a:t>
            </a:r>
          </a:p>
          <a:p>
            <a:pPr>
              <a:lnSpc>
                <a:spcPct val="90000"/>
              </a:lnSpc>
            </a:pPr>
            <a:endParaRPr lang="en-US" i="1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And the core abstraction is fundamentally flawed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disjoint per-router configuration to effect AS-wide policy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now strong industry interest in changing this! [later: SDN]</a:t>
            </a:r>
            <a:endParaRPr 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BGP: How did we get here?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BGP was designed for a different time </a:t>
            </a: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before commercial ISPs and their needs</a:t>
            </a: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before address aggregation </a:t>
            </a:r>
          </a:p>
          <a:p>
            <a:pPr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before multi-homing  </a:t>
            </a:r>
          </a:p>
          <a:p>
            <a:pPr lvl="1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We don’t get a second chance: `clean slate’ designs virtually impossible to deploy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Thought experiment: how would you design a policy-driven </a:t>
            </a:r>
            <a:r>
              <a:rPr lang="en-US" dirty="0" err="1" smtClean="0">
                <a:latin typeface="Arial" charset="0"/>
                <a:cs typeface="Arial" charset="0"/>
              </a:rPr>
              <a:t>interdomain</a:t>
            </a:r>
            <a:r>
              <a:rPr lang="en-US" dirty="0" smtClean="0">
                <a:latin typeface="Arial" charset="0"/>
                <a:cs typeface="Arial" charset="0"/>
              </a:rPr>
              <a:t> routing solution? How would you deploy it?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3733800"/>
            <a:ext cx="6605588" cy="2590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 dirty="0">
                <a:latin typeface="Arial Black" charset="0"/>
              </a:rPr>
              <a:t>1989 : BGP-1 [RFC 1105]</a:t>
            </a: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 b="0" dirty="0">
                <a:latin typeface="Arial Black" charset="0"/>
              </a:rPr>
              <a:t>Replacement for EGP (1984, RFC 904)</a:t>
            </a:r>
            <a:r>
              <a:rPr lang="en-US" sz="1800" b="0" dirty="0">
                <a:latin typeface="Arial Black" charset="0"/>
              </a:rPr>
              <a:t> 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 dirty="0">
                <a:latin typeface="Arial Black" charset="0"/>
              </a:rPr>
              <a:t>1990 : BGP-2 [RFC 1163]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 dirty="0">
                <a:latin typeface="Arial Black" charset="0"/>
              </a:rPr>
              <a:t>1991 : BGP-3 [RFC 1267]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 dirty="0">
                <a:latin typeface="Arial Black" charset="0"/>
              </a:rPr>
              <a:t>1995 : BGP-4 [RFC 1771] </a:t>
            </a: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 b="0" dirty="0">
                <a:latin typeface="Arial Black" charset="0"/>
              </a:rPr>
              <a:t>Support for Classless </a:t>
            </a:r>
            <a:r>
              <a:rPr lang="en-US" sz="1600" b="0" dirty="0" err="1">
                <a:latin typeface="Arial Black" charset="0"/>
              </a:rPr>
              <a:t>Interdomain</a:t>
            </a:r>
            <a:r>
              <a:rPr lang="en-US" sz="1600" b="0" dirty="0">
                <a:latin typeface="Arial Black" charset="0"/>
              </a:rPr>
              <a:t> Routing (CIDR)</a:t>
            </a:r>
            <a:r>
              <a:rPr lang="en-US" sz="1600" b="0" dirty="0">
                <a:solidFill>
                  <a:schemeClr val="bg1"/>
                </a:solidFill>
                <a:latin typeface="Arial Blac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98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  <p:bldP spid="4" grpId="0" animBg="1"/>
      <p:bldP spid="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 up the network layer! </a:t>
            </a:r>
          </a:p>
          <a:p>
            <a:pPr lvl="1"/>
            <a:r>
              <a:rPr lang="en-US" dirty="0" smtClean="0"/>
              <a:t>the IPv4 header</a:t>
            </a:r>
          </a:p>
          <a:p>
            <a:pPr lvl="1"/>
            <a:r>
              <a:rPr lang="en-US" dirty="0" smtClean="0"/>
              <a:t>IP routers</a:t>
            </a:r>
          </a:p>
        </p:txBody>
      </p:sp>
    </p:spTree>
    <p:extLst>
      <p:ext uri="{BB962C8B-B14F-4D97-AF65-F5344CB8AC3E}">
        <p14:creationId xmlns:p14="http://schemas.microsoft.com/office/powerpoint/2010/main" val="90365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BGP: Basic Idea</a:t>
            </a:r>
            <a:endParaRPr lang="en-US" sz="4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0" y="2895600"/>
            <a:ext cx="42672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Each AS selects the </a:t>
            </a:r>
            <a:br>
              <a:rPr lang="en-US" sz="2400" dirty="0" smtClean="0"/>
            </a:br>
            <a:r>
              <a:rPr lang="en-US" sz="2400" dirty="0" smtClean="0"/>
              <a:t>“best” route it hears advertised for a prefix</a:t>
            </a:r>
            <a:endParaRPr lang="en-US" sz="2400" dirty="0"/>
          </a:p>
        </p:txBody>
      </p:sp>
      <p:sp>
        <p:nvSpPr>
          <p:cNvPr id="78" name="Curved Left Arrow 77"/>
          <p:cNvSpPr/>
          <p:nvPr/>
        </p:nvSpPr>
        <p:spPr bwMode="auto">
          <a:xfrm rot="16200000">
            <a:off x="4324350" y="1162050"/>
            <a:ext cx="609600" cy="3009900"/>
          </a:xfrm>
          <a:prstGeom prst="curved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9" name="Content Placeholder 1"/>
          <p:cNvSpPr txBox="1">
            <a:spLocks/>
          </p:cNvSpPr>
          <p:nvPr/>
        </p:nvSpPr>
        <p:spPr bwMode="auto">
          <a:xfrm>
            <a:off x="228600" y="2895600"/>
            <a:ext cx="381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400" b="0" dirty="0" smtClean="0"/>
              <a:t>An AS advertises </a:t>
            </a:r>
            <a:br>
              <a:rPr lang="en-US" sz="2400" b="0" dirty="0" smtClean="0"/>
            </a:br>
            <a:r>
              <a:rPr lang="en-US" sz="2400" b="0" dirty="0" smtClean="0"/>
              <a:t> </a:t>
            </a:r>
            <a:r>
              <a:rPr lang="en-US" sz="2400" b="0" dirty="0" smtClean="0"/>
              <a:t>its best routes </a:t>
            </a:r>
            <a:r>
              <a:rPr lang="en-US" sz="2400" b="0" dirty="0" smtClean="0"/>
              <a:t>to </a:t>
            </a:r>
            <a:br>
              <a:rPr lang="en-US" sz="2400" b="0" dirty="0" smtClean="0"/>
            </a:br>
            <a:r>
              <a:rPr lang="en-US" sz="2400" b="0" dirty="0" smtClean="0"/>
              <a:t>one </a:t>
            </a:r>
            <a:r>
              <a:rPr lang="en-US" sz="2400" b="0" dirty="0" smtClean="0"/>
              <a:t>or more IP prefixes</a:t>
            </a:r>
          </a:p>
        </p:txBody>
      </p:sp>
      <p:sp>
        <p:nvSpPr>
          <p:cNvPr id="80" name="Curved Left Arrow 79"/>
          <p:cNvSpPr/>
          <p:nvPr/>
        </p:nvSpPr>
        <p:spPr bwMode="auto">
          <a:xfrm rot="5400000">
            <a:off x="4348550" y="2838450"/>
            <a:ext cx="609599" cy="3009900"/>
          </a:xfrm>
          <a:prstGeom prst="curved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247" y="5334000"/>
            <a:ext cx="6209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You’ve heard this story before!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95400" y="2895600"/>
            <a:ext cx="6096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581400"/>
            <a:ext cx="15240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62600" y="3276600"/>
            <a:ext cx="1066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6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8" grpId="0" animBg="1"/>
      <p:bldP spid="79" grpId="0"/>
      <p:bldP spid="80" grpId="0" animBg="1"/>
      <p:bldP spid="5" grpId="0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/>
              <a:t>BGP inspired by Distance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Per-destination route advertisements </a:t>
            </a:r>
          </a:p>
          <a:p>
            <a:endParaRPr lang="en-US" dirty="0" smtClean="0"/>
          </a:p>
          <a:p>
            <a:r>
              <a:rPr lang="en-US" dirty="0" smtClean="0"/>
              <a:t>No global sharing of network topology information</a:t>
            </a:r>
          </a:p>
          <a:p>
            <a:endParaRPr lang="en-US" dirty="0"/>
          </a:p>
          <a:p>
            <a:r>
              <a:rPr lang="en-US" dirty="0" smtClean="0"/>
              <a:t>Iterative and distributed convergence on paths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With four crucial differences!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95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1173162"/>
          </a:xfrm>
        </p:spPr>
        <p:txBody>
          <a:bodyPr/>
          <a:lstStyle/>
          <a:p>
            <a:pPr algn="ctr"/>
            <a:r>
              <a:rPr lang="en-US" dirty="0" smtClean="0"/>
              <a:t>Differences between BGP and DV </a:t>
            </a:r>
            <a:br>
              <a:rPr lang="en-US" dirty="0" smtClean="0"/>
            </a:br>
            <a:r>
              <a:rPr lang="en-US" dirty="0" smtClean="0"/>
              <a:t>(1)</a:t>
            </a:r>
            <a:r>
              <a:rPr lang="en-US" dirty="0" smtClean="0">
                <a:solidFill>
                  <a:srgbClr val="0000FF"/>
                </a:solidFill>
              </a:rPr>
              <a:t> not picking shortest path routes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2"/>
            <a:ext cx="8686800" cy="51387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BGP selects the best route based on policy, not shortest distance (least cost)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 we avoid loops?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773612" y="3505200"/>
            <a:ext cx="3379788" cy="2189163"/>
            <a:chOff x="1728" y="2484"/>
            <a:chExt cx="2410" cy="173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351" name="Photo Editor Photo" r:id="rId3" imgW="1905266" imgH="1390844" progId="MSPhotoEd.3">
                      <p:embed/>
                    </p:oleObj>
                  </mc:Choice>
                  <mc:Fallback>
                    <p:oleObj name="Photo Editor Photo" r:id="rId3" imgW="1905266" imgH="139084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>
                    <a:latin typeface="Times New Roman" charset="0"/>
                  </a:rPr>
                  <a:t>2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13" name="Object 6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352" name="Photo Editor Photo" r:id="rId5" imgW="1905266" imgH="1390844" progId="MSPhotoEd.3">
                      <p:embed/>
                    </p:oleObj>
                  </mc:Choice>
                  <mc:Fallback>
                    <p:oleObj name="Photo Editor Photo" r:id="rId5" imgW="1905266" imgH="139084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dirty="0">
                    <a:latin typeface="Times New Roman" charset="0"/>
                  </a:rPr>
                  <a:t>3</a:t>
                </a: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11" name="Object 5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353" name="Photo Editor Photo" r:id="rId6" imgW="1905266" imgH="1390844" progId="MSPhotoEd.3">
                      <p:embed/>
                    </p:oleObj>
                  </mc:Choice>
                  <mc:Fallback>
                    <p:oleObj name="Photo Editor Photo" r:id="rId6" imgW="1905266" imgH="139084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30"/>
          <p:cNvSpPr>
            <a:spLocks/>
          </p:cNvSpPr>
          <p:nvPr/>
        </p:nvSpPr>
        <p:spPr bwMode="auto">
          <a:xfrm>
            <a:off x="5940425" y="4005263"/>
            <a:ext cx="1044575" cy="692150"/>
          </a:xfrm>
          <a:custGeom>
            <a:avLst/>
            <a:gdLst>
              <a:gd name="T0" fmla="*/ 0 w 658"/>
              <a:gd name="T1" fmla="*/ 0 h 436"/>
              <a:gd name="T2" fmla="*/ 2147483647 w 658"/>
              <a:gd name="T3" fmla="*/ 2147483647 h 436"/>
              <a:gd name="T4" fmla="*/ 2147483647 w 658"/>
              <a:gd name="T5" fmla="*/ 2147483647 h 436"/>
              <a:gd name="T6" fmla="*/ 0 60000 65536"/>
              <a:gd name="T7" fmla="*/ 0 60000 65536"/>
              <a:gd name="T8" fmla="*/ 0 60000 65536"/>
              <a:gd name="T9" fmla="*/ 0 w 658"/>
              <a:gd name="T10" fmla="*/ 0 h 436"/>
              <a:gd name="T11" fmla="*/ 658 w 658"/>
              <a:gd name="T12" fmla="*/ 436 h 4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436">
                <a:moveTo>
                  <a:pt x="0" y="0"/>
                </a:moveTo>
                <a:cubicBezTo>
                  <a:pt x="252" y="0"/>
                  <a:pt x="504" y="0"/>
                  <a:pt x="581" y="73"/>
                </a:cubicBezTo>
                <a:cubicBezTo>
                  <a:pt x="658" y="146"/>
                  <a:pt x="559" y="291"/>
                  <a:pt x="460" y="436"/>
                </a:cubicBezTo>
              </a:path>
            </a:pathLst>
          </a:custGeom>
          <a:noFill/>
          <a:ln w="50800">
            <a:solidFill>
              <a:srgbClr val="0099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5334000" y="4389438"/>
            <a:ext cx="652463" cy="614362"/>
          </a:xfrm>
          <a:prstGeom prst="line">
            <a:avLst/>
          </a:prstGeom>
          <a:noFill/>
          <a:ln w="50800">
            <a:solidFill>
              <a:srgbClr val="009900"/>
            </a:solidFill>
            <a:prstDash val="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533400" y="4038600"/>
            <a:ext cx="373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Node 2 </a:t>
            </a:r>
            <a:r>
              <a:rPr lang="en-US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may prefer</a:t>
            </a:r>
            <a:br>
              <a:rPr lang="en-US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ja-JP" alt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2, 3, 1</a:t>
            </a:r>
            <a:r>
              <a:rPr lang="ja-JP" alt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over </a:t>
            </a:r>
            <a:r>
              <a:rPr lang="ja-JP" alt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2, 1</a:t>
            </a:r>
            <a:r>
              <a:rPr lang="ja-JP" altLang="en-US" sz="28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”</a:t>
            </a:r>
            <a:endParaRPr lang="en-US" sz="28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7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37995</TotalTime>
  <Words>2829</Words>
  <Application>Microsoft Macintosh PowerPoint</Application>
  <PresentationFormat>On-screen Show (4:3)</PresentationFormat>
  <Paragraphs>750</Paragraphs>
  <Slides>66</Slides>
  <Notes>47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Network</vt:lpstr>
      <vt:lpstr>Photo Editor Photo</vt:lpstr>
      <vt:lpstr>Visio</vt:lpstr>
      <vt:lpstr>Microsoft Word 97 - 2004 Document</vt:lpstr>
      <vt:lpstr>BGP</vt:lpstr>
      <vt:lpstr>Announcement</vt:lpstr>
      <vt:lpstr>PowerPoint Presentation</vt:lpstr>
      <vt:lpstr> Topology and routes shaped by the business relationships between ASes</vt:lpstr>
      <vt:lpstr>   Routing Follows the Money!</vt:lpstr>
      <vt:lpstr>Interdomain Routing: Setup</vt:lpstr>
      <vt:lpstr>BGP: Basic Idea</vt:lpstr>
      <vt:lpstr>BGP inspired by Distance Vector</vt:lpstr>
      <vt:lpstr>Differences between BGP and DV  (1) not picking shortest path routes </vt:lpstr>
      <vt:lpstr>Differences between BGP and DV  (2) path-vector routing</vt:lpstr>
      <vt:lpstr>Differences between BGP and DV  (2) path-vector routing</vt:lpstr>
      <vt:lpstr>Differences between BGP and DV  (3) Selective route advertisement</vt:lpstr>
      <vt:lpstr>Differences between BGP and DV  (4) BGP may aggregate routes</vt:lpstr>
      <vt:lpstr>BGP: Outline</vt:lpstr>
      <vt:lpstr>Policy imposed in how routes are selected and exported</vt:lpstr>
      <vt:lpstr>Typical Selection Policy</vt:lpstr>
      <vt:lpstr>Typical Export Policy</vt:lpstr>
      <vt:lpstr>Gao-Rexford</vt:lpstr>
      <vt:lpstr>BGP: Today</vt:lpstr>
      <vt:lpstr>Who speaks BGP?</vt:lpstr>
      <vt:lpstr>What does “speak BGP” mean?</vt:lpstr>
      <vt:lpstr>BGP “sessions”</vt:lpstr>
      <vt:lpstr>BGP “sessions”</vt:lpstr>
      <vt:lpstr>eBGP, iBGP, IGP</vt:lpstr>
      <vt:lpstr>Some Border Routers Don’t Need BGP</vt:lpstr>
      <vt:lpstr>Putting the pieces together</vt:lpstr>
      <vt:lpstr>Basic Messages in BGP</vt:lpstr>
      <vt:lpstr>Route Updates</vt:lpstr>
      <vt:lpstr>Route Attributes</vt:lpstr>
      <vt:lpstr>Attributes (1): ASPATH</vt:lpstr>
      <vt:lpstr>Attributes (2): LOCAL PREF</vt:lpstr>
      <vt:lpstr>Example: iBGP and LOCAL PREF </vt:lpstr>
      <vt:lpstr>Attributes (3) : MED</vt:lpstr>
      <vt:lpstr>Attributes (4): IGP cost</vt:lpstr>
      <vt:lpstr>IGP may conflict with MED</vt:lpstr>
      <vt:lpstr>Typical Selection Policy</vt:lpstr>
      <vt:lpstr>Using Attributes</vt:lpstr>
      <vt:lpstr>BGP UPDATE Processing</vt:lpstr>
      <vt:lpstr>BGP: Today</vt:lpstr>
      <vt:lpstr>Issues with BGP</vt:lpstr>
      <vt:lpstr>Reachability</vt:lpstr>
      <vt:lpstr>Security</vt:lpstr>
      <vt:lpstr>Convergence</vt:lpstr>
      <vt:lpstr>Example of Policy Oscillation</vt:lpstr>
      <vt:lpstr>Step-by-Step of Policy Oscillation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Convergence</vt:lpstr>
      <vt:lpstr>Performance Nonissues</vt:lpstr>
      <vt:lpstr>Performance (example)</vt:lpstr>
      <vt:lpstr>Real Performance Issue: Slow convergence</vt:lpstr>
      <vt:lpstr>BGP Misconfigurations</vt:lpstr>
      <vt:lpstr>BGP: How did we get here? </vt:lpstr>
      <vt:lpstr>Next Time. </vt:lpstr>
    </vt:vector>
  </TitlesOfParts>
  <Manager/>
  <Company>ICSI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CS168</dc:title>
  <dc:subject/>
  <dc:creator/>
  <cp:keywords/>
  <dc:description/>
  <cp:lastModifiedBy>Sylvia Ratnasamy</cp:lastModifiedBy>
  <cp:revision>1685</cp:revision>
  <cp:lastPrinted>2013-09-23T20:04:51Z</cp:lastPrinted>
  <dcterms:created xsi:type="dcterms:W3CDTF">2010-08-30T13:51:03Z</dcterms:created>
  <dcterms:modified xsi:type="dcterms:W3CDTF">2014-09-24T22:09:11Z</dcterms:modified>
  <cp:category/>
</cp:coreProperties>
</file>