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80"/>
  </p:notesMasterIdLst>
  <p:handoutMasterIdLst>
    <p:handoutMasterId r:id="rId81"/>
  </p:handoutMasterIdLst>
  <p:sldIdLst>
    <p:sldId id="431" r:id="rId2"/>
    <p:sldId id="1234" r:id="rId3"/>
    <p:sldId id="1148" r:id="rId4"/>
    <p:sldId id="1156" r:id="rId5"/>
    <p:sldId id="1150" r:id="rId6"/>
    <p:sldId id="1151" r:id="rId7"/>
    <p:sldId id="1231" r:id="rId8"/>
    <p:sldId id="1232" r:id="rId9"/>
    <p:sldId id="1233" r:id="rId10"/>
    <p:sldId id="1157" r:id="rId11"/>
    <p:sldId id="1161" r:id="rId12"/>
    <p:sldId id="1160" r:id="rId13"/>
    <p:sldId id="1164" r:id="rId14"/>
    <p:sldId id="1162" r:id="rId15"/>
    <p:sldId id="1235" r:id="rId16"/>
    <p:sldId id="1236" r:id="rId17"/>
    <p:sldId id="1238" r:id="rId18"/>
    <p:sldId id="1241" r:id="rId19"/>
    <p:sldId id="1242" r:id="rId20"/>
    <p:sldId id="1169" r:id="rId21"/>
    <p:sldId id="1171" r:id="rId22"/>
    <p:sldId id="1261" r:id="rId23"/>
    <p:sldId id="1262" r:id="rId24"/>
    <p:sldId id="1263" r:id="rId25"/>
    <p:sldId id="1264" r:id="rId26"/>
    <p:sldId id="1265" r:id="rId27"/>
    <p:sldId id="1266" r:id="rId28"/>
    <p:sldId id="1173" r:id="rId29"/>
    <p:sldId id="1174" r:id="rId30"/>
    <p:sldId id="1175" r:id="rId31"/>
    <p:sldId id="1176" r:id="rId32"/>
    <p:sldId id="1177" r:id="rId33"/>
    <p:sldId id="1178" r:id="rId34"/>
    <p:sldId id="1179" r:id="rId35"/>
    <p:sldId id="1243" r:id="rId36"/>
    <p:sldId id="1180" r:id="rId37"/>
    <p:sldId id="1181" r:id="rId38"/>
    <p:sldId id="1182" r:id="rId39"/>
    <p:sldId id="1192" r:id="rId40"/>
    <p:sldId id="1193" r:id="rId41"/>
    <p:sldId id="1183" r:id="rId42"/>
    <p:sldId id="1186" r:id="rId43"/>
    <p:sldId id="1188" r:id="rId44"/>
    <p:sldId id="1189" r:id="rId45"/>
    <p:sldId id="1190" r:id="rId46"/>
    <p:sldId id="1194" r:id="rId47"/>
    <p:sldId id="1248" r:id="rId48"/>
    <p:sldId id="1168" r:id="rId49"/>
    <p:sldId id="1246" r:id="rId50"/>
    <p:sldId id="1249" r:id="rId51"/>
    <p:sldId id="1250" r:id="rId52"/>
    <p:sldId id="1251" r:id="rId53"/>
    <p:sldId id="1252" r:id="rId54"/>
    <p:sldId id="1254" r:id="rId55"/>
    <p:sldId id="1256" r:id="rId56"/>
    <p:sldId id="1257" r:id="rId57"/>
    <p:sldId id="1166" r:id="rId58"/>
    <p:sldId id="1167" r:id="rId59"/>
    <p:sldId id="1215" r:id="rId60"/>
    <p:sldId id="1244" r:id="rId61"/>
    <p:sldId id="1198" r:id="rId62"/>
    <p:sldId id="1199" r:id="rId63"/>
    <p:sldId id="1218" r:id="rId64"/>
    <p:sldId id="1219" r:id="rId65"/>
    <p:sldId id="1212" r:id="rId66"/>
    <p:sldId id="1220" r:id="rId67"/>
    <p:sldId id="1258" r:id="rId68"/>
    <p:sldId id="1259" r:id="rId69"/>
    <p:sldId id="1221" r:id="rId70"/>
    <p:sldId id="1223" r:id="rId71"/>
    <p:sldId id="1224" r:id="rId72"/>
    <p:sldId id="1225" r:id="rId73"/>
    <p:sldId id="1226" r:id="rId74"/>
    <p:sldId id="1227" r:id="rId75"/>
    <p:sldId id="1228" r:id="rId76"/>
    <p:sldId id="1229" r:id="rId77"/>
    <p:sldId id="1230" r:id="rId78"/>
    <p:sldId id="1213" r:id="rId79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2B0"/>
    <a:srgbClr val="FF9857"/>
    <a:srgbClr val="FFFF99"/>
    <a:srgbClr val="FFCC99"/>
    <a:srgbClr val="FF3300"/>
    <a:srgbClr val="CCFFFF"/>
    <a:srgbClr val="FFCC00"/>
    <a:srgbClr val="FF7C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88" autoAdjust="0"/>
  </p:normalViewPr>
  <p:slideViewPr>
    <p:cSldViewPr>
      <p:cViewPr>
        <p:scale>
          <a:sx n="112" d="100"/>
          <a:sy n="112" d="100"/>
        </p:scale>
        <p:origin x="-1320" y="-1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5" d="100"/>
        <a:sy n="15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2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notesMaster" Target="notesMasters/notesMaster1.xml"/><Relationship Id="rId81" Type="http://schemas.openxmlformats.org/officeDocument/2006/relationships/handoutMaster" Target="handoutMasters/handoutMaster1.xml"/><Relationship Id="rId82" Type="http://schemas.openxmlformats.org/officeDocument/2006/relationships/printerSettings" Target="printerSettings/printerSettings1.bin"/><Relationship Id="rId83" Type="http://schemas.openxmlformats.org/officeDocument/2006/relationships/presProps" Target="presProps.xml"/><Relationship Id="rId84" Type="http://schemas.openxmlformats.org/officeDocument/2006/relationships/viewProps" Target="viewProps.xml"/><Relationship Id="rId85" Type="http://schemas.openxmlformats.org/officeDocument/2006/relationships/theme" Target="theme/theme1.xml"/><Relationship Id="rId86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fld id="{C816B1D2-BE1A-CF48-BB2F-496E285ED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28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344D7B7-8497-9440-908B-E77F83F66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661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Routing protocols:</a:t>
            </a:r>
            <a:r>
              <a:rPr lang="en-US" sz="2400" baseline="0" dirty="0" smtClean="0"/>
              <a:t> last week, this week in section</a:t>
            </a:r>
          </a:p>
          <a:p>
            <a:endParaRPr lang="en-US" sz="2400" baseline="0" dirty="0" smtClean="0"/>
          </a:p>
          <a:p>
            <a:r>
              <a:rPr lang="en-US" sz="2400" baseline="0" dirty="0" smtClean="0"/>
              <a:t>IP packets: discussed what’s needed in the header to get packets across the network (simple: address, slightly more nuanced: TTL to avoid loops)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964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from lecture 6: two customers of AT&amp;T</a:t>
            </a:r>
            <a:r>
              <a:rPr lang="en-US" baseline="0" dirty="0" smtClean="0"/>
              <a:t> can be aggregated; do not need to be individually advertised.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233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r>
              <a:rPr lang="en-US" baseline="0" dirty="0" smtClean="0"/>
              <a:t> there’s this exception: </a:t>
            </a:r>
            <a:r>
              <a:rPr lang="en-US" baseline="0" dirty="0" err="1" smtClean="0"/>
              <a:t>a.c</a:t>
            </a:r>
            <a:r>
              <a:rPr lang="en-US" baseline="0" dirty="0" smtClean="0"/>
              <a:t>.*.* is different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23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r>
              <a:rPr lang="en-US" baseline="0" dirty="0" smtClean="0"/>
              <a:t> there’s this exception: </a:t>
            </a:r>
            <a:r>
              <a:rPr lang="en-US" baseline="0" dirty="0" err="1" smtClean="0"/>
              <a:t>a.c</a:t>
            </a:r>
            <a:r>
              <a:rPr lang="en-US" baseline="0" dirty="0" smtClean="0"/>
              <a:t>.*.* is different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233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1F45210-4A31-A74A-AA23-65622440D5E1}" type="slidenum">
              <a:rPr lang="en-US" sz="1300" b="0">
                <a:latin typeface="Times New Roman" charset="0"/>
              </a:rPr>
              <a:pPr eaLnBrk="1" hangingPunct="1"/>
              <a:t>21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solidFill>
            <a:srgbClr val="FFFFFF"/>
          </a:solidFill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1F45210-4A31-A74A-AA23-65622440D5E1}" type="slidenum">
              <a:rPr lang="en-US" sz="1300" b="0">
                <a:latin typeface="Times New Roman" charset="0"/>
              </a:rPr>
              <a:pPr eaLnBrk="1" hangingPunct="1"/>
              <a:t>22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solidFill>
            <a:srgbClr val="FFFFFF"/>
          </a:solidFill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1F45210-4A31-A74A-AA23-65622440D5E1}" type="slidenum">
              <a:rPr lang="en-US" sz="1300" b="0">
                <a:latin typeface="Times New Roman" charset="0"/>
              </a:rPr>
              <a:pPr eaLnBrk="1" hangingPunct="1"/>
              <a:t>23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solidFill>
            <a:srgbClr val="FFFFFF"/>
          </a:solidFill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1F45210-4A31-A74A-AA23-65622440D5E1}" type="slidenum">
              <a:rPr lang="en-US" sz="1300" b="0">
                <a:latin typeface="Times New Roman" charset="0"/>
              </a:rPr>
              <a:pPr eaLnBrk="1" hangingPunct="1"/>
              <a:t>24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solidFill>
            <a:srgbClr val="FFFFFF"/>
          </a:solidFill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1F45210-4A31-A74A-AA23-65622440D5E1}" type="slidenum">
              <a:rPr lang="en-US" sz="1300" b="0">
                <a:latin typeface="Times New Roman" charset="0"/>
              </a:rPr>
              <a:pPr eaLnBrk="1" hangingPunct="1"/>
              <a:t>25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solidFill>
            <a:srgbClr val="FFFFFF"/>
          </a:solidFill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1F45210-4A31-A74A-AA23-65622440D5E1}" type="slidenum">
              <a:rPr lang="en-US" sz="1300" b="0">
                <a:latin typeface="Times New Roman" charset="0"/>
              </a:rPr>
              <a:pPr eaLnBrk="1" hangingPunct="1"/>
              <a:t>26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solidFill>
            <a:srgbClr val="FFFFFF"/>
          </a:solidFill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1F45210-4A31-A74A-AA23-65622440D5E1}" type="slidenum">
              <a:rPr lang="en-US" sz="1300" b="0">
                <a:latin typeface="Times New Roman" charset="0"/>
              </a:rPr>
              <a:pPr eaLnBrk="1" hangingPunct="1"/>
              <a:t>27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solidFill>
            <a:srgbClr val="FFFFFF"/>
          </a:solidFill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Recall from lecture 4: job of router is to forward packet. See</a:t>
            </a:r>
            <a:r>
              <a:rPr lang="en-US" baseline="0" dirty="0" smtClean="0"/>
              <a:t> packet header with destination address, determine what link to send that packet on 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319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8D30E7F-23DC-AB44-B0E5-C01BC33DA8FF}" type="slidenum">
              <a:rPr lang="en-US" sz="1300" b="0">
                <a:latin typeface="Times New Roman" charset="0"/>
              </a:rPr>
              <a:pPr eaLnBrk="1" hangingPunct="1"/>
              <a:t>30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Idea: build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tree to help with match. When a new packet comes in, walk the tree to determine the correct port.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Each level in the tree: one bit.  Root: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all wild cards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8D30E7F-23DC-AB44-B0E5-C01BC33DA8FF}" type="slidenum">
              <a:rPr lang="en-US" sz="1300" b="0">
                <a:latin typeface="Times New Roman" charset="0"/>
              </a:rPr>
              <a:pPr eaLnBrk="1" hangingPunct="1"/>
              <a:t>31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Many more advanced techniques for this….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8D30E7F-23DC-AB44-B0E5-C01BC33DA8FF}" type="slidenum">
              <a:rPr lang="en-US" sz="1300" b="0">
                <a:latin typeface="Times New Roman" charset="0"/>
              </a:rPr>
              <a:pPr eaLnBrk="1" hangingPunct="1"/>
              <a:t>32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Many more advanced techniques for this….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8D30E7F-23DC-AB44-B0E5-C01BC33DA8FF}" type="slidenum">
              <a:rPr lang="en-US" sz="1300" b="0">
                <a:latin typeface="Times New Roman" charset="0"/>
              </a:rPr>
              <a:pPr eaLnBrk="1" hangingPunct="1"/>
              <a:t>34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In this simple example, we can simplify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the tree: most entries go to a single port.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8D30E7F-23DC-AB44-B0E5-C01BC33DA8FF}" type="slidenum">
              <a:rPr lang="en-US" sz="1300" b="0">
                <a:latin typeface="Times New Roman" charset="0"/>
              </a:rPr>
              <a:pPr eaLnBrk="1" hangingPunct="1"/>
              <a:t>35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In this simple example, we can simplify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the tree: most entries go to a single port.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8D30E7F-23DC-AB44-B0E5-C01BC33DA8FF}" type="slidenum">
              <a:rPr lang="en-US" sz="1300" b="0">
                <a:latin typeface="Times New Roman" charset="0"/>
              </a:rPr>
              <a:pPr eaLnBrk="1" hangingPunct="1"/>
              <a:t>36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Many more advanced techniques for this….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Possible</a:t>
            </a:r>
            <a:r>
              <a:rPr lang="en-US" baseline="0" dirty="0" smtClean="0"/>
              <a:t> that two packets arrive at the same time, for the same destination.  Which one gets sent first?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319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Fabric scheduler needed to decide which packets go</a:t>
            </a:r>
            <a:r>
              <a:rPr lang="en-US" baseline="0" dirty="0" smtClean="0"/>
              <a:t> first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374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0923E-04D5-8242-8485-2270C8E146D5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247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50E72D9-2E4F-6B44-8F11-CE6AA1C43E1B}" type="slidenum">
              <a:rPr lang="en-US" sz="1300" b="0">
                <a:latin typeface="Times New Roman" charset="0"/>
              </a:rPr>
              <a:pPr eaLnBrk="1" hangingPunct="1"/>
              <a:t>66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Bunch</a:t>
            </a:r>
            <a:r>
              <a:rPr lang="en-US" baseline="0" dirty="0" smtClean="0"/>
              <a:t> of different kinds of routers: small for homes, routers that connect different ISPs or ISPs to enterprises (edge)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906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50E72D9-2E4F-6B44-8F11-CE6AA1C43E1B}" type="slidenum">
              <a:rPr lang="en-US" sz="1300" b="0">
                <a:latin typeface="Times New Roman" charset="0"/>
              </a:rPr>
              <a:pPr eaLnBrk="1" hangingPunct="1"/>
              <a:t>70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50E72D9-2E4F-6B44-8F11-CE6AA1C43E1B}" type="slidenum">
              <a:rPr lang="en-US" sz="1300" b="0">
                <a:latin typeface="Times New Roman" charset="0"/>
              </a:rPr>
              <a:pPr eaLnBrk="1" hangingPunct="1"/>
              <a:t>71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96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Control plane: software</a:t>
            </a:r>
            <a:r>
              <a:rPr lang="en-US" baseline="0" dirty="0" smtClean="0"/>
              <a:t>. Makes decisions over long time horizons.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Data plane: mostly hardware. A decision for each packet.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56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Receiving incoming packets: signal on a wire to bits</a:t>
            </a:r>
          </a:p>
          <a:p>
            <a:endParaRPr lang="en-US" dirty="0" smtClean="0"/>
          </a:p>
          <a:p>
            <a:r>
              <a:rPr lang="en-US" dirty="0" smtClean="0"/>
              <a:t>What are the header fields that need to be updated?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58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Next: one particular part of the functionality:</a:t>
            </a:r>
            <a:r>
              <a:rPr lang="en-US" baseline="0" dirty="0" smtClean="0"/>
              <a:t> how to determine the output port for the destination IP address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8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does a router determine which</a:t>
            </a:r>
            <a:r>
              <a:rPr lang="en-US" baseline="0" dirty="0" smtClean="0"/>
              <a:t> output port for the packet!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74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from lecture 6. Remember / notation: needs</a:t>
            </a:r>
            <a:r>
              <a:rPr lang="en-US" baseline="0" dirty="0" smtClean="0"/>
              <a:t> </a:t>
            </a:r>
            <a:r>
              <a:rPr lang="en-US" baseline="0" smtClean="0"/>
              <a:t>to match first 8 bits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23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F5E10-A0CA-344B-8575-36A6C69B7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39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E7706-4F62-EA48-B7A0-989AE18DF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5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A41BD-0D0C-7043-AF85-3A59FA5DE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5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07158-3B47-5C4A-A629-859413085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078DD-F5B8-314B-9873-FEA8875CB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4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5B920-46FC-A548-895D-36A9BD933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E245D-63E1-8C4C-9A3D-7CB34664D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A6654-21FB-CA40-A072-7FA17CC0E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8F724-9A37-7B41-BBCB-F97B60D8C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8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66742-18A0-1B48-A0FD-EA85AA809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1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B207-A5D9-C040-8DE6-427C11144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2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0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latin typeface="Arial" charset="0"/>
              </a:defRPr>
            </a:lvl1pPr>
          </a:lstStyle>
          <a:p>
            <a:pPr>
              <a:defRPr/>
            </a:pPr>
            <a:fld id="{EA01B2A8-52CD-F545-8CC6-5F85D29D8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l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inst.eecs.berkeley.edu/~ee122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wmf"/><Relationship Id="rId3" Type="http://schemas.openxmlformats.org/officeDocument/2006/relationships/image" Target="../media/image7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wmf"/><Relationship Id="rId3" Type="http://schemas.openxmlformats.org/officeDocument/2006/relationships/image" Target="../media/image7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9.png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8839200" cy="19050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IP Routers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838200" y="3810000"/>
            <a:ext cx="7696200" cy="2819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CS 168, </a:t>
            </a:r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Fall </a:t>
            </a: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2014</a:t>
            </a:r>
            <a:endParaRPr lang="en-US" dirty="0">
              <a:latin typeface="+mj-lt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Kay Ousterhout (standing in for Sylvia </a:t>
            </a:r>
            <a:r>
              <a:rPr lang="en-US" dirty="0" err="1" smtClean="0">
                <a:latin typeface="+mj-lt"/>
                <a:ea typeface="ＭＳ Ｐゴシック" charset="0"/>
                <a:cs typeface="ＭＳ Ｐゴシック" charset="0"/>
              </a:rPr>
              <a:t>Ratnasamy</a:t>
            </a: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+mj-lt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+mj-lt"/>
                <a:ea typeface="ＭＳ Ｐゴシック" charset="0"/>
                <a:cs typeface="ＭＳ Ｐゴシック" charset="0"/>
                <a:hlinkClick r:id="rId2"/>
              </a:rPr>
              <a:t>http://inst.eecs.berkeley.edu/</a:t>
            </a:r>
            <a:r>
              <a:rPr lang="en-US" dirty="0" smtClean="0">
                <a:latin typeface="+mj-lt"/>
                <a:ea typeface="ＭＳ Ｐゴシック" charset="0"/>
                <a:cs typeface="ＭＳ Ｐゴシック" charset="0"/>
                <a:hlinkClick r:id="rId2"/>
              </a:rPr>
              <a:t>~</a:t>
            </a:r>
            <a:r>
              <a:rPr lang="en-US" dirty="0" smtClean="0">
                <a:latin typeface="+mj-lt"/>
                <a:ea typeface="ＭＳ Ｐゴシック" charset="0"/>
                <a:cs typeface="ＭＳ Ｐゴシック" charset="0"/>
                <a:hlinkClick r:id="rId2"/>
              </a:rPr>
              <a:t>cs</a:t>
            </a:r>
            <a:r>
              <a:rPr lang="en-US" dirty="0" smtClean="0">
                <a:latin typeface="+mj-lt"/>
                <a:ea typeface="ＭＳ Ｐゴシック" charset="0"/>
                <a:cs typeface="ＭＳ Ｐゴシック" charset="0"/>
                <a:hlinkClick r:id="rId2"/>
              </a:rPr>
              <a:t>168/</a:t>
            </a:r>
            <a:endParaRPr lang="en-US" dirty="0" smtClean="0">
              <a:latin typeface="+mj-lt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+mj-lt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ＭＳ Ｐゴシック" charset="0"/>
                <a:cs typeface="ＭＳ Ｐゴシック" charset="0"/>
              </a:rPr>
              <a:t>Material thanks to Ion </a:t>
            </a:r>
            <a:r>
              <a:rPr lang="en-US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ＭＳ Ｐゴシック" charset="0"/>
                <a:cs typeface="ＭＳ Ｐゴシック" charset="0"/>
              </a:rPr>
              <a:t>Stoica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ＭＳ Ｐゴシック" charset="0"/>
                <a:cs typeface="ＭＳ Ｐゴシック" charset="0"/>
              </a:rPr>
              <a:t>, Scott </a:t>
            </a:r>
            <a:r>
              <a:rPr lang="en-US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ＭＳ Ｐゴシック" charset="0"/>
                <a:cs typeface="ＭＳ Ｐゴシック" charset="0"/>
              </a:rPr>
              <a:t>Shenker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ＭＳ Ｐゴシック" charset="0"/>
                <a:cs typeface="ＭＳ Ｐゴシック" charset="0"/>
              </a:rPr>
              <a:t>, Jennifer Rexford, Nick </a:t>
            </a:r>
            <a:r>
              <a:rPr lang="en-US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ＭＳ Ｐゴシック" charset="0"/>
                <a:cs typeface="ＭＳ Ｐゴシック" charset="0"/>
              </a:rPr>
              <a:t>McKeown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ＭＳ Ｐゴシック" charset="0"/>
                <a:cs typeface="ＭＳ Ｐゴシック" charset="0"/>
              </a:rPr>
              <a:t>, and many other colleagues</a:t>
            </a:r>
            <a:endParaRPr lang="en-US" sz="2400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+mj-lt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73162"/>
          </a:xfrm>
        </p:spPr>
        <p:txBody>
          <a:bodyPr/>
          <a:lstStyle/>
          <a:p>
            <a:r>
              <a:rPr lang="en-US" dirty="0" smtClean="0"/>
              <a:t>What’s inside a router?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382460" y="1447800"/>
            <a:ext cx="6799338" cy="51054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332" tIns="44374" rIns="90332" bIns="44374" anchor="ctr"/>
          <a:lstStyle/>
          <a:p>
            <a:pPr algn="ctr" defTabSz="912813"/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735065" y="3104994"/>
            <a:ext cx="1288721" cy="49369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735065" y="3893882"/>
            <a:ext cx="1288721" cy="49114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735065" y="5766856"/>
            <a:ext cx="1288721" cy="49114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421896" y="3204242"/>
            <a:ext cx="1288721" cy="493691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421896" y="3993130"/>
            <a:ext cx="1288721" cy="491146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6421896" y="5863558"/>
            <a:ext cx="1288721" cy="493691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3591698" y="3300944"/>
            <a:ext cx="2131229" cy="2761108"/>
          </a:xfrm>
          <a:prstGeom prst="rect">
            <a:avLst/>
          </a:prstGeom>
          <a:solidFill>
            <a:srgbClr val="99FF66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78" tIns="44445" rIns="90478" bIns="44445" anchor="ctr"/>
          <a:lstStyle/>
          <a:p>
            <a:pPr algn="ctr"/>
            <a:endParaRPr lang="en-US">
              <a:latin typeface="Palatino Linotype" charset="0"/>
            </a:endParaRP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914401" y="3400191"/>
            <a:ext cx="82066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914401" y="4092377"/>
            <a:ext cx="82066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914401" y="6062053"/>
            <a:ext cx="82066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7710617" y="6161301"/>
            <a:ext cx="82378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7710617" y="4189079"/>
            <a:ext cx="82378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7710617" y="3400191"/>
            <a:ext cx="82378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1206407" y="2712164"/>
            <a:ext cx="2298793" cy="335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600" b="1" dirty="0" err="1" smtClean="0">
                <a:latin typeface="Arial" charset="0"/>
              </a:rPr>
              <a:t>Linecard</a:t>
            </a:r>
            <a:r>
              <a:rPr lang="en-US" sz="1600" dirty="0" err="1" smtClean="0">
                <a:latin typeface="Arial" charset="0"/>
              </a:rPr>
              <a:t>s</a:t>
            </a:r>
            <a:r>
              <a:rPr lang="en-US" sz="1600" dirty="0" smtClean="0">
                <a:latin typeface="Arial" charset="0"/>
              </a:rPr>
              <a:t> (input)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20" name="Oval 23"/>
          <p:cNvSpPr>
            <a:spLocks noChangeArrowheads="1"/>
          </p:cNvSpPr>
          <p:nvPr/>
        </p:nvSpPr>
        <p:spPr bwMode="auto">
          <a:xfrm>
            <a:off x="2262411" y="4570799"/>
            <a:ext cx="118575" cy="9670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1" name="Oval 24"/>
          <p:cNvSpPr>
            <a:spLocks noChangeArrowheads="1"/>
          </p:cNvSpPr>
          <p:nvPr/>
        </p:nvSpPr>
        <p:spPr bwMode="auto">
          <a:xfrm>
            <a:off x="2206244" y="4977967"/>
            <a:ext cx="115456" cy="9924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2" name="Oval 25"/>
          <p:cNvSpPr>
            <a:spLocks noChangeArrowheads="1"/>
          </p:cNvSpPr>
          <p:nvPr/>
        </p:nvSpPr>
        <p:spPr bwMode="auto">
          <a:xfrm>
            <a:off x="2206244" y="5369867"/>
            <a:ext cx="115456" cy="9924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3" name="Oval 26"/>
          <p:cNvSpPr>
            <a:spLocks noChangeArrowheads="1"/>
          </p:cNvSpPr>
          <p:nvPr/>
        </p:nvSpPr>
        <p:spPr bwMode="auto">
          <a:xfrm>
            <a:off x="7008530" y="4705674"/>
            <a:ext cx="118575" cy="99246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4" name="Oval 27"/>
          <p:cNvSpPr>
            <a:spLocks noChangeArrowheads="1"/>
          </p:cNvSpPr>
          <p:nvPr/>
        </p:nvSpPr>
        <p:spPr bwMode="auto">
          <a:xfrm>
            <a:off x="7008530" y="5100118"/>
            <a:ext cx="118575" cy="9924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5" name="Oval 28"/>
          <p:cNvSpPr>
            <a:spLocks noChangeArrowheads="1"/>
          </p:cNvSpPr>
          <p:nvPr/>
        </p:nvSpPr>
        <p:spPr bwMode="auto">
          <a:xfrm>
            <a:off x="7008530" y="5492017"/>
            <a:ext cx="118575" cy="9924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cxnSp>
        <p:nvCxnSpPr>
          <p:cNvPr id="26" name="AutoShape 29"/>
          <p:cNvCxnSpPr>
            <a:cxnSpLocks noChangeShapeType="1"/>
          </p:cNvCxnSpPr>
          <p:nvPr/>
        </p:nvCxnSpPr>
        <p:spPr bwMode="auto">
          <a:xfrm>
            <a:off x="3073713" y="3369653"/>
            <a:ext cx="507687" cy="44034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AutoShape 30"/>
          <p:cNvCxnSpPr>
            <a:cxnSpLocks noChangeShapeType="1"/>
          </p:cNvCxnSpPr>
          <p:nvPr/>
        </p:nvCxnSpPr>
        <p:spPr bwMode="auto">
          <a:xfrm>
            <a:off x="3073713" y="4158541"/>
            <a:ext cx="583887" cy="33725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AutoShape 31"/>
          <p:cNvCxnSpPr>
            <a:cxnSpLocks noChangeShapeType="1"/>
          </p:cNvCxnSpPr>
          <p:nvPr/>
        </p:nvCxnSpPr>
        <p:spPr bwMode="auto">
          <a:xfrm flipV="1">
            <a:off x="3073713" y="5410200"/>
            <a:ext cx="507687" cy="62131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AutoShape 32"/>
          <p:cNvCxnSpPr>
            <a:cxnSpLocks noChangeShapeType="1"/>
          </p:cNvCxnSpPr>
          <p:nvPr/>
        </p:nvCxnSpPr>
        <p:spPr bwMode="auto">
          <a:xfrm flipV="1">
            <a:off x="5791200" y="3397647"/>
            <a:ext cx="646297" cy="33615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AutoShape 33"/>
          <p:cNvCxnSpPr>
            <a:cxnSpLocks noChangeShapeType="1"/>
          </p:cNvCxnSpPr>
          <p:nvPr/>
        </p:nvCxnSpPr>
        <p:spPr bwMode="auto">
          <a:xfrm flipV="1">
            <a:off x="5715000" y="4186536"/>
            <a:ext cx="722497" cy="8066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AutoShape 34"/>
          <p:cNvCxnSpPr>
            <a:cxnSpLocks noChangeShapeType="1"/>
          </p:cNvCxnSpPr>
          <p:nvPr/>
        </p:nvCxnSpPr>
        <p:spPr bwMode="auto">
          <a:xfrm>
            <a:off x="5791200" y="5105400"/>
            <a:ext cx="646297" cy="9515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" name="Text Box 35"/>
          <p:cNvSpPr txBox="1">
            <a:spLocks noChangeArrowheads="1"/>
          </p:cNvSpPr>
          <p:nvPr/>
        </p:nvSpPr>
        <p:spPr bwMode="auto">
          <a:xfrm>
            <a:off x="3828775" y="4234744"/>
            <a:ext cx="1567943" cy="92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Interconnect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(Switching)</a:t>
            </a:r>
          </a:p>
          <a:p>
            <a:pPr algn="ctr"/>
            <a:r>
              <a:rPr lang="en-US" sz="1800" dirty="0" smtClean="0">
                <a:latin typeface="+mn-lt"/>
              </a:rPr>
              <a:t>Fabric</a:t>
            </a:r>
            <a:endParaRPr lang="en-US" sz="1800" dirty="0">
              <a:latin typeface="+mn-lt"/>
            </a:endParaRPr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3810000" y="1752600"/>
            <a:ext cx="17526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 smtClean="0">
                <a:latin typeface="+mn-lt"/>
              </a:rPr>
              <a:t>Route/Control 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Processor</a:t>
            </a:r>
            <a:endParaRPr lang="en-US" sz="1800" dirty="0">
              <a:latin typeface="+mn-lt"/>
            </a:endParaRPr>
          </a:p>
        </p:txBody>
      </p:sp>
      <p:sp>
        <p:nvSpPr>
          <p:cNvPr id="47" name="Text Box 22"/>
          <p:cNvSpPr txBox="1">
            <a:spLocks noChangeArrowheads="1"/>
          </p:cNvSpPr>
          <p:nvPr/>
        </p:nvSpPr>
        <p:spPr bwMode="auto">
          <a:xfrm>
            <a:off x="5930807" y="2712164"/>
            <a:ext cx="2298793" cy="335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600" b="1" dirty="0" err="1" smtClean="0">
                <a:latin typeface="Arial" charset="0"/>
              </a:rPr>
              <a:t>Linecard</a:t>
            </a:r>
            <a:r>
              <a:rPr lang="en-US" sz="1600" dirty="0" err="1" smtClean="0">
                <a:latin typeface="Arial" charset="0"/>
              </a:rPr>
              <a:t>s</a:t>
            </a:r>
            <a:r>
              <a:rPr lang="en-US" sz="1600" dirty="0" smtClean="0">
                <a:latin typeface="Arial" charset="0"/>
              </a:rPr>
              <a:t> (output)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49" name="Oval Callout 48"/>
          <p:cNvSpPr/>
          <p:nvPr/>
        </p:nvSpPr>
        <p:spPr bwMode="auto">
          <a:xfrm>
            <a:off x="457200" y="1524000"/>
            <a:ext cx="2438400" cy="990600"/>
          </a:xfrm>
          <a:prstGeom prst="wedgeEllipseCallout">
            <a:avLst>
              <a:gd name="adj1" fmla="val 20725"/>
              <a:gd name="adj2" fmla="val 119013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Processes packets</a:t>
            </a:r>
            <a:b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</a:b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 on their way in</a:t>
            </a:r>
            <a:endParaRPr kumimoji="0" lang="en-US" sz="1800" b="1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50" name="Oval Callout 49"/>
          <p:cNvSpPr/>
          <p:nvPr/>
        </p:nvSpPr>
        <p:spPr bwMode="auto">
          <a:xfrm>
            <a:off x="6553200" y="2286000"/>
            <a:ext cx="2438400" cy="990600"/>
          </a:xfrm>
          <a:prstGeom prst="wedgeEllipseCallout">
            <a:avLst>
              <a:gd name="adj1" fmla="val -36350"/>
              <a:gd name="adj2" fmla="val 134015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Processes packets</a:t>
            </a:r>
            <a:b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</a:b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 before they leave</a:t>
            </a:r>
            <a:endParaRPr kumimoji="0" lang="en-US" sz="1800" b="1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51" name="Oval Callout 50"/>
          <p:cNvSpPr/>
          <p:nvPr/>
        </p:nvSpPr>
        <p:spPr bwMode="auto">
          <a:xfrm>
            <a:off x="5867400" y="5105400"/>
            <a:ext cx="2743200" cy="1143000"/>
          </a:xfrm>
          <a:prstGeom prst="wedgeEllipseCallout">
            <a:avLst>
              <a:gd name="adj1" fmla="val -76247"/>
              <a:gd name="adj2" fmla="val -92378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Transfers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effectLst/>
                <a:latin typeface="+mn-lt"/>
              </a:rPr>
              <a:t> packets </a:t>
            </a:r>
            <a:br>
              <a:rPr kumimoji="0" lang="en-US" sz="1800" b="1" i="0" u="none" strike="noStrike" cap="none" normalizeH="0" dirty="0" smtClean="0">
                <a:ln>
                  <a:noFill/>
                </a:ln>
                <a:effectLst/>
                <a:latin typeface="+mn-lt"/>
              </a:rPr>
            </a:br>
            <a:r>
              <a:rPr kumimoji="0" lang="en-US" sz="1800" b="1" i="0" u="none" strike="noStrike" cap="none" normalizeH="0" dirty="0" smtClean="0">
                <a:ln>
                  <a:noFill/>
                </a:ln>
                <a:effectLst/>
                <a:latin typeface="+mn-lt"/>
              </a:rPr>
              <a:t>from input to </a:t>
            </a:r>
            <a:br>
              <a:rPr kumimoji="0" lang="en-US" sz="1800" b="1" i="0" u="none" strike="noStrike" cap="none" normalizeH="0" dirty="0" smtClean="0">
                <a:ln>
                  <a:noFill/>
                </a:ln>
                <a:effectLst/>
                <a:latin typeface="+mn-lt"/>
              </a:rPr>
            </a:br>
            <a:r>
              <a:rPr kumimoji="0" lang="en-US" sz="1800" b="1" i="0" u="none" strike="noStrike" cap="none" normalizeH="0" dirty="0" smtClean="0">
                <a:ln>
                  <a:noFill/>
                </a:ln>
                <a:effectLst/>
                <a:latin typeface="+mn-lt"/>
              </a:rPr>
              <a:t>output ports</a:t>
            </a:r>
            <a:endParaRPr kumimoji="0" lang="en-US" sz="1800" b="1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55" name="Oval Callout 54"/>
          <p:cNvSpPr/>
          <p:nvPr/>
        </p:nvSpPr>
        <p:spPr bwMode="auto">
          <a:xfrm>
            <a:off x="5867400" y="228600"/>
            <a:ext cx="2971800" cy="1600200"/>
          </a:xfrm>
          <a:prstGeom prst="wedgeEllipseCallout">
            <a:avLst>
              <a:gd name="adj1" fmla="val -12523"/>
              <a:gd name="adj2" fmla="val 49458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n-lt"/>
              </a:rPr>
              <a:t>Input and Output for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 the same port are on one 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physical </a:t>
            </a:r>
            <a:r>
              <a:rPr lang="en-US" sz="1800" dirty="0" err="1" smtClean="0">
                <a:latin typeface="+mn-lt"/>
              </a:rPr>
              <a:t>linecard</a:t>
            </a:r>
            <a:r>
              <a:rPr lang="en-US" sz="1800" dirty="0" smtClean="0">
                <a:latin typeface="+mn-lt"/>
              </a:rPr>
              <a:t> </a:t>
            </a:r>
            <a:endParaRPr kumimoji="0" lang="en-US" sz="1800" b="1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 flipH="1">
            <a:off x="3048000" y="1600200"/>
            <a:ext cx="3276600" cy="152400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 flipH="1">
            <a:off x="6553200" y="1752600"/>
            <a:ext cx="76200" cy="144780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59489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73162"/>
          </a:xfrm>
        </p:spPr>
        <p:txBody>
          <a:bodyPr/>
          <a:lstStyle/>
          <a:p>
            <a:r>
              <a:rPr lang="en-US" dirty="0" smtClean="0"/>
              <a:t>What’s inside a router?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382460" y="1447800"/>
            <a:ext cx="6799338" cy="51054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332" tIns="44374" rIns="90332" bIns="44374" anchor="ctr"/>
          <a:lstStyle/>
          <a:p>
            <a:pPr algn="ctr" defTabSz="912813"/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735065" y="3104994"/>
            <a:ext cx="1288721" cy="49369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735065" y="3893882"/>
            <a:ext cx="1288721" cy="49114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735065" y="5766856"/>
            <a:ext cx="1288721" cy="49114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421896" y="3204242"/>
            <a:ext cx="1288721" cy="493691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421896" y="3993130"/>
            <a:ext cx="1288721" cy="491146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6421896" y="5863558"/>
            <a:ext cx="1288721" cy="493691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3591698" y="3300944"/>
            <a:ext cx="2131229" cy="2761108"/>
          </a:xfrm>
          <a:prstGeom prst="rect">
            <a:avLst/>
          </a:prstGeom>
          <a:solidFill>
            <a:srgbClr val="99FF66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78" tIns="44445" rIns="90478" bIns="44445" anchor="ctr"/>
          <a:lstStyle/>
          <a:p>
            <a:pPr algn="ctr"/>
            <a:endParaRPr lang="en-US">
              <a:latin typeface="Palatino Linotype" charset="0"/>
            </a:endParaRP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914401" y="3400191"/>
            <a:ext cx="82066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914401" y="4092377"/>
            <a:ext cx="82066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914401" y="6062053"/>
            <a:ext cx="82066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7710617" y="6161301"/>
            <a:ext cx="82378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7710617" y="4189079"/>
            <a:ext cx="82378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7710617" y="3400191"/>
            <a:ext cx="82378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1206407" y="2712164"/>
            <a:ext cx="2298793" cy="335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600" b="1" dirty="0" err="1" smtClean="0">
                <a:latin typeface="Arial" charset="0"/>
              </a:rPr>
              <a:t>Linecard</a:t>
            </a:r>
            <a:r>
              <a:rPr lang="en-US" sz="1600" dirty="0" err="1" smtClean="0">
                <a:latin typeface="Arial" charset="0"/>
              </a:rPr>
              <a:t>s</a:t>
            </a:r>
            <a:r>
              <a:rPr lang="en-US" sz="1600" dirty="0" smtClean="0">
                <a:latin typeface="Arial" charset="0"/>
              </a:rPr>
              <a:t> (input)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20" name="Oval 23"/>
          <p:cNvSpPr>
            <a:spLocks noChangeArrowheads="1"/>
          </p:cNvSpPr>
          <p:nvPr/>
        </p:nvSpPr>
        <p:spPr bwMode="auto">
          <a:xfrm>
            <a:off x="2262411" y="4570799"/>
            <a:ext cx="118575" cy="9670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1" name="Oval 24"/>
          <p:cNvSpPr>
            <a:spLocks noChangeArrowheads="1"/>
          </p:cNvSpPr>
          <p:nvPr/>
        </p:nvSpPr>
        <p:spPr bwMode="auto">
          <a:xfrm>
            <a:off x="2206244" y="4977967"/>
            <a:ext cx="115456" cy="9924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2" name="Oval 25"/>
          <p:cNvSpPr>
            <a:spLocks noChangeArrowheads="1"/>
          </p:cNvSpPr>
          <p:nvPr/>
        </p:nvSpPr>
        <p:spPr bwMode="auto">
          <a:xfrm>
            <a:off x="2206244" y="5369867"/>
            <a:ext cx="115456" cy="9924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3" name="Oval 26"/>
          <p:cNvSpPr>
            <a:spLocks noChangeArrowheads="1"/>
          </p:cNvSpPr>
          <p:nvPr/>
        </p:nvSpPr>
        <p:spPr bwMode="auto">
          <a:xfrm>
            <a:off x="7008530" y="4705674"/>
            <a:ext cx="118575" cy="99246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4" name="Oval 27"/>
          <p:cNvSpPr>
            <a:spLocks noChangeArrowheads="1"/>
          </p:cNvSpPr>
          <p:nvPr/>
        </p:nvSpPr>
        <p:spPr bwMode="auto">
          <a:xfrm>
            <a:off x="7008530" y="5100118"/>
            <a:ext cx="118575" cy="9924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5" name="Oval 28"/>
          <p:cNvSpPr>
            <a:spLocks noChangeArrowheads="1"/>
          </p:cNvSpPr>
          <p:nvPr/>
        </p:nvSpPr>
        <p:spPr bwMode="auto">
          <a:xfrm>
            <a:off x="7008530" y="5492017"/>
            <a:ext cx="118575" cy="9924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cxnSp>
        <p:nvCxnSpPr>
          <p:cNvPr id="26" name="AutoShape 29"/>
          <p:cNvCxnSpPr>
            <a:cxnSpLocks noChangeShapeType="1"/>
          </p:cNvCxnSpPr>
          <p:nvPr/>
        </p:nvCxnSpPr>
        <p:spPr bwMode="auto">
          <a:xfrm>
            <a:off x="3073713" y="3369653"/>
            <a:ext cx="507687" cy="44034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AutoShape 30"/>
          <p:cNvCxnSpPr>
            <a:cxnSpLocks noChangeShapeType="1"/>
          </p:cNvCxnSpPr>
          <p:nvPr/>
        </p:nvCxnSpPr>
        <p:spPr bwMode="auto">
          <a:xfrm>
            <a:off x="3073713" y="4158541"/>
            <a:ext cx="583887" cy="33725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AutoShape 31"/>
          <p:cNvCxnSpPr>
            <a:cxnSpLocks noChangeShapeType="1"/>
          </p:cNvCxnSpPr>
          <p:nvPr/>
        </p:nvCxnSpPr>
        <p:spPr bwMode="auto">
          <a:xfrm flipV="1">
            <a:off x="3073713" y="5410200"/>
            <a:ext cx="507687" cy="62131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AutoShape 32"/>
          <p:cNvCxnSpPr>
            <a:cxnSpLocks noChangeShapeType="1"/>
          </p:cNvCxnSpPr>
          <p:nvPr/>
        </p:nvCxnSpPr>
        <p:spPr bwMode="auto">
          <a:xfrm flipV="1">
            <a:off x="5791200" y="3397647"/>
            <a:ext cx="646297" cy="33615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AutoShape 33"/>
          <p:cNvCxnSpPr>
            <a:cxnSpLocks noChangeShapeType="1"/>
          </p:cNvCxnSpPr>
          <p:nvPr/>
        </p:nvCxnSpPr>
        <p:spPr bwMode="auto">
          <a:xfrm flipV="1">
            <a:off x="5715000" y="4186536"/>
            <a:ext cx="722497" cy="8066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AutoShape 34"/>
          <p:cNvCxnSpPr>
            <a:cxnSpLocks noChangeShapeType="1"/>
          </p:cNvCxnSpPr>
          <p:nvPr/>
        </p:nvCxnSpPr>
        <p:spPr bwMode="auto">
          <a:xfrm>
            <a:off x="5791200" y="5105400"/>
            <a:ext cx="646297" cy="9515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" name="Text Box 35"/>
          <p:cNvSpPr txBox="1">
            <a:spLocks noChangeArrowheads="1"/>
          </p:cNvSpPr>
          <p:nvPr/>
        </p:nvSpPr>
        <p:spPr bwMode="auto">
          <a:xfrm>
            <a:off x="3828775" y="4234744"/>
            <a:ext cx="1567943" cy="92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Interconnect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(Switching)</a:t>
            </a:r>
          </a:p>
          <a:p>
            <a:pPr algn="ctr"/>
            <a:r>
              <a:rPr lang="en-US" sz="1800" dirty="0" smtClean="0">
                <a:latin typeface="+mn-lt"/>
              </a:rPr>
              <a:t>Fabric</a:t>
            </a:r>
            <a:endParaRPr lang="en-US" sz="1800" dirty="0">
              <a:latin typeface="+mn-lt"/>
            </a:endParaRPr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3810000" y="1752600"/>
            <a:ext cx="17526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 smtClean="0">
                <a:latin typeface="+mn-lt"/>
              </a:rPr>
              <a:t>Route/Control 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Processor</a:t>
            </a:r>
            <a:endParaRPr lang="en-US" sz="1800" dirty="0">
              <a:latin typeface="+mn-lt"/>
            </a:endParaRPr>
          </a:p>
        </p:txBody>
      </p:sp>
      <p:sp>
        <p:nvSpPr>
          <p:cNvPr id="47" name="Text Box 22"/>
          <p:cNvSpPr txBox="1">
            <a:spLocks noChangeArrowheads="1"/>
          </p:cNvSpPr>
          <p:nvPr/>
        </p:nvSpPr>
        <p:spPr bwMode="auto">
          <a:xfrm>
            <a:off x="5930807" y="2712164"/>
            <a:ext cx="2298793" cy="335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600" b="1" dirty="0" err="1" smtClean="0">
                <a:latin typeface="Arial" charset="0"/>
              </a:rPr>
              <a:t>Linecard</a:t>
            </a:r>
            <a:r>
              <a:rPr lang="en-US" sz="1600" dirty="0" err="1" smtClean="0">
                <a:latin typeface="Arial" charset="0"/>
              </a:rPr>
              <a:t>s</a:t>
            </a:r>
            <a:r>
              <a:rPr lang="en-US" sz="1600" dirty="0" smtClean="0">
                <a:latin typeface="Arial" charset="0"/>
              </a:rPr>
              <a:t> (output)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49" name="Oval Callout 48"/>
          <p:cNvSpPr/>
          <p:nvPr/>
        </p:nvSpPr>
        <p:spPr bwMode="auto">
          <a:xfrm>
            <a:off x="6096000" y="685800"/>
            <a:ext cx="2895600" cy="1600200"/>
          </a:xfrm>
          <a:prstGeom prst="wedgeEllipseCallout">
            <a:avLst>
              <a:gd name="adj1" fmla="val -75808"/>
              <a:gd name="adj2" fmla="val 38158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(1)</a:t>
            </a:r>
            <a:r>
              <a:rPr kumimoji="0" lang="en-US" sz="1700" b="1" i="0" u="none" strike="noStrike" cap="none" normalizeH="0" dirty="0" smtClean="0">
                <a:ln>
                  <a:noFill/>
                </a:ln>
                <a:effectLst/>
                <a:latin typeface="+mn-lt"/>
              </a:rPr>
              <a:t> Implement IGP</a:t>
            </a:r>
            <a:br>
              <a:rPr kumimoji="0" lang="en-US" sz="1700" b="1" i="0" u="none" strike="noStrike" cap="none" normalizeH="0" dirty="0" smtClean="0">
                <a:ln>
                  <a:noFill/>
                </a:ln>
                <a:effectLst/>
                <a:latin typeface="+mn-lt"/>
              </a:rPr>
            </a:br>
            <a:r>
              <a:rPr kumimoji="0" lang="en-US" sz="1700" b="1" i="0" u="none" strike="noStrike" cap="none" normalizeH="0" dirty="0" smtClean="0">
                <a:ln>
                  <a:noFill/>
                </a:ln>
                <a:effectLst/>
                <a:latin typeface="+mn-lt"/>
              </a:rPr>
              <a:t> and BGP protocols;</a:t>
            </a:r>
            <a:br>
              <a:rPr kumimoji="0" lang="en-US" sz="1700" b="1" i="0" u="none" strike="noStrike" cap="none" normalizeH="0" dirty="0" smtClean="0">
                <a:ln>
                  <a:noFill/>
                </a:ln>
                <a:effectLst/>
                <a:latin typeface="+mn-lt"/>
              </a:rPr>
            </a:br>
            <a:r>
              <a:rPr kumimoji="0" lang="en-US" sz="1700" b="1" i="0" u="none" strike="noStrike" cap="none" normalizeH="0" dirty="0" smtClean="0">
                <a:ln>
                  <a:noFill/>
                </a:ln>
                <a:effectLst/>
                <a:latin typeface="+mn-lt"/>
              </a:rPr>
              <a:t>compute routing tables</a:t>
            </a:r>
            <a:endParaRPr kumimoji="0" lang="en-US" sz="1700" b="1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36" name="Oval Callout 35"/>
          <p:cNvSpPr/>
          <p:nvPr/>
        </p:nvSpPr>
        <p:spPr bwMode="auto">
          <a:xfrm>
            <a:off x="6172200" y="838200"/>
            <a:ext cx="2895600" cy="1600200"/>
          </a:xfrm>
          <a:prstGeom prst="wedgeEllipseCallout">
            <a:avLst>
              <a:gd name="adj1" fmla="val -75341"/>
              <a:gd name="adj2" fmla="val 3647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(2)</a:t>
            </a:r>
            <a:r>
              <a:rPr kumimoji="0" lang="en-US" sz="1700" b="1" i="0" u="none" strike="noStrike" cap="none" normalizeH="0" dirty="0" smtClean="0">
                <a:ln>
                  <a:noFill/>
                </a:ln>
                <a:effectLst/>
                <a:latin typeface="+mn-lt"/>
              </a:rPr>
              <a:t> Push forwarding </a:t>
            </a:r>
            <a:br>
              <a:rPr kumimoji="0" lang="en-US" sz="1700" b="1" i="0" u="none" strike="noStrike" cap="none" normalizeH="0" dirty="0" smtClean="0">
                <a:ln>
                  <a:noFill/>
                </a:ln>
                <a:effectLst/>
                <a:latin typeface="+mn-lt"/>
              </a:rPr>
            </a:br>
            <a:r>
              <a:rPr kumimoji="0" lang="en-US" sz="1700" b="1" i="0" u="none" strike="noStrike" cap="none" normalizeH="0" dirty="0" smtClean="0">
                <a:ln>
                  <a:noFill/>
                </a:ln>
                <a:effectLst/>
                <a:latin typeface="+mn-lt"/>
              </a:rPr>
              <a:t>tables to the line cards</a:t>
            </a:r>
            <a:endParaRPr kumimoji="0" lang="en-US" sz="1700" b="1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667000" y="2362200"/>
            <a:ext cx="1600200" cy="3810000"/>
            <a:chOff x="2667000" y="2362200"/>
            <a:chExt cx="1600200" cy="3810000"/>
          </a:xfrm>
        </p:grpSpPr>
        <p:cxnSp>
          <p:nvCxnSpPr>
            <p:cNvPr id="18" name="Straight Arrow Connector 17"/>
            <p:cNvCxnSpPr/>
            <p:nvPr/>
          </p:nvCxnSpPr>
          <p:spPr bwMode="auto">
            <a:xfrm flipH="1">
              <a:off x="3048000" y="2362200"/>
              <a:ext cx="1066800" cy="76200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>
              <a:endCxn id="6" idx="3"/>
            </p:cNvCxnSpPr>
            <p:nvPr/>
          </p:nvCxnSpPr>
          <p:spPr bwMode="auto">
            <a:xfrm flipH="1">
              <a:off x="3023786" y="2362200"/>
              <a:ext cx="1167214" cy="1777256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 flipH="1">
              <a:off x="3048000" y="2362200"/>
              <a:ext cx="1219200" cy="350520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2667000" y="3200400"/>
              <a:ext cx="152400" cy="3048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667000" y="3962400"/>
              <a:ext cx="152400" cy="3048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667000" y="5867400"/>
              <a:ext cx="152400" cy="3048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9306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73162"/>
          </a:xfrm>
        </p:spPr>
        <p:txBody>
          <a:bodyPr/>
          <a:lstStyle/>
          <a:p>
            <a:r>
              <a:rPr lang="en-US" dirty="0" smtClean="0"/>
              <a:t>What’s inside a router?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382460" y="1447800"/>
            <a:ext cx="6799338" cy="51054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332" tIns="44374" rIns="90332" bIns="44374" anchor="ctr"/>
          <a:lstStyle/>
          <a:p>
            <a:pPr algn="ctr" defTabSz="912813"/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735065" y="3104994"/>
            <a:ext cx="1288721" cy="49369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735065" y="3893882"/>
            <a:ext cx="1288721" cy="49114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735065" y="5766856"/>
            <a:ext cx="1288721" cy="49114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421896" y="3204242"/>
            <a:ext cx="1288721" cy="493691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421896" y="3993130"/>
            <a:ext cx="1288721" cy="491146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6421896" y="5863558"/>
            <a:ext cx="1288721" cy="493691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3591698" y="3300944"/>
            <a:ext cx="2131229" cy="2761108"/>
          </a:xfrm>
          <a:prstGeom prst="rect">
            <a:avLst/>
          </a:prstGeom>
          <a:solidFill>
            <a:srgbClr val="99FF66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78" tIns="44445" rIns="90478" bIns="44445" anchor="ctr"/>
          <a:lstStyle/>
          <a:p>
            <a:pPr algn="ctr"/>
            <a:endParaRPr lang="en-US">
              <a:latin typeface="Palatino Linotype" charset="0"/>
            </a:endParaRP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914401" y="3400191"/>
            <a:ext cx="82066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914401" y="4092377"/>
            <a:ext cx="82066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914401" y="6062053"/>
            <a:ext cx="82066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7710617" y="6161301"/>
            <a:ext cx="82378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7710617" y="4189079"/>
            <a:ext cx="82378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7710617" y="3400191"/>
            <a:ext cx="82378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1206407" y="2712164"/>
            <a:ext cx="2298793" cy="335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600" b="1" dirty="0" err="1" smtClean="0">
                <a:latin typeface="Arial" charset="0"/>
              </a:rPr>
              <a:t>Linecard</a:t>
            </a:r>
            <a:r>
              <a:rPr lang="en-US" sz="1600" dirty="0" err="1" smtClean="0">
                <a:latin typeface="Arial" charset="0"/>
              </a:rPr>
              <a:t>s</a:t>
            </a:r>
            <a:r>
              <a:rPr lang="en-US" sz="1600" dirty="0" smtClean="0">
                <a:latin typeface="Arial" charset="0"/>
              </a:rPr>
              <a:t> (input)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20" name="Oval 23"/>
          <p:cNvSpPr>
            <a:spLocks noChangeArrowheads="1"/>
          </p:cNvSpPr>
          <p:nvPr/>
        </p:nvSpPr>
        <p:spPr bwMode="auto">
          <a:xfrm>
            <a:off x="2262411" y="4570799"/>
            <a:ext cx="118575" cy="9670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1" name="Oval 24"/>
          <p:cNvSpPr>
            <a:spLocks noChangeArrowheads="1"/>
          </p:cNvSpPr>
          <p:nvPr/>
        </p:nvSpPr>
        <p:spPr bwMode="auto">
          <a:xfrm>
            <a:off x="2206244" y="4977967"/>
            <a:ext cx="115456" cy="9924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2" name="Oval 25"/>
          <p:cNvSpPr>
            <a:spLocks noChangeArrowheads="1"/>
          </p:cNvSpPr>
          <p:nvPr/>
        </p:nvSpPr>
        <p:spPr bwMode="auto">
          <a:xfrm>
            <a:off x="2206244" y="5369867"/>
            <a:ext cx="115456" cy="9924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3" name="Oval 26"/>
          <p:cNvSpPr>
            <a:spLocks noChangeArrowheads="1"/>
          </p:cNvSpPr>
          <p:nvPr/>
        </p:nvSpPr>
        <p:spPr bwMode="auto">
          <a:xfrm>
            <a:off x="7008530" y="4705674"/>
            <a:ext cx="118575" cy="99246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4" name="Oval 27"/>
          <p:cNvSpPr>
            <a:spLocks noChangeArrowheads="1"/>
          </p:cNvSpPr>
          <p:nvPr/>
        </p:nvSpPr>
        <p:spPr bwMode="auto">
          <a:xfrm>
            <a:off x="7008530" y="5100118"/>
            <a:ext cx="118575" cy="9924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5" name="Oval 28"/>
          <p:cNvSpPr>
            <a:spLocks noChangeArrowheads="1"/>
          </p:cNvSpPr>
          <p:nvPr/>
        </p:nvSpPr>
        <p:spPr bwMode="auto">
          <a:xfrm>
            <a:off x="7008530" y="5492017"/>
            <a:ext cx="118575" cy="9924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cxnSp>
        <p:nvCxnSpPr>
          <p:cNvPr id="26" name="AutoShape 29"/>
          <p:cNvCxnSpPr>
            <a:cxnSpLocks noChangeShapeType="1"/>
          </p:cNvCxnSpPr>
          <p:nvPr/>
        </p:nvCxnSpPr>
        <p:spPr bwMode="auto">
          <a:xfrm>
            <a:off x="3073713" y="3369653"/>
            <a:ext cx="507687" cy="44034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AutoShape 30"/>
          <p:cNvCxnSpPr>
            <a:cxnSpLocks noChangeShapeType="1"/>
          </p:cNvCxnSpPr>
          <p:nvPr/>
        </p:nvCxnSpPr>
        <p:spPr bwMode="auto">
          <a:xfrm>
            <a:off x="3073713" y="4158541"/>
            <a:ext cx="583887" cy="33725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AutoShape 31"/>
          <p:cNvCxnSpPr>
            <a:cxnSpLocks noChangeShapeType="1"/>
          </p:cNvCxnSpPr>
          <p:nvPr/>
        </p:nvCxnSpPr>
        <p:spPr bwMode="auto">
          <a:xfrm flipV="1">
            <a:off x="3073713" y="5410200"/>
            <a:ext cx="507687" cy="62131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AutoShape 32"/>
          <p:cNvCxnSpPr>
            <a:cxnSpLocks noChangeShapeType="1"/>
          </p:cNvCxnSpPr>
          <p:nvPr/>
        </p:nvCxnSpPr>
        <p:spPr bwMode="auto">
          <a:xfrm flipV="1">
            <a:off x="5791200" y="3397647"/>
            <a:ext cx="646297" cy="33615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AutoShape 33"/>
          <p:cNvCxnSpPr>
            <a:cxnSpLocks noChangeShapeType="1"/>
          </p:cNvCxnSpPr>
          <p:nvPr/>
        </p:nvCxnSpPr>
        <p:spPr bwMode="auto">
          <a:xfrm flipV="1">
            <a:off x="5715000" y="4186536"/>
            <a:ext cx="722497" cy="8066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AutoShape 34"/>
          <p:cNvCxnSpPr>
            <a:cxnSpLocks noChangeShapeType="1"/>
          </p:cNvCxnSpPr>
          <p:nvPr/>
        </p:nvCxnSpPr>
        <p:spPr bwMode="auto">
          <a:xfrm>
            <a:off x="5791200" y="5105400"/>
            <a:ext cx="646297" cy="9515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" name="Text Box 35"/>
          <p:cNvSpPr txBox="1">
            <a:spLocks noChangeArrowheads="1"/>
          </p:cNvSpPr>
          <p:nvPr/>
        </p:nvSpPr>
        <p:spPr bwMode="auto">
          <a:xfrm>
            <a:off x="3828775" y="4234744"/>
            <a:ext cx="1567943" cy="631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Interconnect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Fabric</a:t>
            </a:r>
            <a:endParaRPr lang="en-US" sz="1800" dirty="0">
              <a:latin typeface="+mn-lt"/>
            </a:endParaRPr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3810000" y="1752600"/>
            <a:ext cx="17526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 smtClean="0">
                <a:latin typeface="+mn-lt"/>
              </a:rPr>
              <a:t>Route/Control 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Processor</a:t>
            </a:r>
            <a:endParaRPr lang="en-US" sz="1800" dirty="0">
              <a:latin typeface="+mn-lt"/>
            </a:endParaRPr>
          </a:p>
        </p:txBody>
      </p:sp>
      <p:sp>
        <p:nvSpPr>
          <p:cNvPr id="47" name="Text Box 22"/>
          <p:cNvSpPr txBox="1">
            <a:spLocks noChangeArrowheads="1"/>
          </p:cNvSpPr>
          <p:nvPr/>
        </p:nvSpPr>
        <p:spPr bwMode="auto">
          <a:xfrm>
            <a:off x="5930807" y="2712164"/>
            <a:ext cx="2298793" cy="335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600" b="1" dirty="0" err="1" smtClean="0">
                <a:latin typeface="Arial" charset="0"/>
              </a:rPr>
              <a:t>Linecard</a:t>
            </a:r>
            <a:r>
              <a:rPr lang="en-US" sz="1600" dirty="0" err="1" smtClean="0">
                <a:latin typeface="Arial" charset="0"/>
              </a:rPr>
              <a:t>s</a:t>
            </a:r>
            <a:r>
              <a:rPr lang="en-US" sz="1600" dirty="0" smtClean="0">
                <a:latin typeface="Arial" charset="0"/>
              </a:rPr>
              <a:t> (output)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48" name="Oval 30"/>
          <p:cNvSpPr>
            <a:spLocks noChangeArrowheads="1"/>
          </p:cNvSpPr>
          <p:nvPr/>
        </p:nvSpPr>
        <p:spPr bwMode="auto">
          <a:xfrm>
            <a:off x="838200" y="2590800"/>
            <a:ext cx="7620000" cy="4038600"/>
          </a:xfrm>
          <a:prstGeom prst="ellipse">
            <a:avLst/>
          </a:prstGeom>
          <a:noFill/>
          <a:ln w="31750">
            <a:solidFill>
              <a:srgbClr val="FF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Callout 48"/>
          <p:cNvSpPr/>
          <p:nvPr/>
        </p:nvSpPr>
        <p:spPr bwMode="auto">
          <a:xfrm>
            <a:off x="7162800" y="1676400"/>
            <a:ext cx="1981200" cy="1219200"/>
          </a:xfrm>
          <a:prstGeom prst="wedgeEllipseCallout">
            <a:avLst>
              <a:gd name="adj1" fmla="val -52333"/>
              <a:gd name="adj2" fmla="val 60284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n-lt"/>
              </a:rPr>
              <a:t>Constitutes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 the </a:t>
            </a:r>
            <a:b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</a:b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data plane</a:t>
            </a:r>
            <a:endParaRPr kumimoji="0" lang="en-US" sz="1800" b="1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35" name="Oval 30"/>
          <p:cNvSpPr>
            <a:spLocks noChangeArrowheads="1"/>
          </p:cNvSpPr>
          <p:nvPr/>
        </p:nvSpPr>
        <p:spPr bwMode="auto">
          <a:xfrm>
            <a:off x="2667000" y="1600200"/>
            <a:ext cx="4038600" cy="838200"/>
          </a:xfrm>
          <a:prstGeom prst="ellipse">
            <a:avLst/>
          </a:prstGeom>
          <a:noFill/>
          <a:ln w="31750">
            <a:solidFill>
              <a:srgbClr val="FF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Callout 35"/>
          <p:cNvSpPr/>
          <p:nvPr/>
        </p:nvSpPr>
        <p:spPr bwMode="auto">
          <a:xfrm>
            <a:off x="6324600" y="457200"/>
            <a:ext cx="1981200" cy="1219200"/>
          </a:xfrm>
          <a:prstGeom prst="wedgeEllipseCallout">
            <a:avLst>
              <a:gd name="adj1" fmla="val -52333"/>
              <a:gd name="adj2" fmla="val 60284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n-lt"/>
              </a:rPr>
              <a:t>Constitutes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 the </a:t>
            </a:r>
            <a:b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</a:b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control plane</a:t>
            </a:r>
            <a:endParaRPr kumimoji="0" lang="en-US" sz="1800" b="1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730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35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Input </a:t>
            </a:r>
            <a:r>
              <a:rPr lang="en-US" dirty="0" err="1" smtClean="0">
                <a:latin typeface="+mn-lt"/>
              </a:rPr>
              <a:t>Linecards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Tasks</a:t>
            </a:r>
          </a:p>
          <a:p>
            <a:pPr lvl="1"/>
            <a:r>
              <a:rPr lang="en-US" sz="2200" dirty="0" smtClean="0">
                <a:solidFill>
                  <a:srgbClr val="000090"/>
                </a:solidFill>
              </a:rPr>
              <a:t>Receive incoming packets (physical layer stuff)</a:t>
            </a:r>
          </a:p>
          <a:p>
            <a:pPr lvl="1"/>
            <a:r>
              <a:rPr lang="en-US" sz="2200" dirty="0" smtClean="0">
                <a:solidFill>
                  <a:srgbClr val="000090"/>
                </a:solidFill>
              </a:rPr>
              <a:t>Update the IP header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72000" y="3124200"/>
            <a:ext cx="4495800" cy="3733800"/>
            <a:chOff x="1385298" y="1560513"/>
            <a:chExt cx="6109290" cy="5106987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1439863" y="1560513"/>
              <a:ext cx="6007100" cy="3311525"/>
            </a:xfrm>
            <a:prstGeom prst="rect">
              <a:avLst/>
            </a:prstGeom>
            <a:solidFill>
              <a:srgbClr val="FDE3B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1468438" y="4862513"/>
              <a:ext cx="6002337" cy="6350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154363" y="6210300"/>
              <a:ext cx="2895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455738" y="5508625"/>
              <a:ext cx="6002337" cy="825500"/>
            </a:xfrm>
            <a:prstGeom prst="rect">
              <a:avLst/>
            </a:prstGeom>
            <a:solidFill>
              <a:srgbClr val="FF66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V="1">
              <a:off x="1525588" y="2289175"/>
              <a:ext cx="5949950" cy="158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538288" y="2990850"/>
              <a:ext cx="5954712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1538288" y="3638550"/>
              <a:ext cx="59563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4432300" y="1585913"/>
              <a:ext cx="1588" cy="202723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2959100" y="1620838"/>
              <a:ext cx="1588" cy="6588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2235200" y="1620838"/>
              <a:ext cx="1588" cy="6588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385298" y="1670050"/>
              <a:ext cx="942568" cy="379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Version</a:t>
              </a:r>
              <a:endParaRPr lang="en-US" sz="1200" b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199394" y="1592263"/>
              <a:ext cx="808212" cy="570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050" dirty="0" smtClean="0">
                  <a:solidFill>
                    <a:srgbClr val="000000"/>
                  </a:solidFill>
                  <a:latin typeface="+mn-lt"/>
                </a:rPr>
                <a:t>Header</a:t>
              </a:r>
              <a:endParaRPr lang="en-US" sz="1050" dirty="0">
                <a:solidFill>
                  <a:srgbClr val="000000"/>
                </a:solidFill>
                <a:latin typeface="+mn-lt"/>
              </a:endParaRPr>
            </a:p>
            <a:p>
              <a:pPr algn="ctr" eaLnBrk="0" hangingPunct="0"/>
              <a:r>
                <a:rPr lang="en-US" sz="1050" dirty="0">
                  <a:solidFill>
                    <a:srgbClr val="000000"/>
                  </a:solidFill>
                  <a:latin typeface="+mn-lt"/>
                </a:rPr>
                <a:t>Length</a:t>
              </a:r>
              <a:endParaRPr lang="en-US" sz="1050" b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2980462" y="1592263"/>
              <a:ext cx="1398727" cy="56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050" dirty="0" smtClean="0">
                  <a:solidFill>
                    <a:srgbClr val="000000"/>
                  </a:solidFill>
                  <a:latin typeface="+mn-lt"/>
                </a:rPr>
                <a:t>Type </a:t>
              </a:r>
              <a:r>
                <a:rPr lang="en-US" sz="1050" dirty="0">
                  <a:solidFill>
                    <a:srgbClr val="000000"/>
                  </a:solidFill>
                  <a:latin typeface="+mn-lt"/>
                </a:rPr>
                <a:t>of Service</a:t>
              </a:r>
            </a:p>
            <a:p>
              <a:pPr algn="ctr" eaLnBrk="0" hangingPunct="0"/>
              <a:r>
                <a:rPr lang="en-US" sz="1050" dirty="0">
                  <a:solidFill>
                    <a:srgbClr val="000000"/>
                  </a:solidFill>
                  <a:latin typeface="+mn-lt"/>
                </a:rPr>
                <a:t>(TOS)</a:t>
              </a: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4592639" y="1763713"/>
              <a:ext cx="2272635" cy="417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400" dirty="0" smtClean="0">
                  <a:solidFill>
                    <a:srgbClr val="000000"/>
                  </a:solidFill>
                  <a:latin typeface="+mn-lt"/>
                </a:rPr>
                <a:t>Total </a:t>
              </a:r>
              <a:r>
                <a:rPr lang="en-US" sz="1400" dirty="0">
                  <a:solidFill>
                    <a:srgbClr val="000000"/>
                  </a:solidFill>
                  <a:latin typeface="+mn-lt"/>
                </a:rPr>
                <a:t>Length (Bytes)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2013280" y="2402333"/>
              <a:ext cx="2208424" cy="417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400" b="0" dirty="0">
                  <a:solidFill>
                    <a:srgbClr val="000000"/>
                  </a:solidFill>
                  <a:latin typeface="+mn-lt"/>
                </a:rPr>
                <a:t>16-bit Identification</a:t>
              </a:r>
              <a:endParaRPr lang="en-US" sz="1200" b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5092700" y="2319338"/>
              <a:ext cx="1588" cy="6588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4424147" y="2402903"/>
              <a:ext cx="681469" cy="375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Flags</a:t>
              </a:r>
              <a:endParaRPr lang="en-US" sz="1200" b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5153025" y="2402903"/>
              <a:ext cx="1853659" cy="421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400" b="0" dirty="0" smtClean="0">
                  <a:solidFill>
                    <a:srgbClr val="000000"/>
                  </a:solidFill>
                  <a:latin typeface="+mn-lt"/>
                </a:rPr>
                <a:t>Fragment </a:t>
              </a:r>
              <a:r>
                <a:rPr lang="en-US" sz="1400" b="0" dirty="0">
                  <a:solidFill>
                    <a:srgbClr val="000000"/>
                  </a:solidFill>
                  <a:latin typeface="+mn-lt"/>
                </a:rPr>
                <a:t>Offset</a:t>
              </a:r>
              <a:endParaRPr lang="en-US" sz="1200" b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3022600" y="3017838"/>
              <a:ext cx="1588" cy="6016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1735647" y="3052763"/>
              <a:ext cx="1067369" cy="627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Time </a:t>
              </a:r>
              <a:r>
                <a:rPr lang="en-US" sz="1200" dirty="0">
                  <a:solidFill>
                    <a:srgbClr val="000000"/>
                  </a:solidFill>
                  <a:latin typeface="+mn-lt"/>
                </a:rPr>
                <a:t>to </a:t>
              </a:r>
            </a:p>
            <a:p>
              <a:pPr algn="ctr" eaLnBrk="0" hangingPunct="0"/>
              <a:r>
                <a:rPr lang="en-US" sz="1200" dirty="0">
                  <a:solidFill>
                    <a:srgbClr val="000000"/>
                  </a:solidFill>
                  <a:latin typeface="+mn-lt"/>
                </a:rPr>
                <a:t>Live (TTL)</a:t>
              </a: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3068956" y="3149600"/>
              <a:ext cx="1142421" cy="421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400" dirty="0" smtClean="0">
                  <a:solidFill>
                    <a:srgbClr val="000000"/>
                  </a:solidFill>
                  <a:latin typeface="+mn-lt"/>
                </a:rPr>
                <a:t>Protocol</a:t>
              </a:r>
              <a:endParaRPr lang="en-US" sz="1200" b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4710114" y="3139994"/>
              <a:ext cx="2093911" cy="421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400" b="0" dirty="0" smtClean="0">
                  <a:solidFill>
                    <a:srgbClr val="000000"/>
                  </a:solidFill>
                  <a:latin typeface="+mn-lt"/>
                </a:rPr>
                <a:t>Header </a:t>
              </a:r>
              <a:r>
                <a:rPr lang="en-US" sz="1400" b="0" dirty="0">
                  <a:solidFill>
                    <a:srgbClr val="000000"/>
                  </a:solidFill>
                  <a:latin typeface="+mn-lt"/>
                </a:rPr>
                <a:t>Checksum</a:t>
              </a:r>
              <a:endParaRPr lang="en-US" sz="1200" b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525588" y="4286250"/>
              <a:ext cx="5967412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3201988" y="3810000"/>
              <a:ext cx="2060675" cy="417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400" dirty="0" smtClean="0">
                  <a:solidFill>
                    <a:srgbClr val="000000"/>
                  </a:solidFill>
                  <a:latin typeface="+mn-lt"/>
                </a:rPr>
                <a:t>Source </a:t>
              </a:r>
              <a:r>
                <a:rPr lang="en-US" sz="1400" dirty="0">
                  <a:solidFill>
                    <a:srgbClr val="000000"/>
                  </a:solidFill>
                  <a:latin typeface="+mn-lt"/>
                </a:rPr>
                <a:t>IP Address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3032127" y="4403578"/>
              <a:ext cx="2548614" cy="417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400" dirty="0" smtClean="0">
                  <a:solidFill>
                    <a:srgbClr val="000000"/>
                  </a:solidFill>
                  <a:latin typeface="+mn-lt"/>
                </a:rPr>
                <a:t>Destination </a:t>
              </a:r>
              <a:r>
                <a:rPr lang="en-US" sz="1400" dirty="0">
                  <a:solidFill>
                    <a:srgbClr val="000000"/>
                  </a:solidFill>
                  <a:latin typeface="+mn-lt"/>
                </a:rPr>
                <a:t>IP Address</a:t>
              </a:r>
              <a:endParaRPr lang="en-US" sz="1200" b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3542391" y="4930071"/>
              <a:ext cx="1755931" cy="421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400" b="0" dirty="0">
                  <a:solidFill>
                    <a:srgbClr val="000000"/>
                  </a:solidFill>
                  <a:latin typeface="+mn-lt"/>
                </a:rPr>
                <a:t>Options (if any)</a:t>
              </a:r>
              <a:endParaRPr lang="en-US" sz="1200" b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3733530" y="5667162"/>
              <a:ext cx="1042919" cy="421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400" b="0" dirty="0">
                  <a:solidFill>
                    <a:srgbClr val="000000"/>
                  </a:solidFill>
                  <a:latin typeface="+mn-lt"/>
                </a:rPr>
                <a:t>Payload</a:t>
              </a:r>
              <a:endParaRPr lang="en-US" sz="1200" b="0" dirty="0">
                <a:solidFill>
                  <a:srgbClr val="000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7294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Input </a:t>
            </a:r>
            <a:r>
              <a:rPr lang="en-US" dirty="0" err="1" smtClean="0">
                <a:latin typeface="+mn-lt"/>
              </a:rPr>
              <a:t>Linecards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763000" cy="5138737"/>
          </a:xfrm>
        </p:spPr>
        <p:txBody>
          <a:bodyPr/>
          <a:lstStyle/>
          <a:p>
            <a:r>
              <a:rPr lang="en-US" sz="2600" dirty="0" smtClean="0"/>
              <a:t>Tasks</a:t>
            </a:r>
          </a:p>
          <a:p>
            <a:pPr lvl="1"/>
            <a:r>
              <a:rPr lang="en-US" sz="2200" dirty="0" smtClean="0">
                <a:solidFill>
                  <a:srgbClr val="000090"/>
                </a:solidFill>
              </a:rPr>
              <a:t>Receive incoming packets (physical layer stuff)</a:t>
            </a:r>
          </a:p>
          <a:p>
            <a:pPr lvl="1"/>
            <a:r>
              <a:rPr lang="en-US" sz="2200" dirty="0" smtClean="0">
                <a:solidFill>
                  <a:srgbClr val="000090"/>
                </a:solidFill>
              </a:rPr>
              <a:t>Update the IP header</a:t>
            </a:r>
          </a:p>
          <a:p>
            <a:pPr lvl="2"/>
            <a:r>
              <a:rPr lang="en-US" dirty="0" smtClean="0">
                <a:solidFill>
                  <a:srgbClr val="000090"/>
                </a:solidFill>
              </a:rPr>
              <a:t>TTL, Checksum, Options (maybe), Fragment (maybe)</a:t>
            </a:r>
          </a:p>
          <a:p>
            <a:pPr lvl="1"/>
            <a:r>
              <a:rPr lang="en-US" sz="2200" dirty="0" smtClean="0">
                <a:solidFill>
                  <a:srgbClr val="000090"/>
                </a:solidFill>
              </a:rPr>
              <a:t>Lookup the output port for the destination IP address</a:t>
            </a:r>
          </a:p>
          <a:p>
            <a:pPr lvl="1"/>
            <a:r>
              <a:rPr lang="en-US" sz="2200" dirty="0" smtClean="0">
                <a:solidFill>
                  <a:srgbClr val="000090"/>
                </a:solidFill>
              </a:rPr>
              <a:t>Queue the packet at the switch fabric</a:t>
            </a:r>
          </a:p>
          <a:p>
            <a:r>
              <a:rPr lang="en-US" sz="2600" dirty="0" smtClean="0"/>
              <a:t>Challenge: </a:t>
            </a:r>
            <a:r>
              <a:rPr lang="en-US" sz="2600" dirty="0" smtClean="0">
                <a:solidFill>
                  <a:srgbClr val="FF0000"/>
                </a:solidFill>
              </a:rPr>
              <a:t>speed!</a:t>
            </a:r>
          </a:p>
          <a:p>
            <a:pPr lvl="1"/>
            <a:r>
              <a:rPr lang="en-US" sz="2200" dirty="0" smtClean="0">
                <a:solidFill>
                  <a:srgbClr val="000090"/>
                </a:solidFill>
              </a:rPr>
              <a:t>100B packets @ 40Gbps </a:t>
            </a:r>
            <a:r>
              <a:rPr lang="en-US" sz="2200" dirty="0" smtClean="0">
                <a:solidFill>
                  <a:srgbClr val="000090"/>
                </a:solidFill>
                <a:sym typeface="Wingdings"/>
              </a:rPr>
              <a:t> new packet every 20 </a:t>
            </a:r>
            <a:r>
              <a:rPr lang="en-US" sz="2200" dirty="0" err="1" smtClean="0">
                <a:solidFill>
                  <a:srgbClr val="000090"/>
                </a:solidFill>
                <a:sym typeface="Wingdings"/>
              </a:rPr>
              <a:t>nano</a:t>
            </a:r>
            <a:r>
              <a:rPr lang="en-US" sz="2200" dirty="0">
                <a:solidFill>
                  <a:srgbClr val="000090"/>
                </a:solidFill>
                <a:sym typeface="Wingdings"/>
              </a:rPr>
              <a:t> </a:t>
            </a:r>
            <a:r>
              <a:rPr lang="en-US" sz="2200" dirty="0" err="1" smtClean="0">
                <a:solidFill>
                  <a:srgbClr val="000090"/>
                </a:solidFill>
                <a:sym typeface="Wingdings"/>
              </a:rPr>
              <a:t>secs</a:t>
            </a:r>
            <a:r>
              <a:rPr lang="en-US" sz="2200" dirty="0" smtClean="0">
                <a:solidFill>
                  <a:srgbClr val="000090"/>
                </a:solidFill>
                <a:sym typeface="Wingdings"/>
              </a:rPr>
              <a:t>!</a:t>
            </a:r>
          </a:p>
          <a:p>
            <a:r>
              <a:rPr lang="en-US" sz="2600" dirty="0" smtClean="0">
                <a:solidFill>
                  <a:srgbClr val="000000"/>
                </a:solidFill>
                <a:sym typeface="Wingdings"/>
              </a:rPr>
              <a:t>Typically implemented with specialized hardware</a:t>
            </a:r>
          </a:p>
          <a:p>
            <a:pPr lvl="1"/>
            <a:r>
              <a:rPr lang="en-US" sz="2200" dirty="0" smtClean="0">
                <a:solidFill>
                  <a:srgbClr val="000090"/>
                </a:solidFill>
                <a:sym typeface="Wingdings"/>
              </a:rPr>
              <a:t>ASICs, specialized “network processors”</a:t>
            </a:r>
          </a:p>
          <a:p>
            <a:pPr lvl="1"/>
            <a:r>
              <a:rPr lang="en-US" sz="2200" dirty="0" smtClean="0">
                <a:solidFill>
                  <a:srgbClr val="000090"/>
                </a:solidFill>
                <a:sym typeface="Wingdings"/>
              </a:rPr>
              <a:t>“exception” processing often done at control processor</a:t>
            </a:r>
          </a:p>
        </p:txBody>
      </p:sp>
    </p:spTree>
    <p:extLst>
      <p:ext uri="{BB962C8B-B14F-4D97-AF65-F5344CB8AC3E}">
        <p14:creationId xmlns:p14="http://schemas.microsoft.com/office/powerpoint/2010/main" val="1687425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up the output 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19263"/>
            <a:ext cx="8763000" cy="44116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One entry for each address </a:t>
            </a:r>
            <a:r>
              <a:rPr lang="en-US" dirty="0" smtClean="0">
                <a:sym typeface="Wingdings"/>
              </a:rPr>
              <a:t> 4 billion entries!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For scalability, addresses are </a:t>
            </a:r>
            <a:r>
              <a:rPr lang="en-US" b="1" dirty="0" smtClean="0">
                <a:sym typeface="Wingdings"/>
              </a:rPr>
              <a:t>aggregated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7740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19"/>
          <p:cNvSpPr/>
          <p:nvPr/>
        </p:nvSpPr>
        <p:spPr bwMode="auto">
          <a:xfrm>
            <a:off x="4572000" y="2362200"/>
            <a:ext cx="2590800" cy="1219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AT&amp;T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a.0.0.0/8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Cloud 34"/>
          <p:cNvSpPr/>
          <p:nvPr/>
        </p:nvSpPr>
        <p:spPr bwMode="auto">
          <a:xfrm>
            <a:off x="914400" y="2286000"/>
            <a:ext cx="1905000" cy="1219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France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Telecom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Cloud 37"/>
          <p:cNvSpPr/>
          <p:nvPr/>
        </p:nvSpPr>
        <p:spPr bwMode="auto">
          <a:xfrm>
            <a:off x="3657600" y="3810000"/>
            <a:ext cx="2133600" cy="1066800"/>
          </a:xfrm>
          <a:prstGeom prst="cloud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LBL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a.b.0.0/16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Cloud 38"/>
          <p:cNvSpPr/>
          <p:nvPr/>
        </p:nvSpPr>
        <p:spPr bwMode="auto">
          <a:xfrm>
            <a:off x="6019800" y="3810000"/>
            <a:ext cx="2133600" cy="1066800"/>
          </a:xfrm>
          <a:prstGeom prst="cloud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UCB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a.c.0.0/16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762365" y="2857560"/>
            <a:ext cx="2349040" cy="2507557"/>
          </a:xfrm>
          <a:custGeom>
            <a:avLst/>
            <a:gdLst>
              <a:gd name="connsiteX0" fmla="*/ 0 w 2349040"/>
              <a:gd name="connsiteY0" fmla="*/ 2513 h 2507557"/>
              <a:gd name="connsiteX1" fmla="*/ 2222607 w 2349040"/>
              <a:gd name="connsiteY1" fmla="*/ 231848 h 2507557"/>
              <a:gd name="connsiteX2" fmla="*/ 2010930 w 2349040"/>
              <a:gd name="connsiteY2" fmla="*/ 1466729 h 2507557"/>
              <a:gd name="connsiteX3" fmla="*/ 1481738 w 2349040"/>
              <a:gd name="connsiteY3" fmla="*/ 2507557 h 250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9040" h="2507557">
                <a:moveTo>
                  <a:pt x="0" y="2513"/>
                </a:moveTo>
                <a:cubicBezTo>
                  <a:pt x="943726" y="-4838"/>
                  <a:pt x="1887452" y="-12188"/>
                  <a:pt x="2222607" y="231848"/>
                </a:cubicBezTo>
                <a:cubicBezTo>
                  <a:pt x="2557762" y="475884"/>
                  <a:pt x="2134408" y="1087444"/>
                  <a:pt x="2010930" y="1466729"/>
                </a:cubicBezTo>
                <a:cubicBezTo>
                  <a:pt x="1887452" y="1846014"/>
                  <a:pt x="1481738" y="2507557"/>
                  <a:pt x="1481738" y="2507557"/>
                </a:cubicBezTo>
              </a:path>
            </a:pathLst>
          </a:custGeom>
          <a:ln w="38100" cmpd="sng">
            <a:solidFill>
              <a:srgbClr val="4F81BD"/>
            </a:solidFill>
            <a:headEnd type="none"/>
            <a:tailEnd type="triangl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flipH="1">
            <a:off x="5181600" y="3505200"/>
            <a:ext cx="228600" cy="3048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324600" y="3429000"/>
            <a:ext cx="304800" cy="4572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Freeform 10"/>
          <p:cNvSpPr/>
          <p:nvPr/>
        </p:nvSpPr>
        <p:spPr>
          <a:xfrm>
            <a:off x="2850564" y="2718943"/>
            <a:ext cx="4939127" cy="2240427"/>
          </a:xfrm>
          <a:custGeom>
            <a:avLst/>
            <a:gdLst>
              <a:gd name="connsiteX0" fmla="*/ 0 w 4939127"/>
              <a:gd name="connsiteY0" fmla="*/ 0 h 2240427"/>
              <a:gd name="connsiteX1" fmla="*/ 3580867 w 4939127"/>
              <a:gd name="connsiteY1" fmla="*/ 105847 h 2240427"/>
              <a:gd name="connsiteX2" fmla="*/ 3580867 w 4939127"/>
              <a:gd name="connsiteY2" fmla="*/ 105847 h 2240427"/>
              <a:gd name="connsiteX3" fmla="*/ 4939127 w 4939127"/>
              <a:gd name="connsiteY3" fmla="*/ 2240427 h 224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39127" h="2240427">
                <a:moveTo>
                  <a:pt x="0" y="0"/>
                </a:moveTo>
                <a:lnTo>
                  <a:pt x="3580867" y="105847"/>
                </a:lnTo>
                <a:lnTo>
                  <a:pt x="3580867" y="105847"/>
                </a:lnTo>
                <a:lnTo>
                  <a:pt x="4939127" y="2240427"/>
                </a:lnTo>
              </a:path>
            </a:pathLst>
          </a:custGeom>
          <a:ln w="38100" cmpd="sng">
            <a:solidFill>
              <a:srgbClr val="FF6600"/>
            </a:solidFill>
            <a:headEnd type="none"/>
            <a:tailEnd type="triangl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2" name="Left Arrow 11"/>
          <p:cNvSpPr/>
          <p:nvPr/>
        </p:nvSpPr>
        <p:spPr bwMode="auto">
          <a:xfrm rot="10800000">
            <a:off x="3048000" y="1828800"/>
            <a:ext cx="1524000" cy="152400"/>
          </a:xfrm>
          <a:prstGeom prst="leftArrow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2" name="Left Arrow 21"/>
          <p:cNvSpPr/>
          <p:nvPr/>
        </p:nvSpPr>
        <p:spPr bwMode="auto">
          <a:xfrm rot="10800000">
            <a:off x="3048000" y="2362200"/>
            <a:ext cx="1524000" cy="152400"/>
          </a:xfrm>
          <a:prstGeom prst="leftArrow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5426" y="1447800"/>
            <a:ext cx="2137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latin typeface="+mn-lt"/>
              </a:rPr>
              <a:t>a.c</a:t>
            </a:r>
            <a:r>
              <a:rPr lang="en-US" b="0" dirty="0" smtClean="0">
                <a:latin typeface="+mn-lt"/>
              </a:rPr>
              <a:t>.*.* is this way</a:t>
            </a:r>
            <a:endParaRPr lang="en-US" b="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29828" y="2038290"/>
            <a:ext cx="2123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latin typeface="+mn-lt"/>
              </a:rPr>
              <a:t>a.b</a:t>
            </a:r>
            <a:r>
              <a:rPr lang="en-US" b="0" dirty="0" smtClean="0">
                <a:latin typeface="+mn-lt"/>
              </a:rPr>
              <a:t>.*.* is this way</a:t>
            </a:r>
            <a:endParaRPr lang="en-US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2212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" grpId="0" animBg="1"/>
      <p:bldP spid="11" grpId="0" animBg="1"/>
      <p:bldP spid="12" grpId="0" animBg="1"/>
      <p:bldP spid="22" grpId="0" animBg="1"/>
      <p:bldP spid="13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19"/>
          <p:cNvSpPr/>
          <p:nvPr/>
        </p:nvSpPr>
        <p:spPr bwMode="auto">
          <a:xfrm>
            <a:off x="4572000" y="2362200"/>
            <a:ext cx="2590800" cy="1219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AT&amp;T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a.0.0.0/8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Cloud 34"/>
          <p:cNvSpPr/>
          <p:nvPr/>
        </p:nvSpPr>
        <p:spPr bwMode="auto">
          <a:xfrm>
            <a:off x="914400" y="2286000"/>
            <a:ext cx="1905000" cy="1219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France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Telecom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Cloud 37"/>
          <p:cNvSpPr/>
          <p:nvPr/>
        </p:nvSpPr>
        <p:spPr bwMode="auto">
          <a:xfrm>
            <a:off x="3657600" y="3810000"/>
            <a:ext cx="2133600" cy="1066800"/>
          </a:xfrm>
          <a:prstGeom prst="cloud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LBL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a.b.0.0/16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Cloud 38"/>
          <p:cNvSpPr/>
          <p:nvPr/>
        </p:nvSpPr>
        <p:spPr bwMode="auto">
          <a:xfrm>
            <a:off x="6019800" y="3810000"/>
            <a:ext cx="2133600" cy="1066800"/>
          </a:xfrm>
          <a:prstGeom prst="cloud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UCB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a.c.0.0/16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762365" y="2857560"/>
            <a:ext cx="2349040" cy="2507557"/>
          </a:xfrm>
          <a:custGeom>
            <a:avLst/>
            <a:gdLst>
              <a:gd name="connsiteX0" fmla="*/ 0 w 2349040"/>
              <a:gd name="connsiteY0" fmla="*/ 2513 h 2507557"/>
              <a:gd name="connsiteX1" fmla="*/ 2222607 w 2349040"/>
              <a:gd name="connsiteY1" fmla="*/ 231848 h 2507557"/>
              <a:gd name="connsiteX2" fmla="*/ 2010930 w 2349040"/>
              <a:gd name="connsiteY2" fmla="*/ 1466729 h 2507557"/>
              <a:gd name="connsiteX3" fmla="*/ 1481738 w 2349040"/>
              <a:gd name="connsiteY3" fmla="*/ 2507557 h 250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9040" h="2507557">
                <a:moveTo>
                  <a:pt x="0" y="2513"/>
                </a:moveTo>
                <a:cubicBezTo>
                  <a:pt x="943726" y="-4838"/>
                  <a:pt x="1887452" y="-12188"/>
                  <a:pt x="2222607" y="231848"/>
                </a:cubicBezTo>
                <a:cubicBezTo>
                  <a:pt x="2557762" y="475884"/>
                  <a:pt x="2134408" y="1087444"/>
                  <a:pt x="2010930" y="1466729"/>
                </a:cubicBezTo>
                <a:cubicBezTo>
                  <a:pt x="1887452" y="1846014"/>
                  <a:pt x="1481738" y="2507557"/>
                  <a:pt x="1481738" y="2507557"/>
                </a:cubicBezTo>
              </a:path>
            </a:pathLst>
          </a:custGeom>
          <a:ln w="38100" cmpd="sng">
            <a:solidFill>
              <a:srgbClr val="4F81BD"/>
            </a:solidFill>
            <a:headEnd type="none"/>
            <a:tailEnd type="triangl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flipH="1">
            <a:off x="5181600" y="3505200"/>
            <a:ext cx="228600" cy="3048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324600" y="3429000"/>
            <a:ext cx="304800" cy="4572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Freeform 10"/>
          <p:cNvSpPr/>
          <p:nvPr/>
        </p:nvSpPr>
        <p:spPr>
          <a:xfrm>
            <a:off x="2850564" y="2718943"/>
            <a:ext cx="4939127" cy="2240427"/>
          </a:xfrm>
          <a:custGeom>
            <a:avLst/>
            <a:gdLst>
              <a:gd name="connsiteX0" fmla="*/ 0 w 4939127"/>
              <a:gd name="connsiteY0" fmla="*/ 0 h 2240427"/>
              <a:gd name="connsiteX1" fmla="*/ 3580867 w 4939127"/>
              <a:gd name="connsiteY1" fmla="*/ 105847 h 2240427"/>
              <a:gd name="connsiteX2" fmla="*/ 3580867 w 4939127"/>
              <a:gd name="connsiteY2" fmla="*/ 105847 h 2240427"/>
              <a:gd name="connsiteX3" fmla="*/ 4939127 w 4939127"/>
              <a:gd name="connsiteY3" fmla="*/ 2240427 h 224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39127" h="2240427">
                <a:moveTo>
                  <a:pt x="0" y="0"/>
                </a:moveTo>
                <a:lnTo>
                  <a:pt x="3580867" y="105847"/>
                </a:lnTo>
                <a:lnTo>
                  <a:pt x="3580867" y="105847"/>
                </a:lnTo>
                <a:lnTo>
                  <a:pt x="4939127" y="2240427"/>
                </a:lnTo>
              </a:path>
            </a:pathLst>
          </a:custGeom>
          <a:ln w="38100" cmpd="sng">
            <a:solidFill>
              <a:srgbClr val="FF6600"/>
            </a:solidFill>
            <a:headEnd type="none"/>
            <a:tailEnd type="triangl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4" name="Left Arrow 13"/>
          <p:cNvSpPr/>
          <p:nvPr/>
        </p:nvSpPr>
        <p:spPr bwMode="auto">
          <a:xfrm rot="10800000">
            <a:off x="3048000" y="2483482"/>
            <a:ext cx="1524000" cy="152400"/>
          </a:xfrm>
          <a:prstGeom prst="leftArrow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81355" y="2114490"/>
            <a:ext cx="2095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n-lt"/>
              </a:rPr>
              <a:t>a.*.*.* is this way</a:t>
            </a:r>
            <a:endParaRPr lang="en-US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5782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19"/>
          <p:cNvSpPr/>
          <p:nvPr/>
        </p:nvSpPr>
        <p:spPr bwMode="auto">
          <a:xfrm>
            <a:off x="3505200" y="2331083"/>
            <a:ext cx="2590800" cy="1219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AT&amp;T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a.0.0.0/8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Cloud 34"/>
          <p:cNvSpPr/>
          <p:nvPr/>
        </p:nvSpPr>
        <p:spPr bwMode="auto">
          <a:xfrm>
            <a:off x="304800" y="2254883"/>
            <a:ext cx="1905000" cy="1219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France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Telecom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Cloud 37"/>
          <p:cNvSpPr/>
          <p:nvPr/>
        </p:nvSpPr>
        <p:spPr bwMode="auto">
          <a:xfrm>
            <a:off x="2590800" y="3778883"/>
            <a:ext cx="2133600" cy="1066800"/>
          </a:xfrm>
          <a:prstGeom prst="cloud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LBL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a.b.0.0/16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Cloud 38"/>
          <p:cNvSpPr/>
          <p:nvPr/>
        </p:nvSpPr>
        <p:spPr bwMode="auto">
          <a:xfrm>
            <a:off x="4953000" y="3778883"/>
            <a:ext cx="2133600" cy="1066800"/>
          </a:xfrm>
          <a:prstGeom prst="cloud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UCB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a.c.0.0/16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flipH="1">
            <a:off x="4114800" y="3474083"/>
            <a:ext cx="228600" cy="3048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5257800" y="3397883"/>
            <a:ext cx="304800" cy="4572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Left Arrow 13"/>
          <p:cNvSpPr/>
          <p:nvPr/>
        </p:nvSpPr>
        <p:spPr bwMode="auto">
          <a:xfrm rot="10800000">
            <a:off x="2133601" y="2285999"/>
            <a:ext cx="1524000" cy="152400"/>
          </a:xfrm>
          <a:prstGeom prst="leftArrow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43155" y="1885890"/>
            <a:ext cx="2095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n-lt"/>
              </a:rPr>
              <a:t>a.*.*.* is this way</a:t>
            </a:r>
            <a:endParaRPr lang="en-US" b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aggregation is imperfect…</a:t>
            </a:r>
            <a:endParaRPr lang="en-US" dirty="0"/>
          </a:p>
        </p:txBody>
      </p:sp>
      <p:sp>
        <p:nvSpPr>
          <p:cNvPr id="17" name="Cloud 16"/>
          <p:cNvSpPr/>
          <p:nvPr/>
        </p:nvSpPr>
        <p:spPr bwMode="auto">
          <a:xfrm>
            <a:off x="6553200" y="2209800"/>
            <a:ext cx="1752600" cy="1219200"/>
          </a:xfrm>
          <a:prstGeom prst="cloud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ESNet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 flipH="1">
            <a:off x="6705600" y="3352800"/>
            <a:ext cx="152400" cy="4572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6096000" y="2743200"/>
            <a:ext cx="457201" cy="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Left Arrow 20"/>
          <p:cNvSpPr/>
          <p:nvPr/>
        </p:nvSpPr>
        <p:spPr bwMode="auto">
          <a:xfrm>
            <a:off x="5715000" y="2209800"/>
            <a:ext cx="1143000" cy="152400"/>
          </a:xfrm>
          <a:prstGeom prst="leftArrow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57800" y="1828800"/>
            <a:ext cx="2095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n-lt"/>
              </a:rPr>
              <a:t>a.*.*.* is this way</a:t>
            </a:r>
            <a:endParaRPr lang="en-US" b="0" dirty="0">
              <a:latin typeface="+mn-lt"/>
            </a:endParaRPr>
          </a:p>
        </p:txBody>
      </p:sp>
      <p:sp>
        <p:nvSpPr>
          <p:cNvPr id="23" name="Left Arrow 22"/>
          <p:cNvSpPr/>
          <p:nvPr/>
        </p:nvSpPr>
        <p:spPr bwMode="auto">
          <a:xfrm rot="16935892">
            <a:off x="7029735" y="3795819"/>
            <a:ext cx="712328" cy="145805"/>
          </a:xfrm>
          <a:prstGeom prst="leftArrow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91400" y="3276600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n-lt"/>
              </a:rPr>
              <a:t>BUT </a:t>
            </a:r>
            <a:r>
              <a:rPr lang="en-US" sz="2800" dirty="0" err="1" smtClean="0">
                <a:latin typeface="+mn-lt"/>
              </a:rPr>
              <a:t>a.c</a:t>
            </a:r>
            <a:r>
              <a:rPr lang="en-US" sz="2800" dirty="0" smtClean="0">
                <a:latin typeface="+mn-lt"/>
              </a:rPr>
              <a:t>.</a:t>
            </a:r>
            <a:r>
              <a:rPr lang="en-US" sz="2800" dirty="0" smtClean="0">
                <a:latin typeface="+mn-lt"/>
              </a:rPr>
              <a:t>*.* is this way</a:t>
            </a:r>
            <a:endParaRPr lang="en-US" sz="2800" dirty="0">
              <a:latin typeface="+mn-lt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3657600" y="2514600"/>
            <a:ext cx="3104758" cy="1275820"/>
          </a:xfrm>
          <a:custGeom>
            <a:avLst/>
            <a:gdLst>
              <a:gd name="connsiteX0" fmla="*/ 3104758 w 3104758"/>
              <a:gd name="connsiteY0" fmla="*/ 76221 h 1275820"/>
              <a:gd name="connsiteX1" fmla="*/ 494076 w 3104758"/>
              <a:gd name="connsiteY1" fmla="*/ 129144 h 1275820"/>
              <a:gd name="connsiteX2" fmla="*/ 163 w 3104758"/>
              <a:gd name="connsiteY2" fmla="*/ 1275820 h 1275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4758" h="1275820">
                <a:moveTo>
                  <a:pt x="3104758" y="76221"/>
                </a:moveTo>
                <a:cubicBezTo>
                  <a:pt x="2058133" y="2716"/>
                  <a:pt x="1011508" y="-70789"/>
                  <a:pt x="494076" y="129144"/>
                </a:cubicBezTo>
                <a:cubicBezTo>
                  <a:pt x="-23356" y="329077"/>
                  <a:pt x="163" y="1275820"/>
                  <a:pt x="163" y="1275820"/>
                </a:cubicBezTo>
              </a:path>
            </a:pathLst>
          </a:custGeom>
          <a:ln w="38100" cmpd="sng">
            <a:solidFill>
              <a:srgbClr val="0000FF"/>
            </a:solidFill>
            <a:headEnd type="none"/>
            <a:tailEnd type="triangl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8" name="Freeform 27"/>
          <p:cNvSpPr/>
          <p:nvPr/>
        </p:nvSpPr>
        <p:spPr>
          <a:xfrm rot="10358687">
            <a:off x="6671810" y="3225061"/>
            <a:ext cx="440885" cy="865075"/>
          </a:xfrm>
          <a:custGeom>
            <a:avLst/>
            <a:gdLst>
              <a:gd name="connsiteX0" fmla="*/ 599751 w 599751"/>
              <a:gd name="connsiteY0" fmla="*/ 0 h 1093752"/>
              <a:gd name="connsiteX1" fmla="*/ 0 w 599751"/>
              <a:gd name="connsiteY1" fmla="*/ 1093752 h 109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9751" h="1093752">
                <a:moveTo>
                  <a:pt x="599751" y="0"/>
                </a:moveTo>
                <a:lnTo>
                  <a:pt x="0" y="1093752"/>
                </a:lnTo>
              </a:path>
            </a:pathLst>
          </a:custGeom>
          <a:ln w="38100" cmpd="sng">
            <a:solidFill>
              <a:schemeClr val="tx1"/>
            </a:solidFill>
            <a:headEnd type="triangle"/>
            <a:tailEnd type="non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flipH="1">
            <a:off x="2286000" y="2895600"/>
            <a:ext cx="1143000" cy="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ounded Rectangle 29"/>
          <p:cNvSpPr/>
          <p:nvPr/>
        </p:nvSpPr>
        <p:spPr bwMode="auto">
          <a:xfrm>
            <a:off x="381000" y="5105400"/>
            <a:ext cx="8534400" cy="914400"/>
          </a:xfrm>
          <a:prstGeom prst="roundRect">
            <a:avLst/>
          </a:prstGeom>
          <a:solidFill>
            <a:srgbClr val="FF9857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ESNet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must maintain routing</a:t>
            </a:r>
            <a:b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entries for both a.*.*.* and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.*.*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0568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  <p:bldP spid="22" grpId="0"/>
      <p:bldP spid="23" grpId="0" animBg="1"/>
      <p:bldP spid="24" grpId="1"/>
      <p:bldP spid="27" grpId="0" animBg="1"/>
      <p:bldP spid="28" grpId="0" animBg="1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19"/>
          <p:cNvSpPr/>
          <p:nvPr/>
        </p:nvSpPr>
        <p:spPr bwMode="auto">
          <a:xfrm>
            <a:off x="3505200" y="2254883"/>
            <a:ext cx="2590800" cy="1219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AT&amp;T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a.0.0.0/8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Cloud 34"/>
          <p:cNvSpPr/>
          <p:nvPr/>
        </p:nvSpPr>
        <p:spPr bwMode="auto">
          <a:xfrm>
            <a:off x="304800" y="2178683"/>
            <a:ext cx="1905000" cy="1219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France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Telecom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Cloud 37"/>
          <p:cNvSpPr/>
          <p:nvPr/>
        </p:nvSpPr>
        <p:spPr bwMode="auto">
          <a:xfrm>
            <a:off x="2590800" y="3702683"/>
            <a:ext cx="2133600" cy="1066800"/>
          </a:xfrm>
          <a:prstGeom prst="cloud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LBL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a.b.0.0/16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Cloud 38"/>
          <p:cNvSpPr/>
          <p:nvPr/>
        </p:nvSpPr>
        <p:spPr bwMode="auto">
          <a:xfrm>
            <a:off x="4953000" y="3702683"/>
            <a:ext cx="2133600" cy="1066800"/>
          </a:xfrm>
          <a:prstGeom prst="cloud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UCB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a.c.0.0/16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flipH="1">
            <a:off x="4114800" y="3397883"/>
            <a:ext cx="228600" cy="3048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5257800" y="3321683"/>
            <a:ext cx="304800" cy="4572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Left Arrow 13"/>
          <p:cNvSpPr/>
          <p:nvPr/>
        </p:nvSpPr>
        <p:spPr bwMode="auto">
          <a:xfrm rot="10800000">
            <a:off x="2133601" y="2209799"/>
            <a:ext cx="1524000" cy="152400"/>
          </a:xfrm>
          <a:prstGeom prst="leftArrow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43155" y="1809690"/>
            <a:ext cx="2095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n-lt"/>
              </a:rPr>
              <a:t>a.*.*.* is this way</a:t>
            </a:r>
            <a:endParaRPr lang="en-US" b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</a:t>
            </a:r>
            <a:r>
              <a:rPr lang="en-US" i="1" dirty="0" smtClean="0"/>
              <a:t>longest</a:t>
            </a:r>
            <a:r>
              <a:rPr lang="en-US" dirty="0" smtClean="0"/>
              <a:t> prefix that matches</a:t>
            </a:r>
            <a:endParaRPr lang="en-US" dirty="0"/>
          </a:p>
        </p:txBody>
      </p:sp>
      <p:sp>
        <p:nvSpPr>
          <p:cNvPr id="17" name="Cloud 16"/>
          <p:cNvSpPr/>
          <p:nvPr/>
        </p:nvSpPr>
        <p:spPr bwMode="auto">
          <a:xfrm>
            <a:off x="6553200" y="2133600"/>
            <a:ext cx="1752600" cy="1219200"/>
          </a:xfrm>
          <a:prstGeom prst="cloud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ESNet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 flipH="1">
            <a:off x="6705600" y="3276600"/>
            <a:ext cx="152400" cy="4572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6096000" y="2667000"/>
            <a:ext cx="457201" cy="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Left Arrow 20"/>
          <p:cNvSpPr/>
          <p:nvPr/>
        </p:nvSpPr>
        <p:spPr bwMode="auto">
          <a:xfrm>
            <a:off x="5715000" y="2133600"/>
            <a:ext cx="1143000" cy="152400"/>
          </a:xfrm>
          <a:prstGeom prst="leftArrow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57800" y="1752600"/>
            <a:ext cx="2095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n-lt"/>
              </a:rPr>
              <a:t>a.*.*.* is this way</a:t>
            </a:r>
            <a:endParaRPr lang="en-US" b="0" dirty="0">
              <a:latin typeface="+mn-lt"/>
            </a:endParaRPr>
          </a:p>
        </p:txBody>
      </p:sp>
      <p:sp>
        <p:nvSpPr>
          <p:cNvPr id="23" name="Left Arrow 22"/>
          <p:cNvSpPr/>
          <p:nvPr/>
        </p:nvSpPr>
        <p:spPr bwMode="auto">
          <a:xfrm rot="16935892">
            <a:off x="7029735" y="3719619"/>
            <a:ext cx="712328" cy="145805"/>
          </a:xfrm>
          <a:prstGeom prst="leftArrow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91400" y="3200400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n-lt"/>
              </a:rPr>
              <a:t>BUT </a:t>
            </a:r>
            <a:r>
              <a:rPr lang="en-US" sz="2800" dirty="0" err="1" smtClean="0">
                <a:latin typeface="+mn-lt"/>
              </a:rPr>
              <a:t>a.c</a:t>
            </a:r>
            <a:r>
              <a:rPr lang="en-US" sz="2800" dirty="0" smtClean="0">
                <a:latin typeface="+mn-lt"/>
              </a:rPr>
              <a:t>.</a:t>
            </a:r>
            <a:r>
              <a:rPr lang="en-US" sz="2800" dirty="0" smtClean="0">
                <a:latin typeface="+mn-lt"/>
              </a:rPr>
              <a:t>*.* is this way</a:t>
            </a:r>
            <a:endParaRPr lang="en-US" sz="2800" dirty="0">
              <a:latin typeface="+mn-lt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3657600" y="2438400"/>
            <a:ext cx="3104758" cy="1275820"/>
          </a:xfrm>
          <a:custGeom>
            <a:avLst/>
            <a:gdLst>
              <a:gd name="connsiteX0" fmla="*/ 3104758 w 3104758"/>
              <a:gd name="connsiteY0" fmla="*/ 76221 h 1275820"/>
              <a:gd name="connsiteX1" fmla="*/ 494076 w 3104758"/>
              <a:gd name="connsiteY1" fmla="*/ 129144 h 1275820"/>
              <a:gd name="connsiteX2" fmla="*/ 163 w 3104758"/>
              <a:gd name="connsiteY2" fmla="*/ 1275820 h 1275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4758" h="1275820">
                <a:moveTo>
                  <a:pt x="3104758" y="76221"/>
                </a:moveTo>
                <a:cubicBezTo>
                  <a:pt x="2058133" y="2716"/>
                  <a:pt x="1011508" y="-70789"/>
                  <a:pt x="494076" y="129144"/>
                </a:cubicBezTo>
                <a:cubicBezTo>
                  <a:pt x="-23356" y="329077"/>
                  <a:pt x="163" y="1275820"/>
                  <a:pt x="163" y="1275820"/>
                </a:cubicBezTo>
              </a:path>
            </a:pathLst>
          </a:custGeom>
          <a:ln w="38100" cmpd="sng">
            <a:solidFill>
              <a:srgbClr val="0000FF"/>
            </a:solidFill>
            <a:headEnd type="none"/>
            <a:tailEnd type="triangl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8" name="Freeform 27"/>
          <p:cNvSpPr/>
          <p:nvPr/>
        </p:nvSpPr>
        <p:spPr>
          <a:xfrm rot="10358687">
            <a:off x="6671810" y="3148861"/>
            <a:ext cx="440885" cy="865075"/>
          </a:xfrm>
          <a:custGeom>
            <a:avLst/>
            <a:gdLst>
              <a:gd name="connsiteX0" fmla="*/ 599751 w 599751"/>
              <a:gd name="connsiteY0" fmla="*/ 0 h 1093752"/>
              <a:gd name="connsiteX1" fmla="*/ 0 w 599751"/>
              <a:gd name="connsiteY1" fmla="*/ 1093752 h 109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9751" h="1093752">
                <a:moveTo>
                  <a:pt x="599751" y="0"/>
                </a:moveTo>
                <a:lnTo>
                  <a:pt x="0" y="1093752"/>
                </a:lnTo>
              </a:path>
            </a:pathLst>
          </a:custGeom>
          <a:ln w="38100" cmpd="sng">
            <a:solidFill>
              <a:schemeClr val="tx1"/>
            </a:solidFill>
            <a:headEnd type="triangle"/>
            <a:tailEnd type="non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flipH="1">
            <a:off x="2286000" y="2819400"/>
            <a:ext cx="1143000" cy="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157830"/>
              </p:ext>
            </p:extLst>
          </p:nvPr>
        </p:nvGraphicFramePr>
        <p:xfrm>
          <a:off x="1752600" y="5029200"/>
          <a:ext cx="6934200" cy="1685351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605784"/>
                <a:gridCol w="3328416"/>
              </a:tblGrid>
              <a:tr h="496559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Destination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Next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Hop</a:t>
                      </a:r>
                      <a:endParaRPr lang="en-US" sz="2000" b="0" dirty="0">
                        <a:solidFill>
                          <a:srgbClr val="FFFFFF"/>
                        </a:solidFill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0488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a.*.*.*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at&amp;t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04882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a.c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.*.*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ucb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0488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0" y="5257800"/>
            <a:ext cx="1646905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dirty="0" err="1" smtClean="0">
                <a:latin typeface="Calibri"/>
                <a:cs typeface="Calibri"/>
              </a:rPr>
              <a:t>ESNet’s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br>
              <a:rPr lang="en-US" sz="2400" dirty="0" smtClean="0">
                <a:latin typeface="Calibri"/>
                <a:cs typeface="Calibri"/>
              </a:rPr>
            </a:br>
            <a:r>
              <a:rPr lang="en-US" sz="2400" dirty="0" smtClean="0">
                <a:latin typeface="Calibri"/>
                <a:cs typeface="Calibri"/>
              </a:rPr>
              <a:t>Forwarding</a:t>
            </a:r>
            <a:br>
              <a:rPr lang="en-US" sz="2400" dirty="0" smtClean="0">
                <a:latin typeface="Calibri"/>
                <a:cs typeface="Calibri"/>
              </a:rPr>
            </a:b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Table</a:t>
            </a:r>
          </a:p>
        </p:txBody>
      </p:sp>
    </p:spTree>
    <p:extLst>
      <p:ext uri="{BB962C8B-B14F-4D97-AF65-F5344CB8AC3E}">
        <p14:creationId xmlns:p14="http://schemas.microsoft.com/office/powerpoint/2010/main" val="3407946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1662"/>
          </a:xfrm>
        </p:spPr>
        <p:txBody>
          <a:bodyPr/>
          <a:lstStyle/>
          <a:p>
            <a:r>
              <a:rPr lang="en-US" dirty="0" smtClean="0"/>
              <a:t>Control plane</a:t>
            </a:r>
            <a:endParaRPr lang="en-US" dirty="0"/>
          </a:p>
          <a:p>
            <a:pPr lvl="1"/>
            <a:r>
              <a:rPr lang="en-US" dirty="0"/>
              <a:t>How to route traffic to each possible destination</a:t>
            </a:r>
          </a:p>
          <a:p>
            <a:pPr lvl="1"/>
            <a:r>
              <a:rPr lang="en-US" dirty="0"/>
              <a:t>Jointly computed using </a:t>
            </a:r>
            <a:r>
              <a:rPr lang="en-US" dirty="0" smtClean="0"/>
              <a:t>BGP</a:t>
            </a:r>
          </a:p>
          <a:p>
            <a:pPr lvl="1"/>
            <a:endParaRPr lang="en-US" dirty="0"/>
          </a:p>
          <a:p>
            <a:r>
              <a:rPr lang="en-US" dirty="0" smtClean="0"/>
              <a:t>Data plane</a:t>
            </a:r>
          </a:p>
          <a:p>
            <a:pPr lvl="1"/>
            <a:r>
              <a:rPr lang="en-US" dirty="0" smtClean="0"/>
              <a:t>Necessary fields in IP header of each packet</a:t>
            </a:r>
          </a:p>
          <a:p>
            <a:pPr marL="344487" lvl="1" indent="0">
              <a:buNone/>
            </a:pPr>
            <a:endParaRPr lang="en-US" dirty="0"/>
          </a:p>
          <a:p>
            <a:r>
              <a:rPr lang="en-US" dirty="0" smtClean="0"/>
              <a:t>Today: How IP routers forward packets</a:t>
            </a:r>
          </a:p>
          <a:p>
            <a:pPr lvl="1"/>
            <a:r>
              <a:rPr lang="en-US" dirty="0" smtClean="0"/>
              <a:t>Focus on data plane</a:t>
            </a:r>
          </a:p>
          <a:p>
            <a:pPr lvl="1"/>
            <a:endParaRPr lang="en-US" dirty="0"/>
          </a:p>
          <a:p>
            <a:r>
              <a:rPr lang="en-US" dirty="0" smtClean="0"/>
              <a:t>Today (maybe): Transport layer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66571" y="991810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313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Longest Prefix Match Lookup</a:t>
            </a:r>
            <a:endParaRPr lang="en-US" dirty="0">
              <a:latin typeface="+mn-lt"/>
            </a:endParaRPr>
          </a:p>
        </p:txBody>
      </p:sp>
      <p:sp>
        <p:nvSpPr>
          <p:cNvPr id="9779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1295400"/>
          </a:xfrm>
        </p:spPr>
        <p:txBody>
          <a:bodyPr/>
          <a:lstStyle/>
          <a:p>
            <a:r>
              <a:rPr lang="en-US" sz="2400" dirty="0"/>
              <a:t>Packet with destination address 12.82.100.101 is sent to interface 2, as 12.82.100.xxx is the longest prefix matching </a:t>
            </a:r>
            <a:r>
              <a:rPr lang="en-US" sz="2400" dirty="0" smtClean="0"/>
              <a:t>packet</a:t>
            </a:r>
            <a:r>
              <a:rPr lang="en-US" sz="2400" dirty="0" smtClean="0">
                <a:latin typeface="Arial"/>
              </a:rPr>
              <a:t>’</a:t>
            </a:r>
            <a:r>
              <a:rPr lang="en-US" sz="2400" dirty="0" smtClean="0"/>
              <a:t>s </a:t>
            </a:r>
            <a:r>
              <a:rPr lang="en-US" sz="2400" dirty="0"/>
              <a:t>destination address</a:t>
            </a:r>
          </a:p>
          <a:p>
            <a:pPr lvl="1">
              <a:buFontTx/>
              <a:buNone/>
            </a:pPr>
            <a:endParaRPr lang="en-US" sz="2000" dirty="0"/>
          </a:p>
        </p:txBody>
      </p:sp>
      <p:grpSp>
        <p:nvGrpSpPr>
          <p:cNvPr id="977924" name="Group 1028"/>
          <p:cNvGrpSpPr>
            <a:grpSpLocks/>
          </p:cNvGrpSpPr>
          <p:nvPr/>
        </p:nvGrpSpPr>
        <p:grpSpPr bwMode="auto">
          <a:xfrm>
            <a:off x="3432175" y="4575175"/>
            <a:ext cx="2740025" cy="2130425"/>
            <a:chOff x="1200" y="1728"/>
            <a:chExt cx="3120" cy="1872"/>
          </a:xfrm>
        </p:grpSpPr>
        <p:sp>
          <p:nvSpPr>
            <p:cNvPr id="977925" name="Rectangle 1029"/>
            <p:cNvSpPr>
              <a:spLocks noChangeArrowheads="1"/>
            </p:cNvSpPr>
            <p:nvPr/>
          </p:nvSpPr>
          <p:spPr bwMode="auto">
            <a:xfrm>
              <a:off x="1392" y="1728"/>
              <a:ext cx="2784" cy="1872"/>
            </a:xfrm>
            <a:prstGeom prst="rect">
              <a:avLst/>
            </a:prstGeom>
            <a:solidFill>
              <a:srgbClr val="E6E6E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343" tIns="44379" rIns="90343" bIns="44379" anchor="ctr"/>
            <a:lstStyle/>
            <a:p>
              <a:pPr algn="ctr" defTabSz="912813"/>
              <a:endParaRPr lang="en-US"/>
            </a:p>
          </p:txBody>
        </p:sp>
        <p:sp>
          <p:nvSpPr>
            <p:cNvPr id="977926" name="Rectangle 1030"/>
            <p:cNvSpPr>
              <a:spLocks noChangeArrowheads="1"/>
            </p:cNvSpPr>
            <p:nvPr/>
          </p:nvSpPr>
          <p:spPr bwMode="auto">
            <a:xfrm>
              <a:off x="1536" y="1920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7927" name="Rectangle 1031"/>
            <p:cNvSpPr>
              <a:spLocks noChangeArrowheads="1"/>
            </p:cNvSpPr>
            <p:nvPr/>
          </p:nvSpPr>
          <p:spPr bwMode="auto">
            <a:xfrm>
              <a:off x="1536" y="230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7928" name="Rectangle 1032"/>
            <p:cNvSpPr>
              <a:spLocks noChangeArrowheads="1"/>
            </p:cNvSpPr>
            <p:nvPr/>
          </p:nvSpPr>
          <p:spPr bwMode="auto">
            <a:xfrm>
              <a:off x="1536" y="3216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7929" name="Rectangle 1033"/>
            <p:cNvSpPr>
              <a:spLocks noChangeArrowheads="1"/>
            </p:cNvSpPr>
            <p:nvPr/>
          </p:nvSpPr>
          <p:spPr bwMode="auto">
            <a:xfrm>
              <a:off x="3456" y="1968"/>
              <a:ext cx="528" cy="24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7930" name="Rectangle 1034"/>
            <p:cNvSpPr>
              <a:spLocks noChangeArrowheads="1"/>
            </p:cNvSpPr>
            <p:nvPr/>
          </p:nvSpPr>
          <p:spPr bwMode="auto">
            <a:xfrm>
              <a:off x="3456" y="2352"/>
              <a:ext cx="528" cy="24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7931" name="Rectangle 1035"/>
            <p:cNvSpPr>
              <a:spLocks noChangeArrowheads="1"/>
            </p:cNvSpPr>
            <p:nvPr/>
          </p:nvSpPr>
          <p:spPr bwMode="auto">
            <a:xfrm>
              <a:off x="3456" y="3264"/>
              <a:ext cx="528" cy="24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7932" name="Rectangle 1036"/>
            <p:cNvSpPr>
              <a:spLocks noChangeArrowheads="1"/>
            </p:cNvSpPr>
            <p:nvPr/>
          </p:nvSpPr>
          <p:spPr bwMode="auto">
            <a:xfrm>
              <a:off x="2352" y="2016"/>
              <a:ext cx="816" cy="1344"/>
            </a:xfrm>
            <a:prstGeom prst="rect">
              <a:avLst/>
            </a:prstGeom>
            <a:solidFill>
              <a:srgbClr val="99FF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7933" name="Line 1037"/>
            <p:cNvSpPr>
              <a:spLocks noChangeShapeType="1"/>
            </p:cNvSpPr>
            <p:nvPr/>
          </p:nvSpPr>
          <p:spPr bwMode="auto">
            <a:xfrm>
              <a:off x="1200" y="2064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77934" name="Line 1038"/>
            <p:cNvSpPr>
              <a:spLocks noChangeShapeType="1"/>
            </p:cNvSpPr>
            <p:nvPr/>
          </p:nvSpPr>
          <p:spPr bwMode="auto">
            <a:xfrm>
              <a:off x="1200" y="2400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77935" name="Line 1039"/>
            <p:cNvSpPr>
              <a:spLocks noChangeShapeType="1"/>
            </p:cNvSpPr>
            <p:nvPr/>
          </p:nvSpPr>
          <p:spPr bwMode="auto">
            <a:xfrm>
              <a:off x="1200" y="3360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77936" name="Line 1040"/>
            <p:cNvSpPr>
              <a:spLocks noChangeShapeType="1"/>
            </p:cNvSpPr>
            <p:nvPr/>
          </p:nvSpPr>
          <p:spPr bwMode="auto">
            <a:xfrm>
              <a:off x="3984" y="3408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77937" name="Line 1041"/>
            <p:cNvSpPr>
              <a:spLocks noChangeShapeType="1"/>
            </p:cNvSpPr>
            <p:nvPr/>
          </p:nvSpPr>
          <p:spPr bwMode="auto">
            <a:xfrm>
              <a:off x="3984" y="2448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77938" name="Line 1042"/>
            <p:cNvSpPr>
              <a:spLocks noChangeShapeType="1"/>
            </p:cNvSpPr>
            <p:nvPr/>
          </p:nvSpPr>
          <p:spPr bwMode="auto">
            <a:xfrm>
              <a:off x="3984" y="2064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77939" name="Freeform 1043"/>
            <p:cNvSpPr>
              <a:spLocks/>
            </p:cNvSpPr>
            <p:nvPr/>
          </p:nvSpPr>
          <p:spPr bwMode="auto">
            <a:xfrm>
              <a:off x="2448" y="2208"/>
              <a:ext cx="576" cy="960"/>
            </a:xfrm>
            <a:custGeom>
              <a:avLst/>
              <a:gdLst>
                <a:gd name="T0" fmla="*/ 0 w 576"/>
                <a:gd name="T1" fmla="*/ 0 h 960"/>
                <a:gd name="T2" fmla="*/ 144 w 576"/>
                <a:gd name="T3" fmla="*/ 0 h 960"/>
                <a:gd name="T4" fmla="*/ 432 w 576"/>
                <a:gd name="T5" fmla="*/ 960 h 960"/>
                <a:gd name="T6" fmla="*/ 576 w 576"/>
                <a:gd name="T7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" h="960">
                  <a:moveTo>
                    <a:pt x="0" y="0"/>
                  </a:moveTo>
                  <a:lnTo>
                    <a:pt x="144" y="0"/>
                  </a:lnTo>
                  <a:lnTo>
                    <a:pt x="432" y="960"/>
                  </a:lnTo>
                  <a:lnTo>
                    <a:pt x="576" y="96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77940" name="Freeform 1044"/>
            <p:cNvSpPr>
              <a:spLocks/>
            </p:cNvSpPr>
            <p:nvPr/>
          </p:nvSpPr>
          <p:spPr bwMode="auto">
            <a:xfrm flipH="1">
              <a:off x="2448" y="2208"/>
              <a:ext cx="576" cy="960"/>
            </a:xfrm>
            <a:custGeom>
              <a:avLst/>
              <a:gdLst>
                <a:gd name="T0" fmla="*/ 0 w 576"/>
                <a:gd name="T1" fmla="*/ 0 h 960"/>
                <a:gd name="T2" fmla="*/ 144 w 576"/>
                <a:gd name="T3" fmla="*/ 0 h 960"/>
                <a:gd name="T4" fmla="*/ 432 w 576"/>
                <a:gd name="T5" fmla="*/ 960 h 960"/>
                <a:gd name="T6" fmla="*/ 576 w 576"/>
                <a:gd name="T7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" h="960">
                  <a:moveTo>
                    <a:pt x="0" y="0"/>
                  </a:moveTo>
                  <a:lnTo>
                    <a:pt x="144" y="0"/>
                  </a:lnTo>
                  <a:lnTo>
                    <a:pt x="432" y="960"/>
                  </a:lnTo>
                  <a:lnTo>
                    <a:pt x="576" y="96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77941" name="Oval 1045"/>
            <p:cNvSpPr>
              <a:spLocks noChangeArrowheads="1"/>
            </p:cNvSpPr>
            <p:nvPr/>
          </p:nvSpPr>
          <p:spPr bwMode="auto">
            <a:xfrm>
              <a:off x="1728" y="2640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7942" name="Oval 1046"/>
            <p:cNvSpPr>
              <a:spLocks noChangeArrowheads="1"/>
            </p:cNvSpPr>
            <p:nvPr/>
          </p:nvSpPr>
          <p:spPr bwMode="auto">
            <a:xfrm>
              <a:off x="1728" y="283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7943" name="Oval 1047"/>
            <p:cNvSpPr>
              <a:spLocks noChangeArrowheads="1"/>
            </p:cNvSpPr>
            <p:nvPr/>
          </p:nvSpPr>
          <p:spPr bwMode="auto">
            <a:xfrm>
              <a:off x="1728" y="3024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7944" name="Oval 1048"/>
            <p:cNvSpPr>
              <a:spLocks noChangeArrowheads="1"/>
            </p:cNvSpPr>
            <p:nvPr/>
          </p:nvSpPr>
          <p:spPr bwMode="auto">
            <a:xfrm>
              <a:off x="3696" y="2640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7945" name="Oval 1049"/>
            <p:cNvSpPr>
              <a:spLocks noChangeArrowheads="1"/>
            </p:cNvSpPr>
            <p:nvPr/>
          </p:nvSpPr>
          <p:spPr bwMode="auto">
            <a:xfrm>
              <a:off x="3696" y="283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7946" name="Oval 1050"/>
            <p:cNvSpPr>
              <a:spLocks noChangeArrowheads="1"/>
            </p:cNvSpPr>
            <p:nvPr/>
          </p:nvSpPr>
          <p:spPr bwMode="auto">
            <a:xfrm>
              <a:off x="3696" y="3024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</p:grpSp>
      <p:sp>
        <p:nvSpPr>
          <p:cNvPr id="977960" name="Text Box 1064"/>
          <p:cNvSpPr txBox="1">
            <a:spLocks noChangeArrowheads="1"/>
          </p:cNvSpPr>
          <p:nvPr/>
        </p:nvSpPr>
        <p:spPr bwMode="auto">
          <a:xfrm>
            <a:off x="5500687" y="4816475"/>
            <a:ext cx="277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43" tIns="44379" rIns="90343" bIns="44379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977961" name="Text Box 1065"/>
          <p:cNvSpPr txBox="1">
            <a:spLocks noChangeArrowheads="1"/>
          </p:cNvSpPr>
          <p:nvPr/>
        </p:nvSpPr>
        <p:spPr bwMode="auto">
          <a:xfrm>
            <a:off x="5494337" y="5246688"/>
            <a:ext cx="292100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43" tIns="44379" rIns="90343" bIns="44379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Arial" charset="0"/>
              </a:rPr>
              <a:t>2</a:t>
            </a:r>
          </a:p>
        </p:txBody>
      </p:sp>
      <p:sp>
        <p:nvSpPr>
          <p:cNvPr id="977962" name="Line 1066"/>
          <p:cNvSpPr>
            <a:spLocks noChangeShapeType="1"/>
          </p:cNvSpPr>
          <p:nvPr/>
        </p:nvSpPr>
        <p:spPr bwMode="auto">
          <a:xfrm flipH="1">
            <a:off x="3965575" y="4195763"/>
            <a:ext cx="304800" cy="6080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77963" name="Line 1067"/>
          <p:cNvSpPr>
            <a:spLocks noChangeShapeType="1"/>
          </p:cNvSpPr>
          <p:nvPr/>
        </p:nvSpPr>
        <p:spPr bwMode="auto">
          <a:xfrm flipH="1">
            <a:off x="4194175" y="4195763"/>
            <a:ext cx="228600" cy="10636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77964" name="Line 1068"/>
          <p:cNvSpPr>
            <a:spLocks noChangeShapeType="1"/>
          </p:cNvSpPr>
          <p:nvPr/>
        </p:nvSpPr>
        <p:spPr bwMode="auto">
          <a:xfrm flipH="1">
            <a:off x="4117975" y="4195763"/>
            <a:ext cx="379412" cy="20526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977965" name="Group 1069"/>
          <p:cNvGrpSpPr>
            <a:grpSpLocks/>
          </p:cNvGrpSpPr>
          <p:nvPr/>
        </p:nvGrpSpPr>
        <p:grpSpPr bwMode="auto">
          <a:xfrm>
            <a:off x="1377950" y="4803775"/>
            <a:ext cx="4946650" cy="760413"/>
            <a:chOff x="576" y="2640"/>
            <a:chExt cx="3120" cy="480"/>
          </a:xfrm>
        </p:grpSpPr>
        <p:sp>
          <p:nvSpPr>
            <p:cNvPr id="977966" name="Text Box 1070"/>
            <p:cNvSpPr txBox="1">
              <a:spLocks noChangeArrowheads="1"/>
            </p:cNvSpPr>
            <p:nvPr/>
          </p:nvSpPr>
          <p:spPr bwMode="auto">
            <a:xfrm>
              <a:off x="912" y="2928"/>
              <a:ext cx="88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343" tIns="44379" rIns="90343" bIns="44379">
              <a:spAutoFit/>
            </a:bodyPr>
            <a:lstStyle>
              <a:lvl1pPr defTabSz="9128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defTabSz="9128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912813" defTabSz="9128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370013" defTabSz="9128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825625" defTabSz="9128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282825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740025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197225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654425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>
                  <a:latin typeface="Arial" charset="0"/>
                </a:rPr>
                <a:t>128.16.120.111</a:t>
              </a:r>
            </a:p>
          </p:txBody>
        </p:sp>
        <p:sp>
          <p:nvSpPr>
            <p:cNvPr id="977967" name="Rectangle 1071"/>
            <p:cNvSpPr>
              <a:spLocks noChangeArrowheads="1"/>
            </p:cNvSpPr>
            <p:nvPr/>
          </p:nvSpPr>
          <p:spPr bwMode="auto">
            <a:xfrm>
              <a:off x="912" y="2928"/>
              <a:ext cx="91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7968" name="Rectangle 1072"/>
            <p:cNvSpPr>
              <a:spLocks noChangeArrowheads="1"/>
            </p:cNvSpPr>
            <p:nvPr/>
          </p:nvSpPr>
          <p:spPr bwMode="auto">
            <a:xfrm>
              <a:off x="576" y="2928"/>
              <a:ext cx="336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7969" name="Freeform 1073"/>
            <p:cNvSpPr>
              <a:spLocks/>
            </p:cNvSpPr>
            <p:nvPr/>
          </p:nvSpPr>
          <p:spPr bwMode="auto">
            <a:xfrm>
              <a:off x="1824" y="2784"/>
              <a:ext cx="1872" cy="192"/>
            </a:xfrm>
            <a:custGeom>
              <a:avLst/>
              <a:gdLst>
                <a:gd name="T0" fmla="*/ 0 w 1872"/>
                <a:gd name="T1" fmla="*/ 192 h 192"/>
                <a:gd name="T2" fmla="*/ 768 w 1872"/>
                <a:gd name="T3" fmla="*/ 192 h 192"/>
                <a:gd name="T4" fmla="*/ 1296 w 1872"/>
                <a:gd name="T5" fmla="*/ 0 h 192"/>
                <a:gd name="T6" fmla="*/ 1872 w 1872"/>
                <a:gd name="T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2" h="192">
                  <a:moveTo>
                    <a:pt x="0" y="192"/>
                  </a:moveTo>
                  <a:lnTo>
                    <a:pt x="768" y="192"/>
                  </a:lnTo>
                  <a:lnTo>
                    <a:pt x="1296" y="0"/>
                  </a:lnTo>
                  <a:lnTo>
                    <a:pt x="1872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77970" name="Text Box 1074"/>
            <p:cNvSpPr txBox="1">
              <a:spLocks noChangeArrowheads="1"/>
            </p:cNvSpPr>
            <p:nvPr/>
          </p:nvSpPr>
          <p:spPr bwMode="auto">
            <a:xfrm>
              <a:off x="943" y="2640"/>
              <a:ext cx="827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343" tIns="44379" rIns="90343" bIns="44379">
              <a:spAutoFit/>
            </a:bodyPr>
            <a:lstStyle>
              <a:lvl1pPr defTabSz="9128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defTabSz="9128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912813" defTabSz="9128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370013" defTabSz="9128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825625" defTabSz="9128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282825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740025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197225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654425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>
                  <a:latin typeface="Arial" charset="0"/>
                </a:rPr>
                <a:t>12.82.100.101</a:t>
              </a:r>
            </a:p>
          </p:txBody>
        </p:sp>
        <p:sp>
          <p:nvSpPr>
            <p:cNvPr id="977971" name="Rectangle 1075"/>
            <p:cNvSpPr>
              <a:spLocks noChangeArrowheads="1"/>
            </p:cNvSpPr>
            <p:nvPr/>
          </p:nvSpPr>
          <p:spPr bwMode="auto">
            <a:xfrm>
              <a:off x="912" y="2640"/>
              <a:ext cx="91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7972" name="Rectangle 1076"/>
            <p:cNvSpPr>
              <a:spLocks noChangeArrowheads="1"/>
            </p:cNvSpPr>
            <p:nvPr/>
          </p:nvSpPr>
          <p:spPr bwMode="auto">
            <a:xfrm>
              <a:off x="576" y="2640"/>
              <a:ext cx="336" cy="19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7973" name="Freeform 1077"/>
            <p:cNvSpPr>
              <a:spLocks/>
            </p:cNvSpPr>
            <p:nvPr/>
          </p:nvSpPr>
          <p:spPr bwMode="auto">
            <a:xfrm>
              <a:off x="1824" y="2736"/>
              <a:ext cx="1824" cy="336"/>
            </a:xfrm>
            <a:custGeom>
              <a:avLst/>
              <a:gdLst>
                <a:gd name="T0" fmla="*/ 0 w 1824"/>
                <a:gd name="T1" fmla="*/ 0 h 336"/>
                <a:gd name="T2" fmla="*/ 528 w 1824"/>
                <a:gd name="T3" fmla="*/ 0 h 336"/>
                <a:gd name="T4" fmla="*/ 1104 w 1824"/>
                <a:gd name="T5" fmla="*/ 336 h 336"/>
                <a:gd name="T6" fmla="*/ 1824 w 1824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24" h="336">
                  <a:moveTo>
                    <a:pt x="0" y="0"/>
                  </a:moveTo>
                  <a:lnTo>
                    <a:pt x="528" y="0"/>
                  </a:lnTo>
                  <a:lnTo>
                    <a:pt x="1104" y="336"/>
                  </a:lnTo>
                  <a:lnTo>
                    <a:pt x="1824" y="336"/>
                  </a:lnTo>
                </a:path>
              </a:pathLst>
            </a:custGeom>
            <a:noFill/>
            <a:ln w="25400" cap="flat" cmpd="sng">
              <a:solidFill>
                <a:schemeClr val="accent2"/>
              </a:solidFill>
              <a:prstDash val="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505200" y="3059113"/>
            <a:ext cx="2543175" cy="1143000"/>
            <a:chOff x="4041775" y="3059113"/>
            <a:chExt cx="2006600" cy="1143000"/>
          </a:xfrm>
        </p:grpSpPr>
        <p:sp>
          <p:nvSpPr>
            <p:cNvPr id="977947" name="Rectangle 1051"/>
            <p:cNvSpPr>
              <a:spLocks noChangeArrowheads="1"/>
            </p:cNvSpPr>
            <p:nvPr/>
          </p:nvSpPr>
          <p:spPr bwMode="auto">
            <a:xfrm>
              <a:off x="5541962" y="3921125"/>
              <a:ext cx="477838" cy="280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343" tIns="44379" rIns="90343" bIns="44379"/>
            <a:lstStyle/>
            <a:p>
              <a:pPr algn="ctr" defTabSz="915988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SzPct val="75000"/>
                <a:buFont typeface="Wingdings" charset="0"/>
                <a:buNone/>
              </a:pPr>
              <a:r>
                <a:rPr lang="en-US" sz="1400"/>
                <a:t>…</a:t>
              </a:r>
            </a:p>
          </p:txBody>
        </p:sp>
        <p:sp>
          <p:nvSpPr>
            <p:cNvPr id="977948" name="Rectangle 1052"/>
            <p:cNvSpPr>
              <a:spLocks noChangeArrowheads="1"/>
            </p:cNvSpPr>
            <p:nvPr/>
          </p:nvSpPr>
          <p:spPr bwMode="auto">
            <a:xfrm>
              <a:off x="4041775" y="3921125"/>
              <a:ext cx="1500187" cy="280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343" tIns="44379" rIns="90343" bIns="44379"/>
            <a:lstStyle/>
            <a:p>
              <a:pPr algn="ctr" defTabSz="915988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SzPct val="75000"/>
                <a:buFont typeface="Wingdings" charset="0"/>
                <a:buNone/>
              </a:pPr>
              <a:r>
                <a:rPr lang="en-US" sz="1400"/>
                <a:t>…</a:t>
              </a:r>
            </a:p>
          </p:txBody>
        </p:sp>
        <p:sp>
          <p:nvSpPr>
            <p:cNvPr id="977949" name="Rectangle 1053"/>
            <p:cNvSpPr>
              <a:spLocks noChangeArrowheads="1"/>
            </p:cNvSpPr>
            <p:nvPr/>
          </p:nvSpPr>
          <p:spPr bwMode="auto">
            <a:xfrm>
              <a:off x="5541962" y="3340100"/>
              <a:ext cx="477838" cy="284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343" tIns="44379" rIns="90343" bIns="44379"/>
            <a:lstStyle/>
            <a:p>
              <a:pPr algn="ctr" defTabSz="915988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SzPct val="75000"/>
                <a:buFont typeface="Wingdings" charset="0"/>
                <a:buNone/>
              </a:pPr>
              <a:r>
                <a:rPr lang="en-US" sz="1400"/>
                <a:t> 3</a:t>
              </a:r>
            </a:p>
          </p:txBody>
        </p:sp>
        <p:sp>
          <p:nvSpPr>
            <p:cNvPr id="977950" name="Rectangle 1054"/>
            <p:cNvSpPr>
              <a:spLocks noChangeArrowheads="1"/>
            </p:cNvSpPr>
            <p:nvPr/>
          </p:nvSpPr>
          <p:spPr bwMode="auto">
            <a:xfrm>
              <a:off x="4041775" y="3340100"/>
              <a:ext cx="1500187" cy="284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343" tIns="44379" rIns="90343" bIns="44379"/>
            <a:lstStyle/>
            <a:p>
              <a:pPr algn="ctr" defTabSz="915988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SzPct val="75000"/>
                <a:buFont typeface="Wingdings" charset="0"/>
                <a:buNone/>
              </a:pPr>
              <a:r>
                <a:rPr lang="en-US" sz="1400"/>
                <a:t>12.82.xxx.xxx</a:t>
              </a:r>
            </a:p>
          </p:txBody>
        </p:sp>
        <p:sp>
          <p:nvSpPr>
            <p:cNvPr id="977951" name="Rectangle 1055"/>
            <p:cNvSpPr>
              <a:spLocks noChangeArrowheads="1"/>
            </p:cNvSpPr>
            <p:nvPr/>
          </p:nvSpPr>
          <p:spPr bwMode="auto">
            <a:xfrm>
              <a:off x="5541962" y="3059113"/>
              <a:ext cx="477838" cy="280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343" tIns="44379" rIns="90343" bIns="44379"/>
            <a:lstStyle/>
            <a:p>
              <a:pPr algn="ctr" defTabSz="915988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SzPct val="75000"/>
                <a:buFont typeface="Wingdings" charset="0"/>
                <a:buNone/>
              </a:pPr>
              <a:r>
                <a:rPr lang="en-US" sz="1400"/>
                <a:t> 1</a:t>
              </a:r>
            </a:p>
          </p:txBody>
        </p:sp>
        <p:sp>
          <p:nvSpPr>
            <p:cNvPr id="977952" name="Rectangle 1056"/>
            <p:cNvSpPr>
              <a:spLocks noChangeArrowheads="1"/>
            </p:cNvSpPr>
            <p:nvPr/>
          </p:nvSpPr>
          <p:spPr bwMode="auto">
            <a:xfrm>
              <a:off x="4041775" y="3059113"/>
              <a:ext cx="1500187" cy="280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343" tIns="44379" rIns="90343" bIns="44379"/>
            <a:lstStyle/>
            <a:p>
              <a:pPr algn="ctr" defTabSz="915988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SzPct val="75000"/>
                <a:buFont typeface="Wingdings" charset="0"/>
                <a:buNone/>
              </a:pPr>
              <a:r>
                <a:rPr lang="en-US" sz="1400"/>
                <a:t>128.16.120.xxx</a:t>
              </a:r>
            </a:p>
          </p:txBody>
        </p:sp>
        <p:sp>
          <p:nvSpPr>
            <p:cNvPr id="977953" name="Line 1057"/>
            <p:cNvSpPr>
              <a:spLocks noChangeShapeType="1"/>
            </p:cNvSpPr>
            <p:nvPr/>
          </p:nvSpPr>
          <p:spPr bwMode="auto">
            <a:xfrm>
              <a:off x="4041775" y="3059113"/>
              <a:ext cx="197802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algn="ctr"/>
              <a:endParaRPr lang="en-US"/>
            </a:p>
          </p:txBody>
        </p:sp>
        <p:sp>
          <p:nvSpPr>
            <p:cNvPr id="977954" name="Line 1058"/>
            <p:cNvSpPr>
              <a:spLocks noChangeShapeType="1"/>
            </p:cNvSpPr>
            <p:nvPr/>
          </p:nvSpPr>
          <p:spPr bwMode="auto">
            <a:xfrm>
              <a:off x="4041775" y="3340100"/>
              <a:ext cx="19780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algn="ctr"/>
              <a:endParaRPr lang="en-US"/>
            </a:p>
          </p:txBody>
        </p:sp>
        <p:sp>
          <p:nvSpPr>
            <p:cNvPr id="977955" name="Line 1059"/>
            <p:cNvSpPr>
              <a:spLocks noChangeShapeType="1"/>
            </p:cNvSpPr>
            <p:nvPr/>
          </p:nvSpPr>
          <p:spPr bwMode="auto">
            <a:xfrm>
              <a:off x="4041775" y="3624263"/>
              <a:ext cx="19780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algn="ctr"/>
              <a:endParaRPr lang="en-US"/>
            </a:p>
          </p:txBody>
        </p:sp>
        <p:sp>
          <p:nvSpPr>
            <p:cNvPr id="977956" name="Line 1060"/>
            <p:cNvSpPr>
              <a:spLocks noChangeShapeType="1"/>
            </p:cNvSpPr>
            <p:nvPr/>
          </p:nvSpPr>
          <p:spPr bwMode="auto">
            <a:xfrm>
              <a:off x="4041775" y="4202113"/>
              <a:ext cx="197802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algn="ctr"/>
              <a:endParaRPr lang="en-US"/>
            </a:p>
          </p:txBody>
        </p:sp>
        <p:sp>
          <p:nvSpPr>
            <p:cNvPr id="977957" name="Line 1061"/>
            <p:cNvSpPr>
              <a:spLocks noChangeShapeType="1"/>
            </p:cNvSpPr>
            <p:nvPr/>
          </p:nvSpPr>
          <p:spPr bwMode="auto">
            <a:xfrm>
              <a:off x="4046537" y="3059113"/>
              <a:ext cx="0" cy="11430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algn="ctr"/>
              <a:endParaRPr lang="en-US"/>
            </a:p>
          </p:txBody>
        </p:sp>
        <p:sp>
          <p:nvSpPr>
            <p:cNvPr id="977958" name="Line 1062"/>
            <p:cNvSpPr>
              <a:spLocks noChangeShapeType="1"/>
            </p:cNvSpPr>
            <p:nvPr/>
          </p:nvSpPr>
          <p:spPr bwMode="auto">
            <a:xfrm>
              <a:off x="5570537" y="3059113"/>
              <a:ext cx="0" cy="1143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algn="ctr"/>
              <a:endParaRPr lang="en-US"/>
            </a:p>
          </p:txBody>
        </p:sp>
        <p:sp>
          <p:nvSpPr>
            <p:cNvPr id="977959" name="Line 1063"/>
            <p:cNvSpPr>
              <a:spLocks noChangeShapeType="1"/>
            </p:cNvSpPr>
            <p:nvPr/>
          </p:nvSpPr>
          <p:spPr bwMode="auto">
            <a:xfrm>
              <a:off x="6027737" y="3059113"/>
              <a:ext cx="0" cy="11430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algn="ctr"/>
              <a:endParaRPr lang="en-US"/>
            </a:p>
          </p:txBody>
        </p:sp>
        <p:sp>
          <p:nvSpPr>
            <p:cNvPr id="977974" name="Line 1078"/>
            <p:cNvSpPr>
              <a:spLocks noChangeShapeType="1"/>
            </p:cNvSpPr>
            <p:nvPr/>
          </p:nvSpPr>
          <p:spPr bwMode="auto">
            <a:xfrm>
              <a:off x="4046537" y="3897313"/>
              <a:ext cx="19780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algn="ctr"/>
              <a:endParaRPr lang="en-US"/>
            </a:p>
          </p:txBody>
        </p:sp>
        <p:sp>
          <p:nvSpPr>
            <p:cNvPr id="977975" name="Rectangle 1079"/>
            <p:cNvSpPr>
              <a:spLocks noChangeArrowheads="1"/>
            </p:cNvSpPr>
            <p:nvPr/>
          </p:nvSpPr>
          <p:spPr bwMode="auto">
            <a:xfrm>
              <a:off x="4046537" y="3613150"/>
              <a:ext cx="1500188" cy="284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343" tIns="44379" rIns="90343" bIns="44379"/>
            <a:lstStyle/>
            <a:p>
              <a:pPr algn="ctr" defTabSz="915988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SzPct val="75000"/>
                <a:buFont typeface="Wingdings" charset="0"/>
                <a:buNone/>
              </a:pPr>
              <a:r>
                <a:rPr lang="en-US" sz="1400"/>
                <a:t>12.82.100.xxx</a:t>
              </a:r>
            </a:p>
          </p:txBody>
        </p:sp>
        <p:sp>
          <p:nvSpPr>
            <p:cNvPr id="977976" name="Rectangle 1080"/>
            <p:cNvSpPr>
              <a:spLocks noChangeArrowheads="1"/>
            </p:cNvSpPr>
            <p:nvPr/>
          </p:nvSpPr>
          <p:spPr bwMode="auto">
            <a:xfrm>
              <a:off x="5570537" y="3613150"/>
              <a:ext cx="477838" cy="284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343" tIns="44379" rIns="90343" bIns="44379"/>
            <a:lstStyle/>
            <a:p>
              <a:pPr algn="ctr" defTabSz="915988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SzPct val="75000"/>
                <a:buFont typeface="Wingdings" charset="0"/>
                <a:buNone/>
              </a:pPr>
              <a:r>
                <a:rPr lang="en-US" sz="1400" dirty="0" smtClean="0"/>
                <a:t>2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82952015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685800"/>
          </a:xfrm>
        </p:spPr>
        <p:txBody>
          <a:bodyPr/>
          <a:lstStyle/>
          <a:p>
            <a:r>
              <a:rPr lang="en-US" sz="3600" dirty="0">
                <a:latin typeface="+mn-lt"/>
                <a:ea typeface="ＭＳ Ｐゴシック" charset="0"/>
                <a:cs typeface="ＭＳ Ｐゴシック" charset="0"/>
              </a:rPr>
              <a:t>Example #1: </a:t>
            </a:r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4 Prefixes, 4 Ports</a:t>
            </a:r>
            <a:endParaRPr lang="en-US" sz="36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98001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10203"/>
              </p:ext>
            </p:extLst>
          </p:nvPr>
        </p:nvGraphicFramePr>
        <p:xfrm>
          <a:off x="2362200" y="4038600"/>
          <a:ext cx="4419600" cy="2374900"/>
        </p:xfrm>
        <a:graphic>
          <a:graphicData uri="http://schemas.openxmlformats.org/drawingml/2006/table">
            <a:tbl>
              <a:tblPr/>
              <a:tblGrid>
                <a:gridCol w="2667000"/>
                <a:gridCol w="17526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Prefix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Port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201.143.0.0/22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Port 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201.143.4.0.0/24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Port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201.143.5.0.0/24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Port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201.143.6.0/23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Port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27351" name="Group 12"/>
          <p:cNvGrpSpPr>
            <a:grpSpLocks/>
          </p:cNvGrpSpPr>
          <p:nvPr/>
        </p:nvGrpSpPr>
        <p:grpSpPr bwMode="auto">
          <a:xfrm>
            <a:off x="893763" y="1447800"/>
            <a:ext cx="7356475" cy="2103438"/>
            <a:chOff x="933450" y="2514600"/>
            <a:chExt cx="7354888" cy="2088887"/>
          </a:xfrm>
        </p:grpSpPr>
        <p:sp>
          <p:nvSpPr>
            <p:cNvPr id="227357" name="Oval 13"/>
            <p:cNvSpPr>
              <a:spLocks noChangeArrowheads="1"/>
            </p:cNvSpPr>
            <p:nvPr/>
          </p:nvSpPr>
          <p:spPr bwMode="auto">
            <a:xfrm>
              <a:off x="2895600" y="3951288"/>
              <a:ext cx="1295400" cy="381000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27358" name="Oval 14"/>
            <p:cNvSpPr>
              <a:spLocks noChangeArrowheads="1"/>
            </p:cNvSpPr>
            <p:nvPr/>
          </p:nvSpPr>
          <p:spPr bwMode="auto">
            <a:xfrm>
              <a:off x="1143000" y="3951288"/>
              <a:ext cx="1295400" cy="381000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227359" name="Oval 15"/>
            <p:cNvSpPr>
              <a:spLocks noChangeArrowheads="1"/>
            </p:cNvSpPr>
            <p:nvPr/>
          </p:nvSpPr>
          <p:spPr bwMode="auto">
            <a:xfrm>
              <a:off x="4876800" y="3951288"/>
              <a:ext cx="1295400" cy="381000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27360" name="Oval 16"/>
            <p:cNvSpPr>
              <a:spLocks noChangeArrowheads="1"/>
            </p:cNvSpPr>
            <p:nvPr/>
          </p:nvSpPr>
          <p:spPr bwMode="auto">
            <a:xfrm>
              <a:off x="6705600" y="3951288"/>
              <a:ext cx="1295400" cy="381000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27361" name="Text Box 9"/>
            <p:cNvSpPr txBox="1">
              <a:spLocks noChangeArrowheads="1"/>
            </p:cNvSpPr>
            <p:nvPr/>
          </p:nvSpPr>
          <p:spPr bwMode="auto">
            <a:xfrm>
              <a:off x="933450" y="4267200"/>
              <a:ext cx="1582738" cy="336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0">
                  <a:solidFill>
                    <a:srgbClr val="000000"/>
                  </a:solidFill>
                  <a:latin typeface="+mn-lt"/>
                </a:rPr>
                <a:t>201.143.0.0/22</a:t>
              </a:r>
            </a:p>
          </p:txBody>
        </p:sp>
        <p:sp>
          <p:nvSpPr>
            <p:cNvPr id="227362" name="Text Box 10"/>
            <p:cNvSpPr txBox="1">
              <a:spLocks noChangeArrowheads="1"/>
            </p:cNvSpPr>
            <p:nvPr/>
          </p:nvSpPr>
          <p:spPr bwMode="auto">
            <a:xfrm>
              <a:off x="2714625" y="4267200"/>
              <a:ext cx="1582738" cy="336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0">
                  <a:solidFill>
                    <a:srgbClr val="000000"/>
                  </a:solidFill>
                  <a:latin typeface="+mn-lt"/>
                </a:rPr>
                <a:t>201.143.4.0/24</a:t>
              </a:r>
            </a:p>
          </p:txBody>
        </p:sp>
        <p:sp>
          <p:nvSpPr>
            <p:cNvPr id="227363" name="Text Box 11"/>
            <p:cNvSpPr txBox="1">
              <a:spLocks noChangeArrowheads="1"/>
            </p:cNvSpPr>
            <p:nvPr/>
          </p:nvSpPr>
          <p:spPr bwMode="auto">
            <a:xfrm>
              <a:off x="4724400" y="4267200"/>
              <a:ext cx="1582738" cy="336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 dirty="0">
                  <a:solidFill>
                    <a:srgbClr val="000000"/>
                  </a:solidFill>
                  <a:latin typeface="+mn-lt"/>
                </a:rPr>
                <a:t>201.143.5.0/24</a:t>
              </a:r>
            </a:p>
          </p:txBody>
        </p:sp>
        <p:sp>
          <p:nvSpPr>
            <p:cNvPr id="227364" name="Text Box 12"/>
            <p:cNvSpPr txBox="1">
              <a:spLocks noChangeArrowheads="1"/>
            </p:cNvSpPr>
            <p:nvPr/>
          </p:nvSpPr>
          <p:spPr bwMode="auto">
            <a:xfrm>
              <a:off x="6705600" y="4267200"/>
              <a:ext cx="1582738" cy="336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solidFill>
                    <a:srgbClr val="000000"/>
                  </a:solidFill>
                  <a:latin typeface="+mn-lt"/>
                </a:rPr>
                <a:t>201.143.6.0/23</a:t>
              </a:r>
            </a:p>
          </p:txBody>
        </p:sp>
        <p:cxnSp>
          <p:nvCxnSpPr>
            <p:cNvPr id="227365" name="AutoShape 13"/>
            <p:cNvCxnSpPr>
              <a:cxnSpLocks noChangeShapeType="1"/>
            </p:cNvCxnSpPr>
            <p:nvPr/>
          </p:nvCxnSpPr>
          <p:spPr bwMode="auto">
            <a:xfrm rot="10800000" flipV="1">
              <a:off x="1790700" y="2808288"/>
              <a:ext cx="1763713" cy="114300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7366" name="AutoShape 14"/>
            <p:cNvCxnSpPr>
              <a:cxnSpLocks noChangeShapeType="1"/>
            </p:cNvCxnSpPr>
            <p:nvPr/>
          </p:nvCxnSpPr>
          <p:spPr bwMode="auto">
            <a:xfrm rot="5400000">
              <a:off x="3567907" y="2985293"/>
              <a:ext cx="838200" cy="111601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7367" name="AutoShape 15"/>
            <p:cNvCxnSpPr>
              <a:cxnSpLocks noChangeShapeType="1"/>
              <a:endCxn id="227360" idx="0"/>
            </p:cNvCxnSpPr>
            <p:nvPr/>
          </p:nvCxnSpPr>
          <p:spPr bwMode="auto">
            <a:xfrm>
              <a:off x="5764213" y="2808288"/>
              <a:ext cx="1589087" cy="114300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7368" name="AutoShape 16"/>
            <p:cNvCxnSpPr>
              <a:cxnSpLocks noChangeShapeType="1"/>
            </p:cNvCxnSpPr>
            <p:nvPr/>
          </p:nvCxnSpPr>
          <p:spPr bwMode="auto">
            <a:xfrm rot="16200000" flipH="1">
              <a:off x="4691857" y="3156744"/>
              <a:ext cx="838200" cy="750887"/>
            </a:xfrm>
            <a:prstGeom prst="bentConnector3">
              <a:avLst>
                <a:gd name="adj1" fmla="val 51514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7369" name="Oval 25"/>
            <p:cNvSpPr>
              <a:spLocks noChangeArrowheads="1"/>
            </p:cNvSpPr>
            <p:nvPr/>
          </p:nvSpPr>
          <p:spPr bwMode="auto">
            <a:xfrm>
              <a:off x="3505200" y="2514600"/>
              <a:ext cx="2209800" cy="609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 dirty="0" smtClean="0">
                  <a:latin typeface="+mn-lt"/>
                </a:rPr>
                <a:t>ISP Router</a:t>
              </a:r>
              <a:endParaRPr lang="en-US" b="0" dirty="0">
                <a:latin typeface="+mn-lt"/>
              </a:endParaRPr>
            </a:p>
          </p:txBody>
        </p:sp>
      </p:grpSp>
      <p:cxnSp>
        <p:nvCxnSpPr>
          <p:cNvPr id="227352" name="Straight Connector 29"/>
          <p:cNvCxnSpPr>
            <a:cxnSpLocks noChangeShapeType="1"/>
          </p:cNvCxnSpPr>
          <p:nvPr/>
        </p:nvCxnSpPr>
        <p:spPr bwMode="auto">
          <a:xfrm rot="5400000">
            <a:off x="4458494" y="1332706"/>
            <a:ext cx="228600" cy="1588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Box 30"/>
          <p:cNvSpPr txBox="1"/>
          <p:nvPr/>
        </p:nvSpPr>
        <p:spPr>
          <a:xfrm>
            <a:off x="1905000" y="1371600"/>
            <a:ext cx="838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Port</a:t>
            </a:r>
            <a:r>
              <a:rPr lang="en-US" sz="1600" b="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1600" b="0" dirty="0"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71800" y="2057400"/>
            <a:ext cx="838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Port</a:t>
            </a:r>
            <a:r>
              <a:rPr lang="en-US" sz="1600" b="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1600" b="0" dirty="0"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57800" y="2100263"/>
            <a:ext cx="8382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Port</a:t>
            </a:r>
            <a:r>
              <a:rPr lang="en-US" sz="1600" b="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1600" b="0" dirty="0"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96000" y="1371600"/>
            <a:ext cx="838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Port</a:t>
            </a:r>
            <a:r>
              <a:rPr lang="en-US" sz="1600" b="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1600" b="0" dirty="0">
                <a:latin typeface="+mn-lt"/>
                <a:ea typeface="+mn-ea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79362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Finding </a:t>
            </a:r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a </a:t>
            </a:r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match</a:t>
            </a:r>
            <a:endParaRPr lang="en-US" sz="36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Incoming packet destination: 201.143.7.0</a:t>
            </a:r>
            <a:endParaRPr lang="en-US" dirty="0"/>
          </a:p>
        </p:txBody>
      </p:sp>
      <p:graphicFrame>
        <p:nvGraphicFramePr>
          <p:cNvPr id="98001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181715"/>
              </p:ext>
            </p:extLst>
          </p:nvPr>
        </p:nvGraphicFramePr>
        <p:xfrm>
          <a:off x="2438400" y="2743200"/>
          <a:ext cx="4419600" cy="2374900"/>
        </p:xfrm>
        <a:graphic>
          <a:graphicData uri="http://schemas.openxmlformats.org/drawingml/2006/table">
            <a:tbl>
              <a:tblPr/>
              <a:tblGrid>
                <a:gridCol w="2667000"/>
                <a:gridCol w="17526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Prefix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Port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201.143.0.0/22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Port 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201.143.4.0.0/24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Port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201.143.5.0.0/24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Port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201.143.6.0/23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Port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40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Finding </a:t>
            </a:r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a </a:t>
            </a:r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match: convert to binary</a:t>
            </a:r>
            <a:endParaRPr lang="en-US" sz="36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Incoming packet destination: 201.143.7.210</a:t>
            </a:r>
            <a:endParaRPr lang="en-US" dirty="0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762000" y="2184317"/>
            <a:ext cx="7327900" cy="534652"/>
            <a:chOff x="428" y="893"/>
            <a:chExt cx="4616" cy="405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800">
                  <a:latin typeface="+mn-lt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  <p:sp>
            <p:nvSpPr>
              <p:cNvPr id="1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</p:grp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</a:rPr>
                <a:t>11001001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</a:rPr>
                <a:t>10001111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</a:rPr>
                <a:t>00000111</a:t>
              </a:r>
              <a:endPara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</a:rPr>
                <a:t>11010010</a:t>
              </a:r>
              <a:endPara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762000" y="4040562"/>
            <a:ext cx="7327900" cy="534652"/>
            <a:chOff x="428" y="893"/>
            <a:chExt cx="4616" cy="405"/>
          </a:xfrm>
        </p:grpSpPr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800">
                  <a:solidFill>
                    <a:srgbClr val="0D0D0D"/>
                  </a:solidFill>
                  <a:latin typeface="+mn-lt"/>
                </a:endParaRPr>
              </a:p>
            </p:txBody>
          </p:sp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rgbClr val="0D0D0D"/>
                  </a:solidFill>
                  <a:latin typeface="+mn-lt"/>
                </a:endParaRPr>
              </a:p>
            </p:txBody>
          </p:sp>
          <p:sp>
            <p:nvSpPr>
              <p:cNvPr id="2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rgbClr val="0D0D0D"/>
                  </a:solidFill>
                  <a:latin typeface="+mn-lt"/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rgbClr val="0D0D0D"/>
                  </a:solidFill>
                  <a:latin typeface="+mn-lt"/>
                </a:endParaRPr>
              </a:p>
            </p:txBody>
          </p:sp>
        </p:grpSp>
        <p:sp>
          <p:nvSpPr>
            <p:cNvPr id="17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rgbClr val="0D0D0D"/>
                  </a:solidFill>
                  <a:latin typeface="+mn-lt"/>
                </a:rPr>
                <a:t>11001001</a:t>
              </a:r>
            </a:p>
          </p:txBody>
        </p:sp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rgbClr val="0D0D0D"/>
                  </a:solidFill>
                  <a:latin typeface="+mn-lt"/>
                </a:rPr>
                <a:t>10001111</a:t>
              </a:r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03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>
                  <a:solidFill>
                    <a:srgbClr val="0D0D0D"/>
                  </a:solidFill>
                  <a:latin typeface="+mn-lt"/>
                </a:rPr>
                <a:t>000000−−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90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>
                  <a:solidFill>
                    <a:srgbClr val="0D0D0D"/>
                  </a:solidFill>
                  <a:latin typeface="+mn-lt"/>
                </a:rPr>
                <a:t>−−−−−−−</a:t>
              </a:r>
            </a:p>
          </p:txBody>
        </p:sp>
      </p:grpSp>
      <p:grpSp>
        <p:nvGrpSpPr>
          <p:cNvPr id="25" name="Group 5"/>
          <p:cNvGrpSpPr>
            <a:grpSpLocks/>
          </p:cNvGrpSpPr>
          <p:nvPr/>
        </p:nvGrpSpPr>
        <p:grpSpPr bwMode="auto">
          <a:xfrm>
            <a:off x="762000" y="4648200"/>
            <a:ext cx="7327900" cy="595377"/>
            <a:chOff x="428" y="847"/>
            <a:chExt cx="4616" cy="451"/>
          </a:xfrm>
        </p:grpSpPr>
        <p:grpSp>
          <p:nvGrpSpPr>
            <p:cNvPr id="2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800">
                  <a:solidFill>
                    <a:srgbClr val="0D0D0D"/>
                  </a:solidFill>
                  <a:latin typeface="+mn-lt"/>
                </a:endParaRPr>
              </a:p>
            </p:txBody>
          </p:sp>
          <p:sp>
            <p:nvSpPr>
              <p:cNvPr id="3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rgbClr val="0D0D0D"/>
                  </a:solidFill>
                  <a:latin typeface="+mn-lt"/>
                </a:endParaRPr>
              </a:p>
            </p:txBody>
          </p:sp>
          <p:sp>
            <p:nvSpPr>
              <p:cNvPr id="3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rgbClr val="0D0D0D"/>
                  </a:solidFill>
                  <a:latin typeface="+mn-lt"/>
                </a:endParaRPr>
              </a:p>
            </p:txBody>
          </p:sp>
          <p:sp>
            <p:nvSpPr>
              <p:cNvPr id="3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rgbClr val="0D0D0D"/>
                  </a:solidFill>
                  <a:latin typeface="+mn-lt"/>
                </a:endParaRPr>
              </a:p>
            </p:txBody>
          </p:sp>
        </p:grp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438" y="847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rgbClr val="0D0D0D"/>
                  </a:solidFill>
                  <a:latin typeface="+mn-lt"/>
                </a:rPr>
                <a:t>11001001</a:t>
              </a:r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rgbClr val="0D0D0D"/>
                  </a:solidFill>
                  <a:latin typeface="+mn-lt"/>
                </a:rPr>
                <a:t>10001111</a:t>
              </a:r>
            </a:p>
          </p:txBody>
        </p: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 smtClean="0">
                  <a:solidFill>
                    <a:srgbClr val="0D0D0D"/>
                  </a:solidFill>
                  <a:latin typeface="+mn-lt"/>
                </a:rPr>
                <a:t>00000100</a:t>
              </a:r>
              <a:endParaRPr lang="en-US" sz="2800" b="0" dirty="0">
                <a:solidFill>
                  <a:srgbClr val="0D0D0D"/>
                </a:solidFill>
                <a:latin typeface="+mn-lt"/>
              </a:endParaRPr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90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rgbClr val="0D0D0D"/>
                  </a:solidFill>
                  <a:latin typeface="+mn-lt"/>
                </a:rPr>
                <a:t>−−−−−−−</a:t>
              </a:r>
            </a:p>
          </p:txBody>
        </p:sp>
      </p:grpSp>
      <p:grpSp>
        <p:nvGrpSpPr>
          <p:cNvPr id="35" name="Group 5"/>
          <p:cNvGrpSpPr>
            <a:grpSpLocks/>
          </p:cNvGrpSpPr>
          <p:nvPr/>
        </p:nvGrpSpPr>
        <p:grpSpPr bwMode="auto">
          <a:xfrm>
            <a:off x="762000" y="5410200"/>
            <a:ext cx="7327900" cy="534652"/>
            <a:chOff x="428" y="893"/>
            <a:chExt cx="4616" cy="405"/>
          </a:xfrm>
        </p:grpSpPr>
        <p:grpSp>
          <p:nvGrpSpPr>
            <p:cNvPr id="3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41" name="Rectangle 4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800">
                  <a:solidFill>
                    <a:srgbClr val="0D0D0D"/>
                  </a:solidFill>
                  <a:latin typeface="+mn-lt"/>
                </a:endParaRPr>
              </a:p>
            </p:txBody>
          </p:sp>
          <p:sp>
            <p:nvSpPr>
              <p:cNvPr id="4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rgbClr val="0D0D0D"/>
                  </a:solidFill>
                  <a:latin typeface="+mn-lt"/>
                </a:endParaRPr>
              </a:p>
            </p:txBody>
          </p:sp>
          <p:sp>
            <p:nvSpPr>
              <p:cNvPr id="4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rgbClr val="0D0D0D"/>
                  </a:solidFill>
                  <a:latin typeface="+mn-lt"/>
                </a:endParaRPr>
              </a:p>
            </p:txBody>
          </p:sp>
          <p:sp>
            <p:nvSpPr>
              <p:cNvPr id="4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rgbClr val="0D0D0D"/>
                  </a:solidFill>
                  <a:latin typeface="+mn-lt"/>
                </a:endParaRPr>
              </a:p>
            </p:txBody>
          </p:sp>
        </p:grp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rgbClr val="0D0D0D"/>
                  </a:solidFill>
                  <a:latin typeface="+mn-lt"/>
                </a:rPr>
                <a:t>11001001</a:t>
              </a:r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rgbClr val="0D0D0D"/>
                  </a:solidFill>
                  <a:latin typeface="+mn-lt"/>
                </a:rPr>
                <a:t>10001111</a:t>
              </a:r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>
                  <a:solidFill>
                    <a:srgbClr val="0D0D0D"/>
                  </a:solidFill>
                  <a:latin typeface="+mn-lt"/>
                </a:rPr>
                <a:t>00000101</a:t>
              </a:r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90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 smtClean="0">
                  <a:solidFill>
                    <a:srgbClr val="0D0D0D"/>
                  </a:solidFill>
                  <a:latin typeface="+mn-lt"/>
                </a:rPr>
                <a:t>−−</a:t>
              </a:r>
              <a:r>
                <a:rPr lang="en-US" sz="2800" b="0" dirty="0">
                  <a:solidFill>
                    <a:srgbClr val="0D0D0D"/>
                  </a:solidFill>
                  <a:latin typeface="+mn-lt"/>
                </a:rPr>
                <a:t>−−−−−</a:t>
              </a:r>
            </a:p>
          </p:txBody>
        </p:sp>
      </p:grpSp>
      <p:grpSp>
        <p:nvGrpSpPr>
          <p:cNvPr id="45" name="Group 5"/>
          <p:cNvGrpSpPr>
            <a:grpSpLocks/>
          </p:cNvGrpSpPr>
          <p:nvPr/>
        </p:nvGrpSpPr>
        <p:grpSpPr bwMode="auto">
          <a:xfrm>
            <a:off x="762000" y="6094748"/>
            <a:ext cx="7327900" cy="534652"/>
            <a:chOff x="428" y="893"/>
            <a:chExt cx="4616" cy="405"/>
          </a:xfrm>
        </p:grpSpPr>
        <p:grpSp>
          <p:nvGrpSpPr>
            <p:cNvPr id="4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51" name="Rectangle 5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800">
                  <a:solidFill>
                    <a:srgbClr val="0D0D0D"/>
                  </a:solidFill>
                  <a:latin typeface="+mn-lt"/>
                </a:endParaRPr>
              </a:p>
            </p:txBody>
          </p:sp>
          <p:sp>
            <p:nvSpPr>
              <p:cNvPr id="5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rgbClr val="0D0D0D"/>
                  </a:solidFill>
                  <a:latin typeface="+mn-lt"/>
                </a:endParaRPr>
              </a:p>
            </p:txBody>
          </p:sp>
          <p:sp>
            <p:nvSpPr>
              <p:cNvPr id="5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rgbClr val="0D0D0D"/>
                  </a:solidFill>
                  <a:latin typeface="+mn-lt"/>
                </a:endParaRPr>
              </a:p>
            </p:txBody>
          </p:sp>
          <p:sp>
            <p:nvSpPr>
              <p:cNvPr id="5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rgbClr val="0D0D0D"/>
                  </a:solidFill>
                  <a:latin typeface="+mn-lt"/>
                </a:endParaRPr>
              </a:p>
            </p:txBody>
          </p:sp>
        </p:grp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rgbClr val="0D0D0D"/>
                  </a:solidFill>
                  <a:latin typeface="+mn-lt"/>
                </a:rPr>
                <a:t>11001001</a:t>
              </a:r>
            </a:p>
          </p:txBody>
        </p:sp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rgbClr val="0D0D0D"/>
                  </a:solidFill>
                  <a:latin typeface="+mn-lt"/>
                </a:rPr>
                <a:t>10001111</a:t>
              </a:r>
            </a:p>
          </p:txBody>
        </p: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03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>
                  <a:solidFill>
                    <a:srgbClr val="0D0D0D"/>
                  </a:solidFill>
                  <a:latin typeface="+mn-lt"/>
                </a:rPr>
                <a:t>0000011−</a:t>
              </a:r>
            </a:p>
          </p:txBody>
        </p:sp>
        <p:sp>
          <p:nvSpPr>
            <p:cNvPr id="5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90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>
                  <a:solidFill>
                    <a:srgbClr val="0D0D0D"/>
                  </a:solidFill>
                  <a:latin typeface="+mn-lt"/>
                </a:rPr>
                <a:t>−−−−−−−</a:t>
              </a:r>
            </a:p>
          </p:txBody>
        </p:sp>
      </p:grpSp>
      <p:sp>
        <p:nvSpPr>
          <p:cNvPr id="55" name="TextBox 63"/>
          <p:cNvSpPr txBox="1">
            <a:spLocks noChangeArrowheads="1"/>
          </p:cNvSpPr>
          <p:nvPr/>
        </p:nvSpPr>
        <p:spPr bwMode="auto">
          <a:xfrm>
            <a:off x="0" y="3733800"/>
            <a:ext cx="16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+mn-lt"/>
              </a:rPr>
              <a:t>201.143.0.0/22</a:t>
            </a:r>
            <a:endParaRPr lang="en-US" sz="2800" dirty="0">
              <a:latin typeface="+mn-lt"/>
            </a:endParaRPr>
          </a:p>
        </p:txBody>
      </p:sp>
      <p:sp>
        <p:nvSpPr>
          <p:cNvPr id="56" name="TextBox 64"/>
          <p:cNvSpPr txBox="1">
            <a:spLocks noChangeArrowheads="1"/>
          </p:cNvSpPr>
          <p:nvPr/>
        </p:nvSpPr>
        <p:spPr bwMode="auto">
          <a:xfrm>
            <a:off x="0" y="4419600"/>
            <a:ext cx="16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+mn-lt"/>
              </a:rPr>
              <a:t>201.143.4.0/</a:t>
            </a:r>
            <a:r>
              <a:rPr lang="en-US" sz="1600" dirty="0" smtClean="0">
                <a:latin typeface="+mn-lt"/>
              </a:rPr>
              <a:t>24</a:t>
            </a:r>
            <a:endParaRPr lang="en-US" sz="2800" dirty="0">
              <a:latin typeface="+mn-lt"/>
            </a:endParaRPr>
          </a:p>
        </p:txBody>
      </p:sp>
      <p:sp>
        <p:nvSpPr>
          <p:cNvPr id="57" name="TextBox 65"/>
          <p:cNvSpPr txBox="1">
            <a:spLocks noChangeArrowheads="1"/>
          </p:cNvSpPr>
          <p:nvPr/>
        </p:nvSpPr>
        <p:spPr bwMode="auto">
          <a:xfrm>
            <a:off x="0" y="5105400"/>
            <a:ext cx="16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+mn-lt"/>
              </a:rPr>
              <a:t>201.143.5.0/24</a:t>
            </a:r>
            <a:endParaRPr lang="en-US" sz="2800" dirty="0">
              <a:latin typeface="+mn-lt"/>
            </a:endParaRPr>
          </a:p>
        </p:txBody>
      </p:sp>
      <p:sp>
        <p:nvSpPr>
          <p:cNvPr id="58" name="TextBox 66"/>
          <p:cNvSpPr txBox="1">
            <a:spLocks noChangeArrowheads="1"/>
          </p:cNvSpPr>
          <p:nvPr/>
        </p:nvSpPr>
        <p:spPr bwMode="auto">
          <a:xfrm>
            <a:off x="0" y="5791200"/>
            <a:ext cx="16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+mn-lt"/>
              </a:rPr>
              <a:t>201.143.6.0/23</a:t>
            </a:r>
            <a:endParaRPr lang="en-US" sz="28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4182" y="3429000"/>
            <a:ext cx="6522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Routing table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8840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Finding </a:t>
            </a:r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a </a:t>
            </a:r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match: convert to binary</a:t>
            </a:r>
            <a:endParaRPr lang="en-US" sz="36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Incoming packet destination: 201.143.7.210</a:t>
            </a:r>
            <a:endParaRPr lang="en-US" dirty="0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762000" y="2184317"/>
            <a:ext cx="7327900" cy="534652"/>
            <a:chOff x="428" y="893"/>
            <a:chExt cx="4616" cy="405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11001001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10001111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 smtClean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00000</a:t>
              </a:r>
              <a:r>
                <a:rPr lang="en-US" sz="2800" b="0" dirty="0" smtClean="0">
                  <a:solidFill>
                    <a:srgbClr val="000000"/>
                  </a:solidFill>
                  <a:latin typeface="+mn-lt"/>
                </a:rPr>
                <a:t>111</a:t>
              </a:r>
              <a:endParaRPr lang="en-US" sz="2800" b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11010010</a:t>
              </a:r>
              <a:endParaRPr lang="en-US" sz="2800" b="0" dirty="0">
                <a:solidFill>
                  <a:schemeClr val="bg1">
                    <a:lumMod val="6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762000" y="4040562"/>
            <a:ext cx="7327900" cy="534652"/>
            <a:chOff x="428" y="893"/>
            <a:chExt cx="4616" cy="405"/>
          </a:xfrm>
        </p:grpSpPr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17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11001001</a:t>
              </a:r>
            </a:p>
          </p:txBody>
        </p:sp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10001111</a:t>
              </a:r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03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rgbClr val="A6A6A6"/>
                  </a:solidFill>
                  <a:latin typeface="+mn-lt"/>
                </a:rPr>
                <a:t>00000</a:t>
              </a:r>
              <a:r>
                <a:rPr lang="en-US" sz="2800" b="0" dirty="0">
                  <a:latin typeface="+mn-lt"/>
                </a:rPr>
                <a:t>0−−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90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−−−−−−−</a:t>
              </a:r>
            </a:p>
          </p:txBody>
        </p:sp>
      </p:grpSp>
      <p:grpSp>
        <p:nvGrpSpPr>
          <p:cNvPr id="25" name="Group 5"/>
          <p:cNvGrpSpPr>
            <a:grpSpLocks/>
          </p:cNvGrpSpPr>
          <p:nvPr/>
        </p:nvGrpSpPr>
        <p:grpSpPr bwMode="auto">
          <a:xfrm>
            <a:off x="762000" y="4648200"/>
            <a:ext cx="7327900" cy="595377"/>
            <a:chOff x="428" y="847"/>
            <a:chExt cx="4616" cy="451"/>
          </a:xfrm>
        </p:grpSpPr>
        <p:grpSp>
          <p:nvGrpSpPr>
            <p:cNvPr id="2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438" y="847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11001001</a:t>
              </a:r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10001111</a:t>
              </a:r>
            </a:p>
          </p:txBody>
        </p: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 smtClean="0">
                  <a:solidFill>
                    <a:srgbClr val="A6A6A6"/>
                  </a:solidFill>
                  <a:latin typeface="+mn-lt"/>
                </a:rPr>
                <a:t>00000</a:t>
              </a:r>
              <a:r>
                <a:rPr lang="en-US" sz="2800" b="0" dirty="0" smtClean="0">
                  <a:solidFill>
                    <a:srgbClr val="000000"/>
                  </a:solidFill>
                  <a:latin typeface="+mn-lt"/>
                </a:rPr>
                <a:t>100</a:t>
              </a:r>
              <a:endParaRPr lang="en-US" sz="2800" b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90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−−−−−−−</a:t>
              </a:r>
            </a:p>
          </p:txBody>
        </p:sp>
      </p:grpSp>
      <p:grpSp>
        <p:nvGrpSpPr>
          <p:cNvPr id="35" name="Group 5"/>
          <p:cNvGrpSpPr>
            <a:grpSpLocks/>
          </p:cNvGrpSpPr>
          <p:nvPr/>
        </p:nvGrpSpPr>
        <p:grpSpPr bwMode="auto">
          <a:xfrm>
            <a:off x="762000" y="5410200"/>
            <a:ext cx="7327900" cy="534652"/>
            <a:chOff x="428" y="893"/>
            <a:chExt cx="4616" cy="405"/>
          </a:xfrm>
        </p:grpSpPr>
        <p:grpSp>
          <p:nvGrpSpPr>
            <p:cNvPr id="3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41" name="Rectangle 4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4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4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4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11001001</a:t>
              </a:r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10001111</a:t>
              </a:r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rgbClr val="A6A6A6"/>
                  </a:solidFill>
                  <a:latin typeface="+mn-lt"/>
                </a:rPr>
                <a:t>00000</a:t>
              </a:r>
              <a:r>
                <a:rPr lang="en-US" sz="2800" b="0" dirty="0">
                  <a:solidFill>
                    <a:srgbClr val="000000"/>
                  </a:solidFill>
                  <a:latin typeface="+mn-lt"/>
                </a:rPr>
                <a:t>101</a:t>
              </a:r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90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−−−−−−−</a:t>
              </a:r>
            </a:p>
          </p:txBody>
        </p:sp>
      </p:grpSp>
      <p:grpSp>
        <p:nvGrpSpPr>
          <p:cNvPr id="45" name="Group 5"/>
          <p:cNvGrpSpPr>
            <a:grpSpLocks/>
          </p:cNvGrpSpPr>
          <p:nvPr/>
        </p:nvGrpSpPr>
        <p:grpSpPr bwMode="auto">
          <a:xfrm>
            <a:off x="762000" y="6094748"/>
            <a:ext cx="7327900" cy="534652"/>
            <a:chOff x="428" y="893"/>
            <a:chExt cx="4616" cy="405"/>
          </a:xfrm>
        </p:grpSpPr>
        <p:grpSp>
          <p:nvGrpSpPr>
            <p:cNvPr id="4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51" name="Rectangle 5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5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5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5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11001001</a:t>
              </a:r>
            </a:p>
          </p:txBody>
        </p:sp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10001111</a:t>
              </a:r>
            </a:p>
          </p:txBody>
        </p: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03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rgbClr val="A6A6A6"/>
                  </a:solidFill>
                  <a:latin typeface="+mn-lt"/>
                </a:rPr>
                <a:t>00000</a:t>
              </a:r>
              <a:r>
                <a:rPr lang="en-US" sz="2800" b="0" dirty="0">
                  <a:solidFill>
                    <a:srgbClr val="000000"/>
                  </a:solidFill>
                  <a:latin typeface="+mn-lt"/>
                </a:rPr>
                <a:t>11−</a:t>
              </a:r>
            </a:p>
          </p:txBody>
        </p:sp>
        <p:sp>
          <p:nvSpPr>
            <p:cNvPr id="5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90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−−−−−−−</a:t>
              </a:r>
            </a:p>
          </p:txBody>
        </p:sp>
      </p:grpSp>
      <p:sp>
        <p:nvSpPr>
          <p:cNvPr id="55" name="TextBox 63"/>
          <p:cNvSpPr txBox="1">
            <a:spLocks noChangeArrowheads="1"/>
          </p:cNvSpPr>
          <p:nvPr/>
        </p:nvSpPr>
        <p:spPr bwMode="auto">
          <a:xfrm>
            <a:off x="0" y="3733800"/>
            <a:ext cx="16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+mn-lt"/>
              </a:rPr>
              <a:t>201.143.0.0/22</a:t>
            </a:r>
            <a:endParaRPr lang="en-US" sz="2800" dirty="0">
              <a:latin typeface="+mn-lt"/>
            </a:endParaRPr>
          </a:p>
        </p:txBody>
      </p:sp>
      <p:sp>
        <p:nvSpPr>
          <p:cNvPr id="56" name="TextBox 64"/>
          <p:cNvSpPr txBox="1">
            <a:spLocks noChangeArrowheads="1"/>
          </p:cNvSpPr>
          <p:nvPr/>
        </p:nvSpPr>
        <p:spPr bwMode="auto">
          <a:xfrm>
            <a:off x="0" y="4419600"/>
            <a:ext cx="16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+mn-lt"/>
              </a:rPr>
              <a:t>201.143.4.0/</a:t>
            </a:r>
            <a:r>
              <a:rPr lang="en-US" sz="1600" dirty="0" smtClean="0">
                <a:latin typeface="+mn-lt"/>
              </a:rPr>
              <a:t>24</a:t>
            </a:r>
            <a:endParaRPr lang="en-US" sz="2800" dirty="0">
              <a:latin typeface="+mn-lt"/>
            </a:endParaRPr>
          </a:p>
        </p:txBody>
      </p:sp>
      <p:sp>
        <p:nvSpPr>
          <p:cNvPr id="57" name="TextBox 65"/>
          <p:cNvSpPr txBox="1">
            <a:spLocks noChangeArrowheads="1"/>
          </p:cNvSpPr>
          <p:nvPr/>
        </p:nvSpPr>
        <p:spPr bwMode="auto">
          <a:xfrm>
            <a:off x="0" y="5105400"/>
            <a:ext cx="16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+mn-lt"/>
              </a:rPr>
              <a:t>201.143.5.0/24</a:t>
            </a:r>
            <a:endParaRPr lang="en-US" sz="2800" dirty="0">
              <a:latin typeface="+mn-lt"/>
            </a:endParaRPr>
          </a:p>
        </p:txBody>
      </p:sp>
      <p:sp>
        <p:nvSpPr>
          <p:cNvPr id="58" name="TextBox 66"/>
          <p:cNvSpPr txBox="1">
            <a:spLocks noChangeArrowheads="1"/>
          </p:cNvSpPr>
          <p:nvPr/>
        </p:nvSpPr>
        <p:spPr bwMode="auto">
          <a:xfrm>
            <a:off x="0" y="5791200"/>
            <a:ext cx="16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+mn-lt"/>
              </a:rPr>
              <a:t>201.143.6.0/23</a:t>
            </a:r>
            <a:endParaRPr lang="en-US" sz="28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4182" y="3429000"/>
            <a:ext cx="6522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Routing table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9331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Finding </a:t>
            </a:r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a </a:t>
            </a:r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match: convert to binary</a:t>
            </a:r>
            <a:endParaRPr lang="en-US" sz="36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Incoming packet destination: 201.143.7.210</a:t>
            </a:r>
            <a:endParaRPr lang="en-US" dirty="0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762000" y="2184317"/>
            <a:ext cx="7327900" cy="534652"/>
            <a:chOff x="428" y="893"/>
            <a:chExt cx="4616" cy="405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11001001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10001111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 smtClean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00000</a:t>
              </a:r>
              <a:r>
                <a:rPr lang="en-US" sz="2800" dirty="0" smtClean="0">
                  <a:solidFill>
                    <a:schemeClr val="accent2"/>
                  </a:solidFill>
                  <a:latin typeface="+mn-lt"/>
                </a:rPr>
                <a:t>1</a:t>
              </a:r>
              <a:r>
                <a:rPr lang="en-US" sz="2800" b="0" dirty="0" smtClean="0">
                  <a:solidFill>
                    <a:srgbClr val="000000"/>
                  </a:solidFill>
                  <a:latin typeface="+mn-lt"/>
                </a:rPr>
                <a:t>11</a:t>
              </a:r>
              <a:endParaRPr lang="en-US" sz="2800" b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11010010</a:t>
              </a:r>
              <a:endParaRPr lang="en-US" sz="2800" b="0" dirty="0">
                <a:solidFill>
                  <a:schemeClr val="bg1">
                    <a:lumMod val="6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762000" y="4040562"/>
            <a:ext cx="7327900" cy="534652"/>
            <a:chOff x="428" y="893"/>
            <a:chExt cx="4616" cy="405"/>
          </a:xfrm>
        </p:grpSpPr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17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11001001</a:t>
              </a:r>
            </a:p>
          </p:txBody>
        </p:sp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10001111</a:t>
              </a:r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03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rgbClr val="A6A6A6"/>
                  </a:solidFill>
                  <a:latin typeface="+mn-lt"/>
                </a:rPr>
                <a:t>00000</a:t>
              </a:r>
              <a:r>
                <a:rPr lang="en-US" sz="2800" dirty="0">
                  <a:solidFill>
                    <a:srgbClr val="C0504D"/>
                  </a:solidFill>
                  <a:latin typeface="+mn-lt"/>
                </a:rPr>
                <a:t>0</a:t>
              </a:r>
              <a:r>
                <a:rPr lang="en-US" sz="2800" b="0" dirty="0">
                  <a:latin typeface="+mn-lt"/>
                </a:rPr>
                <a:t>−−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90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−−−−−−−</a:t>
              </a:r>
            </a:p>
          </p:txBody>
        </p:sp>
      </p:grpSp>
      <p:grpSp>
        <p:nvGrpSpPr>
          <p:cNvPr id="25" name="Group 5"/>
          <p:cNvGrpSpPr>
            <a:grpSpLocks/>
          </p:cNvGrpSpPr>
          <p:nvPr/>
        </p:nvGrpSpPr>
        <p:grpSpPr bwMode="auto">
          <a:xfrm>
            <a:off x="762000" y="4648200"/>
            <a:ext cx="7327900" cy="595377"/>
            <a:chOff x="428" y="847"/>
            <a:chExt cx="4616" cy="451"/>
          </a:xfrm>
        </p:grpSpPr>
        <p:grpSp>
          <p:nvGrpSpPr>
            <p:cNvPr id="2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438" y="847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11001001</a:t>
              </a:r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10001111</a:t>
              </a:r>
            </a:p>
          </p:txBody>
        </p: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 smtClean="0">
                  <a:solidFill>
                    <a:srgbClr val="A6A6A6"/>
                  </a:solidFill>
                  <a:latin typeface="+mn-lt"/>
                </a:rPr>
                <a:t>00000</a:t>
              </a:r>
              <a:r>
                <a:rPr lang="en-US" sz="2800" dirty="0" smtClean="0">
                  <a:solidFill>
                    <a:srgbClr val="C0504D"/>
                  </a:solidFill>
                  <a:latin typeface="+mn-lt"/>
                </a:rPr>
                <a:t>1</a:t>
              </a:r>
              <a:r>
                <a:rPr lang="en-US" sz="2800" b="0" dirty="0" smtClean="0">
                  <a:solidFill>
                    <a:srgbClr val="000000"/>
                  </a:solidFill>
                  <a:latin typeface="+mn-lt"/>
                </a:rPr>
                <a:t>00</a:t>
              </a:r>
              <a:endParaRPr lang="en-US" sz="2800" b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90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−−−−−−−</a:t>
              </a:r>
            </a:p>
          </p:txBody>
        </p:sp>
      </p:grpSp>
      <p:grpSp>
        <p:nvGrpSpPr>
          <p:cNvPr id="35" name="Group 5"/>
          <p:cNvGrpSpPr>
            <a:grpSpLocks/>
          </p:cNvGrpSpPr>
          <p:nvPr/>
        </p:nvGrpSpPr>
        <p:grpSpPr bwMode="auto">
          <a:xfrm>
            <a:off x="762000" y="5410200"/>
            <a:ext cx="7327900" cy="534652"/>
            <a:chOff x="428" y="893"/>
            <a:chExt cx="4616" cy="405"/>
          </a:xfrm>
        </p:grpSpPr>
        <p:grpSp>
          <p:nvGrpSpPr>
            <p:cNvPr id="3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41" name="Rectangle 4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4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4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4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11001001</a:t>
              </a:r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10001111</a:t>
              </a:r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rgbClr val="A6A6A6"/>
                  </a:solidFill>
                  <a:latin typeface="+mn-lt"/>
                </a:rPr>
                <a:t>00000</a:t>
              </a:r>
              <a:r>
                <a:rPr lang="en-US" sz="2800" dirty="0">
                  <a:solidFill>
                    <a:srgbClr val="C0504D"/>
                  </a:solidFill>
                  <a:latin typeface="+mn-lt"/>
                </a:rPr>
                <a:t>1</a:t>
              </a:r>
              <a:r>
                <a:rPr lang="en-US" sz="2800" b="0" dirty="0">
                  <a:solidFill>
                    <a:srgbClr val="000000"/>
                  </a:solidFill>
                  <a:latin typeface="+mn-lt"/>
                </a:rPr>
                <a:t>01</a:t>
              </a:r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90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−−−−−−−</a:t>
              </a:r>
            </a:p>
          </p:txBody>
        </p:sp>
      </p:grpSp>
      <p:grpSp>
        <p:nvGrpSpPr>
          <p:cNvPr id="45" name="Group 5"/>
          <p:cNvGrpSpPr>
            <a:grpSpLocks/>
          </p:cNvGrpSpPr>
          <p:nvPr/>
        </p:nvGrpSpPr>
        <p:grpSpPr bwMode="auto">
          <a:xfrm>
            <a:off x="762000" y="6094748"/>
            <a:ext cx="7327900" cy="534652"/>
            <a:chOff x="428" y="893"/>
            <a:chExt cx="4616" cy="405"/>
          </a:xfrm>
        </p:grpSpPr>
        <p:grpSp>
          <p:nvGrpSpPr>
            <p:cNvPr id="4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51" name="Rectangle 5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5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5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5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11001001</a:t>
              </a:r>
            </a:p>
          </p:txBody>
        </p:sp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10001111</a:t>
              </a:r>
            </a:p>
          </p:txBody>
        </p: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03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rgbClr val="A6A6A6"/>
                  </a:solidFill>
                  <a:latin typeface="+mn-lt"/>
                </a:rPr>
                <a:t>00000</a:t>
              </a:r>
              <a:r>
                <a:rPr lang="en-US" sz="2800" dirty="0">
                  <a:solidFill>
                    <a:srgbClr val="C0504D"/>
                  </a:solidFill>
                  <a:latin typeface="+mn-lt"/>
                </a:rPr>
                <a:t>1</a:t>
              </a:r>
              <a:r>
                <a:rPr lang="en-US" sz="2800" b="0" dirty="0">
                  <a:solidFill>
                    <a:srgbClr val="000000"/>
                  </a:solidFill>
                  <a:latin typeface="+mn-lt"/>
                </a:rPr>
                <a:t>1−</a:t>
              </a:r>
            </a:p>
          </p:txBody>
        </p:sp>
        <p:sp>
          <p:nvSpPr>
            <p:cNvPr id="5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90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−−−−−−−</a:t>
              </a:r>
            </a:p>
          </p:txBody>
        </p:sp>
      </p:grpSp>
      <p:sp>
        <p:nvSpPr>
          <p:cNvPr id="55" name="TextBox 63"/>
          <p:cNvSpPr txBox="1">
            <a:spLocks noChangeArrowheads="1"/>
          </p:cNvSpPr>
          <p:nvPr/>
        </p:nvSpPr>
        <p:spPr bwMode="auto">
          <a:xfrm>
            <a:off x="0" y="3733800"/>
            <a:ext cx="16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+mn-lt"/>
              </a:rPr>
              <a:t>201.143.0.0/22</a:t>
            </a:r>
            <a:endParaRPr lang="en-US" sz="2800" dirty="0">
              <a:latin typeface="+mn-lt"/>
            </a:endParaRPr>
          </a:p>
        </p:txBody>
      </p:sp>
      <p:sp>
        <p:nvSpPr>
          <p:cNvPr id="56" name="TextBox 64"/>
          <p:cNvSpPr txBox="1">
            <a:spLocks noChangeArrowheads="1"/>
          </p:cNvSpPr>
          <p:nvPr/>
        </p:nvSpPr>
        <p:spPr bwMode="auto">
          <a:xfrm>
            <a:off x="0" y="4419600"/>
            <a:ext cx="16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+mn-lt"/>
              </a:rPr>
              <a:t>201.143.4.0/</a:t>
            </a:r>
            <a:r>
              <a:rPr lang="en-US" sz="1600" dirty="0" smtClean="0">
                <a:latin typeface="+mn-lt"/>
              </a:rPr>
              <a:t>24</a:t>
            </a:r>
            <a:endParaRPr lang="en-US" sz="2800" dirty="0">
              <a:latin typeface="+mn-lt"/>
            </a:endParaRPr>
          </a:p>
        </p:txBody>
      </p:sp>
      <p:sp>
        <p:nvSpPr>
          <p:cNvPr id="57" name="TextBox 65"/>
          <p:cNvSpPr txBox="1">
            <a:spLocks noChangeArrowheads="1"/>
          </p:cNvSpPr>
          <p:nvPr/>
        </p:nvSpPr>
        <p:spPr bwMode="auto">
          <a:xfrm>
            <a:off x="0" y="5105400"/>
            <a:ext cx="16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+mn-lt"/>
              </a:rPr>
              <a:t>201.143.5.0/24</a:t>
            </a:r>
            <a:endParaRPr lang="en-US" sz="2800" dirty="0">
              <a:latin typeface="+mn-lt"/>
            </a:endParaRPr>
          </a:p>
        </p:txBody>
      </p:sp>
      <p:sp>
        <p:nvSpPr>
          <p:cNvPr id="58" name="TextBox 66"/>
          <p:cNvSpPr txBox="1">
            <a:spLocks noChangeArrowheads="1"/>
          </p:cNvSpPr>
          <p:nvPr/>
        </p:nvSpPr>
        <p:spPr bwMode="auto">
          <a:xfrm>
            <a:off x="0" y="5791200"/>
            <a:ext cx="16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+mn-lt"/>
              </a:rPr>
              <a:t>201.143.6.0/23</a:t>
            </a:r>
            <a:endParaRPr lang="en-US" sz="28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4182" y="3429000"/>
            <a:ext cx="6522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Routing table</a:t>
            </a:r>
            <a:endParaRPr lang="en-US" sz="2400" dirty="0">
              <a:latin typeface="+mn-lt"/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 flipH="1">
            <a:off x="533400" y="4343400"/>
            <a:ext cx="7696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438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Finding </a:t>
            </a:r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a </a:t>
            </a:r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match: convert to binary</a:t>
            </a:r>
            <a:endParaRPr lang="en-US" sz="36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Incoming packet destination: 201.143.7.210</a:t>
            </a:r>
            <a:endParaRPr lang="en-US" dirty="0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762000" y="2184317"/>
            <a:ext cx="7327900" cy="534652"/>
            <a:chOff x="428" y="893"/>
            <a:chExt cx="4616" cy="405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11001001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10001111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 smtClean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00000</a:t>
              </a:r>
              <a:r>
                <a:rPr lang="en-US" sz="2800" dirty="0" smtClean="0">
                  <a:solidFill>
                    <a:schemeClr val="accent2"/>
                  </a:solidFill>
                  <a:latin typeface="+mn-lt"/>
                </a:rPr>
                <a:t>11</a:t>
              </a:r>
              <a:r>
                <a:rPr lang="en-US" sz="2800" b="0" dirty="0" smtClean="0">
                  <a:solidFill>
                    <a:srgbClr val="000000"/>
                  </a:solidFill>
                  <a:latin typeface="+mn-lt"/>
                </a:rPr>
                <a:t>1</a:t>
              </a:r>
              <a:endParaRPr lang="en-US" sz="2800" b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11010010</a:t>
              </a:r>
              <a:endParaRPr lang="en-US" sz="2800" b="0" dirty="0">
                <a:solidFill>
                  <a:schemeClr val="bg1">
                    <a:lumMod val="6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762000" y="4040562"/>
            <a:ext cx="7327900" cy="534652"/>
            <a:chOff x="428" y="893"/>
            <a:chExt cx="4616" cy="405"/>
          </a:xfrm>
        </p:grpSpPr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17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11001001</a:t>
              </a:r>
            </a:p>
          </p:txBody>
        </p:sp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10001111</a:t>
              </a:r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03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rgbClr val="A6A6A6"/>
                  </a:solidFill>
                  <a:latin typeface="+mn-lt"/>
                </a:rPr>
                <a:t>00000</a:t>
              </a:r>
              <a:r>
                <a:rPr lang="en-US" sz="2800" dirty="0">
                  <a:solidFill>
                    <a:srgbClr val="C0504D"/>
                  </a:solidFill>
                  <a:latin typeface="+mn-lt"/>
                </a:rPr>
                <a:t>0</a:t>
              </a:r>
              <a:r>
                <a:rPr lang="en-US" sz="2800" b="0" dirty="0">
                  <a:latin typeface="+mn-lt"/>
                </a:rPr>
                <a:t>−−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90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−−−−−−−</a:t>
              </a:r>
            </a:p>
          </p:txBody>
        </p:sp>
      </p:grpSp>
      <p:grpSp>
        <p:nvGrpSpPr>
          <p:cNvPr id="25" name="Group 5"/>
          <p:cNvGrpSpPr>
            <a:grpSpLocks/>
          </p:cNvGrpSpPr>
          <p:nvPr/>
        </p:nvGrpSpPr>
        <p:grpSpPr bwMode="auto">
          <a:xfrm>
            <a:off x="762000" y="4648200"/>
            <a:ext cx="7327900" cy="595377"/>
            <a:chOff x="428" y="847"/>
            <a:chExt cx="4616" cy="451"/>
          </a:xfrm>
        </p:grpSpPr>
        <p:grpSp>
          <p:nvGrpSpPr>
            <p:cNvPr id="2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438" y="847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11001001</a:t>
              </a:r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10001111</a:t>
              </a:r>
            </a:p>
          </p:txBody>
        </p: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 smtClean="0">
                  <a:solidFill>
                    <a:srgbClr val="A6A6A6"/>
                  </a:solidFill>
                  <a:latin typeface="+mn-lt"/>
                </a:rPr>
                <a:t>00000</a:t>
              </a:r>
              <a:r>
                <a:rPr lang="en-US" sz="2800" dirty="0" smtClean="0">
                  <a:solidFill>
                    <a:srgbClr val="C0504D"/>
                  </a:solidFill>
                  <a:latin typeface="+mn-lt"/>
                </a:rPr>
                <a:t>10</a:t>
              </a:r>
              <a:r>
                <a:rPr lang="en-US" sz="2800" b="0" dirty="0" smtClean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sz="2800" b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90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−−−−−−−</a:t>
              </a:r>
            </a:p>
          </p:txBody>
        </p:sp>
      </p:grpSp>
      <p:grpSp>
        <p:nvGrpSpPr>
          <p:cNvPr id="35" name="Group 5"/>
          <p:cNvGrpSpPr>
            <a:grpSpLocks/>
          </p:cNvGrpSpPr>
          <p:nvPr/>
        </p:nvGrpSpPr>
        <p:grpSpPr bwMode="auto">
          <a:xfrm>
            <a:off x="762000" y="5410200"/>
            <a:ext cx="7327900" cy="534652"/>
            <a:chOff x="428" y="893"/>
            <a:chExt cx="4616" cy="405"/>
          </a:xfrm>
        </p:grpSpPr>
        <p:grpSp>
          <p:nvGrpSpPr>
            <p:cNvPr id="3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41" name="Rectangle 4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4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4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4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11001001</a:t>
              </a:r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10001111</a:t>
              </a:r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rgbClr val="A6A6A6"/>
                  </a:solidFill>
                  <a:latin typeface="+mn-lt"/>
                </a:rPr>
                <a:t>00000</a:t>
              </a:r>
              <a:r>
                <a:rPr lang="en-US" sz="2800" dirty="0">
                  <a:solidFill>
                    <a:srgbClr val="C0504D"/>
                  </a:solidFill>
                  <a:latin typeface="+mn-lt"/>
                </a:rPr>
                <a:t>10</a:t>
              </a:r>
              <a:r>
                <a:rPr lang="en-US" sz="2800" b="0" dirty="0">
                  <a:solidFill>
                    <a:srgbClr val="000000"/>
                  </a:solidFill>
                  <a:latin typeface="+mn-lt"/>
                </a:rPr>
                <a:t>1</a:t>
              </a:r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90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−−−−−−−</a:t>
              </a:r>
            </a:p>
          </p:txBody>
        </p:sp>
      </p:grpSp>
      <p:grpSp>
        <p:nvGrpSpPr>
          <p:cNvPr id="45" name="Group 5"/>
          <p:cNvGrpSpPr>
            <a:grpSpLocks/>
          </p:cNvGrpSpPr>
          <p:nvPr/>
        </p:nvGrpSpPr>
        <p:grpSpPr bwMode="auto">
          <a:xfrm>
            <a:off x="762000" y="6094748"/>
            <a:ext cx="7327900" cy="534652"/>
            <a:chOff x="428" y="893"/>
            <a:chExt cx="4616" cy="405"/>
          </a:xfrm>
        </p:grpSpPr>
        <p:grpSp>
          <p:nvGrpSpPr>
            <p:cNvPr id="4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51" name="Rectangle 5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5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5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5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11001001</a:t>
              </a:r>
            </a:p>
          </p:txBody>
        </p:sp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10001111</a:t>
              </a:r>
            </a:p>
          </p:txBody>
        </p: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03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rgbClr val="A6A6A6"/>
                  </a:solidFill>
                  <a:latin typeface="+mn-lt"/>
                </a:rPr>
                <a:t>00000</a:t>
              </a:r>
              <a:r>
                <a:rPr lang="en-US" sz="2800" dirty="0">
                  <a:solidFill>
                    <a:srgbClr val="C0504D"/>
                  </a:solidFill>
                  <a:latin typeface="+mn-lt"/>
                </a:rPr>
                <a:t>11</a:t>
              </a:r>
              <a:r>
                <a:rPr lang="en-US" sz="2800" b="0" dirty="0">
                  <a:solidFill>
                    <a:srgbClr val="000000"/>
                  </a:solidFill>
                  <a:latin typeface="+mn-lt"/>
                </a:rPr>
                <a:t>−</a:t>
              </a:r>
            </a:p>
          </p:txBody>
        </p:sp>
        <p:sp>
          <p:nvSpPr>
            <p:cNvPr id="5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90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−−−−−−−</a:t>
              </a:r>
            </a:p>
          </p:txBody>
        </p:sp>
      </p:grpSp>
      <p:sp>
        <p:nvSpPr>
          <p:cNvPr id="55" name="TextBox 63"/>
          <p:cNvSpPr txBox="1">
            <a:spLocks noChangeArrowheads="1"/>
          </p:cNvSpPr>
          <p:nvPr/>
        </p:nvSpPr>
        <p:spPr bwMode="auto">
          <a:xfrm>
            <a:off x="0" y="3733800"/>
            <a:ext cx="16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+mn-lt"/>
              </a:rPr>
              <a:t>201.143.0.0/22</a:t>
            </a:r>
            <a:endParaRPr lang="en-US" sz="2800" dirty="0">
              <a:latin typeface="+mn-lt"/>
            </a:endParaRPr>
          </a:p>
        </p:txBody>
      </p:sp>
      <p:sp>
        <p:nvSpPr>
          <p:cNvPr id="56" name="TextBox 64"/>
          <p:cNvSpPr txBox="1">
            <a:spLocks noChangeArrowheads="1"/>
          </p:cNvSpPr>
          <p:nvPr/>
        </p:nvSpPr>
        <p:spPr bwMode="auto">
          <a:xfrm>
            <a:off x="0" y="4419600"/>
            <a:ext cx="16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+mn-lt"/>
              </a:rPr>
              <a:t>201.143.4.0/</a:t>
            </a:r>
            <a:r>
              <a:rPr lang="en-US" sz="1600" dirty="0" smtClean="0">
                <a:latin typeface="+mn-lt"/>
              </a:rPr>
              <a:t>24</a:t>
            </a:r>
            <a:endParaRPr lang="en-US" sz="2800" dirty="0">
              <a:latin typeface="+mn-lt"/>
            </a:endParaRPr>
          </a:p>
        </p:txBody>
      </p:sp>
      <p:sp>
        <p:nvSpPr>
          <p:cNvPr id="57" name="TextBox 65"/>
          <p:cNvSpPr txBox="1">
            <a:spLocks noChangeArrowheads="1"/>
          </p:cNvSpPr>
          <p:nvPr/>
        </p:nvSpPr>
        <p:spPr bwMode="auto">
          <a:xfrm>
            <a:off x="0" y="5105400"/>
            <a:ext cx="16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+mn-lt"/>
              </a:rPr>
              <a:t>201.143.5.0/24</a:t>
            </a:r>
            <a:endParaRPr lang="en-US" sz="2800" dirty="0">
              <a:latin typeface="+mn-lt"/>
            </a:endParaRPr>
          </a:p>
        </p:txBody>
      </p:sp>
      <p:sp>
        <p:nvSpPr>
          <p:cNvPr id="58" name="TextBox 66"/>
          <p:cNvSpPr txBox="1">
            <a:spLocks noChangeArrowheads="1"/>
          </p:cNvSpPr>
          <p:nvPr/>
        </p:nvSpPr>
        <p:spPr bwMode="auto">
          <a:xfrm>
            <a:off x="0" y="5791200"/>
            <a:ext cx="16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+mn-lt"/>
              </a:rPr>
              <a:t>201.143.6.0/23</a:t>
            </a:r>
            <a:endParaRPr lang="en-US" sz="28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4182" y="3429000"/>
            <a:ext cx="6522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Routing table</a:t>
            </a:r>
            <a:endParaRPr lang="en-US" sz="2400" dirty="0">
              <a:latin typeface="+mn-lt"/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 flipH="1">
            <a:off x="533400" y="4343400"/>
            <a:ext cx="7696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 bwMode="auto">
          <a:xfrm flipH="1">
            <a:off x="533400" y="5029200"/>
            <a:ext cx="7696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 bwMode="auto">
          <a:xfrm flipH="1">
            <a:off x="533400" y="5715000"/>
            <a:ext cx="7696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 bwMode="auto">
          <a:xfrm>
            <a:off x="76200" y="5791200"/>
            <a:ext cx="8077200" cy="838200"/>
          </a:xfrm>
          <a:prstGeom prst="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673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Longest prefix matching</a:t>
            </a:r>
            <a:endParaRPr lang="en-US" sz="36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Incoming packet destination: 201.143.7.210</a:t>
            </a:r>
            <a:endParaRPr lang="en-US" dirty="0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977900" y="2286000"/>
            <a:ext cx="7327900" cy="534652"/>
            <a:chOff x="428" y="893"/>
            <a:chExt cx="4616" cy="405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11001001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10001111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 smtClean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00000</a:t>
              </a:r>
              <a:r>
                <a:rPr lang="en-US" sz="2800" b="0" dirty="0" smtClean="0">
                  <a:solidFill>
                    <a:srgbClr val="000000"/>
                  </a:solidFill>
                  <a:latin typeface="+mn-lt"/>
                </a:rPr>
                <a:t>111</a:t>
              </a:r>
              <a:endParaRPr lang="en-US" sz="2800" b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latin typeface="+mn-lt"/>
                </a:rPr>
                <a:t>1</a:t>
              </a:r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1010010</a:t>
              </a:r>
              <a:endParaRPr lang="en-US" sz="2800" b="0" dirty="0">
                <a:solidFill>
                  <a:schemeClr val="bg1">
                    <a:lumMod val="6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977900" y="3432214"/>
            <a:ext cx="7327900" cy="534652"/>
            <a:chOff x="428" y="893"/>
            <a:chExt cx="4616" cy="405"/>
          </a:xfrm>
        </p:grpSpPr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17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11001001</a:t>
              </a:r>
            </a:p>
          </p:txBody>
        </p:sp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10001111</a:t>
              </a:r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03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rgbClr val="A6A6A6"/>
                  </a:solidFill>
                  <a:latin typeface="+mn-lt"/>
                </a:rPr>
                <a:t>00000</a:t>
              </a:r>
              <a:r>
                <a:rPr lang="en-US" sz="2800" b="0" dirty="0">
                  <a:latin typeface="+mn-lt"/>
                </a:rPr>
                <a:t>0−−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90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rgbClr val="000000"/>
                  </a:solidFill>
                  <a:latin typeface="+mn-lt"/>
                </a:rPr>
                <a:t>−</a:t>
              </a:r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−−−−−−</a:t>
              </a:r>
            </a:p>
          </p:txBody>
        </p:sp>
      </p:grpSp>
      <p:grpSp>
        <p:nvGrpSpPr>
          <p:cNvPr id="25" name="Group 5"/>
          <p:cNvGrpSpPr>
            <a:grpSpLocks/>
          </p:cNvGrpSpPr>
          <p:nvPr/>
        </p:nvGrpSpPr>
        <p:grpSpPr bwMode="auto">
          <a:xfrm>
            <a:off x="977900" y="4039852"/>
            <a:ext cx="7327900" cy="595377"/>
            <a:chOff x="428" y="847"/>
            <a:chExt cx="4616" cy="451"/>
          </a:xfrm>
        </p:grpSpPr>
        <p:grpSp>
          <p:nvGrpSpPr>
            <p:cNvPr id="2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438" y="847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11001001</a:t>
              </a:r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10001111</a:t>
              </a:r>
            </a:p>
          </p:txBody>
        </p: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 smtClean="0">
                  <a:solidFill>
                    <a:srgbClr val="A6A6A6"/>
                  </a:solidFill>
                  <a:latin typeface="+mn-lt"/>
                </a:rPr>
                <a:t>00000</a:t>
              </a:r>
              <a:r>
                <a:rPr lang="en-US" sz="2800" b="0" dirty="0" smtClean="0">
                  <a:solidFill>
                    <a:srgbClr val="000000"/>
                  </a:solidFill>
                  <a:latin typeface="+mn-lt"/>
                </a:rPr>
                <a:t>100</a:t>
              </a:r>
              <a:endParaRPr lang="en-US" sz="2800" b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90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rgbClr val="000000"/>
                  </a:solidFill>
                  <a:latin typeface="+mn-lt"/>
                </a:rPr>
                <a:t>−</a:t>
              </a:r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−−−−−−</a:t>
              </a:r>
            </a:p>
          </p:txBody>
        </p:sp>
      </p:grpSp>
      <p:grpSp>
        <p:nvGrpSpPr>
          <p:cNvPr id="35" name="Group 5"/>
          <p:cNvGrpSpPr>
            <a:grpSpLocks/>
          </p:cNvGrpSpPr>
          <p:nvPr/>
        </p:nvGrpSpPr>
        <p:grpSpPr bwMode="auto">
          <a:xfrm>
            <a:off x="977900" y="4801852"/>
            <a:ext cx="7327900" cy="534652"/>
            <a:chOff x="428" y="893"/>
            <a:chExt cx="4616" cy="405"/>
          </a:xfrm>
        </p:grpSpPr>
        <p:grpSp>
          <p:nvGrpSpPr>
            <p:cNvPr id="3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41" name="Rectangle 4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4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4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4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11001001</a:t>
              </a:r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10001111</a:t>
              </a:r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 smtClean="0">
                  <a:solidFill>
                    <a:srgbClr val="A6A6A6"/>
                  </a:solidFill>
                  <a:latin typeface="+mn-lt"/>
                </a:rPr>
                <a:t>00000</a:t>
              </a:r>
              <a:r>
                <a:rPr lang="en-US" sz="2800" b="0" dirty="0" smtClean="0">
                  <a:solidFill>
                    <a:srgbClr val="000000"/>
                  </a:solidFill>
                  <a:latin typeface="+mn-lt"/>
                </a:rPr>
                <a:t>111</a:t>
              </a:r>
              <a:endParaRPr lang="en-US" sz="2800" b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908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rgbClr val="000000"/>
                  </a:solidFill>
                  <a:latin typeface="+mn-lt"/>
                </a:rPr>
                <a:t>0</a:t>
              </a:r>
              <a:r>
                <a:rPr lang="en-US" sz="2800" b="0" dirty="0" smtClean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−</a:t>
              </a:r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−−−−−</a:t>
              </a:r>
            </a:p>
          </p:txBody>
        </p:sp>
      </p:grpSp>
      <p:grpSp>
        <p:nvGrpSpPr>
          <p:cNvPr id="45" name="Group 5"/>
          <p:cNvGrpSpPr>
            <a:grpSpLocks/>
          </p:cNvGrpSpPr>
          <p:nvPr/>
        </p:nvGrpSpPr>
        <p:grpSpPr bwMode="auto">
          <a:xfrm>
            <a:off x="977900" y="5486400"/>
            <a:ext cx="7327900" cy="534652"/>
            <a:chOff x="428" y="893"/>
            <a:chExt cx="4616" cy="405"/>
          </a:xfrm>
        </p:grpSpPr>
        <p:grpSp>
          <p:nvGrpSpPr>
            <p:cNvPr id="46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51" name="Rectangle 50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52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53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54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chemeClr val="bg1">
                      <a:lumMod val="6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11001001</a:t>
              </a:r>
            </a:p>
          </p:txBody>
        </p:sp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03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10001111</a:t>
              </a:r>
            </a:p>
          </p:txBody>
        </p: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03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rgbClr val="A6A6A6"/>
                  </a:solidFill>
                  <a:latin typeface="+mn-lt"/>
                </a:rPr>
                <a:t>00000</a:t>
              </a:r>
              <a:r>
                <a:rPr lang="en-US" sz="2800" b="0" dirty="0">
                  <a:solidFill>
                    <a:srgbClr val="000000"/>
                  </a:solidFill>
                  <a:latin typeface="+mn-lt"/>
                </a:rPr>
                <a:t>11−</a:t>
              </a:r>
            </a:p>
          </p:txBody>
        </p:sp>
        <p:sp>
          <p:nvSpPr>
            <p:cNvPr id="50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90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800" b="0" dirty="0">
                  <a:solidFill>
                    <a:srgbClr val="000000"/>
                  </a:solidFill>
                  <a:latin typeface="+mn-lt"/>
                </a:rPr>
                <a:t>−</a:t>
              </a:r>
              <a:r>
                <a:rPr lang="en-US" sz="2800" b="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−−−−−−</a:t>
              </a:r>
            </a:p>
          </p:txBody>
        </p:sp>
      </p:grpSp>
      <p:sp>
        <p:nvSpPr>
          <p:cNvPr id="55" name="TextBox 63"/>
          <p:cNvSpPr txBox="1">
            <a:spLocks noChangeArrowheads="1"/>
          </p:cNvSpPr>
          <p:nvPr/>
        </p:nvSpPr>
        <p:spPr bwMode="auto">
          <a:xfrm>
            <a:off x="215900" y="3125452"/>
            <a:ext cx="16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+mn-lt"/>
              </a:rPr>
              <a:t>201.143.0.0/22</a:t>
            </a:r>
            <a:endParaRPr lang="en-US" sz="2800" dirty="0">
              <a:latin typeface="+mn-lt"/>
            </a:endParaRPr>
          </a:p>
        </p:txBody>
      </p:sp>
      <p:sp>
        <p:nvSpPr>
          <p:cNvPr id="56" name="TextBox 64"/>
          <p:cNvSpPr txBox="1">
            <a:spLocks noChangeArrowheads="1"/>
          </p:cNvSpPr>
          <p:nvPr/>
        </p:nvSpPr>
        <p:spPr bwMode="auto">
          <a:xfrm>
            <a:off x="215900" y="3811252"/>
            <a:ext cx="16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+mn-lt"/>
              </a:rPr>
              <a:t>201.143.4.0/</a:t>
            </a:r>
            <a:r>
              <a:rPr lang="en-US" sz="1600" dirty="0" smtClean="0">
                <a:latin typeface="+mn-lt"/>
              </a:rPr>
              <a:t>24</a:t>
            </a:r>
            <a:endParaRPr lang="en-US" sz="2800" dirty="0">
              <a:latin typeface="+mn-lt"/>
            </a:endParaRPr>
          </a:p>
        </p:txBody>
      </p:sp>
      <p:sp>
        <p:nvSpPr>
          <p:cNvPr id="57" name="TextBox 65"/>
          <p:cNvSpPr txBox="1">
            <a:spLocks noChangeArrowheads="1"/>
          </p:cNvSpPr>
          <p:nvPr/>
        </p:nvSpPr>
        <p:spPr bwMode="auto">
          <a:xfrm>
            <a:off x="63500" y="4497052"/>
            <a:ext cx="1905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 smtClean="0">
                <a:latin typeface="+mn-lt"/>
              </a:rPr>
              <a:t>201.143.7.0/25</a:t>
            </a:r>
            <a:endParaRPr lang="en-US" sz="2800" dirty="0">
              <a:latin typeface="+mn-lt"/>
            </a:endParaRPr>
          </a:p>
        </p:txBody>
      </p:sp>
      <p:sp>
        <p:nvSpPr>
          <p:cNvPr id="58" name="TextBox 66"/>
          <p:cNvSpPr txBox="1">
            <a:spLocks noChangeArrowheads="1"/>
          </p:cNvSpPr>
          <p:nvPr/>
        </p:nvSpPr>
        <p:spPr bwMode="auto">
          <a:xfrm>
            <a:off x="215900" y="5182852"/>
            <a:ext cx="16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+mn-lt"/>
              </a:rPr>
              <a:t>201.143.6.0/23</a:t>
            </a:r>
            <a:endParaRPr lang="en-US" sz="28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0082" y="2744452"/>
            <a:ext cx="6522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Routing table</a:t>
            </a:r>
            <a:endParaRPr lang="en-US" sz="2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5903893"/>
            <a:ext cx="8915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C0504D"/>
                </a:solidFill>
                <a:latin typeface="+mn-lt"/>
              </a:rPr>
              <a:t>NOT</a:t>
            </a:r>
            <a:r>
              <a:rPr lang="en-US" sz="2800" dirty="0">
                <a:latin typeface="+mn-lt"/>
              </a:rPr>
              <a:t> Check an address against all destination prefixes and select the prefix it matches with on the most bits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304800" y="5181600"/>
            <a:ext cx="8077200" cy="838200"/>
          </a:xfrm>
          <a:prstGeom prst="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059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Match Efficiently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Testing each entry to find a match scales poorly</a:t>
            </a:r>
          </a:p>
          <a:p>
            <a:pPr lvl="1"/>
            <a:r>
              <a:rPr lang="en-US" sz="2000" dirty="0" smtClean="0"/>
              <a:t>On average: O(number of entries)</a:t>
            </a:r>
            <a:br>
              <a:rPr lang="en-US" sz="2000" dirty="0" smtClean="0"/>
            </a:br>
            <a:endParaRPr lang="en-US" sz="2000" dirty="0"/>
          </a:p>
          <a:p>
            <a:r>
              <a:rPr lang="en-US" sz="2400" dirty="0" smtClean="0"/>
              <a:t>Leverage tree structure of binary strings</a:t>
            </a:r>
          </a:p>
          <a:p>
            <a:pPr lvl="1"/>
            <a:r>
              <a:rPr lang="en-US" sz="2000" dirty="0" smtClean="0"/>
              <a:t>Set up tree-like data structure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Return to example:</a:t>
            </a:r>
          </a:p>
          <a:p>
            <a:pPr lvl="1"/>
            <a:endParaRPr lang="en-US" sz="2000" dirty="0"/>
          </a:p>
          <a:p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36090"/>
              </p:ext>
            </p:extLst>
          </p:nvPr>
        </p:nvGraphicFramePr>
        <p:xfrm>
          <a:off x="1066800" y="4724400"/>
          <a:ext cx="7086600" cy="18491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4808764"/>
                <a:gridCol w="2277836"/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Prefix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Monaco"/>
                          <a:cs typeface="Monaco"/>
                        </a:rPr>
                        <a:t>1100100110001111000000**********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naco"/>
                          <a:cs typeface="Monaco"/>
                        </a:rPr>
                        <a:t>110010011000111100000100********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naco"/>
                          <a:cs typeface="Monaco"/>
                        </a:rPr>
                        <a:t>110010011000111100000101********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naco"/>
                          <a:cs typeface="Monaco"/>
                        </a:rPr>
                        <a:t>11001001100011110000011*********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876773"/>
              </p:ext>
            </p:extLst>
          </p:nvPr>
        </p:nvGraphicFramePr>
        <p:xfrm>
          <a:off x="1066800" y="4704080"/>
          <a:ext cx="7086600" cy="18491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4808764"/>
                <a:gridCol w="2277836"/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Prefix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Monaco"/>
                          <a:cs typeface="Monaco"/>
                        </a:rPr>
                        <a:t>110010011000111100000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Monaco"/>
                          <a:cs typeface="Monaco"/>
                        </a:rPr>
                        <a:t>0**</a:t>
                      </a:r>
                      <a:r>
                        <a:rPr lang="en-US" dirty="0" smtClean="0">
                          <a:latin typeface="Monaco"/>
                          <a:cs typeface="Monaco"/>
                        </a:rPr>
                        <a:t>********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naco"/>
                          <a:cs typeface="Monaco"/>
                        </a:rPr>
                        <a:t>110010011000111100000</a:t>
                      </a:r>
                      <a:r>
                        <a:rPr lang="en-US" dirty="0" smtClean="0">
                          <a:solidFill>
                            <a:srgbClr val="F47A00"/>
                          </a:solidFill>
                          <a:latin typeface="Monaco"/>
                          <a:cs typeface="Monaco"/>
                        </a:rPr>
                        <a:t>100</a:t>
                      </a:r>
                      <a:r>
                        <a:rPr lang="en-US" dirty="0" smtClean="0">
                          <a:latin typeface="Monaco"/>
                          <a:cs typeface="Monaco"/>
                        </a:rPr>
                        <a:t>********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naco"/>
                          <a:cs typeface="Monaco"/>
                        </a:rPr>
                        <a:t>110010011000111100000</a:t>
                      </a:r>
                      <a:r>
                        <a:rPr lang="en-US" dirty="0" smtClean="0">
                          <a:solidFill>
                            <a:srgbClr val="F47A00"/>
                          </a:solidFill>
                          <a:latin typeface="Monaco"/>
                          <a:cs typeface="Monaco"/>
                        </a:rPr>
                        <a:t>101</a:t>
                      </a:r>
                      <a:r>
                        <a:rPr lang="en-US" dirty="0" smtClean="0">
                          <a:latin typeface="Monaco"/>
                          <a:cs typeface="Monaco"/>
                        </a:rPr>
                        <a:t>********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naco"/>
                          <a:cs typeface="Monaco"/>
                        </a:rPr>
                        <a:t>110010011000111100000</a:t>
                      </a:r>
                      <a:r>
                        <a:rPr lang="en-US" dirty="0" smtClean="0">
                          <a:solidFill>
                            <a:srgbClr val="F47A00"/>
                          </a:solidFill>
                          <a:latin typeface="Monaco"/>
                          <a:cs typeface="Monaco"/>
                        </a:rPr>
                        <a:t>11*</a:t>
                      </a:r>
                      <a:r>
                        <a:rPr lang="en-US" dirty="0" smtClean="0">
                          <a:latin typeface="Monaco"/>
                          <a:cs typeface="Monaco"/>
                        </a:rPr>
                        <a:t>********</a:t>
                      </a:r>
                      <a:endParaRPr lang="en-US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223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four three-bit prefixes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focusing on the bits where all the action is….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Monaco"/>
                <a:cs typeface="Monaco"/>
              </a:rPr>
              <a:t>  0**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1</a:t>
            </a:r>
          </a:p>
          <a:p>
            <a:r>
              <a:rPr lang="en-US" dirty="0">
                <a:latin typeface="Monaco"/>
                <a:cs typeface="Monaco"/>
              </a:rPr>
              <a:t>  100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2</a:t>
            </a:r>
          </a:p>
          <a:p>
            <a:r>
              <a:rPr lang="en-US" dirty="0">
                <a:latin typeface="Monaco"/>
                <a:cs typeface="Monaco"/>
              </a:rPr>
              <a:t>  101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</a:t>
            </a:r>
            <a:r>
              <a:rPr lang="en-US" dirty="0" smtClean="0"/>
              <a:t>3</a:t>
            </a:r>
            <a:endParaRPr lang="en-US" dirty="0"/>
          </a:p>
          <a:p>
            <a:r>
              <a:rPr lang="en-US" dirty="0">
                <a:latin typeface="Monaco"/>
                <a:cs typeface="Monaco"/>
              </a:rPr>
              <a:t>  11*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</a:t>
            </a:r>
            <a:r>
              <a:rPr lang="en-US" dirty="0" smtClean="0"/>
              <a:t>4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364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Routers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building block of the Internet infrastructure</a:t>
            </a:r>
          </a:p>
          <a:p>
            <a:endParaRPr lang="en-US" dirty="0" smtClean="0"/>
          </a:p>
          <a:p>
            <a:r>
              <a:rPr lang="en-US" dirty="0" smtClean="0"/>
              <a:t>$120B+ industry </a:t>
            </a:r>
          </a:p>
          <a:p>
            <a:endParaRPr lang="en-US" dirty="0" smtClean="0"/>
          </a:p>
          <a:p>
            <a:r>
              <a:rPr lang="en-US" dirty="0" smtClean="0"/>
              <a:t>Vendors: Cisco, Huawei, Juniper, Alcatel-Lucent (account for &gt;90%)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88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2F44E8E-DC5C-6947-B36B-8F901A94CD9C}" type="slidenum">
              <a:rPr lang="en-US" sz="1400" b="0">
                <a:latin typeface="Times New Roman" charset="0"/>
              </a:rPr>
              <a:pPr eaLnBrk="1" hangingPunct="1"/>
              <a:t>30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Tree Structure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1147763" y="4230688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00*</a:t>
            </a:r>
            <a:endParaRPr lang="en-US" dirty="0"/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381000" y="5037138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000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1800225" y="5075238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001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1571625" y="4576763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11"/>
          <p:cNvSpPr>
            <a:spLocks noChangeShapeType="1"/>
          </p:cNvSpPr>
          <p:nvPr/>
        </p:nvSpPr>
        <p:spPr bwMode="auto">
          <a:xfrm flipH="1">
            <a:off x="765175" y="4576763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609600" y="446087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1657350" y="446087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2590800" y="4267200"/>
            <a:ext cx="1919287" cy="1266825"/>
            <a:chOff x="685800" y="4230688"/>
            <a:chExt cx="1919287" cy="1266825"/>
          </a:xfrm>
        </p:grpSpPr>
        <p:sp>
          <p:nvSpPr>
            <p:cNvPr id="49" name="Oval 6"/>
            <p:cNvSpPr>
              <a:spLocks noChangeArrowheads="1"/>
            </p:cNvSpPr>
            <p:nvPr/>
          </p:nvSpPr>
          <p:spPr bwMode="auto">
            <a:xfrm>
              <a:off x="1452563" y="4230688"/>
              <a:ext cx="500062" cy="422275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smtClean="0"/>
                <a:t>01*</a:t>
              </a:r>
              <a:endParaRPr lang="en-US" dirty="0"/>
            </a:p>
          </p:txBody>
        </p:sp>
        <p:sp>
          <p:nvSpPr>
            <p:cNvPr id="50" name="Oval 7"/>
            <p:cNvSpPr>
              <a:spLocks noChangeArrowheads="1"/>
            </p:cNvSpPr>
            <p:nvPr/>
          </p:nvSpPr>
          <p:spPr bwMode="auto">
            <a:xfrm>
              <a:off x="685800" y="5037138"/>
              <a:ext cx="500062" cy="422275"/>
            </a:xfrm>
            <a:prstGeom prst="ellips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dk1"/>
                  </a:solidFill>
                  <a:latin typeface="+mn-lt"/>
                  <a:ea typeface="+mn-ea"/>
                  <a:cs typeface="+mn-cs"/>
                </a:rPr>
                <a:t>010</a:t>
              </a:r>
              <a:endParaRPr lang="en-US" dirty="0">
                <a:solidFill>
                  <a:schemeClr val="dk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2105025" y="5075238"/>
              <a:ext cx="500062" cy="422275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dk1"/>
                  </a:solidFill>
                  <a:latin typeface="+mn-lt"/>
                  <a:ea typeface="+mn-ea"/>
                  <a:cs typeface="+mn-cs"/>
                </a:rPr>
                <a:t>011</a:t>
              </a:r>
              <a:endParaRPr lang="en-US" dirty="0">
                <a:solidFill>
                  <a:schemeClr val="dk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2" name="Line 10"/>
            <p:cNvSpPr>
              <a:spLocks noChangeShapeType="1"/>
            </p:cNvSpPr>
            <p:nvPr/>
          </p:nvSpPr>
          <p:spPr bwMode="auto">
            <a:xfrm>
              <a:off x="1876425" y="4576763"/>
              <a:ext cx="422275" cy="4984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11"/>
            <p:cNvSpPr>
              <a:spLocks noChangeShapeType="1"/>
            </p:cNvSpPr>
            <p:nvPr/>
          </p:nvSpPr>
          <p:spPr bwMode="auto">
            <a:xfrm flipH="1">
              <a:off x="1069975" y="4576763"/>
              <a:ext cx="422275" cy="4984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19"/>
            <p:cNvSpPr txBox="1">
              <a:spLocks noChangeArrowheads="1"/>
            </p:cNvSpPr>
            <p:nvPr/>
          </p:nvSpPr>
          <p:spPr bwMode="auto">
            <a:xfrm>
              <a:off x="914400" y="4460875"/>
              <a:ext cx="4889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55" name="Text Box 20"/>
            <p:cNvSpPr txBox="1">
              <a:spLocks noChangeArrowheads="1"/>
            </p:cNvSpPr>
            <p:nvPr/>
          </p:nvSpPr>
          <p:spPr bwMode="auto">
            <a:xfrm>
              <a:off x="1962150" y="4460875"/>
              <a:ext cx="4889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996113" y="4267200"/>
            <a:ext cx="1919287" cy="1266825"/>
            <a:chOff x="685800" y="4230688"/>
            <a:chExt cx="1919287" cy="1266825"/>
          </a:xfrm>
        </p:grpSpPr>
        <p:sp>
          <p:nvSpPr>
            <p:cNvPr id="57" name="Oval 6"/>
            <p:cNvSpPr>
              <a:spLocks noChangeArrowheads="1"/>
            </p:cNvSpPr>
            <p:nvPr/>
          </p:nvSpPr>
          <p:spPr bwMode="auto">
            <a:xfrm>
              <a:off x="1452563" y="4230688"/>
              <a:ext cx="500062" cy="422275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smtClean="0"/>
                <a:t>11*</a:t>
              </a:r>
              <a:endParaRPr lang="en-US" dirty="0"/>
            </a:p>
          </p:txBody>
        </p:sp>
        <p:sp>
          <p:nvSpPr>
            <p:cNvPr id="58" name="Oval 7"/>
            <p:cNvSpPr>
              <a:spLocks noChangeArrowheads="1"/>
            </p:cNvSpPr>
            <p:nvPr/>
          </p:nvSpPr>
          <p:spPr bwMode="auto">
            <a:xfrm>
              <a:off x="685800" y="5037138"/>
              <a:ext cx="500062" cy="422275"/>
            </a:xfrm>
            <a:prstGeom prst="ellips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smtClean="0"/>
                <a:t>110</a:t>
              </a:r>
              <a:endParaRPr lang="en-US" dirty="0">
                <a:solidFill>
                  <a:schemeClr val="dk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" name="Oval 8"/>
            <p:cNvSpPr>
              <a:spLocks noChangeArrowheads="1"/>
            </p:cNvSpPr>
            <p:nvPr/>
          </p:nvSpPr>
          <p:spPr bwMode="auto">
            <a:xfrm>
              <a:off x="2105025" y="5075238"/>
              <a:ext cx="500062" cy="422275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smtClean="0"/>
                <a:t>111</a:t>
              </a:r>
              <a:endParaRPr lang="en-US" dirty="0">
                <a:solidFill>
                  <a:schemeClr val="dk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0" name="Line 10"/>
            <p:cNvSpPr>
              <a:spLocks noChangeShapeType="1"/>
            </p:cNvSpPr>
            <p:nvPr/>
          </p:nvSpPr>
          <p:spPr bwMode="auto">
            <a:xfrm>
              <a:off x="1876425" y="4576763"/>
              <a:ext cx="422275" cy="4984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11"/>
            <p:cNvSpPr>
              <a:spLocks noChangeShapeType="1"/>
            </p:cNvSpPr>
            <p:nvPr/>
          </p:nvSpPr>
          <p:spPr bwMode="auto">
            <a:xfrm flipH="1">
              <a:off x="1069975" y="4576763"/>
              <a:ext cx="422275" cy="4984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19"/>
            <p:cNvSpPr txBox="1">
              <a:spLocks noChangeArrowheads="1"/>
            </p:cNvSpPr>
            <p:nvPr/>
          </p:nvSpPr>
          <p:spPr bwMode="auto">
            <a:xfrm>
              <a:off x="914400" y="4460875"/>
              <a:ext cx="4889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63" name="Text Box 20"/>
            <p:cNvSpPr txBox="1">
              <a:spLocks noChangeArrowheads="1"/>
            </p:cNvSpPr>
            <p:nvPr/>
          </p:nvSpPr>
          <p:spPr bwMode="auto">
            <a:xfrm>
              <a:off x="1962150" y="4460875"/>
              <a:ext cx="4889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800600" y="4267200"/>
            <a:ext cx="1919287" cy="1266825"/>
            <a:chOff x="685800" y="4230688"/>
            <a:chExt cx="1919287" cy="1266825"/>
          </a:xfrm>
        </p:grpSpPr>
        <p:sp>
          <p:nvSpPr>
            <p:cNvPr id="65" name="Oval 6"/>
            <p:cNvSpPr>
              <a:spLocks noChangeArrowheads="1"/>
            </p:cNvSpPr>
            <p:nvPr/>
          </p:nvSpPr>
          <p:spPr bwMode="auto">
            <a:xfrm>
              <a:off x="1452563" y="4230688"/>
              <a:ext cx="500062" cy="422275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smtClean="0"/>
                <a:t>10*</a:t>
              </a:r>
              <a:endParaRPr lang="en-US" dirty="0"/>
            </a:p>
          </p:txBody>
        </p:sp>
        <p:sp>
          <p:nvSpPr>
            <p:cNvPr id="66" name="Oval 7"/>
            <p:cNvSpPr>
              <a:spLocks noChangeArrowheads="1"/>
            </p:cNvSpPr>
            <p:nvPr/>
          </p:nvSpPr>
          <p:spPr bwMode="auto">
            <a:xfrm>
              <a:off x="685800" y="5037138"/>
              <a:ext cx="500062" cy="422275"/>
            </a:xfrm>
            <a:prstGeom prst="ellips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/>
                <a:t>1</a:t>
              </a:r>
              <a:r>
                <a:rPr lang="en-US" dirty="0" smtClean="0">
                  <a:solidFill>
                    <a:schemeClr val="dk1"/>
                  </a:solidFill>
                  <a:latin typeface="+mn-lt"/>
                  <a:ea typeface="+mn-ea"/>
                  <a:cs typeface="+mn-cs"/>
                </a:rPr>
                <a:t>00</a:t>
              </a:r>
              <a:endParaRPr lang="en-US" dirty="0">
                <a:solidFill>
                  <a:schemeClr val="dk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7" name="Oval 8"/>
            <p:cNvSpPr>
              <a:spLocks noChangeArrowheads="1"/>
            </p:cNvSpPr>
            <p:nvPr/>
          </p:nvSpPr>
          <p:spPr bwMode="auto">
            <a:xfrm>
              <a:off x="2105025" y="5075238"/>
              <a:ext cx="500062" cy="422275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smtClean="0"/>
                <a:t>101</a:t>
              </a:r>
              <a:endParaRPr lang="en-US" dirty="0">
                <a:solidFill>
                  <a:schemeClr val="dk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8" name="Line 10"/>
            <p:cNvSpPr>
              <a:spLocks noChangeShapeType="1"/>
            </p:cNvSpPr>
            <p:nvPr/>
          </p:nvSpPr>
          <p:spPr bwMode="auto">
            <a:xfrm>
              <a:off x="1876425" y="4576763"/>
              <a:ext cx="422275" cy="4984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11"/>
            <p:cNvSpPr>
              <a:spLocks noChangeShapeType="1"/>
            </p:cNvSpPr>
            <p:nvPr/>
          </p:nvSpPr>
          <p:spPr bwMode="auto">
            <a:xfrm flipH="1">
              <a:off x="1069975" y="4576763"/>
              <a:ext cx="422275" cy="4984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Text Box 19"/>
            <p:cNvSpPr txBox="1">
              <a:spLocks noChangeArrowheads="1"/>
            </p:cNvSpPr>
            <p:nvPr/>
          </p:nvSpPr>
          <p:spPr bwMode="auto">
            <a:xfrm>
              <a:off x="914400" y="4460875"/>
              <a:ext cx="4889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71" name="Text Box 20"/>
            <p:cNvSpPr txBox="1">
              <a:spLocks noChangeArrowheads="1"/>
            </p:cNvSpPr>
            <p:nvPr/>
          </p:nvSpPr>
          <p:spPr bwMode="auto">
            <a:xfrm>
              <a:off x="1962150" y="4460875"/>
              <a:ext cx="4889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sp>
        <p:nvSpPr>
          <p:cNvPr id="72" name="Oval 6"/>
          <p:cNvSpPr>
            <a:spLocks noChangeArrowheads="1"/>
          </p:cNvSpPr>
          <p:nvPr/>
        </p:nvSpPr>
        <p:spPr bwMode="auto">
          <a:xfrm>
            <a:off x="2290763" y="34290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0**</a:t>
            </a:r>
            <a:endParaRPr lang="en-US" dirty="0"/>
          </a:p>
        </p:txBody>
      </p:sp>
      <p:sp>
        <p:nvSpPr>
          <p:cNvPr id="75" name="Line 10"/>
          <p:cNvSpPr>
            <a:spLocks noChangeShapeType="1"/>
          </p:cNvSpPr>
          <p:nvPr/>
        </p:nvSpPr>
        <p:spPr bwMode="auto">
          <a:xfrm>
            <a:off x="2714625" y="3775075"/>
            <a:ext cx="714375" cy="644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11"/>
          <p:cNvSpPr>
            <a:spLocks noChangeShapeType="1"/>
          </p:cNvSpPr>
          <p:nvPr/>
        </p:nvSpPr>
        <p:spPr bwMode="auto">
          <a:xfrm flipH="1">
            <a:off x="1600200" y="3775075"/>
            <a:ext cx="730250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Text Box 19"/>
          <p:cNvSpPr txBox="1">
            <a:spLocks noChangeArrowheads="1"/>
          </p:cNvSpPr>
          <p:nvPr/>
        </p:nvSpPr>
        <p:spPr bwMode="auto">
          <a:xfrm>
            <a:off x="167640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0</a:t>
            </a:r>
          </a:p>
        </p:txBody>
      </p: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294005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79" name="Oval 6"/>
          <p:cNvSpPr>
            <a:spLocks noChangeArrowheads="1"/>
          </p:cNvSpPr>
          <p:nvPr/>
        </p:nvSpPr>
        <p:spPr bwMode="auto">
          <a:xfrm>
            <a:off x="6772276" y="34290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1**</a:t>
            </a:r>
            <a:endParaRPr lang="en-US" dirty="0"/>
          </a:p>
        </p:txBody>
      </p:sp>
      <p:sp>
        <p:nvSpPr>
          <p:cNvPr id="82" name="Line 10"/>
          <p:cNvSpPr>
            <a:spLocks noChangeShapeType="1"/>
          </p:cNvSpPr>
          <p:nvPr/>
        </p:nvSpPr>
        <p:spPr bwMode="auto">
          <a:xfrm>
            <a:off x="7196138" y="3775075"/>
            <a:ext cx="652462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11"/>
          <p:cNvSpPr>
            <a:spLocks noChangeShapeType="1"/>
          </p:cNvSpPr>
          <p:nvPr/>
        </p:nvSpPr>
        <p:spPr bwMode="auto">
          <a:xfrm flipH="1">
            <a:off x="5943599" y="3775075"/>
            <a:ext cx="868363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Text Box 19"/>
          <p:cNvSpPr txBox="1">
            <a:spLocks noChangeArrowheads="1"/>
          </p:cNvSpPr>
          <p:nvPr/>
        </p:nvSpPr>
        <p:spPr bwMode="auto">
          <a:xfrm>
            <a:off x="609600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743585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86" name="Oval 6"/>
          <p:cNvSpPr>
            <a:spLocks noChangeArrowheads="1"/>
          </p:cNvSpPr>
          <p:nvPr/>
        </p:nvSpPr>
        <p:spPr bwMode="auto">
          <a:xfrm>
            <a:off x="4424363" y="22098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***</a:t>
            </a:r>
            <a:endParaRPr lang="en-US" dirty="0"/>
          </a:p>
        </p:txBody>
      </p:sp>
      <p:sp>
        <p:nvSpPr>
          <p:cNvPr id="89" name="Line 10"/>
          <p:cNvSpPr>
            <a:spLocks noChangeShapeType="1"/>
          </p:cNvSpPr>
          <p:nvPr/>
        </p:nvSpPr>
        <p:spPr bwMode="auto">
          <a:xfrm>
            <a:off x="4848225" y="2555875"/>
            <a:ext cx="2009775" cy="949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11"/>
          <p:cNvSpPr>
            <a:spLocks noChangeShapeType="1"/>
          </p:cNvSpPr>
          <p:nvPr/>
        </p:nvSpPr>
        <p:spPr bwMode="auto">
          <a:xfrm flipH="1">
            <a:off x="2743200" y="2555875"/>
            <a:ext cx="1720850" cy="1025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Text Box 19"/>
          <p:cNvSpPr txBox="1">
            <a:spLocks noChangeArrowheads="1"/>
          </p:cNvSpPr>
          <p:nvPr/>
        </p:nvSpPr>
        <p:spPr bwMode="auto">
          <a:xfrm>
            <a:off x="3200400" y="257492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0</a:t>
            </a:r>
          </a:p>
        </p:txBody>
      </p:sp>
      <p:sp>
        <p:nvSpPr>
          <p:cNvPr id="92" name="Text Box 20"/>
          <p:cNvSpPr txBox="1">
            <a:spLocks noChangeArrowheads="1"/>
          </p:cNvSpPr>
          <p:nvPr/>
        </p:nvSpPr>
        <p:spPr bwMode="auto">
          <a:xfrm>
            <a:off x="5943600" y="25908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486400" y="1143000"/>
            <a:ext cx="3276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Monaco"/>
                <a:cs typeface="Monaco"/>
              </a:rPr>
              <a:t>  0**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1</a:t>
            </a:r>
          </a:p>
          <a:p>
            <a:r>
              <a:rPr lang="en-US" dirty="0">
                <a:latin typeface="Monaco"/>
                <a:cs typeface="Monaco"/>
              </a:rPr>
              <a:t>  100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2</a:t>
            </a:r>
          </a:p>
          <a:p>
            <a:r>
              <a:rPr lang="en-US" dirty="0">
                <a:latin typeface="Monaco"/>
                <a:cs typeface="Monaco"/>
              </a:rPr>
              <a:t>  101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3</a:t>
            </a:r>
          </a:p>
          <a:p>
            <a:r>
              <a:rPr lang="en-US" dirty="0">
                <a:latin typeface="Monaco"/>
                <a:cs typeface="Monaco"/>
              </a:rPr>
              <a:t>  11*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4</a:t>
            </a:r>
          </a:p>
        </p:txBody>
      </p:sp>
    </p:spTree>
    <p:extLst>
      <p:ext uri="{BB962C8B-B14F-4D97-AF65-F5344CB8AC3E}">
        <p14:creationId xmlns:p14="http://schemas.microsoft.com/office/powerpoint/2010/main" val="3325342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Walk Tree: Stop at Prefix Entries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1147763" y="4230688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00*</a:t>
            </a:r>
            <a:endParaRPr lang="en-US" dirty="0"/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381000" y="5037138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000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1800225" y="5075238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001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1571625" y="4576763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11"/>
          <p:cNvSpPr>
            <a:spLocks noChangeShapeType="1"/>
          </p:cNvSpPr>
          <p:nvPr/>
        </p:nvSpPr>
        <p:spPr bwMode="auto">
          <a:xfrm flipH="1">
            <a:off x="765175" y="4576763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609600" y="446087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1657350" y="446087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49" name="Oval 6"/>
          <p:cNvSpPr>
            <a:spLocks noChangeArrowheads="1"/>
          </p:cNvSpPr>
          <p:nvPr/>
        </p:nvSpPr>
        <p:spPr bwMode="auto">
          <a:xfrm>
            <a:off x="3357563" y="42672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01*</a:t>
            </a:r>
            <a:endParaRPr lang="en-US" dirty="0"/>
          </a:p>
        </p:txBody>
      </p:sp>
      <p:sp>
        <p:nvSpPr>
          <p:cNvPr id="50" name="Oval 7"/>
          <p:cNvSpPr>
            <a:spLocks noChangeArrowheads="1"/>
          </p:cNvSpPr>
          <p:nvPr/>
        </p:nvSpPr>
        <p:spPr bwMode="auto">
          <a:xfrm>
            <a:off x="2590800" y="507365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010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1" name="Oval 8"/>
          <p:cNvSpPr>
            <a:spLocks noChangeArrowheads="1"/>
          </p:cNvSpPr>
          <p:nvPr/>
        </p:nvSpPr>
        <p:spPr bwMode="auto">
          <a:xfrm>
            <a:off x="4010025" y="5111750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011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2" name="Line 10"/>
          <p:cNvSpPr>
            <a:spLocks noChangeShapeType="1"/>
          </p:cNvSpPr>
          <p:nvPr/>
        </p:nvSpPr>
        <p:spPr bwMode="auto">
          <a:xfrm>
            <a:off x="378142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11"/>
          <p:cNvSpPr>
            <a:spLocks noChangeShapeType="1"/>
          </p:cNvSpPr>
          <p:nvPr/>
        </p:nvSpPr>
        <p:spPr bwMode="auto">
          <a:xfrm flipH="1">
            <a:off x="297497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 Box 19"/>
          <p:cNvSpPr txBox="1">
            <a:spLocks noChangeArrowheads="1"/>
          </p:cNvSpPr>
          <p:nvPr/>
        </p:nvSpPr>
        <p:spPr bwMode="auto">
          <a:xfrm>
            <a:off x="281940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386715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57" name="Oval 6"/>
          <p:cNvSpPr>
            <a:spLocks noChangeArrowheads="1"/>
          </p:cNvSpPr>
          <p:nvPr/>
        </p:nvSpPr>
        <p:spPr bwMode="auto">
          <a:xfrm>
            <a:off x="7762876" y="42672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11*</a:t>
            </a:r>
          </a:p>
        </p:txBody>
      </p:sp>
      <p:sp>
        <p:nvSpPr>
          <p:cNvPr id="58" name="Oval 7"/>
          <p:cNvSpPr>
            <a:spLocks noChangeArrowheads="1"/>
          </p:cNvSpPr>
          <p:nvPr/>
        </p:nvSpPr>
        <p:spPr bwMode="auto">
          <a:xfrm>
            <a:off x="6996113" y="507365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110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9" name="Oval 8"/>
          <p:cNvSpPr>
            <a:spLocks noChangeArrowheads="1"/>
          </p:cNvSpPr>
          <p:nvPr/>
        </p:nvSpPr>
        <p:spPr bwMode="auto">
          <a:xfrm>
            <a:off x="8415338" y="5111750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111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0" name="Line 10"/>
          <p:cNvSpPr>
            <a:spLocks noChangeShapeType="1"/>
          </p:cNvSpPr>
          <p:nvPr/>
        </p:nvSpPr>
        <p:spPr bwMode="auto">
          <a:xfrm>
            <a:off x="8186738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11"/>
          <p:cNvSpPr>
            <a:spLocks noChangeShapeType="1"/>
          </p:cNvSpPr>
          <p:nvPr/>
        </p:nvSpPr>
        <p:spPr bwMode="auto">
          <a:xfrm flipH="1">
            <a:off x="7380288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7224713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8272463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65" name="Oval 6"/>
          <p:cNvSpPr>
            <a:spLocks noChangeArrowheads="1"/>
          </p:cNvSpPr>
          <p:nvPr/>
        </p:nvSpPr>
        <p:spPr bwMode="auto">
          <a:xfrm>
            <a:off x="5567363" y="42672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10*</a:t>
            </a:r>
            <a:endParaRPr lang="en-US" dirty="0"/>
          </a:p>
        </p:txBody>
      </p:sp>
      <p:sp>
        <p:nvSpPr>
          <p:cNvPr id="66" name="Oval 7"/>
          <p:cNvSpPr>
            <a:spLocks noChangeArrowheads="1"/>
          </p:cNvSpPr>
          <p:nvPr/>
        </p:nvSpPr>
        <p:spPr bwMode="auto">
          <a:xfrm>
            <a:off x="4800600" y="507365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67" name="Oval 8"/>
          <p:cNvSpPr>
            <a:spLocks noChangeArrowheads="1"/>
          </p:cNvSpPr>
          <p:nvPr/>
        </p:nvSpPr>
        <p:spPr bwMode="auto">
          <a:xfrm>
            <a:off x="6219825" y="511175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101</a:t>
            </a:r>
          </a:p>
        </p:txBody>
      </p:sp>
      <p:sp>
        <p:nvSpPr>
          <p:cNvPr id="68" name="Line 10"/>
          <p:cNvSpPr>
            <a:spLocks noChangeShapeType="1"/>
          </p:cNvSpPr>
          <p:nvPr/>
        </p:nvSpPr>
        <p:spPr bwMode="auto">
          <a:xfrm>
            <a:off x="599122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11"/>
          <p:cNvSpPr>
            <a:spLocks noChangeShapeType="1"/>
          </p:cNvSpPr>
          <p:nvPr/>
        </p:nvSpPr>
        <p:spPr bwMode="auto">
          <a:xfrm flipH="1">
            <a:off x="518477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502920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607695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72" name="Oval 6"/>
          <p:cNvSpPr>
            <a:spLocks noChangeArrowheads="1"/>
          </p:cNvSpPr>
          <p:nvPr/>
        </p:nvSpPr>
        <p:spPr bwMode="auto">
          <a:xfrm>
            <a:off x="2290763" y="34290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0**</a:t>
            </a:r>
            <a:endParaRPr lang="en-US" dirty="0"/>
          </a:p>
        </p:txBody>
      </p:sp>
      <p:sp>
        <p:nvSpPr>
          <p:cNvPr id="75" name="Line 10"/>
          <p:cNvSpPr>
            <a:spLocks noChangeShapeType="1"/>
          </p:cNvSpPr>
          <p:nvPr/>
        </p:nvSpPr>
        <p:spPr bwMode="auto">
          <a:xfrm>
            <a:off x="2714625" y="3775075"/>
            <a:ext cx="714375" cy="644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11"/>
          <p:cNvSpPr>
            <a:spLocks noChangeShapeType="1"/>
          </p:cNvSpPr>
          <p:nvPr/>
        </p:nvSpPr>
        <p:spPr bwMode="auto">
          <a:xfrm flipH="1">
            <a:off x="1600200" y="3775075"/>
            <a:ext cx="730250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Text Box 19"/>
          <p:cNvSpPr txBox="1">
            <a:spLocks noChangeArrowheads="1"/>
          </p:cNvSpPr>
          <p:nvPr/>
        </p:nvSpPr>
        <p:spPr bwMode="auto">
          <a:xfrm>
            <a:off x="167640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0</a:t>
            </a:r>
          </a:p>
        </p:txBody>
      </p: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294005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79" name="Oval 6"/>
          <p:cNvSpPr>
            <a:spLocks noChangeArrowheads="1"/>
          </p:cNvSpPr>
          <p:nvPr/>
        </p:nvSpPr>
        <p:spPr bwMode="auto">
          <a:xfrm>
            <a:off x="6772276" y="34290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1**</a:t>
            </a:r>
            <a:endParaRPr lang="en-US" dirty="0"/>
          </a:p>
        </p:txBody>
      </p:sp>
      <p:sp>
        <p:nvSpPr>
          <p:cNvPr id="82" name="Line 10"/>
          <p:cNvSpPr>
            <a:spLocks noChangeShapeType="1"/>
          </p:cNvSpPr>
          <p:nvPr/>
        </p:nvSpPr>
        <p:spPr bwMode="auto">
          <a:xfrm>
            <a:off x="7196138" y="3775075"/>
            <a:ext cx="652462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11"/>
          <p:cNvSpPr>
            <a:spLocks noChangeShapeType="1"/>
          </p:cNvSpPr>
          <p:nvPr/>
        </p:nvSpPr>
        <p:spPr bwMode="auto">
          <a:xfrm flipH="1">
            <a:off x="5943599" y="3775075"/>
            <a:ext cx="868363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Text Box 19"/>
          <p:cNvSpPr txBox="1">
            <a:spLocks noChangeArrowheads="1"/>
          </p:cNvSpPr>
          <p:nvPr/>
        </p:nvSpPr>
        <p:spPr bwMode="auto">
          <a:xfrm>
            <a:off x="609600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743585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86" name="Oval 6"/>
          <p:cNvSpPr>
            <a:spLocks noChangeArrowheads="1"/>
          </p:cNvSpPr>
          <p:nvPr/>
        </p:nvSpPr>
        <p:spPr bwMode="auto">
          <a:xfrm>
            <a:off x="4424363" y="22098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***</a:t>
            </a:r>
            <a:endParaRPr lang="en-US" dirty="0"/>
          </a:p>
        </p:txBody>
      </p:sp>
      <p:sp>
        <p:nvSpPr>
          <p:cNvPr id="89" name="Line 10"/>
          <p:cNvSpPr>
            <a:spLocks noChangeShapeType="1"/>
          </p:cNvSpPr>
          <p:nvPr/>
        </p:nvSpPr>
        <p:spPr bwMode="auto">
          <a:xfrm>
            <a:off x="4848225" y="2555875"/>
            <a:ext cx="2009775" cy="949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11"/>
          <p:cNvSpPr>
            <a:spLocks noChangeShapeType="1"/>
          </p:cNvSpPr>
          <p:nvPr/>
        </p:nvSpPr>
        <p:spPr bwMode="auto">
          <a:xfrm flipH="1">
            <a:off x="2743200" y="2555875"/>
            <a:ext cx="1720850" cy="1025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Text Box 19"/>
          <p:cNvSpPr txBox="1">
            <a:spLocks noChangeArrowheads="1"/>
          </p:cNvSpPr>
          <p:nvPr/>
        </p:nvSpPr>
        <p:spPr bwMode="auto">
          <a:xfrm>
            <a:off x="3200400" y="257492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0</a:t>
            </a:r>
          </a:p>
        </p:txBody>
      </p:sp>
      <p:sp>
        <p:nvSpPr>
          <p:cNvPr id="92" name="Text Box 20"/>
          <p:cNvSpPr txBox="1">
            <a:spLocks noChangeArrowheads="1"/>
          </p:cNvSpPr>
          <p:nvPr/>
        </p:nvSpPr>
        <p:spPr bwMode="auto">
          <a:xfrm>
            <a:off x="5943600" y="25908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486400" y="1143000"/>
            <a:ext cx="3276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Monaco"/>
                <a:cs typeface="Monaco"/>
              </a:rPr>
              <a:t>  0**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1</a:t>
            </a:r>
          </a:p>
          <a:p>
            <a:r>
              <a:rPr lang="en-US" dirty="0">
                <a:latin typeface="Monaco"/>
                <a:cs typeface="Monaco"/>
              </a:rPr>
              <a:t>  100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2</a:t>
            </a:r>
          </a:p>
          <a:p>
            <a:r>
              <a:rPr lang="en-US" dirty="0">
                <a:latin typeface="Monaco"/>
                <a:cs typeface="Monaco"/>
              </a:rPr>
              <a:t>  101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3</a:t>
            </a:r>
          </a:p>
          <a:p>
            <a:r>
              <a:rPr lang="en-US" dirty="0">
                <a:latin typeface="Monaco"/>
                <a:cs typeface="Monaco"/>
              </a:rPr>
              <a:t>  11*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4</a:t>
            </a:r>
          </a:p>
        </p:txBody>
      </p:sp>
    </p:spTree>
    <p:extLst>
      <p:ext uri="{BB962C8B-B14F-4D97-AF65-F5344CB8AC3E}">
        <p14:creationId xmlns:p14="http://schemas.microsoft.com/office/powerpoint/2010/main" val="2114250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Walk Tree: Stop at Prefix Entries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1147763" y="4230688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00*</a:t>
            </a:r>
            <a:endParaRPr lang="en-US" dirty="0"/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381000" y="5037138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000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1800225" y="5075238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001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1571625" y="4576763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11"/>
          <p:cNvSpPr>
            <a:spLocks noChangeShapeType="1"/>
          </p:cNvSpPr>
          <p:nvPr/>
        </p:nvSpPr>
        <p:spPr bwMode="auto">
          <a:xfrm flipH="1">
            <a:off x="765175" y="4576763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609600" y="446087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1657350" y="446087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49" name="Oval 6"/>
          <p:cNvSpPr>
            <a:spLocks noChangeArrowheads="1"/>
          </p:cNvSpPr>
          <p:nvPr/>
        </p:nvSpPr>
        <p:spPr bwMode="auto">
          <a:xfrm>
            <a:off x="3357563" y="42672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01*</a:t>
            </a:r>
            <a:endParaRPr lang="en-US" dirty="0"/>
          </a:p>
        </p:txBody>
      </p:sp>
      <p:sp>
        <p:nvSpPr>
          <p:cNvPr id="50" name="Oval 7"/>
          <p:cNvSpPr>
            <a:spLocks noChangeArrowheads="1"/>
          </p:cNvSpPr>
          <p:nvPr/>
        </p:nvSpPr>
        <p:spPr bwMode="auto">
          <a:xfrm>
            <a:off x="2590800" y="507365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010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1" name="Oval 8"/>
          <p:cNvSpPr>
            <a:spLocks noChangeArrowheads="1"/>
          </p:cNvSpPr>
          <p:nvPr/>
        </p:nvSpPr>
        <p:spPr bwMode="auto">
          <a:xfrm>
            <a:off x="4010025" y="5111750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011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2" name="Line 10"/>
          <p:cNvSpPr>
            <a:spLocks noChangeShapeType="1"/>
          </p:cNvSpPr>
          <p:nvPr/>
        </p:nvSpPr>
        <p:spPr bwMode="auto">
          <a:xfrm>
            <a:off x="378142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11"/>
          <p:cNvSpPr>
            <a:spLocks noChangeShapeType="1"/>
          </p:cNvSpPr>
          <p:nvPr/>
        </p:nvSpPr>
        <p:spPr bwMode="auto">
          <a:xfrm flipH="1">
            <a:off x="297497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 Box 19"/>
          <p:cNvSpPr txBox="1">
            <a:spLocks noChangeArrowheads="1"/>
          </p:cNvSpPr>
          <p:nvPr/>
        </p:nvSpPr>
        <p:spPr bwMode="auto">
          <a:xfrm>
            <a:off x="281940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386715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57" name="Oval 6"/>
          <p:cNvSpPr>
            <a:spLocks noChangeArrowheads="1"/>
          </p:cNvSpPr>
          <p:nvPr/>
        </p:nvSpPr>
        <p:spPr bwMode="auto">
          <a:xfrm>
            <a:off x="7762876" y="42672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11*</a:t>
            </a:r>
          </a:p>
        </p:txBody>
      </p:sp>
      <p:sp>
        <p:nvSpPr>
          <p:cNvPr id="58" name="Oval 7"/>
          <p:cNvSpPr>
            <a:spLocks noChangeArrowheads="1"/>
          </p:cNvSpPr>
          <p:nvPr/>
        </p:nvSpPr>
        <p:spPr bwMode="auto">
          <a:xfrm>
            <a:off x="6996113" y="507365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110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9" name="Oval 8"/>
          <p:cNvSpPr>
            <a:spLocks noChangeArrowheads="1"/>
          </p:cNvSpPr>
          <p:nvPr/>
        </p:nvSpPr>
        <p:spPr bwMode="auto">
          <a:xfrm>
            <a:off x="8415338" y="5111750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111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0" name="Line 10"/>
          <p:cNvSpPr>
            <a:spLocks noChangeShapeType="1"/>
          </p:cNvSpPr>
          <p:nvPr/>
        </p:nvSpPr>
        <p:spPr bwMode="auto">
          <a:xfrm>
            <a:off x="8186738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11"/>
          <p:cNvSpPr>
            <a:spLocks noChangeShapeType="1"/>
          </p:cNvSpPr>
          <p:nvPr/>
        </p:nvSpPr>
        <p:spPr bwMode="auto">
          <a:xfrm flipH="1">
            <a:off x="7380288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7224713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8272463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65" name="Oval 6"/>
          <p:cNvSpPr>
            <a:spLocks noChangeArrowheads="1"/>
          </p:cNvSpPr>
          <p:nvPr/>
        </p:nvSpPr>
        <p:spPr bwMode="auto">
          <a:xfrm>
            <a:off x="5567363" y="42672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10*</a:t>
            </a:r>
            <a:endParaRPr lang="en-US" dirty="0"/>
          </a:p>
        </p:txBody>
      </p:sp>
      <p:sp>
        <p:nvSpPr>
          <p:cNvPr id="66" name="Oval 7"/>
          <p:cNvSpPr>
            <a:spLocks noChangeArrowheads="1"/>
          </p:cNvSpPr>
          <p:nvPr/>
        </p:nvSpPr>
        <p:spPr bwMode="auto">
          <a:xfrm>
            <a:off x="4800600" y="507365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67" name="Oval 8"/>
          <p:cNvSpPr>
            <a:spLocks noChangeArrowheads="1"/>
          </p:cNvSpPr>
          <p:nvPr/>
        </p:nvSpPr>
        <p:spPr bwMode="auto">
          <a:xfrm>
            <a:off x="6219825" y="511175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101</a:t>
            </a:r>
          </a:p>
        </p:txBody>
      </p:sp>
      <p:sp>
        <p:nvSpPr>
          <p:cNvPr id="68" name="Line 10"/>
          <p:cNvSpPr>
            <a:spLocks noChangeShapeType="1"/>
          </p:cNvSpPr>
          <p:nvPr/>
        </p:nvSpPr>
        <p:spPr bwMode="auto">
          <a:xfrm>
            <a:off x="599122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11"/>
          <p:cNvSpPr>
            <a:spLocks noChangeShapeType="1"/>
          </p:cNvSpPr>
          <p:nvPr/>
        </p:nvSpPr>
        <p:spPr bwMode="auto">
          <a:xfrm flipH="1">
            <a:off x="518477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502920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607695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72" name="Oval 6"/>
          <p:cNvSpPr>
            <a:spLocks noChangeArrowheads="1"/>
          </p:cNvSpPr>
          <p:nvPr/>
        </p:nvSpPr>
        <p:spPr bwMode="auto">
          <a:xfrm>
            <a:off x="2290763" y="34290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0**</a:t>
            </a:r>
            <a:endParaRPr lang="en-US" dirty="0"/>
          </a:p>
        </p:txBody>
      </p:sp>
      <p:sp>
        <p:nvSpPr>
          <p:cNvPr id="75" name="Line 10"/>
          <p:cNvSpPr>
            <a:spLocks noChangeShapeType="1"/>
          </p:cNvSpPr>
          <p:nvPr/>
        </p:nvSpPr>
        <p:spPr bwMode="auto">
          <a:xfrm>
            <a:off x="2714625" y="3775075"/>
            <a:ext cx="714375" cy="644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11"/>
          <p:cNvSpPr>
            <a:spLocks noChangeShapeType="1"/>
          </p:cNvSpPr>
          <p:nvPr/>
        </p:nvSpPr>
        <p:spPr bwMode="auto">
          <a:xfrm flipH="1">
            <a:off x="1600200" y="3775075"/>
            <a:ext cx="730250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Text Box 19"/>
          <p:cNvSpPr txBox="1">
            <a:spLocks noChangeArrowheads="1"/>
          </p:cNvSpPr>
          <p:nvPr/>
        </p:nvSpPr>
        <p:spPr bwMode="auto">
          <a:xfrm>
            <a:off x="167640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0</a:t>
            </a:r>
          </a:p>
        </p:txBody>
      </p: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294005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79" name="Oval 6"/>
          <p:cNvSpPr>
            <a:spLocks noChangeArrowheads="1"/>
          </p:cNvSpPr>
          <p:nvPr/>
        </p:nvSpPr>
        <p:spPr bwMode="auto">
          <a:xfrm>
            <a:off x="6772276" y="34290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1**</a:t>
            </a:r>
            <a:endParaRPr lang="en-US" dirty="0"/>
          </a:p>
        </p:txBody>
      </p:sp>
      <p:sp>
        <p:nvSpPr>
          <p:cNvPr id="82" name="Line 10"/>
          <p:cNvSpPr>
            <a:spLocks noChangeShapeType="1"/>
          </p:cNvSpPr>
          <p:nvPr/>
        </p:nvSpPr>
        <p:spPr bwMode="auto">
          <a:xfrm>
            <a:off x="7196138" y="3775075"/>
            <a:ext cx="652462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11"/>
          <p:cNvSpPr>
            <a:spLocks noChangeShapeType="1"/>
          </p:cNvSpPr>
          <p:nvPr/>
        </p:nvSpPr>
        <p:spPr bwMode="auto">
          <a:xfrm flipH="1">
            <a:off x="5943599" y="3775075"/>
            <a:ext cx="868363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Text Box 19"/>
          <p:cNvSpPr txBox="1">
            <a:spLocks noChangeArrowheads="1"/>
          </p:cNvSpPr>
          <p:nvPr/>
        </p:nvSpPr>
        <p:spPr bwMode="auto">
          <a:xfrm>
            <a:off x="609600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743585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86" name="Oval 6"/>
          <p:cNvSpPr>
            <a:spLocks noChangeArrowheads="1"/>
          </p:cNvSpPr>
          <p:nvPr/>
        </p:nvSpPr>
        <p:spPr bwMode="auto">
          <a:xfrm>
            <a:off x="4424363" y="22098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***</a:t>
            </a:r>
            <a:endParaRPr lang="en-US" dirty="0"/>
          </a:p>
        </p:txBody>
      </p:sp>
      <p:sp>
        <p:nvSpPr>
          <p:cNvPr id="89" name="Line 10"/>
          <p:cNvSpPr>
            <a:spLocks noChangeShapeType="1"/>
          </p:cNvSpPr>
          <p:nvPr/>
        </p:nvSpPr>
        <p:spPr bwMode="auto">
          <a:xfrm>
            <a:off x="4848225" y="2555875"/>
            <a:ext cx="2009775" cy="949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11"/>
          <p:cNvSpPr>
            <a:spLocks noChangeShapeType="1"/>
          </p:cNvSpPr>
          <p:nvPr/>
        </p:nvSpPr>
        <p:spPr bwMode="auto">
          <a:xfrm flipH="1">
            <a:off x="2743200" y="2555875"/>
            <a:ext cx="1720850" cy="1025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Text Box 19"/>
          <p:cNvSpPr txBox="1">
            <a:spLocks noChangeArrowheads="1"/>
          </p:cNvSpPr>
          <p:nvPr/>
        </p:nvSpPr>
        <p:spPr bwMode="auto">
          <a:xfrm>
            <a:off x="3200400" y="257492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0</a:t>
            </a:r>
          </a:p>
        </p:txBody>
      </p:sp>
      <p:sp>
        <p:nvSpPr>
          <p:cNvPr id="92" name="Text Box 20"/>
          <p:cNvSpPr txBox="1">
            <a:spLocks noChangeArrowheads="1"/>
          </p:cNvSpPr>
          <p:nvPr/>
        </p:nvSpPr>
        <p:spPr bwMode="auto">
          <a:xfrm>
            <a:off x="5943600" y="25908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9800" y="3886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P1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24400" y="5638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P2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96000" y="5638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P3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20000" y="4724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P4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400" y="1143000"/>
            <a:ext cx="3276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Monaco"/>
                <a:cs typeface="Monaco"/>
              </a:rPr>
              <a:t>  0**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1</a:t>
            </a:r>
          </a:p>
          <a:p>
            <a:r>
              <a:rPr lang="en-US" dirty="0">
                <a:latin typeface="Monaco"/>
                <a:cs typeface="Monaco"/>
              </a:rPr>
              <a:t>  100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2</a:t>
            </a:r>
          </a:p>
          <a:p>
            <a:r>
              <a:rPr lang="en-US" dirty="0">
                <a:latin typeface="Monaco"/>
                <a:cs typeface="Monaco"/>
              </a:rPr>
              <a:t>  101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3</a:t>
            </a:r>
          </a:p>
          <a:p>
            <a:r>
              <a:rPr lang="en-US" dirty="0">
                <a:latin typeface="Monaco"/>
                <a:cs typeface="Monaco"/>
              </a:rPr>
              <a:t>  11*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4</a:t>
            </a:r>
          </a:p>
        </p:txBody>
      </p:sp>
    </p:spTree>
    <p:extLst>
      <p:ext uri="{BB962C8B-B14F-4D97-AF65-F5344CB8AC3E}">
        <p14:creationId xmlns:p14="http://schemas.microsoft.com/office/powerpoint/2010/main" val="806863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Slightly Different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everal of the unique prefixes go to same port</a:t>
            </a:r>
          </a:p>
          <a:p>
            <a:endParaRPr lang="en-US" dirty="0"/>
          </a:p>
          <a:p>
            <a:r>
              <a:rPr lang="en-US" dirty="0" smtClean="0">
                <a:latin typeface="Monaco"/>
                <a:cs typeface="Monaco"/>
              </a:rPr>
              <a:t>  0**</a:t>
            </a:r>
            <a:r>
              <a:rPr lang="en-US" dirty="0"/>
              <a:t>	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 smtClean="0"/>
              <a:t>Port 1</a:t>
            </a:r>
          </a:p>
          <a:p>
            <a:r>
              <a:rPr lang="en-US" dirty="0" smtClean="0">
                <a:latin typeface="Monaco"/>
                <a:cs typeface="Monaco"/>
              </a:rPr>
              <a:t>  100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2</a:t>
            </a:r>
            <a:endParaRPr lang="en-US" dirty="0" smtClean="0"/>
          </a:p>
          <a:p>
            <a:r>
              <a:rPr lang="en-US" dirty="0" smtClean="0">
                <a:latin typeface="Monaco"/>
                <a:cs typeface="Monaco"/>
              </a:rPr>
              <a:t>  101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</a:t>
            </a:r>
            <a:r>
              <a:rPr lang="en-US" dirty="0" smtClean="0"/>
              <a:t>1</a:t>
            </a:r>
          </a:p>
          <a:p>
            <a:r>
              <a:rPr lang="en-US" dirty="0" smtClean="0">
                <a:latin typeface="Monaco"/>
                <a:cs typeface="Monaco"/>
              </a:rPr>
              <a:t>  11*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490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Prefix Tree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1147763" y="4230688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00*</a:t>
            </a:r>
            <a:endParaRPr lang="en-US" dirty="0"/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381000" y="5037138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000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1800225" y="5075238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001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1571625" y="4576763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11"/>
          <p:cNvSpPr>
            <a:spLocks noChangeShapeType="1"/>
          </p:cNvSpPr>
          <p:nvPr/>
        </p:nvSpPr>
        <p:spPr bwMode="auto">
          <a:xfrm flipH="1">
            <a:off x="765175" y="4576763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609600" y="446087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1657350" y="446087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49" name="Oval 6"/>
          <p:cNvSpPr>
            <a:spLocks noChangeArrowheads="1"/>
          </p:cNvSpPr>
          <p:nvPr/>
        </p:nvSpPr>
        <p:spPr bwMode="auto">
          <a:xfrm>
            <a:off x="3357563" y="42672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01*</a:t>
            </a:r>
            <a:endParaRPr lang="en-US" dirty="0"/>
          </a:p>
        </p:txBody>
      </p:sp>
      <p:sp>
        <p:nvSpPr>
          <p:cNvPr id="50" name="Oval 7"/>
          <p:cNvSpPr>
            <a:spLocks noChangeArrowheads="1"/>
          </p:cNvSpPr>
          <p:nvPr/>
        </p:nvSpPr>
        <p:spPr bwMode="auto">
          <a:xfrm>
            <a:off x="2590800" y="507365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010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1" name="Oval 8"/>
          <p:cNvSpPr>
            <a:spLocks noChangeArrowheads="1"/>
          </p:cNvSpPr>
          <p:nvPr/>
        </p:nvSpPr>
        <p:spPr bwMode="auto">
          <a:xfrm>
            <a:off x="4010025" y="5111750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011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2" name="Line 10"/>
          <p:cNvSpPr>
            <a:spLocks noChangeShapeType="1"/>
          </p:cNvSpPr>
          <p:nvPr/>
        </p:nvSpPr>
        <p:spPr bwMode="auto">
          <a:xfrm>
            <a:off x="378142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11"/>
          <p:cNvSpPr>
            <a:spLocks noChangeShapeType="1"/>
          </p:cNvSpPr>
          <p:nvPr/>
        </p:nvSpPr>
        <p:spPr bwMode="auto">
          <a:xfrm flipH="1">
            <a:off x="297497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 Box 19"/>
          <p:cNvSpPr txBox="1">
            <a:spLocks noChangeArrowheads="1"/>
          </p:cNvSpPr>
          <p:nvPr/>
        </p:nvSpPr>
        <p:spPr bwMode="auto">
          <a:xfrm>
            <a:off x="281940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386715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57" name="Oval 6"/>
          <p:cNvSpPr>
            <a:spLocks noChangeArrowheads="1"/>
          </p:cNvSpPr>
          <p:nvPr/>
        </p:nvSpPr>
        <p:spPr bwMode="auto">
          <a:xfrm>
            <a:off x="7762876" y="42672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11*</a:t>
            </a:r>
          </a:p>
        </p:txBody>
      </p:sp>
      <p:sp>
        <p:nvSpPr>
          <p:cNvPr id="58" name="Oval 7"/>
          <p:cNvSpPr>
            <a:spLocks noChangeArrowheads="1"/>
          </p:cNvSpPr>
          <p:nvPr/>
        </p:nvSpPr>
        <p:spPr bwMode="auto">
          <a:xfrm>
            <a:off x="6996113" y="507365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110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9" name="Oval 8"/>
          <p:cNvSpPr>
            <a:spLocks noChangeArrowheads="1"/>
          </p:cNvSpPr>
          <p:nvPr/>
        </p:nvSpPr>
        <p:spPr bwMode="auto">
          <a:xfrm>
            <a:off x="8415338" y="5111750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111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0" name="Line 10"/>
          <p:cNvSpPr>
            <a:spLocks noChangeShapeType="1"/>
          </p:cNvSpPr>
          <p:nvPr/>
        </p:nvSpPr>
        <p:spPr bwMode="auto">
          <a:xfrm>
            <a:off x="8186738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11"/>
          <p:cNvSpPr>
            <a:spLocks noChangeShapeType="1"/>
          </p:cNvSpPr>
          <p:nvPr/>
        </p:nvSpPr>
        <p:spPr bwMode="auto">
          <a:xfrm flipH="1">
            <a:off x="7380288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7224713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8272463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65" name="Oval 6"/>
          <p:cNvSpPr>
            <a:spLocks noChangeArrowheads="1"/>
          </p:cNvSpPr>
          <p:nvPr/>
        </p:nvSpPr>
        <p:spPr bwMode="auto">
          <a:xfrm>
            <a:off x="5567363" y="42672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10*</a:t>
            </a:r>
            <a:endParaRPr lang="en-US" dirty="0"/>
          </a:p>
        </p:txBody>
      </p:sp>
      <p:sp>
        <p:nvSpPr>
          <p:cNvPr id="66" name="Oval 7"/>
          <p:cNvSpPr>
            <a:spLocks noChangeArrowheads="1"/>
          </p:cNvSpPr>
          <p:nvPr/>
        </p:nvSpPr>
        <p:spPr bwMode="auto">
          <a:xfrm>
            <a:off x="4800600" y="507365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67" name="Oval 8"/>
          <p:cNvSpPr>
            <a:spLocks noChangeArrowheads="1"/>
          </p:cNvSpPr>
          <p:nvPr/>
        </p:nvSpPr>
        <p:spPr bwMode="auto">
          <a:xfrm>
            <a:off x="6219825" y="511175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101</a:t>
            </a:r>
          </a:p>
        </p:txBody>
      </p:sp>
      <p:sp>
        <p:nvSpPr>
          <p:cNvPr id="68" name="Line 10"/>
          <p:cNvSpPr>
            <a:spLocks noChangeShapeType="1"/>
          </p:cNvSpPr>
          <p:nvPr/>
        </p:nvSpPr>
        <p:spPr bwMode="auto">
          <a:xfrm>
            <a:off x="599122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11"/>
          <p:cNvSpPr>
            <a:spLocks noChangeShapeType="1"/>
          </p:cNvSpPr>
          <p:nvPr/>
        </p:nvSpPr>
        <p:spPr bwMode="auto">
          <a:xfrm flipH="1">
            <a:off x="518477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502920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607695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72" name="Oval 6"/>
          <p:cNvSpPr>
            <a:spLocks noChangeArrowheads="1"/>
          </p:cNvSpPr>
          <p:nvPr/>
        </p:nvSpPr>
        <p:spPr bwMode="auto">
          <a:xfrm>
            <a:off x="2290763" y="34290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0**</a:t>
            </a:r>
            <a:endParaRPr lang="en-US" dirty="0"/>
          </a:p>
        </p:txBody>
      </p:sp>
      <p:sp>
        <p:nvSpPr>
          <p:cNvPr id="75" name="Line 10"/>
          <p:cNvSpPr>
            <a:spLocks noChangeShapeType="1"/>
          </p:cNvSpPr>
          <p:nvPr/>
        </p:nvSpPr>
        <p:spPr bwMode="auto">
          <a:xfrm>
            <a:off x="2714625" y="3775075"/>
            <a:ext cx="714375" cy="644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11"/>
          <p:cNvSpPr>
            <a:spLocks noChangeShapeType="1"/>
          </p:cNvSpPr>
          <p:nvPr/>
        </p:nvSpPr>
        <p:spPr bwMode="auto">
          <a:xfrm flipH="1">
            <a:off x="1600200" y="3775075"/>
            <a:ext cx="730250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Text Box 19"/>
          <p:cNvSpPr txBox="1">
            <a:spLocks noChangeArrowheads="1"/>
          </p:cNvSpPr>
          <p:nvPr/>
        </p:nvSpPr>
        <p:spPr bwMode="auto">
          <a:xfrm>
            <a:off x="167640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0</a:t>
            </a:r>
          </a:p>
        </p:txBody>
      </p: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294005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79" name="Oval 6"/>
          <p:cNvSpPr>
            <a:spLocks noChangeArrowheads="1"/>
          </p:cNvSpPr>
          <p:nvPr/>
        </p:nvSpPr>
        <p:spPr bwMode="auto">
          <a:xfrm>
            <a:off x="6772276" y="34290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1**</a:t>
            </a:r>
            <a:endParaRPr lang="en-US" dirty="0"/>
          </a:p>
        </p:txBody>
      </p:sp>
      <p:sp>
        <p:nvSpPr>
          <p:cNvPr id="82" name="Line 10"/>
          <p:cNvSpPr>
            <a:spLocks noChangeShapeType="1"/>
          </p:cNvSpPr>
          <p:nvPr/>
        </p:nvSpPr>
        <p:spPr bwMode="auto">
          <a:xfrm>
            <a:off x="7196138" y="3775075"/>
            <a:ext cx="652462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11"/>
          <p:cNvSpPr>
            <a:spLocks noChangeShapeType="1"/>
          </p:cNvSpPr>
          <p:nvPr/>
        </p:nvSpPr>
        <p:spPr bwMode="auto">
          <a:xfrm flipH="1">
            <a:off x="5943599" y="3775075"/>
            <a:ext cx="868363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Text Box 19"/>
          <p:cNvSpPr txBox="1">
            <a:spLocks noChangeArrowheads="1"/>
          </p:cNvSpPr>
          <p:nvPr/>
        </p:nvSpPr>
        <p:spPr bwMode="auto">
          <a:xfrm>
            <a:off x="609600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743585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86" name="Oval 6"/>
          <p:cNvSpPr>
            <a:spLocks noChangeArrowheads="1"/>
          </p:cNvSpPr>
          <p:nvPr/>
        </p:nvSpPr>
        <p:spPr bwMode="auto">
          <a:xfrm>
            <a:off x="4424363" y="22098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***</a:t>
            </a:r>
            <a:endParaRPr lang="en-US" dirty="0"/>
          </a:p>
        </p:txBody>
      </p:sp>
      <p:sp>
        <p:nvSpPr>
          <p:cNvPr id="89" name="Line 10"/>
          <p:cNvSpPr>
            <a:spLocks noChangeShapeType="1"/>
          </p:cNvSpPr>
          <p:nvPr/>
        </p:nvSpPr>
        <p:spPr bwMode="auto">
          <a:xfrm>
            <a:off x="4848225" y="2555875"/>
            <a:ext cx="2009775" cy="949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11"/>
          <p:cNvSpPr>
            <a:spLocks noChangeShapeType="1"/>
          </p:cNvSpPr>
          <p:nvPr/>
        </p:nvSpPr>
        <p:spPr bwMode="auto">
          <a:xfrm flipH="1">
            <a:off x="2743200" y="2555875"/>
            <a:ext cx="1720850" cy="1025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Text Box 19"/>
          <p:cNvSpPr txBox="1">
            <a:spLocks noChangeArrowheads="1"/>
          </p:cNvSpPr>
          <p:nvPr/>
        </p:nvSpPr>
        <p:spPr bwMode="auto">
          <a:xfrm>
            <a:off x="3200400" y="257492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0</a:t>
            </a:r>
          </a:p>
        </p:txBody>
      </p:sp>
      <p:sp>
        <p:nvSpPr>
          <p:cNvPr id="92" name="Text Box 20"/>
          <p:cNvSpPr txBox="1">
            <a:spLocks noChangeArrowheads="1"/>
          </p:cNvSpPr>
          <p:nvPr/>
        </p:nvSpPr>
        <p:spPr bwMode="auto">
          <a:xfrm>
            <a:off x="5943600" y="25908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9800" y="3886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P1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24400" y="5638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P2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96000" y="5638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P1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20000" y="4724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P1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486400" y="1143000"/>
            <a:ext cx="3276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Monaco"/>
                <a:cs typeface="Monaco"/>
              </a:rPr>
              <a:t>  0**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1</a:t>
            </a:r>
          </a:p>
          <a:p>
            <a:r>
              <a:rPr lang="en-US" dirty="0">
                <a:latin typeface="Monaco"/>
                <a:cs typeface="Monaco"/>
              </a:rPr>
              <a:t>  100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2</a:t>
            </a:r>
          </a:p>
          <a:p>
            <a:r>
              <a:rPr lang="en-US" dirty="0">
                <a:latin typeface="Monaco"/>
                <a:cs typeface="Monaco"/>
              </a:rPr>
              <a:t>  101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</a:t>
            </a:r>
            <a:r>
              <a:rPr lang="en-US" dirty="0" smtClean="0"/>
              <a:t>1</a:t>
            </a:r>
            <a:endParaRPr lang="en-US" dirty="0"/>
          </a:p>
          <a:p>
            <a:r>
              <a:rPr lang="en-US" dirty="0">
                <a:latin typeface="Monaco"/>
                <a:cs typeface="Monaco"/>
              </a:rPr>
              <a:t>  11*</a:t>
            </a:r>
            <a:r>
              <a:rPr lang="en-US" dirty="0"/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	</a:t>
            </a:r>
            <a:r>
              <a:rPr lang="en-US" dirty="0"/>
              <a:t>Port </a:t>
            </a: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50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More Compact Representation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1147763" y="4230688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00*</a:t>
            </a:r>
            <a:endParaRPr lang="en-US" dirty="0"/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381000" y="5037138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000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1800225" y="5075238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001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1571625" y="4576763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11"/>
          <p:cNvSpPr>
            <a:spLocks noChangeShapeType="1"/>
          </p:cNvSpPr>
          <p:nvPr/>
        </p:nvSpPr>
        <p:spPr bwMode="auto">
          <a:xfrm flipH="1">
            <a:off x="765175" y="4576763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609600" y="446087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1657350" y="446087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49" name="Oval 6"/>
          <p:cNvSpPr>
            <a:spLocks noChangeArrowheads="1"/>
          </p:cNvSpPr>
          <p:nvPr/>
        </p:nvSpPr>
        <p:spPr bwMode="auto">
          <a:xfrm>
            <a:off x="3357563" y="42672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01*</a:t>
            </a:r>
            <a:endParaRPr lang="en-US" dirty="0"/>
          </a:p>
        </p:txBody>
      </p:sp>
      <p:sp>
        <p:nvSpPr>
          <p:cNvPr id="50" name="Oval 7"/>
          <p:cNvSpPr>
            <a:spLocks noChangeArrowheads="1"/>
          </p:cNvSpPr>
          <p:nvPr/>
        </p:nvSpPr>
        <p:spPr bwMode="auto">
          <a:xfrm>
            <a:off x="2590800" y="507365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010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1" name="Oval 8"/>
          <p:cNvSpPr>
            <a:spLocks noChangeArrowheads="1"/>
          </p:cNvSpPr>
          <p:nvPr/>
        </p:nvSpPr>
        <p:spPr bwMode="auto">
          <a:xfrm>
            <a:off x="4010025" y="5111750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011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2" name="Line 10"/>
          <p:cNvSpPr>
            <a:spLocks noChangeShapeType="1"/>
          </p:cNvSpPr>
          <p:nvPr/>
        </p:nvSpPr>
        <p:spPr bwMode="auto">
          <a:xfrm>
            <a:off x="378142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11"/>
          <p:cNvSpPr>
            <a:spLocks noChangeShapeType="1"/>
          </p:cNvSpPr>
          <p:nvPr/>
        </p:nvSpPr>
        <p:spPr bwMode="auto">
          <a:xfrm flipH="1">
            <a:off x="297497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 Box 19"/>
          <p:cNvSpPr txBox="1">
            <a:spLocks noChangeArrowheads="1"/>
          </p:cNvSpPr>
          <p:nvPr/>
        </p:nvSpPr>
        <p:spPr bwMode="auto">
          <a:xfrm>
            <a:off x="281940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386715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57" name="Oval 6"/>
          <p:cNvSpPr>
            <a:spLocks noChangeArrowheads="1"/>
          </p:cNvSpPr>
          <p:nvPr/>
        </p:nvSpPr>
        <p:spPr bwMode="auto">
          <a:xfrm>
            <a:off x="7762876" y="42672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11*</a:t>
            </a:r>
          </a:p>
        </p:txBody>
      </p:sp>
      <p:sp>
        <p:nvSpPr>
          <p:cNvPr id="58" name="Oval 7"/>
          <p:cNvSpPr>
            <a:spLocks noChangeArrowheads="1"/>
          </p:cNvSpPr>
          <p:nvPr/>
        </p:nvSpPr>
        <p:spPr bwMode="auto">
          <a:xfrm>
            <a:off x="6996113" y="5073650"/>
            <a:ext cx="500062" cy="422275"/>
          </a:xfrm>
          <a:prstGeom prst="ellips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110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9" name="Oval 8"/>
          <p:cNvSpPr>
            <a:spLocks noChangeArrowheads="1"/>
          </p:cNvSpPr>
          <p:nvPr/>
        </p:nvSpPr>
        <p:spPr bwMode="auto">
          <a:xfrm>
            <a:off x="8415338" y="5111750"/>
            <a:ext cx="500062" cy="4222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111</a:t>
            </a:r>
            <a:endParaRPr lang="en-US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0" name="Line 10"/>
          <p:cNvSpPr>
            <a:spLocks noChangeShapeType="1"/>
          </p:cNvSpPr>
          <p:nvPr/>
        </p:nvSpPr>
        <p:spPr bwMode="auto">
          <a:xfrm>
            <a:off x="8186738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11"/>
          <p:cNvSpPr>
            <a:spLocks noChangeShapeType="1"/>
          </p:cNvSpPr>
          <p:nvPr/>
        </p:nvSpPr>
        <p:spPr bwMode="auto">
          <a:xfrm flipH="1">
            <a:off x="7380288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7224713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8272463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65" name="Oval 6"/>
          <p:cNvSpPr>
            <a:spLocks noChangeArrowheads="1"/>
          </p:cNvSpPr>
          <p:nvPr/>
        </p:nvSpPr>
        <p:spPr bwMode="auto">
          <a:xfrm>
            <a:off x="5567363" y="42672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10*</a:t>
            </a:r>
            <a:endParaRPr lang="en-US" dirty="0"/>
          </a:p>
        </p:txBody>
      </p:sp>
      <p:sp>
        <p:nvSpPr>
          <p:cNvPr id="66" name="Oval 7"/>
          <p:cNvSpPr>
            <a:spLocks noChangeArrowheads="1"/>
          </p:cNvSpPr>
          <p:nvPr/>
        </p:nvSpPr>
        <p:spPr bwMode="auto">
          <a:xfrm>
            <a:off x="4800600" y="507365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67" name="Oval 8"/>
          <p:cNvSpPr>
            <a:spLocks noChangeArrowheads="1"/>
          </p:cNvSpPr>
          <p:nvPr/>
        </p:nvSpPr>
        <p:spPr bwMode="auto">
          <a:xfrm>
            <a:off x="6219825" y="511175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101</a:t>
            </a:r>
          </a:p>
        </p:txBody>
      </p:sp>
      <p:sp>
        <p:nvSpPr>
          <p:cNvPr id="68" name="Line 10"/>
          <p:cNvSpPr>
            <a:spLocks noChangeShapeType="1"/>
          </p:cNvSpPr>
          <p:nvPr/>
        </p:nvSpPr>
        <p:spPr bwMode="auto">
          <a:xfrm>
            <a:off x="599122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11"/>
          <p:cNvSpPr>
            <a:spLocks noChangeShapeType="1"/>
          </p:cNvSpPr>
          <p:nvPr/>
        </p:nvSpPr>
        <p:spPr bwMode="auto">
          <a:xfrm flipH="1">
            <a:off x="518477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502920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607695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72" name="Oval 6"/>
          <p:cNvSpPr>
            <a:spLocks noChangeArrowheads="1"/>
          </p:cNvSpPr>
          <p:nvPr/>
        </p:nvSpPr>
        <p:spPr bwMode="auto">
          <a:xfrm>
            <a:off x="2290763" y="34290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0**</a:t>
            </a:r>
            <a:endParaRPr lang="en-US" dirty="0"/>
          </a:p>
        </p:txBody>
      </p:sp>
      <p:sp>
        <p:nvSpPr>
          <p:cNvPr id="75" name="Line 10"/>
          <p:cNvSpPr>
            <a:spLocks noChangeShapeType="1"/>
          </p:cNvSpPr>
          <p:nvPr/>
        </p:nvSpPr>
        <p:spPr bwMode="auto">
          <a:xfrm>
            <a:off x="2714625" y="3775075"/>
            <a:ext cx="714375" cy="644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11"/>
          <p:cNvSpPr>
            <a:spLocks noChangeShapeType="1"/>
          </p:cNvSpPr>
          <p:nvPr/>
        </p:nvSpPr>
        <p:spPr bwMode="auto">
          <a:xfrm flipH="1">
            <a:off x="1600200" y="3775075"/>
            <a:ext cx="730250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Text Box 19"/>
          <p:cNvSpPr txBox="1">
            <a:spLocks noChangeArrowheads="1"/>
          </p:cNvSpPr>
          <p:nvPr/>
        </p:nvSpPr>
        <p:spPr bwMode="auto">
          <a:xfrm>
            <a:off x="167640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0</a:t>
            </a:r>
          </a:p>
        </p:txBody>
      </p: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294005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79" name="Oval 6"/>
          <p:cNvSpPr>
            <a:spLocks noChangeArrowheads="1"/>
          </p:cNvSpPr>
          <p:nvPr/>
        </p:nvSpPr>
        <p:spPr bwMode="auto">
          <a:xfrm>
            <a:off x="6772276" y="34290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1**</a:t>
            </a:r>
            <a:endParaRPr lang="en-US" dirty="0"/>
          </a:p>
        </p:txBody>
      </p:sp>
      <p:sp>
        <p:nvSpPr>
          <p:cNvPr id="82" name="Line 10"/>
          <p:cNvSpPr>
            <a:spLocks noChangeShapeType="1"/>
          </p:cNvSpPr>
          <p:nvPr/>
        </p:nvSpPr>
        <p:spPr bwMode="auto">
          <a:xfrm>
            <a:off x="7196138" y="3775075"/>
            <a:ext cx="652462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11"/>
          <p:cNvSpPr>
            <a:spLocks noChangeShapeType="1"/>
          </p:cNvSpPr>
          <p:nvPr/>
        </p:nvSpPr>
        <p:spPr bwMode="auto">
          <a:xfrm flipH="1">
            <a:off x="5943599" y="3775075"/>
            <a:ext cx="868363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Text Box 19"/>
          <p:cNvSpPr txBox="1">
            <a:spLocks noChangeArrowheads="1"/>
          </p:cNvSpPr>
          <p:nvPr/>
        </p:nvSpPr>
        <p:spPr bwMode="auto">
          <a:xfrm>
            <a:off x="609600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743585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86" name="Oval 6"/>
          <p:cNvSpPr>
            <a:spLocks noChangeArrowheads="1"/>
          </p:cNvSpPr>
          <p:nvPr/>
        </p:nvSpPr>
        <p:spPr bwMode="auto">
          <a:xfrm>
            <a:off x="4424363" y="22098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***</a:t>
            </a:r>
            <a:endParaRPr lang="en-US" dirty="0"/>
          </a:p>
        </p:txBody>
      </p:sp>
      <p:sp>
        <p:nvSpPr>
          <p:cNvPr id="89" name="Line 10"/>
          <p:cNvSpPr>
            <a:spLocks noChangeShapeType="1"/>
          </p:cNvSpPr>
          <p:nvPr/>
        </p:nvSpPr>
        <p:spPr bwMode="auto">
          <a:xfrm>
            <a:off x="4848225" y="2555875"/>
            <a:ext cx="2009775" cy="949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11"/>
          <p:cNvSpPr>
            <a:spLocks noChangeShapeType="1"/>
          </p:cNvSpPr>
          <p:nvPr/>
        </p:nvSpPr>
        <p:spPr bwMode="auto">
          <a:xfrm flipH="1">
            <a:off x="2743200" y="2555875"/>
            <a:ext cx="1720850" cy="1025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Text Box 19"/>
          <p:cNvSpPr txBox="1">
            <a:spLocks noChangeArrowheads="1"/>
          </p:cNvSpPr>
          <p:nvPr/>
        </p:nvSpPr>
        <p:spPr bwMode="auto">
          <a:xfrm>
            <a:off x="3200400" y="257492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0</a:t>
            </a:r>
          </a:p>
        </p:txBody>
      </p:sp>
      <p:sp>
        <p:nvSpPr>
          <p:cNvPr id="92" name="Text Box 20"/>
          <p:cNvSpPr txBox="1">
            <a:spLocks noChangeArrowheads="1"/>
          </p:cNvSpPr>
          <p:nvPr/>
        </p:nvSpPr>
        <p:spPr bwMode="auto">
          <a:xfrm>
            <a:off x="5943600" y="25908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9800" y="3886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P1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24400" y="5638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P2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96000" y="5638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P1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20000" y="4724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P1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4800600" y="5562600"/>
            <a:ext cx="609600" cy="609600"/>
          </a:xfrm>
          <a:prstGeom prst="ellipse">
            <a:avLst/>
          </a:prstGeom>
          <a:noFill/>
          <a:ln w="57150" cmpd="sng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 w="76200" cmpd="sng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991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  <a:ea typeface="ＭＳ Ｐゴシック" charset="0"/>
                <a:cs typeface="ＭＳ Ｐゴシック" charset="0"/>
              </a:rPr>
              <a:t>More Compact Representation</a:t>
            </a: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65" name="Oval 6"/>
          <p:cNvSpPr>
            <a:spLocks noChangeArrowheads="1"/>
          </p:cNvSpPr>
          <p:nvPr/>
        </p:nvSpPr>
        <p:spPr bwMode="auto">
          <a:xfrm>
            <a:off x="5567363" y="42672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10*</a:t>
            </a:r>
            <a:endParaRPr lang="en-US" dirty="0"/>
          </a:p>
        </p:txBody>
      </p:sp>
      <p:sp>
        <p:nvSpPr>
          <p:cNvPr id="66" name="Oval 7"/>
          <p:cNvSpPr>
            <a:spLocks noChangeArrowheads="1"/>
          </p:cNvSpPr>
          <p:nvPr/>
        </p:nvSpPr>
        <p:spPr bwMode="auto">
          <a:xfrm>
            <a:off x="4800600" y="507365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69" name="Line 11"/>
          <p:cNvSpPr>
            <a:spLocks noChangeShapeType="1"/>
          </p:cNvSpPr>
          <p:nvPr/>
        </p:nvSpPr>
        <p:spPr bwMode="auto">
          <a:xfrm flipH="1">
            <a:off x="5184775" y="4613275"/>
            <a:ext cx="422275" cy="498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5029200" y="44973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79" name="Oval 6"/>
          <p:cNvSpPr>
            <a:spLocks noChangeArrowheads="1"/>
          </p:cNvSpPr>
          <p:nvPr/>
        </p:nvSpPr>
        <p:spPr bwMode="auto">
          <a:xfrm>
            <a:off x="6772276" y="3429000"/>
            <a:ext cx="500062" cy="42227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1**</a:t>
            </a:r>
            <a:endParaRPr lang="en-US" dirty="0"/>
          </a:p>
        </p:txBody>
      </p:sp>
      <p:sp>
        <p:nvSpPr>
          <p:cNvPr id="83" name="Line 11"/>
          <p:cNvSpPr>
            <a:spLocks noChangeShapeType="1"/>
          </p:cNvSpPr>
          <p:nvPr/>
        </p:nvSpPr>
        <p:spPr bwMode="auto">
          <a:xfrm flipH="1">
            <a:off x="5943599" y="3775075"/>
            <a:ext cx="868363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Text Box 19"/>
          <p:cNvSpPr txBox="1">
            <a:spLocks noChangeArrowheads="1"/>
          </p:cNvSpPr>
          <p:nvPr/>
        </p:nvSpPr>
        <p:spPr bwMode="auto">
          <a:xfrm>
            <a:off x="6096000" y="3659187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86" name="Oval 6"/>
          <p:cNvSpPr>
            <a:spLocks noChangeArrowheads="1"/>
          </p:cNvSpPr>
          <p:nvPr/>
        </p:nvSpPr>
        <p:spPr bwMode="auto">
          <a:xfrm>
            <a:off x="4424363" y="2209800"/>
            <a:ext cx="500062" cy="422275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***</a:t>
            </a:r>
          </a:p>
        </p:txBody>
      </p:sp>
      <p:sp>
        <p:nvSpPr>
          <p:cNvPr id="89" name="Line 10"/>
          <p:cNvSpPr>
            <a:spLocks noChangeShapeType="1"/>
          </p:cNvSpPr>
          <p:nvPr/>
        </p:nvSpPr>
        <p:spPr bwMode="auto">
          <a:xfrm>
            <a:off x="4848225" y="2555875"/>
            <a:ext cx="2009775" cy="949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Text Box 20"/>
          <p:cNvSpPr txBox="1">
            <a:spLocks noChangeArrowheads="1"/>
          </p:cNvSpPr>
          <p:nvPr/>
        </p:nvSpPr>
        <p:spPr bwMode="auto">
          <a:xfrm>
            <a:off x="5943600" y="25908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57800" y="5029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P2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33800" y="2209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P1</a:t>
            </a: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895600"/>
            <a:ext cx="5791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 smtClean="0">
                <a:latin typeface="+mn-lt"/>
              </a:rPr>
              <a:t>Record port associated with latest match, and only over-ride when it matches another prefix during walk down tree</a:t>
            </a:r>
            <a:endParaRPr lang="en-US" sz="2400" b="0" dirty="0"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105400" y="1295400"/>
            <a:ext cx="3886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 smtClean="0">
                <a:latin typeface="+mn-lt"/>
              </a:rPr>
              <a:t>If you ever leave path, you are done, last matched prefix is answer</a:t>
            </a:r>
            <a:endParaRPr 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2589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LPM in real routers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routers use far more advanced/complex solutions than the approaches I just described </a:t>
            </a:r>
          </a:p>
          <a:p>
            <a:pPr lvl="1"/>
            <a:r>
              <a:rPr lang="en-US" dirty="0" smtClean="0"/>
              <a:t>but what we discussed is their starting point </a:t>
            </a:r>
          </a:p>
          <a:p>
            <a:endParaRPr lang="en-US" dirty="0" smtClean="0"/>
          </a:p>
          <a:p>
            <a:r>
              <a:rPr lang="en-US" dirty="0" smtClean="0"/>
              <a:t>With many heuristics and optimizations that leverage real-world patterns</a:t>
            </a:r>
            <a:endParaRPr lang="en-US" dirty="0"/>
          </a:p>
          <a:p>
            <a:pPr lvl="1"/>
            <a:r>
              <a:rPr lang="en-US" dirty="0" smtClean="0"/>
              <a:t>Some destinations more popular than others</a:t>
            </a:r>
          </a:p>
          <a:p>
            <a:pPr lvl="1"/>
            <a:r>
              <a:rPr lang="en-US" dirty="0" smtClean="0"/>
              <a:t>Some ports lead to more destinations </a:t>
            </a:r>
          </a:p>
          <a:p>
            <a:pPr lvl="1"/>
            <a:r>
              <a:rPr lang="en-US" dirty="0" smtClean="0"/>
              <a:t>Typical prefix granularities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9099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Recap: Input </a:t>
            </a:r>
            <a:r>
              <a:rPr lang="en-US" dirty="0" err="1" smtClean="0">
                <a:latin typeface="+mn-lt"/>
              </a:rPr>
              <a:t>linecards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challenge is processing speeds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Tasks involved:</a:t>
            </a:r>
          </a:p>
          <a:p>
            <a:pPr lvl="1"/>
            <a:r>
              <a:rPr lang="en-US" dirty="0" smtClean="0"/>
              <a:t>Update packet header (easy) </a:t>
            </a:r>
          </a:p>
          <a:p>
            <a:pPr lvl="1"/>
            <a:r>
              <a:rPr lang="en-US" dirty="0" smtClean="0"/>
              <a:t>LPM lookup on destination address (harder)</a:t>
            </a:r>
          </a:p>
          <a:p>
            <a:endParaRPr lang="en-US" dirty="0"/>
          </a:p>
          <a:p>
            <a:r>
              <a:rPr lang="en-US" dirty="0" smtClean="0"/>
              <a:t>Mostly implemented with specialized hardware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8342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7316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Output </a:t>
            </a:r>
            <a:r>
              <a:rPr lang="en-US" dirty="0" err="1" smtClean="0">
                <a:latin typeface="+mn-lt"/>
              </a:rPr>
              <a:t>Linecard</a:t>
            </a:r>
            <a:endParaRPr lang="en-US" dirty="0"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1447800"/>
            <a:ext cx="8686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b="0" dirty="0" smtClean="0">
                <a:solidFill>
                  <a:srgbClr val="000090"/>
                </a:solidFill>
              </a:rPr>
              <a:t>Packet classification</a:t>
            </a:r>
            <a:r>
              <a:rPr lang="en-US" sz="2400" b="0" dirty="0" smtClean="0">
                <a:solidFill>
                  <a:schemeClr val="accent1"/>
                </a:solidFill>
              </a:rPr>
              <a:t>:</a:t>
            </a:r>
            <a:r>
              <a:rPr lang="en-US" sz="2400" b="0" dirty="0" smtClean="0"/>
              <a:t> map each packet to a “flow”</a:t>
            </a:r>
          </a:p>
          <a:p>
            <a:pPr lvl="1"/>
            <a:r>
              <a:rPr lang="en-US" sz="2000" b="0" dirty="0" smtClean="0"/>
              <a:t>Flow (for now): set of packets between two particular endpoints</a:t>
            </a:r>
          </a:p>
          <a:p>
            <a:r>
              <a:rPr lang="en-US" sz="2400" b="0" dirty="0" smtClean="0">
                <a:solidFill>
                  <a:srgbClr val="000090"/>
                </a:solidFill>
              </a:rPr>
              <a:t>Buffer management</a:t>
            </a:r>
            <a:r>
              <a:rPr lang="en-US" sz="2400" b="0" dirty="0" smtClean="0">
                <a:solidFill>
                  <a:schemeClr val="accent1"/>
                </a:solidFill>
              </a:rPr>
              <a:t>:</a:t>
            </a:r>
            <a:r>
              <a:rPr lang="en-US" sz="2400" b="0" dirty="0" smtClean="0"/>
              <a:t> decide when and which packet to drop</a:t>
            </a:r>
          </a:p>
          <a:p>
            <a:r>
              <a:rPr lang="en-US" sz="2400" b="0" dirty="0" smtClean="0">
                <a:solidFill>
                  <a:srgbClr val="000090"/>
                </a:solidFill>
              </a:rPr>
              <a:t>Scheduler</a:t>
            </a:r>
            <a:r>
              <a:rPr lang="en-US" sz="2400" b="0" dirty="0" smtClean="0">
                <a:solidFill>
                  <a:schemeClr val="accent1"/>
                </a:solidFill>
              </a:rPr>
              <a:t>:</a:t>
            </a:r>
            <a:r>
              <a:rPr lang="en-US" sz="2400" b="0" dirty="0" smtClean="0"/>
              <a:t> decide when and which packet to transmit</a:t>
            </a:r>
          </a:p>
          <a:p>
            <a:pPr lvl="1"/>
            <a:endParaRPr lang="en-US" b="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08450" y="3890963"/>
            <a:ext cx="3424238" cy="21288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332" tIns="44374" rIns="90332" bIns="44374" anchor="ctr"/>
          <a:lstStyle/>
          <a:p>
            <a:pPr algn="ctr" defTabSz="912813"/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249863" y="4119563"/>
            <a:ext cx="1065212" cy="14446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endParaRPr lang="en-US">
              <a:latin typeface="+mn-lt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066800" y="4422775"/>
            <a:ext cx="2736850" cy="2130425"/>
            <a:chOff x="1200" y="1728"/>
            <a:chExt cx="3120" cy="1872"/>
          </a:xfrm>
        </p:grpSpPr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392" y="1728"/>
              <a:ext cx="2784" cy="1872"/>
            </a:xfrm>
            <a:prstGeom prst="rect">
              <a:avLst/>
            </a:prstGeom>
            <a:solidFill>
              <a:srgbClr val="E6E6E6">
                <a:alpha val="25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332" tIns="44374" rIns="90332" bIns="44374" anchor="ctr"/>
            <a:lstStyle/>
            <a:p>
              <a:pPr algn="ctr" defTabSz="912813"/>
              <a:endParaRPr lang="en-US">
                <a:latin typeface="+mn-lt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536" y="1920"/>
              <a:ext cx="528" cy="240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536" y="2304"/>
              <a:ext cx="528" cy="240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536" y="3216"/>
              <a:ext cx="528" cy="240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456" y="1968"/>
              <a:ext cx="528" cy="24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456" y="2352"/>
              <a:ext cx="528" cy="24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456" y="3264"/>
              <a:ext cx="528" cy="24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352" y="2016"/>
              <a:ext cx="816" cy="1344"/>
            </a:xfrm>
            <a:prstGeom prst="rect">
              <a:avLst/>
            </a:prstGeom>
            <a:solidFill>
              <a:srgbClr val="99FF66">
                <a:alpha val="25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1200" y="2064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1200" y="2400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1200" y="3360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3984" y="3408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3984" y="2448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3984" y="2064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448" y="2208"/>
              <a:ext cx="576" cy="960"/>
            </a:xfrm>
            <a:custGeom>
              <a:avLst/>
              <a:gdLst>
                <a:gd name="T0" fmla="*/ 0 w 576"/>
                <a:gd name="T1" fmla="*/ 0 h 960"/>
                <a:gd name="T2" fmla="*/ 144 w 576"/>
                <a:gd name="T3" fmla="*/ 0 h 960"/>
                <a:gd name="T4" fmla="*/ 432 w 576"/>
                <a:gd name="T5" fmla="*/ 960 h 960"/>
                <a:gd name="T6" fmla="*/ 576 w 576"/>
                <a:gd name="T7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" h="960">
                  <a:moveTo>
                    <a:pt x="0" y="0"/>
                  </a:moveTo>
                  <a:lnTo>
                    <a:pt x="144" y="0"/>
                  </a:lnTo>
                  <a:lnTo>
                    <a:pt x="432" y="960"/>
                  </a:lnTo>
                  <a:lnTo>
                    <a:pt x="576" y="96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>
                      <a:alpha val="25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 flipH="1">
              <a:off x="2448" y="2208"/>
              <a:ext cx="576" cy="960"/>
            </a:xfrm>
            <a:custGeom>
              <a:avLst/>
              <a:gdLst>
                <a:gd name="T0" fmla="*/ 0 w 576"/>
                <a:gd name="T1" fmla="*/ 0 h 960"/>
                <a:gd name="T2" fmla="*/ 144 w 576"/>
                <a:gd name="T3" fmla="*/ 0 h 960"/>
                <a:gd name="T4" fmla="*/ 432 w 576"/>
                <a:gd name="T5" fmla="*/ 960 h 960"/>
                <a:gd name="T6" fmla="*/ 576 w 576"/>
                <a:gd name="T7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" h="960">
                  <a:moveTo>
                    <a:pt x="0" y="0"/>
                  </a:moveTo>
                  <a:lnTo>
                    <a:pt x="144" y="0"/>
                  </a:lnTo>
                  <a:lnTo>
                    <a:pt x="432" y="960"/>
                  </a:lnTo>
                  <a:lnTo>
                    <a:pt x="576" y="96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>
                      <a:alpha val="25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1728" y="2640"/>
              <a:ext cx="48" cy="48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1728" y="2832"/>
              <a:ext cx="48" cy="48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1728" y="3024"/>
              <a:ext cx="48" cy="48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3696" y="2640"/>
              <a:ext cx="48" cy="48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3696" y="2832"/>
              <a:ext cx="48" cy="48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3696" y="3024"/>
              <a:ext cx="48" cy="48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3135126" y="4664075"/>
            <a:ext cx="273424" cy="305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>
                    <a:alpha val="2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>
                <a:latin typeface="+mn-lt"/>
              </a:rPr>
              <a:t>1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3125788" y="5092700"/>
            <a:ext cx="2936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>
                    <a:alpha val="2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+mn-lt"/>
              </a:rPr>
              <a:t>2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6496050" y="4498975"/>
            <a:ext cx="911225" cy="531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+mn-lt"/>
            </a:endParaRP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5403850" y="4346575"/>
            <a:ext cx="779463" cy="153988"/>
            <a:chOff x="3636" y="2064"/>
            <a:chExt cx="493" cy="97"/>
          </a:xfrm>
        </p:grpSpPr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696" y="2064"/>
              <a:ext cx="432" cy="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4128" y="2064"/>
              <a:ext cx="1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3984" y="20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3840" y="2064"/>
              <a:ext cx="1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3636" y="2064"/>
              <a:ext cx="10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3636" y="2160"/>
              <a:ext cx="10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6492520" y="4587875"/>
            <a:ext cx="926222" cy="305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>
                <a:latin typeface="+mn-lt"/>
              </a:rPr>
              <a:t>Scheduler</a:t>
            </a: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5524716" y="4119563"/>
            <a:ext cx="644093" cy="305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>
                <a:latin typeface="+mn-lt"/>
              </a:rPr>
              <a:t>flow 1</a:t>
            </a:r>
          </a:p>
        </p:txBody>
      </p:sp>
      <p:sp>
        <p:nvSpPr>
          <p:cNvPr id="43" name="Freeform 42"/>
          <p:cNvSpPr>
            <a:spLocks/>
          </p:cNvSpPr>
          <p:nvPr/>
        </p:nvSpPr>
        <p:spPr bwMode="auto">
          <a:xfrm>
            <a:off x="3422650" y="3967163"/>
            <a:ext cx="609600" cy="682625"/>
          </a:xfrm>
          <a:custGeom>
            <a:avLst/>
            <a:gdLst>
              <a:gd name="T0" fmla="*/ 0 w 336"/>
              <a:gd name="T1" fmla="*/ 384 h 384"/>
              <a:gd name="T2" fmla="*/ 192 w 336"/>
              <a:gd name="T3" fmla="*/ 144 h 384"/>
              <a:gd name="T4" fmla="*/ 192 w 336"/>
              <a:gd name="T5" fmla="*/ 0 h 384"/>
              <a:gd name="T6" fmla="*/ 336 w 336"/>
              <a:gd name="T7" fmla="*/ 144 h 384"/>
              <a:gd name="T8" fmla="*/ 288 w 336"/>
              <a:gd name="T9" fmla="*/ 336 h 384"/>
              <a:gd name="T10" fmla="*/ 240 w 336"/>
              <a:gd name="T11" fmla="*/ 240 h 384"/>
              <a:gd name="T12" fmla="*/ 0 w 336"/>
              <a:gd name="T13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6" h="384">
                <a:moveTo>
                  <a:pt x="0" y="384"/>
                </a:moveTo>
                <a:lnTo>
                  <a:pt x="192" y="144"/>
                </a:lnTo>
                <a:lnTo>
                  <a:pt x="192" y="0"/>
                </a:lnTo>
                <a:lnTo>
                  <a:pt x="336" y="144"/>
                </a:lnTo>
                <a:lnTo>
                  <a:pt x="288" y="336"/>
                </a:lnTo>
                <a:lnTo>
                  <a:pt x="240" y="240"/>
                </a:lnTo>
                <a:lnTo>
                  <a:pt x="0" y="384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+mn-lt"/>
            </a:endParaRPr>
          </a:p>
        </p:txBody>
      </p:sp>
      <p:grpSp>
        <p:nvGrpSpPr>
          <p:cNvPr id="44" name="Group 43"/>
          <p:cNvGrpSpPr>
            <a:grpSpLocks/>
          </p:cNvGrpSpPr>
          <p:nvPr/>
        </p:nvGrpSpPr>
        <p:grpSpPr bwMode="auto">
          <a:xfrm>
            <a:off x="5421313" y="4802188"/>
            <a:ext cx="781050" cy="153987"/>
            <a:chOff x="3636" y="2064"/>
            <a:chExt cx="493" cy="97"/>
          </a:xfrm>
        </p:grpSpPr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696" y="2064"/>
              <a:ext cx="432" cy="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4128" y="2064"/>
              <a:ext cx="1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3984" y="20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3840" y="2064"/>
              <a:ext cx="1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>
              <a:off x="3636" y="2064"/>
              <a:ext cx="10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>
              <a:off x="3636" y="2160"/>
              <a:ext cx="10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5543766" y="4576763"/>
            <a:ext cx="644093" cy="305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>
                <a:latin typeface="+mn-lt"/>
              </a:rPr>
              <a:t>flow 2</a:t>
            </a:r>
          </a:p>
        </p:txBody>
      </p:sp>
      <p:grpSp>
        <p:nvGrpSpPr>
          <p:cNvPr id="52" name="Group 51"/>
          <p:cNvGrpSpPr>
            <a:grpSpLocks/>
          </p:cNvGrpSpPr>
          <p:nvPr/>
        </p:nvGrpSpPr>
        <p:grpSpPr bwMode="auto">
          <a:xfrm>
            <a:off x="5421313" y="5334000"/>
            <a:ext cx="781050" cy="153988"/>
            <a:chOff x="3636" y="2064"/>
            <a:chExt cx="493" cy="97"/>
          </a:xfrm>
        </p:grpSpPr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3696" y="2064"/>
              <a:ext cx="432" cy="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>
              <a:off x="4128" y="2064"/>
              <a:ext cx="1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>
              <a:off x="3984" y="20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>
              <a:off x="3840" y="2064"/>
              <a:ext cx="1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3636" y="2064"/>
              <a:ext cx="10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>
              <a:off x="3636" y="2160"/>
              <a:ext cx="10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59" name="Text Box 58"/>
          <p:cNvSpPr txBox="1">
            <a:spLocks noChangeArrowheads="1"/>
          </p:cNvSpPr>
          <p:nvPr/>
        </p:nvSpPr>
        <p:spPr bwMode="auto">
          <a:xfrm>
            <a:off x="5541236" y="5110163"/>
            <a:ext cx="649153" cy="305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>
                <a:latin typeface="+mn-lt"/>
              </a:rPr>
              <a:t>flow n</a:t>
            </a: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4225925" y="4498975"/>
            <a:ext cx="862013" cy="531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+mn-lt"/>
            </a:endParaRPr>
          </a:p>
        </p:txBody>
      </p:sp>
      <p:sp>
        <p:nvSpPr>
          <p:cNvPr id="61" name="Text Box 60"/>
          <p:cNvSpPr txBox="1">
            <a:spLocks noChangeArrowheads="1"/>
          </p:cNvSpPr>
          <p:nvPr/>
        </p:nvSpPr>
        <p:spPr bwMode="auto">
          <a:xfrm>
            <a:off x="4214653" y="4575175"/>
            <a:ext cx="851219" cy="305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>
                <a:latin typeface="+mn-lt"/>
              </a:rPr>
              <a:t>Classifier</a:t>
            </a:r>
          </a:p>
        </p:txBody>
      </p:sp>
      <p:sp>
        <p:nvSpPr>
          <p:cNvPr id="62" name="Line 61"/>
          <p:cNvSpPr>
            <a:spLocks noChangeShapeType="1"/>
          </p:cNvSpPr>
          <p:nvPr/>
        </p:nvSpPr>
        <p:spPr bwMode="auto">
          <a:xfrm>
            <a:off x="3957638" y="472757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+mn-lt"/>
            </a:endParaRPr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 flipV="1">
            <a:off x="5099050" y="4422775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+mn-lt"/>
            </a:endParaRPr>
          </a:p>
        </p:txBody>
      </p:sp>
      <p:sp>
        <p:nvSpPr>
          <p:cNvPr id="64" name="Line 63"/>
          <p:cNvSpPr>
            <a:spLocks noChangeShapeType="1"/>
          </p:cNvSpPr>
          <p:nvPr/>
        </p:nvSpPr>
        <p:spPr bwMode="auto">
          <a:xfrm>
            <a:off x="5099050" y="4727575"/>
            <a:ext cx="304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+mn-lt"/>
            </a:endParaRPr>
          </a:p>
        </p:txBody>
      </p: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5099050" y="4727575"/>
            <a:ext cx="304800" cy="684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+mn-lt"/>
            </a:endParaRPr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6191250" y="4432300"/>
            <a:ext cx="295275" cy="276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+mn-lt"/>
            </a:endParaRP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 flipV="1">
            <a:off x="6238875" y="4775200"/>
            <a:ext cx="258763" cy="104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+mn-lt"/>
            </a:endParaRPr>
          </a:p>
        </p:txBody>
      </p:sp>
      <p:sp>
        <p:nvSpPr>
          <p:cNvPr id="68" name="Line 67"/>
          <p:cNvSpPr>
            <a:spLocks noChangeShapeType="1"/>
          </p:cNvSpPr>
          <p:nvPr/>
        </p:nvSpPr>
        <p:spPr bwMode="auto">
          <a:xfrm flipV="1">
            <a:off x="6211888" y="4879975"/>
            <a:ext cx="255587" cy="522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+mn-lt"/>
            </a:endParaRPr>
          </a:p>
        </p:txBody>
      </p:sp>
      <p:sp>
        <p:nvSpPr>
          <p:cNvPr id="69" name="Line 68"/>
          <p:cNvSpPr>
            <a:spLocks noChangeShapeType="1"/>
          </p:cNvSpPr>
          <p:nvPr/>
        </p:nvSpPr>
        <p:spPr bwMode="auto">
          <a:xfrm>
            <a:off x="7418388" y="4727575"/>
            <a:ext cx="419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+mn-lt"/>
            </a:endParaRPr>
          </a:p>
        </p:txBody>
      </p:sp>
      <p:sp>
        <p:nvSpPr>
          <p:cNvPr id="70" name="Text Box 69"/>
          <p:cNvSpPr txBox="1">
            <a:spLocks noChangeArrowheads="1"/>
          </p:cNvSpPr>
          <p:nvPr/>
        </p:nvSpPr>
        <p:spPr bwMode="auto">
          <a:xfrm>
            <a:off x="5238750" y="5535613"/>
            <a:ext cx="1533525" cy="520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 dirty="0">
                <a:latin typeface="+mn-lt"/>
              </a:rPr>
              <a:t>Buffer management</a:t>
            </a:r>
          </a:p>
        </p:txBody>
      </p:sp>
    </p:spTree>
    <p:extLst>
      <p:ext uri="{BB962C8B-B14F-4D97-AF65-F5344CB8AC3E}">
        <p14:creationId xmlns:p14="http://schemas.microsoft.com/office/powerpoint/2010/main" val="3636261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-152400" y="-304800"/>
            <a:ext cx="9372600" cy="1371600"/>
          </a:xfrm>
        </p:spPr>
        <p:txBody>
          <a:bodyPr/>
          <a:lstStyle/>
          <a:p>
            <a:pPr algn="ctr"/>
            <a:r>
              <a:rPr lang="en-US" sz="4000" dirty="0" smtClean="0">
                <a:latin typeface="+mn-lt"/>
                <a:ea typeface="ＭＳ Ｐゴシック" charset="0"/>
                <a:cs typeface="ＭＳ Ｐゴシック" charset="0"/>
              </a:rPr>
              <a:t>Lecture #4:</a:t>
            </a:r>
            <a:r>
              <a:rPr lang="en-US" sz="4000" b="0" dirty="0" smtClean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smtClean="0">
                <a:latin typeface="+mn-lt"/>
                <a:ea typeface="ＭＳ Ｐゴシック" charset="0"/>
                <a:cs typeface="ＭＳ Ｐゴシック" charset="0"/>
              </a:rPr>
              <a:t>Routers Forward Packets</a:t>
            </a:r>
            <a:endParaRPr lang="en-US" sz="40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pic>
        <p:nvPicPr>
          <p:cNvPr id="74754" name="Picture 5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503613"/>
            <a:ext cx="99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5" name="Picture 5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637213"/>
            <a:ext cx="99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6" name="Picture 5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79613"/>
            <a:ext cx="99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7" name="Picture 5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027613"/>
            <a:ext cx="99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8" name="Picture 5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79613"/>
            <a:ext cx="99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9" name="TextBox 12"/>
          <p:cNvSpPr txBox="1">
            <a:spLocks noChangeArrowheads="1"/>
          </p:cNvSpPr>
          <p:nvPr/>
        </p:nvSpPr>
        <p:spPr bwMode="auto">
          <a:xfrm>
            <a:off x="7466013" y="2055813"/>
            <a:ext cx="1108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to MIT</a:t>
            </a:r>
          </a:p>
        </p:txBody>
      </p:sp>
      <p:sp>
        <p:nvSpPr>
          <p:cNvPr id="74760" name="TextBox 14"/>
          <p:cNvSpPr txBox="1">
            <a:spLocks noChangeArrowheads="1"/>
          </p:cNvSpPr>
          <p:nvPr/>
        </p:nvSpPr>
        <p:spPr bwMode="auto">
          <a:xfrm>
            <a:off x="404813" y="5713413"/>
            <a:ext cx="966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to UW</a:t>
            </a:r>
          </a:p>
        </p:txBody>
      </p:sp>
      <p:sp>
        <p:nvSpPr>
          <p:cNvPr id="74761" name="TextBox 15"/>
          <p:cNvSpPr txBox="1">
            <a:spLocks noChangeArrowheads="1"/>
          </p:cNvSpPr>
          <p:nvPr/>
        </p:nvSpPr>
        <p:spPr bwMode="auto">
          <a:xfrm>
            <a:off x="1262063" y="1914526"/>
            <a:ext cx="581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UCB</a:t>
            </a:r>
          </a:p>
        </p:txBody>
      </p:sp>
      <p:sp>
        <p:nvSpPr>
          <p:cNvPr id="74762" name="TextBox 31"/>
          <p:cNvSpPr txBox="1">
            <a:spLocks noChangeArrowheads="1"/>
          </p:cNvSpPr>
          <p:nvPr/>
        </p:nvSpPr>
        <p:spPr bwMode="auto">
          <a:xfrm>
            <a:off x="7081838" y="5789613"/>
            <a:ext cx="842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to NYU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416632"/>
              </p:ext>
            </p:extLst>
          </p:nvPr>
        </p:nvGraphicFramePr>
        <p:xfrm>
          <a:off x="6019800" y="3503613"/>
          <a:ext cx="2743200" cy="1716087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524000"/>
                <a:gridCol w="1219200"/>
              </a:tblGrid>
              <a:tr h="49655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 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Next</a:t>
                      </a:r>
                      <a:r>
                        <a:rPr lang="en-US" sz="1400" baseline="0" dirty="0" smtClean="0"/>
                        <a:t> Hop</a:t>
                      </a:r>
                      <a:endParaRPr lang="en-US" sz="1400" dirty="0">
                        <a:solidFill>
                          <a:srgbClr val="FFFFFF"/>
                        </a:solidFill>
                      </a:endParaRPr>
                    </a:p>
                  </a:txBody>
                  <a:tcPr marT="45732" marB="45732"/>
                </a:tc>
              </a:tr>
              <a:tr h="3048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UCB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</a:tr>
              <a:tr h="3048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UW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</a:tr>
              <a:tr h="3048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</a:tr>
              <a:tr h="3048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NYU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</a:tr>
            </a:tbl>
          </a:graphicData>
        </a:graphic>
      </p:graphicFrame>
      <p:pic>
        <p:nvPicPr>
          <p:cNvPr id="74783" name="Picture 2" descr="C:\Documents and Settings\spratnas\Local Settings\Temporary Internet Files\Content.IE5\CLEFC5EZ\MCj0441738000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351213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84" name="Picture 5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656013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7" name="Straight Arrow Connector 56"/>
          <p:cNvCxnSpPr/>
          <p:nvPr/>
        </p:nvCxnSpPr>
        <p:spPr>
          <a:xfrm>
            <a:off x="4191000" y="3808413"/>
            <a:ext cx="12192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6303963" y="3124200"/>
            <a:ext cx="21542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Forwarding Table</a:t>
            </a:r>
          </a:p>
        </p:txBody>
      </p:sp>
      <p:cxnSp>
        <p:nvCxnSpPr>
          <p:cNvPr id="34" name="Straight Connector 33"/>
          <p:cNvCxnSpPr>
            <a:stCxn id="74784" idx="3"/>
            <a:endCxn id="74754" idx="1"/>
          </p:cNvCxnSpPr>
          <p:nvPr/>
        </p:nvCxnSpPr>
        <p:spPr>
          <a:xfrm flipV="1">
            <a:off x="1752600" y="3846513"/>
            <a:ext cx="1828800" cy="381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590800" y="3998913"/>
            <a:ext cx="1143000" cy="11049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V="1">
            <a:off x="4229100" y="4075113"/>
            <a:ext cx="1676400" cy="16002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4343400" y="2436813"/>
            <a:ext cx="1752600" cy="11430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2590800" y="2513013"/>
            <a:ext cx="1143000" cy="10668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6200000" flipV="1">
            <a:off x="2514600" y="5561013"/>
            <a:ext cx="228600" cy="2286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1295400" y="5561013"/>
            <a:ext cx="533400" cy="3048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6200000" flipH="1">
            <a:off x="1600200" y="4799013"/>
            <a:ext cx="304800" cy="3048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>
            <a:off x="6553200" y="6016626"/>
            <a:ext cx="381000" cy="1587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 flipV="1">
            <a:off x="5334000" y="6096001"/>
            <a:ext cx="381000" cy="150812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972300" y="2284413"/>
            <a:ext cx="495300" cy="1588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6324601" y="1827213"/>
            <a:ext cx="304800" cy="3175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5867400" y="4570413"/>
            <a:ext cx="2971800" cy="457200"/>
          </a:xfrm>
          <a:prstGeom prst="roundRect">
            <a:avLst/>
          </a:prstGeom>
          <a:solidFill>
            <a:srgbClr val="FFC000">
              <a:alpha val="24000"/>
            </a:srgbClr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838200" y="3351213"/>
            <a:ext cx="1447800" cy="381000"/>
            <a:chOff x="885372" y="3276600"/>
            <a:chExt cx="1172028" cy="228600"/>
          </a:xfrm>
        </p:grpSpPr>
        <p:sp>
          <p:nvSpPr>
            <p:cNvPr id="36" name="Rectangle 35"/>
            <p:cNvSpPr/>
            <p:nvPr/>
          </p:nvSpPr>
          <p:spPr>
            <a:xfrm>
              <a:off x="885372" y="3276600"/>
              <a:ext cx="867455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111010010</a:t>
              </a:r>
              <a:endParaRPr lang="en-US" sz="28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77005" y="3276600"/>
              <a:ext cx="380395" cy="2286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MIT</a:t>
              </a:r>
            </a:p>
          </p:txBody>
        </p:sp>
      </p:grpSp>
      <p:sp>
        <p:nvSpPr>
          <p:cNvPr id="74801" name="TextBox 10"/>
          <p:cNvSpPr txBox="1">
            <a:spLocks noChangeArrowheads="1"/>
          </p:cNvSpPr>
          <p:nvPr/>
        </p:nvSpPr>
        <p:spPr bwMode="auto">
          <a:xfrm>
            <a:off x="5791200" y="2513013"/>
            <a:ext cx="1416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</a:rPr>
              <a:t>switch#2</a:t>
            </a:r>
          </a:p>
        </p:txBody>
      </p:sp>
      <p:sp>
        <p:nvSpPr>
          <p:cNvPr id="74802" name="TextBox 48"/>
          <p:cNvSpPr txBox="1">
            <a:spLocks noChangeArrowheads="1"/>
          </p:cNvSpPr>
          <p:nvPr/>
        </p:nvSpPr>
        <p:spPr bwMode="auto">
          <a:xfrm>
            <a:off x="1600200" y="5561013"/>
            <a:ext cx="1416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</a:rPr>
              <a:t>switch#5</a:t>
            </a:r>
          </a:p>
        </p:txBody>
      </p:sp>
      <p:sp>
        <p:nvSpPr>
          <p:cNvPr id="74803" name="TextBox 51"/>
          <p:cNvSpPr txBox="1">
            <a:spLocks noChangeArrowheads="1"/>
          </p:cNvSpPr>
          <p:nvPr/>
        </p:nvSpPr>
        <p:spPr bwMode="auto">
          <a:xfrm>
            <a:off x="5410200" y="6170613"/>
            <a:ext cx="1416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</a:rPr>
              <a:t>switch#3</a:t>
            </a:r>
          </a:p>
        </p:txBody>
      </p:sp>
      <p:sp>
        <p:nvSpPr>
          <p:cNvPr id="74804" name="TextBox 55"/>
          <p:cNvSpPr txBox="1">
            <a:spLocks noChangeArrowheads="1"/>
          </p:cNvSpPr>
          <p:nvPr/>
        </p:nvSpPr>
        <p:spPr bwMode="auto">
          <a:xfrm>
            <a:off x="1447800" y="2513013"/>
            <a:ext cx="1416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</a:rPr>
              <a:t>switch#4</a:t>
            </a:r>
          </a:p>
        </p:txBody>
      </p:sp>
    </p:spTree>
    <p:extLst>
      <p:ext uri="{BB962C8B-B14F-4D97-AF65-F5344CB8AC3E}">
        <p14:creationId xmlns:p14="http://schemas.microsoft.com/office/powerpoint/2010/main" val="2788722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8.32562E-7 L 0.15 -8.32562E-7 " pathEditMode="relative" ptsTypes="AA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083 3.36725E-6 L 0.4625 -0.18872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-9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5625 -0.21092 L 0.7125 -0.21092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8" grpId="1"/>
      <p:bldP spid="47" grpId="0" animBg="1"/>
      <p:bldP spid="47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7316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Output </a:t>
            </a:r>
            <a:r>
              <a:rPr lang="en-US" dirty="0" err="1" smtClean="0">
                <a:latin typeface="+mn-lt"/>
              </a:rPr>
              <a:t>Linecard</a:t>
            </a:r>
            <a:endParaRPr lang="en-US" dirty="0"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1447800"/>
            <a:ext cx="8686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b="0" dirty="0" smtClean="0">
                <a:solidFill>
                  <a:srgbClr val="000090"/>
                </a:solidFill>
              </a:rPr>
              <a:t>Packet classification</a:t>
            </a:r>
            <a:r>
              <a:rPr lang="en-US" sz="2400" b="0" dirty="0" smtClean="0">
                <a:solidFill>
                  <a:schemeClr val="accent1"/>
                </a:solidFill>
              </a:rPr>
              <a:t>:</a:t>
            </a:r>
            <a:r>
              <a:rPr lang="en-US" sz="2400" b="0" dirty="0" smtClean="0"/>
              <a:t> map each packet to a “flow”</a:t>
            </a:r>
          </a:p>
          <a:p>
            <a:pPr lvl="1"/>
            <a:r>
              <a:rPr lang="en-US" sz="2000" b="0" dirty="0" smtClean="0"/>
              <a:t>Flow (for now): set of packets between two particular endpoints</a:t>
            </a:r>
          </a:p>
          <a:p>
            <a:r>
              <a:rPr lang="en-US" sz="2400" b="0" dirty="0" smtClean="0">
                <a:solidFill>
                  <a:srgbClr val="000090"/>
                </a:solidFill>
              </a:rPr>
              <a:t>Buffer management</a:t>
            </a:r>
            <a:r>
              <a:rPr lang="en-US" sz="2400" b="0" dirty="0" smtClean="0">
                <a:solidFill>
                  <a:schemeClr val="accent1"/>
                </a:solidFill>
              </a:rPr>
              <a:t>:</a:t>
            </a:r>
            <a:r>
              <a:rPr lang="en-US" sz="2400" b="0" dirty="0" smtClean="0"/>
              <a:t> decide when and which packet to drop</a:t>
            </a:r>
          </a:p>
          <a:p>
            <a:r>
              <a:rPr lang="en-US" sz="2400" b="0" dirty="0" smtClean="0">
                <a:solidFill>
                  <a:srgbClr val="000090"/>
                </a:solidFill>
              </a:rPr>
              <a:t>Scheduler</a:t>
            </a:r>
            <a:r>
              <a:rPr lang="en-US" sz="2400" b="0" dirty="0" smtClean="0">
                <a:solidFill>
                  <a:schemeClr val="accent1"/>
                </a:solidFill>
              </a:rPr>
              <a:t>:</a:t>
            </a:r>
            <a:r>
              <a:rPr lang="en-US" sz="2400" b="0" dirty="0" smtClean="0"/>
              <a:t> decide when and which packet to transmit</a:t>
            </a:r>
          </a:p>
          <a:p>
            <a:endParaRPr lang="en-US" sz="2400" b="0" dirty="0"/>
          </a:p>
          <a:p>
            <a:r>
              <a:rPr lang="en-US" sz="2400" b="0" dirty="0" smtClean="0"/>
              <a:t>Used to implement various forms of policy</a:t>
            </a:r>
          </a:p>
          <a:p>
            <a:pPr lvl="1"/>
            <a:r>
              <a:rPr lang="en-US" sz="2000" b="0" dirty="0" smtClean="0">
                <a:solidFill>
                  <a:srgbClr val="000090"/>
                </a:solidFill>
              </a:rPr>
              <a:t>Deny </a:t>
            </a:r>
            <a:r>
              <a:rPr lang="en-US" sz="2000" b="0" dirty="0">
                <a:solidFill>
                  <a:srgbClr val="000090"/>
                </a:solidFill>
              </a:rPr>
              <a:t>all e-mail traffic from ISP-X to Y (access control</a:t>
            </a:r>
            <a:r>
              <a:rPr lang="en-US" sz="2000" b="0" dirty="0" smtClean="0">
                <a:solidFill>
                  <a:srgbClr val="000090"/>
                </a:solidFill>
              </a:rPr>
              <a:t>)</a:t>
            </a:r>
          </a:p>
          <a:p>
            <a:pPr lvl="1"/>
            <a:r>
              <a:rPr lang="en-US" sz="2000" b="0" dirty="0" smtClean="0">
                <a:solidFill>
                  <a:srgbClr val="000090"/>
                </a:solidFill>
              </a:rPr>
              <a:t>Route </a:t>
            </a:r>
            <a:r>
              <a:rPr lang="en-US" sz="2000" b="0" dirty="0">
                <a:solidFill>
                  <a:srgbClr val="000090"/>
                </a:solidFill>
              </a:rPr>
              <a:t>IP telephony traffic from X to Y via </a:t>
            </a:r>
            <a:r>
              <a:rPr lang="en-US" sz="2000" b="0" dirty="0" smtClean="0">
                <a:solidFill>
                  <a:srgbClr val="000090"/>
                </a:solidFill>
              </a:rPr>
              <a:t>PHY_CIRCUIT </a:t>
            </a:r>
            <a:r>
              <a:rPr lang="en-US" sz="2000" b="0" dirty="0">
                <a:solidFill>
                  <a:srgbClr val="000090"/>
                </a:solidFill>
              </a:rPr>
              <a:t>(policy</a:t>
            </a:r>
            <a:r>
              <a:rPr lang="en-US" sz="2000" b="0" dirty="0" smtClean="0">
                <a:solidFill>
                  <a:srgbClr val="000090"/>
                </a:solidFill>
              </a:rPr>
              <a:t>)</a:t>
            </a:r>
          </a:p>
          <a:p>
            <a:pPr lvl="1"/>
            <a:r>
              <a:rPr lang="en-US" sz="2000" b="0" dirty="0" smtClean="0">
                <a:solidFill>
                  <a:srgbClr val="000090"/>
                </a:solidFill>
              </a:rPr>
              <a:t>Ensure </a:t>
            </a:r>
            <a:r>
              <a:rPr lang="en-US" sz="2000" b="0" dirty="0">
                <a:solidFill>
                  <a:srgbClr val="000090"/>
                </a:solidFill>
              </a:rPr>
              <a:t>that no more than 50 Mbps are injected from ISP-X </a:t>
            </a:r>
            <a:r>
              <a:rPr lang="en-US" sz="2000" b="0" dirty="0" smtClean="0">
                <a:solidFill>
                  <a:srgbClr val="000090"/>
                </a:solidFill>
              </a:rPr>
              <a:t>(</a:t>
            </a:r>
            <a:r>
              <a:rPr lang="en-US" sz="2000" b="0" dirty="0" err="1" smtClean="0">
                <a:solidFill>
                  <a:srgbClr val="000090"/>
                </a:solidFill>
              </a:rPr>
              <a:t>QoS</a:t>
            </a:r>
            <a:r>
              <a:rPr lang="en-US" sz="2000" b="0" dirty="0" smtClean="0">
                <a:solidFill>
                  <a:srgbClr val="000090"/>
                </a:solidFill>
              </a:rPr>
              <a:t>)</a:t>
            </a:r>
            <a:endParaRPr lang="en-US" sz="2000" b="0" dirty="0">
              <a:solidFill>
                <a:srgbClr val="000090"/>
              </a:solidFill>
            </a:endParaRPr>
          </a:p>
          <a:p>
            <a:pPr lvl="1"/>
            <a:endParaRPr lang="en-US" b="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384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Simplest: FIFO Router</a:t>
            </a:r>
            <a:endParaRPr lang="en-US" dirty="0"/>
          </a:p>
        </p:txBody>
      </p:sp>
      <p:sp>
        <p:nvSpPr>
          <p:cNvPr id="96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10600" cy="1219200"/>
          </a:xfrm>
        </p:spPr>
        <p:txBody>
          <a:bodyPr/>
          <a:lstStyle/>
          <a:p>
            <a:r>
              <a:rPr lang="en-US" sz="2400" dirty="0" smtClean="0"/>
              <a:t>No </a:t>
            </a:r>
            <a:r>
              <a:rPr lang="en-US" sz="2400" dirty="0" smtClean="0">
                <a:solidFill>
                  <a:schemeClr val="accent1"/>
                </a:solidFill>
              </a:rPr>
              <a:t>classification</a:t>
            </a:r>
            <a:endParaRPr lang="en-US" sz="2400" dirty="0">
              <a:solidFill>
                <a:schemeClr val="accent1"/>
              </a:solidFill>
            </a:endParaRPr>
          </a:p>
          <a:p>
            <a:r>
              <a:rPr lang="en-US" sz="2400" dirty="0">
                <a:solidFill>
                  <a:srgbClr val="CCCC00"/>
                </a:solidFill>
              </a:rPr>
              <a:t>Drop-tail buffer management: </a:t>
            </a:r>
            <a:r>
              <a:rPr lang="en-US" sz="2400" dirty="0" smtClean="0"/>
              <a:t>when </a:t>
            </a:r>
            <a:r>
              <a:rPr lang="en-US" sz="2400" dirty="0"/>
              <a:t>buffer is full drop the incoming packet</a:t>
            </a:r>
          </a:p>
          <a:p>
            <a:r>
              <a:rPr lang="en-US" sz="2400" dirty="0">
                <a:solidFill>
                  <a:srgbClr val="CCCC00"/>
                </a:solidFill>
              </a:rPr>
              <a:t>First-In-First-Out (FIFO) Scheduling:</a:t>
            </a:r>
            <a:r>
              <a:rPr lang="en-US" sz="2400" dirty="0"/>
              <a:t> schedule packets in the same order they arrive </a:t>
            </a:r>
          </a:p>
          <a:p>
            <a:endParaRPr lang="en-US" sz="2400" dirty="0">
              <a:solidFill>
                <a:srgbClr val="000090"/>
              </a:solidFill>
            </a:endParaRPr>
          </a:p>
        </p:txBody>
      </p:sp>
      <p:grpSp>
        <p:nvGrpSpPr>
          <p:cNvPr id="963588" name="Group 4"/>
          <p:cNvGrpSpPr>
            <a:grpSpLocks/>
          </p:cNvGrpSpPr>
          <p:nvPr/>
        </p:nvGrpSpPr>
        <p:grpSpPr bwMode="auto">
          <a:xfrm>
            <a:off x="2362200" y="4651375"/>
            <a:ext cx="2738438" cy="2130425"/>
            <a:chOff x="1200" y="1728"/>
            <a:chExt cx="3120" cy="1872"/>
          </a:xfrm>
        </p:grpSpPr>
        <p:sp>
          <p:nvSpPr>
            <p:cNvPr id="963589" name="Rectangle 5"/>
            <p:cNvSpPr>
              <a:spLocks noChangeArrowheads="1"/>
            </p:cNvSpPr>
            <p:nvPr/>
          </p:nvSpPr>
          <p:spPr bwMode="auto">
            <a:xfrm>
              <a:off x="1392" y="1728"/>
              <a:ext cx="2784" cy="1872"/>
            </a:xfrm>
            <a:prstGeom prst="rect">
              <a:avLst/>
            </a:prstGeom>
            <a:solidFill>
              <a:srgbClr val="E6E6E6">
                <a:alpha val="25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332" tIns="44374" rIns="90332" bIns="44374" anchor="ctr"/>
            <a:lstStyle/>
            <a:p>
              <a:pPr algn="ctr" defTabSz="912813"/>
              <a:endParaRPr lang="en-US"/>
            </a:p>
          </p:txBody>
        </p:sp>
        <p:sp>
          <p:nvSpPr>
            <p:cNvPr id="963590" name="Rectangle 6"/>
            <p:cNvSpPr>
              <a:spLocks noChangeArrowheads="1"/>
            </p:cNvSpPr>
            <p:nvPr/>
          </p:nvSpPr>
          <p:spPr bwMode="auto">
            <a:xfrm>
              <a:off x="1536" y="1920"/>
              <a:ext cx="528" cy="240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63591" name="Rectangle 7"/>
            <p:cNvSpPr>
              <a:spLocks noChangeArrowheads="1"/>
            </p:cNvSpPr>
            <p:nvPr/>
          </p:nvSpPr>
          <p:spPr bwMode="auto">
            <a:xfrm>
              <a:off x="1536" y="2304"/>
              <a:ext cx="528" cy="240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63592" name="Rectangle 8"/>
            <p:cNvSpPr>
              <a:spLocks noChangeArrowheads="1"/>
            </p:cNvSpPr>
            <p:nvPr/>
          </p:nvSpPr>
          <p:spPr bwMode="auto">
            <a:xfrm>
              <a:off x="1536" y="3216"/>
              <a:ext cx="528" cy="240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63593" name="Rectangle 9"/>
            <p:cNvSpPr>
              <a:spLocks noChangeArrowheads="1"/>
            </p:cNvSpPr>
            <p:nvPr/>
          </p:nvSpPr>
          <p:spPr bwMode="auto">
            <a:xfrm>
              <a:off x="3456" y="1968"/>
              <a:ext cx="528" cy="24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63594" name="Rectangle 10"/>
            <p:cNvSpPr>
              <a:spLocks noChangeArrowheads="1"/>
            </p:cNvSpPr>
            <p:nvPr/>
          </p:nvSpPr>
          <p:spPr bwMode="auto">
            <a:xfrm>
              <a:off x="3456" y="2352"/>
              <a:ext cx="528" cy="24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63595" name="Rectangle 11"/>
            <p:cNvSpPr>
              <a:spLocks noChangeArrowheads="1"/>
            </p:cNvSpPr>
            <p:nvPr/>
          </p:nvSpPr>
          <p:spPr bwMode="auto">
            <a:xfrm>
              <a:off x="3456" y="3264"/>
              <a:ext cx="528" cy="24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63596" name="Rectangle 12"/>
            <p:cNvSpPr>
              <a:spLocks noChangeArrowheads="1"/>
            </p:cNvSpPr>
            <p:nvPr/>
          </p:nvSpPr>
          <p:spPr bwMode="auto">
            <a:xfrm>
              <a:off x="2352" y="2016"/>
              <a:ext cx="816" cy="1344"/>
            </a:xfrm>
            <a:prstGeom prst="rect">
              <a:avLst/>
            </a:prstGeom>
            <a:solidFill>
              <a:srgbClr val="99FF66">
                <a:alpha val="25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63597" name="Line 13"/>
            <p:cNvSpPr>
              <a:spLocks noChangeShapeType="1"/>
            </p:cNvSpPr>
            <p:nvPr/>
          </p:nvSpPr>
          <p:spPr bwMode="auto">
            <a:xfrm>
              <a:off x="1200" y="2064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63598" name="Line 14"/>
            <p:cNvSpPr>
              <a:spLocks noChangeShapeType="1"/>
            </p:cNvSpPr>
            <p:nvPr/>
          </p:nvSpPr>
          <p:spPr bwMode="auto">
            <a:xfrm>
              <a:off x="1200" y="2400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63599" name="Line 15"/>
            <p:cNvSpPr>
              <a:spLocks noChangeShapeType="1"/>
            </p:cNvSpPr>
            <p:nvPr/>
          </p:nvSpPr>
          <p:spPr bwMode="auto">
            <a:xfrm>
              <a:off x="1200" y="3360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63600" name="Line 16"/>
            <p:cNvSpPr>
              <a:spLocks noChangeShapeType="1"/>
            </p:cNvSpPr>
            <p:nvPr/>
          </p:nvSpPr>
          <p:spPr bwMode="auto">
            <a:xfrm>
              <a:off x="3984" y="3408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63601" name="Line 17"/>
            <p:cNvSpPr>
              <a:spLocks noChangeShapeType="1"/>
            </p:cNvSpPr>
            <p:nvPr/>
          </p:nvSpPr>
          <p:spPr bwMode="auto">
            <a:xfrm>
              <a:off x="3984" y="2448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63602" name="Line 18"/>
            <p:cNvSpPr>
              <a:spLocks noChangeShapeType="1"/>
            </p:cNvSpPr>
            <p:nvPr/>
          </p:nvSpPr>
          <p:spPr bwMode="auto">
            <a:xfrm>
              <a:off x="3984" y="2064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63603" name="Freeform 19"/>
            <p:cNvSpPr>
              <a:spLocks/>
            </p:cNvSpPr>
            <p:nvPr/>
          </p:nvSpPr>
          <p:spPr bwMode="auto">
            <a:xfrm>
              <a:off x="2448" y="2208"/>
              <a:ext cx="576" cy="960"/>
            </a:xfrm>
            <a:custGeom>
              <a:avLst/>
              <a:gdLst>
                <a:gd name="T0" fmla="*/ 0 w 576"/>
                <a:gd name="T1" fmla="*/ 0 h 960"/>
                <a:gd name="T2" fmla="*/ 144 w 576"/>
                <a:gd name="T3" fmla="*/ 0 h 960"/>
                <a:gd name="T4" fmla="*/ 432 w 576"/>
                <a:gd name="T5" fmla="*/ 960 h 960"/>
                <a:gd name="T6" fmla="*/ 576 w 576"/>
                <a:gd name="T7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" h="960">
                  <a:moveTo>
                    <a:pt x="0" y="0"/>
                  </a:moveTo>
                  <a:lnTo>
                    <a:pt x="144" y="0"/>
                  </a:lnTo>
                  <a:lnTo>
                    <a:pt x="432" y="960"/>
                  </a:lnTo>
                  <a:lnTo>
                    <a:pt x="576" y="96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>
                      <a:alpha val="25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63604" name="Freeform 20"/>
            <p:cNvSpPr>
              <a:spLocks/>
            </p:cNvSpPr>
            <p:nvPr/>
          </p:nvSpPr>
          <p:spPr bwMode="auto">
            <a:xfrm flipH="1">
              <a:off x="2448" y="2208"/>
              <a:ext cx="576" cy="960"/>
            </a:xfrm>
            <a:custGeom>
              <a:avLst/>
              <a:gdLst>
                <a:gd name="T0" fmla="*/ 0 w 576"/>
                <a:gd name="T1" fmla="*/ 0 h 960"/>
                <a:gd name="T2" fmla="*/ 144 w 576"/>
                <a:gd name="T3" fmla="*/ 0 h 960"/>
                <a:gd name="T4" fmla="*/ 432 w 576"/>
                <a:gd name="T5" fmla="*/ 960 h 960"/>
                <a:gd name="T6" fmla="*/ 576 w 576"/>
                <a:gd name="T7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" h="960">
                  <a:moveTo>
                    <a:pt x="0" y="0"/>
                  </a:moveTo>
                  <a:lnTo>
                    <a:pt x="144" y="0"/>
                  </a:lnTo>
                  <a:lnTo>
                    <a:pt x="432" y="960"/>
                  </a:lnTo>
                  <a:lnTo>
                    <a:pt x="576" y="96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>
                      <a:alpha val="25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63605" name="Oval 21"/>
            <p:cNvSpPr>
              <a:spLocks noChangeArrowheads="1"/>
            </p:cNvSpPr>
            <p:nvPr/>
          </p:nvSpPr>
          <p:spPr bwMode="auto">
            <a:xfrm>
              <a:off x="1728" y="2640"/>
              <a:ext cx="48" cy="48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63606" name="Oval 22"/>
            <p:cNvSpPr>
              <a:spLocks noChangeArrowheads="1"/>
            </p:cNvSpPr>
            <p:nvPr/>
          </p:nvSpPr>
          <p:spPr bwMode="auto">
            <a:xfrm>
              <a:off x="1728" y="2832"/>
              <a:ext cx="48" cy="48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63607" name="Oval 23"/>
            <p:cNvSpPr>
              <a:spLocks noChangeArrowheads="1"/>
            </p:cNvSpPr>
            <p:nvPr/>
          </p:nvSpPr>
          <p:spPr bwMode="auto">
            <a:xfrm>
              <a:off x="1728" y="3024"/>
              <a:ext cx="48" cy="48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63608" name="Oval 24"/>
            <p:cNvSpPr>
              <a:spLocks noChangeArrowheads="1"/>
            </p:cNvSpPr>
            <p:nvPr/>
          </p:nvSpPr>
          <p:spPr bwMode="auto">
            <a:xfrm>
              <a:off x="3696" y="2640"/>
              <a:ext cx="48" cy="48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63609" name="Oval 25"/>
            <p:cNvSpPr>
              <a:spLocks noChangeArrowheads="1"/>
            </p:cNvSpPr>
            <p:nvPr/>
          </p:nvSpPr>
          <p:spPr bwMode="auto">
            <a:xfrm>
              <a:off x="3696" y="2832"/>
              <a:ext cx="48" cy="48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63610" name="Oval 26"/>
            <p:cNvSpPr>
              <a:spLocks noChangeArrowheads="1"/>
            </p:cNvSpPr>
            <p:nvPr/>
          </p:nvSpPr>
          <p:spPr bwMode="auto">
            <a:xfrm>
              <a:off x="3696" y="3024"/>
              <a:ext cx="48" cy="48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</p:grpSp>
      <p:sp>
        <p:nvSpPr>
          <p:cNvPr id="963611" name="Text Box 27"/>
          <p:cNvSpPr txBox="1">
            <a:spLocks noChangeArrowheads="1"/>
          </p:cNvSpPr>
          <p:nvPr/>
        </p:nvSpPr>
        <p:spPr bwMode="auto">
          <a:xfrm>
            <a:off x="4429125" y="48926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>
                    <a:alpha val="2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963612" name="Text Box 28"/>
          <p:cNvSpPr txBox="1">
            <a:spLocks noChangeArrowheads="1"/>
          </p:cNvSpPr>
          <p:nvPr/>
        </p:nvSpPr>
        <p:spPr bwMode="auto">
          <a:xfrm>
            <a:off x="4422775" y="5322888"/>
            <a:ext cx="293688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>
                    <a:alpha val="2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Arial" charset="0"/>
              </a:rPr>
              <a:t>2</a:t>
            </a:r>
          </a:p>
        </p:txBody>
      </p:sp>
      <p:sp>
        <p:nvSpPr>
          <p:cNvPr id="963613" name="Rectangle 29"/>
          <p:cNvSpPr>
            <a:spLocks noChangeArrowheads="1"/>
          </p:cNvSpPr>
          <p:nvPr/>
        </p:nvSpPr>
        <p:spPr bwMode="auto">
          <a:xfrm>
            <a:off x="5405438" y="4194175"/>
            <a:ext cx="2435225" cy="9112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332" tIns="44374" rIns="90332" bIns="44374" anchor="ctr"/>
          <a:lstStyle/>
          <a:p>
            <a:pPr algn="ctr" defTabSz="912813"/>
            <a:endParaRPr lang="en-US"/>
          </a:p>
        </p:txBody>
      </p:sp>
      <p:sp>
        <p:nvSpPr>
          <p:cNvPr id="963614" name="Rectangle 30"/>
          <p:cNvSpPr>
            <a:spLocks noChangeArrowheads="1"/>
          </p:cNvSpPr>
          <p:nvPr/>
        </p:nvSpPr>
        <p:spPr bwMode="auto">
          <a:xfrm>
            <a:off x="5786438" y="4497388"/>
            <a:ext cx="91281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963615" name="Line 31"/>
          <p:cNvSpPr>
            <a:spLocks noChangeShapeType="1"/>
          </p:cNvSpPr>
          <p:nvPr/>
        </p:nvSpPr>
        <p:spPr bwMode="auto">
          <a:xfrm>
            <a:off x="6470650" y="44973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63616" name="Line 32"/>
          <p:cNvSpPr>
            <a:spLocks noChangeShapeType="1"/>
          </p:cNvSpPr>
          <p:nvPr/>
        </p:nvSpPr>
        <p:spPr bwMode="auto">
          <a:xfrm>
            <a:off x="6242050" y="44973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63617" name="Line 33"/>
          <p:cNvSpPr>
            <a:spLocks noChangeShapeType="1"/>
          </p:cNvSpPr>
          <p:nvPr/>
        </p:nvSpPr>
        <p:spPr bwMode="auto">
          <a:xfrm>
            <a:off x="6015038" y="44973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63618" name="Rectangle 34"/>
          <p:cNvSpPr>
            <a:spLocks noChangeArrowheads="1"/>
          </p:cNvSpPr>
          <p:nvPr/>
        </p:nvSpPr>
        <p:spPr bwMode="auto">
          <a:xfrm>
            <a:off x="6775450" y="4344988"/>
            <a:ext cx="912813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963619" name="Line 35"/>
          <p:cNvSpPr>
            <a:spLocks noChangeShapeType="1"/>
          </p:cNvSpPr>
          <p:nvPr/>
        </p:nvSpPr>
        <p:spPr bwMode="auto">
          <a:xfrm>
            <a:off x="5557838" y="4497388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63620" name="Line 36"/>
          <p:cNvSpPr>
            <a:spLocks noChangeShapeType="1"/>
          </p:cNvSpPr>
          <p:nvPr/>
        </p:nvSpPr>
        <p:spPr bwMode="auto">
          <a:xfrm>
            <a:off x="5557838" y="4802188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63621" name="Text Box 37"/>
          <p:cNvSpPr txBox="1">
            <a:spLocks noChangeArrowheads="1"/>
          </p:cNvSpPr>
          <p:nvPr/>
        </p:nvSpPr>
        <p:spPr bwMode="auto">
          <a:xfrm>
            <a:off x="6748463" y="4433888"/>
            <a:ext cx="9779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>
                <a:latin typeface="Arial" charset="0"/>
              </a:rPr>
              <a:t>Scheduler</a:t>
            </a:r>
          </a:p>
        </p:txBody>
      </p:sp>
      <p:sp>
        <p:nvSpPr>
          <p:cNvPr id="963622" name="Text Box 38"/>
          <p:cNvSpPr txBox="1">
            <a:spLocks noChangeArrowheads="1"/>
          </p:cNvSpPr>
          <p:nvPr/>
        </p:nvSpPr>
        <p:spPr bwMode="auto">
          <a:xfrm>
            <a:off x="5775325" y="4194175"/>
            <a:ext cx="722313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Arial" charset="0"/>
              </a:rPr>
              <a:t>Buffer</a:t>
            </a:r>
          </a:p>
        </p:txBody>
      </p:sp>
      <p:sp>
        <p:nvSpPr>
          <p:cNvPr id="963623" name="Freeform 39"/>
          <p:cNvSpPr>
            <a:spLocks/>
          </p:cNvSpPr>
          <p:nvPr/>
        </p:nvSpPr>
        <p:spPr bwMode="auto">
          <a:xfrm>
            <a:off x="4721225" y="4195763"/>
            <a:ext cx="608013" cy="684212"/>
          </a:xfrm>
          <a:custGeom>
            <a:avLst/>
            <a:gdLst>
              <a:gd name="T0" fmla="*/ 0 w 336"/>
              <a:gd name="T1" fmla="*/ 384 h 384"/>
              <a:gd name="T2" fmla="*/ 192 w 336"/>
              <a:gd name="T3" fmla="*/ 144 h 384"/>
              <a:gd name="T4" fmla="*/ 192 w 336"/>
              <a:gd name="T5" fmla="*/ 0 h 384"/>
              <a:gd name="T6" fmla="*/ 336 w 336"/>
              <a:gd name="T7" fmla="*/ 144 h 384"/>
              <a:gd name="T8" fmla="*/ 288 w 336"/>
              <a:gd name="T9" fmla="*/ 336 h 384"/>
              <a:gd name="T10" fmla="*/ 240 w 336"/>
              <a:gd name="T11" fmla="*/ 240 h 384"/>
              <a:gd name="T12" fmla="*/ 0 w 336"/>
              <a:gd name="T13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6" h="384">
                <a:moveTo>
                  <a:pt x="0" y="384"/>
                </a:moveTo>
                <a:lnTo>
                  <a:pt x="192" y="144"/>
                </a:lnTo>
                <a:lnTo>
                  <a:pt x="192" y="0"/>
                </a:lnTo>
                <a:lnTo>
                  <a:pt x="336" y="144"/>
                </a:lnTo>
                <a:lnTo>
                  <a:pt x="288" y="336"/>
                </a:lnTo>
                <a:lnTo>
                  <a:pt x="240" y="240"/>
                </a:lnTo>
                <a:lnTo>
                  <a:pt x="0" y="384"/>
                </a:lnTo>
                <a:close/>
              </a:path>
            </a:pathLst>
          </a:custGeom>
          <a:solidFill>
            <a:srgbClr val="FF0000">
              <a:alpha val="25000"/>
            </a:srgbClr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93192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73162"/>
          </a:xfrm>
        </p:spPr>
        <p:txBody>
          <a:bodyPr/>
          <a:lstStyle/>
          <a:p>
            <a:r>
              <a:rPr lang="en-US" dirty="0"/>
              <a:t>Packet Classification</a:t>
            </a:r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11662"/>
          </a:xfrm>
        </p:spPr>
        <p:txBody>
          <a:bodyPr/>
          <a:lstStyle/>
          <a:p>
            <a:r>
              <a:rPr lang="en-US" sz="2400" dirty="0"/>
              <a:t>Classify an IP packet based on a number of fields in the packet header, e.g.,</a:t>
            </a:r>
          </a:p>
          <a:p>
            <a:pPr lvl="1"/>
            <a:r>
              <a:rPr lang="en-US" sz="2000" dirty="0"/>
              <a:t>source/destination IP address (32 bits)</a:t>
            </a:r>
          </a:p>
          <a:p>
            <a:pPr lvl="1"/>
            <a:r>
              <a:rPr lang="en-US" sz="2000" dirty="0"/>
              <a:t>source/destination </a:t>
            </a:r>
            <a:r>
              <a:rPr lang="en-US" sz="2000" dirty="0" smtClean="0"/>
              <a:t>TCP port </a:t>
            </a:r>
            <a:r>
              <a:rPr lang="en-US" sz="2000" dirty="0"/>
              <a:t>number (16 bits)</a:t>
            </a:r>
          </a:p>
          <a:p>
            <a:pPr lvl="1"/>
            <a:r>
              <a:rPr lang="en-US" sz="2000" dirty="0"/>
              <a:t>Type of service (TOS) byte (8 bits)</a:t>
            </a:r>
          </a:p>
          <a:p>
            <a:pPr lvl="1"/>
            <a:r>
              <a:rPr lang="en-US" sz="2000" dirty="0"/>
              <a:t>Type of protocol (8 bits)</a:t>
            </a:r>
          </a:p>
          <a:p>
            <a:r>
              <a:rPr lang="en-US" sz="2400" dirty="0"/>
              <a:t>In general fields are specified by </a:t>
            </a:r>
            <a:r>
              <a:rPr lang="en-US" sz="2400" dirty="0" smtClean="0"/>
              <a:t>range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</a:rPr>
              <a:t>classification requires a multi-dimensional range search!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979973" name="Rectangle 5"/>
          <p:cNvSpPr>
            <a:spLocks noChangeArrowheads="1"/>
          </p:cNvSpPr>
          <p:nvPr/>
        </p:nvSpPr>
        <p:spPr bwMode="auto">
          <a:xfrm>
            <a:off x="3840163" y="4854575"/>
            <a:ext cx="3121025" cy="1698625"/>
          </a:xfrm>
          <a:prstGeom prst="rect">
            <a:avLst/>
          </a:prstGeom>
          <a:solidFill>
            <a:srgbClr val="CCFFFF">
              <a:alpha val="25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332" tIns="44374" rIns="90332" bIns="44374" anchor="ctr"/>
          <a:lstStyle/>
          <a:p>
            <a:pPr algn="ctr" defTabSz="912813"/>
            <a:endParaRPr lang="en-US" sz="1400"/>
          </a:p>
        </p:txBody>
      </p:sp>
      <p:sp>
        <p:nvSpPr>
          <p:cNvPr id="979974" name="Rectangle 6"/>
          <p:cNvSpPr>
            <a:spLocks noChangeArrowheads="1"/>
          </p:cNvSpPr>
          <p:nvPr/>
        </p:nvSpPr>
        <p:spPr bwMode="auto">
          <a:xfrm>
            <a:off x="4879975" y="5046663"/>
            <a:ext cx="971550" cy="1152525"/>
          </a:xfrm>
          <a:prstGeom prst="rect">
            <a:avLst/>
          </a:prstGeom>
          <a:solidFill>
            <a:srgbClr val="CCFFFF">
              <a:alpha val="25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979975" name="Group 7"/>
          <p:cNvGrpSpPr>
            <a:grpSpLocks/>
          </p:cNvGrpSpPr>
          <p:nvPr/>
        </p:nvGrpSpPr>
        <p:grpSpPr bwMode="auto">
          <a:xfrm>
            <a:off x="1066800" y="5081588"/>
            <a:ext cx="2495550" cy="1700212"/>
            <a:chOff x="1200" y="1728"/>
            <a:chExt cx="3120" cy="1872"/>
          </a:xfrm>
        </p:grpSpPr>
        <p:sp>
          <p:nvSpPr>
            <p:cNvPr id="979976" name="Rectangle 8"/>
            <p:cNvSpPr>
              <a:spLocks noChangeArrowheads="1"/>
            </p:cNvSpPr>
            <p:nvPr/>
          </p:nvSpPr>
          <p:spPr bwMode="auto">
            <a:xfrm>
              <a:off x="1392" y="1728"/>
              <a:ext cx="2784" cy="1872"/>
            </a:xfrm>
            <a:prstGeom prst="rect">
              <a:avLst/>
            </a:prstGeom>
            <a:solidFill>
              <a:srgbClr val="E6E6E6">
                <a:alpha val="25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332" tIns="44374" rIns="90332" bIns="44374" anchor="ctr"/>
            <a:lstStyle/>
            <a:p>
              <a:pPr algn="ctr" defTabSz="912813"/>
              <a:endParaRPr lang="en-US" sz="1400"/>
            </a:p>
          </p:txBody>
        </p:sp>
        <p:sp>
          <p:nvSpPr>
            <p:cNvPr id="979977" name="Rectangle 9"/>
            <p:cNvSpPr>
              <a:spLocks noChangeArrowheads="1"/>
            </p:cNvSpPr>
            <p:nvPr/>
          </p:nvSpPr>
          <p:spPr bwMode="auto">
            <a:xfrm>
              <a:off x="1536" y="1920"/>
              <a:ext cx="528" cy="240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9978" name="Rectangle 10"/>
            <p:cNvSpPr>
              <a:spLocks noChangeArrowheads="1"/>
            </p:cNvSpPr>
            <p:nvPr/>
          </p:nvSpPr>
          <p:spPr bwMode="auto">
            <a:xfrm>
              <a:off x="1536" y="2304"/>
              <a:ext cx="528" cy="240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9979" name="Rectangle 11"/>
            <p:cNvSpPr>
              <a:spLocks noChangeArrowheads="1"/>
            </p:cNvSpPr>
            <p:nvPr/>
          </p:nvSpPr>
          <p:spPr bwMode="auto">
            <a:xfrm>
              <a:off x="1536" y="3216"/>
              <a:ext cx="528" cy="240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9980" name="Rectangle 12"/>
            <p:cNvSpPr>
              <a:spLocks noChangeArrowheads="1"/>
            </p:cNvSpPr>
            <p:nvPr/>
          </p:nvSpPr>
          <p:spPr bwMode="auto">
            <a:xfrm>
              <a:off x="3456" y="1968"/>
              <a:ext cx="528" cy="240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9981" name="Rectangle 13"/>
            <p:cNvSpPr>
              <a:spLocks noChangeArrowheads="1"/>
            </p:cNvSpPr>
            <p:nvPr/>
          </p:nvSpPr>
          <p:spPr bwMode="auto">
            <a:xfrm>
              <a:off x="3456" y="2352"/>
              <a:ext cx="528" cy="240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9982" name="Rectangle 14"/>
            <p:cNvSpPr>
              <a:spLocks noChangeArrowheads="1"/>
            </p:cNvSpPr>
            <p:nvPr/>
          </p:nvSpPr>
          <p:spPr bwMode="auto">
            <a:xfrm>
              <a:off x="3456" y="3264"/>
              <a:ext cx="528" cy="240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9983" name="Rectangle 15"/>
            <p:cNvSpPr>
              <a:spLocks noChangeArrowheads="1"/>
            </p:cNvSpPr>
            <p:nvPr/>
          </p:nvSpPr>
          <p:spPr bwMode="auto">
            <a:xfrm>
              <a:off x="2352" y="2016"/>
              <a:ext cx="816" cy="1344"/>
            </a:xfrm>
            <a:prstGeom prst="rect">
              <a:avLst/>
            </a:prstGeom>
            <a:solidFill>
              <a:srgbClr val="99FF66">
                <a:alpha val="25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9984" name="Line 16"/>
            <p:cNvSpPr>
              <a:spLocks noChangeShapeType="1"/>
            </p:cNvSpPr>
            <p:nvPr/>
          </p:nvSpPr>
          <p:spPr bwMode="auto">
            <a:xfrm>
              <a:off x="1200" y="2064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79985" name="Line 17"/>
            <p:cNvSpPr>
              <a:spLocks noChangeShapeType="1"/>
            </p:cNvSpPr>
            <p:nvPr/>
          </p:nvSpPr>
          <p:spPr bwMode="auto">
            <a:xfrm>
              <a:off x="1200" y="2400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79986" name="Line 18"/>
            <p:cNvSpPr>
              <a:spLocks noChangeShapeType="1"/>
            </p:cNvSpPr>
            <p:nvPr/>
          </p:nvSpPr>
          <p:spPr bwMode="auto">
            <a:xfrm>
              <a:off x="1200" y="3360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79987" name="Line 19"/>
            <p:cNvSpPr>
              <a:spLocks noChangeShapeType="1"/>
            </p:cNvSpPr>
            <p:nvPr/>
          </p:nvSpPr>
          <p:spPr bwMode="auto">
            <a:xfrm>
              <a:off x="3984" y="3408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79988" name="Line 20"/>
            <p:cNvSpPr>
              <a:spLocks noChangeShapeType="1"/>
            </p:cNvSpPr>
            <p:nvPr/>
          </p:nvSpPr>
          <p:spPr bwMode="auto">
            <a:xfrm>
              <a:off x="3984" y="2448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79989" name="Line 21"/>
            <p:cNvSpPr>
              <a:spLocks noChangeShapeType="1"/>
            </p:cNvSpPr>
            <p:nvPr/>
          </p:nvSpPr>
          <p:spPr bwMode="auto">
            <a:xfrm>
              <a:off x="3984" y="2064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79990" name="Freeform 22"/>
            <p:cNvSpPr>
              <a:spLocks/>
            </p:cNvSpPr>
            <p:nvPr/>
          </p:nvSpPr>
          <p:spPr bwMode="auto">
            <a:xfrm>
              <a:off x="2448" y="2208"/>
              <a:ext cx="576" cy="960"/>
            </a:xfrm>
            <a:custGeom>
              <a:avLst/>
              <a:gdLst>
                <a:gd name="T0" fmla="*/ 0 w 576"/>
                <a:gd name="T1" fmla="*/ 0 h 960"/>
                <a:gd name="T2" fmla="*/ 144 w 576"/>
                <a:gd name="T3" fmla="*/ 0 h 960"/>
                <a:gd name="T4" fmla="*/ 432 w 576"/>
                <a:gd name="T5" fmla="*/ 960 h 960"/>
                <a:gd name="T6" fmla="*/ 576 w 576"/>
                <a:gd name="T7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" h="960">
                  <a:moveTo>
                    <a:pt x="0" y="0"/>
                  </a:moveTo>
                  <a:lnTo>
                    <a:pt x="144" y="0"/>
                  </a:lnTo>
                  <a:lnTo>
                    <a:pt x="432" y="960"/>
                  </a:lnTo>
                  <a:lnTo>
                    <a:pt x="576" y="96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>
                      <a:alpha val="25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79991" name="Freeform 23"/>
            <p:cNvSpPr>
              <a:spLocks/>
            </p:cNvSpPr>
            <p:nvPr/>
          </p:nvSpPr>
          <p:spPr bwMode="auto">
            <a:xfrm flipH="1">
              <a:off x="2448" y="2208"/>
              <a:ext cx="576" cy="960"/>
            </a:xfrm>
            <a:custGeom>
              <a:avLst/>
              <a:gdLst>
                <a:gd name="T0" fmla="*/ 0 w 576"/>
                <a:gd name="T1" fmla="*/ 0 h 960"/>
                <a:gd name="T2" fmla="*/ 144 w 576"/>
                <a:gd name="T3" fmla="*/ 0 h 960"/>
                <a:gd name="T4" fmla="*/ 432 w 576"/>
                <a:gd name="T5" fmla="*/ 960 h 960"/>
                <a:gd name="T6" fmla="*/ 576 w 576"/>
                <a:gd name="T7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" h="960">
                  <a:moveTo>
                    <a:pt x="0" y="0"/>
                  </a:moveTo>
                  <a:lnTo>
                    <a:pt x="144" y="0"/>
                  </a:lnTo>
                  <a:lnTo>
                    <a:pt x="432" y="960"/>
                  </a:lnTo>
                  <a:lnTo>
                    <a:pt x="576" y="96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>
                      <a:alpha val="25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79992" name="Oval 24"/>
            <p:cNvSpPr>
              <a:spLocks noChangeArrowheads="1"/>
            </p:cNvSpPr>
            <p:nvPr/>
          </p:nvSpPr>
          <p:spPr bwMode="auto">
            <a:xfrm>
              <a:off x="1728" y="2640"/>
              <a:ext cx="48" cy="48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9993" name="Oval 25"/>
            <p:cNvSpPr>
              <a:spLocks noChangeArrowheads="1"/>
            </p:cNvSpPr>
            <p:nvPr/>
          </p:nvSpPr>
          <p:spPr bwMode="auto">
            <a:xfrm>
              <a:off x="1728" y="2832"/>
              <a:ext cx="48" cy="48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9994" name="Oval 26"/>
            <p:cNvSpPr>
              <a:spLocks noChangeArrowheads="1"/>
            </p:cNvSpPr>
            <p:nvPr/>
          </p:nvSpPr>
          <p:spPr bwMode="auto">
            <a:xfrm>
              <a:off x="1728" y="3024"/>
              <a:ext cx="48" cy="48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9995" name="Oval 27"/>
            <p:cNvSpPr>
              <a:spLocks noChangeArrowheads="1"/>
            </p:cNvSpPr>
            <p:nvPr/>
          </p:nvSpPr>
          <p:spPr bwMode="auto">
            <a:xfrm>
              <a:off x="3696" y="2640"/>
              <a:ext cx="48" cy="48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9996" name="Oval 28"/>
            <p:cNvSpPr>
              <a:spLocks noChangeArrowheads="1"/>
            </p:cNvSpPr>
            <p:nvPr/>
          </p:nvSpPr>
          <p:spPr bwMode="auto">
            <a:xfrm>
              <a:off x="3696" y="2832"/>
              <a:ext cx="48" cy="48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79997" name="Oval 29"/>
            <p:cNvSpPr>
              <a:spLocks noChangeArrowheads="1"/>
            </p:cNvSpPr>
            <p:nvPr/>
          </p:nvSpPr>
          <p:spPr bwMode="auto">
            <a:xfrm>
              <a:off x="3696" y="3024"/>
              <a:ext cx="48" cy="48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</p:grpSp>
      <p:sp>
        <p:nvSpPr>
          <p:cNvPr id="979998" name="Text Box 30"/>
          <p:cNvSpPr txBox="1">
            <a:spLocks noChangeArrowheads="1"/>
          </p:cNvSpPr>
          <p:nvPr/>
        </p:nvSpPr>
        <p:spPr bwMode="auto">
          <a:xfrm>
            <a:off x="2936875" y="5275263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>
                    <a:alpha val="2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979999" name="Text Box 31"/>
          <p:cNvSpPr txBox="1">
            <a:spLocks noChangeArrowheads="1"/>
          </p:cNvSpPr>
          <p:nvPr/>
        </p:nvSpPr>
        <p:spPr bwMode="auto">
          <a:xfrm>
            <a:off x="2936875" y="56419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>
                    <a:alpha val="2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>
                <a:latin typeface="Arial" charset="0"/>
              </a:rPr>
              <a:t>2</a:t>
            </a:r>
          </a:p>
        </p:txBody>
      </p:sp>
      <p:sp>
        <p:nvSpPr>
          <p:cNvPr id="980000" name="Rectangle 32"/>
          <p:cNvSpPr>
            <a:spLocks noChangeArrowheads="1"/>
          </p:cNvSpPr>
          <p:nvPr/>
        </p:nvSpPr>
        <p:spPr bwMode="auto">
          <a:xfrm>
            <a:off x="6015038" y="5349875"/>
            <a:ext cx="831850" cy="423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>
                    <a:alpha val="25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980001" name="Group 33"/>
          <p:cNvGrpSpPr>
            <a:grpSpLocks/>
          </p:cNvGrpSpPr>
          <p:nvPr/>
        </p:nvGrpSpPr>
        <p:grpSpPr bwMode="auto">
          <a:xfrm>
            <a:off x="5019675" y="5227638"/>
            <a:ext cx="711200" cy="122237"/>
            <a:chOff x="3636" y="2064"/>
            <a:chExt cx="493" cy="97"/>
          </a:xfrm>
        </p:grpSpPr>
        <p:sp>
          <p:nvSpPr>
            <p:cNvPr id="980002" name="Rectangle 34"/>
            <p:cNvSpPr>
              <a:spLocks noChangeArrowheads="1"/>
            </p:cNvSpPr>
            <p:nvPr/>
          </p:nvSpPr>
          <p:spPr bwMode="auto">
            <a:xfrm>
              <a:off x="3696" y="2064"/>
              <a:ext cx="432" cy="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>
                      <a:alpha val="25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80003" name="Line 35"/>
            <p:cNvSpPr>
              <a:spLocks noChangeShapeType="1"/>
            </p:cNvSpPr>
            <p:nvPr/>
          </p:nvSpPr>
          <p:spPr bwMode="auto">
            <a:xfrm>
              <a:off x="4128" y="2064"/>
              <a:ext cx="1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0004" name="Line 36"/>
            <p:cNvSpPr>
              <a:spLocks noChangeShapeType="1"/>
            </p:cNvSpPr>
            <p:nvPr/>
          </p:nvSpPr>
          <p:spPr bwMode="auto">
            <a:xfrm>
              <a:off x="3984" y="20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0005" name="Line 37"/>
            <p:cNvSpPr>
              <a:spLocks noChangeShapeType="1"/>
            </p:cNvSpPr>
            <p:nvPr/>
          </p:nvSpPr>
          <p:spPr bwMode="auto">
            <a:xfrm>
              <a:off x="3840" y="2064"/>
              <a:ext cx="1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0006" name="Line 38"/>
            <p:cNvSpPr>
              <a:spLocks noChangeShapeType="1"/>
            </p:cNvSpPr>
            <p:nvPr/>
          </p:nvSpPr>
          <p:spPr bwMode="auto">
            <a:xfrm>
              <a:off x="3636" y="2064"/>
              <a:ext cx="10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0007" name="Line 39"/>
            <p:cNvSpPr>
              <a:spLocks noChangeShapeType="1"/>
            </p:cNvSpPr>
            <p:nvPr/>
          </p:nvSpPr>
          <p:spPr bwMode="auto">
            <a:xfrm>
              <a:off x="3636" y="2160"/>
              <a:ext cx="10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980008" name="Text Box 40"/>
          <p:cNvSpPr txBox="1">
            <a:spLocks noChangeArrowheads="1"/>
          </p:cNvSpPr>
          <p:nvPr/>
        </p:nvSpPr>
        <p:spPr bwMode="auto">
          <a:xfrm>
            <a:off x="5943600" y="5419725"/>
            <a:ext cx="9794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>
                    <a:alpha val="2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>
                <a:latin typeface="Arial" charset="0"/>
              </a:rPr>
              <a:t>Scheduler</a:t>
            </a:r>
          </a:p>
        </p:txBody>
      </p:sp>
      <p:sp>
        <p:nvSpPr>
          <p:cNvPr id="980009" name="Text Box 41"/>
          <p:cNvSpPr txBox="1">
            <a:spLocks noChangeArrowheads="1"/>
          </p:cNvSpPr>
          <p:nvPr/>
        </p:nvSpPr>
        <p:spPr bwMode="auto">
          <a:xfrm>
            <a:off x="5100638" y="5006975"/>
            <a:ext cx="6445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>
                    <a:alpha val="2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>
                <a:latin typeface="Arial" charset="0"/>
              </a:rPr>
              <a:t>flow 1</a:t>
            </a:r>
          </a:p>
        </p:txBody>
      </p:sp>
      <p:sp>
        <p:nvSpPr>
          <p:cNvPr id="980010" name="Freeform 42"/>
          <p:cNvSpPr>
            <a:spLocks/>
          </p:cNvSpPr>
          <p:nvPr/>
        </p:nvSpPr>
        <p:spPr bwMode="auto">
          <a:xfrm>
            <a:off x="3214688" y="4718050"/>
            <a:ext cx="595312" cy="546100"/>
          </a:xfrm>
          <a:custGeom>
            <a:avLst/>
            <a:gdLst>
              <a:gd name="T0" fmla="*/ 0 w 336"/>
              <a:gd name="T1" fmla="*/ 384 h 384"/>
              <a:gd name="T2" fmla="*/ 192 w 336"/>
              <a:gd name="T3" fmla="*/ 144 h 384"/>
              <a:gd name="T4" fmla="*/ 192 w 336"/>
              <a:gd name="T5" fmla="*/ 0 h 384"/>
              <a:gd name="T6" fmla="*/ 336 w 336"/>
              <a:gd name="T7" fmla="*/ 144 h 384"/>
              <a:gd name="T8" fmla="*/ 288 w 336"/>
              <a:gd name="T9" fmla="*/ 336 h 384"/>
              <a:gd name="T10" fmla="*/ 240 w 336"/>
              <a:gd name="T11" fmla="*/ 240 h 384"/>
              <a:gd name="T12" fmla="*/ 0 w 336"/>
              <a:gd name="T13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6" h="384">
                <a:moveTo>
                  <a:pt x="0" y="384"/>
                </a:moveTo>
                <a:lnTo>
                  <a:pt x="192" y="144"/>
                </a:lnTo>
                <a:lnTo>
                  <a:pt x="192" y="0"/>
                </a:lnTo>
                <a:lnTo>
                  <a:pt x="336" y="144"/>
                </a:lnTo>
                <a:lnTo>
                  <a:pt x="288" y="336"/>
                </a:lnTo>
                <a:lnTo>
                  <a:pt x="240" y="240"/>
                </a:lnTo>
                <a:lnTo>
                  <a:pt x="0" y="384"/>
                </a:lnTo>
                <a:close/>
              </a:path>
            </a:pathLst>
          </a:custGeom>
          <a:solidFill>
            <a:srgbClr val="FF0000">
              <a:alpha val="25000"/>
            </a:srgbClr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980011" name="Group 43"/>
          <p:cNvGrpSpPr>
            <a:grpSpLocks/>
          </p:cNvGrpSpPr>
          <p:nvPr/>
        </p:nvGrpSpPr>
        <p:grpSpPr bwMode="auto">
          <a:xfrm>
            <a:off x="5037138" y="5591175"/>
            <a:ext cx="711200" cy="122238"/>
            <a:chOff x="3636" y="2064"/>
            <a:chExt cx="493" cy="97"/>
          </a:xfrm>
        </p:grpSpPr>
        <p:sp>
          <p:nvSpPr>
            <p:cNvPr id="980012" name="Rectangle 44"/>
            <p:cNvSpPr>
              <a:spLocks noChangeArrowheads="1"/>
            </p:cNvSpPr>
            <p:nvPr/>
          </p:nvSpPr>
          <p:spPr bwMode="auto">
            <a:xfrm>
              <a:off x="3696" y="2064"/>
              <a:ext cx="432" cy="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>
                      <a:alpha val="25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80013" name="Line 45"/>
            <p:cNvSpPr>
              <a:spLocks noChangeShapeType="1"/>
            </p:cNvSpPr>
            <p:nvPr/>
          </p:nvSpPr>
          <p:spPr bwMode="auto">
            <a:xfrm>
              <a:off x="4128" y="2064"/>
              <a:ext cx="1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0014" name="Line 46"/>
            <p:cNvSpPr>
              <a:spLocks noChangeShapeType="1"/>
            </p:cNvSpPr>
            <p:nvPr/>
          </p:nvSpPr>
          <p:spPr bwMode="auto">
            <a:xfrm>
              <a:off x="3984" y="20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0015" name="Line 47"/>
            <p:cNvSpPr>
              <a:spLocks noChangeShapeType="1"/>
            </p:cNvSpPr>
            <p:nvPr/>
          </p:nvSpPr>
          <p:spPr bwMode="auto">
            <a:xfrm>
              <a:off x="3840" y="2064"/>
              <a:ext cx="1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0016" name="Line 48"/>
            <p:cNvSpPr>
              <a:spLocks noChangeShapeType="1"/>
            </p:cNvSpPr>
            <p:nvPr/>
          </p:nvSpPr>
          <p:spPr bwMode="auto">
            <a:xfrm>
              <a:off x="3636" y="2064"/>
              <a:ext cx="10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0017" name="Line 49"/>
            <p:cNvSpPr>
              <a:spLocks noChangeShapeType="1"/>
            </p:cNvSpPr>
            <p:nvPr/>
          </p:nvSpPr>
          <p:spPr bwMode="auto">
            <a:xfrm>
              <a:off x="3636" y="2160"/>
              <a:ext cx="10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980018" name="Text Box 50"/>
          <p:cNvSpPr txBox="1">
            <a:spLocks noChangeArrowheads="1"/>
          </p:cNvSpPr>
          <p:nvPr/>
        </p:nvSpPr>
        <p:spPr bwMode="auto">
          <a:xfrm>
            <a:off x="5116513" y="5314950"/>
            <a:ext cx="6445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>
                    <a:alpha val="2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>
                <a:latin typeface="Arial" charset="0"/>
              </a:rPr>
              <a:t>flow 2</a:t>
            </a:r>
          </a:p>
        </p:txBody>
      </p:sp>
      <p:grpSp>
        <p:nvGrpSpPr>
          <p:cNvPr id="980019" name="Group 51"/>
          <p:cNvGrpSpPr>
            <a:grpSpLocks/>
          </p:cNvGrpSpPr>
          <p:nvPr/>
        </p:nvGrpSpPr>
        <p:grpSpPr bwMode="auto">
          <a:xfrm>
            <a:off x="5037138" y="6015038"/>
            <a:ext cx="711200" cy="123825"/>
            <a:chOff x="3636" y="2064"/>
            <a:chExt cx="493" cy="97"/>
          </a:xfrm>
        </p:grpSpPr>
        <p:sp>
          <p:nvSpPr>
            <p:cNvPr id="980020" name="Rectangle 52"/>
            <p:cNvSpPr>
              <a:spLocks noChangeArrowheads="1"/>
            </p:cNvSpPr>
            <p:nvPr/>
          </p:nvSpPr>
          <p:spPr bwMode="auto">
            <a:xfrm>
              <a:off x="3696" y="2064"/>
              <a:ext cx="432" cy="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>
                      <a:alpha val="25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80021" name="Line 53"/>
            <p:cNvSpPr>
              <a:spLocks noChangeShapeType="1"/>
            </p:cNvSpPr>
            <p:nvPr/>
          </p:nvSpPr>
          <p:spPr bwMode="auto">
            <a:xfrm>
              <a:off x="4128" y="2064"/>
              <a:ext cx="1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0022" name="Line 54"/>
            <p:cNvSpPr>
              <a:spLocks noChangeShapeType="1"/>
            </p:cNvSpPr>
            <p:nvPr/>
          </p:nvSpPr>
          <p:spPr bwMode="auto">
            <a:xfrm>
              <a:off x="3984" y="20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0023" name="Line 55"/>
            <p:cNvSpPr>
              <a:spLocks noChangeShapeType="1"/>
            </p:cNvSpPr>
            <p:nvPr/>
          </p:nvSpPr>
          <p:spPr bwMode="auto">
            <a:xfrm>
              <a:off x="3840" y="2064"/>
              <a:ext cx="1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0024" name="Line 56"/>
            <p:cNvSpPr>
              <a:spLocks noChangeShapeType="1"/>
            </p:cNvSpPr>
            <p:nvPr/>
          </p:nvSpPr>
          <p:spPr bwMode="auto">
            <a:xfrm>
              <a:off x="3636" y="2064"/>
              <a:ext cx="10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0025" name="Line 57"/>
            <p:cNvSpPr>
              <a:spLocks noChangeShapeType="1"/>
            </p:cNvSpPr>
            <p:nvPr/>
          </p:nvSpPr>
          <p:spPr bwMode="auto">
            <a:xfrm>
              <a:off x="3636" y="2160"/>
              <a:ext cx="10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980026" name="Text Box 58"/>
          <p:cNvSpPr txBox="1">
            <a:spLocks noChangeArrowheads="1"/>
          </p:cNvSpPr>
          <p:nvPr/>
        </p:nvSpPr>
        <p:spPr bwMode="auto">
          <a:xfrm>
            <a:off x="5116513" y="5768975"/>
            <a:ext cx="6445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>
                    <a:alpha val="2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>
                <a:latin typeface="Arial" charset="0"/>
              </a:rPr>
              <a:t>flow n</a:t>
            </a:r>
          </a:p>
        </p:txBody>
      </p:sp>
      <p:sp>
        <p:nvSpPr>
          <p:cNvPr id="980027" name="Rectangle 59"/>
          <p:cNvSpPr>
            <a:spLocks noChangeArrowheads="1"/>
          </p:cNvSpPr>
          <p:nvPr/>
        </p:nvSpPr>
        <p:spPr bwMode="auto">
          <a:xfrm>
            <a:off x="3946525" y="5349875"/>
            <a:ext cx="785813" cy="4238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980028" name="Text Box 60"/>
          <p:cNvSpPr txBox="1">
            <a:spLocks noChangeArrowheads="1"/>
          </p:cNvSpPr>
          <p:nvPr/>
        </p:nvSpPr>
        <p:spPr bwMode="auto">
          <a:xfrm>
            <a:off x="3885112" y="5410200"/>
            <a:ext cx="875301" cy="274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>
                    <a:alpha val="2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 dirty="0">
                <a:latin typeface="Arial" charset="0"/>
              </a:rPr>
              <a:t>Classifier</a:t>
            </a:r>
          </a:p>
        </p:txBody>
      </p:sp>
      <p:sp>
        <p:nvSpPr>
          <p:cNvPr id="980029" name="Line 61"/>
          <p:cNvSpPr>
            <a:spLocks noChangeShapeType="1"/>
          </p:cNvSpPr>
          <p:nvPr/>
        </p:nvSpPr>
        <p:spPr bwMode="auto">
          <a:xfrm>
            <a:off x="3702050" y="5530850"/>
            <a:ext cx="2778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80030" name="Line 62"/>
          <p:cNvSpPr>
            <a:spLocks noChangeShapeType="1"/>
          </p:cNvSpPr>
          <p:nvPr/>
        </p:nvSpPr>
        <p:spPr bwMode="auto">
          <a:xfrm flipV="1">
            <a:off x="4741863" y="5287963"/>
            <a:ext cx="277812" cy="242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80031" name="Line 63"/>
          <p:cNvSpPr>
            <a:spLocks noChangeShapeType="1"/>
          </p:cNvSpPr>
          <p:nvPr/>
        </p:nvSpPr>
        <p:spPr bwMode="auto">
          <a:xfrm>
            <a:off x="4741863" y="5530850"/>
            <a:ext cx="277812" cy="122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80032" name="Line 64"/>
          <p:cNvSpPr>
            <a:spLocks noChangeShapeType="1"/>
          </p:cNvSpPr>
          <p:nvPr/>
        </p:nvSpPr>
        <p:spPr bwMode="auto">
          <a:xfrm>
            <a:off x="4741863" y="5530850"/>
            <a:ext cx="277812" cy="546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80033" name="Line 65"/>
          <p:cNvSpPr>
            <a:spLocks noChangeShapeType="1"/>
          </p:cNvSpPr>
          <p:nvPr/>
        </p:nvSpPr>
        <p:spPr bwMode="auto">
          <a:xfrm>
            <a:off x="5738813" y="5295900"/>
            <a:ext cx="268287" cy="220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80034" name="Line 66"/>
          <p:cNvSpPr>
            <a:spLocks noChangeShapeType="1"/>
          </p:cNvSpPr>
          <p:nvPr/>
        </p:nvSpPr>
        <p:spPr bwMode="auto">
          <a:xfrm flipV="1">
            <a:off x="5781675" y="5568950"/>
            <a:ext cx="234950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80035" name="Line 67"/>
          <p:cNvSpPr>
            <a:spLocks noChangeShapeType="1"/>
          </p:cNvSpPr>
          <p:nvPr/>
        </p:nvSpPr>
        <p:spPr bwMode="auto">
          <a:xfrm flipV="1">
            <a:off x="5756275" y="5653088"/>
            <a:ext cx="234950" cy="4175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80036" name="Line 68"/>
          <p:cNvSpPr>
            <a:spLocks noChangeShapeType="1"/>
          </p:cNvSpPr>
          <p:nvPr/>
        </p:nvSpPr>
        <p:spPr bwMode="auto">
          <a:xfrm>
            <a:off x="6858000" y="553085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80037" name="Text Box 69"/>
          <p:cNvSpPr txBox="1">
            <a:spLocks noChangeArrowheads="1"/>
          </p:cNvSpPr>
          <p:nvPr/>
        </p:nvSpPr>
        <p:spPr bwMode="auto">
          <a:xfrm>
            <a:off x="4572000" y="6176963"/>
            <a:ext cx="19050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>
                    <a:alpha val="2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>
                <a:latin typeface="Arial" charset="0"/>
              </a:rPr>
              <a:t>Buffer management</a:t>
            </a:r>
          </a:p>
        </p:txBody>
      </p:sp>
    </p:spTree>
    <p:extLst>
      <p:ext uri="{BB962C8B-B14F-4D97-AF65-F5344CB8AC3E}">
        <p14:creationId xmlns:p14="http://schemas.microsoft.com/office/powerpoint/2010/main" val="4113160146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Scheduler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267200"/>
          </a:xfrm>
        </p:spPr>
        <p:txBody>
          <a:bodyPr/>
          <a:lstStyle/>
          <a:p>
            <a:r>
              <a:rPr lang="en-US" sz="2400" dirty="0"/>
              <a:t>One queue per </a:t>
            </a:r>
            <a:r>
              <a:rPr lang="en-US" sz="2400" dirty="0" smtClean="0"/>
              <a:t>“flow”</a:t>
            </a:r>
            <a:endParaRPr lang="en-US" sz="2400" dirty="0"/>
          </a:p>
          <a:p>
            <a:r>
              <a:rPr lang="en-US" sz="2400" dirty="0"/>
              <a:t>Scheduler decides </a:t>
            </a:r>
            <a:r>
              <a:rPr lang="en-US" sz="2400" dirty="0" smtClean="0"/>
              <a:t>when and from </a:t>
            </a:r>
            <a:r>
              <a:rPr lang="en-US" sz="2400" dirty="0"/>
              <a:t>which queue to send a packet</a:t>
            </a:r>
          </a:p>
          <a:p>
            <a:r>
              <a:rPr lang="en-US" sz="2400" dirty="0" smtClean="0"/>
              <a:t>Goals </a:t>
            </a:r>
            <a:r>
              <a:rPr lang="en-US" sz="2400" dirty="0"/>
              <a:t>of a </a:t>
            </a:r>
            <a:r>
              <a:rPr lang="en-US" sz="2400" dirty="0" smtClean="0"/>
              <a:t>scheduling algorithm:</a:t>
            </a:r>
            <a:endParaRPr lang="en-US" sz="2400" dirty="0"/>
          </a:p>
          <a:p>
            <a:pPr lvl="1"/>
            <a:r>
              <a:rPr lang="en-US" sz="2000" dirty="0" smtClean="0"/>
              <a:t>Fast!</a:t>
            </a:r>
          </a:p>
          <a:p>
            <a:pPr lvl="1"/>
            <a:r>
              <a:rPr lang="en-US" sz="2000" dirty="0" smtClean="0"/>
              <a:t>Depends on the policy being implemented (fairness, priority, </a:t>
            </a:r>
            <a:r>
              <a:rPr lang="en-US" sz="2000" i="1" dirty="0" smtClean="0"/>
              <a:t>etc.</a:t>
            </a:r>
            <a:r>
              <a:rPr lang="en-US" sz="2000" dirty="0" smtClean="0"/>
              <a:t>)</a:t>
            </a:r>
            <a:endParaRPr lang="en-US" sz="2000" dirty="0"/>
          </a:p>
          <a:p>
            <a:pPr lvl="1"/>
            <a:endParaRPr lang="en-US" sz="2000" dirty="0"/>
          </a:p>
          <a:p>
            <a:pPr lvl="1">
              <a:buFontTx/>
              <a:buNone/>
            </a:pP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982020" name="Rectangle 4"/>
          <p:cNvSpPr>
            <a:spLocks noChangeArrowheads="1"/>
          </p:cNvSpPr>
          <p:nvPr/>
        </p:nvSpPr>
        <p:spPr bwMode="auto">
          <a:xfrm>
            <a:off x="3840163" y="4505325"/>
            <a:ext cx="3121025" cy="1698625"/>
          </a:xfrm>
          <a:prstGeom prst="rect">
            <a:avLst/>
          </a:prstGeom>
          <a:solidFill>
            <a:srgbClr val="CCFFFF">
              <a:alpha val="25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332" tIns="44374" rIns="90332" bIns="44374" anchor="ctr"/>
          <a:lstStyle/>
          <a:p>
            <a:pPr algn="ctr" defTabSz="912813"/>
            <a:endParaRPr lang="en-US" sz="1400"/>
          </a:p>
        </p:txBody>
      </p:sp>
      <p:sp>
        <p:nvSpPr>
          <p:cNvPr id="982021" name="Rectangle 5"/>
          <p:cNvSpPr>
            <a:spLocks noChangeArrowheads="1"/>
          </p:cNvSpPr>
          <p:nvPr/>
        </p:nvSpPr>
        <p:spPr bwMode="auto">
          <a:xfrm>
            <a:off x="4879975" y="4687888"/>
            <a:ext cx="971550" cy="1152525"/>
          </a:xfrm>
          <a:prstGeom prst="rect">
            <a:avLst/>
          </a:prstGeom>
          <a:solidFill>
            <a:srgbClr val="CCFFFF">
              <a:alpha val="25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982022" name="Group 6"/>
          <p:cNvGrpSpPr>
            <a:grpSpLocks/>
          </p:cNvGrpSpPr>
          <p:nvPr/>
        </p:nvGrpSpPr>
        <p:grpSpPr bwMode="auto">
          <a:xfrm>
            <a:off x="1066800" y="4929188"/>
            <a:ext cx="2495550" cy="1700212"/>
            <a:chOff x="1200" y="1728"/>
            <a:chExt cx="3120" cy="1872"/>
          </a:xfrm>
        </p:grpSpPr>
        <p:sp>
          <p:nvSpPr>
            <p:cNvPr id="982023" name="Rectangle 7"/>
            <p:cNvSpPr>
              <a:spLocks noChangeArrowheads="1"/>
            </p:cNvSpPr>
            <p:nvPr/>
          </p:nvSpPr>
          <p:spPr bwMode="auto">
            <a:xfrm>
              <a:off x="1392" y="1728"/>
              <a:ext cx="2784" cy="1872"/>
            </a:xfrm>
            <a:prstGeom prst="rect">
              <a:avLst/>
            </a:prstGeom>
            <a:solidFill>
              <a:srgbClr val="E6E6E6">
                <a:alpha val="25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332" tIns="44374" rIns="90332" bIns="44374" anchor="ctr"/>
            <a:lstStyle/>
            <a:p>
              <a:pPr algn="ctr" defTabSz="912813"/>
              <a:endParaRPr lang="en-US" sz="1400"/>
            </a:p>
          </p:txBody>
        </p:sp>
        <p:sp>
          <p:nvSpPr>
            <p:cNvPr id="982024" name="Rectangle 8"/>
            <p:cNvSpPr>
              <a:spLocks noChangeArrowheads="1"/>
            </p:cNvSpPr>
            <p:nvPr/>
          </p:nvSpPr>
          <p:spPr bwMode="auto">
            <a:xfrm>
              <a:off x="1536" y="1920"/>
              <a:ext cx="528" cy="240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82025" name="Rectangle 9"/>
            <p:cNvSpPr>
              <a:spLocks noChangeArrowheads="1"/>
            </p:cNvSpPr>
            <p:nvPr/>
          </p:nvSpPr>
          <p:spPr bwMode="auto">
            <a:xfrm>
              <a:off x="1536" y="2304"/>
              <a:ext cx="528" cy="240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82026" name="Rectangle 10"/>
            <p:cNvSpPr>
              <a:spLocks noChangeArrowheads="1"/>
            </p:cNvSpPr>
            <p:nvPr/>
          </p:nvSpPr>
          <p:spPr bwMode="auto">
            <a:xfrm>
              <a:off x="1536" y="3216"/>
              <a:ext cx="528" cy="240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82027" name="Rectangle 11"/>
            <p:cNvSpPr>
              <a:spLocks noChangeArrowheads="1"/>
            </p:cNvSpPr>
            <p:nvPr/>
          </p:nvSpPr>
          <p:spPr bwMode="auto">
            <a:xfrm>
              <a:off x="3456" y="1968"/>
              <a:ext cx="528" cy="240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82028" name="Rectangle 12"/>
            <p:cNvSpPr>
              <a:spLocks noChangeArrowheads="1"/>
            </p:cNvSpPr>
            <p:nvPr/>
          </p:nvSpPr>
          <p:spPr bwMode="auto">
            <a:xfrm>
              <a:off x="3456" y="2352"/>
              <a:ext cx="528" cy="240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82029" name="Rectangle 13"/>
            <p:cNvSpPr>
              <a:spLocks noChangeArrowheads="1"/>
            </p:cNvSpPr>
            <p:nvPr/>
          </p:nvSpPr>
          <p:spPr bwMode="auto">
            <a:xfrm>
              <a:off x="3456" y="3264"/>
              <a:ext cx="528" cy="240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82030" name="Rectangle 14"/>
            <p:cNvSpPr>
              <a:spLocks noChangeArrowheads="1"/>
            </p:cNvSpPr>
            <p:nvPr/>
          </p:nvSpPr>
          <p:spPr bwMode="auto">
            <a:xfrm>
              <a:off x="2352" y="2016"/>
              <a:ext cx="816" cy="1344"/>
            </a:xfrm>
            <a:prstGeom prst="rect">
              <a:avLst/>
            </a:prstGeom>
            <a:solidFill>
              <a:srgbClr val="99FF66">
                <a:alpha val="25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82031" name="Line 15"/>
            <p:cNvSpPr>
              <a:spLocks noChangeShapeType="1"/>
            </p:cNvSpPr>
            <p:nvPr/>
          </p:nvSpPr>
          <p:spPr bwMode="auto">
            <a:xfrm>
              <a:off x="1200" y="2064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2032" name="Line 16"/>
            <p:cNvSpPr>
              <a:spLocks noChangeShapeType="1"/>
            </p:cNvSpPr>
            <p:nvPr/>
          </p:nvSpPr>
          <p:spPr bwMode="auto">
            <a:xfrm>
              <a:off x="1200" y="2400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2033" name="Line 17"/>
            <p:cNvSpPr>
              <a:spLocks noChangeShapeType="1"/>
            </p:cNvSpPr>
            <p:nvPr/>
          </p:nvSpPr>
          <p:spPr bwMode="auto">
            <a:xfrm>
              <a:off x="1200" y="3360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2034" name="Line 18"/>
            <p:cNvSpPr>
              <a:spLocks noChangeShapeType="1"/>
            </p:cNvSpPr>
            <p:nvPr/>
          </p:nvSpPr>
          <p:spPr bwMode="auto">
            <a:xfrm>
              <a:off x="3984" y="3408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2035" name="Line 19"/>
            <p:cNvSpPr>
              <a:spLocks noChangeShapeType="1"/>
            </p:cNvSpPr>
            <p:nvPr/>
          </p:nvSpPr>
          <p:spPr bwMode="auto">
            <a:xfrm>
              <a:off x="3984" y="2448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2036" name="Line 20"/>
            <p:cNvSpPr>
              <a:spLocks noChangeShapeType="1"/>
            </p:cNvSpPr>
            <p:nvPr/>
          </p:nvSpPr>
          <p:spPr bwMode="auto">
            <a:xfrm>
              <a:off x="3984" y="2064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2037" name="Freeform 21"/>
            <p:cNvSpPr>
              <a:spLocks/>
            </p:cNvSpPr>
            <p:nvPr/>
          </p:nvSpPr>
          <p:spPr bwMode="auto">
            <a:xfrm>
              <a:off x="2448" y="2208"/>
              <a:ext cx="576" cy="960"/>
            </a:xfrm>
            <a:custGeom>
              <a:avLst/>
              <a:gdLst>
                <a:gd name="T0" fmla="*/ 0 w 576"/>
                <a:gd name="T1" fmla="*/ 0 h 960"/>
                <a:gd name="T2" fmla="*/ 144 w 576"/>
                <a:gd name="T3" fmla="*/ 0 h 960"/>
                <a:gd name="T4" fmla="*/ 432 w 576"/>
                <a:gd name="T5" fmla="*/ 960 h 960"/>
                <a:gd name="T6" fmla="*/ 576 w 576"/>
                <a:gd name="T7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" h="960">
                  <a:moveTo>
                    <a:pt x="0" y="0"/>
                  </a:moveTo>
                  <a:lnTo>
                    <a:pt x="144" y="0"/>
                  </a:lnTo>
                  <a:lnTo>
                    <a:pt x="432" y="960"/>
                  </a:lnTo>
                  <a:lnTo>
                    <a:pt x="576" y="96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>
                      <a:alpha val="25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2038" name="Freeform 22"/>
            <p:cNvSpPr>
              <a:spLocks/>
            </p:cNvSpPr>
            <p:nvPr/>
          </p:nvSpPr>
          <p:spPr bwMode="auto">
            <a:xfrm flipH="1">
              <a:off x="2448" y="2208"/>
              <a:ext cx="576" cy="960"/>
            </a:xfrm>
            <a:custGeom>
              <a:avLst/>
              <a:gdLst>
                <a:gd name="T0" fmla="*/ 0 w 576"/>
                <a:gd name="T1" fmla="*/ 0 h 960"/>
                <a:gd name="T2" fmla="*/ 144 w 576"/>
                <a:gd name="T3" fmla="*/ 0 h 960"/>
                <a:gd name="T4" fmla="*/ 432 w 576"/>
                <a:gd name="T5" fmla="*/ 960 h 960"/>
                <a:gd name="T6" fmla="*/ 576 w 576"/>
                <a:gd name="T7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" h="960">
                  <a:moveTo>
                    <a:pt x="0" y="0"/>
                  </a:moveTo>
                  <a:lnTo>
                    <a:pt x="144" y="0"/>
                  </a:lnTo>
                  <a:lnTo>
                    <a:pt x="432" y="960"/>
                  </a:lnTo>
                  <a:lnTo>
                    <a:pt x="576" y="96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>
                      <a:alpha val="25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2039" name="Oval 23"/>
            <p:cNvSpPr>
              <a:spLocks noChangeArrowheads="1"/>
            </p:cNvSpPr>
            <p:nvPr/>
          </p:nvSpPr>
          <p:spPr bwMode="auto">
            <a:xfrm>
              <a:off x="1728" y="2640"/>
              <a:ext cx="48" cy="48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82040" name="Oval 24"/>
            <p:cNvSpPr>
              <a:spLocks noChangeArrowheads="1"/>
            </p:cNvSpPr>
            <p:nvPr/>
          </p:nvSpPr>
          <p:spPr bwMode="auto">
            <a:xfrm>
              <a:off x="1728" y="2832"/>
              <a:ext cx="48" cy="48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82041" name="Oval 25"/>
            <p:cNvSpPr>
              <a:spLocks noChangeArrowheads="1"/>
            </p:cNvSpPr>
            <p:nvPr/>
          </p:nvSpPr>
          <p:spPr bwMode="auto">
            <a:xfrm>
              <a:off x="1728" y="3024"/>
              <a:ext cx="48" cy="48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82042" name="Oval 26"/>
            <p:cNvSpPr>
              <a:spLocks noChangeArrowheads="1"/>
            </p:cNvSpPr>
            <p:nvPr/>
          </p:nvSpPr>
          <p:spPr bwMode="auto">
            <a:xfrm>
              <a:off x="3696" y="2640"/>
              <a:ext cx="48" cy="48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82043" name="Oval 27"/>
            <p:cNvSpPr>
              <a:spLocks noChangeArrowheads="1"/>
            </p:cNvSpPr>
            <p:nvPr/>
          </p:nvSpPr>
          <p:spPr bwMode="auto">
            <a:xfrm>
              <a:off x="3696" y="2832"/>
              <a:ext cx="48" cy="48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82044" name="Oval 28"/>
            <p:cNvSpPr>
              <a:spLocks noChangeArrowheads="1"/>
            </p:cNvSpPr>
            <p:nvPr/>
          </p:nvSpPr>
          <p:spPr bwMode="auto">
            <a:xfrm>
              <a:off x="3696" y="3024"/>
              <a:ext cx="48" cy="48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</p:grpSp>
      <p:sp>
        <p:nvSpPr>
          <p:cNvPr id="982045" name="Text Box 29"/>
          <p:cNvSpPr txBox="1">
            <a:spLocks noChangeArrowheads="1"/>
          </p:cNvSpPr>
          <p:nvPr/>
        </p:nvSpPr>
        <p:spPr bwMode="auto">
          <a:xfrm>
            <a:off x="2936875" y="5122863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>
                    <a:alpha val="2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982046" name="Text Box 30"/>
          <p:cNvSpPr txBox="1">
            <a:spLocks noChangeArrowheads="1"/>
          </p:cNvSpPr>
          <p:nvPr/>
        </p:nvSpPr>
        <p:spPr bwMode="auto">
          <a:xfrm>
            <a:off x="2936875" y="54895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>
                    <a:alpha val="2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>
                <a:latin typeface="Arial" charset="0"/>
              </a:rPr>
              <a:t>2</a:t>
            </a:r>
          </a:p>
        </p:txBody>
      </p:sp>
      <p:sp>
        <p:nvSpPr>
          <p:cNvPr id="982047" name="Rectangle 31"/>
          <p:cNvSpPr>
            <a:spLocks noChangeArrowheads="1"/>
          </p:cNvSpPr>
          <p:nvPr/>
        </p:nvSpPr>
        <p:spPr bwMode="auto">
          <a:xfrm>
            <a:off x="6015038" y="4991100"/>
            <a:ext cx="831850" cy="4238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982048" name="Group 32"/>
          <p:cNvGrpSpPr>
            <a:grpSpLocks/>
          </p:cNvGrpSpPr>
          <p:nvPr/>
        </p:nvGrpSpPr>
        <p:grpSpPr bwMode="auto">
          <a:xfrm>
            <a:off x="5019675" y="4868863"/>
            <a:ext cx="711200" cy="122237"/>
            <a:chOff x="3636" y="2064"/>
            <a:chExt cx="493" cy="97"/>
          </a:xfrm>
        </p:grpSpPr>
        <p:sp>
          <p:nvSpPr>
            <p:cNvPr id="982049" name="Rectangle 33"/>
            <p:cNvSpPr>
              <a:spLocks noChangeArrowheads="1"/>
            </p:cNvSpPr>
            <p:nvPr/>
          </p:nvSpPr>
          <p:spPr bwMode="auto">
            <a:xfrm>
              <a:off x="3696" y="2064"/>
              <a:ext cx="432" cy="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>
                      <a:alpha val="25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82050" name="Line 34"/>
            <p:cNvSpPr>
              <a:spLocks noChangeShapeType="1"/>
            </p:cNvSpPr>
            <p:nvPr/>
          </p:nvSpPr>
          <p:spPr bwMode="auto">
            <a:xfrm>
              <a:off x="4128" y="2064"/>
              <a:ext cx="1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2051" name="Line 35"/>
            <p:cNvSpPr>
              <a:spLocks noChangeShapeType="1"/>
            </p:cNvSpPr>
            <p:nvPr/>
          </p:nvSpPr>
          <p:spPr bwMode="auto">
            <a:xfrm>
              <a:off x="3984" y="20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2052" name="Line 36"/>
            <p:cNvSpPr>
              <a:spLocks noChangeShapeType="1"/>
            </p:cNvSpPr>
            <p:nvPr/>
          </p:nvSpPr>
          <p:spPr bwMode="auto">
            <a:xfrm>
              <a:off x="3840" y="2064"/>
              <a:ext cx="1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2053" name="Line 37"/>
            <p:cNvSpPr>
              <a:spLocks noChangeShapeType="1"/>
            </p:cNvSpPr>
            <p:nvPr/>
          </p:nvSpPr>
          <p:spPr bwMode="auto">
            <a:xfrm>
              <a:off x="3636" y="2064"/>
              <a:ext cx="10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2054" name="Line 38"/>
            <p:cNvSpPr>
              <a:spLocks noChangeShapeType="1"/>
            </p:cNvSpPr>
            <p:nvPr/>
          </p:nvSpPr>
          <p:spPr bwMode="auto">
            <a:xfrm>
              <a:off x="3636" y="2160"/>
              <a:ext cx="10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982055" name="Text Box 39"/>
          <p:cNvSpPr txBox="1">
            <a:spLocks noChangeArrowheads="1"/>
          </p:cNvSpPr>
          <p:nvPr/>
        </p:nvSpPr>
        <p:spPr bwMode="auto">
          <a:xfrm>
            <a:off x="5970108" y="5060950"/>
            <a:ext cx="926472" cy="274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>
                    <a:alpha val="2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 dirty="0">
                <a:latin typeface="Arial" charset="0"/>
              </a:rPr>
              <a:t>Scheduler</a:t>
            </a:r>
          </a:p>
        </p:txBody>
      </p:sp>
      <p:sp>
        <p:nvSpPr>
          <p:cNvPr id="982056" name="Text Box 40"/>
          <p:cNvSpPr txBox="1">
            <a:spLocks noChangeArrowheads="1"/>
          </p:cNvSpPr>
          <p:nvPr/>
        </p:nvSpPr>
        <p:spPr bwMode="auto">
          <a:xfrm>
            <a:off x="5100638" y="4648200"/>
            <a:ext cx="6445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>
                    <a:alpha val="2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>
                <a:latin typeface="Arial" charset="0"/>
              </a:rPr>
              <a:t>flow 1</a:t>
            </a:r>
          </a:p>
        </p:txBody>
      </p:sp>
      <p:sp>
        <p:nvSpPr>
          <p:cNvPr id="982057" name="Freeform 41"/>
          <p:cNvSpPr>
            <a:spLocks/>
          </p:cNvSpPr>
          <p:nvPr/>
        </p:nvSpPr>
        <p:spPr bwMode="auto">
          <a:xfrm>
            <a:off x="3214688" y="4565650"/>
            <a:ext cx="555625" cy="546100"/>
          </a:xfrm>
          <a:custGeom>
            <a:avLst/>
            <a:gdLst>
              <a:gd name="T0" fmla="*/ 0 w 336"/>
              <a:gd name="T1" fmla="*/ 384 h 384"/>
              <a:gd name="T2" fmla="*/ 192 w 336"/>
              <a:gd name="T3" fmla="*/ 144 h 384"/>
              <a:gd name="T4" fmla="*/ 192 w 336"/>
              <a:gd name="T5" fmla="*/ 0 h 384"/>
              <a:gd name="T6" fmla="*/ 336 w 336"/>
              <a:gd name="T7" fmla="*/ 144 h 384"/>
              <a:gd name="T8" fmla="*/ 288 w 336"/>
              <a:gd name="T9" fmla="*/ 336 h 384"/>
              <a:gd name="T10" fmla="*/ 240 w 336"/>
              <a:gd name="T11" fmla="*/ 240 h 384"/>
              <a:gd name="T12" fmla="*/ 0 w 336"/>
              <a:gd name="T13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6" h="384">
                <a:moveTo>
                  <a:pt x="0" y="384"/>
                </a:moveTo>
                <a:lnTo>
                  <a:pt x="192" y="144"/>
                </a:lnTo>
                <a:lnTo>
                  <a:pt x="192" y="0"/>
                </a:lnTo>
                <a:lnTo>
                  <a:pt x="336" y="144"/>
                </a:lnTo>
                <a:lnTo>
                  <a:pt x="288" y="336"/>
                </a:lnTo>
                <a:lnTo>
                  <a:pt x="240" y="240"/>
                </a:lnTo>
                <a:lnTo>
                  <a:pt x="0" y="384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982058" name="Group 42"/>
          <p:cNvGrpSpPr>
            <a:grpSpLocks/>
          </p:cNvGrpSpPr>
          <p:nvPr/>
        </p:nvGrpSpPr>
        <p:grpSpPr bwMode="auto">
          <a:xfrm>
            <a:off x="5037138" y="5232400"/>
            <a:ext cx="711200" cy="122238"/>
            <a:chOff x="3636" y="2064"/>
            <a:chExt cx="493" cy="97"/>
          </a:xfrm>
        </p:grpSpPr>
        <p:sp>
          <p:nvSpPr>
            <p:cNvPr id="982059" name="Rectangle 43"/>
            <p:cNvSpPr>
              <a:spLocks noChangeArrowheads="1"/>
            </p:cNvSpPr>
            <p:nvPr/>
          </p:nvSpPr>
          <p:spPr bwMode="auto">
            <a:xfrm>
              <a:off x="3696" y="2064"/>
              <a:ext cx="432" cy="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>
                      <a:alpha val="25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82060" name="Line 44"/>
            <p:cNvSpPr>
              <a:spLocks noChangeShapeType="1"/>
            </p:cNvSpPr>
            <p:nvPr/>
          </p:nvSpPr>
          <p:spPr bwMode="auto">
            <a:xfrm>
              <a:off x="4128" y="2064"/>
              <a:ext cx="1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2061" name="Line 45"/>
            <p:cNvSpPr>
              <a:spLocks noChangeShapeType="1"/>
            </p:cNvSpPr>
            <p:nvPr/>
          </p:nvSpPr>
          <p:spPr bwMode="auto">
            <a:xfrm>
              <a:off x="3984" y="20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2062" name="Line 46"/>
            <p:cNvSpPr>
              <a:spLocks noChangeShapeType="1"/>
            </p:cNvSpPr>
            <p:nvPr/>
          </p:nvSpPr>
          <p:spPr bwMode="auto">
            <a:xfrm>
              <a:off x="3840" y="2064"/>
              <a:ext cx="1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2063" name="Line 47"/>
            <p:cNvSpPr>
              <a:spLocks noChangeShapeType="1"/>
            </p:cNvSpPr>
            <p:nvPr/>
          </p:nvSpPr>
          <p:spPr bwMode="auto">
            <a:xfrm>
              <a:off x="3636" y="2064"/>
              <a:ext cx="10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2064" name="Line 48"/>
            <p:cNvSpPr>
              <a:spLocks noChangeShapeType="1"/>
            </p:cNvSpPr>
            <p:nvPr/>
          </p:nvSpPr>
          <p:spPr bwMode="auto">
            <a:xfrm>
              <a:off x="3636" y="2160"/>
              <a:ext cx="10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982065" name="Text Box 49"/>
          <p:cNvSpPr txBox="1">
            <a:spLocks noChangeArrowheads="1"/>
          </p:cNvSpPr>
          <p:nvPr/>
        </p:nvSpPr>
        <p:spPr bwMode="auto">
          <a:xfrm>
            <a:off x="5116513" y="4956175"/>
            <a:ext cx="6445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>
                    <a:alpha val="2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>
                <a:latin typeface="Arial" charset="0"/>
              </a:rPr>
              <a:t>flow 2</a:t>
            </a:r>
          </a:p>
        </p:txBody>
      </p:sp>
      <p:grpSp>
        <p:nvGrpSpPr>
          <p:cNvPr id="982066" name="Group 50"/>
          <p:cNvGrpSpPr>
            <a:grpSpLocks/>
          </p:cNvGrpSpPr>
          <p:nvPr/>
        </p:nvGrpSpPr>
        <p:grpSpPr bwMode="auto">
          <a:xfrm>
            <a:off x="5037138" y="5656263"/>
            <a:ext cx="711200" cy="123825"/>
            <a:chOff x="3636" y="2064"/>
            <a:chExt cx="493" cy="97"/>
          </a:xfrm>
        </p:grpSpPr>
        <p:sp>
          <p:nvSpPr>
            <p:cNvPr id="982067" name="Rectangle 51"/>
            <p:cNvSpPr>
              <a:spLocks noChangeArrowheads="1"/>
            </p:cNvSpPr>
            <p:nvPr/>
          </p:nvSpPr>
          <p:spPr bwMode="auto">
            <a:xfrm>
              <a:off x="3696" y="2064"/>
              <a:ext cx="432" cy="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>
                      <a:alpha val="25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982068" name="Line 52"/>
            <p:cNvSpPr>
              <a:spLocks noChangeShapeType="1"/>
            </p:cNvSpPr>
            <p:nvPr/>
          </p:nvSpPr>
          <p:spPr bwMode="auto">
            <a:xfrm>
              <a:off x="4128" y="2064"/>
              <a:ext cx="1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2069" name="Line 53"/>
            <p:cNvSpPr>
              <a:spLocks noChangeShapeType="1"/>
            </p:cNvSpPr>
            <p:nvPr/>
          </p:nvSpPr>
          <p:spPr bwMode="auto">
            <a:xfrm>
              <a:off x="3984" y="20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2070" name="Line 54"/>
            <p:cNvSpPr>
              <a:spLocks noChangeShapeType="1"/>
            </p:cNvSpPr>
            <p:nvPr/>
          </p:nvSpPr>
          <p:spPr bwMode="auto">
            <a:xfrm>
              <a:off x="3840" y="2064"/>
              <a:ext cx="1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2071" name="Line 55"/>
            <p:cNvSpPr>
              <a:spLocks noChangeShapeType="1"/>
            </p:cNvSpPr>
            <p:nvPr/>
          </p:nvSpPr>
          <p:spPr bwMode="auto">
            <a:xfrm>
              <a:off x="3636" y="2064"/>
              <a:ext cx="10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82072" name="Line 56"/>
            <p:cNvSpPr>
              <a:spLocks noChangeShapeType="1"/>
            </p:cNvSpPr>
            <p:nvPr/>
          </p:nvSpPr>
          <p:spPr bwMode="auto">
            <a:xfrm>
              <a:off x="3636" y="2160"/>
              <a:ext cx="10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982073" name="Text Box 57"/>
          <p:cNvSpPr txBox="1">
            <a:spLocks noChangeArrowheads="1"/>
          </p:cNvSpPr>
          <p:nvPr/>
        </p:nvSpPr>
        <p:spPr bwMode="auto">
          <a:xfrm>
            <a:off x="5116513" y="5410200"/>
            <a:ext cx="6445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>
                    <a:alpha val="2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>
                <a:latin typeface="Arial" charset="0"/>
              </a:rPr>
              <a:t>flow n</a:t>
            </a:r>
          </a:p>
        </p:txBody>
      </p:sp>
      <p:sp>
        <p:nvSpPr>
          <p:cNvPr id="982074" name="Rectangle 58"/>
          <p:cNvSpPr>
            <a:spLocks noChangeArrowheads="1"/>
          </p:cNvSpPr>
          <p:nvPr/>
        </p:nvSpPr>
        <p:spPr bwMode="auto">
          <a:xfrm>
            <a:off x="3946525" y="4991100"/>
            <a:ext cx="785813" cy="423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982075" name="Text Box 59"/>
          <p:cNvSpPr txBox="1">
            <a:spLocks noChangeArrowheads="1"/>
          </p:cNvSpPr>
          <p:nvPr/>
        </p:nvSpPr>
        <p:spPr bwMode="auto">
          <a:xfrm>
            <a:off x="3867150" y="5051425"/>
            <a:ext cx="911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>
                    <a:alpha val="2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400">
                <a:latin typeface="Arial" charset="0"/>
              </a:rPr>
              <a:t>Classifier</a:t>
            </a:r>
          </a:p>
        </p:txBody>
      </p:sp>
      <p:sp>
        <p:nvSpPr>
          <p:cNvPr id="982076" name="Line 60"/>
          <p:cNvSpPr>
            <a:spLocks noChangeShapeType="1"/>
          </p:cNvSpPr>
          <p:nvPr/>
        </p:nvSpPr>
        <p:spPr bwMode="auto">
          <a:xfrm>
            <a:off x="3702050" y="5172075"/>
            <a:ext cx="2778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82077" name="Line 61"/>
          <p:cNvSpPr>
            <a:spLocks noChangeShapeType="1"/>
          </p:cNvSpPr>
          <p:nvPr/>
        </p:nvSpPr>
        <p:spPr bwMode="auto">
          <a:xfrm flipV="1">
            <a:off x="4741863" y="4929188"/>
            <a:ext cx="277812" cy="242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82078" name="Line 62"/>
          <p:cNvSpPr>
            <a:spLocks noChangeShapeType="1"/>
          </p:cNvSpPr>
          <p:nvPr/>
        </p:nvSpPr>
        <p:spPr bwMode="auto">
          <a:xfrm>
            <a:off x="4741863" y="5172075"/>
            <a:ext cx="277812" cy="122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82079" name="Line 63"/>
          <p:cNvSpPr>
            <a:spLocks noChangeShapeType="1"/>
          </p:cNvSpPr>
          <p:nvPr/>
        </p:nvSpPr>
        <p:spPr bwMode="auto">
          <a:xfrm>
            <a:off x="4741863" y="5172075"/>
            <a:ext cx="277812" cy="546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82080" name="Line 64"/>
          <p:cNvSpPr>
            <a:spLocks noChangeShapeType="1"/>
          </p:cNvSpPr>
          <p:nvPr/>
        </p:nvSpPr>
        <p:spPr bwMode="auto">
          <a:xfrm>
            <a:off x="5738813" y="4937125"/>
            <a:ext cx="268287" cy="220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82081" name="Line 65"/>
          <p:cNvSpPr>
            <a:spLocks noChangeShapeType="1"/>
          </p:cNvSpPr>
          <p:nvPr/>
        </p:nvSpPr>
        <p:spPr bwMode="auto">
          <a:xfrm flipV="1">
            <a:off x="5781675" y="5210175"/>
            <a:ext cx="234950" cy="84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82082" name="Line 66"/>
          <p:cNvSpPr>
            <a:spLocks noChangeShapeType="1"/>
          </p:cNvSpPr>
          <p:nvPr/>
        </p:nvSpPr>
        <p:spPr bwMode="auto">
          <a:xfrm flipV="1">
            <a:off x="5756275" y="5294313"/>
            <a:ext cx="234950" cy="4175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82083" name="Line 67"/>
          <p:cNvSpPr>
            <a:spLocks noChangeShapeType="1"/>
          </p:cNvSpPr>
          <p:nvPr/>
        </p:nvSpPr>
        <p:spPr bwMode="auto">
          <a:xfrm>
            <a:off x="6858000" y="5172075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82084" name="Text Box 68"/>
          <p:cNvSpPr txBox="1">
            <a:spLocks noChangeArrowheads="1"/>
          </p:cNvSpPr>
          <p:nvPr/>
        </p:nvSpPr>
        <p:spPr bwMode="auto">
          <a:xfrm>
            <a:off x="4572000" y="5818188"/>
            <a:ext cx="19050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>
                    <a:alpha val="2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>
                <a:latin typeface="Arial" charset="0"/>
              </a:rPr>
              <a:t>Buffer management</a:t>
            </a:r>
          </a:p>
        </p:txBody>
      </p:sp>
    </p:spTree>
    <p:extLst>
      <p:ext uri="{BB962C8B-B14F-4D97-AF65-F5344CB8AC3E}">
        <p14:creationId xmlns:p14="http://schemas.microsoft.com/office/powerpoint/2010/main" val="4185779195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91" name="Line 27"/>
          <p:cNvSpPr>
            <a:spLocks noChangeShapeType="1"/>
          </p:cNvSpPr>
          <p:nvPr/>
        </p:nvSpPr>
        <p:spPr bwMode="auto">
          <a:xfrm>
            <a:off x="3352800" y="37338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984092" name="Line 28"/>
          <p:cNvSpPr>
            <a:spLocks noChangeShapeType="1"/>
          </p:cNvSpPr>
          <p:nvPr/>
        </p:nvSpPr>
        <p:spPr bwMode="auto">
          <a:xfrm>
            <a:off x="3352800" y="4495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984093" name="Line 29"/>
          <p:cNvSpPr>
            <a:spLocks noChangeShapeType="1"/>
          </p:cNvSpPr>
          <p:nvPr/>
        </p:nvSpPr>
        <p:spPr bwMode="auto">
          <a:xfrm flipV="1">
            <a:off x="3352800" y="4876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984085" name="Rectangle 21"/>
          <p:cNvSpPr>
            <a:spLocks noChangeArrowheads="1"/>
          </p:cNvSpPr>
          <p:nvPr/>
        </p:nvSpPr>
        <p:spPr bwMode="auto">
          <a:xfrm>
            <a:off x="4038600" y="4114800"/>
            <a:ext cx="1371600" cy="914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984089" name="Text Box 25"/>
          <p:cNvSpPr txBox="1">
            <a:spLocks noChangeArrowheads="1"/>
          </p:cNvSpPr>
          <p:nvPr/>
        </p:nvSpPr>
        <p:spPr bwMode="auto">
          <a:xfrm>
            <a:off x="4038600" y="4233034"/>
            <a:ext cx="1311257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Priority</a:t>
            </a:r>
          </a:p>
          <a:p>
            <a:pPr algn="ctr"/>
            <a:r>
              <a:rPr lang="en-US" sz="1800" dirty="0">
                <a:latin typeface="+mn-lt"/>
              </a:rPr>
              <a:t>Scheduler</a:t>
            </a:r>
          </a:p>
        </p:txBody>
      </p:sp>
      <p:sp>
        <p:nvSpPr>
          <p:cNvPr id="984090" name="Line 26"/>
          <p:cNvSpPr>
            <a:spLocks noChangeShapeType="1"/>
          </p:cNvSpPr>
          <p:nvPr/>
        </p:nvSpPr>
        <p:spPr bwMode="auto">
          <a:xfrm>
            <a:off x="5410200" y="4572000"/>
            <a:ext cx="76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98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Priority Scheduler</a:t>
            </a:r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Priority scheduler: packets in the highest priority queue are always served </a:t>
            </a:r>
            <a:r>
              <a:rPr lang="en-US" sz="2400" dirty="0">
                <a:solidFill>
                  <a:schemeClr val="accent1"/>
                </a:solidFill>
              </a:rPr>
              <a:t>before</a:t>
            </a:r>
            <a:r>
              <a:rPr lang="en-US" sz="2400" dirty="0"/>
              <a:t> the packets in lower priority queues</a:t>
            </a:r>
          </a:p>
        </p:txBody>
      </p:sp>
      <p:sp>
        <p:nvSpPr>
          <p:cNvPr id="984069" name="Freeform 5"/>
          <p:cNvSpPr>
            <a:spLocks/>
          </p:cNvSpPr>
          <p:nvPr/>
        </p:nvSpPr>
        <p:spPr bwMode="auto">
          <a:xfrm>
            <a:off x="1676400" y="3581400"/>
            <a:ext cx="1676400" cy="381000"/>
          </a:xfrm>
          <a:custGeom>
            <a:avLst/>
            <a:gdLst>
              <a:gd name="T0" fmla="*/ 0 w 1056"/>
              <a:gd name="T1" fmla="*/ 0 h 240"/>
              <a:gd name="T2" fmla="*/ 1056 w 1056"/>
              <a:gd name="T3" fmla="*/ 0 h 240"/>
              <a:gd name="T4" fmla="*/ 1056 w 1056"/>
              <a:gd name="T5" fmla="*/ 240 h 240"/>
              <a:gd name="T6" fmla="*/ 0 w 1056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6" h="240">
                <a:moveTo>
                  <a:pt x="0" y="0"/>
                </a:moveTo>
                <a:lnTo>
                  <a:pt x="1056" y="0"/>
                </a:lnTo>
                <a:lnTo>
                  <a:pt x="1056" y="240"/>
                </a:lnTo>
                <a:lnTo>
                  <a:pt x="0" y="24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984070" name="Rectangle 6"/>
          <p:cNvSpPr>
            <a:spLocks noChangeArrowheads="1"/>
          </p:cNvSpPr>
          <p:nvPr/>
        </p:nvSpPr>
        <p:spPr bwMode="auto">
          <a:xfrm>
            <a:off x="2667000" y="3657600"/>
            <a:ext cx="6096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984073" name="Freeform 9"/>
          <p:cNvSpPr>
            <a:spLocks/>
          </p:cNvSpPr>
          <p:nvPr/>
        </p:nvSpPr>
        <p:spPr bwMode="auto">
          <a:xfrm>
            <a:off x="1676400" y="4343400"/>
            <a:ext cx="1676400" cy="381000"/>
          </a:xfrm>
          <a:custGeom>
            <a:avLst/>
            <a:gdLst>
              <a:gd name="T0" fmla="*/ 0 w 1056"/>
              <a:gd name="T1" fmla="*/ 0 h 240"/>
              <a:gd name="T2" fmla="*/ 1056 w 1056"/>
              <a:gd name="T3" fmla="*/ 0 h 240"/>
              <a:gd name="T4" fmla="*/ 1056 w 1056"/>
              <a:gd name="T5" fmla="*/ 240 h 240"/>
              <a:gd name="T6" fmla="*/ 0 w 1056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6" h="240">
                <a:moveTo>
                  <a:pt x="0" y="0"/>
                </a:moveTo>
                <a:lnTo>
                  <a:pt x="1056" y="0"/>
                </a:lnTo>
                <a:lnTo>
                  <a:pt x="1056" y="240"/>
                </a:lnTo>
                <a:lnTo>
                  <a:pt x="0" y="24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984074" name="Rectangle 10"/>
          <p:cNvSpPr>
            <a:spLocks noChangeArrowheads="1"/>
          </p:cNvSpPr>
          <p:nvPr/>
        </p:nvSpPr>
        <p:spPr bwMode="auto">
          <a:xfrm>
            <a:off x="2667000" y="4419600"/>
            <a:ext cx="609600" cy="2286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984075" name="Rectangle 11"/>
          <p:cNvSpPr>
            <a:spLocks noChangeArrowheads="1"/>
          </p:cNvSpPr>
          <p:nvPr/>
        </p:nvSpPr>
        <p:spPr bwMode="auto">
          <a:xfrm>
            <a:off x="1981200" y="4419600"/>
            <a:ext cx="609600" cy="2286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984077" name="Freeform 13"/>
          <p:cNvSpPr>
            <a:spLocks/>
          </p:cNvSpPr>
          <p:nvPr/>
        </p:nvSpPr>
        <p:spPr bwMode="auto">
          <a:xfrm>
            <a:off x="1676400" y="5105400"/>
            <a:ext cx="1676400" cy="381000"/>
          </a:xfrm>
          <a:custGeom>
            <a:avLst/>
            <a:gdLst>
              <a:gd name="T0" fmla="*/ 0 w 1056"/>
              <a:gd name="T1" fmla="*/ 0 h 240"/>
              <a:gd name="T2" fmla="*/ 1056 w 1056"/>
              <a:gd name="T3" fmla="*/ 0 h 240"/>
              <a:gd name="T4" fmla="*/ 1056 w 1056"/>
              <a:gd name="T5" fmla="*/ 240 h 240"/>
              <a:gd name="T6" fmla="*/ 0 w 1056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6" h="240">
                <a:moveTo>
                  <a:pt x="0" y="0"/>
                </a:moveTo>
                <a:lnTo>
                  <a:pt x="1056" y="0"/>
                </a:lnTo>
                <a:lnTo>
                  <a:pt x="1056" y="240"/>
                </a:lnTo>
                <a:lnTo>
                  <a:pt x="0" y="24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984078" name="Rectangle 14"/>
          <p:cNvSpPr>
            <a:spLocks noChangeArrowheads="1"/>
          </p:cNvSpPr>
          <p:nvPr/>
        </p:nvSpPr>
        <p:spPr bwMode="auto">
          <a:xfrm>
            <a:off x="2667000" y="5181600"/>
            <a:ext cx="609600" cy="228600"/>
          </a:xfrm>
          <a:prstGeom prst="rect">
            <a:avLst/>
          </a:prstGeom>
          <a:solidFill>
            <a:srgbClr val="99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984079" name="Rectangle 15"/>
          <p:cNvSpPr>
            <a:spLocks noChangeArrowheads="1"/>
          </p:cNvSpPr>
          <p:nvPr/>
        </p:nvSpPr>
        <p:spPr bwMode="auto">
          <a:xfrm>
            <a:off x="2133600" y="5181600"/>
            <a:ext cx="457200" cy="228600"/>
          </a:xfrm>
          <a:prstGeom prst="rect">
            <a:avLst/>
          </a:prstGeom>
          <a:solidFill>
            <a:srgbClr val="99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984080" name="Rectangle 16"/>
          <p:cNvSpPr>
            <a:spLocks noChangeArrowheads="1"/>
          </p:cNvSpPr>
          <p:nvPr/>
        </p:nvSpPr>
        <p:spPr bwMode="auto">
          <a:xfrm>
            <a:off x="1600200" y="5181600"/>
            <a:ext cx="457200" cy="228600"/>
          </a:xfrm>
          <a:prstGeom prst="rect">
            <a:avLst/>
          </a:prstGeom>
          <a:solidFill>
            <a:srgbClr val="99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984081" name="Text Box 17"/>
          <p:cNvSpPr txBox="1">
            <a:spLocks noChangeArrowheads="1"/>
          </p:cNvSpPr>
          <p:nvPr/>
        </p:nvSpPr>
        <p:spPr bwMode="auto">
          <a:xfrm>
            <a:off x="1878601" y="3262313"/>
            <a:ext cx="158056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>
                <a:latin typeface="+mn-lt"/>
              </a:rPr>
              <a:t>High priority</a:t>
            </a:r>
          </a:p>
        </p:txBody>
      </p:sp>
      <p:sp>
        <p:nvSpPr>
          <p:cNvPr id="984082" name="Text Box 18"/>
          <p:cNvSpPr txBox="1">
            <a:spLocks noChangeArrowheads="1"/>
          </p:cNvSpPr>
          <p:nvPr/>
        </p:nvSpPr>
        <p:spPr bwMode="auto">
          <a:xfrm>
            <a:off x="1489365" y="4038600"/>
            <a:ext cx="1939635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>
                <a:latin typeface="+mn-lt"/>
              </a:rPr>
              <a:t>Medium priority</a:t>
            </a:r>
          </a:p>
        </p:txBody>
      </p:sp>
      <p:sp>
        <p:nvSpPr>
          <p:cNvPr id="984083" name="Text Box 19"/>
          <p:cNvSpPr txBox="1">
            <a:spLocks noChangeArrowheads="1"/>
          </p:cNvSpPr>
          <p:nvPr/>
        </p:nvSpPr>
        <p:spPr bwMode="auto">
          <a:xfrm>
            <a:off x="1899734" y="4772025"/>
            <a:ext cx="152926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>
                <a:latin typeface="+mn-lt"/>
              </a:rPr>
              <a:t>Low priority</a:t>
            </a:r>
          </a:p>
        </p:txBody>
      </p:sp>
      <p:sp>
        <p:nvSpPr>
          <p:cNvPr id="984095" name="Rectangle 31"/>
          <p:cNvSpPr>
            <a:spLocks noChangeArrowheads="1"/>
          </p:cNvSpPr>
          <p:nvPr/>
        </p:nvSpPr>
        <p:spPr bwMode="auto">
          <a:xfrm>
            <a:off x="1981200" y="3657600"/>
            <a:ext cx="6096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endParaRPr lang="en-U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7954101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10405E-6 L 0.14132 0.08323 L 0.46667 0.08323 " pathEditMode="relative" rAng="0" ptsTypes="AAA">
                                      <p:cBhvr>
                                        <p:cTn id="6" dur="1000" fill="hold"/>
                                        <p:tgtEl>
                                          <p:spTgt spid="9840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33" y="4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0.00024 L 0.16545 -0.00232 L 0.28767 0.08323 L 0.46667 0.08115 " pathEditMode="relative" rAng="0" ptsTypes="AAAA">
                                      <p:cBhvr>
                                        <p:cTn id="9" dur="1000" fill="hold"/>
                                        <p:tgtEl>
                                          <p:spTgt spid="984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33" y="4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0.00046 L 0.12257 0.00624 L 0.15851 -0.02775 L 0.30833 -0.02567 " pathEditMode="relative" rAng="0" ptsTypes="AAAA">
                                      <p:cBhvr>
                                        <p:cTn id="12" dur="1000" fill="hold"/>
                                        <p:tgtEl>
                                          <p:spTgt spid="984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17" y="-10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70" grpId="0" animBg="1"/>
      <p:bldP spid="984074" grpId="0" animBg="1"/>
      <p:bldP spid="98409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Round Robin Scheduler</a:t>
            </a:r>
          </a:p>
        </p:txBody>
      </p:sp>
      <p:sp>
        <p:nvSpPr>
          <p:cNvPr id="98509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Round robin: packets are </a:t>
            </a:r>
            <a:r>
              <a:rPr lang="en-US" dirty="0" smtClean="0"/>
              <a:t>served from each queue in turn</a:t>
            </a:r>
            <a:endParaRPr lang="en-US" dirty="0"/>
          </a:p>
        </p:txBody>
      </p:sp>
      <p:sp>
        <p:nvSpPr>
          <p:cNvPr id="985111" name="Line 23"/>
          <p:cNvSpPr>
            <a:spLocks noChangeShapeType="1"/>
          </p:cNvSpPr>
          <p:nvPr/>
        </p:nvSpPr>
        <p:spPr bwMode="auto">
          <a:xfrm>
            <a:off x="3352800" y="36576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85112" name="Line 24"/>
          <p:cNvSpPr>
            <a:spLocks noChangeShapeType="1"/>
          </p:cNvSpPr>
          <p:nvPr/>
        </p:nvSpPr>
        <p:spPr bwMode="auto">
          <a:xfrm>
            <a:off x="3352800" y="44196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85113" name="Line 25"/>
          <p:cNvSpPr>
            <a:spLocks noChangeShapeType="1"/>
          </p:cNvSpPr>
          <p:nvPr/>
        </p:nvSpPr>
        <p:spPr bwMode="auto">
          <a:xfrm flipV="1">
            <a:off x="3352800" y="4800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85114" name="Rectangle 26"/>
          <p:cNvSpPr>
            <a:spLocks noChangeArrowheads="1"/>
          </p:cNvSpPr>
          <p:nvPr/>
        </p:nvSpPr>
        <p:spPr bwMode="auto">
          <a:xfrm>
            <a:off x="4038600" y="4038600"/>
            <a:ext cx="1371600" cy="914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985115" name="Text Box 27"/>
          <p:cNvSpPr txBox="1">
            <a:spLocks noChangeArrowheads="1"/>
          </p:cNvSpPr>
          <p:nvPr/>
        </p:nvSpPr>
        <p:spPr bwMode="auto">
          <a:xfrm>
            <a:off x="3983528" y="4114800"/>
            <a:ext cx="1426674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Fair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Scheduler</a:t>
            </a:r>
            <a:endParaRPr lang="en-US" dirty="0">
              <a:latin typeface="+mn-lt"/>
            </a:endParaRPr>
          </a:p>
        </p:txBody>
      </p:sp>
      <p:sp>
        <p:nvSpPr>
          <p:cNvPr id="985116" name="Line 28"/>
          <p:cNvSpPr>
            <a:spLocks noChangeShapeType="1"/>
          </p:cNvSpPr>
          <p:nvPr/>
        </p:nvSpPr>
        <p:spPr bwMode="auto">
          <a:xfrm>
            <a:off x="5410200" y="4495800"/>
            <a:ext cx="76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85117" name="Freeform 29"/>
          <p:cNvSpPr>
            <a:spLocks/>
          </p:cNvSpPr>
          <p:nvPr/>
        </p:nvSpPr>
        <p:spPr bwMode="auto">
          <a:xfrm>
            <a:off x="1676400" y="3505200"/>
            <a:ext cx="1676400" cy="381000"/>
          </a:xfrm>
          <a:custGeom>
            <a:avLst/>
            <a:gdLst>
              <a:gd name="T0" fmla="*/ 0 w 1056"/>
              <a:gd name="T1" fmla="*/ 0 h 240"/>
              <a:gd name="T2" fmla="*/ 1056 w 1056"/>
              <a:gd name="T3" fmla="*/ 0 h 240"/>
              <a:gd name="T4" fmla="*/ 1056 w 1056"/>
              <a:gd name="T5" fmla="*/ 240 h 240"/>
              <a:gd name="T6" fmla="*/ 0 w 1056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6" h="240">
                <a:moveTo>
                  <a:pt x="0" y="0"/>
                </a:moveTo>
                <a:lnTo>
                  <a:pt x="1056" y="0"/>
                </a:lnTo>
                <a:lnTo>
                  <a:pt x="1056" y="240"/>
                </a:lnTo>
                <a:lnTo>
                  <a:pt x="0" y="24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85118" name="Rectangle 30"/>
          <p:cNvSpPr>
            <a:spLocks noChangeArrowheads="1"/>
          </p:cNvSpPr>
          <p:nvPr/>
        </p:nvSpPr>
        <p:spPr bwMode="auto">
          <a:xfrm>
            <a:off x="2667000" y="3581400"/>
            <a:ext cx="6096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985119" name="Freeform 31"/>
          <p:cNvSpPr>
            <a:spLocks/>
          </p:cNvSpPr>
          <p:nvPr/>
        </p:nvSpPr>
        <p:spPr bwMode="auto">
          <a:xfrm>
            <a:off x="1676400" y="4267200"/>
            <a:ext cx="1676400" cy="381000"/>
          </a:xfrm>
          <a:custGeom>
            <a:avLst/>
            <a:gdLst>
              <a:gd name="T0" fmla="*/ 0 w 1056"/>
              <a:gd name="T1" fmla="*/ 0 h 240"/>
              <a:gd name="T2" fmla="*/ 1056 w 1056"/>
              <a:gd name="T3" fmla="*/ 0 h 240"/>
              <a:gd name="T4" fmla="*/ 1056 w 1056"/>
              <a:gd name="T5" fmla="*/ 240 h 240"/>
              <a:gd name="T6" fmla="*/ 0 w 1056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6" h="240">
                <a:moveTo>
                  <a:pt x="0" y="0"/>
                </a:moveTo>
                <a:lnTo>
                  <a:pt x="1056" y="0"/>
                </a:lnTo>
                <a:lnTo>
                  <a:pt x="1056" y="240"/>
                </a:lnTo>
                <a:lnTo>
                  <a:pt x="0" y="24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85120" name="Rectangle 32"/>
          <p:cNvSpPr>
            <a:spLocks noChangeArrowheads="1"/>
          </p:cNvSpPr>
          <p:nvPr/>
        </p:nvSpPr>
        <p:spPr bwMode="auto">
          <a:xfrm>
            <a:off x="2667000" y="4343400"/>
            <a:ext cx="609600" cy="2286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985121" name="Rectangle 33"/>
          <p:cNvSpPr>
            <a:spLocks noChangeArrowheads="1"/>
          </p:cNvSpPr>
          <p:nvPr/>
        </p:nvSpPr>
        <p:spPr bwMode="auto">
          <a:xfrm>
            <a:off x="1981200" y="4343400"/>
            <a:ext cx="609600" cy="2286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985122" name="Freeform 34"/>
          <p:cNvSpPr>
            <a:spLocks/>
          </p:cNvSpPr>
          <p:nvPr/>
        </p:nvSpPr>
        <p:spPr bwMode="auto">
          <a:xfrm>
            <a:off x="1676400" y="5029200"/>
            <a:ext cx="1676400" cy="381000"/>
          </a:xfrm>
          <a:custGeom>
            <a:avLst/>
            <a:gdLst>
              <a:gd name="T0" fmla="*/ 0 w 1056"/>
              <a:gd name="T1" fmla="*/ 0 h 240"/>
              <a:gd name="T2" fmla="*/ 1056 w 1056"/>
              <a:gd name="T3" fmla="*/ 0 h 240"/>
              <a:gd name="T4" fmla="*/ 1056 w 1056"/>
              <a:gd name="T5" fmla="*/ 240 h 240"/>
              <a:gd name="T6" fmla="*/ 0 w 1056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6" h="240">
                <a:moveTo>
                  <a:pt x="0" y="0"/>
                </a:moveTo>
                <a:lnTo>
                  <a:pt x="1056" y="0"/>
                </a:lnTo>
                <a:lnTo>
                  <a:pt x="1056" y="240"/>
                </a:lnTo>
                <a:lnTo>
                  <a:pt x="0" y="24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85123" name="Rectangle 35"/>
          <p:cNvSpPr>
            <a:spLocks noChangeArrowheads="1"/>
          </p:cNvSpPr>
          <p:nvPr/>
        </p:nvSpPr>
        <p:spPr bwMode="auto">
          <a:xfrm>
            <a:off x="2667000" y="5105400"/>
            <a:ext cx="609600" cy="228600"/>
          </a:xfrm>
          <a:prstGeom prst="rect">
            <a:avLst/>
          </a:prstGeom>
          <a:solidFill>
            <a:srgbClr val="99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985124" name="Rectangle 36"/>
          <p:cNvSpPr>
            <a:spLocks noChangeArrowheads="1"/>
          </p:cNvSpPr>
          <p:nvPr/>
        </p:nvSpPr>
        <p:spPr bwMode="auto">
          <a:xfrm>
            <a:off x="2133600" y="5105400"/>
            <a:ext cx="457200" cy="228600"/>
          </a:xfrm>
          <a:prstGeom prst="rect">
            <a:avLst/>
          </a:prstGeom>
          <a:solidFill>
            <a:srgbClr val="99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985125" name="Rectangle 37"/>
          <p:cNvSpPr>
            <a:spLocks noChangeArrowheads="1"/>
          </p:cNvSpPr>
          <p:nvPr/>
        </p:nvSpPr>
        <p:spPr bwMode="auto">
          <a:xfrm>
            <a:off x="1600200" y="5105400"/>
            <a:ext cx="457200" cy="228600"/>
          </a:xfrm>
          <a:prstGeom prst="rect">
            <a:avLst/>
          </a:prstGeom>
          <a:solidFill>
            <a:srgbClr val="99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985126" name="Text Box 38"/>
          <p:cNvSpPr txBox="1">
            <a:spLocks noChangeArrowheads="1"/>
          </p:cNvSpPr>
          <p:nvPr/>
        </p:nvSpPr>
        <p:spPr bwMode="auto">
          <a:xfrm>
            <a:off x="1878601" y="3186113"/>
            <a:ext cx="158056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latin typeface="+mn-lt"/>
              </a:rPr>
              <a:t>High priority</a:t>
            </a:r>
          </a:p>
        </p:txBody>
      </p:sp>
      <p:sp>
        <p:nvSpPr>
          <p:cNvPr id="985127" name="Text Box 39"/>
          <p:cNvSpPr txBox="1">
            <a:spLocks noChangeArrowheads="1"/>
          </p:cNvSpPr>
          <p:nvPr/>
        </p:nvSpPr>
        <p:spPr bwMode="auto">
          <a:xfrm>
            <a:off x="1489365" y="3962400"/>
            <a:ext cx="1939635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dirty="0">
                <a:latin typeface="+mn-lt"/>
              </a:rPr>
              <a:t>Medium priority</a:t>
            </a:r>
          </a:p>
        </p:txBody>
      </p:sp>
      <p:sp>
        <p:nvSpPr>
          <p:cNvPr id="985128" name="Text Box 40"/>
          <p:cNvSpPr txBox="1">
            <a:spLocks noChangeArrowheads="1"/>
          </p:cNvSpPr>
          <p:nvPr/>
        </p:nvSpPr>
        <p:spPr bwMode="auto">
          <a:xfrm>
            <a:off x="1899734" y="4695825"/>
            <a:ext cx="152926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latin typeface="+mn-lt"/>
              </a:rPr>
              <a:t>Low priority</a:t>
            </a:r>
          </a:p>
        </p:txBody>
      </p:sp>
      <p:sp>
        <p:nvSpPr>
          <p:cNvPr id="985129" name="Rectangle 41"/>
          <p:cNvSpPr>
            <a:spLocks noChangeArrowheads="1"/>
          </p:cNvSpPr>
          <p:nvPr/>
        </p:nvSpPr>
        <p:spPr bwMode="auto">
          <a:xfrm>
            <a:off x="1981200" y="3581400"/>
            <a:ext cx="6096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985130" name="Freeform 42"/>
          <p:cNvSpPr>
            <a:spLocks/>
          </p:cNvSpPr>
          <p:nvPr/>
        </p:nvSpPr>
        <p:spPr bwMode="auto">
          <a:xfrm>
            <a:off x="3505200" y="3733800"/>
            <a:ext cx="457200" cy="1600200"/>
          </a:xfrm>
          <a:custGeom>
            <a:avLst/>
            <a:gdLst>
              <a:gd name="T0" fmla="*/ 240 w 288"/>
              <a:gd name="T1" fmla="*/ 912 h 1008"/>
              <a:gd name="T2" fmla="*/ 192 w 288"/>
              <a:gd name="T3" fmla="*/ 1008 h 1008"/>
              <a:gd name="T4" fmla="*/ 96 w 288"/>
              <a:gd name="T5" fmla="*/ 1008 h 1008"/>
              <a:gd name="T6" fmla="*/ 48 w 288"/>
              <a:gd name="T7" fmla="*/ 960 h 1008"/>
              <a:gd name="T8" fmla="*/ 0 w 288"/>
              <a:gd name="T9" fmla="*/ 768 h 1008"/>
              <a:gd name="T10" fmla="*/ 0 w 288"/>
              <a:gd name="T11" fmla="*/ 528 h 1008"/>
              <a:gd name="T12" fmla="*/ 0 w 288"/>
              <a:gd name="T13" fmla="*/ 240 h 1008"/>
              <a:gd name="T14" fmla="*/ 48 w 288"/>
              <a:gd name="T15" fmla="*/ 48 h 1008"/>
              <a:gd name="T16" fmla="*/ 144 w 288"/>
              <a:gd name="T17" fmla="*/ 0 h 1008"/>
              <a:gd name="T18" fmla="*/ 240 w 288"/>
              <a:gd name="T19" fmla="*/ 48 h 1008"/>
              <a:gd name="T20" fmla="*/ 288 w 288"/>
              <a:gd name="T21" fmla="*/ 192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8" h="1008">
                <a:moveTo>
                  <a:pt x="240" y="912"/>
                </a:moveTo>
                <a:lnTo>
                  <a:pt x="192" y="1008"/>
                </a:lnTo>
                <a:lnTo>
                  <a:pt x="96" y="1008"/>
                </a:lnTo>
                <a:lnTo>
                  <a:pt x="48" y="960"/>
                </a:lnTo>
                <a:lnTo>
                  <a:pt x="0" y="768"/>
                </a:lnTo>
                <a:lnTo>
                  <a:pt x="0" y="528"/>
                </a:lnTo>
                <a:lnTo>
                  <a:pt x="0" y="240"/>
                </a:lnTo>
                <a:lnTo>
                  <a:pt x="48" y="48"/>
                </a:lnTo>
                <a:lnTo>
                  <a:pt x="144" y="0"/>
                </a:lnTo>
                <a:lnTo>
                  <a:pt x="240" y="48"/>
                </a:lnTo>
                <a:lnTo>
                  <a:pt x="288" y="192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94405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10405E-6 L 0.16389 0.08323 L 0.54167 0.08323 " pathEditMode="relative" rAng="0" ptsTypes="AAA">
                                      <p:cBhvr>
                                        <p:cTn id="6" dur="1000" fill="hold"/>
                                        <p:tgtEl>
                                          <p:spTgt spid="985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3" y="4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0.00046 L 0.18507 0.00624 L 0.23958 -0.02775 L 0.46667 -0.02567 " pathEditMode="relative" rAng="0" ptsTypes="AAAA">
                                      <p:cBhvr>
                                        <p:cTn id="9" dur="1000" fill="hold"/>
                                        <p:tgtEl>
                                          <p:spTgt spid="985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33" y="-10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24 0.00509 L 0.18524 -0.13873 L 0.39167 -0.13688 " pathEditMode="relative" rAng="0" ptsTypes="AAA">
                                      <p:cBhvr>
                                        <p:cTn id="12" dur="1000" fill="hold"/>
                                        <p:tgtEl>
                                          <p:spTgt spid="98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12" y="-7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8.67052E-7 L 0.14445 -8.67052E-7 L 0.25556 0.08878 L 0.39531 0.0867 " pathEditMode="relative" ptsTypes="AAAA">
                                      <p:cBhvr>
                                        <p:cTn id="15" dur="1000" fill="hold"/>
                                        <p:tgtEl>
                                          <p:spTgt spid="985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5118" grpId="0" animBg="1"/>
      <p:bldP spid="985120" grpId="0" animBg="1"/>
      <p:bldP spid="985123" grpId="0" animBg="1"/>
      <p:bldP spid="98512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1173162"/>
          </a:xfrm>
        </p:spPr>
        <p:txBody>
          <a:bodyPr/>
          <a:lstStyle/>
          <a:p>
            <a:r>
              <a:rPr lang="en-US" dirty="0" smtClean="0"/>
              <a:t>Connecting input to output:</a:t>
            </a:r>
            <a:br>
              <a:rPr lang="en-US" dirty="0" smtClean="0"/>
            </a:br>
            <a:r>
              <a:rPr lang="en-US" dirty="0"/>
              <a:t>S</a:t>
            </a:r>
            <a:r>
              <a:rPr lang="en-US" dirty="0" smtClean="0"/>
              <a:t>witch fabric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143000" y="2286000"/>
            <a:ext cx="7010401" cy="3429000"/>
            <a:chOff x="914401" y="1447800"/>
            <a:chExt cx="7620000" cy="5105400"/>
          </a:xfrm>
        </p:grpSpPr>
        <p:sp>
          <p:nvSpPr>
            <p:cNvPr id="4" name="Rectangle 7"/>
            <p:cNvSpPr>
              <a:spLocks noChangeArrowheads="1"/>
            </p:cNvSpPr>
            <p:nvPr/>
          </p:nvSpPr>
          <p:spPr bwMode="auto">
            <a:xfrm>
              <a:off x="1382460" y="1447800"/>
              <a:ext cx="6799338" cy="5105400"/>
            </a:xfrm>
            <a:prstGeom prst="rect">
              <a:avLst/>
            </a:prstGeom>
            <a:solidFill>
              <a:srgbClr val="E6E6E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332" tIns="44374" rIns="90332" bIns="44374" anchor="ctr"/>
            <a:lstStyle/>
            <a:p>
              <a:pPr algn="ctr" defTabSz="912813"/>
              <a:endParaRPr lang="en-US" sz="1600"/>
            </a:p>
          </p:txBody>
        </p:sp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1735065" y="3104994"/>
              <a:ext cx="1288721" cy="4936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1735065" y="3893882"/>
              <a:ext cx="1288721" cy="4911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1735065" y="5766856"/>
              <a:ext cx="1288721" cy="4911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dirty="0" smtClean="0"/>
                <a:t>N</a:t>
              </a:r>
              <a:endParaRPr lang="en-US" sz="1600" dirty="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6421896" y="3204242"/>
              <a:ext cx="1288721" cy="493691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421896" y="3993130"/>
              <a:ext cx="1288721" cy="49114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6421896" y="5863558"/>
              <a:ext cx="1288721" cy="493691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dirty="0" smtClean="0"/>
                <a:t>N</a:t>
              </a:r>
              <a:endParaRPr lang="en-US" sz="1600" dirty="0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591698" y="3300944"/>
              <a:ext cx="2131229" cy="2761108"/>
            </a:xfrm>
            <a:prstGeom prst="rect">
              <a:avLst/>
            </a:prstGeom>
            <a:solidFill>
              <a:srgbClr val="FF66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78" tIns="44445" rIns="90478" bIns="44445" anchor="ctr"/>
            <a:lstStyle/>
            <a:p>
              <a:pPr algn="ctr"/>
              <a:endParaRPr lang="en-US" sz="1600">
                <a:latin typeface="Palatino Linotype" charset="0"/>
              </a:endParaRPr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914401" y="3400191"/>
              <a:ext cx="8206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 sz="1600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914401" y="4092377"/>
              <a:ext cx="8206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 sz="1600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914401" y="6062053"/>
              <a:ext cx="8206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 sz="1600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7710617" y="6161301"/>
              <a:ext cx="82378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 sz="1600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7710617" y="4189079"/>
              <a:ext cx="82378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 sz="1600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7710617" y="3400191"/>
              <a:ext cx="82378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 sz="1600"/>
            </a:p>
          </p:txBody>
        </p:sp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1206407" y="2712164"/>
              <a:ext cx="2298793" cy="4083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90332" tIns="44374" rIns="90332" bIns="44374">
              <a:spAutoFit/>
            </a:bodyPr>
            <a:lstStyle>
              <a:lvl1pPr defTabSz="9128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defTabSz="9128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912813" defTabSz="9128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370013" defTabSz="9128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825625" defTabSz="9128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282825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740025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197225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654425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b="1" dirty="0" err="1" smtClean="0">
                  <a:latin typeface="Arial" charset="0"/>
                </a:rPr>
                <a:t>Linecard</a:t>
              </a:r>
              <a:r>
                <a:rPr lang="en-US" sz="1200" dirty="0" err="1" smtClean="0">
                  <a:latin typeface="Arial" charset="0"/>
                </a:rPr>
                <a:t>s</a:t>
              </a:r>
              <a:r>
                <a:rPr lang="en-US" sz="1200" dirty="0" smtClean="0">
                  <a:latin typeface="Arial" charset="0"/>
                </a:rPr>
                <a:t> (input)</a:t>
              </a:r>
              <a:endParaRPr lang="en-US" sz="1200" b="1" dirty="0">
                <a:latin typeface="Arial" charset="0"/>
              </a:endParaRPr>
            </a:p>
          </p:txBody>
        </p:sp>
        <p:sp>
          <p:nvSpPr>
            <p:cNvPr id="19" name="Oval 23"/>
            <p:cNvSpPr>
              <a:spLocks noChangeArrowheads="1"/>
            </p:cNvSpPr>
            <p:nvPr/>
          </p:nvSpPr>
          <p:spPr bwMode="auto">
            <a:xfrm>
              <a:off x="2262411" y="4570799"/>
              <a:ext cx="118575" cy="96702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600"/>
            </a:p>
          </p:txBody>
        </p:sp>
        <p:sp>
          <p:nvSpPr>
            <p:cNvPr id="20" name="Oval 24"/>
            <p:cNvSpPr>
              <a:spLocks noChangeArrowheads="1"/>
            </p:cNvSpPr>
            <p:nvPr/>
          </p:nvSpPr>
          <p:spPr bwMode="auto">
            <a:xfrm>
              <a:off x="2206244" y="4977967"/>
              <a:ext cx="115456" cy="992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600"/>
            </a:p>
          </p:txBody>
        </p:sp>
        <p:sp>
          <p:nvSpPr>
            <p:cNvPr id="21" name="Oval 25"/>
            <p:cNvSpPr>
              <a:spLocks noChangeArrowheads="1"/>
            </p:cNvSpPr>
            <p:nvPr/>
          </p:nvSpPr>
          <p:spPr bwMode="auto">
            <a:xfrm>
              <a:off x="2206244" y="5369867"/>
              <a:ext cx="115456" cy="992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600"/>
            </a:p>
          </p:txBody>
        </p:sp>
        <p:sp>
          <p:nvSpPr>
            <p:cNvPr id="22" name="Oval 26"/>
            <p:cNvSpPr>
              <a:spLocks noChangeArrowheads="1"/>
            </p:cNvSpPr>
            <p:nvPr/>
          </p:nvSpPr>
          <p:spPr bwMode="auto">
            <a:xfrm>
              <a:off x="7008530" y="4705674"/>
              <a:ext cx="118575" cy="9924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600"/>
            </a:p>
          </p:txBody>
        </p:sp>
        <p:sp>
          <p:nvSpPr>
            <p:cNvPr id="23" name="Oval 27"/>
            <p:cNvSpPr>
              <a:spLocks noChangeArrowheads="1"/>
            </p:cNvSpPr>
            <p:nvPr/>
          </p:nvSpPr>
          <p:spPr bwMode="auto">
            <a:xfrm>
              <a:off x="7008530" y="5100118"/>
              <a:ext cx="118575" cy="992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600"/>
            </a:p>
          </p:txBody>
        </p:sp>
        <p:sp>
          <p:nvSpPr>
            <p:cNvPr id="24" name="Oval 28"/>
            <p:cNvSpPr>
              <a:spLocks noChangeArrowheads="1"/>
            </p:cNvSpPr>
            <p:nvPr/>
          </p:nvSpPr>
          <p:spPr bwMode="auto">
            <a:xfrm>
              <a:off x="7008530" y="5492017"/>
              <a:ext cx="118575" cy="992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600"/>
            </a:p>
          </p:txBody>
        </p:sp>
        <p:cxnSp>
          <p:nvCxnSpPr>
            <p:cNvPr id="25" name="AutoShape 29"/>
            <p:cNvCxnSpPr>
              <a:cxnSpLocks noChangeShapeType="1"/>
            </p:cNvCxnSpPr>
            <p:nvPr/>
          </p:nvCxnSpPr>
          <p:spPr bwMode="auto">
            <a:xfrm>
              <a:off x="3073713" y="3369653"/>
              <a:ext cx="507687" cy="44034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30"/>
            <p:cNvCxnSpPr>
              <a:cxnSpLocks noChangeShapeType="1"/>
            </p:cNvCxnSpPr>
            <p:nvPr/>
          </p:nvCxnSpPr>
          <p:spPr bwMode="auto">
            <a:xfrm>
              <a:off x="3073713" y="4158541"/>
              <a:ext cx="583887" cy="33725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31"/>
            <p:cNvCxnSpPr>
              <a:cxnSpLocks noChangeShapeType="1"/>
            </p:cNvCxnSpPr>
            <p:nvPr/>
          </p:nvCxnSpPr>
          <p:spPr bwMode="auto">
            <a:xfrm flipV="1">
              <a:off x="3073713" y="5410200"/>
              <a:ext cx="507687" cy="62131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" name="AutoShape 32"/>
            <p:cNvCxnSpPr>
              <a:cxnSpLocks noChangeShapeType="1"/>
            </p:cNvCxnSpPr>
            <p:nvPr/>
          </p:nvCxnSpPr>
          <p:spPr bwMode="auto">
            <a:xfrm flipV="1">
              <a:off x="5791200" y="3397647"/>
              <a:ext cx="646297" cy="33615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33"/>
            <p:cNvCxnSpPr>
              <a:cxnSpLocks noChangeShapeType="1"/>
            </p:cNvCxnSpPr>
            <p:nvPr/>
          </p:nvCxnSpPr>
          <p:spPr bwMode="auto">
            <a:xfrm flipV="1">
              <a:off x="5715000" y="4186536"/>
              <a:ext cx="722497" cy="8066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0" name="AutoShape 34"/>
            <p:cNvCxnSpPr>
              <a:cxnSpLocks noChangeShapeType="1"/>
            </p:cNvCxnSpPr>
            <p:nvPr/>
          </p:nvCxnSpPr>
          <p:spPr bwMode="auto">
            <a:xfrm>
              <a:off x="5791200" y="5105400"/>
              <a:ext cx="646297" cy="95156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1" name="Text Box 35"/>
            <p:cNvSpPr txBox="1">
              <a:spLocks noChangeArrowheads="1"/>
            </p:cNvSpPr>
            <p:nvPr/>
          </p:nvSpPr>
          <p:spPr bwMode="auto">
            <a:xfrm>
              <a:off x="3927901" y="4234744"/>
              <a:ext cx="1369691" cy="775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Interconnect</a:t>
              </a:r>
              <a:br>
                <a:rPr lang="en-US" sz="1400" dirty="0" smtClean="0">
                  <a:latin typeface="+mn-lt"/>
                </a:rPr>
              </a:br>
              <a:r>
                <a:rPr lang="en-US" sz="1400" dirty="0" smtClean="0">
                  <a:latin typeface="+mn-lt"/>
                </a:rPr>
                <a:t>Fabric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3810000" y="1752600"/>
              <a:ext cx="1752600" cy="609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dirty="0" smtClean="0">
                  <a:latin typeface="+mn-lt"/>
                </a:rPr>
                <a:t>Route/Control </a:t>
              </a:r>
              <a:br>
                <a:rPr lang="en-US" sz="1400" dirty="0" smtClean="0">
                  <a:latin typeface="+mn-lt"/>
                </a:rPr>
              </a:br>
              <a:r>
                <a:rPr lang="en-US" sz="1400" dirty="0" smtClean="0">
                  <a:latin typeface="+mn-lt"/>
                </a:rPr>
                <a:t>Processor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33" name="Text Box 22"/>
            <p:cNvSpPr txBox="1">
              <a:spLocks noChangeArrowheads="1"/>
            </p:cNvSpPr>
            <p:nvPr/>
          </p:nvSpPr>
          <p:spPr bwMode="auto">
            <a:xfrm>
              <a:off x="5930807" y="2712164"/>
              <a:ext cx="2298793" cy="4083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90332" tIns="44374" rIns="90332" bIns="44374">
              <a:spAutoFit/>
            </a:bodyPr>
            <a:lstStyle>
              <a:lvl1pPr defTabSz="9128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defTabSz="9128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912813" defTabSz="9128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370013" defTabSz="9128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825625" defTabSz="9128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282825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740025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197225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654425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b="1" dirty="0" err="1" smtClean="0">
                  <a:latin typeface="Arial" charset="0"/>
                </a:rPr>
                <a:t>Linecard</a:t>
              </a:r>
              <a:r>
                <a:rPr lang="en-US" sz="1200" dirty="0" err="1" smtClean="0">
                  <a:latin typeface="Arial" charset="0"/>
                </a:rPr>
                <a:t>s</a:t>
              </a:r>
              <a:r>
                <a:rPr lang="en-US" sz="1200" dirty="0" smtClean="0">
                  <a:latin typeface="Arial" charset="0"/>
                </a:rPr>
                <a:t> (output)</a:t>
              </a:r>
              <a:endParaRPr lang="en-US" sz="1200" b="1" dirty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42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629"/>
            <a:ext cx="8229600" cy="1173162"/>
          </a:xfrm>
        </p:spPr>
        <p:txBody>
          <a:bodyPr/>
          <a:lstStyle/>
          <a:p>
            <a:r>
              <a:rPr lang="en-US" dirty="0" smtClean="0"/>
              <a:t>Today’s Switch Fabrics: Mini-Network!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73614" y="2286000"/>
            <a:ext cx="6255392" cy="34290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332" tIns="44374" rIns="90332" bIns="44374" anchor="ctr"/>
          <a:lstStyle/>
          <a:p>
            <a:pPr algn="ctr" defTabSz="912813"/>
            <a:endParaRPr lang="en-US" sz="160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898011" y="3399041"/>
            <a:ext cx="1185623" cy="33158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898011" y="3928891"/>
            <a:ext cx="1185623" cy="329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898011" y="5186859"/>
            <a:ext cx="1185623" cy="329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N</a:t>
            </a:r>
            <a:endParaRPr lang="en-US" sz="1600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209896" y="3465700"/>
            <a:ext cx="1185623" cy="33158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209896" y="3995550"/>
            <a:ext cx="1185623" cy="32987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6209896" y="5251808"/>
            <a:ext cx="1185623" cy="33158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N</a:t>
            </a:r>
            <a:endParaRPr lang="en-US" sz="1600" dirty="0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1143000" y="3597307"/>
            <a:ext cx="7550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1143000" y="4062208"/>
            <a:ext cx="7550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1143000" y="5385125"/>
            <a:ext cx="7550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7395520" y="5451784"/>
            <a:ext cx="75788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7395520" y="4127158"/>
            <a:ext cx="75788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7395520" y="3597307"/>
            <a:ext cx="75788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1411646" y="3135200"/>
            <a:ext cx="2114890" cy="274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 b="1" dirty="0" err="1" smtClean="0">
                <a:latin typeface="Arial" charset="0"/>
              </a:rPr>
              <a:t>Linecard</a:t>
            </a:r>
            <a:r>
              <a:rPr lang="en-US" sz="1200" dirty="0" err="1" smtClean="0">
                <a:latin typeface="Arial" charset="0"/>
              </a:rPr>
              <a:t>s</a:t>
            </a:r>
            <a:r>
              <a:rPr lang="en-US" sz="1200" dirty="0" smtClean="0">
                <a:latin typeface="Arial" charset="0"/>
              </a:rPr>
              <a:t> (input)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19" name="Oval 23"/>
          <p:cNvSpPr>
            <a:spLocks noChangeArrowheads="1"/>
          </p:cNvSpPr>
          <p:nvPr/>
        </p:nvSpPr>
        <p:spPr bwMode="auto">
          <a:xfrm>
            <a:off x="2383169" y="4383537"/>
            <a:ext cx="109089" cy="6494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0" name="Oval 24"/>
          <p:cNvSpPr>
            <a:spLocks noChangeArrowheads="1"/>
          </p:cNvSpPr>
          <p:nvPr/>
        </p:nvSpPr>
        <p:spPr bwMode="auto">
          <a:xfrm>
            <a:off x="2331496" y="4657008"/>
            <a:ext cx="106220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1" name="Oval 25"/>
          <p:cNvSpPr>
            <a:spLocks noChangeArrowheads="1"/>
          </p:cNvSpPr>
          <p:nvPr/>
        </p:nvSpPr>
        <p:spPr bwMode="auto">
          <a:xfrm>
            <a:off x="2331496" y="4920224"/>
            <a:ext cx="106220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2" name="Oval 26"/>
          <p:cNvSpPr>
            <a:spLocks noChangeArrowheads="1"/>
          </p:cNvSpPr>
          <p:nvPr/>
        </p:nvSpPr>
        <p:spPr bwMode="auto">
          <a:xfrm>
            <a:off x="6749599" y="4474124"/>
            <a:ext cx="109089" cy="6665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3" name="Oval 27"/>
          <p:cNvSpPr>
            <a:spLocks noChangeArrowheads="1"/>
          </p:cNvSpPr>
          <p:nvPr/>
        </p:nvSpPr>
        <p:spPr bwMode="auto">
          <a:xfrm>
            <a:off x="6749599" y="4739049"/>
            <a:ext cx="109089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4" name="Oval 28"/>
          <p:cNvSpPr>
            <a:spLocks noChangeArrowheads="1"/>
          </p:cNvSpPr>
          <p:nvPr/>
        </p:nvSpPr>
        <p:spPr bwMode="auto">
          <a:xfrm>
            <a:off x="6749599" y="5002265"/>
            <a:ext cx="109089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3806951" y="2490716"/>
            <a:ext cx="1612392" cy="4094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400" dirty="0" smtClean="0">
                <a:latin typeface="+mn-lt"/>
              </a:rPr>
              <a:t>Route/Control </a:t>
            </a:r>
            <a:br>
              <a:rPr lang="en-US" sz="1400" dirty="0" smtClean="0">
                <a:latin typeface="+mn-lt"/>
              </a:rPr>
            </a:br>
            <a:r>
              <a:rPr lang="en-US" sz="1400" dirty="0" smtClean="0">
                <a:latin typeface="+mn-lt"/>
              </a:rPr>
              <a:t>Processor</a:t>
            </a:r>
            <a:endParaRPr lang="en-US" sz="1400" dirty="0">
              <a:latin typeface="+mn-lt"/>
            </a:endParaRP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5758094" y="3135200"/>
            <a:ext cx="2114890" cy="274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 b="1" dirty="0" err="1" smtClean="0">
                <a:latin typeface="Arial" charset="0"/>
              </a:rPr>
              <a:t>Linecard</a:t>
            </a:r>
            <a:r>
              <a:rPr lang="en-US" sz="1200" dirty="0" err="1" smtClean="0">
                <a:latin typeface="Arial" charset="0"/>
              </a:rPr>
              <a:t>s</a:t>
            </a:r>
            <a:r>
              <a:rPr lang="en-US" sz="1200" dirty="0" smtClean="0">
                <a:latin typeface="Arial" charset="0"/>
              </a:rPr>
              <a:t> (output)</a:t>
            </a:r>
            <a:endParaRPr lang="en-US" sz="1200" b="1" dirty="0">
              <a:latin typeface="Arial" charset="0"/>
            </a:endParaRPr>
          </a:p>
        </p:txBody>
      </p:sp>
      <p:cxnSp>
        <p:nvCxnSpPr>
          <p:cNvPr id="34" name="Straight Connector 33"/>
          <p:cNvCxnSpPr>
            <a:stCxn id="5" idx="3"/>
            <a:endCxn id="8" idx="1"/>
          </p:cNvCxnSpPr>
          <p:nvPr/>
        </p:nvCxnSpPr>
        <p:spPr bwMode="auto">
          <a:xfrm>
            <a:off x="3083634" y="3564833"/>
            <a:ext cx="3126262" cy="6665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5" idx="3"/>
            <a:endCxn id="9" idx="1"/>
          </p:cNvCxnSpPr>
          <p:nvPr/>
        </p:nvCxnSpPr>
        <p:spPr bwMode="auto">
          <a:xfrm>
            <a:off x="3083634" y="3564833"/>
            <a:ext cx="3126262" cy="59565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5" idx="3"/>
            <a:endCxn id="10" idx="1"/>
          </p:cNvCxnSpPr>
          <p:nvPr/>
        </p:nvCxnSpPr>
        <p:spPr bwMode="auto">
          <a:xfrm>
            <a:off x="3083634" y="3564833"/>
            <a:ext cx="3126262" cy="185276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6" idx="3"/>
            <a:endCxn id="8" idx="1"/>
          </p:cNvCxnSpPr>
          <p:nvPr/>
        </p:nvCxnSpPr>
        <p:spPr bwMode="auto">
          <a:xfrm flipV="1">
            <a:off x="3083634" y="3631492"/>
            <a:ext cx="3126262" cy="4623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7" idx="3"/>
            <a:endCxn id="10" idx="1"/>
          </p:cNvCxnSpPr>
          <p:nvPr/>
        </p:nvCxnSpPr>
        <p:spPr bwMode="auto">
          <a:xfrm>
            <a:off x="3083634" y="5351797"/>
            <a:ext cx="3126262" cy="6580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6" idx="3"/>
            <a:endCxn id="10" idx="1"/>
          </p:cNvCxnSpPr>
          <p:nvPr/>
        </p:nvCxnSpPr>
        <p:spPr bwMode="auto">
          <a:xfrm>
            <a:off x="3083634" y="4093829"/>
            <a:ext cx="3126262" cy="132377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6" idx="3"/>
            <a:endCxn id="9" idx="1"/>
          </p:cNvCxnSpPr>
          <p:nvPr/>
        </p:nvCxnSpPr>
        <p:spPr bwMode="auto">
          <a:xfrm>
            <a:off x="3083634" y="4093829"/>
            <a:ext cx="3126262" cy="6665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7" idx="3"/>
            <a:endCxn id="9" idx="1"/>
          </p:cNvCxnSpPr>
          <p:nvPr/>
        </p:nvCxnSpPr>
        <p:spPr bwMode="auto">
          <a:xfrm flipV="1">
            <a:off x="3083634" y="4160487"/>
            <a:ext cx="3126262" cy="119131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7" idx="3"/>
            <a:endCxn id="8" idx="1"/>
          </p:cNvCxnSpPr>
          <p:nvPr/>
        </p:nvCxnSpPr>
        <p:spPr bwMode="auto">
          <a:xfrm flipV="1">
            <a:off x="3083634" y="3631492"/>
            <a:ext cx="3126262" cy="172030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67709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8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Point-to-Point Switch (3</a:t>
            </a:r>
            <a:r>
              <a:rPr lang="en-US" sz="2800" baseline="30000"/>
              <a:t>rd</a:t>
            </a:r>
            <a:r>
              <a:rPr lang="en-US" sz="2800"/>
              <a:t> Generation)</a:t>
            </a:r>
          </a:p>
        </p:txBody>
      </p:sp>
      <p:grpSp>
        <p:nvGrpSpPr>
          <p:cNvPr id="1016835" name="Group 1027"/>
          <p:cNvGrpSpPr>
            <a:grpSpLocks/>
          </p:cNvGrpSpPr>
          <p:nvPr/>
        </p:nvGrpSpPr>
        <p:grpSpPr bwMode="auto">
          <a:xfrm>
            <a:off x="735013" y="1524000"/>
            <a:ext cx="7429500" cy="4479925"/>
            <a:chOff x="653" y="870"/>
            <a:chExt cx="5148" cy="3199"/>
          </a:xfrm>
        </p:grpSpPr>
        <p:sp>
          <p:nvSpPr>
            <p:cNvPr id="1016836" name="Freeform 1028"/>
            <p:cNvSpPr>
              <a:spLocks/>
            </p:cNvSpPr>
            <p:nvPr/>
          </p:nvSpPr>
          <p:spPr bwMode="auto">
            <a:xfrm>
              <a:off x="653" y="1754"/>
              <a:ext cx="1459" cy="980"/>
            </a:xfrm>
            <a:custGeom>
              <a:avLst/>
              <a:gdLst>
                <a:gd name="T0" fmla="*/ 270 w 1326"/>
                <a:gd name="T1" fmla="*/ 864 h 864"/>
                <a:gd name="T2" fmla="*/ 0 w 1326"/>
                <a:gd name="T3" fmla="*/ 612 h 864"/>
                <a:gd name="T4" fmla="*/ 1038 w 1326"/>
                <a:gd name="T5" fmla="*/ 0 h 864"/>
                <a:gd name="T6" fmla="*/ 1326 w 1326"/>
                <a:gd name="T7" fmla="*/ 144 h 864"/>
                <a:gd name="T8" fmla="*/ 270 w 1326"/>
                <a:gd name="T9" fmla="*/ 86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6" h="864">
                  <a:moveTo>
                    <a:pt x="270" y="864"/>
                  </a:moveTo>
                  <a:lnTo>
                    <a:pt x="0" y="612"/>
                  </a:lnTo>
                  <a:lnTo>
                    <a:pt x="1038" y="0"/>
                  </a:lnTo>
                  <a:lnTo>
                    <a:pt x="1326" y="144"/>
                  </a:lnTo>
                  <a:lnTo>
                    <a:pt x="270" y="864"/>
                  </a:lnTo>
                  <a:close/>
                </a:path>
              </a:pathLst>
            </a:custGeom>
            <a:solidFill>
              <a:schemeClr val="folHlink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37" name="Rectangle 1029"/>
            <p:cNvSpPr>
              <a:spLocks noChangeArrowheads="1"/>
            </p:cNvSpPr>
            <p:nvPr/>
          </p:nvSpPr>
          <p:spPr bwMode="auto">
            <a:xfrm>
              <a:off x="3049" y="1863"/>
              <a:ext cx="786" cy="190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38" name="Rectangle 1030"/>
            <p:cNvSpPr>
              <a:spLocks noChangeAspect="1" noChangeArrowheads="1"/>
            </p:cNvSpPr>
            <p:nvPr/>
          </p:nvSpPr>
          <p:spPr bwMode="auto">
            <a:xfrm>
              <a:off x="3112" y="1932"/>
              <a:ext cx="670" cy="17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39" name="Rectangle 1031"/>
            <p:cNvSpPr>
              <a:spLocks noChangeAspect="1" noChangeArrowheads="1"/>
            </p:cNvSpPr>
            <p:nvPr/>
          </p:nvSpPr>
          <p:spPr bwMode="auto">
            <a:xfrm>
              <a:off x="3260" y="3507"/>
              <a:ext cx="344" cy="19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40" name="Rectangle 1032"/>
            <p:cNvSpPr>
              <a:spLocks noChangeAspect="1" noChangeArrowheads="1"/>
            </p:cNvSpPr>
            <p:nvPr/>
          </p:nvSpPr>
          <p:spPr bwMode="auto">
            <a:xfrm>
              <a:off x="3218" y="1998"/>
              <a:ext cx="437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64" tIns="46033" rIns="92064" bIns="46033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solidFill>
                    <a:srgbClr val="000000"/>
                  </a:solidFill>
                  <a:latin typeface="+mn-lt"/>
                </a:rPr>
                <a:t>Line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1">
                  <a:solidFill>
                    <a:srgbClr val="000000"/>
                  </a:solidFill>
                  <a:latin typeface="+mn-lt"/>
                </a:rPr>
                <a:t>Card</a:t>
              </a:r>
              <a:endParaRPr lang="en-US" sz="1800" b="1" i="1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16841" name="Rectangle 1033"/>
            <p:cNvSpPr>
              <a:spLocks noChangeAspect="1" noChangeArrowheads="1"/>
            </p:cNvSpPr>
            <p:nvPr/>
          </p:nvSpPr>
          <p:spPr bwMode="auto">
            <a:xfrm>
              <a:off x="3270" y="3495"/>
              <a:ext cx="376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64" tIns="46033" rIns="92064" bIns="46033">
              <a:spAutoFit/>
            </a:bodyPr>
            <a:lstStyle/>
            <a:p>
              <a:r>
                <a:rPr lang="en-US" sz="1100" b="1" i="1">
                  <a:solidFill>
                    <a:srgbClr val="000000"/>
                  </a:solidFill>
                  <a:latin typeface="+mn-lt"/>
                </a:rPr>
                <a:t>MAC</a:t>
              </a:r>
              <a:endParaRPr lang="en-US" sz="1400" b="1" i="1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16842" name="Line 1034"/>
            <p:cNvSpPr>
              <a:spLocks noChangeAspect="1" noChangeShapeType="1"/>
            </p:cNvSpPr>
            <p:nvPr/>
          </p:nvSpPr>
          <p:spPr bwMode="auto">
            <a:xfrm>
              <a:off x="3440" y="3738"/>
              <a:ext cx="0" cy="301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43" name="Rectangle 1035"/>
            <p:cNvSpPr>
              <a:spLocks noChangeArrowheads="1"/>
            </p:cNvSpPr>
            <p:nvPr/>
          </p:nvSpPr>
          <p:spPr bwMode="auto">
            <a:xfrm>
              <a:off x="3148" y="2483"/>
              <a:ext cx="607" cy="49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44" name="Text Box 1036"/>
            <p:cNvSpPr txBox="1">
              <a:spLocks noChangeArrowheads="1"/>
            </p:cNvSpPr>
            <p:nvPr/>
          </p:nvSpPr>
          <p:spPr bwMode="auto">
            <a:xfrm>
              <a:off x="3150" y="2459"/>
              <a:ext cx="605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>
                  <a:latin typeface="+mn-lt"/>
                </a:rPr>
                <a:t>Local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>
                  <a:latin typeface="+mn-lt"/>
                </a:rPr>
                <a:t>Buffer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>
                  <a:latin typeface="+mn-lt"/>
                </a:rPr>
                <a:t>Memory</a:t>
              </a:r>
            </a:p>
          </p:txBody>
        </p:sp>
        <p:sp>
          <p:nvSpPr>
            <p:cNvPr id="1016845" name="Rectangle 1037"/>
            <p:cNvSpPr>
              <a:spLocks noChangeArrowheads="1"/>
            </p:cNvSpPr>
            <p:nvPr/>
          </p:nvSpPr>
          <p:spPr bwMode="auto">
            <a:xfrm>
              <a:off x="4000" y="1863"/>
              <a:ext cx="785" cy="1088"/>
            </a:xfrm>
            <a:prstGeom prst="rect">
              <a:avLst/>
            </a:prstGeom>
            <a:solidFill>
              <a:srgbClr val="00279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46" name="Rectangle 1038"/>
            <p:cNvSpPr>
              <a:spLocks noChangeAspect="1" noChangeArrowheads="1"/>
            </p:cNvSpPr>
            <p:nvPr/>
          </p:nvSpPr>
          <p:spPr bwMode="auto">
            <a:xfrm>
              <a:off x="4062" y="1932"/>
              <a:ext cx="670" cy="5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47" name="Rectangle 1039"/>
            <p:cNvSpPr>
              <a:spLocks noChangeAspect="1" noChangeArrowheads="1"/>
            </p:cNvSpPr>
            <p:nvPr/>
          </p:nvSpPr>
          <p:spPr bwMode="auto">
            <a:xfrm>
              <a:off x="4170" y="1998"/>
              <a:ext cx="437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64" tIns="46033" rIns="92064" bIns="46033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solidFill>
                    <a:srgbClr val="000000"/>
                  </a:solidFill>
                  <a:latin typeface="+mn-lt"/>
                </a:rPr>
                <a:t>CPU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1">
                  <a:solidFill>
                    <a:srgbClr val="000000"/>
                  </a:solidFill>
                  <a:latin typeface="+mn-lt"/>
                </a:rPr>
                <a:t>Card</a:t>
              </a:r>
              <a:endParaRPr lang="en-US" sz="1800" b="1" i="1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16848" name="Rectangle 1040"/>
            <p:cNvSpPr>
              <a:spLocks noChangeArrowheads="1"/>
            </p:cNvSpPr>
            <p:nvPr/>
          </p:nvSpPr>
          <p:spPr bwMode="auto">
            <a:xfrm>
              <a:off x="4950" y="1863"/>
              <a:ext cx="785" cy="190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49" name="Rectangle 1041"/>
            <p:cNvSpPr>
              <a:spLocks noChangeAspect="1" noChangeArrowheads="1"/>
            </p:cNvSpPr>
            <p:nvPr/>
          </p:nvSpPr>
          <p:spPr bwMode="auto">
            <a:xfrm>
              <a:off x="5013" y="1932"/>
              <a:ext cx="670" cy="17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50" name="Rectangle 1042"/>
            <p:cNvSpPr>
              <a:spLocks noChangeAspect="1" noChangeArrowheads="1"/>
            </p:cNvSpPr>
            <p:nvPr/>
          </p:nvSpPr>
          <p:spPr bwMode="auto">
            <a:xfrm>
              <a:off x="5161" y="3507"/>
              <a:ext cx="343" cy="19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51" name="Rectangle 1043"/>
            <p:cNvSpPr>
              <a:spLocks noChangeAspect="1" noChangeArrowheads="1"/>
            </p:cNvSpPr>
            <p:nvPr/>
          </p:nvSpPr>
          <p:spPr bwMode="auto">
            <a:xfrm>
              <a:off x="5120" y="1998"/>
              <a:ext cx="437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64" tIns="46033" rIns="92064" bIns="46033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>
                  <a:solidFill>
                    <a:srgbClr val="000000"/>
                  </a:solidFill>
                  <a:latin typeface="+mn-lt"/>
                </a:rPr>
                <a:t>Line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1">
                  <a:solidFill>
                    <a:srgbClr val="000000"/>
                  </a:solidFill>
                  <a:latin typeface="+mn-lt"/>
                </a:rPr>
                <a:t>Card</a:t>
              </a:r>
              <a:endParaRPr lang="en-US" sz="1800" b="1" i="1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16852" name="Rectangle 1044"/>
            <p:cNvSpPr>
              <a:spLocks noChangeAspect="1" noChangeArrowheads="1"/>
            </p:cNvSpPr>
            <p:nvPr/>
          </p:nvSpPr>
          <p:spPr bwMode="auto">
            <a:xfrm>
              <a:off x="5171" y="3495"/>
              <a:ext cx="376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64" tIns="46033" rIns="92064" bIns="46033">
              <a:spAutoFit/>
            </a:bodyPr>
            <a:lstStyle/>
            <a:p>
              <a:r>
                <a:rPr lang="en-US" sz="1100" b="1" i="1">
                  <a:solidFill>
                    <a:srgbClr val="000000"/>
                  </a:solidFill>
                  <a:latin typeface="+mn-lt"/>
                </a:rPr>
                <a:t>MAC</a:t>
              </a:r>
              <a:endParaRPr lang="en-US" sz="1400" b="1" i="1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16853" name="Line 1045"/>
            <p:cNvSpPr>
              <a:spLocks noChangeAspect="1" noChangeShapeType="1"/>
            </p:cNvSpPr>
            <p:nvPr/>
          </p:nvSpPr>
          <p:spPr bwMode="auto">
            <a:xfrm>
              <a:off x="5333" y="3767"/>
              <a:ext cx="0" cy="302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54" name="Rectangle 1046"/>
            <p:cNvSpPr>
              <a:spLocks noChangeArrowheads="1"/>
            </p:cNvSpPr>
            <p:nvPr/>
          </p:nvSpPr>
          <p:spPr bwMode="auto">
            <a:xfrm>
              <a:off x="5049" y="2483"/>
              <a:ext cx="607" cy="49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55" name="Text Box 1047"/>
            <p:cNvSpPr txBox="1">
              <a:spLocks noChangeArrowheads="1"/>
            </p:cNvSpPr>
            <p:nvPr/>
          </p:nvSpPr>
          <p:spPr bwMode="auto">
            <a:xfrm>
              <a:off x="5052" y="2459"/>
              <a:ext cx="605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>
                  <a:latin typeface="+mn-lt"/>
                </a:rPr>
                <a:t>Local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>
                  <a:latin typeface="+mn-lt"/>
                </a:rPr>
                <a:t>Buffer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>
                  <a:latin typeface="+mn-lt"/>
                </a:rPr>
                <a:t>Memory</a:t>
              </a:r>
            </a:p>
          </p:txBody>
        </p:sp>
        <p:sp>
          <p:nvSpPr>
            <p:cNvPr id="1016856" name="Rectangle 1048"/>
            <p:cNvSpPr>
              <a:spLocks noChangeArrowheads="1"/>
            </p:cNvSpPr>
            <p:nvPr/>
          </p:nvSpPr>
          <p:spPr bwMode="auto">
            <a:xfrm>
              <a:off x="3109" y="870"/>
              <a:ext cx="2692" cy="69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57" name="Rectangle 1049"/>
            <p:cNvSpPr>
              <a:spLocks noChangeArrowheads="1"/>
            </p:cNvSpPr>
            <p:nvPr/>
          </p:nvSpPr>
          <p:spPr bwMode="auto">
            <a:xfrm>
              <a:off x="3076" y="891"/>
              <a:ext cx="2692" cy="693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58" name="Rectangle 1050"/>
            <p:cNvSpPr>
              <a:spLocks noChangeArrowheads="1"/>
            </p:cNvSpPr>
            <p:nvPr/>
          </p:nvSpPr>
          <p:spPr bwMode="auto">
            <a:xfrm>
              <a:off x="3043" y="918"/>
              <a:ext cx="2692" cy="69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59" name="Rectangle 1051"/>
            <p:cNvSpPr>
              <a:spLocks noChangeArrowheads="1"/>
            </p:cNvSpPr>
            <p:nvPr/>
          </p:nvSpPr>
          <p:spPr bwMode="auto">
            <a:xfrm>
              <a:off x="4059" y="1000"/>
              <a:ext cx="627" cy="52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grpSp>
          <p:nvGrpSpPr>
            <p:cNvPr id="1016860" name="Group 1052"/>
            <p:cNvGrpSpPr>
              <a:grpSpLocks/>
            </p:cNvGrpSpPr>
            <p:nvPr/>
          </p:nvGrpSpPr>
          <p:grpSpPr bwMode="auto">
            <a:xfrm>
              <a:off x="4254" y="1142"/>
              <a:ext cx="251" cy="259"/>
              <a:chOff x="453" y="3240"/>
              <a:chExt cx="228" cy="228"/>
            </a:xfrm>
          </p:grpSpPr>
          <p:grpSp>
            <p:nvGrpSpPr>
              <p:cNvPr id="1016861" name="Group 1053"/>
              <p:cNvGrpSpPr>
                <a:grpSpLocks/>
              </p:cNvGrpSpPr>
              <p:nvPr/>
            </p:nvGrpSpPr>
            <p:grpSpPr bwMode="auto">
              <a:xfrm>
                <a:off x="534" y="3240"/>
                <a:ext cx="66" cy="228"/>
                <a:chOff x="540" y="3240"/>
                <a:chExt cx="66" cy="228"/>
              </a:xfrm>
            </p:grpSpPr>
            <p:sp>
              <p:nvSpPr>
                <p:cNvPr id="1016862" name="Line 1054"/>
                <p:cNvSpPr>
                  <a:spLocks noChangeShapeType="1"/>
                </p:cNvSpPr>
                <p:nvPr/>
              </p:nvSpPr>
              <p:spPr bwMode="auto">
                <a:xfrm>
                  <a:off x="540" y="3240"/>
                  <a:ext cx="0" cy="2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600">
                    <a:latin typeface="+mn-lt"/>
                  </a:endParaRPr>
                </a:p>
              </p:txBody>
            </p:sp>
            <p:sp>
              <p:nvSpPr>
                <p:cNvPr id="1016863" name="Line 1055"/>
                <p:cNvSpPr>
                  <a:spLocks noChangeShapeType="1"/>
                </p:cNvSpPr>
                <p:nvPr/>
              </p:nvSpPr>
              <p:spPr bwMode="auto">
                <a:xfrm>
                  <a:off x="606" y="3240"/>
                  <a:ext cx="0" cy="2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600">
                    <a:latin typeface="+mn-lt"/>
                  </a:endParaRPr>
                </a:p>
              </p:txBody>
            </p:sp>
          </p:grpSp>
          <p:grpSp>
            <p:nvGrpSpPr>
              <p:cNvPr id="1016864" name="Group 1056"/>
              <p:cNvGrpSpPr>
                <a:grpSpLocks/>
              </p:cNvGrpSpPr>
              <p:nvPr/>
            </p:nvGrpSpPr>
            <p:grpSpPr bwMode="auto">
              <a:xfrm rot="-5400000">
                <a:off x="534" y="3240"/>
                <a:ext cx="66" cy="228"/>
                <a:chOff x="540" y="3240"/>
                <a:chExt cx="66" cy="228"/>
              </a:xfrm>
            </p:grpSpPr>
            <p:sp>
              <p:nvSpPr>
                <p:cNvPr id="1016865" name="Line 1057"/>
                <p:cNvSpPr>
                  <a:spLocks noChangeShapeType="1"/>
                </p:cNvSpPr>
                <p:nvPr/>
              </p:nvSpPr>
              <p:spPr bwMode="auto">
                <a:xfrm>
                  <a:off x="540" y="3240"/>
                  <a:ext cx="0" cy="2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600">
                    <a:latin typeface="+mn-lt"/>
                  </a:endParaRPr>
                </a:p>
              </p:txBody>
            </p:sp>
            <p:sp>
              <p:nvSpPr>
                <p:cNvPr id="1016866" name="Line 1058"/>
                <p:cNvSpPr>
                  <a:spLocks noChangeShapeType="1"/>
                </p:cNvSpPr>
                <p:nvPr/>
              </p:nvSpPr>
              <p:spPr bwMode="auto">
                <a:xfrm>
                  <a:off x="606" y="3240"/>
                  <a:ext cx="0" cy="2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600">
                    <a:latin typeface="+mn-lt"/>
                  </a:endParaRPr>
                </a:p>
              </p:txBody>
            </p:sp>
          </p:grpSp>
        </p:grpSp>
        <p:grpSp>
          <p:nvGrpSpPr>
            <p:cNvPr id="1016867" name="Group 1059"/>
            <p:cNvGrpSpPr>
              <a:grpSpLocks/>
            </p:cNvGrpSpPr>
            <p:nvPr/>
          </p:nvGrpSpPr>
          <p:grpSpPr bwMode="auto">
            <a:xfrm>
              <a:off x="3425" y="1285"/>
              <a:ext cx="634" cy="578"/>
              <a:chOff x="1602" y="1722"/>
              <a:chExt cx="576" cy="510"/>
            </a:xfrm>
          </p:grpSpPr>
          <p:sp>
            <p:nvSpPr>
              <p:cNvPr id="1016868" name="Freeform 1060"/>
              <p:cNvSpPr>
                <a:spLocks/>
              </p:cNvSpPr>
              <p:nvPr/>
            </p:nvSpPr>
            <p:spPr bwMode="auto">
              <a:xfrm>
                <a:off x="1602" y="1722"/>
                <a:ext cx="576" cy="288"/>
              </a:xfrm>
              <a:custGeom>
                <a:avLst/>
                <a:gdLst>
                  <a:gd name="T0" fmla="*/ 0 w 576"/>
                  <a:gd name="T1" fmla="*/ 360 h 360"/>
                  <a:gd name="T2" fmla="*/ 0 w 576"/>
                  <a:gd name="T3" fmla="*/ 198 h 360"/>
                  <a:gd name="T4" fmla="*/ 576 w 576"/>
                  <a:gd name="T5" fmla="*/ 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6" h="360">
                    <a:moveTo>
                      <a:pt x="0" y="360"/>
                    </a:moveTo>
                    <a:lnTo>
                      <a:pt x="0" y="198"/>
                    </a:lnTo>
                    <a:lnTo>
                      <a:pt x="576" y="0"/>
                    </a:lnTo>
                  </a:path>
                </a:pathLst>
              </a:custGeom>
              <a:noFill/>
              <a:ln w="1270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n-lt"/>
                </a:endParaRPr>
              </a:p>
            </p:txBody>
          </p:sp>
          <p:sp>
            <p:nvSpPr>
              <p:cNvPr id="1016869" name="Line 1061"/>
              <p:cNvSpPr>
                <a:spLocks noChangeShapeType="1"/>
              </p:cNvSpPr>
              <p:nvPr/>
            </p:nvSpPr>
            <p:spPr bwMode="auto">
              <a:xfrm>
                <a:off x="1602" y="2010"/>
                <a:ext cx="0" cy="2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n-lt"/>
                </a:endParaRPr>
              </a:p>
            </p:txBody>
          </p:sp>
        </p:grpSp>
        <p:grpSp>
          <p:nvGrpSpPr>
            <p:cNvPr id="1016870" name="Group 1062"/>
            <p:cNvGrpSpPr>
              <a:grpSpLocks/>
            </p:cNvGrpSpPr>
            <p:nvPr/>
          </p:nvGrpSpPr>
          <p:grpSpPr bwMode="auto">
            <a:xfrm flipH="1">
              <a:off x="4686" y="1285"/>
              <a:ext cx="634" cy="578"/>
              <a:chOff x="1602" y="1722"/>
              <a:chExt cx="576" cy="510"/>
            </a:xfrm>
          </p:grpSpPr>
          <p:sp>
            <p:nvSpPr>
              <p:cNvPr id="1016871" name="Freeform 1063"/>
              <p:cNvSpPr>
                <a:spLocks/>
              </p:cNvSpPr>
              <p:nvPr/>
            </p:nvSpPr>
            <p:spPr bwMode="auto">
              <a:xfrm>
                <a:off x="1602" y="1722"/>
                <a:ext cx="576" cy="288"/>
              </a:xfrm>
              <a:custGeom>
                <a:avLst/>
                <a:gdLst>
                  <a:gd name="T0" fmla="*/ 0 w 576"/>
                  <a:gd name="T1" fmla="*/ 360 h 360"/>
                  <a:gd name="T2" fmla="*/ 0 w 576"/>
                  <a:gd name="T3" fmla="*/ 198 h 360"/>
                  <a:gd name="T4" fmla="*/ 576 w 576"/>
                  <a:gd name="T5" fmla="*/ 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6" h="360">
                    <a:moveTo>
                      <a:pt x="0" y="360"/>
                    </a:moveTo>
                    <a:lnTo>
                      <a:pt x="0" y="198"/>
                    </a:lnTo>
                    <a:lnTo>
                      <a:pt x="576" y="0"/>
                    </a:lnTo>
                  </a:path>
                </a:pathLst>
              </a:custGeom>
              <a:noFill/>
              <a:ln w="1270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n-lt"/>
                </a:endParaRPr>
              </a:p>
            </p:txBody>
          </p:sp>
          <p:sp>
            <p:nvSpPr>
              <p:cNvPr id="1016872" name="Line 1064"/>
              <p:cNvSpPr>
                <a:spLocks noChangeShapeType="1"/>
              </p:cNvSpPr>
              <p:nvPr/>
            </p:nvSpPr>
            <p:spPr bwMode="auto">
              <a:xfrm>
                <a:off x="1602" y="2010"/>
                <a:ext cx="0" cy="2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n-lt"/>
                </a:endParaRPr>
              </a:p>
            </p:txBody>
          </p:sp>
        </p:grpSp>
        <p:sp>
          <p:nvSpPr>
            <p:cNvPr id="1016873" name="Line 1065"/>
            <p:cNvSpPr>
              <a:spLocks noChangeShapeType="1"/>
            </p:cNvSpPr>
            <p:nvPr/>
          </p:nvSpPr>
          <p:spPr bwMode="auto">
            <a:xfrm>
              <a:off x="4376" y="1523"/>
              <a:ext cx="0" cy="89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74" name="Line 1066"/>
            <p:cNvSpPr>
              <a:spLocks noChangeShapeType="1"/>
            </p:cNvSpPr>
            <p:nvPr/>
          </p:nvSpPr>
          <p:spPr bwMode="auto">
            <a:xfrm>
              <a:off x="4376" y="1612"/>
              <a:ext cx="0" cy="2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75" name="Text Box 1067"/>
            <p:cNvSpPr txBox="1">
              <a:spLocks noChangeArrowheads="1"/>
            </p:cNvSpPr>
            <p:nvPr/>
          </p:nvSpPr>
          <p:spPr bwMode="auto">
            <a:xfrm>
              <a:off x="754" y="1104"/>
              <a:ext cx="1503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/>
            <a:p>
              <a:r>
                <a:rPr lang="en-US" sz="1600">
                  <a:solidFill>
                    <a:srgbClr val="000099"/>
                  </a:solidFill>
                  <a:latin typeface="+mn-lt"/>
                </a:rPr>
                <a:t>Switched Backplane</a:t>
              </a:r>
            </a:p>
          </p:txBody>
        </p:sp>
        <p:sp>
          <p:nvSpPr>
            <p:cNvPr id="1016876" name="Freeform 1068"/>
            <p:cNvSpPr>
              <a:spLocks/>
            </p:cNvSpPr>
            <p:nvPr/>
          </p:nvSpPr>
          <p:spPr bwMode="auto">
            <a:xfrm>
              <a:off x="653" y="1700"/>
              <a:ext cx="1459" cy="979"/>
            </a:xfrm>
            <a:custGeom>
              <a:avLst/>
              <a:gdLst>
                <a:gd name="T0" fmla="*/ 270 w 1326"/>
                <a:gd name="T1" fmla="*/ 864 h 864"/>
                <a:gd name="T2" fmla="*/ 0 w 1326"/>
                <a:gd name="T3" fmla="*/ 612 h 864"/>
                <a:gd name="T4" fmla="*/ 1038 w 1326"/>
                <a:gd name="T5" fmla="*/ 0 h 864"/>
                <a:gd name="T6" fmla="*/ 1326 w 1326"/>
                <a:gd name="T7" fmla="*/ 144 h 864"/>
                <a:gd name="T8" fmla="*/ 270 w 1326"/>
                <a:gd name="T9" fmla="*/ 86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6" h="864">
                  <a:moveTo>
                    <a:pt x="270" y="864"/>
                  </a:moveTo>
                  <a:lnTo>
                    <a:pt x="0" y="612"/>
                  </a:lnTo>
                  <a:lnTo>
                    <a:pt x="1038" y="0"/>
                  </a:lnTo>
                  <a:lnTo>
                    <a:pt x="1326" y="144"/>
                  </a:lnTo>
                  <a:lnTo>
                    <a:pt x="270" y="864"/>
                  </a:lnTo>
                  <a:close/>
                </a:path>
              </a:pathLst>
            </a:custGeom>
            <a:solidFill>
              <a:schemeClr val="folHlink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77" name="Freeform 1069"/>
            <p:cNvSpPr>
              <a:spLocks/>
            </p:cNvSpPr>
            <p:nvPr/>
          </p:nvSpPr>
          <p:spPr bwMode="auto">
            <a:xfrm>
              <a:off x="653" y="1646"/>
              <a:ext cx="1459" cy="979"/>
            </a:xfrm>
            <a:custGeom>
              <a:avLst/>
              <a:gdLst>
                <a:gd name="T0" fmla="*/ 270 w 1326"/>
                <a:gd name="T1" fmla="*/ 864 h 864"/>
                <a:gd name="T2" fmla="*/ 0 w 1326"/>
                <a:gd name="T3" fmla="*/ 612 h 864"/>
                <a:gd name="T4" fmla="*/ 1038 w 1326"/>
                <a:gd name="T5" fmla="*/ 0 h 864"/>
                <a:gd name="T6" fmla="*/ 1326 w 1326"/>
                <a:gd name="T7" fmla="*/ 144 h 864"/>
                <a:gd name="T8" fmla="*/ 270 w 1326"/>
                <a:gd name="T9" fmla="*/ 86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6" h="864">
                  <a:moveTo>
                    <a:pt x="270" y="864"/>
                  </a:moveTo>
                  <a:lnTo>
                    <a:pt x="0" y="612"/>
                  </a:lnTo>
                  <a:lnTo>
                    <a:pt x="1038" y="0"/>
                  </a:lnTo>
                  <a:lnTo>
                    <a:pt x="1326" y="144"/>
                  </a:lnTo>
                  <a:lnTo>
                    <a:pt x="270" y="864"/>
                  </a:lnTo>
                  <a:close/>
                </a:path>
              </a:pathLst>
            </a:custGeom>
            <a:solidFill>
              <a:schemeClr val="folHlink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78" name="Freeform 1070"/>
            <p:cNvSpPr>
              <a:spLocks/>
            </p:cNvSpPr>
            <p:nvPr/>
          </p:nvSpPr>
          <p:spPr bwMode="auto">
            <a:xfrm>
              <a:off x="653" y="1591"/>
              <a:ext cx="1459" cy="979"/>
            </a:xfrm>
            <a:custGeom>
              <a:avLst/>
              <a:gdLst>
                <a:gd name="T0" fmla="*/ 270 w 1326"/>
                <a:gd name="T1" fmla="*/ 864 h 864"/>
                <a:gd name="T2" fmla="*/ 0 w 1326"/>
                <a:gd name="T3" fmla="*/ 612 h 864"/>
                <a:gd name="T4" fmla="*/ 1038 w 1326"/>
                <a:gd name="T5" fmla="*/ 0 h 864"/>
                <a:gd name="T6" fmla="*/ 1326 w 1326"/>
                <a:gd name="T7" fmla="*/ 144 h 864"/>
                <a:gd name="T8" fmla="*/ 270 w 1326"/>
                <a:gd name="T9" fmla="*/ 86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6" h="864">
                  <a:moveTo>
                    <a:pt x="270" y="864"/>
                  </a:moveTo>
                  <a:lnTo>
                    <a:pt x="0" y="612"/>
                  </a:lnTo>
                  <a:lnTo>
                    <a:pt x="1038" y="0"/>
                  </a:lnTo>
                  <a:lnTo>
                    <a:pt x="1326" y="144"/>
                  </a:lnTo>
                  <a:lnTo>
                    <a:pt x="270" y="864"/>
                  </a:lnTo>
                  <a:close/>
                </a:path>
              </a:pathLst>
            </a:custGeom>
            <a:solidFill>
              <a:schemeClr val="folHlink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79" name="Freeform 1071"/>
            <p:cNvSpPr>
              <a:spLocks/>
            </p:cNvSpPr>
            <p:nvPr/>
          </p:nvSpPr>
          <p:spPr bwMode="auto">
            <a:xfrm>
              <a:off x="950" y="1428"/>
              <a:ext cx="1182" cy="1632"/>
            </a:xfrm>
            <a:custGeom>
              <a:avLst/>
              <a:gdLst>
                <a:gd name="T0" fmla="*/ 0 w 936"/>
                <a:gd name="T1" fmla="*/ 505 h 1266"/>
                <a:gd name="T2" fmla="*/ 0 w 936"/>
                <a:gd name="T3" fmla="*/ 1266 h 1266"/>
                <a:gd name="T4" fmla="*/ 936 w 936"/>
                <a:gd name="T5" fmla="*/ 708 h 1266"/>
                <a:gd name="T6" fmla="*/ 936 w 936"/>
                <a:gd name="T7" fmla="*/ 0 h 1266"/>
                <a:gd name="T8" fmla="*/ 0 w 936"/>
                <a:gd name="T9" fmla="*/ 505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6" h="1266">
                  <a:moveTo>
                    <a:pt x="0" y="505"/>
                  </a:moveTo>
                  <a:cubicBezTo>
                    <a:pt x="0" y="759"/>
                    <a:pt x="0" y="1012"/>
                    <a:pt x="0" y="1266"/>
                  </a:cubicBezTo>
                  <a:lnTo>
                    <a:pt x="936" y="708"/>
                  </a:lnTo>
                  <a:lnTo>
                    <a:pt x="936" y="0"/>
                  </a:lnTo>
                  <a:lnTo>
                    <a:pt x="0" y="505"/>
                  </a:lnTo>
                  <a:close/>
                </a:path>
              </a:pathLst>
            </a:custGeom>
            <a:solidFill>
              <a:schemeClr val="bg2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80" name="Freeform 1072"/>
            <p:cNvSpPr>
              <a:spLocks noChangeAspect="1"/>
            </p:cNvSpPr>
            <p:nvPr/>
          </p:nvSpPr>
          <p:spPr bwMode="auto">
            <a:xfrm>
              <a:off x="1926" y="1646"/>
              <a:ext cx="597" cy="1439"/>
            </a:xfrm>
            <a:custGeom>
              <a:avLst/>
              <a:gdLst>
                <a:gd name="T0" fmla="*/ 0 w 592"/>
                <a:gd name="T1" fmla="*/ 0 h 1696"/>
                <a:gd name="T2" fmla="*/ 0 w 592"/>
                <a:gd name="T3" fmla="*/ 1000 h 1696"/>
                <a:gd name="T4" fmla="*/ 592 w 592"/>
                <a:gd name="T5" fmla="*/ 1696 h 1696"/>
                <a:gd name="T6" fmla="*/ 592 w 592"/>
                <a:gd name="T7" fmla="*/ 488 h 1696"/>
                <a:gd name="T8" fmla="*/ 0 w 592"/>
                <a:gd name="T9" fmla="*/ 0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2" h="1696">
                  <a:moveTo>
                    <a:pt x="0" y="0"/>
                  </a:moveTo>
                  <a:lnTo>
                    <a:pt x="0" y="1000"/>
                  </a:lnTo>
                  <a:lnTo>
                    <a:pt x="592" y="1696"/>
                  </a:lnTo>
                  <a:lnTo>
                    <a:pt x="592" y="4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81" name="Freeform 1073"/>
            <p:cNvSpPr>
              <a:spLocks noChangeAspect="1"/>
            </p:cNvSpPr>
            <p:nvPr/>
          </p:nvSpPr>
          <p:spPr bwMode="auto">
            <a:xfrm>
              <a:off x="1991" y="1836"/>
              <a:ext cx="460" cy="890"/>
            </a:xfrm>
            <a:custGeom>
              <a:avLst/>
              <a:gdLst>
                <a:gd name="T0" fmla="*/ 0 w 456"/>
                <a:gd name="T1" fmla="*/ 0 h 1048"/>
                <a:gd name="T2" fmla="*/ 0 w 456"/>
                <a:gd name="T3" fmla="*/ 596 h 1048"/>
                <a:gd name="T4" fmla="*/ 456 w 456"/>
                <a:gd name="T5" fmla="*/ 1048 h 1048"/>
                <a:gd name="T6" fmla="*/ 447 w 456"/>
                <a:gd name="T7" fmla="*/ 397 h 1048"/>
                <a:gd name="T8" fmla="*/ 0 w 456"/>
                <a:gd name="T9" fmla="*/ 0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6" h="1048">
                  <a:moveTo>
                    <a:pt x="0" y="0"/>
                  </a:moveTo>
                  <a:lnTo>
                    <a:pt x="0" y="596"/>
                  </a:lnTo>
                  <a:lnTo>
                    <a:pt x="456" y="1048"/>
                  </a:lnTo>
                  <a:lnTo>
                    <a:pt x="447" y="3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82" name="Freeform 1074"/>
            <p:cNvSpPr>
              <a:spLocks noChangeAspect="1"/>
            </p:cNvSpPr>
            <p:nvPr/>
          </p:nvSpPr>
          <p:spPr bwMode="auto">
            <a:xfrm>
              <a:off x="1828" y="1708"/>
              <a:ext cx="598" cy="1439"/>
            </a:xfrm>
            <a:custGeom>
              <a:avLst/>
              <a:gdLst>
                <a:gd name="T0" fmla="*/ 0 w 592"/>
                <a:gd name="T1" fmla="*/ 0 h 1696"/>
                <a:gd name="T2" fmla="*/ 0 w 592"/>
                <a:gd name="T3" fmla="*/ 1000 h 1696"/>
                <a:gd name="T4" fmla="*/ 592 w 592"/>
                <a:gd name="T5" fmla="*/ 1696 h 1696"/>
                <a:gd name="T6" fmla="*/ 592 w 592"/>
                <a:gd name="T7" fmla="*/ 488 h 1696"/>
                <a:gd name="T8" fmla="*/ 0 w 592"/>
                <a:gd name="T9" fmla="*/ 0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2" h="1696">
                  <a:moveTo>
                    <a:pt x="0" y="0"/>
                  </a:moveTo>
                  <a:lnTo>
                    <a:pt x="0" y="1000"/>
                  </a:lnTo>
                  <a:lnTo>
                    <a:pt x="592" y="1696"/>
                  </a:lnTo>
                  <a:lnTo>
                    <a:pt x="592" y="4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83" name="Freeform 1075"/>
            <p:cNvSpPr>
              <a:spLocks noChangeAspect="1"/>
            </p:cNvSpPr>
            <p:nvPr/>
          </p:nvSpPr>
          <p:spPr bwMode="auto">
            <a:xfrm>
              <a:off x="1893" y="1898"/>
              <a:ext cx="460" cy="890"/>
            </a:xfrm>
            <a:custGeom>
              <a:avLst/>
              <a:gdLst>
                <a:gd name="T0" fmla="*/ 0 w 456"/>
                <a:gd name="T1" fmla="*/ 0 h 1048"/>
                <a:gd name="T2" fmla="*/ 0 w 456"/>
                <a:gd name="T3" fmla="*/ 596 h 1048"/>
                <a:gd name="T4" fmla="*/ 456 w 456"/>
                <a:gd name="T5" fmla="*/ 1048 h 1048"/>
                <a:gd name="T6" fmla="*/ 447 w 456"/>
                <a:gd name="T7" fmla="*/ 397 h 1048"/>
                <a:gd name="T8" fmla="*/ 0 w 456"/>
                <a:gd name="T9" fmla="*/ 0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6" h="1048">
                  <a:moveTo>
                    <a:pt x="0" y="0"/>
                  </a:moveTo>
                  <a:lnTo>
                    <a:pt x="0" y="596"/>
                  </a:lnTo>
                  <a:lnTo>
                    <a:pt x="456" y="1048"/>
                  </a:lnTo>
                  <a:lnTo>
                    <a:pt x="447" y="3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84" name="Freeform 1076"/>
            <p:cNvSpPr>
              <a:spLocks noChangeAspect="1"/>
            </p:cNvSpPr>
            <p:nvPr/>
          </p:nvSpPr>
          <p:spPr bwMode="auto">
            <a:xfrm>
              <a:off x="1730" y="1770"/>
              <a:ext cx="598" cy="1440"/>
            </a:xfrm>
            <a:custGeom>
              <a:avLst/>
              <a:gdLst>
                <a:gd name="T0" fmla="*/ 0 w 592"/>
                <a:gd name="T1" fmla="*/ 0 h 1696"/>
                <a:gd name="T2" fmla="*/ 0 w 592"/>
                <a:gd name="T3" fmla="*/ 1000 h 1696"/>
                <a:gd name="T4" fmla="*/ 592 w 592"/>
                <a:gd name="T5" fmla="*/ 1696 h 1696"/>
                <a:gd name="T6" fmla="*/ 592 w 592"/>
                <a:gd name="T7" fmla="*/ 488 h 1696"/>
                <a:gd name="T8" fmla="*/ 0 w 592"/>
                <a:gd name="T9" fmla="*/ 0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2" h="1696">
                  <a:moveTo>
                    <a:pt x="0" y="0"/>
                  </a:moveTo>
                  <a:lnTo>
                    <a:pt x="0" y="1000"/>
                  </a:lnTo>
                  <a:lnTo>
                    <a:pt x="592" y="1696"/>
                  </a:lnTo>
                  <a:lnTo>
                    <a:pt x="592" y="4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85" name="Freeform 1077"/>
            <p:cNvSpPr>
              <a:spLocks noChangeAspect="1"/>
            </p:cNvSpPr>
            <p:nvPr/>
          </p:nvSpPr>
          <p:spPr bwMode="auto">
            <a:xfrm>
              <a:off x="1795" y="1961"/>
              <a:ext cx="460" cy="889"/>
            </a:xfrm>
            <a:custGeom>
              <a:avLst/>
              <a:gdLst>
                <a:gd name="T0" fmla="*/ 0 w 456"/>
                <a:gd name="T1" fmla="*/ 0 h 1048"/>
                <a:gd name="T2" fmla="*/ 0 w 456"/>
                <a:gd name="T3" fmla="*/ 596 h 1048"/>
                <a:gd name="T4" fmla="*/ 456 w 456"/>
                <a:gd name="T5" fmla="*/ 1048 h 1048"/>
                <a:gd name="T6" fmla="*/ 447 w 456"/>
                <a:gd name="T7" fmla="*/ 397 h 1048"/>
                <a:gd name="T8" fmla="*/ 0 w 456"/>
                <a:gd name="T9" fmla="*/ 0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6" h="1048">
                  <a:moveTo>
                    <a:pt x="0" y="0"/>
                  </a:moveTo>
                  <a:lnTo>
                    <a:pt x="0" y="596"/>
                  </a:lnTo>
                  <a:lnTo>
                    <a:pt x="456" y="1048"/>
                  </a:lnTo>
                  <a:lnTo>
                    <a:pt x="447" y="3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86" name="Freeform 1078"/>
            <p:cNvSpPr>
              <a:spLocks noChangeAspect="1"/>
            </p:cNvSpPr>
            <p:nvPr/>
          </p:nvSpPr>
          <p:spPr bwMode="auto">
            <a:xfrm>
              <a:off x="1632" y="1833"/>
              <a:ext cx="598" cy="1439"/>
            </a:xfrm>
            <a:custGeom>
              <a:avLst/>
              <a:gdLst>
                <a:gd name="T0" fmla="*/ 0 w 592"/>
                <a:gd name="T1" fmla="*/ 0 h 1696"/>
                <a:gd name="T2" fmla="*/ 0 w 592"/>
                <a:gd name="T3" fmla="*/ 1000 h 1696"/>
                <a:gd name="T4" fmla="*/ 592 w 592"/>
                <a:gd name="T5" fmla="*/ 1696 h 1696"/>
                <a:gd name="T6" fmla="*/ 592 w 592"/>
                <a:gd name="T7" fmla="*/ 488 h 1696"/>
                <a:gd name="T8" fmla="*/ 0 w 592"/>
                <a:gd name="T9" fmla="*/ 0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2" h="1696">
                  <a:moveTo>
                    <a:pt x="0" y="0"/>
                  </a:moveTo>
                  <a:lnTo>
                    <a:pt x="0" y="1000"/>
                  </a:lnTo>
                  <a:lnTo>
                    <a:pt x="592" y="1696"/>
                  </a:lnTo>
                  <a:lnTo>
                    <a:pt x="592" y="4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87" name="Freeform 1079"/>
            <p:cNvSpPr>
              <a:spLocks noChangeAspect="1"/>
            </p:cNvSpPr>
            <p:nvPr/>
          </p:nvSpPr>
          <p:spPr bwMode="auto">
            <a:xfrm>
              <a:off x="1697" y="2023"/>
              <a:ext cx="460" cy="890"/>
            </a:xfrm>
            <a:custGeom>
              <a:avLst/>
              <a:gdLst>
                <a:gd name="T0" fmla="*/ 0 w 456"/>
                <a:gd name="T1" fmla="*/ 0 h 1048"/>
                <a:gd name="T2" fmla="*/ 0 w 456"/>
                <a:gd name="T3" fmla="*/ 596 h 1048"/>
                <a:gd name="T4" fmla="*/ 456 w 456"/>
                <a:gd name="T5" fmla="*/ 1048 h 1048"/>
                <a:gd name="T6" fmla="*/ 447 w 456"/>
                <a:gd name="T7" fmla="*/ 397 h 1048"/>
                <a:gd name="T8" fmla="*/ 0 w 456"/>
                <a:gd name="T9" fmla="*/ 0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6" h="1048">
                  <a:moveTo>
                    <a:pt x="0" y="0"/>
                  </a:moveTo>
                  <a:lnTo>
                    <a:pt x="0" y="596"/>
                  </a:lnTo>
                  <a:lnTo>
                    <a:pt x="456" y="1048"/>
                  </a:lnTo>
                  <a:lnTo>
                    <a:pt x="447" y="3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88" name="Freeform 1080"/>
            <p:cNvSpPr>
              <a:spLocks noChangeAspect="1"/>
            </p:cNvSpPr>
            <p:nvPr/>
          </p:nvSpPr>
          <p:spPr bwMode="auto">
            <a:xfrm>
              <a:off x="1535" y="1895"/>
              <a:ext cx="597" cy="1439"/>
            </a:xfrm>
            <a:custGeom>
              <a:avLst/>
              <a:gdLst>
                <a:gd name="T0" fmla="*/ 0 w 592"/>
                <a:gd name="T1" fmla="*/ 0 h 1696"/>
                <a:gd name="T2" fmla="*/ 0 w 592"/>
                <a:gd name="T3" fmla="*/ 1000 h 1696"/>
                <a:gd name="T4" fmla="*/ 592 w 592"/>
                <a:gd name="T5" fmla="*/ 1696 h 1696"/>
                <a:gd name="T6" fmla="*/ 592 w 592"/>
                <a:gd name="T7" fmla="*/ 488 h 1696"/>
                <a:gd name="T8" fmla="*/ 0 w 592"/>
                <a:gd name="T9" fmla="*/ 0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2" h="1696">
                  <a:moveTo>
                    <a:pt x="0" y="0"/>
                  </a:moveTo>
                  <a:lnTo>
                    <a:pt x="0" y="1000"/>
                  </a:lnTo>
                  <a:lnTo>
                    <a:pt x="592" y="1696"/>
                  </a:lnTo>
                  <a:lnTo>
                    <a:pt x="592" y="4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89" name="Freeform 1081"/>
            <p:cNvSpPr>
              <a:spLocks noChangeAspect="1"/>
            </p:cNvSpPr>
            <p:nvPr/>
          </p:nvSpPr>
          <p:spPr bwMode="auto">
            <a:xfrm>
              <a:off x="1599" y="2085"/>
              <a:ext cx="460" cy="890"/>
            </a:xfrm>
            <a:custGeom>
              <a:avLst/>
              <a:gdLst>
                <a:gd name="T0" fmla="*/ 0 w 456"/>
                <a:gd name="T1" fmla="*/ 0 h 1048"/>
                <a:gd name="T2" fmla="*/ 0 w 456"/>
                <a:gd name="T3" fmla="*/ 596 h 1048"/>
                <a:gd name="T4" fmla="*/ 456 w 456"/>
                <a:gd name="T5" fmla="*/ 1048 h 1048"/>
                <a:gd name="T6" fmla="*/ 447 w 456"/>
                <a:gd name="T7" fmla="*/ 397 h 1048"/>
                <a:gd name="T8" fmla="*/ 0 w 456"/>
                <a:gd name="T9" fmla="*/ 0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6" h="1048">
                  <a:moveTo>
                    <a:pt x="0" y="0"/>
                  </a:moveTo>
                  <a:lnTo>
                    <a:pt x="0" y="596"/>
                  </a:lnTo>
                  <a:lnTo>
                    <a:pt x="456" y="1048"/>
                  </a:lnTo>
                  <a:lnTo>
                    <a:pt x="447" y="3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90" name="Freeform 1082"/>
            <p:cNvSpPr>
              <a:spLocks noChangeAspect="1"/>
            </p:cNvSpPr>
            <p:nvPr/>
          </p:nvSpPr>
          <p:spPr bwMode="auto">
            <a:xfrm>
              <a:off x="1437" y="1957"/>
              <a:ext cx="597" cy="1440"/>
            </a:xfrm>
            <a:custGeom>
              <a:avLst/>
              <a:gdLst>
                <a:gd name="T0" fmla="*/ 0 w 592"/>
                <a:gd name="T1" fmla="*/ 0 h 1696"/>
                <a:gd name="T2" fmla="*/ 0 w 592"/>
                <a:gd name="T3" fmla="*/ 1000 h 1696"/>
                <a:gd name="T4" fmla="*/ 592 w 592"/>
                <a:gd name="T5" fmla="*/ 1696 h 1696"/>
                <a:gd name="T6" fmla="*/ 592 w 592"/>
                <a:gd name="T7" fmla="*/ 488 h 1696"/>
                <a:gd name="T8" fmla="*/ 0 w 592"/>
                <a:gd name="T9" fmla="*/ 0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2" h="1696">
                  <a:moveTo>
                    <a:pt x="0" y="0"/>
                  </a:moveTo>
                  <a:lnTo>
                    <a:pt x="0" y="1000"/>
                  </a:lnTo>
                  <a:lnTo>
                    <a:pt x="592" y="1696"/>
                  </a:lnTo>
                  <a:lnTo>
                    <a:pt x="592" y="4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91" name="Freeform 1083"/>
            <p:cNvSpPr>
              <a:spLocks noChangeAspect="1"/>
            </p:cNvSpPr>
            <p:nvPr/>
          </p:nvSpPr>
          <p:spPr bwMode="auto">
            <a:xfrm>
              <a:off x="1502" y="2148"/>
              <a:ext cx="459" cy="889"/>
            </a:xfrm>
            <a:custGeom>
              <a:avLst/>
              <a:gdLst>
                <a:gd name="T0" fmla="*/ 0 w 456"/>
                <a:gd name="T1" fmla="*/ 0 h 1048"/>
                <a:gd name="T2" fmla="*/ 0 w 456"/>
                <a:gd name="T3" fmla="*/ 596 h 1048"/>
                <a:gd name="T4" fmla="*/ 456 w 456"/>
                <a:gd name="T5" fmla="*/ 1048 h 1048"/>
                <a:gd name="T6" fmla="*/ 447 w 456"/>
                <a:gd name="T7" fmla="*/ 397 h 1048"/>
                <a:gd name="T8" fmla="*/ 0 w 456"/>
                <a:gd name="T9" fmla="*/ 0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6" h="1048">
                  <a:moveTo>
                    <a:pt x="0" y="0"/>
                  </a:moveTo>
                  <a:lnTo>
                    <a:pt x="0" y="596"/>
                  </a:lnTo>
                  <a:lnTo>
                    <a:pt x="456" y="1048"/>
                  </a:lnTo>
                  <a:lnTo>
                    <a:pt x="447" y="3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92" name="Freeform 1084"/>
            <p:cNvSpPr>
              <a:spLocks noChangeAspect="1"/>
            </p:cNvSpPr>
            <p:nvPr/>
          </p:nvSpPr>
          <p:spPr bwMode="auto">
            <a:xfrm>
              <a:off x="1339" y="2020"/>
              <a:ext cx="597" cy="1439"/>
            </a:xfrm>
            <a:custGeom>
              <a:avLst/>
              <a:gdLst>
                <a:gd name="T0" fmla="*/ 0 w 592"/>
                <a:gd name="T1" fmla="*/ 0 h 1696"/>
                <a:gd name="T2" fmla="*/ 0 w 592"/>
                <a:gd name="T3" fmla="*/ 1000 h 1696"/>
                <a:gd name="T4" fmla="*/ 592 w 592"/>
                <a:gd name="T5" fmla="*/ 1696 h 1696"/>
                <a:gd name="T6" fmla="*/ 592 w 592"/>
                <a:gd name="T7" fmla="*/ 488 h 1696"/>
                <a:gd name="T8" fmla="*/ 0 w 592"/>
                <a:gd name="T9" fmla="*/ 0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2" h="1696">
                  <a:moveTo>
                    <a:pt x="0" y="0"/>
                  </a:moveTo>
                  <a:lnTo>
                    <a:pt x="0" y="1000"/>
                  </a:lnTo>
                  <a:lnTo>
                    <a:pt x="592" y="1696"/>
                  </a:lnTo>
                  <a:lnTo>
                    <a:pt x="592" y="4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93" name="Freeform 1085"/>
            <p:cNvSpPr>
              <a:spLocks noChangeAspect="1"/>
            </p:cNvSpPr>
            <p:nvPr/>
          </p:nvSpPr>
          <p:spPr bwMode="auto">
            <a:xfrm>
              <a:off x="1404" y="2210"/>
              <a:ext cx="459" cy="890"/>
            </a:xfrm>
            <a:custGeom>
              <a:avLst/>
              <a:gdLst>
                <a:gd name="T0" fmla="*/ 0 w 456"/>
                <a:gd name="T1" fmla="*/ 0 h 1048"/>
                <a:gd name="T2" fmla="*/ 0 w 456"/>
                <a:gd name="T3" fmla="*/ 596 h 1048"/>
                <a:gd name="T4" fmla="*/ 456 w 456"/>
                <a:gd name="T5" fmla="*/ 1048 h 1048"/>
                <a:gd name="T6" fmla="*/ 447 w 456"/>
                <a:gd name="T7" fmla="*/ 397 h 1048"/>
                <a:gd name="T8" fmla="*/ 0 w 456"/>
                <a:gd name="T9" fmla="*/ 0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6" h="1048">
                  <a:moveTo>
                    <a:pt x="0" y="0"/>
                  </a:moveTo>
                  <a:lnTo>
                    <a:pt x="0" y="596"/>
                  </a:lnTo>
                  <a:lnTo>
                    <a:pt x="456" y="1048"/>
                  </a:lnTo>
                  <a:lnTo>
                    <a:pt x="447" y="3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94" name="Freeform 1086"/>
            <p:cNvSpPr>
              <a:spLocks noChangeAspect="1"/>
            </p:cNvSpPr>
            <p:nvPr/>
          </p:nvSpPr>
          <p:spPr bwMode="auto">
            <a:xfrm>
              <a:off x="1240" y="2081"/>
              <a:ext cx="597" cy="1439"/>
            </a:xfrm>
            <a:custGeom>
              <a:avLst/>
              <a:gdLst>
                <a:gd name="T0" fmla="*/ 0 w 592"/>
                <a:gd name="T1" fmla="*/ 0 h 1696"/>
                <a:gd name="T2" fmla="*/ 0 w 592"/>
                <a:gd name="T3" fmla="*/ 1000 h 1696"/>
                <a:gd name="T4" fmla="*/ 592 w 592"/>
                <a:gd name="T5" fmla="*/ 1696 h 1696"/>
                <a:gd name="T6" fmla="*/ 592 w 592"/>
                <a:gd name="T7" fmla="*/ 488 h 1696"/>
                <a:gd name="T8" fmla="*/ 0 w 592"/>
                <a:gd name="T9" fmla="*/ 0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2" h="1696">
                  <a:moveTo>
                    <a:pt x="0" y="0"/>
                  </a:moveTo>
                  <a:lnTo>
                    <a:pt x="0" y="1000"/>
                  </a:lnTo>
                  <a:lnTo>
                    <a:pt x="592" y="1696"/>
                  </a:lnTo>
                  <a:lnTo>
                    <a:pt x="592" y="4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95" name="Freeform 1087"/>
            <p:cNvSpPr>
              <a:spLocks noChangeAspect="1"/>
            </p:cNvSpPr>
            <p:nvPr/>
          </p:nvSpPr>
          <p:spPr bwMode="auto">
            <a:xfrm>
              <a:off x="1305" y="2271"/>
              <a:ext cx="459" cy="890"/>
            </a:xfrm>
            <a:custGeom>
              <a:avLst/>
              <a:gdLst>
                <a:gd name="T0" fmla="*/ 0 w 456"/>
                <a:gd name="T1" fmla="*/ 0 h 1048"/>
                <a:gd name="T2" fmla="*/ 0 w 456"/>
                <a:gd name="T3" fmla="*/ 596 h 1048"/>
                <a:gd name="T4" fmla="*/ 456 w 456"/>
                <a:gd name="T5" fmla="*/ 1048 h 1048"/>
                <a:gd name="T6" fmla="*/ 447 w 456"/>
                <a:gd name="T7" fmla="*/ 397 h 1048"/>
                <a:gd name="T8" fmla="*/ 0 w 456"/>
                <a:gd name="T9" fmla="*/ 0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6" h="1048">
                  <a:moveTo>
                    <a:pt x="0" y="0"/>
                  </a:moveTo>
                  <a:lnTo>
                    <a:pt x="0" y="596"/>
                  </a:lnTo>
                  <a:lnTo>
                    <a:pt x="456" y="1048"/>
                  </a:lnTo>
                  <a:lnTo>
                    <a:pt x="447" y="3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96" name="Text Box 1088"/>
            <p:cNvSpPr txBox="1">
              <a:spLocks noChangeAspect="1" noChangeArrowheads="1"/>
            </p:cNvSpPr>
            <p:nvPr/>
          </p:nvSpPr>
          <p:spPr bwMode="auto">
            <a:xfrm rot="2485238">
              <a:off x="1249" y="2599"/>
              <a:ext cx="739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1429" tIns="45714" rIns="91429" bIns="45714">
              <a:spAutoFit/>
            </a:bodyPr>
            <a:lstStyle/>
            <a:p>
              <a:pPr algn="ctr"/>
              <a:r>
                <a:rPr lang="en-US" sz="1100" dirty="0">
                  <a:latin typeface="+mn-lt"/>
                </a:rPr>
                <a:t>Line Interface</a:t>
              </a:r>
            </a:p>
          </p:txBody>
        </p:sp>
        <p:sp>
          <p:nvSpPr>
            <p:cNvPr id="1016897" name="Freeform 1089"/>
            <p:cNvSpPr>
              <a:spLocks noChangeAspect="1"/>
            </p:cNvSpPr>
            <p:nvPr/>
          </p:nvSpPr>
          <p:spPr bwMode="auto">
            <a:xfrm>
              <a:off x="1021" y="2165"/>
              <a:ext cx="554" cy="1439"/>
            </a:xfrm>
            <a:custGeom>
              <a:avLst/>
              <a:gdLst>
                <a:gd name="T0" fmla="*/ 0 w 592"/>
                <a:gd name="T1" fmla="*/ 0 h 1696"/>
                <a:gd name="T2" fmla="*/ 0 w 592"/>
                <a:gd name="T3" fmla="*/ 1000 h 1696"/>
                <a:gd name="T4" fmla="*/ 592 w 592"/>
                <a:gd name="T5" fmla="*/ 1696 h 1696"/>
                <a:gd name="T6" fmla="*/ 592 w 592"/>
                <a:gd name="T7" fmla="*/ 488 h 1696"/>
                <a:gd name="T8" fmla="*/ 0 w 592"/>
                <a:gd name="T9" fmla="*/ 0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2" h="1696">
                  <a:moveTo>
                    <a:pt x="0" y="0"/>
                  </a:moveTo>
                  <a:lnTo>
                    <a:pt x="0" y="1000"/>
                  </a:lnTo>
                  <a:lnTo>
                    <a:pt x="592" y="1696"/>
                  </a:lnTo>
                  <a:lnTo>
                    <a:pt x="592" y="4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79F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98" name="Freeform 1090"/>
            <p:cNvSpPr>
              <a:spLocks noChangeAspect="1"/>
            </p:cNvSpPr>
            <p:nvPr/>
          </p:nvSpPr>
          <p:spPr bwMode="auto">
            <a:xfrm>
              <a:off x="1186" y="2409"/>
              <a:ext cx="276" cy="503"/>
            </a:xfrm>
            <a:custGeom>
              <a:avLst/>
              <a:gdLst>
                <a:gd name="T0" fmla="*/ 0 w 296"/>
                <a:gd name="T1" fmla="*/ 0 h 592"/>
                <a:gd name="T2" fmla="*/ 0 w 296"/>
                <a:gd name="T3" fmla="*/ 352 h 592"/>
                <a:gd name="T4" fmla="*/ 280 w 296"/>
                <a:gd name="T5" fmla="*/ 592 h 592"/>
                <a:gd name="T6" fmla="*/ 296 w 296"/>
                <a:gd name="T7" fmla="*/ 240 h 592"/>
                <a:gd name="T8" fmla="*/ 0 w 296"/>
                <a:gd name="T9" fmla="*/ 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592">
                  <a:moveTo>
                    <a:pt x="0" y="0"/>
                  </a:moveTo>
                  <a:lnTo>
                    <a:pt x="0" y="352"/>
                  </a:lnTo>
                  <a:lnTo>
                    <a:pt x="280" y="592"/>
                  </a:lnTo>
                  <a:lnTo>
                    <a:pt x="296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899" name="Freeform 1091"/>
            <p:cNvSpPr>
              <a:spLocks noChangeAspect="1"/>
            </p:cNvSpPr>
            <p:nvPr/>
          </p:nvSpPr>
          <p:spPr bwMode="auto">
            <a:xfrm>
              <a:off x="1080" y="2701"/>
              <a:ext cx="427" cy="719"/>
            </a:xfrm>
            <a:custGeom>
              <a:avLst/>
              <a:gdLst>
                <a:gd name="T0" fmla="*/ 0 w 456"/>
                <a:gd name="T1" fmla="*/ 0 h 848"/>
                <a:gd name="T2" fmla="*/ 0 w 456"/>
                <a:gd name="T3" fmla="*/ 360 h 848"/>
                <a:gd name="T4" fmla="*/ 440 w 456"/>
                <a:gd name="T5" fmla="*/ 848 h 848"/>
                <a:gd name="T6" fmla="*/ 456 w 456"/>
                <a:gd name="T7" fmla="*/ 384 h 848"/>
                <a:gd name="T8" fmla="*/ 0 w 456"/>
                <a:gd name="T9" fmla="*/ 0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6" h="848">
                  <a:moveTo>
                    <a:pt x="0" y="0"/>
                  </a:moveTo>
                  <a:lnTo>
                    <a:pt x="0" y="360"/>
                  </a:lnTo>
                  <a:lnTo>
                    <a:pt x="440" y="848"/>
                  </a:lnTo>
                  <a:lnTo>
                    <a:pt x="456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900" name="Text Box 1092"/>
            <p:cNvSpPr txBox="1">
              <a:spLocks noChangeAspect="1" noChangeArrowheads="1"/>
            </p:cNvSpPr>
            <p:nvPr/>
          </p:nvSpPr>
          <p:spPr bwMode="auto">
            <a:xfrm rot="2158837">
              <a:off x="1185" y="2593"/>
              <a:ext cx="334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/>
            <a:p>
              <a:r>
                <a:rPr lang="en-US" sz="1100">
                  <a:latin typeface="+mn-lt"/>
                </a:rPr>
                <a:t>CPU</a:t>
              </a:r>
              <a:endParaRPr lang="en-US" sz="1600">
                <a:latin typeface="+mn-lt"/>
              </a:endParaRPr>
            </a:p>
          </p:txBody>
        </p:sp>
        <p:sp>
          <p:nvSpPr>
            <p:cNvPr id="1016901" name="Text Box 1093"/>
            <p:cNvSpPr txBox="1">
              <a:spLocks noChangeAspect="1" noChangeArrowheads="1"/>
            </p:cNvSpPr>
            <p:nvPr/>
          </p:nvSpPr>
          <p:spPr bwMode="auto">
            <a:xfrm rot="2485238">
              <a:off x="1003" y="3022"/>
              <a:ext cx="792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1429" tIns="45714" rIns="91429" bIns="45714">
              <a:spAutoFit/>
            </a:bodyPr>
            <a:lstStyle/>
            <a:p>
              <a:pPr algn="l"/>
              <a:r>
                <a:rPr lang="en-US" sz="1100" dirty="0">
                  <a:latin typeface="+mn-lt"/>
                </a:rPr>
                <a:t>Memory</a:t>
              </a:r>
            </a:p>
          </p:txBody>
        </p:sp>
        <p:grpSp>
          <p:nvGrpSpPr>
            <p:cNvPr id="1016902" name="Group 1094"/>
            <p:cNvGrpSpPr>
              <a:grpSpLocks/>
            </p:cNvGrpSpPr>
            <p:nvPr/>
          </p:nvGrpSpPr>
          <p:grpSpPr bwMode="auto">
            <a:xfrm>
              <a:off x="3590" y="3386"/>
              <a:ext cx="1584" cy="544"/>
              <a:chOff x="3264" y="3120"/>
              <a:chExt cx="1489" cy="816"/>
            </a:xfrm>
          </p:grpSpPr>
          <p:sp>
            <p:nvSpPr>
              <p:cNvPr id="1016903" name="Line 1095"/>
              <p:cNvSpPr>
                <a:spLocks noChangeShapeType="1"/>
              </p:cNvSpPr>
              <p:nvPr/>
            </p:nvSpPr>
            <p:spPr bwMode="auto">
              <a:xfrm flipV="1">
                <a:off x="3264" y="3120"/>
                <a:ext cx="1" cy="81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n-lt"/>
                </a:endParaRPr>
              </a:p>
            </p:txBody>
          </p:sp>
          <p:sp>
            <p:nvSpPr>
              <p:cNvPr id="1016904" name="Line 1096"/>
              <p:cNvSpPr>
                <a:spLocks noChangeShapeType="1"/>
              </p:cNvSpPr>
              <p:nvPr/>
            </p:nvSpPr>
            <p:spPr bwMode="auto">
              <a:xfrm flipV="1">
                <a:off x="4752" y="3120"/>
                <a:ext cx="1" cy="7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n-lt"/>
                </a:endParaRPr>
              </a:p>
            </p:txBody>
          </p:sp>
        </p:grpSp>
        <p:grpSp>
          <p:nvGrpSpPr>
            <p:cNvPr id="1016905" name="Group 1097"/>
            <p:cNvGrpSpPr>
              <a:grpSpLocks/>
            </p:cNvGrpSpPr>
            <p:nvPr/>
          </p:nvGrpSpPr>
          <p:grpSpPr bwMode="auto">
            <a:xfrm>
              <a:off x="3590" y="1210"/>
              <a:ext cx="1584" cy="1360"/>
              <a:chOff x="3264" y="1536"/>
              <a:chExt cx="1440" cy="1200"/>
            </a:xfrm>
          </p:grpSpPr>
          <p:sp>
            <p:nvSpPr>
              <p:cNvPr id="1016906" name="Freeform 1098"/>
              <p:cNvSpPr>
                <a:spLocks/>
              </p:cNvSpPr>
              <p:nvPr/>
            </p:nvSpPr>
            <p:spPr bwMode="auto">
              <a:xfrm>
                <a:off x="3264" y="1536"/>
                <a:ext cx="720" cy="1200"/>
              </a:xfrm>
              <a:custGeom>
                <a:avLst/>
                <a:gdLst>
                  <a:gd name="T0" fmla="*/ 0 w 720"/>
                  <a:gd name="T1" fmla="*/ 1200 h 1200"/>
                  <a:gd name="T2" fmla="*/ 0 w 720"/>
                  <a:gd name="T3" fmla="*/ 240 h 1200"/>
                  <a:gd name="T4" fmla="*/ 720 w 720"/>
                  <a:gd name="T5" fmla="*/ 0 h 1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0" h="1200">
                    <a:moveTo>
                      <a:pt x="0" y="1200"/>
                    </a:moveTo>
                    <a:lnTo>
                      <a:pt x="0" y="240"/>
                    </a:lnTo>
                    <a:lnTo>
                      <a:pt x="720" y="0"/>
                    </a:lnTo>
                  </a:path>
                </a:pathLst>
              </a:custGeom>
              <a:noFill/>
              <a:ln w="3810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n-lt"/>
                </a:endParaRPr>
              </a:p>
            </p:txBody>
          </p:sp>
          <p:sp>
            <p:nvSpPr>
              <p:cNvPr id="1016907" name="Freeform 1099"/>
              <p:cNvSpPr>
                <a:spLocks/>
              </p:cNvSpPr>
              <p:nvPr/>
            </p:nvSpPr>
            <p:spPr bwMode="auto">
              <a:xfrm flipH="1">
                <a:off x="3984" y="1584"/>
                <a:ext cx="720" cy="1152"/>
              </a:xfrm>
              <a:custGeom>
                <a:avLst/>
                <a:gdLst>
                  <a:gd name="T0" fmla="*/ 0 w 720"/>
                  <a:gd name="T1" fmla="*/ 1200 h 1200"/>
                  <a:gd name="T2" fmla="*/ 0 w 720"/>
                  <a:gd name="T3" fmla="*/ 240 h 1200"/>
                  <a:gd name="T4" fmla="*/ 720 w 720"/>
                  <a:gd name="T5" fmla="*/ 0 h 1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0" h="1200">
                    <a:moveTo>
                      <a:pt x="0" y="1200"/>
                    </a:moveTo>
                    <a:lnTo>
                      <a:pt x="0" y="240"/>
                    </a:lnTo>
                    <a:lnTo>
                      <a:pt x="720" y="0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n-lt"/>
                </a:endParaRPr>
              </a:p>
            </p:txBody>
          </p:sp>
        </p:grpSp>
        <p:grpSp>
          <p:nvGrpSpPr>
            <p:cNvPr id="1016908" name="Group 1100"/>
            <p:cNvGrpSpPr>
              <a:grpSpLocks/>
            </p:cNvGrpSpPr>
            <p:nvPr/>
          </p:nvGrpSpPr>
          <p:grpSpPr bwMode="auto">
            <a:xfrm>
              <a:off x="3326" y="1210"/>
              <a:ext cx="2112" cy="1306"/>
              <a:chOff x="3024" y="1536"/>
              <a:chExt cx="1920" cy="2352"/>
            </a:xfrm>
          </p:grpSpPr>
          <p:sp>
            <p:nvSpPr>
              <p:cNvPr id="1016909" name="Freeform 1101"/>
              <p:cNvSpPr>
                <a:spLocks/>
              </p:cNvSpPr>
              <p:nvPr/>
            </p:nvSpPr>
            <p:spPr bwMode="auto">
              <a:xfrm>
                <a:off x="3984" y="1536"/>
                <a:ext cx="960" cy="2304"/>
              </a:xfrm>
              <a:custGeom>
                <a:avLst/>
                <a:gdLst>
                  <a:gd name="T0" fmla="*/ 0 w 960"/>
                  <a:gd name="T1" fmla="*/ 0 h 2304"/>
                  <a:gd name="T2" fmla="*/ 960 w 960"/>
                  <a:gd name="T3" fmla="*/ 288 h 2304"/>
                  <a:gd name="T4" fmla="*/ 960 w 960"/>
                  <a:gd name="T5" fmla="*/ 2304 h 2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60" h="2304">
                    <a:moveTo>
                      <a:pt x="0" y="0"/>
                    </a:moveTo>
                    <a:lnTo>
                      <a:pt x="960" y="288"/>
                    </a:lnTo>
                    <a:lnTo>
                      <a:pt x="960" y="2304"/>
                    </a:lnTo>
                  </a:path>
                </a:pathLst>
              </a:custGeom>
              <a:noFill/>
              <a:ln w="3810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n-lt"/>
                </a:endParaRPr>
              </a:p>
            </p:txBody>
          </p:sp>
          <p:sp>
            <p:nvSpPr>
              <p:cNvPr id="1016910" name="Freeform 1102"/>
              <p:cNvSpPr>
                <a:spLocks/>
              </p:cNvSpPr>
              <p:nvPr/>
            </p:nvSpPr>
            <p:spPr bwMode="auto">
              <a:xfrm flipH="1">
                <a:off x="3024" y="1584"/>
                <a:ext cx="960" cy="2304"/>
              </a:xfrm>
              <a:custGeom>
                <a:avLst/>
                <a:gdLst>
                  <a:gd name="T0" fmla="*/ 0 w 960"/>
                  <a:gd name="T1" fmla="*/ 0 h 2304"/>
                  <a:gd name="T2" fmla="*/ 960 w 960"/>
                  <a:gd name="T3" fmla="*/ 288 h 2304"/>
                  <a:gd name="T4" fmla="*/ 960 w 960"/>
                  <a:gd name="T5" fmla="*/ 2304 h 2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60" h="2304">
                    <a:moveTo>
                      <a:pt x="0" y="0"/>
                    </a:moveTo>
                    <a:lnTo>
                      <a:pt x="960" y="288"/>
                    </a:lnTo>
                    <a:lnTo>
                      <a:pt x="960" y="2304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n-lt"/>
                </a:endParaRPr>
              </a:p>
            </p:txBody>
          </p:sp>
        </p:grpSp>
        <p:grpSp>
          <p:nvGrpSpPr>
            <p:cNvPr id="1016911" name="Group 1103"/>
            <p:cNvGrpSpPr>
              <a:grpSpLocks/>
            </p:cNvGrpSpPr>
            <p:nvPr/>
          </p:nvGrpSpPr>
          <p:grpSpPr bwMode="auto">
            <a:xfrm>
              <a:off x="3121" y="3075"/>
              <a:ext cx="625" cy="353"/>
              <a:chOff x="726" y="3082"/>
              <a:chExt cx="569" cy="312"/>
            </a:xfrm>
          </p:grpSpPr>
          <p:sp>
            <p:nvSpPr>
              <p:cNvPr id="1016912" name="Rectangle 1104"/>
              <p:cNvSpPr>
                <a:spLocks noChangeArrowheads="1"/>
              </p:cNvSpPr>
              <p:nvPr/>
            </p:nvSpPr>
            <p:spPr bwMode="auto">
              <a:xfrm>
                <a:off x="733" y="3084"/>
                <a:ext cx="552" cy="26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n-lt"/>
                </a:endParaRPr>
              </a:p>
            </p:txBody>
          </p:sp>
          <p:sp>
            <p:nvSpPr>
              <p:cNvPr id="1016913" name="Text Box 1105"/>
              <p:cNvSpPr txBox="1">
                <a:spLocks noChangeArrowheads="1"/>
              </p:cNvSpPr>
              <p:nvPr/>
            </p:nvSpPr>
            <p:spPr bwMode="auto">
              <a:xfrm>
                <a:off x="726" y="3082"/>
                <a:ext cx="569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1429" tIns="45714" rIns="91429" bIns="45714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600">
                    <a:latin typeface="+mn-lt"/>
                  </a:rPr>
                  <a:t>Fwding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1600">
                    <a:latin typeface="+mn-lt"/>
                  </a:rPr>
                  <a:t>Table</a:t>
                </a:r>
              </a:p>
            </p:txBody>
          </p:sp>
        </p:grpSp>
        <p:sp>
          <p:nvSpPr>
            <p:cNvPr id="1016914" name="Rectangle 1106"/>
            <p:cNvSpPr>
              <a:spLocks noChangeArrowheads="1"/>
            </p:cNvSpPr>
            <p:nvPr/>
          </p:nvSpPr>
          <p:spPr bwMode="auto">
            <a:xfrm>
              <a:off x="4072" y="2594"/>
              <a:ext cx="607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915" name="Text Box 1107"/>
            <p:cNvSpPr txBox="1">
              <a:spLocks noChangeArrowheads="1"/>
            </p:cNvSpPr>
            <p:nvPr/>
          </p:nvSpPr>
          <p:spPr bwMode="auto">
            <a:xfrm>
              <a:off x="4046" y="2584"/>
              <a:ext cx="665" cy="3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>
                  <a:latin typeface="+mn-lt"/>
                </a:rPr>
                <a:t>Routing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>
                  <a:latin typeface="+mn-lt"/>
                </a:rPr>
                <a:t>Table</a:t>
              </a:r>
            </a:p>
          </p:txBody>
        </p:sp>
        <p:sp>
          <p:nvSpPr>
            <p:cNvPr id="1016916" name="Rectangle 1108"/>
            <p:cNvSpPr>
              <a:spLocks noChangeArrowheads="1"/>
            </p:cNvSpPr>
            <p:nvPr/>
          </p:nvSpPr>
          <p:spPr bwMode="auto">
            <a:xfrm>
              <a:off x="5042" y="3082"/>
              <a:ext cx="608" cy="3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6917" name="Text Box 1109"/>
            <p:cNvSpPr txBox="1">
              <a:spLocks noChangeArrowheads="1"/>
            </p:cNvSpPr>
            <p:nvPr/>
          </p:nvSpPr>
          <p:spPr bwMode="auto">
            <a:xfrm>
              <a:off x="5022" y="3074"/>
              <a:ext cx="625" cy="3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>
                  <a:latin typeface="+mn-lt"/>
                </a:rPr>
                <a:t>Fwding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>
                  <a:latin typeface="+mn-lt"/>
                </a:rPr>
                <a:t>Table</a:t>
              </a:r>
            </a:p>
          </p:txBody>
        </p:sp>
        <p:grpSp>
          <p:nvGrpSpPr>
            <p:cNvPr id="1016918" name="Group 1110"/>
            <p:cNvGrpSpPr>
              <a:grpSpLocks/>
            </p:cNvGrpSpPr>
            <p:nvPr/>
          </p:nvGrpSpPr>
          <p:grpSpPr bwMode="auto">
            <a:xfrm>
              <a:off x="3326" y="2951"/>
              <a:ext cx="2112" cy="1034"/>
              <a:chOff x="3024" y="3072"/>
              <a:chExt cx="1920" cy="912"/>
            </a:xfrm>
          </p:grpSpPr>
          <p:sp>
            <p:nvSpPr>
              <p:cNvPr id="1016919" name="Line 1111"/>
              <p:cNvSpPr>
                <a:spLocks noChangeShapeType="1"/>
              </p:cNvSpPr>
              <p:nvPr/>
            </p:nvSpPr>
            <p:spPr bwMode="auto">
              <a:xfrm>
                <a:off x="3024" y="3072"/>
                <a:ext cx="0" cy="9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>
                  <a:latin typeface="+mn-lt"/>
                </a:endParaRPr>
              </a:p>
            </p:txBody>
          </p:sp>
          <p:sp>
            <p:nvSpPr>
              <p:cNvPr id="1016920" name="Line 1112"/>
              <p:cNvSpPr>
                <a:spLocks noChangeShapeType="1"/>
              </p:cNvSpPr>
              <p:nvPr/>
            </p:nvSpPr>
            <p:spPr bwMode="auto">
              <a:xfrm>
                <a:off x="4944" y="3072"/>
                <a:ext cx="0" cy="81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>
                  <a:latin typeface="+mn-lt"/>
                </a:endParaRPr>
              </a:p>
            </p:txBody>
          </p:sp>
        </p:grpSp>
        <p:grpSp>
          <p:nvGrpSpPr>
            <p:cNvPr id="1016921" name="Group 1113"/>
            <p:cNvGrpSpPr>
              <a:grpSpLocks/>
            </p:cNvGrpSpPr>
            <p:nvPr/>
          </p:nvGrpSpPr>
          <p:grpSpPr bwMode="auto">
            <a:xfrm>
              <a:off x="3590" y="2931"/>
              <a:ext cx="1584" cy="183"/>
              <a:chOff x="3264" y="3054"/>
              <a:chExt cx="1440" cy="162"/>
            </a:xfrm>
          </p:grpSpPr>
          <p:sp>
            <p:nvSpPr>
              <p:cNvPr id="1016922" name="Line 1114"/>
              <p:cNvSpPr>
                <a:spLocks noChangeShapeType="1"/>
              </p:cNvSpPr>
              <p:nvPr/>
            </p:nvSpPr>
            <p:spPr bwMode="auto">
              <a:xfrm flipV="1">
                <a:off x="3264" y="3054"/>
                <a:ext cx="0" cy="16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n-lt"/>
                </a:endParaRPr>
              </a:p>
            </p:txBody>
          </p:sp>
          <p:sp>
            <p:nvSpPr>
              <p:cNvPr id="1016923" name="Line 1115"/>
              <p:cNvSpPr>
                <a:spLocks noChangeShapeType="1"/>
              </p:cNvSpPr>
              <p:nvPr/>
            </p:nvSpPr>
            <p:spPr bwMode="auto">
              <a:xfrm flipV="1">
                <a:off x="4704" y="3072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>
                  <a:latin typeface="+mn-lt"/>
                </a:endParaRPr>
              </a:p>
            </p:txBody>
          </p:sp>
        </p:grpSp>
      </p:grpSp>
      <p:sp>
        <p:nvSpPr>
          <p:cNvPr id="1016925" name="Text Box 1117"/>
          <p:cNvSpPr txBox="1">
            <a:spLocks noChangeArrowheads="1"/>
          </p:cNvSpPr>
          <p:nvPr/>
        </p:nvSpPr>
        <p:spPr bwMode="auto">
          <a:xfrm>
            <a:off x="5970588" y="6229350"/>
            <a:ext cx="22240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/>
              <a:t>(*Slide by Nick McKeown)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533400" y="2819400"/>
            <a:ext cx="1066800" cy="1600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 rot="5400000">
            <a:off x="5295900" y="-571500"/>
            <a:ext cx="1295400" cy="5029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11234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-152400" y="-304800"/>
            <a:ext cx="9372600" cy="1371600"/>
          </a:xfrm>
        </p:spPr>
        <p:txBody>
          <a:bodyPr/>
          <a:lstStyle/>
          <a:p>
            <a:pPr algn="ctr"/>
            <a:r>
              <a:rPr lang="en-US" sz="4000" dirty="0" smtClean="0">
                <a:latin typeface="+mn-lt"/>
                <a:ea typeface="ＭＳ Ｐゴシック" charset="0"/>
                <a:cs typeface="ＭＳ Ｐゴシック" charset="0"/>
              </a:rPr>
              <a:t>What’s hard about the switch fabric?</a:t>
            </a:r>
            <a:endParaRPr lang="en-US" sz="40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pic>
        <p:nvPicPr>
          <p:cNvPr id="74754" name="Picture 5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741613"/>
            <a:ext cx="99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5" name="Picture 5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875213"/>
            <a:ext cx="99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6" name="Picture 5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17613"/>
            <a:ext cx="99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7" name="Picture 5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265613"/>
            <a:ext cx="99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8" name="Picture 5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17613"/>
            <a:ext cx="99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9" name="TextBox 12"/>
          <p:cNvSpPr txBox="1">
            <a:spLocks noChangeArrowheads="1"/>
          </p:cNvSpPr>
          <p:nvPr/>
        </p:nvSpPr>
        <p:spPr bwMode="auto">
          <a:xfrm>
            <a:off x="7466013" y="1293813"/>
            <a:ext cx="1108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to MIT</a:t>
            </a:r>
          </a:p>
        </p:txBody>
      </p:sp>
      <p:sp>
        <p:nvSpPr>
          <p:cNvPr id="74760" name="TextBox 14"/>
          <p:cNvSpPr txBox="1">
            <a:spLocks noChangeArrowheads="1"/>
          </p:cNvSpPr>
          <p:nvPr/>
        </p:nvSpPr>
        <p:spPr bwMode="auto">
          <a:xfrm>
            <a:off x="404813" y="4951413"/>
            <a:ext cx="966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to UW</a:t>
            </a:r>
          </a:p>
        </p:txBody>
      </p:sp>
      <p:sp>
        <p:nvSpPr>
          <p:cNvPr id="74761" name="TextBox 15"/>
          <p:cNvSpPr txBox="1">
            <a:spLocks noChangeArrowheads="1"/>
          </p:cNvSpPr>
          <p:nvPr/>
        </p:nvSpPr>
        <p:spPr bwMode="auto">
          <a:xfrm>
            <a:off x="1262063" y="1152526"/>
            <a:ext cx="581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UCB</a:t>
            </a:r>
          </a:p>
        </p:txBody>
      </p:sp>
      <p:sp>
        <p:nvSpPr>
          <p:cNvPr id="74762" name="TextBox 31"/>
          <p:cNvSpPr txBox="1">
            <a:spLocks noChangeArrowheads="1"/>
          </p:cNvSpPr>
          <p:nvPr/>
        </p:nvSpPr>
        <p:spPr bwMode="auto">
          <a:xfrm>
            <a:off x="7081838" y="5027613"/>
            <a:ext cx="842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to NYU</a:t>
            </a:r>
          </a:p>
        </p:txBody>
      </p:sp>
      <p:pic>
        <p:nvPicPr>
          <p:cNvPr id="74783" name="Picture 2" descr="C:\Documents and Settings\spratnas\Local Settings\Temporary Internet Files\Content.IE5\CLEFC5EZ\MCj0441738000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89213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84" name="Picture 5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94013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4" name="Straight Connector 33"/>
          <p:cNvCxnSpPr>
            <a:stCxn id="74784" idx="3"/>
            <a:endCxn id="74754" idx="1"/>
          </p:cNvCxnSpPr>
          <p:nvPr/>
        </p:nvCxnSpPr>
        <p:spPr>
          <a:xfrm flipV="1">
            <a:off x="1752600" y="3084513"/>
            <a:ext cx="1828800" cy="381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590800" y="3236913"/>
            <a:ext cx="1143000" cy="11049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V="1">
            <a:off x="4229100" y="3313113"/>
            <a:ext cx="1676400" cy="16002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4343400" y="1674813"/>
            <a:ext cx="1752600" cy="11430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2590800" y="1751013"/>
            <a:ext cx="1143000" cy="10668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6200000" flipV="1">
            <a:off x="2514600" y="4799013"/>
            <a:ext cx="228600" cy="2286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1295400" y="4799013"/>
            <a:ext cx="533400" cy="3048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6200000" flipH="1">
            <a:off x="1600200" y="4037013"/>
            <a:ext cx="304800" cy="3048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>
            <a:off x="6553200" y="5254626"/>
            <a:ext cx="381000" cy="1587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 flipV="1">
            <a:off x="5334000" y="5334001"/>
            <a:ext cx="381000" cy="150812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972300" y="1522413"/>
            <a:ext cx="495300" cy="1588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6324601" y="1065213"/>
            <a:ext cx="304800" cy="3175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1752600" y="2589213"/>
            <a:ext cx="1447800" cy="381000"/>
            <a:chOff x="885372" y="3276600"/>
            <a:chExt cx="1172028" cy="228600"/>
          </a:xfrm>
        </p:grpSpPr>
        <p:sp>
          <p:nvSpPr>
            <p:cNvPr id="36" name="Rectangle 35"/>
            <p:cNvSpPr/>
            <p:nvPr/>
          </p:nvSpPr>
          <p:spPr>
            <a:xfrm>
              <a:off x="885372" y="3276600"/>
              <a:ext cx="867455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111010010</a:t>
              </a:r>
              <a:endParaRPr lang="en-US" sz="28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77005" y="3276600"/>
              <a:ext cx="380395" cy="2286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MIT</a:t>
              </a:r>
            </a:p>
          </p:txBody>
        </p:sp>
      </p:grpSp>
      <p:sp>
        <p:nvSpPr>
          <p:cNvPr id="74801" name="TextBox 10"/>
          <p:cNvSpPr txBox="1">
            <a:spLocks noChangeArrowheads="1"/>
          </p:cNvSpPr>
          <p:nvPr/>
        </p:nvSpPr>
        <p:spPr bwMode="auto">
          <a:xfrm>
            <a:off x="5791200" y="1751013"/>
            <a:ext cx="1416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</a:rPr>
              <a:t>switch#2</a:t>
            </a:r>
          </a:p>
        </p:txBody>
      </p:sp>
      <p:sp>
        <p:nvSpPr>
          <p:cNvPr id="74802" name="TextBox 48"/>
          <p:cNvSpPr txBox="1">
            <a:spLocks noChangeArrowheads="1"/>
          </p:cNvSpPr>
          <p:nvPr/>
        </p:nvSpPr>
        <p:spPr bwMode="auto">
          <a:xfrm>
            <a:off x="1600200" y="4799013"/>
            <a:ext cx="1416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</a:rPr>
              <a:t>switch#5</a:t>
            </a:r>
          </a:p>
        </p:txBody>
      </p:sp>
      <p:sp>
        <p:nvSpPr>
          <p:cNvPr id="74803" name="TextBox 51"/>
          <p:cNvSpPr txBox="1">
            <a:spLocks noChangeArrowheads="1"/>
          </p:cNvSpPr>
          <p:nvPr/>
        </p:nvSpPr>
        <p:spPr bwMode="auto">
          <a:xfrm>
            <a:off x="5410200" y="5408613"/>
            <a:ext cx="1416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</a:rPr>
              <a:t>switch#3</a:t>
            </a:r>
          </a:p>
        </p:txBody>
      </p:sp>
      <p:sp>
        <p:nvSpPr>
          <p:cNvPr id="74804" name="TextBox 55"/>
          <p:cNvSpPr txBox="1">
            <a:spLocks noChangeArrowheads="1"/>
          </p:cNvSpPr>
          <p:nvPr/>
        </p:nvSpPr>
        <p:spPr bwMode="auto">
          <a:xfrm>
            <a:off x="1447800" y="1751013"/>
            <a:ext cx="1416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</a:rPr>
              <a:t>switch#4</a:t>
            </a:r>
          </a:p>
        </p:txBody>
      </p:sp>
      <p:sp>
        <p:nvSpPr>
          <p:cNvPr id="38" name="Title 1"/>
          <p:cNvSpPr txBox="1">
            <a:spLocks/>
          </p:cNvSpPr>
          <p:nvPr/>
        </p:nvSpPr>
        <p:spPr bwMode="auto">
          <a:xfrm>
            <a:off x="-152400" y="5486400"/>
            <a:ext cx="9372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4000" dirty="0" smtClean="0">
                <a:latin typeface="+mn-lt"/>
                <a:ea typeface="ＭＳ Ｐゴシック" charset="0"/>
                <a:cs typeface="ＭＳ Ｐゴシック" charset="0"/>
              </a:rPr>
              <a:t>Queuing!</a:t>
            </a:r>
            <a:endParaRPr lang="en-US" sz="40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39" name="Group 37"/>
          <p:cNvGrpSpPr>
            <a:grpSpLocks/>
          </p:cNvGrpSpPr>
          <p:nvPr/>
        </p:nvGrpSpPr>
        <p:grpSpPr bwMode="auto">
          <a:xfrm rot="2587447">
            <a:off x="2677878" y="1738787"/>
            <a:ext cx="1447800" cy="381000"/>
            <a:chOff x="885372" y="3276600"/>
            <a:chExt cx="1172028" cy="228600"/>
          </a:xfrm>
        </p:grpSpPr>
        <p:sp>
          <p:nvSpPr>
            <p:cNvPr id="40" name="Rectangle 39"/>
            <p:cNvSpPr/>
            <p:nvPr/>
          </p:nvSpPr>
          <p:spPr>
            <a:xfrm>
              <a:off x="885372" y="3276600"/>
              <a:ext cx="867455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111010010</a:t>
              </a:r>
              <a:endParaRPr lang="en-US" sz="28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677005" y="3276600"/>
              <a:ext cx="380395" cy="2286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MIT</a:t>
              </a:r>
            </a:p>
          </p:txBody>
        </p:sp>
      </p:grpSp>
      <p:sp>
        <p:nvSpPr>
          <p:cNvPr id="2" name="Right Arrow 1"/>
          <p:cNvSpPr/>
          <p:nvPr/>
        </p:nvSpPr>
        <p:spPr bwMode="auto">
          <a:xfrm rot="19550265">
            <a:off x="4611675" y="2356500"/>
            <a:ext cx="1524000" cy="609600"/>
          </a:xfrm>
          <a:prstGeom prst="right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2581" y="2495490"/>
            <a:ext cx="3035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?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1584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Router definitions</a:t>
            </a:r>
            <a:endParaRPr lang="en-US" b="1" dirty="0"/>
          </a:p>
        </p:txBody>
      </p:sp>
      <p:grpSp>
        <p:nvGrpSpPr>
          <p:cNvPr id="3" name="Group 39"/>
          <p:cNvGrpSpPr/>
          <p:nvPr/>
        </p:nvGrpSpPr>
        <p:grpSpPr>
          <a:xfrm>
            <a:off x="3276600" y="2362200"/>
            <a:ext cx="2590800" cy="1956370"/>
            <a:chOff x="3276600" y="2461331"/>
            <a:chExt cx="2590800" cy="1806660"/>
          </a:xfrm>
        </p:grpSpPr>
        <p:grpSp>
          <p:nvGrpSpPr>
            <p:cNvPr id="5" name="Group 13"/>
            <p:cNvGrpSpPr/>
            <p:nvPr/>
          </p:nvGrpSpPr>
          <p:grpSpPr>
            <a:xfrm>
              <a:off x="3276600" y="2743179"/>
              <a:ext cx="2590800" cy="1447784"/>
              <a:chOff x="3276600" y="2593432"/>
              <a:chExt cx="2590800" cy="1697417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flipV="1">
                <a:off x="3276600" y="3352803"/>
                <a:ext cx="838199" cy="44667"/>
              </a:xfrm>
              <a:prstGeom prst="line">
                <a:avLst/>
              </a:prstGeom>
              <a:ln w="50800" cmpd="dbl">
                <a:headEnd type="triangle" w="med" len="med"/>
                <a:tailEnd type="triangl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3505200" y="3543300"/>
                <a:ext cx="761999" cy="658211"/>
              </a:xfrm>
              <a:prstGeom prst="line">
                <a:avLst/>
              </a:prstGeom>
              <a:ln w="50800" cmpd="dbl">
                <a:headEnd type="triangle" w="med" len="med"/>
                <a:tailEnd type="triangl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10800000">
                <a:off x="4800602" y="3581404"/>
                <a:ext cx="761998" cy="709445"/>
              </a:xfrm>
              <a:prstGeom prst="line">
                <a:avLst/>
              </a:prstGeom>
              <a:ln w="50800" cmpd="dbl">
                <a:headEnd type="triangle" w="med" len="med"/>
                <a:tailEnd type="triangl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0800000" flipV="1">
                <a:off x="4953000" y="2682768"/>
                <a:ext cx="762000" cy="441430"/>
              </a:xfrm>
              <a:prstGeom prst="line">
                <a:avLst/>
              </a:prstGeom>
              <a:ln w="50800" cmpd="dbl">
                <a:headEnd type="triangle" w="med" len="med"/>
                <a:tailEnd type="triangl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0800000">
                <a:off x="3352800" y="2593432"/>
                <a:ext cx="838200" cy="536026"/>
              </a:xfrm>
              <a:prstGeom prst="line">
                <a:avLst/>
              </a:prstGeom>
              <a:ln w="50800" cmpd="dbl">
                <a:headEnd type="triangle" w="med" len="med"/>
                <a:tailEnd type="triangl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029200" y="3390900"/>
                <a:ext cx="838200" cy="6570"/>
              </a:xfrm>
              <a:prstGeom prst="line">
                <a:avLst/>
              </a:prstGeom>
              <a:ln w="50800" cmpd="dbl">
                <a:headEnd type="triangle" w="med" len="med"/>
                <a:tailEnd type="triangl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rot="5400000">
              <a:off x="4267202" y="2766129"/>
              <a:ext cx="610390" cy="793"/>
            </a:xfrm>
            <a:prstGeom prst="line">
              <a:avLst/>
            </a:prstGeom>
            <a:ln w="50800" cmpd="dbl">
              <a:headEnd type="triangle" w="med" len="med"/>
              <a:tailEnd type="triangl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4267202" y="3962399"/>
              <a:ext cx="610390" cy="793"/>
            </a:xfrm>
            <a:prstGeom prst="line">
              <a:avLst/>
            </a:prstGeom>
            <a:ln w="50800" cmpd="dbl">
              <a:headEnd type="triangle" w="med" len="med"/>
              <a:tailEnd type="triangl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7"/>
          <p:cNvGrpSpPr/>
          <p:nvPr/>
        </p:nvGrpSpPr>
        <p:grpSpPr>
          <a:xfrm>
            <a:off x="2743200" y="2057400"/>
            <a:ext cx="3441824" cy="2697778"/>
            <a:chOff x="2743200" y="2057400"/>
            <a:chExt cx="3441824" cy="2697778"/>
          </a:xfrm>
        </p:grpSpPr>
        <p:sp>
          <p:nvSpPr>
            <p:cNvPr id="50" name="TextBox 49"/>
            <p:cNvSpPr txBox="1"/>
            <p:nvPr/>
          </p:nvSpPr>
          <p:spPr>
            <a:xfrm>
              <a:off x="4419600" y="2057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</a:t>
              </a:r>
              <a:endParaRPr lang="en-US" sz="20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715000" y="260246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2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870514" y="321206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</a:t>
              </a:r>
              <a:endParaRPr lang="en-US" sz="2000" b="1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486400" y="420266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4</a:t>
              </a:r>
              <a:endParaRPr lang="en-US" sz="2000" b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419600" y="435506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276600" y="4202668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743200" y="3212068"/>
              <a:ext cx="5581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N-1</a:t>
              </a:r>
              <a:endParaRPr lang="en-US" sz="20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971800" y="2450068"/>
              <a:ext cx="349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N</a:t>
              </a:r>
              <a:endParaRPr lang="en-US" sz="2000" b="1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219200" y="51816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 = number of external router “ports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”</a:t>
            </a: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R = speed (“line rate”) of a port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Router capacity = N x R</a:t>
            </a:r>
          </a:p>
        </p:txBody>
      </p:sp>
      <p:pic>
        <p:nvPicPr>
          <p:cNvPr id="4" name="Picture 5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0480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TextBox 74"/>
          <p:cNvSpPr txBox="1"/>
          <p:nvPr/>
        </p:nvSpPr>
        <p:spPr>
          <a:xfrm>
            <a:off x="6477000" y="3134380"/>
            <a:ext cx="1529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8F3D8B"/>
                </a:solidFill>
                <a:latin typeface="+mn-lt"/>
              </a:rPr>
              <a:t>R</a:t>
            </a:r>
            <a:r>
              <a:rPr lang="en-US" sz="2800" b="1" dirty="0" smtClean="0">
                <a:solidFill>
                  <a:srgbClr val="8F3D8B"/>
                </a:solidFill>
                <a:latin typeface="+mn-lt"/>
              </a:rPr>
              <a:t> </a:t>
            </a:r>
            <a:r>
              <a:rPr lang="en-US" sz="2000" b="1" i="1" dirty="0" smtClean="0">
                <a:solidFill>
                  <a:srgbClr val="8F3D8B"/>
                </a:solidFill>
                <a:latin typeface="+mn-lt"/>
              </a:rPr>
              <a:t>bits/sec</a:t>
            </a:r>
            <a:endParaRPr lang="en-US" sz="2000" b="1" i="1" dirty="0">
              <a:solidFill>
                <a:srgbClr val="8F3D8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4279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629"/>
            <a:ext cx="8229600" cy="1173162"/>
          </a:xfrm>
        </p:spPr>
        <p:txBody>
          <a:bodyPr/>
          <a:lstStyle/>
          <a:p>
            <a:r>
              <a:rPr lang="en-US" dirty="0" smtClean="0"/>
              <a:t>Queuing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73614" y="2286000"/>
            <a:ext cx="6255392" cy="34290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332" tIns="44374" rIns="90332" bIns="44374" anchor="ctr"/>
          <a:lstStyle/>
          <a:p>
            <a:pPr algn="ctr" defTabSz="912813"/>
            <a:endParaRPr lang="en-US" sz="160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898011" y="3399041"/>
            <a:ext cx="1185623" cy="33158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898011" y="3928891"/>
            <a:ext cx="1185623" cy="329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898011" y="5186859"/>
            <a:ext cx="1185623" cy="329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N</a:t>
            </a:r>
            <a:endParaRPr lang="en-US" sz="1600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209896" y="3465700"/>
            <a:ext cx="1185623" cy="33158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209896" y="3995550"/>
            <a:ext cx="1185623" cy="32987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6209896" y="5251808"/>
            <a:ext cx="1185623" cy="33158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N</a:t>
            </a:r>
            <a:endParaRPr lang="en-US" sz="1600" dirty="0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1143000" y="3597307"/>
            <a:ext cx="7550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1143000" y="4062208"/>
            <a:ext cx="7550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1143000" y="5385125"/>
            <a:ext cx="7550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7395520" y="5451784"/>
            <a:ext cx="75788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7395520" y="4127158"/>
            <a:ext cx="75788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7395520" y="3597307"/>
            <a:ext cx="75788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1411646" y="3135200"/>
            <a:ext cx="2114890" cy="274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 b="1" dirty="0" err="1" smtClean="0">
                <a:latin typeface="Arial" charset="0"/>
              </a:rPr>
              <a:t>Linecard</a:t>
            </a:r>
            <a:r>
              <a:rPr lang="en-US" sz="1200" dirty="0" err="1" smtClean="0">
                <a:latin typeface="Arial" charset="0"/>
              </a:rPr>
              <a:t>s</a:t>
            </a:r>
            <a:r>
              <a:rPr lang="en-US" sz="1200" dirty="0" smtClean="0">
                <a:latin typeface="Arial" charset="0"/>
              </a:rPr>
              <a:t> (input)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19" name="Oval 23"/>
          <p:cNvSpPr>
            <a:spLocks noChangeArrowheads="1"/>
          </p:cNvSpPr>
          <p:nvPr/>
        </p:nvSpPr>
        <p:spPr bwMode="auto">
          <a:xfrm>
            <a:off x="2383169" y="4383537"/>
            <a:ext cx="109089" cy="6494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0" name="Oval 24"/>
          <p:cNvSpPr>
            <a:spLocks noChangeArrowheads="1"/>
          </p:cNvSpPr>
          <p:nvPr/>
        </p:nvSpPr>
        <p:spPr bwMode="auto">
          <a:xfrm>
            <a:off x="2331496" y="4657008"/>
            <a:ext cx="106220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1" name="Oval 25"/>
          <p:cNvSpPr>
            <a:spLocks noChangeArrowheads="1"/>
          </p:cNvSpPr>
          <p:nvPr/>
        </p:nvSpPr>
        <p:spPr bwMode="auto">
          <a:xfrm>
            <a:off x="2331496" y="4920224"/>
            <a:ext cx="106220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2" name="Oval 26"/>
          <p:cNvSpPr>
            <a:spLocks noChangeArrowheads="1"/>
          </p:cNvSpPr>
          <p:nvPr/>
        </p:nvSpPr>
        <p:spPr bwMode="auto">
          <a:xfrm>
            <a:off x="6749599" y="4474124"/>
            <a:ext cx="109089" cy="6665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3" name="Oval 27"/>
          <p:cNvSpPr>
            <a:spLocks noChangeArrowheads="1"/>
          </p:cNvSpPr>
          <p:nvPr/>
        </p:nvSpPr>
        <p:spPr bwMode="auto">
          <a:xfrm>
            <a:off x="6749599" y="4739049"/>
            <a:ext cx="109089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4" name="Oval 28"/>
          <p:cNvSpPr>
            <a:spLocks noChangeArrowheads="1"/>
          </p:cNvSpPr>
          <p:nvPr/>
        </p:nvSpPr>
        <p:spPr bwMode="auto">
          <a:xfrm>
            <a:off x="6749599" y="5002265"/>
            <a:ext cx="109089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3806951" y="2490716"/>
            <a:ext cx="1612392" cy="4094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400" dirty="0" smtClean="0">
                <a:latin typeface="+mn-lt"/>
              </a:rPr>
              <a:t>Route/Control </a:t>
            </a:r>
            <a:br>
              <a:rPr lang="en-US" sz="1400" dirty="0" smtClean="0">
                <a:latin typeface="+mn-lt"/>
              </a:rPr>
            </a:br>
            <a:r>
              <a:rPr lang="en-US" sz="1400" dirty="0" smtClean="0">
                <a:latin typeface="+mn-lt"/>
              </a:rPr>
              <a:t>Processor</a:t>
            </a:r>
            <a:endParaRPr lang="en-US" sz="1400" dirty="0">
              <a:latin typeface="+mn-lt"/>
            </a:endParaRP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5758094" y="3135200"/>
            <a:ext cx="2114890" cy="274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 b="1" dirty="0" err="1" smtClean="0">
                <a:latin typeface="Arial" charset="0"/>
              </a:rPr>
              <a:t>Linecard</a:t>
            </a:r>
            <a:r>
              <a:rPr lang="en-US" sz="1200" dirty="0" err="1" smtClean="0">
                <a:latin typeface="Arial" charset="0"/>
              </a:rPr>
              <a:t>s</a:t>
            </a:r>
            <a:r>
              <a:rPr lang="en-US" sz="1200" dirty="0" smtClean="0">
                <a:latin typeface="Arial" charset="0"/>
              </a:rPr>
              <a:t> (output)</a:t>
            </a:r>
            <a:endParaRPr lang="en-US" sz="1200" b="1" dirty="0">
              <a:latin typeface="Arial" charset="0"/>
            </a:endParaRPr>
          </a:p>
        </p:txBody>
      </p:sp>
      <p:cxnSp>
        <p:nvCxnSpPr>
          <p:cNvPr id="34" name="Straight Connector 33"/>
          <p:cNvCxnSpPr>
            <a:stCxn id="5" idx="3"/>
            <a:endCxn id="8" idx="1"/>
          </p:cNvCxnSpPr>
          <p:nvPr/>
        </p:nvCxnSpPr>
        <p:spPr bwMode="auto">
          <a:xfrm>
            <a:off x="3083634" y="3564833"/>
            <a:ext cx="3126262" cy="6665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5" idx="3"/>
            <a:endCxn id="9" idx="1"/>
          </p:cNvCxnSpPr>
          <p:nvPr/>
        </p:nvCxnSpPr>
        <p:spPr bwMode="auto">
          <a:xfrm>
            <a:off x="3083634" y="3564833"/>
            <a:ext cx="3126262" cy="59565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5" idx="3"/>
            <a:endCxn id="10" idx="1"/>
          </p:cNvCxnSpPr>
          <p:nvPr/>
        </p:nvCxnSpPr>
        <p:spPr bwMode="auto">
          <a:xfrm>
            <a:off x="3083634" y="3564833"/>
            <a:ext cx="3126262" cy="185276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6" idx="3"/>
            <a:endCxn id="8" idx="1"/>
          </p:cNvCxnSpPr>
          <p:nvPr/>
        </p:nvCxnSpPr>
        <p:spPr bwMode="auto">
          <a:xfrm flipV="1">
            <a:off x="3083634" y="3631492"/>
            <a:ext cx="3126262" cy="4623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7" idx="3"/>
            <a:endCxn id="10" idx="1"/>
          </p:cNvCxnSpPr>
          <p:nvPr/>
        </p:nvCxnSpPr>
        <p:spPr bwMode="auto">
          <a:xfrm>
            <a:off x="3083634" y="5351797"/>
            <a:ext cx="3126262" cy="6580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6" idx="3"/>
            <a:endCxn id="10" idx="1"/>
          </p:cNvCxnSpPr>
          <p:nvPr/>
        </p:nvCxnSpPr>
        <p:spPr bwMode="auto">
          <a:xfrm>
            <a:off x="3083634" y="4093829"/>
            <a:ext cx="3126262" cy="132377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6" idx="3"/>
            <a:endCxn id="9" idx="1"/>
          </p:cNvCxnSpPr>
          <p:nvPr/>
        </p:nvCxnSpPr>
        <p:spPr bwMode="auto">
          <a:xfrm>
            <a:off x="3083634" y="4093829"/>
            <a:ext cx="3126262" cy="6665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7" idx="3"/>
            <a:endCxn id="9" idx="1"/>
          </p:cNvCxnSpPr>
          <p:nvPr/>
        </p:nvCxnSpPr>
        <p:spPr bwMode="auto">
          <a:xfrm flipV="1">
            <a:off x="3083634" y="4160487"/>
            <a:ext cx="3126262" cy="119131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7" idx="3"/>
            <a:endCxn id="8" idx="1"/>
          </p:cNvCxnSpPr>
          <p:nvPr/>
        </p:nvCxnSpPr>
        <p:spPr bwMode="auto">
          <a:xfrm flipV="1">
            <a:off x="3083634" y="3631492"/>
            <a:ext cx="3126262" cy="172030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2895600" y="4011816"/>
            <a:ext cx="311789" cy="3315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2895600" y="5257800"/>
            <a:ext cx="311789" cy="3315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79161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629"/>
            <a:ext cx="8229600" cy="1173162"/>
          </a:xfrm>
        </p:spPr>
        <p:txBody>
          <a:bodyPr/>
          <a:lstStyle/>
          <a:p>
            <a:r>
              <a:rPr lang="en-US" dirty="0" smtClean="0"/>
              <a:t>Output queuing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73614" y="2286000"/>
            <a:ext cx="6255392" cy="34290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332" tIns="44374" rIns="90332" bIns="44374" anchor="ctr"/>
          <a:lstStyle/>
          <a:p>
            <a:pPr algn="ctr" defTabSz="912813"/>
            <a:endParaRPr lang="en-US" sz="160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898011" y="3399041"/>
            <a:ext cx="1185623" cy="33158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898011" y="3928891"/>
            <a:ext cx="1185623" cy="329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898011" y="5186859"/>
            <a:ext cx="1185623" cy="329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N</a:t>
            </a:r>
            <a:endParaRPr lang="en-US" sz="1600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209896" y="3465700"/>
            <a:ext cx="1185623" cy="33158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209896" y="3995550"/>
            <a:ext cx="1185623" cy="32987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6209896" y="5251808"/>
            <a:ext cx="1185623" cy="33158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N</a:t>
            </a:r>
            <a:endParaRPr lang="en-US" sz="1600" dirty="0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1143000" y="3597307"/>
            <a:ext cx="7550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1143000" y="4062208"/>
            <a:ext cx="7550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1143000" y="5385125"/>
            <a:ext cx="7550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7395520" y="5451784"/>
            <a:ext cx="75788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7395520" y="4127158"/>
            <a:ext cx="75788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7395520" y="3597307"/>
            <a:ext cx="75788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1411646" y="3135200"/>
            <a:ext cx="2114890" cy="274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 b="1" dirty="0" err="1" smtClean="0">
                <a:latin typeface="Arial" charset="0"/>
              </a:rPr>
              <a:t>Linecard</a:t>
            </a:r>
            <a:r>
              <a:rPr lang="en-US" sz="1200" dirty="0" err="1" smtClean="0">
                <a:latin typeface="Arial" charset="0"/>
              </a:rPr>
              <a:t>s</a:t>
            </a:r>
            <a:r>
              <a:rPr lang="en-US" sz="1200" dirty="0" smtClean="0">
                <a:latin typeface="Arial" charset="0"/>
              </a:rPr>
              <a:t> (input)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19" name="Oval 23"/>
          <p:cNvSpPr>
            <a:spLocks noChangeArrowheads="1"/>
          </p:cNvSpPr>
          <p:nvPr/>
        </p:nvSpPr>
        <p:spPr bwMode="auto">
          <a:xfrm>
            <a:off x="2383169" y="4383537"/>
            <a:ext cx="109089" cy="6494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0" name="Oval 24"/>
          <p:cNvSpPr>
            <a:spLocks noChangeArrowheads="1"/>
          </p:cNvSpPr>
          <p:nvPr/>
        </p:nvSpPr>
        <p:spPr bwMode="auto">
          <a:xfrm>
            <a:off x="2331496" y="4657008"/>
            <a:ext cx="106220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1" name="Oval 25"/>
          <p:cNvSpPr>
            <a:spLocks noChangeArrowheads="1"/>
          </p:cNvSpPr>
          <p:nvPr/>
        </p:nvSpPr>
        <p:spPr bwMode="auto">
          <a:xfrm>
            <a:off x="2331496" y="4920224"/>
            <a:ext cx="106220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2" name="Oval 26"/>
          <p:cNvSpPr>
            <a:spLocks noChangeArrowheads="1"/>
          </p:cNvSpPr>
          <p:nvPr/>
        </p:nvSpPr>
        <p:spPr bwMode="auto">
          <a:xfrm>
            <a:off x="6749599" y="4474124"/>
            <a:ext cx="109089" cy="6665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3" name="Oval 27"/>
          <p:cNvSpPr>
            <a:spLocks noChangeArrowheads="1"/>
          </p:cNvSpPr>
          <p:nvPr/>
        </p:nvSpPr>
        <p:spPr bwMode="auto">
          <a:xfrm>
            <a:off x="6749599" y="4739049"/>
            <a:ext cx="109089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4" name="Oval 28"/>
          <p:cNvSpPr>
            <a:spLocks noChangeArrowheads="1"/>
          </p:cNvSpPr>
          <p:nvPr/>
        </p:nvSpPr>
        <p:spPr bwMode="auto">
          <a:xfrm>
            <a:off x="6749599" y="5002265"/>
            <a:ext cx="109089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3806951" y="2490716"/>
            <a:ext cx="1612392" cy="4094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400" dirty="0" smtClean="0">
                <a:latin typeface="+mn-lt"/>
              </a:rPr>
              <a:t>Route/Control </a:t>
            </a:r>
            <a:br>
              <a:rPr lang="en-US" sz="1400" dirty="0" smtClean="0">
                <a:latin typeface="+mn-lt"/>
              </a:rPr>
            </a:br>
            <a:r>
              <a:rPr lang="en-US" sz="1400" dirty="0" smtClean="0">
                <a:latin typeface="+mn-lt"/>
              </a:rPr>
              <a:t>Processor</a:t>
            </a:r>
            <a:endParaRPr lang="en-US" sz="1400" dirty="0">
              <a:latin typeface="+mn-lt"/>
            </a:endParaRP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5758094" y="3135200"/>
            <a:ext cx="2114890" cy="274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 b="1" dirty="0" err="1" smtClean="0">
                <a:latin typeface="Arial" charset="0"/>
              </a:rPr>
              <a:t>Linecard</a:t>
            </a:r>
            <a:r>
              <a:rPr lang="en-US" sz="1200" dirty="0" err="1" smtClean="0">
                <a:latin typeface="Arial" charset="0"/>
              </a:rPr>
              <a:t>s</a:t>
            </a:r>
            <a:r>
              <a:rPr lang="en-US" sz="1200" dirty="0" smtClean="0">
                <a:latin typeface="Arial" charset="0"/>
              </a:rPr>
              <a:t> (output)</a:t>
            </a:r>
            <a:endParaRPr lang="en-US" sz="1200" b="1" dirty="0">
              <a:latin typeface="Arial" charset="0"/>
            </a:endParaRPr>
          </a:p>
        </p:txBody>
      </p:sp>
      <p:cxnSp>
        <p:nvCxnSpPr>
          <p:cNvPr id="34" name="Straight Connector 33"/>
          <p:cNvCxnSpPr>
            <a:stCxn id="5" idx="3"/>
            <a:endCxn id="8" idx="1"/>
          </p:cNvCxnSpPr>
          <p:nvPr/>
        </p:nvCxnSpPr>
        <p:spPr bwMode="auto">
          <a:xfrm>
            <a:off x="3083634" y="3564833"/>
            <a:ext cx="3126262" cy="6665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5" idx="3"/>
            <a:endCxn id="9" idx="1"/>
          </p:cNvCxnSpPr>
          <p:nvPr/>
        </p:nvCxnSpPr>
        <p:spPr bwMode="auto">
          <a:xfrm>
            <a:off x="3083634" y="3564833"/>
            <a:ext cx="3126262" cy="59565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5" idx="3"/>
            <a:endCxn id="10" idx="1"/>
          </p:cNvCxnSpPr>
          <p:nvPr/>
        </p:nvCxnSpPr>
        <p:spPr bwMode="auto">
          <a:xfrm>
            <a:off x="3083634" y="3564833"/>
            <a:ext cx="3126262" cy="185276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6" idx="3"/>
            <a:endCxn id="8" idx="1"/>
          </p:cNvCxnSpPr>
          <p:nvPr/>
        </p:nvCxnSpPr>
        <p:spPr bwMode="auto">
          <a:xfrm flipV="1">
            <a:off x="3083634" y="3631492"/>
            <a:ext cx="3126262" cy="4623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7" idx="3"/>
            <a:endCxn id="10" idx="1"/>
          </p:cNvCxnSpPr>
          <p:nvPr/>
        </p:nvCxnSpPr>
        <p:spPr bwMode="auto">
          <a:xfrm>
            <a:off x="3083634" y="5351797"/>
            <a:ext cx="3126262" cy="6580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6" idx="3"/>
            <a:endCxn id="10" idx="1"/>
          </p:cNvCxnSpPr>
          <p:nvPr/>
        </p:nvCxnSpPr>
        <p:spPr bwMode="auto">
          <a:xfrm>
            <a:off x="3083634" y="4093829"/>
            <a:ext cx="3126262" cy="132377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6" idx="3"/>
            <a:endCxn id="9" idx="1"/>
          </p:cNvCxnSpPr>
          <p:nvPr/>
        </p:nvCxnSpPr>
        <p:spPr bwMode="auto">
          <a:xfrm>
            <a:off x="3083634" y="4093829"/>
            <a:ext cx="3126262" cy="6665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7" idx="3"/>
            <a:endCxn id="9" idx="1"/>
          </p:cNvCxnSpPr>
          <p:nvPr/>
        </p:nvCxnSpPr>
        <p:spPr bwMode="auto">
          <a:xfrm flipV="1">
            <a:off x="3083634" y="4160487"/>
            <a:ext cx="3126262" cy="119131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7" idx="3"/>
            <a:endCxn id="8" idx="1"/>
          </p:cNvCxnSpPr>
          <p:nvPr/>
        </p:nvCxnSpPr>
        <p:spPr bwMode="auto">
          <a:xfrm flipV="1">
            <a:off x="3083634" y="3631492"/>
            <a:ext cx="3126262" cy="172030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2895600" y="4011816"/>
            <a:ext cx="311789" cy="3315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2895600" y="5257800"/>
            <a:ext cx="311789" cy="3315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04093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3333E-6 L 0.38334 -0.07778 " pathEditMode="relative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35052 -0.2597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17" y="-1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629"/>
            <a:ext cx="8229600" cy="1173162"/>
          </a:xfrm>
        </p:spPr>
        <p:txBody>
          <a:bodyPr/>
          <a:lstStyle/>
          <a:p>
            <a:r>
              <a:rPr lang="en-US" dirty="0" smtClean="0"/>
              <a:t>Output queuing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73614" y="2286000"/>
            <a:ext cx="6255392" cy="34290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332" tIns="44374" rIns="90332" bIns="44374" anchor="ctr"/>
          <a:lstStyle/>
          <a:p>
            <a:pPr algn="ctr" defTabSz="912813"/>
            <a:endParaRPr lang="en-US" sz="160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898011" y="3399041"/>
            <a:ext cx="1185623" cy="33158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898011" y="3928891"/>
            <a:ext cx="1185623" cy="329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898011" y="5186859"/>
            <a:ext cx="1185623" cy="329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N</a:t>
            </a:r>
            <a:endParaRPr lang="en-US" sz="1600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209896" y="3465700"/>
            <a:ext cx="1185623" cy="33158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209896" y="3995550"/>
            <a:ext cx="1185623" cy="32987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6209896" y="5251808"/>
            <a:ext cx="1185623" cy="33158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N</a:t>
            </a:r>
            <a:endParaRPr lang="en-US" sz="1600" dirty="0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1143000" y="3597307"/>
            <a:ext cx="7550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1143000" y="4062208"/>
            <a:ext cx="7550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1143000" y="5385125"/>
            <a:ext cx="7550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7395520" y="5451784"/>
            <a:ext cx="75788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7395520" y="4127158"/>
            <a:ext cx="75788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7395520" y="3597307"/>
            <a:ext cx="75788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1411646" y="3135200"/>
            <a:ext cx="2114890" cy="274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 b="1" dirty="0" err="1" smtClean="0">
                <a:latin typeface="Arial" charset="0"/>
              </a:rPr>
              <a:t>Linecard</a:t>
            </a:r>
            <a:r>
              <a:rPr lang="en-US" sz="1200" dirty="0" err="1" smtClean="0">
                <a:latin typeface="Arial" charset="0"/>
              </a:rPr>
              <a:t>s</a:t>
            </a:r>
            <a:r>
              <a:rPr lang="en-US" sz="1200" dirty="0" smtClean="0">
                <a:latin typeface="Arial" charset="0"/>
              </a:rPr>
              <a:t> (input)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19" name="Oval 23"/>
          <p:cNvSpPr>
            <a:spLocks noChangeArrowheads="1"/>
          </p:cNvSpPr>
          <p:nvPr/>
        </p:nvSpPr>
        <p:spPr bwMode="auto">
          <a:xfrm>
            <a:off x="2383169" y="4383537"/>
            <a:ext cx="109089" cy="6494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0" name="Oval 24"/>
          <p:cNvSpPr>
            <a:spLocks noChangeArrowheads="1"/>
          </p:cNvSpPr>
          <p:nvPr/>
        </p:nvSpPr>
        <p:spPr bwMode="auto">
          <a:xfrm>
            <a:off x="2331496" y="4657008"/>
            <a:ext cx="106220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1" name="Oval 25"/>
          <p:cNvSpPr>
            <a:spLocks noChangeArrowheads="1"/>
          </p:cNvSpPr>
          <p:nvPr/>
        </p:nvSpPr>
        <p:spPr bwMode="auto">
          <a:xfrm>
            <a:off x="2331496" y="4920224"/>
            <a:ext cx="106220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2" name="Oval 26"/>
          <p:cNvSpPr>
            <a:spLocks noChangeArrowheads="1"/>
          </p:cNvSpPr>
          <p:nvPr/>
        </p:nvSpPr>
        <p:spPr bwMode="auto">
          <a:xfrm>
            <a:off x="6749599" y="4474124"/>
            <a:ext cx="109089" cy="6665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3" name="Oval 27"/>
          <p:cNvSpPr>
            <a:spLocks noChangeArrowheads="1"/>
          </p:cNvSpPr>
          <p:nvPr/>
        </p:nvSpPr>
        <p:spPr bwMode="auto">
          <a:xfrm>
            <a:off x="6749599" y="4739049"/>
            <a:ext cx="109089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4" name="Oval 28"/>
          <p:cNvSpPr>
            <a:spLocks noChangeArrowheads="1"/>
          </p:cNvSpPr>
          <p:nvPr/>
        </p:nvSpPr>
        <p:spPr bwMode="auto">
          <a:xfrm>
            <a:off x="6749599" y="5002265"/>
            <a:ext cx="109089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3806951" y="2490716"/>
            <a:ext cx="1612392" cy="4094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400" dirty="0" smtClean="0">
                <a:latin typeface="+mn-lt"/>
              </a:rPr>
              <a:t>Route/Control </a:t>
            </a:r>
            <a:br>
              <a:rPr lang="en-US" sz="1400" dirty="0" smtClean="0">
                <a:latin typeface="+mn-lt"/>
              </a:rPr>
            </a:br>
            <a:r>
              <a:rPr lang="en-US" sz="1400" dirty="0" smtClean="0">
                <a:latin typeface="+mn-lt"/>
              </a:rPr>
              <a:t>Processor</a:t>
            </a:r>
            <a:endParaRPr lang="en-US" sz="1400" dirty="0">
              <a:latin typeface="+mn-lt"/>
            </a:endParaRP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5758094" y="3135200"/>
            <a:ext cx="2114890" cy="274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 b="1" dirty="0" err="1" smtClean="0">
                <a:latin typeface="Arial" charset="0"/>
              </a:rPr>
              <a:t>Linecard</a:t>
            </a:r>
            <a:r>
              <a:rPr lang="en-US" sz="1200" dirty="0" err="1" smtClean="0">
                <a:latin typeface="Arial" charset="0"/>
              </a:rPr>
              <a:t>s</a:t>
            </a:r>
            <a:r>
              <a:rPr lang="en-US" sz="1200" dirty="0" smtClean="0">
                <a:latin typeface="Arial" charset="0"/>
              </a:rPr>
              <a:t> (output)</a:t>
            </a:r>
            <a:endParaRPr lang="en-US" sz="1200" b="1" dirty="0">
              <a:latin typeface="Arial" charset="0"/>
            </a:endParaRPr>
          </a:p>
        </p:txBody>
      </p:sp>
      <p:cxnSp>
        <p:nvCxnSpPr>
          <p:cNvPr id="34" name="Straight Connector 33"/>
          <p:cNvCxnSpPr>
            <a:stCxn id="5" idx="3"/>
            <a:endCxn id="8" idx="1"/>
          </p:cNvCxnSpPr>
          <p:nvPr/>
        </p:nvCxnSpPr>
        <p:spPr bwMode="auto">
          <a:xfrm>
            <a:off x="3083634" y="3564833"/>
            <a:ext cx="3126262" cy="6665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5" idx="3"/>
            <a:endCxn id="9" idx="1"/>
          </p:cNvCxnSpPr>
          <p:nvPr/>
        </p:nvCxnSpPr>
        <p:spPr bwMode="auto">
          <a:xfrm>
            <a:off x="3083634" y="3564833"/>
            <a:ext cx="3126262" cy="59565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5" idx="3"/>
            <a:endCxn id="10" idx="1"/>
          </p:cNvCxnSpPr>
          <p:nvPr/>
        </p:nvCxnSpPr>
        <p:spPr bwMode="auto">
          <a:xfrm>
            <a:off x="3083634" y="3564833"/>
            <a:ext cx="3126262" cy="185276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6" idx="3"/>
            <a:endCxn id="8" idx="1"/>
          </p:cNvCxnSpPr>
          <p:nvPr/>
        </p:nvCxnSpPr>
        <p:spPr bwMode="auto">
          <a:xfrm flipV="1">
            <a:off x="3083634" y="3631492"/>
            <a:ext cx="3126262" cy="4623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7" idx="3"/>
            <a:endCxn id="10" idx="1"/>
          </p:cNvCxnSpPr>
          <p:nvPr/>
        </p:nvCxnSpPr>
        <p:spPr bwMode="auto">
          <a:xfrm>
            <a:off x="3083634" y="5351797"/>
            <a:ext cx="3126262" cy="6580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6" idx="3"/>
            <a:endCxn id="10" idx="1"/>
          </p:cNvCxnSpPr>
          <p:nvPr/>
        </p:nvCxnSpPr>
        <p:spPr bwMode="auto">
          <a:xfrm>
            <a:off x="3083634" y="4093829"/>
            <a:ext cx="3126262" cy="132377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6" idx="3"/>
            <a:endCxn id="9" idx="1"/>
          </p:cNvCxnSpPr>
          <p:nvPr/>
        </p:nvCxnSpPr>
        <p:spPr bwMode="auto">
          <a:xfrm>
            <a:off x="3083634" y="4093829"/>
            <a:ext cx="3126262" cy="6665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7" idx="3"/>
            <a:endCxn id="9" idx="1"/>
          </p:cNvCxnSpPr>
          <p:nvPr/>
        </p:nvCxnSpPr>
        <p:spPr bwMode="auto">
          <a:xfrm flipV="1">
            <a:off x="3083634" y="4160487"/>
            <a:ext cx="3126262" cy="119131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7" idx="3"/>
            <a:endCxn id="8" idx="1"/>
          </p:cNvCxnSpPr>
          <p:nvPr/>
        </p:nvCxnSpPr>
        <p:spPr bwMode="auto">
          <a:xfrm flipV="1">
            <a:off x="3083634" y="3631492"/>
            <a:ext cx="3126262" cy="172030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6400800" y="3505200"/>
            <a:ext cx="311789" cy="3315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6089011" y="3505200"/>
            <a:ext cx="311789" cy="3315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14396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8.14815E-6 L 0.35834 -8.14815E-6 " pathEditMode="relative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8.14815E-6 L 0.35834 -8.14815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3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629"/>
            <a:ext cx="8229600" cy="1173162"/>
          </a:xfrm>
        </p:spPr>
        <p:txBody>
          <a:bodyPr/>
          <a:lstStyle/>
          <a:p>
            <a:r>
              <a:rPr lang="en-US" dirty="0" smtClean="0"/>
              <a:t>Input queuing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73614" y="2286000"/>
            <a:ext cx="6255392" cy="34290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332" tIns="44374" rIns="90332" bIns="44374" anchor="ctr"/>
          <a:lstStyle/>
          <a:p>
            <a:pPr algn="ctr" defTabSz="912813"/>
            <a:endParaRPr lang="en-US" sz="160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898011" y="3399041"/>
            <a:ext cx="1185623" cy="33158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898011" y="3928891"/>
            <a:ext cx="1185623" cy="329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898011" y="5186859"/>
            <a:ext cx="1185623" cy="329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N</a:t>
            </a:r>
            <a:endParaRPr lang="en-US" sz="1600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209896" y="3465700"/>
            <a:ext cx="1185623" cy="33158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209896" y="3995550"/>
            <a:ext cx="1185623" cy="32987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6209896" y="5251808"/>
            <a:ext cx="1185623" cy="33158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N</a:t>
            </a:r>
            <a:endParaRPr lang="en-US" sz="1600" dirty="0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1143000" y="3597307"/>
            <a:ext cx="7550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1143000" y="4062208"/>
            <a:ext cx="7550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1143000" y="5385125"/>
            <a:ext cx="7550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7395520" y="5451784"/>
            <a:ext cx="75788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7395520" y="4127158"/>
            <a:ext cx="75788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7395520" y="3597307"/>
            <a:ext cx="75788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1411646" y="3135200"/>
            <a:ext cx="2114890" cy="274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 b="1" dirty="0" err="1" smtClean="0">
                <a:latin typeface="Arial" charset="0"/>
              </a:rPr>
              <a:t>Linecard</a:t>
            </a:r>
            <a:r>
              <a:rPr lang="en-US" sz="1200" dirty="0" err="1" smtClean="0">
                <a:latin typeface="Arial" charset="0"/>
              </a:rPr>
              <a:t>s</a:t>
            </a:r>
            <a:r>
              <a:rPr lang="en-US" sz="1200" dirty="0" smtClean="0">
                <a:latin typeface="Arial" charset="0"/>
              </a:rPr>
              <a:t> (input)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19" name="Oval 23"/>
          <p:cNvSpPr>
            <a:spLocks noChangeArrowheads="1"/>
          </p:cNvSpPr>
          <p:nvPr/>
        </p:nvSpPr>
        <p:spPr bwMode="auto">
          <a:xfrm>
            <a:off x="2383169" y="4383537"/>
            <a:ext cx="109089" cy="6494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0" name="Oval 24"/>
          <p:cNvSpPr>
            <a:spLocks noChangeArrowheads="1"/>
          </p:cNvSpPr>
          <p:nvPr/>
        </p:nvSpPr>
        <p:spPr bwMode="auto">
          <a:xfrm>
            <a:off x="2331496" y="4657008"/>
            <a:ext cx="106220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1" name="Oval 25"/>
          <p:cNvSpPr>
            <a:spLocks noChangeArrowheads="1"/>
          </p:cNvSpPr>
          <p:nvPr/>
        </p:nvSpPr>
        <p:spPr bwMode="auto">
          <a:xfrm>
            <a:off x="2331496" y="4920224"/>
            <a:ext cx="106220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2" name="Oval 26"/>
          <p:cNvSpPr>
            <a:spLocks noChangeArrowheads="1"/>
          </p:cNvSpPr>
          <p:nvPr/>
        </p:nvSpPr>
        <p:spPr bwMode="auto">
          <a:xfrm>
            <a:off x="6749599" y="4474124"/>
            <a:ext cx="109089" cy="6665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3" name="Oval 27"/>
          <p:cNvSpPr>
            <a:spLocks noChangeArrowheads="1"/>
          </p:cNvSpPr>
          <p:nvPr/>
        </p:nvSpPr>
        <p:spPr bwMode="auto">
          <a:xfrm>
            <a:off x="6749599" y="4739049"/>
            <a:ext cx="109089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4" name="Oval 28"/>
          <p:cNvSpPr>
            <a:spLocks noChangeArrowheads="1"/>
          </p:cNvSpPr>
          <p:nvPr/>
        </p:nvSpPr>
        <p:spPr bwMode="auto">
          <a:xfrm>
            <a:off x="6749599" y="5002265"/>
            <a:ext cx="109089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3806951" y="2490716"/>
            <a:ext cx="1612392" cy="4094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400" dirty="0" smtClean="0">
                <a:latin typeface="+mn-lt"/>
              </a:rPr>
              <a:t>Route/Control </a:t>
            </a:r>
            <a:br>
              <a:rPr lang="en-US" sz="1400" dirty="0" smtClean="0">
                <a:latin typeface="+mn-lt"/>
              </a:rPr>
            </a:br>
            <a:r>
              <a:rPr lang="en-US" sz="1400" dirty="0" smtClean="0">
                <a:latin typeface="+mn-lt"/>
              </a:rPr>
              <a:t>Processor</a:t>
            </a:r>
            <a:endParaRPr lang="en-US" sz="1400" dirty="0">
              <a:latin typeface="+mn-lt"/>
            </a:endParaRP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5758094" y="3135200"/>
            <a:ext cx="2114890" cy="274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 b="1" dirty="0" err="1" smtClean="0">
                <a:latin typeface="Arial" charset="0"/>
              </a:rPr>
              <a:t>Linecard</a:t>
            </a:r>
            <a:r>
              <a:rPr lang="en-US" sz="1200" dirty="0" err="1" smtClean="0">
                <a:latin typeface="Arial" charset="0"/>
              </a:rPr>
              <a:t>s</a:t>
            </a:r>
            <a:r>
              <a:rPr lang="en-US" sz="1200" dirty="0" smtClean="0">
                <a:latin typeface="Arial" charset="0"/>
              </a:rPr>
              <a:t> (output)</a:t>
            </a:r>
            <a:endParaRPr lang="en-US" sz="1200" b="1" dirty="0">
              <a:latin typeface="Arial" charset="0"/>
            </a:endParaRPr>
          </a:p>
        </p:txBody>
      </p:sp>
      <p:cxnSp>
        <p:nvCxnSpPr>
          <p:cNvPr id="34" name="Straight Connector 33"/>
          <p:cNvCxnSpPr>
            <a:stCxn id="5" idx="3"/>
            <a:endCxn id="8" idx="1"/>
          </p:cNvCxnSpPr>
          <p:nvPr/>
        </p:nvCxnSpPr>
        <p:spPr bwMode="auto">
          <a:xfrm>
            <a:off x="3083634" y="3564833"/>
            <a:ext cx="3126262" cy="6665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5" idx="3"/>
            <a:endCxn id="9" idx="1"/>
          </p:cNvCxnSpPr>
          <p:nvPr/>
        </p:nvCxnSpPr>
        <p:spPr bwMode="auto">
          <a:xfrm>
            <a:off x="3083634" y="3564833"/>
            <a:ext cx="3126262" cy="59565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5" idx="3"/>
            <a:endCxn id="10" idx="1"/>
          </p:cNvCxnSpPr>
          <p:nvPr/>
        </p:nvCxnSpPr>
        <p:spPr bwMode="auto">
          <a:xfrm>
            <a:off x="3083634" y="3564833"/>
            <a:ext cx="3126262" cy="185276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6" idx="3"/>
            <a:endCxn id="8" idx="1"/>
          </p:cNvCxnSpPr>
          <p:nvPr/>
        </p:nvCxnSpPr>
        <p:spPr bwMode="auto">
          <a:xfrm flipV="1">
            <a:off x="3083634" y="3631492"/>
            <a:ext cx="3126262" cy="4623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7" idx="3"/>
            <a:endCxn id="10" idx="1"/>
          </p:cNvCxnSpPr>
          <p:nvPr/>
        </p:nvCxnSpPr>
        <p:spPr bwMode="auto">
          <a:xfrm>
            <a:off x="3083634" y="5351797"/>
            <a:ext cx="3126262" cy="6580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6" idx="3"/>
            <a:endCxn id="10" idx="1"/>
          </p:cNvCxnSpPr>
          <p:nvPr/>
        </p:nvCxnSpPr>
        <p:spPr bwMode="auto">
          <a:xfrm>
            <a:off x="3083634" y="4093829"/>
            <a:ext cx="3126262" cy="132377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6" idx="3"/>
            <a:endCxn id="9" idx="1"/>
          </p:cNvCxnSpPr>
          <p:nvPr/>
        </p:nvCxnSpPr>
        <p:spPr bwMode="auto">
          <a:xfrm>
            <a:off x="3083634" y="4093829"/>
            <a:ext cx="3126262" cy="6665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7" idx="3"/>
            <a:endCxn id="9" idx="1"/>
          </p:cNvCxnSpPr>
          <p:nvPr/>
        </p:nvCxnSpPr>
        <p:spPr bwMode="auto">
          <a:xfrm flipV="1">
            <a:off x="3083634" y="4160487"/>
            <a:ext cx="3126262" cy="119131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7" idx="3"/>
            <a:endCxn id="8" idx="1"/>
          </p:cNvCxnSpPr>
          <p:nvPr/>
        </p:nvCxnSpPr>
        <p:spPr bwMode="auto">
          <a:xfrm flipV="1">
            <a:off x="3083634" y="3631492"/>
            <a:ext cx="3126262" cy="172030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2895600" y="4011816"/>
            <a:ext cx="311789" cy="3315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2895600" y="5257800"/>
            <a:ext cx="311789" cy="3315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97342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03704E-6 L 0.35729 -0.0794 L 0.78976 -0.0882 " pathEditMode="relative" ptsTypes="A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0.35989 -0.26112 L 0.83594 -0.26644 " pathEditMode="relative" ptsTypes="AAA"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629"/>
            <a:ext cx="8229600" cy="1173162"/>
          </a:xfrm>
        </p:spPr>
        <p:txBody>
          <a:bodyPr/>
          <a:lstStyle/>
          <a:p>
            <a:r>
              <a:rPr lang="en-US" dirty="0" smtClean="0"/>
              <a:t>Input Queuing: Challenges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73614" y="1447800"/>
            <a:ext cx="6255392" cy="34290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332" tIns="44374" rIns="90332" bIns="44374" anchor="ctr"/>
          <a:lstStyle/>
          <a:p>
            <a:pPr algn="ctr" defTabSz="912813"/>
            <a:endParaRPr lang="en-US" sz="160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898011" y="2560841"/>
            <a:ext cx="1185623" cy="33158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898011" y="3090691"/>
            <a:ext cx="1185623" cy="329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898011" y="4348659"/>
            <a:ext cx="1185623" cy="329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N</a:t>
            </a:r>
            <a:endParaRPr lang="en-US" sz="1600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209896" y="2627500"/>
            <a:ext cx="1185623" cy="33158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209896" y="3157350"/>
            <a:ext cx="1185623" cy="32987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6209896" y="4413608"/>
            <a:ext cx="1185623" cy="33158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N</a:t>
            </a:r>
            <a:endParaRPr lang="en-US" sz="1600" dirty="0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1143000" y="2759107"/>
            <a:ext cx="7550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1143000" y="3224008"/>
            <a:ext cx="7550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1143000" y="4546925"/>
            <a:ext cx="7550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7395520" y="4613584"/>
            <a:ext cx="75788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7395520" y="3288958"/>
            <a:ext cx="75788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7395520" y="2759107"/>
            <a:ext cx="75788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1411646" y="2297000"/>
            <a:ext cx="2114890" cy="274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 b="1" dirty="0" err="1" smtClean="0">
                <a:latin typeface="Arial" charset="0"/>
              </a:rPr>
              <a:t>Linecard</a:t>
            </a:r>
            <a:r>
              <a:rPr lang="en-US" sz="1200" dirty="0" err="1" smtClean="0">
                <a:latin typeface="Arial" charset="0"/>
              </a:rPr>
              <a:t>s</a:t>
            </a:r>
            <a:r>
              <a:rPr lang="en-US" sz="1200" dirty="0" smtClean="0">
                <a:latin typeface="Arial" charset="0"/>
              </a:rPr>
              <a:t> (input)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19" name="Oval 23"/>
          <p:cNvSpPr>
            <a:spLocks noChangeArrowheads="1"/>
          </p:cNvSpPr>
          <p:nvPr/>
        </p:nvSpPr>
        <p:spPr bwMode="auto">
          <a:xfrm>
            <a:off x="2383169" y="3545337"/>
            <a:ext cx="109089" cy="6494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0" name="Oval 24"/>
          <p:cNvSpPr>
            <a:spLocks noChangeArrowheads="1"/>
          </p:cNvSpPr>
          <p:nvPr/>
        </p:nvSpPr>
        <p:spPr bwMode="auto">
          <a:xfrm>
            <a:off x="2331496" y="3818808"/>
            <a:ext cx="106220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1" name="Oval 25"/>
          <p:cNvSpPr>
            <a:spLocks noChangeArrowheads="1"/>
          </p:cNvSpPr>
          <p:nvPr/>
        </p:nvSpPr>
        <p:spPr bwMode="auto">
          <a:xfrm>
            <a:off x="2331496" y="4082024"/>
            <a:ext cx="106220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2" name="Oval 26"/>
          <p:cNvSpPr>
            <a:spLocks noChangeArrowheads="1"/>
          </p:cNvSpPr>
          <p:nvPr/>
        </p:nvSpPr>
        <p:spPr bwMode="auto">
          <a:xfrm>
            <a:off x="6749599" y="3635924"/>
            <a:ext cx="109089" cy="6665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3" name="Oval 27"/>
          <p:cNvSpPr>
            <a:spLocks noChangeArrowheads="1"/>
          </p:cNvSpPr>
          <p:nvPr/>
        </p:nvSpPr>
        <p:spPr bwMode="auto">
          <a:xfrm>
            <a:off x="6749599" y="3900849"/>
            <a:ext cx="109089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4" name="Oval 28"/>
          <p:cNvSpPr>
            <a:spLocks noChangeArrowheads="1"/>
          </p:cNvSpPr>
          <p:nvPr/>
        </p:nvSpPr>
        <p:spPr bwMode="auto">
          <a:xfrm>
            <a:off x="6749599" y="4164065"/>
            <a:ext cx="109089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3806951" y="1652516"/>
            <a:ext cx="1612392" cy="4094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400" dirty="0" smtClean="0">
                <a:latin typeface="+mn-lt"/>
              </a:rPr>
              <a:t>Route/Control </a:t>
            </a:r>
            <a:br>
              <a:rPr lang="en-US" sz="1400" dirty="0" smtClean="0">
                <a:latin typeface="+mn-lt"/>
              </a:rPr>
            </a:br>
            <a:r>
              <a:rPr lang="en-US" sz="1400" dirty="0" smtClean="0">
                <a:latin typeface="+mn-lt"/>
              </a:rPr>
              <a:t>Processor</a:t>
            </a:r>
            <a:endParaRPr lang="en-US" sz="1400" dirty="0">
              <a:latin typeface="+mn-lt"/>
            </a:endParaRP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5758094" y="2297000"/>
            <a:ext cx="2114890" cy="274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 b="1" dirty="0" err="1" smtClean="0">
                <a:latin typeface="Arial" charset="0"/>
              </a:rPr>
              <a:t>Linecard</a:t>
            </a:r>
            <a:r>
              <a:rPr lang="en-US" sz="1200" dirty="0" err="1" smtClean="0">
                <a:latin typeface="Arial" charset="0"/>
              </a:rPr>
              <a:t>s</a:t>
            </a:r>
            <a:r>
              <a:rPr lang="en-US" sz="1200" dirty="0" smtClean="0">
                <a:latin typeface="Arial" charset="0"/>
              </a:rPr>
              <a:t> (output)</a:t>
            </a:r>
            <a:endParaRPr lang="en-US" sz="1200" b="1" dirty="0">
              <a:latin typeface="Arial" charset="0"/>
            </a:endParaRPr>
          </a:p>
        </p:txBody>
      </p:sp>
      <p:cxnSp>
        <p:nvCxnSpPr>
          <p:cNvPr id="34" name="Straight Connector 33"/>
          <p:cNvCxnSpPr>
            <a:stCxn id="5" idx="3"/>
            <a:endCxn id="8" idx="1"/>
          </p:cNvCxnSpPr>
          <p:nvPr/>
        </p:nvCxnSpPr>
        <p:spPr bwMode="auto">
          <a:xfrm>
            <a:off x="3083634" y="2726633"/>
            <a:ext cx="3126262" cy="6665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5" idx="3"/>
            <a:endCxn id="9" idx="1"/>
          </p:cNvCxnSpPr>
          <p:nvPr/>
        </p:nvCxnSpPr>
        <p:spPr bwMode="auto">
          <a:xfrm>
            <a:off x="3083634" y="2726633"/>
            <a:ext cx="3126262" cy="59565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5" idx="3"/>
            <a:endCxn id="10" idx="1"/>
          </p:cNvCxnSpPr>
          <p:nvPr/>
        </p:nvCxnSpPr>
        <p:spPr bwMode="auto">
          <a:xfrm>
            <a:off x="3083634" y="2726633"/>
            <a:ext cx="3126262" cy="185276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6" idx="3"/>
            <a:endCxn id="8" idx="1"/>
          </p:cNvCxnSpPr>
          <p:nvPr/>
        </p:nvCxnSpPr>
        <p:spPr bwMode="auto">
          <a:xfrm flipV="1">
            <a:off x="3083634" y="2793292"/>
            <a:ext cx="3126262" cy="4623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7" idx="3"/>
            <a:endCxn id="10" idx="1"/>
          </p:cNvCxnSpPr>
          <p:nvPr/>
        </p:nvCxnSpPr>
        <p:spPr bwMode="auto">
          <a:xfrm>
            <a:off x="3083634" y="4513597"/>
            <a:ext cx="3126262" cy="6580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6" idx="3"/>
            <a:endCxn id="10" idx="1"/>
          </p:cNvCxnSpPr>
          <p:nvPr/>
        </p:nvCxnSpPr>
        <p:spPr bwMode="auto">
          <a:xfrm>
            <a:off x="3083634" y="3255629"/>
            <a:ext cx="3126262" cy="132377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6" idx="3"/>
            <a:endCxn id="9" idx="1"/>
          </p:cNvCxnSpPr>
          <p:nvPr/>
        </p:nvCxnSpPr>
        <p:spPr bwMode="auto">
          <a:xfrm>
            <a:off x="3083634" y="3255629"/>
            <a:ext cx="3126262" cy="6665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7" idx="3"/>
            <a:endCxn id="9" idx="1"/>
          </p:cNvCxnSpPr>
          <p:nvPr/>
        </p:nvCxnSpPr>
        <p:spPr bwMode="auto">
          <a:xfrm flipV="1">
            <a:off x="3083634" y="3322287"/>
            <a:ext cx="3126262" cy="119131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7" idx="3"/>
            <a:endCxn id="8" idx="1"/>
          </p:cNvCxnSpPr>
          <p:nvPr/>
        </p:nvCxnSpPr>
        <p:spPr bwMode="auto">
          <a:xfrm flipV="1">
            <a:off x="3083634" y="2793292"/>
            <a:ext cx="3126262" cy="172030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2895600" y="3173616"/>
            <a:ext cx="311789" cy="3315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2895600" y="4419600"/>
            <a:ext cx="311789" cy="3315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3581400" y="4648200"/>
            <a:ext cx="1981200" cy="4094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dirty="0" smtClean="0">
                <a:latin typeface="+mn-lt"/>
              </a:rPr>
              <a:t>Fabric Scheduler</a:t>
            </a:r>
            <a:endParaRPr lang="en-US" dirty="0">
              <a:latin typeface="+mn-lt"/>
            </a:endParaRPr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5832475"/>
            <a:ext cx="8229600" cy="87312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(1) Need a (FAST) internal fabric scheduler!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11" name="Straight Arrow Connector 10"/>
          <p:cNvCxnSpPr>
            <a:stCxn id="44" idx="0"/>
          </p:cNvCxnSpPr>
          <p:nvPr/>
        </p:nvCxnSpPr>
        <p:spPr bwMode="auto">
          <a:xfrm flipV="1">
            <a:off x="4572000" y="5181600"/>
            <a:ext cx="0" cy="65087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04887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629"/>
            <a:ext cx="8229600" cy="1173162"/>
          </a:xfrm>
        </p:spPr>
        <p:txBody>
          <a:bodyPr/>
          <a:lstStyle/>
          <a:p>
            <a:r>
              <a:rPr lang="en-US" dirty="0" smtClean="0"/>
              <a:t>Challenge 2: Head of line blocking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73614" y="1406524"/>
            <a:ext cx="6255392" cy="34290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332" tIns="44374" rIns="90332" bIns="44374" anchor="ctr"/>
          <a:lstStyle/>
          <a:p>
            <a:pPr algn="ctr" defTabSz="912813"/>
            <a:endParaRPr lang="en-US" sz="160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898011" y="2519565"/>
            <a:ext cx="1185623" cy="33158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898011" y="3049415"/>
            <a:ext cx="1185623" cy="329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898011" y="4307383"/>
            <a:ext cx="1185623" cy="329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N</a:t>
            </a:r>
            <a:endParaRPr lang="en-US" sz="1600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209896" y="2586224"/>
            <a:ext cx="1185623" cy="33158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209896" y="3116074"/>
            <a:ext cx="1185623" cy="32987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6209896" y="4372332"/>
            <a:ext cx="1185623" cy="33158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N</a:t>
            </a:r>
            <a:endParaRPr lang="en-US" sz="1600" dirty="0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1143000" y="2717831"/>
            <a:ext cx="7550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1143000" y="3182732"/>
            <a:ext cx="7550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1143000" y="4505649"/>
            <a:ext cx="7550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7395520" y="4572308"/>
            <a:ext cx="75788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7395520" y="3247682"/>
            <a:ext cx="75788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7395520" y="2717831"/>
            <a:ext cx="75788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1411646" y="2255724"/>
            <a:ext cx="2114890" cy="274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 b="1" dirty="0" err="1" smtClean="0">
                <a:latin typeface="Arial" charset="0"/>
              </a:rPr>
              <a:t>Linecard</a:t>
            </a:r>
            <a:r>
              <a:rPr lang="en-US" sz="1200" dirty="0" err="1" smtClean="0">
                <a:latin typeface="Arial" charset="0"/>
              </a:rPr>
              <a:t>s</a:t>
            </a:r>
            <a:r>
              <a:rPr lang="en-US" sz="1200" dirty="0" smtClean="0">
                <a:latin typeface="Arial" charset="0"/>
              </a:rPr>
              <a:t> (input)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19" name="Oval 23"/>
          <p:cNvSpPr>
            <a:spLocks noChangeArrowheads="1"/>
          </p:cNvSpPr>
          <p:nvPr/>
        </p:nvSpPr>
        <p:spPr bwMode="auto">
          <a:xfrm>
            <a:off x="2383169" y="3504061"/>
            <a:ext cx="109089" cy="6494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0" name="Oval 24"/>
          <p:cNvSpPr>
            <a:spLocks noChangeArrowheads="1"/>
          </p:cNvSpPr>
          <p:nvPr/>
        </p:nvSpPr>
        <p:spPr bwMode="auto">
          <a:xfrm>
            <a:off x="2331496" y="3777532"/>
            <a:ext cx="106220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1" name="Oval 25"/>
          <p:cNvSpPr>
            <a:spLocks noChangeArrowheads="1"/>
          </p:cNvSpPr>
          <p:nvPr/>
        </p:nvSpPr>
        <p:spPr bwMode="auto">
          <a:xfrm>
            <a:off x="2331496" y="4040748"/>
            <a:ext cx="106220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2" name="Oval 26"/>
          <p:cNvSpPr>
            <a:spLocks noChangeArrowheads="1"/>
          </p:cNvSpPr>
          <p:nvPr/>
        </p:nvSpPr>
        <p:spPr bwMode="auto">
          <a:xfrm>
            <a:off x="6749599" y="3594648"/>
            <a:ext cx="109089" cy="6665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3" name="Oval 27"/>
          <p:cNvSpPr>
            <a:spLocks noChangeArrowheads="1"/>
          </p:cNvSpPr>
          <p:nvPr/>
        </p:nvSpPr>
        <p:spPr bwMode="auto">
          <a:xfrm>
            <a:off x="6749599" y="3859573"/>
            <a:ext cx="109089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4" name="Oval 28"/>
          <p:cNvSpPr>
            <a:spLocks noChangeArrowheads="1"/>
          </p:cNvSpPr>
          <p:nvPr/>
        </p:nvSpPr>
        <p:spPr bwMode="auto">
          <a:xfrm>
            <a:off x="6749599" y="4122789"/>
            <a:ext cx="109089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3806951" y="1611240"/>
            <a:ext cx="1612392" cy="4094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400" dirty="0" smtClean="0">
                <a:latin typeface="+mn-lt"/>
              </a:rPr>
              <a:t>Route/Control </a:t>
            </a:r>
            <a:br>
              <a:rPr lang="en-US" sz="1400" dirty="0" smtClean="0">
                <a:latin typeface="+mn-lt"/>
              </a:rPr>
            </a:br>
            <a:r>
              <a:rPr lang="en-US" sz="1400" dirty="0" smtClean="0">
                <a:latin typeface="+mn-lt"/>
              </a:rPr>
              <a:t>Processor</a:t>
            </a:r>
            <a:endParaRPr lang="en-US" sz="1400" dirty="0">
              <a:latin typeface="+mn-lt"/>
            </a:endParaRP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5758094" y="2255724"/>
            <a:ext cx="2114890" cy="274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 b="1" dirty="0" err="1" smtClean="0">
                <a:latin typeface="Arial" charset="0"/>
              </a:rPr>
              <a:t>Linecard</a:t>
            </a:r>
            <a:r>
              <a:rPr lang="en-US" sz="1200" dirty="0" err="1" smtClean="0">
                <a:latin typeface="Arial" charset="0"/>
              </a:rPr>
              <a:t>s</a:t>
            </a:r>
            <a:r>
              <a:rPr lang="en-US" sz="1200" dirty="0" smtClean="0">
                <a:latin typeface="Arial" charset="0"/>
              </a:rPr>
              <a:t> (output)</a:t>
            </a:r>
            <a:endParaRPr lang="en-US" sz="1200" b="1" dirty="0">
              <a:latin typeface="Arial" charset="0"/>
            </a:endParaRPr>
          </a:p>
        </p:txBody>
      </p:sp>
      <p:cxnSp>
        <p:nvCxnSpPr>
          <p:cNvPr id="34" name="Straight Connector 33"/>
          <p:cNvCxnSpPr>
            <a:stCxn id="5" idx="3"/>
            <a:endCxn id="8" idx="1"/>
          </p:cNvCxnSpPr>
          <p:nvPr/>
        </p:nvCxnSpPr>
        <p:spPr bwMode="auto">
          <a:xfrm>
            <a:off x="3083634" y="2685357"/>
            <a:ext cx="3126262" cy="6665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5" idx="3"/>
            <a:endCxn id="9" idx="1"/>
          </p:cNvCxnSpPr>
          <p:nvPr/>
        </p:nvCxnSpPr>
        <p:spPr bwMode="auto">
          <a:xfrm>
            <a:off x="3083634" y="2685357"/>
            <a:ext cx="3126262" cy="59565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5" idx="3"/>
            <a:endCxn id="10" idx="1"/>
          </p:cNvCxnSpPr>
          <p:nvPr/>
        </p:nvCxnSpPr>
        <p:spPr bwMode="auto">
          <a:xfrm>
            <a:off x="3083634" y="2685357"/>
            <a:ext cx="3126262" cy="185276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6" idx="3"/>
            <a:endCxn id="8" idx="1"/>
          </p:cNvCxnSpPr>
          <p:nvPr/>
        </p:nvCxnSpPr>
        <p:spPr bwMode="auto">
          <a:xfrm flipV="1">
            <a:off x="3083634" y="2752016"/>
            <a:ext cx="3126262" cy="4623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7" idx="3"/>
            <a:endCxn id="10" idx="1"/>
          </p:cNvCxnSpPr>
          <p:nvPr/>
        </p:nvCxnSpPr>
        <p:spPr bwMode="auto">
          <a:xfrm>
            <a:off x="3083634" y="4472321"/>
            <a:ext cx="3126262" cy="6580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6" idx="3"/>
            <a:endCxn id="10" idx="1"/>
          </p:cNvCxnSpPr>
          <p:nvPr/>
        </p:nvCxnSpPr>
        <p:spPr bwMode="auto">
          <a:xfrm>
            <a:off x="3083634" y="3214353"/>
            <a:ext cx="3126262" cy="132377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6" idx="3"/>
            <a:endCxn id="9" idx="1"/>
          </p:cNvCxnSpPr>
          <p:nvPr/>
        </p:nvCxnSpPr>
        <p:spPr bwMode="auto">
          <a:xfrm>
            <a:off x="3083634" y="3214353"/>
            <a:ext cx="3126262" cy="6665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7" idx="3"/>
            <a:endCxn id="9" idx="1"/>
          </p:cNvCxnSpPr>
          <p:nvPr/>
        </p:nvCxnSpPr>
        <p:spPr bwMode="auto">
          <a:xfrm flipV="1">
            <a:off x="3083634" y="3281011"/>
            <a:ext cx="3126262" cy="119131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7" idx="3"/>
            <a:endCxn id="8" idx="1"/>
          </p:cNvCxnSpPr>
          <p:nvPr/>
        </p:nvCxnSpPr>
        <p:spPr bwMode="auto">
          <a:xfrm flipV="1">
            <a:off x="3083634" y="2752016"/>
            <a:ext cx="3126262" cy="172030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2895600" y="3132340"/>
            <a:ext cx="311789" cy="3315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2895600" y="4378324"/>
            <a:ext cx="311789" cy="3315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457200" y="5756275"/>
            <a:ext cx="8229600" cy="87312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Head of line blocking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 bwMode="auto">
          <a:xfrm flipH="1" flipV="1">
            <a:off x="2667000" y="4759324"/>
            <a:ext cx="381000" cy="11080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2514600" y="4378324"/>
            <a:ext cx="311789" cy="3315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600" dirty="0"/>
              <a:t>2</a:t>
            </a:r>
            <a:endParaRPr lang="en-US" sz="1600" dirty="0"/>
          </a:p>
        </p:txBody>
      </p:sp>
      <p:sp>
        <p:nvSpPr>
          <p:cNvPr id="47" name="Rectangle 11"/>
          <p:cNvSpPr>
            <a:spLocks noChangeArrowheads="1"/>
          </p:cNvSpPr>
          <p:nvPr/>
        </p:nvSpPr>
        <p:spPr bwMode="auto">
          <a:xfrm>
            <a:off x="3581400" y="4648200"/>
            <a:ext cx="1981200" cy="4094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dirty="0" smtClean="0">
                <a:latin typeface="+mn-lt"/>
              </a:rPr>
              <a:t>Fabric Scheduler</a:t>
            </a:r>
            <a:endParaRPr lang="en-US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2400" y="61722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Limits throughput </a:t>
            </a:r>
            <a:r>
              <a:rPr lang="en-US" sz="2800" b="1" dirty="0" smtClean="0">
                <a:latin typeface="+mn-lt"/>
              </a:rPr>
              <a:t>to approximately 58% of capacity  </a:t>
            </a:r>
            <a:endParaRPr lang="en-US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006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03704E-6 L 0.35729 -0.0794 L 0.78976 -0.0882 " pathEditMode="relative" ptsTypes="AAA"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0.35989 -0.26112 L 0.83594 -0.26644 " pathEditMode="relative" ptsTypes="AAA">
                                      <p:cBhvr>
                                        <p:cTn id="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43" grpId="0" build="p"/>
      <p:bldP spid="45" grpId="0" animBg="1"/>
      <p:bldP spid="48" grpId="0"/>
      <p:bldP spid="48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11"/>
          <p:cNvGrpSpPr>
            <a:grpSpLocks/>
          </p:cNvGrpSpPr>
          <p:nvPr/>
        </p:nvGrpSpPr>
        <p:grpSpPr bwMode="auto">
          <a:xfrm>
            <a:off x="2285999" y="1524000"/>
            <a:ext cx="2895601" cy="1676400"/>
            <a:chOff x="724" y="580"/>
            <a:chExt cx="1912" cy="1192"/>
          </a:xfrm>
        </p:grpSpPr>
        <p:grpSp>
          <p:nvGrpSpPr>
            <p:cNvPr id="49" name="Group 12"/>
            <p:cNvGrpSpPr>
              <a:grpSpLocks/>
            </p:cNvGrpSpPr>
            <p:nvPr/>
          </p:nvGrpSpPr>
          <p:grpSpPr bwMode="auto">
            <a:xfrm>
              <a:off x="724" y="580"/>
              <a:ext cx="1912" cy="1192"/>
              <a:chOff x="724" y="580"/>
              <a:chExt cx="1912" cy="1192"/>
            </a:xfrm>
          </p:grpSpPr>
          <p:sp>
            <p:nvSpPr>
              <p:cNvPr id="67" name="Rectangle 13"/>
              <p:cNvSpPr>
                <a:spLocks noChangeArrowheads="1"/>
              </p:cNvSpPr>
              <p:nvPr/>
            </p:nvSpPr>
            <p:spPr bwMode="auto">
              <a:xfrm>
                <a:off x="820" y="689"/>
                <a:ext cx="1816" cy="1083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 useBgFill="1">
            <p:nvSpPr>
              <p:cNvPr id="68" name="Rectangle 14"/>
              <p:cNvSpPr>
                <a:spLocks noChangeArrowheads="1"/>
              </p:cNvSpPr>
              <p:nvPr/>
            </p:nvSpPr>
            <p:spPr bwMode="auto">
              <a:xfrm>
                <a:off x="724" y="580"/>
                <a:ext cx="1816" cy="1083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50" name="Group 15"/>
            <p:cNvGrpSpPr>
              <a:grpSpLocks/>
            </p:cNvGrpSpPr>
            <p:nvPr/>
          </p:nvGrpSpPr>
          <p:grpSpPr bwMode="auto">
            <a:xfrm>
              <a:off x="1056" y="624"/>
              <a:ext cx="1105" cy="289"/>
              <a:chOff x="1056" y="624"/>
              <a:chExt cx="1105" cy="289"/>
            </a:xfrm>
          </p:grpSpPr>
          <p:sp>
            <p:nvSpPr>
              <p:cNvPr id="63" name="Freeform 16"/>
              <p:cNvSpPr>
                <a:spLocks/>
              </p:cNvSpPr>
              <p:nvPr/>
            </p:nvSpPr>
            <p:spPr bwMode="auto">
              <a:xfrm>
                <a:off x="1056" y="624"/>
                <a:ext cx="1105" cy="289"/>
              </a:xfrm>
              <a:custGeom>
                <a:avLst/>
                <a:gdLst>
                  <a:gd name="T0" fmla="*/ 0 w 1105"/>
                  <a:gd name="T1" fmla="*/ 0 h 289"/>
                  <a:gd name="T2" fmla="*/ 1104 w 1105"/>
                  <a:gd name="T3" fmla="*/ 0 h 289"/>
                  <a:gd name="T4" fmla="*/ 1104 w 1105"/>
                  <a:gd name="T5" fmla="*/ 288 h 289"/>
                  <a:gd name="T6" fmla="*/ 0 w 1105"/>
                  <a:gd name="T7" fmla="*/ 288 h 289"/>
                  <a:gd name="T8" fmla="*/ 55 w 1105"/>
                  <a:gd name="T9" fmla="*/ 28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5" h="289">
                    <a:moveTo>
                      <a:pt x="0" y="0"/>
                    </a:moveTo>
                    <a:lnTo>
                      <a:pt x="1104" y="0"/>
                    </a:lnTo>
                    <a:lnTo>
                      <a:pt x="1104" y="288"/>
                    </a:lnTo>
                    <a:lnTo>
                      <a:pt x="0" y="288"/>
                    </a:lnTo>
                    <a:lnTo>
                      <a:pt x="55" y="288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" name="Line 17"/>
              <p:cNvSpPr>
                <a:spLocks noChangeShapeType="1"/>
              </p:cNvSpPr>
              <p:nvPr/>
            </p:nvSpPr>
            <p:spPr bwMode="auto">
              <a:xfrm>
                <a:off x="1920" y="624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5" name="Line 18"/>
              <p:cNvSpPr>
                <a:spLocks noChangeShapeType="1"/>
              </p:cNvSpPr>
              <p:nvPr/>
            </p:nvSpPr>
            <p:spPr bwMode="auto">
              <a:xfrm>
                <a:off x="1680" y="624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6" name="Line 19"/>
              <p:cNvSpPr>
                <a:spLocks noChangeShapeType="1"/>
              </p:cNvSpPr>
              <p:nvPr/>
            </p:nvSpPr>
            <p:spPr bwMode="auto">
              <a:xfrm>
                <a:off x="1440" y="624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51" name="Group 20"/>
            <p:cNvGrpSpPr>
              <a:grpSpLocks/>
            </p:cNvGrpSpPr>
            <p:nvPr/>
          </p:nvGrpSpPr>
          <p:grpSpPr bwMode="auto">
            <a:xfrm>
              <a:off x="1056" y="960"/>
              <a:ext cx="1105" cy="289"/>
              <a:chOff x="1056" y="960"/>
              <a:chExt cx="1105" cy="289"/>
            </a:xfrm>
          </p:grpSpPr>
          <p:sp>
            <p:nvSpPr>
              <p:cNvPr id="59" name="Freeform 21"/>
              <p:cNvSpPr>
                <a:spLocks/>
              </p:cNvSpPr>
              <p:nvPr/>
            </p:nvSpPr>
            <p:spPr bwMode="auto">
              <a:xfrm>
                <a:off x="1056" y="960"/>
                <a:ext cx="1105" cy="289"/>
              </a:xfrm>
              <a:custGeom>
                <a:avLst/>
                <a:gdLst>
                  <a:gd name="T0" fmla="*/ 0 w 1105"/>
                  <a:gd name="T1" fmla="*/ 0 h 289"/>
                  <a:gd name="T2" fmla="*/ 1104 w 1105"/>
                  <a:gd name="T3" fmla="*/ 0 h 289"/>
                  <a:gd name="T4" fmla="*/ 1104 w 1105"/>
                  <a:gd name="T5" fmla="*/ 288 h 289"/>
                  <a:gd name="T6" fmla="*/ 0 w 1105"/>
                  <a:gd name="T7" fmla="*/ 288 h 289"/>
                  <a:gd name="T8" fmla="*/ 55 w 1105"/>
                  <a:gd name="T9" fmla="*/ 28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5" h="289">
                    <a:moveTo>
                      <a:pt x="0" y="0"/>
                    </a:moveTo>
                    <a:lnTo>
                      <a:pt x="1104" y="0"/>
                    </a:lnTo>
                    <a:lnTo>
                      <a:pt x="1104" y="288"/>
                    </a:lnTo>
                    <a:lnTo>
                      <a:pt x="0" y="288"/>
                    </a:lnTo>
                    <a:lnTo>
                      <a:pt x="55" y="288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0" name="Line 22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1" name="Line 23"/>
              <p:cNvSpPr>
                <a:spLocks noChangeShapeType="1"/>
              </p:cNvSpPr>
              <p:nvPr/>
            </p:nvSpPr>
            <p:spPr bwMode="auto">
              <a:xfrm>
                <a:off x="1680" y="96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2" name="Line 24"/>
              <p:cNvSpPr>
                <a:spLocks noChangeShapeType="1"/>
              </p:cNvSpPr>
              <p:nvPr/>
            </p:nvSpPr>
            <p:spPr bwMode="auto">
              <a:xfrm>
                <a:off x="1440" y="96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52" name="Group 25"/>
            <p:cNvGrpSpPr>
              <a:grpSpLocks/>
            </p:cNvGrpSpPr>
            <p:nvPr/>
          </p:nvGrpSpPr>
          <p:grpSpPr bwMode="auto">
            <a:xfrm>
              <a:off x="1056" y="1296"/>
              <a:ext cx="1105" cy="289"/>
              <a:chOff x="1056" y="1296"/>
              <a:chExt cx="1105" cy="289"/>
            </a:xfrm>
          </p:grpSpPr>
          <p:sp>
            <p:nvSpPr>
              <p:cNvPr id="53" name="Freeform 26"/>
              <p:cNvSpPr>
                <a:spLocks/>
              </p:cNvSpPr>
              <p:nvPr/>
            </p:nvSpPr>
            <p:spPr bwMode="auto">
              <a:xfrm>
                <a:off x="1056" y="1296"/>
                <a:ext cx="1105" cy="289"/>
              </a:xfrm>
              <a:custGeom>
                <a:avLst/>
                <a:gdLst>
                  <a:gd name="T0" fmla="*/ 0 w 1105"/>
                  <a:gd name="T1" fmla="*/ 0 h 289"/>
                  <a:gd name="T2" fmla="*/ 1104 w 1105"/>
                  <a:gd name="T3" fmla="*/ 0 h 289"/>
                  <a:gd name="T4" fmla="*/ 1104 w 1105"/>
                  <a:gd name="T5" fmla="*/ 288 h 289"/>
                  <a:gd name="T6" fmla="*/ 0 w 1105"/>
                  <a:gd name="T7" fmla="*/ 288 h 289"/>
                  <a:gd name="T8" fmla="*/ 55 w 1105"/>
                  <a:gd name="T9" fmla="*/ 28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5" h="289">
                    <a:moveTo>
                      <a:pt x="0" y="0"/>
                    </a:moveTo>
                    <a:lnTo>
                      <a:pt x="1104" y="0"/>
                    </a:lnTo>
                    <a:lnTo>
                      <a:pt x="1104" y="288"/>
                    </a:lnTo>
                    <a:lnTo>
                      <a:pt x="0" y="288"/>
                    </a:lnTo>
                    <a:lnTo>
                      <a:pt x="55" y="288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4" name="Line 27"/>
              <p:cNvSpPr>
                <a:spLocks noChangeShapeType="1"/>
              </p:cNvSpPr>
              <p:nvPr/>
            </p:nvSpPr>
            <p:spPr bwMode="auto">
              <a:xfrm>
                <a:off x="1920" y="129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6" name="Line 28"/>
              <p:cNvSpPr>
                <a:spLocks noChangeShapeType="1"/>
              </p:cNvSpPr>
              <p:nvPr/>
            </p:nvSpPr>
            <p:spPr bwMode="auto">
              <a:xfrm>
                <a:off x="1680" y="129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7" name="Line 29"/>
              <p:cNvSpPr>
                <a:spLocks noChangeShapeType="1"/>
              </p:cNvSpPr>
              <p:nvPr/>
            </p:nvSpPr>
            <p:spPr bwMode="auto">
              <a:xfrm>
                <a:off x="1440" y="129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173162"/>
          </a:xfrm>
        </p:spPr>
        <p:txBody>
          <a:bodyPr/>
          <a:lstStyle/>
          <a:p>
            <a:r>
              <a:rPr lang="en-US" b="0" dirty="0" smtClean="0"/>
              <a:t>Fixing head of line blocking: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Virtual Output Queues</a:t>
            </a:r>
            <a:endParaRPr lang="en-US" dirty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059811" y="2016441"/>
            <a:ext cx="1185623" cy="33158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059811" y="3669957"/>
            <a:ext cx="1185623" cy="329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059811" y="5689925"/>
            <a:ext cx="1185623" cy="329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N</a:t>
            </a:r>
            <a:endParaRPr lang="en-US" sz="1600" dirty="0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304800" y="2214707"/>
            <a:ext cx="7550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304800" y="3803274"/>
            <a:ext cx="7550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304800" y="5836332"/>
            <a:ext cx="7550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sz="1600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1066800" y="1447800"/>
            <a:ext cx="1255354" cy="458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 b="1" dirty="0" err="1" smtClean="0">
                <a:latin typeface="Arial" charset="0"/>
              </a:rPr>
              <a:t>Linecard</a:t>
            </a:r>
            <a:r>
              <a:rPr lang="en-US" sz="1200" dirty="0" err="1" smtClean="0">
                <a:latin typeface="Arial" charset="0"/>
              </a:rPr>
              <a:t>s</a:t>
            </a:r>
            <a:r>
              <a:rPr lang="en-US" sz="1200" dirty="0" smtClean="0">
                <a:latin typeface="Arial" charset="0"/>
              </a:rPr>
              <a:t> (input)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19" name="Oval 23"/>
          <p:cNvSpPr>
            <a:spLocks noChangeArrowheads="1"/>
          </p:cNvSpPr>
          <p:nvPr/>
        </p:nvSpPr>
        <p:spPr bwMode="auto">
          <a:xfrm>
            <a:off x="1567311" y="4402619"/>
            <a:ext cx="109089" cy="6494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0" name="Oval 24"/>
          <p:cNvSpPr>
            <a:spLocks noChangeArrowheads="1"/>
          </p:cNvSpPr>
          <p:nvPr/>
        </p:nvSpPr>
        <p:spPr bwMode="auto">
          <a:xfrm>
            <a:off x="1570180" y="4724400"/>
            <a:ext cx="106220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21" name="Oval 25"/>
          <p:cNvSpPr>
            <a:spLocks noChangeArrowheads="1"/>
          </p:cNvSpPr>
          <p:nvPr/>
        </p:nvSpPr>
        <p:spPr bwMode="auto">
          <a:xfrm>
            <a:off x="1570180" y="4987616"/>
            <a:ext cx="106220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4114800" y="1600200"/>
            <a:ext cx="311789" cy="3315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9" name="Rectangle 8"/>
          <p:cNvSpPr>
            <a:spLocks noChangeArrowheads="1"/>
          </p:cNvSpPr>
          <p:nvPr/>
        </p:nvSpPr>
        <p:spPr bwMode="auto">
          <a:xfrm>
            <a:off x="3751503" y="1606358"/>
            <a:ext cx="311789" cy="3315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0" name="Rectangle 8"/>
          <p:cNvSpPr>
            <a:spLocks noChangeArrowheads="1"/>
          </p:cNvSpPr>
          <p:nvPr/>
        </p:nvSpPr>
        <p:spPr bwMode="auto">
          <a:xfrm>
            <a:off x="4114800" y="2091267"/>
            <a:ext cx="311789" cy="3315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600" dirty="0"/>
              <a:t>2</a:t>
            </a:r>
            <a:endParaRPr lang="en-US" sz="1600" dirty="0"/>
          </a:p>
        </p:txBody>
      </p:sp>
      <p:grpSp>
        <p:nvGrpSpPr>
          <p:cNvPr id="71" name="Group 11"/>
          <p:cNvGrpSpPr>
            <a:grpSpLocks/>
          </p:cNvGrpSpPr>
          <p:nvPr/>
        </p:nvGrpSpPr>
        <p:grpSpPr bwMode="auto">
          <a:xfrm>
            <a:off x="2286000" y="3124200"/>
            <a:ext cx="2895601" cy="1676400"/>
            <a:chOff x="724" y="580"/>
            <a:chExt cx="1912" cy="1192"/>
          </a:xfrm>
        </p:grpSpPr>
        <p:grpSp>
          <p:nvGrpSpPr>
            <p:cNvPr id="72" name="Group 12"/>
            <p:cNvGrpSpPr>
              <a:grpSpLocks/>
            </p:cNvGrpSpPr>
            <p:nvPr/>
          </p:nvGrpSpPr>
          <p:grpSpPr bwMode="auto">
            <a:xfrm>
              <a:off x="724" y="580"/>
              <a:ext cx="1912" cy="1192"/>
              <a:chOff x="724" y="580"/>
              <a:chExt cx="1912" cy="1192"/>
            </a:xfrm>
          </p:grpSpPr>
          <p:sp>
            <p:nvSpPr>
              <p:cNvPr id="88" name="Rectangle 13"/>
              <p:cNvSpPr>
                <a:spLocks noChangeArrowheads="1"/>
              </p:cNvSpPr>
              <p:nvPr/>
            </p:nvSpPr>
            <p:spPr bwMode="auto">
              <a:xfrm>
                <a:off x="820" y="689"/>
                <a:ext cx="1816" cy="1083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 useBgFill="1">
            <p:nvSpPr>
              <p:cNvPr id="89" name="Rectangle 14"/>
              <p:cNvSpPr>
                <a:spLocks noChangeArrowheads="1"/>
              </p:cNvSpPr>
              <p:nvPr/>
            </p:nvSpPr>
            <p:spPr bwMode="auto">
              <a:xfrm>
                <a:off x="724" y="580"/>
                <a:ext cx="1816" cy="1083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73" name="Group 15"/>
            <p:cNvGrpSpPr>
              <a:grpSpLocks/>
            </p:cNvGrpSpPr>
            <p:nvPr/>
          </p:nvGrpSpPr>
          <p:grpSpPr bwMode="auto">
            <a:xfrm>
              <a:off x="1056" y="624"/>
              <a:ext cx="1105" cy="289"/>
              <a:chOff x="1056" y="624"/>
              <a:chExt cx="1105" cy="289"/>
            </a:xfrm>
          </p:grpSpPr>
          <p:sp>
            <p:nvSpPr>
              <p:cNvPr id="84" name="Freeform 16"/>
              <p:cNvSpPr>
                <a:spLocks/>
              </p:cNvSpPr>
              <p:nvPr/>
            </p:nvSpPr>
            <p:spPr bwMode="auto">
              <a:xfrm>
                <a:off x="1056" y="624"/>
                <a:ext cx="1105" cy="289"/>
              </a:xfrm>
              <a:custGeom>
                <a:avLst/>
                <a:gdLst>
                  <a:gd name="T0" fmla="*/ 0 w 1105"/>
                  <a:gd name="T1" fmla="*/ 0 h 289"/>
                  <a:gd name="T2" fmla="*/ 1104 w 1105"/>
                  <a:gd name="T3" fmla="*/ 0 h 289"/>
                  <a:gd name="T4" fmla="*/ 1104 w 1105"/>
                  <a:gd name="T5" fmla="*/ 288 h 289"/>
                  <a:gd name="T6" fmla="*/ 0 w 1105"/>
                  <a:gd name="T7" fmla="*/ 288 h 289"/>
                  <a:gd name="T8" fmla="*/ 55 w 1105"/>
                  <a:gd name="T9" fmla="*/ 28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5" h="289">
                    <a:moveTo>
                      <a:pt x="0" y="0"/>
                    </a:moveTo>
                    <a:lnTo>
                      <a:pt x="1104" y="0"/>
                    </a:lnTo>
                    <a:lnTo>
                      <a:pt x="1104" y="288"/>
                    </a:lnTo>
                    <a:lnTo>
                      <a:pt x="0" y="288"/>
                    </a:lnTo>
                    <a:lnTo>
                      <a:pt x="55" y="288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5" name="Line 17"/>
              <p:cNvSpPr>
                <a:spLocks noChangeShapeType="1"/>
              </p:cNvSpPr>
              <p:nvPr/>
            </p:nvSpPr>
            <p:spPr bwMode="auto">
              <a:xfrm>
                <a:off x="1920" y="624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6" name="Line 18"/>
              <p:cNvSpPr>
                <a:spLocks noChangeShapeType="1"/>
              </p:cNvSpPr>
              <p:nvPr/>
            </p:nvSpPr>
            <p:spPr bwMode="auto">
              <a:xfrm>
                <a:off x="1680" y="624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7" name="Line 19"/>
              <p:cNvSpPr>
                <a:spLocks noChangeShapeType="1"/>
              </p:cNvSpPr>
              <p:nvPr/>
            </p:nvSpPr>
            <p:spPr bwMode="auto">
              <a:xfrm>
                <a:off x="1440" y="624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74" name="Group 20"/>
            <p:cNvGrpSpPr>
              <a:grpSpLocks/>
            </p:cNvGrpSpPr>
            <p:nvPr/>
          </p:nvGrpSpPr>
          <p:grpSpPr bwMode="auto">
            <a:xfrm>
              <a:off x="1056" y="960"/>
              <a:ext cx="1105" cy="289"/>
              <a:chOff x="1056" y="960"/>
              <a:chExt cx="1105" cy="289"/>
            </a:xfrm>
          </p:grpSpPr>
          <p:sp>
            <p:nvSpPr>
              <p:cNvPr id="80" name="Freeform 21"/>
              <p:cNvSpPr>
                <a:spLocks/>
              </p:cNvSpPr>
              <p:nvPr/>
            </p:nvSpPr>
            <p:spPr bwMode="auto">
              <a:xfrm>
                <a:off x="1056" y="960"/>
                <a:ext cx="1105" cy="289"/>
              </a:xfrm>
              <a:custGeom>
                <a:avLst/>
                <a:gdLst>
                  <a:gd name="T0" fmla="*/ 0 w 1105"/>
                  <a:gd name="T1" fmla="*/ 0 h 289"/>
                  <a:gd name="T2" fmla="*/ 1104 w 1105"/>
                  <a:gd name="T3" fmla="*/ 0 h 289"/>
                  <a:gd name="T4" fmla="*/ 1104 w 1105"/>
                  <a:gd name="T5" fmla="*/ 288 h 289"/>
                  <a:gd name="T6" fmla="*/ 0 w 1105"/>
                  <a:gd name="T7" fmla="*/ 288 h 289"/>
                  <a:gd name="T8" fmla="*/ 55 w 1105"/>
                  <a:gd name="T9" fmla="*/ 28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5" h="289">
                    <a:moveTo>
                      <a:pt x="0" y="0"/>
                    </a:moveTo>
                    <a:lnTo>
                      <a:pt x="1104" y="0"/>
                    </a:lnTo>
                    <a:lnTo>
                      <a:pt x="1104" y="288"/>
                    </a:lnTo>
                    <a:lnTo>
                      <a:pt x="0" y="288"/>
                    </a:lnTo>
                    <a:lnTo>
                      <a:pt x="55" y="288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1" name="Line 22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2" name="Line 23"/>
              <p:cNvSpPr>
                <a:spLocks noChangeShapeType="1"/>
              </p:cNvSpPr>
              <p:nvPr/>
            </p:nvSpPr>
            <p:spPr bwMode="auto">
              <a:xfrm>
                <a:off x="1680" y="96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3" name="Line 24"/>
              <p:cNvSpPr>
                <a:spLocks noChangeShapeType="1"/>
              </p:cNvSpPr>
              <p:nvPr/>
            </p:nvSpPr>
            <p:spPr bwMode="auto">
              <a:xfrm>
                <a:off x="1440" y="96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75" name="Group 25"/>
            <p:cNvGrpSpPr>
              <a:grpSpLocks/>
            </p:cNvGrpSpPr>
            <p:nvPr/>
          </p:nvGrpSpPr>
          <p:grpSpPr bwMode="auto">
            <a:xfrm>
              <a:off x="1056" y="1296"/>
              <a:ext cx="1105" cy="289"/>
              <a:chOff x="1056" y="1296"/>
              <a:chExt cx="1105" cy="289"/>
            </a:xfrm>
          </p:grpSpPr>
          <p:sp>
            <p:nvSpPr>
              <p:cNvPr id="76" name="Freeform 26"/>
              <p:cNvSpPr>
                <a:spLocks/>
              </p:cNvSpPr>
              <p:nvPr/>
            </p:nvSpPr>
            <p:spPr bwMode="auto">
              <a:xfrm>
                <a:off x="1056" y="1296"/>
                <a:ext cx="1105" cy="289"/>
              </a:xfrm>
              <a:custGeom>
                <a:avLst/>
                <a:gdLst>
                  <a:gd name="T0" fmla="*/ 0 w 1105"/>
                  <a:gd name="T1" fmla="*/ 0 h 289"/>
                  <a:gd name="T2" fmla="*/ 1104 w 1105"/>
                  <a:gd name="T3" fmla="*/ 0 h 289"/>
                  <a:gd name="T4" fmla="*/ 1104 w 1105"/>
                  <a:gd name="T5" fmla="*/ 288 h 289"/>
                  <a:gd name="T6" fmla="*/ 0 w 1105"/>
                  <a:gd name="T7" fmla="*/ 288 h 289"/>
                  <a:gd name="T8" fmla="*/ 55 w 1105"/>
                  <a:gd name="T9" fmla="*/ 28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5" h="289">
                    <a:moveTo>
                      <a:pt x="0" y="0"/>
                    </a:moveTo>
                    <a:lnTo>
                      <a:pt x="1104" y="0"/>
                    </a:lnTo>
                    <a:lnTo>
                      <a:pt x="1104" y="288"/>
                    </a:lnTo>
                    <a:lnTo>
                      <a:pt x="0" y="288"/>
                    </a:lnTo>
                    <a:lnTo>
                      <a:pt x="55" y="288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7" name="Line 27"/>
              <p:cNvSpPr>
                <a:spLocks noChangeShapeType="1"/>
              </p:cNvSpPr>
              <p:nvPr/>
            </p:nvSpPr>
            <p:spPr bwMode="auto">
              <a:xfrm>
                <a:off x="1920" y="129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8" name="Line 28"/>
              <p:cNvSpPr>
                <a:spLocks noChangeShapeType="1"/>
              </p:cNvSpPr>
              <p:nvPr/>
            </p:nvSpPr>
            <p:spPr bwMode="auto">
              <a:xfrm>
                <a:off x="1680" y="129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9" name="Line 29"/>
              <p:cNvSpPr>
                <a:spLocks noChangeShapeType="1"/>
              </p:cNvSpPr>
              <p:nvPr/>
            </p:nvSpPr>
            <p:spPr bwMode="auto">
              <a:xfrm>
                <a:off x="1440" y="129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91" name="Rectangle 8"/>
          <p:cNvSpPr>
            <a:spLocks noChangeArrowheads="1"/>
          </p:cNvSpPr>
          <p:nvPr/>
        </p:nvSpPr>
        <p:spPr bwMode="auto">
          <a:xfrm>
            <a:off x="4120959" y="4160983"/>
            <a:ext cx="311789" cy="3315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600" dirty="0"/>
              <a:t>N</a:t>
            </a:r>
            <a:endParaRPr lang="en-US" sz="1600" dirty="0"/>
          </a:p>
        </p:txBody>
      </p:sp>
      <p:sp>
        <p:nvSpPr>
          <p:cNvPr id="92" name="Rectangle 8"/>
          <p:cNvSpPr>
            <a:spLocks noChangeArrowheads="1"/>
          </p:cNvSpPr>
          <p:nvPr/>
        </p:nvSpPr>
        <p:spPr bwMode="auto">
          <a:xfrm>
            <a:off x="4114801" y="3691467"/>
            <a:ext cx="311789" cy="3315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600" dirty="0"/>
              <a:t>2</a:t>
            </a:r>
            <a:endParaRPr lang="en-US" sz="1600" dirty="0"/>
          </a:p>
        </p:txBody>
      </p:sp>
      <p:grpSp>
        <p:nvGrpSpPr>
          <p:cNvPr id="93" name="Group 11"/>
          <p:cNvGrpSpPr>
            <a:grpSpLocks/>
          </p:cNvGrpSpPr>
          <p:nvPr/>
        </p:nvGrpSpPr>
        <p:grpSpPr bwMode="auto">
          <a:xfrm>
            <a:off x="2286000" y="5029200"/>
            <a:ext cx="2895601" cy="1676400"/>
            <a:chOff x="724" y="580"/>
            <a:chExt cx="1912" cy="1192"/>
          </a:xfrm>
        </p:grpSpPr>
        <p:grpSp>
          <p:nvGrpSpPr>
            <p:cNvPr id="94" name="Group 12"/>
            <p:cNvGrpSpPr>
              <a:grpSpLocks/>
            </p:cNvGrpSpPr>
            <p:nvPr/>
          </p:nvGrpSpPr>
          <p:grpSpPr bwMode="auto">
            <a:xfrm>
              <a:off x="724" y="580"/>
              <a:ext cx="1912" cy="1192"/>
              <a:chOff x="724" y="580"/>
              <a:chExt cx="1912" cy="1192"/>
            </a:xfrm>
          </p:grpSpPr>
          <p:sp>
            <p:nvSpPr>
              <p:cNvPr id="110" name="Rectangle 13"/>
              <p:cNvSpPr>
                <a:spLocks noChangeArrowheads="1"/>
              </p:cNvSpPr>
              <p:nvPr/>
            </p:nvSpPr>
            <p:spPr bwMode="auto">
              <a:xfrm>
                <a:off x="820" y="689"/>
                <a:ext cx="1816" cy="1083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 useBgFill="1">
            <p:nvSpPr>
              <p:cNvPr id="111" name="Rectangle 14"/>
              <p:cNvSpPr>
                <a:spLocks noChangeArrowheads="1"/>
              </p:cNvSpPr>
              <p:nvPr/>
            </p:nvSpPr>
            <p:spPr bwMode="auto">
              <a:xfrm>
                <a:off x="724" y="580"/>
                <a:ext cx="1816" cy="1083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95" name="Group 15"/>
            <p:cNvGrpSpPr>
              <a:grpSpLocks/>
            </p:cNvGrpSpPr>
            <p:nvPr/>
          </p:nvGrpSpPr>
          <p:grpSpPr bwMode="auto">
            <a:xfrm>
              <a:off x="1056" y="624"/>
              <a:ext cx="1105" cy="289"/>
              <a:chOff x="1056" y="624"/>
              <a:chExt cx="1105" cy="289"/>
            </a:xfrm>
          </p:grpSpPr>
          <p:sp>
            <p:nvSpPr>
              <p:cNvPr id="106" name="Freeform 16"/>
              <p:cNvSpPr>
                <a:spLocks/>
              </p:cNvSpPr>
              <p:nvPr/>
            </p:nvSpPr>
            <p:spPr bwMode="auto">
              <a:xfrm>
                <a:off x="1056" y="624"/>
                <a:ext cx="1105" cy="289"/>
              </a:xfrm>
              <a:custGeom>
                <a:avLst/>
                <a:gdLst>
                  <a:gd name="T0" fmla="*/ 0 w 1105"/>
                  <a:gd name="T1" fmla="*/ 0 h 289"/>
                  <a:gd name="T2" fmla="*/ 1104 w 1105"/>
                  <a:gd name="T3" fmla="*/ 0 h 289"/>
                  <a:gd name="T4" fmla="*/ 1104 w 1105"/>
                  <a:gd name="T5" fmla="*/ 288 h 289"/>
                  <a:gd name="T6" fmla="*/ 0 w 1105"/>
                  <a:gd name="T7" fmla="*/ 288 h 289"/>
                  <a:gd name="T8" fmla="*/ 55 w 1105"/>
                  <a:gd name="T9" fmla="*/ 28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5" h="289">
                    <a:moveTo>
                      <a:pt x="0" y="0"/>
                    </a:moveTo>
                    <a:lnTo>
                      <a:pt x="1104" y="0"/>
                    </a:lnTo>
                    <a:lnTo>
                      <a:pt x="1104" y="288"/>
                    </a:lnTo>
                    <a:lnTo>
                      <a:pt x="0" y="288"/>
                    </a:lnTo>
                    <a:lnTo>
                      <a:pt x="55" y="288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7" name="Line 17"/>
              <p:cNvSpPr>
                <a:spLocks noChangeShapeType="1"/>
              </p:cNvSpPr>
              <p:nvPr/>
            </p:nvSpPr>
            <p:spPr bwMode="auto">
              <a:xfrm>
                <a:off x="1920" y="624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8" name="Line 18"/>
              <p:cNvSpPr>
                <a:spLocks noChangeShapeType="1"/>
              </p:cNvSpPr>
              <p:nvPr/>
            </p:nvSpPr>
            <p:spPr bwMode="auto">
              <a:xfrm>
                <a:off x="1680" y="624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9" name="Line 19"/>
              <p:cNvSpPr>
                <a:spLocks noChangeShapeType="1"/>
              </p:cNvSpPr>
              <p:nvPr/>
            </p:nvSpPr>
            <p:spPr bwMode="auto">
              <a:xfrm>
                <a:off x="1440" y="624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96" name="Group 20"/>
            <p:cNvGrpSpPr>
              <a:grpSpLocks/>
            </p:cNvGrpSpPr>
            <p:nvPr/>
          </p:nvGrpSpPr>
          <p:grpSpPr bwMode="auto">
            <a:xfrm>
              <a:off x="1056" y="960"/>
              <a:ext cx="1105" cy="289"/>
              <a:chOff x="1056" y="960"/>
              <a:chExt cx="1105" cy="289"/>
            </a:xfrm>
          </p:grpSpPr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1056" y="960"/>
                <a:ext cx="1105" cy="289"/>
              </a:xfrm>
              <a:custGeom>
                <a:avLst/>
                <a:gdLst>
                  <a:gd name="T0" fmla="*/ 0 w 1105"/>
                  <a:gd name="T1" fmla="*/ 0 h 289"/>
                  <a:gd name="T2" fmla="*/ 1104 w 1105"/>
                  <a:gd name="T3" fmla="*/ 0 h 289"/>
                  <a:gd name="T4" fmla="*/ 1104 w 1105"/>
                  <a:gd name="T5" fmla="*/ 288 h 289"/>
                  <a:gd name="T6" fmla="*/ 0 w 1105"/>
                  <a:gd name="T7" fmla="*/ 288 h 289"/>
                  <a:gd name="T8" fmla="*/ 55 w 1105"/>
                  <a:gd name="T9" fmla="*/ 28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5" h="289">
                    <a:moveTo>
                      <a:pt x="0" y="0"/>
                    </a:moveTo>
                    <a:lnTo>
                      <a:pt x="1104" y="0"/>
                    </a:lnTo>
                    <a:lnTo>
                      <a:pt x="1104" y="288"/>
                    </a:lnTo>
                    <a:lnTo>
                      <a:pt x="0" y="288"/>
                    </a:lnTo>
                    <a:lnTo>
                      <a:pt x="55" y="288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3" name="Line 22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4" name="Line 23"/>
              <p:cNvSpPr>
                <a:spLocks noChangeShapeType="1"/>
              </p:cNvSpPr>
              <p:nvPr/>
            </p:nvSpPr>
            <p:spPr bwMode="auto">
              <a:xfrm>
                <a:off x="1680" y="96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5" name="Line 24"/>
              <p:cNvSpPr>
                <a:spLocks noChangeShapeType="1"/>
              </p:cNvSpPr>
              <p:nvPr/>
            </p:nvSpPr>
            <p:spPr bwMode="auto">
              <a:xfrm>
                <a:off x="1440" y="96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97" name="Group 25"/>
            <p:cNvGrpSpPr>
              <a:grpSpLocks/>
            </p:cNvGrpSpPr>
            <p:nvPr/>
          </p:nvGrpSpPr>
          <p:grpSpPr bwMode="auto">
            <a:xfrm>
              <a:off x="1056" y="1296"/>
              <a:ext cx="1105" cy="289"/>
              <a:chOff x="1056" y="1296"/>
              <a:chExt cx="1105" cy="289"/>
            </a:xfrm>
          </p:grpSpPr>
          <p:sp>
            <p:nvSpPr>
              <p:cNvPr id="98" name="Freeform 26"/>
              <p:cNvSpPr>
                <a:spLocks/>
              </p:cNvSpPr>
              <p:nvPr/>
            </p:nvSpPr>
            <p:spPr bwMode="auto">
              <a:xfrm>
                <a:off x="1056" y="1296"/>
                <a:ext cx="1105" cy="289"/>
              </a:xfrm>
              <a:custGeom>
                <a:avLst/>
                <a:gdLst>
                  <a:gd name="T0" fmla="*/ 0 w 1105"/>
                  <a:gd name="T1" fmla="*/ 0 h 289"/>
                  <a:gd name="T2" fmla="*/ 1104 w 1105"/>
                  <a:gd name="T3" fmla="*/ 0 h 289"/>
                  <a:gd name="T4" fmla="*/ 1104 w 1105"/>
                  <a:gd name="T5" fmla="*/ 288 h 289"/>
                  <a:gd name="T6" fmla="*/ 0 w 1105"/>
                  <a:gd name="T7" fmla="*/ 288 h 289"/>
                  <a:gd name="T8" fmla="*/ 55 w 1105"/>
                  <a:gd name="T9" fmla="*/ 28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5" h="289">
                    <a:moveTo>
                      <a:pt x="0" y="0"/>
                    </a:moveTo>
                    <a:lnTo>
                      <a:pt x="1104" y="0"/>
                    </a:lnTo>
                    <a:lnTo>
                      <a:pt x="1104" y="288"/>
                    </a:lnTo>
                    <a:lnTo>
                      <a:pt x="0" y="288"/>
                    </a:lnTo>
                    <a:lnTo>
                      <a:pt x="55" y="288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9" name="Line 27"/>
              <p:cNvSpPr>
                <a:spLocks noChangeShapeType="1"/>
              </p:cNvSpPr>
              <p:nvPr/>
            </p:nvSpPr>
            <p:spPr bwMode="auto">
              <a:xfrm>
                <a:off x="1920" y="129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0" name="Line 28"/>
              <p:cNvSpPr>
                <a:spLocks noChangeShapeType="1"/>
              </p:cNvSpPr>
              <p:nvPr/>
            </p:nvSpPr>
            <p:spPr bwMode="auto">
              <a:xfrm>
                <a:off x="1680" y="129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1" name="Line 29"/>
              <p:cNvSpPr>
                <a:spLocks noChangeShapeType="1"/>
              </p:cNvSpPr>
              <p:nvPr/>
            </p:nvSpPr>
            <p:spPr bwMode="auto">
              <a:xfrm>
                <a:off x="1440" y="129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112" name="Rectangle 8"/>
          <p:cNvSpPr>
            <a:spLocks noChangeArrowheads="1"/>
          </p:cNvSpPr>
          <p:nvPr/>
        </p:nvSpPr>
        <p:spPr bwMode="auto">
          <a:xfrm>
            <a:off x="4114801" y="5105400"/>
            <a:ext cx="311789" cy="3315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15" name="Rectangle 8"/>
          <p:cNvSpPr>
            <a:spLocks noChangeArrowheads="1"/>
          </p:cNvSpPr>
          <p:nvPr/>
        </p:nvSpPr>
        <p:spPr bwMode="auto">
          <a:xfrm>
            <a:off x="4119420" y="6065213"/>
            <a:ext cx="311789" cy="3315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600" dirty="0"/>
              <a:t>N</a:t>
            </a:r>
            <a:endParaRPr lang="en-US" sz="1600" dirty="0"/>
          </a:p>
        </p:txBody>
      </p:sp>
      <p:sp>
        <p:nvSpPr>
          <p:cNvPr id="116" name="Rectangle 8"/>
          <p:cNvSpPr>
            <a:spLocks noChangeArrowheads="1"/>
          </p:cNvSpPr>
          <p:nvPr/>
        </p:nvSpPr>
        <p:spPr bwMode="auto">
          <a:xfrm>
            <a:off x="3756123" y="6071370"/>
            <a:ext cx="311789" cy="3315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600" dirty="0"/>
              <a:t>N</a:t>
            </a:r>
            <a:endParaRPr lang="en-US" sz="1600" dirty="0"/>
          </a:p>
        </p:txBody>
      </p:sp>
      <p:sp>
        <p:nvSpPr>
          <p:cNvPr id="117" name="Rectangle 8"/>
          <p:cNvSpPr>
            <a:spLocks noChangeArrowheads="1"/>
          </p:cNvSpPr>
          <p:nvPr/>
        </p:nvSpPr>
        <p:spPr bwMode="auto">
          <a:xfrm>
            <a:off x="7536811" y="2016441"/>
            <a:ext cx="1185623" cy="33158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18" name="Rectangle 9"/>
          <p:cNvSpPr>
            <a:spLocks noChangeArrowheads="1"/>
          </p:cNvSpPr>
          <p:nvPr/>
        </p:nvSpPr>
        <p:spPr bwMode="auto">
          <a:xfrm>
            <a:off x="7536811" y="3669957"/>
            <a:ext cx="1185623" cy="329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19" name="Rectangle 10"/>
          <p:cNvSpPr>
            <a:spLocks noChangeArrowheads="1"/>
          </p:cNvSpPr>
          <p:nvPr/>
        </p:nvSpPr>
        <p:spPr bwMode="auto">
          <a:xfrm>
            <a:off x="7536811" y="5689925"/>
            <a:ext cx="1185623" cy="329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sz="1600" dirty="0" smtClean="0"/>
              <a:t>N</a:t>
            </a:r>
            <a:endParaRPr lang="en-US" sz="1600" dirty="0"/>
          </a:p>
        </p:txBody>
      </p:sp>
      <p:sp>
        <p:nvSpPr>
          <p:cNvPr id="120" name="Text Box 22"/>
          <p:cNvSpPr txBox="1">
            <a:spLocks noChangeArrowheads="1"/>
          </p:cNvSpPr>
          <p:nvPr/>
        </p:nvSpPr>
        <p:spPr bwMode="auto">
          <a:xfrm>
            <a:off x="7543800" y="1447800"/>
            <a:ext cx="1255354" cy="458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332" tIns="44374" rIns="90332" bIns="44374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70013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25625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200" b="1" dirty="0" err="1" smtClean="0">
                <a:latin typeface="Arial" charset="0"/>
              </a:rPr>
              <a:t>Linecard</a:t>
            </a:r>
            <a:r>
              <a:rPr lang="en-US" sz="1200" dirty="0" err="1" smtClean="0">
                <a:latin typeface="Arial" charset="0"/>
              </a:rPr>
              <a:t>s</a:t>
            </a:r>
            <a:r>
              <a:rPr lang="en-US" sz="1200" dirty="0" smtClean="0">
                <a:latin typeface="Arial" charset="0"/>
              </a:rPr>
              <a:t> </a:t>
            </a:r>
            <a:r>
              <a:rPr lang="en-US" sz="1200" dirty="0" smtClean="0">
                <a:latin typeface="Arial" charset="0"/>
              </a:rPr>
              <a:t>(</a:t>
            </a:r>
            <a:r>
              <a:rPr lang="en-US" sz="1200" dirty="0" smtClean="0">
                <a:latin typeface="Arial" charset="0"/>
              </a:rPr>
              <a:t>out</a:t>
            </a:r>
            <a:r>
              <a:rPr lang="en-US" sz="1200" dirty="0" smtClean="0">
                <a:latin typeface="Arial" charset="0"/>
              </a:rPr>
              <a:t>put</a:t>
            </a:r>
            <a:r>
              <a:rPr lang="en-US" sz="1200" dirty="0" smtClean="0">
                <a:latin typeface="Arial" charset="0"/>
              </a:rPr>
              <a:t>)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121" name="Oval 23"/>
          <p:cNvSpPr>
            <a:spLocks noChangeArrowheads="1"/>
          </p:cNvSpPr>
          <p:nvPr/>
        </p:nvSpPr>
        <p:spPr bwMode="auto">
          <a:xfrm>
            <a:off x="8044311" y="4402619"/>
            <a:ext cx="109089" cy="6494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122" name="Oval 24"/>
          <p:cNvSpPr>
            <a:spLocks noChangeArrowheads="1"/>
          </p:cNvSpPr>
          <p:nvPr/>
        </p:nvSpPr>
        <p:spPr bwMode="auto">
          <a:xfrm>
            <a:off x="8047180" y="4724400"/>
            <a:ext cx="106220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sp>
        <p:nvSpPr>
          <p:cNvPr id="123" name="Oval 25"/>
          <p:cNvSpPr>
            <a:spLocks noChangeArrowheads="1"/>
          </p:cNvSpPr>
          <p:nvPr/>
        </p:nvSpPr>
        <p:spPr bwMode="auto">
          <a:xfrm>
            <a:off x="8047180" y="4987616"/>
            <a:ext cx="106220" cy="66659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 sz="1600"/>
          </a:p>
        </p:txBody>
      </p:sp>
      <p:cxnSp>
        <p:nvCxnSpPr>
          <p:cNvPr id="124" name="Straight Connector 123"/>
          <p:cNvCxnSpPr>
            <a:stCxn id="68" idx="3"/>
            <a:endCxn id="117" idx="1"/>
          </p:cNvCxnSpPr>
          <p:nvPr/>
        </p:nvCxnSpPr>
        <p:spPr bwMode="auto">
          <a:xfrm flipV="1">
            <a:off x="5036214" y="2182233"/>
            <a:ext cx="2500597" cy="1033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89" idx="3"/>
            <a:endCxn id="117" idx="1"/>
          </p:cNvCxnSpPr>
          <p:nvPr/>
        </p:nvCxnSpPr>
        <p:spPr bwMode="auto">
          <a:xfrm flipV="1">
            <a:off x="5036215" y="2182233"/>
            <a:ext cx="2500596" cy="17035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111" idx="3"/>
            <a:endCxn id="119" idx="1"/>
          </p:cNvCxnSpPr>
          <p:nvPr/>
        </p:nvCxnSpPr>
        <p:spPr bwMode="auto">
          <a:xfrm>
            <a:off x="5036215" y="5790753"/>
            <a:ext cx="2500596" cy="6411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stCxn id="89" idx="3"/>
            <a:endCxn id="119" idx="1"/>
          </p:cNvCxnSpPr>
          <p:nvPr/>
        </p:nvCxnSpPr>
        <p:spPr bwMode="auto">
          <a:xfrm>
            <a:off x="5036215" y="3885753"/>
            <a:ext cx="2500596" cy="196911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>
            <a:stCxn id="89" idx="3"/>
            <a:endCxn id="118" idx="1"/>
          </p:cNvCxnSpPr>
          <p:nvPr/>
        </p:nvCxnSpPr>
        <p:spPr bwMode="auto">
          <a:xfrm flipV="1">
            <a:off x="5036215" y="3834895"/>
            <a:ext cx="2500596" cy="5085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111" idx="3"/>
            <a:endCxn id="118" idx="1"/>
          </p:cNvCxnSpPr>
          <p:nvPr/>
        </p:nvCxnSpPr>
        <p:spPr bwMode="auto">
          <a:xfrm flipV="1">
            <a:off x="5036215" y="3834895"/>
            <a:ext cx="2500596" cy="195585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>
            <a:stCxn id="68" idx="3"/>
            <a:endCxn id="118" idx="1"/>
          </p:cNvCxnSpPr>
          <p:nvPr/>
        </p:nvCxnSpPr>
        <p:spPr bwMode="auto">
          <a:xfrm>
            <a:off x="5036214" y="2285553"/>
            <a:ext cx="2500597" cy="15493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/>
          <p:cNvCxnSpPr>
            <a:endCxn id="119" idx="1"/>
          </p:cNvCxnSpPr>
          <p:nvPr/>
        </p:nvCxnSpPr>
        <p:spPr bwMode="auto">
          <a:xfrm>
            <a:off x="5029200" y="2286000"/>
            <a:ext cx="2507611" cy="356886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/>
          <p:cNvCxnSpPr>
            <a:stCxn id="111" idx="3"/>
            <a:endCxn id="117" idx="1"/>
          </p:cNvCxnSpPr>
          <p:nvPr/>
        </p:nvCxnSpPr>
        <p:spPr bwMode="auto">
          <a:xfrm flipV="1">
            <a:off x="5036215" y="2182233"/>
            <a:ext cx="2500596" cy="36085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76597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Memory (1</a:t>
            </a:r>
            <a:r>
              <a:rPr lang="en-US" baseline="30000"/>
              <a:t>st</a:t>
            </a:r>
            <a:r>
              <a:rPr lang="en-US"/>
              <a:t> Generation)</a:t>
            </a:r>
          </a:p>
        </p:txBody>
      </p:sp>
      <p:grpSp>
        <p:nvGrpSpPr>
          <p:cNvPr id="1014787" name="Group 3"/>
          <p:cNvGrpSpPr>
            <a:grpSpLocks/>
          </p:cNvGrpSpPr>
          <p:nvPr/>
        </p:nvGrpSpPr>
        <p:grpSpPr bwMode="auto">
          <a:xfrm>
            <a:off x="5010150" y="1544638"/>
            <a:ext cx="3883025" cy="3786187"/>
            <a:chOff x="3060" y="1296"/>
            <a:chExt cx="2446" cy="2385"/>
          </a:xfrm>
        </p:grpSpPr>
        <p:grpSp>
          <p:nvGrpSpPr>
            <p:cNvPr id="1014788" name="Group 4"/>
            <p:cNvGrpSpPr>
              <a:grpSpLocks/>
            </p:cNvGrpSpPr>
            <p:nvPr/>
          </p:nvGrpSpPr>
          <p:grpSpPr bwMode="auto">
            <a:xfrm>
              <a:off x="3072" y="1296"/>
              <a:ext cx="2352" cy="612"/>
              <a:chOff x="3072" y="1296"/>
              <a:chExt cx="2352" cy="612"/>
            </a:xfrm>
          </p:grpSpPr>
          <p:sp>
            <p:nvSpPr>
              <p:cNvPr id="1014789" name="Rectangle 5"/>
              <p:cNvSpPr>
                <a:spLocks noChangeArrowheads="1"/>
              </p:cNvSpPr>
              <p:nvPr/>
            </p:nvSpPr>
            <p:spPr bwMode="auto">
              <a:xfrm>
                <a:off x="3072" y="1296"/>
                <a:ext cx="2352" cy="612"/>
              </a:xfrm>
              <a:prstGeom prst="rect">
                <a:avLst/>
              </a:prstGeom>
              <a:solidFill>
                <a:srgbClr val="00279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n-lt"/>
                </a:endParaRPr>
              </a:p>
            </p:txBody>
          </p:sp>
          <p:sp>
            <p:nvSpPr>
              <p:cNvPr id="1014790" name="Rectangle 6"/>
              <p:cNvSpPr>
                <a:spLocks noChangeAspect="1" noChangeArrowheads="1"/>
              </p:cNvSpPr>
              <p:nvPr/>
            </p:nvSpPr>
            <p:spPr bwMode="auto">
              <a:xfrm>
                <a:off x="3936" y="1404"/>
                <a:ext cx="334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1429" tIns="45714" rIns="91429" bIns="45714" anchor="ctr"/>
              <a:lstStyle/>
              <a:p>
                <a:pPr algn="ctr"/>
                <a:r>
                  <a:rPr lang="en-US" sz="1100">
                    <a:latin typeface="+mn-lt"/>
                  </a:rPr>
                  <a:t>Route</a:t>
                </a:r>
              </a:p>
              <a:p>
                <a:pPr algn="ctr"/>
                <a:r>
                  <a:rPr lang="en-US" sz="1100">
                    <a:latin typeface="+mn-lt"/>
                  </a:rPr>
                  <a:t>Table</a:t>
                </a:r>
              </a:p>
            </p:txBody>
          </p:sp>
          <p:sp>
            <p:nvSpPr>
              <p:cNvPr id="1014791" name="Rectangle 7"/>
              <p:cNvSpPr>
                <a:spLocks noChangeAspect="1" noChangeArrowheads="1"/>
              </p:cNvSpPr>
              <p:nvPr/>
            </p:nvSpPr>
            <p:spPr bwMode="auto">
              <a:xfrm>
                <a:off x="3357" y="1371"/>
                <a:ext cx="387" cy="3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1429" tIns="45714" rIns="91429" bIns="45714" anchor="ctr"/>
              <a:lstStyle/>
              <a:p>
                <a:pPr algn="ctr"/>
                <a:r>
                  <a:rPr lang="en-US" sz="1400">
                    <a:latin typeface="+mn-lt"/>
                  </a:rPr>
                  <a:t>CPU</a:t>
                </a:r>
              </a:p>
            </p:txBody>
          </p:sp>
          <p:sp>
            <p:nvSpPr>
              <p:cNvPr id="1014792" name="Rectangle 8"/>
              <p:cNvSpPr>
                <a:spLocks noChangeAspect="1" noChangeArrowheads="1"/>
              </p:cNvSpPr>
              <p:nvPr/>
            </p:nvSpPr>
            <p:spPr bwMode="auto">
              <a:xfrm>
                <a:off x="4533" y="1525"/>
                <a:ext cx="600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n-lt"/>
                </a:endParaRPr>
              </a:p>
            </p:txBody>
          </p:sp>
          <p:sp>
            <p:nvSpPr>
              <p:cNvPr id="1014793" name="Rectangle 9"/>
              <p:cNvSpPr>
                <a:spLocks noChangeAspect="1" noChangeArrowheads="1"/>
              </p:cNvSpPr>
              <p:nvPr/>
            </p:nvSpPr>
            <p:spPr bwMode="auto">
              <a:xfrm>
                <a:off x="4475" y="1468"/>
                <a:ext cx="600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n-lt"/>
                </a:endParaRPr>
              </a:p>
            </p:txBody>
          </p:sp>
          <p:sp>
            <p:nvSpPr>
              <p:cNvPr id="1014794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4418" y="1410"/>
                <a:ext cx="599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n-lt"/>
                </a:endParaRPr>
              </a:p>
            </p:txBody>
          </p:sp>
          <p:sp>
            <p:nvSpPr>
              <p:cNvPr id="1014795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4368" y="1392"/>
                <a:ext cx="722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2064" tIns="46033" rIns="92064" bIns="46033">
                <a:spAutoFit/>
              </a:bodyPr>
              <a:lstStyle/>
              <a:p>
                <a:pPr algn="ctr"/>
                <a:r>
                  <a:rPr lang="en-US" sz="1100" b="1">
                    <a:solidFill>
                      <a:srgbClr val="000000"/>
                    </a:solidFill>
                    <a:latin typeface="+mn-lt"/>
                  </a:rPr>
                  <a:t>Buffer</a:t>
                </a:r>
              </a:p>
              <a:p>
                <a:pPr algn="ctr"/>
                <a:r>
                  <a:rPr lang="en-US" sz="1100" b="1">
                    <a:solidFill>
                      <a:srgbClr val="000000"/>
                    </a:solidFill>
                    <a:latin typeface="+mn-lt"/>
                  </a:rPr>
                  <a:t>Memory</a:t>
                </a:r>
                <a:endParaRPr lang="en-US" sz="1600" b="1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sp>
          <p:nvSpPr>
            <p:cNvPr id="1014796" name="Line 12"/>
            <p:cNvSpPr>
              <a:spLocks noChangeAspect="1" noChangeShapeType="1"/>
            </p:cNvSpPr>
            <p:nvPr/>
          </p:nvSpPr>
          <p:spPr bwMode="auto">
            <a:xfrm>
              <a:off x="3116" y="2145"/>
              <a:ext cx="239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4797" name="Line 13"/>
            <p:cNvSpPr>
              <a:spLocks noChangeAspect="1" noChangeShapeType="1"/>
            </p:cNvSpPr>
            <p:nvPr/>
          </p:nvSpPr>
          <p:spPr bwMode="auto">
            <a:xfrm>
              <a:off x="3519" y="1741"/>
              <a:ext cx="0" cy="404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4798" name="Line 14"/>
            <p:cNvSpPr>
              <a:spLocks noChangeAspect="1" noChangeShapeType="1"/>
            </p:cNvSpPr>
            <p:nvPr/>
          </p:nvSpPr>
          <p:spPr bwMode="auto">
            <a:xfrm>
              <a:off x="4757" y="1857"/>
              <a:ext cx="0" cy="288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4799" name="Rectangle 15"/>
            <p:cNvSpPr>
              <a:spLocks noChangeArrowheads="1"/>
            </p:cNvSpPr>
            <p:nvPr/>
          </p:nvSpPr>
          <p:spPr bwMode="auto">
            <a:xfrm>
              <a:off x="3060" y="2316"/>
              <a:ext cx="714" cy="81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4800" name="Rectangle 16"/>
            <p:cNvSpPr>
              <a:spLocks noChangeAspect="1" noChangeArrowheads="1"/>
            </p:cNvSpPr>
            <p:nvPr/>
          </p:nvSpPr>
          <p:spPr bwMode="auto">
            <a:xfrm>
              <a:off x="3117" y="2377"/>
              <a:ext cx="609" cy="66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4801" name="Rectangle 17"/>
            <p:cNvSpPr>
              <a:spLocks noChangeAspect="1" noChangeArrowheads="1"/>
            </p:cNvSpPr>
            <p:nvPr/>
          </p:nvSpPr>
          <p:spPr bwMode="auto">
            <a:xfrm>
              <a:off x="3270" y="2873"/>
              <a:ext cx="312" cy="16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4802" name="Rectangle 18"/>
            <p:cNvSpPr>
              <a:spLocks noChangeAspect="1" noChangeArrowheads="1"/>
            </p:cNvSpPr>
            <p:nvPr/>
          </p:nvSpPr>
          <p:spPr bwMode="auto">
            <a:xfrm>
              <a:off x="3072" y="2555"/>
              <a:ext cx="680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64" tIns="46033" rIns="92064" bIns="46033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solidFill>
                    <a:srgbClr val="000000"/>
                  </a:solidFill>
                  <a:latin typeface="+mn-lt"/>
                </a:rPr>
                <a:t>Line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 b="1" dirty="0">
                  <a:solidFill>
                    <a:srgbClr val="000000"/>
                  </a:solidFill>
                  <a:latin typeface="+mn-lt"/>
                </a:rPr>
                <a:t>Interface</a:t>
              </a:r>
              <a:endParaRPr lang="en-US" sz="1600" b="1" i="1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14803" name="Rectangle 19"/>
            <p:cNvSpPr>
              <a:spLocks noChangeAspect="1" noChangeArrowheads="1"/>
            </p:cNvSpPr>
            <p:nvPr/>
          </p:nvSpPr>
          <p:spPr bwMode="auto">
            <a:xfrm>
              <a:off x="3242" y="2863"/>
              <a:ext cx="342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64" tIns="46033" rIns="92064" bIns="46033">
              <a:spAutoFit/>
            </a:bodyPr>
            <a:lstStyle/>
            <a:p>
              <a:r>
                <a:rPr lang="en-US" sz="1050" b="1" i="1">
                  <a:solidFill>
                    <a:srgbClr val="000000"/>
                  </a:solidFill>
                  <a:latin typeface="+mn-lt"/>
                </a:rPr>
                <a:t>MAC</a:t>
              </a:r>
              <a:endParaRPr lang="en-US" sz="1600" b="1" i="1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14804" name="Line 20"/>
            <p:cNvSpPr>
              <a:spLocks noChangeAspect="1" noChangeShapeType="1"/>
            </p:cNvSpPr>
            <p:nvPr/>
          </p:nvSpPr>
          <p:spPr bwMode="auto">
            <a:xfrm>
              <a:off x="3404" y="2145"/>
              <a:ext cx="0" cy="17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4805" name="Line 21"/>
            <p:cNvSpPr>
              <a:spLocks noChangeAspect="1" noChangeShapeType="1"/>
            </p:cNvSpPr>
            <p:nvPr/>
          </p:nvSpPr>
          <p:spPr bwMode="auto">
            <a:xfrm>
              <a:off x="4239" y="2145"/>
              <a:ext cx="0" cy="15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4806" name="Line 22"/>
            <p:cNvSpPr>
              <a:spLocks noChangeAspect="1" noChangeShapeType="1"/>
            </p:cNvSpPr>
            <p:nvPr/>
          </p:nvSpPr>
          <p:spPr bwMode="auto">
            <a:xfrm>
              <a:off x="5045" y="2145"/>
              <a:ext cx="0" cy="15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4807" name="Line 23"/>
            <p:cNvSpPr>
              <a:spLocks noChangeAspect="1" noChangeShapeType="1"/>
            </p:cNvSpPr>
            <p:nvPr/>
          </p:nvSpPr>
          <p:spPr bwMode="auto">
            <a:xfrm>
              <a:off x="3421" y="3145"/>
              <a:ext cx="0" cy="536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4808" name="Line 24"/>
            <p:cNvSpPr>
              <a:spLocks noChangeAspect="1" noChangeShapeType="1"/>
            </p:cNvSpPr>
            <p:nvPr/>
          </p:nvSpPr>
          <p:spPr bwMode="auto">
            <a:xfrm>
              <a:off x="4247" y="3127"/>
              <a:ext cx="0" cy="528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4809" name="Line 25"/>
            <p:cNvSpPr>
              <a:spLocks noChangeAspect="1" noChangeShapeType="1"/>
            </p:cNvSpPr>
            <p:nvPr/>
          </p:nvSpPr>
          <p:spPr bwMode="auto">
            <a:xfrm>
              <a:off x="5046" y="3121"/>
              <a:ext cx="0" cy="496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4810" name="Rectangle 26"/>
            <p:cNvSpPr>
              <a:spLocks noChangeArrowheads="1"/>
            </p:cNvSpPr>
            <p:nvPr/>
          </p:nvSpPr>
          <p:spPr bwMode="auto">
            <a:xfrm>
              <a:off x="3894" y="2310"/>
              <a:ext cx="714" cy="81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4811" name="Rectangle 27"/>
            <p:cNvSpPr>
              <a:spLocks noChangeAspect="1" noChangeArrowheads="1"/>
            </p:cNvSpPr>
            <p:nvPr/>
          </p:nvSpPr>
          <p:spPr bwMode="auto">
            <a:xfrm>
              <a:off x="3951" y="2371"/>
              <a:ext cx="609" cy="66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4812" name="Rectangle 28"/>
            <p:cNvSpPr>
              <a:spLocks noChangeAspect="1" noChangeArrowheads="1"/>
            </p:cNvSpPr>
            <p:nvPr/>
          </p:nvSpPr>
          <p:spPr bwMode="auto">
            <a:xfrm>
              <a:off x="4104" y="2867"/>
              <a:ext cx="312" cy="16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4813" name="Rectangle 29"/>
            <p:cNvSpPr>
              <a:spLocks noChangeAspect="1" noChangeArrowheads="1"/>
            </p:cNvSpPr>
            <p:nvPr/>
          </p:nvSpPr>
          <p:spPr bwMode="auto">
            <a:xfrm>
              <a:off x="3905" y="2549"/>
              <a:ext cx="680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64" tIns="46033" rIns="92064" bIns="46033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>
                  <a:solidFill>
                    <a:srgbClr val="000000"/>
                  </a:solidFill>
                  <a:latin typeface="+mn-lt"/>
                </a:rPr>
                <a:t>Line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 b="1">
                  <a:solidFill>
                    <a:srgbClr val="000000"/>
                  </a:solidFill>
                  <a:latin typeface="+mn-lt"/>
                </a:rPr>
                <a:t>Interface</a:t>
              </a:r>
              <a:endParaRPr lang="en-US" sz="1600" b="1" i="1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14814" name="Rectangle 30"/>
            <p:cNvSpPr>
              <a:spLocks noChangeAspect="1" noChangeArrowheads="1"/>
            </p:cNvSpPr>
            <p:nvPr/>
          </p:nvSpPr>
          <p:spPr bwMode="auto">
            <a:xfrm>
              <a:off x="4076" y="2857"/>
              <a:ext cx="342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64" tIns="46033" rIns="92064" bIns="46033">
              <a:spAutoFit/>
            </a:bodyPr>
            <a:lstStyle/>
            <a:p>
              <a:r>
                <a:rPr lang="en-US" sz="1050" b="1" i="1">
                  <a:solidFill>
                    <a:srgbClr val="000000"/>
                  </a:solidFill>
                  <a:latin typeface="+mn-lt"/>
                </a:rPr>
                <a:t>MAC</a:t>
              </a:r>
              <a:endParaRPr lang="en-US" sz="1600" b="1" i="1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14815" name="Rectangle 31"/>
            <p:cNvSpPr>
              <a:spLocks noChangeArrowheads="1"/>
            </p:cNvSpPr>
            <p:nvPr/>
          </p:nvSpPr>
          <p:spPr bwMode="auto">
            <a:xfrm>
              <a:off x="4698" y="2304"/>
              <a:ext cx="714" cy="81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4816" name="Rectangle 32"/>
            <p:cNvSpPr>
              <a:spLocks noChangeAspect="1" noChangeArrowheads="1"/>
            </p:cNvSpPr>
            <p:nvPr/>
          </p:nvSpPr>
          <p:spPr bwMode="auto">
            <a:xfrm>
              <a:off x="4755" y="2365"/>
              <a:ext cx="609" cy="66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4817" name="Rectangle 33"/>
            <p:cNvSpPr>
              <a:spLocks noChangeAspect="1" noChangeArrowheads="1"/>
            </p:cNvSpPr>
            <p:nvPr/>
          </p:nvSpPr>
          <p:spPr bwMode="auto">
            <a:xfrm>
              <a:off x="4908" y="2861"/>
              <a:ext cx="312" cy="16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14818" name="Rectangle 34"/>
            <p:cNvSpPr>
              <a:spLocks noChangeAspect="1" noChangeArrowheads="1"/>
            </p:cNvSpPr>
            <p:nvPr/>
          </p:nvSpPr>
          <p:spPr bwMode="auto">
            <a:xfrm>
              <a:off x="4709" y="2543"/>
              <a:ext cx="680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64" tIns="46033" rIns="92064" bIns="46033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>
                  <a:solidFill>
                    <a:srgbClr val="000000"/>
                  </a:solidFill>
                  <a:latin typeface="+mn-lt"/>
                </a:rPr>
                <a:t>Line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 b="1">
                  <a:solidFill>
                    <a:srgbClr val="000000"/>
                  </a:solidFill>
                  <a:latin typeface="+mn-lt"/>
                </a:rPr>
                <a:t>Interface</a:t>
              </a:r>
              <a:endParaRPr lang="en-US" sz="1600" b="1" i="1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14819" name="Rectangle 35"/>
            <p:cNvSpPr>
              <a:spLocks noChangeAspect="1" noChangeArrowheads="1"/>
            </p:cNvSpPr>
            <p:nvPr/>
          </p:nvSpPr>
          <p:spPr bwMode="auto">
            <a:xfrm>
              <a:off x="4880" y="2851"/>
              <a:ext cx="342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64" tIns="46033" rIns="92064" bIns="46033">
              <a:spAutoFit/>
            </a:bodyPr>
            <a:lstStyle/>
            <a:p>
              <a:r>
                <a:rPr lang="en-US" sz="1050" b="1" i="1">
                  <a:solidFill>
                    <a:srgbClr val="000000"/>
                  </a:solidFill>
                  <a:latin typeface="+mn-lt"/>
                </a:rPr>
                <a:t>MAC</a:t>
              </a:r>
              <a:endParaRPr lang="en-US" sz="1600" b="1" i="1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014820" name="Line 36"/>
            <p:cNvSpPr>
              <a:spLocks noChangeShapeType="1"/>
            </p:cNvSpPr>
            <p:nvPr/>
          </p:nvSpPr>
          <p:spPr bwMode="auto">
            <a:xfrm>
              <a:off x="4548" y="2646"/>
              <a:ext cx="222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</p:grpSp>
      <p:sp>
        <p:nvSpPr>
          <p:cNvPr id="1014821" name="Text Box 37"/>
          <p:cNvSpPr txBox="1">
            <a:spLocks noChangeArrowheads="1"/>
          </p:cNvSpPr>
          <p:nvPr/>
        </p:nvSpPr>
        <p:spPr bwMode="auto">
          <a:xfrm>
            <a:off x="609600" y="5486400"/>
            <a:ext cx="4921599" cy="44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sz="2300" dirty="0" smtClean="0">
                <a:solidFill>
                  <a:srgbClr val="000099"/>
                </a:solidFill>
                <a:latin typeface="+mn-lt"/>
              </a:rPr>
              <a:t>Limited </a:t>
            </a:r>
            <a:r>
              <a:rPr lang="en-US" sz="2300" dirty="0">
                <a:solidFill>
                  <a:srgbClr val="000099"/>
                </a:solidFill>
                <a:latin typeface="+mn-lt"/>
              </a:rPr>
              <a:t>by rate of shared memory</a:t>
            </a:r>
          </a:p>
        </p:txBody>
      </p:sp>
      <p:sp>
        <p:nvSpPr>
          <p:cNvPr id="1014822" name="AutoShape 38"/>
          <p:cNvSpPr>
            <a:spLocks noChangeArrowheads="1"/>
          </p:cNvSpPr>
          <p:nvPr/>
        </p:nvSpPr>
        <p:spPr bwMode="auto">
          <a:xfrm flipH="1">
            <a:off x="428625" y="2062163"/>
            <a:ext cx="3276600" cy="1765300"/>
          </a:xfrm>
          <a:prstGeom prst="cube">
            <a:avLst>
              <a:gd name="adj" fmla="val 2157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823" name="Text Box 39"/>
          <p:cNvSpPr txBox="1">
            <a:spLocks noChangeArrowheads="1"/>
          </p:cNvSpPr>
          <p:nvPr/>
        </p:nvSpPr>
        <p:spPr bwMode="auto">
          <a:xfrm>
            <a:off x="958850" y="1730375"/>
            <a:ext cx="205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sz="1800"/>
              <a:t>Shared Backplane</a:t>
            </a:r>
          </a:p>
        </p:txBody>
      </p:sp>
      <p:sp>
        <p:nvSpPr>
          <p:cNvPr id="1014824" name="Freeform 40"/>
          <p:cNvSpPr>
            <a:spLocks/>
          </p:cNvSpPr>
          <p:nvPr/>
        </p:nvSpPr>
        <p:spPr bwMode="auto">
          <a:xfrm>
            <a:off x="3489325" y="2189163"/>
            <a:ext cx="939800" cy="2692400"/>
          </a:xfrm>
          <a:custGeom>
            <a:avLst/>
            <a:gdLst>
              <a:gd name="T0" fmla="*/ 0 w 592"/>
              <a:gd name="T1" fmla="*/ 0 h 1696"/>
              <a:gd name="T2" fmla="*/ 0 w 592"/>
              <a:gd name="T3" fmla="*/ 1000 h 1696"/>
              <a:gd name="T4" fmla="*/ 592 w 592"/>
              <a:gd name="T5" fmla="*/ 1696 h 1696"/>
              <a:gd name="T6" fmla="*/ 592 w 592"/>
              <a:gd name="T7" fmla="*/ 488 h 1696"/>
              <a:gd name="T8" fmla="*/ 0 w 592"/>
              <a:gd name="T9" fmla="*/ 0 h 1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2" h="1696">
                <a:moveTo>
                  <a:pt x="0" y="0"/>
                </a:moveTo>
                <a:lnTo>
                  <a:pt x="0" y="1000"/>
                </a:lnTo>
                <a:lnTo>
                  <a:pt x="592" y="1696"/>
                </a:lnTo>
                <a:lnTo>
                  <a:pt x="592" y="488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825" name="Freeform 41"/>
          <p:cNvSpPr>
            <a:spLocks/>
          </p:cNvSpPr>
          <p:nvPr/>
        </p:nvSpPr>
        <p:spPr bwMode="auto">
          <a:xfrm>
            <a:off x="3179763" y="2189163"/>
            <a:ext cx="939800" cy="2692400"/>
          </a:xfrm>
          <a:custGeom>
            <a:avLst/>
            <a:gdLst>
              <a:gd name="T0" fmla="*/ 0 w 592"/>
              <a:gd name="T1" fmla="*/ 0 h 1696"/>
              <a:gd name="T2" fmla="*/ 0 w 592"/>
              <a:gd name="T3" fmla="*/ 1000 h 1696"/>
              <a:gd name="T4" fmla="*/ 592 w 592"/>
              <a:gd name="T5" fmla="*/ 1696 h 1696"/>
              <a:gd name="T6" fmla="*/ 592 w 592"/>
              <a:gd name="T7" fmla="*/ 488 h 1696"/>
              <a:gd name="T8" fmla="*/ 0 w 592"/>
              <a:gd name="T9" fmla="*/ 0 h 1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2" h="1696">
                <a:moveTo>
                  <a:pt x="0" y="0"/>
                </a:moveTo>
                <a:lnTo>
                  <a:pt x="0" y="1000"/>
                </a:lnTo>
                <a:lnTo>
                  <a:pt x="592" y="1696"/>
                </a:lnTo>
                <a:lnTo>
                  <a:pt x="592" y="488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826" name="Freeform 42"/>
          <p:cNvSpPr>
            <a:spLocks/>
          </p:cNvSpPr>
          <p:nvPr/>
        </p:nvSpPr>
        <p:spPr bwMode="auto">
          <a:xfrm>
            <a:off x="2870200" y="2189163"/>
            <a:ext cx="939800" cy="2692400"/>
          </a:xfrm>
          <a:custGeom>
            <a:avLst/>
            <a:gdLst>
              <a:gd name="T0" fmla="*/ 0 w 592"/>
              <a:gd name="T1" fmla="*/ 0 h 1696"/>
              <a:gd name="T2" fmla="*/ 0 w 592"/>
              <a:gd name="T3" fmla="*/ 1000 h 1696"/>
              <a:gd name="T4" fmla="*/ 592 w 592"/>
              <a:gd name="T5" fmla="*/ 1696 h 1696"/>
              <a:gd name="T6" fmla="*/ 592 w 592"/>
              <a:gd name="T7" fmla="*/ 488 h 1696"/>
              <a:gd name="T8" fmla="*/ 0 w 592"/>
              <a:gd name="T9" fmla="*/ 0 h 1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2" h="1696">
                <a:moveTo>
                  <a:pt x="0" y="0"/>
                </a:moveTo>
                <a:lnTo>
                  <a:pt x="0" y="1000"/>
                </a:lnTo>
                <a:lnTo>
                  <a:pt x="592" y="1696"/>
                </a:lnTo>
                <a:lnTo>
                  <a:pt x="592" y="488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827" name="Freeform 43"/>
          <p:cNvSpPr>
            <a:spLocks/>
          </p:cNvSpPr>
          <p:nvPr/>
        </p:nvSpPr>
        <p:spPr bwMode="auto">
          <a:xfrm>
            <a:off x="2559050" y="2189163"/>
            <a:ext cx="939800" cy="2692400"/>
          </a:xfrm>
          <a:custGeom>
            <a:avLst/>
            <a:gdLst>
              <a:gd name="T0" fmla="*/ 0 w 592"/>
              <a:gd name="T1" fmla="*/ 0 h 1696"/>
              <a:gd name="T2" fmla="*/ 0 w 592"/>
              <a:gd name="T3" fmla="*/ 1000 h 1696"/>
              <a:gd name="T4" fmla="*/ 592 w 592"/>
              <a:gd name="T5" fmla="*/ 1696 h 1696"/>
              <a:gd name="T6" fmla="*/ 592 w 592"/>
              <a:gd name="T7" fmla="*/ 488 h 1696"/>
              <a:gd name="T8" fmla="*/ 0 w 592"/>
              <a:gd name="T9" fmla="*/ 0 h 1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2" h="1696">
                <a:moveTo>
                  <a:pt x="0" y="0"/>
                </a:moveTo>
                <a:lnTo>
                  <a:pt x="0" y="1000"/>
                </a:lnTo>
                <a:lnTo>
                  <a:pt x="592" y="1696"/>
                </a:lnTo>
                <a:lnTo>
                  <a:pt x="592" y="488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828" name="Freeform 44"/>
          <p:cNvSpPr>
            <a:spLocks/>
          </p:cNvSpPr>
          <p:nvPr/>
        </p:nvSpPr>
        <p:spPr bwMode="auto">
          <a:xfrm>
            <a:off x="2249488" y="2189163"/>
            <a:ext cx="939800" cy="2692400"/>
          </a:xfrm>
          <a:custGeom>
            <a:avLst/>
            <a:gdLst>
              <a:gd name="T0" fmla="*/ 0 w 592"/>
              <a:gd name="T1" fmla="*/ 0 h 1696"/>
              <a:gd name="T2" fmla="*/ 0 w 592"/>
              <a:gd name="T3" fmla="*/ 1000 h 1696"/>
              <a:gd name="T4" fmla="*/ 592 w 592"/>
              <a:gd name="T5" fmla="*/ 1696 h 1696"/>
              <a:gd name="T6" fmla="*/ 592 w 592"/>
              <a:gd name="T7" fmla="*/ 488 h 1696"/>
              <a:gd name="T8" fmla="*/ 0 w 592"/>
              <a:gd name="T9" fmla="*/ 0 h 1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2" h="1696">
                <a:moveTo>
                  <a:pt x="0" y="0"/>
                </a:moveTo>
                <a:lnTo>
                  <a:pt x="0" y="1000"/>
                </a:lnTo>
                <a:lnTo>
                  <a:pt x="592" y="1696"/>
                </a:lnTo>
                <a:lnTo>
                  <a:pt x="592" y="488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829" name="Freeform 45"/>
          <p:cNvSpPr>
            <a:spLocks/>
          </p:cNvSpPr>
          <p:nvPr/>
        </p:nvSpPr>
        <p:spPr bwMode="auto">
          <a:xfrm>
            <a:off x="1938338" y="2189163"/>
            <a:ext cx="939800" cy="2692400"/>
          </a:xfrm>
          <a:custGeom>
            <a:avLst/>
            <a:gdLst>
              <a:gd name="T0" fmla="*/ 0 w 592"/>
              <a:gd name="T1" fmla="*/ 0 h 1696"/>
              <a:gd name="T2" fmla="*/ 0 w 592"/>
              <a:gd name="T3" fmla="*/ 1000 h 1696"/>
              <a:gd name="T4" fmla="*/ 592 w 592"/>
              <a:gd name="T5" fmla="*/ 1696 h 1696"/>
              <a:gd name="T6" fmla="*/ 592 w 592"/>
              <a:gd name="T7" fmla="*/ 488 h 1696"/>
              <a:gd name="T8" fmla="*/ 0 w 592"/>
              <a:gd name="T9" fmla="*/ 0 h 1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2" h="1696">
                <a:moveTo>
                  <a:pt x="0" y="0"/>
                </a:moveTo>
                <a:lnTo>
                  <a:pt x="0" y="1000"/>
                </a:lnTo>
                <a:lnTo>
                  <a:pt x="592" y="1696"/>
                </a:lnTo>
                <a:lnTo>
                  <a:pt x="592" y="488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830" name="Freeform 46"/>
          <p:cNvSpPr>
            <a:spLocks/>
          </p:cNvSpPr>
          <p:nvPr/>
        </p:nvSpPr>
        <p:spPr bwMode="auto">
          <a:xfrm>
            <a:off x="1628775" y="2189163"/>
            <a:ext cx="939800" cy="2692400"/>
          </a:xfrm>
          <a:custGeom>
            <a:avLst/>
            <a:gdLst>
              <a:gd name="T0" fmla="*/ 0 w 592"/>
              <a:gd name="T1" fmla="*/ 0 h 1696"/>
              <a:gd name="T2" fmla="*/ 0 w 592"/>
              <a:gd name="T3" fmla="*/ 1000 h 1696"/>
              <a:gd name="T4" fmla="*/ 592 w 592"/>
              <a:gd name="T5" fmla="*/ 1696 h 1696"/>
              <a:gd name="T6" fmla="*/ 592 w 592"/>
              <a:gd name="T7" fmla="*/ 488 h 1696"/>
              <a:gd name="T8" fmla="*/ 0 w 592"/>
              <a:gd name="T9" fmla="*/ 0 h 1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2" h="1696">
                <a:moveTo>
                  <a:pt x="0" y="0"/>
                </a:moveTo>
                <a:lnTo>
                  <a:pt x="0" y="1000"/>
                </a:lnTo>
                <a:lnTo>
                  <a:pt x="592" y="1696"/>
                </a:lnTo>
                <a:lnTo>
                  <a:pt x="592" y="488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831" name="Freeform 47"/>
          <p:cNvSpPr>
            <a:spLocks/>
          </p:cNvSpPr>
          <p:nvPr/>
        </p:nvSpPr>
        <p:spPr bwMode="auto">
          <a:xfrm>
            <a:off x="1292225" y="2189163"/>
            <a:ext cx="939800" cy="2692400"/>
          </a:xfrm>
          <a:custGeom>
            <a:avLst/>
            <a:gdLst>
              <a:gd name="T0" fmla="*/ 0 w 592"/>
              <a:gd name="T1" fmla="*/ 0 h 1696"/>
              <a:gd name="T2" fmla="*/ 0 w 592"/>
              <a:gd name="T3" fmla="*/ 1000 h 1696"/>
              <a:gd name="T4" fmla="*/ 592 w 592"/>
              <a:gd name="T5" fmla="*/ 1696 h 1696"/>
              <a:gd name="T6" fmla="*/ 592 w 592"/>
              <a:gd name="T7" fmla="*/ 488 h 1696"/>
              <a:gd name="T8" fmla="*/ 0 w 592"/>
              <a:gd name="T9" fmla="*/ 0 h 1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2" h="1696">
                <a:moveTo>
                  <a:pt x="0" y="0"/>
                </a:moveTo>
                <a:lnTo>
                  <a:pt x="0" y="1000"/>
                </a:lnTo>
                <a:lnTo>
                  <a:pt x="592" y="1696"/>
                </a:lnTo>
                <a:lnTo>
                  <a:pt x="592" y="488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832" name="Freeform 48"/>
          <p:cNvSpPr>
            <a:spLocks noChangeAspect="1"/>
          </p:cNvSpPr>
          <p:nvPr/>
        </p:nvSpPr>
        <p:spPr bwMode="auto">
          <a:xfrm>
            <a:off x="1393825" y="2544763"/>
            <a:ext cx="723900" cy="1663700"/>
          </a:xfrm>
          <a:custGeom>
            <a:avLst/>
            <a:gdLst>
              <a:gd name="T0" fmla="*/ 0 w 456"/>
              <a:gd name="T1" fmla="*/ 0 h 1048"/>
              <a:gd name="T2" fmla="*/ 0 w 456"/>
              <a:gd name="T3" fmla="*/ 596 h 1048"/>
              <a:gd name="T4" fmla="*/ 456 w 456"/>
              <a:gd name="T5" fmla="*/ 1048 h 1048"/>
              <a:gd name="T6" fmla="*/ 447 w 456"/>
              <a:gd name="T7" fmla="*/ 397 h 1048"/>
              <a:gd name="T8" fmla="*/ 0 w 456"/>
              <a:gd name="T9" fmla="*/ 0 h 1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6" h="1048">
                <a:moveTo>
                  <a:pt x="0" y="0"/>
                </a:moveTo>
                <a:lnTo>
                  <a:pt x="0" y="596"/>
                </a:lnTo>
                <a:lnTo>
                  <a:pt x="456" y="1048"/>
                </a:lnTo>
                <a:lnTo>
                  <a:pt x="447" y="39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833" name="Text Box 49"/>
          <p:cNvSpPr txBox="1">
            <a:spLocks noChangeArrowheads="1"/>
          </p:cNvSpPr>
          <p:nvPr/>
        </p:nvSpPr>
        <p:spPr bwMode="auto">
          <a:xfrm rot="2485238">
            <a:off x="1059067" y="2818165"/>
            <a:ext cx="1162050" cy="646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r>
              <a:rPr lang="en-US" sz="1800" dirty="0" smtClean="0">
                <a:latin typeface="+mn-lt"/>
              </a:rPr>
              <a:t>Line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card</a:t>
            </a:r>
            <a:endParaRPr lang="en-US" sz="1800" dirty="0">
              <a:latin typeface="+mn-lt"/>
            </a:endParaRPr>
          </a:p>
        </p:txBody>
      </p:sp>
      <p:grpSp>
        <p:nvGrpSpPr>
          <p:cNvPr id="1014834" name="Group 50"/>
          <p:cNvGrpSpPr>
            <a:grpSpLocks/>
          </p:cNvGrpSpPr>
          <p:nvPr/>
        </p:nvGrpSpPr>
        <p:grpSpPr bwMode="auto">
          <a:xfrm>
            <a:off x="460375" y="2133600"/>
            <a:ext cx="1162050" cy="2692400"/>
            <a:chOff x="146" y="1840"/>
            <a:chExt cx="732" cy="1696"/>
          </a:xfrm>
        </p:grpSpPr>
        <p:sp>
          <p:nvSpPr>
            <p:cNvPr id="1014835" name="Freeform 51"/>
            <p:cNvSpPr>
              <a:spLocks/>
            </p:cNvSpPr>
            <p:nvPr/>
          </p:nvSpPr>
          <p:spPr bwMode="auto">
            <a:xfrm>
              <a:off x="240" y="1840"/>
              <a:ext cx="592" cy="1696"/>
            </a:xfrm>
            <a:custGeom>
              <a:avLst/>
              <a:gdLst>
                <a:gd name="T0" fmla="*/ 0 w 592"/>
                <a:gd name="T1" fmla="*/ 0 h 1696"/>
                <a:gd name="T2" fmla="*/ 0 w 592"/>
                <a:gd name="T3" fmla="*/ 1000 h 1696"/>
                <a:gd name="T4" fmla="*/ 592 w 592"/>
                <a:gd name="T5" fmla="*/ 1696 h 1696"/>
                <a:gd name="T6" fmla="*/ 592 w 592"/>
                <a:gd name="T7" fmla="*/ 488 h 1696"/>
                <a:gd name="T8" fmla="*/ 0 w 592"/>
                <a:gd name="T9" fmla="*/ 0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2" h="1696">
                  <a:moveTo>
                    <a:pt x="0" y="0"/>
                  </a:moveTo>
                  <a:lnTo>
                    <a:pt x="0" y="1000"/>
                  </a:lnTo>
                  <a:lnTo>
                    <a:pt x="592" y="1696"/>
                  </a:lnTo>
                  <a:lnTo>
                    <a:pt x="592" y="4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79F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1014836" name="Freeform 52"/>
            <p:cNvSpPr>
              <a:spLocks noChangeAspect="1"/>
            </p:cNvSpPr>
            <p:nvPr/>
          </p:nvSpPr>
          <p:spPr bwMode="auto">
            <a:xfrm>
              <a:off x="416" y="2128"/>
              <a:ext cx="296" cy="592"/>
            </a:xfrm>
            <a:custGeom>
              <a:avLst/>
              <a:gdLst>
                <a:gd name="T0" fmla="*/ 0 w 296"/>
                <a:gd name="T1" fmla="*/ 0 h 592"/>
                <a:gd name="T2" fmla="*/ 0 w 296"/>
                <a:gd name="T3" fmla="*/ 352 h 592"/>
                <a:gd name="T4" fmla="*/ 280 w 296"/>
                <a:gd name="T5" fmla="*/ 592 h 592"/>
                <a:gd name="T6" fmla="*/ 296 w 296"/>
                <a:gd name="T7" fmla="*/ 240 h 592"/>
                <a:gd name="T8" fmla="*/ 0 w 296"/>
                <a:gd name="T9" fmla="*/ 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592">
                  <a:moveTo>
                    <a:pt x="0" y="0"/>
                  </a:moveTo>
                  <a:lnTo>
                    <a:pt x="0" y="352"/>
                  </a:lnTo>
                  <a:lnTo>
                    <a:pt x="280" y="592"/>
                  </a:lnTo>
                  <a:lnTo>
                    <a:pt x="296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1014837" name="Freeform 53"/>
            <p:cNvSpPr>
              <a:spLocks noChangeAspect="1"/>
            </p:cNvSpPr>
            <p:nvPr/>
          </p:nvSpPr>
          <p:spPr bwMode="auto">
            <a:xfrm>
              <a:off x="304" y="2472"/>
              <a:ext cx="456" cy="848"/>
            </a:xfrm>
            <a:custGeom>
              <a:avLst/>
              <a:gdLst>
                <a:gd name="T0" fmla="*/ 0 w 456"/>
                <a:gd name="T1" fmla="*/ 0 h 848"/>
                <a:gd name="T2" fmla="*/ 0 w 456"/>
                <a:gd name="T3" fmla="*/ 360 h 848"/>
                <a:gd name="T4" fmla="*/ 440 w 456"/>
                <a:gd name="T5" fmla="*/ 848 h 848"/>
                <a:gd name="T6" fmla="*/ 456 w 456"/>
                <a:gd name="T7" fmla="*/ 384 h 848"/>
                <a:gd name="T8" fmla="*/ 0 w 456"/>
                <a:gd name="T9" fmla="*/ 0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6" h="848">
                  <a:moveTo>
                    <a:pt x="0" y="0"/>
                  </a:moveTo>
                  <a:lnTo>
                    <a:pt x="0" y="360"/>
                  </a:lnTo>
                  <a:lnTo>
                    <a:pt x="440" y="848"/>
                  </a:lnTo>
                  <a:lnTo>
                    <a:pt x="456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1014838" name="Text Box 54"/>
            <p:cNvSpPr txBox="1">
              <a:spLocks noChangeArrowheads="1"/>
            </p:cNvSpPr>
            <p:nvPr/>
          </p:nvSpPr>
          <p:spPr bwMode="auto">
            <a:xfrm rot="2158837">
              <a:off x="343" y="2296"/>
              <a:ext cx="42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/>
            <a:p>
              <a:r>
                <a:rPr lang="en-US" sz="1800">
                  <a:latin typeface="+mn-lt"/>
                </a:rPr>
                <a:t>CPU</a:t>
              </a:r>
            </a:p>
          </p:txBody>
        </p:sp>
        <p:sp>
          <p:nvSpPr>
            <p:cNvPr id="1014839" name="Text Box 55"/>
            <p:cNvSpPr txBox="1">
              <a:spLocks noChangeArrowheads="1"/>
            </p:cNvSpPr>
            <p:nvPr/>
          </p:nvSpPr>
          <p:spPr bwMode="auto">
            <a:xfrm rot="2485238">
              <a:off x="146" y="2725"/>
              <a:ext cx="73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1429" tIns="45714" rIns="91429" bIns="45714">
              <a:spAutoFit/>
            </a:bodyPr>
            <a:lstStyle/>
            <a:p>
              <a:r>
                <a:rPr lang="en-US" sz="1800" dirty="0">
                  <a:latin typeface="+mn-lt"/>
                </a:rPr>
                <a:t>Memory</a:t>
              </a:r>
            </a:p>
          </p:txBody>
        </p:sp>
      </p:grpSp>
      <p:sp>
        <p:nvSpPr>
          <p:cNvPr id="1014840" name="Freeform 56"/>
          <p:cNvSpPr>
            <a:spLocks/>
          </p:cNvSpPr>
          <p:nvPr/>
        </p:nvSpPr>
        <p:spPr bwMode="auto">
          <a:xfrm>
            <a:off x="5829300" y="2592388"/>
            <a:ext cx="1695450" cy="2933700"/>
          </a:xfrm>
          <a:custGeom>
            <a:avLst/>
            <a:gdLst>
              <a:gd name="T0" fmla="*/ 0 w 1068"/>
              <a:gd name="T1" fmla="*/ 1848 h 1848"/>
              <a:gd name="T2" fmla="*/ 6 w 1068"/>
              <a:gd name="T3" fmla="*/ 246 h 1848"/>
              <a:gd name="T4" fmla="*/ 1068 w 1068"/>
              <a:gd name="T5" fmla="*/ 246 h 1848"/>
              <a:gd name="T6" fmla="*/ 1068 w 1068"/>
              <a:gd name="T7" fmla="*/ 0 h 1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8" h="1848">
                <a:moveTo>
                  <a:pt x="0" y="1848"/>
                </a:moveTo>
                <a:lnTo>
                  <a:pt x="6" y="246"/>
                </a:lnTo>
                <a:lnTo>
                  <a:pt x="1068" y="246"/>
                </a:lnTo>
                <a:lnTo>
                  <a:pt x="1068" y="0"/>
                </a:ln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841" name="Freeform 57"/>
          <p:cNvSpPr>
            <a:spLocks/>
          </p:cNvSpPr>
          <p:nvPr/>
        </p:nvSpPr>
        <p:spPr bwMode="auto">
          <a:xfrm>
            <a:off x="7848600" y="2592388"/>
            <a:ext cx="695325" cy="2543175"/>
          </a:xfrm>
          <a:custGeom>
            <a:avLst/>
            <a:gdLst>
              <a:gd name="T0" fmla="*/ 0 w 438"/>
              <a:gd name="T1" fmla="*/ 0 h 1602"/>
              <a:gd name="T2" fmla="*/ 0 w 438"/>
              <a:gd name="T3" fmla="*/ 252 h 1602"/>
              <a:gd name="T4" fmla="*/ 438 w 438"/>
              <a:gd name="T5" fmla="*/ 252 h 1602"/>
              <a:gd name="T6" fmla="*/ 438 w 438"/>
              <a:gd name="T7" fmla="*/ 1602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8" h="1602">
                <a:moveTo>
                  <a:pt x="0" y="0"/>
                </a:moveTo>
                <a:lnTo>
                  <a:pt x="0" y="252"/>
                </a:lnTo>
                <a:lnTo>
                  <a:pt x="438" y="252"/>
                </a:lnTo>
                <a:lnTo>
                  <a:pt x="438" y="1602"/>
                </a:ln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842" name="Text Box 58"/>
          <p:cNvSpPr txBox="1">
            <a:spLocks noChangeArrowheads="1"/>
          </p:cNvSpPr>
          <p:nvPr/>
        </p:nvSpPr>
        <p:spPr bwMode="auto">
          <a:xfrm>
            <a:off x="4191000" y="6476598"/>
            <a:ext cx="4876800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8" tIns="44445" rIns="90478" bIns="44445">
            <a:spAutoFit/>
          </a:bodyPr>
          <a:lstStyle/>
          <a:p>
            <a:pPr algn="ctr"/>
            <a:r>
              <a:rPr lang="en-US" sz="1400" dirty="0"/>
              <a:t>(* Slide by Nick </a:t>
            </a:r>
            <a:r>
              <a:rPr lang="en-US" sz="1400" dirty="0" err="1" smtClean="0"/>
              <a:t>McKeown</a:t>
            </a:r>
            <a:r>
              <a:rPr lang="en-US" sz="1400" dirty="0" smtClean="0"/>
              <a:t>, Stanford Univ.)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65636871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1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1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821" grpId="0"/>
      <p:bldP spid="1014840" grpId="0" animBg="1"/>
      <p:bldP spid="1014841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Bus (2</a:t>
            </a:r>
            <a:r>
              <a:rPr lang="en-US" baseline="30000"/>
              <a:t>nd</a:t>
            </a:r>
            <a:r>
              <a:rPr lang="en-US"/>
              <a:t> Generation)</a:t>
            </a:r>
          </a:p>
        </p:txBody>
      </p:sp>
      <p:sp>
        <p:nvSpPr>
          <p:cNvPr id="1015812" name="Rectangle 4"/>
          <p:cNvSpPr>
            <a:spLocks noChangeArrowheads="1"/>
          </p:cNvSpPr>
          <p:nvPr/>
        </p:nvSpPr>
        <p:spPr bwMode="auto">
          <a:xfrm>
            <a:off x="4794250" y="1600200"/>
            <a:ext cx="3733788" cy="970769"/>
          </a:xfrm>
          <a:prstGeom prst="rect">
            <a:avLst/>
          </a:pr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13" name="Rectangle 5"/>
          <p:cNvSpPr>
            <a:spLocks noChangeAspect="1" noChangeArrowheads="1"/>
          </p:cNvSpPr>
          <p:nvPr/>
        </p:nvSpPr>
        <p:spPr bwMode="auto">
          <a:xfrm>
            <a:off x="6165374" y="1771100"/>
            <a:ext cx="529687" cy="495891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pPr algn="ctr"/>
            <a:r>
              <a:rPr lang="en-US" sz="1200">
                <a:latin typeface="+mn-lt"/>
              </a:rPr>
              <a:t>Route</a:t>
            </a:r>
          </a:p>
          <a:p>
            <a:pPr algn="ctr"/>
            <a:r>
              <a:rPr lang="en-US" sz="1200">
                <a:latin typeface="+mn-lt"/>
              </a:rPr>
              <a:t>Table</a:t>
            </a:r>
          </a:p>
        </p:txBody>
      </p:sp>
      <p:sp>
        <p:nvSpPr>
          <p:cNvPr id="1015814" name="Line 6"/>
          <p:cNvSpPr>
            <a:spLocks noChangeAspect="1" noChangeShapeType="1"/>
          </p:cNvSpPr>
          <p:nvPr/>
        </p:nvSpPr>
        <p:spPr bwMode="auto">
          <a:xfrm>
            <a:off x="4892394" y="2947790"/>
            <a:ext cx="3794406" cy="140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15" name="Rectangle 7"/>
          <p:cNvSpPr>
            <a:spLocks noChangeAspect="1" noChangeArrowheads="1"/>
          </p:cNvSpPr>
          <p:nvPr/>
        </p:nvSpPr>
        <p:spPr bwMode="auto">
          <a:xfrm>
            <a:off x="5245999" y="1719270"/>
            <a:ext cx="614841" cy="58414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pPr algn="ctr"/>
            <a:r>
              <a:rPr lang="en-US" sz="1600" dirty="0">
                <a:latin typeface="+mn-lt"/>
              </a:rPr>
              <a:t>CPU</a:t>
            </a:r>
          </a:p>
        </p:txBody>
      </p:sp>
      <p:sp>
        <p:nvSpPr>
          <p:cNvPr id="1015816" name="Line 8"/>
          <p:cNvSpPr>
            <a:spLocks noChangeAspect="1" noChangeShapeType="1"/>
          </p:cNvSpPr>
          <p:nvPr/>
        </p:nvSpPr>
        <p:spPr bwMode="auto">
          <a:xfrm>
            <a:off x="5531771" y="2306214"/>
            <a:ext cx="1443" cy="641576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17" name="Line 9"/>
          <p:cNvSpPr>
            <a:spLocks noChangeAspect="1" noChangeShapeType="1"/>
          </p:cNvSpPr>
          <p:nvPr/>
        </p:nvSpPr>
        <p:spPr bwMode="auto">
          <a:xfrm>
            <a:off x="7497530" y="2489722"/>
            <a:ext cx="1443" cy="458069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18" name="Line 10"/>
          <p:cNvSpPr>
            <a:spLocks noChangeAspect="1" noChangeShapeType="1"/>
          </p:cNvSpPr>
          <p:nvPr/>
        </p:nvSpPr>
        <p:spPr bwMode="auto">
          <a:xfrm>
            <a:off x="5349916" y="2947790"/>
            <a:ext cx="1443" cy="26895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19" name="Line 11"/>
          <p:cNvSpPr>
            <a:spLocks noChangeAspect="1" noChangeShapeType="1"/>
          </p:cNvSpPr>
          <p:nvPr/>
        </p:nvSpPr>
        <p:spPr bwMode="auto">
          <a:xfrm>
            <a:off x="6674855" y="2947790"/>
            <a:ext cx="1443" cy="240941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20" name="Line 12"/>
          <p:cNvSpPr>
            <a:spLocks noChangeAspect="1" noChangeShapeType="1"/>
          </p:cNvSpPr>
          <p:nvPr/>
        </p:nvSpPr>
        <p:spPr bwMode="auto">
          <a:xfrm>
            <a:off x="7955053" y="2947790"/>
            <a:ext cx="1443" cy="240941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21" name="Rectangle 13"/>
          <p:cNvSpPr>
            <a:spLocks noChangeArrowheads="1"/>
          </p:cNvSpPr>
          <p:nvPr/>
        </p:nvSpPr>
        <p:spPr bwMode="auto">
          <a:xfrm>
            <a:off x="4802910" y="3190132"/>
            <a:ext cx="1134425" cy="243883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22" name="Rectangle 14"/>
          <p:cNvSpPr>
            <a:spLocks noChangeAspect="1" noChangeArrowheads="1"/>
          </p:cNvSpPr>
          <p:nvPr/>
        </p:nvSpPr>
        <p:spPr bwMode="auto">
          <a:xfrm>
            <a:off x="4893837" y="3286789"/>
            <a:ext cx="967004" cy="2266529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23" name="Rectangle 15"/>
          <p:cNvSpPr>
            <a:spLocks noChangeAspect="1" noChangeArrowheads="1"/>
          </p:cNvSpPr>
          <p:nvPr/>
        </p:nvSpPr>
        <p:spPr bwMode="auto">
          <a:xfrm>
            <a:off x="5017960" y="3331615"/>
            <a:ext cx="691335" cy="494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64" tIns="46033" rIns="92064" bIns="46033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>
                <a:solidFill>
                  <a:srgbClr val="000000"/>
                </a:solidFill>
                <a:latin typeface="+mn-lt"/>
              </a:rPr>
              <a:t>Line</a:t>
            </a:r>
          </a:p>
          <a:p>
            <a:pPr algn="ctr">
              <a:lnSpc>
                <a:spcPct val="80000"/>
              </a:lnSpc>
            </a:pPr>
            <a:r>
              <a:rPr lang="en-US" sz="1600" b="1">
                <a:solidFill>
                  <a:srgbClr val="000000"/>
                </a:solidFill>
                <a:latin typeface="+mn-lt"/>
              </a:rPr>
              <a:t>Card</a:t>
            </a:r>
            <a:endParaRPr lang="en-US" b="1" i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15824" name="Line 16"/>
          <p:cNvSpPr>
            <a:spLocks noChangeAspect="1" noChangeShapeType="1"/>
          </p:cNvSpPr>
          <p:nvPr/>
        </p:nvSpPr>
        <p:spPr bwMode="auto">
          <a:xfrm>
            <a:off x="5367236" y="5411835"/>
            <a:ext cx="1443" cy="421647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25" name="Rectangle 17"/>
          <p:cNvSpPr>
            <a:spLocks noChangeArrowheads="1"/>
          </p:cNvSpPr>
          <p:nvPr/>
        </p:nvSpPr>
        <p:spPr bwMode="auto">
          <a:xfrm>
            <a:off x="4945795" y="4058641"/>
            <a:ext cx="876076" cy="5028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26" name="Text Box 18"/>
          <p:cNvSpPr txBox="1">
            <a:spLocks noChangeArrowheads="1"/>
          </p:cNvSpPr>
          <p:nvPr/>
        </p:nvSpPr>
        <p:spPr bwMode="auto">
          <a:xfrm>
            <a:off x="4950125" y="4023621"/>
            <a:ext cx="873190" cy="444060"/>
          </a:xfrm>
          <a:prstGeom prst="rect">
            <a:avLst/>
          </a:prstGeom>
          <a:pattFill prst="pct50">
            <a:fgClr>
              <a:srgbClr val="0000FF"/>
            </a:fgClr>
            <a:bgClr>
              <a:prstClr val="white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latin typeface="+mn-lt"/>
              </a:rPr>
              <a:t>Buffer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latin typeface="+mn-lt"/>
              </a:rPr>
              <a:t>Memory</a:t>
            </a:r>
          </a:p>
        </p:txBody>
      </p:sp>
      <p:sp>
        <p:nvSpPr>
          <p:cNvPr id="1015827" name="Rectangle 19"/>
          <p:cNvSpPr>
            <a:spLocks noChangeArrowheads="1"/>
          </p:cNvSpPr>
          <p:nvPr/>
        </p:nvSpPr>
        <p:spPr bwMode="auto">
          <a:xfrm>
            <a:off x="6117746" y="3190132"/>
            <a:ext cx="1132982" cy="243883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28" name="Rectangle 20"/>
          <p:cNvSpPr>
            <a:spLocks noChangeAspect="1" noChangeArrowheads="1"/>
          </p:cNvSpPr>
          <p:nvPr/>
        </p:nvSpPr>
        <p:spPr bwMode="auto">
          <a:xfrm>
            <a:off x="6208673" y="3286789"/>
            <a:ext cx="967004" cy="2266529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29" name="Rectangle 21"/>
          <p:cNvSpPr>
            <a:spLocks noChangeAspect="1" noChangeArrowheads="1"/>
          </p:cNvSpPr>
          <p:nvPr/>
        </p:nvSpPr>
        <p:spPr bwMode="auto">
          <a:xfrm>
            <a:off x="6422280" y="5172294"/>
            <a:ext cx="495048" cy="26615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30" name="Rectangle 22"/>
          <p:cNvSpPr>
            <a:spLocks noChangeAspect="1" noChangeArrowheads="1"/>
          </p:cNvSpPr>
          <p:nvPr/>
        </p:nvSpPr>
        <p:spPr bwMode="auto">
          <a:xfrm>
            <a:off x="6332796" y="3331615"/>
            <a:ext cx="691335" cy="494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64" tIns="46033" rIns="92064" bIns="46033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>
                <a:solidFill>
                  <a:srgbClr val="000000"/>
                </a:solidFill>
                <a:latin typeface="+mn-lt"/>
              </a:rPr>
              <a:t>Line</a:t>
            </a:r>
          </a:p>
          <a:p>
            <a:pPr algn="ctr">
              <a:lnSpc>
                <a:spcPct val="80000"/>
              </a:lnSpc>
            </a:pPr>
            <a:r>
              <a:rPr lang="en-US" sz="1600" b="1">
                <a:solidFill>
                  <a:srgbClr val="000000"/>
                </a:solidFill>
                <a:latin typeface="+mn-lt"/>
              </a:rPr>
              <a:t>Card</a:t>
            </a:r>
            <a:endParaRPr lang="en-US" b="1" i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15831" name="Rectangle 23"/>
          <p:cNvSpPr>
            <a:spLocks noChangeAspect="1" noChangeArrowheads="1"/>
          </p:cNvSpPr>
          <p:nvPr/>
        </p:nvSpPr>
        <p:spPr bwMode="auto">
          <a:xfrm>
            <a:off x="6406404" y="5172294"/>
            <a:ext cx="574429" cy="27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64" tIns="46033" rIns="92064" bIns="46033">
            <a:spAutoFit/>
          </a:bodyPr>
          <a:lstStyle/>
          <a:p>
            <a:r>
              <a:rPr lang="en-US" sz="1200" b="1" i="1">
                <a:solidFill>
                  <a:srgbClr val="000000"/>
                </a:solidFill>
                <a:latin typeface="+mn-lt"/>
              </a:rPr>
              <a:t>MAC</a:t>
            </a:r>
            <a:endParaRPr lang="en-US" sz="1600" b="1" i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15832" name="Line 24"/>
          <p:cNvSpPr>
            <a:spLocks noChangeAspect="1" noChangeShapeType="1"/>
          </p:cNvSpPr>
          <p:nvPr/>
        </p:nvSpPr>
        <p:spPr bwMode="auto">
          <a:xfrm>
            <a:off x="6682072" y="5561723"/>
            <a:ext cx="1443" cy="423048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33" name="Rectangle 25"/>
          <p:cNvSpPr>
            <a:spLocks noChangeArrowheads="1"/>
          </p:cNvSpPr>
          <p:nvPr/>
        </p:nvSpPr>
        <p:spPr bwMode="auto">
          <a:xfrm>
            <a:off x="6260631" y="4058641"/>
            <a:ext cx="876076" cy="5028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34" name="Text Box 26"/>
          <p:cNvSpPr txBox="1">
            <a:spLocks noChangeArrowheads="1"/>
          </p:cNvSpPr>
          <p:nvPr/>
        </p:nvSpPr>
        <p:spPr bwMode="auto">
          <a:xfrm>
            <a:off x="6264961" y="4023621"/>
            <a:ext cx="873190" cy="444060"/>
          </a:xfrm>
          <a:prstGeom prst="rect">
            <a:avLst/>
          </a:prstGeom>
          <a:pattFill prst="pct50">
            <a:fgClr>
              <a:srgbClr val="0000FF"/>
            </a:fgClr>
            <a:bgClr>
              <a:prstClr val="white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+mn-lt"/>
              </a:rPr>
              <a:t>Buffer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+mn-lt"/>
              </a:rPr>
              <a:t>Memory</a:t>
            </a:r>
          </a:p>
        </p:txBody>
      </p:sp>
      <p:sp>
        <p:nvSpPr>
          <p:cNvPr id="1015835" name="Rectangle 27"/>
          <p:cNvSpPr>
            <a:spLocks noChangeArrowheads="1"/>
          </p:cNvSpPr>
          <p:nvPr/>
        </p:nvSpPr>
        <p:spPr bwMode="auto">
          <a:xfrm>
            <a:off x="7422479" y="3190132"/>
            <a:ext cx="1134425" cy="243883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36" name="Rectangle 28"/>
          <p:cNvSpPr>
            <a:spLocks noChangeAspect="1" noChangeArrowheads="1"/>
          </p:cNvSpPr>
          <p:nvPr/>
        </p:nvSpPr>
        <p:spPr bwMode="auto">
          <a:xfrm>
            <a:off x="7513406" y="3286789"/>
            <a:ext cx="967004" cy="2266529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37" name="Rectangle 29"/>
          <p:cNvSpPr>
            <a:spLocks noChangeAspect="1" noChangeArrowheads="1"/>
          </p:cNvSpPr>
          <p:nvPr/>
        </p:nvSpPr>
        <p:spPr bwMode="auto">
          <a:xfrm>
            <a:off x="7727013" y="5172294"/>
            <a:ext cx="496491" cy="26615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38" name="Rectangle 30"/>
          <p:cNvSpPr>
            <a:spLocks noChangeAspect="1" noChangeArrowheads="1"/>
          </p:cNvSpPr>
          <p:nvPr/>
        </p:nvSpPr>
        <p:spPr bwMode="auto">
          <a:xfrm>
            <a:off x="7637529" y="3331615"/>
            <a:ext cx="691335" cy="494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64" tIns="46033" rIns="92064" bIns="46033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>
                <a:solidFill>
                  <a:srgbClr val="000000"/>
                </a:solidFill>
                <a:latin typeface="+mn-lt"/>
              </a:rPr>
              <a:t>Line</a:t>
            </a:r>
          </a:p>
          <a:p>
            <a:pPr algn="ctr">
              <a:lnSpc>
                <a:spcPct val="80000"/>
              </a:lnSpc>
            </a:pPr>
            <a:r>
              <a:rPr lang="en-US" sz="1600" b="1">
                <a:solidFill>
                  <a:srgbClr val="000000"/>
                </a:solidFill>
                <a:latin typeface="+mn-lt"/>
              </a:rPr>
              <a:t>Card</a:t>
            </a:r>
            <a:endParaRPr lang="en-US" b="1" i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15839" name="Rectangle 31"/>
          <p:cNvSpPr>
            <a:spLocks noChangeAspect="1" noChangeArrowheads="1"/>
          </p:cNvSpPr>
          <p:nvPr/>
        </p:nvSpPr>
        <p:spPr bwMode="auto">
          <a:xfrm>
            <a:off x="7709693" y="5172294"/>
            <a:ext cx="574429" cy="27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64" tIns="46033" rIns="92064" bIns="46033">
            <a:spAutoFit/>
          </a:bodyPr>
          <a:lstStyle/>
          <a:p>
            <a:r>
              <a:rPr lang="en-US" sz="1200" b="1" i="1">
                <a:solidFill>
                  <a:srgbClr val="000000"/>
                </a:solidFill>
                <a:latin typeface="+mn-lt"/>
              </a:rPr>
              <a:t>MAC</a:t>
            </a:r>
            <a:endParaRPr lang="en-US" sz="1600" b="1" i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15840" name="Line 32"/>
          <p:cNvSpPr>
            <a:spLocks noChangeAspect="1" noChangeShapeType="1"/>
          </p:cNvSpPr>
          <p:nvPr/>
        </p:nvSpPr>
        <p:spPr bwMode="auto">
          <a:xfrm>
            <a:off x="7986805" y="5411835"/>
            <a:ext cx="1443" cy="421647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41" name="Rectangle 33"/>
          <p:cNvSpPr>
            <a:spLocks noChangeArrowheads="1"/>
          </p:cNvSpPr>
          <p:nvPr/>
        </p:nvSpPr>
        <p:spPr bwMode="auto">
          <a:xfrm>
            <a:off x="7565365" y="4058641"/>
            <a:ext cx="876076" cy="5028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42" name="Text Box 34"/>
          <p:cNvSpPr txBox="1">
            <a:spLocks noChangeArrowheads="1"/>
          </p:cNvSpPr>
          <p:nvPr/>
        </p:nvSpPr>
        <p:spPr bwMode="auto">
          <a:xfrm>
            <a:off x="7569694" y="4023621"/>
            <a:ext cx="873190" cy="444060"/>
          </a:xfrm>
          <a:prstGeom prst="rect">
            <a:avLst/>
          </a:prstGeom>
          <a:pattFill prst="pct50">
            <a:fgClr>
              <a:srgbClr val="0000FF"/>
            </a:fgClr>
            <a:bgClr>
              <a:prstClr val="white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+mn-lt"/>
              </a:rPr>
              <a:t>Buffer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+mn-lt"/>
              </a:rPr>
              <a:t>Memory</a:t>
            </a:r>
          </a:p>
        </p:txBody>
      </p:sp>
      <p:grpSp>
        <p:nvGrpSpPr>
          <p:cNvPr id="1015845" name="Group 37"/>
          <p:cNvGrpSpPr>
            <a:grpSpLocks/>
          </p:cNvGrpSpPr>
          <p:nvPr/>
        </p:nvGrpSpPr>
        <p:grpSpPr bwMode="auto">
          <a:xfrm>
            <a:off x="4951568" y="4639982"/>
            <a:ext cx="874633" cy="445461"/>
            <a:chOff x="733" y="3070"/>
            <a:chExt cx="552" cy="281"/>
          </a:xfrm>
        </p:grpSpPr>
        <p:sp>
          <p:nvSpPr>
            <p:cNvPr id="1015846" name="Rectangle 38"/>
            <p:cNvSpPr>
              <a:spLocks noChangeArrowheads="1"/>
            </p:cNvSpPr>
            <p:nvPr/>
          </p:nvSpPr>
          <p:spPr bwMode="auto">
            <a:xfrm>
              <a:off x="733" y="3084"/>
              <a:ext cx="552" cy="26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1015847" name="Text Box 39"/>
            <p:cNvSpPr txBox="1">
              <a:spLocks noChangeArrowheads="1"/>
            </p:cNvSpPr>
            <p:nvPr/>
          </p:nvSpPr>
          <p:spPr bwMode="auto">
            <a:xfrm>
              <a:off x="755" y="3070"/>
              <a:ext cx="513" cy="280"/>
            </a:xfrm>
            <a:prstGeom prst="rect">
              <a:avLst/>
            </a:prstGeom>
            <a:pattFill prst="pct50">
              <a:fgClr>
                <a:srgbClr val="0000FF"/>
              </a:fgClr>
              <a:bgClr>
                <a:prstClr val="white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dirty="0" err="1">
                  <a:latin typeface="+mn-lt"/>
                </a:rPr>
                <a:t>Fwding</a:t>
              </a:r>
              <a:endParaRPr lang="en-US" sz="1400" dirty="0">
                <a:latin typeface="+mn-lt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1400" dirty="0">
                  <a:latin typeface="+mn-lt"/>
                </a:rPr>
                <a:t>Cache</a:t>
              </a:r>
            </a:p>
          </p:txBody>
        </p:sp>
      </p:grpSp>
      <p:sp>
        <p:nvSpPr>
          <p:cNvPr id="1015848" name="Rectangle 40"/>
          <p:cNvSpPr>
            <a:spLocks noChangeArrowheads="1"/>
          </p:cNvSpPr>
          <p:nvPr/>
        </p:nvSpPr>
        <p:spPr bwMode="auto">
          <a:xfrm>
            <a:off x="6254858" y="4637181"/>
            <a:ext cx="876076" cy="4356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49" name="Text Box 41"/>
          <p:cNvSpPr txBox="1">
            <a:spLocks noChangeArrowheads="1"/>
          </p:cNvSpPr>
          <p:nvPr/>
        </p:nvSpPr>
        <p:spPr bwMode="auto">
          <a:xfrm>
            <a:off x="6290941" y="4603561"/>
            <a:ext cx="812572" cy="444060"/>
          </a:xfrm>
          <a:prstGeom prst="rect">
            <a:avLst/>
          </a:prstGeom>
          <a:pattFill prst="pct50">
            <a:fgClr>
              <a:srgbClr val="0000FF"/>
            </a:fgClr>
            <a:bgClr>
              <a:prstClr val="white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+mn-lt"/>
              </a:rPr>
              <a:t>Fwding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+mn-lt"/>
              </a:rPr>
              <a:t>Cache</a:t>
            </a:r>
          </a:p>
        </p:txBody>
      </p:sp>
      <p:sp>
        <p:nvSpPr>
          <p:cNvPr id="1015850" name="Rectangle 42"/>
          <p:cNvSpPr>
            <a:spLocks noChangeArrowheads="1"/>
          </p:cNvSpPr>
          <p:nvPr/>
        </p:nvSpPr>
        <p:spPr bwMode="auto">
          <a:xfrm>
            <a:off x="7559591" y="4637181"/>
            <a:ext cx="876076" cy="425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51" name="Text Box 43"/>
          <p:cNvSpPr txBox="1">
            <a:spLocks noChangeArrowheads="1"/>
          </p:cNvSpPr>
          <p:nvPr/>
        </p:nvSpPr>
        <p:spPr bwMode="auto">
          <a:xfrm>
            <a:off x="7594230" y="4603561"/>
            <a:ext cx="812572" cy="444060"/>
          </a:xfrm>
          <a:prstGeom prst="rect">
            <a:avLst/>
          </a:prstGeom>
          <a:pattFill prst="pct50">
            <a:fgClr>
              <a:srgbClr val="0000FF"/>
            </a:fgClr>
            <a:bgClr>
              <a:prstClr val="white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+mn-lt"/>
              </a:rPr>
              <a:t>Fwding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+mn-lt"/>
              </a:rPr>
              <a:t>Cache</a:t>
            </a:r>
          </a:p>
        </p:txBody>
      </p:sp>
      <p:sp>
        <p:nvSpPr>
          <p:cNvPr id="1015852" name="Rectangle 44"/>
          <p:cNvSpPr>
            <a:spLocks noChangeAspect="1" noChangeArrowheads="1"/>
          </p:cNvSpPr>
          <p:nvPr/>
        </p:nvSpPr>
        <p:spPr bwMode="auto">
          <a:xfrm>
            <a:off x="5082908" y="5172294"/>
            <a:ext cx="495048" cy="26615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53" name="Rectangle 45"/>
          <p:cNvSpPr>
            <a:spLocks noChangeAspect="1" noChangeArrowheads="1"/>
          </p:cNvSpPr>
          <p:nvPr/>
        </p:nvSpPr>
        <p:spPr bwMode="auto">
          <a:xfrm>
            <a:off x="5065588" y="5172294"/>
            <a:ext cx="574429" cy="27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64" tIns="46033" rIns="92064" bIns="46033">
            <a:spAutoFit/>
          </a:bodyPr>
          <a:lstStyle/>
          <a:p>
            <a:r>
              <a:rPr lang="en-US" sz="1200" b="1" i="1">
                <a:solidFill>
                  <a:srgbClr val="000000"/>
                </a:solidFill>
                <a:latin typeface="+mn-lt"/>
              </a:rPr>
              <a:t>MAC</a:t>
            </a:r>
            <a:endParaRPr lang="en-US" sz="1600" b="1" i="1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478369" y="2743270"/>
            <a:ext cx="2613796" cy="3419405"/>
            <a:chOff x="5478369" y="2743270"/>
            <a:chExt cx="2613796" cy="3419405"/>
          </a:xfrm>
        </p:grpSpPr>
        <p:sp>
          <p:nvSpPr>
            <p:cNvPr id="1015843" name="Line 35"/>
            <p:cNvSpPr>
              <a:spLocks noChangeShapeType="1"/>
            </p:cNvSpPr>
            <p:nvPr/>
          </p:nvSpPr>
          <p:spPr bwMode="auto">
            <a:xfrm flipV="1">
              <a:off x="5479812" y="5095249"/>
              <a:ext cx="1443" cy="86710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1015844" name="Freeform 36"/>
            <p:cNvSpPr>
              <a:spLocks/>
            </p:cNvSpPr>
            <p:nvPr/>
          </p:nvSpPr>
          <p:spPr bwMode="auto">
            <a:xfrm>
              <a:off x="5478369" y="2743270"/>
              <a:ext cx="2613796" cy="1316772"/>
            </a:xfrm>
            <a:custGeom>
              <a:avLst/>
              <a:gdLst>
                <a:gd name="T0" fmla="*/ 0 w 1647"/>
                <a:gd name="T1" fmla="*/ 830 h 830"/>
                <a:gd name="T2" fmla="*/ 1 w 1647"/>
                <a:gd name="T3" fmla="*/ 0 h 830"/>
                <a:gd name="T4" fmla="*/ 1645 w 1647"/>
                <a:gd name="T5" fmla="*/ 0 h 830"/>
                <a:gd name="T6" fmla="*/ 1647 w 1647"/>
                <a:gd name="T7" fmla="*/ 830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7" h="830">
                  <a:moveTo>
                    <a:pt x="0" y="830"/>
                  </a:moveTo>
                  <a:lnTo>
                    <a:pt x="1" y="0"/>
                  </a:lnTo>
                  <a:lnTo>
                    <a:pt x="1645" y="0"/>
                  </a:lnTo>
                  <a:lnTo>
                    <a:pt x="1647" y="830"/>
                  </a:lnTo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1015854" name="Line 46"/>
            <p:cNvSpPr>
              <a:spLocks noChangeShapeType="1"/>
            </p:cNvSpPr>
            <p:nvPr/>
          </p:nvSpPr>
          <p:spPr bwMode="auto">
            <a:xfrm>
              <a:off x="8070516" y="4561536"/>
              <a:ext cx="1443" cy="1601139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1015855" name="Line 47"/>
            <p:cNvSpPr>
              <a:spLocks noChangeShapeType="1"/>
            </p:cNvSpPr>
            <p:nvPr/>
          </p:nvSpPr>
          <p:spPr bwMode="auto">
            <a:xfrm flipV="1">
              <a:off x="5479812" y="4457875"/>
              <a:ext cx="1443" cy="25635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</p:grpSp>
      <p:sp>
        <p:nvSpPr>
          <p:cNvPr id="1015856" name="Rectangle 48"/>
          <p:cNvSpPr>
            <a:spLocks noChangeAspect="1" noChangeArrowheads="1"/>
          </p:cNvSpPr>
          <p:nvPr/>
        </p:nvSpPr>
        <p:spPr bwMode="auto">
          <a:xfrm>
            <a:off x="7113615" y="1933595"/>
            <a:ext cx="952571" cy="49449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57" name="Rectangle 49"/>
          <p:cNvSpPr>
            <a:spLocks noChangeAspect="1" noChangeArrowheads="1"/>
          </p:cNvSpPr>
          <p:nvPr/>
        </p:nvSpPr>
        <p:spPr bwMode="auto">
          <a:xfrm>
            <a:off x="7021245" y="1842542"/>
            <a:ext cx="952571" cy="495891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58" name="Rectangle 50"/>
          <p:cNvSpPr>
            <a:spLocks noChangeAspect="1" noChangeArrowheads="1"/>
          </p:cNvSpPr>
          <p:nvPr/>
        </p:nvSpPr>
        <p:spPr bwMode="auto">
          <a:xfrm>
            <a:off x="6930317" y="1750088"/>
            <a:ext cx="951127" cy="495891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1015859" name="Rectangle 51"/>
          <p:cNvSpPr>
            <a:spLocks noChangeAspect="1" noChangeArrowheads="1"/>
          </p:cNvSpPr>
          <p:nvPr/>
        </p:nvSpPr>
        <p:spPr bwMode="auto">
          <a:xfrm>
            <a:off x="6850937" y="1722071"/>
            <a:ext cx="1145971" cy="46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64" tIns="46033" rIns="92064" bIns="46033"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+mn-lt"/>
              </a:rPr>
              <a:t>Buffer</a:t>
            </a:r>
          </a:p>
          <a:p>
            <a:pPr algn="ctr"/>
            <a:r>
              <a:rPr lang="en-US" sz="1200" b="1">
                <a:solidFill>
                  <a:srgbClr val="000000"/>
                </a:solidFill>
                <a:latin typeface="+mn-lt"/>
              </a:rPr>
              <a:t>Memory</a:t>
            </a:r>
            <a:endParaRPr lang="en-US" sz="1800" b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15860" name="Text Box 52"/>
          <p:cNvSpPr txBox="1">
            <a:spLocks noChangeArrowheads="1"/>
          </p:cNvSpPr>
          <p:nvPr/>
        </p:nvSpPr>
        <p:spPr bwMode="auto">
          <a:xfrm>
            <a:off x="236538" y="3441700"/>
            <a:ext cx="4294187" cy="44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2300" dirty="0" smtClean="0">
                <a:solidFill>
                  <a:srgbClr val="000099"/>
                </a:solidFill>
                <a:latin typeface="+mn-lt"/>
              </a:rPr>
              <a:t>Limited </a:t>
            </a:r>
            <a:r>
              <a:rPr lang="en-US" sz="2300" dirty="0">
                <a:solidFill>
                  <a:srgbClr val="000099"/>
                </a:solidFill>
                <a:latin typeface="+mn-lt"/>
              </a:rPr>
              <a:t>by shared bus</a:t>
            </a:r>
          </a:p>
        </p:txBody>
      </p:sp>
      <p:sp>
        <p:nvSpPr>
          <p:cNvPr id="1015861" name="Text Box 53"/>
          <p:cNvSpPr txBox="1">
            <a:spLocks noChangeArrowheads="1"/>
          </p:cNvSpPr>
          <p:nvPr/>
        </p:nvSpPr>
        <p:spPr bwMode="auto">
          <a:xfrm>
            <a:off x="5827713" y="6480175"/>
            <a:ext cx="22733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/>
              <a:t>(* Slide by Nick McKeown)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4724400" y="3733800"/>
            <a:ext cx="1295400" cy="1600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554199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5860" grpId="0"/>
      <p:bldP spid="3" grpId="0" animBg="1"/>
      <p:bldP spid="3" grpId="1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457200"/>
          </a:xfrm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© Nick McKeown 2006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5257800" y="1143000"/>
            <a:ext cx="1676400" cy="56388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5257800" y="6019800"/>
            <a:ext cx="16764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 flipV="1">
            <a:off x="5257800" y="4572000"/>
            <a:ext cx="1676400" cy="14478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 flipV="1">
            <a:off x="5257800" y="3048000"/>
            <a:ext cx="1676400" cy="29718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 flipV="1">
            <a:off x="5257800" y="1600200"/>
            <a:ext cx="1676400" cy="44196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 flipV="1">
            <a:off x="5257800" y="1600200"/>
            <a:ext cx="16764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5257800" y="1600200"/>
            <a:ext cx="1676400" cy="14478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5257800" y="1600200"/>
            <a:ext cx="1676400" cy="29718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5257800" y="1600200"/>
            <a:ext cx="1676400" cy="44196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092" name="Group 12"/>
          <p:cNvGrpSpPr>
            <a:grpSpLocks/>
          </p:cNvGrpSpPr>
          <p:nvPr/>
        </p:nvGrpSpPr>
        <p:grpSpPr bwMode="auto">
          <a:xfrm>
            <a:off x="5257800" y="1600200"/>
            <a:ext cx="1676400" cy="4419600"/>
            <a:chOff x="3312" y="816"/>
            <a:chExt cx="1056" cy="2784"/>
          </a:xfrm>
        </p:grpSpPr>
        <p:sp>
          <p:nvSpPr>
            <p:cNvPr id="46093" name="Line 13"/>
            <p:cNvSpPr>
              <a:spLocks noChangeShapeType="1"/>
            </p:cNvSpPr>
            <p:nvPr/>
          </p:nvSpPr>
          <p:spPr bwMode="auto">
            <a:xfrm flipV="1">
              <a:off x="3312" y="816"/>
              <a:ext cx="1056" cy="91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4" name="Line 14"/>
            <p:cNvSpPr>
              <a:spLocks noChangeShapeType="1"/>
            </p:cNvSpPr>
            <p:nvPr/>
          </p:nvSpPr>
          <p:spPr bwMode="auto">
            <a:xfrm>
              <a:off x="3312" y="1728"/>
              <a:ext cx="1056" cy="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5" name="Line 15"/>
            <p:cNvSpPr>
              <a:spLocks noChangeShapeType="1"/>
            </p:cNvSpPr>
            <p:nvPr/>
          </p:nvSpPr>
          <p:spPr bwMode="auto">
            <a:xfrm>
              <a:off x="3312" y="1728"/>
              <a:ext cx="1056" cy="96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6" name="Line 16"/>
            <p:cNvSpPr>
              <a:spLocks noChangeShapeType="1"/>
            </p:cNvSpPr>
            <p:nvPr/>
          </p:nvSpPr>
          <p:spPr bwMode="auto">
            <a:xfrm>
              <a:off x="3312" y="1728"/>
              <a:ext cx="1056" cy="187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097" name="Group 17"/>
          <p:cNvGrpSpPr>
            <a:grpSpLocks/>
          </p:cNvGrpSpPr>
          <p:nvPr/>
        </p:nvGrpSpPr>
        <p:grpSpPr bwMode="auto">
          <a:xfrm flipV="1">
            <a:off x="5257800" y="1600200"/>
            <a:ext cx="1676400" cy="4419600"/>
            <a:chOff x="3312" y="816"/>
            <a:chExt cx="1056" cy="2784"/>
          </a:xfrm>
        </p:grpSpPr>
        <p:sp>
          <p:nvSpPr>
            <p:cNvPr id="46098" name="Line 18"/>
            <p:cNvSpPr>
              <a:spLocks noChangeShapeType="1"/>
            </p:cNvSpPr>
            <p:nvPr/>
          </p:nvSpPr>
          <p:spPr bwMode="auto">
            <a:xfrm flipV="1">
              <a:off x="3312" y="816"/>
              <a:ext cx="1056" cy="91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9" name="Line 19"/>
            <p:cNvSpPr>
              <a:spLocks noChangeShapeType="1"/>
            </p:cNvSpPr>
            <p:nvPr/>
          </p:nvSpPr>
          <p:spPr bwMode="auto">
            <a:xfrm>
              <a:off x="3312" y="1728"/>
              <a:ext cx="1056" cy="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0" name="Line 20"/>
            <p:cNvSpPr>
              <a:spLocks noChangeShapeType="1"/>
            </p:cNvSpPr>
            <p:nvPr/>
          </p:nvSpPr>
          <p:spPr bwMode="auto">
            <a:xfrm>
              <a:off x="3312" y="1728"/>
              <a:ext cx="1056" cy="96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1" name="Line 21"/>
            <p:cNvSpPr>
              <a:spLocks noChangeShapeType="1"/>
            </p:cNvSpPr>
            <p:nvPr/>
          </p:nvSpPr>
          <p:spPr bwMode="auto">
            <a:xfrm>
              <a:off x="3312" y="1728"/>
              <a:ext cx="1056" cy="187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02" name="AutoShape 22"/>
          <p:cNvSpPr>
            <a:spLocks noChangeArrowheads="1"/>
          </p:cNvSpPr>
          <p:nvPr/>
        </p:nvSpPr>
        <p:spPr bwMode="auto">
          <a:xfrm>
            <a:off x="8077200" y="1333500"/>
            <a:ext cx="838200" cy="571500"/>
          </a:xfrm>
          <a:prstGeom prst="rightArrow">
            <a:avLst>
              <a:gd name="adj1" fmla="val 50000"/>
              <a:gd name="adj2" fmla="val 80123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AutoShape 23"/>
          <p:cNvSpPr>
            <a:spLocks noChangeArrowheads="1"/>
          </p:cNvSpPr>
          <p:nvPr/>
        </p:nvSpPr>
        <p:spPr bwMode="auto">
          <a:xfrm>
            <a:off x="2270125" y="1212850"/>
            <a:ext cx="1065213" cy="7667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AutoShape 24"/>
          <p:cNvSpPr>
            <a:spLocks noChangeArrowheads="1"/>
          </p:cNvSpPr>
          <p:nvPr/>
        </p:nvSpPr>
        <p:spPr bwMode="auto">
          <a:xfrm>
            <a:off x="444500" y="1455738"/>
            <a:ext cx="366713" cy="298450"/>
          </a:xfrm>
          <a:prstGeom prst="rightArrow">
            <a:avLst>
              <a:gd name="adj1" fmla="val 50000"/>
              <a:gd name="adj2" fmla="val 67125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6" name="AutoShape 26"/>
          <p:cNvSpPr>
            <a:spLocks noChangeArrowheads="1"/>
          </p:cNvSpPr>
          <p:nvPr/>
        </p:nvSpPr>
        <p:spPr bwMode="auto">
          <a:xfrm>
            <a:off x="811213" y="1239838"/>
            <a:ext cx="1065212" cy="766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6107" name="Picture 27" descr="MCj031209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1000">
            <a:off x="2613025" y="1385888"/>
            <a:ext cx="323850" cy="342900"/>
          </a:xfrm>
          <a:prstGeom prst="rect">
            <a:avLst/>
          </a:prstGeom>
          <a:noFill/>
          <a:effectLst>
            <a:outerShdw blurRad="63500" dist="107763" dir="81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6108" name="Group 28"/>
          <p:cNvGrpSpPr>
            <a:grpSpLocks/>
          </p:cNvGrpSpPr>
          <p:nvPr/>
        </p:nvGrpSpPr>
        <p:grpSpPr bwMode="auto">
          <a:xfrm>
            <a:off x="973138" y="1414463"/>
            <a:ext cx="633412" cy="323850"/>
            <a:chOff x="4184" y="582"/>
            <a:chExt cx="528" cy="388"/>
          </a:xfrm>
        </p:grpSpPr>
        <p:sp>
          <p:nvSpPr>
            <p:cNvPr id="46109" name="Freeform 29"/>
            <p:cNvSpPr>
              <a:spLocks/>
            </p:cNvSpPr>
            <p:nvPr/>
          </p:nvSpPr>
          <p:spPr bwMode="auto">
            <a:xfrm>
              <a:off x="4599" y="710"/>
              <a:ext cx="113" cy="233"/>
            </a:xfrm>
            <a:custGeom>
              <a:avLst/>
              <a:gdLst>
                <a:gd name="T0" fmla="*/ 423 w 461"/>
                <a:gd name="T1" fmla="*/ 707 h 1124"/>
                <a:gd name="T2" fmla="*/ 361 w 461"/>
                <a:gd name="T3" fmla="*/ 578 h 1124"/>
                <a:gd name="T4" fmla="*/ 317 w 461"/>
                <a:gd name="T5" fmla="*/ 447 h 1124"/>
                <a:gd name="T6" fmla="*/ 288 w 461"/>
                <a:gd name="T7" fmla="*/ 321 h 1124"/>
                <a:gd name="T8" fmla="*/ 271 w 461"/>
                <a:gd name="T9" fmla="*/ 209 h 1124"/>
                <a:gd name="T10" fmla="*/ 262 w 461"/>
                <a:gd name="T11" fmla="*/ 113 h 1124"/>
                <a:gd name="T12" fmla="*/ 259 w 461"/>
                <a:gd name="T13" fmla="*/ 43 h 1124"/>
                <a:gd name="T14" fmla="*/ 259 w 461"/>
                <a:gd name="T15" fmla="*/ 5 h 1124"/>
                <a:gd name="T16" fmla="*/ 247 w 461"/>
                <a:gd name="T17" fmla="*/ 10 h 1124"/>
                <a:gd name="T18" fmla="*/ 221 w 461"/>
                <a:gd name="T19" fmla="*/ 32 h 1124"/>
                <a:gd name="T20" fmla="*/ 194 w 461"/>
                <a:gd name="T21" fmla="*/ 53 h 1124"/>
                <a:gd name="T22" fmla="*/ 166 w 461"/>
                <a:gd name="T23" fmla="*/ 73 h 1124"/>
                <a:gd name="T24" fmla="*/ 137 w 461"/>
                <a:gd name="T25" fmla="*/ 92 h 1124"/>
                <a:gd name="T26" fmla="*/ 107 w 461"/>
                <a:gd name="T27" fmla="*/ 112 h 1124"/>
                <a:gd name="T28" fmla="*/ 76 w 461"/>
                <a:gd name="T29" fmla="*/ 129 h 1124"/>
                <a:gd name="T30" fmla="*/ 45 w 461"/>
                <a:gd name="T31" fmla="*/ 147 h 1124"/>
                <a:gd name="T32" fmla="*/ 56 w 461"/>
                <a:gd name="T33" fmla="*/ 207 h 1124"/>
                <a:gd name="T34" fmla="*/ 99 w 461"/>
                <a:gd name="T35" fmla="*/ 318 h 1124"/>
                <a:gd name="T36" fmla="*/ 129 w 461"/>
                <a:gd name="T37" fmla="*/ 433 h 1124"/>
                <a:gd name="T38" fmla="*/ 144 w 461"/>
                <a:gd name="T39" fmla="*/ 554 h 1124"/>
                <a:gd name="T40" fmla="*/ 144 w 461"/>
                <a:gd name="T41" fmla="*/ 685 h 1124"/>
                <a:gd name="T42" fmla="*/ 125 w 461"/>
                <a:gd name="T43" fmla="*/ 820 h 1124"/>
                <a:gd name="T44" fmla="*/ 87 w 461"/>
                <a:gd name="T45" fmla="*/ 948 h 1124"/>
                <a:gd name="T46" fmla="*/ 33 w 461"/>
                <a:gd name="T47" fmla="*/ 1068 h 1124"/>
                <a:gd name="T48" fmla="*/ 64 w 461"/>
                <a:gd name="T49" fmla="*/ 1097 h 1124"/>
                <a:gd name="T50" fmla="*/ 173 w 461"/>
                <a:gd name="T51" fmla="*/ 1038 h 1124"/>
                <a:gd name="T52" fmla="*/ 262 w 461"/>
                <a:gd name="T53" fmla="*/ 978 h 1124"/>
                <a:gd name="T54" fmla="*/ 333 w 461"/>
                <a:gd name="T55" fmla="*/ 919 h 1124"/>
                <a:gd name="T56" fmla="*/ 386 w 461"/>
                <a:gd name="T57" fmla="*/ 867 h 1124"/>
                <a:gd name="T58" fmla="*/ 424 w 461"/>
                <a:gd name="T59" fmla="*/ 822 h 1124"/>
                <a:gd name="T60" fmla="*/ 448 w 461"/>
                <a:gd name="T61" fmla="*/ 790 h 1124"/>
                <a:gd name="T62" fmla="*/ 460 w 461"/>
                <a:gd name="T63" fmla="*/ 772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1" h="1124">
                  <a:moveTo>
                    <a:pt x="461" y="770"/>
                  </a:moveTo>
                  <a:lnTo>
                    <a:pt x="423" y="707"/>
                  </a:lnTo>
                  <a:lnTo>
                    <a:pt x="390" y="643"/>
                  </a:lnTo>
                  <a:lnTo>
                    <a:pt x="361" y="578"/>
                  </a:lnTo>
                  <a:lnTo>
                    <a:pt x="338" y="513"/>
                  </a:lnTo>
                  <a:lnTo>
                    <a:pt x="317" y="447"/>
                  </a:lnTo>
                  <a:lnTo>
                    <a:pt x="301" y="384"/>
                  </a:lnTo>
                  <a:lnTo>
                    <a:pt x="288" y="321"/>
                  </a:lnTo>
                  <a:lnTo>
                    <a:pt x="278" y="263"/>
                  </a:lnTo>
                  <a:lnTo>
                    <a:pt x="271" y="209"/>
                  </a:lnTo>
                  <a:lnTo>
                    <a:pt x="265" y="158"/>
                  </a:lnTo>
                  <a:lnTo>
                    <a:pt x="262" y="113"/>
                  </a:lnTo>
                  <a:lnTo>
                    <a:pt x="261" y="75"/>
                  </a:lnTo>
                  <a:lnTo>
                    <a:pt x="259" y="43"/>
                  </a:lnTo>
                  <a:lnTo>
                    <a:pt x="259" y="20"/>
                  </a:lnTo>
                  <a:lnTo>
                    <a:pt x="259" y="5"/>
                  </a:lnTo>
                  <a:lnTo>
                    <a:pt x="259" y="0"/>
                  </a:lnTo>
                  <a:lnTo>
                    <a:pt x="247" y="10"/>
                  </a:lnTo>
                  <a:lnTo>
                    <a:pt x="234" y="22"/>
                  </a:lnTo>
                  <a:lnTo>
                    <a:pt x="221" y="32"/>
                  </a:lnTo>
                  <a:lnTo>
                    <a:pt x="208" y="43"/>
                  </a:lnTo>
                  <a:lnTo>
                    <a:pt x="194" y="53"/>
                  </a:lnTo>
                  <a:lnTo>
                    <a:pt x="180" y="63"/>
                  </a:lnTo>
                  <a:lnTo>
                    <a:pt x="166" y="73"/>
                  </a:lnTo>
                  <a:lnTo>
                    <a:pt x="152" y="83"/>
                  </a:lnTo>
                  <a:lnTo>
                    <a:pt x="137" y="92"/>
                  </a:lnTo>
                  <a:lnTo>
                    <a:pt x="122" y="103"/>
                  </a:lnTo>
                  <a:lnTo>
                    <a:pt x="107" y="112"/>
                  </a:lnTo>
                  <a:lnTo>
                    <a:pt x="92" y="121"/>
                  </a:lnTo>
                  <a:lnTo>
                    <a:pt x="76" y="129"/>
                  </a:lnTo>
                  <a:lnTo>
                    <a:pt x="61" y="138"/>
                  </a:lnTo>
                  <a:lnTo>
                    <a:pt x="45" y="147"/>
                  </a:lnTo>
                  <a:lnTo>
                    <a:pt x="29" y="156"/>
                  </a:lnTo>
                  <a:lnTo>
                    <a:pt x="56" y="207"/>
                  </a:lnTo>
                  <a:lnTo>
                    <a:pt x="79" y="262"/>
                  </a:lnTo>
                  <a:lnTo>
                    <a:pt x="99" y="318"/>
                  </a:lnTo>
                  <a:lnTo>
                    <a:pt x="115" y="374"/>
                  </a:lnTo>
                  <a:lnTo>
                    <a:pt x="129" y="433"/>
                  </a:lnTo>
                  <a:lnTo>
                    <a:pt x="139" y="493"/>
                  </a:lnTo>
                  <a:lnTo>
                    <a:pt x="144" y="554"/>
                  </a:lnTo>
                  <a:lnTo>
                    <a:pt x="147" y="616"/>
                  </a:lnTo>
                  <a:lnTo>
                    <a:pt x="144" y="685"/>
                  </a:lnTo>
                  <a:lnTo>
                    <a:pt x="136" y="753"/>
                  </a:lnTo>
                  <a:lnTo>
                    <a:pt x="125" y="820"/>
                  </a:lnTo>
                  <a:lnTo>
                    <a:pt x="109" y="885"/>
                  </a:lnTo>
                  <a:lnTo>
                    <a:pt x="87" y="948"/>
                  </a:lnTo>
                  <a:lnTo>
                    <a:pt x="63" y="1009"/>
                  </a:lnTo>
                  <a:lnTo>
                    <a:pt x="33" y="1068"/>
                  </a:lnTo>
                  <a:lnTo>
                    <a:pt x="0" y="1124"/>
                  </a:lnTo>
                  <a:lnTo>
                    <a:pt x="64" y="1097"/>
                  </a:lnTo>
                  <a:lnTo>
                    <a:pt x="120" y="1068"/>
                  </a:lnTo>
                  <a:lnTo>
                    <a:pt x="173" y="1038"/>
                  </a:lnTo>
                  <a:lnTo>
                    <a:pt x="220" y="1008"/>
                  </a:lnTo>
                  <a:lnTo>
                    <a:pt x="262" y="978"/>
                  </a:lnTo>
                  <a:lnTo>
                    <a:pt x="300" y="948"/>
                  </a:lnTo>
                  <a:lnTo>
                    <a:pt x="333" y="919"/>
                  </a:lnTo>
                  <a:lnTo>
                    <a:pt x="362" y="893"/>
                  </a:lnTo>
                  <a:lnTo>
                    <a:pt x="386" y="867"/>
                  </a:lnTo>
                  <a:lnTo>
                    <a:pt x="408" y="843"/>
                  </a:lnTo>
                  <a:lnTo>
                    <a:pt x="424" y="822"/>
                  </a:lnTo>
                  <a:lnTo>
                    <a:pt x="438" y="804"/>
                  </a:lnTo>
                  <a:lnTo>
                    <a:pt x="448" y="790"/>
                  </a:lnTo>
                  <a:lnTo>
                    <a:pt x="455" y="779"/>
                  </a:lnTo>
                  <a:lnTo>
                    <a:pt x="460" y="772"/>
                  </a:lnTo>
                  <a:lnTo>
                    <a:pt x="461" y="7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0" name="Freeform 30"/>
            <p:cNvSpPr>
              <a:spLocks/>
            </p:cNvSpPr>
            <p:nvPr/>
          </p:nvSpPr>
          <p:spPr bwMode="auto">
            <a:xfrm>
              <a:off x="4361" y="743"/>
              <a:ext cx="274" cy="227"/>
            </a:xfrm>
            <a:custGeom>
              <a:avLst/>
              <a:gdLst>
                <a:gd name="T0" fmla="*/ 976 w 1118"/>
                <a:gd name="T1" fmla="*/ 12 h 1102"/>
                <a:gd name="T2" fmla="*/ 928 w 1118"/>
                <a:gd name="T3" fmla="*/ 35 h 1102"/>
                <a:gd name="T4" fmla="*/ 877 w 1118"/>
                <a:gd name="T5" fmla="*/ 58 h 1102"/>
                <a:gd name="T6" fmla="*/ 826 w 1118"/>
                <a:gd name="T7" fmla="*/ 80 h 1102"/>
                <a:gd name="T8" fmla="*/ 776 w 1118"/>
                <a:gd name="T9" fmla="*/ 101 h 1102"/>
                <a:gd name="T10" fmla="*/ 724 w 1118"/>
                <a:gd name="T11" fmla="*/ 119 h 1102"/>
                <a:gd name="T12" fmla="*/ 672 w 1118"/>
                <a:gd name="T13" fmla="*/ 138 h 1102"/>
                <a:gd name="T14" fmla="*/ 620 w 1118"/>
                <a:gd name="T15" fmla="*/ 155 h 1102"/>
                <a:gd name="T16" fmla="*/ 537 w 1118"/>
                <a:gd name="T17" fmla="*/ 180 h 1102"/>
                <a:gd name="T18" fmla="*/ 424 w 1118"/>
                <a:gd name="T19" fmla="*/ 213 h 1102"/>
                <a:gd name="T20" fmla="*/ 319 w 1118"/>
                <a:gd name="T21" fmla="*/ 238 h 1102"/>
                <a:gd name="T22" fmla="*/ 224 w 1118"/>
                <a:gd name="T23" fmla="*/ 260 h 1102"/>
                <a:gd name="T24" fmla="*/ 142 w 1118"/>
                <a:gd name="T25" fmla="*/ 276 h 1102"/>
                <a:gd name="T26" fmla="*/ 75 w 1118"/>
                <a:gd name="T27" fmla="*/ 289 h 1102"/>
                <a:gd name="T28" fmla="*/ 28 w 1118"/>
                <a:gd name="T29" fmla="*/ 296 h 1102"/>
                <a:gd name="T30" fmla="*/ 4 w 1118"/>
                <a:gd name="T31" fmla="*/ 300 h 1102"/>
                <a:gd name="T32" fmla="*/ 30 w 1118"/>
                <a:gd name="T33" fmla="*/ 341 h 1102"/>
                <a:gd name="T34" fmla="*/ 83 w 1118"/>
                <a:gd name="T35" fmla="*/ 423 h 1102"/>
                <a:gd name="T36" fmla="*/ 127 w 1118"/>
                <a:gd name="T37" fmla="*/ 506 h 1102"/>
                <a:gd name="T38" fmla="*/ 162 w 1118"/>
                <a:gd name="T39" fmla="*/ 589 h 1102"/>
                <a:gd name="T40" fmla="*/ 202 w 1118"/>
                <a:gd name="T41" fmla="*/ 723 h 1102"/>
                <a:gd name="T42" fmla="*/ 231 w 1118"/>
                <a:gd name="T43" fmla="*/ 891 h 1102"/>
                <a:gd name="T44" fmla="*/ 239 w 1118"/>
                <a:gd name="T45" fmla="*/ 1020 h 1102"/>
                <a:gd name="T46" fmla="*/ 238 w 1118"/>
                <a:gd name="T47" fmla="*/ 1092 h 1102"/>
                <a:gd name="T48" fmla="*/ 295 w 1118"/>
                <a:gd name="T49" fmla="*/ 1101 h 1102"/>
                <a:gd name="T50" fmla="*/ 407 w 1118"/>
                <a:gd name="T51" fmla="*/ 1095 h 1102"/>
                <a:gd name="T52" fmla="*/ 512 w 1118"/>
                <a:gd name="T53" fmla="*/ 1085 h 1102"/>
                <a:gd name="T54" fmla="*/ 610 w 1118"/>
                <a:gd name="T55" fmla="*/ 1070 h 1102"/>
                <a:gd name="T56" fmla="*/ 701 w 1118"/>
                <a:gd name="T57" fmla="*/ 1052 h 1102"/>
                <a:gd name="T58" fmla="*/ 786 w 1118"/>
                <a:gd name="T59" fmla="*/ 1032 h 1102"/>
                <a:gd name="T60" fmla="*/ 864 w 1118"/>
                <a:gd name="T61" fmla="*/ 1007 h 1102"/>
                <a:gd name="T62" fmla="*/ 937 w 1118"/>
                <a:gd name="T63" fmla="*/ 982 h 1102"/>
                <a:gd name="T64" fmla="*/ 1004 w 1118"/>
                <a:gd name="T65" fmla="*/ 912 h 1102"/>
                <a:gd name="T66" fmla="*/ 1058 w 1118"/>
                <a:gd name="T67" fmla="*/ 792 h 1102"/>
                <a:gd name="T68" fmla="*/ 1096 w 1118"/>
                <a:gd name="T69" fmla="*/ 664 h 1102"/>
                <a:gd name="T70" fmla="*/ 1115 w 1118"/>
                <a:gd name="T71" fmla="*/ 529 h 1102"/>
                <a:gd name="T72" fmla="*/ 1115 w 1118"/>
                <a:gd name="T73" fmla="*/ 398 h 1102"/>
                <a:gd name="T74" fmla="*/ 1100 w 1118"/>
                <a:gd name="T75" fmla="*/ 277 h 1102"/>
                <a:gd name="T76" fmla="*/ 1070 w 1118"/>
                <a:gd name="T77" fmla="*/ 162 h 1102"/>
                <a:gd name="T78" fmla="*/ 1027 w 1118"/>
                <a:gd name="T79" fmla="*/ 51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18" h="1102">
                  <a:moveTo>
                    <a:pt x="1000" y="0"/>
                  </a:moveTo>
                  <a:lnTo>
                    <a:pt x="976" y="12"/>
                  </a:lnTo>
                  <a:lnTo>
                    <a:pt x="952" y="24"/>
                  </a:lnTo>
                  <a:lnTo>
                    <a:pt x="928" y="35"/>
                  </a:lnTo>
                  <a:lnTo>
                    <a:pt x="902" y="47"/>
                  </a:lnTo>
                  <a:lnTo>
                    <a:pt x="877" y="58"/>
                  </a:lnTo>
                  <a:lnTo>
                    <a:pt x="852" y="70"/>
                  </a:lnTo>
                  <a:lnTo>
                    <a:pt x="826" y="80"/>
                  </a:lnTo>
                  <a:lnTo>
                    <a:pt x="801" y="91"/>
                  </a:lnTo>
                  <a:lnTo>
                    <a:pt x="776" y="101"/>
                  </a:lnTo>
                  <a:lnTo>
                    <a:pt x="749" y="110"/>
                  </a:lnTo>
                  <a:lnTo>
                    <a:pt x="724" y="119"/>
                  </a:lnTo>
                  <a:lnTo>
                    <a:pt x="697" y="129"/>
                  </a:lnTo>
                  <a:lnTo>
                    <a:pt x="672" y="138"/>
                  </a:lnTo>
                  <a:lnTo>
                    <a:pt x="645" y="147"/>
                  </a:lnTo>
                  <a:lnTo>
                    <a:pt x="620" y="155"/>
                  </a:lnTo>
                  <a:lnTo>
                    <a:pt x="595" y="163"/>
                  </a:lnTo>
                  <a:lnTo>
                    <a:pt x="537" y="180"/>
                  </a:lnTo>
                  <a:lnTo>
                    <a:pt x="480" y="198"/>
                  </a:lnTo>
                  <a:lnTo>
                    <a:pt x="424" y="213"/>
                  </a:lnTo>
                  <a:lnTo>
                    <a:pt x="370" y="225"/>
                  </a:lnTo>
                  <a:lnTo>
                    <a:pt x="319" y="238"/>
                  </a:lnTo>
                  <a:lnTo>
                    <a:pt x="270" y="250"/>
                  </a:lnTo>
                  <a:lnTo>
                    <a:pt x="224" y="260"/>
                  </a:lnTo>
                  <a:lnTo>
                    <a:pt x="181" y="268"/>
                  </a:lnTo>
                  <a:lnTo>
                    <a:pt x="142" y="276"/>
                  </a:lnTo>
                  <a:lnTo>
                    <a:pt x="106" y="283"/>
                  </a:lnTo>
                  <a:lnTo>
                    <a:pt x="75" y="289"/>
                  </a:lnTo>
                  <a:lnTo>
                    <a:pt x="50" y="292"/>
                  </a:lnTo>
                  <a:lnTo>
                    <a:pt x="28" y="296"/>
                  </a:lnTo>
                  <a:lnTo>
                    <a:pt x="13" y="298"/>
                  </a:lnTo>
                  <a:lnTo>
                    <a:pt x="4" y="300"/>
                  </a:lnTo>
                  <a:lnTo>
                    <a:pt x="0" y="300"/>
                  </a:lnTo>
                  <a:lnTo>
                    <a:pt x="30" y="341"/>
                  </a:lnTo>
                  <a:lnTo>
                    <a:pt x="58" y="382"/>
                  </a:lnTo>
                  <a:lnTo>
                    <a:pt x="83" y="423"/>
                  </a:lnTo>
                  <a:lnTo>
                    <a:pt x="106" y="465"/>
                  </a:lnTo>
                  <a:lnTo>
                    <a:pt x="127" y="506"/>
                  </a:lnTo>
                  <a:lnTo>
                    <a:pt x="144" y="548"/>
                  </a:lnTo>
                  <a:lnTo>
                    <a:pt x="162" y="589"/>
                  </a:lnTo>
                  <a:lnTo>
                    <a:pt x="175" y="630"/>
                  </a:lnTo>
                  <a:lnTo>
                    <a:pt x="202" y="723"/>
                  </a:lnTo>
                  <a:lnTo>
                    <a:pt x="220" y="810"/>
                  </a:lnTo>
                  <a:lnTo>
                    <a:pt x="231" y="891"/>
                  </a:lnTo>
                  <a:lnTo>
                    <a:pt x="238" y="961"/>
                  </a:lnTo>
                  <a:lnTo>
                    <a:pt x="239" y="1020"/>
                  </a:lnTo>
                  <a:lnTo>
                    <a:pt x="239" y="1064"/>
                  </a:lnTo>
                  <a:lnTo>
                    <a:pt x="238" y="1092"/>
                  </a:lnTo>
                  <a:lnTo>
                    <a:pt x="237" y="1102"/>
                  </a:lnTo>
                  <a:lnTo>
                    <a:pt x="295" y="1101"/>
                  </a:lnTo>
                  <a:lnTo>
                    <a:pt x="352" y="1098"/>
                  </a:lnTo>
                  <a:lnTo>
                    <a:pt x="407" y="1095"/>
                  </a:lnTo>
                  <a:lnTo>
                    <a:pt x="460" y="1090"/>
                  </a:lnTo>
                  <a:lnTo>
                    <a:pt x="512" y="1085"/>
                  </a:lnTo>
                  <a:lnTo>
                    <a:pt x="561" y="1078"/>
                  </a:lnTo>
                  <a:lnTo>
                    <a:pt x="610" y="1070"/>
                  </a:lnTo>
                  <a:lnTo>
                    <a:pt x="656" y="1062"/>
                  </a:lnTo>
                  <a:lnTo>
                    <a:pt x="701" y="1052"/>
                  </a:lnTo>
                  <a:lnTo>
                    <a:pt x="744" y="1042"/>
                  </a:lnTo>
                  <a:lnTo>
                    <a:pt x="786" y="1032"/>
                  </a:lnTo>
                  <a:lnTo>
                    <a:pt x="826" y="1020"/>
                  </a:lnTo>
                  <a:lnTo>
                    <a:pt x="864" y="1007"/>
                  </a:lnTo>
                  <a:lnTo>
                    <a:pt x="901" y="995"/>
                  </a:lnTo>
                  <a:lnTo>
                    <a:pt x="937" y="982"/>
                  </a:lnTo>
                  <a:lnTo>
                    <a:pt x="971" y="968"/>
                  </a:lnTo>
                  <a:lnTo>
                    <a:pt x="1004" y="912"/>
                  </a:lnTo>
                  <a:lnTo>
                    <a:pt x="1034" y="853"/>
                  </a:lnTo>
                  <a:lnTo>
                    <a:pt x="1058" y="792"/>
                  </a:lnTo>
                  <a:lnTo>
                    <a:pt x="1080" y="729"/>
                  </a:lnTo>
                  <a:lnTo>
                    <a:pt x="1096" y="664"/>
                  </a:lnTo>
                  <a:lnTo>
                    <a:pt x="1107" y="597"/>
                  </a:lnTo>
                  <a:lnTo>
                    <a:pt x="1115" y="529"/>
                  </a:lnTo>
                  <a:lnTo>
                    <a:pt x="1118" y="460"/>
                  </a:lnTo>
                  <a:lnTo>
                    <a:pt x="1115" y="398"/>
                  </a:lnTo>
                  <a:lnTo>
                    <a:pt x="1110" y="337"/>
                  </a:lnTo>
                  <a:lnTo>
                    <a:pt x="1100" y="277"/>
                  </a:lnTo>
                  <a:lnTo>
                    <a:pt x="1086" y="218"/>
                  </a:lnTo>
                  <a:lnTo>
                    <a:pt x="1070" y="162"/>
                  </a:lnTo>
                  <a:lnTo>
                    <a:pt x="1050" y="106"/>
                  </a:lnTo>
                  <a:lnTo>
                    <a:pt x="1027" y="51"/>
                  </a:lnTo>
                  <a:lnTo>
                    <a:pt x="10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1" name="Freeform 31"/>
            <p:cNvSpPr>
              <a:spLocks/>
            </p:cNvSpPr>
            <p:nvPr/>
          </p:nvSpPr>
          <p:spPr bwMode="auto">
            <a:xfrm>
              <a:off x="4613" y="733"/>
              <a:ext cx="75" cy="186"/>
            </a:xfrm>
            <a:custGeom>
              <a:avLst/>
              <a:gdLst>
                <a:gd name="T0" fmla="*/ 308 w 308"/>
                <a:gd name="T1" fmla="*/ 656 h 901"/>
                <a:gd name="T2" fmla="*/ 276 w 308"/>
                <a:gd name="T3" fmla="*/ 603 h 901"/>
                <a:gd name="T4" fmla="*/ 247 w 308"/>
                <a:gd name="T5" fmla="*/ 549 h 901"/>
                <a:gd name="T6" fmla="*/ 223 w 308"/>
                <a:gd name="T7" fmla="*/ 492 h 901"/>
                <a:gd name="T8" fmla="*/ 202 w 308"/>
                <a:gd name="T9" fmla="*/ 437 h 901"/>
                <a:gd name="T10" fmla="*/ 185 w 308"/>
                <a:gd name="T11" fmla="*/ 382 h 901"/>
                <a:gd name="T12" fmla="*/ 171 w 308"/>
                <a:gd name="T13" fmla="*/ 326 h 901"/>
                <a:gd name="T14" fmla="*/ 161 w 308"/>
                <a:gd name="T15" fmla="*/ 275 h 901"/>
                <a:gd name="T16" fmla="*/ 151 w 308"/>
                <a:gd name="T17" fmla="*/ 224 h 901"/>
                <a:gd name="T18" fmla="*/ 146 w 308"/>
                <a:gd name="T19" fmla="*/ 178 h 901"/>
                <a:gd name="T20" fmla="*/ 141 w 308"/>
                <a:gd name="T21" fmla="*/ 135 h 901"/>
                <a:gd name="T22" fmla="*/ 138 w 308"/>
                <a:gd name="T23" fmla="*/ 97 h 901"/>
                <a:gd name="T24" fmla="*/ 136 w 308"/>
                <a:gd name="T25" fmla="*/ 64 h 901"/>
                <a:gd name="T26" fmla="*/ 135 w 308"/>
                <a:gd name="T27" fmla="*/ 37 h 901"/>
                <a:gd name="T28" fmla="*/ 135 w 308"/>
                <a:gd name="T29" fmla="*/ 18 h 901"/>
                <a:gd name="T30" fmla="*/ 135 w 308"/>
                <a:gd name="T31" fmla="*/ 5 h 901"/>
                <a:gd name="T32" fmla="*/ 135 w 308"/>
                <a:gd name="T33" fmla="*/ 0 h 901"/>
                <a:gd name="T34" fmla="*/ 120 w 308"/>
                <a:gd name="T35" fmla="*/ 13 h 901"/>
                <a:gd name="T36" fmla="*/ 104 w 308"/>
                <a:gd name="T37" fmla="*/ 27 h 901"/>
                <a:gd name="T38" fmla="*/ 88 w 308"/>
                <a:gd name="T39" fmla="*/ 40 h 901"/>
                <a:gd name="T40" fmla="*/ 72 w 308"/>
                <a:gd name="T41" fmla="*/ 51 h 901"/>
                <a:gd name="T42" fmla="*/ 55 w 308"/>
                <a:gd name="T43" fmla="*/ 64 h 901"/>
                <a:gd name="T44" fmla="*/ 37 w 308"/>
                <a:gd name="T45" fmla="*/ 75 h 901"/>
                <a:gd name="T46" fmla="*/ 19 w 308"/>
                <a:gd name="T47" fmla="*/ 87 h 901"/>
                <a:gd name="T48" fmla="*/ 0 w 308"/>
                <a:gd name="T49" fmla="*/ 98 h 901"/>
                <a:gd name="T50" fmla="*/ 21 w 308"/>
                <a:gd name="T51" fmla="*/ 146 h 901"/>
                <a:gd name="T52" fmla="*/ 40 w 308"/>
                <a:gd name="T53" fmla="*/ 194 h 901"/>
                <a:gd name="T54" fmla="*/ 56 w 308"/>
                <a:gd name="T55" fmla="*/ 244 h 901"/>
                <a:gd name="T56" fmla="*/ 68 w 308"/>
                <a:gd name="T57" fmla="*/ 294 h 901"/>
                <a:gd name="T58" fmla="*/ 79 w 308"/>
                <a:gd name="T59" fmla="*/ 346 h 901"/>
                <a:gd name="T60" fmla="*/ 87 w 308"/>
                <a:gd name="T61" fmla="*/ 399 h 901"/>
                <a:gd name="T62" fmla="*/ 91 w 308"/>
                <a:gd name="T63" fmla="*/ 453 h 901"/>
                <a:gd name="T64" fmla="*/ 93 w 308"/>
                <a:gd name="T65" fmla="*/ 507 h 901"/>
                <a:gd name="T66" fmla="*/ 91 w 308"/>
                <a:gd name="T67" fmla="*/ 559 h 901"/>
                <a:gd name="T68" fmla="*/ 87 w 308"/>
                <a:gd name="T69" fmla="*/ 611 h 901"/>
                <a:gd name="T70" fmla="*/ 80 w 308"/>
                <a:gd name="T71" fmla="*/ 662 h 901"/>
                <a:gd name="T72" fmla="*/ 71 w 308"/>
                <a:gd name="T73" fmla="*/ 711 h 901"/>
                <a:gd name="T74" fmla="*/ 58 w 308"/>
                <a:gd name="T75" fmla="*/ 761 h 901"/>
                <a:gd name="T76" fmla="*/ 43 w 308"/>
                <a:gd name="T77" fmla="*/ 808 h 901"/>
                <a:gd name="T78" fmla="*/ 27 w 308"/>
                <a:gd name="T79" fmla="*/ 855 h 901"/>
                <a:gd name="T80" fmla="*/ 7 w 308"/>
                <a:gd name="T81" fmla="*/ 901 h 901"/>
                <a:gd name="T82" fmla="*/ 47 w 308"/>
                <a:gd name="T83" fmla="*/ 879 h 901"/>
                <a:gd name="T84" fmla="*/ 82 w 308"/>
                <a:gd name="T85" fmla="*/ 857 h 901"/>
                <a:gd name="T86" fmla="*/ 116 w 308"/>
                <a:gd name="T87" fmla="*/ 836 h 901"/>
                <a:gd name="T88" fmla="*/ 146 w 308"/>
                <a:gd name="T89" fmla="*/ 815 h 901"/>
                <a:gd name="T90" fmla="*/ 173 w 308"/>
                <a:gd name="T91" fmla="*/ 793 h 901"/>
                <a:gd name="T92" fmla="*/ 197 w 308"/>
                <a:gd name="T93" fmla="*/ 773 h 901"/>
                <a:gd name="T94" fmla="*/ 219 w 308"/>
                <a:gd name="T95" fmla="*/ 754 h 901"/>
                <a:gd name="T96" fmla="*/ 239 w 308"/>
                <a:gd name="T97" fmla="*/ 735 h 901"/>
                <a:gd name="T98" fmla="*/ 256 w 308"/>
                <a:gd name="T99" fmla="*/ 718 h 901"/>
                <a:gd name="T100" fmla="*/ 270 w 308"/>
                <a:gd name="T101" fmla="*/ 703 h 901"/>
                <a:gd name="T102" fmla="*/ 281 w 308"/>
                <a:gd name="T103" fmla="*/ 689 h 901"/>
                <a:gd name="T104" fmla="*/ 292 w 308"/>
                <a:gd name="T105" fmla="*/ 678 h 901"/>
                <a:gd name="T106" fmla="*/ 299 w 308"/>
                <a:gd name="T107" fmla="*/ 669 h 901"/>
                <a:gd name="T108" fmla="*/ 303 w 308"/>
                <a:gd name="T109" fmla="*/ 662 h 901"/>
                <a:gd name="T110" fmla="*/ 307 w 308"/>
                <a:gd name="T111" fmla="*/ 657 h 901"/>
                <a:gd name="T112" fmla="*/ 308 w 308"/>
                <a:gd name="T113" fmla="*/ 656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8" h="901">
                  <a:moveTo>
                    <a:pt x="308" y="656"/>
                  </a:moveTo>
                  <a:lnTo>
                    <a:pt x="276" y="603"/>
                  </a:lnTo>
                  <a:lnTo>
                    <a:pt x="247" y="549"/>
                  </a:lnTo>
                  <a:lnTo>
                    <a:pt x="223" y="492"/>
                  </a:lnTo>
                  <a:lnTo>
                    <a:pt x="202" y="437"/>
                  </a:lnTo>
                  <a:lnTo>
                    <a:pt x="185" y="382"/>
                  </a:lnTo>
                  <a:lnTo>
                    <a:pt x="171" y="326"/>
                  </a:lnTo>
                  <a:lnTo>
                    <a:pt x="161" y="275"/>
                  </a:lnTo>
                  <a:lnTo>
                    <a:pt x="151" y="224"/>
                  </a:lnTo>
                  <a:lnTo>
                    <a:pt x="146" y="178"/>
                  </a:lnTo>
                  <a:lnTo>
                    <a:pt x="141" y="135"/>
                  </a:lnTo>
                  <a:lnTo>
                    <a:pt x="138" y="97"/>
                  </a:lnTo>
                  <a:lnTo>
                    <a:pt x="136" y="64"/>
                  </a:lnTo>
                  <a:lnTo>
                    <a:pt x="135" y="37"/>
                  </a:lnTo>
                  <a:lnTo>
                    <a:pt x="135" y="18"/>
                  </a:lnTo>
                  <a:lnTo>
                    <a:pt x="135" y="5"/>
                  </a:lnTo>
                  <a:lnTo>
                    <a:pt x="135" y="0"/>
                  </a:lnTo>
                  <a:lnTo>
                    <a:pt x="120" y="13"/>
                  </a:lnTo>
                  <a:lnTo>
                    <a:pt x="104" y="27"/>
                  </a:lnTo>
                  <a:lnTo>
                    <a:pt x="88" y="40"/>
                  </a:lnTo>
                  <a:lnTo>
                    <a:pt x="72" y="51"/>
                  </a:lnTo>
                  <a:lnTo>
                    <a:pt x="55" y="64"/>
                  </a:lnTo>
                  <a:lnTo>
                    <a:pt x="37" y="75"/>
                  </a:lnTo>
                  <a:lnTo>
                    <a:pt x="19" y="87"/>
                  </a:lnTo>
                  <a:lnTo>
                    <a:pt x="0" y="98"/>
                  </a:lnTo>
                  <a:lnTo>
                    <a:pt x="21" y="146"/>
                  </a:lnTo>
                  <a:lnTo>
                    <a:pt x="40" y="194"/>
                  </a:lnTo>
                  <a:lnTo>
                    <a:pt x="56" y="244"/>
                  </a:lnTo>
                  <a:lnTo>
                    <a:pt x="68" y="294"/>
                  </a:lnTo>
                  <a:lnTo>
                    <a:pt x="79" y="346"/>
                  </a:lnTo>
                  <a:lnTo>
                    <a:pt x="87" y="399"/>
                  </a:lnTo>
                  <a:lnTo>
                    <a:pt x="91" y="453"/>
                  </a:lnTo>
                  <a:lnTo>
                    <a:pt x="93" y="507"/>
                  </a:lnTo>
                  <a:lnTo>
                    <a:pt x="91" y="559"/>
                  </a:lnTo>
                  <a:lnTo>
                    <a:pt x="87" y="611"/>
                  </a:lnTo>
                  <a:lnTo>
                    <a:pt x="80" y="662"/>
                  </a:lnTo>
                  <a:lnTo>
                    <a:pt x="71" y="711"/>
                  </a:lnTo>
                  <a:lnTo>
                    <a:pt x="58" y="761"/>
                  </a:lnTo>
                  <a:lnTo>
                    <a:pt x="43" y="808"/>
                  </a:lnTo>
                  <a:lnTo>
                    <a:pt x="27" y="855"/>
                  </a:lnTo>
                  <a:lnTo>
                    <a:pt x="7" y="901"/>
                  </a:lnTo>
                  <a:lnTo>
                    <a:pt x="47" y="879"/>
                  </a:lnTo>
                  <a:lnTo>
                    <a:pt x="82" y="857"/>
                  </a:lnTo>
                  <a:lnTo>
                    <a:pt x="116" y="836"/>
                  </a:lnTo>
                  <a:lnTo>
                    <a:pt x="146" y="815"/>
                  </a:lnTo>
                  <a:lnTo>
                    <a:pt x="173" y="793"/>
                  </a:lnTo>
                  <a:lnTo>
                    <a:pt x="197" y="773"/>
                  </a:lnTo>
                  <a:lnTo>
                    <a:pt x="219" y="754"/>
                  </a:lnTo>
                  <a:lnTo>
                    <a:pt x="239" y="735"/>
                  </a:lnTo>
                  <a:lnTo>
                    <a:pt x="256" y="718"/>
                  </a:lnTo>
                  <a:lnTo>
                    <a:pt x="270" y="703"/>
                  </a:lnTo>
                  <a:lnTo>
                    <a:pt x="281" y="689"/>
                  </a:lnTo>
                  <a:lnTo>
                    <a:pt x="292" y="678"/>
                  </a:lnTo>
                  <a:lnTo>
                    <a:pt x="299" y="669"/>
                  </a:lnTo>
                  <a:lnTo>
                    <a:pt x="303" y="662"/>
                  </a:lnTo>
                  <a:lnTo>
                    <a:pt x="307" y="657"/>
                  </a:lnTo>
                  <a:lnTo>
                    <a:pt x="308" y="656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2" name="Freeform 32"/>
            <p:cNvSpPr>
              <a:spLocks/>
            </p:cNvSpPr>
            <p:nvPr/>
          </p:nvSpPr>
          <p:spPr bwMode="auto">
            <a:xfrm>
              <a:off x="4388" y="753"/>
              <a:ext cx="247" cy="202"/>
            </a:xfrm>
            <a:custGeom>
              <a:avLst/>
              <a:gdLst>
                <a:gd name="T0" fmla="*/ 881 w 1007"/>
                <a:gd name="T1" fmla="*/ 20 h 976"/>
                <a:gd name="T2" fmla="*/ 810 w 1007"/>
                <a:gd name="T3" fmla="*/ 57 h 976"/>
                <a:gd name="T4" fmla="*/ 736 w 1007"/>
                <a:gd name="T5" fmla="*/ 90 h 976"/>
                <a:gd name="T6" fmla="*/ 660 w 1007"/>
                <a:gd name="T7" fmla="*/ 121 h 976"/>
                <a:gd name="T8" fmla="*/ 584 w 1007"/>
                <a:gd name="T9" fmla="*/ 149 h 976"/>
                <a:gd name="T10" fmla="*/ 507 w 1007"/>
                <a:gd name="T11" fmla="*/ 174 h 976"/>
                <a:gd name="T12" fmla="*/ 432 w 1007"/>
                <a:gd name="T13" fmla="*/ 196 h 976"/>
                <a:gd name="T14" fmla="*/ 359 w 1007"/>
                <a:gd name="T15" fmla="*/ 217 h 976"/>
                <a:gd name="T16" fmla="*/ 290 w 1007"/>
                <a:gd name="T17" fmla="*/ 234 h 976"/>
                <a:gd name="T18" fmla="*/ 226 w 1007"/>
                <a:gd name="T19" fmla="*/ 248 h 976"/>
                <a:gd name="T20" fmla="*/ 167 w 1007"/>
                <a:gd name="T21" fmla="*/ 261 h 976"/>
                <a:gd name="T22" fmla="*/ 116 w 1007"/>
                <a:gd name="T23" fmla="*/ 271 h 976"/>
                <a:gd name="T24" fmla="*/ 73 w 1007"/>
                <a:gd name="T25" fmla="*/ 279 h 976"/>
                <a:gd name="T26" fmla="*/ 38 w 1007"/>
                <a:gd name="T27" fmla="*/ 285 h 976"/>
                <a:gd name="T28" fmla="*/ 14 w 1007"/>
                <a:gd name="T29" fmla="*/ 288 h 976"/>
                <a:gd name="T30" fmla="*/ 1 w 1007"/>
                <a:gd name="T31" fmla="*/ 291 h 976"/>
                <a:gd name="T32" fmla="*/ 41 w 1007"/>
                <a:gd name="T33" fmla="*/ 349 h 976"/>
                <a:gd name="T34" fmla="*/ 107 w 1007"/>
                <a:gd name="T35" fmla="*/ 468 h 976"/>
                <a:gd name="T36" fmla="*/ 153 w 1007"/>
                <a:gd name="T37" fmla="*/ 586 h 976"/>
                <a:gd name="T38" fmla="*/ 182 w 1007"/>
                <a:gd name="T39" fmla="*/ 696 h 976"/>
                <a:gd name="T40" fmla="*/ 197 w 1007"/>
                <a:gd name="T41" fmla="*/ 796 h 976"/>
                <a:gd name="T42" fmla="*/ 203 w 1007"/>
                <a:gd name="T43" fmla="*/ 879 h 976"/>
                <a:gd name="T44" fmla="*/ 204 w 1007"/>
                <a:gd name="T45" fmla="*/ 939 h 976"/>
                <a:gd name="T46" fmla="*/ 202 w 1007"/>
                <a:gd name="T47" fmla="*/ 971 h 976"/>
                <a:gd name="T48" fmla="*/ 261 w 1007"/>
                <a:gd name="T49" fmla="*/ 974 h 976"/>
                <a:gd name="T50" fmla="*/ 374 w 1007"/>
                <a:gd name="T51" fmla="*/ 963 h 976"/>
                <a:gd name="T52" fmla="*/ 480 w 1007"/>
                <a:gd name="T53" fmla="*/ 948 h 976"/>
                <a:gd name="T54" fmla="*/ 577 w 1007"/>
                <a:gd name="T55" fmla="*/ 929 h 976"/>
                <a:gd name="T56" fmla="*/ 667 w 1007"/>
                <a:gd name="T57" fmla="*/ 906 h 976"/>
                <a:gd name="T58" fmla="*/ 749 w 1007"/>
                <a:gd name="T59" fmla="*/ 879 h 976"/>
                <a:gd name="T60" fmla="*/ 823 w 1007"/>
                <a:gd name="T61" fmla="*/ 850 h 976"/>
                <a:gd name="T62" fmla="*/ 890 w 1007"/>
                <a:gd name="T63" fmla="*/ 819 h 976"/>
                <a:gd name="T64" fmla="*/ 941 w 1007"/>
                <a:gd name="T65" fmla="*/ 757 h 976"/>
                <a:gd name="T66" fmla="*/ 972 w 1007"/>
                <a:gd name="T67" fmla="*/ 663 h 976"/>
                <a:gd name="T68" fmla="*/ 994 w 1007"/>
                <a:gd name="T69" fmla="*/ 564 h 976"/>
                <a:gd name="T70" fmla="*/ 1005 w 1007"/>
                <a:gd name="T71" fmla="*/ 461 h 976"/>
                <a:gd name="T72" fmla="*/ 1005 w 1007"/>
                <a:gd name="T73" fmla="*/ 355 h 976"/>
                <a:gd name="T74" fmla="*/ 993 w 1007"/>
                <a:gd name="T75" fmla="*/ 248 h 976"/>
                <a:gd name="T76" fmla="*/ 970 w 1007"/>
                <a:gd name="T77" fmla="*/ 146 h 976"/>
                <a:gd name="T78" fmla="*/ 935 w 1007"/>
                <a:gd name="T79" fmla="*/ 48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07" h="976">
                  <a:moveTo>
                    <a:pt x="914" y="0"/>
                  </a:moveTo>
                  <a:lnTo>
                    <a:pt x="881" y="20"/>
                  </a:lnTo>
                  <a:lnTo>
                    <a:pt x="845" y="38"/>
                  </a:lnTo>
                  <a:lnTo>
                    <a:pt x="810" y="57"/>
                  </a:lnTo>
                  <a:lnTo>
                    <a:pt x="773" y="74"/>
                  </a:lnTo>
                  <a:lnTo>
                    <a:pt x="736" y="90"/>
                  </a:lnTo>
                  <a:lnTo>
                    <a:pt x="698" y="106"/>
                  </a:lnTo>
                  <a:lnTo>
                    <a:pt x="660" y="121"/>
                  </a:lnTo>
                  <a:lnTo>
                    <a:pt x="622" y="135"/>
                  </a:lnTo>
                  <a:lnTo>
                    <a:pt x="584" y="149"/>
                  </a:lnTo>
                  <a:lnTo>
                    <a:pt x="545" y="162"/>
                  </a:lnTo>
                  <a:lnTo>
                    <a:pt x="507" y="174"/>
                  </a:lnTo>
                  <a:lnTo>
                    <a:pt x="469" y="186"/>
                  </a:lnTo>
                  <a:lnTo>
                    <a:pt x="432" y="196"/>
                  </a:lnTo>
                  <a:lnTo>
                    <a:pt x="395" y="207"/>
                  </a:lnTo>
                  <a:lnTo>
                    <a:pt x="359" y="217"/>
                  </a:lnTo>
                  <a:lnTo>
                    <a:pt x="325" y="225"/>
                  </a:lnTo>
                  <a:lnTo>
                    <a:pt x="290" y="234"/>
                  </a:lnTo>
                  <a:lnTo>
                    <a:pt x="257" y="241"/>
                  </a:lnTo>
                  <a:lnTo>
                    <a:pt x="226" y="248"/>
                  </a:lnTo>
                  <a:lnTo>
                    <a:pt x="196" y="255"/>
                  </a:lnTo>
                  <a:lnTo>
                    <a:pt x="167" y="261"/>
                  </a:lnTo>
                  <a:lnTo>
                    <a:pt x="140" y="266"/>
                  </a:lnTo>
                  <a:lnTo>
                    <a:pt x="116" y="271"/>
                  </a:lnTo>
                  <a:lnTo>
                    <a:pt x="93" y="276"/>
                  </a:lnTo>
                  <a:lnTo>
                    <a:pt x="73" y="279"/>
                  </a:lnTo>
                  <a:lnTo>
                    <a:pt x="54" y="283"/>
                  </a:lnTo>
                  <a:lnTo>
                    <a:pt x="38" y="285"/>
                  </a:lnTo>
                  <a:lnTo>
                    <a:pt x="24" y="287"/>
                  </a:lnTo>
                  <a:lnTo>
                    <a:pt x="14" y="288"/>
                  </a:lnTo>
                  <a:lnTo>
                    <a:pt x="7" y="290"/>
                  </a:lnTo>
                  <a:lnTo>
                    <a:pt x="1" y="291"/>
                  </a:lnTo>
                  <a:lnTo>
                    <a:pt x="0" y="291"/>
                  </a:lnTo>
                  <a:lnTo>
                    <a:pt x="41" y="349"/>
                  </a:lnTo>
                  <a:lnTo>
                    <a:pt x="77" y="408"/>
                  </a:lnTo>
                  <a:lnTo>
                    <a:pt x="107" y="468"/>
                  </a:lnTo>
                  <a:lnTo>
                    <a:pt x="132" y="527"/>
                  </a:lnTo>
                  <a:lnTo>
                    <a:pt x="153" y="586"/>
                  </a:lnTo>
                  <a:lnTo>
                    <a:pt x="169" y="642"/>
                  </a:lnTo>
                  <a:lnTo>
                    <a:pt x="182" y="696"/>
                  </a:lnTo>
                  <a:lnTo>
                    <a:pt x="191" y="748"/>
                  </a:lnTo>
                  <a:lnTo>
                    <a:pt x="197" y="796"/>
                  </a:lnTo>
                  <a:lnTo>
                    <a:pt x="200" y="840"/>
                  </a:lnTo>
                  <a:lnTo>
                    <a:pt x="203" y="879"/>
                  </a:lnTo>
                  <a:lnTo>
                    <a:pt x="204" y="912"/>
                  </a:lnTo>
                  <a:lnTo>
                    <a:pt x="204" y="939"/>
                  </a:lnTo>
                  <a:lnTo>
                    <a:pt x="203" y="959"/>
                  </a:lnTo>
                  <a:lnTo>
                    <a:pt x="202" y="971"/>
                  </a:lnTo>
                  <a:lnTo>
                    <a:pt x="202" y="976"/>
                  </a:lnTo>
                  <a:lnTo>
                    <a:pt x="261" y="974"/>
                  </a:lnTo>
                  <a:lnTo>
                    <a:pt x="319" y="969"/>
                  </a:lnTo>
                  <a:lnTo>
                    <a:pt x="374" y="963"/>
                  </a:lnTo>
                  <a:lnTo>
                    <a:pt x="428" y="956"/>
                  </a:lnTo>
                  <a:lnTo>
                    <a:pt x="480" y="948"/>
                  </a:lnTo>
                  <a:lnTo>
                    <a:pt x="530" y="939"/>
                  </a:lnTo>
                  <a:lnTo>
                    <a:pt x="577" y="929"/>
                  </a:lnTo>
                  <a:lnTo>
                    <a:pt x="623" y="917"/>
                  </a:lnTo>
                  <a:lnTo>
                    <a:pt x="667" y="906"/>
                  </a:lnTo>
                  <a:lnTo>
                    <a:pt x="708" y="893"/>
                  </a:lnTo>
                  <a:lnTo>
                    <a:pt x="749" y="879"/>
                  </a:lnTo>
                  <a:lnTo>
                    <a:pt x="787" y="864"/>
                  </a:lnTo>
                  <a:lnTo>
                    <a:pt x="823" y="850"/>
                  </a:lnTo>
                  <a:lnTo>
                    <a:pt x="858" y="834"/>
                  </a:lnTo>
                  <a:lnTo>
                    <a:pt x="890" y="819"/>
                  </a:lnTo>
                  <a:lnTo>
                    <a:pt x="921" y="803"/>
                  </a:lnTo>
                  <a:lnTo>
                    <a:pt x="941" y="757"/>
                  </a:lnTo>
                  <a:lnTo>
                    <a:pt x="957" y="710"/>
                  </a:lnTo>
                  <a:lnTo>
                    <a:pt x="972" y="663"/>
                  </a:lnTo>
                  <a:lnTo>
                    <a:pt x="985" y="613"/>
                  </a:lnTo>
                  <a:lnTo>
                    <a:pt x="994" y="564"/>
                  </a:lnTo>
                  <a:lnTo>
                    <a:pt x="1001" y="513"/>
                  </a:lnTo>
                  <a:lnTo>
                    <a:pt x="1005" y="461"/>
                  </a:lnTo>
                  <a:lnTo>
                    <a:pt x="1007" y="409"/>
                  </a:lnTo>
                  <a:lnTo>
                    <a:pt x="1005" y="355"/>
                  </a:lnTo>
                  <a:lnTo>
                    <a:pt x="1001" y="301"/>
                  </a:lnTo>
                  <a:lnTo>
                    <a:pt x="993" y="248"/>
                  </a:lnTo>
                  <a:lnTo>
                    <a:pt x="982" y="196"/>
                  </a:lnTo>
                  <a:lnTo>
                    <a:pt x="970" y="146"/>
                  </a:lnTo>
                  <a:lnTo>
                    <a:pt x="954" y="96"/>
                  </a:lnTo>
                  <a:lnTo>
                    <a:pt x="935" y="48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3" name="Freeform 33"/>
            <p:cNvSpPr>
              <a:spLocks/>
            </p:cNvSpPr>
            <p:nvPr/>
          </p:nvSpPr>
          <p:spPr bwMode="auto">
            <a:xfrm>
              <a:off x="4430" y="877"/>
              <a:ext cx="92" cy="83"/>
            </a:xfrm>
            <a:custGeom>
              <a:avLst/>
              <a:gdLst>
                <a:gd name="T0" fmla="*/ 0 w 376"/>
                <a:gd name="T1" fmla="*/ 382 h 399"/>
                <a:gd name="T2" fmla="*/ 3 w 376"/>
                <a:gd name="T3" fmla="*/ 380 h 399"/>
                <a:gd name="T4" fmla="*/ 7 w 376"/>
                <a:gd name="T5" fmla="*/ 373 h 399"/>
                <a:gd name="T6" fmla="*/ 17 w 376"/>
                <a:gd name="T7" fmla="*/ 360 h 399"/>
                <a:gd name="T8" fmla="*/ 29 w 376"/>
                <a:gd name="T9" fmla="*/ 345 h 399"/>
                <a:gd name="T10" fmla="*/ 44 w 376"/>
                <a:gd name="T11" fmla="*/ 326 h 399"/>
                <a:gd name="T12" fmla="*/ 63 w 376"/>
                <a:gd name="T13" fmla="*/ 304 h 399"/>
                <a:gd name="T14" fmla="*/ 85 w 376"/>
                <a:gd name="T15" fmla="*/ 280 h 399"/>
                <a:gd name="T16" fmla="*/ 109 w 376"/>
                <a:gd name="T17" fmla="*/ 252 h 399"/>
                <a:gd name="T18" fmla="*/ 135 w 376"/>
                <a:gd name="T19" fmla="*/ 223 h 399"/>
                <a:gd name="T20" fmla="*/ 164 w 376"/>
                <a:gd name="T21" fmla="*/ 192 h 399"/>
                <a:gd name="T22" fmla="*/ 194 w 376"/>
                <a:gd name="T23" fmla="*/ 160 h 399"/>
                <a:gd name="T24" fmla="*/ 227 w 376"/>
                <a:gd name="T25" fmla="*/ 128 h 399"/>
                <a:gd name="T26" fmla="*/ 262 w 376"/>
                <a:gd name="T27" fmla="*/ 95 h 399"/>
                <a:gd name="T28" fmla="*/ 299 w 376"/>
                <a:gd name="T29" fmla="*/ 63 h 399"/>
                <a:gd name="T30" fmla="*/ 337 w 376"/>
                <a:gd name="T31" fmla="*/ 31 h 399"/>
                <a:gd name="T32" fmla="*/ 376 w 376"/>
                <a:gd name="T33" fmla="*/ 0 h 399"/>
                <a:gd name="T34" fmla="*/ 374 w 376"/>
                <a:gd name="T35" fmla="*/ 3 h 399"/>
                <a:gd name="T36" fmla="*/ 369 w 376"/>
                <a:gd name="T37" fmla="*/ 12 h 399"/>
                <a:gd name="T38" fmla="*/ 360 w 376"/>
                <a:gd name="T39" fmla="*/ 27 h 399"/>
                <a:gd name="T40" fmla="*/ 348 w 376"/>
                <a:gd name="T41" fmla="*/ 47 h 399"/>
                <a:gd name="T42" fmla="*/ 333 w 376"/>
                <a:gd name="T43" fmla="*/ 71 h 399"/>
                <a:gd name="T44" fmla="*/ 316 w 376"/>
                <a:gd name="T45" fmla="*/ 98 h 399"/>
                <a:gd name="T46" fmla="*/ 295 w 376"/>
                <a:gd name="T47" fmla="*/ 128 h 399"/>
                <a:gd name="T48" fmla="*/ 273 w 376"/>
                <a:gd name="T49" fmla="*/ 159 h 399"/>
                <a:gd name="T50" fmla="*/ 249 w 376"/>
                <a:gd name="T51" fmla="*/ 192 h 399"/>
                <a:gd name="T52" fmla="*/ 224 w 376"/>
                <a:gd name="T53" fmla="*/ 225 h 399"/>
                <a:gd name="T54" fmla="*/ 196 w 376"/>
                <a:gd name="T55" fmla="*/ 259 h 399"/>
                <a:gd name="T56" fmla="*/ 167 w 376"/>
                <a:gd name="T57" fmla="*/ 291 h 399"/>
                <a:gd name="T58" fmla="*/ 139 w 376"/>
                <a:gd name="T59" fmla="*/ 322 h 399"/>
                <a:gd name="T60" fmla="*/ 108 w 376"/>
                <a:gd name="T61" fmla="*/ 351 h 399"/>
                <a:gd name="T62" fmla="*/ 76 w 376"/>
                <a:gd name="T63" fmla="*/ 376 h 399"/>
                <a:gd name="T64" fmla="*/ 45 w 376"/>
                <a:gd name="T65" fmla="*/ 398 h 399"/>
                <a:gd name="T66" fmla="*/ 44 w 376"/>
                <a:gd name="T67" fmla="*/ 398 h 399"/>
                <a:gd name="T68" fmla="*/ 41 w 376"/>
                <a:gd name="T69" fmla="*/ 398 h 399"/>
                <a:gd name="T70" fmla="*/ 36 w 376"/>
                <a:gd name="T71" fmla="*/ 399 h 399"/>
                <a:gd name="T72" fmla="*/ 29 w 376"/>
                <a:gd name="T73" fmla="*/ 398 h 399"/>
                <a:gd name="T74" fmla="*/ 22 w 376"/>
                <a:gd name="T75" fmla="*/ 397 h 399"/>
                <a:gd name="T76" fmla="*/ 14 w 376"/>
                <a:gd name="T77" fmla="*/ 394 h 399"/>
                <a:gd name="T78" fmla="*/ 7 w 376"/>
                <a:gd name="T79" fmla="*/ 389 h 399"/>
                <a:gd name="T80" fmla="*/ 0 w 376"/>
                <a:gd name="T81" fmla="*/ 382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76" h="399">
                  <a:moveTo>
                    <a:pt x="0" y="382"/>
                  </a:moveTo>
                  <a:lnTo>
                    <a:pt x="3" y="380"/>
                  </a:lnTo>
                  <a:lnTo>
                    <a:pt x="7" y="373"/>
                  </a:lnTo>
                  <a:lnTo>
                    <a:pt x="17" y="360"/>
                  </a:lnTo>
                  <a:lnTo>
                    <a:pt x="29" y="345"/>
                  </a:lnTo>
                  <a:lnTo>
                    <a:pt x="44" y="326"/>
                  </a:lnTo>
                  <a:lnTo>
                    <a:pt x="63" y="304"/>
                  </a:lnTo>
                  <a:lnTo>
                    <a:pt x="85" y="280"/>
                  </a:lnTo>
                  <a:lnTo>
                    <a:pt x="109" y="252"/>
                  </a:lnTo>
                  <a:lnTo>
                    <a:pt x="135" y="223"/>
                  </a:lnTo>
                  <a:lnTo>
                    <a:pt x="164" y="192"/>
                  </a:lnTo>
                  <a:lnTo>
                    <a:pt x="194" y="160"/>
                  </a:lnTo>
                  <a:lnTo>
                    <a:pt x="227" y="128"/>
                  </a:lnTo>
                  <a:lnTo>
                    <a:pt x="262" y="95"/>
                  </a:lnTo>
                  <a:lnTo>
                    <a:pt x="299" y="63"/>
                  </a:lnTo>
                  <a:lnTo>
                    <a:pt x="337" y="31"/>
                  </a:lnTo>
                  <a:lnTo>
                    <a:pt x="376" y="0"/>
                  </a:lnTo>
                  <a:lnTo>
                    <a:pt x="374" y="3"/>
                  </a:lnTo>
                  <a:lnTo>
                    <a:pt x="369" y="12"/>
                  </a:lnTo>
                  <a:lnTo>
                    <a:pt x="360" y="27"/>
                  </a:lnTo>
                  <a:lnTo>
                    <a:pt x="348" y="47"/>
                  </a:lnTo>
                  <a:lnTo>
                    <a:pt x="333" y="71"/>
                  </a:lnTo>
                  <a:lnTo>
                    <a:pt x="316" y="98"/>
                  </a:lnTo>
                  <a:lnTo>
                    <a:pt x="295" y="128"/>
                  </a:lnTo>
                  <a:lnTo>
                    <a:pt x="273" y="159"/>
                  </a:lnTo>
                  <a:lnTo>
                    <a:pt x="249" y="192"/>
                  </a:lnTo>
                  <a:lnTo>
                    <a:pt x="224" y="225"/>
                  </a:lnTo>
                  <a:lnTo>
                    <a:pt x="196" y="259"/>
                  </a:lnTo>
                  <a:lnTo>
                    <a:pt x="167" y="291"/>
                  </a:lnTo>
                  <a:lnTo>
                    <a:pt x="139" y="322"/>
                  </a:lnTo>
                  <a:lnTo>
                    <a:pt x="108" y="351"/>
                  </a:lnTo>
                  <a:lnTo>
                    <a:pt x="76" y="376"/>
                  </a:lnTo>
                  <a:lnTo>
                    <a:pt x="45" y="398"/>
                  </a:lnTo>
                  <a:lnTo>
                    <a:pt x="44" y="398"/>
                  </a:lnTo>
                  <a:lnTo>
                    <a:pt x="41" y="398"/>
                  </a:lnTo>
                  <a:lnTo>
                    <a:pt x="36" y="399"/>
                  </a:lnTo>
                  <a:lnTo>
                    <a:pt x="29" y="398"/>
                  </a:lnTo>
                  <a:lnTo>
                    <a:pt x="22" y="397"/>
                  </a:lnTo>
                  <a:lnTo>
                    <a:pt x="14" y="394"/>
                  </a:lnTo>
                  <a:lnTo>
                    <a:pt x="7" y="389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4" name="Freeform 34"/>
            <p:cNvSpPr>
              <a:spLocks/>
            </p:cNvSpPr>
            <p:nvPr/>
          </p:nvSpPr>
          <p:spPr bwMode="auto">
            <a:xfrm>
              <a:off x="4632" y="858"/>
              <a:ext cx="69" cy="17"/>
            </a:xfrm>
            <a:custGeom>
              <a:avLst/>
              <a:gdLst>
                <a:gd name="T0" fmla="*/ 7 w 280"/>
                <a:gd name="T1" fmla="*/ 0 h 85"/>
                <a:gd name="T2" fmla="*/ 6 w 280"/>
                <a:gd name="T3" fmla="*/ 13 h 85"/>
                <a:gd name="T4" fmla="*/ 4 w 280"/>
                <a:gd name="T5" fmla="*/ 24 h 85"/>
                <a:gd name="T6" fmla="*/ 2 w 280"/>
                <a:gd name="T7" fmla="*/ 37 h 85"/>
                <a:gd name="T8" fmla="*/ 0 w 280"/>
                <a:gd name="T9" fmla="*/ 50 h 85"/>
                <a:gd name="T10" fmla="*/ 14 w 280"/>
                <a:gd name="T11" fmla="*/ 54 h 85"/>
                <a:gd name="T12" fmla="*/ 28 w 280"/>
                <a:gd name="T13" fmla="*/ 58 h 85"/>
                <a:gd name="T14" fmla="*/ 42 w 280"/>
                <a:gd name="T15" fmla="*/ 61 h 85"/>
                <a:gd name="T16" fmla="*/ 57 w 280"/>
                <a:gd name="T17" fmla="*/ 66 h 85"/>
                <a:gd name="T18" fmla="*/ 71 w 280"/>
                <a:gd name="T19" fmla="*/ 69 h 85"/>
                <a:gd name="T20" fmla="*/ 86 w 280"/>
                <a:gd name="T21" fmla="*/ 71 h 85"/>
                <a:gd name="T22" fmla="*/ 103 w 280"/>
                <a:gd name="T23" fmla="*/ 75 h 85"/>
                <a:gd name="T24" fmla="*/ 119 w 280"/>
                <a:gd name="T25" fmla="*/ 77 h 85"/>
                <a:gd name="T26" fmla="*/ 135 w 280"/>
                <a:gd name="T27" fmla="*/ 80 h 85"/>
                <a:gd name="T28" fmla="*/ 151 w 280"/>
                <a:gd name="T29" fmla="*/ 82 h 85"/>
                <a:gd name="T30" fmla="*/ 168 w 280"/>
                <a:gd name="T31" fmla="*/ 84 h 85"/>
                <a:gd name="T32" fmla="*/ 184 w 280"/>
                <a:gd name="T33" fmla="*/ 85 h 85"/>
                <a:gd name="T34" fmla="*/ 202 w 280"/>
                <a:gd name="T35" fmla="*/ 85 h 85"/>
                <a:gd name="T36" fmla="*/ 219 w 280"/>
                <a:gd name="T37" fmla="*/ 85 h 85"/>
                <a:gd name="T38" fmla="*/ 236 w 280"/>
                <a:gd name="T39" fmla="*/ 85 h 85"/>
                <a:gd name="T40" fmla="*/ 253 w 280"/>
                <a:gd name="T41" fmla="*/ 84 h 85"/>
                <a:gd name="T42" fmla="*/ 258 w 280"/>
                <a:gd name="T43" fmla="*/ 82 h 85"/>
                <a:gd name="T44" fmla="*/ 267 w 280"/>
                <a:gd name="T45" fmla="*/ 75 h 85"/>
                <a:gd name="T46" fmla="*/ 275 w 280"/>
                <a:gd name="T47" fmla="*/ 62 h 85"/>
                <a:gd name="T48" fmla="*/ 280 w 280"/>
                <a:gd name="T49" fmla="*/ 45 h 85"/>
                <a:gd name="T50" fmla="*/ 279 w 280"/>
                <a:gd name="T51" fmla="*/ 45 h 85"/>
                <a:gd name="T52" fmla="*/ 275 w 280"/>
                <a:gd name="T53" fmla="*/ 44 h 85"/>
                <a:gd name="T54" fmla="*/ 270 w 280"/>
                <a:gd name="T55" fmla="*/ 42 h 85"/>
                <a:gd name="T56" fmla="*/ 262 w 280"/>
                <a:gd name="T57" fmla="*/ 40 h 85"/>
                <a:gd name="T58" fmla="*/ 252 w 280"/>
                <a:gd name="T59" fmla="*/ 37 h 85"/>
                <a:gd name="T60" fmla="*/ 240 w 280"/>
                <a:gd name="T61" fmla="*/ 35 h 85"/>
                <a:gd name="T62" fmla="*/ 226 w 280"/>
                <a:gd name="T63" fmla="*/ 31 h 85"/>
                <a:gd name="T64" fmla="*/ 210 w 280"/>
                <a:gd name="T65" fmla="*/ 28 h 85"/>
                <a:gd name="T66" fmla="*/ 191 w 280"/>
                <a:gd name="T67" fmla="*/ 24 h 85"/>
                <a:gd name="T68" fmla="*/ 171 w 280"/>
                <a:gd name="T69" fmla="*/ 21 h 85"/>
                <a:gd name="T70" fmla="*/ 149 w 280"/>
                <a:gd name="T71" fmla="*/ 16 h 85"/>
                <a:gd name="T72" fmla="*/ 124 w 280"/>
                <a:gd name="T73" fmla="*/ 13 h 85"/>
                <a:gd name="T74" fmla="*/ 98 w 280"/>
                <a:gd name="T75" fmla="*/ 9 h 85"/>
                <a:gd name="T76" fmla="*/ 69 w 280"/>
                <a:gd name="T77" fmla="*/ 6 h 85"/>
                <a:gd name="T78" fmla="*/ 39 w 280"/>
                <a:gd name="T79" fmla="*/ 2 h 85"/>
                <a:gd name="T80" fmla="*/ 7 w 280"/>
                <a:gd name="T8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0" h="85">
                  <a:moveTo>
                    <a:pt x="7" y="0"/>
                  </a:moveTo>
                  <a:lnTo>
                    <a:pt x="6" y="13"/>
                  </a:lnTo>
                  <a:lnTo>
                    <a:pt x="4" y="24"/>
                  </a:lnTo>
                  <a:lnTo>
                    <a:pt x="2" y="37"/>
                  </a:lnTo>
                  <a:lnTo>
                    <a:pt x="0" y="50"/>
                  </a:lnTo>
                  <a:lnTo>
                    <a:pt x="14" y="54"/>
                  </a:lnTo>
                  <a:lnTo>
                    <a:pt x="28" y="58"/>
                  </a:lnTo>
                  <a:lnTo>
                    <a:pt x="42" y="61"/>
                  </a:lnTo>
                  <a:lnTo>
                    <a:pt x="57" y="66"/>
                  </a:lnTo>
                  <a:lnTo>
                    <a:pt x="71" y="69"/>
                  </a:lnTo>
                  <a:lnTo>
                    <a:pt x="86" y="71"/>
                  </a:lnTo>
                  <a:lnTo>
                    <a:pt x="103" y="75"/>
                  </a:lnTo>
                  <a:lnTo>
                    <a:pt x="119" y="77"/>
                  </a:lnTo>
                  <a:lnTo>
                    <a:pt x="135" y="80"/>
                  </a:lnTo>
                  <a:lnTo>
                    <a:pt x="151" y="82"/>
                  </a:lnTo>
                  <a:lnTo>
                    <a:pt x="168" y="84"/>
                  </a:lnTo>
                  <a:lnTo>
                    <a:pt x="184" y="85"/>
                  </a:lnTo>
                  <a:lnTo>
                    <a:pt x="202" y="85"/>
                  </a:lnTo>
                  <a:lnTo>
                    <a:pt x="219" y="85"/>
                  </a:lnTo>
                  <a:lnTo>
                    <a:pt x="236" y="85"/>
                  </a:lnTo>
                  <a:lnTo>
                    <a:pt x="253" y="84"/>
                  </a:lnTo>
                  <a:lnTo>
                    <a:pt x="258" y="82"/>
                  </a:lnTo>
                  <a:lnTo>
                    <a:pt x="267" y="75"/>
                  </a:lnTo>
                  <a:lnTo>
                    <a:pt x="275" y="62"/>
                  </a:lnTo>
                  <a:lnTo>
                    <a:pt x="280" y="45"/>
                  </a:lnTo>
                  <a:lnTo>
                    <a:pt x="279" y="45"/>
                  </a:lnTo>
                  <a:lnTo>
                    <a:pt x="275" y="44"/>
                  </a:lnTo>
                  <a:lnTo>
                    <a:pt x="270" y="42"/>
                  </a:lnTo>
                  <a:lnTo>
                    <a:pt x="262" y="40"/>
                  </a:lnTo>
                  <a:lnTo>
                    <a:pt x="252" y="37"/>
                  </a:lnTo>
                  <a:lnTo>
                    <a:pt x="240" y="35"/>
                  </a:lnTo>
                  <a:lnTo>
                    <a:pt x="226" y="31"/>
                  </a:lnTo>
                  <a:lnTo>
                    <a:pt x="210" y="28"/>
                  </a:lnTo>
                  <a:lnTo>
                    <a:pt x="191" y="24"/>
                  </a:lnTo>
                  <a:lnTo>
                    <a:pt x="171" y="21"/>
                  </a:lnTo>
                  <a:lnTo>
                    <a:pt x="149" y="16"/>
                  </a:lnTo>
                  <a:lnTo>
                    <a:pt x="124" y="13"/>
                  </a:lnTo>
                  <a:lnTo>
                    <a:pt x="98" y="9"/>
                  </a:lnTo>
                  <a:lnTo>
                    <a:pt x="69" y="6"/>
                  </a:lnTo>
                  <a:lnTo>
                    <a:pt x="39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5" name="Freeform 35"/>
            <p:cNvSpPr>
              <a:spLocks/>
            </p:cNvSpPr>
            <p:nvPr/>
          </p:nvSpPr>
          <p:spPr bwMode="auto">
            <a:xfrm>
              <a:off x="4599" y="856"/>
              <a:ext cx="35" cy="12"/>
            </a:xfrm>
            <a:custGeom>
              <a:avLst/>
              <a:gdLst>
                <a:gd name="T0" fmla="*/ 0 w 144"/>
                <a:gd name="T1" fmla="*/ 0 h 58"/>
                <a:gd name="T2" fmla="*/ 2 w 144"/>
                <a:gd name="T3" fmla="*/ 1 h 58"/>
                <a:gd name="T4" fmla="*/ 10 w 144"/>
                <a:gd name="T5" fmla="*/ 6 h 58"/>
                <a:gd name="T6" fmla="*/ 22 w 144"/>
                <a:gd name="T7" fmla="*/ 12 h 58"/>
                <a:gd name="T8" fmla="*/ 38 w 144"/>
                <a:gd name="T9" fmla="*/ 18 h 58"/>
                <a:gd name="T10" fmla="*/ 58 w 144"/>
                <a:gd name="T11" fmla="*/ 28 h 58"/>
                <a:gd name="T12" fmla="*/ 81 w 144"/>
                <a:gd name="T13" fmla="*/ 37 h 58"/>
                <a:gd name="T14" fmla="*/ 108 w 144"/>
                <a:gd name="T15" fmla="*/ 47 h 58"/>
                <a:gd name="T16" fmla="*/ 137 w 144"/>
                <a:gd name="T17" fmla="*/ 58 h 58"/>
                <a:gd name="T18" fmla="*/ 139 w 144"/>
                <a:gd name="T19" fmla="*/ 45 h 58"/>
                <a:gd name="T20" fmla="*/ 141 w 144"/>
                <a:gd name="T21" fmla="*/ 32 h 58"/>
                <a:gd name="T22" fmla="*/ 143 w 144"/>
                <a:gd name="T23" fmla="*/ 21 h 58"/>
                <a:gd name="T24" fmla="*/ 144 w 144"/>
                <a:gd name="T25" fmla="*/ 8 h 58"/>
                <a:gd name="T26" fmla="*/ 128 w 144"/>
                <a:gd name="T27" fmla="*/ 7 h 58"/>
                <a:gd name="T28" fmla="*/ 111 w 144"/>
                <a:gd name="T29" fmla="*/ 6 h 58"/>
                <a:gd name="T30" fmla="*/ 93 w 144"/>
                <a:gd name="T31" fmla="*/ 5 h 58"/>
                <a:gd name="T32" fmla="*/ 75 w 144"/>
                <a:gd name="T33" fmla="*/ 3 h 58"/>
                <a:gd name="T34" fmla="*/ 56 w 144"/>
                <a:gd name="T35" fmla="*/ 2 h 58"/>
                <a:gd name="T36" fmla="*/ 38 w 144"/>
                <a:gd name="T37" fmla="*/ 1 h 58"/>
                <a:gd name="T38" fmla="*/ 20 w 144"/>
                <a:gd name="T39" fmla="*/ 0 h 58"/>
                <a:gd name="T40" fmla="*/ 0 w 144"/>
                <a:gd name="T4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58">
                  <a:moveTo>
                    <a:pt x="0" y="0"/>
                  </a:moveTo>
                  <a:lnTo>
                    <a:pt x="2" y="1"/>
                  </a:lnTo>
                  <a:lnTo>
                    <a:pt x="10" y="6"/>
                  </a:lnTo>
                  <a:lnTo>
                    <a:pt x="22" y="12"/>
                  </a:lnTo>
                  <a:lnTo>
                    <a:pt x="38" y="18"/>
                  </a:lnTo>
                  <a:lnTo>
                    <a:pt x="58" y="28"/>
                  </a:lnTo>
                  <a:lnTo>
                    <a:pt x="81" y="37"/>
                  </a:lnTo>
                  <a:lnTo>
                    <a:pt x="108" y="47"/>
                  </a:lnTo>
                  <a:lnTo>
                    <a:pt x="137" y="58"/>
                  </a:lnTo>
                  <a:lnTo>
                    <a:pt x="139" y="45"/>
                  </a:lnTo>
                  <a:lnTo>
                    <a:pt x="141" y="32"/>
                  </a:lnTo>
                  <a:lnTo>
                    <a:pt x="143" y="21"/>
                  </a:lnTo>
                  <a:lnTo>
                    <a:pt x="144" y="8"/>
                  </a:lnTo>
                  <a:lnTo>
                    <a:pt x="128" y="7"/>
                  </a:lnTo>
                  <a:lnTo>
                    <a:pt x="111" y="6"/>
                  </a:lnTo>
                  <a:lnTo>
                    <a:pt x="93" y="5"/>
                  </a:lnTo>
                  <a:lnTo>
                    <a:pt x="75" y="3"/>
                  </a:lnTo>
                  <a:lnTo>
                    <a:pt x="56" y="2"/>
                  </a:lnTo>
                  <a:lnTo>
                    <a:pt x="38" y="1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6" name="Freeform 36"/>
            <p:cNvSpPr>
              <a:spLocks/>
            </p:cNvSpPr>
            <p:nvPr/>
          </p:nvSpPr>
          <p:spPr bwMode="auto">
            <a:xfrm>
              <a:off x="4621" y="729"/>
              <a:ext cx="31" cy="64"/>
            </a:xfrm>
            <a:custGeom>
              <a:avLst/>
              <a:gdLst>
                <a:gd name="T0" fmla="*/ 124 w 124"/>
                <a:gd name="T1" fmla="*/ 6 h 310"/>
                <a:gd name="T2" fmla="*/ 83 w 124"/>
                <a:gd name="T3" fmla="*/ 0 h 310"/>
                <a:gd name="T4" fmla="*/ 82 w 124"/>
                <a:gd name="T5" fmla="*/ 4 h 310"/>
                <a:gd name="T6" fmla="*/ 77 w 124"/>
                <a:gd name="T7" fmla="*/ 16 h 310"/>
                <a:gd name="T8" fmla="*/ 71 w 124"/>
                <a:gd name="T9" fmla="*/ 36 h 310"/>
                <a:gd name="T10" fmla="*/ 61 w 124"/>
                <a:gd name="T11" fmla="*/ 61 h 310"/>
                <a:gd name="T12" fmla="*/ 49 w 124"/>
                <a:gd name="T13" fmla="*/ 91 h 310"/>
                <a:gd name="T14" fmla="*/ 35 w 124"/>
                <a:gd name="T15" fmla="*/ 125 h 310"/>
                <a:gd name="T16" fmla="*/ 19 w 124"/>
                <a:gd name="T17" fmla="*/ 165 h 310"/>
                <a:gd name="T18" fmla="*/ 0 w 124"/>
                <a:gd name="T19" fmla="*/ 205 h 310"/>
                <a:gd name="T20" fmla="*/ 8 w 124"/>
                <a:gd name="T21" fmla="*/ 230 h 310"/>
                <a:gd name="T22" fmla="*/ 16 w 124"/>
                <a:gd name="T23" fmla="*/ 257 h 310"/>
                <a:gd name="T24" fmla="*/ 24 w 124"/>
                <a:gd name="T25" fmla="*/ 283 h 310"/>
                <a:gd name="T26" fmla="*/ 31 w 124"/>
                <a:gd name="T27" fmla="*/ 310 h 310"/>
                <a:gd name="T28" fmla="*/ 53 w 124"/>
                <a:gd name="T29" fmla="*/ 252 h 310"/>
                <a:gd name="T30" fmla="*/ 72 w 124"/>
                <a:gd name="T31" fmla="*/ 197 h 310"/>
                <a:gd name="T32" fmla="*/ 88 w 124"/>
                <a:gd name="T33" fmla="*/ 145 h 310"/>
                <a:gd name="T34" fmla="*/ 101 w 124"/>
                <a:gd name="T35" fmla="*/ 99 h 310"/>
                <a:gd name="T36" fmla="*/ 111 w 124"/>
                <a:gd name="T37" fmla="*/ 61 h 310"/>
                <a:gd name="T38" fmla="*/ 118 w 124"/>
                <a:gd name="T39" fmla="*/ 31 h 310"/>
                <a:gd name="T40" fmla="*/ 122 w 124"/>
                <a:gd name="T41" fmla="*/ 13 h 310"/>
                <a:gd name="T42" fmla="*/ 124 w 124"/>
                <a:gd name="T43" fmla="*/ 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4" h="310">
                  <a:moveTo>
                    <a:pt x="124" y="6"/>
                  </a:moveTo>
                  <a:lnTo>
                    <a:pt x="83" y="0"/>
                  </a:lnTo>
                  <a:lnTo>
                    <a:pt x="82" y="4"/>
                  </a:lnTo>
                  <a:lnTo>
                    <a:pt x="77" y="16"/>
                  </a:lnTo>
                  <a:lnTo>
                    <a:pt x="71" y="36"/>
                  </a:lnTo>
                  <a:lnTo>
                    <a:pt x="61" y="61"/>
                  </a:lnTo>
                  <a:lnTo>
                    <a:pt x="49" y="91"/>
                  </a:lnTo>
                  <a:lnTo>
                    <a:pt x="35" y="125"/>
                  </a:lnTo>
                  <a:lnTo>
                    <a:pt x="19" y="165"/>
                  </a:lnTo>
                  <a:lnTo>
                    <a:pt x="0" y="205"/>
                  </a:lnTo>
                  <a:lnTo>
                    <a:pt x="8" y="230"/>
                  </a:lnTo>
                  <a:lnTo>
                    <a:pt x="16" y="257"/>
                  </a:lnTo>
                  <a:lnTo>
                    <a:pt x="24" y="283"/>
                  </a:lnTo>
                  <a:lnTo>
                    <a:pt x="31" y="310"/>
                  </a:lnTo>
                  <a:lnTo>
                    <a:pt x="53" y="252"/>
                  </a:lnTo>
                  <a:lnTo>
                    <a:pt x="72" y="197"/>
                  </a:lnTo>
                  <a:lnTo>
                    <a:pt x="88" y="145"/>
                  </a:lnTo>
                  <a:lnTo>
                    <a:pt x="101" y="99"/>
                  </a:lnTo>
                  <a:lnTo>
                    <a:pt x="111" y="61"/>
                  </a:lnTo>
                  <a:lnTo>
                    <a:pt x="118" y="31"/>
                  </a:lnTo>
                  <a:lnTo>
                    <a:pt x="122" y="13"/>
                  </a:lnTo>
                  <a:lnTo>
                    <a:pt x="12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7" name="Freeform 37"/>
            <p:cNvSpPr>
              <a:spLocks/>
            </p:cNvSpPr>
            <p:nvPr/>
          </p:nvSpPr>
          <p:spPr bwMode="auto">
            <a:xfrm>
              <a:off x="4381" y="771"/>
              <a:ext cx="248" cy="96"/>
            </a:xfrm>
            <a:custGeom>
              <a:avLst/>
              <a:gdLst>
                <a:gd name="T0" fmla="*/ 661 w 1013"/>
                <a:gd name="T1" fmla="*/ 367 h 461"/>
                <a:gd name="T2" fmla="*/ 567 w 1013"/>
                <a:gd name="T3" fmla="*/ 359 h 461"/>
                <a:gd name="T4" fmla="*/ 459 w 1013"/>
                <a:gd name="T5" fmla="*/ 336 h 461"/>
                <a:gd name="T6" fmla="*/ 349 w 1013"/>
                <a:gd name="T7" fmla="*/ 302 h 461"/>
                <a:gd name="T8" fmla="*/ 242 w 1013"/>
                <a:gd name="T9" fmla="*/ 263 h 461"/>
                <a:gd name="T10" fmla="*/ 148 w 1013"/>
                <a:gd name="T11" fmla="*/ 223 h 461"/>
                <a:gd name="T12" fmla="*/ 78 w 1013"/>
                <a:gd name="T13" fmla="*/ 192 h 461"/>
                <a:gd name="T14" fmla="*/ 39 w 1013"/>
                <a:gd name="T15" fmla="*/ 174 h 461"/>
                <a:gd name="T16" fmla="*/ 32 w 1013"/>
                <a:gd name="T17" fmla="*/ 170 h 461"/>
                <a:gd name="T18" fmla="*/ 22 w 1013"/>
                <a:gd name="T19" fmla="*/ 168 h 461"/>
                <a:gd name="T20" fmla="*/ 8 w 1013"/>
                <a:gd name="T21" fmla="*/ 169 h 461"/>
                <a:gd name="T22" fmla="*/ 0 w 1013"/>
                <a:gd name="T23" fmla="*/ 178 h 461"/>
                <a:gd name="T24" fmla="*/ 7 w 1013"/>
                <a:gd name="T25" fmla="*/ 198 h 461"/>
                <a:gd name="T26" fmla="*/ 52 w 1013"/>
                <a:gd name="T27" fmla="*/ 231 h 461"/>
                <a:gd name="T28" fmla="*/ 130 w 1013"/>
                <a:gd name="T29" fmla="*/ 278 h 461"/>
                <a:gd name="T30" fmla="*/ 234 w 1013"/>
                <a:gd name="T31" fmla="*/ 332 h 461"/>
                <a:gd name="T32" fmla="*/ 351 w 1013"/>
                <a:gd name="T33" fmla="*/ 384 h 461"/>
                <a:gd name="T34" fmla="*/ 473 w 1013"/>
                <a:gd name="T35" fmla="*/ 427 h 461"/>
                <a:gd name="T36" fmla="*/ 590 w 1013"/>
                <a:gd name="T37" fmla="*/ 455 h 461"/>
                <a:gd name="T38" fmla="*/ 692 w 1013"/>
                <a:gd name="T39" fmla="*/ 460 h 461"/>
                <a:gd name="T40" fmla="*/ 758 w 1013"/>
                <a:gd name="T41" fmla="*/ 442 h 461"/>
                <a:gd name="T42" fmla="*/ 801 w 1013"/>
                <a:gd name="T43" fmla="*/ 417 h 461"/>
                <a:gd name="T44" fmla="*/ 843 w 1013"/>
                <a:gd name="T45" fmla="*/ 384 h 461"/>
                <a:gd name="T46" fmla="*/ 881 w 1013"/>
                <a:gd name="T47" fmla="*/ 342 h 461"/>
                <a:gd name="T48" fmla="*/ 916 w 1013"/>
                <a:gd name="T49" fmla="*/ 295 h 461"/>
                <a:gd name="T50" fmla="*/ 947 w 1013"/>
                <a:gd name="T51" fmla="*/ 243 h 461"/>
                <a:gd name="T52" fmla="*/ 975 w 1013"/>
                <a:gd name="T53" fmla="*/ 189 h 461"/>
                <a:gd name="T54" fmla="*/ 1002 w 1013"/>
                <a:gd name="T55" fmla="*/ 132 h 461"/>
                <a:gd name="T56" fmla="*/ 1006 w 1013"/>
                <a:gd name="T57" fmla="*/ 78 h 461"/>
                <a:gd name="T58" fmla="*/ 990 w 1013"/>
                <a:gd name="T59" fmla="*/ 25 h 461"/>
                <a:gd name="T60" fmla="*/ 968 w 1013"/>
                <a:gd name="T61" fmla="*/ 29 h 461"/>
                <a:gd name="T62" fmla="*/ 939 w 1013"/>
                <a:gd name="T63" fmla="*/ 89 h 461"/>
                <a:gd name="T64" fmla="*/ 906 w 1013"/>
                <a:gd name="T65" fmla="*/ 147 h 461"/>
                <a:gd name="T66" fmla="*/ 872 w 1013"/>
                <a:gd name="T67" fmla="*/ 204 h 461"/>
                <a:gd name="T68" fmla="*/ 835 w 1013"/>
                <a:gd name="T69" fmla="*/ 256 h 461"/>
                <a:gd name="T70" fmla="*/ 798 w 1013"/>
                <a:gd name="T71" fmla="*/ 299 h 461"/>
                <a:gd name="T72" fmla="*/ 759 w 1013"/>
                <a:gd name="T73" fmla="*/ 334 h 461"/>
                <a:gd name="T74" fmla="*/ 720 w 1013"/>
                <a:gd name="T75" fmla="*/ 357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13" h="461">
                  <a:moveTo>
                    <a:pt x="700" y="363"/>
                  </a:moveTo>
                  <a:lnTo>
                    <a:pt x="661" y="367"/>
                  </a:lnTo>
                  <a:lnTo>
                    <a:pt x="616" y="366"/>
                  </a:lnTo>
                  <a:lnTo>
                    <a:pt x="567" y="359"/>
                  </a:lnTo>
                  <a:lnTo>
                    <a:pt x="515" y="349"/>
                  </a:lnTo>
                  <a:lnTo>
                    <a:pt x="459" y="336"/>
                  </a:lnTo>
                  <a:lnTo>
                    <a:pt x="404" y="319"/>
                  </a:lnTo>
                  <a:lnTo>
                    <a:pt x="349" y="302"/>
                  </a:lnTo>
                  <a:lnTo>
                    <a:pt x="295" y="282"/>
                  </a:lnTo>
                  <a:lnTo>
                    <a:pt x="242" y="263"/>
                  </a:lnTo>
                  <a:lnTo>
                    <a:pt x="193" y="242"/>
                  </a:lnTo>
                  <a:lnTo>
                    <a:pt x="148" y="223"/>
                  </a:lnTo>
                  <a:lnTo>
                    <a:pt x="110" y="207"/>
                  </a:lnTo>
                  <a:lnTo>
                    <a:pt x="78" y="192"/>
                  </a:lnTo>
                  <a:lnTo>
                    <a:pt x="54" y="182"/>
                  </a:lnTo>
                  <a:lnTo>
                    <a:pt x="39" y="174"/>
                  </a:lnTo>
                  <a:lnTo>
                    <a:pt x="33" y="172"/>
                  </a:lnTo>
                  <a:lnTo>
                    <a:pt x="32" y="170"/>
                  </a:lnTo>
                  <a:lnTo>
                    <a:pt x="28" y="169"/>
                  </a:lnTo>
                  <a:lnTo>
                    <a:pt x="22" y="168"/>
                  </a:lnTo>
                  <a:lnTo>
                    <a:pt x="15" y="168"/>
                  </a:lnTo>
                  <a:lnTo>
                    <a:pt x="8" y="169"/>
                  </a:lnTo>
                  <a:lnTo>
                    <a:pt x="2" y="172"/>
                  </a:lnTo>
                  <a:lnTo>
                    <a:pt x="0" y="178"/>
                  </a:lnTo>
                  <a:lnTo>
                    <a:pt x="0" y="189"/>
                  </a:lnTo>
                  <a:lnTo>
                    <a:pt x="7" y="198"/>
                  </a:lnTo>
                  <a:lnTo>
                    <a:pt x="24" y="213"/>
                  </a:lnTo>
                  <a:lnTo>
                    <a:pt x="52" y="231"/>
                  </a:lnTo>
                  <a:lnTo>
                    <a:pt x="87" y="253"/>
                  </a:lnTo>
                  <a:lnTo>
                    <a:pt x="130" y="278"/>
                  </a:lnTo>
                  <a:lnTo>
                    <a:pt x="180" y="304"/>
                  </a:lnTo>
                  <a:lnTo>
                    <a:pt x="234" y="332"/>
                  </a:lnTo>
                  <a:lnTo>
                    <a:pt x="291" y="358"/>
                  </a:lnTo>
                  <a:lnTo>
                    <a:pt x="351" y="384"/>
                  </a:lnTo>
                  <a:lnTo>
                    <a:pt x="412" y="407"/>
                  </a:lnTo>
                  <a:lnTo>
                    <a:pt x="473" y="427"/>
                  </a:lnTo>
                  <a:lnTo>
                    <a:pt x="533" y="443"/>
                  </a:lnTo>
                  <a:lnTo>
                    <a:pt x="590" y="455"/>
                  </a:lnTo>
                  <a:lnTo>
                    <a:pt x="644" y="461"/>
                  </a:lnTo>
                  <a:lnTo>
                    <a:pt x="692" y="460"/>
                  </a:lnTo>
                  <a:lnTo>
                    <a:pt x="735" y="451"/>
                  </a:lnTo>
                  <a:lnTo>
                    <a:pt x="758" y="442"/>
                  </a:lnTo>
                  <a:lnTo>
                    <a:pt x="781" y="431"/>
                  </a:lnTo>
                  <a:lnTo>
                    <a:pt x="801" y="417"/>
                  </a:lnTo>
                  <a:lnTo>
                    <a:pt x="822" y="401"/>
                  </a:lnTo>
                  <a:lnTo>
                    <a:pt x="843" y="384"/>
                  </a:lnTo>
                  <a:lnTo>
                    <a:pt x="861" y="364"/>
                  </a:lnTo>
                  <a:lnTo>
                    <a:pt x="881" y="342"/>
                  </a:lnTo>
                  <a:lnTo>
                    <a:pt x="898" y="319"/>
                  </a:lnTo>
                  <a:lnTo>
                    <a:pt x="916" y="295"/>
                  </a:lnTo>
                  <a:lnTo>
                    <a:pt x="932" y="269"/>
                  </a:lnTo>
                  <a:lnTo>
                    <a:pt x="947" y="243"/>
                  </a:lnTo>
                  <a:lnTo>
                    <a:pt x="962" y="216"/>
                  </a:lnTo>
                  <a:lnTo>
                    <a:pt x="975" y="189"/>
                  </a:lnTo>
                  <a:lnTo>
                    <a:pt x="989" y="161"/>
                  </a:lnTo>
                  <a:lnTo>
                    <a:pt x="1002" y="132"/>
                  </a:lnTo>
                  <a:lnTo>
                    <a:pt x="1013" y="105"/>
                  </a:lnTo>
                  <a:lnTo>
                    <a:pt x="1006" y="78"/>
                  </a:lnTo>
                  <a:lnTo>
                    <a:pt x="998" y="52"/>
                  </a:lnTo>
                  <a:lnTo>
                    <a:pt x="990" y="25"/>
                  </a:lnTo>
                  <a:lnTo>
                    <a:pt x="982" y="0"/>
                  </a:lnTo>
                  <a:lnTo>
                    <a:pt x="968" y="29"/>
                  </a:lnTo>
                  <a:lnTo>
                    <a:pt x="954" y="59"/>
                  </a:lnTo>
                  <a:lnTo>
                    <a:pt x="939" y="89"/>
                  </a:lnTo>
                  <a:lnTo>
                    <a:pt x="922" y="119"/>
                  </a:lnTo>
                  <a:lnTo>
                    <a:pt x="906" y="147"/>
                  </a:lnTo>
                  <a:lnTo>
                    <a:pt x="889" y="176"/>
                  </a:lnTo>
                  <a:lnTo>
                    <a:pt x="872" y="204"/>
                  </a:lnTo>
                  <a:lnTo>
                    <a:pt x="853" y="230"/>
                  </a:lnTo>
                  <a:lnTo>
                    <a:pt x="835" y="256"/>
                  </a:lnTo>
                  <a:lnTo>
                    <a:pt x="816" y="279"/>
                  </a:lnTo>
                  <a:lnTo>
                    <a:pt x="798" y="299"/>
                  </a:lnTo>
                  <a:lnTo>
                    <a:pt x="778" y="318"/>
                  </a:lnTo>
                  <a:lnTo>
                    <a:pt x="759" y="334"/>
                  </a:lnTo>
                  <a:lnTo>
                    <a:pt x="739" y="347"/>
                  </a:lnTo>
                  <a:lnTo>
                    <a:pt x="720" y="357"/>
                  </a:lnTo>
                  <a:lnTo>
                    <a:pt x="700" y="3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8" name="Freeform 38"/>
            <p:cNvSpPr>
              <a:spLocks/>
            </p:cNvSpPr>
            <p:nvPr/>
          </p:nvSpPr>
          <p:spPr bwMode="auto">
            <a:xfrm>
              <a:off x="4365" y="582"/>
              <a:ext cx="85" cy="62"/>
            </a:xfrm>
            <a:custGeom>
              <a:avLst/>
              <a:gdLst>
                <a:gd name="T0" fmla="*/ 351 w 351"/>
                <a:gd name="T1" fmla="*/ 302 h 302"/>
                <a:gd name="T2" fmla="*/ 328 w 351"/>
                <a:gd name="T3" fmla="*/ 272 h 302"/>
                <a:gd name="T4" fmla="*/ 306 w 351"/>
                <a:gd name="T5" fmla="*/ 243 h 302"/>
                <a:gd name="T6" fmla="*/ 286 w 351"/>
                <a:gd name="T7" fmla="*/ 215 h 302"/>
                <a:gd name="T8" fmla="*/ 267 w 351"/>
                <a:gd name="T9" fmla="*/ 188 h 302"/>
                <a:gd name="T10" fmla="*/ 249 w 351"/>
                <a:gd name="T11" fmla="*/ 162 h 302"/>
                <a:gd name="T12" fmla="*/ 233 w 351"/>
                <a:gd name="T13" fmla="*/ 137 h 302"/>
                <a:gd name="T14" fmla="*/ 218 w 351"/>
                <a:gd name="T15" fmla="*/ 114 h 302"/>
                <a:gd name="T16" fmla="*/ 205 w 351"/>
                <a:gd name="T17" fmla="*/ 92 h 302"/>
                <a:gd name="T18" fmla="*/ 192 w 351"/>
                <a:gd name="T19" fmla="*/ 71 h 302"/>
                <a:gd name="T20" fmla="*/ 182 w 351"/>
                <a:gd name="T21" fmla="*/ 54 h 302"/>
                <a:gd name="T22" fmla="*/ 174 w 351"/>
                <a:gd name="T23" fmla="*/ 38 h 302"/>
                <a:gd name="T24" fmla="*/ 166 w 351"/>
                <a:gd name="T25" fmla="*/ 25 h 302"/>
                <a:gd name="T26" fmla="*/ 160 w 351"/>
                <a:gd name="T27" fmla="*/ 14 h 302"/>
                <a:gd name="T28" fmla="*/ 157 w 351"/>
                <a:gd name="T29" fmla="*/ 7 h 302"/>
                <a:gd name="T30" fmla="*/ 154 w 351"/>
                <a:gd name="T31" fmla="*/ 1 h 302"/>
                <a:gd name="T32" fmla="*/ 153 w 351"/>
                <a:gd name="T33" fmla="*/ 0 h 302"/>
                <a:gd name="T34" fmla="*/ 139 w 351"/>
                <a:gd name="T35" fmla="*/ 37 h 302"/>
                <a:gd name="T36" fmla="*/ 123 w 351"/>
                <a:gd name="T37" fmla="*/ 74 h 302"/>
                <a:gd name="T38" fmla="*/ 107 w 351"/>
                <a:gd name="T39" fmla="*/ 111 h 302"/>
                <a:gd name="T40" fmla="*/ 88 w 351"/>
                <a:gd name="T41" fmla="*/ 147 h 302"/>
                <a:gd name="T42" fmla="*/ 68 w 351"/>
                <a:gd name="T43" fmla="*/ 184 h 302"/>
                <a:gd name="T44" fmla="*/ 46 w 351"/>
                <a:gd name="T45" fmla="*/ 220 h 302"/>
                <a:gd name="T46" fmla="*/ 24 w 351"/>
                <a:gd name="T47" fmla="*/ 256 h 302"/>
                <a:gd name="T48" fmla="*/ 0 w 351"/>
                <a:gd name="T49" fmla="*/ 291 h 302"/>
                <a:gd name="T50" fmla="*/ 19 w 351"/>
                <a:gd name="T51" fmla="*/ 289 h 302"/>
                <a:gd name="T52" fmla="*/ 37 w 351"/>
                <a:gd name="T53" fmla="*/ 286 h 302"/>
                <a:gd name="T54" fmla="*/ 55 w 351"/>
                <a:gd name="T55" fmla="*/ 285 h 302"/>
                <a:gd name="T56" fmla="*/ 74 w 351"/>
                <a:gd name="T57" fmla="*/ 282 h 302"/>
                <a:gd name="T58" fmla="*/ 92 w 351"/>
                <a:gd name="T59" fmla="*/ 281 h 302"/>
                <a:gd name="T60" fmla="*/ 111 w 351"/>
                <a:gd name="T61" fmla="*/ 281 h 302"/>
                <a:gd name="T62" fmla="*/ 129 w 351"/>
                <a:gd name="T63" fmla="*/ 280 h 302"/>
                <a:gd name="T64" fmla="*/ 148 w 351"/>
                <a:gd name="T65" fmla="*/ 280 h 302"/>
                <a:gd name="T66" fmla="*/ 160 w 351"/>
                <a:gd name="T67" fmla="*/ 280 h 302"/>
                <a:gd name="T68" fmla="*/ 174 w 351"/>
                <a:gd name="T69" fmla="*/ 280 h 302"/>
                <a:gd name="T70" fmla="*/ 187 w 351"/>
                <a:gd name="T71" fmla="*/ 281 h 302"/>
                <a:gd name="T72" fmla="*/ 199 w 351"/>
                <a:gd name="T73" fmla="*/ 281 h 302"/>
                <a:gd name="T74" fmla="*/ 213 w 351"/>
                <a:gd name="T75" fmla="*/ 282 h 302"/>
                <a:gd name="T76" fmla="*/ 226 w 351"/>
                <a:gd name="T77" fmla="*/ 283 h 302"/>
                <a:gd name="T78" fmla="*/ 238 w 351"/>
                <a:gd name="T79" fmla="*/ 285 h 302"/>
                <a:gd name="T80" fmla="*/ 251 w 351"/>
                <a:gd name="T81" fmla="*/ 286 h 302"/>
                <a:gd name="T82" fmla="*/ 264 w 351"/>
                <a:gd name="T83" fmla="*/ 287 h 302"/>
                <a:gd name="T84" fmla="*/ 277 w 351"/>
                <a:gd name="T85" fmla="*/ 289 h 302"/>
                <a:gd name="T86" fmla="*/ 289 w 351"/>
                <a:gd name="T87" fmla="*/ 290 h 302"/>
                <a:gd name="T88" fmla="*/ 302 w 351"/>
                <a:gd name="T89" fmla="*/ 293 h 302"/>
                <a:gd name="T90" fmla="*/ 315 w 351"/>
                <a:gd name="T91" fmla="*/ 295 h 302"/>
                <a:gd name="T92" fmla="*/ 327 w 351"/>
                <a:gd name="T93" fmla="*/ 297 h 302"/>
                <a:gd name="T94" fmla="*/ 339 w 351"/>
                <a:gd name="T95" fmla="*/ 299 h 302"/>
                <a:gd name="T96" fmla="*/ 351 w 351"/>
                <a:gd name="T97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302">
                  <a:moveTo>
                    <a:pt x="351" y="302"/>
                  </a:moveTo>
                  <a:lnTo>
                    <a:pt x="328" y="272"/>
                  </a:lnTo>
                  <a:lnTo>
                    <a:pt x="306" y="243"/>
                  </a:lnTo>
                  <a:lnTo>
                    <a:pt x="286" y="215"/>
                  </a:lnTo>
                  <a:lnTo>
                    <a:pt x="267" y="188"/>
                  </a:lnTo>
                  <a:lnTo>
                    <a:pt x="249" y="162"/>
                  </a:lnTo>
                  <a:lnTo>
                    <a:pt x="233" y="137"/>
                  </a:lnTo>
                  <a:lnTo>
                    <a:pt x="218" y="114"/>
                  </a:lnTo>
                  <a:lnTo>
                    <a:pt x="205" y="92"/>
                  </a:lnTo>
                  <a:lnTo>
                    <a:pt x="192" y="71"/>
                  </a:lnTo>
                  <a:lnTo>
                    <a:pt x="182" y="54"/>
                  </a:lnTo>
                  <a:lnTo>
                    <a:pt x="174" y="38"/>
                  </a:lnTo>
                  <a:lnTo>
                    <a:pt x="166" y="25"/>
                  </a:lnTo>
                  <a:lnTo>
                    <a:pt x="160" y="14"/>
                  </a:lnTo>
                  <a:lnTo>
                    <a:pt x="157" y="7"/>
                  </a:lnTo>
                  <a:lnTo>
                    <a:pt x="154" y="1"/>
                  </a:lnTo>
                  <a:lnTo>
                    <a:pt x="153" y="0"/>
                  </a:lnTo>
                  <a:lnTo>
                    <a:pt x="139" y="37"/>
                  </a:lnTo>
                  <a:lnTo>
                    <a:pt x="123" y="74"/>
                  </a:lnTo>
                  <a:lnTo>
                    <a:pt x="107" y="111"/>
                  </a:lnTo>
                  <a:lnTo>
                    <a:pt x="88" y="147"/>
                  </a:lnTo>
                  <a:lnTo>
                    <a:pt x="68" y="184"/>
                  </a:lnTo>
                  <a:lnTo>
                    <a:pt x="46" y="220"/>
                  </a:lnTo>
                  <a:lnTo>
                    <a:pt x="24" y="256"/>
                  </a:lnTo>
                  <a:lnTo>
                    <a:pt x="0" y="291"/>
                  </a:lnTo>
                  <a:lnTo>
                    <a:pt x="19" y="289"/>
                  </a:lnTo>
                  <a:lnTo>
                    <a:pt x="37" y="286"/>
                  </a:lnTo>
                  <a:lnTo>
                    <a:pt x="55" y="285"/>
                  </a:lnTo>
                  <a:lnTo>
                    <a:pt x="74" y="282"/>
                  </a:lnTo>
                  <a:lnTo>
                    <a:pt x="92" y="281"/>
                  </a:lnTo>
                  <a:lnTo>
                    <a:pt x="111" y="281"/>
                  </a:lnTo>
                  <a:lnTo>
                    <a:pt x="129" y="280"/>
                  </a:lnTo>
                  <a:lnTo>
                    <a:pt x="148" y="280"/>
                  </a:lnTo>
                  <a:lnTo>
                    <a:pt x="160" y="280"/>
                  </a:lnTo>
                  <a:lnTo>
                    <a:pt x="174" y="280"/>
                  </a:lnTo>
                  <a:lnTo>
                    <a:pt x="187" y="281"/>
                  </a:lnTo>
                  <a:lnTo>
                    <a:pt x="199" y="281"/>
                  </a:lnTo>
                  <a:lnTo>
                    <a:pt x="213" y="282"/>
                  </a:lnTo>
                  <a:lnTo>
                    <a:pt x="226" y="283"/>
                  </a:lnTo>
                  <a:lnTo>
                    <a:pt x="238" y="285"/>
                  </a:lnTo>
                  <a:lnTo>
                    <a:pt x="251" y="286"/>
                  </a:lnTo>
                  <a:lnTo>
                    <a:pt x="264" y="287"/>
                  </a:lnTo>
                  <a:lnTo>
                    <a:pt x="277" y="289"/>
                  </a:lnTo>
                  <a:lnTo>
                    <a:pt x="289" y="290"/>
                  </a:lnTo>
                  <a:lnTo>
                    <a:pt x="302" y="293"/>
                  </a:lnTo>
                  <a:lnTo>
                    <a:pt x="315" y="295"/>
                  </a:lnTo>
                  <a:lnTo>
                    <a:pt x="327" y="297"/>
                  </a:lnTo>
                  <a:lnTo>
                    <a:pt x="339" y="299"/>
                  </a:lnTo>
                  <a:lnTo>
                    <a:pt x="351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9" name="Freeform 39"/>
            <p:cNvSpPr>
              <a:spLocks/>
            </p:cNvSpPr>
            <p:nvPr/>
          </p:nvSpPr>
          <p:spPr bwMode="auto">
            <a:xfrm>
              <a:off x="4184" y="640"/>
              <a:ext cx="353" cy="272"/>
            </a:xfrm>
            <a:custGeom>
              <a:avLst/>
              <a:gdLst>
                <a:gd name="T0" fmla="*/ 1076 w 1442"/>
                <a:gd name="T1" fmla="*/ 19 h 1318"/>
                <a:gd name="T2" fmla="*/ 1052 w 1442"/>
                <a:gd name="T3" fmla="*/ 15 h 1318"/>
                <a:gd name="T4" fmla="*/ 1026 w 1442"/>
                <a:gd name="T5" fmla="*/ 10 h 1318"/>
                <a:gd name="T6" fmla="*/ 1001 w 1442"/>
                <a:gd name="T7" fmla="*/ 7 h 1318"/>
                <a:gd name="T8" fmla="*/ 975 w 1442"/>
                <a:gd name="T9" fmla="*/ 5 h 1318"/>
                <a:gd name="T10" fmla="*/ 950 w 1442"/>
                <a:gd name="T11" fmla="*/ 2 h 1318"/>
                <a:gd name="T12" fmla="*/ 924 w 1442"/>
                <a:gd name="T13" fmla="*/ 1 h 1318"/>
                <a:gd name="T14" fmla="*/ 897 w 1442"/>
                <a:gd name="T15" fmla="*/ 0 h 1318"/>
                <a:gd name="T16" fmla="*/ 866 w 1442"/>
                <a:gd name="T17" fmla="*/ 0 h 1318"/>
                <a:gd name="T18" fmla="*/ 829 w 1442"/>
                <a:gd name="T19" fmla="*/ 1 h 1318"/>
                <a:gd name="T20" fmla="*/ 792 w 1442"/>
                <a:gd name="T21" fmla="*/ 5 h 1318"/>
                <a:gd name="T22" fmla="*/ 756 w 1442"/>
                <a:gd name="T23" fmla="*/ 9 h 1318"/>
                <a:gd name="T24" fmla="*/ 684 w 1442"/>
                <a:gd name="T25" fmla="*/ 84 h 1318"/>
                <a:gd name="T26" fmla="*/ 568 w 1442"/>
                <a:gd name="T27" fmla="*/ 223 h 1318"/>
                <a:gd name="T28" fmla="*/ 446 w 1442"/>
                <a:gd name="T29" fmla="*/ 350 h 1318"/>
                <a:gd name="T30" fmla="*/ 324 w 1442"/>
                <a:gd name="T31" fmla="*/ 464 h 1318"/>
                <a:gd name="T32" fmla="*/ 212 w 1442"/>
                <a:gd name="T33" fmla="*/ 560 h 1318"/>
                <a:gd name="T34" fmla="*/ 116 w 1442"/>
                <a:gd name="T35" fmla="*/ 637 h 1318"/>
                <a:gd name="T36" fmla="*/ 45 w 1442"/>
                <a:gd name="T37" fmla="*/ 690 h 1318"/>
                <a:gd name="T38" fmla="*/ 6 w 1442"/>
                <a:gd name="T39" fmla="*/ 719 h 1318"/>
                <a:gd name="T40" fmla="*/ 78 w 1442"/>
                <a:gd name="T41" fmla="*/ 757 h 1318"/>
                <a:gd name="T42" fmla="*/ 218 w 1442"/>
                <a:gd name="T43" fmla="*/ 841 h 1318"/>
                <a:gd name="T44" fmla="*/ 334 w 1442"/>
                <a:gd name="T45" fmla="*/ 936 h 1318"/>
                <a:gd name="T46" fmla="*/ 428 w 1442"/>
                <a:gd name="T47" fmla="*/ 1035 h 1318"/>
                <a:gd name="T48" fmla="*/ 502 w 1442"/>
                <a:gd name="T49" fmla="*/ 1131 h 1318"/>
                <a:gd name="T50" fmla="*/ 556 w 1442"/>
                <a:gd name="T51" fmla="*/ 1214 h 1318"/>
                <a:gd name="T52" fmla="*/ 591 w 1442"/>
                <a:gd name="T53" fmla="*/ 1277 h 1318"/>
                <a:gd name="T54" fmla="*/ 608 w 1442"/>
                <a:gd name="T55" fmla="*/ 1313 h 1318"/>
                <a:gd name="T56" fmla="*/ 631 w 1442"/>
                <a:gd name="T57" fmla="*/ 1306 h 1318"/>
                <a:gd name="T58" fmla="*/ 671 w 1442"/>
                <a:gd name="T59" fmla="*/ 1283 h 1318"/>
                <a:gd name="T60" fmla="*/ 709 w 1442"/>
                <a:gd name="T61" fmla="*/ 1259 h 1318"/>
                <a:gd name="T62" fmla="*/ 747 w 1442"/>
                <a:gd name="T63" fmla="*/ 1236 h 1318"/>
                <a:gd name="T64" fmla="*/ 783 w 1442"/>
                <a:gd name="T65" fmla="*/ 1212 h 1318"/>
                <a:gd name="T66" fmla="*/ 818 w 1442"/>
                <a:gd name="T67" fmla="*/ 1188 h 1318"/>
                <a:gd name="T68" fmla="*/ 851 w 1442"/>
                <a:gd name="T69" fmla="*/ 1163 h 1318"/>
                <a:gd name="T70" fmla="*/ 883 w 1442"/>
                <a:gd name="T71" fmla="*/ 1139 h 1318"/>
                <a:gd name="T72" fmla="*/ 937 w 1442"/>
                <a:gd name="T73" fmla="*/ 1097 h 1318"/>
                <a:gd name="T74" fmla="*/ 1010 w 1442"/>
                <a:gd name="T75" fmla="*/ 1035 h 1318"/>
                <a:gd name="T76" fmla="*/ 1075 w 1442"/>
                <a:gd name="T77" fmla="*/ 974 h 1318"/>
                <a:gd name="T78" fmla="*/ 1132 w 1442"/>
                <a:gd name="T79" fmla="*/ 915 h 1318"/>
                <a:gd name="T80" fmla="*/ 1183 w 1442"/>
                <a:gd name="T81" fmla="*/ 855 h 1318"/>
                <a:gd name="T82" fmla="*/ 1229 w 1442"/>
                <a:gd name="T83" fmla="*/ 797 h 1318"/>
                <a:gd name="T84" fmla="*/ 1268 w 1442"/>
                <a:gd name="T85" fmla="*/ 741 h 1318"/>
                <a:gd name="T86" fmla="*/ 1304 w 1442"/>
                <a:gd name="T87" fmla="*/ 688 h 1318"/>
                <a:gd name="T88" fmla="*/ 1356 w 1442"/>
                <a:gd name="T89" fmla="*/ 592 h 1318"/>
                <a:gd name="T90" fmla="*/ 1406 w 1442"/>
                <a:gd name="T91" fmla="*/ 472 h 1318"/>
                <a:gd name="T92" fmla="*/ 1432 w 1442"/>
                <a:gd name="T93" fmla="*/ 385 h 1318"/>
                <a:gd name="T94" fmla="*/ 1441 w 1442"/>
                <a:gd name="T95" fmla="*/ 336 h 1318"/>
                <a:gd name="T96" fmla="*/ 1415 w 1442"/>
                <a:gd name="T97" fmla="*/ 316 h 1318"/>
                <a:gd name="T98" fmla="*/ 1364 w 1442"/>
                <a:gd name="T99" fmla="*/ 283 h 1318"/>
                <a:gd name="T100" fmla="*/ 1315 w 1442"/>
                <a:gd name="T101" fmla="*/ 248 h 1318"/>
                <a:gd name="T102" fmla="*/ 1268 w 1442"/>
                <a:gd name="T103" fmla="*/ 210 h 1318"/>
                <a:gd name="T104" fmla="*/ 1223 w 1442"/>
                <a:gd name="T105" fmla="*/ 169 h 1318"/>
                <a:gd name="T106" fmla="*/ 1182 w 1442"/>
                <a:gd name="T107" fmla="*/ 128 h 1318"/>
                <a:gd name="T108" fmla="*/ 1142 w 1442"/>
                <a:gd name="T109" fmla="*/ 85 h 1318"/>
                <a:gd name="T110" fmla="*/ 1106 w 1442"/>
                <a:gd name="T111" fmla="*/ 43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42" h="1318">
                  <a:moveTo>
                    <a:pt x="1088" y="22"/>
                  </a:moveTo>
                  <a:lnTo>
                    <a:pt x="1076" y="19"/>
                  </a:lnTo>
                  <a:lnTo>
                    <a:pt x="1064" y="17"/>
                  </a:lnTo>
                  <a:lnTo>
                    <a:pt x="1052" y="15"/>
                  </a:lnTo>
                  <a:lnTo>
                    <a:pt x="1039" y="13"/>
                  </a:lnTo>
                  <a:lnTo>
                    <a:pt x="1026" y="10"/>
                  </a:lnTo>
                  <a:lnTo>
                    <a:pt x="1014" y="9"/>
                  </a:lnTo>
                  <a:lnTo>
                    <a:pt x="1001" y="7"/>
                  </a:lnTo>
                  <a:lnTo>
                    <a:pt x="988" y="6"/>
                  </a:lnTo>
                  <a:lnTo>
                    <a:pt x="975" y="5"/>
                  </a:lnTo>
                  <a:lnTo>
                    <a:pt x="963" y="3"/>
                  </a:lnTo>
                  <a:lnTo>
                    <a:pt x="950" y="2"/>
                  </a:lnTo>
                  <a:lnTo>
                    <a:pt x="936" y="1"/>
                  </a:lnTo>
                  <a:lnTo>
                    <a:pt x="924" y="1"/>
                  </a:lnTo>
                  <a:lnTo>
                    <a:pt x="911" y="0"/>
                  </a:lnTo>
                  <a:lnTo>
                    <a:pt x="897" y="0"/>
                  </a:lnTo>
                  <a:lnTo>
                    <a:pt x="885" y="0"/>
                  </a:lnTo>
                  <a:lnTo>
                    <a:pt x="866" y="0"/>
                  </a:lnTo>
                  <a:lnTo>
                    <a:pt x="848" y="1"/>
                  </a:lnTo>
                  <a:lnTo>
                    <a:pt x="829" y="1"/>
                  </a:lnTo>
                  <a:lnTo>
                    <a:pt x="811" y="2"/>
                  </a:lnTo>
                  <a:lnTo>
                    <a:pt x="792" y="5"/>
                  </a:lnTo>
                  <a:lnTo>
                    <a:pt x="774" y="6"/>
                  </a:lnTo>
                  <a:lnTo>
                    <a:pt x="756" y="9"/>
                  </a:lnTo>
                  <a:lnTo>
                    <a:pt x="737" y="11"/>
                  </a:lnTo>
                  <a:lnTo>
                    <a:pt x="684" y="84"/>
                  </a:lnTo>
                  <a:lnTo>
                    <a:pt x="627" y="154"/>
                  </a:lnTo>
                  <a:lnTo>
                    <a:pt x="568" y="223"/>
                  </a:lnTo>
                  <a:lnTo>
                    <a:pt x="507" y="288"/>
                  </a:lnTo>
                  <a:lnTo>
                    <a:pt x="446" y="350"/>
                  </a:lnTo>
                  <a:lnTo>
                    <a:pt x="384" y="409"/>
                  </a:lnTo>
                  <a:lnTo>
                    <a:pt x="324" y="464"/>
                  </a:lnTo>
                  <a:lnTo>
                    <a:pt x="266" y="514"/>
                  </a:lnTo>
                  <a:lnTo>
                    <a:pt x="212" y="560"/>
                  </a:lnTo>
                  <a:lnTo>
                    <a:pt x="161" y="601"/>
                  </a:lnTo>
                  <a:lnTo>
                    <a:pt x="116" y="637"/>
                  </a:lnTo>
                  <a:lnTo>
                    <a:pt x="77" y="667"/>
                  </a:lnTo>
                  <a:lnTo>
                    <a:pt x="45" y="690"/>
                  </a:lnTo>
                  <a:lnTo>
                    <a:pt x="21" y="707"/>
                  </a:lnTo>
                  <a:lnTo>
                    <a:pt x="6" y="719"/>
                  </a:lnTo>
                  <a:lnTo>
                    <a:pt x="0" y="722"/>
                  </a:lnTo>
                  <a:lnTo>
                    <a:pt x="78" y="757"/>
                  </a:lnTo>
                  <a:lnTo>
                    <a:pt x="151" y="797"/>
                  </a:lnTo>
                  <a:lnTo>
                    <a:pt x="218" y="841"/>
                  </a:lnTo>
                  <a:lnTo>
                    <a:pt x="278" y="888"/>
                  </a:lnTo>
                  <a:lnTo>
                    <a:pt x="334" y="936"/>
                  </a:lnTo>
                  <a:lnTo>
                    <a:pt x="384" y="986"/>
                  </a:lnTo>
                  <a:lnTo>
                    <a:pt x="428" y="1035"/>
                  </a:lnTo>
                  <a:lnTo>
                    <a:pt x="468" y="1084"/>
                  </a:lnTo>
                  <a:lnTo>
                    <a:pt x="502" y="1131"/>
                  </a:lnTo>
                  <a:lnTo>
                    <a:pt x="531" y="1175"/>
                  </a:lnTo>
                  <a:lnTo>
                    <a:pt x="556" y="1214"/>
                  </a:lnTo>
                  <a:lnTo>
                    <a:pt x="576" y="1249"/>
                  </a:lnTo>
                  <a:lnTo>
                    <a:pt x="591" y="1277"/>
                  </a:lnTo>
                  <a:lnTo>
                    <a:pt x="602" y="1299"/>
                  </a:lnTo>
                  <a:lnTo>
                    <a:pt x="608" y="1313"/>
                  </a:lnTo>
                  <a:lnTo>
                    <a:pt x="610" y="1318"/>
                  </a:lnTo>
                  <a:lnTo>
                    <a:pt x="631" y="1306"/>
                  </a:lnTo>
                  <a:lnTo>
                    <a:pt x="651" y="1295"/>
                  </a:lnTo>
                  <a:lnTo>
                    <a:pt x="671" y="1283"/>
                  </a:lnTo>
                  <a:lnTo>
                    <a:pt x="691" y="1270"/>
                  </a:lnTo>
                  <a:lnTo>
                    <a:pt x="709" y="1259"/>
                  </a:lnTo>
                  <a:lnTo>
                    <a:pt x="729" y="1247"/>
                  </a:lnTo>
                  <a:lnTo>
                    <a:pt x="747" y="1236"/>
                  </a:lnTo>
                  <a:lnTo>
                    <a:pt x="766" y="1223"/>
                  </a:lnTo>
                  <a:lnTo>
                    <a:pt x="783" y="1212"/>
                  </a:lnTo>
                  <a:lnTo>
                    <a:pt x="800" y="1200"/>
                  </a:lnTo>
                  <a:lnTo>
                    <a:pt x="818" y="1188"/>
                  </a:lnTo>
                  <a:lnTo>
                    <a:pt x="835" y="1176"/>
                  </a:lnTo>
                  <a:lnTo>
                    <a:pt x="851" y="1163"/>
                  </a:lnTo>
                  <a:lnTo>
                    <a:pt x="867" y="1152"/>
                  </a:lnTo>
                  <a:lnTo>
                    <a:pt x="883" y="1139"/>
                  </a:lnTo>
                  <a:lnTo>
                    <a:pt x="899" y="1128"/>
                  </a:lnTo>
                  <a:lnTo>
                    <a:pt x="937" y="1097"/>
                  </a:lnTo>
                  <a:lnTo>
                    <a:pt x="974" y="1067"/>
                  </a:lnTo>
                  <a:lnTo>
                    <a:pt x="1010" y="1035"/>
                  </a:lnTo>
                  <a:lnTo>
                    <a:pt x="1042" y="1006"/>
                  </a:lnTo>
                  <a:lnTo>
                    <a:pt x="1075" y="974"/>
                  </a:lnTo>
                  <a:lnTo>
                    <a:pt x="1103" y="944"/>
                  </a:lnTo>
                  <a:lnTo>
                    <a:pt x="1132" y="915"/>
                  </a:lnTo>
                  <a:lnTo>
                    <a:pt x="1159" y="885"/>
                  </a:lnTo>
                  <a:lnTo>
                    <a:pt x="1183" y="855"/>
                  </a:lnTo>
                  <a:lnTo>
                    <a:pt x="1207" y="826"/>
                  </a:lnTo>
                  <a:lnTo>
                    <a:pt x="1229" y="797"/>
                  </a:lnTo>
                  <a:lnTo>
                    <a:pt x="1250" y="769"/>
                  </a:lnTo>
                  <a:lnTo>
                    <a:pt x="1268" y="741"/>
                  </a:lnTo>
                  <a:lnTo>
                    <a:pt x="1286" y="714"/>
                  </a:lnTo>
                  <a:lnTo>
                    <a:pt x="1304" y="688"/>
                  </a:lnTo>
                  <a:lnTo>
                    <a:pt x="1319" y="661"/>
                  </a:lnTo>
                  <a:lnTo>
                    <a:pt x="1356" y="592"/>
                  </a:lnTo>
                  <a:lnTo>
                    <a:pt x="1384" y="529"/>
                  </a:lnTo>
                  <a:lnTo>
                    <a:pt x="1406" y="472"/>
                  </a:lnTo>
                  <a:lnTo>
                    <a:pt x="1422" y="424"/>
                  </a:lnTo>
                  <a:lnTo>
                    <a:pt x="1432" y="385"/>
                  </a:lnTo>
                  <a:lnTo>
                    <a:pt x="1438" y="355"/>
                  </a:lnTo>
                  <a:lnTo>
                    <a:pt x="1441" y="336"/>
                  </a:lnTo>
                  <a:lnTo>
                    <a:pt x="1442" y="331"/>
                  </a:lnTo>
                  <a:lnTo>
                    <a:pt x="1415" y="316"/>
                  </a:lnTo>
                  <a:lnTo>
                    <a:pt x="1389" y="299"/>
                  </a:lnTo>
                  <a:lnTo>
                    <a:pt x="1364" y="283"/>
                  </a:lnTo>
                  <a:lnTo>
                    <a:pt x="1339" y="265"/>
                  </a:lnTo>
                  <a:lnTo>
                    <a:pt x="1315" y="248"/>
                  </a:lnTo>
                  <a:lnTo>
                    <a:pt x="1291" y="228"/>
                  </a:lnTo>
                  <a:lnTo>
                    <a:pt x="1268" y="210"/>
                  </a:lnTo>
                  <a:lnTo>
                    <a:pt x="1245" y="189"/>
                  </a:lnTo>
                  <a:lnTo>
                    <a:pt x="1223" y="169"/>
                  </a:lnTo>
                  <a:lnTo>
                    <a:pt x="1202" y="149"/>
                  </a:lnTo>
                  <a:lnTo>
                    <a:pt x="1182" y="128"/>
                  </a:lnTo>
                  <a:lnTo>
                    <a:pt x="1161" y="106"/>
                  </a:lnTo>
                  <a:lnTo>
                    <a:pt x="1142" y="85"/>
                  </a:lnTo>
                  <a:lnTo>
                    <a:pt x="1124" y="64"/>
                  </a:lnTo>
                  <a:lnTo>
                    <a:pt x="1106" y="43"/>
                  </a:lnTo>
                  <a:lnTo>
                    <a:pt x="108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0" name="Freeform 40"/>
            <p:cNvSpPr>
              <a:spLocks/>
            </p:cNvSpPr>
            <p:nvPr/>
          </p:nvSpPr>
          <p:spPr bwMode="auto">
            <a:xfrm>
              <a:off x="4388" y="613"/>
              <a:ext cx="35" cy="28"/>
            </a:xfrm>
            <a:custGeom>
              <a:avLst/>
              <a:gdLst>
                <a:gd name="T0" fmla="*/ 139 w 139"/>
                <a:gd name="T1" fmla="*/ 133 h 133"/>
                <a:gd name="T2" fmla="*/ 121 w 139"/>
                <a:gd name="T3" fmla="*/ 105 h 133"/>
                <a:gd name="T4" fmla="*/ 106 w 139"/>
                <a:gd name="T5" fmla="*/ 80 h 133"/>
                <a:gd name="T6" fmla="*/ 92 w 139"/>
                <a:gd name="T7" fmla="*/ 56 h 133"/>
                <a:gd name="T8" fmla="*/ 82 w 139"/>
                <a:gd name="T9" fmla="*/ 37 h 133"/>
                <a:gd name="T10" fmla="*/ 74 w 139"/>
                <a:gd name="T11" fmla="*/ 22 h 133"/>
                <a:gd name="T12" fmla="*/ 67 w 139"/>
                <a:gd name="T13" fmla="*/ 10 h 133"/>
                <a:gd name="T14" fmla="*/ 63 w 139"/>
                <a:gd name="T15" fmla="*/ 2 h 133"/>
                <a:gd name="T16" fmla="*/ 62 w 139"/>
                <a:gd name="T17" fmla="*/ 0 h 133"/>
                <a:gd name="T18" fmla="*/ 56 w 139"/>
                <a:gd name="T19" fmla="*/ 16 h 133"/>
                <a:gd name="T20" fmla="*/ 49 w 139"/>
                <a:gd name="T21" fmla="*/ 32 h 133"/>
                <a:gd name="T22" fmla="*/ 42 w 139"/>
                <a:gd name="T23" fmla="*/ 48 h 133"/>
                <a:gd name="T24" fmla="*/ 34 w 139"/>
                <a:gd name="T25" fmla="*/ 65 h 133"/>
                <a:gd name="T26" fmla="*/ 26 w 139"/>
                <a:gd name="T27" fmla="*/ 81 h 133"/>
                <a:gd name="T28" fmla="*/ 18 w 139"/>
                <a:gd name="T29" fmla="*/ 97 h 133"/>
                <a:gd name="T30" fmla="*/ 9 w 139"/>
                <a:gd name="T31" fmla="*/ 113 h 133"/>
                <a:gd name="T32" fmla="*/ 0 w 139"/>
                <a:gd name="T33" fmla="*/ 129 h 133"/>
                <a:gd name="T34" fmla="*/ 7 w 139"/>
                <a:gd name="T35" fmla="*/ 129 h 133"/>
                <a:gd name="T36" fmla="*/ 13 w 139"/>
                <a:gd name="T37" fmla="*/ 128 h 133"/>
                <a:gd name="T38" fmla="*/ 19 w 139"/>
                <a:gd name="T39" fmla="*/ 128 h 133"/>
                <a:gd name="T40" fmla="*/ 25 w 139"/>
                <a:gd name="T41" fmla="*/ 128 h 133"/>
                <a:gd name="T42" fmla="*/ 31 w 139"/>
                <a:gd name="T43" fmla="*/ 128 h 133"/>
                <a:gd name="T44" fmla="*/ 38 w 139"/>
                <a:gd name="T45" fmla="*/ 128 h 133"/>
                <a:gd name="T46" fmla="*/ 44 w 139"/>
                <a:gd name="T47" fmla="*/ 128 h 133"/>
                <a:gd name="T48" fmla="*/ 51 w 139"/>
                <a:gd name="T49" fmla="*/ 128 h 133"/>
                <a:gd name="T50" fmla="*/ 62 w 139"/>
                <a:gd name="T51" fmla="*/ 128 h 133"/>
                <a:gd name="T52" fmla="*/ 72 w 139"/>
                <a:gd name="T53" fmla="*/ 128 h 133"/>
                <a:gd name="T54" fmla="*/ 84 w 139"/>
                <a:gd name="T55" fmla="*/ 128 h 133"/>
                <a:gd name="T56" fmla="*/ 95 w 139"/>
                <a:gd name="T57" fmla="*/ 129 h 133"/>
                <a:gd name="T58" fmla="*/ 107 w 139"/>
                <a:gd name="T59" fmla="*/ 129 h 133"/>
                <a:gd name="T60" fmla="*/ 117 w 139"/>
                <a:gd name="T61" fmla="*/ 130 h 133"/>
                <a:gd name="T62" fmla="*/ 129 w 139"/>
                <a:gd name="T63" fmla="*/ 131 h 133"/>
                <a:gd name="T64" fmla="*/ 139 w 139"/>
                <a:gd name="T6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9" h="133">
                  <a:moveTo>
                    <a:pt x="139" y="133"/>
                  </a:moveTo>
                  <a:lnTo>
                    <a:pt x="121" y="105"/>
                  </a:lnTo>
                  <a:lnTo>
                    <a:pt x="106" y="80"/>
                  </a:lnTo>
                  <a:lnTo>
                    <a:pt x="92" y="56"/>
                  </a:lnTo>
                  <a:lnTo>
                    <a:pt x="82" y="37"/>
                  </a:lnTo>
                  <a:lnTo>
                    <a:pt x="74" y="22"/>
                  </a:lnTo>
                  <a:lnTo>
                    <a:pt x="67" y="10"/>
                  </a:lnTo>
                  <a:lnTo>
                    <a:pt x="63" y="2"/>
                  </a:lnTo>
                  <a:lnTo>
                    <a:pt x="62" y="0"/>
                  </a:lnTo>
                  <a:lnTo>
                    <a:pt x="56" y="16"/>
                  </a:lnTo>
                  <a:lnTo>
                    <a:pt x="49" y="32"/>
                  </a:lnTo>
                  <a:lnTo>
                    <a:pt x="42" y="48"/>
                  </a:lnTo>
                  <a:lnTo>
                    <a:pt x="34" y="65"/>
                  </a:lnTo>
                  <a:lnTo>
                    <a:pt x="26" y="81"/>
                  </a:lnTo>
                  <a:lnTo>
                    <a:pt x="18" y="97"/>
                  </a:lnTo>
                  <a:lnTo>
                    <a:pt x="9" y="113"/>
                  </a:lnTo>
                  <a:lnTo>
                    <a:pt x="0" y="129"/>
                  </a:lnTo>
                  <a:lnTo>
                    <a:pt x="7" y="129"/>
                  </a:lnTo>
                  <a:lnTo>
                    <a:pt x="13" y="128"/>
                  </a:lnTo>
                  <a:lnTo>
                    <a:pt x="19" y="128"/>
                  </a:lnTo>
                  <a:lnTo>
                    <a:pt x="25" y="128"/>
                  </a:lnTo>
                  <a:lnTo>
                    <a:pt x="31" y="128"/>
                  </a:lnTo>
                  <a:lnTo>
                    <a:pt x="38" y="128"/>
                  </a:lnTo>
                  <a:lnTo>
                    <a:pt x="44" y="128"/>
                  </a:lnTo>
                  <a:lnTo>
                    <a:pt x="51" y="128"/>
                  </a:lnTo>
                  <a:lnTo>
                    <a:pt x="62" y="128"/>
                  </a:lnTo>
                  <a:lnTo>
                    <a:pt x="72" y="128"/>
                  </a:lnTo>
                  <a:lnTo>
                    <a:pt x="84" y="128"/>
                  </a:lnTo>
                  <a:lnTo>
                    <a:pt x="95" y="129"/>
                  </a:lnTo>
                  <a:lnTo>
                    <a:pt x="107" y="129"/>
                  </a:lnTo>
                  <a:lnTo>
                    <a:pt x="117" y="130"/>
                  </a:lnTo>
                  <a:lnTo>
                    <a:pt x="129" y="131"/>
                  </a:lnTo>
                  <a:lnTo>
                    <a:pt x="139" y="133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1" name="Freeform 41"/>
            <p:cNvSpPr>
              <a:spLocks/>
            </p:cNvSpPr>
            <p:nvPr/>
          </p:nvSpPr>
          <p:spPr bwMode="auto">
            <a:xfrm>
              <a:off x="4220" y="640"/>
              <a:ext cx="296" cy="251"/>
            </a:xfrm>
            <a:custGeom>
              <a:avLst/>
              <a:gdLst>
                <a:gd name="T0" fmla="*/ 65 w 1207"/>
                <a:gd name="T1" fmla="*/ 736 h 1216"/>
                <a:gd name="T2" fmla="*/ 178 w 1207"/>
                <a:gd name="T3" fmla="*/ 811 h 1216"/>
                <a:gd name="T4" fmla="*/ 272 w 1207"/>
                <a:gd name="T5" fmla="*/ 894 h 1216"/>
                <a:gd name="T6" fmla="*/ 349 w 1207"/>
                <a:gd name="T7" fmla="*/ 979 h 1216"/>
                <a:gd name="T8" fmla="*/ 409 w 1207"/>
                <a:gd name="T9" fmla="*/ 1060 h 1216"/>
                <a:gd name="T10" fmla="*/ 453 w 1207"/>
                <a:gd name="T11" fmla="*/ 1130 h 1216"/>
                <a:gd name="T12" fmla="*/ 482 w 1207"/>
                <a:gd name="T13" fmla="*/ 1183 h 1216"/>
                <a:gd name="T14" fmla="*/ 496 w 1207"/>
                <a:gd name="T15" fmla="*/ 1213 h 1216"/>
                <a:gd name="T16" fmla="*/ 615 w 1207"/>
                <a:gd name="T17" fmla="*/ 1145 h 1216"/>
                <a:gd name="T18" fmla="*/ 810 w 1207"/>
                <a:gd name="T19" fmla="*/ 999 h 1216"/>
                <a:gd name="T20" fmla="*/ 957 w 1207"/>
                <a:gd name="T21" fmla="*/ 853 h 1216"/>
                <a:gd name="T22" fmla="*/ 1063 w 1207"/>
                <a:gd name="T23" fmla="*/ 716 h 1216"/>
                <a:gd name="T24" fmla="*/ 1134 w 1207"/>
                <a:gd name="T25" fmla="*/ 594 h 1216"/>
                <a:gd name="T26" fmla="*/ 1177 w 1207"/>
                <a:gd name="T27" fmla="*/ 493 h 1216"/>
                <a:gd name="T28" fmla="*/ 1199 w 1207"/>
                <a:gd name="T29" fmla="*/ 419 h 1216"/>
                <a:gd name="T30" fmla="*/ 1206 w 1207"/>
                <a:gd name="T31" fmla="*/ 379 h 1216"/>
                <a:gd name="T32" fmla="*/ 1175 w 1207"/>
                <a:gd name="T33" fmla="*/ 355 h 1216"/>
                <a:gd name="T34" fmla="*/ 1113 w 1207"/>
                <a:gd name="T35" fmla="*/ 313 h 1216"/>
                <a:gd name="T36" fmla="*/ 1056 w 1207"/>
                <a:gd name="T37" fmla="*/ 268 h 1216"/>
                <a:gd name="T38" fmla="*/ 1005 w 1207"/>
                <a:gd name="T39" fmla="*/ 220 h 1216"/>
                <a:gd name="T40" fmla="*/ 956 w 1207"/>
                <a:gd name="T41" fmla="*/ 170 h 1216"/>
                <a:gd name="T42" fmla="*/ 914 w 1207"/>
                <a:gd name="T43" fmla="*/ 121 h 1216"/>
                <a:gd name="T44" fmla="*/ 876 w 1207"/>
                <a:gd name="T45" fmla="*/ 72 h 1216"/>
                <a:gd name="T46" fmla="*/ 842 w 1207"/>
                <a:gd name="T47" fmla="*/ 26 h 1216"/>
                <a:gd name="T48" fmla="*/ 817 w 1207"/>
                <a:gd name="T49" fmla="*/ 3 h 1216"/>
                <a:gd name="T50" fmla="*/ 795 w 1207"/>
                <a:gd name="T51" fmla="*/ 1 h 1216"/>
                <a:gd name="T52" fmla="*/ 772 w 1207"/>
                <a:gd name="T53" fmla="*/ 0 h 1216"/>
                <a:gd name="T54" fmla="*/ 750 w 1207"/>
                <a:gd name="T55" fmla="*/ 0 h 1216"/>
                <a:gd name="T56" fmla="*/ 732 w 1207"/>
                <a:gd name="T57" fmla="*/ 0 h 1216"/>
                <a:gd name="T58" fmla="*/ 719 w 1207"/>
                <a:gd name="T59" fmla="*/ 0 h 1216"/>
                <a:gd name="T60" fmla="*/ 707 w 1207"/>
                <a:gd name="T61" fmla="*/ 0 h 1216"/>
                <a:gd name="T62" fmla="*/ 695 w 1207"/>
                <a:gd name="T63" fmla="*/ 1 h 1216"/>
                <a:gd name="T64" fmla="*/ 645 w 1207"/>
                <a:gd name="T65" fmla="*/ 68 h 1216"/>
                <a:gd name="T66" fmla="*/ 546 w 1207"/>
                <a:gd name="T67" fmla="*/ 200 h 1216"/>
                <a:gd name="T68" fmla="*/ 436 w 1207"/>
                <a:gd name="T69" fmla="*/ 324 h 1216"/>
                <a:gd name="T70" fmla="*/ 322 w 1207"/>
                <a:gd name="T71" fmla="*/ 436 h 1216"/>
                <a:gd name="T72" fmla="*/ 212 w 1207"/>
                <a:gd name="T73" fmla="*/ 534 h 1216"/>
                <a:gd name="T74" fmla="*/ 118 w 1207"/>
                <a:gd name="T75" fmla="*/ 614 h 1216"/>
                <a:gd name="T76" fmla="*/ 45 w 1207"/>
                <a:gd name="T77" fmla="*/ 670 h 1216"/>
                <a:gd name="T78" fmla="*/ 6 w 1207"/>
                <a:gd name="T79" fmla="*/ 700 h 1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07" h="1216">
                  <a:moveTo>
                    <a:pt x="0" y="704"/>
                  </a:moveTo>
                  <a:lnTo>
                    <a:pt x="65" y="736"/>
                  </a:lnTo>
                  <a:lnTo>
                    <a:pt x="124" y="772"/>
                  </a:lnTo>
                  <a:lnTo>
                    <a:pt x="178" y="811"/>
                  </a:lnTo>
                  <a:lnTo>
                    <a:pt x="227" y="851"/>
                  </a:lnTo>
                  <a:lnTo>
                    <a:pt x="272" y="894"/>
                  </a:lnTo>
                  <a:lnTo>
                    <a:pt x="314" y="936"/>
                  </a:lnTo>
                  <a:lnTo>
                    <a:pt x="349" y="979"/>
                  </a:lnTo>
                  <a:lnTo>
                    <a:pt x="381" y="1021"/>
                  </a:lnTo>
                  <a:lnTo>
                    <a:pt x="409" y="1060"/>
                  </a:lnTo>
                  <a:lnTo>
                    <a:pt x="433" y="1097"/>
                  </a:lnTo>
                  <a:lnTo>
                    <a:pt x="453" y="1130"/>
                  </a:lnTo>
                  <a:lnTo>
                    <a:pt x="469" y="1159"/>
                  </a:lnTo>
                  <a:lnTo>
                    <a:pt x="482" y="1183"/>
                  </a:lnTo>
                  <a:lnTo>
                    <a:pt x="490" y="1201"/>
                  </a:lnTo>
                  <a:lnTo>
                    <a:pt x="496" y="1213"/>
                  </a:lnTo>
                  <a:lnTo>
                    <a:pt x="497" y="1216"/>
                  </a:lnTo>
                  <a:lnTo>
                    <a:pt x="615" y="1145"/>
                  </a:lnTo>
                  <a:lnTo>
                    <a:pt x="719" y="1072"/>
                  </a:lnTo>
                  <a:lnTo>
                    <a:pt x="810" y="999"/>
                  </a:lnTo>
                  <a:lnTo>
                    <a:pt x="889" y="926"/>
                  </a:lnTo>
                  <a:lnTo>
                    <a:pt x="957" y="853"/>
                  </a:lnTo>
                  <a:lnTo>
                    <a:pt x="1015" y="784"/>
                  </a:lnTo>
                  <a:lnTo>
                    <a:pt x="1063" y="716"/>
                  </a:lnTo>
                  <a:lnTo>
                    <a:pt x="1102" y="653"/>
                  </a:lnTo>
                  <a:lnTo>
                    <a:pt x="1134" y="594"/>
                  </a:lnTo>
                  <a:lnTo>
                    <a:pt x="1159" y="540"/>
                  </a:lnTo>
                  <a:lnTo>
                    <a:pt x="1177" y="493"/>
                  </a:lnTo>
                  <a:lnTo>
                    <a:pt x="1190" y="451"/>
                  </a:lnTo>
                  <a:lnTo>
                    <a:pt x="1199" y="419"/>
                  </a:lnTo>
                  <a:lnTo>
                    <a:pt x="1204" y="394"/>
                  </a:lnTo>
                  <a:lnTo>
                    <a:pt x="1206" y="379"/>
                  </a:lnTo>
                  <a:lnTo>
                    <a:pt x="1207" y="373"/>
                  </a:lnTo>
                  <a:lnTo>
                    <a:pt x="1175" y="355"/>
                  </a:lnTo>
                  <a:lnTo>
                    <a:pt x="1144" y="335"/>
                  </a:lnTo>
                  <a:lnTo>
                    <a:pt x="1113" y="313"/>
                  </a:lnTo>
                  <a:lnTo>
                    <a:pt x="1084" y="291"/>
                  </a:lnTo>
                  <a:lnTo>
                    <a:pt x="1056" y="268"/>
                  </a:lnTo>
                  <a:lnTo>
                    <a:pt x="1030" y="245"/>
                  </a:lnTo>
                  <a:lnTo>
                    <a:pt x="1005" y="220"/>
                  </a:lnTo>
                  <a:lnTo>
                    <a:pt x="979" y="196"/>
                  </a:lnTo>
                  <a:lnTo>
                    <a:pt x="956" y="170"/>
                  </a:lnTo>
                  <a:lnTo>
                    <a:pt x="934" y="146"/>
                  </a:lnTo>
                  <a:lnTo>
                    <a:pt x="914" y="121"/>
                  </a:lnTo>
                  <a:lnTo>
                    <a:pt x="894" y="97"/>
                  </a:lnTo>
                  <a:lnTo>
                    <a:pt x="876" y="72"/>
                  </a:lnTo>
                  <a:lnTo>
                    <a:pt x="858" y="49"/>
                  </a:lnTo>
                  <a:lnTo>
                    <a:pt x="842" y="26"/>
                  </a:lnTo>
                  <a:lnTo>
                    <a:pt x="827" y="5"/>
                  </a:lnTo>
                  <a:lnTo>
                    <a:pt x="817" y="3"/>
                  </a:lnTo>
                  <a:lnTo>
                    <a:pt x="805" y="2"/>
                  </a:lnTo>
                  <a:lnTo>
                    <a:pt x="795" y="1"/>
                  </a:lnTo>
                  <a:lnTo>
                    <a:pt x="783" y="1"/>
                  </a:lnTo>
                  <a:lnTo>
                    <a:pt x="772" y="0"/>
                  </a:lnTo>
                  <a:lnTo>
                    <a:pt x="760" y="0"/>
                  </a:lnTo>
                  <a:lnTo>
                    <a:pt x="750" y="0"/>
                  </a:lnTo>
                  <a:lnTo>
                    <a:pt x="739" y="0"/>
                  </a:lnTo>
                  <a:lnTo>
                    <a:pt x="732" y="0"/>
                  </a:lnTo>
                  <a:lnTo>
                    <a:pt x="726" y="0"/>
                  </a:lnTo>
                  <a:lnTo>
                    <a:pt x="719" y="0"/>
                  </a:lnTo>
                  <a:lnTo>
                    <a:pt x="713" y="0"/>
                  </a:lnTo>
                  <a:lnTo>
                    <a:pt x="707" y="0"/>
                  </a:lnTo>
                  <a:lnTo>
                    <a:pt x="701" y="0"/>
                  </a:lnTo>
                  <a:lnTo>
                    <a:pt x="695" y="1"/>
                  </a:lnTo>
                  <a:lnTo>
                    <a:pt x="688" y="1"/>
                  </a:lnTo>
                  <a:lnTo>
                    <a:pt x="645" y="68"/>
                  </a:lnTo>
                  <a:lnTo>
                    <a:pt x="598" y="135"/>
                  </a:lnTo>
                  <a:lnTo>
                    <a:pt x="546" y="200"/>
                  </a:lnTo>
                  <a:lnTo>
                    <a:pt x="492" y="263"/>
                  </a:lnTo>
                  <a:lnTo>
                    <a:pt x="436" y="324"/>
                  </a:lnTo>
                  <a:lnTo>
                    <a:pt x="378" y="382"/>
                  </a:lnTo>
                  <a:lnTo>
                    <a:pt x="322" y="436"/>
                  </a:lnTo>
                  <a:lnTo>
                    <a:pt x="265" y="487"/>
                  </a:lnTo>
                  <a:lnTo>
                    <a:pt x="212" y="534"/>
                  </a:lnTo>
                  <a:lnTo>
                    <a:pt x="163" y="577"/>
                  </a:lnTo>
                  <a:lnTo>
                    <a:pt x="118" y="614"/>
                  </a:lnTo>
                  <a:lnTo>
                    <a:pt x="79" y="645"/>
                  </a:lnTo>
                  <a:lnTo>
                    <a:pt x="45" y="670"/>
                  </a:lnTo>
                  <a:lnTo>
                    <a:pt x="21" y="689"/>
                  </a:lnTo>
                  <a:lnTo>
                    <a:pt x="6" y="700"/>
                  </a:lnTo>
                  <a:lnTo>
                    <a:pt x="0" y="704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2" name="Freeform 42"/>
            <p:cNvSpPr>
              <a:spLocks/>
            </p:cNvSpPr>
            <p:nvPr/>
          </p:nvSpPr>
          <p:spPr bwMode="auto">
            <a:xfrm>
              <a:off x="4373" y="649"/>
              <a:ext cx="66" cy="63"/>
            </a:xfrm>
            <a:custGeom>
              <a:avLst/>
              <a:gdLst>
                <a:gd name="T0" fmla="*/ 97 w 270"/>
                <a:gd name="T1" fmla="*/ 29 h 306"/>
                <a:gd name="T2" fmla="*/ 75 w 270"/>
                <a:gd name="T3" fmla="*/ 40 h 306"/>
                <a:gd name="T4" fmla="*/ 65 w 270"/>
                <a:gd name="T5" fmla="*/ 77 h 306"/>
                <a:gd name="T6" fmla="*/ 47 w 270"/>
                <a:gd name="T7" fmla="*/ 85 h 306"/>
                <a:gd name="T8" fmla="*/ 35 w 270"/>
                <a:gd name="T9" fmla="*/ 110 h 306"/>
                <a:gd name="T10" fmla="*/ 25 w 270"/>
                <a:gd name="T11" fmla="*/ 124 h 306"/>
                <a:gd name="T12" fmla="*/ 13 w 270"/>
                <a:gd name="T13" fmla="*/ 127 h 306"/>
                <a:gd name="T14" fmla="*/ 4 w 270"/>
                <a:gd name="T15" fmla="*/ 133 h 306"/>
                <a:gd name="T16" fmla="*/ 0 w 270"/>
                <a:gd name="T17" fmla="*/ 150 h 306"/>
                <a:gd name="T18" fmla="*/ 13 w 270"/>
                <a:gd name="T19" fmla="*/ 165 h 306"/>
                <a:gd name="T20" fmla="*/ 32 w 270"/>
                <a:gd name="T21" fmla="*/ 169 h 306"/>
                <a:gd name="T22" fmla="*/ 32 w 270"/>
                <a:gd name="T23" fmla="*/ 185 h 306"/>
                <a:gd name="T24" fmla="*/ 30 w 270"/>
                <a:gd name="T25" fmla="*/ 206 h 306"/>
                <a:gd name="T26" fmla="*/ 37 w 270"/>
                <a:gd name="T27" fmla="*/ 222 h 306"/>
                <a:gd name="T28" fmla="*/ 58 w 270"/>
                <a:gd name="T29" fmla="*/ 226 h 306"/>
                <a:gd name="T30" fmla="*/ 71 w 270"/>
                <a:gd name="T31" fmla="*/ 241 h 306"/>
                <a:gd name="T32" fmla="*/ 78 w 270"/>
                <a:gd name="T33" fmla="*/ 260 h 306"/>
                <a:gd name="T34" fmla="*/ 86 w 270"/>
                <a:gd name="T35" fmla="*/ 270 h 306"/>
                <a:gd name="T36" fmla="*/ 105 w 270"/>
                <a:gd name="T37" fmla="*/ 267 h 306"/>
                <a:gd name="T38" fmla="*/ 117 w 270"/>
                <a:gd name="T39" fmla="*/ 277 h 306"/>
                <a:gd name="T40" fmla="*/ 124 w 270"/>
                <a:gd name="T41" fmla="*/ 296 h 306"/>
                <a:gd name="T42" fmla="*/ 135 w 270"/>
                <a:gd name="T43" fmla="*/ 306 h 306"/>
                <a:gd name="T44" fmla="*/ 154 w 270"/>
                <a:gd name="T45" fmla="*/ 297 h 306"/>
                <a:gd name="T46" fmla="*/ 164 w 270"/>
                <a:gd name="T47" fmla="*/ 279 h 306"/>
                <a:gd name="T48" fmla="*/ 170 w 270"/>
                <a:gd name="T49" fmla="*/ 263 h 306"/>
                <a:gd name="T50" fmla="*/ 179 w 270"/>
                <a:gd name="T51" fmla="*/ 256 h 306"/>
                <a:gd name="T52" fmla="*/ 194 w 270"/>
                <a:gd name="T53" fmla="*/ 261 h 306"/>
                <a:gd name="T54" fmla="*/ 207 w 270"/>
                <a:gd name="T55" fmla="*/ 260 h 306"/>
                <a:gd name="T56" fmla="*/ 217 w 270"/>
                <a:gd name="T57" fmla="*/ 252 h 306"/>
                <a:gd name="T58" fmla="*/ 219 w 270"/>
                <a:gd name="T59" fmla="*/ 236 h 306"/>
                <a:gd name="T60" fmla="*/ 216 w 270"/>
                <a:gd name="T61" fmla="*/ 217 h 306"/>
                <a:gd name="T62" fmla="*/ 225 w 270"/>
                <a:gd name="T63" fmla="*/ 209 h 306"/>
                <a:gd name="T64" fmla="*/ 241 w 270"/>
                <a:gd name="T65" fmla="*/ 203 h 306"/>
                <a:gd name="T66" fmla="*/ 253 w 270"/>
                <a:gd name="T67" fmla="*/ 195 h 306"/>
                <a:gd name="T68" fmla="*/ 255 w 270"/>
                <a:gd name="T69" fmla="*/ 164 h 306"/>
                <a:gd name="T70" fmla="*/ 270 w 270"/>
                <a:gd name="T71" fmla="*/ 150 h 306"/>
                <a:gd name="T72" fmla="*/ 263 w 270"/>
                <a:gd name="T73" fmla="*/ 127 h 306"/>
                <a:gd name="T74" fmla="*/ 246 w 270"/>
                <a:gd name="T75" fmla="*/ 120 h 306"/>
                <a:gd name="T76" fmla="*/ 245 w 270"/>
                <a:gd name="T77" fmla="*/ 95 h 306"/>
                <a:gd name="T78" fmla="*/ 233 w 270"/>
                <a:gd name="T79" fmla="*/ 70 h 306"/>
                <a:gd name="T80" fmla="*/ 212 w 270"/>
                <a:gd name="T81" fmla="*/ 73 h 306"/>
                <a:gd name="T82" fmla="*/ 209 w 270"/>
                <a:gd name="T83" fmla="*/ 63 h 306"/>
                <a:gd name="T84" fmla="*/ 208 w 270"/>
                <a:gd name="T85" fmla="*/ 44 h 306"/>
                <a:gd name="T86" fmla="*/ 200 w 270"/>
                <a:gd name="T87" fmla="*/ 33 h 306"/>
                <a:gd name="T88" fmla="*/ 180 w 270"/>
                <a:gd name="T89" fmla="*/ 36 h 306"/>
                <a:gd name="T90" fmla="*/ 174 w 270"/>
                <a:gd name="T91" fmla="*/ 26 h 306"/>
                <a:gd name="T92" fmla="*/ 173 w 270"/>
                <a:gd name="T93" fmla="*/ 9 h 306"/>
                <a:gd name="T94" fmla="*/ 163 w 270"/>
                <a:gd name="T95" fmla="*/ 2 h 306"/>
                <a:gd name="T96" fmla="*/ 144 w 270"/>
                <a:gd name="T97" fmla="*/ 8 h 306"/>
                <a:gd name="T98" fmla="*/ 132 w 270"/>
                <a:gd name="T99" fmla="*/ 3 h 306"/>
                <a:gd name="T100" fmla="*/ 118 w 270"/>
                <a:gd name="T101" fmla="*/ 0 h 306"/>
                <a:gd name="T102" fmla="*/ 106 w 270"/>
                <a:gd name="T103" fmla="*/ 1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0" h="306">
                  <a:moveTo>
                    <a:pt x="102" y="31"/>
                  </a:moveTo>
                  <a:lnTo>
                    <a:pt x="97" y="29"/>
                  </a:lnTo>
                  <a:lnTo>
                    <a:pt x="87" y="31"/>
                  </a:lnTo>
                  <a:lnTo>
                    <a:pt x="75" y="40"/>
                  </a:lnTo>
                  <a:lnTo>
                    <a:pt x="70" y="62"/>
                  </a:lnTo>
                  <a:lnTo>
                    <a:pt x="65" y="77"/>
                  </a:lnTo>
                  <a:lnTo>
                    <a:pt x="57" y="81"/>
                  </a:lnTo>
                  <a:lnTo>
                    <a:pt x="47" y="85"/>
                  </a:lnTo>
                  <a:lnTo>
                    <a:pt x="40" y="97"/>
                  </a:lnTo>
                  <a:lnTo>
                    <a:pt x="35" y="110"/>
                  </a:lnTo>
                  <a:lnTo>
                    <a:pt x="30" y="119"/>
                  </a:lnTo>
                  <a:lnTo>
                    <a:pt x="25" y="124"/>
                  </a:lnTo>
                  <a:lnTo>
                    <a:pt x="19" y="126"/>
                  </a:lnTo>
                  <a:lnTo>
                    <a:pt x="13" y="127"/>
                  </a:lnTo>
                  <a:lnTo>
                    <a:pt x="7" y="130"/>
                  </a:lnTo>
                  <a:lnTo>
                    <a:pt x="4" y="133"/>
                  </a:lnTo>
                  <a:lnTo>
                    <a:pt x="2" y="139"/>
                  </a:lnTo>
                  <a:lnTo>
                    <a:pt x="0" y="150"/>
                  </a:lnTo>
                  <a:lnTo>
                    <a:pt x="4" y="160"/>
                  </a:lnTo>
                  <a:lnTo>
                    <a:pt x="13" y="165"/>
                  </a:lnTo>
                  <a:lnTo>
                    <a:pt x="27" y="167"/>
                  </a:lnTo>
                  <a:lnTo>
                    <a:pt x="32" y="169"/>
                  </a:lnTo>
                  <a:lnTo>
                    <a:pt x="33" y="176"/>
                  </a:lnTo>
                  <a:lnTo>
                    <a:pt x="32" y="185"/>
                  </a:lnTo>
                  <a:lnTo>
                    <a:pt x="30" y="195"/>
                  </a:lnTo>
                  <a:lnTo>
                    <a:pt x="30" y="206"/>
                  </a:lnTo>
                  <a:lnTo>
                    <a:pt x="33" y="215"/>
                  </a:lnTo>
                  <a:lnTo>
                    <a:pt x="37" y="222"/>
                  </a:lnTo>
                  <a:lnTo>
                    <a:pt x="48" y="224"/>
                  </a:lnTo>
                  <a:lnTo>
                    <a:pt x="58" y="226"/>
                  </a:lnTo>
                  <a:lnTo>
                    <a:pt x="66" y="232"/>
                  </a:lnTo>
                  <a:lnTo>
                    <a:pt x="71" y="241"/>
                  </a:lnTo>
                  <a:lnTo>
                    <a:pt x="74" y="251"/>
                  </a:lnTo>
                  <a:lnTo>
                    <a:pt x="78" y="260"/>
                  </a:lnTo>
                  <a:lnTo>
                    <a:pt x="81" y="267"/>
                  </a:lnTo>
                  <a:lnTo>
                    <a:pt x="86" y="270"/>
                  </a:lnTo>
                  <a:lnTo>
                    <a:pt x="94" y="269"/>
                  </a:lnTo>
                  <a:lnTo>
                    <a:pt x="105" y="267"/>
                  </a:lnTo>
                  <a:lnTo>
                    <a:pt x="112" y="270"/>
                  </a:lnTo>
                  <a:lnTo>
                    <a:pt x="117" y="277"/>
                  </a:lnTo>
                  <a:lnTo>
                    <a:pt x="121" y="286"/>
                  </a:lnTo>
                  <a:lnTo>
                    <a:pt x="124" y="296"/>
                  </a:lnTo>
                  <a:lnTo>
                    <a:pt x="128" y="302"/>
                  </a:lnTo>
                  <a:lnTo>
                    <a:pt x="135" y="306"/>
                  </a:lnTo>
                  <a:lnTo>
                    <a:pt x="144" y="304"/>
                  </a:lnTo>
                  <a:lnTo>
                    <a:pt x="154" y="297"/>
                  </a:lnTo>
                  <a:lnTo>
                    <a:pt x="159" y="289"/>
                  </a:lnTo>
                  <a:lnTo>
                    <a:pt x="164" y="279"/>
                  </a:lnTo>
                  <a:lnTo>
                    <a:pt x="167" y="270"/>
                  </a:lnTo>
                  <a:lnTo>
                    <a:pt x="170" y="263"/>
                  </a:lnTo>
                  <a:lnTo>
                    <a:pt x="174" y="258"/>
                  </a:lnTo>
                  <a:lnTo>
                    <a:pt x="179" y="256"/>
                  </a:lnTo>
                  <a:lnTo>
                    <a:pt x="187" y="259"/>
                  </a:lnTo>
                  <a:lnTo>
                    <a:pt x="194" y="261"/>
                  </a:lnTo>
                  <a:lnTo>
                    <a:pt x="200" y="261"/>
                  </a:lnTo>
                  <a:lnTo>
                    <a:pt x="207" y="260"/>
                  </a:lnTo>
                  <a:lnTo>
                    <a:pt x="212" y="256"/>
                  </a:lnTo>
                  <a:lnTo>
                    <a:pt x="217" y="252"/>
                  </a:lnTo>
                  <a:lnTo>
                    <a:pt x="219" y="245"/>
                  </a:lnTo>
                  <a:lnTo>
                    <a:pt x="219" y="236"/>
                  </a:lnTo>
                  <a:lnTo>
                    <a:pt x="217" y="226"/>
                  </a:lnTo>
                  <a:lnTo>
                    <a:pt x="216" y="217"/>
                  </a:lnTo>
                  <a:lnTo>
                    <a:pt x="218" y="211"/>
                  </a:lnTo>
                  <a:lnTo>
                    <a:pt x="225" y="209"/>
                  </a:lnTo>
                  <a:lnTo>
                    <a:pt x="233" y="206"/>
                  </a:lnTo>
                  <a:lnTo>
                    <a:pt x="241" y="203"/>
                  </a:lnTo>
                  <a:lnTo>
                    <a:pt x="248" y="200"/>
                  </a:lnTo>
                  <a:lnTo>
                    <a:pt x="253" y="195"/>
                  </a:lnTo>
                  <a:lnTo>
                    <a:pt x="254" y="186"/>
                  </a:lnTo>
                  <a:lnTo>
                    <a:pt x="255" y="164"/>
                  </a:lnTo>
                  <a:lnTo>
                    <a:pt x="262" y="156"/>
                  </a:lnTo>
                  <a:lnTo>
                    <a:pt x="270" y="150"/>
                  </a:lnTo>
                  <a:lnTo>
                    <a:pt x="270" y="139"/>
                  </a:lnTo>
                  <a:lnTo>
                    <a:pt x="263" y="127"/>
                  </a:lnTo>
                  <a:lnTo>
                    <a:pt x="254" y="123"/>
                  </a:lnTo>
                  <a:lnTo>
                    <a:pt x="246" y="120"/>
                  </a:lnTo>
                  <a:lnTo>
                    <a:pt x="244" y="111"/>
                  </a:lnTo>
                  <a:lnTo>
                    <a:pt x="245" y="95"/>
                  </a:lnTo>
                  <a:lnTo>
                    <a:pt x="241" y="80"/>
                  </a:lnTo>
                  <a:lnTo>
                    <a:pt x="233" y="70"/>
                  </a:lnTo>
                  <a:lnTo>
                    <a:pt x="219" y="72"/>
                  </a:lnTo>
                  <a:lnTo>
                    <a:pt x="212" y="73"/>
                  </a:lnTo>
                  <a:lnTo>
                    <a:pt x="209" y="70"/>
                  </a:lnTo>
                  <a:lnTo>
                    <a:pt x="209" y="63"/>
                  </a:lnTo>
                  <a:lnTo>
                    <a:pt x="209" y="54"/>
                  </a:lnTo>
                  <a:lnTo>
                    <a:pt x="208" y="44"/>
                  </a:lnTo>
                  <a:lnTo>
                    <a:pt x="205" y="36"/>
                  </a:lnTo>
                  <a:lnTo>
                    <a:pt x="200" y="33"/>
                  </a:lnTo>
                  <a:lnTo>
                    <a:pt x="189" y="35"/>
                  </a:lnTo>
                  <a:lnTo>
                    <a:pt x="180" y="36"/>
                  </a:lnTo>
                  <a:lnTo>
                    <a:pt x="176" y="33"/>
                  </a:lnTo>
                  <a:lnTo>
                    <a:pt x="174" y="26"/>
                  </a:lnTo>
                  <a:lnTo>
                    <a:pt x="174" y="17"/>
                  </a:lnTo>
                  <a:lnTo>
                    <a:pt x="173" y="9"/>
                  </a:lnTo>
                  <a:lnTo>
                    <a:pt x="170" y="3"/>
                  </a:lnTo>
                  <a:lnTo>
                    <a:pt x="163" y="2"/>
                  </a:lnTo>
                  <a:lnTo>
                    <a:pt x="151" y="6"/>
                  </a:lnTo>
                  <a:lnTo>
                    <a:pt x="144" y="8"/>
                  </a:lnTo>
                  <a:lnTo>
                    <a:pt x="139" y="6"/>
                  </a:lnTo>
                  <a:lnTo>
                    <a:pt x="132" y="3"/>
                  </a:lnTo>
                  <a:lnTo>
                    <a:pt x="125" y="0"/>
                  </a:lnTo>
                  <a:lnTo>
                    <a:pt x="118" y="0"/>
                  </a:lnTo>
                  <a:lnTo>
                    <a:pt x="112" y="3"/>
                  </a:lnTo>
                  <a:lnTo>
                    <a:pt x="106" y="13"/>
                  </a:lnTo>
                  <a:lnTo>
                    <a:pt x="10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3" name="Freeform 43"/>
            <p:cNvSpPr>
              <a:spLocks/>
            </p:cNvSpPr>
            <p:nvPr/>
          </p:nvSpPr>
          <p:spPr bwMode="auto">
            <a:xfrm>
              <a:off x="4390" y="661"/>
              <a:ext cx="34" cy="35"/>
            </a:xfrm>
            <a:custGeom>
              <a:avLst/>
              <a:gdLst>
                <a:gd name="T0" fmla="*/ 110 w 140"/>
                <a:gd name="T1" fmla="*/ 32 h 168"/>
                <a:gd name="T2" fmla="*/ 107 w 140"/>
                <a:gd name="T3" fmla="*/ 28 h 168"/>
                <a:gd name="T4" fmla="*/ 100 w 140"/>
                <a:gd name="T5" fmla="*/ 19 h 168"/>
                <a:gd name="T6" fmla="*/ 91 w 140"/>
                <a:gd name="T7" fmla="*/ 10 h 168"/>
                <a:gd name="T8" fmla="*/ 84 w 140"/>
                <a:gd name="T9" fmla="*/ 3 h 168"/>
                <a:gd name="T10" fmla="*/ 78 w 140"/>
                <a:gd name="T11" fmla="*/ 1 h 168"/>
                <a:gd name="T12" fmla="*/ 71 w 140"/>
                <a:gd name="T13" fmla="*/ 0 h 168"/>
                <a:gd name="T14" fmla="*/ 62 w 140"/>
                <a:gd name="T15" fmla="*/ 2 h 168"/>
                <a:gd name="T16" fmla="*/ 53 w 140"/>
                <a:gd name="T17" fmla="*/ 10 h 168"/>
                <a:gd name="T18" fmla="*/ 47 w 140"/>
                <a:gd name="T19" fmla="*/ 16 h 168"/>
                <a:gd name="T20" fmla="*/ 41 w 140"/>
                <a:gd name="T21" fmla="*/ 23 h 168"/>
                <a:gd name="T22" fmla="*/ 35 w 140"/>
                <a:gd name="T23" fmla="*/ 31 h 168"/>
                <a:gd name="T24" fmla="*/ 28 w 140"/>
                <a:gd name="T25" fmla="*/ 39 h 168"/>
                <a:gd name="T26" fmla="*/ 21 w 140"/>
                <a:gd name="T27" fmla="*/ 48 h 168"/>
                <a:gd name="T28" fmla="*/ 16 w 140"/>
                <a:gd name="T29" fmla="*/ 56 h 168"/>
                <a:gd name="T30" fmla="*/ 10 w 140"/>
                <a:gd name="T31" fmla="*/ 65 h 168"/>
                <a:gd name="T32" fmla="*/ 4 w 140"/>
                <a:gd name="T33" fmla="*/ 72 h 168"/>
                <a:gd name="T34" fmla="*/ 0 w 140"/>
                <a:gd name="T35" fmla="*/ 81 h 168"/>
                <a:gd name="T36" fmla="*/ 0 w 140"/>
                <a:gd name="T37" fmla="*/ 94 h 168"/>
                <a:gd name="T38" fmla="*/ 7 w 140"/>
                <a:gd name="T39" fmla="*/ 109 h 168"/>
                <a:gd name="T40" fmla="*/ 20 w 140"/>
                <a:gd name="T41" fmla="*/ 130 h 168"/>
                <a:gd name="T42" fmla="*/ 30 w 140"/>
                <a:gd name="T43" fmla="*/ 141 h 168"/>
                <a:gd name="T44" fmla="*/ 40 w 140"/>
                <a:gd name="T45" fmla="*/ 150 h 168"/>
                <a:gd name="T46" fmla="*/ 49 w 140"/>
                <a:gd name="T47" fmla="*/ 157 h 168"/>
                <a:gd name="T48" fmla="*/ 57 w 140"/>
                <a:gd name="T49" fmla="*/ 163 h 168"/>
                <a:gd name="T50" fmla="*/ 66 w 140"/>
                <a:gd name="T51" fmla="*/ 167 h 168"/>
                <a:gd name="T52" fmla="*/ 74 w 140"/>
                <a:gd name="T53" fmla="*/ 168 h 168"/>
                <a:gd name="T54" fmla="*/ 81 w 140"/>
                <a:gd name="T55" fmla="*/ 165 h 168"/>
                <a:gd name="T56" fmla="*/ 87 w 140"/>
                <a:gd name="T57" fmla="*/ 161 h 168"/>
                <a:gd name="T58" fmla="*/ 93 w 140"/>
                <a:gd name="T59" fmla="*/ 154 h 168"/>
                <a:gd name="T60" fmla="*/ 100 w 140"/>
                <a:gd name="T61" fmla="*/ 146 h 168"/>
                <a:gd name="T62" fmla="*/ 108 w 140"/>
                <a:gd name="T63" fmla="*/ 137 h 168"/>
                <a:gd name="T64" fmla="*/ 116 w 140"/>
                <a:gd name="T65" fmla="*/ 129 h 168"/>
                <a:gd name="T66" fmla="*/ 123 w 140"/>
                <a:gd name="T67" fmla="*/ 119 h 168"/>
                <a:gd name="T68" fmla="*/ 130 w 140"/>
                <a:gd name="T69" fmla="*/ 111 h 168"/>
                <a:gd name="T70" fmla="*/ 134 w 140"/>
                <a:gd name="T71" fmla="*/ 103 h 168"/>
                <a:gd name="T72" fmla="*/ 137 w 140"/>
                <a:gd name="T73" fmla="*/ 97 h 168"/>
                <a:gd name="T74" fmla="*/ 138 w 140"/>
                <a:gd name="T75" fmla="*/ 92 h 168"/>
                <a:gd name="T76" fmla="*/ 139 w 140"/>
                <a:gd name="T77" fmla="*/ 86 h 168"/>
                <a:gd name="T78" fmla="*/ 140 w 140"/>
                <a:gd name="T79" fmla="*/ 79 h 168"/>
                <a:gd name="T80" fmla="*/ 139 w 140"/>
                <a:gd name="T81" fmla="*/ 72 h 168"/>
                <a:gd name="T82" fmla="*/ 135 w 140"/>
                <a:gd name="T83" fmla="*/ 64 h 168"/>
                <a:gd name="T84" fmla="*/ 130 w 140"/>
                <a:gd name="T85" fmla="*/ 55 h 168"/>
                <a:gd name="T86" fmla="*/ 122 w 140"/>
                <a:gd name="T87" fmla="*/ 45 h 168"/>
                <a:gd name="T88" fmla="*/ 110 w 140"/>
                <a:gd name="T89" fmla="*/ 3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0" h="168">
                  <a:moveTo>
                    <a:pt x="110" y="32"/>
                  </a:moveTo>
                  <a:lnTo>
                    <a:pt x="107" y="28"/>
                  </a:lnTo>
                  <a:lnTo>
                    <a:pt x="100" y="19"/>
                  </a:lnTo>
                  <a:lnTo>
                    <a:pt x="91" y="10"/>
                  </a:lnTo>
                  <a:lnTo>
                    <a:pt x="84" y="3"/>
                  </a:lnTo>
                  <a:lnTo>
                    <a:pt x="78" y="1"/>
                  </a:lnTo>
                  <a:lnTo>
                    <a:pt x="71" y="0"/>
                  </a:lnTo>
                  <a:lnTo>
                    <a:pt x="62" y="2"/>
                  </a:lnTo>
                  <a:lnTo>
                    <a:pt x="53" y="10"/>
                  </a:lnTo>
                  <a:lnTo>
                    <a:pt x="47" y="16"/>
                  </a:lnTo>
                  <a:lnTo>
                    <a:pt x="41" y="23"/>
                  </a:lnTo>
                  <a:lnTo>
                    <a:pt x="35" y="31"/>
                  </a:lnTo>
                  <a:lnTo>
                    <a:pt x="28" y="39"/>
                  </a:lnTo>
                  <a:lnTo>
                    <a:pt x="21" y="48"/>
                  </a:lnTo>
                  <a:lnTo>
                    <a:pt x="16" y="56"/>
                  </a:lnTo>
                  <a:lnTo>
                    <a:pt x="10" y="65"/>
                  </a:lnTo>
                  <a:lnTo>
                    <a:pt x="4" y="72"/>
                  </a:lnTo>
                  <a:lnTo>
                    <a:pt x="0" y="81"/>
                  </a:lnTo>
                  <a:lnTo>
                    <a:pt x="0" y="94"/>
                  </a:lnTo>
                  <a:lnTo>
                    <a:pt x="7" y="109"/>
                  </a:lnTo>
                  <a:lnTo>
                    <a:pt x="20" y="130"/>
                  </a:lnTo>
                  <a:lnTo>
                    <a:pt x="30" y="141"/>
                  </a:lnTo>
                  <a:lnTo>
                    <a:pt x="40" y="150"/>
                  </a:lnTo>
                  <a:lnTo>
                    <a:pt x="49" y="157"/>
                  </a:lnTo>
                  <a:lnTo>
                    <a:pt x="57" y="163"/>
                  </a:lnTo>
                  <a:lnTo>
                    <a:pt x="66" y="167"/>
                  </a:lnTo>
                  <a:lnTo>
                    <a:pt x="74" y="168"/>
                  </a:lnTo>
                  <a:lnTo>
                    <a:pt x="81" y="165"/>
                  </a:lnTo>
                  <a:lnTo>
                    <a:pt x="87" y="161"/>
                  </a:lnTo>
                  <a:lnTo>
                    <a:pt x="93" y="154"/>
                  </a:lnTo>
                  <a:lnTo>
                    <a:pt x="100" y="146"/>
                  </a:lnTo>
                  <a:lnTo>
                    <a:pt x="108" y="137"/>
                  </a:lnTo>
                  <a:lnTo>
                    <a:pt x="116" y="129"/>
                  </a:lnTo>
                  <a:lnTo>
                    <a:pt x="123" y="119"/>
                  </a:lnTo>
                  <a:lnTo>
                    <a:pt x="130" y="111"/>
                  </a:lnTo>
                  <a:lnTo>
                    <a:pt x="134" y="103"/>
                  </a:lnTo>
                  <a:lnTo>
                    <a:pt x="137" y="97"/>
                  </a:lnTo>
                  <a:lnTo>
                    <a:pt x="138" y="92"/>
                  </a:lnTo>
                  <a:lnTo>
                    <a:pt x="139" y="86"/>
                  </a:lnTo>
                  <a:lnTo>
                    <a:pt x="140" y="79"/>
                  </a:lnTo>
                  <a:lnTo>
                    <a:pt x="139" y="72"/>
                  </a:lnTo>
                  <a:lnTo>
                    <a:pt x="135" y="64"/>
                  </a:lnTo>
                  <a:lnTo>
                    <a:pt x="130" y="55"/>
                  </a:lnTo>
                  <a:lnTo>
                    <a:pt x="122" y="45"/>
                  </a:lnTo>
                  <a:lnTo>
                    <a:pt x="110" y="32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4" name="Freeform 44"/>
            <p:cNvSpPr>
              <a:spLocks/>
            </p:cNvSpPr>
            <p:nvPr/>
          </p:nvSpPr>
          <p:spPr bwMode="auto">
            <a:xfrm>
              <a:off x="4335" y="732"/>
              <a:ext cx="84" cy="62"/>
            </a:xfrm>
            <a:custGeom>
              <a:avLst/>
              <a:gdLst>
                <a:gd name="T0" fmla="*/ 316 w 343"/>
                <a:gd name="T1" fmla="*/ 3 h 303"/>
                <a:gd name="T2" fmla="*/ 298 w 343"/>
                <a:gd name="T3" fmla="*/ 0 h 303"/>
                <a:gd name="T4" fmla="*/ 276 w 343"/>
                <a:gd name="T5" fmla="*/ 6 h 303"/>
                <a:gd name="T6" fmla="*/ 261 w 343"/>
                <a:gd name="T7" fmla="*/ 26 h 303"/>
                <a:gd name="T8" fmla="*/ 261 w 343"/>
                <a:gd name="T9" fmla="*/ 63 h 303"/>
                <a:gd name="T10" fmla="*/ 261 w 343"/>
                <a:gd name="T11" fmla="*/ 96 h 303"/>
                <a:gd name="T12" fmla="*/ 252 w 343"/>
                <a:gd name="T13" fmla="*/ 118 h 303"/>
                <a:gd name="T14" fmla="*/ 229 w 343"/>
                <a:gd name="T15" fmla="*/ 128 h 303"/>
                <a:gd name="T16" fmla="*/ 191 w 343"/>
                <a:gd name="T17" fmla="*/ 128 h 303"/>
                <a:gd name="T18" fmla="*/ 152 w 343"/>
                <a:gd name="T19" fmla="*/ 140 h 303"/>
                <a:gd name="T20" fmla="*/ 121 w 343"/>
                <a:gd name="T21" fmla="*/ 164 h 303"/>
                <a:gd name="T22" fmla="*/ 105 w 343"/>
                <a:gd name="T23" fmla="*/ 196 h 303"/>
                <a:gd name="T24" fmla="*/ 106 w 343"/>
                <a:gd name="T25" fmla="*/ 232 h 303"/>
                <a:gd name="T26" fmla="*/ 91 w 343"/>
                <a:gd name="T27" fmla="*/ 257 h 303"/>
                <a:gd name="T28" fmla="*/ 63 w 343"/>
                <a:gd name="T29" fmla="*/ 269 h 303"/>
                <a:gd name="T30" fmla="*/ 32 w 343"/>
                <a:gd name="T31" fmla="*/ 270 h 303"/>
                <a:gd name="T32" fmla="*/ 14 w 343"/>
                <a:gd name="T33" fmla="*/ 268 h 303"/>
                <a:gd name="T34" fmla="*/ 0 w 343"/>
                <a:gd name="T35" fmla="*/ 283 h 303"/>
                <a:gd name="T36" fmla="*/ 22 w 343"/>
                <a:gd name="T37" fmla="*/ 301 h 303"/>
                <a:gd name="T38" fmla="*/ 60 w 343"/>
                <a:gd name="T39" fmla="*/ 302 h 303"/>
                <a:gd name="T40" fmla="*/ 101 w 343"/>
                <a:gd name="T41" fmla="*/ 290 h 303"/>
                <a:gd name="T42" fmla="*/ 130 w 343"/>
                <a:gd name="T43" fmla="*/ 266 h 303"/>
                <a:gd name="T44" fmla="*/ 136 w 343"/>
                <a:gd name="T45" fmla="*/ 233 h 303"/>
                <a:gd name="T46" fmla="*/ 145 w 343"/>
                <a:gd name="T47" fmla="*/ 202 h 303"/>
                <a:gd name="T48" fmla="*/ 162 w 343"/>
                <a:gd name="T49" fmla="*/ 178 h 303"/>
                <a:gd name="T50" fmla="*/ 190 w 343"/>
                <a:gd name="T51" fmla="*/ 167 h 303"/>
                <a:gd name="T52" fmla="*/ 223 w 343"/>
                <a:gd name="T53" fmla="*/ 171 h 303"/>
                <a:gd name="T54" fmla="*/ 255 w 343"/>
                <a:gd name="T55" fmla="*/ 164 h 303"/>
                <a:gd name="T56" fmla="*/ 276 w 343"/>
                <a:gd name="T57" fmla="*/ 146 h 303"/>
                <a:gd name="T58" fmla="*/ 289 w 343"/>
                <a:gd name="T59" fmla="*/ 117 h 303"/>
                <a:gd name="T60" fmla="*/ 290 w 343"/>
                <a:gd name="T61" fmla="*/ 80 h 303"/>
                <a:gd name="T62" fmla="*/ 294 w 343"/>
                <a:gd name="T63" fmla="*/ 51 h 303"/>
                <a:gd name="T64" fmla="*/ 302 w 343"/>
                <a:gd name="T65" fmla="*/ 35 h 303"/>
                <a:gd name="T66" fmla="*/ 317 w 343"/>
                <a:gd name="T67" fmla="*/ 36 h 303"/>
                <a:gd name="T68" fmla="*/ 336 w 343"/>
                <a:gd name="T69" fmla="*/ 49 h 303"/>
                <a:gd name="T70" fmla="*/ 343 w 343"/>
                <a:gd name="T71" fmla="*/ 44 h 303"/>
                <a:gd name="T72" fmla="*/ 339 w 343"/>
                <a:gd name="T73" fmla="*/ 26 h 303"/>
                <a:gd name="T74" fmla="*/ 326 w 343"/>
                <a:gd name="T75" fmla="*/ 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" h="303">
                  <a:moveTo>
                    <a:pt x="318" y="3"/>
                  </a:moveTo>
                  <a:lnTo>
                    <a:pt x="316" y="3"/>
                  </a:lnTo>
                  <a:lnTo>
                    <a:pt x="308" y="2"/>
                  </a:lnTo>
                  <a:lnTo>
                    <a:pt x="298" y="0"/>
                  </a:lnTo>
                  <a:lnTo>
                    <a:pt x="287" y="2"/>
                  </a:lnTo>
                  <a:lnTo>
                    <a:pt x="276" y="6"/>
                  </a:lnTo>
                  <a:lnTo>
                    <a:pt x="267" y="13"/>
                  </a:lnTo>
                  <a:lnTo>
                    <a:pt x="261" y="26"/>
                  </a:lnTo>
                  <a:lnTo>
                    <a:pt x="260" y="43"/>
                  </a:lnTo>
                  <a:lnTo>
                    <a:pt x="261" y="63"/>
                  </a:lnTo>
                  <a:lnTo>
                    <a:pt x="263" y="81"/>
                  </a:lnTo>
                  <a:lnTo>
                    <a:pt x="261" y="96"/>
                  </a:lnTo>
                  <a:lnTo>
                    <a:pt x="258" y="109"/>
                  </a:lnTo>
                  <a:lnTo>
                    <a:pt x="252" y="118"/>
                  </a:lnTo>
                  <a:lnTo>
                    <a:pt x="243" y="125"/>
                  </a:lnTo>
                  <a:lnTo>
                    <a:pt x="229" y="128"/>
                  </a:lnTo>
                  <a:lnTo>
                    <a:pt x="212" y="128"/>
                  </a:lnTo>
                  <a:lnTo>
                    <a:pt x="191" y="128"/>
                  </a:lnTo>
                  <a:lnTo>
                    <a:pt x="172" y="133"/>
                  </a:lnTo>
                  <a:lnTo>
                    <a:pt x="152" y="140"/>
                  </a:lnTo>
                  <a:lnTo>
                    <a:pt x="135" y="150"/>
                  </a:lnTo>
                  <a:lnTo>
                    <a:pt x="121" y="164"/>
                  </a:lnTo>
                  <a:lnTo>
                    <a:pt x="111" y="179"/>
                  </a:lnTo>
                  <a:lnTo>
                    <a:pt x="105" y="196"/>
                  </a:lnTo>
                  <a:lnTo>
                    <a:pt x="106" y="215"/>
                  </a:lnTo>
                  <a:lnTo>
                    <a:pt x="106" y="232"/>
                  </a:lnTo>
                  <a:lnTo>
                    <a:pt x="101" y="246"/>
                  </a:lnTo>
                  <a:lnTo>
                    <a:pt x="91" y="257"/>
                  </a:lnTo>
                  <a:lnTo>
                    <a:pt x="78" y="264"/>
                  </a:lnTo>
                  <a:lnTo>
                    <a:pt x="63" y="269"/>
                  </a:lnTo>
                  <a:lnTo>
                    <a:pt x="47" y="271"/>
                  </a:lnTo>
                  <a:lnTo>
                    <a:pt x="32" y="270"/>
                  </a:lnTo>
                  <a:lnTo>
                    <a:pt x="18" y="265"/>
                  </a:lnTo>
                  <a:lnTo>
                    <a:pt x="14" y="268"/>
                  </a:lnTo>
                  <a:lnTo>
                    <a:pt x="5" y="273"/>
                  </a:lnTo>
                  <a:lnTo>
                    <a:pt x="0" y="283"/>
                  </a:lnTo>
                  <a:lnTo>
                    <a:pt x="9" y="295"/>
                  </a:lnTo>
                  <a:lnTo>
                    <a:pt x="22" y="301"/>
                  </a:lnTo>
                  <a:lnTo>
                    <a:pt x="39" y="303"/>
                  </a:lnTo>
                  <a:lnTo>
                    <a:pt x="60" y="302"/>
                  </a:lnTo>
                  <a:lnTo>
                    <a:pt x="81" y="298"/>
                  </a:lnTo>
                  <a:lnTo>
                    <a:pt x="101" y="290"/>
                  </a:lnTo>
                  <a:lnTo>
                    <a:pt x="119" y="279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3"/>
                  </a:lnTo>
                  <a:lnTo>
                    <a:pt x="139" y="217"/>
                  </a:lnTo>
                  <a:lnTo>
                    <a:pt x="145" y="202"/>
                  </a:lnTo>
                  <a:lnTo>
                    <a:pt x="153" y="188"/>
                  </a:lnTo>
                  <a:lnTo>
                    <a:pt x="162" y="178"/>
                  </a:lnTo>
                  <a:lnTo>
                    <a:pt x="175" y="171"/>
                  </a:lnTo>
                  <a:lnTo>
                    <a:pt x="190" y="167"/>
                  </a:lnTo>
                  <a:lnTo>
                    <a:pt x="206" y="169"/>
                  </a:lnTo>
                  <a:lnTo>
                    <a:pt x="223" y="171"/>
                  </a:lnTo>
                  <a:lnTo>
                    <a:pt x="240" y="169"/>
                  </a:lnTo>
                  <a:lnTo>
                    <a:pt x="255" y="164"/>
                  </a:lnTo>
                  <a:lnTo>
                    <a:pt x="266" y="156"/>
                  </a:lnTo>
                  <a:lnTo>
                    <a:pt x="276" y="146"/>
                  </a:lnTo>
                  <a:lnTo>
                    <a:pt x="284" y="132"/>
                  </a:lnTo>
                  <a:lnTo>
                    <a:pt x="289" y="117"/>
                  </a:lnTo>
                  <a:lnTo>
                    <a:pt x="290" y="98"/>
                  </a:lnTo>
                  <a:lnTo>
                    <a:pt x="290" y="80"/>
                  </a:lnTo>
                  <a:lnTo>
                    <a:pt x="291" y="65"/>
                  </a:lnTo>
                  <a:lnTo>
                    <a:pt x="294" y="51"/>
                  </a:lnTo>
                  <a:lnTo>
                    <a:pt x="297" y="42"/>
                  </a:lnTo>
                  <a:lnTo>
                    <a:pt x="302" y="35"/>
                  </a:lnTo>
                  <a:lnTo>
                    <a:pt x="309" y="34"/>
                  </a:lnTo>
                  <a:lnTo>
                    <a:pt x="317" y="36"/>
                  </a:lnTo>
                  <a:lnTo>
                    <a:pt x="327" y="43"/>
                  </a:lnTo>
                  <a:lnTo>
                    <a:pt x="336" y="49"/>
                  </a:lnTo>
                  <a:lnTo>
                    <a:pt x="341" y="49"/>
                  </a:lnTo>
                  <a:lnTo>
                    <a:pt x="343" y="44"/>
                  </a:lnTo>
                  <a:lnTo>
                    <a:pt x="342" y="36"/>
                  </a:lnTo>
                  <a:lnTo>
                    <a:pt x="339" y="26"/>
                  </a:lnTo>
                  <a:lnTo>
                    <a:pt x="334" y="17"/>
                  </a:lnTo>
                  <a:lnTo>
                    <a:pt x="326" y="8"/>
                  </a:lnTo>
                  <a:lnTo>
                    <a:pt x="31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5" name="Freeform 45"/>
            <p:cNvSpPr>
              <a:spLocks/>
            </p:cNvSpPr>
            <p:nvPr/>
          </p:nvSpPr>
          <p:spPr bwMode="auto">
            <a:xfrm>
              <a:off x="4368" y="768"/>
              <a:ext cx="85" cy="63"/>
            </a:xfrm>
            <a:custGeom>
              <a:avLst/>
              <a:gdLst>
                <a:gd name="T0" fmla="*/ 316 w 346"/>
                <a:gd name="T1" fmla="*/ 2 h 303"/>
                <a:gd name="T2" fmla="*/ 298 w 346"/>
                <a:gd name="T3" fmla="*/ 0 h 303"/>
                <a:gd name="T4" fmla="*/ 277 w 346"/>
                <a:gd name="T5" fmla="*/ 6 h 303"/>
                <a:gd name="T6" fmla="*/ 262 w 346"/>
                <a:gd name="T7" fmla="*/ 25 h 303"/>
                <a:gd name="T8" fmla="*/ 262 w 346"/>
                <a:gd name="T9" fmla="*/ 62 h 303"/>
                <a:gd name="T10" fmla="*/ 262 w 346"/>
                <a:gd name="T11" fmla="*/ 96 h 303"/>
                <a:gd name="T12" fmla="*/ 252 w 346"/>
                <a:gd name="T13" fmla="*/ 118 h 303"/>
                <a:gd name="T14" fmla="*/ 229 w 346"/>
                <a:gd name="T15" fmla="*/ 128 h 303"/>
                <a:gd name="T16" fmla="*/ 191 w 346"/>
                <a:gd name="T17" fmla="*/ 128 h 303"/>
                <a:gd name="T18" fmla="*/ 152 w 346"/>
                <a:gd name="T19" fmla="*/ 139 h 303"/>
                <a:gd name="T20" fmla="*/ 121 w 346"/>
                <a:gd name="T21" fmla="*/ 164 h 303"/>
                <a:gd name="T22" fmla="*/ 105 w 346"/>
                <a:gd name="T23" fmla="*/ 196 h 303"/>
                <a:gd name="T24" fmla="*/ 106 w 346"/>
                <a:gd name="T25" fmla="*/ 232 h 303"/>
                <a:gd name="T26" fmla="*/ 91 w 346"/>
                <a:gd name="T27" fmla="*/ 257 h 303"/>
                <a:gd name="T28" fmla="*/ 64 w 346"/>
                <a:gd name="T29" fmla="*/ 268 h 303"/>
                <a:gd name="T30" fmla="*/ 32 w 346"/>
                <a:gd name="T31" fmla="*/ 270 h 303"/>
                <a:gd name="T32" fmla="*/ 14 w 346"/>
                <a:gd name="T33" fmla="*/ 267 h 303"/>
                <a:gd name="T34" fmla="*/ 0 w 346"/>
                <a:gd name="T35" fmla="*/ 282 h 303"/>
                <a:gd name="T36" fmla="*/ 22 w 346"/>
                <a:gd name="T37" fmla="*/ 301 h 303"/>
                <a:gd name="T38" fmla="*/ 60 w 346"/>
                <a:gd name="T39" fmla="*/ 302 h 303"/>
                <a:gd name="T40" fmla="*/ 102 w 346"/>
                <a:gd name="T41" fmla="*/ 289 h 303"/>
                <a:gd name="T42" fmla="*/ 130 w 346"/>
                <a:gd name="T43" fmla="*/ 266 h 303"/>
                <a:gd name="T44" fmla="*/ 136 w 346"/>
                <a:gd name="T45" fmla="*/ 233 h 303"/>
                <a:gd name="T46" fmla="*/ 145 w 346"/>
                <a:gd name="T47" fmla="*/ 204 h 303"/>
                <a:gd name="T48" fmla="*/ 163 w 346"/>
                <a:gd name="T49" fmla="*/ 182 h 303"/>
                <a:gd name="T50" fmla="*/ 190 w 346"/>
                <a:gd name="T51" fmla="*/ 169 h 303"/>
                <a:gd name="T52" fmla="*/ 224 w 346"/>
                <a:gd name="T53" fmla="*/ 167 h 303"/>
                <a:gd name="T54" fmla="*/ 251 w 346"/>
                <a:gd name="T55" fmla="*/ 159 h 303"/>
                <a:gd name="T56" fmla="*/ 269 w 346"/>
                <a:gd name="T57" fmla="*/ 143 h 303"/>
                <a:gd name="T58" fmla="*/ 278 w 346"/>
                <a:gd name="T59" fmla="*/ 115 h 303"/>
                <a:gd name="T60" fmla="*/ 280 w 346"/>
                <a:gd name="T61" fmla="*/ 81 h 303"/>
                <a:gd name="T62" fmla="*/ 286 w 346"/>
                <a:gd name="T63" fmla="*/ 53 h 303"/>
                <a:gd name="T64" fmla="*/ 297 w 346"/>
                <a:gd name="T65" fmla="*/ 38 h 303"/>
                <a:gd name="T66" fmla="*/ 316 w 346"/>
                <a:gd name="T67" fmla="*/ 37 h 303"/>
                <a:gd name="T68" fmla="*/ 338 w 346"/>
                <a:gd name="T69" fmla="*/ 47 h 303"/>
                <a:gd name="T70" fmla="*/ 346 w 346"/>
                <a:gd name="T71" fmla="*/ 42 h 303"/>
                <a:gd name="T72" fmla="*/ 340 w 346"/>
                <a:gd name="T73" fmla="*/ 24 h 303"/>
                <a:gd name="T74" fmla="*/ 327 w 346"/>
                <a:gd name="T75" fmla="*/ 7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6" h="303">
                  <a:moveTo>
                    <a:pt x="318" y="2"/>
                  </a:moveTo>
                  <a:lnTo>
                    <a:pt x="316" y="2"/>
                  </a:lnTo>
                  <a:lnTo>
                    <a:pt x="308" y="1"/>
                  </a:lnTo>
                  <a:lnTo>
                    <a:pt x="298" y="0"/>
                  </a:lnTo>
                  <a:lnTo>
                    <a:pt x="287" y="1"/>
                  </a:lnTo>
                  <a:lnTo>
                    <a:pt x="277" y="6"/>
                  </a:lnTo>
                  <a:lnTo>
                    <a:pt x="267" y="13"/>
                  </a:lnTo>
                  <a:lnTo>
                    <a:pt x="262" y="25"/>
                  </a:lnTo>
                  <a:lnTo>
                    <a:pt x="260" y="43"/>
                  </a:lnTo>
                  <a:lnTo>
                    <a:pt x="262" y="62"/>
                  </a:lnTo>
                  <a:lnTo>
                    <a:pt x="263" y="81"/>
                  </a:lnTo>
                  <a:lnTo>
                    <a:pt x="262" y="96"/>
                  </a:lnTo>
                  <a:lnTo>
                    <a:pt x="258" y="108"/>
                  </a:lnTo>
                  <a:lnTo>
                    <a:pt x="252" y="118"/>
                  </a:lnTo>
                  <a:lnTo>
                    <a:pt x="243" y="124"/>
                  </a:lnTo>
                  <a:lnTo>
                    <a:pt x="229" y="128"/>
                  </a:lnTo>
                  <a:lnTo>
                    <a:pt x="212" y="128"/>
                  </a:lnTo>
                  <a:lnTo>
                    <a:pt x="191" y="128"/>
                  </a:lnTo>
                  <a:lnTo>
                    <a:pt x="172" y="133"/>
                  </a:lnTo>
                  <a:lnTo>
                    <a:pt x="152" y="139"/>
                  </a:lnTo>
                  <a:lnTo>
                    <a:pt x="135" y="150"/>
                  </a:lnTo>
                  <a:lnTo>
                    <a:pt x="121" y="164"/>
                  </a:lnTo>
                  <a:lnTo>
                    <a:pt x="111" y="179"/>
                  </a:lnTo>
                  <a:lnTo>
                    <a:pt x="105" y="196"/>
                  </a:lnTo>
                  <a:lnTo>
                    <a:pt x="106" y="214"/>
                  </a:lnTo>
                  <a:lnTo>
                    <a:pt x="106" y="232"/>
                  </a:lnTo>
                  <a:lnTo>
                    <a:pt x="102" y="245"/>
                  </a:lnTo>
                  <a:lnTo>
                    <a:pt x="91" y="257"/>
                  </a:lnTo>
                  <a:lnTo>
                    <a:pt x="78" y="264"/>
                  </a:lnTo>
                  <a:lnTo>
                    <a:pt x="64" y="268"/>
                  </a:lnTo>
                  <a:lnTo>
                    <a:pt x="47" y="271"/>
                  </a:lnTo>
                  <a:lnTo>
                    <a:pt x="32" y="270"/>
                  </a:lnTo>
                  <a:lnTo>
                    <a:pt x="19" y="265"/>
                  </a:lnTo>
                  <a:lnTo>
                    <a:pt x="14" y="267"/>
                  </a:lnTo>
                  <a:lnTo>
                    <a:pt x="5" y="273"/>
                  </a:lnTo>
                  <a:lnTo>
                    <a:pt x="0" y="282"/>
                  </a:lnTo>
                  <a:lnTo>
                    <a:pt x="9" y="295"/>
                  </a:lnTo>
                  <a:lnTo>
                    <a:pt x="22" y="301"/>
                  </a:lnTo>
                  <a:lnTo>
                    <a:pt x="39" y="303"/>
                  </a:lnTo>
                  <a:lnTo>
                    <a:pt x="60" y="302"/>
                  </a:lnTo>
                  <a:lnTo>
                    <a:pt x="81" y="297"/>
                  </a:lnTo>
                  <a:lnTo>
                    <a:pt x="102" y="289"/>
                  </a:lnTo>
                  <a:lnTo>
                    <a:pt x="119" y="279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3"/>
                  </a:lnTo>
                  <a:lnTo>
                    <a:pt x="140" y="218"/>
                  </a:lnTo>
                  <a:lnTo>
                    <a:pt x="145" y="204"/>
                  </a:lnTo>
                  <a:lnTo>
                    <a:pt x="153" y="191"/>
                  </a:lnTo>
                  <a:lnTo>
                    <a:pt x="163" y="182"/>
                  </a:lnTo>
                  <a:lnTo>
                    <a:pt x="175" y="174"/>
                  </a:lnTo>
                  <a:lnTo>
                    <a:pt x="190" y="169"/>
                  </a:lnTo>
                  <a:lnTo>
                    <a:pt x="206" y="168"/>
                  </a:lnTo>
                  <a:lnTo>
                    <a:pt x="224" y="167"/>
                  </a:lnTo>
                  <a:lnTo>
                    <a:pt x="239" y="165"/>
                  </a:lnTo>
                  <a:lnTo>
                    <a:pt x="251" y="159"/>
                  </a:lnTo>
                  <a:lnTo>
                    <a:pt x="262" y="152"/>
                  </a:lnTo>
                  <a:lnTo>
                    <a:pt x="269" y="143"/>
                  </a:lnTo>
                  <a:lnTo>
                    <a:pt x="274" y="130"/>
                  </a:lnTo>
                  <a:lnTo>
                    <a:pt x="278" y="115"/>
                  </a:lnTo>
                  <a:lnTo>
                    <a:pt x="279" y="98"/>
                  </a:lnTo>
                  <a:lnTo>
                    <a:pt x="280" y="81"/>
                  </a:lnTo>
                  <a:lnTo>
                    <a:pt x="281" y="65"/>
                  </a:lnTo>
                  <a:lnTo>
                    <a:pt x="286" y="53"/>
                  </a:lnTo>
                  <a:lnTo>
                    <a:pt x="290" y="44"/>
                  </a:lnTo>
                  <a:lnTo>
                    <a:pt x="297" y="38"/>
                  </a:lnTo>
                  <a:lnTo>
                    <a:pt x="305" y="36"/>
                  </a:lnTo>
                  <a:lnTo>
                    <a:pt x="316" y="37"/>
                  </a:lnTo>
                  <a:lnTo>
                    <a:pt x="327" y="43"/>
                  </a:lnTo>
                  <a:lnTo>
                    <a:pt x="338" y="47"/>
                  </a:lnTo>
                  <a:lnTo>
                    <a:pt x="343" y="46"/>
                  </a:lnTo>
                  <a:lnTo>
                    <a:pt x="346" y="42"/>
                  </a:lnTo>
                  <a:lnTo>
                    <a:pt x="345" y="33"/>
                  </a:lnTo>
                  <a:lnTo>
                    <a:pt x="340" y="24"/>
                  </a:lnTo>
                  <a:lnTo>
                    <a:pt x="334" y="15"/>
                  </a:lnTo>
                  <a:lnTo>
                    <a:pt x="327" y="7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6" name="Freeform 46"/>
            <p:cNvSpPr>
              <a:spLocks/>
            </p:cNvSpPr>
            <p:nvPr/>
          </p:nvSpPr>
          <p:spPr bwMode="auto">
            <a:xfrm>
              <a:off x="4373" y="758"/>
              <a:ext cx="84" cy="63"/>
            </a:xfrm>
            <a:custGeom>
              <a:avLst/>
              <a:gdLst>
                <a:gd name="T0" fmla="*/ 316 w 345"/>
                <a:gd name="T1" fmla="*/ 2 h 303"/>
                <a:gd name="T2" fmla="*/ 299 w 345"/>
                <a:gd name="T3" fmla="*/ 0 h 303"/>
                <a:gd name="T4" fmla="*/ 276 w 345"/>
                <a:gd name="T5" fmla="*/ 5 h 303"/>
                <a:gd name="T6" fmla="*/ 261 w 345"/>
                <a:gd name="T7" fmla="*/ 25 h 303"/>
                <a:gd name="T8" fmla="*/ 262 w 345"/>
                <a:gd name="T9" fmla="*/ 62 h 303"/>
                <a:gd name="T10" fmla="*/ 261 w 345"/>
                <a:gd name="T11" fmla="*/ 95 h 303"/>
                <a:gd name="T12" fmla="*/ 253 w 345"/>
                <a:gd name="T13" fmla="*/ 117 h 303"/>
                <a:gd name="T14" fmla="*/ 230 w 345"/>
                <a:gd name="T15" fmla="*/ 128 h 303"/>
                <a:gd name="T16" fmla="*/ 192 w 345"/>
                <a:gd name="T17" fmla="*/ 128 h 303"/>
                <a:gd name="T18" fmla="*/ 152 w 345"/>
                <a:gd name="T19" fmla="*/ 139 h 303"/>
                <a:gd name="T20" fmla="*/ 121 w 345"/>
                <a:gd name="T21" fmla="*/ 163 h 303"/>
                <a:gd name="T22" fmla="*/ 105 w 345"/>
                <a:gd name="T23" fmla="*/ 196 h 303"/>
                <a:gd name="T24" fmla="*/ 106 w 345"/>
                <a:gd name="T25" fmla="*/ 231 h 303"/>
                <a:gd name="T26" fmla="*/ 91 w 345"/>
                <a:gd name="T27" fmla="*/ 257 h 303"/>
                <a:gd name="T28" fmla="*/ 64 w 345"/>
                <a:gd name="T29" fmla="*/ 268 h 303"/>
                <a:gd name="T30" fmla="*/ 33 w 345"/>
                <a:gd name="T31" fmla="*/ 269 h 303"/>
                <a:gd name="T32" fmla="*/ 14 w 345"/>
                <a:gd name="T33" fmla="*/ 267 h 303"/>
                <a:gd name="T34" fmla="*/ 0 w 345"/>
                <a:gd name="T35" fmla="*/ 282 h 303"/>
                <a:gd name="T36" fmla="*/ 22 w 345"/>
                <a:gd name="T37" fmla="*/ 300 h 303"/>
                <a:gd name="T38" fmla="*/ 60 w 345"/>
                <a:gd name="T39" fmla="*/ 302 h 303"/>
                <a:gd name="T40" fmla="*/ 102 w 345"/>
                <a:gd name="T41" fmla="*/ 289 h 303"/>
                <a:gd name="T42" fmla="*/ 130 w 345"/>
                <a:gd name="T43" fmla="*/ 266 h 303"/>
                <a:gd name="T44" fmla="*/ 136 w 345"/>
                <a:gd name="T45" fmla="*/ 232 h 303"/>
                <a:gd name="T46" fmla="*/ 145 w 345"/>
                <a:gd name="T47" fmla="*/ 201 h 303"/>
                <a:gd name="T48" fmla="*/ 163 w 345"/>
                <a:gd name="T49" fmla="*/ 177 h 303"/>
                <a:gd name="T50" fmla="*/ 190 w 345"/>
                <a:gd name="T51" fmla="*/ 167 h 303"/>
                <a:gd name="T52" fmla="*/ 224 w 345"/>
                <a:gd name="T53" fmla="*/ 170 h 303"/>
                <a:gd name="T54" fmla="*/ 250 w 345"/>
                <a:gd name="T55" fmla="*/ 163 h 303"/>
                <a:gd name="T56" fmla="*/ 269 w 345"/>
                <a:gd name="T57" fmla="*/ 145 h 303"/>
                <a:gd name="T58" fmla="*/ 278 w 345"/>
                <a:gd name="T59" fmla="*/ 116 h 303"/>
                <a:gd name="T60" fmla="*/ 280 w 345"/>
                <a:gd name="T61" fmla="*/ 80 h 303"/>
                <a:gd name="T62" fmla="*/ 286 w 345"/>
                <a:gd name="T63" fmla="*/ 53 h 303"/>
                <a:gd name="T64" fmla="*/ 297 w 345"/>
                <a:gd name="T65" fmla="*/ 38 h 303"/>
                <a:gd name="T66" fmla="*/ 316 w 345"/>
                <a:gd name="T67" fmla="*/ 37 h 303"/>
                <a:gd name="T68" fmla="*/ 338 w 345"/>
                <a:gd name="T69" fmla="*/ 47 h 303"/>
                <a:gd name="T70" fmla="*/ 345 w 345"/>
                <a:gd name="T71" fmla="*/ 41 h 303"/>
                <a:gd name="T72" fmla="*/ 340 w 345"/>
                <a:gd name="T73" fmla="*/ 25 h 303"/>
                <a:gd name="T74" fmla="*/ 327 w 345"/>
                <a:gd name="T75" fmla="*/ 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5" h="303">
                  <a:moveTo>
                    <a:pt x="318" y="2"/>
                  </a:moveTo>
                  <a:lnTo>
                    <a:pt x="316" y="2"/>
                  </a:lnTo>
                  <a:lnTo>
                    <a:pt x="308" y="1"/>
                  </a:lnTo>
                  <a:lnTo>
                    <a:pt x="299" y="0"/>
                  </a:lnTo>
                  <a:lnTo>
                    <a:pt x="287" y="1"/>
                  </a:lnTo>
                  <a:lnTo>
                    <a:pt x="276" y="5"/>
                  </a:lnTo>
                  <a:lnTo>
                    <a:pt x="266" y="12"/>
                  </a:lnTo>
                  <a:lnTo>
                    <a:pt x="261" y="25"/>
                  </a:lnTo>
                  <a:lnTo>
                    <a:pt x="259" y="42"/>
                  </a:lnTo>
                  <a:lnTo>
                    <a:pt x="262" y="62"/>
                  </a:lnTo>
                  <a:lnTo>
                    <a:pt x="262" y="80"/>
                  </a:lnTo>
                  <a:lnTo>
                    <a:pt x="261" y="95"/>
                  </a:lnTo>
                  <a:lnTo>
                    <a:pt x="258" y="108"/>
                  </a:lnTo>
                  <a:lnTo>
                    <a:pt x="253" y="117"/>
                  </a:lnTo>
                  <a:lnTo>
                    <a:pt x="243" y="124"/>
                  </a:lnTo>
                  <a:lnTo>
                    <a:pt x="230" y="128"/>
                  </a:lnTo>
                  <a:lnTo>
                    <a:pt x="212" y="128"/>
                  </a:lnTo>
                  <a:lnTo>
                    <a:pt x="192" y="128"/>
                  </a:lnTo>
                  <a:lnTo>
                    <a:pt x="172" y="132"/>
                  </a:lnTo>
                  <a:lnTo>
                    <a:pt x="152" y="139"/>
                  </a:lnTo>
                  <a:lnTo>
                    <a:pt x="135" y="149"/>
                  </a:lnTo>
                  <a:lnTo>
                    <a:pt x="121" y="163"/>
                  </a:lnTo>
                  <a:lnTo>
                    <a:pt x="111" y="178"/>
                  </a:lnTo>
                  <a:lnTo>
                    <a:pt x="105" y="196"/>
                  </a:lnTo>
                  <a:lnTo>
                    <a:pt x="106" y="214"/>
                  </a:lnTo>
                  <a:lnTo>
                    <a:pt x="106" y="231"/>
                  </a:lnTo>
                  <a:lnTo>
                    <a:pt x="102" y="245"/>
                  </a:lnTo>
                  <a:lnTo>
                    <a:pt x="91" y="257"/>
                  </a:lnTo>
                  <a:lnTo>
                    <a:pt x="79" y="264"/>
                  </a:lnTo>
                  <a:lnTo>
                    <a:pt x="64" y="268"/>
                  </a:lnTo>
                  <a:lnTo>
                    <a:pt x="48" y="270"/>
                  </a:lnTo>
                  <a:lnTo>
                    <a:pt x="33" y="269"/>
                  </a:lnTo>
                  <a:lnTo>
                    <a:pt x="19" y="265"/>
                  </a:lnTo>
                  <a:lnTo>
                    <a:pt x="14" y="267"/>
                  </a:lnTo>
                  <a:lnTo>
                    <a:pt x="5" y="273"/>
                  </a:lnTo>
                  <a:lnTo>
                    <a:pt x="0" y="282"/>
                  </a:lnTo>
                  <a:lnTo>
                    <a:pt x="10" y="295"/>
                  </a:lnTo>
                  <a:lnTo>
                    <a:pt x="22" y="300"/>
                  </a:lnTo>
                  <a:lnTo>
                    <a:pt x="40" y="303"/>
                  </a:lnTo>
                  <a:lnTo>
                    <a:pt x="60" y="302"/>
                  </a:lnTo>
                  <a:lnTo>
                    <a:pt x="81" y="297"/>
                  </a:lnTo>
                  <a:lnTo>
                    <a:pt x="102" y="289"/>
                  </a:lnTo>
                  <a:lnTo>
                    <a:pt x="119" y="278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2"/>
                  </a:lnTo>
                  <a:lnTo>
                    <a:pt x="140" y="216"/>
                  </a:lnTo>
                  <a:lnTo>
                    <a:pt x="145" y="201"/>
                  </a:lnTo>
                  <a:lnTo>
                    <a:pt x="154" y="187"/>
                  </a:lnTo>
                  <a:lnTo>
                    <a:pt x="163" y="177"/>
                  </a:lnTo>
                  <a:lnTo>
                    <a:pt x="175" y="170"/>
                  </a:lnTo>
                  <a:lnTo>
                    <a:pt x="190" y="167"/>
                  </a:lnTo>
                  <a:lnTo>
                    <a:pt x="206" y="168"/>
                  </a:lnTo>
                  <a:lnTo>
                    <a:pt x="224" y="170"/>
                  </a:lnTo>
                  <a:lnTo>
                    <a:pt x="239" y="168"/>
                  </a:lnTo>
                  <a:lnTo>
                    <a:pt x="250" y="163"/>
                  </a:lnTo>
                  <a:lnTo>
                    <a:pt x="261" y="155"/>
                  </a:lnTo>
                  <a:lnTo>
                    <a:pt x="269" y="145"/>
                  </a:lnTo>
                  <a:lnTo>
                    <a:pt x="274" y="131"/>
                  </a:lnTo>
                  <a:lnTo>
                    <a:pt x="278" y="116"/>
                  </a:lnTo>
                  <a:lnTo>
                    <a:pt x="279" y="98"/>
                  </a:lnTo>
                  <a:lnTo>
                    <a:pt x="280" y="80"/>
                  </a:lnTo>
                  <a:lnTo>
                    <a:pt x="281" y="64"/>
                  </a:lnTo>
                  <a:lnTo>
                    <a:pt x="286" y="53"/>
                  </a:lnTo>
                  <a:lnTo>
                    <a:pt x="291" y="43"/>
                  </a:lnTo>
                  <a:lnTo>
                    <a:pt x="297" y="38"/>
                  </a:lnTo>
                  <a:lnTo>
                    <a:pt x="306" y="35"/>
                  </a:lnTo>
                  <a:lnTo>
                    <a:pt x="316" y="37"/>
                  </a:lnTo>
                  <a:lnTo>
                    <a:pt x="327" y="42"/>
                  </a:lnTo>
                  <a:lnTo>
                    <a:pt x="338" y="47"/>
                  </a:lnTo>
                  <a:lnTo>
                    <a:pt x="344" y="46"/>
                  </a:lnTo>
                  <a:lnTo>
                    <a:pt x="345" y="41"/>
                  </a:lnTo>
                  <a:lnTo>
                    <a:pt x="344" y="33"/>
                  </a:lnTo>
                  <a:lnTo>
                    <a:pt x="340" y="25"/>
                  </a:lnTo>
                  <a:lnTo>
                    <a:pt x="334" y="16"/>
                  </a:lnTo>
                  <a:lnTo>
                    <a:pt x="327" y="8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7" name="Freeform 47"/>
            <p:cNvSpPr>
              <a:spLocks/>
            </p:cNvSpPr>
            <p:nvPr/>
          </p:nvSpPr>
          <p:spPr bwMode="auto">
            <a:xfrm>
              <a:off x="4248" y="763"/>
              <a:ext cx="31" cy="23"/>
            </a:xfrm>
            <a:custGeom>
              <a:avLst/>
              <a:gdLst>
                <a:gd name="T0" fmla="*/ 3 w 127"/>
                <a:gd name="T1" fmla="*/ 76 h 109"/>
                <a:gd name="T2" fmla="*/ 5 w 127"/>
                <a:gd name="T3" fmla="*/ 75 h 109"/>
                <a:gd name="T4" fmla="*/ 12 w 127"/>
                <a:gd name="T5" fmla="*/ 71 h 109"/>
                <a:gd name="T6" fmla="*/ 22 w 127"/>
                <a:gd name="T7" fmla="*/ 65 h 109"/>
                <a:gd name="T8" fmla="*/ 34 w 127"/>
                <a:gd name="T9" fmla="*/ 57 h 109"/>
                <a:gd name="T10" fmla="*/ 47 w 127"/>
                <a:gd name="T11" fmla="*/ 49 h 109"/>
                <a:gd name="T12" fmla="*/ 60 w 127"/>
                <a:gd name="T13" fmla="*/ 39 h 109"/>
                <a:gd name="T14" fmla="*/ 72 w 127"/>
                <a:gd name="T15" fmla="*/ 27 h 109"/>
                <a:gd name="T16" fmla="*/ 82 w 127"/>
                <a:gd name="T17" fmla="*/ 15 h 109"/>
                <a:gd name="T18" fmla="*/ 91 w 127"/>
                <a:gd name="T19" fmla="*/ 4 h 109"/>
                <a:gd name="T20" fmla="*/ 102 w 127"/>
                <a:gd name="T21" fmla="*/ 0 h 109"/>
                <a:gd name="T22" fmla="*/ 111 w 127"/>
                <a:gd name="T23" fmla="*/ 0 h 109"/>
                <a:gd name="T24" fmla="*/ 120 w 127"/>
                <a:gd name="T25" fmla="*/ 3 h 109"/>
                <a:gd name="T26" fmla="*/ 126 w 127"/>
                <a:gd name="T27" fmla="*/ 10 h 109"/>
                <a:gd name="T28" fmla="*/ 127 w 127"/>
                <a:gd name="T29" fmla="*/ 19 h 109"/>
                <a:gd name="T30" fmla="*/ 125 w 127"/>
                <a:gd name="T31" fmla="*/ 30 h 109"/>
                <a:gd name="T32" fmla="*/ 116 w 127"/>
                <a:gd name="T33" fmla="*/ 42 h 109"/>
                <a:gd name="T34" fmla="*/ 103 w 127"/>
                <a:gd name="T35" fmla="*/ 55 h 109"/>
                <a:gd name="T36" fmla="*/ 91 w 127"/>
                <a:gd name="T37" fmla="*/ 67 h 109"/>
                <a:gd name="T38" fmla="*/ 80 w 127"/>
                <a:gd name="T39" fmla="*/ 78 h 109"/>
                <a:gd name="T40" fmla="*/ 68 w 127"/>
                <a:gd name="T41" fmla="*/ 88 h 109"/>
                <a:gd name="T42" fmla="*/ 58 w 127"/>
                <a:gd name="T43" fmla="*/ 97 h 109"/>
                <a:gd name="T44" fmla="*/ 47 w 127"/>
                <a:gd name="T45" fmla="*/ 103 h 109"/>
                <a:gd name="T46" fmla="*/ 36 w 127"/>
                <a:gd name="T47" fmla="*/ 108 h 109"/>
                <a:gd name="T48" fmla="*/ 26 w 127"/>
                <a:gd name="T49" fmla="*/ 109 h 109"/>
                <a:gd name="T50" fmla="*/ 10 w 127"/>
                <a:gd name="T51" fmla="*/ 107 h 109"/>
                <a:gd name="T52" fmla="*/ 2 w 127"/>
                <a:gd name="T53" fmla="*/ 101 h 109"/>
                <a:gd name="T54" fmla="*/ 0 w 127"/>
                <a:gd name="T55" fmla="*/ 91 h 109"/>
                <a:gd name="T56" fmla="*/ 3 w 127"/>
                <a:gd name="T57" fmla="*/ 7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109">
                  <a:moveTo>
                    <a:pt x="3" y="76"/>
                  </a:moveTo>
                  <a:lnTo>
                    <a:pt x="5" y="75"/>
                  </a:lnTo>
                  <a:lnTo>
                    <a:pt x="12" y="71"/>
                  </a:lnTo>
                  <a:lnTo>
                    <a:pt x="22" y="65"/>
                  </a:lnTo>
                  <a:lnTo>
                    <a:pt x="34" y="57"/>
                  </a:lnTo>
                  <a:lnTo>
                    <a:pt x="47" y="49"/>
                  </a:lnTo>
                  <a:lnTo>
                    <a:pt x="60" y="39"/>
                  </a:lnTo>
                  <a:lnTo>
                    <a:pt x="72" y="27"/>
                  </a:lnTo>
                  <a:lnTo>
                    <a:pt x="82" y="15"/>
                  </a:lnTo>
                  <a:lnTo>
                    <a:pt x="91" y="4"/>
                  </a:lnTo>
                  <a:lnTo>
                    <a:pt x="102" y="0"/>
                  </a:lnTo>
                  <a:lnTo>
                    <a:pt x="111" y="0"/>
                  </a:lnTo>
                  <a:lnTo>
                    <a:pt x="120" y="3"/>
                  </a:lnTo>
                  <a:lnTo>
                    <a:pt x="126" y="10"/>
                  </a:lnTo>
                  <a:lnTo>
                    <a:pt x="127" y="19"/>
                  </a:lnTo>
                  <a:lnTo>
                    <a:pt x="125" y="30"/>
                  </a:lnTo>
                  <a:lnTo>
                    <a:pt x="116" y="42"/>
                  </a:lnTo>
                  <a:lnTo>
                    <a:pt x="103" y="55"/>
                  </a:lnTo>
                  <a:lnTo>
                    <a:pt x="91" y="67"/>
                  </a:lnTo>
                  <a:lnTo>
                    <a:pt x="80" y="78"/>
                  </a:lnTo>
                  <a:lnTo>
                    <a:pt x="68" y="88"/>
                  </a:lnTo>
                  <a:lnTo>
                    <a:pt x="58" y="97"/>
                  </a:lnTo>
                  <a:lnTo>
                    <a:pt x="47" y="103"/>
                  </a:lnTo>
                  <a:lnTo>
                    <a:pt x="36" y="108"/>
                  </a:lnTo>
                  <a:lnTo>
                    <a:pt x="26" y="109"/>
                  </a:lnTo>
                  <a:lnTo>
                    <a:pt x="10" y="107"/>
                  </a:lnTo>
                  <a:lnTo>
                    <a:pt x="2" y="101"/>
                  </a:lnTo>
                  <a:lnTo>
                    <a:pt x="0" y="91"/>
                  </a:lnTo>
                  <a:lnTo>
                    <a:pt x="3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8" name="Freeform 48"/>
            <p:cNvSpPr>
              <a:spLocks/>
            </p:cNvSpPr>
            <p:nvPr/>
          </p:nvSpPr>
          <p:spPr bwMode="auto">
            <a:xfrm>
              <a:off x="4262" y="774"/>
              <a:ext cx="31" cy="22"/>
            </a:xfrm>
            <a:custGeom>
              <a:avLst/>
              <a:gdLst>
                <a:gd name="T0" fmla="*/ 2 w 127"/>
                <a:gd name="T1" fmla="*/ 76 h 110"/>
                <a:gd name="T2" fmla="*/ 4 w 127"/>
                <a:gd name="T3" fmla="*/ 75 h 110"/>
                <a:gd name="T4" fmla="*/ 11 w 127"/>
                <a:gd name="T5" fmla="*/ 72 h 110"/>
                <a:gd name="T6" fmla="*/ 22 w 127"/>
                <a:gd name="T7" fmla="*/ 66 h 110"/>
                <a:gd name="T8" fmla="*/ 33 w 127"/>
                <a:gd name="T9" fmla="*/ 58 h 110"/>
                <a:gd name="T10" fmla="*/ 46 w 127"/>
                <a:gd name="T11" fmla="*/ 49 h 110"/>
                <a:gd name="T12" fmla="*/ 59 w 127"/>
                <a:gd name="T13" fmla="*/ 38 h 110"/>
                <a:gd name="T14" fmla="*/ 71 w 127"/>
                <a:gd name="T15" fmla="*/ 27 h 110"/>
                <a:gd name="T16" fmla="*/ 80 w 127"/>
                <a:gd name="T17" fmla="*/ 14 h 110"/>
                <a:gd name="T18" fmla="*/ 90 w 127"/>
                <a:gd name="T19" fmla="*/ 5 h 110"/>
                <a:gd name="T20" fmla="*/ 100 w 127"/>
                <a:gd name="T21" fmla="*/ 0 h 110"/>
                <a:gd name="T22" fmla="*/ 110 w 127"/>
                <a:gd name="T23" fmla="*/ 0 h 110"/>
                <a:gd name="T24" fmla="*/ 118 w 127"/>
                <a:gd name="T25" fmla="*/ 4 h 110"/>
                <a:gd name="T26" fmla="*/ 125 w 127"/>
                <a:gd name="T27" fmla="*/ 11 h 110"/>
                <a:gd name="T28" fmla="*/ 127 w 127"/>
                <a:gd name="T29" fmla="*/ 20 h 110"/>
                <a:gd name="T30" fmla="*/ 124 w 127"/>
                <a:gd name="T31" fmla="*/ 30 h 110"/>
                <a:gd name="T32" fmla="*/ 115 w 127"/>
                <a:gd name="T33" fmla="*/ 43 h 110"/>
                <a:gd name="T34" fmla="*/ 102 w 127"/>
                <a:gd name="T35" fmla="*/ 56 h 110"/>
                <a:gd name="T36" fmla="*/ 91 w 127"/>
                <a:gd name="T37" fmla="*/ 67 h 110"/>
                <a:gd name="T38" fmla="*/ 78 w 127"/>
                <a:gd name="T39" fmla="*/ 79 h 110"/>
                <a:gd name="T40" fmla="*/ 68 w 127"/>
                <a:gd name="T41" fmla="*/ 89 h 110"/>
                <a:gd name="T42" fmla="*/ 56 w 127"/>
                <a:gd name="T43" fmla="*/ 97 h 110"/>
                <a:gd name="T44" fmla="*/ 46 w 127"/>
                <a:gd name="T45" fmla="*/ 104 h 110"/>
                <a:gd name="T46" fmla="*/ 36 w 127"/>
                <a:gd name="T47" fmla="*/ 109 h 110"/>
                <a:gd name="T48" fmla="*/ 25 w 127"/>
                <a:gd name="T49" fmla="*/ 110 h 110"/>
                <a:gd name="T50" fmla="*/ 9 w 127"/>
                <a:gd name="T51" fmla="*/ 108 h 110"/>
                <a:gd name="T52" fmla="*/ 1 w 127"/>
                <a:gd name="T53" fmla="*/ 102 h 110"/>
                <a:gd name="T54" fmla="*/ 0 w 127"/>
                <a:gd name="T55" fmla="*/ 91 h 110"/>
                <a:gd name="T56" fmla="*/ 2 w 127"/>
                <a:gd name="T57" fmla="*/ 7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110">
                  <a:moveTo>
                    <a:pt x="2" y="76"/>
                  </a:moveTo>
                  <a:lnTo>
                    <a:pt x="4" y="75"/>
                  </a:lnTo>
                  <a:lnTo>
                    <a:pt x="11" y="72"/>
                  </a:lnTo>
                  <a:lnTo>
                    <a:pt x="22" y="66"/>
                  </a:lnTo>
                  <a:lnTo>
                    <a:pt x="33" y="58"/>
                  </a:lnTo>
                  <a:lnTo>
                    <a:pt x="46" y="49"/>
                  </a:lnTo>
                  <a:lnTo>
                    <a:pt x="59" y="38"/>
                  </a:lnTo>
                  <a:lnTo>
                    <a:pt x="71" y="27"/>
                  </a:lnTo>
                  <a:lnTo>
                    <a:pt x="80" y="14"/>
                  </a:lnTo>
                  <a:lnTo>
                    <a:pt x="90" y="5"/>
                  </a:lnTo>
                  <a:lnTo>
                    <a:pt x="100" y="0"/>
                  </a:lnTo>
                  <a:lnTo>
                    <a:pt x="110" y="0"/>
                  </a:lnTo>
                  <a:lnTo>
                    <a:pt x="118" y="4"/>
                  </a:lnTo>
                  <a:lnTo>
                    <a:pt x="125" y="11"/>
                  </a:lnTo>
                  <a:lnTo>
                    <a:pt x="127" y="20"/>
                  </a:lnTo>
                  <a:lnTo>
                    <a:pt x="124" y="30"/>
                  </a:lnTo>
                  <a:lnTo>
                    <a:pt x="115" y="43"/>
                  </a:lnTo>
                  <a:lnTo>
                    <a:pt x="102" y="56"/>
                  </a:lnTo>
                  <a:lnTo>
                    <a:pt x="91" y="67"/>
                  </a:lnTo>
                  <a:lnTo>
                    <a:pt x="78" y="79"/>
                  </a:lnTo>
                  <a:lnTo>
                    <a:pt x="68" y="89"/>
                  </a:lnTo>
                  <a:lnTo>
                    <a:pt x="56" y="97"/>
                  </a:lnTo>
                  <a:lnTo>
                    <a:pt x="46" y="104"/>
                  </a:lnTo>
                  <a:lnTo>
                    <a:pt x="36" y="109"/>
                  </a:lnTo>
                  <a:lnTo>
                    <a:pt x="25" y="110"/>
                  </a:lnTo>
                  <a:lnTo>
                    <a:pt x="9" y="108"/>
                  </a:lnTo>
                  <a:lnTo>
                    <a:pt x="1" y="102"/>
                  </a:lnTo>
                  <a:lnTo>
                    <a:pt x="0" y="91"/>
                  </a:lnTo>
                  <a:lnTo>
                    <a:pt x="2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9" name="Freeform 49"/>
            <p:cNvSpPr>
              <a:spLocks/>
            </p:cNvSpPr>
            <p:nvPr/>
          </p:nvSpPr>
          <p:spPr bwMode="auto">
            <a:xfrm>
              <a:off x="4276" y="784"/>
              <a:ext cx="30" cy="23"/>
            </a:xfrm>
            <a:custGeom>
              <a:avLst/>
              <a:gdLst>
                <a:gd name="T0" fmla="*/ 4 w 128"/>
                <a:gd name="T1" fmla="*/ 77 h 111"/>
                <a:gd name="T2" fmla="*/ 6 w 128"/>
                <a:gd name="T3" fmla="*/ 76 h 111"/>
                <a:gd name="T4" fmla="*/ 13 w 128"/>
                <a:gd name="T5" fmla="*/ 73 h 111"/>
                <a:gd name="T6" fmla="*/ 23 w 128"/>
                <a:gd name="T7" fmla="*/ 67 h 111"/>
                <a:gd name="T8" fmla="*/ 35 w 128"/>
                <a:gd name="T9" fmla="*/ 59 h 111"/>
                <a:gd name="T10" fmla="*/ 47 w 128"/>
                <a:gd name="T11" fmla="*/ 50 h 111"/>
                <a:gd name="T12" fmla="*/ 60 w 128"/>
                <a:gd name="T13" fmla="*/ 39 h 111"/>
                <a:gd name="T14" fmla="*/ 73 w 128"/>
                <a:gd name="T15" fmla="*/ 28 h 111"/>
                <a:gd name="T16" fmla="*/ 82 w 128"/>
                <a:gd name="T17" fmla="*/ 15 h 111"/>
                <a:gd name="T18" fmla="*/ 91 w 128"/>
                <a:gd name="T19" fmla="*/ 6 h 111"/>
                <a:gd name="T20" fmla="*/ 102 w 128"/>
                <a:gd name="T21" fmla="*/ 0 h 111"/>
                <a:gd name="T22" fmla="*/ 112 w 128"/>
                <a:gd name="T23" fmla="*/ 0 h 111"/>
                <a:gd name="T24" fmla="*/ 120 w 128"/>
                <a:gd name="T25" fmla="*/ 3 h 111"/>
                <a:gd name="T26" fmla="*/ 126 w 128"/>
                <a:gd name="T27" fmla="*/ 10 h 111"/>
                <a:gd name="T28" fmla="*/ 128 w 128"/>
                <a:gd name="T29" fmla="*/ 20 h 111"/>
                <a:gd name="T30" fmla="*/ 125 w 128"/>
                <a:gd name="T31" fmla="*/ 31 h 111"/>
                <a:gd name="T32" fmla="*/ 115 w 128"/>
                <a:gd name="T33" fmla="*/ 44 h 111"/>
                <a:gd name="T34" fmla="*/ 103 w 128"/>
                <a:gd name="T35" fmla="*/ 56 h 111"/>
                <a:gd name="T36" fmla="*/ 91 w 128"/>
                <a:gd name="T37" fmla="*/ 68 h 111"/>
                <a:gd name="T38" fmla="*/ 80 w 128"/>
                <a:gd name="T39" fmla="*/ 79 h 111"/>
                <a:gd name="T40" fmla="*/ 69 w 128"/>
                <a:gd name="T41" fmla="*/ 90 h 111"/>
                <a:gd name="T42" fmla="*/ 58 w 128"/>
                <a:gd name="T43" fmla="*/ 98 h 111"/>
                <a:gd name="T44" fmla="*/ 47 w 128"/>
                <a:gd name="T45" fmla="*/ 105 h 111"/>
                <a:gd name="T46" fmla="*/ 36 w 128"/>
                <a:gd name="T47" fmla="*/ 109 h 111"/>
                <a:gd name="T48" fmla="*/ 25 w 128"/>
                <a:gd name="T49" fmla="*/ 111 h 111"/>
                <a:gd name="T50" fmla="*/ 9 w 128"/>
                <a:gd name="T51" fmla="*/ 108 h 111"/>
                <a:gd name="T52" fmla="*/ 2 w 128"/>
                <a:gd name="T53" fmla="*/ 102 h 111"/>
                <a:gd name="T54" fmla="*/ 0 w 128"/>
                <a:gd name="T55" fmla="*/ 92 h 111"/>
                <a:gd name="T56" fmla="*/ 4 w 128"/>
                <a:gd name="T57" fmla="*/ 7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8" h="111">
                  <a:moveTo>
                    <a:pt x="4" y="77"/>
                  </a:moveTo>
                  <a:lnTo>
                    <a:pt x="6" y="76"/>
                  </a:lnTo>
                  <a:lnTo>
                    <a:pt x="13" y="73"/>
                  </a:lnTo>
                  <a:lnTo>
                    <a:pt x="23" y="67"/>
                  </a:lnTo>
                  <a:lnTo>
                    <a:pt x="35" y="59"/>
                  </a:lnTo>
                  <a:lnTo>
                    <a:pt x="47" y="50"/>
                  </a:lnTo>
                  <a:lnTo>
                    <a:pt x="60" y="39"/>
                  </a:lnTo>
                  <a:lnTo>
                    <a:pt x="73" y="28"/>
                  </a:lnTo>
                  <a:lnTo>
                    <a:pt x="82" y="15"/>
                  </a:lnTo>
                  <a:lnTo>
                    <a:pt x="91" y="6"/>
                  </a:lnTo>
                  <a:lnTo>
                    <a:pt x="102" y="0"/>
                  </a:lnTo>
                  <a:lnTo>
                    <a:pt x="112" y="0"/>
                  </a:lnTo>
                  <a:lnTo>
                    <a:pt x="120" y="3"/>
                  </a:lnTo>
                  <a:lnTo>
                    <a:pt x="126" y="10"/>
                  </a:lnTo>
                  <a:lnTo>
                    <a:pt x="128" y="20"/>
                  </a:lnTo>
                  <a:lnTo>
                    <a:pt x="125" y="31"/>
                  </a:lnTo>
                  <a:lnTo>
                    <a:pt x="115" y="44"/>
                  </a:lnTo>
                  <a:lnTo>
                    <a:pt x="103" y="56"/>
                  </a:lnTo>
                  <a:lnTo>
                    <a:pt x="91" y="68"/>
                  </a:lnTo>
                  <a:lnTo>
                    <a:pt x="80" y="79"/>
                  </a:lnTo>
                  <a:lnTo>
                    <a:pt x="69" y="90"/>
                  </a:lnTo>
                  <a:lnTo>
                    <a:pt x="58" y="98"/>
                  </a:lnTo>
                  <a:lnTo>
                    <a:pt x="47" y="105"/>
                  </a:lnTo>
                  <a:lnTo>
                    <a:pt x="36" y="109"/>
                  </a:lnTo>
                  <a:lnTo>
                    <a:pt x="25" y="111"/>
                  </a:lnTo>
                  <a:lnTo>
                    <a:pt x="9" y="108"/>
                  </a:lnTo>
                  <a:lnTo>
                    <a:pt x="2" y="102"/>
                  </a:lnTo>
                  <a:lnTo>
                    <a:pt x="0" y="92"/>
                  </a:lnTo>
                  <a:lnTo>
                    <a:pt x="4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31" name="AutoShape 51"/>
          <p:cNvSpPr>
            <a:spLocks noChangeArrowheads="1"/>
          </p:cNvSpPr>
          <p:nvPr/>
        </p:nvSpPr>
        <p:spPr bwMode="auto">
          <a:xfrm>
            <a:off x="1868488" y="1455738"/>
            <a:ext cx="407987" cy="298450"/>
          </a:xfrm>
          <a:prstGeom prst="rightArrow">
            <a:avLst>
              <a:gd name="adj1" fmla="val 50000"/>
              <a:gd name="adj2" fmla="val 74680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32" name="AutoShape 52"/>
          <p:cNvSpPr>
            <a:spLocks noChangeArrowheads="1"/>
          </p:cNvSpPr>
          <p:nvPr/>
        </p:nvSpPr>
        <p:spPr bwMode="auto">
          <a:xfrm>
            <a:off x="3335338" y="1455738"/>
            <a:ext cx="406400" cy="298450"/>
          </a:xfrm>
          <a:prstGeom prst="rightArrow">
            <a:avLst>
              <a:gd name="adj1" fmla="val 50000"/>
              <a:gd name="adj2" fmla="val 74389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33" name="AutoShape 53"/>
          <p:cNvSpPr>
            <a:spLocks noChangeArrowheads="1"/>
          </p:cNvSpPr>
          <p:nvPr/>
        </p:nvSpPr>
        <p:spPr bwMode="auto">
          <a:xfrm>
            <a:off x="4800600" y="1455738"/>
            <a:ext cx="406400" cy="298450"/>
          </a:xfrm>
          <a:prstGeom prst="rightArrow">
            <a:avLst>
              <a:gd name="adj1" fmla="val 50000"/>
              <a:gd name="adj2" fmla="val 74389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34" name="AutoShape 54"/>
          <p:cNvSpPr>
            <a:spLocks noChangeArrowheads="1"/>
          </p:cNvSpPr>
          <p:nvPr/>
        </p:nvSpPr>
        <p:spPr bwMode="auto">
          <a:xfrm>
            <a:off x="2270125" y="2689225"/>
            <a:ext cx="1065213" cy="7667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35" name="AutoShape 55"/>
          <p:cNvSpPr>
            <a:spLocks noChangeArrowheads="1"/>
          </p:cNvSpPr>
          <p:nvPr/>
        </p:nvSpPr>
        <p:spPr bwMode="auto">
          <a:xfrm>
            <a:off x="444500" y="2932113"/>
            <a:ext cx="366713" cy="298450"/>
          </a:xfrm>
          <a:prstGeom prst="rightArrow">
            <a:avLst>
              <a:gd name="adj1" fmla="val 50000"/>
              <a:gd name="adj2" fmla="val 67125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37" name="AutoShape 57"/>
          <p:cNvSpPr>
            <a:spLocks noChangeArrowheads="1"/>
          </p:cNvSpPr>
          <p:nvPr/>
        </p:nvSpPr>
        <p:spPr bwMode="auto">
          <a:xfrm>
            <a:off x="811213" y="2716213"/>
            <a:ext cx="1065212" cy="766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6138" name="Picture 58" descr="MCj031209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1000">
            <a:off x="2613025" y="2859088"/>
            <a:ext cx="323850" cy="342900"/>
          </a:xfrm>
          <a:prstGeom prst="rect">
            <a:avLst/>
          </a:prstGeom>
          <a:noFill/>
          <a:effectLst>
            <a:outerShdw blurRad="63500" dist="107763" dir="81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6139" name="Group 59"/>
          <p:cNvGrpSpPr>
            <a:grpSpLocks/>
          </p:cNvGrpSpPr>
          <p:nvPr/>
        </p:nvGrpSpPr>
        <p:grpSpPr bwMode="auto">
          <a:xfrm>
            <a:off x="973138" y="2887663"/>
            <a:ext cx="633412" cy="323850"/>
            <a:chOff x="4184" y="582"/>
            <a:chExt cx="528" cy="388"/>
          </a:xfrm>
        </p:grpSpPr>
        <p:sp>
          <p:nvSpPr>
            <p:cNvPr id="46140" name="Freeform 60"/>
            <p:cNvSpPr>
              <a:spLocks/>
            </p:cNvSpPr>
            <p:nvPr/>
          </p:nvSpPr>
          <p:spPr bwMode="auto">
            <a:xfrm>
              <a:off x="4599" y="710"/>
              <a:ext cx="113" cy="233"/>
            </a:xfrm>
            <a:custGeom>
              <a:avLst/>
              <a:gdLst>
                <a:gd name="T0" fmla="*/ 423 w 461"/>
                <a:gd name="T1" fmla="*/ 707 h 1124"/>
                <a:gd name="T2" fmla="*/ 361 w 461"/>
                <a:gd name="T3" fmla="*/ 578 h 1124"/>
                <a:gd name="T4" fmla="*/ 317 w 461"/>
                <a:gd name="T5" fmla="*/ 447 h 1124"/>
                <a:gd name="T6" fmla="*/ 288 w 461"/>
                <a:gd name="T7" fmla="*/ 321 h 1124"/>
                <a:gd name="T8" fmla="*/ 271 w 461"/>
                <a:gd name="T9" fmla="*/ 209 h 1124"/>
                <a:gd name="T10" fmla="*/ 262 w 461"/>
                <a:gd name="T11" fmla="*/ 113 h 1124"/>
                <a:gd name="T12" fmla="*/ 259 w 461"/>
                <a:gd name="T13" fmla="*/ 43 h 1124"/>
                <a:gd name="T14" fmla="*/ 259 w 461"/>
                <a:gd name="T15" fmla="*/ 5 h 1124"/>
                <a:gd name="T16" fmla="*/ 247 w 461"/>
                <a:gd name="T17" fmla="*/ 10 h 1124"/>
                <a:gd name="T18" fmla="*/ 221 w 461"/>
                <a:gd name="T19" fmla="*/ 32 h 1124"/>
                <a:gd name="T20" fmla="*/ 194 w 461"/>
                <a:gd name="T21" fmla="*/ 53 h 1124"/>
                <a:gd name="T22" fmla="*/ 166 w 461"/>
                <a:gd name="T23" fmla="*/ 73 h 1124"/>
                <a:gd name="T24" fmla="*/ 137 w 461"/>
                <a:gd name="T25" fmla="*/ 92 h 1124"/>
                <a:gd name="T26" fmla="*/ 107 w 461"/>
                <a:gd name="T27" fmla="*/ 112 h 1124"/>
                <a:gd name="T28" fmla="*/ 76 w 461"/>
                <a:gd name="T29" fmla="*/ 129 h 1124"/>
                <a:gd name="T30" fmla="*/ 45 w 461"/>
                <a:gd name="T31" fmla="*/ 147 h 1124"/>
                <a:gd name="T32" fmla="*/ 56 w 461"/>
                <a:gd name="T33" fmla="*/ 207 h 1124"/>
                <a:gd name="T34" fmla="*/ 99 w 461"/>
                <a:gd name="T35" fmla="*/ 318 h 1124"/>
                <a:gd name="T36" fmla="*/ 129 w 461"/>
                <a:gd name="T37" fmla="*/ 433 h 1124"/>
                <a:gd name="T38" fmla="*/ 144 w 461"/>
                <a:gd name="T39" fmla="*/ 554 h 1124"/>
                <a:gd name="T40" fmla="*/ 144 w 461"/>
                <a:gd name="T41" fmla="*/ 685 h 1124"/>
                <a:gd name="T42" fmla="*/ 125 w 461"/>
                <a:gd name="T43" fmla="*/ 820 h 1124"/>
                <a:gd name="T44" fmla="*/ 87 w 461"/>
                <a:gd name="T45" fmla="*/ 948 h 1124"/>
                <a:gd name="T46" fmla="*/ 33 w 461"/>
                <a:gd name="T47" fmla="*/ 1068 h 1124"/>
                <a:gd name="T48" fmla="*/ 64 w 461"/>
                <a:gd name="T49" fmla="*/ 1097 h 1124"/>
                <a:gd name="T50" fmla="*/ 173 w 461"/>
                <a:gd name="T51" fmla="*/ 1038 h 1124"/>
                <a:gd name="T52" fmla="*/ 262 w 461"/>
                <a:gd name="T53" fmla="*/ 978 h 1124"/>
                <a:gd name="T54" fmla="*/ 333 w 461"/>
                <a:gd name="T55" fmla="*/ 919 h 1124"/>
                <a:gd name="T56" fmla="*/ 386 w 461"/>
                <a:gd name="T57" fmla="*/ 867 h 1124"/>
                <a:gd name="T58" fmla="*/ 424 w 461"/>
                <a:gd name="T59" fmla="*/ 822 h 1124"/>
                <a:gd name="T60" fmla="*/ 448 w 461"/>
                <a:gd name="T61" fmla="*/ 790 h 1124"/>
                <a:gd name="T62" fmla="*/ 460 w 461"/>
                <a:gd name="T63" fmla="*/ 772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1" h="1124">
                  <a:moveTo>
                    <a:pt x="461" y="770"/>
                  </a:moveTo>
                  <a:lnTo>
                    <a:pt x="423" y="707"/>
                  </a:lnTo>
                  <a:lnTo>
                    <a:pt x="390" y="643"/>
                  </a:lnTo>
                  <a:lnTo>
                    <a:pt x="361" y="578"/>
                  </a:lnTo>
                  <a:lnTo>
                    <a:pt x="338" y="513"/>
                  </a:lnTo>
                  <a:lnTo>
                    <a:pt x="317" y="447"/>
                  </a:lnTo>
                  <a:lnTo>
                    <a:pt x="301" y="384"/>
                  </a:lnTo>
                  <a:lnTo>
                    <a:pt x="288" y="321"/>
                  </a:lnTo>
                  <a:lnTo>
                    <a:pt x="278" y="263"/>
                  </a:lnTo>
                  <a:lnTo>
                    <a:pt x="271" y="209"/>
                  </a:lnTo>
                  <a:lnTo>
                    <a:pt x="265" y="158"/>
                  </a:lnTo>
                  <a:lnTo>
                    <a:pt x="262" y="113"/>
                  </a:lnTo>
                  <a:lnTo>
                    <a:pt x="261" y="75"/>
                  </a:lnTo>
                  <a:lnTo>
                    <a:pt x="259" y="43"/>
                  </a:lnTo>
                  <a:lnTo>
                    <a:pt x="259" y="20"/>
                  </a:lnTo>
                  <a:lnTo>
                    <a:pt x="259" y="5"/>
                  </a:lnTo>
                  <a:lnTo>
                    <a:pt x="259" y="0"/>
                  </a:lnTo>
                  <a:lnTo>
                    <a:pt x="247" y="10"/>
                  </a:lnTo>
                  <a:lnTo>
                    <a:pt x="234" y="22"/>
                  </a:lnTo>
                  <a:lnTo>
                    <a:pt x="221" y="32"/>
                  </a:lnTo>
                  <a:lnTo>
                    <a:pt x="208" y="43"/>
                  </a:lnTo>
                  <a:lnTo>
                    <a:pt x="194" y="53"/>
                  </a:lnTo>
                  <a:lnTo>
                    <a:pt x="180" y="63"/>
                  </a:lnTo>
                  <a:lnTo>
                    <a:pt x="166" y="73"/>
                  </a:lnTo>
                  <a:lnTo>
                    <a:pt x="152" y="83"/>
                  </a:lnTo>
                  <a:lnTo>
                    <a:pt x="137" y="92"/>
                  </a:lnTo>
                  <a:lnTo>
                    <a:pt x="122" y="103"/>
                  </a:lnTo>
                  <a:lnTo>
                    <a:pt x="107" y="112"/>
                  </a:lnTo>
                  <a:lnTo>
                    <a:pt x="92" y="121"/>
                  </a:lnTo>
                  <a:lnTo>
                    <a:pt x="76" y="129"/>
                  </a:lnTo>
                  <a:lnTo>
                    <a:pt x="61" y="138"/>
                  </a:lnTo>
                  <a:lnTo>
                    <a:pt x="45" y="147"/>
                  </a:lnTo>
                  <a:lnTo>
                    <a:pt x="29" y="156"/>
                  </a:lnTo>
                  <a:lnTo>
                    <a:pt x="56" y="207"/>
                  </a:lnTo>
                  <a:lnTo>
                    <a:pt x="79" y="262"/>
                  </a:lnTo>
                  <a:lnTo>
                    <a:pt x="99" y="318"/>
                  </a:lnTo>
                  <a:lnTo>
                    <a:pt x="115" y="374"/>
                  </a:lnTo>
                  <a:lnTo>
                    <a:pt x="129" y="433"/>
                  </a:lnTo>
                  <a:lnTo>
                    <a:pt x="139" y="493"/>
                  </a:lnTo>
                  <a:lnTo>
                    <a:pt x="144" y="554"/>
                  </a:lnTo>
                  <a:lnTo>
                    <a:pt x="147" y="616"/>
                  </a:lnTo>
                  <a:lnTo>
                    <a:pt x="144" y="685"/>
                  </a:lnTo>
                  <a:lnTo>
                    <a:pt x="136" y="753"/>
                  </a:lnTo>
                  <a:lnTo>
                    <a:pt x="125" y="820"/>
                  </a:lnTo>
                  <a:lnTo>
                    <a:pt x="109" y="885"/>
                  </a:lnTo>
                  <a:lnTo>
                    <a:pt x="87" y="948"/>
                  </a:lnTo>
                  <a:lnTo>
                    <a:pt x="63" y="1009"/>
                  </a:lnTo>
                  <a:lnTo>
                    <a:pt x="33" y="1068"/>
                  </a:lnTo>
                  <a:lnTo>
                    <a:pt x="0" y="1124"/>
                  </a:lnTo>
                  <a:lnTo>
                    <a:pt x="64" y="1097"/>
                  </a:lnTo>
                  <a:lnTo>
                    <a:pt x="120" y="1068"/>
                  </a:lnTo>
                  <a:lnTo>
                    <a:pt x="173" y="1038"/>
                  </a:lnTo>
                  <a:lnTo>
                    <a:pt x="220" y="1008"/>
                  </a:lnTo>
                  <a:lnTo>
                    <a:pt x="262" y="978"/>
                  </a:lnTo>
                  <a:lnTo>
                    <a:pt x="300" y="948"/>
                  </a:lnTo>
                  <a:lnTo>
                    <a:pt x="333" y="919"/>
                  </a:lnTo>
                  <a:lnTo>
                    <a:pt x="362" y="893"/>
                  </a:lnTo>
                  <a:lnTo>
                    <a:pt x="386" y="867"/>
                  </a:lnTo>
                  <a:lnTo>
                    <a:pt x="408" y="843"/>
                  </a:lnTo>
                  <a:lnTo>
                    <a:pt x="424" y="822"/>
                  </a:lnTo>
                  <a:lnTo>
                    <a:pt x="438" y="804"/>
                  </a:lnTo>
                  <a:lnTo>
                    <a:pt x="448" y="790"/>
                  </a:lnTo>
                  <a:lnTo>
                    <a:pt x="455" y="779"/>
                  </a:lnTo>
                  <a:lnTo>
                    <a:pt x="460" y="772"/>
                  </a:lnTo>
                  <a:lnTo>
                    <a:pt x="461" y="7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1" name="Freeform 61"/>
            <p:cNvSpPr>
              <a:spLocks/>
            </p:cNvSpPr>
            <p:nvPr/>
          </p:nvSpPr>
          <p:spPr bwMode="auto">
            <a:xfrm>
              <a:off x="4361" y="743"/>
              <a:ext cx="274" cy="227"/>
            </a:xfrm>
            <a:custGeom>
              <a:avLst/>
              <a:gdLst>
                <a:gd name="T0" fmla="*/ 976 w 1118"/>
                <a:gd name="T1" fmla="*/ 12 h 1102"/>
                <a:gd name="T2" fmla="*/ 928 w 1118"/>
                <a:gd name="T3" fmla="*/ 35 h 1102"/>
                <a:gd name="T4" fmla="*/ 877 w 1118"/>
                <a:gd name="T5" fmla="*/ 58 h 1102"/>
                <a:gd name="T6" fmla="*/ 826 w 1118"/>
                <a:gd name="T7" fmla="*/ 80 h 1102"/>
                <a:gd name="T8" fmla="*/ 776 w 1118"/>
                <a:gd name="T9" fmla="*/ 101 h 1102"/>
                <a:gd name="T10" fmla="*/ 724 w 1118"/>
                <a:gd name="T11" fmla="*/ 119 h 1102"/>
                <a:gd name="T12" fmla="*/ 672 w 1118"/>
                <a:gd name="T13" fmla="*/ 138 h 1102"/>
                <a:gd name="T14" fmla="*/ 620 w 1118"/>
                <a:gd name="T15" fmla="*/ 155 h 1102"/>
                <a:gd name="T16" fmla="*/ 537 w 1118"/>
                <a:gd name="T17" fmla="*/ 180 h 1102"/>
                <a:gd name="T18" fmla="*/ 424 w 1118"/>
                <a:gd name="T19" fmla="*/ 213 h 1102"/>
                <a:gd name="T20" fmla="*/ 319 w 1118"/>
                <a:gd name="T21" fmla="*/ 238 h 1102"/>
                <a:gd name="T22" fmla="*/ 224 w 1118"/>
                <a:gd name="T23" fmla="*/ 260 h 1102"/>
                <a:gd name="T24" fmla="*/ 142 w 1118"/>
                <a:gd name="T25" fmla="*/ 276 h 1102"/>
                <a:gd name="T26" fmla="*/ 75 w 1118"/>
                <a:gd name="T27" fmla="*/ 289 h 1102"/>
                <a:gd name="T28" fmla="*/ 28 w 1118"/>
                <a:gd name="T29" fmla="*/ 296 h 1102"/>
                <a:gd name="T30" fmla="*/ 4 w 1118"/>
                <a:gd name="T31" fmla="*/ 300 h 1102"/>
                <a:gd name="T32" fmla="*/ 30 w 1118"/>
                <a:gd name="T33" fmla="*/ 341 h 1102"/>
                <a:gd name="T34" fmla="*/ 83 w 1118"/>
                <a:gd name="T35" fmla="*/ 423 h 1102"/>
                <a:gd name="T36" fmla="*/ 127 w 1118"/>
                <a:gd name="T37" fmla="*/ 506 h 1102"/>
                <a:gd name="T38" fmla="*/ 162 w 1118"/>
                <a:gd name="T39" fmla="*/ 589 h 1102"/>
                <a:gd name="T40" fmla="*/ 202 w 1118"/>
                <a:gd name="T41" fmla="*/ 723 h 1102"/>
                <a:gd name="T42" fmla="*/ 231 w 1118"/>
                <a:gd name="T43" fmla="*/ 891 h 1102"/>
                <a:gd name="T44" fmla="*/ 239 w 1118"/>
                <a:gd name="T45" fmla="*/ 1020 h 1102"/>
                <a:gd name="T46" fmla="*/ 238 w 1118"/>
                <a:gd name="T47" fmla="*/ 1092 h 1102"/>
                <a:gd name="T48" fmla="*/ 295 w 1118"/>
                <a:gd name="T49" fmla="*/ 1101 h 1102"/>
                <a:gd name="T50" fmla="*/ 407 w 1118"/>
                <a:gd name="T51" fmla="*/ 1095 h 1102"/>
                <a:gd name="T52" fmla="*/ 512 w 1118"/>
                <a:gd name="T53" fmla="*/ 1085 h 1102"/>
                <a:gd name="T54" fmla="*/ 610 w 1118"/>
                <a:gd name="T55" fmla="*/ 1070 h 1102"/>
                <a:gd name="T56" fmla="*/ 701 w 1118"/>
                <a:gd name="T57" fmla="*/ 1052 h 1102"/>
                <a:gd name="T58" fmla="*/ 786 w 1118"/>
                <a:gd name="T59" fmla="*/ 1032 h 1102"/>
                <a:gd name="T60" fmla="*/ 864 w 1118"/>
                <a:gd name="T61" fmla="*/ 1007 h 1102"/>
                <a:gd name="T62" fmla="*/ 937 w 1118"/>
                <a:gd name="T63" fmla="*/ 982 h 1102"/>
                <a:gd name="T64" fmla="*/ 1004 w 1118"/>
                <a:gd name="T65" fmla="*/ 912 h 1102"/>
                <a:gd name="T66" fmla="*/ 1058 w 1118"/>
                <a:gd name="T67" fmla="*/ 792 h 1102"/>
                <a:gd name="T68" fmla="*/ 1096 w 1118"/>
                <a:gd name="T69" fmla="*/ 664 h 1102"/>
                <a:gd name="T70" fmla="*/ 1115 w 1118"/>
                <a:gd name="T71" fmla="*/ 529 h 1102"/>
                <a:gd name="T72" fmla="*/ 1115 w 1118"/>
                <a:gd name="T73" fmla="*/ 398 h 1102"/>
                <a:gd name="T74" fmla="*/ 1100 w 1118"/>
                <a:gd name="T75" fmla="*/ 277 h 1102"/>
                <a:gd name="T76" fmla="*/ 1070 w 1118"/>
                <a:gd name="T77" fmla="*/ 162 h 1102"/>
                <a:gd name="T78" fmla="*/ 1027 w 1118"/>
                <a:gd name="T79" fmla="*/ 51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18" h="1102">
                  <a:moveTo>
                    <a:pt x="1000" y="0"/>
                  </a:moveTo>
                  <a:lnTo>
                    <a:pt x="976" y="12"/>
                  </a:lnTo>
                  <a:lnTo>
                    <a:pt x="952" y="24"/>
                  </a:lnTo>
                  <a:lnTo>
                    <a:pt x="928" y="35"/>
                  </a:lnTo>
                  <a:lnTo>
                    <a:pt x="902" y="47"/>
                  </a:lnTo>
                  <a:lnTo>
                    <a:pt x="877" y="58"/>
                  </a:lnTo>
                  <a:lnTo>
                    <a:pt x="852" y="70"/>
                  </a:lnTo>
                  <a:lnTo>
                    <a:pt x="826" y="80"/>
                  </a:lnTo>
                  <a:lnTo>
                    <a:pt x="801" y="91"/>
                  </a:lnTo>
                  <a:lnTo>
                    <a:pt x="776" y="101"/>
                  </a:lnTo>
                  <a:lnTo>
                    <a:pt x="749" y="110"/>
                  </a:lnTo>
                  <a:lnTo>
                    <a:pt x="724" y="119"/>
                  </a:lnTo>
                  <a:lnTo>
                    <a:pt x="697" y="129"/>
                  </a:lnTo>
                  <a:lnTo>
                    <a:pt x="672" y="138"/>
                  </a:lnTo>
                  <a:lnTo>
                    <a:pt x="645" y="147"/>
                  </a:lnTo>
                  <a:lnTo>
                    <a:pt x="620" y="155"/>
                  </a:lnTo>
                  <a:lnTo>
                    <a:pt x="595" y="163"/>
                  </a:lnTo>
                  <a:lnTo>
                    <a:pt x="537" y="180"/>
                  </a:lnTo>
                  <a:lnTo>
                    <a:pt x="480" y="198"/>
                  </a:lnTo>
                  <a:lnTo>
                    <a:pt x="424" y="213"/>
                  </a:lnTo>
                  <a:lnTo>
                    <a:pt x="370" y="225"/>
                  </a:lnTo>
                  <a:lnTo>
                    <a:pt x="319" y="238"/>
                  </a:lnTo>
                  <a:lnTo>
                    <a:pt x="270" y="250"/>
                  </a:lnTo>
                  <a:lnTo>
                    <a:pt x="224" y="260"/>
                  </a:lnTo>
                  <a:lnTo>
                    <a:pt x="181" y="268"/>
                  </a:lnTo>
                  <a:lnTo>
                    <a:pt x="142" y="276"/>
                  </a:lnTo>
                  <a:lnTo>
                    <a:pt x="106" y="283"/>
                  </a:lnTo>
                  <a:lnTo>
                    <a:pt x="75" y="289"/>
                  </a:lnTo>
                  <a:lnTo>
                    <a:pt x="50" y="292"/>
                  </a:lnTo>
                  <a:lnTo>
                    <a:pt x="28" y="296"/>
                  </a:lnTo>
                  <a:lnTo>
                    <a:pt x="13" y="298"/>
                  </a:lnTo>
                  <a:lnTo>
                    <a:pt x="4" y="300"/>
                  </a:lnTo>
                  <a:lnTo>
                    <a:pt x="0" y="300"/>
                  </a:lnTo>
                  <a:lnTo>
                    <a:pt x="30" y="341"/>
                  </a:lnTo>
                  <a:lnTo>
                    <a:pt x="58" y="382"/>
                  </a:lnTo>
                  <a:lnTo>
                    <a:pt x="83" y="423"/>
                  </a:lnTo>
                  <a:lnTo>
                    <a:pt x="106" y="465"/>
                  </a:lnTo>
                  <a:lnTo>
                    <a:pt x="127" y="506"/>
                  </a:lnTo>
                  <a:lnTo>
                    <a:pt x="144" y="548"/>
                  </a:lnTo>
                  <a:lnTo>
                    <a:pt x="162" y="589"/>
                  </a:lnTo>
                  <a:lnTo>
                    <a:pt x="175" y="630"/>
                  </a:lnTo>
                  <a:lnTo>
                    <a:pt x="202" y="723"/>
                  </a:lnTo>
                  <a:lnTo>
                    <a:pt x="220" y="810"/>
                  </a:lnTo>
                  <a:lnTo>
                    <a:pt x="231" y="891"/>
                  </a:lnTo>
                  <a:lnTo>
                    <a:pt x="238" y="961"/>
                  </a:lnTo>
                  <a:lnTo>
                    <a:pt x="239" y="1020"/>
                  </a:lnTo>
                  <a:lnTo>
                    <a:pt x="239" y="1064"/>
                  </a:lnTo>
                  <a:lnTo>
                    <a:pt x="238" y="1092"/>
                  </a:lnTo>
                  <a:lnTo>
                    <a:pt x="237" y="1102"/>
                  </a:lnTo>
                  <a:lnTo>
                    <a:pt x="295" y="1101"/>
                  </a:lnTo>
                  <a:lnTo>
                    <a:pt x="352" y="1098"/>
                  </a:lnTo>
                  <a:lnTo>
                    <a:pt x="407" y="1095"/>
                  </a:lnTo>
                  <a:lnTo>
                    <a:pt x="460" y="1090"/>
                  </a:lnTo>
                  <a:lnTo>
                    <a:pt x="512" y="1085"/>
                  </a:lnTo>
                  <a:lnTo>
                    <a:pt x="561" y="1078"/>
                  </a:lnTo>
                  <a:lnTo>
                    <a:pt x="610" y="1070"/>
                  </a:lnTo>
                  <a:lnTo>
                    <a:pt x="656" y="1062"/>
                  </a:lnTo>
                  <a:lnTo>
                    <a:pt x="701" y="1052"/>
                  </a:lnTo>
                  <a:lnTo>
                    <a:pt x="744" y="1042"/>
                  </a:lnTo>
                  <a:lnTo>
                    <a:pt x="786" y="1032"/>
                  </a:lnTo>
                  <a:lnTo>
                    <a:pt x="826" y="1020"/>
                  </a:lnTo>
                  <a:lnTo>
                    <a:pt x="864" y="1007"/>
                  </a:lnTo>
                  <a:lnTo>
                    <a:pt x="901" y="995"/>
                  </a:lnTo>
                  <a:lnTo>
                    <a:pt x="937" y="982"/>
                  </a:lnTo>
                  <a:lnTo>
                    <a:pt x="971" y="968"/>
                  </a:lnTo>
                  <a:lnTo>
                    <a:pt x="1004" y="912"/>
                  </a:lnTo>
                  <a:lnTo>
                    <a:pt x="1034" y="853"/>
                  </a:lnTo>
                  <a:lnTo>
                    <a:pt x="1058" y="792"/>
                  </a:lnTo>
                  <a:lnTo>
                    <a:pt x="1080" y="729"/>
                  </a:lnTo>
                  <a:lnTo>
                    <a:pt x="1096" y="664"/>
                  </a:lnTo>
                  <a:lnTo>
                    <a:pt x="1107" y="597"/>
                  </a:lnTo>
                  <a:lnTo>
                    <a:pt x="1115" y="529"/>
                  </a:lnTo>
                  <a:lnTo>
                    <a:pt x="1118" y="460"/>
                  </a:lnTo>
                  <a:lnTo>
                    <a:pt x="1115" y="398"/>
                  </a:lnTo>
                  <a:lnTo>
                    <a:pt x="1110" y="337"/>
                  </a:lnTo>
                  <a:lnTo>
                    <a:pt x="1100" y="277"/>
                  </a:lnTo>
                  <a:lnTo>
                    <a:pt x="1086" y="218"/>
                  </a:lnTo>
                  <a:lnTo>
                    <a:pt x="1070" y="162"/>
                  </a:lnTo>
                  <a:lnTo>
                    <a:pt x="1050" y="106"/>
                  </a:lnTo>
                  <a:lnTo>
                    <a:pt x="1027" y="51"/>
                  </a:lnTo>
                  <a:lnTo>
                    <a:pt x="10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2" name="Freeform 62"/>
            <p:cNvSpPr>
              <a:spLocks/>
            </p:cNvSpPr>
            <p:nvPr/>
          </p:nvSpPr>
          <p:spPr bwMode="auto">
            <a:xfrm>
              <a:off x="4613" y="733"/>
              <a:ext cx="75" cy="186"/>
            </a:xfrm>
            <a:custGeom>
              <a:avLst/>
              <a:gdLst>
                <a:gd name="T0" fmla="*/ 308 w 308"/>
                <a:gd name="T1" fmla="*/ 656 h 901"/>
                <a:gd name="T2" fmla="*/ 276 w 308"/>
                <a:gd name="T3" fmla="*/ 603 h 901"/>
                <a:gd name="T4" fmla="*/ 247 w 308"/>
                <a:gd name="T5" fmla="*/ 549 h 901"/>
                <a:gd name="T6" fmla="*/ 223 w 308"/>
                <a:gd name="T7" fmla="*/ 492 h 901"/>
                <a:gd name="T8" fmla="*/ 202 w 308"/>
                <a:gd name="T9" fmla="*/ 437 h 901"/>
                <a:gd name="T10" fmla="*/ 185 w 308"/>
                <a:gd name="T11" fmla="*/ 382 h 901"/>
                <a:gd name="T12" fmla="*/ 171 w 308"/>
                <a:gd name="T13" fmla="*/ 326 h 901"/>
                <a:gd name="T14" fmla="*/ 161 w 308"/>
                <a:gd name="T15" fmla="*/ 275 h 901"/>
                <a:gd name="T16" fmla="*/ 151 w 308"/>
                <a:gd name="T17" fmla="*/ 224 h 901"/>
                <a:gd name="T18" fmla="*/ 146 w 308"/>
                <a:gd name="T19" fmla="*/ 178 h 901"/>
                <a:gd name="T20" fmla="*/ 141 w 308"/>
                <a:gd name="T21" fmla="*/ 135 h 901"/>
                <a:gd name="T22" fmla="*/ 138 w 308"/>
                <a:gd name="T23" fmla="*/ 97 h 901"/>
                <a:gd name="T24" fmla="*/ 136 w 308"/>
                <a:gd name="T25" fmla="*/ 64 h 901"/>
                <a:gd name="T26" fmla="*/ 135 w 308"/>
                <a:gd name="T27" fmla="*/ 37 h 901"/>
                <a:gd name="T28" fmla="*/ 135 w 308"/>
                <a:gd name="T29" fmla="*/ 18 h 901"/>
                <a:gd name="T30" fmla="*/ 135 w 308"/>
                <a:gd name="T31" fmla="*/ 5 h 901"/>
                <a:gd name="T32" fmla="*/ 135 w 308"/>
                <a:gd name="T33" fmla="*/ 0 h 901"/>
                <a:gd name="T34" fmla="*/ 120 w 308"/>
                <a:gd name="T35" fmla="*/ 13 h 901"/>
                <a:gd name="T36" fmla="*/ 104 w 308"/>
                <a:gd name="T37" fmla="*/ 27 h 901"/>
                <a:gd name="T38" fmla="*/ 88 w 308"/>
                <a:gd name="T39" fmla="*/ 40 h 901"/>
                <a:gd name="T40" fmla="*/ 72 w 308"/>
                <a:gd name="T41" fmla="*/ 51 h 901"/>
                <a:gd name="T42" fmla="*/ 55 w 308"/>
                <a:gd name="T43" fmla="*/ 64 h 901"/>
                <a:gd name="T44" fmla="*/ 37 w 308"/>
                <a:gd name="T45" fmla="*/ 75 h 901"/>
                <a:gd name="T46" fmla="*/ 19 w 308"/>
                <a:gd name="T47" fmla="*/ 87 h 901"/>
                <a:gd name="T48" fmla="*/ 0 w 308"/>
                <a:gd name="T49" fmla="*/ 98 h 901"/>
                <a:gd name="T50" fmla="*/ 21 w 308"/>
                <a:gd name="T51" fmla="*/ 146 h 901"/>
                <a:gd name="T52" fmla="*/ 40 w 308"/>
                <a:gd name="T53" fmla="*/ 194 h 901"/>
                <a:gd name="T54" fmla="*/ 56 w 308"/>
                <a:gd name="T55" fmla="*/ 244 h 901"/>
                <a:gd name="T56" fmla="*/ 68 w 308"/>
                <a:gd name="T57" fmla="*/ 294 h 901"/>
                <a:gd name="T58" fmla="*/ 79 w 308"/>
                <a:gd name="T59" fmla="*/ 346 h 901"/>
                <a:gd name="T60" fmla="*/ 87 w 308"/>
                <a:gd name="T61" fmla="*/ 399 h 901"/>
                <a:gd name="T62" fmla="*/ 91 w 308"/>
                <a:gd name="T63" fmla="*/ 453 h 901"/>
                <a:gd name="T64" fmla="*/ 93 w 308"/>
                <a:gd name="T65" fmla="*/ 507 h 901"/>
                <a:gd name="T66" fmla="*/ 91 w 308"/>
                <a:gd name="T67" fmla="*/ 559 h 901"/>
                <a:gd name="T68" fmla="*/ 87 w 308"/>
                <a:gd name="T69" fmla="*/ 611 h 901"/>
                <a:gd name="T70" fmla="*/ 80 w 308"/>
                <a:gd name="T71" fmla="*/ 662 h 901"/>
                <a:gd name="T72" fmla="*/ 71 w 308"/>
                <a:gd name="T73" fmla="*/ 711 h 901"/>
                <a:gd name="T74" fmla="*/ 58 w 308"/>
                <a:gd name="T75" fmla="*/ 761 h 901"/>
                <a:gd name="T76" fmla="*/ 43 w 308"/>
                <a:gd name="T77" fmla="*/ 808 h 901"/>
                <a:gd name="T78" fmla="*/ 27 w 308"/>
                <a:gd name="T79" fmla="*/ 855 h 901"/>
                <a:gd name="T80" fmla="*/ 7 w 308"/>
                <a:gd name="T81" fmla="*/ 901 h 901"/>
                <a:gd name="T82" fmla="*/ 47 w 308"/>
                <a:gd name="T83" fmla="*/ 879 h 901"/>
                <a:gd name="T84" fmla="*/ 82 w 308"/>
                <a:gd name="T85" fmla="*/ 857 h 901"/>
                <a:gd name="T86" fmla="*/ 116 w 308"/>
                <a:gd name="T87" fmla="*/ 836 h 901"/>
                <a:gd name="T88" fmla="*/ 146 w 308"/>
                <a:gd name="T89" fmla="*/ 815 h 901"/>
                <a:gd name="T90" fmla="*/ 173 w 308"/>
                <a:gd name="T91" fmla="*/ 793 h 901"/>
                <a:gd name="T92" fmla="*/ 197 w 308"/>
                <a:gd name="T93" fmla="*/ 773 h 901"/>
                <a:gd name="T94" fmla="*/ 219 w 308"/>
                <a:gd name="T95" fmla="*/ 754 h 901"/>
                <a:gd name="T96" fmla="*/ 239 w 308"/>
                <a:gd name="T97" fmla="*/ 735 h 901"/>
                <a:gd name="T98" fmla="*/ 256 w 308"/>
                <a:gd name="T99" fmla="*/ 718 h 901"/>
                <a:gd name="T100" fmla="*/ 270 w 308"/>
                <a:gd name="T101" fmla="*/ 703 h 901"/>
                <a:gd name="T102" fmla="*/ 281 w 308"/>
                <a:gd name="T103" fmla="*/ 689 h 901"/>
                <a:gd name="T104" fmla="*/ 292 w 308"/>
                <a:gd name="T105" fmla="*/ 678 h 901"/>
                <a:gd name="T106" fmla="*/ 299 w 308"/>
                <a:gd name="T107" fmla="*/ 669 h 901"/>
                <a:gd name="T108" fmla="*/ 303 w 308"/>
                <a:gd name="T109" fmla="*/ 662 h 901"/>
                <a:gd name="T110" fmla="*/ 307 w 308"/>
                <a:gd name="T111" fmla="*/ 657 h 901"/>
                <a:gd name="T112" fmla="*/ 308 w 308"/>
                <a:gd name="T113" fmla="*/ 656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8" h="901">
                  <a:moveTo>
                    <a:pt x="308" y="656"/>
                  </a:moveTo>
                  <a:lnTo>
                    <a:pt x="276" y="603"/>
                  </a:lnTo>
                  <a:lnTo>
                    <a:pt x="247" y="549"/>
                  </a:lnTo>
                  <a:lnTo>
                    <a:pt x="223" y="492"/>
                  </a:lnTo>
                  <a:lnTo>
                    <a:pt x="202" y="437"/>
                  </a:lnTo>
                  <a:lnTo>
                    <a:pt x="185" y="382"/>
                  </a:lnTo>
                  <a:lnTo>
                    <a:pt x="171" y="326"/>
                  </a:lnTo>
                  <a:lnTo>
                    <a:pt x="161" y="275"/>
                  </a:lnTo>
                  <a:lnTo>
                    <a:pt x="151" y="224"/>
                  </a:lnTo>
                  <a:lnTo>
                    <a:pt x="146" y="178"/>
                  </a:lnTo>
                  <a:lnTo>
                    <a:pt x="141" y="135"/>
                  </a:lnTo>
                  <a:lnTo>
                    <a:pt x="138" y="97"/>
                  </a:lnTo>
                  <a:lnTo>
                    <a:pt x="136" y="64"/>
                  </a:lnTo>
                  <a:lnTo>
                    <a:pt x="135" y="37"/>
                  </a:lnTo>
                  <a:lnTo>
                    <a:pt x="135" y="18"/>
                  </a:lnTo>
                  <a:lnTo>
                    <a:pt x="135" y="5"/>
                  </a:lnTo>
                  <a:lnTo>
                    <a:pt x="135" y="0"/>
                  </a:lnTo>
                  <a:lnTo>
                    <a:pt x="120" y="13"/>
                  </a:lnTo>
                  <a:lnTo>
                    <a:pt x="104" y="27"/>
                  </a:lnTo>
                  <a:lnTo>
                    <a:pt x="88" y="40"/>
                  </a:lnTo>
                  <a:lnTo>
                    <a:pt x="72" y="51"/>
                  </a:lnTo>
                  <a:lnTo>
                    <a:pt x="55" y="64"/>
                  </a:lnTo>
                  <a:lnTo>
                    <a:pt x="37" y="75"/>
                  </a:lnTo>
                  <a:lnTo>
                    <a:pt x="19" y="87"/>
                  </a:lnTo>
                  <a:lnTo>
                    <a:pt x="0" y="98"/>
                  </a:lnTo>
                  <a:lnTo>
                    <a:pt x="21" y="146"/>
                  </a:lnTo>
                  <a:lnTo>
                    <a:pt x="40" y="194"/>
                  </a:lnTo>
                  <a:lnTo>
                    <a:pt x="56" y="244"/>
                  </a:lnTo>
                  <a:lnTo>
                    <a:pt x="68" y="294"/>
                  </a:lnTo>
                  <a:lnTo>
                    <a:pt x="79" y="346"/>
                  </a:lnTo>
                  <a:lnTo>
                    <a:pt x="87" y="399"/>
                  </a:lnTo>
                  <a:lnTo>
                    <a:pt x="91" y="453"/>
                  </a:lnTo>
                  <a:lnTo>
                    <a:pt x="93" y="507"/>
                  </a:lnTo>
                  <a:lnTo>
                    <a:pt x="91" y="559"/>
                  </a:lnTo>
                  <a:lnTo>
                    <a:pt x="87" y="611"/>
                  </a:lnTo>
                  <a:lnTo>
                    <a:pt x="80" y="662"/>
                  </a:lnTo>
                  <a:lnTo>
                    <a:pt x="71" y="711"/>
                  </a:lnTo>
                  <a:lnTo>
                    <a:pt x="58" y="761"/>
                  </a:lnTo>
                  <a:lnTo>
                    <a:pt x="43" y="808"/>
                  </a:lnTo>
                  <a:lnTo>
                    <a:pt x="27" y="855"/>
                  </a:lnTo>
                  <a:lnTo>
                    <a:pt x="7" y="901"/>
                  </a:lnTo>
                  <a:lnTo>
                    <a:pt x="47" y="879"/>
                  </a:lnTo>
                  <a:lnTo>
                    <a:pt x="82" y="857"/>
                  </a:lnTo>
                  <a:lnTo>
                    <a:pt x="116" y="836"/>
                  </a:lnTo>
                  <a:lnTo>
                    <a:pt x="146" y="815"/>
                  </a:lnTo>
                  <a:lnTo>
                    <a:pt x="173" y="793"/>
                  </a:lnTo>
                  <a:lnTo>
                    <a:pt x="197" y="773"/>
                  </a:lnTo>
                  <a:lnTo>
                    <a:pt x="219" y="754"/>
                  </a:lnTo>
                  <a:lnTo>
                    <a:pt x="239" y="735"/>
                  </a:lnTo>
                  <a:lnTo>
                    <a:pt x="256" y="718"/>
                  </a:lnTo>
                  <a:lnTo>
                    <a:pt x="270" y="703"/>
                  </a:lnTo>
                  <a:lnTo>
                    <a:pt x="281" y="689"/>
                  </a:lnTo>
                  <a:lnTo>
                    <a:pt x="292" y="678"/>
                  </a:lnTo>
                  <a:lnTo>
                    <a:pt x="299" y="669"/>
                  </a:lnTo>
                  <a:lnTo>
                    <a:pt x="303" y="662"/>
                  </a:lnTo>
                  <a:lnTo>
                    <a:pt x="307" y="657"/>
                  </a:lnTo>
                  <a:lnTo>
                    <a:pt x="308" y="656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3" name="Freeform 63"/>
            <p:cNvSpPr>
              <a:spLocks/>
            </p:cNvSpPr>
            <p:nvPr/>
          </p:nvSpPr>
          <p:spPr bwMode="auto">
            <a:xfrm>
              <a:off x="4388" y="753"/>
              <a:ext cx="247" cy="202"/>
            </a:xfrm>
            <a:custGeom>
              <a:avLst/>
              <a:gdLst>
                <a:gd name="T0" fmla="*/ 881 w 1007"/>
                <a:gd name="T1" fmla="*/ 20 h 976"/>
                <a:gd name="T2" fmla="*/ 810 w 1007"/>
                <a:gd name="T3" fmla="*/ 57 h 976"/>
                <a:gd name="T4" fmla="*/ 736 w 1007"/>
                <a:gd name="T5" fmla="*/ 90 h 976"/>
                <a:gd name="T6" fmla="*/ 660 w 1007"/>
                <a:gd name="T7" fmla="*/ 121 h 976"/>
                <a:gd name="T8" fmla="*/ 584 w 1007"/>
                <a:gd name="T9" fmla="*/ 149 h 976"/>
                <a:gd name="T10" fmla="*/ 507 w 1007"/>
                <a:gd name="T11" fmla="*/ 174 h 976"/>
                <a:gd name="T12" fmla="*/ 432 w 1007"/>
                <a:gd name="T13" fmla="*/ 196 h 976"/>
                <a:gd name="T14" fmla="*/ 359 w 1007"/>
                <a:gd name="T15" fmla="*/ 217 h 976"/>
                <a:gd name="T16" fmla="*/ 290 w 1007"/>
                <a:gd name="T17" fmla="*/ 234 h 976"/>
                <a:gd name="T18" fmla="*/ 226 w 1007"/>
                <a:gd name="T19" fmla="*/ 248 h 976"/>
                <a:gd name="T20" fmla="*/ 167 w 1007"/>
                <a:gd name="T21" fmla="*/ 261 h 976"/>
                <a:gd name="T22" fmla="*/ 116 w 1007"/>
                <a:gd name="T23" fmla="*/ 271 h 976"/>
                <a:gd name="T24" fmla="*/ 73 w 1007"/>
                <a:gd name="T25" fmla="*/ 279 h 976"/>
                <a:gd name="T26" fmla="*/ 38 w 1007"/>
                <a:gd name="T27" fmla="*/ 285 h 976"/>
                <a:gd name="T28" fmla="*/ 14 w 1007"/>
                <a:gd name="T29" fmla="*/ 288 h 976"/>
                <a:gd name="T30" fmla="*/ 1 w 1007"/>
                <a:gd name="T31" fmla="*/ 291 h 976"/>
                <a:gd name="T32" fmla="*/ 41 w 1007"/>
                <a:gd name="T33" fmla="*/ 349 h 976"/>
                <a:gd name="T34" fmla="*/ 107 w 1007"/>
                <a:gd name="T35" fmla="*/ 468 h 976"/>
                <a:gd name="T36" fmla="*/ 153 w 1007"/>
                <a:gd name="T37" fmla="*/ 586 h 976"/>
                <a:gd name="T38" fmla="*/ 182 w 1007"/>
                <a:gd name="T39" fmla="*/ 696 h 976"/>
                <a:gd name="T40" fmla="*/ 197 w 1007"/>
                <a:gd name="T41" fmla="*/ 796 h 976"/>
                <a:gd name="T42" fmla="*/ 203 w 1007"/>
                <a:gd name="T43" fmla="*/ 879 h 976"/>
                <a:gd name="T44" fmla="*/ 204 w 1007"/>
                <a:gd name="T45" fmla="*/ 939 h 976"/>
                <a:gd name="T46" fmla="*/ 202 w 1007"/>
                <a:gd name="T47" fmla="*/ 971 h 976"/>
                <a:gd name="T48" fmla="*/ 261 w 1007"/>
                <a:gd name="T49" fmla="*/ 974 h 976"/>
                <a:gd name="T50" fmla="*/ 374 w 1007"/>
                <a:gd name="T51" fmla="*/ 963 h 976"/>
                <a:gd name="T52" fmla="*/ 480 w 1007"/>
                <a:gd name="T53" fmla="*/ 948 h 976"/>
                <a:gd name="T54" fmla="*/ 577 w 1007"/>
                <a:gd name="T55" fmla="*/ 929 h 976"/>
                <a:gd name="T56" fmla="*/ 667 w 1007"/>
                <a:gd name="T57" fmla="*/ 906 h 976"/>
                <a:gd name="T58" fmla="*/ 749 w 1007"/>
                <a:gd name="T59" fmla="*/ 879 h 976"/>
                <a:gd name="T60" fmla="*/ 823 w 1007"/>
                <a:gd name="T61" fmla="*/ 850 h 976"/>
                <a:gd name="T62" fmla="*/ 890 w 1007"/>
                <a:gd name="T63" fmla="*/ 819 h 976"/>
                <a:gd name="T64" fmla="*/ 941 w 1007"/>
                <a:gd name="T65" fmla="*/ 757 h 976"/>
                <a:gd name="T66" fmla="*/ 972 w 1007"/>
                <a:gd name="T67" fmla="*/ 663 h 976"/>
                <a:gd name="T68" fmla="*/ 994 w 1007"/>
                <a:gd name="T69" fmla="*/ 564 h 976"/>
                <a:gd name="T70" fmla="*/ 1005 w 1007"/>
                <a:gd name="T71" fmla="*/ 461 h 976"/>
                <a:gd name="T72" fmla="*/ 1005 w 1007"/>
                <a:gd name="T73" fmla="*/ 355 h 976"/>
                <a:gd name="T74" fmla="*/ 993 w 1007"/>
                <a:gd name="T75" fmla="*/ 248 h 976"/>
                <a:gd name="T76" fmla="*/ 970 w 1007"/>
                <a:gd name="T77" fmla="*/ 146 h 976"/>
                <a:gd name="T78" fmla="*/ 935 w 1007"/>
                <a:gd name="T79" fmla="*/ 48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07" h="976">
                  <a:moveTo>
                    <a:pt x="914" y="0"/>
                  </a:moveTo>
                  <a:lnTo>
                    <a:pt x="881" y="20"/>
                  </a:lnTo>
                  <a:lnTo>
                    <a:pt x="845" y="38"/>
                  </a:lnTo>
                  <a:lnTo>
                    <a:pt x="810" y="57"/>
                  </a:lnTo>
                  <a:lnTo>
                    <a:pt x="773" y="74"/>
                  </a:lnTo>
                  <a:lnTo>
                    <a:pt x="736" y="90"/>
                  </a:lnTo>
                  <a:lnTo>
                    <a:pt x="698" y="106"/>
                  </a:lnTo>
                  <a:lnTo>
                    <a:pt x="660" y="121"/>
                  </a:lnTo>
                  <a:lnTo>
                    <a:pt x="622" y="135"/>
                  </a:lnTo>
                  <a:lnTo>
                    <a:pt x="584" y="149"/>
                  </a:lnTo>
                  <a:lnTo>
                    <a:pt x="545" y="162"/>
                  </a:lnTo>
                  <a:lnTo>
                    <a:pt x="507" y="174"/>
                  </a:lnTo>
                  <a:lnTo>
                    <a:pt x="469" y="186"/>
                  </a:lnTo>
                  <a:lnTo>
                    <a:pt x="432" y="196"/>
                  </a:lnTo>
                  <a:lnTo>
                    <a:pt x="395" y="207"/>
                  </a:lnTo>
                  <a:lnTo>
                    <a:pt x="359" y="217"/>
                  </a:lnTo>
                  <a:lnTo>
                    <a:pt x="325" y="225"/>
                  </a:lnTo>
                  <a:lnTo>
                    <a:pt x="290" y="234"/>
                  </a:lnTo>
                  <a:lnTo>
                    <a:pt x="257" y="241"/>
                  </a:lnTo>
                  <a:lnTo>
                    <a:pt x="226" y="248"/>
                  </a:lnTo>
                  <a:lnTo>
                    <a:pt x="196" y="255"/>
                  </a:lnTo>
                  <a:lnTo>
                    <a:pt x="167" y="261"/>
                  </a:lnTo>
                  <a:lnTo>
                    <a:pt x="140" y="266"/>
                  </a:lnTo>
                  <a:lnTo>
                    <a:pt x="116" y="271"/>
                  </a:lnTo>
                  <a:lnTo>
                    <a:pt x="93" y="276"/>
                  </a:lnTo>
                  <a:lnTo>
                    <a:pt x="73" y="279"/>
                  </a:lnTo>
                  <a:lnTo>
                    <a:pt x="54" y="283"/>
                  </a:lnTo>
                  <a:lnTo>
                    <a:pt x="38" y="285"/>
                  </a:lnTo>
                  <a:lnTo>
                    <a:pt x="24" y="287"/>
                  </a:lnTo>
                  <a:lnTo>
                    <a:pt x="14" y="288"/>
                  </a:lnTo>
                  <a:lnTo>
                    <a:pt x="7" y="290"/>
                  </a:lnTo>
                  <a:lnTo>
                    <a:pt x="1" y="291"/>
                  </a:lnTo>
                  <a:lnTo>
                    <a:pt x="0" y="291"/>
                  </a:lnTo>
                  <a:lnTo>
                    <a:pt x="41" y="349"/>
                  </a:lnTo>
                  <a:lnTo>
                    <a:pt x="77" y="408"/>
                  </a:lnTo>
                  <a:lnTo>
                    <a:pt x="107" y="468"/>
                  </a:lnTo>
                  <a:lnTo>
                    <a:pt x="132" y="527"/>
                  </a:lnTo>
                  <a:lnTo>
                    <a:pt x="153" y="586"/>
                  </a:lnTo>
                  <a:lnTo>
                    <a:pt x="169" y="642"/>
                  </a:lnTo>
                  <a:lnTo>
                    <a:pt x="182" y="696"/>
                  </a:lnTo>
                  <a:lnTo>
                    <a:pt x="191" y="748"/>
                  </a:lnTo>
                  <a:lnTo>
                    <a:pt x="197" y="796"/>
                  </a:lnTo>
                  <a:lnTo>
                    <a:pt x="200" y="840"/>
                  </a:lnTo>
                  <a:lnTo>
                    <a:pt x="203" y="879"/>
                  </a:lnTo>
                  <a:lnTo>
                    <a:pt x="204" y="912"/>
                  </a:lnTo>
                  <a:lnTo>
                    <a:pt x="204" y="939"/>
                  </a:lnTo>
                  <a:lnTo>
                    <a:pt x="203" y="959"/>
                  </a:lnTo>
                  <a:lnTo>
                    <a:pt x="202" y="971"/>
                  </a:lnTo>
                  <a:lnTo>
                    <a:pt x="202" y="976"/>
                  </a:lnTo>
                  <a:lnTo>
                    <a:pt x="261" y="974"/>
                  </a:lnTo>
                  <a:lnTo>
                    <a:pt x="319" y="969"/>
                  </a:lnTo>
                  <a:lnTo>
                    <a:pt x="374" y="963"/>
                  </a:lnTo>
                  <a:lnTo>
                    <a:pt x="428" y="956"/>
                  </a:lnTo>
                  <a:lnTo>
                    <a:pt x="480" y="948"/>
                  </a:lnTo>
                  <a:lnTo>
                    <a:pt x="530" y="939"/>
                  </a:lnTo>
                  <a:lnTo>
                    <a:pt x="577" y="929"/>
                  </a:lnTo>
                  <a:lnTo>
                    <a:pt x="623" y="917"/>
                  </a:lnTo>
                  <a:lnTo>
                    <a:pt x="667" y="906"/>
                  </a:lnTo>
                  <a:lnTo>
                    <a:pt x="708" y="893"/>
                  </a:lnTo>
                  <a:lnTo>
                    <a:pt x="749" y="879"/>
                  </a:lnTo>
                  <a:lnTo>
                    <a:pt x="787" y="864"/>
                  </a:lnTo>
                  <a:lnTo>
                    <a:pt x="823" y="850"/>
                  </a:lnTo>
                  <a:lnTo>
                    <a:pt x="858" y="834"/>
                  </a:lnTo>
                  <a:lnTo>
                    <a:pt x="890" y="819"/>
                  </a:lnTo>
                  <a:lnTo>
                    <a:pt x="921" y="803"/>
                  </a:lnTo>
                  <a:lnTo>
                    <a:pt x="941" y="757"/>
                  </a:lnTo>
                  <a:lnTo>
                    <a:pt x="957" y="710"/>
                  </a:lnTo>
                  <a:lnTo>
                    <a:pt x="972" y="663"/>
                  </a:lnTo>
                  <a:lnTo>
                    <a:pt x="985" y="613"/>
                  </a:lnTo>
                  <a:lnTo>
                    <a:pt x="994" y="564"/>
                  </a:lnTo>
                  <a:lnTo>
                    <a:pt x="1001" y="513"/>
                  </a:lnTo>
                  <a:lnTo>
                    <a:pt x="1005" y="461"/>
                  </a:lnTo>
                  <a:lnTo>
                    <a:pt x="1007" y="409"/>
                  </a:lnTo>
                  <a:lnTo>
                    <a:pt x="1005" y="355"/>
                  </a:lnTo>
                  <a:lnTo>
                    <a:pt x="1001" y="301"/>
                  </a:lnTo>
                  <a:lnTo>
                    <a:pt x="993" y="248"/>
                  </a:lnTo>
                  <a:lnTo>
                    <a:pt x="982" y="196"/>
                  </a:lnTo>
                  <a:lnTo>
                    <a:pt x="970" y="146"/>
                  </a:lnTo>
                  <a:lnTo>
                    <a:pt x="954" y="96"/>
                  </a:lnTo>
                  <a:lnTo>
                    <a:pt x="935" y="48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4" name="Freeform 64"/>
            <p:cNvSpPr>
              <a:spLocks/>
            </p:cNvSpPr>
            <p:nvPr/>
          </p:nvSpPr>
          <p:spPr bwMode="auto">
            <a:xfrm>
              <a:off x="4430" y="877"/>
              <a:ext cx="92" cy="83"/>
            </a:xfrm>
            <a:custGeom>
              <a:avLst/>
              <a:gdLst>
                <a:gd name="T0" fmla="*/ 0 w 376"/>
                <a:gd name="T1" fmla="*/ 382 h 399"/>
                <a:gd name="T2" fmla="*/ 3 w 376"/>
                <a:gd name="T3" fmla="*/ 380 h 399"/>
                <a:gd name="T4" fmla="*/ 7 w 376"/>
                <a:gd name="T5" fmla="*/ 373 h 399"/>
                <a:gd name="T6" fmla="*/ 17 w 376"/>
                <a:gd name="T7" fmla="*/ 360 h 399"/>
                <a:gd name="T8" fmla="*/ 29 w 376"/>
                <a:gd name="T9" fmla="*/ 345 h 399"/>
                <a:gd name="T10" fmla="*/ 44 w 376"/>
                <a:gd name="T11" fmla="*/ 326 h 399"/>
                <a:gd name="T12" fmla="*/ 63 w 376"/>
                <a:gd name="T13" fmla="*/ 304 h 399"/>
                <a:gd name="T14" fmla="*/ 85 w 376"/>
                <a:gd name="T15" fmla="*/ 280 h 399"/>
                <a:gd name="T16" fmla="*/ 109 w 376"/>
                <a:gd name="T17" fmla="*/ 252 h 399"/>
                <a:gd name="T18" fmla="*/ 135 w 376"/>
                <a:gd name="T19" fmla="*/ 223 h 399"/>
                <a:gd name="T20" fmla="*/ 164 w 376"/>
                <a:gd name="T21" fmla="*/ 192 h 399"/>
                <a:gd name="T22" fmla="*/ 194 w 376"/>
                <a:gd name="T23" fmla="*/ 160 h 399"/>
                <a:gd name="T24" fmla="*/ 227 w 376"/>
                <a:gd name="T25" fmla="*/ 128 h 399"/>
                <a:gd name="T26" fmla="*/ 262 w 376"/>
                <a:gd name="T27" fmla="*/ 95 h 399"/>
                <a:gd name="T28" fmla="*/ 299 w 376"/>
                <a:gd name="T29" fmla="*/ 63 h 399"/>
                <a:gd name="T30" fmla="*/ 337 w 376"/>
                <a:gd name="T31" fmla="*/ 31 h 399"/>
                <a:gd name="T32" fmla="*/ 376 w 376"/>
                <a:gd name="T33" fmla="*/ 0 h 399"/>
                <a:gd name="T34" fmla="*/ 374 w 376"/>
                <a:gd name="T35" fmla="*/ 3 h 399"/>
                <a:gd name="T36" fmla="*/ 369 w 376"/>
                <a:gd name="T37" fmla="*/ 12 h 399"/>
                <a:gd name="T38" fmla="*/ 360 w 376"/>
                <a:gd name="T39" fmla="*/ 27 h 399"/>
                <a:gd name="T40" fmla="*/ 348 w 376"/>
                <a:gd name="T41" fmla="*/ 47 h 399"/>
                <a:gd name="T42" fmla="*/ 333 w 376"/>
                <a:gd name="T43" fmla="*/ 71 h 399"/>
                <a:gd name="T44" fmla="*/ 316 w 376"/>
                <a:gd name="T45" fmla="*/ 98 h 399"/>
                <a:gd name="T46" fmla="*/ 295 w 376"/>
                <a:gd name="T47" fmla="*/ 128 h 399"/>
                <a:gd name="T48" fmla="*/ 273 w 376"/>
                <a:gd name="T49" fmla="*/ 159 h 399"/>
                <a:gd name="T50" fmla="*/ 249 w 376"/>
                <a:gd name="T51" fmla="*/ 192 h 399"/>
                <a:gd name="T52" fmla="*/ 224 w 376"/>
                <a:gd name="T53" fmla="*/ 225 h 399"/>
                <a:gd name="T54" fmla="*/ 196 w 376"/>
                <a:gd name="T55" fmla="*/ 259 h 399"/>
                <a:gd name="T56" fmla="*/ 167 w 376"/>
                <a:gd name="T57" fmla="*/ 291 h 399"/>
                <a:gd name="T58" fmla="*/ 139 w 376"/>
                <a:gd name="T59" fmla="*/ 322 h 399"/>
                <a:gd name="T60" fmla="*/ 108 w 376"/>
                <a:gd name="T61" fmla="*/ 351 h 399"/>
                <a:gd name="T62" fmla="*/ 76 w 376"/>
                <a:gd name="T63" fmla="*/ 376 h 399"/>
                <a:gd name="T64" fmla="*/ 45 w 376"/>
                <a:gd name="T65" fmla="*/ 398 h 399"/>
                <a:gd name="T66" fmla="*/ 44 w 376"/>
                <a:gd name="T67" fmla="*/ 398 h 399"/>
                <a:gd name="T68" fmla="*/ 41 w 376"/>
                <a:gd name="T69" fmla="*/ 398 h 399"/>
                <a:gd name="T70" fmla="*/ 36 w 376"/>
                <a:gd name="T71" fmla="*/ 399 h 399"/>
                <a:gd name="T72" fmla="*/ 29 w 376"/>
                <a:gd name="T73" fmla="*/ 398 h 399"/>
                <a:gd name="T74" fmla="*/ 22 w 376"/>
                <a:gd name="T75" fmla="*/ 397 h 399"/>
                <a:gd name="T76" fmla="*/ 14 w 376"/>
                <a:gd name="T77" fmla="*/ 394 h 399"/>
                <a:gd name="T78" fmla="*/ 7 w 376"/>
                <a:gd name="T79" fmla="*/ 389 h 399"/>
                <a:gd name="T80" fmla="*/ 0 w 376"/>
                <a:gd name="T81" fmla="*/ 382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76" h="399">
                  <a:moveTo>
                    <a:pt x="0" y="382"/>
                  </a:moveTo>
                  <a:lnTo>
                    <a:pt x="3" y="380"/>
                  </a:lnTo>
                  <a:lnTo>
                    <a:pt x="7" y="373"/>
                  </a:lnTo>
                  <a:lnTo>
                    <a:pt x="17" y="360"/>
                  </a:lnTo>
                  <a:lnTo>
                    <a:pt x="29" y="345"/>
                  </a:lnTo>
                  <a:lnTo>
                    <a:pt x="44" y="326"/>
                  </a:lnTo>
                  <a:lnTo>
                    <a:pt x="63" y="304"/>
                  </a:lnTo>
                  <a:lnTo>
                    <a:pt x="85" y="280"/>
                  </a:lnTo>
                  <a:lnTo>
                    <a:pt x="109" y="252"/>
                  </a:lnTo>
                  <a:lnTo>
                    <a:pt x="135" y="223"/>
                  </a:lnTo>
                  <a:lnTo>
                    <a:pt x="164" y="192"/>
                  </a:lnTo>
                  <a:lnTo>
                    <a:pt x="194" y="160"/>
                  </a:lnTo>
                  <a:lnTo>
                    <a:pt x="227" y="128"/>
                  </a:lnTo>
                  <a:lnTo>
                    <a:pt x="262" y="95"/>
                  </a:lnTo>
                  <a:lnTo>
                    <a:pt x="299" y="63"/>
                  </a:lnTo>
                  <a:lnTo>
                    <a:pt x="337" y="31"/>
                  </a:lnTo>
                  <a:lnTo>
                    <a:pt x="376" y="0"/>
                  </a:lnTo>
                  <a:lnTo>
                    <a:pt x="374" y="3"/>
                  </a:lnTo>
                  <a:lnTo>
                    <a:pt x="369" y="12"/>
                  </a:lnTo>
                  <a:lnTo>
                    <a:pt x="360" y="27"/>
                  </a:lnTo>
                  <a:lnTo>
                    <a:pt x="348" y="47"/>
                  </a:lnTo>
                  <a:lnTo>
                    <a:pt x="333" y="71"/>
                  </a:lnTo>
                  <a:lnTo>
                    <a:pt x="316" y="98"/>
                  </a:lnTo>
                  <a:lnTo>
                    <a:pt x="295" y="128"/>
                  </a:lnTo>
                  <a:lnTo>
                    <a:pt x="273" y="159"/>
                  </a:lnTo>
                  <a:lnTo>
                    <a:pt x="249" y="192"/>
                  </a:lnTo>
                  <a:lnTo>
                    <a:pt x="224" y="225"/>
                  </a:lnTo>
                  <a:lnTo>
                    <a:pt x="196" y="259"/>
                  </a:lnTo>
                  <a:lnTo>
                    <a:pt x="167" y="291"/>
                  </a:lnTo>
                  <a:lnTo>
                    <a:pt x="139" y="322"/>
                  </a:lnTo>
                  <a:lnTo>
                    <a:pt x="108" y="351"/>
                  </a:lnTo>
                  <a:lnTo>
                    <a:pt x="76" y="376"/>
                  </a:lnTo>
                  <a:lnTo>
                    <a:pt x="45" y="398"/>
                  </a:lnTo>
                  <a:lnTo>
                    <a:pt x="44" y="398"/>
                  </a:lnTo>
                  <a:lnTo>
                    <a:pt x="41" y="398"/>
                  </a:lnTo>
                  <a:lnTo>
                    <a:pt x="36" y="399"/>
                  </a:lnTo>
                  <a:lnTo>
                    <a:pt x="29" y="398"/>
                  </a:lnTo>
                  <a:lnTo>
                    <a:pt x="22" y="397"/>
                  </a:lnTo>
                  <a:lnTo>
                    <a:pt x="14" y="394"/>
                  </a:lnTo>
                  <a:lnTo>
                    <a:pt x="7" y="389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5" name="Freeform 65"/>
            <p:cNvSpPr>
              <a:spLocks/>
            </p:cNvSpPr>
            <p:nvPr/>
          </p:nvSpPr>
          <p:spPr bwMode="auto">
            <a:xfrm>
              <a:off x="4632" y="858"/>
              <a:ext cx="69" cy="17"/>
            </a:xfrm>
            <a:custGeom>
              <a:avLst/>
              <a:gdLst>
                <a:gd name="T0" fmla="*/ 7 w 280"/>
                <a:gd name="T1" fmla="*/ 0 h 85"/>
                <a:gd name="T2" fmla="*/ 6 w 280"/>
                <a:gd name="T3" fmla="*/ 13 h 85"/>
                <a:gd name="T4" fmla="*/ 4 w 280"/>
                <a:gd name="T5" fmla="*/ 24 h 85"/>
                <a:gd name="T6" fmla="*/ 2 w 280"/>
                <a:gd name="T7" fmla="*/ 37 h 85"/>
                <a:gd name="T8" fmla="*/ 0 w 280"/>
                <a:gd name="T9" fmla="*/ 50 h 85"/>
                <a:gd name="T10" fmla="*/ 14 w 280"/>
                <a:gd name="T11" fmla="*/ 54 h 85"/>
                <a:gd name="T12" fmla="*/ 28 w 280"/>
                <a:gd name="T13" fmla="*/ 58 h 85"/>
                <a:gd name="T14" fmla="*/ 42 w 280"/>
                <a:gd name="T15" fmla="*/ 61 h 85"/>
                <a:gd name="T16" fmla="*/ 57 w 280"/>
                <a:gd name="T17" fmla="*/ 66 h 85"/>
                <a:gd name="T18" fmla="*/ 71 w 280"/>
                <a:gd name="T19" fmla="*/ 69 h 85"/>
                <a:gd name="T20" fmla="*/ 86 w 280"/>
                <a:gd name="T21" fmla="*/ 71 h 85"/>
                <a:gd name="T22" fmla="*/ 103 w 280"/>
                <a:gd name="T23" fmla="*/ 75 h 85"/>
                <a:gd name="T24" fmla="*/ 119 w 280"/>
                <a:gd name="T25" fmla="*/ 77 h 85"/>
                <a:gd name="T26" fmla="*/ 135 w 280"/>
                <a:gd name="T27" fmla="*/ 80 h 85"/>
                <a:gd name="T28" fmla="*/ 151 w 280"/>
                <a:gd name="T29" fmla="*/ 82 h 85"/>
                <a:gd name="T30" fmla="*/ 168 w 280"/>
                <a:gd name="T31" fmla="*/ 84 h 85"/>
                <a:gd name="T32" fmla="*/ 184 w 280"/>
                <a:gd name="T33" fmla="*/ 85 h 85"/>
                <a:gd name="T34" fmla="*/ 202 w 280"/>
                <a:gd name="T35" fmla="*/ 85 h 85"/>
                <a:gd name="T36" fmla="*/ 219 w 280"/>
                <a:gd name="T37" fmla="*/ 85 h 85"/>
                <a:gd name="T38" fmla="*/ 236 w 280"/>
                <a:gd name="T39" fmla="*/ 85 h 85"/>
                <a:gd name="T40" fmla="*/ 253 w 280"/>
                <a:gd name="T41" fmla="*/ 84 h 85"/>
                <a:gd name="T42" fmla="*/ 258 w 280"/>
                <a:gd name="T43" fmla="*/ 82 h 85"/>
                <a:gd name="T44" fmla="*/ 267 w 280"/>
                <a:gd name="T45" fmla="*/ 75 h 85"/>
                <a:gd name="T46" fmla="*/ 275 w 280"/>
                <a:gd name="T47" fmla="*/ 62 h 85"/>
                <a:gd name="T48" fmla="*/ 280 w 280"/>
                <a:gd name="T49" fmla="*/ 45 h 85"/>
                <a:gd name="T50" fmla="*/ 279 w 280"/>
                <a:gd name="T51" fmla="*/ 45 h 85"/>
                <a:gd name="T52" fmla="*/ 275 w 280"/>
                <a:gd name="T53" fmla="*/ 44 h 85"/>
                <a:gd name="T54" fmla="*/ 270 w 280"/>
                <a:gd name="T55" fmla="*/ 42 h 85"/>
                <a:gd name="T56" fmla="*/ 262 w 280"/>
                <a:gd name="T57" fmla="*/ 40 h 85"/>
                <a:gd name="T58" fmla="*/ 252 w 280"/>
                <a:gd name="T59" fmla="*/ 37 h 85"/>
                <a:gd name="T60" fmla="*/ 240 w 280"/>
                <a:gd name="T61" fmla="*/ 35 h 85"/>
                <a:gd name="T62" fmla="*/ 226 w 280"/>
                <a:gd name="T63" fmla="*/ 31 h 85"/>
                <a:gd name="T64" fmla="*/ 210 w 280"/>
                <a:gd name="T65" fmla="*/ 28 h 85"/>
                <a:gd name="T66" fmla="*/ 191 w 280"/>
                <a:gd name="T67" fmla="*/ 24 h 85"/>
                <a:gd name="T68" fmla="*/ 171 w 280"/>
                <a:gd name="T69" fmla="*/ 21 h 85"/>
                <a:gd name="T70" fmla="*/ 149 w 280"/>
                <a:gd name="T71" fmla="*/ 16 h 85"/>
                <a:gd name="T72" fmla="*/ 124 w 280"/>
                <a:gd name="T73" fmla="*/ 13 h 85"/>
                <a:gd name="T74" fmla="*/ 98 w 280"/>
                <a:gd name="T75" fmla="*/ 9 h 85"/>
                <a:gd name="T76" fmla="*/ 69 w 280"/>
                <a:gd name="T77" fmla="*/ 6 h 85"/>
                <a:gd name="T78" fmla="*/ 39 w 280"/>
                <a:gd name="T79" fmla="*/ 2 h 85"/>
                <a:gd name="T80" fmla="*/ 7 w 280"/>
                <a:gd name="T8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0" h="85">
                  <a:moveTo>
                    <a:pt x="7" y="0"/>
                  </a:moveTo>
                  <a:lnTo>
                    <a:pt x="6" y="13"/>
                  </a:lnTo>
                  <a:lnTo>
                    <a:pt x="4" y="24"/>
                  </a:lnTo>
                  <a:lnTo>
                    <a:pt x="2" y="37"/>
                  </a:lnTo>
                  <a:lnTo>
                    <a:pt x="0" y="50"/>
                  </a:lnTo>
                  <a:lnTo>
                    <a:pt x="14" y="54"/>
                  </a:lnTo>
                  <a:lnTo>
                    <a:pt x="28" y="58"/>
                  </a:lnTo>
                  <a:lnTo>
                    <a:pt x="42" y="61"/>
                  </a:lnTo>
                  <a:lnTo>
                    <a:pt x="57" y="66"/>
                  </a:lnTo>
                  <a:lnTo>
                    <a:pt x="71" y="69"/>
                  </a:lnTo>
                  <a:lnTo>
                    <a:pt x="86" y="71"/>
                  </a:lnTo>
                  <a:lnTo>
                    <a:pt x="103" y="75"/>
                  </a:lnTo>
                  <a:lnTo>
                    <a:pt x="119" y="77"/>
                  </a:lnTo>
                  <a:lnTo>
                    <a:pt x="135" y="80"/>
                  </a:lnTo>
                  <a:lnTo>
                    <a:pt x="151" y="82"/>
                  </a:lnTo>
                  <a:lnTo>
                    <a:pt x="168" y="84"/>
                  </a:lnTo>
                  <a:lnTo>
                    <a:pt x="184" y="85"/>
                  </a:lnTo>
                  <a:lnTo>
                    <a:pt x="202" y="85"/>
                  </a:lnTo>
                  <a:lnTo>
                    <a:pt x="219" y="85"/>
                  </a:lnTo>
                  <a:lnTo>
                    <a:pt x="236" y="85"/>
                  </a:lnTo>
                  <a:lnTo>
                    <a:pt x="253" y="84"/>
                  </a:lnTo>
                  <a:lnTo>
                    <a:pt x="258" y="82"/>
                  </a:lnTo>
                  <a:lnTo>
                    <a:pt x="267" y="75"/>
                  </a:lnTo>
                  <a:lnTo>
                    <a:pt x="275" y="62"/>
                  </a:lnTo>
                  <a:lnTo>
                    <a:pt x="280" y="45"/>
                  </a:lnTo>
                  <a:lnTo>
                    <a:pt x="279" y="45"/>
                  </a:lnTo>
                  <a:lnTo>
                    <a:pt x="275" y="44"/>
                  </a:lnTo>
                  <a:lnTo>
                    <a:pt x="270" y="42"/>
                  </a:lnTo>
                  <a:lnTo>
                    <a:pt x="262" y="40"/>
                  </a:lnTo>
                  <a:lnTo>
                    <a:pt x="252" y="37"/>
                  </a:lnTo>
                  <a:lnTo>
                    <a:pt x="240" y="35"/>
                  </a:lnTo>
                  <a:lnTo>
                    <a:pt x="226" y="31"/>
                  </a:lnTo>
                  <a:lnTo>
                    <a:pt x="210" y="28"/>
                  </a:lnTo>
                  <a:lnTo>
                    <a:pt x="191" y="24"/>
                  </a:lnTo>
                  <a:lnTo>
                    <a:pt x="171" y="21"/>
                  </a:lnTo>
                  <a:lnTo>
                    <a:pt x="149" y="16"/>
                  </a:lnTo>
                  <a:lnTo>
                    <a:pt x="124" y="13"/>
                  </a:lnTo>
                  <a:lnTo>
                    <a:pt x="98" y="9"/>
                  </a:lnTo>
                  <a:lnTo>
                    <a:pt x="69" y="6"/>
                  </a:lnTo>
                  <a:lnTo>
                    <a:pt x="39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6" name="Freeform 66"/>
            <p:cNvSpPr>
              <a:spLocks/>
            </p:cNvSpPr>
            <p:nvPr/>
          </p:nvSpPr>
          <p:spPr bwMode="auto">
            <a:xfrm>
              <a:off x="4599" y="856"/>
              <a:ext cx="35" cy="12"/>
            </a:xfrm>
            <a:custGeom>
              <a:avLst/>
              <a:gdLst>
                <a:gd name="T0" fmla="*/ 0 w 144"/>
                <a:gd name="T1" fmla="*/ 0 h 58"/>
                <a:gd name="T2" fmla="*/ 2 w 144"/>
                <a:gd name="T3" fmla="*/ 1 h 58"/>
                <a:gd name="T4" fmla="*/ 10 w 144"/>
                <a:gd name="T5" fmla="*/ 6 h 58"/>
                <a:gd name="T6" fmla="*/ 22 w 144"/>
                <a:gd name="T7" fmla="*/ 12 h 58"/>
                <a:gd name="T8" fmla="*/ 38 w 144"/>
                <a:gd name="T9" fmla="*/ 18 h 58"/>
                <a:gd name="T10" fmla="*/ 58 w 144"/>
                <a:gd name="T11" fmla="*/ 28 h 58"/>
                <a:gd name="T12" fmla="*/ 81 w 144"/>
                <a:gd name="T13" fmla="*/ 37 h 58"/>
                <a:gd name="T14" fmla="*/ 108 w 144"/>
                <a:gd name="T15" fmla="*/ 47 h 58"/>
                <a:gd name="T16" fmla="*/ 137 w 144"/>
                <a:gd name="T17" fmla="*/ 58 h 58"/>
                <a:gd name="T18" fmla="*/ 139 w 144"/>
                <a:gd name="T19" fmla="*/ 45 h 58"/>
                <a:gd name="T20" fmla="*/ 141 w 144"/>
                <a:gd name="T21" fmla="*/ 32 h 58"/>
                <a:gd name="T22" fmla="*/ 143 w 144"/>
                <a:gd name="T23" fmla="*/ 21 h 58"/>
                <a:gd name="T24" fmla="*/ 144 w 144"/>
                <a:gd name="T25" fmla="*/ 8 h 58"/>
                <a:gd name="T26" fmla="*/ 128 w 144"/>
                <a:gd name="T27" fmla="*/ 7 h 58"/>
                <a:gd name="T28" fmla="*/ 111 w 144"/>
                <a:gd name="T29" fmla="*/ 6 h 58"/>
                <a:gd name="T30" fmla="*/ 93 w 144"/>
                <a:gd name="T31" fmla="*/ 5 h 58"/>
                <a:gd name="T32" fmla="*/ 75 w 144"/>
                <a:gd name="T33" fmla="*/ 3 h 58"/>
                <a:gd name="T34" fmla="*/ 56 w 144"/>
                <a:gd name="T35" fmla="*/ 2 h 58"/>
                <a:gd name="T36" fmla="*/ 38 w 144"/>
                <a:gd name="T37" fmla="*/ 1 h 58"/>
                <a:gd name="T38" fmla="*/ 20 w 144"/>
                <a:gd name="T39" fmla="*/ 0 h 58"/>
                <a:gd name="T40" fmla="*/ 0 w 144"/>
                <a:gd name="T4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58">
                  <a:moveTo>
                    <a:pt x="0" y="0"/>
                  </a:moveTo>
                  <a:lnTo>
                    <a:pt x="2" y="1"/>
                  </a:lnTo>
                  <a:lnTo>
                    <a:pt x="10" y="6"/>
                  </a:lnTo>
                  <a:lnTo>
                    <a:pt x="22" y="12"/>
                  </a:lnTo>
                  <a:lnTo>
                    <a:pt x="38" y="18"/>
                  </a:lnTo>
                  <a:lnTo>
                    <a:pt x="58" y="28"/>
                  </a:lnTo>
                  <a:lnTo>
                    <a:pt x="81" y="37"/>
                  </a:lnTo>
                  <a:lnTo>
                    <a:pt x="108" y="47"/>
                  </a:lnTo>
                  <a:lnTo>
                    <a:pt x="137" y="58"/>
                  </a:lnTo>
                  <a:lnTo>
                    <a:pt x="139" y="45"/>
                  </a:lnTo>
                  <a:lnTo>
                    <a:pt x="141" y="32"/>
                  </a:lnTo>
                  <a:lnTo>
                    <a:pt x="143" y="21"/>
                  </a:lnTo>
                  <a:lnTo>
                    <a:pt x="144" y="8"/>
                  </a:lnTo>
                  <a:lnTo>
                    <a:pt x="128" y="7"/>
                  </a:lnTo>
                  <a:lnTo>
                    <a:pt x="111" y="6"/>
                  </a:lnTo>
                  <a:lnTo>
                    <a:pt x="93" y="5"/>
                  </a:lnTo>
                  <a:lnTo>
                    <a:pt x="75" y="3"/>
                  </a:lnTo>
                  <a:lnTo>
                    <a:pt x="56" y="2"/>
                  </a:lnTo>
                  <a:lnTo>
                    <a:pt x="38" y="1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7" name="Freeform 67"/>
            <p:cNvSpPr>
              <a:spLocks/>
            </p:cNvSpPr>
            <p:nvPr/>
          </p:nvSpPr>
          <p:spPr bwMode="auto">
            <a:xfrm>
              <a:off x="4621" y="729"/>
              <a:ext cx="31" cy="64"/>
            </a:xfrm>
            <a:custGeom>
              <a:avLst/>
              <a:gdLst>
                <a:gd name="T0" fmla="*/ 124 w 124"/>
                <a:gd name="T1" fmla="*/ 6 h 310"/>
                <a:gd name="T2" fmla="*/ 83 w 124"/>
                <a:gd name="T3" fmla="*/ 0 h 310"/>
                <a:gd name="T4" fmla="*/ 82 w 124"/>
                <a:gd name="T5" fmla="*/ 4 h 310"/>
                <a:gd name="T6" fmla="*/ 77 w 124"/>
                <a:gd name="T7" fmla="*/ 16 h 310"/>
                <a:gd name="T8" fmla="*/ 71 w 124"/>
                <a:gd name="T9" fmla="*/ 36 h 310"/>
                <a:gd name="T10" fmla="*/ 61 w 124"/>
                <a:gd name="T11" fmla="*/ 61 h 310"/>
                <a:gd name="T12" fmla="*/ 49 w 124"/>
                <a:gd name="T13" fmla="*/ 91 h 310"/>
                <a:gd name="T14" fmla="*/ 35 w 124"/>
                <a:gd name="T15" fmla="*/ 125 h 310"/>
                <a:gd name="T16" fmla="*/ 19 w 124"/>
                <a:gd name="T17" fmla="*/ 165 h 310"/>
                <a:gd name="T18" fmla="*/ 0 w 124"/>
                <a:gd name="T19" fmla="*/ 205 h 310"/>
                <a:gd name="T20" fmla="*/ 8 w 124"/>
                <a:gd name="T21" fmla="*/ 230 h 310"/>
                <a:gd name="T22" fmla="*/ 16 w 124"/>
                <a:gd name="T23" fmla="*/ 257 h 310"/>
                <a:gd name="T24" fmla="*/ 24 w 124"/>
                <a:gd name="T25" fmla="*/ 283 h 310"/>
                <a:gd name="T26" fmla="*/ 31 w 124"/>
                <a:gd name="T27" fmla="*/ 310 h 310"/>
                <a:gd name="T28" fmla="*/ 53 w 124"/>
                <a:gd name="T29" fmla="*/ 252 h 310"/>
                <a:gd name="T30" fmla="*/ 72 w 124"/>
                <a:gd name="T31" fmla="*/ 197 h 310"/>
                <a:gd name="T32" fmla="*/ 88 w 124"/>
                <a:gd name="T33" fmla="*/ 145 h 310"/>
                <a:gd name="T34" fmla="*/ 101 w 124"/>
                <a:gd name="T35" fmla="*/ 99 h 310"/>
                <a:gd name="T36" fmla="*/ 111 w 124"/>
                <a:gd name="T37" fmla="*/ 61 h 310"/>
                <a:gd name="T38" fmla="*/ 118 w 124"/>
                <a:gd name="T39" fmla="*/ 31 h 310"/>
                <a:gd name="T40" fmla="*/ 122 w 124"/>
                <a:gd name="T41" fmla="*/ 13 h 310"/>
                <a:gd name="T42" fmla="*/ 124 w 124"/>
                <a:gd name="T43" fmla="*/ 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4" h="310">
                  <a:moveTo>
                    <a:pt x="124" y="6"/>
                  </a:moveTo>
                  <a:lnTo>
                    <a:pt x="83" y="0"/>
                  </a:lnTo>
                  <a:lnTo>
                    <a:pt x="82" y="4"/>
                  </a:lnTo>
                  <a:lnTo>
                    <a:pt x="77" y="16"/>
                  </a:lnTo>
                  <a:lnTo>
                    <a:pt x="71" y="36"/>
                  </a:lnTo>
                  <a:lnTo>
                    <a:pt x="61" y="61"/>
                  </a:lnTo>
                  <a:lnTo>
                    <a:pt x="49" y="91"/>
                  </a:lnTo>
                  <a:lnTo>
                    <a:pt x="35" y="125"/>
                  </a:lnTo>
                  <a:lnTo>
                    <a:pt x="19" y="165"/>
                  </a:lnTo>
                  <a:lnTo>
                    <a:pt x="0" y="205"/>
                  </a:lnTo>
                  <a:lnTo>
                    <a:pt x="8" y="230"/>
                  </a:lnTo>
                  <a:lnTo>
                    <a:pt x="16" y="257"/>
                  </a:lnTo>
                  <a:lnTo>
                    <a:pt x="24" y="283"/>
                  </a:lnTo>
                  <a:lnTo>
                    <a:pt x="31" y="310"/>
                  </a:lnTo>
                  <a:lnTo>
                    <a:pt x="53" y="252"/>
                  </a:lnTo>
                  <a:lnTo>
                    <a:pt x="72" y="197"/>
                  </a:lnTo>
                  <a:lnTo>
                    <a:pt x="88" y="145"/>
                  </a:lnTo>
                  <a:lnTo>
                    <a:pt x="101" y="99"/>
                  </a:lnTo>
                  <a:lnTo>
                    <a:pt x="111" y="61"/>
                  </a:lnTo>
                  <a:lnTo>
                    <a:pt x="118" y="31"/>
                  </a:lnTo>
                  <a:lnTo>
                    <a:pt x="122" y="13"/>
                  </a:lnTo>
                  <a:lnTo>
                    <a:pt x="12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8" name="Freeform 68"/>
            <p:cNvSpPr>
              <a:spLocks/>
            </p:cNvSpPr>
            <p:nvPr/>
          </p:nvSpPr>
          <p:spPr bwMode="auto">
            <a:xfrm>
              <a:off x="4381" y="771"/>
              <a:ext cx="248" cy="96"/>
            </a:xfrm>
            <a:custGeom>
              <a:avLst/>
              <a:gdLst>
                <a:gd name="T0" fmla="*/ 661 w 1013"/>
                <a:gd name="T1" fmla="*/ 367 h 461"/>
                <a:gd name="T2" fmla="*/ 567 w 1013"/>
                <a:gd name="T3" fmla="*/ 359 h 461"/>
                <a:gd name="T4" fmla="*/ 459 w 1013"/>
                <a:gd name="T5" fmla="*/ 336 h 461"/>
                <a:gd name="T6" fmla="*/ 349 w 1013"/>
                <a:gd name="T7" fmla="*/ 302 h 461"/>
                <a:gd name="T8" fmla="*/ 242 w 1013"/>
                <a:gd name="T9" fmla="*/ 263 h 461"/>
                <a:gd name="T10" fmla="*/ 148 w 1013"/>
                <a:gd name="T11" fmla="*/ 223 h 461"/>
                <a:gd name="T12" fmla="*/ 78 w 1013"/>
                <a:gd name="T13" fmla="*/ 192 h 461"/>
                <a:gd name="T14" fmla="*/ 39 w 1013"/>
                <a:gd name="T15" fmla="*/ 174 h 461"/>
                <a:gd name="T16" fmla="*/ 32 w 1013"/>
                <a:gd name="T17" fmla="*/ 170 h 461"/>
                <a:gd name="T18" fmla="*/ 22 w 1013"/>
                <a:gd name="T19" fmla="*/ 168 h 461"/>
                <a:gd name="T20" fmla="*/ 8 w 1013"/>
                <a:gd name="T21" fmla="*/ 169 h 461"/>
                <a:gd name="T22" fmla="*/ 0 w 1013"/>
                <a:gd name="T23" fmla="*/ 178 h 461"/>
                <a:gd name="T24" fmla="*/ 7 w 1013"/>
                <a:gd name="T25" fmla="*/ 198 h 461"/>
                <a:gd name="T26" fmla="*/ 52 w 1013"/>
                <a:gd name="T27" fmla="*/ 231 h 461"/>
                <a:gd name="T28" fmla="*/ 130 w 1013"/>
                <a:gd name="T29" fmla="*/ 278 h 461"/>
                <a:gd name="T30" fmla="*/ 234 w 1013"/>
                <a:gd name="T31" fmla="*/ 332 h 461"/>
                <a:gd name="T32" fmla="*/ 351 w 1013"/>
                <a:gd name="T33" fmla="*/ 384 h 461"/>
                <a:gd name="T34" fmla="*/ 473 w 1013"/>
                <a:gd name="T35" fmla="*/ 427 h 461"/>
                <a:gd name="T36" fmla="*/ 590 w 1013"/>
                <a:gd name="T37" fmla="*/ 455 h 461"/>
                <a:gd name="T38" fmla="*/ 692 w 1013"/>
                <a:gd name="T39" fmla="*/ 460 h 461"/>
                <a:gd name="T40" fmla="*/ 758 w 1013"/>
                <a:gd name="T41" fmla="*/ 442 h 461"/>
                <a:gd name="T42" fmla="*/ 801 w 1013"/>
                <a:gd name="T43" fmla="*/ 417 h 461"/>
                <a:gd name="T44" fmla="*/ 843 w 1013"/>
                <a:gd name="T45" fmla="*/ 384 h 461"/>
                <a:gd name="T46" fmla="*/ 881 w 1013"/>
                <a:gd name="T47" fmla="*/ 342 h 461"/>
                <a:gd name="T48" fmla="*/ 916 w 1013"/>
                <a:gd name="T49" fmla="*/ 295 h 461"/>
                <a:gd name="T50" fmla="*/ 947 w 1013"/>
                <a:gd name="T51" fmla="*/ 243 h 461"/>
                <a:gd name="T52" fmla="*/ 975 w 1013"/>
                <a:gd name="T53" fmla="*/ 189 h 461"/>
                <a:gd name="T54" fmla="*/ 1002 w 1013"/>
                <a:gd name="T55" fmla="*/ 132 h 461"/>
                <a:gd name="T56" fmla="*/ 1006 w 1013"/>
                <a:gd name="T57" fmla="*/ 78 h 461"/>
                <a:gd name="T58" fmla="*/ 990 w 1013"/>
                <a:gd name="T59" fmla="*/ 25 h 461"/>
                <a:gd name="T60" fmla="*/ 968 w 1013"/>
                <a:gd name="T61" fmla="*/ 29 h 461"/>
                <a:gd name="T62" fmla="*/ 939 w 1013"/>
                <a:gd name="T63" fmla="*/ 89 h 461"/>
                <a:gd name="T64" fmla="*/ 906 w 1013"/>
                <a:gd name="T65" fmla="*/ 147 h 461"/>
                <a:gd name="T66" fmla="*/ 872 w 1013"/>
                <a:gd name="T67" fmla="*/ 204 h 461"/>
                <a:gd name="T68" fmla="*/ 835 w 1013"/>
                <a:gd name="T69" fmla="*/ 256 h 461"/>
                <a:gd name="T70" fmla="*/ 798 w 1013"/>
                <a:gd name="T71" fmla="*/ 299 h 461"/>
                <a:gd name="T72" fmla="*/ 759 w 1013"/>
                <a:gd name="T73" fmla="*/ 334 h 461"/>
                <a:gd name="T74" fmla="*/ 720 w 1013"/>
                <a:gd name="T75" fmla="*/ 357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13" h="461">
                  <a:moveTo>
                    <a:pt x="700" y="363"/>
                  </a:moveTo>
                  <a:lnTo>
                    <a:pt x="661" y="367"/>
                  </a:lnTo>
                  <a:lnTo>
                    <a:pt x="616" y="366"/>
                  </a:lnTo>
                  <a:lnTo>
                    <a:pt x="567" y="359"/>
                  </a:lnTo>
                  <a:lnTo>
                    <a:pt x="515" y="349"/>
                  </a:lnTo>
                  <a:lnTo>
                    <a:pt x="459" y="336"/>
                  </a:lnTo>
                  <a:lnTo>
                    <a:pt x="404" y="319"/>
                  </a:lnTo>
                  <a:lnTo>
                    <a:pt x="349" y="302"/>
                  </a:lnTo>
                  <a:lnTo>
                    <a:pt x="295" y="282"/>
                  </a:lnTo>
                  <a:lnTo>
                    <a:pt x="242" y="263"/>
                  </a:lnTo>
                  <a:lnTo>
                    <a:pt x="193" y="242"/>
                  </a:lnTo>
                  <a:lnTo>
                    <a:pt x="148" y="223"/>
                  </a:lnTo>
                  <a:lnTo>
                    <a:pt x="110" y="207"/>
                  </a:lnTo>
                  <a:lnTo>
                    <a:pt x="78" y="192"/>
                  </a:lnTo>
                  <a:lnTo>
                    <a:pt x="54" y="182"/>
                  </a:lnTo>
                  <a:lnTo>
                    <a:pt x="39" y="174"/>
                  </a:lnTo>
                  <a:lnTo>
                    <a:pt x="33" y="172"/>
                  </a:lnTo>
                  <a:lnTo>
                    <a:pt x="32" y="170"/>
                  </a:lnTo>
                  <a:lnTo>
                    <a:pt x="28" y="169"/>
                  </a:lnTo>
                  <a:lnTo>
                    <a:pt x="22" y="168"/>
                  </a:lnTo>
                  <a:lnTo>
                    <a:pt x="15" y="168"/>
                  </a:lnTo>
                  <a:lnTo>
                    <a:pt x="8" y="169"/>
                  </a:lnTo>
                  <a:lnTo>
                    <a:pt x="2" y="172"/>
                  </a:lnTo>
                  <a:lnTo>
                    <a:pt x="0" y="178"/>
                  </a:lnTo>
                  <a:lnTo>
                    <a:pt x="0" y="189"/>
                  </a:lnTo>
                  <a:lnTo>
                    <a:pt x="7" y="198"/>
                  </a:lnTo>
                  <a:lnTo>
                    <a:pt x="24" y="213"/>
                  </a:lnTo>
                  <a:lnTo>
                    <a:pt x="52" y="231"/>
                  </a:lnTo>
                  <a:lnTo>
                    <a:pt x="87" y="253"/>
                  </a:lnTo>
                  <a:lnTo>
                    <a:pt x="130" y="278"/>
                  </a:lnTo>
                  <a:lnTo>
                    <a:pt x="180" y="304"/>
                  </a:lnTo>
                  <a:lnTo>
                    <a:pt x="234" y="332"/>
                  </a:lnTo>
                  <a:lnTo>
                    <a:pt x="291" y="358"/>
                  </a:lnTo>
                  <a:lnTo>
                    <a:pt x="351" y="384"/>
                  </a:lnTo>
                  <a:lnTo>
                    <a:pt x="412" y="407"/>
                  </a:lnTo>
                  <a:lnTo>
                    <a:pt x="473" y="427"/>
                  </a:lnTo>
                  <a:lnTo>
                    <a:pt x="533" y="443"/>
                  </a:lnTo>
                  <a:lnTo>
                    <a:pt x="590" y="455"/>
                  </a:lnTo>
                  <a:lnTo>
                    <a:pt x="644" y="461"/>
                  </a:lnTo>
                  <a:lnTo>
                    <a:pt x="692" y="460"/>
                  </a:lnTo>
                  <a:lnTo>
                    <a:pt x="735" y="451"/>
                  </a:lnTo>
                  <a:lnTo>
                    <a:pt x="758" y="442"/>
                  </a:lnTo>
                  <a:lnTo>
                    <a:pt x="781" y="431"/>
                  </a:lnTo>
                  <a:lnTo>
                    <a:pt x="801" y="417"/>
                  </a:lnTo>
                  <a:lnTo>
                    <a:pt x="822" y="401"/>
                  </a:lnTo>
                  <a:lnTo>
                    <a:pt x="843" y="384"/>
                  </a:lnTo>
                  <a:lnTo>
                    <a:pt x="861" y="364"/>
                  </a:lnTo>
                  <a:lnTo>
                    <a:pt x="881" y="342"/>
                  </a:lnTo>
                  <a:lnTo>
                    <a:pt x="898" y="319"/>
                  </a:lnTo>
                  <a:lnTo>
                    <a:pt x="916" y="295"/>
                  </a:lnTo>
                  <a:lnTo>
                    <a:pt x="932" y="269"/>
                  </a:lnTo>
                  <a:lnTo>
                    <a:pt x="947" y="243"/>
                  </a:lnTo>
                  <a:lnTo>
                    <a:pt x="962" y="216"/>
                  </a:lnTo>
                  <a:lnTo>
                    <a:pt x="975" y="189"/>
                  </a:lnTo>
                  <a:lnTo>
                    <a:pt x="989" y="161"/>
                  </a:lnTo>
                  <a:lnTo>
                    <a:pt x="1002" y="132"/>
                  </a:lnTo>
                  <a:lnTo>
                    <a:pt x="1013" y="105"/>
                  </a:lnTo>
                  <a:lnTo>
                    <a:pt x="1006" y="78"/>
                  </a:lnTo>
                  <a:lnTo>
                    <a:pt x="998" y="52"/>
                  </a:lnTo>
                  <a:lnTo>
                    <a:pt x="990" y="25"/>
                  </a:lnTo>
                  <a:lnTo>
                    <a:pt x="982" y="0"/>
                  </a:lnTo>
                  <a:lnTo>
                    <a:pt x="968" y="29"/>
                  </a:lnTo>
                  <a:lnTo>
                    <a:pt x="954" y="59"/>
                  </a:lnTo>
                  <a:lnTo>
                    <a:pt x="939" y="89"/>
                  </a:lnTo>
                  <a:lnTo>
                    <a:pt x="922" y="119"/>
                  </a:lnTo>
                  <a:lnTo>
                    <a:pt x="906" y="147"/>
                  </a:lnTo>
                  <a:lnTo>
                    <a:pt x="889" y="176"/>
                  </a:lnTo>
                  <a:lnTo>
                    <a:pt x="872" y="204"/>
                  </a:lnTo>
                  <a:lnTo>
                    <a:pt x="853" y="230"/>
                  </a:lnTo>
                  <a:lnTo>
                    <a:pt x="835" y="256"/>
                  </a:lnTo>
                  <a:lnTo>
                    <a:pt x="816" y="279"/>
                  </a:lnTo>
                  <a:lnTo>
                    <a:pt x="798" y="299"/>
                  </a:lnTo>
                  <a:lnTo>
                    <a:pt x="778" y="318"/>
                  </a:lnTo>
                  <a:lnTo>
                    <a:pt x="759" y="334"/>
                  </a:lnTo>
                  <a:lnTo>
                    <a:pt x="739" y="347"/>
                  </a:lnTo>
                  <a:lnTo>
                    <a:pt x="720" y="357"/>
                  </a:lnTo>
                  <a:lnTo>
                    <a:pt x="700" y="3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9" name="Freeform 69"/>
            <p:cNvSpPr>
              <a:spLocks/>
            </p:cNvSpPr>
            <p:nvPr/>
          </p:nvSpPr>
          <p:spPr bwMode="auto">
            <a:xfrm>
              <a:off x="4365" y="582"/>
              <a:ext cx="85" cy="62"/>
            </a:xfrm>
            <a:custGeom>
              <a:avLst/>
              <a:gdLst>
                <a:gd name="T0" fmla="*/ 351 w 351"/>
                <a:gd name="T1" fmla="*/ 302 h 302"/>
                <a:gd name="T2" fmla="*/ 328 w 351"/>
                <a:gd name="T3" fmla="*/ 272 h 302"/>
                <a:gd name="T4" fmla="*/ 306 w 351"/>
                <a:gd name="T5" fmla="*/ 243 h 302"/>
                <a:gd name="T6" fmla="*/ 286 w 351"/>
                <a:gd name="T7" fmla="*/ 215 h 302"/>
                <a:gd name="T8" fmla="*/ 267 w 351"/>
                <a:gd name="T9" fmla="*/ 188 h 302"/>
                <a:gd name="T10" fmla="*/ 249 w 351"/>
                <a:gd name="T11" fmla="*/ 162 h 302"/>
                <a:gd name="T12" fmla="*/ 233 w 351"/>
                <a:gd name="T13" fmla="*/ 137 h 302"/>
                <a:gd name="T14" fmla="*/ 218 w 351"/>
                <a:gd name="T15" fmla="*/ 114 h 302"/>
                <a:gd name="T16" fmla="*/ 205 w 351"/>
                <a:gd name="T17" fmla="*/ 92 h 302"/>
                <a:gd name="T18" fmla="*/ 192 w 351"/>
                <a:gd name="T19" fmla="*/ 71 h 302"/>
                <a:gd name="T20" fmla="*/ 182 w 351"/>
                <a:gd name="T21" fmla="*/ 54 h 302"/>
                <a:gd name="T22" fmla="*/ 174 w 351"/>
                <a:gd name="T23" fmla="*/ 38 h 302"/>
                <a:gd name="T24" fmla="*/ 166 w 351"/>
                <a:gd name="T25" fmla="*/ 25 h 302"/>
                <a:gd name="T26" fmla="*/ 160 w 351"/>
                <a:gd name="T27" fmla="*/ 14 h 302"/>
                <a:gd name="T28" fmla="*/ 157 w 351"/>
                <a:gd name="T29" fmla="*/ 7 h 302"/>
                <a:gd name="T30" fmla="*/ 154 w 351"/>
                <a:gd name="T31" fmla="*/ 1 h 302"/>
                <a:gd name="T32" fmla="*/ 153 w 351"/>
                <a:gd name="T33" fmla="*/ 0 h 302"/>
                <a:gd name="T34" fmla="*/ 139 w 351"/>
                <a:gd name="T35" fmla="*/ 37 h 302"/>
                <a:gd name="T36" fmla="*/ 123 w 351"/>
                <a:gd name="T37" fmla="*/ 74 h 302"/>
                <a:gd name="T38" fmla="*/ 107 w 351"/>
                <a:gd name="T39" fmla="*/ 111 h 302"/>
                <a:gd name="T40" fmla="*/ 88 w 351"/>
                <a:gd name="T41" fmla="*/ 147 h 302"/>
                <a:gd name="T42" fmla="*/ 68 w 351"/>
                <a:gd name="T43" fmla="*/ 184 h 302"/>
                <a:gd name="T44" fmla="*/ 46 w 351"/>
                <a:gd name="T45" fmla="*/ 220 h 302"/>
                <a:gd name="T46" fmla="*/ 24 w 351"/>
                <a:gd name="T47" fmla="*/ 256 h 302"/>
                <a:gd name="T48" fmla="*/ 0 w 351"/>
                <a:gd name="T49" fmla="*/ 291 h 302"/>
                <a:gd name="T50" fmla="*/ 19 w 351"/>
                <a:gd name="T51" fmla="*/ 289 h 302"/>
                <a:gd name="T52" fmla="*/ 37 w 351"/>
                <a:gd name="T53" fmla="*/ 286 h 302"/>
                <a:gd name="T54" fmla="*/ 55 w 351"/>
                <a:gd name="T55" fmla="*/ 285 h 302"/>
                <a:gd name="T56" fmla="*/ 74 w 351"/>
                <a:gd name="T57" fmla="*/ 282 h 302"/>
                <a:gd name="T58" fmla="*/ 92 w 351"/>
                <a:gd name="T59" fmla="*/ 281 h 302"/>
                <a:gd name="T60" fmla="*/ 111 w 351"/>
                <a:gd name="T61" fmla="*/ 281 h 302"/>
                <a:gd name="T62" fmla="*/ 129 w 351"/>
                <a:gd name="T63" fmla="*/ 280 h 302"/>
                <a:gd name="T64" fmla="*/ 148 w 351"/>
                <a:gd name="T65" fmla="*/ 280 h 302"/>
                <a:gd name="T66" fmla="*/ 160 w 351"/>
                <a:gd name="T67" fmla="*/ 280 h 302"/>
                <a:gd name="T68" fmla="*/ 174 w 351"/>
                <a:gd name="T69" fmla="*/ 280 h 302"/>
                <a:gd name="T70" fmla="*/ 187 w 351"/>
                <a:gd name="T71" fmla="*/ 281 h 302"/>
                <a:gd name="T72" fmla="*/ 199 w 351"/>
                <a:gd name="T73" fmla="*/ 281 h 302"/>
                <a:gd name="T74" fmla="*/ 213 w 351"/>
                <a:gd name="T75" fmla="*/ 282 h 302"/>
                <a:gd name="T76" fmla="*/ 226 w 351"/>
                <a:gd name="T77" fmla="*/ 283 h 302"/>
                <a:gd name="T78" fmla="*/ 238 w 351"/>
                <a:gd name="T79" fmla="*/ 285 h 302"/>
                <a:gd name="T80" fmla="*/ 251 w 351"/>
                <a:gd name="T81" fmla="*/ 286 h 302"/>
                <a:gd name="T82" fmla="*/ 264 w 351"/>
                <a:gd name="T83" fmla="*/ 287 h 302"/>
                <a:gd name="T84" fmla="*/ 277 w 351"/>
                <a:gd name="T85" fmla="*/ 289 h 302"/>
                <a:gd name="T86" fmla="*/ 289 w 351"/>
                <a:gd name="T87" fmla="*/ 290 h 302"/>
                <a:gd name="T88" fmla="*/ 302 w 351"/>
                <a:gd name="T89" fmla="*/ 293 h 302"/>
                <a:gd name="T90" fmla="*/ 315 w 351"/>
                <a:gd name="T91" fmla="*/ 295 h 302"/>
                <a:gd name="T92" fmla="*/ 327 w 351"/>
                <a:gd name="T93" fmla="*/ 297 h 302"/>
                <a:gd name="T94" fmla="*/ 339 w 351"/>
                <a:gd name="T95" fmla="*/ 299 h 302"/>
                <a:gd name="T96" fmla="*/ 351 w 351"/>
                <a:gd name="T97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302">
                  <a:moveTo>
                    <a:pt x="351" y="302"/>
                  </a:moveTo>
                  <a:lnTo>
                    <a:pt x="328" y="272"/>
                  </a:lnTo>
                  <a:lnTo>
                    <a:pt x="306" y="243"/>
                  </a:lnTo>
                  <a:lnTo>
                    <a:pt x="286" y="215"/>
                  </a:lnTo>
                  <a:lnTo>
                    <a:pt x="267" y="188"/>
                  </a:lnTo>
                  <a:lnTo>
                    <a:pt x="249" y="162"/>
                  </a:lnTo>
                  <a:lnTo>
                    <a:pt x="233" y="137"/>
                  </a:lnTo>
                  <a:lnTo>
                    <a:pt x="218" y="114"/>
                  </a:lnTo>
                  <a:lnTo>
                    <a:pt x="205" y="92"/>
                  </a:lnTo>
                  <a:lnTo>
                    <a:pt x="192" y="71"/>
                  </a:lnTo>
                  <a:lnTo>
                    <a:pt x="182" y="54"/>
                  </a:lnTo>
                  <a:lnTo>
                    <a:pt x="174" y="38"/>
                  </a:lnTo>
                  <a:lnTo>
                    <a:pt x="166" y="25"/>
                  </a:lnTo>
                  <a:lnTo>
                    <a:pt x="160" y="14"/>
                  </a:lnTo>
                  <a:lnTo>
                    <a:pt x="157" y="7"/>
                  </a:lnTo>
                  <a:lnTo>
                    <a:pt x="154" y="1"/>
                  </a:lnTo>
                  <a:lnTo>
                    <a:pt x="153" y="0"/>
                  </a:lnTo>
                  <a:lnTo>
                    <a:pt x="139" y="37"/>
                  </a:lnTo>
                  <a:lnTo>
                    <a:pt x="123" y="74"/>
                  </a:lnTo>
                  <a:lnTo>
                    <a:pt x="107" y="111"/>
                  </a:lnTo>
                  <a:lnTo>
                    <a:pt x="88" y="147"/>
                  </a:lnTo>
                  <a:lnTo>
                    <a:pt x="68" y="184"/>
                  </a:lnTo>
                  <a:lnTo>
                    <a:pt x="46" y="220"/>
                  </a:lnTo>
                  <a:lnTo>
                    <a:pt x="24" y="256"/>
                  </a:lnTo>
                  <a:lnTo>
                    <a:pt x="0" y="291"/>
                  </a:lnTo>
                  <a:lnTo>
                    <a:pt x="19" y="289"/>
                  </a:lnTo>
                  <a:lnTo>
                    <a:pt x="37" y="286"/>
                  </a:lnTo>
                  <a:lnTo>
                    <a:pt x="55" y="285"/>
                  </a:lnTo>
                  <a:lnTo>
                    <a:pt x="74" y="282"/>
                  </a:lnTo>
                  <a:lnTo>
                    <a:pt x="92" y="281"/>
                  </a:lnTo>
                  <a:lnTo>
                    <a:pt x="111" y="281"/>
                  </a:lnTo>
                  <a:lnTo>
                    <a:pt x="129" y="280"/>
                  </a:lnTo>
                  <a:lnTo>
                    <a:pt x="148" y="280"/>
                  </a:lnTo>
                  <a:lnTo>
                    <a:pt x="160" y="280"/>
                  </a:lnTo>
                  <a:lnTo>
                    <a:pt x="174" y="280"/>
                  </a:lnTo>
                  <a:lnTo>
                    <a:pt x="187" y="281"/>
                  </a:lnTo>
                  <a:lnTo>
                    <a:pt x="199" y="281"/>
                  </a:lnTo>
                  <a:lnTo>
                    <a:pt x="213" y="282"/>
                  </a:lnTo>
                  <a:lnTo>
                    <a:pt x="226" y="283"/>
                  </a:lnTo>
                  <a:lnTo>
                    <a:pt x="238" y="285"/>
                  </a:lnTo>
                  <a:lnTo>
                    <a:pt x="251" y="286"/>
                  </a:lnTo>
                  <a:lnTo>
                    <a:pt x="264" y="287"/>
                  </a:lnTo>
                  <a:lnTo>
                    <a:pt x="277" y="289"/>
                  </a:lnTo>
                  <a:lnTo>
                    <a:pt x="289" y="290"/>
                  </a:lnTo>
                  <a:lnTo>
                    <a:pt x="302" y="293"/>
                  </a:lnTo>
                  <a:lnTo>
                    <a:pt x="315" y="295"/>
                  </a:lnTo>
                  <a:lnTo>
                    <a:pt x="327" y="297"/>
                  </a:lnTo>
                  <a:lnTo>
                    <a:pt x="339" y="299"/>
                  </a:lnTo>
                  <a:lnTo>
                    <a:pt x="351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0" name="Freeform 70"/>
            <p:cNvSpPr>
              <a:spLocks/>
            </p:cNvSpPr>
            <p:nvPr/>
          </p:nvSpPr>
          <p:spPr bwMode="auto">
            <a:xfrm>
              <a:off x="4184" y="640"/>
              <a:ext cx="353" cy="272"/>
            </a:xfrm>
            <a:custGeom>
              <a:avLst/>
              <a:gdLst>
                <a:gd name="T0" fmla="*/ 1076 w 1442"/>
                <a:gd name="T1" fmla="*/ 19 h 1318"/>
                <a:gd name="T2" fmla="*/ 1052 w 1442"/>
                <a:gd name="T3" fmla="*/ 15 h 1318"/>
                <a:gd name="T4" fmla="*/ 1026 w 1442"/>
                <a:gd name="T5" fmla="*/ 10 h 1318"/>
                <a:gd name="T6" fmla="*/ 1001 w 1442"/>
                <a:gd name="T7" fmla="*/ 7 h 1318"/>
                <a:gd name="T8" fmla="*/ 975 w 1442"/>
                <a:gd name="T9" fmla="*/ 5 h 1318"/>
                <a:gd name="T10" fmla="*/ 950 w 1442"/>
                <a:gd name="T11" fmla="*/ 2 h 1318"/>
                <a:gd name="T12" fmla="*/ 924 w 1442"/>
                <a:gd name="T13" fmla="*/ 1 h 1318"/>
                <a:gd name="T14" fmla="*/ 897 w 1442"/>
                <a:gd name="T15" fmla="*/ 0 h 1318"/>
                <a:gd name="T16" fmla="*/ 866 w 1442"/>
                <a:gd name="T17" fmla="*/ 0 h 1318"/>
                <a:gd name="T18" fmla="*/ 829 w 1442"/>
                <a:gd name="T19" fmla="*/ 1 h 1318"/>
                <a:gd name="T20" fmla="*/ 792 w 1442"/>
                <a:gd name="T21" fmla="*/ 5 h 1318"/>
                <a:gd name="T22" fmla="*/ 756 w 1442"/>
                <a:gd name="T23" fmla="*/ 9 h 1318"/>
                <a:gd name="T24" fmla="*/ 684 w 1442"/>
                <a:gd name="T25" fmla="*/ 84 h 1318"/>
                <a:gd name="T26" fmla="*/ 568 w 1442"/>
                <a:gd name="T27" fmla="*/ 223 h 1318"/>
                <a:gd name="T28" fmla="*/ 446 w 1442"/>
                <a:gd name="T29" fmla="*/ 350 h 1318"/>
                <a:gd name="T30" fmla="*/ 324 w 1442"/>
                <a:gd name="T31" fmla="*/ 464 h 1318"/>
                <a:gd name="T32" fmla="*/ 212 w 1442"/>
                <a:gd name="T33" fmla="*/ 560 h 1318"/>
                <a:gd name="T34" fmla="*/ 116 w 1442"/>
                <a:gd name="T35" fmla="*/ 637 h 1318"/>
                <a:gd name="T36" fmla="*/ 45 w 1442"/>
                <a:gd name="T37" fmla="*/ 690 h 1318"/>
                <a:gd name="T38" fmla="*/ 6 w 1442"/>
                <a:gd name="T39" fmla="*/ 719 h 1318"/>
                <a:gd name="T40" fmla="*/ 78 w 1442"/>
                <a:gd name="T41" fmla="*/ 757 h 1318"/>
                <a:gd name="T42" fmla="*/ 218 w 1442"/>
                <a:gd name="T43" fmla="*/ 841 h 1318"/>
                <a:gd name="T44" fmla="*/ 334 w 1442"/>
                <a:gd name="T45" fmla="*/ 936 h 1318"/>
                <a:gd name="T46" fmla="*/ 428 w 1442"/>
                <a:gd name="T47" fmla="*/ 1035 h 1318"/>
                <a:gd name="T48" fmla="*/ 502 w 1442"/>
                <a:gd name="T49" fmla="*/ 1131 h 1318"/>
                <a:gd name="T50" fmla="*/ 556 w 1442"/>
                <a:gd name="T51" fmla="*/ 1214 h 1318"/>
                <a:gd name="T52" fmla="*/ 591 w 1442"/>
                <a:gd name="T53" fmla="*/ 1277 h 1318"/>
                <a:gd name="T54" fmla="*/ 608 w 1442"/>
                <a:gd name="T55" fmla="*/ 1313 h 1318"/>
                <a:gd name="T56" fmla="*/ 631 w 1442"/>
                <a:gd name="T57" fmla="*/ 1306 h 1318"/>
                <a:gd name="T58" fmla="*/ 671 w 1442"/>
                <a:gd name="T59" fmla="*/ 1283 h 1318"/>
                <a:gd name="T60" fmla="*/ 709 w 1442"/>
                <a:gd name="T61" fmla="*/ 1259 h 1318"/>
                <a:gd name="T62" fmla="*/ 747 w 1442"/>
                <a:gd name="T63" fmla="*/ 1236 h 1318"/>
                <a:gd name="T64" fmla="*/ 783 w 1442"/>
                <a:gd name="T65" fmla="*/ 1212 h 1318"/>
                <a:gd name="T66" fmla="*/ 818 w 1442"/>
                <a:gd name="T67" fmla="*/ 1188 h 1318"/>
                <a:gd name="T68" fmla="*/ 851 w 1442"/>
                <a:gd name="T69" fmla="*/ 1163 h 1318"/>
                <a:gd name="T70" fmla="*/ 883 w 1442"/>
                <a:gd name="T71" fmla="*/ 1139 h 1318"/>
                <a:gd name="T72" fmla="*/ 937 w 1442"/>
                <a:gd name="T73" fmla="*/ 1097 h 1318"/>
                <a:gd name="T74" fmla="*/ 1010 w 1442"/>
                <a:gd name="T75" fmla="*/ 1035 h 1318"/>
                <a:gd name="T76" fmla="*/ 1075 w 1442"/>
                <a:gd name="T77" fmla="*/ 974 h 1318"/>
                <a:gd name="T78" fmla="*/ 1132 w 1442"/>
                <a:gd name="T79" fmla="*/ 915 h 1318"/>
                <a:gd name="T80" fmla="*/ 1183 w 1442"/>
                <a:gd name="T81" fmla="*/ 855 h 1318"/>
                <a:gd name="T82" fmla="*/ 1229 w 1442"/>
                <a:gd name="T83" fmla="*/ 797 h 1318"/>
                <a:gd name="T84" fmla="*/ 1268 w 1442"/>
                <a:gd name="T85" fmla="*/ 741 h 1318"/>
                <a:gd name="T86" fmla="*/ 1304 w 1442"/>
                <a:gd name="T87" fmla="*/ 688 h 1318"/>
                <a:gd name="T88" fmla="*/ 1356 w 1442"/>
                <a:gd name="T89" fmla="*/ 592 h 1318"/>
                <a:gd name="T90" fmla="*/ 1406 w 1442"/>
                <a:gd name="T91" fmla="*/ 472 h 1318"/>
                <a:gd name="T92" fmla="*/ 1432 w 1442"/>
                <a:gd name="T93" fmla="*/ 385 h 1318"/>
                <a:gd name="T94" fmla="*/ 1441 w 1442"/>
                <a:gd name="T95" fmla="*/ 336 h 1318"/>
                <a:gd name="T96" fmla="*/ 1415 w 1442"/>
                <a:gd name="T97" fmla="*/ 316 h 1318"/>
                <a:gd name="T98" fmla="*/ 1364 w 1442"/>
                <a:gd name="T99" fmla="*/ 283 h 1318"/>
                <a:gd name="T100" fmla="*/ 1315 w 1442"/>
                <a:gd name="T101" fmla="*/ 248 h 1318"/>
                <a:gd name="T102" fmla="*/ 1268 w 1442"/>
                <a:gd name="T103" fmla="*/ 210 h 1318"/>
                <a:gd name="T104" fmla="*/ 1223 w 1442"/>
                <a:gd name="T105" fmla="*/ 169 h 1318"/>
                <a:gd name="T106" fmla="*/ 1182 w 1442"/>
                <a:gd name="T107" fmla="*/ 128 h 1318"/>
                <a:gd name="T108" fmla="*/ 1142 w 1442"/>
                <a:gd name="T109" fmla="*/ 85 h 1318"/>
                <a:gd name="T110" fmla="*/ 1106 w 1442"/>
                <a:gd name="T111" fmla="*/ 43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42" h="1318">
                  <a:moveTo>
                    <a:pt x="1088" y="22"/>
                  </a:moveTo>
                  <a:lnTo>
                    <a:pt x="1076" y="19"/>
                  </a:lnTo>
                  <a:lnTo>
                    <a:pt x="1064" y="17"/>
                  </a:lnTo>
                  <a:lnTo>
                    <a:pt x="1052" y="15"/>
                  </a:lnTo>
                  <a:lnTo>
                    <a:pt x="1039" y="13"/>
                  </a:lnTo>
                  <a:lnTo>
                    <a:pt x="1026" y="10"/>
                  </a:lnTo>
                  <a:lnTo>
                    <a:pt x="1014" y="9"/>
                  </a:lnTo>
                  <a:lnTo>
                    <a:pt x="1001" y="7"/>
                  </a:lnTo>
                  <a:lnTo>
                    <a:pt x="988" y="6"/>
                  </a:lnTo>
                  <a:lnTo>
                    <a:pt x="975" y="5"/>
                  </a:lnTo>
                  <a:lnTo>
                    <a:pt x="963" y="3"/>
                  </a:lnTo>
                  <a:lnTo>
                    <a:pt x="950" y="2"/>
                  </a:lnTo>
                  <a:lnTo>
                    <a:pt x="936" y="1"/>
                  </a:lnTo>
                  <a:lnTo>
                    <a:pt x="924" y="1"/>
                  </a:lnTo>
                  <a:lnTo>
                    <a:pt x="911" y="0"/>
                  </a:lnTo>
                  <a:lnTo>
                    <a:pt x="897" y="0"/>
                  </a:lnTo>
                  <a:lnTo>
                    <a:pt x="885" y="0"/>
                  </a:lnTo>
                  <a:lnTo>
                    <a:pt x="866" y="0"/>
                  </a:lnTo>
                  <a:lnTo>
                    <a:pt x="848" y="1"/>
                  </a:lnTo>
                  <a:lnTo>
                    <a:pt x="829" y="1"/>
                  </a:lnTo>
                  <a:lnTo>
                    <a:pt x="811" y="2"/>
                  </a:lnTo>
                  <a:lnTo>
                    <a:pt x="792" y="5"/>
                  </a:lnTo>
                  <a:lnTo>
                    <a:pt x="774" y="6"/>
                  </a:lnTo>
                  <a:lnTo>
                    <a:pt x="756" y="9"/>
                  </a:lnTo>
                  <a:lnTo>
                    <a:pt x="737" y="11"/>
                  </a:lnTo>
                  <a:lnTo>
                    <a:pt x="684" y="84"/>
                  </a:lnTo>
                  <a:lnTo>
                    <a:pt x="627" y="154"/>
                  </a:lnTo>
                  <a:lnTo>
                    <a:pt x="568" y="223"/>
                  </a:lnTo>
                  <a:lnTo>
                    <a:pt x="507" y="288"/>
                  </a:lnTo>
                  <a:lnTo>
                    <a:pt x="446" y="350"/>
                  </a:lnTo>
                  <a:lnTo>
                    <a:pt x="384" y="409"/>
                  </a:lnTo>
                  <a:lnTo>
                    <a:pt x="324" y="464"/>
                  </a:lnTo>
                  <a:lnTo>
                    <a:pt x="266" y="514"/>
                  </a:lnTo>
                  <a:lnTo>
                    <a:pt x="212" y="560"/>
                  </a:lnTo>
                  <a:lnTo>
                    <a:pt x="161" y="601"/>
                  </a:lnTo>
                  <a:lnTo>
                    <a:pt x="116" y="637"/>
                  </a:lnTo>
                  <a:lnTo>
                    <a:pt x="77" y="667"/>
                  </a:lnTo>
                  <a:lnTo>
                    <a:pt x="45" y="690"/>
                  </a:lnTo>
                  <a:lnTo>
                    <a:pt x="21" y="707"/>
                  </a:lnTo>
                  <a:lnTo>
                    <a:pt x="6" y="719"/>
                  </a:lnTo>
                  <a:lnTo>
                    <a:pt x="0" y="722"/>
                  </a:lnTo>
                  <a:lnTo>
                    <a:pt x="78" y="757"/>
                  </a:lnTo>
                  <a:lnTo>
                    <a:pt x="151" y="797"/>
                  </a:lnTo>
                  <a:lnTo>
                    <a:pt x="218" y="841"/>
                  </a:lnTo>
                  <a:lnTo>
                    <a:pt x="278" y="888"/>
                  </a:lnTo>
                  <a:lnTo>
                    <a:pt x="334" y="936"/>
                  </a:lnTo>
                  <a:lnTo>
                    <a:pt x="384" y="986"/>
                  </a:lnTo>
                  <a:lnTo>
                    <a:pt x="428" y="1035"/>
                  </a:lnTo>
                  <a:lnTo>
                    <a:pt x="468" y="1084"/>
                  </a:lnTo>
                  <a:lnTo>
                    <a:pt x="502" y="1131"/>
                  </a:lnTo>
                  <a:lnTo>
                    <a:pt x="531" y="1175"/>
                  </a:lnTo>
                  <a:lnTo>
                    <a:pt x="556" y="1214"/>
                  </a:lnTo>
                  <a:lnTo>
                    <a:pt x="576" y="1249"/>
                  </a:lnTo>
                  <a:lnTo>
                    <a:pt x="591" y="1277"/>
                  </a:lnTo>
                  <a:lnTo>
                    <a:pt x="602" y="1299"/>
                  </a:lnTo>
                  <a:lnTo>
                    <a:pt x="608" y="1313"/>
                  </a:lnTo>
                  <a:lnTo>
                    <a:pt x="610" y="1318"/>
                  </a:lnTo>
                  <a:lnTo>
                    <a:pt x="631" y="1306"/>
                  </a:lnTo>
                  <a:lnTo>
                    <a:pt x="651" y="1295"/>
                  </a:lnTo>
                  <a:lnTo>
                    <a:pt x="671" y="1283"/>
                  </a:lnTo>
                  <a:lnTo>
                    <a:pt x="691" y="1270"/>
                  </a:lnTo>
                  <a:lnTo>
                    <a:pt x="709" y="1259"/>
                  </a:lnTo>
                  <a:lnTo>
                    <a:pt x="729" y="1247"/>
                  </a:lnTo>
                  <a:lnTo>
                    <a:pt x="747" y="1236"/>
                  </a:lnTo>
                  <a:lnTo>
                    <a:pt x="766" y="1223"/>
                  </a:lnTo>
                  <a:lnTo>
                    <a:pt x="783" y="1212"/>
                  </a:lnTo>
                  <a:lnTo>
                    <a:pt x="800" y="1200"/>
                  </a:lnTo>
                  <a:lnTo>
                    <a:pt x="818" y="1188"/>
                  </a:lnTo>
                  <a:lnTo>
                    <a:pt x="835" y="1176"/>
                  </a:lnTo>
                  <a:lnTo>
                    <a:pt x="851" y="1163"/>
                  </a:lnTo>
                  <a:lnTo>
                    <a:pt x="867" y="1152"/>
                  </a:lnTo>
                  <a:lnTo>
                    <a:pt x="883" y="1139"/>
                  </a:lnTo>
                  <a:lnTo>
                    <a:pt x="899" y="1128"/>
                  </a:lnTo>
                  <a:lnTo>
                    <a:pt x="937" y="1097"/>
                  </a:lnTo>
                  <a:lnTo>
                    <a:pt x="974" y="1067"/>
                  </a:lnTo>
                  <a:lnTo>
                    <a:pt x="1010" y="1035"/>
                  </a:lnTo>
                  <a:lnTo>
                    <a:pt x="1042" y="1006"/>
                  </a:lnTo>
                  <a:lnTo>
                    <a:pt x="1075" y="974"/>
                  </a:lnTo>
                  <a:lnTo>
                    <a:pt x="1103" y="944"/>
                  </a:lnTo>
                  <a:lnTo>
                    <a:pt x="1132" y="915"/>
                  </a:lnTo>
                  <a:lnTo>
                    <a:pt x="1159" y="885"/>
                  </a:lnTo>
                  <a:lnTo>
                    <a:pt x="1183" y="855"/>
                  </a:lnTo>
                  <a:lnTo>
                    <a:pt x="1207" y="826"/>
                  </a:lnTo>
                  <a:lnTo>
                    <a:pt x="1229" y="797"/>
                  </a:lnTo>
                  <a:lnTo>
                    <a:pt x="1250" y="769"/>
                  </a:lnTo>
                  <a:lnTo>
                    <a:pt x="1268" y="741"/>
                  </a:lnTo>
                  <a:lnTo>
                    <a:pt x="1286" y="714"/>
                  </a:lnTo>
                  <a:lnTo>
                    <a:pt x="1304" y="688"/>
                  </a:lnTo>
                  <a:lnTo>
                    <a:pt x="1319" y="661"/>
                  </a:lnTo>
                  <a:lnTo>
                    <a:pt x="1356" y="592"/>
                  </a:lnTo>
                  <a:lnTo>
                    <a:pt x="1384" y="529"/>
                  </a:lnTo>
                  <a:lnTo>
                    <a:pt x="1406" y="472"/>
                  </a:lnTo>
                  <a:lnTo>
                    <a:pt x="1422" y="424"/>
                  </a:lnTo>
                  <a:lnTo>
                    <a:pt x="1432" y="385"/>
                  </a:lnTo>
                  <a:lnTo>
                    <a:pt x="1438" y="355"/>
                  </a:lnTo>
                  <a:lnTo>
                    <a:pt x="1441" y="336"/>
                  </a:lnTo>
                  <a:lnTo>
                    <a:pt x="1442" y="331"/>
                  </a:lnTo>
                  <a:lnTo>
                    <a:pt x="1415" y="316"/>
                  </a:lnTo>
                  <a:lnTo>
                    <a:pt x="1389" y="299"/>
                  </a:lnTo>
                  <a:lnTo>
                    <a:pt x="1364" y="283"/>
                  </a:lnTo>
                  <a:lnTo>
                    <a:pt x="1339" y="265"/>
                  </a:lnTo>
                  <a:lnTo>
                    <a:pt x="1315" y="248"/>
                  </a:lnTo>
                  <a:lnTo>
                    <a:pt x="1291" y="228"/>
                  </a:lnTo>
                  <a:lnTo>
                    <a:pt x="1268" y="210"/>
                  </a:lnTo>
                  <a:lnTo>
                    <a:pt x="1245" y="189"/>
                  </a:lnTo>
                  <a:lnTo>
                    <a:pt x="1223" y="169"/>
                  </a:lnTo>
                  <a:lnTo>
                    <a:pt x="1202" y="149"/>
                  </a:lnTo>
                  <a:lnTo>
                    <a:pt x="1182" y="128"/>
                  </a:lnTo>
                  <a:lnTo>
                    <a:pt x="1161" y="106"/>
                  </a:lnTo>
                  <a:lnTo>
                    <a:pt x="1142" y="85"/>
                  </a:lnTo>
                  <a:lnTo>
                    <a:pt x="1124" y="64"/>
                  </a:lnTo>
                  <a:lnTo>
                    <a:pt x="1106" y="43"/>
                  </a:lnTo>
                  <a:lnTo>
                    <a:pt x="108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1" name="Freeform 71"/>
            <p:cNvSpPr>
              <a:spLocks/>
            </p:cNvSpPr>
            <p:nvPr/>
          </p:nvSpPr>
          <p:spPr bwMode="auto">
            <a:xfrm>
              <a:off x="4388" y="613"/>
              <a:ext cx="35" cy="28"/>
            </a:xfrm>
            <a:custGeom>
              <a:avLst/>
              <a:gdLst>
                <a:gd name="T0" fmla="*/ 139 w 139"/>
                <a:gd name="T1" fmla="*/ 133 h 133"/>
                <a:gd name="T2" fmla="*/ 121 w 139"/>
                <a:gd name="T3" fmla="*/ 105 h 133"/>
                <a:gd name="T4" fmla="*/ 106 w 139"/>
                <a:gd name="T5" fmla="*/ 80 h 133"/>
                <a:gd name="T6" fmla="*/ 92 w 139"/>
                <a:gd name="T7" fmla="*/ 56 h 133"/>
                <a:gd name="T8" fmla="*/ 82 w 139"/>
                <a:gd name="T9" fmla="*/ 37 h 133"/>
                <a:gd name="T10" fmla="*/ 74 w 139"/>
                <a:gd name="T11" fmla="*/ 22 h 133"/>
                <a:gd name="T12" fmla="*/ 67 w 139"/>
                <a:gd name="T13" fmla="*/ 10 h 133"/>
                <a:gd name="T14" fmla="*/ 63 w 139"/>
                <a:gd name="T15" fmla="*/ 2 h 133"/>
                <a:gd name="T16" fmla="*/ 62 w 139"/>
                <a:gd name="T17" fmla="*/ 0 h 133"/>
                <a:gd name="T18" fmla="*/ 56 w 139"/>
                <a:gd name="T19" fmla="*/ 16 h 133"/>
                <a:gd name="T20" fmla="*/ 49 w 139"/>
                <a:gd name="T21" fmla="*/ 32 h 133"/>
                <a:gd name="T22" fmla="*/ 42 w 139"/>
                <a:gd name="T23" fmla="*/ 48 h 133"/>
                <a:gd name="T24" fmla="*/ 34 w 139"/>
                <a:gd name="T25" fmla="*/ 65 h 133"/>
                <a:gd name="T26" fmla="*/ 26 w 139"/>
                <a:gd name="T27" fmla="*/ 81 h 133"/>
                <a:gd name="T28" fmla="*/ 18 w 139"/>
                <a:gd name="T29" fmla="*/ 97 h 133"/>
                <a:gd name="T30" fmla="*/ 9 w 139"/>
                <a:gd name="T31" fmla="*/ 113 h 133"/>
                <a:gd name="T32" fmla="*/ 0 w 139"/>
                <a:gd name="T33" fmla="*/ 129 h 133"/>
                <a:gd name="T34" fmla="*/ 7 w 139"/>
                <a:gd name="T35" fmla="*/ 129 h 133"/>
                <a:gd name="T36" fmla="*/ 13 w 139"/>
                <a:gd name="T37" fmla="*/ 128 h 133"/>
                <a:gd name="T38" fmla="*/ 19 w 139"/>
                <a:gd name="T39" fmla="*/ 128 h 133"/>
                <a:gd name="T40" fmla="*/ 25 w 139"/>
                <a:gd name="T41" fmla="*/ 128 h 133"/>
                <a:gd name="T42" fmla="*/ 31 w 139"/>
                <a:gd name="T43" fmla="*/ 128 h 133"/>
                <a:gd name="T44" fmla="*/ 38 w 139"/>
                <a:gd name="T45" fmla="*/ 128 h 133"/>
                <a:gd name="T46" fmla="*/ 44 w 139"/>
                <a:gd name="T47" fmla="*/ 128 h 133"/>
                <a:gd name="T48" fmla="*/ 51 w 139"/>
                <a:gd name="T49" fmla="*/ 128 h 133"/>
                <a:gd name="T50" fmla="*/ 62 w 139"/>
                <a:gd name="T51" fmla="*/ 128 h 133"/>
                <a:gd name="T52" fmla="*/ 72 w 139"/>
                <a:gd name="T53" fmla="*/ 128 h 133"/>
                <a:gd name="T54" fmla="*/ 84 w 139"/>
                <a:gd name="T55" fmla="*/ 128 h 133"/>
                <a:gd name="T56" fmla="*/ 95 w 139"/>
                <a:gd name="T57" fmla="*/ 129 h 133"/>
                <a:gd name="T58" fmla="*/ 107 w 139"/>
                <a:gd name="T59" fmla="*/ 129 h 133"/>
                <a:gd name="T60" fmla="*/ 117 w 139"/>
                <a:gd name="T61" fmla="*/ 130 h 133"/>
                <a:gd name="T62" fmla="*/ 129 w 139"/>
                <a:gd name="T63" fmla="*/ 131 h 133"/>
                <a:gd name="T64" fmla="*/ 139 w 139"/>
                <a:gd name="T6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9" h="133">
                  <a:moveTo>
                    <a:pt x="139" y="133"/>
                  </a:moveTo>
                  <a:lnTo>
                    <a:pt x="121" y="105"/>
                  </a:lnTo>
                  <a:lnTo>
                    <a:pt x="106" y="80"/>
                  </a:lnTo>
                  <a:lnTo>
                    <a:pt x="92" y="56"/>
                  </a:lnTo>
                  <a:lnTo>
                    <a:pt x="82" y="37"/>
                  </a:lnTo>
                  <a:lnTo>
                    <a:pt x="74" y="22"/>
                  </a:lnTo>
                  <a:lnTo>
                    <a:pt x="67" y="10"/>
                  </a:lnTo>
                  <a:lnTo>
                    <a:pt x="63" y="2"/>
                  </a:lnTo>
                  <a:lnTo>
                    <a:pt x="62" y="0"/>
                  </a:lnTo>
                  <a:lnTo>
                    <a:pt x="56" y="16"/>
                  </a:lnTo>
                  <a:lnTo>
                    <a:pt x="49" y="32"/>
                  </a:lnTo>
                  <a:lnTo>
                    <a:pt x="42" y="48"/>
                  </a:lnTo>
                  <a:lnTo>
                    <a:pt x="34" y="65"/>
                  </a:lnTo>
                  <a:lnTo>
                    <a:pt x="26" y="81"/>
                  </a:lnTo>
                  <a:lnTo>
                    <a:pt x="18" y="97"/>
                  </a:lnTo>
                  <a:lnTo>
                    <a:pt x="9" y="113"/>
                  </a:lnTo>
                  <a:lnTo>
                    <a:pt x="0" y="129"/>
                  </a:lnTo>
                  <a:lnTo>
                    <a:pt x="7" y="129"/>
                  </a:lnTo>
                  <a:lnTo>
                    <a:pt x="13" y="128"/>
                  </a:lnTo>
                  <a:lnTo>
                    <a:pt x="19" y="128"/>
                  </a:lnTo>
                  <a:lnTo>
                    <a:pt x="25" y="128"/>
                  </a:lnTo>
                  <a:lnTo>
                    <a:pt x="31" y="128"/>
                  </a:lnTo>
                  <a:lnTo>
                    <a:pt x="38" y="128"/>
                  </a:lnTo>
                  <a:lnTo>
                    <a:pt x="44" y="128"/>
                  </a:lnTo>
                  <a:lnTo>
                    <a:pt x="51" y="128"/>
                  </a:lnTo>
                  <a:lnTo>
                    <a:pt x="62" y="128"/>
                  </a:lnTo>
                  <a:lnTo>
                    <a:pt x="72" y="128"/>
                  </a:lnTo>
                  <a:lnTo>
                    <a:pt x="84" y="128"/>
                  </a:lnTo>
                  <a:lnTo>
                    <a:pt x="95" y="129"/>
                  </a:lnTo>
                  <a:lnTo>
                    <a:pt x="107" y="129"/>
                  </a:lnTo>
                  <a:lnTo>
                    <a:pt x="117" y="130"/>
                  </a:lnTo>
                  <a:lnTo>
                    <a:pt x="129" y="131"/>
                  </a:lnTo>
                  <a:lnTo>
                    <a:pt x="139" y="133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2" name="Freeform 72"/>
            <p:cNvSpPr>
              <a:spLocks/>
            </p:cNvSpPr>
            <p:nvPr/>
          </p:nvSpPr>
          <p:spPr bwMode="auto">
            <a:xfrm>
              <a:off x="4220" y="640"/>
              <a:ext cx="296" cy="251"/>
            </a:xfrm>
            <a:custGeom>
              <a:avLst/>
              <a:gdLst>
                <a:gd name="T0" fmla="*/ 65 w 1207"/>
                <a:gd name="T1" fmla="*/ 736 h 1216"/>
                <a:gd name="T2" fmla="*/ 178 w 1207"/>
                <a:gd name="T3" fmla="*/ 811 h 1216"/>
                <a:gd name="T4" fmla="*/ 272 w 1207"/>
                <a:gd name="T5" fmla="*/ 894 h 1216"/>
                <a:gd name="T6" fmla="*/ 349 w 1207"/>
                <a:gd name="T7" fmla="*/ 979 h 1216"/>
                <a:gd name="T8" fmla="*/ 409 w 1207"/>
                <a:gd name="T9" fmla="*/ 1060 h 1216"/>
                <a:gd name="T10" fmla="*/ 453 w 1207"/>
                <a:gd name="T11" fmla="*/ 1130 h 1216"/>
                <a:gd name="T12" fmla="*/ 482 w 1207"/>
                <a:gd name="T13" fmla="*/ 1183 h 1216"/>
                <a:gd name="T14" fmla="*/ 496 w 1207"/>
                <a:gd name="T15" fmla="*/ 1213 h 1216"/>
                <a:gd name="T16" fmla="*/ 615 w 1207"/>
                <a:gd name="T17" fmla="*/ 1145 h 1216"/>
                <a:gd name="T18" fmla="*/ 810 w 1207"/>
                <a:gd name="T19" fmla="*/ 999 h 1216"/>
                <a:gd name="T20" fmla="*/ 957 w 1207"/>
                <a:gd name="T21" fmla="*/ 853 h 1216"/>
                <a:gd name="T22" fmla="*/ 1063 w 1207"/>
                <a:gd name="T23" fmla="*/ 716 h 1216"/>
                <a:gd name="T24" fmla="*/ 1134 w 1207"/>
                <a:gd name="T25" fmla="*/ 594 h 1216"/>
                <a:gd name="T26" fmla="*/ 1177 w 1207"/>
                <a:gd name="T27" fmla="*/ 493 h 1216"/>
                <a:gd name="T28" fmla="*/ 1199 w 1207"/>
                <a:gd name="T29" fmla="*/ 419 h 1216"/>
                <a:gd name="T30" fmla="*/ 1206 w 1207"/>
                <a:gd name="T31" fmla="*/ 379 h 1216"/>
                <a:gd name="T32" fmla="*/ 1175 w 1207"/>
                <a:gd name="T33" fmla="*/ 355 h 1216"/>
                <a:gd name="T34" fmla="*/ 1113 w 1207"/>
                <a:gd name="T35" fmla="*/ 313 h 1216"/>
                <a:gd name="T36" fmla="*/ 1056 w 1207"/>
                <a:gd name="T37" fmla="*/ 268 h 1216"/>
                <a:gd name="T38" fmla="*/ 1005 w 1207"/>
                <a:gd name="T39" fmla="*/ 220 h 1216"/>
                <a:gd name="T40" fmla="*/ 956 w 1207"/>
                <a:gd name="T41" fmla="*/ 170 h 1216"/>
                <a:gd name="T42" fmla="*/ 914 w 1207"/>
                <a:gd name="T43" fmla="*/ 121 h 1216"/>
                <a:gd name="T44" fmla="*/ 876 w 1207"/>
                <a:gd name="T45" fmla="*/ 72 h 1216"/>
                <a:gd name="T46" fmla="*/ 842 w 1207"/>
                <a:gd name="T47" fmla="*/ 26 h 1216"/>
                <a:gd name="T48" fmla="*/ 817 w 1207"/>
                <a:gd name="T49" fmla="*/ 3 h 1216"/>
                <a:gd name="T50" fmla="*/ 795 w 1207"/>
                <a:gd name="T51" fmla="*/ 1 h 1216"/>
                <a:gd name="T52" fmla="*/ 772 w 1207"/>
                <a:gd name="T53" fmla="*/ 0 h 1216"/>
                <a:gd name="T54" fmla="*/ 750 w 1207"/>
                <a:gd name="T55" fmla="*/ 0 h 1216"/>
                <a:gd name="T56" fmla="*/ 732 w 1207"/>
                <a:gd name="T57" fmla="*/ 0 h 1216"/>
                <a:gd name="T58" fmla="*/ 719 w 1207"/>
                <a:gd name="T59" fmla="*/ 0 h 1216"/>
                <a:gd name="T60" fmla="*/ 707 w 1207"/>
                <a:gd name="T61" fmla="*/ 0 h 1216"/>
                <a:gd name="T62" fmla="*/ 695 w 1207"/>
                <a:gd name="T63" fmla="*/ 1 h 1216"/>
                <a:gd name="T64" fmla="*/ 645 w 1207"/>
                <a:gd name="T65" fmla="*/ 68 h 1216"/>
                <a:gd name="T66" fmla="*/ 546 w 1207"/>
                <a:gd name="T67" fmla="*/ 200 h 1216"/>
                <a:gd name="T68" fmla="*/ 436 w 1207"/>
                <a:gd name="T69" fmla="*/ 324 h 1216"/>
                <a:gd name="T70" fmla="*/ 322 w 1207"/>
                <a:gd name="T71" fmla="*/ 436 h 1216"/>
                <a:gd name="T72" fmla="*/ 212 w 1207"/>
                <a:gd name="T73" fmla="*/ 534 h 1216"/>
                <a:gd name="T74" fmla="*/ 118 w 1207"/>
                <a:gd name="T75" fmla="*/ 614 h 1216"/>
                <a:gd name="T76" fmla="*/ 45 w 1207"/>
                <a:gd name="T77" fmla="*/ 670 h 1216"/>
                <a:gd name="T78" fmla="*/ 6 w 1207"/>
                <a:gd name="T79" fmla="*/ 700 h 1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07" h="1216">
                  <a:moveTo>
                    <a:pt x="0" y="704"/>
                  </a:moveTo>
                  <a:lnTo>
                    <a:pt x="65" y="736"/>
                  </a:lnTo>
                  <a:lnTo>
                    <a:pt x="124" y="772"/>
                  </a:lnTo>
                  <a:lnTo>
                    <a:pt x="178" y="811"/>
                  </a:lnTo>
                  <a:lnTo>
                    <a:pt x="227" y="851"/>
                  </a:lnTo>
                  <a:lnTo>
                    <a:pt x="272" y="894"/>
                  </a:lnTo>
                  <a:lnTo>
                    <a:pt x="314" y="936"/>
                  </a:lnTo>
                  <a:lnTo>
                    <a:pt x="349" y="979"/>
                  </a:lnTo>
                  <a:lnTo>
                    <a:pt x="381" y="1021"/>
                  </a:lnTo>
                  <a:lnTo>
                    <a:pt x="409" y="1060"/>
                  </a:lnTo>
                  <a:lnTo>
                    <a:pt x="433" y="1097"/>
                  </a:lnTo>
                  <a:lnTo>
                    <a:pt x="453" y="1130"/>
                  </a:lnTo>
                  <a:lnTo>
                    <a:pt x="469" y="1159"/>
                  </a:lnTo>
                  <a:lnTo>
                    <a:pt x="482" y="1183"/>
                  </a:lnTo>
                  <a:lnTo>
                    <a:pt x="490" y="1201"/>
                  </a:lnTo>
                  <a:lnTo>
                    <a:pt x="496" y="1213"/>
                  </a:lnTo>
                  <a:lnTo>
                    <a:pt x="497" y="1216"/>
                  </a:lnTo>
                  <a:lnTo>
                    <a:pt x="615" y="1145"/>
                  </a:lnTo>
                  <a:lnTo>
                    <a:pt x="719" y="1072"/>
                  </a:lnTo>
                  <a:lnTo>
                    <a:pt x="810" y="999"/>
                  </a:lnTo>
                  <a:lnTo>
                    <a:pt x="889" y="926"/>
                  </a:lnTo>
                  <a:lnTo>
                    <a:pt x="957" y="853"/>
                  </a:lnTo>
                  <a:lnTo>
                    <a:pt x="1015" y="784"/>
                  </a:lnTo>
                  <a:lnTo>
                    <a:pt x="1063" y="716"/>
                  </a:lnTo>
                  <a:lnTo>
                    <a:pt x="1102" y="653"/>
                  </a:lnTo>
                  <a:lnTo>
                    <a:pt x="1134" y="594"/>
                  </a:lnTo>
                  <a:lnTo>
                    <a:pt x="1159" y="540"/>
                  </a:lnTo>
                  <a:lnTo>
                    <a:pt x="1177" y="493"/>
                  </a:lnTo>
                  <a:lnTo>
                    <a:pt x="1190" y="451"/>
                  </a:lnTo>
                  <a:lnTo>
                    <a:pt x="1199" y="419"/>
                  </a:lnTo>
                  <a:lnTo>
                    <a:pt x="1204" y="394"/>
                  </a:lnTo>
                  <a:lnTo>
                    <a:pt x="1206" y="379"/>
                  </a:lnTo>
                  <a:lnTo>
                    <a:pt x="1207" y="373"/>
                  </a:lnTo>
                  <a:lnTo>
                    <a:pt x="1175" y="355"/>
                  </a:lnTo>
                  <a:lnTo>
                    <a:pt x="1144" y="335"/>
                  </a:lnTo>
                  <a:lnTo>
                    <a:pt x="1113" y="313"/>
                  </a:lnTo>
                  <a:lnTo>
                    <a:pt x="1084" y="291"/>
                  </a:lnTo>
                  <a:lnTo>
                    <a:pt x="1056" y="268"/>
                  </a:lnTo>
                  <a:lnTo>
                    <a:pt x="1030" y="245"/>
                  </a:lnTo>
                  <a:lnTo>
                    <a:pt x="1005" y="220"/>
                  </a:lnTo>
                  <a:lnTo>
                    <a:pt x="979" y="196"/>
                  </a:lnTo>
                  <a:lnTo>
                    <a:pt x="956" y="170"/>
                  </a:lnTo>
                  <a:lnTo>
                    <a:pt x="934" y="146"/>
                  </a:lnTo>
                  <a:lnTo>
                    <a:pt x="914" y="121"/>
                  </a:lnTo>
                  <a:lnTo>
                    <a:pt x="894" y="97"/>
                  </a:lnTo>
                  <a:lnTo>
                    <a:pt x="876" y="72"/>
                  </a:lnTo>
                  <a:lnTo>
                    <a:pt x="858" y="49"/>
                  </a:lnTo>
                  <a:lnTo>
                    <a:pt x="842" y="26"/>
                  </a:lnTo>
                  <a:lnTo>
                    <a:pt x="827" y="5"/>
                  </a:lnTo>
                  <a:lnTo>
                    <a:pt x="817" y="3"/>
                  </a:lnTo>
                  <a:lnTo>
                    <a:pt x="805" y="2"/>
                  </a:lnTo>
                  <a:lnTo>
                    <a:pt x="795" y="1"/>
                  </a:lnTo>
                  <a:lnTo>
                    <a:pt x="783" y="1"/>
                  </a:lnTo>
                  <a:lnTo>
                    <a:pt x="772" y="0"/>
                  </a:lnTo>
                  <a:lnTo>
                    <a:pt x="760" y="0"/>
                  </a:lnTo>
                  <a:lnTo>
                    <a:pt x="750" y="0"/>
                  </a:lnTo>
                  <a:lnTo>
                    <a:pt x="739" y="0"/>
                  </a:lnTo>
                  <a:lnTo>
                    <a:pt x="732" y="0"/>
                  </a:lnTo>
                  <a:lnTo>
                    <a:pt x="726" y="0"/>
                  </a:lnTo>
                  <a:lnTo>
                    <a:pt x="719" y="0"/>
                  </a:lnTo>
                  <a:lnTo>
                    <a:pt x="713" y="0"/>
                  </a:lnTo>
                  <a:lnTo>
                    <a:pt x="707" y="0"/>
                  </a:lnTo>
                  <a:lnTo>
                    <a:pt x="701" y="0"/>
                  </a:lnTo>
                  <a:lnTo>
                    <a:pt x="695" y="1"/>
                  </a:lnTo>
                  <a:lnTo>
                    <a:pt x="688" y="1"/>
                  </a:lnTo>
                  <a:lnTo>
                    <a:pt x="645" y="68"/>
                  </a:lnTo>
                  <a:lnTo>
                    <a:pt x="598" y="135"/>
                  </a:lnTo>
                  <a:lnTo>
                    <a:pt x="546" y="200"/>
                  </a:lnTo>
                  <a:lnTo>
                    <a:pt x="492" y="263"/>
                  </a:lnTo>
                  <a:lnTo>
                    <a:pt x="436" y="324"/>
                  </a:lnTo>
                  <a:lnTo>
                    <a:pt x="378" y="382"/>
                  </a:lnTo>
                  <a:lnTo>
                    <a:pt x="322" y="436"/>
                  </a:lnTo>
                  <a:lnTo>
                    <a:pt x="265" y="487"/>
                  </a:lnTo>
                  <a:lnTo>
                    <a:pt x="212" y="534"/>
                  </a:lnTo>
                  <a:lnTo>
                    <a:pt x="163" y="577"/>
                  </a:lnTo>
                  <a:lnTo>
                    <a:pt x="118" y="614"/>
                  </a:lnTo>
                  <a:lnTo>
                    <a:pt x="79" y="645"/>
                  </a:lnTo>
                  <a:lnTo>
                    <a:pt x="45" y="670"/>
                  </a:lnTo>
                  <a:lnTo>
                    <a:pt x="21" y="689"/>
                  </a:lnTo>
                  <a:lnTo>
                    <a:pt x="6" y="700"/>
                  </a:lnTo>
                  <a:lnTo>
                    <a:pt x="0" y="704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3" name="Freeform 73"/>
            <p:cNvSpPr>
              <a:spLocks/>
            </p:cNvSpPr>
            <p:nvPr/>
          </p:nvSpPr>
          <p:spPr bwMode="auto">
            <a:xfrm>
              <a:off x="4373" y="649"/>
              <a:ext cx="66" cy="63"/>
            </a:xfrm>
            <a:custGeom>
              <a:avLst/>
              <a:gdLst>
                <a:gd name="T0" fmla="*/ 97 w 270"/>
                <a:gd name="T1" fmla="*/ 29 h 306"/>
                <a:gd name="T2" fmla="*/ 75 w 270"/>
                <a:gd name="T3" fmla="*/ 40 h 306"/>
                <a:gd name="T4" fmla="*/ 65 w 270"/>
                <a:gd name="T5" fmla="*/ 77 h 306"/>
                <a:gd name="T6" fmla="*/ 47 w 270"/>
                <a:gd name="T7" fmla="*/ 85 h 306"/>
                <a:gd name="T8" fmla="*/ 35 w 270"/>
                <a:gd name="T9" fmla="*/ 110 h 306"/>
                <a:gd name="T10" fmla="*/ 25 w 270"/>
                <a:gd name="T11" fmla="*/ 124 h 306"/>
                <a:gd name="T12" fmla="*/ 13 w 270"/>
                <a:gd name="T13" fmla="*/ 127 h 306"/>
                <a:gd name="T14" fmla="*/ 4 w 270"/>
                <a:gd name="T15" fmla="*/ 133 h 306"/>
                <a:gd name="T16" fmla="*/ 0 w 270"/>
                <a:gd name="T17" fmla="*/ 150 h 306"/>
                <a:gd name="T18" fmla="*/ 13 w 270"/>
                <a:gd name="T19" fmla="*/ 165 h 306"/>
                <a:gd name="T20" fmla="*/ 32 w 270"/>
                <a:gd name="T21" fmla="*/ 169 h 306"/>
                <a:gd name="T22" fmla="*/ 32 w 270"/>
                <a:gd name="T23" fmla="*/ 185 h 306"/>
                <a:gd name="T24" fmla="*/ 30 w 270"/>
                <a:gd name="T25" fmla="*/ 206 h 306"/>
                <a:gd name="T26" fmla="*/ 37 w 270"/>
                <a:gd name="T27" fmla="*/ 222 h 306"/>
                <a:gd name="T28" fmla="*/ 58 w 270"/>
                <a:gd name="T29" fmla="*/ 226 h 306"/>
                <a:gd name="T30" fmla="*/ 71 w 270"/>
                <a:gd name="T31" fmla="*/ 241 h 306"/>
                <a:gd name="T32" fmla="*/ 78 w 270"/>
                <a:gd name="T33" fmla="*/ 260 h 306"/>
                <a:gd name="T34" fmla="*/ 86 w 270"/>
                <a:gd name="T35" fmla="*/ 270 h 306"/>
                <a:gd name="T36" fmla="*/ 105 w 270"/>
                <a:gd name="T37" fmla="*/ 267 h 306"/>
                <a:gd name="T38" fmla="*/ 117 w 270"/>
                <a:gd name="T39" fmla="*/ 277 h 306"/>
                <a:gd name="T40" fmla="*/ 124 w 270"/>
                <a:gd name="T41" fmla="*/ 296 h 306"/>
                <a:gd name="T42" fmla="*/ 135 w 270"/>
                <a:gd name="T43" fmla="*/ 306 h 306"/>
                <a:gd name="T44" fmla="*/ 154 w 270"/>
                <a:gd name="T45" fmla="*/ 297 h 306"/>
                <a:gd name="T46" fmla="*/ 164 w 270"/>
                <a:gd name="T47" fmla="*/ 279 h 306"/>
                <a:gd name="T48" fmla="*/ 170 w 270"/>
                <a:gd name="T49" fmla="*/ 263 h 306"/>
                <a:gd name="T50" fmla="*/ 179 w 270"/>
                <a:gd name="T51" fmla="*/ 256 h 306"/>
                <a:gd name="T52" fmla="*/ 194 w 270"/>
                <a:gd name="T53" fmla="*/ 261 h 306"/>
                <a:gd name="T54" fmla="*/ 207 w 270"/>
                <a:gd name="T55" fmla="*/ 260 h 306"/>
                <a:gd name="T56" fmla="*/ 217 w 270"/>
                <a:gd name="T57" fmla="*/ 252 h 306"/>
                <a:gd name="T58" fmla="*/ 219 w 270"/>
                <a:gd name="T59" fmla="*/ 236 h 306"/>
                <a:gd name="T60" fmla="*/ 216 w 270"/>
                <a:gd name="T61" fmla="*/ 217 h 306"/>
                <a:gd name="T62" fmla="*/ 225 w 270"/>
                <a:gd name="T63" fmla="*/ 209 h 306"/>
                <a:gd name="T64" fmla="*/ 241 w 270"/>
                <a:gd name="T65" fmla="*/ 203 h 306"/>
                <a:gd name="T66" fmla="*/ 253 w 270"/>
                <a:gd name="T67" fmla="*/ 195 h 306"/>
                <a:gd name="T68" fmla="*/ 255 w 270"/>
                <a:gd name="T69" fmla="*/ 164 h 306"/>
                <a:gd name="T70" fmla="*/ 270 w 270"/>
                <a:gd name="T71" fmla="*/ 150 h 306"/>
                <a:gd name="T72" fmla="*/ 263 w 270"/>
                <a:gd name="T73" fmla="*/ 127 h 306"/>
                <a:gd name="T74" fmla="*/ 246 w 270"/>
                <a:gd name="T75" fmla="*/ 120 h 306"/>
                <a:gd name="T76" fmla="*/ 245 w 270"/>
                <a:gd name="T77" fmla="*/ 95 h 306"/>
                <a:gd name="T78" fmla="*/ 233 w 270"/>
                <a:gd name="T79" fmla="*/ 70 h 306"/>
                <a:gd name="T80" fmla="*/ 212 w 270"/>
                <a:gd name="T81" fmla="*/ 73 h 306"/>
                <a:gd name="T82" fmla="*/ 209 w 270"/>
                <a:gd name="T83" fmla="*/ 63 h 306"/>
                <a:gd name="T84" fmla="*/ 208 w 270"/>
                <a:gd name="T85" fmla="*/ 44 h 306"/>
                <a:gd name="T86" fmla="*/ 200 w 270"/>
                <a:gd name="T87" fmla="*/ 33 h 306"/>
                <a:gd name="T88" fmla="*/ 180 w 270"/>
                <a:gd name="T89" fmla="*/ 36 h 306"/>
                <a:gd name="T90" fmla="*/ 174 w 270"/>
                <a:gd name="T91" fmla="*/ 26 h 306"/>
                <a:gd name="T92" fmla="*/ 173 w 270"/>
                <a:gd name="T93" fmla="*/ 9 h 306"/>
                <a:gd name="T94" fmla="*/ 163 w 270"/>
                <a:gd name="T95" fmla="*/ 2 h 306"/>
                <a:gd name="T96" fmla="*/ 144 w 270"/>
                <a:gd name="T97" fmla="*/ 8 h 306"/>
                <a:gd name="T98" fmla="*/ 132 w 270"/>
                <a:gd name="T99" fmla="*/ 3 h 306"/>
                <a:gd name="T100" fmla="*/ 118 w 270"/>
                <a:gd name="T101" fmla="*/ 0 h 306"/>
                <a:gd name="T102" fmla="*/ 106 w 270"/>
                <a:gd name="T103" fmla="*/ 1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0" h="306">
                  <a:moveTo>
                    <a:pt x="102" y="31"/>
                  </a:moveTo>
                  <a:lnTo>
                    <a:pt x="97" y="29"/>
                  </a:lnTo>
                  <a:lnTo>
                    <a:pt x="87" y="31"/>
                  </a:lnTo>
                  <a:lnTo>
                    <a:pt x="75" y="40"/>
                  </a:lnTo>
                  <a:lnTo>
                    <a:pt x="70" y="62"/>
                  </a:lnTo>
                  <a:lnTo>
                    <a:pt x="65" y="77"/>
                  </a:lnTo>
                  <a:lnTo>
                    <a:pt x="57" y="81"/>
                  </a:lnTo>
                  <a:lnTo>
                    <a:pt x="47" y="85"/>
                  </a:lnTo>
                  <a:lnTo>
                    <a:pt x="40" y="97"/>
                  </a:lnTo>
                  <a:lnTo>
                    <a:pt x="35" y="110"/>
                  </a:lnTo>
                  <a:lnTo>
                    <a:pt x="30" y="119"/>
                  </a:lnTo>
                  <a:lnTo>
                    <a:pt x="25" y="124"/>
                  </a:lnTo>
                  <a:lnTo>
                    <a:pt x="19" y="126"/>
                  </a:lnTo>
                  <a:lnTo>
                    <a:pt x="13" y="127"/>
                  </a:lnTo>
                  <a:lnTo>
                    <a:pt x="7" y="130"/>
                  </a:lnTo>
                  <a:lnTo>
                    <a:pt x="4" y="133"/>
                  </a:lnTo>
                  <a:lnTo>
                    <a:pt x="2" y="139"/>
                  </a:lnTo>
                  <a:lnTo>
                    <a:pt x="0" y="150"/>
                  </a:lnTo>
                  <a:lnTo>
                    <a:pt x="4" y="160"/>
                  </a:lnTo>
                  <a:lnTo>
                    <a:pt x="13" y="165"/>
                  </a:lnTo>
                  <a:lnTo>
                    <a:pt x="27" y="167"/>
                  </a:lnTo>
                  <a:lnTo>
                    <a:pt x="32" y="169"/>
                  </a:lnTo>
                  <a:lnTo>
                    <a:pt x="33" y="176"/>
                  </a:lnTo>
                  <a:lnTo>
                    <a:pt x="32" y="185"/>
                  </a:lnTo>
                  <a:lnTo>
                    <a:pt x="30" y="195"/>
                  </a:lnTo>
                  <a:lnTo>
                    <a:pt x="30" y="206"/>
                  </a:lnTo>
                  <a:lnTo>
                    <a:pt x="33" y="215"/>
                  </a:lnTo>
                  <a:lnTo>
                    <a:pt x="37" y="222"/>
                  </a:lnTo>
                  <a:lnTo>
                    <a:pt x="48" y="224"/>
                  </a:lnTo>
                  <a:lnTo>
                    <a:pt x="58" y="226"/>
                  </a:lnTo>
                  <a:lnTo>
                    <a:pt x="66" y="232"/>
                  </a:lnTo>
                  <a:lnTo>
                    <a:pt x="71" y="241"/>
                  </a:lnTo>
                  <a:lnTo>
                    <a:pt x="74" y="251"/>
                  </a:lnTo>
                  <a:lnTo>
                    <a:pt x="78" y="260"/>
                  </a:lnTo>
                  <a:lnTo>
                    <a:pt x="81" y="267"/>
                  </a:lnTo>
                  <a:lnTo>
                    <a:pt x="86" y="270"/>
                  </a:lnTo>
                  <a:lnTo>
                    <a:pt x="94" y="269"/>
                  </a:lnTo>
                  <a:lnTo>
                    <a:pt x="105" y="267"/>
                  </a:lnTo>
                  <a:lnTo>
                    <a:pt x="112" y="270"/>
                  </a:lnTo>
                  <a:lnTo>
                    <a:pt x="117" y="277"/>
                  </a:lnTo>
                  <a:lnTo>
                    <a:pt x="121" y="286"/>
                  </a:lnTo>
                  <a:lnTo>
                    <a:pt x="124" y="296"/>
                  </a:lnTo>
                  <a:lnTo>
                    <a:pt x="128" y="302"/>
                  </a:lnTo>
                  <a:lnTo>
                    <a:pt x="135" y="306"/>
                  </a:lnTo>
                  <a:lnTo>
                    <a:pt x="144" y="304"/>
                  </a:lnTo>
                  <a:lnTo>
                    <a:pt x="154" y="297"/>
                  </a:lnTo>
                  <a:lnTo>
                    <a:pt x="159" y="289"/>
                  </a:lnTo>
                  <a:lnTo>
                    <a:pt x="164" y="279"/>
                  </a:lnTo>
                  <a:lnTo>
                    <a:pt x="167" y="270"/>
                  </a:lnTo>
                  <a:lnTo>
                    <a:pt x="170" y="263"/>
                  </a:lnTo>
                  <a:lnTo>
                    <a:pt x="174" y="258"/>
                  </a:lnTo>
                  <a:lnTo>
                    <a:pt x="179" y="256"/>
                  </a:lnTo>
                  <a:lnTo>
                    <a:pt x="187" y="259"/>
                  </a:lnTo>
                  <a:lnTo>
                    <a:pt x="194" y="261"/>
                  </a:lnTo>
                  <a:lnTo>
                    <a:pt x="200" y="261"/>
                  </a:lnTo>
                  <a:lnTo>
                    <a:pt x="207" y="260"/>
                  </a:lnTo>
                  <a:lnTo>
                    <a:pt x="212" y="256"/>
                  </a:lnTo>
                  <a:lnTo>
                    <a:pt x="217" y="252"/>
                  </a:lnTo>
                  <a:lnTo>
                    <a:pt x="219" y="245"/>
                  </a:lnTo>
                  <a:lnTo>
                    <a:pt x="219" y="236"/>
                  </a:lnTo>
                  <a:lnTo>
                    <a:pt x="217" y="226"/>
                  </a:lnTo>
                  <a:lnTo>
                    <a:pt x="216" y="217"/>
                  </a:lnTo>
                  <a:lnTo>
                    <a:pt x="218" y="211"/>
                  </a:lnTo>
                  <a:lnTo>
                    <a:pt x="225" y="209"/>
                  </a:lnTo>
                  <a:lnTo>
                    <a:pt x="233" y="206"/>
                  </a:lnTo>
                  <a:lnTo>
                    <a:pt x="241" y="203"/>
                  </a:lnTo>
                  <a:lnTo>
                    <a:pt x="248" y="200"/>
                  </a:lnTo>
                  <a:lnTo>
                    <a:pt x="253" y="195"/>
                  </a:lnTo>
                  <a:lnTo>
                    <a:pt x="254" y="186"/>
                  </a:lnTo>
                  <a:lnTo>
                    <a:pt x="255" y="164"/>
                  </a:lnTo>
                  <a:lnTo>
                    <a:pt x="262" y="156"/>
                  </a:lnTo>
                  <a:lnTo>
                    <a:pt x="270" y="150"/>
                  </a:lnTo>
                  <a:lnTo>
                    <a:pt x="270" y="139"/>
                  </a:lnTo>
                  <a:lnTo>
                    <a:pt x="263" y="127"/>
                  </a:lnTo>
                  <a:lnTo>
                    <a:pt x="254" y="123"/>
                  </a:lnTo>
                  <a:lnTo>
                    <a:pt x="246" y="120"/>
                  </a:lnTo>
                  <a:lnTo>
                    <a:pt x="244" y="111"/>
                  </a:lnTo>
                  <a:lnTo>
                    <a:pt x="245" y="95"/>
                  </a:lnTo>
                  <a:lnTo>
                    <a:pt x="241" y="80"/>
                  </a:lnTo>
                  <a:lnTo>
                    <a:pt x="233" y="70"/>
                  </a:lnTo>
                  <a:lnTo>
                    <a:pt x="219" y="72"/>
                  </a:lnTo>
                  <a:lnTo>
                    <a:pt x="212" y="73"/>
                  </a:lnTo>
                  <a:lnTo>
                    <a:pt x="209" y="70"/>
                  </a:lnTo>
                  <a:lnTo>
                    <a:pt x="209" y="63"/>
                  </a:lnTo>
                  <a:lnTo>
                    <a:pt x="209" y="54"/>
                  </a:lnTo>
                  <a:lnTo>
                    <a:pt x="208" y="44"/>
                  </a:lnTo>
                  <a:lnTo>
                    <a:pt x="205" y="36"/>
                  </a:lnTo>
                  <a:lnTo>
                    <a:pt x="200" y="33"/>
                  </a:lnTo>
                  <a:lnTo>
                    <a:pt x="189" y="35"/>
                  </a:lnTo>
                  <a:lnTo>
                    <a:pt x="180" y="36"/>
                  </a:lnTo>
                  <a:lnTo>
                    <a:pt x="176" y="33"/>
                  </a:lnTo>
                  <a:lnTo>
                    <a:pt x="174" y="26"/>
                  </a:lnTo>
                  <a:lnTo>
                    <a:pt x="174" y="17"/>
                  </a:lnTo>
                  <a:lnTo>
                    <a:pt x="173" y="9"/>
                  </a:lnTo>
                  <a:lnTo>
                    <a:pt x="170" y="3"/>
                  </a:lnTo>
                  <a:lnTo>
                    <a:pt x="163" y="2"/>
                  </a:lnTo>
                  <a:lnTo>
                    <a:pt x="151" y="6"/>
                  </a:lnTo>
                  <a:lnTo>
                    <a:pt x="144" y="8"/>
                  </a:lnTo>
                  <a:lnTo>
                    <a:pt x="139" y="6"/>
                  </a:lnTo>
                  <a:lnTo>
                    <a:pt x="132" y="3"/>
                  </a:lnTo>
                  <a:lnTo>
                    <a:pt x="125" y="0"/>
                  </a:lnTo>
                  <a:lnTo>
                    <a:pt x="118" y="0"/>
                  </a:lnTo>
                  <a:lnTo>
                    <a:pt x="112" y="3"/>
                  </a:lnTo>
                  <a:lnTo>
                    <a:pt x="106" y="13"/>
                  </a:lnTo>
                  <a:lnTo>
                    <a:pt x="10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4" name="Freeform 74"/>
            <p:cNvSpPr>
              <a:spLocks/>
            </p:cNvSpPr>
            <p:nvPr/>
          </p:nvSpPr>
          <p:spPr bwMode="auto">
            <a:xfrm>
              <a:off x="4390" y="661"/>
              <a:ext cx="34" cy="35"/>
            </a:xfrm>
            <a:custGeom>
              <a:avLst/>
              <a:gdLst>
                <a:gd name="T0" fmla="*/ 110 w 140"/>
                <a:gd name="T1" fmla="*/ 32 h 168"/>
                <a:gd name="T2" fmla="*/ 107 w 140"/>
                <a:gd name="T3" fmla="*/ 28 h 168"/>
                <a:gd name="T4" fmla="*/ 100 w 140"/>
                <a:gd name="T5" fmla="*/ 19 h 168"/>
                <a:gd name="T6" fmla="*/ 91 w 140"/>
                <a:gd name="T7" fmla="*/ 10 h 168"/>
                <a:gd name="T8" fmla="*/ 84 w 140"/>
                <a:gd name="T9" fmla="*/ 3 h 168"/>
                <a:gd name="T10" fmla="*/ 78 w 140"/>
                <a:gd name="T11" fmla="*/ 1 h 168"/>
                <a:gd name="T12" fmla="*/ 71 w 140"/>
                <a:gd name="T13" fmla="*/ 0 h 168"/>
                <a:gd name="T14" fmla="*/ 62 w 140"/>
                <a:gd name="T15" fmla="*/ 2 h 168"/>
                <a:gd name="T16" fmla="*/ 53 w 140"/>
                <a:gd name="T17" fmla="*/ 10 h 168"/>
                <a:gd name="T18" fmla="*/ 47 w 140"/>
                <a:gd name="T19" fmla="*/ 16 h 168"/>
                <a:gd name="T20" fmla="*/ 41 w 140"/>
                <a:gd name="T21" fmla="*/ 23 h 168"/>
                <a:gd name="T22" fmla="*/ 35 w 140"/>
                <a:gd name="T23" fmla="*/ 31 h 168"/>
                <a:gd name="T24" fmla="*/ 28 w 140"/>
                <a:gd name="T25" fmla="*/ 39 h 168"/>
                <a:gd name="T26" fmla="*/ 21 w 140"/>
                <a:gd name="T27" fmla="*/ 48 h 168"/>
                <a:gd name="T28" fmla="*/ 16 w 140"/>
                <a:gd name="T29" fmla="*/ 56 h 168"/>
                <a:gd name="T30" fmla="*/ 10 w 140"/>
                <a:gd name="T31" fmla="*/ 65 h 168"/>
                <a:gd name="T32" fmla="*/ 4 w 140"/>
                <a:gd name="T33" fmla="*/ 72 h 168"/>
                <a:gd name="T34" fmla="*/ 0 w 140"/>
                <a:gd name="T35" fmla="*/ 81 h 168"/>
                <a:gd name="T36" fmla="*/ 0 w 140"/>
                <a:gd name="T37" fmla="*/ 94 h 168"/>
                <a:gd name="T38" fmla="*/ 7 w 140"/>
                <a:gd name="T39" fmla="*/ 109 h 168"/>
                <a:gd name="T40" fmla="*/ 20 w 140"/>
                <a:gd name="T41" fmla="*/ 130 h 168"/>
                <a:gd name="T42" fmla="*/ 30 w 140"/>
                <a:gd name="T43" fmla="*/ 141 h 168"/>
                <a:gd name="T44" fmla="*/ 40 w 140"/>
                <a:gd name="T45" fmla="*/ 150 h 168"/>
                <a:gd name="T46" fmla="*/ 49 w 140"/>
                <a:gd name="T47" fmla="*/ 157 h 168"/>
                <a:gd name="T48" fmla="*/ 57 w 140"/>
                <a:gd name="T49" fmla="*/ 163 h 168"/>
                <a:gd name="T50" fmla="*/ 66 w 140"/>
                <a:gd name="T51" fmla="*/ 167 h 168"/>
                <a:gd name="T52" fmla="*/ 74 w 140"/>
                <a:gd name="T53" fmla="*/ 168 h 168"/>
                <a:gd name="T54" fmla="*/ 81 w 140"/>
                <a:gd name="T55" fmla="*/ 165 h 168"/>
                <a:gd name="T56" fmla="*/ 87 w 140"/>
                <a:gd name="T57" fmla="*/ 161 h 168"/>
                <a:gd name="T58" fmla="*/ 93 w 140"/>
                <a:gd name="T59" fmla="*/ 154 h 168"/>
                <a:gd name="T60" fmla="*/ 100 w 140"/>
                <a:gd name="T61" fmla="*/ 146 h 168"/>
                <a:gd name="T62" fmla="*/ 108 w 140"/>
                <a:gd name="T63" fmla="*/ 137 h 168"/>
                <a:gd name="T64" fmla="*/ 116 w 140"/>
                <a:gd name="T65" fmla="*/ 129 h 168"/>
                <a:gd name="T66" fmla="*/ 123 w 140"/>
                <a:gd name="T67" fmla="*/ 119 h 168"/>
                <a:gd name="T68" fmla="*/ 130 w 140"/>
                <a:gd name="T69" fmla="*/ 111 h 168"/>
                <a:gd name="T70" fmla="*/ 134 w 140"/>
                <a:gd name="T71" fmla="*/ 103 h 168"/>
                <a:gd name="T72" fmla="*/ 137 w 140"/>
                <a:gd name="T73" fmla="*/ 97 h 168"/>
                <a:gd name="T74" fmla="*/ 138 w 140"/>
                <a:gd name="T75" fmla="*/ 92 h 168"/>
                <a:gd name="T76" fmla="*/ 139 w 140"/>
                <a:gd name="T77" fmla="*/ 86 h 168"/>
                <a:gd name="T78" fmla="*/ 140 w 140"/>
                <a:gd name="T79" fmla="*/ 79 h 168"/>
                <a:gd name="T80" fmla="*/ 139 w 140"/>
                <a:gd name="T81" fmla="*/ 72 h 168"/>
                <a:gd name="T82" fmla="*/ 135 w 140"/>
                <a:gd name="T83" fmla="*/ 64 h 168"/>
                <a:gd name="T84" fmla="*/ 130 w 140"/>
                <a:gd name="T85" fmla="*/ 55 h 168"/>
                <a:gd name="T86" fmla="*/ 122 w 140"/>
                <a:gd name="T87" fmla="*/ 45 h 168"/>
                <a:gd name="T88" fmla="*/ 110 w 140"/>
                <a:gd name="T89" fmla="*/ 3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0" h="168">
                  <a:moveTo>
                    <a:pt x="110" y="32"/>
                  </a:moveTo>
                  <a:lnTo>
                    <a:pt x="107" y="28"/>
                  </a:lnTo>
                  <a:lnTo>
                    <a:pt x="100" y="19"/>
                  </a:lnTo>
                  <a:lnTo>
                    <a:pt x="91" y="10"/>
                  </a:lnTo>
                  <a:lnTo>
                    <a:pt x="84" y="3"/>
                  </a:lnTo>
                  <a:lnTo>
                    <a:pt x="78" y="1"/>
                  </a:lnTo>
                  <a:lnTo>
                    <a:pt x="71" y="0"/>
                  </a:lnTo>
                  <a:lnTo>
                    <a:pt x="62" y="2"/>
                  </a:lnTo>
                  <a:lnTo>
                    <a:pt x="53" y="10"/>
                  </a:lnTo>
                  <a:lnTo>
                    <a:pt x="47" y="16"/>
                  </a:lnTo>
                  <a:lnTo>
                    <a:pt x="41" y="23"/>
                  </a:lnTo>
                  <a:lnTo>
                    <a:pt x="35" y="31"/>
                  </a:lnTo>
                  <a:lnTo>
                    <a:pt x="28" y="39"/>
                  </a:lnTo>
                  <a:lnTo>
                    <a:pt x="21" y="48"/>
                  </a:lnTo>
                  <a:lnTo>
                    <a:pt x="16" y="56"/>
                  </a:lnTo>
                  <a:lnTo>
                    <a:pt x="10" y="65"/>
                  </a:lnTo>
                  <a:lnTo>
                    <a:pt x="4" y="72"/>
                  </a:lnTo>
                  <a:lnTo>
                    <a:pt x="0" y="81"/>
                  </a:lnTo>
                  <a:lnTo>
                    <a:pt x="0" y="94"/>
                  </a:lnTo>
                  <a:lnTo>
                    <a:pt x="7" y="109"/>
                  </a:lnTo>
                  <a:lnTo>
                    <a:pt x="20" y="130"/>
                  </a:lnTo>
                  <a:lnTo>
                    <a:pt x="30" y="141"/>
                  </a:lnTo>
                  <a:lnTo>
                    <a:pt x="40" y="150"/>
                  </a:lnTo>
                  <a:lnTo>
                    <a:pt x="49" y="157"/>
                  </a:lnTo>
                  <a:lnTo>
                    <a:pt x="57" y="163"/>
                  </a:lnTo>
                  <a:lnTo>
                    <a:pt x="66" y="167"/>
                  </a:lnTo>
                  <a:lnTo>
                    <a:pt x="74" y="168"/>
                  </a:lnTo>
                  <a:lnTo>
                    <a:pt x="81" y="165"/>
                  </a:lnTo>
                  <a:lnTo>
                    <a:pt x="87" y="161"/>
                  </a:lnTo>
                  <a:lnTo>
                    <a:pt x="93" y="154"/>
                  </a:lnTo>
                  <a:lnTo>
                    <a:pt x="100" y="146"/>
                  </a:lnTo>
                  <a:lnTo>
                    <a:pt x="108" y="137"/>
                  </a:lnTo>
                  <a:lnTo>
                    <a:pt x="116" y="129"/>
                  </a:lnTo>
                  <a:lnTo>
                    <a:pt x="123" y="119"/>
                  </a:lnTo>
                  <a:lnTo>
                    <a:pt x="130" y="111"/>
                  </a:lnTo>
                  <a:lnTo>
                    <a:pt x="134" y="103"/>
                  </a:lnTo>
                  <a:lnTo>
                    <a:pt x="137" y="97"/>
                  </a:lnTo>
                  <a:lnTo>
                    <a:pt x="138" y="92"/>
                  </a:lnTo>
                  <a:lnTo>
                    <a:pt x="139" y="86"/>
                  </a:lnTo>
                  <a:lnTo>
                    <a:pt x="140" y="79"/>
                  </a:lnTo>
                  <a:lnTo>
                    <a:pt x="139" y="72"/>
                  </a:lnTo>
                  <a:lnTo>
                    <a:pt x="135" y="64"/>
                  </a:lnTo>
                  <a:lnTo>
                    <a:pt x="130" y="55"/>
                  </a:lnTo>
                  <a:lnTo>
                    <a:pt x="122" y="45"/>
                  </a:lnTo>
                  <a:lnTo>
                    <a:pt x="110" y="32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5" name="Freeform 75"/>
            <p:cNvSpPr>
              <a:spLocks/>
            </p:cNvSpPr>
            <p:nvPr/>
          </p:nvSpPr>
          <p:spPr bwMode="auto">
            <a:xfrm>
              <a:off x="4335" y="732"/>
              <a:ext cx="84" cy="62"/>
            </a:xfrm>
            <a:custGeom>
              <a:avLst/>
              <a:gdLst>
                <a:gd name="T0" fmla="*/ 316 w 343"/>
                <a:gd name="T1" fmla="*/ 3 h 303"/>
                <a:gd name="T2" fmla="*/ 298 w 343"/>
                <a:gd name="T3" fmla="*/ 0 h 303"/>
                <a:gd name="T4" fmla="*/ 276 w 343"/>
                <a:gd name="T5" fmla="*/ 6 h 303"/>
                <a:gd name="T6" fmla="*/ 261 w 343"/>
                <a:gd name="T7" fmla="*/ 26 h 303"/>
                <a:gd name="T8" fmla="*/ 261 w 343"/>
                <a:gd name="T9" fmla="*/ 63 h 303"/>
                <a:gd name="T10" fmla="*/ 261 w 343"/>
                <a:gd name="T11" fmla="*/ 96 h 303"/>
                <a:gd name="T12" fmla="*/ 252 w 343"/>
                <a:gd name="T13" fmla="*/ 118 h 303"/>
                <a:gd name="T14" fmla="*/ 229 w 343"/>
                <a:gd name="T15" fmla="*/ 128 h 303"/>
                <a:gd name="T16" fmla="*/ 191 w 343"/>
                <a:gd name="T17" fmla="*/ 128 h 303"/>
                <a:gd name="T18" fmla="*/ 152 w 343"/>
                <a:gd name="T19" fmla="*/ 140 h 303"/>
                <a:gd name="T20" fmla="*/ 121 w 343"/>
                <a:gd name="T21" fmla="*/ 164 h 303"/>
                <a:gd name="T22" fmla="*/ 105 w 343"/>
                <a:gd name="T23" fmla="*/ 196 h 303"/>
                <a:gd name="T24" fmla="*/ 106 w 343"/>
                <a:gd name="T25" fmla="*/ 232 h 303"/>
                <a:gd name="T26" fmla="*/ 91 w 343"/>
                <a:gd name="T27" fmla="*/ 257 h 303"/>
                <a:gd name="T28" fmla="*/ 63 w 343"/>
                <a:gd name="T29" fmla="*/ 269 h 303"/>
                <a:gd name="T30" fmla="*/ 32 w 343"/>
                <a:gd name="T31" fmla="*/ 270 h 303"/>
                <a:gd name="T32" fmla="*/ 14 w 343"/>
                <a:gd name="T33" fmla="*/ 268 h 303"/>
                <a:gd name="T34" fmla="*/ 0 w 343"/>
                <a:gd name="T35" fmla="*/ 283 h 303"/>
                <a:gd name="T36" fmla="*/ 22 w 343"/>
                <a:gd name="T37" fmla="*/ 301 h 303"/>
                <a:gd name="T38" fmla="*/ 60 w 343"/>
                <a:gd name="T39" fmla="*/ 302 h 303"/>
                <a:gd name="T40" fmla="*/ 101 w 343"/>
                <a:gd name="T41" fmla="*/ 290 h 303"/>
                <a:gd name="T42" fmla="*/ 130 w 343"/>
                <a:gd name="T43" fmla="*/ 266 h 303"/>
                <a:gd name="T44" fmla="*/ 136 w 343"/>
                <a:gd name="T45" fmla="*/ 233 h 303"/>
                <a:gd name="T46" fmla="*/ 145 w 343"/>
                <a:gd name="T47" fmla="*/ 202 h 303"/>
                <a:gd name="T48" fmla="*/ 162 w 343"/>
                <a:gd name="T49" fmla="*/ 178 h 303"/>
                <a:gd name="T50" fmla="*/ 190 w 343"/>
                <a:gd name="T51" fmla="*/ 167 h 303"/>
                <a:gd name="T52" fmla="*/ 223 w 343"/>
                <a:gd name="T53" fmla="*/ 171 h 303"/>
                <a:gd name="T54" fmla="*/ 255 w 343"/>
                <a:gd name="T55" fmla="*/ 164 h 303"/>
                <a:gd name="T56" fmla="*/ 276 w 343"/>
                <a:gd name="T57" fmla="*/ 146 h 303"/>
                <a:gd name="T58" fmla="*/ 289 w 343"/>
                <a:gd name="T59" fmla="*/ 117 h 303"/>
                <a:gd name="T60" fmla="*/ 290 w 343"/>
                <a:gd name="T61" fmla="*/ 80 h 303"/>
                <a:gd name="T62" fmla="*/ 294 w 343"/>
                <a:gd name="T63" fmla="*/ 51 h 303"/>
                <a:gd name="T64" fmla="*/ 302 w 343"/>
                <a:gd name="T65" fmla="*/ 35 h 303"/>
                <a:gd name="T66" fmla="*/ 317 w 343"/>
                <a:gd name="T67" fmla="*/ 36 h 303"/>
                <a:gd name="T68" fmla="*/ 336 w 343"/>
                <a:gd name="T69" fmla="*/ 49 h 303"/>
                <a:gd name="T70" fmla="*/ 343 w 343"/>
                <a:gd name="T71" fmla="*/ 44 h 303"/>
                <a:gd name="T72" fmla="*/ 339 w 343"/>
                <a:gd name="T73" fmla="*/ 26 h 303"/>
                <a:gd name="T74" fmla="*/ 326 w 343"/>
                <a:gd name="T75" fmla="*/ 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" h="303">
                  <a:moveTo>
                    <a:pt x="318" y="3"/>
                  </a:moveTo>
                  <a:lnTo>
                    <a:pt x="316" y="3"/>
                  </a:lnTo>
                  <a:lnTo>
                    <a:pt x="308" y="2"/>
                  </a:lnTo>
                  <a:lnTo>
                    <a:pt x="298" y="0"/>
                  </a:lnTo>
                  <a:lnTo>
                    <a:pt x="287" y="2"/>
                  </a:lnTo>
                  <a:lnTo>
                    <a:pt x="276" y="6"/>
                  </a:lnTo>
                  <a:lnTo>
                    <a:pt x="267" y="13"/>
                  </a:lnTo>
                  <a:lnTo>
                    <a:pt x="261" y="26"/>
                  </a:lnTo>
                  <a:lnTo>
                    <a:pt x="260" y="43"/>
                  </a:lnTo>
                  <a:lnTo>
                    <a:pt x="261" y="63"/>
                  </a:lnTo>
                  <a:lnTo>
                    <a:pt x="263" y="81"/>
                  </a:lnTo>
                  <a:lnTo>
                    <a:pt x="261" y="96"/>
                  </a:lnTo>
                  <a:lnTo>
                    <a:pt x="258" y="109"/>
                  </a:lnTo>
                  <a:lnTo>
                    <a:pt x="252" y="118"/>
                  </a:lnTo>
                  <a:lnTo>
                    <a:pt x="243" y="125"/>
                  </a:lnTo>
                  <a:lnTo>
                    <a:pt x="229" y="128"/>
                  </a:lnTo>
                  <a:lnTo>
                    <a:pt x="212" y="128"/>
                  </a:lnTo>
                  <a:lnTo>
                    <a:pt x="191" y="128"/>
                  </a:lnTo>
                  <a:lnTo>
                    <a:pt x="172" y="133"/>
                  </a:lnTo>
                  <a:lnTo>
                    <a:pt x="152" y="140"/>
                  </a:lnTo>
                  <a:lnTo>
                    <a:pt x="135" y="150"/>
                  </a:lnTo>
                  <a:lnTo>
                    <a:pt x="121" y="164"/>
                  </a:lnTo>
                  <a:lnTo>
                    <a:pt x="111" y="179"/>
                  </a:lnTo>
                  <a:lnTo>
                    <a:pt x="105" y="196"/>
                  </a:lnTo>
                  <a:lnTo>
                    <a:pt x="106" y="215"/>
                  </a:lnTo>
                  <a:lnTo>
                    <a:pt x="106" y="232"/>
                  </a:lnTo>
                  <a:lnTo>
                    <a:pt x="101" y="246"/>
                  </a:lnTo>
                  <a:lnTo>
                    <a:pt x="91" y="257"/>
                  </a:lnTo>
                  <a:lnTo>
                    <a:pt x="78" y="264"/>
                  </a:lnTo>
                  <a:lnTo>
                    <a:pt x="63" y="269"/>
                  </a:lnTo>
                  <a:lnTo>
                    <a:pt x="47" y="271"/>
                  </a:lnTo>
                  <a:lnTo>
                    <a:pt x="32" y="270"/>
                  </a:lnTo>
                  <a:lnTo>
                    <a:pt x="18" y="265"/>
                  </a:lnTo>
                  <a:lnTo>
                    <a:pt x="14" y="268"/>
                  </a:lnTo>
                  <a:lnTo>
                    <a:pt x="5" y="273"/>
                  </a:lnTo>
                  <a:lnTo>
                    <a:pt x="0" y="283"/>
                  </a:lnTo>
                  <a:lnTo>
                    <a:pt x="9" y="295"/>
                  </a:lnTo>
                  <a:lnTo>
                    <a:pt x="22" y="301"/>
                  </a:lnTo>
                  <a:lnTo>
                    <a:pt x="39" y="303"/>
                  </a:lnTo>
                  <a:lnTo>
                    <a:pt x="60" y="302"/>
                  </a:lnTo>
                  <a:lnTo>
                    <a:pt x="81" y="298"/>
                  </a:lnTo>
                  <a:lnTo>
                    <a:pt x="101" y="290"/>
                  </a:lnTo>
                  <a:lnTo>
                    <a:pt x="119" y="279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3"/>
                  </a:lnTo>
                  <a:lnTo>
                    <a:pt x="139" y="217"/>
                  </a:lnTo>
                  <a:lnTo>
                    <a:pt x="145" y="202"/>
                  </a:lnTo>
                  <a:lnTo>
                    <a:pt x="153" y="188"/>
                  </a:lnTo>
                  <a:lnTo>
                    <a:pt x="162" y="178"/>
                  </a:lnTo>
                  <a:lnTo>
                    <a:pt x="175" y="171"/>
                  </a:lnTo>
                  <a:lnTo>
                    <a:pt x="190" y="167"/>
                  </a:lnTo>
                  <a:lnTo>
                    <a:pt x="206" y="169"/>
                  </a:lnTo>
                  <a:lnTo>
                    <a:pt x="223" y="171"/>
                  </a:lnTo>
                  <a:lnTo>
                    <a:pt x="240" y="169"/>
                  </a:lnTo>
                  <a:lnTo>
                    <a:pt x="255" y="164"/>
                  </a:lnTo>
                  <a:lnTo>
                    <a:pt x="266" y="156"/>
                  </a:lnTo>
                  <a:lnTo>
                    <a:pt x="276" y="146"/>
                  </a:lnTo>
                  <a:lnTo>
                    <a:pt x="284" y="132"/>
                  </a:lnTo>
                  <a:lnTo>
                    <a:pt x="289" y="117"/>
                  </a:lnTo>
                  <a:lnTo>
                    <a:pt x="290" y="98"/>
                  </a:lnTo>
                  <a:lnTo>
                    <a:pt x="290" y="80"/>
                  </a:lnTo>
                  <a:lnTo>
                    <a:pt x="291" y="65"/>
                  </a:lnTo>
                  <a:lnTo>
                    <a:pt x="294" y="51"/>
                  </a:lnTo>
                  <a:lnTo>
                    <a:pt x="297" y="42"/>
                  </a:lnTo>
                  <a:lnTo>
                    <a:pt x="302" y="35"/>
                  </a:lnTo>
                  <a:lnTo>
                    <a:pt x="309" y="34"/>
                  </a:lnTo>
                  <a:lnTo>
                    <a:pt x="317" y="36"/>
                  </a:lnTo>
                  <a:lnTo>
                    <a:pt x="327" y="43"/>
                  </a:lnTo>
                  <a:lnTo>
                    <a:pt x="336" y="49"/>
                  </a:lnTo>
                  <a:lnTo>
                    <a:pt x="341" y="49"/>
                  </a:lnTo>
                  <a:lnTo>
                    <a:pt x="343" y="44"/>
                  </a:lnTo>
                  <a:lnTo>
                    <a:pt x="342" y="36"/>
                  </a:lnTo>
                  <a:lnTo>
                    <a:pt x="339" y="26"/>
                  </a:lnTo>
                  <a:lnTo>
                    <a:pt x="334" y="17"/>
                  </a:lnTo>
                  <a:lnTo>
                    <a:pt x="326" y="8"/>
                  </a:lnTo>
                  <a:lnTo>
                    <a:pt x="31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6" name="Freeform 76"/>
            <p:cNvSpPr>
              <a:spLocks/>
            </p:cNvSpPr>
            <p:nvPr/>
          </p:nvSpPr>
          <p:spPr bwMode="auto">
            <a:xfrm>
              <a:off x="4368" y="768"/>
              <a:ext cx="85" cy="63"/>
            </a:xfrm>
            <a:custGeom>
              <a:avLst/>
              <a:gdLst>
                <a:gd name="T0" fmla="*/ 316 w 346"/>
                <a:gd name="T1" fmla="*/ 2 h 303"/>
                <a:gd name="T2" fmla="*/ 298 w 346"/>
                <a:gd name="T3" fmla="*/ 0 h 303"/>
                <a:gd name="T4" fmla="*/ 277 w 346"/>
                <a:gd name="T5" fmla="*/ 6 h 303"/>
                <a:gd name="T6" fmla="*/ 262 w 346"/>
                <a:gd name="T7" fmla="*/ 25 h 303"/>
                <a:gd name="T8" fmla="*/ 262 w 346"/>
                <a:gd name="T9" fmla="*/ 62 h 303"/>
                <a:gd name="T10" fmla="*/ 262 w 346"/>
                <a:gd name="T11" fmla="*/ 96 h 303"/>
                <a:gd name="T12" fmla="*/ 252 w 346"/>
                <a:gd name="T13" fmla="*/ 118 h 303"/>
                <a:gd name="T14" fmla="*/ 229 w 346"/>
                <a:gd name="T15" fmla="*/ 128 h 303"/>
                <a:gd name="T16" fmla="*/ 191 w 346"/>
                <a:gd name="T17" fmla="*/ 128 h 303"/>
                <a:gd name="T18" fmla="*/ 152 w 346"/>
                <a:gd name="T19" fmla="*/ 139 h 303"/>
                <a:gd name="T20" fmla="*/ 121 w 346"/>
                <a:gd name="T21" fmla="*/ 164 h 303"/>
                <a:gd name="T22" fmla="*/ 105 w 346"/>
                <a:gd name="T23" fmla="*/ 196 h 303"/>
                <a:gd name="T24" fmla="*/ 106 w 346"/>
                <a:gd name="T25" fmla="*/ 232 h 303"/>
                <a:gd name="T26" fmla="*/ 91 w 346"/>
                <a:gd name="T27" fmla="*/ 257 h 303"/>
                <a:gd name="T28" fmla="*/ 64 w 346"/>
                <a:gd name="T29" fmla="*/ 268 h 303"/>
                <a:gd name="T30" fmla="*/ 32 w 346"/>
                <a:gd name="T31" fmla="*/ 270 h 303"/>
                <a:gd name="T32" fmla="*/ 14 w 346"/>
                <a:gd name="T33" fmla="*/ 267 h 303"/>
                <a:gd name="T34" fmla="*/ 0 w 346"/>
                <a:gd name="T35" fmla="*/ 282 h 303"/>
                <a:gd name="T36" fmla="*/ 22 w 346"/>
                <a:gd name="T37" fmla="*/ 301 h 303"/>
                <a:gd name="T38" fmla="*/ 60 w 346"/>
                <a:gd name="T39" fmla="*/ 302 h 303"/>
                <a:gd name="T40" fmla="*/ 102 w 346"/>
                <a:gd name="T41" fmla="*/ 289 h 303"/>
                <a:gd name="T42" fmla="*/ 130 w 346"/>
                <a:gd name="T43" fmla="*/ 266 h 303"/>
                <a:gd name="T44" fmla="*/ 136 w 346"/>
                <a:gd name="T45" fmla="*/ 233 h 303"/>
                <a:gd name="T46" fmla="*/ 145 w 346"/>
                <a:gd name="T47" fmla="*/ 204 h 303"/>
                <a:gd name="T48" fmla="*/ 163 w 346"/>
                <a:gd name="T49" fmla="*/ 182 h 303"/>
                <a:gd name="T50" fmla="*/ 190 w 346"/>
                <a:gd name="T51" fmla="*/ 169 h 303"/>
                <a:gd name="T52" fmla="*/ 224 w 346"/>
                <a:gd name="T53" fmla="*/ 167 h 303"/>
                <a:gd name="T54" fmla="*/ 251 w 346"/>
                <a:gd name="T55" fmla="*/ 159 h 303"/>
                <a:gd name="T56" fmla="*/ 269 w 346"/>
                <a:gd name="T57" fmla="*/ 143 h 303"/>
                <a:gd name="T58" fmla="*/ 278 w 346"/>
                <a:gd name="T59" fmla="*/ 115 h 303"/>
                <a:gd name="T60" fmla="*/ 280 w 346"/>
                <a:gd name="T61" fmla="*/ 81 h 303"/>
                <a:gd name="T62" fmla="*/ 286 w 346"/>
                <a:gd name="T63" fmla="*/ 53 h 303"/>
                <a:gd name="T64" fmla="*/ 297 w 346"/>
                <a:gd name="T65" fmla="*/ 38 h 303"/>
                <a:gd name="T66" fmla="*/ 316 w 346"/>
                <a:gd name="T67" fmla="*/ 37 h 303"/>
                <a:gd name="T68" fmla="*/ 338 w 346"/>
                <a:gd name="T69" fmla="*/ 47 h 303"/>
                <a:gd name="T70" fmla="*/ 346 w 346"/>
                <a:gd name="T71" fmla="*/ 42 h 303"/>
                <a:gd name="T72" fmla="*/ 340 w 346"/>
                <a:gd name="T73" fmla="*/ 24 h 303"/>
                <a:gd name="T74" fmla="*/ 327 w 346"/>
                <a:gd name="T75" fmla="*/ 7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6" h="303">
                  <a:moveTo>
                    <a:pt x="318" y="2"/>
                  </a:moveTo>
                  <a:lnTo>
                    <a:pt x="316" y="2"/>
                  </a:lnTo>
                  <a:lnTo>
                    <a:pt x="308" y="1"/>
                  </a:lnTo>
                  <a:lnTo>
                    <a:pt x="298" y="0"/>
                  </a:lnTo>
                  <a:lnTo>
                    <a:pt x="287" y="1"/>
                  </a:lnTo>
                  <a:lnTo>
                    <a:pt x="277" y="6"/>
                  </a:lnTo>
                  <a:lnTo>
                    <a:pt x="267" y="13"/>
                  </a:lnTo>
                  <a:lnTo>
                    <a:pt x="262" y="25"/>
                  </a:lnTo>
                  <a:lnTo>
                    <a:pt x="260" y="43"/>
                  </a:lnTo>
                  <a:lnTo>
                    <a:pt x="262" y="62"/>
                  </a:lnTo>
                  <a:lnTo>
                    <a:pt x="263" y="81"/>
                  </a:lnTo>
                  <a:lnTo>
                    <a:pt x="262" y="96"/>
                  </a:lnTo>
                  <a:lnTo>
                    <a:pt x="258" y="108"/>
                  </a:lnTo>
                  <a:lnTo>
                    <a:pt x="252" y="118"/>
                  </a:lnTo>
                  <a:lnTo>
                    <a:pt x="243" y="124"/>
                  </a:lnTo>
                  <a:lnTo>
                    <a:pt x="229" y="128"/>
                  </a:lnTo>
                  <a:lnTo>
                    <a:pt x="212" y="128"/>
                  </a:lnTo>
                  <a:lnTo>
                    <a:pt x="191" y="128"/>
                  </a:lnTo>
                  <a:lnTo>
                    <a:pt x="172" y="133"/>
                  </a:lnTo>
                  <a:lnTo>
                    <a:pt x="152" y="139"/>
                  </a:lnTo>
                  <a:lnTo>
                    <a:pt x="135" y="150"/>
                  </a:lnTo>
                  <a:lnTo>
                    <a:pt x="121" y="164"/>
                  </a:lnTo>
                  <a:lnTo>
                    <a:pt x="111" y="179"/>
                  </a:lnTo>
                  <a:lnTo>
                    <a:pt x="105" y="196"/>
                  </a:lnTo>
                  <a:lnTo>
                    <a:pt x="106" y="214"/>
                  </a:lnTo>
                  <a:lnTo>
                    <a:pt x="106" y="232"/>
                  </a:lnTo>
                  <a:lnTo>
                    <a:pt x="102" y="245"/>
                  </a:lnTo>
                  <a:lnTo>
                    <a:pt x="91" y="257"/>
                  </a:lnTo>
                  <a:lnTo>
                    <a:pt x="78" y="264"/>
                  </a:lnTo>
                  <a:lnTo>
                    <a:pt x="64" y="268"/>
                  </a:lnTo>
                  <a:lnTo>
                    <a:pt x="47" y="271"/>
                  </a:lnTo>
                  <a:lnTo>
                    <a:pt x="32" y="270"/>
                  </a:lnTo>
                  <a:lnTo>
                    <a:pt x="19" y="265"/>
                  </a:lnTo>
                  <a:lnTo>
                    <a:pt x="14" y="267"/>
                  </a:lnTo>
                  <a:lnTo>
                    <a:pt x="5" y="273"/>
                  </a:lnTo>
                  <a:lnTo>
                    <a:pt x="0" y="282"/>
                  </a:lnTo>
                  <a:lnTo>
                    <a:pt x="9" y="295"/>
                  </a:lnTo>
                  <a:lnTo>
                    <a:pt x="22" y="301"/>
                  </a:lnTo>
                  <a:lnTo>
                    <a:pt x="39" y="303"/>
                  </a:lnTo>
                  <a:lnTo>
                    <a:pt x="60" y="302"/>
                  </a:lnTo>
                  <a:lnTo>
                    <a:pt x="81" y="297"/>
                  </a:lnTo>
                  <a:lnTo>
                    <a:pt x="102" y="289"/>
                  </a:lnTo>
                  <a:lnTo>
                    <a:pt x="119" y="279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3"/>
                  </a:lnTo>
                  <a:lnTo>
                    <a:pt x="140" y="218"/>
                  </a:lnTo>
                  <a:lnTo>
                    <a:pt x="145" y="204"/>
                  </a:lnTo>
                  <a:lnTo>
                    <a:pt x="153" y="191"/>
                  </a:lnTo>
                  <a:lnTo>
                    <a:pt x="163" y="182"/>
                  </a:lnTo>
                  <a:lnTo>
                    <a:pt x="175" y="174"/>
                  </a:lnTo>
                  <a:lnTo>
                    <a:pt x="190" y="169"/>
                  </a:lnTo>
                  <a:lnTo>
                    <a:pt x="206" y="168"/>
                  </a:lnTo>
                  <a:lnTo>
                    <a:pt x="224" y="167"/>
                  </a:lnTo>
                  <a:lnTo>
                    <a:pt x="239" y="165"/>
                  </a:lnTo>
                  <a:lnTo>
                    <a:pt x="251" y="159"/>
                  </a:lnTo>
                  <a:lnTo>
                    <a:pt x="262" y="152"/>
                  </a:lnTo>
                  <a:lnTo>
                    <a:pt x="269" y="143"/>
                  </a:lnTo>
                  <a:lnTo>
                    <a:pt x="274" y="130"/>
                  </a:lnTo>
                  <a:lnTo>
                    <a:pt x="278" y="115"/>
                  </a:lnTo>
                  <a:lnTo>
                    <a:pt x="279" y="98"/>
                  </a:lnTo>
                  <a:lnTo>
                    <a:pt x="280" y="81"/>
                  </a:lnTo>
                  <a:lnTo>
                    <a:pt x="281" y="65"/>
                  </a:lnTo>
                  <a:lnTo>
                    <a:pt x="286" y="53"/>
                  </a:lnTo>
                  <a:lnTo>
                    <a:pt x="290" y="44"/>
                  </a:lnTo>
                  <a:lnTo>
                    <a:pt x="297" y="38"/>
                  </a:lnTo>
                  <a:lnTo>
                    <a:pt x="305" y="36"/>
                  </a:lnTo>
                  <a:lnTo>
                    <a:pt x="316" y="37"/>
                  </a:lnTo>
                  <a:lnTo>
                    <a:pt x="327" y="43"/>
                  </a:lnTo>
                  <a:lnTo>
                    <a:pt x="338" y="47"/>
                  </a:lnTo>
                  <a:lnTo>
                    <a:pt x="343" y="46"/>
                  </a:lnTo>
                  <a:lnTo>
                    <a:pt x="346" y="42"/>
                  </a:lnTo>
                  <a:lnTo>
                    <a:pt x="345" y="33"/>
                  </a:lnTo>
                  <a:lnTo>
                    <a:pt x="340" y="24"/>
                  </a:lnTo>
                  <a:lnTo>
                    <a:pt x="334" y="15"/>
                  </a:lnTo>
                  <a:lnTo>
                    <a:pt x="327" y="7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7" name="Freeform 77"/>
            <p:cNvSpPr>
              <a:spLocks/>
            </p:cNvSpPr>
            <p:nvPr/>
          </p:nvSpPr>
          <p:spPr bwMode="auto">
            <a:xfrm>
              <a:off x="4373" y="758"/>
              <a:ext cx="84" cy="63"/>
            </a:xfrm>
            <a:custGeom>
              <a:avLst/>
              <a:gdLst>
                <a:gd name="T0" fmla="*/ 316 w 345"/>
                <a:gd name="T1" fmla="*/ 2 h 303"/>
                <a:gd name="T2" fmla="*/ 299 w 345"/>
                <a:gd name="T3" fmla="*/ 0 h 303"/>
                <a:gd name="T4" fmla="*/ 276 w 345"/>
                <a:gd name="T5" fmla="*/ 5 h 303"/>
                <a:gd name="T6" fmla="*/ 261 w 345"/>
                <a:gd name="T7" fmla="*/ 25 h 303"/>
                <a:gd name="T8" fmla="*/ 262 w 345"/>
                <a:gd name="T9" fmla="*/ 62 h 303"/>
                <a:gd name="T10" fmla="*/ 261 w 345"/>
                <a:gd name="T11" fmla="*/ 95 h 303"/>
                <a:gd name="T12" fmla="*/ 253 w 345"/>
                <a:gd name="T13" fmla="*/ 117 h 303"/>
                <a:gd name="T14" fmla="*/ 230 w 345"/>
                <a:gd name="T15" fmla="*/ 128 h 303"/>
                <a:gd name="T16" fmla="*/ 192 w 345"/>
                <a:gd name="T17" fmla="*/ 128 h 303"/>
                <a:gd name="T18" fmla="*/ 152 w 345"/>
                <a:gd name="T19" fmla="*/ 139 h 303"/>
                <a:gd name="T20" fmla="*/ 121 w 345"/>
                <a:gd name="T21" fmla="*/ 163 h 303"/>
                <a:gd name="T22" fmla="*/ 105 w 345"/>
                <a:gd name="T23" fmla="*/ 196 h 303"/>
                <a:gd name="T24" fmla="*/ 106 w 345"/>
                <a:gd name="T25" fmla="*/ 231 h 303"/>
                <a:gd name="T26" fmla="*/ 91 w 345"/>
                <a:gd name="T27" fmla="*/ 257 h 303"/>
                <a:gd name="T28" fmla="*/ 64 w 345"/>
                <a:gd name="T29" fmla="*/ 268 h 303"/>
                <a:gd name="T30" fmla="*/ 33 w 345"/>
                <a:gd name="T31" fmla="*/ 269 h 303"/>
                <a:gd name="T32" fmla="*/ 14 w 345"/>
                <a:gd name="T33" fmla="*/ 267 h 303"/>
                <a:gd name="T34" fmla="*/ 0 w 345"/>
                <a:gd name="T35" fmla="*/ 282 h 303"/>
                <a:gd name="T36" fmla="*/ 22 w 345"/>
                <a:gd name="T37" fmla="*/ 300 h 303"/>
                <a:gd name="T38" fmla="*/ 60 w 345"/>
                <a:gd name="T39" fmla="*/ 302 h 303"/>
                <a:gd name="T40" fmla="*/ 102 w 345"/>
                <a:gd name="T41" fmla="*/ 289 h 303"/>
                <a:gd name="T42" fmla="*/ 130 w 345"/>
                <a:gd name="T43" fmla="*/ 266 h 303"/>
                <a:gd name="T44" fmla="*/ 136 w 345"/>
                <a:gd name="T45" fmla="*/ 232 h 303"/>
                <a:gd name="T46" fmla="*/ 145 w 345"/>
                <a:gd name="T47" fmla="*/ 201 h 303"/>
                <a:gd name="T48" fmla="*/ 163 w 345"/>
                <a:gd name="T49" fmla="*/ 177 h 303"/>
                <a:gd name="T50" fmla="*/ 190 w 345"/>
                <a:gd name="T51" fmla="*/ 167 h 303"/>
                <a:gd name="T52" fmla="*/ 224 w 345"/>
                <a:gd name="T53" fmla="*/ 170 h 303"/>
                <a:gd name="T54" fmla="*/ 250 w 345"/>
                <a:gd name="T55" fmla="*/ 163 h 303"/>
                <a:gd name="T56" fmla="*/ 269 w 345"/>
                <a:gd name="T57" fmla="*/ 145 h 303"/>
                <a:gd name="T58" fmla="*/ 278 w 345"/>
                <a:gd name="T59" fmla="*/ 116 h 303"/>
                <a:gd name="T60" fmla="*/ 280 w 345"/>
                <a:gd name="T61" fmla="*/ 80 h 303"/>
                <a:gd name="T62" fmla="*/ 286 w 345"/>
                <a:gd name="T63" fmla="*/ 53 h 303"/>
                <a:gd name="T64" fmla="*/ 297 w 345"/>
                <a:gd name="T65" fmla="*/ 38 h 303"/>
                <a:gd name="T66" fmla="*/ 316 w 345"/>
                <a:gd name="T67" fmla="*/ 37 h 303"/>
                <a:gd name="T68" fmla="*/ 338 w 345"/>
                <a:gd name="T69" fmla="*/ 47 h 303"/>
                <a:gd name="T70" fmla="*/ 345 w 345"/>
                <a:gd name="T71" fmla="*/ 41 h 303"/>
                <a:gd name="T72" fmla="*/ 340 w 345"/>
                <a:gd name="T73" fmla="*/ 25 h 303"/>
                <a:gd name="T74" fmla="*/ 327 w 345"/>
                <a:gd name="T75" fmla="*/ 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5" h="303">
                  <a:moveTo>
                    <a:pt x="318" y="2"/>
                  </a:moveTo>
                  <a:lnTo>
                    <a:pt x="316" y="2"/>
                  </a:lnTo>
                  <a:lnTo>
                    <a:pt x="308" y="1"/>
                  </a:lnTo>
                  <a:lnTo>
                    <a:pt x="299" y="0"/>
                  </a:lnTo>
                  <a:lnTo>
                    <a:pt x="287" y="1"/>
                  </a:lnTo>
                  <a:lnTo>
                    <a:pt x="276" y="5"/>
                  </a:lnTo>
                  <a:lnTo>
                    <a:pt x="266" y="12"/>
                  </a:lnTo>
                  <a:lnTo>
                    <a:pt x="261" y="25"/>
                  </a:lnTo>
                  <a:lnTo>
                    <a:pt x="259" y="42"/>
                  </a:lnTo>
                  <a:lnTo>
                    <a:pt x="262" y="62"/>
                  </a:lnTo>
                  <a:lnTo>
                    <a:pt x="262" y="80"/>
                  </a:lnTo>
                  <a:lnTo>
                    <a:pt x="261" y="95"/>
                  </a:lnTo>
                  <a:lnTo>
                    <a:pt x="258" y="108"/>
                  </a:lnTo>
                  <a:lnTo>
                    <a:pt x="253" y="117"/>
                  </a:lnTo>
                  <a:lnTo>
                    <a:pt x="243" y="124"/>
                  </a:lnTo>
                  <a:lnTo>
                    <a:pt x="230" y="128"/>
                  </a:lnTo>
                  <a:lnTo>
                    <a:pt x="212" y="128"/>
                  </a:lnTo>
                  <a:lnTo>
                    <a:pt x="192" y="128"/>
                  </a:lnTo>
                  <a:lnTo>
                    <a:pt x="172" y="132"/>
                  </a:lnTo>
                  <a:lnTo>
                    <a:pt x="152" y="139"/>
                  </a:lnTo>
                  <a:lnTo>
                    <a:pt x="135" y="149"/>
                  </a:lnTo>
                  <a:lnTo>
                    <a:pt x="121" y="163"/>
                  </a:lnTo>
                  <a:lnTo>
                    <a:pt x="111" y="178"/>
                  </a:lnTo>
                  <a:lnTo>
                    <a:pt x="105" y="196"/>
                  </a:lnTo>
                  <a:lnTo>
                    <a:pt x="106" y="214"/>
                  </a:lnTo>
                  <a:lnTo>
                    <a:pt x="106" y="231"/>
                  </a:lnTo>
                  <a:lnTo>
                    <a:pt x="102" y="245"/>
                  </a:lnTo>
                  <a:lnTo>
                    <a:pt x="91" y="257"/>
                  </a:lnTo>
                  <a:lnTo>
                    <a:pt x="79" y="264"/>
                  </a:lnTo>
                  <a:lnTo>
                    <a:pt x="64" y="268"/>
                  </a:lnTo>
                  <a:lnTo>
                    <a:pt x="48" y="270"/>
                  </a:lnTo>
                  <a:lnTo>
                    <a:pt x="33" y="269"/>
                  </a:lnTo>
                  <a:lnTo>
                    <a:pt x="19" y="265"/>
                  </a:lnTo>
                  <a:lnTo>
                    <a:pt x="14" y="267"/>
                  </a:lnTo>
                  <a:lnTo>
                    <a:pt x="5" y="273"/>
                  </a:lnTo>
                  <a:lnTo>
                    <a:pt x="0" y="282"/>
                  </a:lnTo>
                  <a:lnTo>
                    <a:pt x="10" y="295"/>
                  </a:lnTo>
                  <a:lnTo>
                    <a:pt x="22" y="300"/>
                  </a:lnTo>
                  <a:lnTo>
                    <a:pt x="40" y="303"/>
                  </a:lnTo>
                  <a:lnTo>
                    <a:pt x="60" y="302"/>
                  </a:lnTo>
                  <a:lnTo>
                    <a:pt x="81" y="297"/>
                  </a:lnTo>
                  <a:lnTo>
                    <a:pt x="102" y="289"/>
                  </a:lnTo>
                  <a:lnTo>
                    <a:pt x="119" y="278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2"/>
                  </a:lnTo>
                  <a:lnTo>
                    <a:pt x="140" y="216"/>
                  </a:lnTo>
                  <a:lnTo>
                    <a:pt x="145" y="201"/>
                  </a:lnTo>
                  <a:lnTo>
                    <a:pt x="154" y="187"/>
                  </a:lnTo>
                  <a:lnTo>
                    <a:pt x="163" y="177"/>
                  </a:lnTo>
                  <a:lnTo>
                    <a:pt x="175" y="170"/>
                  </a:lnTo>
                  <a:lnTo>
                    <a:pt x="190" y="167"/>
                  </a:lnTo>
                  <a:lnTo>
                    <a:pt x="206" y="168"/>
                  </a:lnTo>
                  <a:lnTo>
                    <a:pt x="224" y="170"/>
                  </a:lnTo>
                  <a:lnTo>
                    <a:pt x="239" y="168"/>
                  </a:lnTo>
                  <a:lnTo>
                    <a:pt x="250" y="163"/>
                  </a:lnTo>
                  <a:lnTo>
                    <a:pt x="261" y="155"/>
                  </a:lnTo>
                  <a:lnTo>
                    <a:pt x="269" y="145"/>
                  </a:lnTo>
                  <a:lnTo>
                    <a:pt x="274" y="131"/>
                  </a:lnTo>
                  <a:lnTo>
                    <a:pt x="278" y="116"/>
                  </a:lnTo>
                  <a:lnTo>
                    <a:pt x="279" y="98"/>
                  </a:lnTo>
                  <a:lnTo>
                    <a:pt x="280" y="80"/>
                  </a:lnTo>
                  <a:lnTo>
                    <a:pt x="281" y="64"/>
                  </a:lnTo>
                  <a:lnTo>
                    <a:pt x="286" y="53"/>
                  </a:lnTo>
                  <a:lnTo>
                    <a:pt x="291" y="43"/>
                  </a:lnTo>
                  <a:lnTo>
                    <a:pt x="297" y="38"/>
                  </a:lnTo>
                  <a:lnTo>
                    <a:pt x="306" y="35"/>
                  </a:lnTo>
                  <a:lnTo>
                    <a:pt x="316" y="37"/>
                  </a:lnTo>
                  <a:lnTo>
                    <a:pt x="327" y="42"/>
                  </a:lnTo>
                  <a:lnTo>
                    <a:pt x="338" y="47"/>
                  </a:lnTo>
                  <a:lnTo>
                    <a:pt x="344" y="46"/>
                  </a:lnTo>
                  <a:lnTo>
                    <a:pt x="345" y="41"/>
                  </a:lnTo>
                  <a:lnTo>
                    <a:pt x="344" y="33"/>
                  </a:lnTo>
                  <a:lnTo>
                    <a:pt x="340" y="25"/>
                  </a:lnTo>
                  <a:lnTo>
                    <a:pt x="334" y="16"/>
                  </a:lnTo>
                  <a:lnTo>
                    <a:pt x="327" y="8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8" name="Freeform 78"/>
            <p:cNvSpPr>
              <a:spLocks/>
            </p:cNvSpPr>
            <p:nvPr/>
          </p:nvSpPr>
          <p:spPr bwMode="auto">
            <a:xfrm>
              <a:off x="4248" y="763"/>
              <a:ext cx="31" cy="23"/>
            </a:xfrm>
            <a:custGeom>
              <a:avLst/>
              <a:gdLst>
                <a:gd name="T0" fmla="*/ 3 w 127"/>
                <a:gd name="T1" fmla="*/ 76 h 109"/>
                <a:gd name="T2" fmla="*/ 5 w 127"/>
                <a:gd name="T3" fmla="*/ 75 h 109"/>
                <a:gd name="T4" fmla="*/ 12 w 127"/>
                <a:gd name="T5" fmla="*/ 71 h 109"/>
                <a:gd name="T6" fmla="*/ 22 w 127"/>
                <a:gd name="T7" fmla="*/ 65 h 109"/>
                <a:gd name="T8" fmla="*/ 34 w 127"/>
                <a:gd name="T9" fmla="*/ 57 h 109"/>
                <a:gd name="T10" fmla="*/ 47 w 127"/>
                <a:gd name="T11" fmla="*/ 49 h 109"/>
                <a:gd name="T12" fmla="*/ 60 w 127"/>
                <a:gd name="T13" fmla="*/ 39 h 109"/>
                <a:gd name="T14" fmla="*/ 72 w 127"/>
                <a:gd name="T15" fmla="*/ 27 h 109"/>
                <a:gd name="T16" fmla="*/ 82 w 127"/>
                <a:gd name="T17" fmla="*/ 15 h 109"/>
                <a:gd name="T18" fmla="*/ 91 w 127"/>
                <a:gd name="T19" fmla="*/ 4 h 109"/>
                <a:gd name="T20" fmla="*/ 102 w 127"/>
                <a:gd name="T21" fmla="*/ 0 h 109"/>
                <a:gd name="T22" fmla="*/ 111 w 127"/>
                <a:gd name="T23" fmla="*/ 0 h 109"/>
                <a:gd name="T24" fmla="*/ 120 w 127"/>
                <a:gd name="T25" fmla="*/ 3 h 109"/>
                <a:gd name="T26" fmla="*/ 126 w 127"/>
                <a:gd name="T27" fmla="*/ 10 h 109"/>
                <a:gd name="T28" fmla="*/ 127 w 127"/>
                <a:gd name="T29" fmla="*/ 19 h 109"/>
                <a:gd name="T30" fmla="*/ 125 w 127"/>
                <a:gd name="T31" fmla="*/ 30 h 109"/>
                <a:gd name="T32" fmla="*/ 116 w 127"/>
                <a:gd name="T33" fmla="*/ 42 h 109"/>
                <a:gd name="T34" fmla="*/ 103 w 127"/>
                <a:gd name="T35" fmla="*/ 55 h 109"/>
                <a:gd name="T36" fmla="*/ 91 w 127"/>
                <a:gd name="T37" fmla="*/ 67 h 109"/>
                <a:gd name="T38" fmla="*/ 80 w 127"/>
                <a:gd name="T39" fmla="*/ 78 h 109"/>
                <a:gd name="T40" fmla="*/ 68 w 127"/>
                <a:gd name="T41" fmla="*/ 88 h 109"/>
                <a:gd name="T42" fmla="*/ 58 w 127"/>
                <a:gd name="T43" fmla="*/ 97 h 109"/>
                <a:gd name="T44" fmla="*/ 47 w 127"/>
                <a:gd name="T45" fmla="*/ 103 h 109"/>
                <a:gd name="T46" fmla="*/ 36 w 127"/>
                <a:gd name="T47" fmla="*/ 108 h 109"/>
                <a:gd name="T48" fmla="*/ 26 w 127"/>
                <a:gd name="T49" fmla="*/ 109 h 109"/>
                <a:gd name="T50" fmla="*/ 10 w 127"/>
                <a:gd name="T51" fmla="*/ 107 h 109"/>
                <a:gd name="T52" fmla="*/ 2 w 127"/>
                <a:gd name="T53" fmla="*/ 101 h 109"/>
                <a:gd name="T54" fmla="*/ 0 w 127"/>
                <a:gd name="T55" fmla="*/ 91 h 109"/>
                <a:gd name="T56" fmla="*/ 3 w 127"/>
                <a:gd name="T57" fmla="*/ 7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109">
                  <a:moveTo>
                    <a:pt x="3" y="76"/>
                  </a:moveTo>
                  <a:lnTo>
                    <a:pt x="5" y="75"/>
                  </a:lnTo>
                  <a:lnTo>
                    <a:pt x="12" y="71"/>
                  </a:lnTo>
                  <a:lnTo>
                    <a:pt x="22" y="65"/>
                  </a:lnTo>
                  <a:lnTo>
                    <a:pt x="34" y="57"/>
                  </a:lnTo>
                  <a:lnTo>
                    <a:pt x="47" y="49"/>
                  </a:lnTo>
                  <a:lnTo>
                    <a:pt x="60" y="39"/>
                  </a:lnTo>
                  <a:lnTo>
                    <a:pt x="72" y="27"/>
                  </a:lnTo>
                  <a:lnTo>
                    <a:pt x="82" y="15"/>
                  </a:lnTo>
                  <a:lnTo>
                    <a:pt x="91" y="4"/>
                  </a:lnTo>
                  <a:lnTo>
                    <a:pt x="102" y="0"/>
                  </a:lnTo>
                  <a:lnTo>
                    <a:pt x="111" y="0"/>
                  </a:lnTo>
                  <a:lnTo>
                    <a:pt x="120" y="3"/>
                  </a:lnTo>
                  <a:lnTo>
                    <a:pt x="126" y="10"/>
                  </a:lnTo>
                  <a:lnTo>
                    <a:pt x="127" y="19"/>
                  </a:lnTo>
                  <a:lnTo>
                    <a:pt x="125" y="30"/>
                  </a:lnTo>
                  <a:lnTo>
                    <a:pt x="116" y="42"/>
                  </a:lnTo>
                  <a:lnTo>
                    <a:pt x="103" y="55"/>
                  </a:lnTo>
                  <a:lnTo>
                    <a:pt x="91" y="67"/>
                  </a:lnTo>
                  <a:lnTo>
                    <a:pt x="80" y="78"/>
                  </a:lnTo>
                  <a:lnTo>
                    <a:pt x="68" y="88"/>
                  </a:lnTo>
                  <a:lnTo>
                    <a:pt x="58" y="97"/>
                  </a:lnTo>
                  <a:lnTo>
                    <a:pt x="47" y="103"/>
                  </a:lnTo>
                  <a:lnTo>
                    <a:pt x="36" y="108"/>
                  </a:lnTo>
                  <a:lnTo>
                    <a:pt x="26" y="109"/>
                  </a:lnTo>
                  <a:lnTo>
                    <a:pt x="10" y="107"/>
                  </a:lnTo>
                  <a:lnTo>
                    <a:pt x="2" y="101"/>
                  </a:lnTo>
                  <a:lnTo>
                    <a:pt x="0" y="91"/>
                  </a:lnTo>
                  <a:lnTo>
                    <a:pt x="3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9" name="Freeform 79"/>
            <p:cNvSpPr>
              <a:spLocks/>
            </p:cNvSpPr>
            <p:nvPr/>
          </p:nvSpPr>
          <p:spPr bwMode="auto">
            <a:xfrm>
              <a:off x="4262" y="774"/>
              <a:ext cx="31" cy="22"/>
            </a:xfrm>
            <a:custGeom>
              <a:avLst/>
              <a:gdLst>
                <a:gd name="T0" fmla="*/ 2 w 127"/>
                <a:gd name="T1" fmla="*/ 76 h 110"/>
                <a:gd name="T2" fmla="*/ 4 w 127"/>
                <a:gd name="T3" fmla="*/ 75 h 110"/>
                <a:gd name="T4" fmla="*/ 11 w 127"/>
                <a:gd name="T5" fmla="*/ 72 h 110"/>
                <a:gd name="T6" fmla="*/ 22 w 127"/>
                <a:gd name="T7" fmla="*/ 66 h 110"/>
                <a:gd name="T8" fmla="*/ 33 w 127"/>
                <a:gd name="T9" fmla="*/ 58 h 110"/>
                <a:gd name="T10" fmla="*/ 46 w 127"/>
                <a:gd name="T11" fmla="*/ 49 h 110"/>
                <a:gd name="T12" fmla="*/ 59 w 127"/>
                <a:gd name="T13" fmla="*/ 38 h 110"/>
                <a:gd name="T14" fmla="*/ 71 w 127"/>
                <a:gd name="T15" fmla="*/ 27 h 110"/>
                <a:gd name="T16" fmla="*/ 80 w 127"/>
                <a:gd name="T17" fmla="*/ 14 h 110"/>
                <a:gd name="T18" fmla="*/ 90 w 127"/>
                <a:gd name="T19" fmla="*/ 5 h 110"/>
                <a:gd name="T20" fmla="*/ 100 w 127"/>
                <a:gd name="T21" fmla="*/ 0 h 110"/>
                <a:gd name="T22" fmla="*/ 110 w 127"/>
                <a:gd name="T23" fmla="*/ 0 h 110"/>
                <a:gd name="T24" fmla="*/ 118 w 127"/>
                <a:gd name="T25" fmla="*/ 4 h 110"/>
                <a:gd name="T26" fmla="*/ 125 w 127"/>
                <a:gd name="T27" fmla="*/ 11 h 110"/>
                <a:gd name="T28" fmla="*/ 127 w 127"/>
                <a:gd name="T29" fmla="*/ 20 h 110"/>
                <a:gd name="T30" fmla="*/ 124 w 127"/>
                <a:gd name="T31" fmla="*/ 30 h 110"/>
                <a:gd name="T32" fmla="*/ 115 w 127"/>
                <a:gd name="T33" fmla="*/ 43 h 110"/>
                <a:gd name="T34" fmla="*/ 102 w 127"/>
                <a:gd name="T35" fmla="*/ 56 h 110"/>
                <a:gd name="T36" fmla="*/ 91 w 127"/>
                <a:gd name="T37" fmla="*/ 67 h 110"/>
                <a:gd name="T38" fmla="*/ 78 w 127"/>
                <a:gd name="T39" fmla="*/ 79 h 110"/>
                <a:gd name="T40" fmla="*/ 68 w 127"/>
                <a:gd name="T41" fmla="*/ 89 h 110"/>
                <a:gd name="T42" fmla="*/ 56 w 127"/>
                <a:gd name="T43" fmla="*/ 97 h 110"/>
                <a:gd name="T44" fmla="*/ 46 w 127"/>
                <a:gd name="T45" fmla="*/ 104 h 110"/>
                <a:gd name="T46" fmla="*/ 36 w 127"/>
                <a:gd name="T47" fmla="*/ 109 h 110"/>
                <a:gd name="T48" fmla="*/ 25 w 127"/>
                <a:gd name="T49" fmla="*/ 110 h 110"/>
                <a:gd name="T50" fmla="*/ 9 w 127"/>
                <a:gd name="T51" fmla="*/ 108 h 110"/>
                <a:gd name="T52" fmla="*/ 1 w 127"/>
                <a:gd name="T53" fmla="*/ 102 h 110"/>
                <a:gd name="T54" fmla="*/ 0 w 127"/>
                <a:gd name="T55" fmla="*/ 91 h 110"/>
                <a:gd name="T56" fmla="*/ 2 w 127"/>
                <a:gd name="T57" fmla="*/ 7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110">
                  <a:moveTo>
                    <a:pt x="2" y="76"/>
                  </a:moveTo>
                  <a:lnTo>
                    <a:pt x="4" y="75"/>
                  </a:lnTo>
                  <a:lnTo>
                    <a:pt x="11" y="72"/>
                  </a:lnTo>
                  <a:lnTo>
                    <a:pt x="22" y="66"/>
                  </a:lnTo>
                  <a:lnTo>
                    <a:pt x="33" y="58"/>
                  </a:lnTo>
                  <a:lnTo>
                    <a:pt x="46" y="49"/>
                  </a:lnTo>
                  <a:lnTo>
                    <a:pt x="59" y="38"/>
                  </a:lnTo>
                  <a:lnTo>
                    <a:pt x="71" y="27"/>
                  </a:lnTo>
                  <a:lnTo>
                    <a:pt x="80" y="14"/>
                  </a:lnTo>
                  <a:lnTo>
                    <a:pt x="90" y="5"/>
                  </a:lnTo>
                  <a:lnTo>
                    <a:pt x="100" y="0"/>
                  </a:lnTo>
                  <a:lnTo>
                    <a:pt x="110" y="0"/>
                  </a:lnTo>
                  <a:lnTo>
                    <a:pt x="118" y="4"/>
                  </a:lnTo>
                  <a:lnTo>
                    <a:pt x="125" y="11"/>
                  </a:lnTo>
                  <a:lnTo>
                    <a:pt x="127" y="20"/>
                  </a:lnTo>
                  <a:lnTo>
                    <a:pt x="124" y="30"/>
                  </a:lnTo>
                  <a:lnTo>
                    <a:pt x="115" y="43"/>
                  </a:lnTo>
                  <a:lnTo>
                    <a:pt x="102" y="56"/>
                  </a:lnTo>
                  <a:lnTo>
                    <a:pt x="91" y="67"/>
                  </a:lnTo>
                  <a:lnTo>
                    <a:pt x="78" y="79"/>
                  </a:lnTo>
                  <a:lnTo>
                    <a:pt x="68" y="89"/>
                  </a:lnTo>
                  <a:lnTo>
                    <a:pt x="56" y="97"/>
                  </a:lnTo>
                  <a:lnTo>
                    <a:pt x="46" y="104"/>
                  </a:lnTo>
                  <a:lnTo>
                    <a:pt x="36" y="109"/>
                  </a:lnTo>
                  <a:lnTo>
                    <a:pt x="25" y="110"/>
                  </a:lnTo>
                  <a:lnTo>
                    <a:pt x="9" y="108"/>
                  </a:lnTo>
                  <a:lnTo>
                    <a:pt x="1" y="102"/>
                  </a:lnTo>
                  <a:lnTo>
                    <a:pt x="0" y="91"/>
                  </a:lnTo>
                  <a:lnTo>
                    <a:pt x="2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0" name="Freeform 80"/>
            <p:cNvSpPr>
              <a:spLocks/>
            </p:cNvSpPr>
            <p:nvPr/>
          </p:nvSpPr>
          <p:spPr bwMode="auto">
            <a:xfrm>
              <a:off x="4276" y="784"/>
              <a:ext cx="30" cy="23"/>
            </a:xfrm>
            <a:custGeom>
              <a:avLst/>
              <a:gdLst>
                <a:gd name="T0" fmla="*/ 4 w 128"/>
                <a:gd name="T1" fmla="*/ 77 h 111"/>
                <a:gd name="T2" fmla="*/ 6 w 128"/>
                <a:gd name="T3" fmla="*/ 76 h 111"/>
                <a:gd name="T4" fmla="*/ 13 w 128"/>
                <a:gd name="T5" fmla="*/ 73 h 111"/>
                <a:gd name="T6" fmla="*/ 23 w 128"/>
                <a:gd name="T7" fmla="*/ 67 h 111"/>
                <a:gd name="T8" fmla="*/ 35 w 128"/>
                <a:gd name="T9" fmla="*/ 59 h 111"/>
                <a:gd name="T10" fmla="*/ 47 w 128"/>
                <a:gd name="T11" fmla="*/ 50 h 111"/>
                <a:gd name="T12" fmla="*/ 60 w 128"/>
                <a:gd name="T13" fmla="*/ 39 h 111"/>
                <a:gd name="T14" fmla="*/ 73 w 128"/>
                <a:gd name="T15" fmla="*/ 28 h 111"/>
                <a:gd name="T16" fmla="*/ 82 w 128"/>
                <a:gd name="T17" fmla="*/ 15 h 111"/>
                <a:gd name="T18" fmla="*/ 91 w 128"/>
                <a:gd name="T19" fmla="*/ 6 h 111"/>
                <a:gd name="T20" fmla="*/ 102 w 128"/>
                <a:gd name="T21" fmla="*/ 0 h 111"/>
                <a:gd name="T22" fmla="*/ 112 w 128"/>
                <a:gd name="T23" fmla="*/ 0 h 111"/>
                <a:gd name="T24" fmla="*/ 120 w 128"/>
                <a:gd name="T25" fmla="*/ 3 h 111"/>
                <a:gd name="T26" fmla="*/ 126 w 128"/>
                <a:gd name="T27" fmla="*/ 10 h 111"/>
                <a:gd name="T28" fmla="*/ 128 w 128"/>
                <a:gd name="T29" fmla="*/ 20 h 111"/>
                <a:gd name="T30" fmla="*/ 125 w 128"/>
                <a:gd name="T31" fmla="*/ 31 h 111"/>
                <a:gd name="T32" fmla="*/ 115 w 128"/>
                <a:gd name="T33" fmla="*/ 44 h 111"/>
                <a:gd name="T34" fmla="*/ 103 w 128"/>
                <a:gd name="T35" fmla="*/ 56 h 111"/>
                <a:gd name="T36" fmla="*/ 91 w 128"/>
                <a:gd name="T37" fmla="*/ 68 h 111"/>
                <a:gd name="T38" fmla="*/ 80 w 128"/>
                <a:gd name="T39" fmla="*/ 79 h 111"/>
                <a:gd name="T40" fmla="*/ 69 w 128"/>
                <a:gd name="T41" fmla="*/ 90 h 111"/>
                <a:gd name="T42" fmla="*/ 58 w 128"/>
                <a:gd name="T43" fmla="*/ 98 h 111"/>
                <a:gd name="T44" fmla="*/ 47 w 128"/>
                <a:gd name="T45" fmla="*/ 105 h 111"/>
                <a:gd name="T46" fmla="*/ 36 w 128"/>
                <a:gd name="T47" fmla="*/ 109 h 111"/>
                <a:gd name="T48" fmla="*/ 25 w 128"/>
                <a:gd name="T49" fmla="*/ 111 h 111"/>
                <a:gd name="T50" fmla="*/ 9 w 128"/>
                <a:gd name="T51" fmla="*/ 108 h 111"/>
                <a:gd name="T52" fmla="*/ 2 w 128"/>
                <a:gd name="T53" fmla="*/ 102 h 111"/>
                <a:gd name="T54" fmla="*/ 0 w 128"/>
                <a:gd name="T55" fmla="*/ 92 h 111"/>
                <a:gd name="T56" fmla="*/ 4 w 128"/>
                <a:gd name="T57" fmla="*/ 7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8" h="111">
                  <a:moveTo>
                    <a:pt x="4" y="77"/>
                  </a:moveTo>
                  <a:lnTo>
                    <a:pt x="6" y="76"/>
                  </a:lnTo>
                  <a:lnTo>
                    <a:pt x="13" y="73"/>
                  </a:lnTo>
                  <a:lnTo>
                    <a:pt x="23" y="67"/>
                  </a:lnTo>
                  <a:lnTo>
                    <a:pt x="35" y="59"/>
                  </a:lnTo>
                  <a:lnTo>
                    <a:pt x="47" y="50"/>
                  </a:lnTo>
                  <a:lnTo>
                    <a:pt x="60" y="39"/>
                  </a:lnTo>
                  <a:lnTo>
                    <a:pt x="73" y="28"/>
                  </a:lnTo>
                  <a:lnTo>
                    <a:pt x="82" y="15"/>
                  </a:lnTo>
                  <a:lnTo>
                    <a:pt x="91" y="6"/>
                  </a:lnTo>
                  <a:lnTo>
                    <a:pt x="102" y="0"/>
                  </a:lnTo>
                  <a:lnTo>
                    <a:pt x="112" y="0"/>
                  </a:lnTo>
                  <a:lnTo>
                    <a:pt x="120" y="3"/>
                  </a:lnTo>
                  <a:lnTo>
                    <a:pt x="126" y="10"/>
                  </a:lnTo>
                  <a:lnTo>
                    <a:pt x="128" y="20"/>
                  </a:lnTo>
                  <a:lnTo>
                    <a:pt x="125" y="31"/>
                  </a:lnTo>
                  <a:lnTo>
                    <a:pt x="115" y="44"/>
                  </a:lnTo>
                  <a:lnTo>
                    <a:pt x="103" y="56"/>
                  </a:lnTo>
                  <a:lnTo>
                    <a:pt x="91" y="68"/>
                  </a:lnTo>
                  <a:lnTo>
                    <a:pt x="80" y="79"/>
                  </a:lnTo>
                  <a:lnTo>
                    <a:pt x="69" y="90"/>
                  </a:lnTo>
                  <a:lnTo>
                    <a:pt x="58" y="98"/>
                  </a:lnTo>
                  <a:lnTo>
                    <a:pt x="47" y="105"/>
                  </a:lnTo>
                  <a:lnTo>
                    <a:pt x="36" y="109"/>
                  </a:lnTo>
                  <a:lnTo>
                    <a:pt x="25" y="111"/>
                  </a:lnTo>
                  <a:lnTo>
                    <a:pt x="9" y="108"/>
                  </a:lnTo>
                  <a:lnTo>
                    <a:pt x="2" y="102"/>
                  </a:lnTo>
                  <a:lnTo>
                    <a:pt x="0" y="92"/>
                  </a:lnTo>
                  <a:lnTo>
                    <a:pt x="4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62" name="AutoShape 82"/>
          <p:cNvSpPr>
            <a:spLocks noChangeArrowheads="1"/>
          </p:cNvSpPr>
          <p:nvPr/>
        </p:nvSpPr>
        <p:spPr bwMode="auto">
          <a:xfrm>
            <a:off x="1868488" y="2932113"/>
            <a:ext cx="407987" cy="298450"/>
          </a:xfrm>
          <a:prstGeom prst="rightArrow">
            <a:avLst>
              <a:gd name="adj1" fmla="val 50000"/>
              <a:gd name="adj2" fmla="val 74680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63" name="AutoShape 83"/>
          <p:cNvSpPr>
            <a:spLocks noChangeArrowheads="1"/>
          </p:cNvSpPr>
          <p:nvPr/>
        </p:nvSpPr>
        <p:spPr bwMode="auto">
          <a:xfrm>
            <a:off x="3335338" y="2932113"/>
            <a:ext cx="406400" cy="298450"/>
          </a:xfrm>
          <a:prstGeom prst="rightArrow">
            <a:avLst>
              <a:gd name="adj1" fmla="val 50000"/>
              <a:gd name="adj2" fmla="val 74389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64" name="AutoShape 84"/>
          <p:cNvSpPr>
            <a:spLocks noChangeArrowheads="1"/>
          </p:cNvSpPr>
          <p:nvPr/>
        </p:nvSpPr>
        <p:spPr bwMode="auto">
          <a:xfrm>
            <a:off x="4800600" y="2932113"/>
            <a:ext cx="406400" cy="298450"/>
          </a:xfrm>
          <a:prstGeom prst="rightArrow">
            <a:avLst>
              <a:gd name="adj1" fmla="val 50000"/>
              <a:gd name="adj2" fmla="val 74389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65" name="AutoShape 85"/>
          <p:cNvSpPr>
            <a:spLocks noChangeArrowheads="1"/>
          </p:cNvSpPr>
          <p:nvPr/>
        </p:nvSpPr>
        <p:spPr bwMode="auto">
          <a:xfrm>
            <a:off x="2257425" y="4167188"/>
            <a:ext cx="1065213" cy="766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66" name="AutoShape 86"/>
          <p:cNvSpPr>
            <a:spLocks noChangeArrowheads="1"/>
          </p:cNvSpPr>
          <p:nvPr/>
        </p:nvSpPr>
        <p:spPr bwMode="auto">
          <a:xfrm>
            <a:off x="431800" y="4410075"/>
            <a:ext cx="366713" cy="298450"/>
          </a:xfrm>
          <a:prstGeom prst="rightArrow">
            <a:avLst>
              <a:gd name="adj1" fmla="val 50000"/>
              <a:gd name="adj2" fmla="val 67125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68" name="AutoShape 88"/>
          <p:cNvSpPr>
            <a:spLocks noChangeArrowheads="1"/>
          </p:cNvSpPr>
          <p:nvPr/>
        </p:nvSpPr>
        <p:spPr bwMode="auto">
          <a:xfrm>
            <a:off x="798513" y="4194175"/>
            <a:ext cx="1065212" cy="7667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6169" name="Picture 89" descr="MCj031209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1000">
            <a:off x="2600325" y="4357688"/>
            <a:ext cx="323850" cy="342900"/>
          </a:xfrm>
          <a:prstGeom prst="rect">
            <a:avLst/>
          </a:prstGeom>
          <a:noFill/>
          <a:effectLst>
            <a:outerShdw blurRad="63500" dist="107763" dir="81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6170" name="Group 90"/>
          <p:cNvGrpSpPr>
            <a:grpSpLocks/>
          </p:cNvGrpSpPr>
          <p:nvPr/>
        </p:nvGrpSpPr>
        <p:grpSpPr bwMode="auto">
          <a:xfrm>
            <a:off x="960438" y="4386263"/>
            <a:ext cx="633412" cy="323850"/>
            <a:chOff x="4184" y="582"/>
            <a:chExt cx="528" cy="388"/>
          </a:xfrm>
        </p:grpSpPr>
        <p:sp>
          <p:nvSpPr>
            <p:cNvPr id="46171" name="Freeform 91"/>
            <p:cNvSpPr>
              <a:spLocks/>
            </p:cNvSpPr>
            <p:nvPr/>
          </p:nvSpPr>
          <p:spPr bwMode="auto">
            <a:xfrm>
              <a:off x="4599" y="710"/>
              <a:ext cx="113" cy="233"/>
            </a:xfrm>
            <a:custGeom>
              <a:avLst/>
              <a:gdLst>
                <a:gd name="T0" fmla="*/ 423 w 461"/>
                <a:gd name="T1" fmla="*/ 707 h 1124"/>
                <a:gd name="T2" fmla="*/ 361 w 461"/>
                <a:gd name="T3" fmla="*/ 578 h 1124"/>
                <a:gd name="T4" fmla="*/ 317 w 461"/>
                <a:gd name="T5" fmla="*/ 447 h 1124"/>
                <a:gd name="T6" fmla="*/ 288 w 461"/>
                <a:gd name="T7" fmla="*/ 321 h 1124"/>
                <a:gd name="T8" fmla="*/ 271 w 461"/>
                <a:gd name="T9" fmla="*/ 209 h 1124"/>
                <a:gd name="T10" fmla="*/ 262 w 461"/>
                <a:gd name="T11" fmla="*/ 113 h 1124"/>
                <a:gd name="T12" fmla="*/ 259 w 461"/>
                <a:gd name="T13" fmla="*/ 43 h 1124"/>
                <a:gd name="T14" fmla="*/ 259 w 461"/>
                <a:gd name="T15" fmla="*/ 5 h 1124"/>
                <a:gd name="T16" fmla="*/ 247 w 461"/>
                <a:gd name="T17" fmla="*/ 10 h 1124"/>
                <a:gd name="T18" fmla="*/ 221 w 461"/>
                <a:gd name="T19" fmla="*/ 32 h 1124"/>
                <a:gd name="T20" fmla="*/ 194 w 461"/>
                <a:gd name="T21" fmla="*/ 53 h 1124"/>
                <a:gd name="T22" fmla="*/ 166 w 461"/>
                <a:gd name="T23" fmla="*/ 73 h 1124"/>
                <a:gd name="T24" fmla="*/ 137 w 461"/>
                <a:gd name="T25" fmla="*/ 92 h 1124"/>
                <a:gd name="T26" fmla="*/ 107 w 461"/>
                <a:gd name="T27" fmla="*/ 112 h 1124"/>
                <a:gd name="T28" fmla="*/ 76 w 461"/>
                <a:gd name="T29" fmla="*/ 129 h 1124"/>
                <a:gd name="T30" fmla="*/ 45 w 461"/>
                <a:gd name="T31" fmla="*/ 147 h 1124"/>
                <a:gd name="T32" fmla="*/ 56 w 461"/>
                <a:gd name="T33" fmla="*/ 207 h 1124"/>
                <a:gd name="T34" fmla="*/ 99 w 461"/>
                <a:gd name="T35" fmla="*/ 318 h 1124"/>
                <a:gd name="T36" fmla="*/ 129 w 461"/>
                <a:gd name="T37" fmla="*/ 433 h 1124"/>
                <a:gd name="T38" fmla="*/ 144 w 461"/>
                <a:gd name="T39" fmla="*/ 554 h 1124"/>
                <a:gd name="T40" fmla="*/ 144 w 461"/>
                <a:gd name="T41" fmla="*/ 685 h 1124"/>
                <a:gd name="T42" fmla="*/ 125 w 461"/>
                <a:gd name="T43" fmla="*/ 820 h 1124"/>
                <a:gd name="T44" fmla="*/ 87 w 461"/>
                <a:gd name="T45" fmla="*/ 948 h 1124"/>
                <a:gd name="T46" fmla="*/ 33 w 461"/>
                <a:gd name="T47" fmla="*/ 1068 h 1124"/>
                <a:gd name="T48" fmla="*/ 64 w 461"/>
                <a:gd name="T49" fmla="*/ 1097 h 1124"/>
                <a:gd name="T50" fmla="*/ 173 w 461"/>
                <a:gd name="T51" fmla="*/ 1038 h 1124"/>
                <a:gd name="T52" fmla="*/ 262 w 461"/>
                <a:gd name="T53" fmla="*/ 978 h 1124"/>
                <a:gd name="T54" fmla="*/ 333 w 461"/>
                <a:gd name="T55" fmla="*/ 919 h 1124"/>
                <a:gd name="T56" fmla="*/ 386 w 461"/>
                <a:gd name="T57" fmla="*/ 867 h 1124"/>
                <a:gd name="T58" fmla="*/ 424 w 461"/>
                <a:gd name="T59" fmla="*/ 822 h 1124"/>
                <a:gd name="T60" fmla="*/ 448 w 461"/>
                <a:gd name="T61" fmla="*/ 790 h 1124"/>
                <a:gd name="T62" fmla="*/ 460 w 461"/>
                <a:gd name="T63" fmla="*/ 772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1" h="1124">
                  <a:moveTo>
                    <a:pt x="461" y="770"/>
                  </a:moveTo>
                  <a:lnTo>
                    <a:pt x="423" y="707"/>
                  </a:lnTo>
                  <a:lnTo>
                    <a:pt x="390" y="643"/>
                  </a:lnTo>
                  <a:lnTo>
                    <a:pt x="361" y="578"/>
                  </a:lnTo>
                  <a:lnTo>
                    <a:pt x="338" y="513"/>
                  </a:lnTo>
                  <a:lnTo>
                    <a:pt x="317" y="447"/>
                  </a:lnTo>
                  <a:lnTo>
                    <a:pt x="301" y="384"/>
                  </a:lnTo>
                  <a:lnTo>
                    <a:pt x="288" y="321"/>
                  </a:lnTo>
                  <a:lnTo>
                    <a:pt x="278" y="263"/>
                  </a:lnTo>
                  <a:lnTo>
                    <a:pt x="271" y="209"/>
                  </a:lnTo>
                  <a:lnTo>
                    <a:pt x="265" y="158"/>
                  </a:lnTo>
                  <a:lnTo>
                    <a:pt x="262" y="113"/>
                  </a:lnTo>
                  <a:lnTo>
                    <a:pt x="261" y="75"/>
                  </a:lnTo>
                  <a:lnTo>
                    <a:pt x="259" y="43"/>
                  </a:lnTo>
                  <a:lnTo>
                    <a:pt x="259" y="20"/>
                  </a:lnTo>
                  <a:lnTo>
                    <a:pt x="259" y="5"/>
                  </a:lnTo>
                  <a:lnTo>
                    <a:pt x="259" y="0"/>
                  </a:lnTo>
                  <a:lnTo>
                    <a:pt x="247" y="10"/>
                  </a:lnTo>
                  <a:lnTo>
                    <a:pt x="234" y="22"/>
                  </a:lnTo>
                  <a:lnTo>
                    <a:pt x="221" y="32"/>
                  </a:lnTo>
                  <a:lnTo>
                    <a:pt x="208" y="43"/>
                  </a:lnTo>
                  <a:lnTo>
                    <a:pt x="194" y="53"/>
                  </a:lnTo>
                  <a:lnTo>
                    <a:pt x="180" y="63"/>
                  </a:lnTo>
                  <a:lnTo>
                    <a:pt x="166" y="73"/>
                  </a:lnTo>
                  <a:lnTo>
                    <a:pt x="152" y="83"/>
                  </a:lnTo>
                  <a:lnTo>
                    <a:pt x="137" y="92"/>
                  </a:lnTo>
                  <a:lnTo>
                    <a:pt x="122" y="103"/>
                  </a:lnTo>
                  <a:lnTo>
                    <a:pt x="107" y="112"/>
                  </a:lnTo>
                  <a:lnTo>
                    <a:pt x="92" y="121"/>
                  </a:lnTo>
                  <a:lnTo>
                    <a:pt x="76" y="129"/>
                  </a:lnTo>
                  <a:lnTo>
                    <a:pt x="61" y="138"/>
                  </a:lnTo>
                  <a:lnTo>
                    <a:pt x="45" y="147"/>
                  </a:lnTo>
                  <a:lnTo>
                    <a:pt x="29" y="156"/>
                  </a:lnTo>
                  <a:lnTo>
                    <a:pt x="56" y="207"/>
                  </a:lnTo>
                  <a:lnTo>
                    <a:pt x="79" y="262"/>
                  </a:lnTo>
                  <a:lnTo>
                    <a:pt x="99" y="318"/>
                  </a:lnTo>
                  <a:lnTo>
                    <a:pt x="115" y="374"/>
                  </a:lnTo>
                  <a:lnTo>
                    <a:pt x="129" y="433"/>
                  </a:lnTo>
                  <a:lnTo>
                    <a:pt x="139" y="493"/>
                  </a:lnTo>
                  <a:lnTo>
                    <a:pt x="144" y="554"/>
                  </a:lnTo>
                  <a:lnTo>
                    <a:pt x="147" y="616"/>
                  </a:lnTo>
                  <a:lnTo>
                    <a:pt x="144" y="685"/>
                  </a:lnTo>
                  <a:lnTo>
                    <a:pt x="136" y="753"/>
                  </a:lnTo>
                  <a:lnTo>
                    <a:pt x="125" y="820"/>
                  </a:lnTo>
                  <a:lnTo>
                    <a:pt x="109" y="885"/>
                  </a:lnTo>
                  <a:lnTo>
                    <a:pt x="87" y="948"/>
                  </a:lnTo>
                  <a:lnTo>
                    <a:pt x="63" y="1009"/>
                  </a:lnTo>
                  <a:lnTo>
                    <a:pt x="33" y="1068"/>
                  </a:lnTo>
                  <a:lnTo>
                    <a:pt x="0" y="1124"/>
                  </a:lnTo>
                  <a:lnTo>
                    <a:pt x="64" y="1097"/>
                  </a:lnTo>
                  <a:lnTo>
                    <a:pt x="120" y="1068"/>
                  </a:lnTo>
                  <a:lnTo>
                    <a:pt x="173" y="1038"/>
                  </a:lnTo>
                  <a:lnTo>
                    <a:pt x="220" y="1008"/>
                  </a:lnTo>
                  <a:lnTo>
                    <a:pt x="262" y="978"/>
                  </a:lnTo>
                  <a:lnTo>
                    <a:pt x="300" y="948"/>
                  </a:lnTo>
                  <a:lnTo>
                    <a:pt x="333" y="919"/>
                  </a:lnTo>
                  <a:lnTo>
                    <a:pt x="362" y="893"/>
                  </a:lnTo>
                  <a:lnTo>
                    <a:pt x="386" y="867"/>
                  </a:lnTo>
                  <a:lnTo>
                    <a:pt x="408" y="843"/>
                  </a:lnTo>
                  <a:lnTo>
                    <a:pt x="424" y="822"/>
                  </a:lnTo>
                  <a:lnTo>
                    <a:pt x="438" y="804"/>
                  </a:lnTo>
                  <a:lnTo>
                    <a:pt x="448" y="790"/>
                  </a:lnTo>
                  <a:lnTo>
                    <a:pt x="455" y="779"/>
                  </a:lnTo>
                  <a:lnTo>
                    <a:pt x="460" y="772"/>
                  </a:lnTo>
                  <a:lnTo>
                    <a:pt x="461" y="7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2" name="Freeform 92"/>
            <p:cNvSpPr>
              <a:spLocks/>
            </p:cNvSpPr>
            <p:nvPr/>
          </p:nvSpPr>
          <p:spPr bwMode="auto">
            <a:xfrm>
              <a:off x="4361" y="743"/>
              <a:ext cx="274" cy="227"/>
            </a:xfrm>
            <a:custGeom>
              <a:avLst/>
              <a:gdLst>
                <a:gd name="T0" fmla="*/ 976 w 1118"/>
                <a:gd name="T1" fmla="*/ 12 h 1102"/>
                <a:gd name="T2" fmla="*/ 928 w 1118"/>
                <a:gd name="T3" fmla="*/ 35 h 1102"/>
                <a:gd name="T4" fmla="*/ 877 w 1118"/>
                <a:gd name="T5" fmla="*/ 58 h 1102"/>
                <a:gd name="T6" fmla="*/ 826 w 1118"/>
                <a:gd name="T7" fmla="*/ 80 h 1102"/>
                <a:gd name="T8" fmla="*/ 776 w 1118"/>
                <a:gd name="T9" fmla="*/ 101 h 1102"/>
                <a:gd name="T10" fmla="*/ 724 w 1118"/>
                <a:gd name="T11" fmla="*/ 119 h 1102"/>
                <a:gd name="T12" fmla="*/ 672 w 1118"/>
                <a:gd name="T13" fmla="*/ 138 h 1102"/>
                <a:gd name="T14" fmla="*/ 620 w 1118"/>
                <a:gd name="T15" fmla="*/ 155 h 1102"/>
                <a:gd name="T16" fmla="*/ 537 w 1118"/>
                <a:gd name="T17" fmla="*/ 180 h 1102"/>
                <a:gd name="T18" fmla="*/ 424 w 1118"/>
                <a:gd name="T19" fmla="*/ 213 h 1102"/>
                <a:gd name="T20" fmla="*/ 319 w 1118"/>
                <a:gd name="T21" fmla="*/ 238 h 1102"/>
                <a:gd name="T22" fmla="*/ 224 w 1118"/>
                <a:gd name="T23" fmla="*/ 260 h 1102"/>
                <a:gd name="T24" fmla="*/ 142 w 1118"/>
                <a:gd name="T25" fmla="*/ 276 h 1102"/>
                <a:gd name="T26" fmla="*/ 75 w 1118"/>
                <a:gd name="T27" fmla="*/ 289 h 1102"/>
                <a:gd name="T28" fmla="*/ 28 w 1118"/>
                <a:gd name="T29" fmla="*/ 296 h 1102"/>
                <a:gd name="T30" fmla="*/ 4 w 1118"/>
                <a:gd name="T31" fmla="*/ 300 h 1102"/>
                <a:gd name="T32" fmla="*/ 30 w 1118"/>
                <a:gd name="T33" fmla="*/ 341 h 1102"/>
                <a:gd name="T34" fmla="*/ 83 w 1118"/>
                <a:gd name="T35" fmla="*/ 423 h 1102"/>
                <a:gd name="T36" fmla="*/ 127 w 1118"/>
                <a:gd name="T37" fmla="*/ 506 h 1102"/>
                <a:gd name="T38" fmla="*/ 162 w 1118"/>
                <a:gd name="T39" fmla="*/ 589 h 1102"/>
                <a:gd name="T40" fmla="*/ 202 w 1118"/>
                <a:gd name="T41" fmla="*/ 723 h 1102"/>
                <a:gd name="T42" fmla="*/ 231 w 1118"/>
                <a:gd name="T43" fmla="*/ 891 h 1102"/>
                <a:gd name="T44" fmla="*/ 239 w 1118"/>
                <a:gd name="T45" fmla="*/ 1020 h 1102"/>
                <a:gd name="T46" fmla="*/ 238 w 1118"/>
                <a:gd name="T47" fmla="*/ 1092 h 1102"/>
                <a:gd name="T48" fmla="*/ 295 w 1118"/>
                <a:gd name="T49" fmla="*/ 1101 h 1102"/>
                <a:gd name="T50" fmla="*/ 407 w 1118"/>
                <a:gd name="T51" fmla="*/ 1095 h 1102"/>
                <a:gd name="T52" fmla="*/ 512 w 1118"/>
                <a:gd name="T53" fmla="*/ 1085 h 1102"/>
                <a:gd name="T54" fmla="*/ 610 w 1118"/>
                <a:gd name="T55" fmla="*/ 1070 h 1102"/>
                <a:gd name="T56" fmla="*/ 701 w 1118"/>
                <a:gd name="T57" fmla="*/ 1052 h 1102"/>
                <a:gd name="T58" fmla="*/ 786 w 1118"/>
                <a:gd name="T59" fmla="*/ 1032 h 1102"/>
                <a:gd name="T60" fmla="*/ 864 w 1118"/>
                <a:gd name="T61" fmla="*/ 1007 h 1102"/>
                <a:gd name="T62" fmla="*/ 937 w 1118"/>
                <a:gd name="T63" fmla="*/ 982 h 1102"/>
                <a:gd name="T64" fmla="*/ 1004 w 1118"/>
                <a:gd name="T65" fmla="*/ 912 h 1102"/>
                <a:gd name="T66" fmla="*/ 1058 w 1118"/>
                <a:gd name="T67" fmla="*/ 792 h 1102"/>
                <a:gd name="T68" fmla="*/ 1096 w 1118"/>
                <a:gd name="T69" fmla="*/ 664 h 1102"/>
                <a:gd name="T70" fmla="*/ 1115 w 1118"/>
                <a:gd name="T71" fmla="*/ 529 h 1102"/>
                <a:gd name="T72" fmla="*/ 1115 w 1118"/>
                <a:gd name="T73" fmla="*/ 398 h 1102"/>
                <a:gd name="T74" fmla="*/ 1100 w 1118"/>
                <a:gd name="T75" fmla="*/ 277 h 1102"/>
                <a:gd name="T76" fmla="*/ 1070 w 1118"/>
                <a:gd name="T77" fmla="*/ 162 h 1102"/>
                <a:gd name="T78" fmla="*/ 1027 w 1118"/>
                <a:gd name="T79" fmla="*/ 51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18" h="1102">
                  <a:moveTo>
                    <a:pt x="1000" y="0"/>
                  </a:moveTo>
                  <a:lnTo>
                    <a:pt x="976" y="12"/>
                  </a:lnTo>
                  <a:lnTo>
                    <a:pt x="952" y="24"/>
                  </a:lnTo>
                  <a:lnTo>
                    <a:pt x="928" y="35"/>
                  </a:lnTo>
                  <a:lnTo>
                    <a:pt x="902" y="47"/>
                  </a:lnTo>
                  <a:lnTo>
                    <a:pt x="877" y="58"/>
                  </a:lnTo>
                  <a:lnTo>
                    <a:pt x="852" y="70"/>
                  </a:lnTo>
                  <a:lnTo>
                    <a:pt x="826" y="80"/>
                  </a:lnTo>
                  <a:lnTo>
                    <a:pt x="801" y="91"/>
                  </a:lnTo>
                  <a:lnTo>
                    <a:pt x="776" y="101"/>
                  </a:lnTo>
                  <a:lnTo>
                    <a:pt x="749" y="110"/>
                  </a:lnTo>
                  <a:lnTo>
                    <a:pt x="724" y="119"/>
                  </a:lnTo>
                  <a:lnTo>
                    <a:pt x="697" y="129"/>
                  </a:lnTo>
                  <a:lnTo>
                    <a:pt x="672" y="138"/>
                  </a:lnTo>
                  <a:lnTo>
                    <a:pt x="645" y="147"/>
                  </a:lnTo>
                  <a:lnTo>
                    <a:pt x="620" y="155"/>
                  </a:lnTo>
                  <a:lnTo>
                    <a:pt x="595" y="163"/>
                  </a:lnTo>
                  <a:lnTo>
                    <a:pt x="537" y="180"/>
                  </a:lnTo>
                  <a:lnTo>
                    <a:pt x="480" y="198"/>
                  </a:lnTo>
                  <a:lnTo>
                    <a:pt x="424" y="213"/>
                  </a:lnTo>
                  <a:lnTo>
                    <a:pt x="370" y="225"/>
                  </a:lnTo>
                  <a:lnTo>
                    <a:pt x="319" y="238"/>
                  </a:lnTo>
                  <a:lnTo>
                    <a:pt x="270" y="250"/>
                  </a:lnTo>
                  <a:lnTo>
                    <a:pt x="224" y="260"/>
                  </a:lnTo>
                  <a:lnTo>
                    <a:pt x="181" y="268"/>
                  </a:lnTo>
                  <a:lnTo>
                    <a:pt x="142" y="276"/>
                  </a:lnTo>
                  <a:lnTo>
                    <a:pt x="106" y="283"/>
                  </a:lnTo>
                  <a:lnTo>
                    <a:pt x="75" y="289"/>
                  </a:lnTo>
                  <a:lnTo>
                    <a:pt x="50" y="292"/>
                  </a:lnTo>
                  <a:lnTo>
                    <a:pt x="28" y="296"/>
                  </a:lnTo>
                  <a:lnTo>
                    <a:pt x="13" y="298"/>
                  </a:lnTo>
                  <a:lnTo>
                    <a:pt x="4" y="300"/>
                  </a:lnTo>
                  <a:lnTo>
                    <a:pt x="0" y="300"/>
                  </a:lnTo>
                  <a:lnTo>
                    <a:pt x="30" y="341"/>
                  </a:lnTo>
                  <a:lnTo>
                    <a:pt x="58" y="382"/>
                  </a:lnTo>
                  <a:lnTo>
                    <a:pt x="83" y="423"/>
                  </a:lnTo>
                  <a:lnTo>
                    <a:pt x="106" y="465"/>
                  </a:lnTo>
                  <a:lnTo>
                    <a:pt x="127" y="506"/>
                  </a:lnTo>
                  <a:lnTo>
                    <a:pt x="144" y="548"/>
                  </a:lnTo>
                  <a:lnTo>
                    <a:pt x="162" y="589"/>
                  </a:lnTo>
                  <a:lnTo>
                    <a:pt x="175" y="630"/>
                  </a:lnTo>
                  <a:lnTo>
                    <a:pt x="202" y="723"/>
                  </a:lnTo>
                  <a:lnTo>
                    <a:pt x="220" y="810"/>
                  </a:lnTo>
                  <a:lnTo>
                    <a:pt x="231" y="891"/>
                  </a:lnTo>
                  <a:lnTo>
                    <a:pt x="238" y="961"/>
                  </a:lnTo>
                  <a:lnTo>
                    <a:pt x="239" y="1020"/>
                  </a:lnTo>
                  <a:lnTo>
                    <a:pt x="239" y="1064"/>
                  </a:lnTo>
                  <a:lnTo>
                    <a:pt x="238" y="1092"/>
                  </a:lnTo>
                  <a:lnTo>
                    <a:pt x="237" y="1102"/>
                  </a:lnTo>
                  <a:lnTo>
                    <a:pt x="295" y="1101"/>
                  </a:lnTo>
                  <a:lnTo>
                    <a:pt x="352" y="1098"/>
                  </a:lnTo>
                  <a:lnTo>
                    <a:pt x="407" y="1095"/>
                  </a:lnTo>
                  <a:lnTo>
                    <a:pt x="460" y="1090"/>
                  </a:lnTo>
                  <a:lnTo>
                    <a:pt x="512" y="1085"/>
                  </a:lnTo>
                  <a:lnTo>
                    <a:pt x="561" y="1078"/>
                  </a:lnTo>
                  <a:lnTo>
                    <a:pt x="610" y="1070"/>
                  </a:lnTo>
                  <a:lnTo>
                    <a:pt x="656" y="1062"/>
                  </a:lnTo>
                  <a:lnTo>
                    <a:pt x="701" y="1052"/>
                  </a:lnTo>
                  <a:lnTo>
                    <a:pt x="744" y="1042"/>
                  </a:lnTo>
                  <a:lnTo>
                    <a:pt x="786" y="1032"/>
                  </a:lnTo>
                  <a:lnTo>
                    <a:pt x="826" y="1020"/>
                  </a:lnTo>
                  <a:lnTo>
                    <a:pt x="864" y="1007"/>
                  </a:lnTo>
                  <a:lnTo>
                    <a:pt x="901" y="995"/>
                  </a:lnTo>
                  <a:lnTo>
                    <a:pt x="937" y="982"/>
                  </a:lnTo>
                  <a:lnTo>
                    <a:pt x="971" y="968"/>
                  </a:lnTo>
                  <a:lnTo>
                    <a:pt x="1004" y="912"/>
                  </a:lnTo>
                  <a:lnTo>
                    <a:pt x="1034" y="853"/>
                  </a:lnTo>
                  <a:lnTo>
                    <a:pt x="1058" y="792"/>
                  </a:lnTo>
                  <a:lnTo>
                    <a:pt x="1080" y="729"/>
                  </a:lnTo>
                  <a:lnTo>
                    <a:pt x="1096" y="664"/>
                  </a:lnTo>
                  <a:lnTo>
                    <a:pt x="1107" y="597"/>
                  </a:lnTo>
                  <a:lnTo>
                    <a:pt x="1115" y="529"/>
                  </a:lnTo>
                  <a:lnTo>
                    <a:pt x="1118" y="460"/>
                  </a:lnTo>
                  <a:lnTo>
                    <a:pt x="1115" y="398"/>
                  </a:lnTo>
                  <a:lnTo>
                    <a:pt x="1110" y="337"/>
                  </a:lnTo>
                  <a:lnTo>
                    <a:pt x="1100" y="277"/>
                  </a:lnTo>
                  <a:lnTo>
                    <a:pt x="1086" y="218"/>
                  </a:lnTo>
                  <a:lnTo>
                    <a:pt x="1070" y="162"/>
                  </a:lnTo>
                  <a:lnTo>
                    <a:pt x="1050" y="106"/>
                  </a:lnTo>
                  <a:lnTo>
                    <a:pt x="1027" y="51"/>
                  </a:lnTo>
                  <a:lnTo>
                    <a:pt x="10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3" name="Freeform 93"/>
            <p:cNvSpPr>
              <a:spLocks/>
            </p:cNvSpPr>
            <p:nvPr/>
          </p:nvSpPr>
          <p:spPr bwMode="auto">
            <a:xfrm>
              <a:off x="4613" y="733"/>
              <a:ext cx="75" cy="186"/>
            </a:xfrm>
            <a:custGeom>
              <a:avLst/>
              <a:gdLst>
                <a:gd name="T0" fmla="*/ 308 w 308"/>
                <a:gd name="T1" fmla="*/ 656 h 901"/>
                <a:gd name="T2" fmla="*/ 276 w 308"/>
                <a:gd name="T3" fmla="*/ 603 h 901"/>
                <a:gd name="T4" fmla="*/ 247 w 308"/>
                <a:gd name="T5" fmla="*/ 549 h 901"/>
                <a:gd name="T6" fmla="*/ 223 w 308"/>
                <a:gd name="T7" fmla="*/ 492 h 901"/>
                <a:gd name="T8" fmla="*/ 202 w 308"/>
                <a:gd name="T9" fmla="*/ 437 h 901"/>
                <a:gd name="T10" fmla="*/ 185 w 308"/>
                <a:gd name="T11" fmla="*/ 382 h 901"/>
                <a:gd name="T12" fmla="*/ 171 w 308"/>
                <a:gd name="T13" fmla="*/ 326 h 901"/>
                <a:gd name="T14" fmla="*/ 161 w 308"/>
                <a:gd name="T15" fmla="*/ 275 h 901"/>
                <a:gd name="T16" fmla="*/ 151 w 308"/>
                <a:gd name="T17" fmla="*/ 224 h 901"/>
                <a:gd name="T18" fmla="*/ 146 w 308"/>
                <a:gd name="T19" fmla="*/ 178 h 901"/>
                <a:gd name="T20" fmla="*/ 141 w 308"/>
                <a:gd name="T21" fmla="*/ 135 h 901"/>
                <a:gd name="T22" fmla="*/ 138 w 308"/>
                <a:gd name="T23" fmla="*/ 97 h 901"/>
                <a:gd name="T24" fmla="*/ 136 w 308"/>
                <a:gd name="T25" fmla="*/ 64 h 901"/>
                <a:gd name="T26" fmla="*/ 135 w 308"/>
                <a:gd name="T27" fmla="*/ 37 h 901"/>
                <a:gd name="T28" fmla="*/ 135 w 308"/>
                <a:gd name="T29" fmla="*/ 18 h 901"/>
                <a:gd name="T30" fmla="*/ 135 w 308"/>
                <a:gd name="T31" fmla="*/ 5 h 901"/>
                <a:gd name="T32" fmla="*/ 135 w 308"/>
                <a:gd name="T33" fmla="*/ 0 h 901"/>
                <a:gd name="T34" fmla="*/ 120 w 308"/>
                <a:gd name="T35" fmla="*/ 13 h 901"/>
                <a:gd name="T36" fmla="*/ 104 w 308"/>
                <a:gd name="T37" fmla="*/ 27 h 901"/>
                <a:gd name="T38" fmla="*/ 88 w 308"/>
                <a:gd name="T39" fmla="*/ 40 h 901"/>
                <a:gd name="T40" fmla="*/ 72 w 308"/>
                <a:gd name="T41" fmla="*/ 51 h 901"/>
                <a:gd name="T42" fmla="*/ 55 w 308"/>
                <a:gd name="T43" fmla="*/ 64 h 901"/>
                <a:gd name="T44" fmla="*/ 37 w 308"/>
                <a:gd name="T45" fmla="*/ 75 h 901"/>
                <a:gd name="T46" fmla="*/ 19 w 308"/>
                <a:gd name="T47" fmla="*/ 87 h 901"/>
                <a:gd name="T48" fmla="*/ 0 w 308"/>
                <a:gd name="T49" fmla="*/ 98 h 901"/>
                <a:gd name="T50" fmla="*/ 21 w 308"/>
                <a:gd name="T51" fmla="*/ 146 h 901"/>
                <a:gd name="T52" fmla="*/ 40 w 308"/>
                <a:gd name="T53" fmla="*/ 194 h 901"/>
                <a:gd name="T54" fmla="*/ 56 w 308"/>
                <a:gd name="T55" fmla="*/ 244 h 901"/>
                <a:gd name="T56" fmla="*/ 68 w 308"/>
                <a:gd name="T57" fmla="*/ 294 h 901"/>
                <a:gd name="T58" fmla="*/ 79 w 308"/>
                <a:gd name="T59" fmla="*/ 346 h 901"/>
                <a:gd name="T60" fmla="*/ 87 w 308"/>
                <a:gd name="T61" fmla="*/ 399 h 901"/>
                <a:gd name="T62" fmla="*/ 91 w 308"/>
                <a:gd name="T63" fmla="*/ 453 h 901"/>
                <a:gd name="T64" fmla="*/ 93 w 308"/>
                <a:gd name="T65" fmla="*/ 507 h 901"/>
                <a:gd name="T66" fmla="*/ 91 w 308"/>
                <a:gd name="T67" fmla="*/ 559 h 901"/>
                <a:gd name="T68" fmla="*/ 87 w 308"/>
                <a:gd name="T69" fmla="*/ 611 h 901"/>
                <a:gd name="T70" fmla="*/ 80 w 308"/>
                <a:gd name="T71" fmla="*/ 662 h 901"/>
                <a:gd name="T72" fmla="*/ 71 w 308"/>
                <a:gd name="T73" fmla="*/ 711 h 901"/>
                <a:gd name="T74" fmla="*/ 58 w 308"/>
                <a:gd name="T75" fmla="*/ 761 h 901"/>
                <a:gd name="T76" fmla="*/ 43 w 308"/>
                <a:gd name="T77" fmla="*/ 808 h 901"/>
                <a:gd name="T78" fmla="*/ 27 w 308"/>
                <a:gd name="T79" fmla="*/ 855 h 901"/>
                <a:gd name="T80" fmla="*/ 7 w 308"/>
                <a:gd name="T81" fmla="*/ 901 h 901"/>
                <a:gd name="T82" fmla="*/ 47 w 308"/>
                <a:gd name="T83" fmla="*/ 879 h 901"/>
                <a:gd name="T84" fmla="*/ 82 w 308"/>
                <a:gd name="T85" fmla="*/ 857 h 901"/>
                <a:gd name="T86" fmla="*/ 116 w 308"/>
                <a:gd name="T87" fmla="*/ 836 h 901"/>
                <a:gd name="T88" fmla="*/ 146 w 308"/>
                <a:gd name="T89" fmla="*/ 815 h 901"/>
                <a:gd name="T90" fmla="*/ 173 w 308"/>
                <a:gd name="T91" fmla="*/ 793 h 901"/>
                <a:gd name="T92" fmla="*/ 197 w 308"/>
                <a:gd name="T93" fmla="*/ 773 h 901"/>
                <a:gd name="T94" fmla="*/ 219 w 308"/>
                <a:gd name="T95" fmla="*/ 754 h 901"/>
                <a:gd name="T96" fmla="*/ 239 w 308"/>
                <a:gd name="T97" fmla="*/ 735 h 901"/>
                <a:gd name="T98" fmla="*/ 256 w 308"/>
                <a:gd name="T99" fmla="*/ 718 h 901"/>
                <a:gd name="T100" fmla="*/ 270 w 308"/>
                <a:gd name="T101" fmla="*/ 703 h 901"/>
                <a:gd name="T102" fmla="*/ 281 w 308"/>
                <a:gd name="T103" fmla="*/ 689 h 901"/>
                <a:gd name="T104" fmla="*/ 292 w 308"/>
                <a:gd name="T105" fmla="*/ 678 h 901"/>
                <a:gd name="T106" fmla="*/ 299 w 308"/>
                <a:gd name="T107" fmla="*/ 669 h 901"/>
                <a:gd name="T108" fmla="*/ 303 w 308"/>
                <a:gd name="T109" fmla="*/ 662 h 901"/>
                <a:gd name="T110" fmla="*/ 307 w 308"/>
                <a:gd name="T111" fmla="*/ 657 h 901"/>
                <a:gd name="T112" fmla="*/ 308 w 308"/>
                <a:gd name="T113" fmla="*/ 656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8" h="901">
                  <a:moveTo>
                    <a:pt x="308" y="656"/>
                  </a:moveTo>
                  <a:lnTo>
                    <a:pt x="276" y="603"/>
                  </a:lnTo>
                  <a:lnTo>
                    <a:pt x="247" y="549"/>
                  </a:lnTo>
                  <a:lnTo>
                    <a:pt x="223" y="492"/>
                  </a:lnTo>
                  <a:lnTo>
                    <a:pt x="202" y="437"/>
                  </a:lnTo>
                  <a:lnTo>
                    <a:pt x="185" y="382"/>
                  </a:lnTo>
                  <a:lnTo>
                    <a:pt x="171" y="326"/>
                  </a:lnTo>
                  <a:lnTo>
                    <a:pt x="161" y="275"/>
                  </a:lnTo>
                  <a:lnTo>
                    <a:pt x="151" y="224"/>
                  </a:lnTo>
                  <a:lnTo>
                    <a:pt x="146" y="178"/>
                  </a:lnTo>
                  <a:lnTo>
                    <a:pt x="141" y="135"/>
                  </a:lnTo>
                  <a:lnTo>
                    <a:pt x="138" y="97"/>
                  </a:lnTo>
                  <a:lnTo>
                    <a:pt x="136" y="64"/>
                  </a:lnTo>
                  <a:lnTo>
                    <a:pt x="135" y="37"/>
                  </a:lnTo>
                  <a:lnTo>
                    <a:pt x="135" y="18"/>
                  </a:lnTo>
                  <a:lnTo>
                    <a:pt x="135" y="5"/>
                  </a:lnTo>
                  <a:lnTo>
                    <a:pt x="135" y="0"/>
                  </a:lnTo>
                  <a:lnTo>
                    <a:pt x="120" y="13"/>
                  </a:lnTo>
                  <a:lnTo>
                    <a:pt x="104" y="27"/>
                  </a:lnTo>
                  <a:lnTo>
                    <a:pt x="88" y="40"/>
                  </a:lnTo>
                  <a:lnTo>
                    <a:pt x="72" y="51"/>
                  </a:lnTo>
                  <a:lnTo>
                    <a:pt x="55" y="64"/>
                  </a:lnTo>
                  <a:lnTo>
                    <a:pt x="37" y="75"/>
                  </a:lnTo>
                  <a:lnTo>
                    <a:pt x="19" y="87"/>
                  </a:lnTo>
                  <a:lnTo>
                    <a:pt x="0" y="98"/>
                  </a:lnTo>
                  <a:lnTo>
                    <a:pt x="21" y="146"/>
                  </a:lnTo>
                  <a:lnTo>
                    <a:pt x="40" y="194"/>
                  </a:lnTo>
                  <a:lnTo>
                    <a:pt x="56" y="244"/>
                  </a:lnTo>
                  <a:lnTo>
                    <a:pt x="68" y="294"/>
                  </a:lnTo>
                  <a:lnTo>
                    <a:pt x="79" y="346"/>
                  </a:lnTo>
                  <a:lnTo>
                    <a:pt x="87" y="399"/>
                  </a:lnTo>
                  <a:lnTo>
                    <a:pt x="91" y="453"/>
                  </a:lnTo>
                  <a:lnTo>
                    <a:pt x="93" y="507"/>
                  </a:lnTo>
                  <a:lnTo>
                    <a:pt x="91" y="559"/>
                  </a:lnTo>
                  <a:lnTo>
                    <a:pt x="87" y="611"/>
                  </a:lnTo>
                  <a:lnTo>
                    <a:pt x="80" y="662"/>
                  </a:lnTo>
                  <a:lnTo>
                    <a:pt x="71" y="711"/>
                  </a:lnTo>
                  <a:lnTo>
                    <a:pt x="58" y="761"/>
                  </a:lnTo>
                  <a:lnTo>
                    <a:pt x="43" y="808"/>
                  </a:lnTo>
                  <a:lnTo>
                    <a:pt x="27" y="855"/>
                  </a:lnTo>
                  <a:lnTo>
                    <a:pt x="7" y="901"/>
                  </a:lnTo>
                  <a:lnTo>
                    <a:pt x="47" y="879"/>
                  </a:lnTo>
                  <a:lnTo>
                    <a:pt x="82" y="857"/>
                  </a:lnTo>
                  <a:lnTo>
                    <a:pt x="116" y="836"/>
                  </a:lnTo>
                  <a:lnTo>
                    <a:pt x="146" y="815"/>
                  </a:lnTo>
                  <a:lnTo>
                    <a:pt x="173" y="793"/>
                  </a:lnTo>
                  <a:lnTo>
                    <a:pt x="197" y="773"/>
                  </a:lnTo>
                  <a:lnTo>
                    <a:pt x="219" y="754"/>
                  </a:lnTo>
                  <a:lnTo>
                    <a:pt x="239" y="735"/>
                  </a:lnTo>
                  <a:lnTo>
                    <a:pt x="256" y="718"/>
                  </a:lnTo>
                  <a:lnTo>
                    <a:pt x="270" y="703"/>
                  </a:lnTo>
                  <a:lnTo>
                    <a:pt x="281" y="689"/>
                  </a:lnTo>
                  <a:lnTo>
                    <a:pt x="292" y="678"/>
                  </a:lnTo>
                  <a:lnTo>
                    <a:pt x="299" y="669"/>
                  </a:lnTo>
                  <a:lnTo>
                    <a:pt x="303" y="662"/>
                  </a:lnTo>
                  <a:lnTo>
                    <a:pt x="307" y="657"/>
                  </a:lnTo>
                  <a:lnTo>
                    <a:pt x="308" y="656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4" name="Freeform 94"/>
            <p:cNvSpPr>
              <a:spLocks/>
            </p:cNvSpPr>
            <p:nvPr/>
          </p:nvSpPr>
          <p:spPr bwMode="auto">
            <a:xfrm>
              <a:off x="4388" y="753"/>
              <a:ext cx="247" cy="202"/>
            </a:xfrm>
            <a:custGeom>
              <a:avLst/>
              <a:gdLst>
                <a:gd name="T0" fmla="*/ 881 w 1007"/>
                <a:gd name="T1" fmla="*/ 20 h 976"/>
                <a:gd name="T2" fmla="*/ 810 w 1007"/>
                <a:gd name="T3" fmla="*/ 57 h 976"/>
                <a:gd name="T4" fmla="*/ 736 w 1007"/>
                <a:gd name="T5" fmla="*/ 90 h 976"/>
                <a:gd name="T6" fmla="*/ 660 w 1007"/>
                <a:gd name="T7" fmla="*/ 121 h 976"/>
                <a:gd name="T8" fmla="*/ 584 w 1007"/>
                <a:gd name="T9" fmla="*/ 149 h 976"/>
                <a:gd name="T10" fmla="*/ 507 w 1007"/>
                <a:gd name="T11" fmla="*/ 174 h 976"/>
                <a:gd name="T12" fmla="*/ 432 w 1007"/>
                <a:gd name="T13" fmla="*/ 196 h 976"/>
                <a:gd name="T14" fmla="*/ 359 w 1007"/>
                <a:gd name="T15" fmla="*/ 217 h 976"/>
                <a:gd name="T16" fmla="*/ 290 w 1007"/>
                <a:gd name="T17" fmla="*/ 234 h 976"/>
                <a:gd name="T18" fmla="*/ 226 w 1007"/>
                <a:gd name="T19" fmla="*/ 248 h 976"/>
                <a:gd name="T20" fmla="*/ 167 w 1007"/>
                <a:gd name="T21" fmla="*/ 261 h 976"/>
                <a:gd name="T22" fmla="*/ 116 w 1007"/>
                <a:gd name="T23" fmla="*/ 271 h 976"/>
                <a:gd name="T24" fmla="*/ 73 w 1007"/>
                <a:gd name="T25" fmla="*/ 279 h 976"/>
                <a:gd name="T26" fmla="*/ 38 w 1007"/>
                <a:gd name="T27" fmla="*/ 285 h 976"/>
                <a:gd name="T28" fmla="*/ 14 w 1007"/>
                <a:gd name="T29" fmla="*/ 288 h 976"/>
                <a:gd name="T30" fmla="*/ 1 w 1007"/>
                <a:gd name="T31" fmla="*/ 291 h 976"/>
                <a:gd name="T32" fmla="*/ 41 w 1007"/>
                <a:gd name="T33" fmla="*/ 349 h 976"/>
                <a:gd name="T34" fmla="*/ 107 w 1007"/>
                <a:gd name="T35" fmla="*/ 468 h 976"/>
                <a:gd name="T36" fmla="*/ 153 w 1007"/>
                <a:gd name="T37" fmla="*/ 586 h 976"/>
                <a:gd name="T38" fmla="*/ 182 w 1007"/>
                <a:gd name="T39" fmla="*/ 696 h 976"/>
                <a:gd name="T40" fmla="*/ 197 w 1007"/>
                <a:gd name="T41" fmla="*/ 796 h 976"/>
                <a:gd name="T42" fmla="*/ 203 w 1007"/>
                <a:gd name="T43" fmla="*/ 879 h 976"/>
                <a:gd name="T44" fmla="*/ 204 w 1007"/>
                <a:gd name="T45" fmla="*/ 939 h 976"/>
                <a:gd name="T46" fmla="*/ 202 w 1007"/>
                <a:gd name="T47" fmla="*/ 971 h 976"/>
                <a:gd name="T48" fmla="*/ 261 w 1007"/>
                <a:gd name="T49" fmla="*/ 974 h 976"/>
                <a:gd name="T50" fmla="*/ 374 w 1007"/>
                <a:gd name="T51" fmla="*/ 963 h 976"/>
                <a:gd name="T52" fmla="*/ 480 w 1007"/>
                <a:gd name="T53" fmla="*/ 948 h 976"/>
                <a:gd name="T54" fmla="*/ 577 w 1007"/>
                <a:gd name="T55" fmla="*/ 929 h 976"/>
                <a:gd name="T56" fmla="*/ 667 w 1007"/>
                <a:gd name="T57" fmla="*/ 906 h 976"/>
                <a:gd name="T58" fmla="*/ 749 w 1007"/>
                <a:gd name="T59" fmla="*/ 879 h 976"/>
                <a:gd name="T60" fmla="*/ 823 w 1007"/>
                <a:gd name="T61" fmla="*/ 850 h 976"/>
                <a:gd name="T62" fmla="*/ 890 w 1007"/>
                <a:gd name="T63" fmla="*/ 819 h 976"/>
                <a:gd name="T64" fmla="*/ 941 w 1007"/>
                <a:gd name="T65" fmla="*/ 757 h 976"/>
                <a:gd name="T66" fmla="*/ 972 w 1007"/>
                <a:gd name="T67" fmla="*/ 663 h 976"/>
                <a:gd name="T68" fmla="*/ 994 w 1007"/>
                <a:gd name="T69" fmla="*/ 564 h 976"/>
                <a:gd name="T70" fmla="*/ 1005 w 1007"/>
                <a:gd name="T71" fmla="*/ 461 h 976"/>
                <a:gd name="T72" fmla="*/ 1005 w 1007"/>
                <a:gd name="T73" fmla="*/ 355 h 976"/>
                <a:gd name="T74" fmla="*/ 993 w 1007"/>
                <a:gd name="T75" fmla="*/ 248 h 976"/>
                <a:gd name="T76" fmla="*/ 970 w 1007"/>
                <a:gd name="T77" fmla="*/ 146 h 976"/>
                <a:gd name="T78" fmla="*/ 935 w 1007"/>
                <a:gd name="T79" fmla="*/ 48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07" h="976">
                  <a:moveTo>
                    <a:pt x="914" y="0"/>
                  </a:moveTo>
                  <a:lnTo>
                    <a:pt x="881" y="20"/>
                  </a:lnTo>
                  <a:lnTo>
                    <a:pt x="845" y="38"/>
                  </a:lnTo>
                  <a:lnTo>
                    <a:pt x="810" y="57"/>
                  </a:lnTo>
                  <a:lnTo>
                    <a:pt x="773" y="74"/>
                  </a:lnTo>
                  <a:lnTo>
                    <a:pt x="736" y="90"/>
                  </a:lnTo>
                  <a:lnTo>
                    <a:pt x="698" y="106"/>
                  </a:lnTo>
                  <a:lnTo>
                    <a:pt x="660" y="121"/>
                  </a:lnTo>
                  <a:lnTo>
                    <a:pt x="622" y="135"/>
                  </a:lnTo>
                  <a:lnTo>
                    <a:pt x="584" y="149"/>
                  </a:lnTo>
                  <a:lnTo>
                    <a:pt x="545" y="162"/>
                  </a:lnTo>
                  <a:lnTo>
                    <a:pt x="507" y="174"/>
                  </a:lnTo>
                  <a:lnTo>
                    <a:pt x="469" y="186"/>
                  </a:lnTo>
                  <a:lnTo>
                    <a:pt x="432" y="196"/>
                  </a:lnTo>
                  <a:lnTo>
                    <a:pt x="395" y="207"/>
                  </a:lnTo>
                  <a:lnTo>
                    <a:pt x="359" y="217"/>
                  </a:lnTo>
                  <a:lnTo>
                    <a:pt x="325" y="225"/>
                  </a:lnTo>
                  <a:lnTo>
                    <a:pt x="290" y="234"/>
                  </a:lnTo>
                  <a:lnTo>
                    <a:pt x="257" y="241"/>
                  </a:lnTo>
                  <a:lnTo>
                    <a:pt x="226" y="248"/>
                  </a:lnTo>
                  <a:lnTo>
                    <a:pt x="196" y="255"/>
                  </a:lnTo>
                  <a:lnTo>
                    <a:pt x="167" y="261"/>
                  </a:lnTo>
                  <a:lnTo>
                    <a:pt x="140" y="266"/>
                  </a:lnTo>
                  <a:lnTo>
                    <a:pt x="116" y="271"/>
                  </a:lnTo>
                  <a:lnTo>
                    <a:pt x="93" y="276"/>
                  </a:lnTo>
                  <a:lnTo>
                    <a:pt x="73" y="279"/>
                  </a:lnTo>
                  <a:lnTo>
                    <a:pt x="54" y="283"/>
                  </a:lnTo>
                  <a:lnTo>
                    <a:pt x="38" y="285"/>
                  </a:lnTo>
                  <a:lnTo>
                    <a:pt x="24" y="287"/>
                  </a:lnTo>
                  <a:lnTo>
                    <a:pt x="14" y="288"/>
                  </a:lnTo>
                  <a:lnTo>
                    <a:pt x="7" y="290"/>
                  </a:lnTo>
                  <a:lnTo>
                    <a:pt x="1" y="291"/>
                  </a:lnTo>
                  <a:lnTo>
                    <a:pt x="0" y="291"/>
                  </a:lnTo>
                  <a:lnTo>
                    <a:pt x="41" y="349"/>
                  </a:lnTo>
                  <a:lnTo>
                    <a:pt x="77" y="408"/>
                  </a:lnTo>
                  <a:lnTo>
                    <a:pt x="107" y="468"/>
                  </a:lnTo>
                  <a:lnTo>
                    <a:pt x="132" y="527"/>
                  </a:lnTo>
                  <a:lnTo>
                    <a:pt x="153" y="586"/>
                  </a:lnTo>
                  <a:lnTo>
                    <a:pt x="169" y="642"/>
                  </a:lnTo>
                  <a:lnTo>
                    <a:pt x="182" y="696"/>
                  </a:lnTo>
                  <a:lnTo>
                    <a:pt x="191" y="748"/>
                  </a:lnTo>
                  <a:lnTo>
                    <a:pt x="197" y="796"/>
                  </a:lnTo>
                  <a:lnTo>
                    <a:pt x="200" y="840"/>
                  </a:lnTo>
                  <a:lnTo>
                    <a:pt x="203" y="879"/>
                  </a:lnTo>
                  <a:lnTo>
                    <a:pt x="204" y="912"/>
                  </a:lnTo>
                  <a:lnTo>
                    <a:pt x="204" y="939"/>
                  </a:lnTo>
                  <a:lnTo>
                    <a:pt x="203" y="959"/>
                  </a:lnTo>
                  <a:lnTo>
                    <a:pt x="202" y="971"/>
                  </a:lnTo>
                  <a:lnTo>
                    <a:pt x="202" y="976"/>
                  </a:lnTo>
                  <a:lnTo>
                    <a:pt x="261" y="974"/>
                  </a:lnTo>
                  <a:lnTo>
                    <a:pt x="319" y="969"/>
                  </a:lnTo>
                  <a:lnTo>
                    <a:pt x="374" y="963"/>
                  </a:lnTo>
                  <a:lnTo>
                    <a:pt x="428" y="956"/>
                  </a:lnTo>
                  <a:lnTo>
                    <a:pt x="480" y="948"/>
                  </a:lnTo>
                  <a:lnTo>
                    <a:pt x="530" y="939"/>
                  </a:lnTo>
                  <a:lnTo>
                    <a:pt x="577" y="929"/>
                  </a:lnTo>
                  <a:lnTo>
                    <a:pt x="623" y="917"/>
                  </a:lnTo>
                  <a:lnTo>
                    <a:pt x="667" y="906"/>
                  </a:lnTo>
                  <a:lnTo>
                    <a:pt x="708" y="893"/>
                  </a:lnTo>
                  <a:lnTo>
                    <a:pt x="749" y="879"/>
                  </a:lnTo>
                  <a:lnTo>
                    <a:pt x="787" y="864"/>
                  </a:lnTo>
                  <a:lnTo>
                    <a:pt x="823" y="850"/>
                  </a:lnTo>
                  <a:lnTo>
                    <a:pt x="858" y="834"/>
                  </a:lnTo>
                  <a:lnTo>
                    <a:pt x="890" y="819"/>
                  </a:lnTo>
                  <a:lnTo>
                    <a:pt x="921" y="803"/>
                  </a:lnTo>
                  <a:lnTo>
                    <a:pt x="941" y="757"/>
                  </a:lnTo>
                  <a:lnTo>
                    <a:pt x="957" y="710"/>
                  </a:lnTo>
                  <a:lnTo>
                    <a:pt x="972" y="663"/>
                  </a:lnTo>
                  <a:lnTo>
                    <a:pt x="985" y="613"/>
                  </a:lnTo>
                  <a:lnTo>
                    <a:pt x="994" y="564"/>
                  </a:lnTo>
                  <a:lnTo>
                    <a:pt x="1001" y="513"/>
                  </a:lnTo>
                  <a:lnTo>
                    <a:pt x="1005" y="461"/>
                  </a:lnTo>
                  <a:lnTo>
                    <a:pt x="1007" y="409"/>
                  </a:lnTo>
                  <a:lnTo>
                    <a:pt x="1005" y="355"/>
                  </a:lnTo>
                  <a:lnTo>
                    <a:pt x="1001" y="301"/>
                  </a:lnTo>
                  <a:lnTo>
                    <a:pt x="993" y="248"/>
                  </a:lnTo>
                  <a:lnTo>
                    <a:pt x="982" y="196"/>
                  </a:lnTo>
                  <a:lnTo>
                    <a:pt x="970" y="146"/>
                  </a:lnTo>
                  <a:lnTo>
                    <a:pt x="954" y="96"/>
                  </a:lnTo>
                  <a:lnTo>
                    <a:pt x="935" y="48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5" name="Freeform 95"/>
            <p:cNvSpPr>
              <a:spLocks/>
            </p:cNvSpPr>
            <p:nvPr/>
          </p:nvSpPr>
          <p:spPr bwMode="auto">
            <a:xfrm>
              <a:off x="4430" y="877"/>
              <a:ext cx="92" cy="83"/>
            </a:xfrm>
            <a:custGeom>
              <a:avLst/>
              <a:gdLst>
                <a:gd name="T0" fmla="*/ 0 w 376"/>
                <a:gd name="T1" fmla="*/ 382 h 399"/>
                <a:gd name="T2" fmla="*/ 3 w 376"/>
                <a:gd name="T3" fmla="*/ 380 h 399"/>
                <a:gd name="T4" fmla="*/ 7 w 376"/>
                <a:gd name="T5" fmla="*/ 373 h 399"/>
                <a:gd name="T6" fmla="*/ 17 w 376"/>
                <a:gd name="T7" fmla="*/ 360 h 399"/>
                <a:gd name="T8" fmla="*/ 29 w 376"/>
                <a:gd name="T9" fmla="*/ 345 h 399"/>
                <a:gd name="T10" fmla="*/ 44 w 376"/>
                <a:gd name="T11" fmla="*/ 326 h 399"/>
                <a:gd name="T12" fmla="*/ 63 w 376"/>
                <a:gd name="T13" fmla="*/ 304 h 399"/>
                <a:gd name="T14" fmla="*/ 85 w 376"/>
                <a:gd name="T15" fmla="*/ 280 h 399"/>
                <a:gd name="T16" fmla="*/ 109 w 376"/>
                <a:gd name="T17" fmla="*/ 252 h 399"/>
                <a:gd name="T18" fmla="*/ 135 w 376"/>
                <a:gd name="T19" fmla="*/ 223 h 399"/>
                <a:gd name="T20" fmla="*/ 164 w 376"/>
                <a:gd name="T21" fmla="*/ 192 h 399"/>
                <a:gd name="T22" fmla="*/ 194 w 376"/>
                <a:gd name="T23" fmla="*/ 160 h 399"/>
                <a:gd name="T24" fmla="*/ 227 w 376"/>
                <a:gd name="T25" fmla="*/ 128 h 399"/>
                <a:gd name="T26" fmla="*/ 262 w 376"/>
                <a:gd name="T27" fmla="*/ 95 h 399"/>
                <a:gd name="T28" fmla="*/ 299 w 376"/>
                <a:gd name="T29" fmla="*/ 63 h 399"/>
                <a:gd name="T30" fmla="*/ 337 w 376"/>
                <a:gd name="T31" fmla="*/ 31 h 399"/>
                <a:gd name="T32" fmla="*/ 376 w 376"/>
                <a:gd name="T33" fmla="*/ 0 h 399"/>
                <a:gd name="T34" fmla="*/ 374 w 376"/>
                <a:gd name="T35" fmla="*/ 3 h 399"/>
                <a:gd name="T36" fmla="*/ 369 w 376"/>
                <a:gd name="T37" fmla="*/ 12 h 399"/>
                <a:gd name="T38" fmla="*/ 360 w 376"/>
                <a:gd name="T39" fmla="*/ 27 h 399"/>
                <a:gd name="T40" fmla="*/ 348 w 376"/>
                <a:gd name="T41" fmla="*/ 47 h 399"/>
                <a:gd name="T42" fmla="*/ 333 w 376"/>
                <a:gd name="T43" fmla="*/ 71 h 399"/>
                <a:gd name="T44" fmla="*/ 316 w 376"/>
                <a:gd name="T45" fmla="*/ 98 h 399"/>
                <a:gd name="T46" fmla="*/ 295 w 376"/>
                <a:gd name="T47" fmla="*/ 128 h 399"/>
                <a:gd name="T48" fmla="*/ 273 w 376"/>
                <a:gd name="T49" fmla="*/ 159 h 399"/>
                <a:gd name="T50" fmla="*/ 249 w 376"/>
                <a:gd name="T51" fmla="*/ 192 h 399"/>
                <a:gd name="T52" fmla="*/ 224 w 376"/>
                <a:gd name="T53" fmla="*/ 225 h 399"/>
                <a:gd name="T54" fmla="*/ 196 w 376"/>
                <a:gd name="T55" fmla="*/ 259 h 399"/>
                <a:gd name="T56" fmla="*/ 167 w 376"/>
                <a:gd name="T57" fmla="*/ 291 h 399"/>
                <a:gd name="T58" fmla="*/ 139 w 376"/>
                <a:gd name="T59" fmla="*/ 322 h 399"/>
                <a:gd name="T60" fmla="*/ 108 w 376"/>
                <a:gd name="T61" fmla="*/ 351 h 399"/>
                <a:gd name="T62" fmla="*/ 76 w 376"/>
                <a:gd name="T63" fmla="*/ 376 h 399"/>
                <a:gd name="T64" fmla="*/ 45 w 376"/>
                <a:gd name="T65" fmla="*/ 398 h 399"/>
                <a:gd name="T66" fmla="*/ 44 w 376"/>
                <a:gd name="T67" fmla="*/ 398 h 399"/>
                <a:gd name="T68" fmla="*/ 41 w 376"/>
                <a:gd name="T69" fmla="*/ 398 h 399"/>
                <a:gd name="T70" fmla="*/ 36 w 376"/>
                <a:gd name="T71" fmla="*/ 399 h 399"/>
                <a:gd name="T72" fmla="*/ 29 w 376"/>
                <a:gd name="T73" fmla="*/ 398 h 399"/>
                <a:gd name="T74" fmla="*/ 22 w 376"/>
                <a:gd name="T75" fmla="*/ 397 h 399"/>
                <a:gd name="T76" fmla="*/ 14 w 376"/>
                <a:gd name="T77" fmla="*/ 394 h 399"/>
                <a:gd name="T78" fmla="*/ 7 w 376"/>
                <a:gd name="T79" fmla="*/ 389 h 399"/>
                <a:gd name="T80" fmla="*/ 0 w 376"/>
                <a:gd name="T81" fmla="*/ 382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76" h="399">
                  <a:moveTo>
                    <a:pt x="0" y="382"/>
                  </a:moveTo>
                  <a:lnTo>
                    <a:pt x="3" y="380"/>
                  </a:lnTo>
                  <a:lnTo>
                    <a:pt x="7" y="373"/>
                  </a:lnTo>
                  <a:lnTo>
                    <a:pt x="17" y="360"/>
                  </a:lnTo>
                  <a:lnTo>
                    <a:pt x="29" y="345"/>
                  </a:lnTo>
                  <a:lnTo>
                    <a:pt x="44" y="326"/>
                  </a:lnTo>
                  <a:lnTo>
                    <a:pt x="63" y="304"/>
                  </a:lnTo>
                  <a:lnTo>
                    <a:pt x="85" y="280"/>
                  </a:lnTo>
                  <a:lnTo>
                    <a:pt x="109" y="252"/>
                  </a:lnTo>
                  <a:lnTo>
                    <a:pt x="135" y="223"/>
                  </a:lnTo>
                  <a:lnTo>
                    <a:pt x="164" y="192"/>
                  </a:lnTo>
                  <a:lnTo>
                    <a:pt x="194" y="160"/>
                  </a:lnTo>
                  <a:lnTo>
                    <a:pt x="227" y="128"/>
                  </a:lnTo>
                  <a:lnTo>
                    <a:pt x="262" y="95"/>
                  </a:lnTo>
                  <a:lnTo>
                    <a:pt x="299" y="63"/>
                  </a:lnTo>
                  <a:lnTo>
                    <a:pt x="337" y="31"/>
                  </a:lnTo>
                  <a:lnTo>
                    <a:pt x="376" y="0"/>
                  </a:lnTo>
                  <a:lnTo>
                    <a:pt x="374" y="3"/>
                  </a:lnTo>
                  <a:lnTo>
                    <a:pt x="369" y="12"/>
                  </a:lnTo>
                  <a:lnTo>
                    <a:pt x="360" y="27"/>
                  </a:lnTo>
                  <a:lnTo>
                    <a:pt x="348" y="47"/>
                  </a:lnTo>
                  <a:lnTo>
                    <a:pt x="333" y="71"/>
                  </a:lnTo>
                  <a:lnTo>
                    <a:pt x="316" y="98"/>
                  </a:lnTo>
                  <a:lnTo>
                    <a:pt x="295" y="128"/>
                  </a:lnTo>
                  <a:lnTo>
                    <a:pt x="273" y="159"/>
                  </a:lnTo>
                  <a:lnTo>
                    <a:pt x="249" y="192"/>
                  </a:lnTo>
                  <a:lnTo>
                    <a:pt x="224" y="225"/>
                  </a:lnTo>
                  <a:lnTo>
                    <a:pt x="196" y="259"/>
                  </a:lnTo>
                  <a:lnTo>
                    <a:pt x="167" y="291"/>
                  </a:lnTo>
                  <a:lnTo>
                    <a:pt x="139" y="322"/>
                  </a:lnTo>
                  <a:lnTo>
                    <a:pt x="108" y="351"/>
                  </a:lnTo>
                  <a:lnTo>
                    <a:pt x="76" y="376"/>
                  </a:lnTo>
                  <a:lnTo>
                    <a:pt x="45" y="398"/>
                  </a:lnTo>
                  <a:lnTo>
                    <a:pt x="44" y="398"/>
                  </a:lnTo>
                  <a:lnTo>
                    <a:pt x="41" y="398"/>
                  </a:lnTo>
                  <a:lnTo>
                    <a:pt x="36" y="399"/>
                  </a:lnTo>
                  <a:lnTo>
                    <a:pt x="29" y="398"/>
                  </a:lnTo>
                  <a:lnTo>
                    <a:pt x="22" y="397"/>
                  </a:lnTo>
                  <a:lnTo>
                    <a:pt x="14" y="394"/>
                  </a:lnTo>
                  <a:lnTo>
                    <a:pt x="7" y="389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6" name="Freeform 96"/>
            <p:cNvSpPr>
              <a:spLocks/>
            </p:cNvSpPr>
            <p:nvPr/>
          </p:nvSpPr>
          <p:spPr bwMode="auto">
            <a:xfrm>
              <a:off x="4632" y="858"/>
              <a:ext cx="69" cy="17"/>
            </a:xfrm>
            <a:custGeom>
              <a:avLst/>
              <a:gdLst>
                <a:gd name="T0" fmla="*/ 7 w 280"/>
                <a:gd name="T1" fmla="*/ 0 h 85"/>
                <a:gd name="T2" fmla="*/ 6 w 280"/>
                <a:gd name="T3" fmla="*/ 13 h 85"/>
                <a:gd name="T4" fmla="*/ 4 w 280"/>
                <a:gd name="T5" fmla="*/ 24 h 85"/>
                <a:gd name="T6" fmla="*/ 2 w 280"/>
                <a:gd name="T7" fmla="*/ 37 h 85"/>
                <a:gd name="T8" fmla="*/ 0 w 280"/>
                <a:gd name="T9" fmla="*/ 50 h 85"/>
                <a:gd name="T10" fmla="*/ 14 w 280"/>
                <a:gd name="T11" fmla="*/ 54 h 85"/>
                <a:gd name="T12" fmla="*/ 28 w 280"/>
                <a:gd name="T13" fmla="*/ 58 h 85"/>
                <a:gd name="T14" fmla="*/ 42 w 280"/>
                <a:gd name="T15" fmla="*/ 61 h 85"/>
                <a:gd name="T16" fmla="*/ 57 w 280"/>
                <a:gd name="T17" fmla="*/ 66 h 85"/>
                <a:gd name="T18" fmla="*/ 71 w 280"/>
                <a:gd name="T19" fmla="*/ 69 h 85"/>
                <a:gd name="T20" fmla="*/ 86 w 280"/>
                <a:gd name="T21" fmla="*/ 71 h 85"/>
                <a:gd name="T22" fmla="*/ 103 w 280"/>
                <a:gd name="T23" fmla="*/ 75 h 85"/>
                <a:gd name="T24" fmla="*/ 119 w 280"/>
                <a:gd name="T25" fmla="*/ 77 h 85"/>
                <a:gd name="T26" fmla="*/ 135 w 280"/>
                <a:gd name="T27" fmla="*/ 80 h 85"/>
                <a:gd name="T28" fmla="*/ 151 w 280"/>
                <a:gd name="T29" fmla="*/ 82 h 85"/>
                <a:gd name="T30" fmla="*/ 168 w 280"/>
                <a:gd name="T31" fmla="*/ 84 h 85"/>
                <a:gd name="T32" fmla="*/ 184 w 280"/>
                <a:gd name="T33" fmla="*/ 85 h 85"/>
                <a:gd name="T34" fmla="*/ 202 w 280"/>
                <a:gd name="T35" fmla="*/ 85 h 85"/>
                <a:gd name="T36" fmla="*/ 219 w 280"/>
                <a:gd name="T37" fmla="*/ 85 h 85"/>
                <a:gd name="T38" fmla="*/ 236 w 280"/>
                <a:gd name="T39" fmla="*/ 85 h 85"/>
                <a:gd name="T40" fmla="*/ 253 w 280"/>
                <a:gd name="T41" fmla="*/ 84 h 85"/>
                <a:gd name="T42" fmla="*/ 258 w 280"/>
                <a:gd name="T43" fmla="*/ 82 h 85"/>
                <a:gd name="T44" fmla="*/ 267 w 280"/>
                <a:gd name="T45" fmla="*/ 75 h 85"/>
                <a:gd name="T46" fmla="*/ 275 w 280"/>
                <a:gd name="T47" fmla="*/ 62 h 85"/>
                <a:gd name="T48" fmla="*/ 280 w 280"/>
                <a:gd name="T49" fmla="*/ 45 h 85"/>
                <a:gd name="T50" fmla="*/ 279 w 280"/>
                <a:gd name="T51" fmla="*/ 45 h 85"/>
                <a:gd name="T52" fmla="*/ 275 w 280"/>
                <a:gd name="T53" fmla="*/ 44 h 85"/>
                <a:gd name="T54" fmla="*/ 270 w 280"/>
                <a:gd name="T55" fmla="*/ 42 h 85"/>
                <a:gd name="T56" fmla="*/ 262 w 280"/>
                <a:gd name="T57" fmla="*/ 40 h 85"/>
                <a:gd name="T58" fmla="*/ 252 w 280"/>
                <a:gd name="T59" fmla="*/ 37 h 85"/>
                <a:gd name="T60" fmla="*/ 240 w 280"/>
                <a:gd name="T61" fmla="*/ 35 h 85"/>
                <a:gd name="T62" fmla="*/ 226 w 280"/>
                <a:gd name="T63" fmla="*/ 31 h 85"/>
                <a:gd name="T64" fmla="*/ 210 w 280"/>
                <a:gd name="T65" fmla="*/ 28 h 85"/>
                <a:gd name="T66" fmla="*/ 191 w 280"/>
                <a:gd name="T67" fmla="*/ 24 h 85"/>
                <a:gd name="T68" fmla="*/ 171 w 280"/>
                <a:gd name="T69" fmla="*/ 21 h 85"/>
                <a:gd name="T70" fmla="*/ 149 w 280"/>
                <a:gd name="T71" fmla="*/ 16 h 85"/>
                <a:gd name="T72" fmla="*/ 124 w 280"/>
                <a:gd name="T73" fmla="*/ 13 h 85"/>
                <a:gd name="T74" fmla="*/ 98 w 280"/>
                <a:gd name="T75" fmla="*/ 9 h 85"/>
                <a:gd name="T76" fmla="*/ 69 w 280"/>
                <a:gd name="T77" fmla="*/ 6 h 85"/>
                <a:gd name="T78" fmla="*/ 39 w 280"/>
                <a:gd name="T79" fmla="*/ 2 h 85"/>
                <a:gd name="T80" fmla="*/ 7 w 280"/>
                <a:gd name="T8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0" h="85">
                  <a:moveTo>
                    <a:pt x="7" y="0"/>
                  </a:moveTo>
                  <a:lnTo>
                    <a:pt x="6" y="13"/>
                  </a:lnTo>
                  <a:lnTo>
                    <a:pt x="4" y="24"/>
                  </a:lnTo>
                  <a:lnTo>
                    <a:pt x="2" y="37"/>
                  </a:lnTo>
                  <a:lnTo>
                    <a:pt x="0" y="50"/>
                  </a:lnTo>
                  <a:lnTo>
                    <a:pt x="14" y="54"/>
                  </a:lnTo>
                  <a:lnTo>
                    <a:pt x="28" y="58"/>
                  </a:lnTo>
                  <a:lnTo>
                    <a:pt x="42" y="61"/>
                  </a:lnTo>
                  <a:lnTo>
                    <a:pt x="57" y="66"/>
                  </a:lnTo>
                  <a:lnTo>
                    <a:pt x="71" y="69"/>
                  </a:lnTo>
                  <a:lnTo>
                    <a:pt x="86" y="71"/>
                  </a:lnTo>
                  <a:lnTo>
                    <a:pt x="103" y="75"/>
                  </a:lnTo>
                  <a:lnTo>
                    <a:pt x="119" y="77"/>
                  </a:lnTo>
                  <a:lnTo>
                    <a:pt x="135" y="80"/>
                  </a:lnTo>
                  <a:lnTo>
                    <a:pt x="151" y="82"/>
                  </a:lnTo>
                  <a:lnTo>
                    <a:pt x="168" y="84"/>
                  </a:lnTo>
                  <a:lnTo>
                    <a:pt x="184" y="85"/>
                  </a:lnTo>
                  <a:lnTo>
                    <a:pt x="202" y="85"/>
                  </a:lnTo>
                  <a:lnTo>
                    <a:pt x="219" y="85"/>
                  </a:lnTo>
                  <a:lnTo>
                    <a:pt x="236" y="85"/>
                  </a:lnTo>
                  <a:lnTo>
                    <a:pt x="253" y="84"/>
                  </a:lnTo>
                  <a:lnTo>
                    <a:pt x="258" y="82"/>
                  </a:lnTo>
                  <a:lnTo>
                    <a:pt x="267" y="75"/>
                  </a:lnTo>
                  <a:lnTo>
                    <a:pt x="275" y="62"/>
                  </a:lnTo>
                  <a:lnTo>
                    <a:pt x="280" y="45"/>
                  </a:lnTo>
                  <a:lnTo>
                    <a:pt x="279" y="45"/>
                  </a:lnTo>
                  <a:lnTo>
                    <a:pt x="275" y="44"/>
                  </a:lnTo>
                  <a:lnTo>
                    <a:pt x="270" y="42"/>
                  </a:lnTo>
                  <a:lnTo>
                    <a:pt x="262" y="40"/>
                  </a:lnTo>
                  <a:lnTo>
                    <a:pt x="252" y="37"/>
                  </a:lnTo>
                  <a:lnTo>
                    <a:pt x="240" y="35"/>
                  </a:lnTo>
                  <a:lnTo>
                    <a:pt x="226" y="31"/>
                  </a:lnTo>
                  <a:lnTo>
                    <a:pt x="210" y="28"/>
                  </a:lnTo>
                  <a:lnTo>
                    <a:pt x="191" y="24"/>
                  </a:lnTo>
                  <a:lnTo>
                    <a:pt x="171" y="21"/>
                  </a:lnTo>
                  <a:lnTo>
                    <a:pt x="149" y="16"/>
                  </a:lnTo>
                  <a:lnTo>
                    <a:pt x="124" y="13"/>
                  </a:lnTo>
                  <a:lnTo>
                    <a:pt x="98" y="9"/>
                  </a:lnTo>
                  <a:lnTo>
                    <a:pt x="69" y="6"/>
                  </a:lnTo>
                  <a:lnTo>
                    <a:pt x="39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7" name="Freeform 97"/>
            <p:cNvSpPr>
              <a:spLocks/>
            </p:cNvSpPr>
            <p:nvPr/>
          </p:nvSpPr>
          <p:spPr bwMode="auto">
            <a:xfrm>
              <a:off x="4599" y="856"/>
              <a:ext cx="35" cy="12"/>
            </a:xfrm>
            <a:custGeom>
              <a:avLst/>
              <a:gdLst>
                <a:gd name="T0" fmla="*/ 0 w 144"/>
                <a:gd name="T1" fmla="*/ 0 h 58"/>
                <a:gd name="T2" fmla="*/ 2 w 144"/>
                <a:gd name="T3" fmla="*/ 1 h 58"/>
                <a:gd name="T4" fmla="*/ 10 w 144"/>
                <a:gd name="T5" fmla="*/ 6 h 58"/>
                <a:gd name="T6" fmla="*/ 22 w 144"/>
                <a:gd name="T7" fmla="*/ 12 h 58"/>
                <a:gd name="T8" fmla="*/ 38 w 144"/>
                <a:gd name="T9" fmla="*/ 18 h 58"/>
                <a:gd name="T10" fmla="*/ 58 w 144"/>
                <a:gd name="T11" fmla="*/ 28 h 58"/>
                <a:gd name="T12" fmla="*/ 81 w 144"/>
                <a:gd name="T13" fmla="*/ 37 h 58"/>
                <a:gd name="T14" fmla="*/ 108 w 144"/>
                <a:gd name="T15" fmla="*/ 47 h 58"/>
                <a:gd name="T16" fmla="*/ 137 w 144"/>
                <a:gd name="T17" fmla="*/ 58 h 58"/>
                <a:gd name="T18" fmla="*/ 139 w 144"/>
                <a:gd name="T19" fmla="*/ 45 h 58"/>
                <a:gd name="T20" fmla="*/ 141 w 144"/>
                <a:gd name="T21" fmla="*/ 32 h 58"/>
                <a:gd name="T22" fmla="*/ 143 w 144"/>
                <a:gd name="T23" fmla="*/ 21 h 58"/>
                <a:gd name="T24" fmla="*/ 144 w 144"/>
                <a:gd name="T25" fmla="*/ 8 h 58"/>
                <a:gd name="T26" fmla="*/ 128 w 144"/>
                <a:gd name="T27" fmla="*/ 7 h 58"/>
                <a:gd name="T28" fmla="*/ 111 w 144"/>
                <a:gd name="T29" fmla="*/ 6 h 58"/>
                <a:gd name="T30" fmla="*/ 93 w 144"/>
                <a:gd name="T31" fmla="*/ 5 h 58"/>
                <a:gd name="T32" fmla="*/ 75 w 144"/>
                <a:gd name="T33" fmla="*/ 3 h 58"/>
                <a:gd name="T34" fmla="*/ 56 w 144"/>
                <a:gd name="T35" fmla="*/ 2 h 58"/>
                <a:gd name="T36" fmla="*/ 38 w 144"/>
                <a:gd name="T37" fmla="*/ 1 h 58"/>
                <a:gd name="T38" fmla="*/ 20 w 144"/>
                <a:gd name="T39" fmla="*/ 0 h 58"/>
                <a:gd name="T40" fmla="*/ 0 w 144"/>
                <a:gd name="T4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58">
                  <a:moveTo>
                    <a:pt x="0" y="0"/>
                  </a:moveTo>
                  <a:lnTo>
                    <a:pt x="2" y="1"/>
                  </a:lnTo>
                  <a:lnTo>
                    <a:pt x="10" y="6"/>
                  </a:lnTo>
                  <a:lnTo>
                    <a:pt x="22" y="12"/>
                  </a:lnTo>
                  <a:lnTo>
                    <a:pt x="38" y="18"/>
                  </a:lnTo>
                  <a:lnTo>
                    <a:pt x="58" y="28"/>
                  </a:lnTo>
                  <a:lnTo>
                    <a:pt x="81" y="37"/>
                  </a:lnTo>
                  <a:lnTo>
                    <a:pt x="108" y="47"/>
                  </a:lnTo>
                  <a:lnTo>
                    <a:pt x="137" y="58"/>
                  </a:lnTo>
                  <a:lnTo>
                    <a:pt x="139" y="45"/>
                  </a:lnTo>
                  <a:lnTo>
                    <a:pt x="141" y="32"/>
                  </a:lnTo>
                  <a:lnTo>
                    <a:pt x="143" y="21"/>
                  </a:lnTo>
                  <a:lnTo>
                    <a:pt x="144" y="8"/>
                  </a:lnTo>
                  <a:lnTo>
                    <a:pt x="128" y="7"/>
                  </a:lnTo>
                  <a:lnTo>
                    <a:pt x="111" y="6"/>
                  </a:lnTo>
                  <a:lnTo>
                    <a:pt x="93" y="5"/>
                  </a:lnTo>
                  <a:lnTo>
                    <a:pt x="75" y="3"/>
                  </a:lnTo>
                  <a:lnTo>
                    <a:pt x="56" y="2"/>
                  </a:lnTo>
                  <a:lnTo>
                    <a:pt x="38" y="1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8" name="Freeform 98"/>
            <p:cNvSpPr>
              <a:spLocks/>
            </p:cNvSpPr>
            <p:nvPr/>
          </p:nvSpPr>
          <p:spPr bwMode="auto">
            <a:xfrm>
              <a:off x="4621" y="729"/>
              <a:ext cx="31" cy="64"/>
            </a:xfrm>
            <a:custGeom>
              <a:avLst/>
              <a:gdLst>
                <a:gd name="T0" fmla="*/ 124 w 124"/>
                <a:gd name="T1" fmla="*/ 6 h 310"/>
                <a:gd name="T2" fmla="*/ 83 w 124"/>
                <a:gd name="T3" fmla="*/ 0 h 310"/>
                <a:gd name="T4" fmla="*/ 82 w 124"/>
                <a:gd name="T5" fmla="*/ 4 h 310"/>
                <a:gd name="T6" fmla="*/ 77 w 124"/>
                <a:gd name="T7" fmla="*/ 16 h 310"/>
                <a:gd name="T8" fmla="*/ 71 w 124"/>
                <a:gd name="T9" fmla="*/ 36 h 310"/>
                <a:gd name="T10" fmla="*/ 61 w 124"/>
                <a:gd name="T11" fmla="*/ 61 h 310"/>
                <a:gd name="T12" fmla="*/ 49 w 124"/>
                <a:gd name="T13" fmla="*/ 91 h 310"/>
                <a:gd name="T14" fmla="*/ 35 w 124"/>
                <a:gd name="T15" fmla="*/ 125 h 310"/>
                <a:gd name="T16" fmla="*/ 19 w 124"/>
                <a:gd name="T17" fmla="*/ 165 h 310"/>
                <a:gd name="T18" fmla="*/ 0 w 124"/>
                <a:gd name="T19" fmla="*/ 205 h 310"/>
                <a:gd name="T20" fmla="*/ 8 w 124"/>
                <a:gd name="T21" fmla="*/ 230 h 310"/>
                <a:gd name="T22" fmla="*/ 16 w 124"/>
                <a:gd name="T23" fmla="*/ 257 h 310"/>
                <a:gd name="T24" fmla="*/ 24 w 124"/>
                <a:gd name="T25" fmla="*/ 283 h 310"/>
                <a:gd name="T26" fmla="*/ 31 w 124"/>
                <a:gd name="T27" fmla="*/ 310 h 310"/>
                <a:gd name="T28" fmla="*/ 53 w 124"/>
                <a:gd name="T29" fmla="*/ 252 h 310"/>
                <a:gd name="T30" fmla="*/ 72 w 124"/>
                <a:gd name="T31" fmla="*/ 197 h 310"/>
                <a:gd name="T32" fmla="*/ 88 w 124"/>
                <a:gd name="T33" fmla="*/ 145 h 310"/>
                <a:gd name="T34" fmla="*/ 101 w 124"/>
                <a:gd name="T35" fmla="*/ 99 h 310"/>
                <a:gd name="T36" fmla="*/ 111 w 124"/>
                <a:gd name="T37" fmla="*/ 61 h 310"/>
                <a:gd name="T38" fmla="*/ 118 w 124"/>
                <a:gd name="T39" fmla="*/ 31 h 310"/>
                <a:gd name="T40" fmla="*/ 122 w 124"/>
                <a:gd name="T41" fmla="*/ 13 h 310"/>
                <a:gd name="T42" fmla="*/ 124 w 124"/>
                <a:gd name="T43" fmla="*/ 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4" h="310">
                  <a:moveTo>
                    <a:pt x="124" y="6"/>
                  </a:moveTo>
                  <a:lnTo>
                    <a:pt x="83" y="0"/>
                  </a:lnTo>
                  <a:lnTo>
                    <a:pt x="82" y="4"/>
                  </a:lnTo>
                  <a:lnTo>
                    <a:pt x="77" y="16"/>
                  </a:lnTo>
                  <a:lnTo>
                    <a:pt x="71" y="36"/>
                  </a:lnTo>
                  <a:lnTo>
                    <a:pt x="61" y="61"/>
                  </a:lnTo>
                  <a:lnTo>
                    <a:pt x="49" y="91"/>
                  </a:lnTo>
                  <a:lnTo>
                    <a:pt x="35" y="125"/>
                  </a:lnTo>
                  <a:lnTo>
                    <a:pt x="19" y="165"/>
                  </a:lnTo>
                  <a:lnTo>
                    <a:pt x="0" y="205"/>
                  </a:lnTo>
                  <a:lnTo>
                    <a:pt x="8" y="230"/>
                  </a:lnTo>
                  <a:lnTo>
                    <a:pt x="16" y="257"/>
                  </a:lnTo>
                  <a:lnTo>
                    <a:pt x="24" y="283"/>
                  </a:lnTo>
                  <a:lnTo>
                    <a:pt x="31" y="310"/>
                  </a:lnTo>
                  <a:lnTo>
                    <a:pt x="53" y="252"/>
                  </a:lnTo>
                  <a:lnTo>
                    <a:pt x="72" y="197"/>
                  </a:lnTo>
                  <a:lnTo>
                    <a:pt x="88" y="145"/>
                  </a:lnTo>
                  <a:lnTo>
                    <a:pt x="101" y="99"/>
                  </a:lnTo>
                  <a:lnTo>
                    <a:pt x="111" y="61"/>
                  </a:lnTo>
                  <a:lnTo>
                    <a:pt x="118" y="31"/>
                  </a:lnTo>
                  <a:lnTo>
                    <a:pt x="122" y="13"/>
                  </a:lnTo>
                  <a:lnTo>
                    <a:pt x="12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9" name="Freeform 99"/>
            <p:cNvSpPr>
              <a:spLocks/>
            </p:cNvSpPr>
            <p:nvPr/>
          </p:nvSpPr>
          <p:spPr bwMode="auto">
            <a:xfrm>
              <a:off x="4381" y="771"/>
              <a:ext cx="248" cy="96"/>
            </a:xfrm>
            <a:custGeom>
              <a:avLst/>
              <a:gdLst>
                <a:gd name="T0" fmla="*/ 661 w 1013"/>
                <a:gd name="T1" fmla="*/ 367 h 461"/>
                <a:gd name="T2" fmla="*/ 567 w 1013"/>
                <a:gd name="T3" fmla="*/ 359 h 461"/>
                <a:gd name="T4" fmla="*/ 459 w 1013"/>
                <a:gd name="T5" fmla="*/ 336 h 461"/>
                <a:gd name="T6" fmla="*/ 349 w 1013"/>
                <a:gd name="T7" fmla="*/ 302 h 461"/>
                <a:gd name="T8" fmla="*/ 242 w 1013"/>
                <a:gd name="T9" fmla="*/ 263 h 461"/>
                <a:gd name="T10" fmla="*/ 148 w 1013"/>
                <a:gd name="T11" fmla="*/ 223 h 461"/>
                <a:gd name="T12" fmla="*/ 78 w 1013"/>
                <a:gd name="T13" fmla="*/ 192 h 461"/>
                <a:gd name="T14" fmla="*/ 39 w 1013"/>
                <a:gd name="T15" fmla="*/ 174 h 461"/>
                <a:gd name="T16" fmla="*/ 32 w 1013"/>
                <a:gd name="T17" fmla="*/ 170 h 461"/>
                <a:gd name="T18" fmla="*/ 22 w 1013"/>
                <a:gd name="T19" fmla="*/ 168 h 461"/>
                <a:gd name="T20" fmla="*/ 8 w 1013"/>
                <a:gd name="T21" fmla="*/ 169 h 461"/>
                <a:gd name="T22" fmla="*/ 0 w 1013"/>
                <a:gd name="T23" fmla="*/ 178 h 461"/>
                <a:gd name="T24" fmla="*/ 7 w 1013"/>
                <a:gd name="T25" fmla="*/ 198 h 461"/>
                <a:gd name="T26" fmla="*/ 52 w 1013"/>
                <a:gd name="T27" fmla="*/ 231 h 461"/>
                <a:gd name="T28" fmla="*/ 130 w 1013"/>
                <a:gd name="T29" fmla="*/ 278 h 461"/>
                <a:gd name="T30" fmla="*/ 234 w 1013"/>
                <a:gd name="T31" fmla="*/ 332 h 461"/>
                <a:gd name="T32" fmla="*/ 351 w 1013"/>
                <a:gd name="T33" fmla="*/ 384 h 461"/>
                <a:gd name="T34" fmla="*/ 473 w 1013"/>
                <a:gd name="T35" fmla="*/ 427 h 461"/>
                <a:gd name="T36" fmla="*/ 590 w 1013"/>
                <a:gd name="T37" fmla="*/ 455 h 461"/>
                <a:gd name="T38" fmla="*/ 692 w 1013"/>
                <a:gd name="T39" fmla="*/ 460 h 461"/>
                <a:gd name="T40" fmla="*/ 758 w 1013"/>
                <a:gd name="T41" fmla="*/ 442 h 461"/>
                <a:gd name="T42" fmla="*/ 801 w 1013"/>
                <a:gd name="T43" fmla="*/ 417 h 461"/>
                <a:gd name="T44" fmla="*/ 843 w 1013"/>
                <a:gd name="T45" fmla="*/ 384 h 461"/>
                <a:gd name="T46" fmla="*/ 881 w 1013"/>
                <a:gd name="T47" fmla="*/ 342 h 461"/>
                <a:gd name="T48" fmla="*/ 916 w 1013"/>
                <a:gd name="T49" fmla="*/ 295 h 461"/>
                <a:gd name="T50" fmla="*/ 947 w 1013"/>
                <a:gd name="T51" fmla="*/ 243 h 461"/>
                <a:gd name="T52" fmla="*/ 975 w 1013"/>
                <a:gd name="T53" fmla="*/ 189 h 461"/>
                <a:gd name="T54" fmla="*/ 1002 w 1013"/>
                <a:gd name="T55" fmla="*/ 132 h 461"/>
                <a:gd name="T56" fmla="*/ 1006 w 1013"/>
                <a:gd name="T57" fmla="*/ 78 h 461"/>
                <a:gd name="T58" fmla="*/ 990 w 1013"/>
                <a:gd name="T59" fmla="*/ 25 h 461"/>
                <a:gd name="T60" fmla="*/ 968 w 1013"/>
                <a:gd name="T61" fmla="*/ 29 h 461"/>
                <a:gd name="T62" fmla="*/ 939 w 1013"/>
                <a:gd name="T63" fmla="*/ 89 h 461"/>
                <a:gd name="T64" fmla="*/ 906 w 1013"/>
                <a:gd name="T65" fmla="*/ 147 h 461"/>
                <a:gd name="T66" fmla="*/ 872 w 1013"/>
                <a:gd name="T67" fmla="*/ 204 h 461"/>
                <a:gd name="T68" fmla="*/ 835 w 1013"/>
                <a:gd name="T69" fmla="*/ 256 h 461"/>
                <a:gd name="T70" fmla="*/ 798 w 1013"/>
                <a:gd name="T71" fmla="*/ 299 h 461"/>
                <a:gd name="T72" fmla="*/ 759 w 1013"/>
                <a:gd name="T73" fmla="*/ 334 h 461"/>
                <a:gd name="T74" fmla="*/ 720 w 1013"/>
                <a:gd name="T75" fmla="*/ 357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13" h="461">
                  <a:moveTo>
                    <a:pt x="700" y="363"/>
                  </a:moveTo>
                  <a:lnTo>
                    <a:pt x="661" y="367"/>
                  </a:lnTo>
                  <a:lnTo>
                    <a:pt x="616" y="366"/>
                  </a:lnTo>
                  <a:lnTo>
                    <a:pt x="567" y="359"/>
                  </a:lnTo>
                  <a:lnTo>
                    <a:pt x="515" y="349"/>
                  </a:lnTo>
                  <a:lnTo>
                    <a:pt x="459" y="336"/>
                  </a:lnTo>
                  <a:lnTo>
                    <a:pt x="404" y="319"/>
                  </a:lnTo>
                  <a:lnTo>
                    <a:pt x="349" y="302"/>
                  </a:lnTo>
                  <a:lnTo>
                    <a:pt x="295" y="282"/>
                  </a:lnTo>
                  <a:lnTo>
                    <a:pt x="242" y="263"/>
                  </a:lnTo>
                  <a:lnTo>
                    <a:pt x="193" y="242"/>
                  </a:lnTo>
                  <a:lnTo>
                    <a:pt x="148" y="223"/>
                  </a:lnTo>
                  <a:lnTo>
                    <a:pt x="110" y="207"/>
                  </a:lnTo>
                  <a:lnTo>
                    <a:pt x="78" y="192"/>
                  </a:lnTo>
                  <a:lnTo>
                    <a:pt x="54" y="182"/>
                  </a:lnTo>
                  <a:lnTo>
                    <a:pt x="39" y="174"/>
                  </a:lnTo>
                  <a:lnTo>
                    <a:pt x="33" y="172"/>
                  </a:lnTo>
                  <a:lnTo>
                    <a:pt x="32" y="170"/>
                  </a:lnTo>
                  <a:lnTo>
                    <a:pt x="28" y="169"/>
                  </a:lnTo>
                  <a:lnTo>
                    <a:pt x="22" y="168"/>
                  </a:lnTo>
                  <a:lnTo>
                    <a:pt x="15" y="168"/>
                  </a:lnTo>
                  <a:lnTo>
                    <a:pt x="8" y="169"/>
                  </a:lnTo>
                  <a:lnTo>
                    <a:pt x="2" y="172"/>
                  </a:lnTo>
                  <a:lnTo>
                    <a:pt x="0" y="178"/>
                  </a:lnTo>
                  <a:lnTo>
                    <a:pt x="0" y="189"/>
                  </a:lnTo>
                  <a:lnTo>
                    <a:pt x="7" y="198"/>
                  </a:lnTo>
                  <a:lnTo>
                    <a:pt x="24" y="213"/>
                  </a:lnTo>
                  <a:lnTo>
                    <a:pt x="52" y="231"/>
                  </a:lnTo>
                  <a:lnTo>
                    <a:pt x="87" y="253"/>
                  </a:lnTo>
                  <a:lnTo>
                    <a:pt x="130" y="278"/>
                  </a:lnTo>
                  <a:lnTo>
                    <a:pt x="180" y="304"/>
                  </a:lnTo>
                  <a:lnTo>
                    <a:pt x="234" y="332"/>
                  </a:lnTo>
                  <a:lnTo>
                    <a:pt x="291" y="358"/>
                  </a:lnTo>
                  <a:lnTo>
                    <a:pt x="351" y="384"/>
                  </a:lnTo>
                  <a:lnTo>
                    <a:pt x="412" y="407"/>
                  </a:lnTo>
                  <a:lnTo>
                    <a:pt x="473" y="427"/>
                  </a:lnTo>
                  <a:lnTo>
                    <a:pt x="533" y="443"/>
                  </a:lnTo>
                  <a:lnTo>
                    <a:pt x="590" y="455"/>
                  </a:lnTo>
                  <a:lnTo>
                    <a:pt x="644" y="461"/>
                  </a:lnTo>
                  <a:lnTo>
                    <a:pt x="692" y="460"/>
                  </a:lnTo>
                  <a:lnTo>
                    <a:pt x="735" y="451"/>
                  </a:lnTo>
                  <a:lnTo>
                    <a:pt x="758" y="442"/>
                  </a:lnTo>
                  <a:lnTo>
                    <a:pt x="781" y="431"/>
                  </a:lnTo>
                  <a:lnTo>
                    <a:pt x="801" y="417"/>
                  </a:lnTo>
                  <a:lnTo>
                    <a:pt x="822" y="401"/>
                  </a:lnTo>
                  <a:lnTo>
                    <a:pt x="843" y="384"/>
                  </a:lnTo>
                  <a:lnTo>
                    <a:pt x="861" y="364"/>
                  </a:lnTo>
                  <a:lnTo>
                    <a:pt x="881" y="342"/>
                  </a:lnTo>
                  <a:lnTo>
                    <a:pt x="898" y="319"/>
                  </a:lnTo>
                  <a:lnTo>
                    <a:pt x="916" y="295"/>
                  </a:lnTo>
                  <a:lnTo>
                    <a:pt x="932" y="269"/>
                  </a:lnTo>
                  <a:lnTo>
                    <a:pt x="947" y="243"/>
                  </a:lnTo>
                  <a:lnTo>
                    <a:pt x="962" y="216"/>
                  </a:lnTo>
                  <a:lnTo>
                    <a:pt x="975" y="189"/>
                  </a:lnTo>
                  <a:lnTo>
                    <a:pt x="989" y="161"/>
                  </a:lnTo>
                  <a:lnTo>
                    <a:pt x="1002" y="132"/>
                  </a:lnTo>
                  <a:lnTo>
                    <a:pt x="1013" y="105"/>
                  </a:lnTo>
                  <a:lnTo>
                    <a:pt x="1006" y="78"/>
                  </a:lnTo>
                  <a:lnTo>
                    <a:pt x="998" y="52"/>
                  </a:lnTo>
                  <a:lnTo>
                    <a:pt x="990" y="25"/>
                  </a:lnTo>
                  <a:lnTo>
                    <a:pt x="982" y="0"/>
                  </a:lnTo>
                  <a:lnTo>
                    <a:pt x="968" y="29"/>
                  </a:lnTo>
                  <a:lnTo>
                    <a:pt x="954" y="59"/>
                  </a:lnTo>
                  <a:lnTo>
                    <a:pt x="939" y="89"/>
                  </a:lnTo>
                  <a:lnTo>
                    <a:pt x="922" y="119"/>
                  </a:lnTo>
                  <a:lnTo>
                    <a:pt x="906" y="147"/>
                  </a:lnTo>
                  <a:lnTo>
                    <a:pt x="889" y="176"/>
                  </a:lnTo>
                  <a:lnTo>
                    <a:pt x="872" y="204"/>
                  </a:lnTo>
                  <a:lnTo>
                    <a:pt x="853" y="230"/>
                  </a:lnTo>
                  <a:lnTo>
                    <a:pt x="835" y="256"/>
                  </a:lnTo>
                  <a:lnTo>
                    <a:pt x="816" y="279"/>
                  </a:lnTo>
                  <a:lnTo>
                    <a:pt x="798" y="299"/>
                  </a:lnTo>
                  <a:lnTo>
                    <a:pt x="778" y="318"/>
                  </a:lnTo>
                  <a:lnTo>
                    <a:pt x="759" y="334"/>
                  </a:lnTo>
                  <a:lnTo>
                    <a:pt x="739" y="347"/>
                  </a:lnTo>
                  <a:lnTo>
                    <a:pt x="720" y="357"/>
                  </a:lnTo>
                  <a:lnTo>
                    <a:pt x="700" y="3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0" name="Freeform 100"/>
            <p:cNvSpPr>
              <a:spLocks/>
            </p:cNvSpPr>
            <p:nvPr/>
          </p:nvSpPr>
          <p:spPr bwMode="auto">
            <a:xfrm>
              <a:off x="4365" y="582"/>
              <a:ext cx="85" cy="62"/>
            </a:xfrm>
            <a:custGeom>
              <a:avLst/>
              <a:gdLst>
                <a:gd name="T0" fmla="*/ 351 w 351"/>
                <a:gd name="T1" fmla="*/ 302 h 302"/>
                <a:gd name="T2" fmla="*/ 328 w 351"/>
                <a:gd name="T3" fmla="*/ 272 h 302"/>
                <a:gd name="T4" fmla="*/ 306 w 351"/>
                <a:gd name="T5" fmla="*/ 243 h 302"/>
                <a:gd name="T6" fmla="*/ 286 w 351"/>
                <a:gd name="T7" fmla="*/ 215 h 302"/>
                <a:gd name="T8" fmla="*/ 267 w 351"/>
                <a:gd name="T9" fmla="*/ 188 h 302"/>
                <a:gd name="T10" fmla="*/ 249 w 351"/>
                <a:gd name="T11" fmla="*/ 162 h 302"/>
                <a:gd name="T12" fmla="*/ 233 w 351"/>
                <a:gd name="T13" fmla="*/ 137 h 302"/>
                <a:gd name="T14" fmla="*/ 218 w 351"/>
                <a:gd name="T15" fmla="*/ 114 h 302"/>
                <a:gd name="T16" fmla="*/ 205 w 351"/>
                <a:gd name="T17" fmla="*/ 92 h 302"/>
                <a:gd name="T18" fmla="*/ 192 w 351"/>
                <a:gd name="T19" fmla="*/ 71 h 302"/>
                <a:gd name="T20" fmla="*/ 182 w 351"/>
                <a:gd name="T21" fmla="*/ 54 h 302"/>
                <a:gd name="T22" fmla="*/ 174 w 351"/>
                <a:gd name="T23" fmla="*/ 38 h 302"/>
                <a:gd name="T24" fmla="*/ 166 w 351"/>
                <a:gd name="T25" fmla="*/ 25 h 302"/>
                <a:gd name="T26" fmla="*/ 160 w 351"/>
                <a:gd name="T27" fmla="*/ 14 h 302"/>
                <a:gd name="T28" fmla="*/ 157 w 351"/>
                <a:gd name="T29" fmla="*/ 7 h 302"/>
                <a:gd name="T30" fmla="*/ 154 w 351"/>
                <a:gd name="T31" fmla="*/ 1 h 302"/>
                <a:gd name="T32" fmla="*/ 153 w 351"/>
                <a:gd name="T33" fmla="*/ 0 h 302"/>
                <a:gd name="T34" fmla="*/ 139 w 351"/>
                <a:gd name="T35" fmla="*/ 37 h 302"/>
                <a:gd name="T36" fmla="*/ 123 w 351"/>
                <a:gd name="T37" fmla="*/ 74 h 302"/>
                <a:gd name="T38" fmla="*/ 107 w 351"/>
                <a:gd name="T39" fmla="*/ 111 h 302"/>
                <a:gd name="T40" fmla="*/ 88 w 351"/>
                <a:gd name="T41" fmla="*/ 147 h 302"/>
                <a:gd name="T42" fmla="*/ 68 w 351"/>
                <a:gd name="T43" fmla="*/ 184 h 302"/>
                <a:gd name="T44" fmla="*/ 46 w 351"/>
                <a:gd name="T45" fmla="*/ 220 h 302"/>
                <a:gd name="T46" fmla="*/ 24 w 351"/>
                <a:gd name="T47" fmla="*/ 256 h 302"/>
                <a:gd name="T48" fmla="*/ 0 w 351"/>
                <a:gd name="T49" fmla="*/ 291 h 302"/>
                <a:gd name="T50" fmla="*/ 19 w 351"/>
                <a:gd name="T51" fmla="*/ 289 h 302"/>
                <a:gd name="T52" fmla="*/ 37 w 351"/>
                <a:gd name="T53" fmla="*/ 286 h 302"/>
                <a:gd name="T54" fmla="*/ 55 w 351"/>
                <a:gd name="T55" fmla="*/ 285 h 302"/>
                <a:gd name="T56" fmla="*/ 74 w 351"/>
                <a:gd name="T57" fmla="*/ 282 h 302"/>
                <a:gd name="T58" fmla="*/ 92 w 351"/>
                <a:gd name="T59" fmla="*/ 281 h 302"/>
                <a:gd name="T60" fmla="*/ 111 w 351"/>
                <a:gd name="T61" fmla="*/ 281 h 302"/>
                <a:gd name="T62" fmla="*/ 129 w 351"/>
                <a:gd name="T63" fmla="*/ 280 h 302"/>
                <a:gd name="T64" fmla="*/ 148 w 351"/>
                <a:gd name="T65" fmla="*/ 280 h 302"/>
                <a:gd name="T66" fmla="*/ 160 w 351"/>
                <a:gd name="T67" fmla="*/ 280 h 302"/>
                <a:gd name="T68" fmla="*/ 174 w 351"/>
                <a:gd name="T69" fmla="*/ 280 h 302"/>
                <a:gd name="T70" fmla="*/ 187 w 351"/>
                <a:gd name="T71" fmla="*/ 281 h 302"/>
                <a:gd name="T72" fmla="*/ 199 w 351"/>
                <a:gd name="T73" fmla="*/ 281 h 302"/>
                <a:gd name="T74" fmla="*/ 213 w 351"/>
                <a:gd name="T75" fmla="*/ 282 h 302"/>
                <a:gd name="T76" fmla="*/ 226 w 351"/>
                <a:gd name="T77" fmla="*/ 283 h 302"/>
                <a:gd name="T78" fmla="*/ 238 w 351"/>
                <a:gd name="T79" fmla="*/ 285 h 302"/>
                <a:gd name="T80" fmla="*/ 251 w 351"/>
                <a:gd name="T81" fmla="*/ 286 h 302"/>
                <a:gd name="T82" fmla="*/ 264 w 351"/>
                <a:gd name="T83" fmla="*/ 287 h 302"/>
                <a:gd name="T84" fmla="*/ 277 w 351"/>
                <a:gd name="T85" fmla="*/ 289 h 302"/>
                <a:gd name="T86" fmla="*/ 289 w 351"/>
                <a:gd name="T87" fmla="*/ 290 h 302"/>
                <a:gd name="T88" fmla="*/ 302 w 351"/>
                <a:gd name="T89" fmla="*/ 293 h 302"/>
                <a:gd name="T90" fmla="*/ 315 w 351"/>
                <a:gd name="T91" fmla="*/ 295 h 302"/>
                <a:gd name="T92" fmla="*/ 327 w 351"/>
                <a:gd name="T93" fmla="*/ 297 h 302"/>
                <a:gd name="T94" fmla="*/ 339 w 351"/>
                <a:gd name="T95" fmla="*/ 299 h 302"/>
                <a:gd name="T96" fmla="*/ 351 w 351"/>
                <a:gd name="T97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302">
                  <a:moveTo>
                    <a:pt x="351" y="302"/>
                  </a:moveTo>
                  <a:lnTo>
                    <a:pt x="328" y="272"/>
                  </a:lnTo>
                  <a:lnTo>
                    <a:pt x="306" y="243"/>
                  </a:lnTo>
                  <a:lnTo>
                    <a:pt x="286" y="215"/>
                  </a:lnTo>
                  <a:lnTo>
                    <a:pt x="267" y="188"/>
                  </a:lnTo>
                  <a:lnTo>
                    <a:pt x="249" y="162"/>
                  </a:lnTo>
                  <a:lnTo>
                    <a:pt x="233" y="137"/>
                  </a:lnTo>
                  <a:lnTo>
                    <a:pt x="218" y="114"/>
                  </a:lnTo>
                  <a:lnTo>
                    <a:pt x="205" y="92"/>
                  </a:lnTo>
                  <a:lnTo>
                    <a:pt x="192" y="71"/>
                  </a:lnTo>
                  <a:lnTo>
                    <a:pt x="182" y="54"/>
                  </a:lnTo>
                  <a:lnTo>
                    <a:pt x="174" y="38"/>
                  </a:lnTo>
                  <a:lnTo>
                    <a:pt x="166" y="25"/>
                  </a:lnTo>
                  <a:lnTo>
                    <a:pt x="160" y="14"/>
                  </a:lnTo>
                  <a:lnTo>
                    <a:pt x="157" y="7"/>
                  </a:lnTo>
                  <a:lnTo>
                    <a:pt x="154" y="1"/>
                  </a:lnTo>
                  <a:lnTo>
                    <a:pt x="153" y="0"/>
                  </a:lnTo>
                  <a:lnTo>
                    <a:pt x="139" y="37"/>
                  </a:lnTo>
                  <a:lnTo>
                    <a:pt x="123" y="74"/>
                  </a:lnTo>
                  <a:lnTo>
                    <a:pt x="107" y="111"/>
                  </a:lnTo>
                  <a:lnTo>
                    <a:pt x="88" y="147"/>
                  </a:lnTo>
                  <a:lnTo>
                    <a:pt x="68" y="184"/>
                  </a:lnTo>
                  <a:lnTo>
                    <a:pt x="46" y="220"/>
                  </a:lnTo>
                  <a:lnTo>
                    <a:pt x="24" y="256"/>
                  </a:lnTo>
                  <a:lnTo>
                    <a:pt x="0" y="291"/>
                  </a:lnTo>
                  <a:lnTo>
                    <a:pt x="19" y="289"/>
                  </a:lnTo>
                  <a:lnTo>
                    <a:pt x="37" y="286"/>
                  </a:lnTo>
                  <a:lnTo>
                    <a:pt x="55" y="285"/>
                  </a:lnTo>
                  <a:lnTo>
                    <a:pt x="74" y="282"/>
                  </a:lnTo>
                  <a:lnTo>
                    <a:pt x="92" y="281"/>
                  </a:lnTo>
                  <a:lnTo>
                    <a:pt x="111" y="281"/>
                  </a:lnTo>
                  <a:lnTo>
                    <a:pt x="129" y="280"/>
                  </a:lnTo>
                  <a:lnTo>
                    <a:pt x="148" y="280"/>
                  </a:lnTo>
                  <a:lnTo>
                    <a:pt x="160" y="280"/>
                  </a:lnTo>
                  <a:lnTo>
                    <a:pt x="174" y="280"/>
                  </a:lnTo>
                  <a:lnTo>
                    <a:pt x="187" y="281"/>
                  </a:lnTo>
                  <a:lnTo>
                    <a:pt x="199" y="281"/>
                  </a:lnTo>
                  <a:lnTo>
                    <a:pt x="213" y="282"/>
                  </a:lnTo>
                  <a:lnTo>
                    <a:pt x="226" y="283"/>
                  </a:lnTo>
                  <a:lnTo>
                    <a:pt x="238" y="285"/>
                  </a:lnTo>
                  <a:lnTo>
                    <a:pt x="251" y="286"/>
                  </a:lnTo>
                  <a:lnTo>
                    <a:pt x="264" y="287"/>
                  </a:lnTo>
                  <a:lnTo>
                    <a:pt x="277" y="289"/>
                  </a:lnTo>
                  <a:lnTo>
                    <a:pt x="289" y="290"/>
                  </a:lnTo>
                  <a:lnTo>
                    <a:pt x="302" y="293"/>
                  </a:lnTo>
                  <a:lnTo>
                    <a:pt x="315" y="295"/>
                  </a:lnTo>
                  <a:lnTo>
                    <a:pt x="327" y="297"/>
                  </a:lnTo>
                  <a:lnTo>
                    <a:pt x="339" y="299"/>
                  </a:lnTo>
                  <a:lnTo>
                    <a:pt x="351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1" name="Freeform 101"/>
            <p:cNvSpPr>
              <a:spLocks/>
            </p:cNvSpPr>
            <p:nvPr/>
          </p:nvSpPr>
          <p:spPr bwMode="auto">
            <a:xfrm>
              <a:off x="4184" y="640"/>
              <a:ext cx="353" cy="272"/>
            </a:xfrm>
            <a:custGeom>
              <a:avLst/>
              <a:gdLst>
                <a:gd name="T0" fmla="*/ 1076 w 1442"/>
                <a:gd name="T1" fmla="*/ 19 h 1318"/>
                <a:gd name="T2" fmla="*/ 1052 w 1442"/>
                <a:gd name="T3" fmla="*/ 15 h 1318"/>
                <a:gd name="T4" fmla="*/ 1026 w 1442"/>
                <a:gd name="T5" fmla="*/ 10 h 1318"/>
                <a:gd name="T6" fmla="*/ 1001 w 1442"/>
                <a:gd name="T7" fmla="*/ 7 h 1318"/>
                <a:gd name="T8" fmla="*/ 975 w 1442"/>
                <a:gd name="T9" fmla="*/ 5 h 1318"/>
                <a:gd name="T10" fmla="*/ 950 w 1442"/>
                <a:gd name="T11" fmla="*/ 2 h 1318"/>
                <a:gd name="T12" fmla="*/ 924 w 1442"/>
                <a:gd name="T13" fmla="*/ 1 h 1318"/>
                <a:gd name="T14" fmla="*/ 897 w 1442"/>
                <a:gd name="T15" fmla="*/ 0 h 1318"/>
                <a:gd name="T16" fmla="*/ 866 w 1442"/>
                <a:gd name="T17" fmla="*/ 0 h 1318"/>
                <a:gd name="T18" fmla="*/ 829 w 1442"/>
                <a:gd name="T19" fmla="*/ 1 h 1318"/>
                <a:gd name="T20" fmla="*/ 792 w 1442"/>
                <a:gd name="T21" fmla="*/ 5 h 1318"/>
                <a:gd name="T22" fmla="*/ 756 w 1442"/>
                <a:gd name="T23" fmla="*/ 9 h 1318"/>
                <a:gd name="T24" fmla="*/ 684 w 1442"/>
                <a:gd name="T25" fmla="*/ 84 h 1318"/>
                <a:gd name="T26" fmla="*/ 568 w 1442"/>
                <a:gd name="T27" fmla="*/ 223 h 1318"/>
                <a:gd name="T28" fmla="*/ 446 w 1442"/>
                <a:gd name="T29" fmla="*/ 350 h 1318"/>
                <a:gd name="T30" fmla="*/ 324 w 1442"/>
                <a:gd name="T31" fmla="*/ 464 h 1318"/>
                <a:gd name="T32" fmla="*/ 212 w 1442"/>
                <a:gd name="T33" fmla="*/ 560 h 1318"/>
                <a:gd name="T34" fmla="*/ 116 w 1442"/>
                <a:gd name="T35" fmla="*/ 637 h 1318"/>
                <a:gd name="T36" fmla="*/ 45 w 1442"/>
                <a:gd name="T37" fmla="*/ 690 h 1318"/>
                <a:gd name="T38" fmla="*/ 6 w 1442"/>
                <a:gd name="T39" fmla="*/ 719 h 1318"/>
                <a:gd name="T40" fmla="*/ 78 w 1442"/>
                <a:gd name="T41" fmla="*/ 757 h 1318"/>
                <a:gd name="T42" fmla="*/ 218 w 1442"/>
                <a:gd name="T43" fmla="*/ 841 h 1318"/>
                <a:gd name="T44" fmla="*/ 334 w 1442"/>
                <a:gd name="T45" fmla="*/ 936 h 1318"/>
                <a:gd name="T46" fmla="*/ 428 w 1442"/>
                <a:gd name="T47" fmla="*/ 1035 h 1318"/>
                <a:gd name="T48" fmla="*/ 502 w 1442"/>
                <a:gd name="T49" fmla="*/ 1131 h 1318"/>
                <a:gd name="T50" fmla="*/ 556 w 1442"/>
                <a:gd name="T51" fmla="*/ 1214 h 1318"/>
                <a:gd name="T52" fmla="*/ 591 w 1442"/>
                <a:gd name="T53" fmla="*/ 1277 h 1318"/>
                <a:gd name="T54" fmla="*/ 608 w 1442"/>
                <a:gd name="T55" fmla="*/ 1313 h 1318"/>
                <a:gd name="T56" fmla="*/ 631 w 1442"/>
                <a:gd name="T57" fmla="*/ 1306 h 1318"/>
                <a:gd name="T58" fmla="*/ 671 w 1442"/>
                <a:gd name="T59" fmla="*/ 1283 h 1318"/>
                <a:gd name="T60" fmla="*/ 709 w 1442"/>
                <a:gd name="T61" fmla="*/ 1259 h 1318"/>
                <a:gd name="T62" fmla="*/ 747 w 1442"/>
                <a:gd name="T63" fmla="*/ 1236 h 1318"/>
                <a:gd name="T64" fmla="*/ 783 w 1442"/>
                <a:gd name="T65" fmla="*/ 1212 h 1318"/>
                <a:gd name="T66" fmla="*/ 818 w 1442"/>
                <a:gd name="T67" fmla="*/ 1188 h 1318"/>
                <a:gd name="T68" fmla="*/ 851 w 1442"/>
                <a:gd name="T69" fmla="*/ 1163 h 1318"/>
                <a:gd name="T70" fmla="*/ 883 w 1442"/>
                <a:gd name="T71" fmla="*/ 1139 h 1318"/>
                <a:gd name="T72" fmla="*/ 937 w 1442"/>
                <a:gd name="T73" fmla="*/ 1097 h 1318"/>
                <a:gd name="T74" fmla="*/ 1010 w 1442"/>
                <a:gd name="T75" fmla="*/ 1035 h 1318"/>
                <a:gd name="T76" fmla="*/ 1075 w 1442"/>
                <a:gd name="T77" fmla="*/ 974 h 1318"/>
                <a:gd name="T78" fmla="*/ 1132 w 1442"/>
                <a:gd name="T79" fmla="*/ 915 h 1318"/>
                <a:gd name="T80" fmla="*/ 1183 w 1442"/>
                <a:gd name="T81" fmla="*/ 855 h 1318"/>
                <a:gd name="T82" fmla="*/ 1229 w 1442"/>
                <a:gd name="T83" fmla="*/ 797 h 1318"/>
                <a:gd name="T84" fmla="*/ 1268 w 1442"/>
                <a:gd name="T85" fmla="*/ 741 h 1318"/>
                <a:gd name="T86" fmla="*/ 1304 w 1442"/>
                <a:gd name="T87" fmla="*/ 688 h 1318"/>
                <a:gd name="T88" fmla="*/ 1356 w 1442"/>
                <a:gd name="T89" fmla="*/ 592 h 1318"/>
                <a:gd name="T90" fmla="*/ 1406 w 1442"/>
                <a:gd name="T91" fmla="*/ 472 h 1318"/>
                <a:gd name="T92" fmla="*/ 1432 w 1442"/>
                <a:gd name="T93" fmla="*/ 385 h 1318"/>
                <a:gd name="T94" fmla="*/ 1441 w 1442"/>
                <a:gd name="T95" fmla="*/ 336 h 1318"/>
                <a:gd name="T96" fmla="*/ 1415 w 1442"/>
                <a:gd name="T97" fmla="*/ 316 h 1318"/>
                <a:gd name="T98" fmla="*/ 1364 w 1442"/>
                <a:gd name="T99" fmla="*/ 283 h 1318"/>
                <a:gd name="T100" fmla="*/ 1315 w 1442"/>
                <a:gd name="T101" fmla="*/ 248 h 1318"/>
                <a:gd name="T102" fmla="*/ 1268 w 1442"/>
                <a:gd name="T103" fmla="*/ 210 h 1318"/>
                <a:gd name="T104" fmla="*/ 1223 w 1442"/>
                <a:gd name="T105" fmla="*/ 169 h 1318"/>
                <a:gd name="T106" fmla="*/ 1182 w 1442"/>
                <a:gd name="T107" fmla="*/ 128 h 1318"/>
                <a:gd name="T108" fmla="*/ 1142 w 1442"/>
                <a:gd name="T109" fmla="*/ 85 h 1318"/>
                <a:gd name="T110" fmla="*/ 1106 w 1442"/>
                <a:gd name="T111" fmla="*/ 43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42" h="1318">
                  <a:moveTo>
                    <a:pt x="1088" y="22"/>
                  </a:moveTo>
                  <a:lnTo>
                    <a:pt x="1076" y="19"/>
                  </a:lnTo>
                  <a:lnTo>
                    <a:pt x="1064" y="17"/>
                  </a:lnTo>
                  <a:lnTo>
                    <a:pt x="1052" y="15"/>
                  </a:lnTo>
                  <a:lnTo>
                    <a:pt x="1039" y="13"/>
                  </a:lnTo>
                  <a:lnTo>
                    <a:pt x="1026" y="10"/>
                  </a:lnTo>
                  <a:lnTo>
                    <a:pt x="1014" y="9"/>
                  </a:lnTo>
                  <a:lnTo>
                    <a:pt x="1001" y="7"/>
                  </a:lnTo>
                  <a:lnTo>
                    <a:pt x="988" y="6"/>
                  </a:lnTo>
                  <a:lnTo>
                    <a:pt x="975" y="5"/>
                  </a:lnTo>
                  <a:lnTo>
                    <a:pt x="963" y="3"/>
                  </a:lnTo>
                  <a:lnTo>
                    <a:pt x="950" y="2"/>
                  </a:lnTo>
                  <a:lnTo>
                    <a:pt x="936" y="1"/>
                  </a:lnTo>
                  <a:lnTo>
                    <a:pt x="924" y="1"/>
                  </a:lnTo>
                  <a:lnTo>
                    <a:pt x="911" y="0"/>
                  </a:lnTo>
                  <a:lnTo>
                    <a:pt x="897" y="0"/>
                  </a:lnTo>
                  <a:lnTo>
                    <a:pt x="885" y="0"/>
                  </a:lnTo>
                  <a:lnTo>
                    <a:pt x="866" y="0"/>
                  </a:lnTo>
                  <a:lnTo>
                    <a:pt x="848" y="1"/>
                  </a:lnTo>
                  <a:lnTo>
                    <a:pt x="829" y="1"/>
                  </a:lnTo>
                  <a:lnTo>
                    <a:pt x="811" y="2"/>
                  </a:lnTo>
                  <a:lnTo>
                    <a:pt x="792" y="5"/>
                  </a:lnTo>
                  <a:lnTo>
                    <a:pt x="774" y="6"/>
                  </a:lnTo>
                  <a:lnTo>
                    <a:pt x="756" y="9"/>
                  </a:lnTo>
                  <a:lnTo>
                    <a:pt x="737" y="11"/>
                  </a:lnTo>
                  <a:lnTo>
                    <a:pt x="684" y="84"/>
                  </a:lnTo>
                  <a:lnTo>
                    <a:pt x="627" y="154"/>
                  </a:lnTo>
                  <a:lnTo>
                    <a:pt x="568" y="223"/>
                  </a:lnTo>
                  <a:lnTo>
                    <a:pt x="507" y="288"/>
                  </a:lnTo>
                  <a:lnTo>
                    <a:pt x="446" y="350"/>
                  </a:lnTo>
                  <a:lnTo>
                    <a:pt x="384" y="409"/>
                  </a:lnTo>
                  <a:lnTo>
                    <a:pt x="324" y="464"/>
                  </a:lnTo>
                  <a:lnTo>
                    <a:pt x="266" y="514"/>
                  </a:lnTo>
                  <a:lnTo>
                    <a:pt x="212" y="560"/>
                  </a:lnTo>
                  <a:lnTo>
                    <a:pt x="161" y="601"/>
                  </a:lnTo>
                  <a:lnTo>
                    <a:pt x="116" y="637"/>
                  </a:lnTo>
                  <a:lnTo>
                    <a:pt x="77" y="667"/>
                  </a:lnTo>
                  <a:lnTo>
                    <a:pt x="45" y="690"/>
                  </a:lnTo>
                  <a:lnTo>
                    <a:pt x="21" y="707"/>
                  </a:lnTo>
                  <a:lnTo>
                    <a:pt x="6" y="719"/>
                  </a:lnTo>
                  <a:lnTo>
                    <a:pt x="0" y="722"/>
                  </a:lnTo>
                  <a:lnTo>
                    <a:pt x="78" y="757"/>
                  </a:lnTo>
                  <a:lnTo>
                    <a:pt x="151" y="797"/>
                  </a:lnTo>
                  <a:lnTo>
                    <a:pt x="218" y="841"/>
                  </a:lnTo>
                  <a:lnTo>
                    <a:pt x="278" y="888"/>
                  </a:lnTo>
                  <a:lnTo>
                    <a:pt x="334" y="936"/>
                  </a:lnTo>
                  <a:lnTo>
                    <a:pt x="384" y="986"/>
                  </a:lnTo>
                  <a:lnTo>
                    <a:pt x="428" y="1035"/>
                  </a:lnTo>
                  <a:lnTo>
                    <a:pt x="468" y="1084"/>
                  </a:lnTo>
                  <a:lnTo>
                    <a:pt x="502" y="1131"/>
                  </a:lnTo>
                  <a:lnTo>
                    <a:pt x="531" y="1175"/>
                  </a:lnTo>
                  <a:lnTo>
                    <a:pt x="556" y="1214"/>
                  </a:lnTo>
                  <a:lnTo>
                    <a:pt x="576" y="1249"/>
                  </a:lnTo>
                  <a:lnTo>
                    <a:pt x="591" y="1277"/>
                  </a:lnTo>
                  <a:lnTo>
                    <a:pt x="602" y="1299"/>
                  </a:lnTo>
                  <a:lnTo>
                    <a:pt x="608" y="1313"/>
                  </a:lnTo>
                  <a:lnTo>
                    <a:pt x="610" y="1318"/>
                  </a:lnTo>
                  <a:lnTo>
                    <a:pt x="631" y="1306"/>
                  </a:lnTo>
                  <a:lnTo>
                    <a:pt x="651" y="1295"/>
                  </a:lnTo>
                  <a:lnTo>
                    <a:pt x="671" y="1283"/>
                  </a:lnTo>
                  <a:lnTo>
                    <a:pt x="691" y="1270"/>
                  </a:lnTo>
                  <a:lnTo>
                    <a:pt x="709" y="1259"/>
                  </a:lnTo>
                  <a:lnTo>
                    <a:pt x="729" y="1247"/>
                  </a:lnTo>
                  <a:lnTo>
                    <a:pt x="747" y="1236"/>
                  </a:lnTo>
                  <a:lnTo>
                    <a:pt x="766" y="1223"/>
                  </a:lnTo>
                  <a:lnTo>
                    <a:pt x="783" y="1212"/>
                  </a:lnTo>
                  <a:lnTo>
                    <a:pt x="800" y="1200"/>
                  </a:lnTo>
                  <a:lnTo>
                    <a:pt x="818" y="1188"/>
                  </a:lnTo>
                  <a:lnTo>
                    <a:pt x="835" y="1176"/>
                  </a:lnTo>
                  <a:lnTo>
                    <a:pt x="851" y="1163"/>
                  </a:lnTo>
                  <a:lnTo>
                    <a:pt x="867" y="1152"/>
                  </a:lnTo>
                  <a:lnTo>
                    <a:pt x="883" y="1139"/>
                  </a:lnTo>
                  <a:lnTo>
                    <a:pt x="899" y="1128"/>
                  </a:lnTo>
                  <a:lnTo>
                    <a:pt x="937" y="1097"/>
                  </a:lnTo>
                  <a:lnTo>
                    <a:pt x="974" y="1067"/>
                  </a:lnTo>
                  <a:lnTo>
                    <a:pt x="1010" y="1035"/>
                  </a:lnTo>
                  <a:lnTo>
                    <a:pt x="1042" y="1006"/>
                  </a:lnTo>
                  <a:lnTo>
                    <a:pt x="1075" y="974"/>
                  </a:lnTo>
                  <a:lnTo>
                    <a:pt x="1103" y="944"/>
                  </a:lnTo>
                  <a:lnTo>
                    <a:pt x="1132" y="915"/>
                  </a:lnTo>
                  <a:lnTo>
                    <a:pt x="1159" y="885"/>
                  </a:lnTo>
                  <a:lnTo>
                    <a:pt x="1183" y="855"/>
                  </a:lnTo>
                  <a:lnTo>
                    <a:pt x="1207" y="826"/>
                  </a:lnTo>
                  <a:lnTo>
                    <a:pt x="1229" y="797"/>
                  </a:lnTo>
                  <a:lnTo>
                    <a:pt x="1250" y="769"/>
                  </a:lnTo>
                  <a:lnTo>
                    <a:pt x="1268" y="741"/>
                  </a:lnTo>
                  <a:lnTo>
                    <a:pt x="1286" y="714"/>
                  </a:lnTo>
                  <a:lnTo>
                    <a:pt x="1304" y="688"/>
                  </a:lnTo>
                  <a:lnTo>
                    <a:pt x="1319" y="661"/>
                  </a:lnTo>
                  <a:lnTo>
                    <a:pt x="1356" y="592"/>
                  </a:lnTo>
                  <a:lnTo>
                    <a:pt x="1384" y="529"/>
                  </a:lnTo>
                  <a:lnTo>
                    <a:pt x="1406" y="472"/>
                  </a:lnTo>
                  <a:lnTo>
                    <a:pt x="1422" y="424"/>
                  </a:lnTo>
                  <a:lnTo>
                    <a:pt x="1432" y="385"/>
                  </a:lnTo>
                  <a:lnTo>
                    <a:pt x="1438" y="355"/>
                  </a:lnTo>
                  <a:lnTo>
                    <a:pt x="1441" y="336"/>
                  </a:lnTo>
                  <a:lnTo>
                    <a:pt x="1442" y="331"/>
                  </a:lnTo>
                  <a:lnTo>
                    <a:pt x="1415" y="316"/>
                  </a:lnTo>
                  <a:lnTo>
                    <a:pt x="1389" y="299"/>
                  </a:lnTo>
                  <a:lnTo>
                    <a:pt x="1364" y="283"/>
                  </a:lnTo>
                  <a:lnTo>
                    <a:pt x="1339" y="265"/>
                  </a:lnTo>
                  <a:lnTo>
                    <a:pt x="1315" y="248"/>
                  </a:lnTo>
                  <a:lnTo>
                    <a:pt x="1291" y="228"/>
                  </a:lnTo>
                  <a:lnTo>
                    <a:pt x="1268" y="210"/>
                  </a:lnTo>
                  <a:lnTo>
                    <a:pt x="1245" y="189"/>
                  </a:lnTo>
                  <a:lnTo>
                    <a:pt x="1223" y="169"/>
                  </a:lnTo>
                  <a:lnTo>
                    <a:pt x="1202" y="149"/>
                  </a:lnTo>
                  <a:lnTo>
                    <a:pt x="1182" y="128"/>
                  </a:lnTo>
                  <a:lnTo>
                    <a:pt x="1161" y="106"/>
                  </a:lnTo>
                  <a:lnTo>
                    <a:pt x="1142" y="85"/>
                  </a:lnTo>
                  <a:lnTo>
                    <a:pt x="1124" y="64"/>
                  </a:lnTo>
                  <a:lnTo>
                    <a:pt x="1106" y="43"/>
                  </a:lnTo>
                  <a:lnTo>
                    <a:pt x="108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2" name="Freeform 102"/>
            <p:cNvSpPr>
              <a:spLocks/>
            </p:cNvSpPr>
            <p:nvPr/>
          </p:nvSpPr>
          <p:spPr bwMode="auto">
            <a:xfrm>
              <a:off x="4388" y="613"/>
              <a:ext cx="35" cy="28"/>
            </a:xfrm>
            <a:custGeom>
              <a:avLst/>
              <a:gdLst>
                <a:gd name="T0" fmla="*/ 139 w 139"/>
                <a:gd name="T1" fmla="*/ 133 h 133"/>
                <a:gd name="T2" fmla="*/ 121 w 139"/>
                <a:gd name="T3" fmla="*/ 105 h 133"/>
                <a:gd name="T4" fmla="*/ 106 w 139"/>
                <a:gd name="T5" fmla="*/ 80 h 133"/>
                <a:gd name="T6" fmla="*/ 92 w 139"/>
                <a:gd name="T7" fmla="*/ 56 h 133"/>
                <a:gd name="T8" fmla="*/ 82 w 139"/>
                <a:gd name="T9" fmla="*/ 37 h 133"/>
                <a:gd name="T10" fmla="*/ 74 w 139"/>
                <a:gd name="T11" fmla="*/ 22 h 133"/>
                <a:gd name="T12" fmla="*/ 67 w 139"/>
                <a:gd name="T13" fmla="*/ 10 h 133"/>
                <a:gd name="T14" fmla="*/ 63 w 139"/>
                <a:gd name="T15" fmla="*/ 2 h 133"/>
                <a:gd name="T16" fmla="*/ 62 w 139"/>
                <a:gd name="T17" fmla="*/ 0 h 133"/>
                <a:gd name="T18" fmla="*/ 56 w 139"/>
                <a:gd name="T19" fmla="*/ 16 h 133"/>
                <a:gd name="T20" fmla="*/ 49 w 139"/>
                <a:gd name="T21" fmla="*/ 32 h 133"/>
                <a:gd name="T22" fmla="*/ 42 w 139"/>
                <a:gd name="T23" fmla="*/ 48 h 133"/>
                <a:gd name="T24" fmla="*/ 34 w 139"/>
                <a:gd name="T25" fmla="*/ 65 h 133"/>
                <a:gd name="T26" fmla="*/ 26 w 139"/>
                <a:gd name="T27" fmla="*/ 81 h 133"/>
                <a:gd name="T28" fmla="*/ 18 w 139"/>
                <a:gd name="T29" fmla="*/ 97 h 133"/>
                <a:gd name="T30" fmla="*/ 9 w 139"/>
                <a:gd name="T31" fmla="*/ 113 h 133"/>
                <a:gd name="T32" fmla="*/ 0 w 139"/>
                <a:gd name="T33" fmla="*/ 129 h 133"/>
                <a:gd name="T34" fmla="*/ 7 w 139"/>
                <a:gd name="T35" fmla="*/ 129 h 133"/>
                <a:gd name="T36" fmla="*/ 13 w 139"/>
                <a:gd name="T37" fmla="*/ 128 h 133"/>
                <a:gd name="T38" fmla="*/ 19 w 139"/>
                <a:gd name="T39" fmla="*/ 128 h 133"/>
                <a:gd name="T40" fmla="*/ 25 w 139"/>
                <a:gd name="T41" fmla="*/ 128 h 133"/>
                <a:gd name="T42" fmla="*/ 31 w 139"/>
                <a:gd name="T43" fmla="*/ 128 h 133"/>
                <a:gd name="T44" fmla="*/ 38 w 139"/>
                <a:gd name="T45" fmla="*/ 128 h 133"/>
                <a:gd name="T46" fmla="*/ 44 w 139"/>
                <a:gd name="T47" fmla="*/ 128 h 133"/>
                <a:gd name="T48" fmla="*/ 51 w 139"/>
                <a:gd name="T49" fmla="*/ 128 h 133"/>
                <a:gd name="T50" fmla="*/ 62 w 139"/>
                <a:gd name="T51" fmla="*/ 128 h 133"/>
                <a:gd name="T52" fmla="*/ 72 w 139"/>
                <a:gd name="T53" fmla="*/ 128 h 133"/>
                <a:gd name="T54" fmla="*/ 84 w 139"/>
                <a:gd name="T55" fmla="*/ 128 h 133"/>
                <a:gd name="T56" fmla="*/ 95 w 139"/>
                <a:gd name="T57" fmla="*/ 129 h 133"/>
                <a:gd name="T58" fmla="*/ 107 w 139"/>
                <a:gd name="T59" fmla="*/ 129 h 133"/>
                <a:gd name="T60" fmla="*/ 117 w 139"/>
                <a:gd name="T61" fmla="*/ 130 h 133"/>
                <a:gd name="T62" fmla="*/ 129 w 139"/>
                <a:gd name="T63" fmla="*/ 131 h 133"/>
                <a:gd name="T64" fmla="*/ 139 w 139"/>
                <a:gd name="T6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9" h="133">
                  <a:moveTo>
                    <a:pt x="139" y="133"/>
                  </a:moveTo>
                  <a:lnTo>
                    <a:pt x="121" y="105"/>
                  </a:lnTo>
                  <a:lnTo>
                    <a:pt x="106" y="80"/>
                  </a:lnTo>
                  <a:lnTo>
                    <a:pt x="92" y="56"/>
                  </a:lnTo>
                  <a:lnTo>
                    <a:pt x="82" y="37"/>
                  </a:lnTo>
                  <a:lnTo>
                    <a:pt x="74" y="22"/>
                  </a:lnTo>
                  <a:lnTo>
                    <a:pt x="67" y="10"/>
                  </a:lnTo>
                  <a:lnTo>
                    <a:pt x="63" y="2"/>
                  </a:lnTo>
                  <a:lnTo>
                    <a:pt x="62" y="0"/>
                  </a:lnTo>
                  <a:lnTo>
                    <a:pt x="56" y="16"/>
                  </a:lnTo>
                  <a:lnTo>
                    <a:pt x="49" y="32"/>
                  </a:lnTo>
                  <a:lnTo>
                    <a:pt x="42" y="48"/>
                  </a:lnTo>
                  <a:lnTo>
                    <a:pt x="34" y="65"/>
                  </a:lnTo>
                  <a:lnTo>
                    <a:pt x="26" y="81"/>
                  </a:lnTo>
                  <a:lnTo>
                    <a:pt x="18" y="97"/>
                  </a:lnTo>
                  <a:lnTo>
                    <a:pt x="9" y="113"/>
                  </a:lnTo>
                  <a:lnTo>
                    <a:pt x="0" y="129"/>
                  </a:lnTo>
                  <a:lnTo>
                    <a:pt x="7" y="129"/>
                  </a:lnTo>
                  <a:lnTo>
                    <a:pt x="13" y="128"/>
                  </a:lnTo>
                  <a:lnTo>
                    <a:pt x="19" y="128"/>
                  </a:lnTo>
                  <a:lnTo>
                    <a:pt x="25" y="128"/>
                  </a:lnTo>
                  <a:lnTo>
                    <a:pt x="31" y="128"/>
                  </a:lnTo>
                  <a:lnTo>
                    <a:pt x="38" y="128"/>
                  </a:lnTo>
                  <a:lnTo>
                    <a:pt x="44" y="128"/>
                  </a:lnTo>
                  <a:lnTo>
                    <a:pt x="51" y="128"/>
                  </a:lnTo>
                  <a:lnTo>
                    <a:pt x="62" y="128"/>
                  </a:lnTo>
                  <a:lnTo>
                    <a:pt x="72" y="128"/>
                  </a:lnTo>
                  <a:lnTo>
                    <a:pt x="84" y="128"/>
                  </a:lnTo>
                  <a:lnTo>
                    <a:pt x="95" y="129"/>
                  </a:lnTo>
                  <a:lnTo>
                    <a:pt x="107" y="129"/>
                  </a:lnTo>
                  <a:lnTo>
                    <a:pt x="117" y="130"/>
                  </a:lnTo>
                  <a:lnTo>
                    <a:pt x="129" y="131"/>
                  </a:lnTo>
                  <a:lnTo>
                    <a:pt x="139" y="133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3" name="Freeform 103"/>
            <p:cNvSpPr>
              <a:spLocks/>
            </p:cNvSpPr>
            <p:nvPr/>
          </p:nvSpPr>
          <p:spPr bwMode="auto">
            <a:xfrm>
              <a:off x="4220" y="640"/>
              <a:ext cx="296" cy="251"/>
            </a:xfrm>
            <a:custGeom>
              <a:avLst/>
              <a:gdLst>
                <a:gd name="T0" fmla="*/ 65 w 1207"/>
                <a:gd name="T1" fmla="*/ 736 h 1216"/>
                <a:gd name="T2" fmla="*/ 178 w 1207"/>
                <a:gd name="T3" fmla="*/ 811 h 1216"/>
                <a:gd name="T4" fmla="*/ 272 w 1207"/>
                <a:gd name="T5" fmla="*/ 894 h 1216"/>
                <a:gd name="T6" fmla="*/ 349 w 1207"/>
                <a:gd name="T7" fmla="*/ 979 h 1216"/>
                <a:gd name="T8" fmla="*/ 409 w 1207"/>
                <a:gd name="T9" fmla="*/ 1060 h 1216"/>
                <a:gd name="T10" fmla="*/ 453 w 1207"/>
                <a:gd name="T11" fmla="*/ 1130 h 1216"/>
                <a:gd name="T12" fmla="*/ 482 w 1207"/>
                <a:gd name="T13" fmla="*/ 1183 h 1216"/>
                <a:gd name="T14" fmla="*/ 496 w 1207"/>
                <a:gd name="T15" fmla="*/ 1213 h 1216"/>
                <a:gd name="T16" fmla="*/ 615 w 1207"/>
                <a:gd name="T17" fmla="*/ 1145 h 1216"/>
                <a:gd name="T18" fmla="*/ 810 w 1207"/>
                <a:gd name="T19" fmla="*/ 999 h 1216"/>
                <a:gd name="T20" fmla="*/ 957 w 1207"/>
                <a:gd name="T21" fmla="*/ 853 h 1216"/>
                <a:gd name="T22" fmla="*/ 1063 w 1207"/>
                <a:gd name="T23" fmla="*/ 716 h 1216"/>
                <a:gd name="T24" fmla="*/ 1134 w 1207"/>
                <a:gd name="T25" fmla="*/ 594 h 1216"/>
                <a:gd name="T26" fmla="*/ 1177 w 1207"/>
                <a:gd name="T27" fmla="*/ 493 h 1216"/>
                <a:gd name="T28" fmla="*/ 1199 w 1207"/>
                <a:gd name="T29" fmla="*/ 419 h 1216"/>
                <a:gd name="T30" fmla="*/ 1206 w 1207"/>
                <a:gd name="T31" fmla="*/ 379 h 1216"/>
                <a:gd name="T32" fmla="*/ 1175 w 1207"/>
                <a:gd name="T33" fmla="*/ 355 h 1216"/>
                <a:gd name="T34" fmla="*/ 1113 w 1207"/>
                <a:gd name="T35" fmla="*/ 313 h 1216"/>
                <a:gd name="T36" fmla="*/ 1056 w 1207"/>
                <a:gd name="T37" fmla="*/ 268 h 1216"/>
                <a:gd name="T38" fmla="*/ 1005 w 1207"/>
                <a:gd name="T39" fmla="*/ 220 h 1216"/>
                <a:gd name="T40" fmla="*/ 956 w 1207"/>
                <a:gd name="T41" fmla="*/ 170 h 1216"/>
                <a:gd name="T42" fmla="*/ 914 w 1207"/>
                <a:gd name="T43" fmla="*/ 121 h 1216"/>
                <a:gd name="T44" fmla="*/ 876 w 1207"/>
                <a:gd name="T45" fmla="*/ 72 h 1216"/>
                <a:gd name="T46" fmla="*/ 842 w 1207"/>
                <a:gd name="T47" fmla="*/ 26 h 1216"/>
                <a:gd name="T48" fmla="*/ 817 w 1207"/>
                <a:gd name="T49" fmla="*/ 3 h 1216"/>
                <a:gd name="T50" fmla="*/ 795 w 1207"/>
                <a:gd name="T51" fmla="*/ 1 h 1216"/>
                <a:gd name="T52" fmla="*/ 772 w 1207"/>
                <a:gd name="T53" fmla="*/ 0 h 1216"/>
                <a:gd name="T54" fmla="*/ 750 w 1207"/>
                <a:gd name="T55" fmla="*/ 0 h 1216"/>
                <a:gd name="T56" fmla="*/ 732 w 1207"/>
                <a:gd name="T57" fmla="*/ 0 h 1216"/>
                <a:gd name="T58" fmla="*/ 719 w 1207"/>
                <a:gd name="T59" fmla="*/ 0 h 1216"/>
                <a:gd name="T60" fmla="*/ 707 w 1207"/>
                <a:gd name="T61" fmla="*/ 0 h 1216"/>
                <a:gd name="T62" fmla="*/ 695 w 1207"/>
                <a:gd name="T63" fmla="*/ 1 h 1216"/>
                <a:gd name="T64" fmla="*/ 645 w 1207"/>
                <a:gd name="T65" fmla="*/ 68 h 1216"/>
                <a:gd name="T66" fmla="*/ 546 w 1207"/>
                <a:gd name="T67" fmla="*/ 200 h 1216"/>
                <a:gd name="T68" fmla="*/ 436 w 1207"/>
                <a:gd name="T69" fmla="*/ 324 h 1216"/>
                <a:gd name="T70" fmla="*/ 322 w 1207"/>
                <a:gd name="T71" fmla="*/ 436 h 1216"/>
                <a:gd name="T72" fmla="*/ 212 w 1207"/>
                <a:gd name="T73" fmla="*/ 534 h 1216"/>
                <a:gd name="T74" fmla="*/ 118 w 1207"/>
                <a:gd name="T75" fmla="*/ 614 h 1216"/>
                <a:gd name="T76" fmla="*/ 45 w 1207"/>
                <a:gd name="T77" fmla="*/ 670 h 1216"/>
                <a:gd name="T78" fmla="*/ 6 w 1207"/>
                <a:gd name="T79" fmla="*/ 700 h 1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07" h="1216">
                  <a:moveTo>
                    <a:pt x="0" y="704"/>
                  </a:moveTo>
                  <a:lnTo>
                    <a:pt x="65" y="736"/>
                  </a:lnTo>
                  <a:lnTo>
                    <a:pt x="124" y="772"/>
                  </a:lnTo>
                  <a:lnTo>
                    <a:pt x="178" y="811"/>
                  </a:lnTo>
                  <a:lnTo>
                    <a:pt x="227" y="851"/>
                  </a:lnTo>
                  <a:lnTo>
                    <a:pt x="272" y="894"/>
                  </a:lnTo>
                  <a:lnTo>
                    <a:pt x="314" y="936"/>
                  </a:lnTo>
                  <a:lnTo>
                    <a:pt x="349" y="979"/>
                  </a:lnTo>
                  <a:lnTo>
                    <a:pt x="381" y="1021"/>
                  </a:lnTo>
                  <a:lnTo>
                    <a:pt x="409" y="1060"/>
                  </a:lnTo>
                  <a:lnTo>
                    <a:pt x="433" y="1097"/>
                  </a:lnTo>
                  <a:lnTo>
                    <a:pt x="453" y="1130"/>
                  </a:lnTo>
                  <a:lnTo>
                    <a:pt x="469" y="1159"/>
                  </a:lnTo>
                  <a:lnTo>
                    <a:pt x="482" y="1183"/>
                  </a:lnTo>
                  <a:lnTo>
                    <a:pt x="490" y="1201"/>
                  </a:lnTo>
                  <a:lnTo>
                    <a:pt x="496" y="1213"/>
                  </a:lnTo>
                  <a:lnTo>
                    <a:pt x="497" y="1216"/>
                  </a:lnTo>
                  <a:lnTo>
                    <a:pt x="615" y="1145"/>
                  </a:lnTo>
                  <a:lnTo>
                    <a:pt x="719" y="1072"/>
                  </a:lnTo>
                  <a:lnTo>
                    <a:pt x="810" y="999"/>
                  </a:lnTo>
                  <a:lnTo>
                    <a:pt x="889" y="926"/>
                  </a:lnTo>
                  <a:lnTo>
                    <a:pt x="957" y="853"/>
                  </a:lnTo>
                  <a:lnTo>
                    <a:pt x="1015" y="784"/>
                  </a:lnTo>
                  <a:lnTo>
                    <a:pt x="1063" y="716"/>
                  </a:lnTo>
                  <a:lnTo>
                    <a:pt x="1102" y="653"/>
                  </a:lnTo>
                  <a:lnTo>
                    <a:pt x="1134" y="594"/>
                  </a:lnTo>
                  <a:lnTo>
                    <a:pt x="1159" y="540"/>
                  </a:lnTo>
                  <a:lnTo>
                    <a:pt x="1177" y="493"/>
                  </a:lnTo>
                  <a:lnTo>
                    <a:pt x="1190" y="451"/>
                  </a:lnTo>
                  <a:lnTo>
                    <a:pt x="1199" y="419"/>
                  </a:lnTo>
                  <a:lnTo>
                    <a:pt x="1204" y="394"/>
                  </a:lnTo>
                  <a:lnTo>
                    <a:pt x="1206" y="379"/>
                  </a:lnTo>
                  <a:lnTo>
                    <a:pt x="1207" y="373"/>
                  </a:lnTo>
                  <a:lnTo>
                    <a:pt x="1175" y="355"/>
                  </a:lnTo>
                  <a:lnTo>
                    <a:pt x="1144" y="335"/>
                  </a:lnTo>
                  <a:lnTo>
                    <a:pt x="1113" y="313"/>
                  </a:lnTo>
                  <a:lnTo>
                    <a:pt x="1084" y="291"/>
                  </a:lnTo>
                  <a:lnTo>
                    <a:pt x="1056" y="268"/>
                  </a:lnTo>
                  <a:lnTo>
                    <a:pt x="1030" y="245"/>
                  </a:lnTo>
                  <a:lnTo>
                    <a:pt x="1005" y="220"/>
                  </a:lnTo>
                  <a:lnTo>
                    <a:pt x="979" y="196"/>
                  </a:lnTo>
                  <a:lnTo>
                    <a:pt x="956" y="170"/>
                  </a:lnTo>
                  <a:lnTo>
                    <a:pt x="934" y="146"/>
                  </a:lnTo>
                  <a:lnTo>
                    <a:pt x="914" y="121"/>
                  </a:lnTo>
                  <a:lnTo>
                    <a:pt x="894" y="97"/>
                  </a:lnTo>
                  <a:lnTo>
                    <a:pt x="876" y="72"/>
                  </a:lnTo>
                  <a:lnTo>
                    <a:pt x="858" y="49"/>
                  </a:lnTo>
                  <a:lnTo>
                    <a:pt x="842" y="26"/>
                  </a:lnTo>
                  <a:lnTo>
                    <a:pt x="827" y="5"/>
                  </a:lnTo>
                  <a:lnTo>
                    <a:pt x="817" y="3"/>
                  </a:lnTo>
                  <a:lnTo>
                    <a:pt x="805" y="2"/>
                  </a:lnTo>
                  <a:lnTo>
                    <a:pt x="795" y="1"/>
                  </a:lnTo>
                  <a:lnTo>
                    <a:pt x="783" y="1"/>
                  </a:lnTo>
                  <a:lnTo>
                    <a:pt x="772" y="0"/>
                  </a:lnTo>
                  <a:lnTo>
                    <a:pt x="760" y="0"/>
                  </a:lnTo>
                  <a:lnTo>
                    <a:pt x="750" y="0"/>
                  </a:lnTo>
                  <a:lnTo>
                    <a:pt x="739" y="0"/>
                  </a:lnTo>
                  <a:lnTo>
                    <a:pt x="732" y="0"/>
                  </a:lnTo>
                  <a:lnTo>
                    <a:pt x="726" y="0"/>
                  </a:lnTo>
                  <a:lnTo>
                    <a:pt x="719" y="0"/>
                  </a:lnTo>
                  <a:lnTo>
                    <a:pt x="713" y="0"/>
                  </a:lnTo>
                  <a:lnTo>
                    <a:pt x="707" y="0"/>
                  </a:lnTo>
                  <a:lnTo>
                    <a:pt x="701" y="0"/>
                  </a:lnTo>
                  <a:lnTo>
                    <a:pt x="695" y="1"/>
                  </a:lnTo>
                  <a:lnTo>
                    <a:pt x="688" y="1"/>
                  </a:lnTo>
                  <a:lnTo>
                    <a:pt x="645" y="68"/>
                  </a:lnTo>
                  <a:lnTo>
                    <a:pt x="598" y="135"/>
                  </a:lnTo>
                  <a:lnTo>
                    <a:pt x="546" y="200"/>
                  </a:lnTo>
                  <a:lnTo>
                    <a:pt x="492" y="263"/>
                  </a:lnTo>
                  <a:lnTo>
                    <a:pt x="436" y="324"/>
                  </a:lnTo>
                  <a:lnTo>
                    <a:pt x="378" y="382"/>
                  </a:lnTo>
                  <a:lnTo>
                    <a:pt x="322" y="436"/>
                  </a:lnTo>
                  <a:lnTo>
                    <a:pt x="265" y="487"/>
                  </a:lnTo>
                  <a:lnTo>
                    <a:pt x="212" y="534"/>
                  </a:lnTo>
                  <a:lnTo>
                    <a:pt x="163" y="577"/>
                  </a:lnTo>
                  <a:lnTo>
                    <a:pt x="118" y="614"/>
                  </a:lnTo>
                  <a:lnTo>
                    <a:pt x="79" y="645"/>
                  </a:lnTo>
                  <a:lnTo>
                    <a:pt x="45" y="670"/>
                  </a:lnTo>
                  <a:lnTo>
                    <a:pt x="21" y="689"/>
                  </a:lnTo>
                  <a:lnTo>
                    <a:pt x="6" y="700"/>
                  </a:lnTo>
                  <a:lnTo>
                    <a:pt x="0" y="704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4" name="Freeform 104"/>
            <p:cNvSpPr>
              <a:spLocks/>
            </p:cNvSpPr>
            <p:nvPr/>
          </p:nvSpPr>
          <p:spPr bwMode="auto">
            <a:xfrm>
              <a:off x="4373" y="649"/>
              <a:ext cx="66" cy="63"/>
            </a:xfrm>
            <a:custGeom>
              <a:avLst/>
              <a:gdLst>
                <a:gd name="T0" fmla="*/ 97 w 270"/>
                <a:gd name="T1" fmla="*/ 29 h 306"/>
                <a:gd name="T2" fmla="*/ 75 w 270"/>
                <a:gd name="T3" fmla="*/ 40 h 306"/>
                <a:gd name="T4" fmla="*/ 65 w 270"/>
                <a:gd name="T5" fmla="*/ 77 h 306"/>
                <a:gd name="T6" fmla="*/ 47 w 270"/>
                <a:gd name="T7" fmla="*/ 85 h 306"/>
                <a:gd name="T8" fmla="*/ 35 w 270"/>
                <a:gd name="T9" fmla="*/ 110 h 306"/>
                <a:gd name="T10" fmla="*/ 25 w 270"/>
                <a:gd name="T11" fmla="*/ 124 h 306"/>
                <a:gd name="T12" fmla="*/ 13 w 270"/>
                <a:gd name="T13" fmla="*/ 127 h 306"/>
                <a:gd name="T14" fmla="*/ 4 w 270"/>
                <a:gd name="T15" fmla="*/ 133 h 306"/>
                <a:gd name="T16" fmla="*/ 0 w 270"/>
                <a:gd name="T17" fmla="*/ 150 h 306"/>
                <a:gd name="T18" fmla="*/ 13 w 270"/>
                <a:gd name="T19" fmla="*/ 165 h 306"/>
                <a:gd name="T20" fmla="*/ 32 w 270"/>
                <a:gd name="T21" fmla="*/ 169 h 306"/>
                <a:gd name="T22" fmla="*/ 32 w 270"/>
                <a:gd name="T23" fmla="*/ 185 h 306"/>
                <a:gd name="T24" fmla="*/ 30 w 270"/>
                <a:gd name="T25" fmla="*/ 206 h 306"/>
                <a:gd name="T26" fmla="*/ 37 w 270"/>
                <a:gd name="T27" fmla="*/ 222 h 306"/>
                <a:gd name="T28" fmla="*/ 58 w 270"/>
                <a:gd name="T29" fmla="*/ 226 h 306"/>
                <a:gd name="T30" fmla="*/ 71 w 270"/>
                <a:gd name="T31" fmla="*/ 241 h 306"/>
                <a:gd name="T32" fmla="*/ 78 w 270"/>
                <a:gd name="T33" fmla="*/ 260 h 306"/>
                <a:gd name="T34" fmla="*/ 86 w 270"/>
                <a:gd name="T35" fmla="*/ 270 h 306"/>
                <a:gd name="T36" fmla="*/ 105 w 270"/>
                <a:gd name="T37" fmla="*/ 267 h 306"/>
                <a:gd name="T38" fmla="*/ 117 w 270"/>
                <a:gd name="T39" fmla="*/ 277 h 306"/>
                <a:gd name="T40" fmla="*/ 124 w 270"/>
                <a:gd name="T41" fmla="*/ 296 h 306"/>
                <a:gd name="T42" fmla="*/ 135 w 270"/>
                <a:gd name="T43" fmla="*/ 306 h 306"/>
                <a:gd name="T44" fmla="*/ 154 w 270"/>
                <a:gd name="T45" fmla="*/ 297 h 306"/>
                <a:gd name="T46" fmla="*/ 164 w 270"/>
                <a:gd name="T47" fmla="*/ 279 h 306"/>
                <a:gd name="T48" fmla="*/ 170 w 270"/>
                <a:gd name="T49" fmla="*/ 263 h 306"/>
                <a:gd name="T50" fmla="*/ 179 w 270"/>
                <a:gd name="T51" fmla="*/ 256 h 306"/>
                <a:gd name="T52" fmla="*/ 194 w 270"/>
                <a:gd name="T53" fmla="*/ 261 h 306"/>
                <a:gd name="T54" fmla="*/ 207 w 270"/>
                <a:gd name="T55" fmla="*/ 260 h 306"/>
                <a:gd name="T56" fmla="*/ 217 w 270"/>
                <a:gd name="T57" fmla="*/ 252 h 306"/>
                <a:gd name="T58" fmla="*/ 219 w 270"/>
                <a:gd name="T59" fmla="*/ 236 h 306"/>
                <a:gd name="T60" fmla="*/ 216 w 270"/>
                <a:gd name="T61" fmla="*/ 217 h 306"/>
                <a:gd name="T62" fmla="*/ 225 w 270"/>
                <a:gd name="T63" fmla="*/ 209 h 306"/>
                <a:gd name="T64" fmla="*/ 241 w 270"/>
                <a:gd name="T65" fmla="*/ 203 h 306"/>
                <a:gd name="T66" fmla="*/ 253 w 270"/>
                <a:gd name="T67" fmla="*/ 195 h 306"/>
                <a:gd name="T68" fmla="*/ 255 w 270"/>
                <a:gd name="T69" fmla="*/ 164 h 306"/>
                <a:gd name="T70" fmla="*/ 270 w 270"/>
                <a:gd name="T71" fmla="*/ 150 h 306"/>
                <a:gd name="T72" fmla="*/ 263 w 270"/>
                <a:gd name="T73" fmla="*/ 127 h 306"/>
                <a:gd name="T74" fmla="*/ 246 w 270"/>
                <a:gd name="T75" fmla="*/ 120 h 306"/>
                <a:gd name="T76" fmla="*/ 245 w 270"/>
                <a:gd name="T77" fmla="*/ 95 h 306"/>
                <a:gd name="T78" fmla="*/ 233 w 270"/>
                <a:gd name="T79" fmla="*/ 70 h 306"/>
                <a:gd name="T80" fmla="*/ 212 w 270"/>
                <a:gd name="T81" fmla="*/ 73 h 306"/>
                <a:gd name="T82" fmla="*/ 209 w 270"/>
                <a:gd name="T83" fmla="*/ 63 h 306"/>
                <a:gd name="T84" fmla="*/ 208 w 270"/>
                <a:gd name="T85" fmla="*/ 44 h 306"/>
                <a:gd name="T86" fmla="*/ 200 w 270"/>
                <a:gd name="T87" fmla="*/ 33 h 306"/>
                <a:gd name="T88" fmla="*/ 180 w 270"/>
                <a:gd name="T89" fmla="*/ 36 h 306"/>
                <a:gd name="T90" fmla="*/ 174 w 270"/>
                <a:gd name="T91" fmla="*/ 26 h 306"/>
                <a:gd name="T92" fmla="*/ 173 w 270"/>
                <a:gd name="T93" fmla="*/ 9 h 306"/>
                <a:gd name="T94" fmla="*/ 163 w 270"/>
                <a:gd name="T95" fmla="*/ 2 h 306"/>
                <a:gd name="T96" fmla="*/ 144 w 270"/>
                <a:gd name="T97" fmla="*/ 8 h 306"/>
                <a:gd name="T98" fmla="*/ 132 w 270"/>
                <a:gd name="T99" fmla="*/ 3 h 306"/>
                <a:gd name="T100" fmla="*/ 118 w 270"/>
                <a:gd name="T101" fmla="*/ 0 h 306"/>
                <a:gd name="T102" fmla="*/ 106 w 270"/>
                <a:gd name="T103" fmla="*/ 1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0" h="306">
                  <a:moveTo>
                    <a:pt x="102" y="31"/>
                  </a:moveTo>
                  <a:lnTo>
                    <a:pt x="97" y="29"/>
                  </a:lnTo>
                  <a:lnTo>
                    <a:pt x="87" y="31"/>
                  </a:lnTo>
                  <a:lnTo>
                    <a:pt x="75" y="40"/>
                  </a:lnTo>
                  <a:lnTo>
                    <a:pt x="70" y="62"/>
                  </a:lnTo>
                  <a:lnTo>
                    <a:pt x="65" y="77"/>
                  </a:lnTo>
                  <a:lnTo>
                    <a:pt x="57" y="81"/>
                  </a:lnTo>
                  <a:lnTo>
                    <a:pt x="47" y="85"/>
                  </a:lnTo>
                  <a:lnTo>
                    <a:pt x="40" y="97"/>
                  </a:lnTo>
                  <a:lnTo>
                    <a:pt x="35" y="110"/>
                  </a:lnTo>
                  <a:lnTo>
                    <a:pt x="30" y="119"/>
                  </a:lnTo>
                  <a:lnTo>
                    <a:pt x="25" y="124"/>
                  </a:lnTo>
                  <a:lnTo>
                    <a:pt x="19" y="126"/>
                  </a:lnTo>
                  <a:lnTo>
                    <a:pt x="13" y="127"/>
                  </a:lnTo>
                  <a:lnTo>
                    <a:pt x="7" y="130"/>
                  </a:lnTo>
                  <a:lnTo>
                    <a:pt x="4" y="133"/>
                  </a:lnTo>
                  <a:lnTo>
                    <a:pt x="2" y="139"/>
                  </a:lnTo>
                  <a:lnTo>
                    <a:pt x="0" y="150"/>
                  </a:lnTo>
                  <a:lnTo>
                    <a:pt x="4" y="160"/>
                  </a:lnTo>
                  <a:lnTo>
                    <a:pt x="13" y="165"/>
                  </a:lnTo>
                  <a:lnTo>
                    <a:pt x="27" y="167"/>
                  </a:lnTo>
                  <a:lnTo>
                    <a:pt x="32" y="169"/>
                  </a:lnTo>
                  <a:lnTo>
                    <a:pt x="33" y="176"/>
                  </a:lnTo>
                  <a:lnTo>
                    <a:pt x="32" y="185"/>
                  </a:lnTo>
                  <a:lnTo>
                    <a:pt x="30" y="195"/>
                  </a:lnTo>
                  <a:lnTo>
                    <a:pt x="30" y="206"/>
                  </a:lnTo>
                  <a:lnTo>
                    <a:pt x="33" y="215"/>
                  </a:lnTo>
                  <a:lnTo>
                    <a:pt x="37" y="222"/>
                  </a:lnTo>
                  <a:lnTo>
                    <a:pt x="48" y="224"/>
                  </a:lnTo>
                  <a:lnTo>
                    <a:pt x="58" y="226"/>
                  </a:lnTo>
                  <a:lnTo>
                    <a:pt x="66" y="232"/>
                  </a:lnTo>
                  <a:lnTo>
                    <a:pt x="71" y="241"/>
                  </a:lnTo>
                  <a:lnTo>
                    <a:pt x="74" y="251"/>
                  </a:lnTo>
                  <a:lnTo>
                    <a:pt x="78" y="260"/>
                  </a:lnTo>
                  <a:lnTo>
                    <a:pt x="81" y="267"/>
                  </a:lnTo>
                  <a:lnTo>
                    <a:pt x="86" y="270"/>
                  </a:lnTo>
                  <a:lnTo>
                    <a:pt x="94" y="269"/>
                  </a:lnTo>
                  <a:lnTo>
                    <a:pt x="105" y="267"/>
                  </a:lnTo>
                  <a:lnTo>
                    <a:pt x="112" y="270"/>
                  </a:lnTo>
                  <a:lnTo>
                    <a:pt x="117" y="277"/>
                  </a:lnTo>
                  <a:lnTo>
                    <a:pt x="121" y="286"/>
                  </a:lnTo>
                  <a:lnTo>
                    <a:pt x="124" y="296"/>
                  </a:lnTo>
                  <a:lnTo>
                    <a:pt x="128" y="302"/>
                  </a:lnTo>
                  <a:lnTo>
                    <a:pt x="135" y="306"/>
                  </a:lnTo>
                  <a:lnTo>
                    <a:pt x="144" y="304"/>
                  </a:lnTo>
                  <a:lnTo>
                    <a:pt x="154" y="297"/>
                  </a:lnTo>
                  <a:lnTo>
                    <a:pt x="159" y="289"/>
                  </a:lnTo>
                  <a:lnTo>
                    <a:pt x="164" y="279"/>
                  </a:lnTo>
                  <a:lnTo>
                    <a:pt x="167" y="270"/>
                  </a:lnTo>
                  <a:lnTo>
                    <a:pt x="170" y="263"/>
                  </a:lnTo>
                  <a:lnTo>
                    <a:pt x="174" y="258"/>
                  </a:lnTo>
                  <a:lnTo>
                    <a:pt x="179" y="256"/>
                  </a:lnTo>
                  <a:lnTo>
                    <a:pt x="187" y="259"/>
                  </a:lnTo>
                  <a:lnTo>
                    <a:pt x="194" y="261"/>
                  </a:lnTo>
                  <a:lnTo>
                    <a:pt x="200" y="261"/>
                  </a:lnTo>
                  <a:lnTo>
                    <a:pt x="207" y="260"/>
                  </a:lnTo>
                  <a:lnTo>
                    <a:pt x="212" y="256"/>
                  </a:lnTo>
                  <a:lnTo>
                    <a:pt x="217" y="252"/>
                  </a:lnTo>
                  <a:lnTo>
                    <a:pt x="219" y="245"/>
                  </a:lnTo>
                  <a:lnTo>
                    <a:pt x="219" y="236"/>
                  </a:lnTo>
                  <a:lnTo>
                    <a:pt x="217" y="226"/>
                  </a:lnTo>
                  <a:lnTo>
                    <a:pt x="216" y="217"/>
                  </a:lnTo>
                  <a:lnTo>
                    <a:pt x="218" y="211"/>
                  </a:lnTo>
                  <a:lnTo>
                    <a:pt x="225" y="209"/>
                  </a:lnTo>
                  <a:lnTo>
                    <a:pt x="233" y="206"/>
                  </a:lnTo>
                  <a:lnTo>
                    <a:pt x="241" y="203"/>
                  </a:lnTo>
                  <a:lnTo>
                    <a:pt x="248" y="200"/>
                  </a:lnTo>
                  <a:lnTo>
                    <a:pt x="253" y="195"/>
                  </a:lnTo>
                  <a:lnTo>
                    <a:pt x="254" y="186"/>
                  </a:lnTo>
                  <a:lnTo>
                    <a:pt x="255" y="164"/>
                  </a:lnTo>
                  <a:lnTo>
                    <a:pt x="262" y="156"/>
                  </a:lnTo>
                  <a:lnTo>
                    <a:pt x="270" y="150"/>
                  </a:lnTo>
                  <a:lnTo>
                    <a:pt x="270" y="139"/>
                  </a:lnTo>
                  <a:lnTo>
                    <a:pt x="263" y="127"/>
                  </a:lnTo>
                  <a:lnTo>
                    <a:pt x="254" y="123"/>
                  </a:lnTo>
                  <a:lnTo>
                    <a:pt x="246" y="120"/>
                  </a:lnTo>
                  <a:lnTo>
                    <a:pt x="244" y="111"/>
                  </a:lnTo>
                  <a:lnTo>
                    <a:pt x="245" y="95"/>
                  </a:lnTo>
                  <a:lnTo>
                    <a:pt x="241" y="80"/>
                  </a:lnTo>
                  <a:lnTo>
                    <a:pt x="233" y="70"/>
                  </a:lnTo>
                  <a:lnTo>
                    <a:pt x="219" y="72"/>
                  </a:lnTo>
                  <a:lnTo>
                    <a:pt x="212" y="73"/>
                  </a:lnTo>
                  <a:lnTo>
                    <a:pt x="209" y="70"/>
                  </a:lnTo>
                  <a:lnTo>
                    <a:pt x="209" y="63"/>
                  </a:lnTo>
                  <a:lnTo>
                    <a:pt x="209" y="54"/>
                  </a:lnTo>
                  <a:lnTo>
                    <a:pt x="208" y="44"/>
                  </a:lnTo>
                  <a:lnTo>
                    <a:pt x="205" y="36"/>
                  </a:lnTo>
                  <a:lnTo>
                    <a:pt x="200" y="33"/>
                  </a:lnTo>
                  <a:lnTo>
                    <a:pt x="189" y="35"/>
                  </a:lnTo>
                  <a:lnTo>
                    <a:pt x="180" y="36"/>
                  </a:lnTo>
                  <a:lnTo>
                    <a:pt x="176" y="33"/>
                  </a:lnTo>
                  <a:lnTo>
                    <a:pt x="174" y="26"/>
                  </a:lnTo>
                  <a:lnTo>
                    <a:pt x="174" y="17"/>
                  </a:lnTo>
                  <a:lnTo>
                    <a:pt x="173" y="9"/>
                  </a:lnTo>
                  <a:lnTo>
                    <a:pt x="170" y="3"/>
                  </a:lnTo>
                  <a:lnTo>
                    <a:pt x="163" y="2"/>
                  </a:lnTo>
                  <a:lnTo>
                    <a:pt x="151" y="6"/>
                  </a:lnTo>
                  <a:lnTo>
                    <a:pt x="144" y="8"/>
                  </a:lnTo>
                  <a:lnTo>
                    <a:pt x="139" y="6"/>
                  </a:lnTo>
                  <a:lnTo>
                    <a:pt x="132" y="3"/>
                  </a:lnTo>
                  <a:lnTo>
                    <a:pt x="125" y="0"/>
                  </a:lnTo>
                  <a:lnTo>
                    <a:pt x="118" y="0"/>
                  </a:lnTo>
                  <a:lnTo>
                    <a:pt x="112" y="3"/>
                  </a:lnTo>
                  <a:lnTo>
                    <a:pt x="106" y="13"/>
                  </a:lnTo>
                  <a:lnTo>
                    <a:pt x="10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5" name="Freeform 105"/>
            <p:cNvSpPr>
              <a:spLocks/>
            </p:cNvSpPr>
            <p:nvPr/>
          </p:nvSpPr>
          <p:spPr bwMode="auto">
            <a:xfrm>
              <a:off x="4390" y="661"/>
              <a:ext cx="34" cy="35"/>
            </a:xfrm>
            <a:custGeom>
              <a:avLst/>
              <a:gdLst>
                <a:gd name="T0" fmla="*/ 110 w 140"/>
                <a:gd name="T1" fmla="*/ 32 h 168"/>
                <a:gd name="T2" fmla="*/ 107 w 140"/>
                <a:gd name="T3" fmla="*/ 28 h 168"/>
                <a:gd name="T4" fmla="*/ 100 w 140"/>
                <a:gd name="T5" fmla="*/ 19 h 168"/>
                <a:gd name="T6" fmla="*/ 91 w 140"/>
                <a:gd name="T7" fmla="*/ 10 h 168"/>
                <a:gd name="T8" fmla="*/ 84 w 140"/>
                <a:gd name="T9" fmla="*/ 3 h 168"/>
                <a:gd name="T10" fmla="*/ 78 w 140"/>
                <a:gd name="T11" fmla="*/ 1 h 168"/>
                <a:gd name="T12" fmla="*/ 71 w 140"/>
                <a:gd name="T13" fmla="*/ 0 h 168"/>
                <a:gd name="T14" fmla="*/ 62 w 140"/>
                <a:gd name="T15" fmla="*/ 2 h 168"/>
                <a:gd name="T16" fmla="*/ 53 w 140"/>
                <a:gd name="T17" fmla="*/ 10 h 168"/>
                <a:gd name="T18" fmla="*/ 47 w 140"/>
                <a:gd name="T19" fmla="*/ 16 h 168"/>
                <a:gd name="T20" fmla="*/ 41 w 140"/>
                <a:gd name="T21" fmla="*/ 23 h 168"/>
                <a:gd name="T22" fmla="*/ 35 w 140"/>
                <a:gd name="T23" fmla="*/ 31 h 168"/>
                <a:gd name="T24" fmla="*/ 28 w 140"/>
                <a:gd name="T25" fmla="*/ 39 h 168"/>
                <a:gd name="T26" fmla="*/ 21 w 140"/>
                <a:gd name="T27" fmla="*/ 48 h 168"/>
                <a:gd name="T28" fmla="*/ 16 w 140"/>
                <a:gd name="T29" fmla="*/ 56 h 168"/>
                <a:gd name="T30" fmla="*/ 10 w 140"/>
                <a:gd name="T31" fmla="*/ 65 h 168"/>
                <a:gd name="T32" fmla="*/ 4 w 140"/>
                <a:gd name="T33" fmla="*/ 72 h 168"/>
                <a:gd name="T34" fmla="*/ 0 w 140"/>
                <a:gd name="T35" fmla="*/ 81 h 168"/>
                <a:gd name="T36" fmla="*/ 0 w 140"/>
                <a:gd name="T37" fmla="*/ 94 h 168"/>
                <a:gd name="T38" fmla="*/ 7 w 140"/>
                <a:gd name="T39" fmla="*/ 109 h 168"/>
                <a:gd name="T40" fmla="*/ 20 w 140"/>
                <a:gd name="T41" fmla="*/ 130 h 168"/>
                <a:gd name="T42" fmla="*/ 30 w 140"/>
                <a:gd name="T43" fmla="*/ 141 h 168"/>
                <a:gd name="T44" fmla="*/ 40 w 140"/>
                <a:gd name="T45" fmla="*/ 150 h 168"/>
                <a:gd name="T46" fmla="*/ 49 w 140"/>
                <a:gd name="T47" fmla="*/ 157 h 168"/>
                <a:gd name="T48" fmla="*/ 57 w 140"/>
                <a:gd name="T49" fmla="*/ 163 h 168"/>
                <a:gd name="T50" fmla="*/ 66 w 140"/>
                <a:gd name="T51" fmla="*/ 167 h 168"/>
                <a:gd name="T52" fmla="*/ 74 w 140"/>
                <a:gd name="T53" fmla="*/ 168 h 168"/>
                <a:gd name="T54" fmla="*/ 81 w 140"/>
                <a:gd name="T55" fmla="*/ 165 h 168"/>
                <a:gd name="T56" fmla="*/ 87 w 140"/>
                <a:gd name="T57" fmla="*/ 161 h 168"/>
                <a:gd name="T58" fmla="*/ 93 w 140"/>
                <a:gd name="T59" fmla="*/ 154 h 168"/>
                <a:gd name="T60" fmla="*/ 100 w 140"/>
                <a:gd name="T61" fmla="*/ 146 h 168"/>
                <a:gd name="T62" fmla="*/ 108 w 140"/>
                <a:gd name="T63" fmla="*/ 137 h 168"/>
                <a:gd name="T64" fmla="*/ 116 w 140"/>
                <a:gd name="T65" fmla="*/ 129 h 168"/>
                <a:gd name="T66" fmla="*/ 123 w 140"/>
                <a:gd name="T67" fmla="*/ 119 h 168"/>
                <a:gd name="T68" fmla="*/ 130 w 140"/>
                <a:gd name="T69" fmla="*/ 111 h 168"/>
                <a:gd name="T70" fmla="*/ 134 w 140"/>
                <a:gd name="T71" fmla="*/ 103 h 168"/>
                <a:gd name="T72" fmla="*/ 137 w 140"/>
                <a:gd name="T73" fmla="*/ 97 h 168"/>
                <a:gd name="T74" fmla="*/ 138 w 140"/>
                <a:gd name="T75" fmla="*/ 92 h 168"/>
                <a:gd name="T76" fmla="*/ 139 w 140"/>
                <a:gd name="T77" fmla="*/ 86 h 168"/>
                <a:gd name="T78" fmla="*/ 140 w 140"/>
                <a:gd name="T79" fmla="*/ 79 h 168"/>
                <a:gd name="T80" fmla="*/ 139 w 140"/>
                <a:gd name="T81" fmla="*/ 72 h 168"/>
                <a:gd name="T82" fmla="*/ 135 w 140"/>
                <a:gd name="T83" fmla="*/ 64 h 168"/>
                <a:gd name="T84" fmla="*/ 130 w 140"/>
                <a:gd name="T85" fmla="*/ 55 h 168"/>
                <a:gd name="T86" fmla="*/ 122 w 140"/>
                <a:gd name="T87" fmla="*/ 45 h 168"/>
                <a:gd name="T88" fmla="*/ 110 w 140"/>
                <a:gd name="T89" fmla="*/ 3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0" h="168">
                  <a:moveTo>
                    <a:pt x="110" y="32"/>
                  </a:moveTo>
                  <a:lnTo>
                    <a:pt x="107" y="28"/>
                  </a:lnTo>
                  <a:lnTo>
                    <a:pt x="100" y="19"/>
                  </a:lnTo>
                  <a:lnTo>
                    <a:pt x="91" y="10"/>
                  </a:lnTo>
                  <a:lnTo>
                    <a:pt x="84" y="3"/>
                  </a:lnTo>
                  <a:lnTo>
                    <a:pt x="78" y="1"/>
                  </a:lnTo>
                  <a:lnTo>
                    <a:pt x="71" y="0"/>
                  </a:lnTo>
                  <a:lnTo>
                    <a:pt x="62" y="2"/>
                  </a:lnTo>
                  <a:lnTo>
                    <a:pt x="53" y="10"/>
                  </a:lnTo>
                  <a:lnTo>
                    <a:pt x="47" y="16"/>
                  </a:lnTo>
                  <a:lnTo>
                    <a:pt x="41" y="23"/>
                  </a:lnTo>
                  <a:lnTo>
                    <a:pt x="35" y="31"/>
                  </a:lnTo>
                  <a:lnTo>
                    <a:pt x="28" y="39"/>
                  </a:lnTo>
                  <a:lnTo>
                    <a:pt x="21" y="48"/>
                  </a:lnTo>
                  <a:lnTo>
                    <a:pt x="16" y="56"/>
                  </a:lnTo>
                  <a:lnTo>
                    <a:pt x="10" y="65"/>
                  </a:lnTo>
                  <a:lnTo>
                    <a:pt x="4" y="72"/>
                  </a:lnTo>
                  <a:lnTo>
                    <a:pt x="0" y="81"/>
                  </a:lnTo>
                  <a:lnTo>
                    <a:pt x="0" y="94"/>
                  </a:lnTo>
                  <a:lnTo>
                    <a:pt x="7" y="109"/>
                  </a:lnTo>
                  <a:lnTo>
                    <a:pt x="20" y="130"/>
                  </a:lnTo>
                  <a:lnTo>
                    <a:pt x="30" y="141"/>
                  </a:lnTo>
                  <a:lnTo>
                    <a:pt x="40" y="150"/>
                  </a:lnTo>
                  <a:lnTo>
                    <a:pt x="49" y="157"/>
                  </a:lnTo>
                  <a:lnTo>
                    <a:pt x="57" y="163"/>
                  </a:lnTo>
                  <a:lnTo>
                    <a:pt x="66" y="167"/>
                  </a:lnTo>
                  <a:lnTo>
                    <a:pt x="74" y="168"/>
                  </a:lnTo>
                  <a:lnTo>
                    <a:pt x="81" y="165"/>
                  </a:lnTo>
                  <a:lnTo>
                    <a:pt x="87" y="161"/>
                  </a:lnTo>
                  <a:lnTo>
                    <a:pt x="93" y="154"/>
                  </a:lnTo>
                  <a:lnTo>
                    <a:pt x="100" y="146"/>
                  </a:lnTo>
                  <a:lnTo>
                    <a:pt x="108" y="137"/>
                  </a:lnTo>
                  <a:lnTo>
                    <a:pt x="116" y="129"/>
                  </a:lnTo>
                  <a:lnTo>
                    <a:pt x="123" y="119"/>
                  </a:lnTo>
                  <a:lnTo>
                    <a:pt x="130" y="111"/>
                  </a:lnTo>
                  <a:lnTo>
                    <a:pt x="134" y="103"/>
                  </a:lnTo>
                  <a:lnTo>
                    <a:pt x="137" y="97"/>
                  </a:lnTo>
                  <a:lnTo>
                    <a:pt x="138" y="92"/>
                  </a:lnTo>
                  <a:lnTo>
                    <a:pt x="139" y="86"/>
                  </a:lnTo>
                  <a:lnTo>
                    <a:pt x="140" y="79"/>
                  </a:lnTo>
                  <a:lnTo>
                    <a:pt x="139" y="72"/>
                  </a:lnTo>
                  <a:lnTo>
                    <a:pt x="135" y="64"/>
                  </a:lnTo>
                  <a:lnTo>
                    <a:pt x="130" y="55"/>
                  </a:lnTo>
                  <a:lnTo>
                    <a:pt x="122" y="45"/>
                  </a:lnTo>
                  <a:lnTo>
                    <a:pt x="110" y="32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6" name="Freeform 106"/>
            <p:cNvSpPr>
              <a:spLocks/>
            </p:cNvSpPr>
            <p:nvPr/>
          </p:nvSpPr>
          <p:spPr bwMode="auto">
            <a:xfrm>
              <a:off x="4335" y="732"/>
              <a:ext cx="84" cy="62"/>
            </a:xfrm>
            <a:custGeom>
              <a:avLst/>
              <a:gdLst>
                <a:gd name="T0" fmla="*/ 316 w 343"/>
                <a:gd name="T1" fmla="*/ 3 h 303"/>
                <a:gd name="T2" fmla="*/ 298 w 343"/>
                <a:gd name="T3" fmla="*/ 0 h 303"/>
                <a:gd name="T4" fmla="*/ 276 w 343"/>
                <a:gd name="T5" fmla="*/ 6 h 303"/>
                <a:gd name="T6" fmla="*/ 261 w 343"/>
                <a:gd name="T7" fmla="*/ 26 h 303"/>
                <a:gd name="T8" fmla="*/ 261 w 343"/>
                <a:gd name="T9" fmla="*/ 63 h 303"/>
                <a:gd name="T10" fmla="*/ 261 w 343"/>
                <a:gd name="T11" fmla="*/ 96 h 303"/>
                <a:gd name="T12" fmla="*/ 252 w 343"/>
                <a:gd name="T13" fmla="*/ 118 h 303"/>
                <a:gd name="T14" fmla="*/ 229 w 343"/>
                <a:gd name="T15" fmla="*/ 128 h 303"/>
                <a:gd name="T16" fmla="*/ 191 w 343"/>
                <a:gd name="T17" fmla="*/ 128 h 303"/>
                <a:gd name="T18" fmla="*/ 152 w 343"/>
                <a:gd name="T19" fmla="*/ 140 h 303"/>
                <a:gd name="T20" fmla="*/ 121 w 343"/>
                <a:gd name="T21" fmla="*/ 164 h 303"/>
                <a:gd name="T22" fmla="*/ 105 w 343"/>
                <a:gd name="T23" fmla="*/ 196 h 303"/>
                <a:gd name="T24" fmla="*/ 106 w 343"/>
                <a:gd name="T25" fmla="*/ 232 h 303"/>
                <a:gd name="T26" fmla="*/ 91 w 343"/>
                <a:gd name="T27" fmla="*/ 257 h 303"/>
                <a:gd name="T28" fmla="*/ 63 w 343"/>
                <a:gd name="T29" fmla="*/ 269 h 303"/>
                <a:gd name="T30" fmla="*/ 32 w 343"/>
                <a:gd name="T31" fmla="*/ 270 h 303"/>
                <a:gd name="T32" fmla="*/ 14 w 343"/>
                <a:gd name="T33" fmla="*/ 268 h 303"/>
                <a:gd name="T34" fmla="*/ 0 w 343"/>
                <a:gd name="T35" fmla="*/ 283 h 303"/>
                <a:gd name="T36" fmla="*/ 22 w 343"/>
                <a:gd name="T37" fmla="*/ 301 h 303"/>
                <a:gd name="T38" fmla="*/ 60 w 343"/>
                <a:gd name="T39" fmla="*/ 302 h 303"/>
                <a:gd name="T40" fmla="*/ 101 w 343"/>
                <a:gd name="T41" fmla="*/ 290 h 303"/>
                <a:gd name="T42" fmla="*/ 130 w 343"/>
                <a:gd name="T43" fmla="*/ 266 h 303"/>
                <a:gd name="T44" fmla="*/ 136 w 343"/>
                <a:gd name="T45" fmla="*/ 233 h 303"/>
                <a:gd name="T46" fmla="*/ 145 w 343"/>
                <a:gd name="T47" fmla="*/ 202 h 303"/>
                <a:gd name="T48" fmla="*/ 162 w 343"/>
                <a:gd name="T49" fmla="*/ 178 h 303"/>
                <a:gd name="T50" fmla="*/ 190 w 343"/>
                <a:gd name="T51" fmla="*/ 167 h 303"/>
                <a:gd name="T52" fmla="*/ 223 w 343"/>
                <a:gd name="T53" fmla="*/ 171 h 303"/>
                <a:gd name="T54" fmla="*/ 255 w 343"/>
                <a:gd name="T55" fmla="*/ 164 h 303"/>
                <a:gd name="T56" fmla="*/ 276 w 343"/>
                <a:gd name="T57" fmla="*/ 146 h 303"/>
                <a:gd name="T58" fmla="*/ 289 w 343"/>
                <a:gd name="T59" fmla="*/ 117 h 303"/>
                <a:gd name="T60" fmla="*/ 290 w 343"/>
                <a:gd name="T61" fmla="*/ 80 h 303"/>
                <a:gd name="T62" fmla="*/ 294 w 343"/>
                <a:gd name="T63" fmla="*/ 51 h 303"/>
                <a:gd name="T64" fmla="*/ 302 w 343"/>
                <a:gd name="T65" fmla="*/ 35 h 303"/>
                <a:gd name="T66" fmla="*/ 317 w 343"/>
                <a:gd name="T67" fmla="*/ 36 h 303"/>
                <a:gd name="T68" fmla="*/ 336 w 343"/>
                <a:gd name="T69" fmla="*/ 49 h 303"/>
                <a:gd name="T70" fmla="*/ 343 w 343"/>
                <a:gd name="T71" fmla="*/ 44 h 303"/>
                <a:gd name="T72" fmla="*/ 339 w 343"/>
                <a:gd name="T73" fmla="*/ 26 h 303"/>
                <a:gd name="T74" fmla="*/ 326 w 343"/>
                <a:gd name="T75" fmla="*/ 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" h="303">
                  <a:moveTo>
                    <a:pt x="318" y="3"/>
                  </a:moveTo>
                  <a:lnTo>
                    <a:pt x="316" y="3"/>
                  </a:lnTo>
                  <a:lnTo>
                    <a:pt x="308" y="2"/>
                  </a:lnTo>
                  <a:lnTo>
                    <a:pt x="298" y="0"/>
                  </a:lnTo>
                  <a:lnTo>
                    <a:pt x="287" y="2"/>
                  </a:lnTo>
                  <a:lnTo>
                    <a:pt x="276" y="6"/>
                  </a:lnTo>
                  <a:lnTo>
                    <a:pt x="267" y="13"/>
                  </a:lnTo>
                  <a:lnTo>
                    <a:pt x="261" y="26"/>
                  </a:lnTo>
                  <a:lnTo>
                    <a:pt x="260" y="43"/>
                  </a:lnTo>
                  <a:lnTo>
                    <a:pt x="261" y="63"/>
                  </a:lnTo>
                  <a:lnTo>
                    <a:pt x="263" y="81"/>
                  </a:lnTo>
                  <a:lnTo>
                    <a:pt x="261" y="96"/>
                  </a:lnTo>
                  <a:lnTo>
                    <a:pt x="258" y="109"/>
                  </a:lnTo>
                  <a:lnTo>
                    <a:pt x="252" y="118"/>
                  </a:lnTo>
                  <a:lnTo>
                    <a:pt x="243" y="125"/>
                  </a:lnTo>
                  <a:lnTo>
                    <a:pt x="229" y="128"/>
                  </a:lnTo>
                  <a:lnTo>
                    <a:pt x="212" y="128"/>
                  </a:lnTo>
                  <a:lnTo>
                    <a:pt x="191" y="128"/>
                  </a:lnTo>
                  <a:lnTo>
                    <a:pt x="172" y="133"/>
                  </a:lnTo>
                  <a:lnTo>
                    <a:pt x="152" y="140"/>
                  </a:lnTo>
                  <a:lnTo>
                    <a:pt x="135" y="150"/>
                  </a:lnTo>
                  <a:lnTo>
                    <a:pt x="121" y="164"/>
                  </a:lnTo>
                  <a:lnTo>
                    <a:pt x="111" y="179"/>
                  </a:lnTo>
                  <a:lnTo>
                    <a:pt x="105" y="196"/>
                  </a:lnTo>
                  <a:lnTo>
                    <a:pt x="106" y="215"/>
                  </a:lnTo>
                  <a:lnTo>
                    <a:pt x="106" y="232"/>
                  </a:lnTo>
                  <a:lnTo>
                    <a:pt x="101" y="246"/>
                  </a:lnTo>
                  <a:lnTo>
                    <a:pt x="91" y="257"/>
                  </a:lnTo>
                  <a:lnTo>
                    <a:pt x="78" y="264"/>
                  </a:lnTo>
                  <a:lnTo>
                    <a:pt x="63" y="269"/>
                  </a:lnTo>
                  <a:lnTo>
                    <a:pt x="47" y="271"/>
                  </a:lnTo>
                  <a:lnTo>
                    <a:pt x="32" y="270"/>
                  </a:lnTo>
                  <a:lnTo>
                    <a:pt x="18" y="265"/>
                  </a:lnTo>
                  <a:lnTo>
                    <a:pt x="14" y="268"/>
                  </a:lnTo>
                  <a:lnTo>
                    <a:pt x="5" y="273"/>
                  </a:lnTo>
                  <a:lnTo>
                    <a:pt x="0" y="283"/>
                  </a:lnTo>
                  <a:lnTo>
                    <a:pt x="9" y="295"/>
                  </a:lnTo>
                  <a:lnTo>
                    <a:pt x="22" y="301"/>
                  </a:lnTo>
                  <a:lnTo>
                    <a:pt x="39" y="303"/>
                  </a:lnTo>
                  <a:lnTo>
                    <a:pt x="60" y="302"/>
                  </a:lnTo>
                  <a:lnTo>
                    <a:pt x="81" y="298"/>
                  </a:lnTo>
                  <a:lnTo>
                    <a:pt x="101" y="290"/>
                  </a:lnTo>
                  <a:lnTo>
                    <a:pt x="119" y="279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3"/>
                  </a:lnTo>
                  <a:lnTo>
                    <a:pt x="139" y="217"/>
                  </a:lnTo>
                  <a:lnTo>
                    <a:pt x="145" y="202"/>
                  </a:lnTo>
                  <a:lnTo>
                    <a:pt x="153" y="188"/>
                  </a:lnTo>
                  <a:lnTo>
                    <a:pt x="162" y="178"/>
                  </a:lnTo>
                  <a:lnTo>
                    <a:pt x="175" y="171"/>
                  </a:lnTo>
                  <a:lnTo>
                    <a:pt x="190" y="167"/>
                  </a:lnTo>
                  <a:lnTo>
                    <a:pt x="206" y="169"/>
                  </a:lnTo>
                  <a:lnTo>
                    <a:pt x="223" y="171"/>
                  </a:lnTo>
                  <a:lnTo>
                    <a:pt x="240" y="169"/>
                  </a:lnTo>
                  <a:lnTo>
                    <a:pt x="255" y="164"/>
                  </a:lnTo>
                  <a:lnTo>
                    <a:pt x="266" y="156"/>
                  </a:lnTo>
                  <a:lnTo>
                    <a:pt x="276" y="146"/>
                  </a:lnTo>
                  <a:lnTo>
                    <a:pt x="284" y="132"/>
                  </a:lnTo>
                  <a:lnTo>
                    <a:pt x="289" y="117"/>
                  </a:lnTo>
                  <a:lnTo>
                    <a:pt x="290" y="98"/>
                  </a:lnTo>
                  <a:lnTo>
                    <a:pt x="290" y="80"/>
                  </a:lnTo>
                  <a:lnTo>
                    <a:pt x="291" y="65"/>
                  </a:lnTo>
                  <a:lnTo>
                    <a:pt x="294" y="51"/>
                  </a:lnTo>
                  <a:lnTo>
                    <a:pt x="297" y="42"/>
                  </a:lnTo>
                  <a:lnTo>
                    <a:pt x="302" y="35"/>
                  </a:lnTo>
                  <a:lnTo>
                    <a:pt x="309" y="34"/>
                  </a:lnTo>
                  <a:lnTo>
                    <a:pt x="317" y="36"/>
                  </a:lnTo>
                  <a:lnTo>
                    <a:pt x="327" y="43"/>
                  </a:lnTo>
                  <a:lnTo>
                    <a:pt x="336" y="49"/>
                  </a:lnTo>
                  <a:lnTo>
                    <a:pt x="341" y="49"/>
                  </a:lnTo>
                  <a:lnTo>
                    <a:pt x="343" y="44"/>
                  </a:lnTo>
                  <a:lnTo>
                    <a:pt x="342" y="36"/>
                  </a:lnTo>
                  <a:lnTo>
                    <a:pt x="339" y="26"/>
                  </a:lnTo>
                  <a:lnTo>
                    <a:pt x="334" y="17"/>
                  </a:lnTo>
                  <a:lnTo>
                    <a:pt x="326" y="8"/>
                  </a:lnTo>
                  <a:lnTo>
                    <a:pt x="31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7" name="Freeform 107"/>
            <p:cNvSpPr>
              <a:spLocks/>
            </p:cNvSpPr>
            <p:nvPr/>
          </p:nvSpPr>
          <p:spPr bwMode="auto">
            <a:xfrm>
              <a:off x="4368" y="768"/>
              <a:ext cx="85" cy="63"/>
            </a:xfrm>
            <a:custGeom>
              <a:avLst/>
              <a:gdLst>
                <a:gd name="T0" fmla="*/ 316 w 346"/>
                <a:gd name="T1" fmla="*/ 2 h 303"/>
                <a:gd name="T2" fmla="*/ 298 w 346"/>
                <a:gd name="T3" fmla="*/ 0 h 303"/>
                <a:gd name="T4" fmla="*/ 277 w 346"/>
                <a:gd name="T5" fmla="*/ 6 h 303"/>
                <a:gd name="T6" fmla="*/ 262 w 346"/>
                <a:gd name="T7" fmla="*/ 25 h 303"/>
                <a:gd name="T8" fmla="*/ 262 w 346"/>
                <a:gd name="T9" fmla="*/ 62 h 303"/>
                <a:gd name="T10" fmla="*/ 262 w 346"/>
                <a:gd name="T11" fmla="*/ 96 h 303"/>
                <a:gd name="T12" fmla="*/ 252 w 346"/>
                <a:gd name="T13" fmla="*/ 118 h 303"/>
                <a:gd name="T14" fmla="*/ 229 w 346"/>
                <a:gd name="T15" fmla="*/ 128 h 303"/>
                <a:gd name="T16" fmla="*/ 191 w 346"/>
                <a:gd name="T17" fmla="*/ 128 h 303"/>
                <a:gd name="T18" fmla="*/ 152 w 346"/>
                <a:gd name="T19" fmla="*/ 139 h 303"/>
                <a:gd name="T20" fmla="*/ 121 w 346"/>
                <a:gd name="T21" fmla="*/ 164 h 303"/>
                <a:gd name="T22" fmla="*/ 105 w 346"/>
                <a:gd name="T23" fmla="*/ 196 h 303"/>
                <a:gd name="T24" fmla="*/ 106 w 346"/>
                <a:gd name="T25" fmla="*/ 232 h 303"/>
                <a:gd name="T26" fmla="*/ 91 w 346"/>
                <a:gd name="T27" fmla="*/ 257 h 303"/>
                <a:gd name="T28" fmla="*/ 64 w 346"/>
                <a:gd name="T29" fmla="*/ 268 h 303"/>
                <a:gd name="T30" fmla="*/ 32 w 346"/>
                <a:gd name="T31" fmla="*/ 270 h 303"/>
                <a:gd name="T32" fmla="*/ 14 w 346"/>
                <a:gd name="T33" fmla="*/ 267 h 303"/>
                <a:gd name="T34" fmla="*/ 0 w 346"/>
                <a:gd name="T35" fmla="*/ 282 h 303"/>
                <a:gd name="T36" fmla="*/ 22 w 346"/>
                <a:gd name="T37" fmla="*/ 301 h 303"/>
                <a:gd name="T38" fmla="*/ 60 w 346"/>
                <a:gd name="T39" fmla="*/ 302 h 303"/>
                <a:gd name="T40" fmla="*/ 102 w 346"/>
                <a:gd name="T41" fmla="*/ 289 h 303"/>
                <a:gd name="T42" fmla="*/ 130 w 346"/>
                <a:gd name="T43" fmla="*/ 266 h 303"/>
                <a:gd name="T44" fmla="*/ 136 w 346"/>
                <a:gd name="T45" fmla="*/ 233 h 303"/>
                <a:gd name="T46" fmla="*/ 145 w 346"/>
                <a:gd name="T47" fmla="*/ 204 h 303"/>
                <a:gd name="T48" fmla="*/ 163 w 346"/>
                <a:gd name="T49" fmla="*/ 182 h 303"/>
                <a:gd name="T50" fmla="*/ 190 w 346"/>
                <a:gd name="T51" fmla="*/ 169 h 303"/>
                <a:gd name="T52" fmla="*/ 224 w 346"/>
                <a:gd name="T53" fmla="*/ 167 h 303"/>
                <a:gd name="T54" fmla="*/ 251 w 346"/>
                <a:gd name="T55" fmla="*/ 159 h 303"/>
                <a:gd name="T56" fmla="*/ 269 w 346"/>
                <a:gd name="T57" fmla="*/ 143 h 303"/>
                <a:gd name="T58" fmla="*/ 278 w 346"/>
                <a:gd name="T59" fmla="*/ 115 h 303"/>
                <a:gd name="T60" fmla="*/ 280 w 346"/>
                <a:gd name="T61" fmla="*/ 81 h 303"/>
                <a:gd name="T62" fmla="*/ 286 w 346"/>
                <a:gd name="T63" fmla="*/ 53 h 303"/>
                <a:gd name="T64" fmla="*/ 297 w 346"/>
                <a:gd name="T65" fmla="*/ 38 h 303"/>
                <a:gd name="T66" fmla="*/ 316 w 346"/>
                <a:gd name="T67" fmla="*/ 37 h 303"/>
                <a:gd name="T68" fmla="*/ 338 w 346"/>
                <a:gd name="T69" fmla="*/ 47 h 303"/>
                <a:gd name="T70" fmla="*/ 346 w 346"/>
                <a:gd name="T71" fmla="*/ 42 h 303"/>
                <a:gd name="T72" fmla="*/ 340 w 346"/>
                <a:gd name="T73" fmla="*/ 24 h 303"/>
                <a:gd name="T74" fmla="*/ 327 w 346"/>
                <a:gd name="T75" fmla="*/ 7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6" h="303">
                  <a:moveTo>
                    <a:pt x="318" y="2"/>
                  </a:moveTo>
                  <a:lnTo>
                    <a:pt x="316" y="2"/>
                  </a:lnTo>
                  <a:lnTo>
                    <a:pt x="308" y="1"/>
                  </a:lnTo>
                  <a:lnTo>
                    <a:pt x="298" y="0"/>
                  </a:lnTo>
                  <a:lnTo>
                    <a:pt x="287" y="1"/>
                  </a:lnTo>
                  <a:lnTo>
                    <a:pt x="277" y="6"/>
                  </a:lnTo>
                  <a:lnTo>
                    <a:pt x="267" y="13"/>
                  </a:lnTo>
                  <a:lnTo>
                    <a:pt x="262" y="25"/>
                  </a:lnTo>
                  <a:lnTo>
                    <a:pt x="260" y="43"/>
                  </a:lnTo>
                  <a:lnTo>
                    <a:pt x="262" y="62"/>
                  </a:lnTo>
                  <a:lnTo>
                    <a:pt x="263" y="81"/>
                  </a:lnTo>
                  <a:lnTo>
                    <a:pt x="262" y="96"/>
                  </a:lnTo>
                  <a:lnTo>
                    <a:pt x="258" y="108"/>
                  </a:lnTo>
                  <a:lnTo>
                    <a:pt x="252" y="118"/>
                  </a:lnTo>
                  <a:lnTo>
                    <a:pt x="243" y="124"/>
                  </a:lnTo>
                  <a:lnTo>
                    <a:pt x="229" y="128"/>
                  </a:lnTo>
                  <a:lnTo>
                    <a:pt x="212" y="128"/>
                  </a:lnTo>
                  <a:lnTo>
                    <a:pt x="191" y="128"/>
                  </a:lnTo>
                  <a:lnTo>
                    <a:pt x="172" y="133"/>
                  </a:lnTo>
                  <a:lnTo>
                    <a:pt x="152" y="139"/>
                  </a:lnTo>
                  <a:lnTo>
                    <a:pt x="135" y="150"/>
                  </a:lnTo>
                  <a:lnTo>
                    <a:pt x="121" y="164"/>
                  </a:lnTo>
                  <a:lnTo>
                    <a:pt x="111" y="179"/>
                  </a:lnTo>
                  <a:lnTo>
                    <a:pt x="105" y="196"/>
                  </a:lnTo>
                  <a:lnTo>
                    <a:pt x="106" y="214"/>
                  </a:lnTo>
                  <a:lnTo>
                    <a:pt x="106" y="232"/>
                  </a:lnTo>
                  <a:lnTo>
                    <a:pt x="102" y="245"/>
                  </a:lnTo>
                  <a:lnTo>
                    <a:pt x="91" y="257"/>
                  </a:lnTo>
                  <a:lnTo>
                    <a:pt x="78" y="264"/>
                  </a:lnTo>
                  <a:lnTo>
                    <a:pt x="64" y="268"/>
                  </a:lnTo>
                  <a:lnTo>
                    <a:pt x="47" y="271"/>
                  </a:lnTo>
                  <a:lnTo>
                    <a:pt x="32" y="270"/>
                  </a:lnTo>
                  <a:lnTo>
                    <a:pt x="19" y="265"/>
                  </a:lnTo>
                  <a:lnTo>
                    <a:pt x="14" y="267"/>
                  </a:lnTo>
                  <a:lnTo>
                    <a:pt x="5" y="273"/>
                  </a:lnTo>
                  <a:lnTo>
                    <a:pt x="0" y="282"/>
                  </a:lnTo>
                  <a:lnTo>
                    <a:pt x="9" y="295"/>
                  </a:lnTo>
                  <a:lnTo>
                    <a:pt x="22" y="301"/>
                  </a:lnTo>
                  <a:lnTo>
                    <a:pt x="39" y="303"/>
                  </a:lnTo>
                  <a:lnTo>
                    <a:pt x="60" y="302"/>
                  </a:lnTo>
                  <a:lnTo>
                    <a:pt x="81" y="297"/>
                  </a:lnTo>
                  <a:lnTo>
                    <a:pt x="102" y="289"/>
                  </a:lnTo>
                  <a:lnTo>
                    <a:pt x="119" y="279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3"/>
                  </a:lnTo>
                  <a:lnTo>
                    <a:pt x="140" y="218"/>
                  </a:lnTo>
                  <a:lnTo>
                    <a:pt x="145" y="204"/>
                  </a:lnTo>
                  <a:lnTo>
                    <a:pt x="153" y="191"/>
                  </a:lnTo>
                  <a:lnTo>
                    <a:pt x="163" y="182"/>
                  </a:lnTo>
                  <a:lnTo>
                    <a:pt x="175" y="174"/>
                  </a:lnTo>
                  <a:lnTo>
                    <a:pt x="190" y="169"/>
                  </a:lnTo>
                  <a:lnTo>
                    <a:pt x="206" y="168"/>
                  </a:lnTo>
                  <a:lnTo>
                    <a:pt x="224" y="167"/>
                  </a:lnTo>
                  <a:lnTo>
                    <a:pt x="239" y="165"/>
                  </a:lnTo>
                  <a:lnTo>
                    <a:pt x="251" y="159"/>
                  </a:lnTo>
                  <a:lnTo>
                    <a:pt x="262" y="152"/>
                  </a:lnTo>
                  <a:lnTo>
                    <a:pt x="269" y="143"/>
                  </a:lnTo>
                  <a:lnTo>
                    <a:pt x="274" y="130"/>
                  </a:lnTo>
                  <a:lnTo>
                    <a:pt x="278" y="115"/>
                  </a:lnTo>
                  <a:lnTo>
                    <a:pt x="279" y="98"/>
                  </a:lnTo>
                  <a:lnTo>
                    <a:pt x="280" y="81"/>
                  </a:lnTo>
                  <a:lnTo>
                    <a:pt x="281" y="65"/>
                  </a:lnTo>
                  <a:lnTo>
                    <a:pt x="286" y="53"/>
                  </a:lnTo>
                  <a:lnTo>
                    <a:pt x="290" y="44"/>
                  </a:lnTo>
                  <a:lnTo>
                    <a:pt x="297" y="38"/>
                  </a:lnTo>
                  <a:lnTo>
                    <a:pt x="305" y="36"/>
                  </a:lnTo>
                  <a:lnTo>
                    <a:pt x="316" y="37"/>
                  </a:lnTo>
                  <a:lnTo>
                    <a:pt x="327" y="43"/>
                  </a:lnTo>
                  <a:lnTo>
                    <a:pt x="338" y="47"/>
                  </a:lnTo>
                  <a:lnTo>
                    <a:pt x="343" y="46"/>
                  </a:lnTo>
                  <a:lnTo>
                    <a:pt x="346" y="42"/>
                  </a:lnTo>
                  <a:lnTo>
                    <a:pt x="345" y="33"/>
                  </a:lnTo>
                  <a:lnTo>
                    <a:pt x="340" y="24"/>
                  </a:lnTo>
                  <a:lnTo>
                    <a:pt x="334" y="15"/>
                  </a:lnTo>
                  <a:lnTo>
                    <a:pt x="327" y="7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8" name="Freeform 108"/>
            <p:cNvSpPr>
              <a:spLocks/>
            </p:cNvSpPr>
            <p:nvPr/>
          </p:nvSpPr>
          <p:spPr bwMode="auto">
            <a:xfrm>
              <a:off x="4373" y="758"/>
              <a:ext cx="84" cy="63"/>
            </a:xfrm>
            <a:custGeom>
              <a:avLst/>
              <a:gdLst>
                <a:gd name="T0" fmla="*/ 316 w 345"/>
                <a:gd name="T1" fmla="*/ 2 h 303"/>
                <a:gd name="T2" fmla="*/ 299 w 345"/>
                <a:gd name="T3" fmla="*/ 0 h 303"/>
                <a:gd name="T4" fmla="*/ 276 w 345"/>
                <a:gd name="T5" fmla="*/ 5 h 303"/>
                <a:gd name="T6" fmla="*/ 261 w 345"/>
                <a:gd name="T7" fmla="*/ 25 h 303"/>
                <a:gd name="T8" fmla="*/ 262 w 345"/>
                <a:gd name="T9" fmla="*/ 62 h 303"/>
                <a:gd name="T10" fmla="*/ 261 w 345"/>
                <a:gd name="T11" fmla="*/ 95 h 303"/>
                <a:gd name="T12" fmla="*/ 253 w 345"/>
                <a:gd name="T13" fmla="*/ 117 h 303"/>
                <a:gd name="T14" fmla="*/ 230 w 345"/>
                <a:gd name="T15" fmla="*/ 128 h 303"/>
                <a:gd name="T16" fmla="*/ 192 w 345"/>
                <a:gd name="T17" fmla="*/ 128 h 303"/>
                <a:gd name="T18" fmla="*/ 152 w 345"/>
                <a:gd name="T19" fmla="*/ 139 h 303"/>
                <a:gd name="T20" fmla="*/ 121 w 345"/>
                <a:gd name="T21" fmla="*/ 163 h 303"/>
                <a:gd name="T22" fmla="*/ 105 w 345"/>
                <a:gd name="T23" fmla="*/ 196 h 303"/>
                <a:gd name="T24" fmla="*/ 106 w 345"/>
                <a:gd name="T25" fmla="*/ 231 h 303"/>
                <a:gd name="T26" fmla="*/ 91 w 345"/>
                <a:gd name="T27" fmla="*/ 257 h 303"/>
                <a:gd name="T28" fmla="*/ 64 w 345"/>
                <a:gd name="T29" fmla="*/ 268 h 303"/>
                <a:gd name="T30" fmla="*/ 33 w 345"/>
                <a:gd name="T31" fmla="*/ 269 h 303"/>
                <a:gd name="T32" fmla="*/ 14 w 345"/>
                <a:gd name="T33" fmla="*/ 267 h 303"/>
                <a:gd name="T34" fmla="*/ 0 w 345"/>
                <a:gd name="T35" fmla="*/ 282 h 303"/>
                <a:gd name="T36" fmla="*/ 22 w 345"/>
                <a:gd name="T37" fmla="*/ 300 h 303"/>
                <a:gd name="T38" fmla="*/ 60 w 345"/>
                <a:gd name="T39" fmla="*/ 302 h 303"/>
                <a:gd name="T40" fmla="*/ 102 w 345"/>
                <a:gd name="T41" fmla="*/ 289 h 303"/>
                <a:gd name="T42" fmla="*/ 130 w 345"/>
                <a:gd name="T43" fmla="*/ 266 h 303"/>
                <a:gd name="T44" fmla="*/ 136 w 345"/>
                <a:gd name="T45" fmla="*/ 232 h 303"/>
                <a:gd name="T46" fmla="*/ 145 w 345"/>
                <a:gd name="T47" fmla="*/ 201 h 303"/>
                <a:gd name="T48" fmla="*/ 163 w 345"/>
                <a:gd name="T49" fmla="*/ 177 h 303"/>
                <a:gd name="T50" fmla="*/ 190 w 345"/>
                <a:gd name="T51" fmla="*/ 167 h 303"/>
                <a:gd name="T52" fmla="*/ 224 w 345"/>
                <a:gd name="T53" fmla="*/ 170 h 303"/>
                <a:gd name="T54" fmla="*/ 250 w 345"/>
                <a:gd name="T55" fmla="*/ 163 h 303"/>
                <a:gd name="T56" fmla="*/ 269 w 345"/>
                <a:gd name="T57" fmla="*/ 145 h 303"/>
                <a:gd name="T58" fmla="*/ 278 w 345"/>
                <a:gd name="T59" fmla="*/ 116 h 303"/>
                <a:gd name="T60" fmla="*/ 280 w 345"/>
                <a:gd name="T61" fmla="*/ 80 h 303"/>
                <a:gd name="T62" fmla="*/ 286 w 345"/>
                <a:gd name="T63" fmla="*/ 53 h 303"/>
                <a:gd name="T64" fmla="*/ 297 w 345"/>
                <a:gd name="T65" fmla="*/ 38 h 303"/>
                <a:gd name="T66" fmla="*/ 316 w 345"/>
                <a:gd name="T67" fmla="*/ 37 h 303"/>
                <a:gd name="T68" fmla="*/ 338 w 345"/>
                <a:gd name="T69" fmla="*/ 47 h 303"/>
                <a:gd name="T70" fmla="*/ 345 w 345"/>
                <a:gd name="T71" fmla="*/ 41 h 303"/>
                <a:gd name="T72" fmla="*/ 340 w 345"/>
                <a:gd name="T73" fmla="*/ 25 h 303"/>
                <a:gd name="T74" fmla="*/ 327 w 345"/>
                <a:gd name="T75" fmla="*/ 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5" h="303">
                  <a:moveTo>
                    <a:pt x="318" y="2"/>
                  </a:moveTo>
                  <a:lnTo>
                    <a:pt x="316" y="2"/>
                  </a:lnTo>
                  <a:lnTo>
                    <a:pt x="308" y="1"/>
                  </a:lnTo>
                  <a:lnTo>
                    <a:pt x="299" y="0"/>
                  </a:lnTo>
                  <a:lnTo>
                    <a:pt x="287" y="1"/>
                  </a:lnTo>
                  <a:lnTo>
                    <a:pt x="276" y="5"/>
                  </a:lnTo>
                  <a:lnTo>
                    <a:pt x="266" y="12"/>
                  </a:lnTo>
                  <a:lnTo>
                    <a:pt x="261" y="25"/>
                  </a:lnTo>
                  <a:lnTo>
                    <a:pt x="259" y="42"/>
                  </a:lnTo>
                  <a:lnTo>
                    <a:pt x="262" y="62"/>
                  </a:lnTo>
                  <a:lnTo>
                    <a:pt x="262" y="80"/>
                  </a:lnTo>
                  <a:lnTo>
                    <a:pt x="261" y="95"/>
                  </a:lnTo>
                  <a:lnTo>
                    <a:pt x="258" y="108"/>
                  </a:lnTo>
                  <a:lnTo>
                    <a:pt x="253" y="117"/>
                  </a:lnTo>
                  <a:lnTo>
                    <a:pt x="243" y="124"/>
                  </a:lnTo>
                  <a:lnTo>
                    <a:pt x="230" y="128"/>
                  </a:lnTo>
                  <a:lnTo>
                    <a:pt x="212" y="128"/>
                  </a:lnTo>
                  <a:lnTo>
                    <a:pt x="192" y="128"/>
                  </a:lnTo>
                  <a:lnTo>
                    <a:pt x="172" y="132"/>
                  </a:lnTo>
                  <a:lnTo>
                    <a:pt x="152" y="139"/>
                  </a:lnTo>
                  <a:lnTo>
                    <a:pt x="135" y="149"/>
                  </a:lnTo>
                  <a:lnTo>
                    <a:pt x="121" y="163"/>
                  </a:lnTo>
                  <a:lnTo>
                    <a:pt x="111" y="178"/>
                  </a:lnTo>
                  <a:lnTo>
                    <a:pt x="105" y="196"/>
                  </a:lnTo>
                  <a:lnTo>
                    <a:pt x="106" y="214"/>
                  </a:lnTo>
                  <a:lnTo>
                    <a:pt x="106" y="231"/>
                  </a:lnTo>
                  <a:lnTo>
                    <a:pt x="102" y="245"/>
                  </a:lnTo>
                  <a:lnTo>
                    <a:pt x="91" y="257"/>
                  </a:lnTo>
                  <a:lnTo>
                    <a:pt x="79" y="264"/>
                  </a:lnTo>
                  <a:lnTo>
                    <a:pt x="64" y="268"/>
                  </a:lnTo>
                  <a:lnTo>
                    <a:pt x="48" y="270"/>
                  </a:lnTo>
                  <a:lnTo>
                    <a:pt x="33" y="269"/>
                  </a:lnTo>
                  <a:lnTo>
                    <a:pt x="19" y="265"/>
                  </a:lnTo>
                  <a:lnTo>
                    <a:pt x="14" y="267"/>
                  </a:lnTo>
                  <a:lnTo>
                    <a:pt x="5" y="273"/>
                  </a:lnTo>
                  <a:lnTo>
                    <a:pt x="0" y="282"/>
                  </a:lnTo>
                  <a:lnTo>
                    <a:pt x="10" y="295"/>
                  </a:lnTo>
                  <a:lnTo>
                    <a:pt x="22" y="300"/>
                  </a:lnTo>
                  <a:lnTo>
                    <a:pt x="40" y="303"/>
                  </a:lnTo>
                  <a:lnTo>
                    <a:pt x="60" y="302"/>
                  </a:lnTo>
                  <a:lnTo>
                    <a:pt x="81" y="297"/>
                  </a:lnTo>
                  <a:lnTo>
                    <a:pt x="102" y="289"/>
                  </a:lnTo>
                  <a:lnTo>
                    <a:pt x="119" y="278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2"/>
                  </a:lnTo>
                  <a:lnTo>
                    <a:pt x="140" y="216"/>
                  </a:lnTo>
                  <a:lnTo>
                    <a:pt x="145" y="201"/>
                  </a:lnTo>
                  <a:lnTo>
                    <a:pt x="154" y="187"/>
                  </a:lnTo>
                  <a:lnTo>
                    <a:pt x="163" y="177"/>
                  </a:lnTo>
                  <a:lnTo>
                    <a:pt x="175" y="170"/>
                  </a:lnTo>
                  <a:lnTo>
                    <a:pt x="190" y="167"/>
                  </a:lnTo>
                  <a:lnTo>
                    <a:pt x="206" y="168"/>
                  </a:lnTo>
                  <a:lnTo>
                    <a:pt x="224" y="170"/>
                  </a:lnTo>
                  <a:lnTo>
                    <a:pt x="239" y="168"/>
                  </a:lnTo>
                  <a:lnTo>
                    <a:pt x="250" y="163"/>
                  </a:lnTo>
                  <a:lnTo>
                    <a:pt x="261" y="155"/>
                  </a:lnTo>
                  <a:lnTo>
                    <a:pt x="269" y="145"/>
                  </a:lnTo>
                  <a:lnTo>
                    <a:pt x="274" y="131"/>
                  </a:lnTo>
                  <a:lnTo>
                    <a:pt x="278" y="116"/>
                  </a:lnTo>
                  <a:lnTo>
                    <a:pt x="279" y="98"/>
                  </a:lnTo>
                  <a:lnTo>
                    <a:pt x="280" y="80"/>
                  </a:lnTo>
                  <a:lnTo>
                    <a:pt x="281" y="64"/>
                  </a:lnTo>
                  <a:lnTo>
                    <a:pt x="286" y="53"/>
                  </a:lnTo>
                  <a:lnTo>
                    <a:pt x="291" y="43"/>
                  </a:lnTo>
                  <a:lnTo>
                    <a:pt x="297" y="38"/>
                  </a:lnTo>
                  <a:lnTo>
                    <a:pt x="306" y="35"/>
                  </a:lnTo>
                  <a:lnTo>
                    <a:pt x="316" y="37"/>
                  </a:lnTo>
                  <a:lnTo>
                    <a:pt x="327" y="42"/>
                  </a:lnTo>
                  <a:lnTo>
                    <a:pt x="338" y="47"/>
                  </a:lnTo>
                  <a:lnTo>
                    <a:pt x="344" y="46"/>
                  </a:lnTo>
                  <a:lnTo>
                    <a:pt x="345" y="41"/>
                  </a:lnTo>
                  <a:lnTo>
                    <a:pt x="344" y="33"/>
                  </a:lnTo>
                  <a:lnTo>
                    <a:pt x="340" y="25"/>
                  </a:lnTo>
                  <a:lnTo>
                    <a:pt x="334" y="16"/>
                  </a:lnTo>
                  <a:lnTo>
                    <a:pt x="327" y="8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9" name="Freeform 109"/>
            <p:cNvSpPr>
              <a:spLocks/>
            </p:cNvSpPr>
            <p:nvPr/>
          </p:nvSpPr>
          <p:spPr bwMode="auto">
            <a:xfrm>
              <a:off x="4248" y="763"/>
              <a:ext cx="31" cy="23"/>
            </a:xfrm>
            <a:custGeom>
              <a:avLst/>
              <a:gdLst>
                <a:gd name="T0" fmla="*/ 3 w 127"/>
                <a:gd name="T1" fmla="*/ 76 h 109"/>
                <a:gd name="T2" fmla="*/ 5 w 127"/>
                <a:gd name="T3" fmla="*/ 75 h 109"/>
                <a:gd name="T4" fmla="*/ 12 w 127"/>
                <a:gd name="T5" fmla="*/ 71 h 109"/>
                <a:gd name="T6" fmla="*/ 22 w 127"/>
                <a:gd name="T7" fmla="*/ 65 h 109"/>
                <a:gd name="T8" fmla="*/ 34 w 127"/>
                <a:gd name="T9" fmla="*/ 57 h 109"/>
                <a:gd name="T10" fmla="*/ 47 w 127"/>
                <a:gd name="T11" fmla="*/ 49 h 109"/>
                <a:gd name="T12" fmla="*/ 60 w 127"/>
                <a:gd name="T13" fmla="*/ 39 h 109"/>
                <a:gd name="T14" fmla="*/ 72 w 127"/>
                <a:gd name="T15" fmla="*/ 27 h 109"/>
                <a:gd name="T16" fmla="*/ 82 w 127"/>
                <a:gd name="T17" fmla="*/ 15 h 109"/>
                <a:gd name="T18" fmla="*/ 91 w 127"/>
                <a:gd name="T19" fmla="*/ 4 h 109"/>
                <a:gd name="T20" fmla="*/ 102 w 127"/>
                <a:gd name="T21" fmla="*/ 0 h 109"/>
                <a:gd name="T22" fmla="*/ 111 w 127"/>
                <a:gd name="T23" fmla="*/ 0 h 109"/>
                <a:gd name="T24" fmla="*/ 120 w 127"/>
                <a:gd name="T25" fmla="*/ 3 h 109"/>
                <a:gd name="T26" fmla="*/ 126 w 127"/>
                <a:gd name="T27" fmla="*/ 10 h 109"/>
                <a:gd name="T28" fmla="*/ 127 w 127"/>
                <a:gd name="T29" fmla="*/ 19 h 109"/>
                <a:gd name="T30" fmla="*/ 125 w 127"/>
                <a:gd name="T31" fmla="*/ 30 h 109"/>
                <a:gd name="T32" fmla="*/ 116 w 127"/>
                <a:gd name="T33" fmla="*/ 42 h 109"/>
                <a:gd name="T34" fmla="*/ 103 w 127"/>
                <a:gd name="T35" fmla="*/ 55 h 109"/>
                <a:gd name="T36" fmla="*/ 91 w 127"/>
                <a:gd name="T37" fmla="*/ 67 h 109"/>
                <a:gd name="T38" fmla="*/ 80 w 127"/>
                <a:gd name="T39" fmla="*/ 78 h 109"/>
                <a:gd name="T40" fmla="*/ 68 w 127"/>
                <a:gd name="T41" fmla="*/ 88 h 109"/>
                <a:gd name="T42" fmla="*/ 58 w 127"/>
                <a:gd name="T43" fmla="*/ 97 h 109"/>
                <a:gd name="T44" fmla="*/ 47 w 127"/>
                <a:gd name="T45" fmla="*/ 103 h 109"/>
                <a:gd name="T46" fmla="*/ 36 w 127"/>
                <a:gd name="T47" fmla="*/ 108 h 109"/>
                <a:gd name="T48" fmla="*/ 26 w 127"/>
                <a:gd name="T49" fmla="*/ 109 h 109"/>
                <a:gd name="T50" fmla="*/ 10 w 127"/>
                <a:gd name="T51" fmla="*/ 107 h 109"/>
                <a:gd name="T52" fmla="*/ 2 w 127"/>
                <a:gd name="T53" fmla="*/ 101 h 109"/>
                <a:gd name="T54" fmla="*/ 0 w 127"/>
                <a:gd name="T55" fmla="*/ 91 h 109"/>
                <a:gd name="T56" fmla="*/ 3 w 127"/>
                <a:gd name="T57" fmla="*/ 7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109">
                  <a:moveTo>
                    <a:pt x="3" y="76"/>
                  </a:moveTo>
                  <a:lnTo>
                    <a:pt x="5" y="75"/>
                  </a:lnTo>
                  <a:lnTo>
                    <a:pt x="12" y="71"/>
                  </a:lnTo>
                  <a:lnTo>
                    <a:pt x="22" y="65"/>
                  </a:lnTo>
                  <a:lnTo>
                    <a:pt x="34" y="57"/>
                  </a:lnTo>
                  <a:lnTo>
                    <a:pt x="47" y="49"/>
                  </a:lnTo>
                  <a:lnTo>
                    <a:pt x="60" y="39"/>
                  </a:lnTo>
                  <a:lnTo>
                    <a:pt x="72" y="27"/>
                  </a:lnTo>
                  <a:lnTo>
                    <a:pt x="82" y="15"/>
                  </a:lnTo>
                  <a:lnTo>
                    <a:pt x="91" y="4"/>
                  </a:lnTo>
                  <a:lnTo>
                    <a:pt x="102" y="0"/>
                  </a:lnTo>
                  <a:lnTo>
                    <a:pt x="111" y="0"/>
                  </a:lnTo>
                  <a:lnTo>
                    <a:pt x="120" y="3"/>
                  </a:lnTo>
                  <a:lnTo>
                    <a:pt x="126" y="10"/>
                  </a:lnTo>
                  <a:lnTo>
                    <a:pt x="127" y="19"/>
                  </a:lnTo>
                  <a:lnTo>
                    <a:pt x="125" y="30"/>
                  </a:lnTo>
                  <a:lnTo>
                    <a:pt x="116" y="42"/>
                  </a:lnTo>
                  <a:lnTo>
                    <a:pt x="103" y="55"/>
                  </a:lnTo>
                  <a:lnTo>
                    <a:pt x="91" y="67"/>
                  </a:lnTo>
                  <a:lnTo>
                    <a:pt x="80" y="78"/>
                  </a:lnTo>
                  <a:lnTo>
                    <a:pt x="68" y="88"/>
                  </a:lnTo>
                  <a:lnTo>
                    <a:pt x="58" y="97"/>
                  </a:lnTo>
                  <a:lnTo>
                    <a:pt x="47" y="103"/>
                  </a:lnTo>
                  <a:lnTo>
                    <a:pt x="36" y="108"/>
                  </a:lnTo>
                  <a:lnTo>
                    <a:pt x="26" y="109"/>
                  </a:lnTo>
                  <a:lnTo>
                    <a:pt x="10" y="107"/>
                  </a:lnTo>
                  <a:lnTo>
                    <a:pt x="2" y="101"/>
                  </a:lnTo>
                  <a:lnTo>
                    <a:pt x="0" y="91"/>
                  </a:lnTo>
                  <a:lnTo>
                    <a:pt x="3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90" name="Freeform 110"/>
            <p:cNvSpPr>
              <a:spLocks/>
            </p:cNvSpPr>
            <p:nvPr/>
          </p:nvSpPr>
          <p:spPr bwMode="auto">
            <a:xfrm>
              <a:off x="4262" y="774"/>
              <a:ext cx="31" cy="22"/>
            </a:xfrm>
            <a:custGeom>
              <a:avLst/>
              <a:gdLst>
                <a:gd name="T0" fmla="*/ 2 w 127"/>
                <a:gd name="T1" fmla="*/ 76 h 110"/>
                <a:gd name="T2" fmla="*/ 4 w 127"/>
                <a:gd name="T3" fmla="*/ 75 h 110"/>
                <a:gd name="T4" fmla="*/ 11 w 127"/>
                <a:gd name="T5" fmla="*/ 72 h 110"/>
                <a:gd name="T6" fmla="*/ 22 w 127"/>
                <a:gd name="T7" fmla="*/ 66 h 110"/>
                <a:gd name="T8" fmla="*/ 33 w 127"/>
                <a:gd name="T9" fmla="*/ 58 h 110"/>
                <a:gd name="T10" fmla="*/ 46 w 127"/>
                <a:gd name="T11" fmla="*/ 49 h 110"/>
                <a:gd name="T12" fmla="*/ 59 w 127"/>
                <a:gd name="T13" fmla="*/ 38 h 110"/>
                <a:gd name="T14" fmla="*/ 71 w 127"/>
                <a:gd name="T15" fmla="*/ 27 h 110"/>
                <a:gd name="T16" fmla="*/ 80 w 127"/>
                <a:gd name="T17" fmla="*/ 14 h 110"/>
                <a:gd name="T18" fmla="*/ 90 w 127"/>
                <a:gd name="T19" fmla="*/ 5 h 110"/>
                <a:gd name="T20" fmla="*/ 100 w 127"/>
                <a:gd name="T21" fmla="*/ 0 h 110"/>
                <a:gd name="T22" fmla="*/ 110 w 127"/>
                <a:gd name="T23" fmla="*/ 0 h 110"/>
                <a:gd name="T24" fmla="*/ 118 w 127"/>
                <a:gd name="T25" fmla="*/ 4 h 110"/>
                <a:gd name="T26" fmla="*/ 125 w 127"/>
                <a:gd name="T27" fmla="*/ 11 h 110"/>
                <a:gd name="T28" fmla="*/ 127 w 127"/>
                <a:gd name="T29" fmla="*/ 20 h 110"/>
                <a:gd name="T30" fmla="*/ 124 w 127"/>
                <a:gd name="T31" fmla="*/ 30 h 110"/>
                <a:gd name="T32" fmla="*/ 115 w 127"/>
                <a:gd name="T33" fmla="*/ 43 h 110"/>
                <a:gd name="T34" fmla="*/ 102 w 127"/>
                <a:gd name="T35" fmla="*/ 56 h 110"/>
                <a:gd name="T36" fmla="*/ 91 w 127"/>
                <a:gd name="T37" fmla="*/ 67 h 110"/>
                <a:gd name="T38" fmla="*/ 78 w 127"/>
                <a:gd name="T39" fmla="*/ 79 h 110"/>
                <a:gd name="T40" fmla="*/ 68 w 127"/>
                <a:gd name="T41" fmla="*/ 89 h 110"/>
                <a:gd name="T42" fmla="*/ 56 w 127"/>
                <a:gd name="T43" fmla="*/ 97 h 110"/>
                <a:gd name="T44" fmla="*/ 46 w 127"/>
                <a:gd name="T45" fmla="*/ 104 h 110"/>
                <a:gd name="T46" fmla="*/ 36 w 127"/>
                <a:gd name="T47" fmla="*/ 109 h 110"/>
                <a:gd name="T48" fmla="*/ 25 w 127"/>
                <a:gd name="T49" fmla="*/ 110 h 110"/>
                <a:gd name="T50" fmla="*/ 9 w 127"/>
                <a:gd name="T51" fmla="*/ 108 h 110"/>
                <a:gd name="T52" fmla="*/ 1 w 127"/>
                <a:gd name="T53" fmla="*/ 102 h 110"/>
                <a:gd name="T54" fmla="*/ 0 w 127"/>
                <a:gd name="T55" fmla="*/ 91 h 110"/>
                <a:gd name="T56" fmla="*/ 2 w 127"/>
                <a:gd name="T57" fmla="*/ 7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110">
                  <a:moveTo>
                    <a:pt x="2" y="76"/>
                  </a:moveTo>
                  <a:lnTo>
                    <a:pt x="4" y="75"/>
                  </a:lnTo>
                  <a:lnTo>
                    <a:pt x="11" y="72"/>
                  </a:lnTo>
                  <a:lnTo>
                    <a:pt x="22" y="66"/>
                  </a:lnTo>
                  <a:lnTo>
                    <a:pt x="33" y="58"/>
                  </a:lnTo>
                  <a:lnTo>
                    <a:pt x="46" y="49"/>
                  </a:lnTo>
                  <a:lnTo>
                    <a:pt x="59" y="38"/>
                  </a:lnTo>
                  <a:lnTo>
                    <a:pt x="71" y="27"/>
                  </a:lnTo>
                  <a:lnTo>
                    <a:pt x="80" y="14"/>
                  </a:lnTo>
                  <a:lnTo>
                    <a:pt x="90" y="5"/>
                  </a:lnTo>
                  <a:lnTo>
                    <a:pt x="100" y="0"/>
                  </a:lnTo>
                  <a:lnTo>
                    <a:pt x="110" y="0"/>
                  </a:lnTo>
                  <a:lnTo>
                    <a:pt x="118" y="4"/>
                  </a:lnTo>
                  <a:lnTo>
                    <a:pt x="125" y="11"/>
                  </a:lnTo>
                  <a:lnTo>
                    <a:pt x="127" y="20"/>
                  </a:lnTo>
                  <a:lnTo>
                    <a:pt x="124" y="30"/>
                  </a:lnTo>
                  <a:lnTo>
                    <a:pt x="115" y="43"/>
                  </a:lnTo>
                  <a:lnTo>
                    <a:pt x="102" y="56"/>
                  </a:lnTo>
                  <a:lnTo>
                    <a:pt x="91" y="67"/>
                  </a:lnTo>
                  <a:lnTo>
                    <a:pt x="78" y="79"/>
                  </a:lnTo>
                  <a:lnTo>
                    <a:pt x="68" y="89"/>
                  </a:lnTo>
                  <a:lnTo>
                    <a:pt x="56" y="97"/>
                  </a:lnTo>
                  <a:lnTo>
                    <a:pt x="46" y="104"/>
                  </a:lnTo>
                  <a:lnTo>
                    <a:pt x="36" y="109"/>
                  </a:lnTo>
                  <a:lnTo>
                    <a:pt x="25" y="110"/>
                  </a:lnTo>
                  <a:lnTo>
                    <a:pt x="9" y="108"/>
                  </a:lnTo>
                  <a:lnTo>
                    <a:pt x="1" y="102"/>
                  </a:lnTo>
                  <a:lnTo>
                    <a:pt x="0" y="91"/>
                  </a:lnTo>
                  <a:lnTo>
                    <a:pt x="2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91" name="Freeform 111"/>
            <p:cNvSpPr>
              <a:spLocks/>
            </p:cNvSpPr>
            <p:nvPr/>
          </p:nvSpPr>
          <p:spPr bwMode="auto">
            <a:xfrm>
              <a:off x="4276" y="784"/>
              <a:ext cx="30" cy="23"/>
            </a:xfrm>
            <a:custGeom>
              <a:avLst/>
              <a:gdLst>
                <a:gd name="T0" fmla="*/ 4 w 128"/>
                <a:gd name="T1" fmla="*/ 77 h 111"/>
                <a:gd name="T2" fmla="*/ 6 w 128"/>
                <a:gd name="T3" fmla="*/ 76 h 111"/>
                <a:gd name="T4" fmla="*/ 13 w 128"/>
                <a:gd name="T5" fmla="*/ 73 h 111"/>
                <a:gd name="T6" fmla="*/ 23 w 128"/>
                <a:gd name="T7" fmla="*/ 67 h 111"/>
                <a:gd name="T8" fmla="*/ 35 w 128"/>
                <a:gd name="T9" fmla="*/ 59 h 111"/>
                <a:gd name="T10" fmla="*/ 47 w 128"/>
                <a:gd name="T11" fmla="*/ 50 h 111"/>
                <a:gd name="T12" fmla="*/ 60 w 128"/>
                <a:gd name="T13" fmla="*/ 39 h 111"/>
                <a:gd name="T14" fmla="*/ 73 w 128"/>
                <a:gd name="T15" fmla="*/ 28 h 111"/>
                <a:gd name="T16" fmla="*/ 82 w 128"/>
                <a:gd name="T17" fmla="*/ 15 h 111"/>
                <a:gd name="T18" fmla="*/ 91 w 128"/>
                <a:gd name="T19" fmla="*/ 6 h 111"/>
                <a:gd name="T20" fmla="*/ 102 w 128"/>
                <a:gd name="T21" fmla="*/ 0 h 111"/>
                <a:gd name="T22" fmla="*/ 112 w 128"/>
                <a:gd name="T23" fmla="*/ 0 h 111"/>
                <a:gd name="T24" fmla="*/ 120 w 128"/>
                <a:gd name="T25" fmla="*/ 3 h 111"/>
                <a:gd name="T26" fmla="*/ 126 w 128"/>
                <a:gd name="T27" fmla="*/ 10 h 111"/>
                <a:gd name="T28" fmla="*/ 128 w 128"/>
                <a:gd name="T29" fmla="*/ 20 h 111"/>
                <a:gd name="T30" fmla="*/ 125 w 128"/>
                <a:gd name="T31" fmla="*/ 31 h 111"/>
                <a:gd name="T32" fmla="*/ 115 w 128"/>
                <a:gd name="T33" fmla="*/ 44 h 111"/>
                <a:gd name="T34" fmla="*/ 103 w 128"/>
                <a:gd name="T35" fmla="*/ 56 h 111"/>
                <a:gd name="T36" fmla="*/ 91 w 128"/>
                <a:gd name="T37" fmla="*/ 68 h 111"/>
                <a:gd name="T38" fmla="*/ 80 w 128"/>
                <a:gd name="T39" fmla="*/ 79 h 111"/>
                <a:gd name="T40" fmla="*/ 69 w 128"/>
                <a:gd name="T41" fmla="*/ 90 h 111"/>
                <a:gd name="T42" fmla="*/ 58 w 128"/>
                <a:gd name="T43" fmla="*/ 98 h 111"/>
                <a:gd name="T44" fmla="*/ 47 w 128"/>
                <a:gd name="T45" fmla="*/ 105 h 111"/>
                <a:gd name="T46" fmla="*/ 36 w 128"/>
                <a:gd name="T47" fmla="*/ 109 h 111"/>
                <a:gd name="T48" fmla="*/ 25 w 128"/>
                <a:gd name="T49" fmla="*/ 111 h 111"/>
                <a:gd name="T50" fmla="*/ 9 w 128"/>
                <a:gd name="T51" fmla="*/ 108 h 111"/>
                <a:gd name="T52" fmla="*/ 2 w 128"/>
                <a:gd name="T53" fmla="*/ 102 h 111"/>
                <a:gd name="T54" fmla="*/ 0 w 128"/>
                <a:gd name="T55" fmla="*/ 92 h 111"/>
                <a:gd name="T56" fmla="*/ 4 w 128"/>
                <a:gd name="T57" fmla="*/ 7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8" h="111">
                  <a:moveTo>
                    <a:pt x="4" y="77"/>
                  </a:moveTo>
                  <a:lnTo>
                    <a:pt x="6" y="76"/>
                  </a:lnTo>
                  <a:lnTo>
                    <a:pt x="13" y="73"/>
                  </a:lnTo>
                  <a:lnTo>
                    <a:pt x="23" y="67"/>
                  </a:lnTo>
                  <a:lnTo>
                    <a:pt x="35" y="59"/>
                  </a:lnTo>
                  <a:lnTo>
                    <a:pt x="47" y="50"/>
                  </a:lnTo>
                  <a:lnTo>
                    <a:pt x="60" y="39"/>
                  </a:lnTo>
                  <a:lnTo>
                    <a:pt x="73" y="28"/>
                  </a:lnTo>
                  <a:lnTo>
                    <a:pt x="82" y="15"/>
                  </a:lnTo>
                  <a:lnTo>
                    <a:pt x="91" y="6"/>
                  </a:lnTo>
                  <a:lnTo>
                    <a:pt x="102" y="0"/>
                  </a:lnTo>
                  <a:lnTo>
                    <a:pt x="112" y="0"/>
                  </a:lnTo>
                  <a:lnTo>
                    <a:pt x="120" y="3"/>
                  </a:lnTo>
                  <a:lnTo>
                    <a:pt x="126" y="10"/>
                  </a:lnTo>
                  <a:lnTo>
                    <a:pt x="128" y="20"/>
                  </a:lnTo>
                  <a:lnTo>
                    <a:pt x="125" y="31"/>
                  </a:lnTo>
                  <a:lnTo>
                    <a:pt x="115" y="44"/>
                  </a:lnTo>
                  <a:lnTo>
                    <a:pt x="103" y="56"/>
                  </a:lnTo>
                  <a:lnTo>
                    <a:pt x="91" y="68"/>
                  </a:lnTo>
                  <a:lnTo>
                    <a:pt x="80" y="79"/>
                  </a:lnTo>
                  <a:lnTo>
                    <a:pt x="69" y="90"/>
                  </a:lnTo>
                  <a:lnTo>
                    <a:pt x="58" y="98"/>
                  </a:lnTo>
                  <a:lnTo>
                    <a:pt x="47" y="105"/>
                  </a:lnTo>
                  <a:lnTo>
                    <a:pt x="36" y="109"/>
                  </a:lnTo>
                  <a:lnTo>
                    <a:pt x="25" y="111"/>
                  </a:lnTo>
                  <a:lnTo>
                    <a:pt x="9" y="108"/>
                  </a:lnTo>
                  <a:lnTo>
                    <a:pt x="2" y="102"/>
                  </a:lnTo>
                  <a:lnTo>
                    <a:pt x="0" y="92"/>
                  </a:lnTo>
                  <a:lnTo>
                    <a:pt x="4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93" name="AutoShape 113"/>
          <p:cNvSpPr>
            <a:spLocks noChangeArrowheads="1"/>
          </p:cNvSpPr>
          <p:nvPr/>
        </p:nvSpPr>
        <p:spPr bwMode="auto">
          <a:xfrm>
            <a:off x="1855788" y="4410075"/>
            <a:ext cx="407987" cy="298450"/>
          </a:xfrm>
          <a:prstGeom prst="rightArrow">
            <a:avLst>
              <a:gd name="adj1" fmla="val 50000"/>
              <a:gd name="adj2" fmla="val 74680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94" name="AutoShape 114"/>
          <p:cNvSpPr>
            <a:spLocks noChangeArrowheads="1"/>
          </p:cNvSpPr>
          <p:nvPr/>
        </p:nvSpPr>
        <p:spPr bwMode="auto">
          <a:xfrm>
            <a:off x="3322638" y="4410075"/>
            <a:ext cx="406400" cy="298450"/>
          </a:xfrm>
          <a:prstGeom prst="rightArrow">
            <a:avLst>
              <a:gd name="adj1" fmla="val 50000"/>
              <a:gd name="adj2" fmla="val 74389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95" name="AutoShape 115"/>
          <p:cNvSpPr>
            <a:spLocks noChangeArrowheads="1"/>
          </p:cNvSpPr>
          <p:nvPr/>
        </p:nvSpPr>
        <p:spPr bwMode="auto">
          <a:xfrm>
            <a:off x="4787900" y="4410075"/>
            <a:ext cx="406400" cy="298450"/>
          </a:xfrm>
          <a:prstGeom prst="rightArrow">
            <a:avLst>
              <a:gd name="adj1" fmla="val 50000"/>
              <a:gd name="adj2" fmla="val 74389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96" name="AutoShape 116"/>
          <p:cNvSpPr>
            <a:spLocks noChangeArrowheads="1"/>
          </p:cNvSpPr>
          <p:nvPr/>
        </p:nvSpPr>
        <p:spPr bwMode="auto">
          <a:xfrm>
            <a:off x="2244725" y="5645150"/>
            <a:ext cx="1065213" cy="7667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97" name="AutoShape 117"/>
          <p:cNvSpPr>
            <a:spLocks noChangeArrowheads="1"/>
          </p:cNvSpPr>
          <p:nvPr/>
        </p:nvSpPr>
        <p:spPr bwMode="auto">
          <a:xfrm>
            <a:off x="419100" y="5888038"/>
            <a:ext cx="366713" cy="298450"/>
          </a:xfrm>
          <a:prstGeom prst="rightArrow">
            <a:avLst>
              <a:gd name="adj1" fmla="val 50000"/>
              <a:gd name="adj2" fmla="val 67125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99" name="AutoShape 119"/>
          <p:cNvSpPr>
            <a:spLocks noChangeArrowheads="1"/>
          </p:cNvSpPr>
          <p:nvPr/>
        </p:nvSpPr>
        <p:spPr bwMode="auto">
          <a:xfrm>
            <a:off x="785813" y="5672138"/>
            <a:ext cx="1065212" cy="766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6200" name="Picture 120" descr="MCj031209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1000">
            <a:off x="2587625" y="5805488"/>
            <a:ext cx="323850" cy="342900"/>
          </a:xfrm>
          <a:prstGeom prst="rect">
            <a:avLst/>
          </a:prstGeom>
          <a:noFill/>
          <a:effectLst>
            <a:outerShdw blurRad="63500" dist="107763" dir="81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6201" name="Group 121"/>
          <p:cNvGrpSpPr>
            <a:grpSpLocks/>
          </p:cNvGrpSpPr>
          <p:nvPr/>
        </p:nvGrpSpPr>
        <p:grpSpPr bwMode="auto">
          <a:xfrm>
            <a:off x="947738" y="5834063"/>
            <a:ext cx="633412" cy="323850"/>
            <a:chOff x="4184" y="582"/>
            <a:chExt cx="528" cy="388"/>
          </a:xfrm>
        </p:grpSpPr>
        <p:sp>
          <p:nvSpPr>
            <p:cNvPr id="46202" name="Freeform 122"/>
            <p:cNvSpPr>
              <a:spLocks/>
            </p:cNvSpPr>
            <p:nvPr/>
          </p:nvSpPr>
          <p:spPr bwMode="auto">
            <a:xfrm>
              <a:off x="4599" y="710"/>
              <a:ext cx="113" cy="233"/>
            </a:xfrm>
            <a:custGeom>
              <a:avLst/>
              <a:gdLst>
                <a:gd name="T0" fmla="*/ 423 w 461"/>
                <a:gd name="T1" fmla="*/ 707 h 1124"/>
                <a:gd name="T2" fmla="*/ 361 w 461"/>
                <a:gd name="T3" fmla="*/ 578 h 1124"/>
                <a:gd name="T4" fmla="*/ 317 w 461"/>
                <a:gd name="T5" fmla="*/ 447 h 1124"/>
                <a:gd name="T6" fmla="*/ 288 w 461"/>
                <a:gd name="T7" fmla="*/ 321 h 1124"/>
                <a:gd name="T8" fmla="*/ 271 w 461"/>
                <a:gd name="T9" fmla="*/ 209 h 1124"/>
                <a:gd name="T10" fmla="*/ 262 w 461"/>
                <a:gd name="T11" fmla="*/ 113 h 1124"/>
                <a:gd name="T12" fmla="*/ 259 w 461"/>
                <a:gd name="T13" fmla="*/ 43 h 1124"/>
                <a:gd name="T14" fmla="*/ 259 w 461"/>
                <a:gd name="T15" fmla="*/ 5 h 1124"/>
                <a:gd name="T16" fmla="*/ 247 w 461"/>
                <a:gd name="T17" fmla="*/ 10 h 1124"/>
                <a:gd name="T18" fmla="*/ 221 w 461"/>
                <a:gd name="T19" fmla="*/ 32 h 1124"/>
                <a:gd name="T20" fmla="*/ 194 w 461"/>
                <a:gd name="T21" fmla="*/ 53 h 1124"/>
                <a:gd name="T22" fmla="*/ 166 w 461"/>
                <a:gd name="T23" fmla="*/ 73 h 1124"/>
                <a:gd name="T24" fmla="*/ 137 w 461"/>
                <a:gd name="T25" fmla="*/ 92 h 1124"/>
                <a:gd name="T26" fmla="*/ 107 w 461"/>
                <a:gd name="T27" fmla="*/ 112 h 1124"/>
                <a:gd name="T28" fmla="*/ 76 w 461"/>
                <a:gd name="T29" fmla="*/ 129 h 1124"/>
                <a:gd name="T30" fmla="*/ 45 w 461"/>
                <a:gd name="T31" fmla="*/ 147 h 1124"/>
                <a:gd name="T32" fmla="*/ 56 w 461"/>
                <a:gd name="T33" fmla="*/ 207 h 1124"/>
                <a:gd name="T34" fmla="*/ 99 w 461"/>
                <a:gd name="T35" fmla="*/ 318 h 1124"/>
                <a:gd name="T36" fmla="*/ 129 w 461"/>
                <a:gd name="T37" fmla="*/ 433 h 1124"/>
                <a:gd name="T38" fmla="*/ 144 w 461"/>
                <a:gd name="T39" fmla="*/ 554 h 1124"/>
                <a:gd name="T40" fmla="*/ 144 w 461"/>
                <a:gd name="T41" fmla="*/ 685 h 1124"/>
                <a:gd name="T42" fmla="*/ 125 w 461"/>
                <a:gd name="T43" fmla="*/ 820 h 1124"/>
                <a:gd name="T44" fmla="*/ 87 w 461"/>
                <a:gd name="T45" fmla="*/ 948 h 1124"/>
                <a:gd name="T46" fmla="*/ 33 w 461"/>
                <a:gd name="T47" fmla="*/ 1068 h 1124"/>
                <a:gd name="T48" fmla="*/ 64 w 461"/>
                <a:gd name="T49" fmla="*/ 1097 h 1124"/>
                <a:gd name="T50" fmla="*/ 173 w 461"/>
                <a:gd name="T51" fmla="*/ 1038 h 1124"/>
                <a:gd name="T52" fmla="*/ 262 w 461"/>
                <a:gd name="T53" fmla="*/ 978 h 1124"/>
                <a:gd name="T54" fmla="*/ 333 w 461"/>
                <a:gd name="T55" fmla="*/ 919 h 1124"/>
                <a:gd name="T56" fmla="*/ 386 w 461"/>
                <a:gd name="T57" fmla="*/ 867 h 1124"/>
                <a:gd name="T58" fmla="*/ 424 w 461"/>
                <a:gd name="T59" fmla="*/ 822 h 1124"/>
                <a:gd name="T60" fmla="*/ 448 w 461"/>
                <a:gd name="T61" fmla="*/ 790 h 1124"/>
                <a:gd name="T62" fmla="*/ 460 w 461"/>
                <a:gd name="T63" fmla="*/ 772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1" h="1124">
                  <a:moveTo>
                    <a:pt x="461" y="770"/>
                  </a:moveTo>
                  <a:lnTo>
                    <a:pt x="423" y="707"/>
                  </a:lnTo>
                  <a:lnTo>
                    <a:pt x="390" y="643"/>
                  </a:lnTo>
                  <a:lnTo>
                    <a:pt x="361" y="578"/>
                  </a:lnTo>
                  <a:lnTo>
                    <a:pt x="338" y="513"/>
                  </a:lnTo>
                  <a:lnTo>
                    <a:pt x="317" y="447"/>
                  </a:lnTo>
                  <a:lnTo>
                    <a:pt x="301" y="384"/>
                  </a:lnTo>
                  <a:lnTo>
                    <a:pt x="288" y="321"/>
                  </a:lnTo>
                  <a:lnTo>
                    <a:pt x="278" y="263"/>
                  </a:lnTo>
                  <a:lnTo>
                    <a:pt x="271" y="209"/>
                  </a:lnTo>
                  <a:lnTo>
                    <a:pt x="265" y="158"/>
                  </a:lnTo>
                  <a:lnTo>
                    <a:pt x="262" y="113"/>
                  </a:lnTo>
                  <a:lnTo>
                    <a:pt x="261" y="75"/>
                  </a:lnTo>
                  <a:lnTo>
                    <a:pt x="259" y="43"/>
                  </a:lnTo>
                  <a:lnTo>
                    <a:pt x="259" y="20"/>
                  </a:lnTo>
                  <a:lnTo>
                    <a:pt x="259" y="5"/>
                  </a:lnTo>
                  <a:lnTo>
                    <a:pt x="259" y="0"/>
                  </a:lnTo>
                  <a:lnTo>
                    <a:pt x="247" y="10"/>
                  </a:lnTo>
                  <a:lnTo>
                    <a:pt x="234" y="22"/>
                  </a:lnTo>
                  <a:lnTo>
                    <a:pt x="221" y="32"/>
                  </a:lnTo>
                  <a:lnTo>
                    <a:pt x="208" y="43"/>
                  </a:lnTo>
                  <a:lnTo>
                    <a:pt x="194" y="53"/>
                  </a:lnTo>
                  <a:lnTo>
                    <a:pt x="180" y="63"/>
                  </a:lnTo>
                  <a:lnTo>
                    <a:pt x="166" y="73"/>
                  </a:lnTo>
                  <a:lnTo>
                    <a:pt x="152" y="83"/>
                  </a:lnTo>
                  <a:lnTo>
                    <a:pt x="137" y="92"/>
                  </a:lnTo>
                  <a:lnTo>
                    <a:pt x="122" y="103"/>
                  </a:lnTo>
                  <a:lnTo>
                    <a:pt x="107" y="112"/>
                  </a:lnTo>
                  <a:lnTo>
                    <a:pt x="92" y="121"/>
                  </a:lnTo>
                  <a:lnTo>
                    <a:pt x="76" y="129"/>
                  </a:lnTo>
                  <a:lnTo>
                    <a:pt x="61" y="138"/>
                  </a:lnTo>
                  <a:lnTo>
                    <a:pt x="45" y="147"/>
                  </a:lnTo>
                  <a:lnTo>
                    <a:pt x="29" y="156"/>
                  </a:lnTo>
                  <a:lnTo>
                    <a:pt x="56" y="207"/>
                  </a:lnTo>
                  <a:lnTo>
                    <a:pt x="79" y="262"/>
                  </a:lnTo>
                  <a:lnTo>
                    <a:pt x="99" y="318"/>
                  </a:lnTo>
                  <a:lnTo>
                    <a:pt x="115" y="374"/>
                  </a:lnTo>
                  <a:lnTo>
                    <a:pt x="129" y="433"/>
                  </a:lnTo>
                  <a:lnTo>
                    <a:pt x="139" y="493"/>
                  </a:lnTo>
                  <a:lnTo>
                    <a:pt x="144" y="554"/>
                  </a:lnTo>
                  <a:lnTo>
                    <a:pt x="147" y="616"/>
                  </a:lnTo>
                  <a:lnTo>
                    <a:pt x="144" y="685"/>
                  </a:lnTo>
                  <a:lnTo>
                    <a:pt x="136" y="753"/>
                  </a:lnTo>
                  <a:lnTo>
                    <a:pt x="125" y="820"/>
                  </a:lnTo>
                  <a:lnTo>
                    <a:pt x="109" y="885"/>
                  </a:lnTo>
                  <a:lnTo>
                    <a:pt x="87" y="948"/>
                  </a:lnTo>
                  <a:lnTo>
                    <a:pt x="63" y="1009"/>
                  </a:lnTo>
                  <a:lnTo>
                    <a:pt x="33" y="1068"/>
                  </a:lnTo>
                  <a:lnTo>
                    <a:pt x="0" y="1124"/>
                  </a:lnTo>
                  <a:lnTo>
                    <a:pt x="64" y="1097"/>
                  </a:lnTo>
                  <a:lnTo>
                    <a:pt x="120" y="1068"/>
                  </a:lnTo>
                  <a:lnTo>
                    <a:pt x="173" y="1038"/>
                  </a:lnTo>
                  <a:lnTo>
                    <a:pt x="220" y="1008"/>
                  </a:lnTo>
                  <a:lnTo>
                    <a:pt x="262" y="978"/>
                  </a:lnTo>
                  <a:lnTo>
                    <a:pt x="300" y="948"/>
                  </a:lnTo>
                  <a:lnTo>
                    <a:pt x="333" y="919"/>
                  </a:lnTo>
                  <a:lnTo>
                    <a:pt x="362" y="893"/>
                  </a:lnTo>
                  <a:lnTo>
                    <a:pt x="386" y="867"/>
                  </a:lnTo>
                  <a:lnTo>
                    <a:pt x="408" y="843"/>
                  </a:lnTo>
                  <a:lnTo>
                    <a:pt x="424" y="822"/>
                  </a:lnTo>
                  <a:lnTo>
                    <a:pt x="438" y="804"/>
                  </a:lnTo>
                  <a:lnTo>
                    <a:pt x="448" y="790"/>
                  </a:lnTo>
                  <a:lnTo>
                    <a:pt x="455" y="779"/>
                  </a:lnTo>
                  <a:lnTo>
                    <a:pt x="460" y="772"/>
                  </a:lnTo>
                  <a:lnTo>
                    <a:pt x="461" y="7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3" name="Freeform 123"/>
            <p:cNvSpPr>
              <a:spLocks/>
            </p:cNvSpPr>
            <p:nvPr/>
          </p:nvSpPr>
          <p:spPr bwMode="auto">
            <a:xfrm>
              <a:off x="4361" y="743"/>
              <a:ext cx="274" cy="227"/>
            </a:xfrm>
            <a:custGeom>
              <a:avLst/>
              <a:gdLst>
                <a:gd name="T0" fmla="*/ 976 w 1118"/>
                <a:gd name="T1" fmla="*/ 12 h 1102"/>
                <a:gd name="T2" fmla="*/ 928 w 1118"/>
                <a:gd name="T3" fmla="*/ 35 h 1102"/>
                <a:gd name="T4" fmla="*/ 877 w 1118"/>
                <a:gd name="T5" fmla="*/ 58 h 1102"/>
                <a:gd name="T6" fmla="*/ 826 w 1118"/>
                <a:gd name="T7" fmla="*/ 80 h 1102"/>
                <a:gd name="T8" fmla="*/ 776 w 1118"/>
                <a:gd name="T9" fmla="*/ 101 h 1102"/>
                <a:gd name="T10" fmla="*/ 724 w 1118"/>
                <a:gd name="T11" fmla="*/ 119 h 1102"/>
                <a:gd name="T12" fmla="*/ 672 w 1118"/>
                <a:gd name="T13" fmla="*/ 138 h 1102"/>
                <a:gd name="T14" fmla="*/ 620 w 1118"/>
                <a:gd name="T15" fmla="*/ 155 h 1102"/>
                <a:gd name="T16" fmla="*/ 537 w 1118"/>
                <a:gd name="T17" fmla="*/ 180 h 1102"/>
                <a:gd name="T18" fmla="*/ 424 w 1118"/>
                <a:gd name="T19" fmla="*/ 213 h 1102"/>
                <a:gd name="T20" fmla="*/ 319 w 1118"/>
                <a:gd name="T21" fmla="*/ 238 h 1102"/>
                <a:gd name="T22" fmla="*/ 224 w 1118"/>
                <a:gd name="T23" fmla="*/ 260 h 1102"/>
                <a:gd name="T24" fmla="*/ 142 w 1118"/>
                <a:gd name="T25" fmla="*/ 276 h 1102"/>
                <a:gd name="T26" fmla="*/ 75 w 1118"/>
                <a:gd name="T27" fmla="*/ 289 h 1102"/>
                <a:gd name="T28" fmla="*/ 28 w 1118"/>
                <a:gd name="T29" fmla="*/ 296 h 1102"/>
                <a:gd name="T30" fmla="*/ 4 w 1118"/>
                <a:gd name="T31" fmla="*/ 300 h 1102"/>
                <a:gd name="T32" fmla="*/ 30 w 1118"/>
                <a:gd name="T33" fmla="*/ 341 h 1102"/>
                <a:gd name="T34" fmla="*/ 83 w 1118"/>
                <a:gd name="T35" fmla="*/ 423 h 1102"/>
                <a:gd name="T36" fmla="*/ 127 w 1118"/>
                <a:gd name="T37" fmla="*/ 506 h 1102"/>
                <a:gd name="T38" fmla="*/ 162 w 1118"/>
                <a:gd name="T39" fmla="*/ 589 h 1102"/>
                <a:gd name="T40" fmla="*/ 202 w 1118"/>
                <a:gd name="T41" fmla="*/ 723 h 1102"/>
                <a:gd name="T42" fmla="*/ 231 w 1118"/>
                <a:gd name="T43" fmla="*/ 891 h 1102"/>
                <a:gd name="T44" fmla="*/ 239 w 1118"/>
                <a:gd name="T45" fmla="*/ 1020 h 1102"/>
                <a:gd name="T46" fmla="*/ 238 w 1118"/>
                <a:gd name="T47" fmla="*/ 1092 h 1102"/>
                <a:gd name="T48" fmla="*/ 295 w 1118"/>
                <a:gd name="T49" fmla="*/ 1101 h 1102"/>
                <a:gd name="T50" fmla="*/ 407 w 1118"/>
                <a:gd name="T51" fmla="*/ 1095 h 1102"/>
                <a:gd name="T52" fmla="*/ 512 w 1118"/>
                <a:gd name="T53" fmla="*/ 1085 h 1102"/>
                <a:gd name="T54" fmla="*/ 610 w 1118"/>
                <a:gd name="T55" fmla="*/ 1070 h 1102"/>
                <a:gd name="T56" fmla="*/ 701 w 1118"/>
                <a:gd name="T57" fmla="*/ 1052 h 1102"/>
                <a:gd name="T58" fmla="*/ 786 w 1118"/>
                <a:gd name="T59" fmla="*/ 1032 h 1102"/>
                <a:gd name="T60" fmla="*/ 864 w 1118"/>
                <a:gd name="T61" fmla="*/ 1007 h 1102"/>
                <a:gd name="T62" fmla="*/ 937 w 1118"/>
                <a:gd name="T63" fmla="*/ 982 h 1102"/>
                <a:gd name="T64" fmla="*/ 1004 w 1118"/>
                <a:gd name="T65" fmla="*/ 912 h 1102"/>
                <a:gd name="T66" fmla="*/ 1058 w 1118"/>
                <a:gd name="T67" fmla="*/ 792 h 1102"/>
                <a:gd name="T68" fmla="*/ 1096 w 1118"/>
                <a:gd name="T69" fmla="*/ 664 h 1102"/>
                <a:gd name="T70" fmla="*/ 1115 w 1118"/>
                <a:gd name="T71" fmla="*/ 529 h 1102"/>
                <a:gd name="T72" fmla="*/ 1115 w 1118"/>
                <a:gd name="T73" fmla="*/ 398 h 1102"/>
                <a:gd name="T74" fmla="*/ 1100 w 1118"/>
                <a:gd name="T75" fmla="*/ 277 h 1102"/>
                <a:gd name="T76" fmla="*/ 1070 w 1118"/>
                <a:gd name="T77" fmla="*/ 162 h 1102"/>
                <a:gd name="T78" fmla="*/ 1027 w 1118"/>
                <a:gd name="T79" fmla="*/ 51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18" h="1102">
                  <a:moveTo>
                    <a:pt x="1000" y="0"/>
                  </a:moveTo>
                  <a:lnTo>
                    <a:pt x="976" y="12"/>
                  </a:lnTo>
                  <a:lnTo>
                    <a:pt x="952" y="24"/>
                  </a:lnTo>
                  <a:lnTo>
                    <a:pt x="928" y="35"/>
                  </a:lnTo>
                  <a:lnTo>
                    <a:pt x="902" y="47"/>
                  </a:lnTo>
                  <a:lnTo>
                    <a:pt x="877" y="58"/>
                  </a:lnTo>
                  <a:lnTo>
                    <a:pt x="852" y="70"/>
                  </a:lnTo>
                  <a:lnTo>
                    <a:pt x="826" y="80"/>
                  </a:lnTo>
                  <a:lnTo>
                    <a:pt x="801" y="91"/>
                  </a:lnTo>
                  <a:lnTo>
                    <a:pt x="776" y="101"/>
                  </a:lnTo>
                  <a:lnTo>
                    <a:pt x="749" y="110"/>
                  </a:lnTo>
                  <a:lnTo>
                    <a:pt x="724" y="119"/>
                  </a:lnTo>
                  <a:lnTo>
                    <a:pt x="697" y="129"/>
                  </a:lnTo>
                  <a:lnTo>
                    <a:pt x="672" y="138"/>
                  </a:lnTo>
                  <a:lnTo>
                    <a:pt x="645" y="147"/>
                  </a:lnTo>
                  <a:lnTo>
                    <a:pt x="620" y="155"/>
                  </a:lnTo>
                  <a:lnTo>
                    <a:pt x="595" y="163"/>
                  </a:lnTo>
                  <a:lnTo>
                    <a:pt x="537" y="180"/>
                  </a:lnTo>
                  <a:lnTo>
                    <a:pt x="480" y="198"/>
                  </a:lnTo>
                  <a:lnTo>
                    <a:pt x="424" y="213"/>
                  </a:lnTo>
                  <a:lnTo>
                    <a:pt x="370" y="225"/>
                  </a:lnTo>
                  <a:lnTo>
                    <a:pt x="319" y="238"/>
                  </a:lnTo>
                  <a:lnTo>
                    <a:pt x="270" y="250"/>
                  </a:lnTo>
                  <a:lnTo>
                    <a:pt x="224" y="260"/>
                  </a:lnTo>
                  <a:lnTo>
                    <a:pt x="181" y="268"/>
                  </a:lnTo>
                  <a:lnTo>
                    <a:pt x="142" y="276"/>
                  </a:lnTo>
                  <a:lnTo>
                    <a:pt x="106" y="283"/>
                  </a:lnTo>
                  <a:lnTo>
                    <a:pt x="75" y="289"/>
                  </a:lnTo>
                  <a:lnTo>
                    <a:pt x="50" y="292"/>
                  </a:lnTo>
                  <a:lnTo>
                    <a:pt x="28" y="296"/>
                  </a:lnTo>
                  <a:lnTo>
                    <a:pt x="13" y="298"/>
                  </a:lnTo>
                  <a:lnTo>
                    <a:pt x="4" y="300"/>
                  </a:lnTo>
                  <a:lnTo>
                    <a:pt x="0" y="300"/>
                  </a:lnTo>
                  <a:lnTo>
                    <a:pt x="30" y="341"/>
                  </a:lnTo>
                  <a:lnTo>
                    <a:pt x="58" y="382"/>
                  </a:lnTo>
                  <a:lnTo>
                    <a:pt x="83" y="423"/>
                  </a:lnTo>
                  <a:lnTo>
                    <a:pt x="106" y="465"/>
                  </a:lnTo>
                  <a:lnTo>
                    <a:pt x="127" y="506"/>
                  </a:lnTo>
                  <a:lnTo>
                    <a:pt x="144" y="548"/>
                  </a:lnTo>
                  <a:lnTo>
                    <a:pt x="162" y="589"/>
                  </a:lnTo>
                  <a:lnTo>
                    <a:pt x="175" y="630"/>
                  </a:lnTo>
                  <a:lnTo>
                    <a:pt x="202" y="723"/>
                  </a:lnTo>
                  <a:lnTo>
                    <a:pt x="220" y="810"/>
                  </a:lnTo>
                  <a:lnTo>
                    <a:pt x="231" y="891"/>
                  </a:lnTo>
                  <a:lnTo>
                    <a:pt x="238" y="961"/>
                  </a:lnTo>
                  <a:lnTo>
                    <a:pt x="239" y="1020"/>
                  </a:lnTo>
                  <a:lnTo>
                    <a:pt x="239" y="1064"/>
                  </a:lnTo>
                  <a:lnTo>
                    <a:pt x="238" y="1092"/>
                  </a:lnTo>
                  <a:lnTo>
                    <a:pt x="237" y="1102"/>
                  </a:lnTo>
                  <a:lnTo>
                    <a:pt x="295" y="1101"/>
                  </a:lnTo>
                  <a:lnTo>
                    <a:pt x="352" y="1098"/>
                  </a:lnTo>
                  <a:lnTo>
                    <a:pt x="407" y="1095"/>
                  </a:lnTo>
                  <a:lnTo>
                    <a:pt x="460" y="1090"/>
                  </a:lnTo>
                  <a:lnTo>
                    <a:pt x="512" y="1085"/>
                  </a:lnTo>
                  <a:lnTo>
                    <a:pt x="561" y="1078"/>
                  </a:lnTo>
                  <a:lnTo>
                    <a:pt x="610" y="1070"/>
                  </a:lnTo>
                  <a:lnTo>
                    <a:pt x="656" y="1062"/>
                  </a:lnTo>
                  <a:lnTo>
                    <a:pt x="701" y="1052"/>
                  </a:lnTo>
                  <a:lnTo>
                    <a:pt x="744" y="1042"/>
                  </a:lnTo>
                  <a:lnTo>
                    <a:pt x="786" y="1032"/>
                  </a:lnTo>
                  <a:lnTo>
                    <a:pt x="826" y="1020"/>
                  </a:lnTo>
                  <a:lnTo>
                    <a:pt x="864" y="1007"/>
                  </a:lnTo>
                  <a:lnTo>
                    <a:pt x="901" y="995"/>
                  </a:lnTo>
                  <a:lnTo>
                    <a:pt x="937" y="982"/>
                  </a:lnTo>
                  <a:lnTo>
                    <a:pt x="971" y="968"/>
                  </a:lnTo>
                  <a:lnTo>
                    <a:pt x="1004" y="912"/>
                  </a:lnTo>
                  <a:lnTo>
                    <a:pt x="1034" y="853"/>
                  </a:lnTo>
                  <a:lnTo>
                    <a:pt x="1058" y="792"/>
                  </a:lnTo>
                  <a:lnTo>
                    <a:pt x="1080" y="729"/>
                  </a:lnTo>
                  <a:lnTo>
                    <a:pt x="1096" y="664"/>
                  </a:lnTo>
                  <a:lnTo>
                    <a:pt x="1107" y="597"/>
                  </a:lnTo>
                  <a:lnTo>
                    <a:pt x="1115" y="529"/>
                  </a:lnTo>
                  <a:lnTo>
                    <a:pt x="1118" y="460"/>
                  </a:lnTo>
                  <a:lnTo>
                    <a:pt x="1115" y="398"/>
                  </a:lnTo>
                  <a:lnTo>
                    <a:pt x="1110" y="337"/>
                  </a:lnTo>
                  <a:lnTo>
                    <a:pt x="1100" y="277"/>
                  </a:lnTo>
                  <a:lnTo>
                    <a:pt x="1086" y="218"/>
                  </a:lnTo>
                  <a:lnTo>
                    <a:pt x="1070" y="162"/>
                  </a:lnTo>
                  <a:lnTo>
                    <a:pt x="1050" y="106"/>
                  </a:lnTo>
                  <a:lnTo>
                    <a:pt x="1027" y="51"/>
                  </a:lnTo>
                  <a:lnTo>
                    <a:pt x="10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4" name="Freeform 124"/>
            <p:cNvSpPr>
              <a:spLocks/>
            </p:cNvSpPr>
            <p:nvPr/>
          </p:nvSpPr>
          <p:spPr bwMode="auto">
            <a:xfrm>
              <a:off x="4613" y="733"/>
              <a:ext cx="75" cy="186"/>
            </a:xfrm>
            <a:custGeom>
              <a:avLst/>
              <a:gdLst>
                <a:gd name="T0" fmla="*/ 308 w 308"/>
                <a:gd name="T1" fmla="*/ 656 h 901"/>
                <a:gd name="T2" fmla="*/ 276 w 308"/>
                <a:gd name="T3" fmla="*/ 603 h 901"/>
                <a:gd name="T4" fmla="*/ 247 w 308"/>
                <a:gd name="T5" fmla="*/ 549 h 901"/>
                <a:gd name="T6" fmla="*/ 223 w 308"/>
                <a:gd name="T7" fmla="*/ 492 h 901"/>
                <a:gd name="T8" fmla="*/ 202 w 308"/>
                <a:gd name="T9" fmla="*/ 437 h 901"/>
                <a:gd name="T10" fmla="*/ 185 w 308"/>
                <a:gd name="T11" fmla="*/ 382 h 901"/>
                <a:gd name="T12" fmla="*/ 171 w 308"/>
                <a:gd name="T13" fmla="*/ 326 h 901"/>
                <a:gd name="T14" fmla="*/ 161 w 308"/>
                <a:gd name="T15" fmla="*/ 275 h 901"/>
                <a:gd name="T16" fmla="*/ 151 w 308"/>
                <a:gd name="T17" fmla="*/ 224 h 901"/>
                <a:gd name="T18" fmla="*/ 146 w 308"/>
                <a:gd name="T19" fmla="*/ 178 h 901"/>
                <a:gd name="T20" fmla="*/ 141 w 308"/>
                <a:gd name="T21" fmla="*/ 135 h 901"/>
                <a:gd name="T22" fmla="*/ 138 w 308"/>
                <a:gd name="T23" fmla="*/ 97 h 901"/>
                <a:gd name="T24" fmla="*/ 136 w 308"/>
                <a:gd name="T25" fmla="*/ 64 h 901"/>
                <a:gd name="T26" fmla="*/ 135 w 308"/>
                <a:gd name="T27" fmla="*/ 37 h 901"/>
                <a:gd name="T28" fmla="*/ 135 w 308"/>
                <a:gd name="T29" fmla="*/ 18 h 901"/>
                <a:gd name="T30" fmla="*/ 135 w 308"/>
                <a:gd name="T31" fmla="*/ 5 h 901"/>
                <a:gd name="T32" fmla="*/ 135 w 308"/>
                <a:gd name="T33" fmla="*/ 0 h 901"/>
                <a:gd name="T34" fmla="*/ 120 w 308"/>
                <a:gd name="T35" fmla="*/ 13 h 901"/>
                <a:gd name="T36" fmla="*/ 104 w 308"/>
                <a:gd name="T37" fmla="*/ 27 h 901"/>
                <a:gd name="T38" fmla="*/ 88 w 308"/>
                <a:gd name="T39" fmla="*/ 40 h 901"/>
                <a:gd name="T40" fmla="*/ 72 w 308"/>
                <a:gd name="T41" fmla="*/ 51 h 901"/>
                <a:gd name="T42" fmla="*/ 55 w 308"/>
                <a:gd name="T43" fmla="*/ 64 h 901"/>
                <a:gd name="T44" fmla="*/ 37 w 308"/>
                <a:gd name="T45" fmla="*/ 75 h 901"/>
                <a:gd name="T46" fmla="*/ 19 w 308"/>
                <a:gd name="T47" fmla="*/ 87 h 901"/>
                <a:gd name="T48" fmla="*/ 0 w 308"/>
                <a:gd name="T49" fmla="*/ 98 h 901"/>
                <a:gd name="T50" fmla="*/ 21 w 308"/>
                <a:gd name="T51" fmla="*/ 146 h 901"/>
                <a:gd name="T52" fmla="*/ 40 w 308"/>
                <a:gd name="T53" fmla="*/ 194 h 901"/>
                <a:gd name="T54" fmla="*/ 56 w 308"/>
                <a:gd name="T55" fmla="*/ 244 h 901"/>
                <a:gd name="T56" fmla="*/ 68 w 308"/>
                <a:gd name="T57" fmla="*/ 294 h 901"/>
                <a:gd name="T58" fmla="*/ 79 w 308"/>
                <a:gd name="T59" fmla="*/ 346 h 901"/>
                <a:gd name="T60" fmla="*/ 87 w 308"/>
                <a:gd name="T61" fmla="*/ 399 h 901"/>
                <a:gd name="T62" fmla="*/ 91 w 308"/>
                <a:gd name="T63" fmla="*/ 453 h 901"/>
                <a:gd name="T64" fmla="*/ 93 w 308"/>
                <a:gd name="T65" fmla="*/ 507 h 901"/>
                <a:gd name="T66" fmla="*/ 91 w 308"/>
                <a:gd name="T67" fmla="*/ 559 h 901"/>
                <a:gd name="T68" fmla="*/ 87 w 308"/>
                <a:gd name="T69" fmla="*/ 611 h 901"/>
                <a:gd name="T70" fmla="*/ 80 w 308"/>
                <a:gd name="T71" fmla="*/ 662 h 901"/>
                <a:gd name="T72" fmla="*/ 71 w 308"/>
                <a:gd name="T73" fmla="*/ 711 h 901"/>
                <a:gd name="T74" fmla="*/ 58 w 308"/>
                <a:gd name="T75" fmla="*/ 761 h 901"/>
                <a:gd name="T76" fmla="*/ 43 w 308"/>
                <a:gd name="T77" fmla="*/ 808 h 901"/>
                <a:gd name="T78" fmla="*/ 27 w 308"/>
                <a:gd name="T79" fmla="*/ 855 h 901"/>
                <a:gd name="T80" fmla="*/ 7 w 308"/>
                <a:gd name="T81" fmla="*/ 901 h 901"/>
                <a:gd name="T82" fmla="*/ 47 w 308"/>
                <a:gd name="T83" fmla="*/ 879 h 901"/>
                <a:gd name="T84" fmla="*/ 82 w 308"/>
                <a:gd name="T85" fmla="*/ 857 h 901"/>
                <a:gd name="T86" fmla="*/ 116 w 308"/>
                <a:gd name="T87" fmla="*/ 836 h 901"/>
                <a:gd name="T88" fmla="*/ 146 w 308"/>
                <a:gd name="T89" fmla="*/ 815 h 901"/>
                <a:gd name="T90" fmla="*/ 173 w 308"/>
                <a:gd name="T91" fmla="*/ 793 h 901"/>
                <a:gd name="T92" fmla="*/ 197 w 308"/>
                <a:gd name="T93" fmla="*/ 773 h 901"/>
                <a:gd name="T94" fmla="*/ 219 w 308"/>
                <a:gd name="T95" fmla="*/ 754 h 901"/>
                <a:gd name="T96" fmla="*/ 239 w 308"/>
                <a:gd name="T97" fmla="*/ 735 h 901"/>
                <a:gd name="T98" fmla="*/ 256 w 308"/>
                <a:gd name="T99" fmla="*/ 718 h 901"/>
                <a:gd name="T100" fmla="*/ 270 w 308"/>
                <a:gd name="T101" fmla="*/ 703 h 901"/>
                <a:gd name="T102" fmla="*/ 281 w 308"/>
                <a:gd name="T103" fmla="*/ 689 h 901"/>
                <a:gd name="T104" fmla="*/ 292 w 308"/>
                <a:gd name="T105" fmla="*/ 678 h 901"/>
                <a:gd name="T106" fmla="*/ 299 w 308"/>
                <a:gd name="T107" fmla="*/ 669 h 901"/>
                <a:gd name="T108" fmla="*/ 303 w 308"/>
                <a:gd name="T109" fmla="*/ 662 h 901"/>
                <a:gd name="T110" fmla="*/ 307 w 308"/>
                <a:gd name="T111" fmla="*/ 657 h 901"/>
                <a:gd name="T112" fmla="*/ 308 w 308"/>
                <a:gd name="T113" fmla="*/ 656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8" h="901">
                  <a:moveTo>
                    <a:pt x="308" y="656"/>
                  </a:moveTo>
                  <a:lnTo>
                    <a:pt x="276" y="603"/>
                  </a:lnTo>
                  <a:lnTo>
                    <a:pt x="247" y="549"/>
                  </a:lnTo>
                  <a:lnTo>
                    <a:pt x="223" y="492"/>
                  </a:lnTo>
                  <a:lnTo>
                    <a:pt x="202" y="437"/>
                  </a:lnTo>
                  <a:lnTo>
                    <a:pt x="185" y="382"/>
                  </a:lnTo>
                  <a:lnTo>
                    <a:pt x="171" y="326"/>
                  </a:lnTo>
                  <a:lnTo>
                    <a:pt x="161" y="275"/>
                  </a:lnTo>
                  <a:lnTo>
                    <a:pt x="151" y="224"/>
                  </a:lnTo>
                  <a:lnTo>
                    <a:pt x="146" y="178"/>
                  </a:lnTo>
                  <a:lnTo>
                    <a:pt x="141" y="135"/>
                  </a:lnTo>
                  <a:lnTo>
                    <a:pt x="138" y="97"/>
                  </a:lnTo>
                  <a:lnTo>
                    <a:pt x="136" y="64"/>
                  </a:lnTo>
                  <a:lnTo>
                    <a:pt x="135" y="37"/>
                  </a:lnTo>
                  <a:lnTo>
                    <a:pt x="135" y="18"/>
                  </a:lnTo>
                  <a:lnTo>
                    <a:pt x="135" y="5"/>
                  </a:lnTo>
                  <a:lnTo>
                    <a:pt x="135" y="0"/>
                  </a:lnTo>
                  <a:lnTo>
                    <a:pt x="120" y="13"/>
                  </a:lnTo>
                  <a:lnTo>
                    <a:pt x="104" y="27"/>
                  </a:lnTo>
                  <a:lnTo>
                    <a:pt x="88" y="40"/>
                  </a:lnTo>
                  <a:lnTo>
                    <a:pt x="72" y="51"/>
                  </a:lnTo>
                  <a:lnTo>
                    <a:pt x="55" y="64"/>
                  </a:lnTo>
                  <a:lnTo>
                    <a:pt x="37" y="75"/>
                  </a:lnTo>
                  <a:lnTo>
                    <a:pt x="19" y="87"/>
                  </a:lnTo>
                  <a:lnTo>
                    <a:pt x="0" y="98"/>
                  </a:lnTo>
                  <a:lnTo>
                    <a:pt x="21" y="146"/>
                  </a:lnTo>
                  <a:lnTo>
                    <a:pt x="40" y="194"/>
                  </a:lnTo>
                  <a:lnTo>
                    <a:pt x="56" y="244"/>
                  </a:lnTo>
                  <a:lnTo>
                    <a:pt x="68" y="294"/>
                  </a:lnTo>
                  <a:lnTo>
                    <a:pt x="79" y="346"/>
                  </a:lnTo>
                  <a:lnTo>
                    <a:pt x="87" y="399"/>
                  </a:lnTo>
                  <a:lnTo>
                    <a:pt x="91" y="453"/>
                  </a:lnTo>
                  <a:lnTo>
                    <a:pt x="93" y="507"/>
                  </a:lnTo>
                  <a:lnTo>
                    <a:pt x="91" y="559"/>
                  </a:lnTo>
                  <a:lnTo>
                    <a:pt x="87" y="611"/>
                  </a:lnTo>
                  <a:lnTo>
                    <a:pt x="80" y="662"/>
                  </a:lnTo>
                  <a:lnTo>
                    <a:pt x="71" y="711"/>
                  </a:lnTo>
                  <a:lnTo>
                    <a:pt x="58" y="761"/>
                  </a:lnTo>
                  <a:lnTo>
                    <a:pt x="43" y="808"/>
                  </a:lnTo>
                  <a:lnTo>
                    <a:pt x="27" y="855"/>
                  </a:lnTo>
                  <a:lnTo>
                    <a:pt x="7" y="901"/>
                  </a:lnTo>
                  <a:lnTo>
                    <a:pt x="47" y="879"/>
                  </a:lnTo>
                  <a:lnTo>
                    <a:pt x="82" y="857"/>
                  </a:lnTo>
                  <a:lnTo>
                    <a:pt x="116" y="836"/>
                  </a:lnTo>
                  <a:lnTo>
                    <a:pt x="146" y="815"/>
                  </a:lnTo>
                  <a:lnTo>
                    <a:pt x="173" y="793"/>
                  </a:lnTo>
                  <a:lnTo>
                    <a:pt x="197" y="773"/>
                  </a:lnTo>
                  <a:lnTo>
                    <a:pt x="219" y="754"/>
                  </a:lnTo>
                  <a:lnTo>
                    <a:pt x="239" y="735"/>
                  </a:lnTo>
                  <a:lnTo>
                    <a:pt x="256" y="718"/>
                  </a:lnTo>
                  <a:lnTo>
                    <a:pt x="270" y="703"/>
                  </a:lnTo>
                  <a:lnTo>
                    <a:pt x="281" y="689"/>
                  </a:lnTo>
                  <a:lnTo>
                    <a:pt x="292" y="678"/>
                  </a:lnTo>
                  <a:lnTo>
                    <a:pt x="299" y="669"/>
                  </a:lnTo>
                  <a:lnTo>
                    <a:pt x="303" y="662"/>
                  </a:lnTo>
                  <a:lnTo>
                    <a:pt x="307" y="657"/>
                  </a:lnTo>
                  <a:lnTo>
                    <a:pt x="308" y="656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5" name="Freeform 125"/>
            <p:cNvSpPr>
              <a:spLocks/>
            </p:cNvSpPr>
            <p:nvPr/>
          </p:nvSpPr>
          <p:spPr bwMode="auto">
            <a:xfrm>
              <a:off x="4388" y="753"/>
              <a:ext cx="247" cy="202"/>
            </a:xfrm>
            <a:custGeom>
              <a:avLst/>
              <a:gdLst>
                <a:gd name="T0" fmla="*/ 881 w 1007"/>
                <a:gd name="T1" fmla="*/ 20 h 976"/>
                <a:gd name="T2" fmla="*/ 810 w 1007"/>
                <a:gd name="T3" fmla="*/ 57 h 976"/>
                <a:gd name="T4" fmla="*/ 736 w 1007"/>
                <a:gd name="T5" fmla="*/ 90 h 976"/>
                <a:gd name="T6" fmla="*/ 660 w 1007"/>
                <a:gd name="T7" fmla="*/ 121 h 976"/>
                <a:gd name="T8" fmla="*/ 584 w 1007"/>
                <a:gd name="T9" fmla="*/ 149 h 976"/>
                <a:gd name="T10" fmla="*/ 507 w 1007"/>
                <a:gd name="T11" fmla="*/ 174 h 976"/>
                <a:gd name="T12" fmla="*/ 432 w 1007"/>
                <a:gd name="T13" fmla="*/ 196 h 976"/>
                <a:gd name="T14" fmla="*/ 359 w 1007"/>
                <a:gd name="T15" fmla="*/ 217 h 976"/>
                <a:gd name="T16" fmla="*/ 290 w 1007"/>
                <a:gd name="T17" fmla="*/ 234 h 976"/>
                <a:gd name="T18" fmla="*/ 226 w 1007"/>
                <a:gd name="T19" fmla="*/ 248 h 976"/>
                <a:gd name="T20" fmla="*/ 167 w 1007"/>
                <a:gd name="T21" fmla="*/ 261 h 976"/>
                <a:gd name="T22" fmla="*/ 116 w 1007"/>
                <a:gd name="T23" fmla="*/ 271 h 976"/>
                <a:gd name="T24" fmla="*/ 73 w 1007"/>
                <a:gd name="T25" fmla="*/ 279 h 976"/>
                <a:gd name="T26" fmla="*/ 38 w 1007"/>
                <a:gd name="T27" fmla="*/ 285 h 976"/>
                <a:gd name="T28" fmla="*/ 14 w 1007"/>
                <a:gd name="T29" fmla="*/ 288 h 976"/>
                <a:gd name="T30" fmla="*/ 1 w 1007"/>
                <a:gd name="T31" fmla="*/ 291 h 976"/>
                <a:gd name="T32" fmla="*/ 41 w 1007"/>
                <a:gd name="T33" fmla="*/ 349 h 976"/>
                <a:gd name="T34" fmla="*/ 107 w 1007"/>
                <a:gd name="T35" fmla="*/ 468 h 976"/>
                <a:gd name="T36" fmla="*/ 153 w 1007"/>
                <a:gd name="T37" fmla="*/ 586 h 976"/>
                <a:gd name="T38" fmla="*/ 182 w 1007"/>
                <a:gd name="T39" fmla="*/ 696 h 976"/>
                <a:gd name="T40" fmla="*/ 197 w 1007"/>
                <a:gd name="T41" fmla="*/ 796 h 976"/>
                <a:gd name="T42" fmla="*/ 203 w 1007"/>
                <a:gd name="T43" fmla="*/ 879 h 976"/>
                <a:gd name="T44" fmla="*/ 204 w 1007"/>
                <a:gd name="T45" fmla="*/ 939 h 976"/>
                <a:gd name="T46" fmla="*/ 202 w 1007"/>
                <a:gd name="T47" fmla="*/ 971 h 976"/>
                <a:gd name="T48" fmla="*/ 261 w 1007"/>
                <a:gd name="T49" fmla="*/ 974 h 976"/>
                <a:gd name="T50" fmla="*/ 374 w 1007"/>
                <a:gd name="T51" fmla="*/ 963 h 976"/>
                <a:gd name="T52" fmla="*/ 480 w 1007"/>
                <a:gd name="T53" fmla="*/ 948 h 976"/>
                <a:gd name="T54" fmla="*/ 577 w 1007"/>
                <a:gd name="T55" fmla="*/ 929 h 976"/>
                <a:gd name="T56" fmla="*/ 667 w 1007"/>
                <a:gd name="T57" fmla="*/ 906 h 976"/>
                <a:gd name="T58" fmla="*/ 749 w 1007"/>
                <a:gd name="T59" fmla="*/ 879 h 976"/>
                <a:gd name="T60" fmla="*/ 823 w 1007"/>
                <a:gd name="T61" fmla="*/ 850 h 976"/>
                <a:gd name="T62" fmla="*/ 890 w 1007"/>
                <a:gd name="T63" fmla="*/ 819 h 976"/>
                <a:gd name="T64" fmla="*/ 941 w 1007"/>
                <a:gd name="T65" fmla="*/ 757 h 976"/>
                <a:gd name="T66" fmla="*/ 972 w 1007"/>
                <a:gd name="T67" fmla="*/ 663 h 976"/>
                <a:gd name="T68" fmla="*/ 994 w 1007"/>
                <a:gd name="T69" fmla="*/ 564 h 976"/>
                <a:gd name="T70" fmla="*/ 1005 w 1007"/>
                <a:gd name="T71" fmla="*/ 461 h 976"/>
                <a:gd name="T72" fmla="*/ 1005 w 1007"/>
                <a:gd name="T73" fmla="*/ 355 h 976"/>
                <a:gd name="T74" fmla="*/ 993 w 1007"/>
                <a:gd name="T75" fmla="*/ 248 h 976"/>
                <a:gd name="T76" fmla="*/ 970 w 1007"/>
                <a:gd name="T77" fmla="*/ 146 h 976"/>
                <a:gd name="T78" fmla="*/ 935 w 1007"/>
                <a:gd name="T79" fmla="*/ 48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07" h="976">
                  <a:moveTo>
                    <a:pt x="914" y="0"/>
                  </a:moveTo>
                  <a:lnTo>
                    <a:pt x="881" y="20"/>
                  </a:lnTo>
                  <a:lnTo>
                    <a:pt x="845" y="38"/>
                  </a:lnTo>
                  <a:lnTo>
                    <a:pt x="810" y="57"/>
                  </a:lnTo>
                  <a:lnTo>
                    <a:pt x="773" y="74"/>
                  </a:lnTo>
                  <a:lnTo>
                    <a:pt x="736" y="90"/>
                  </a:lnTo>
                  <a:lnTo>
                    <a:pt x="698" y="106"/>
                  </a:lnTo>
                  <a:lnTo>
                    <a:pt x="660" y="121"/>
                  </a:lnTo>
                  <a:lnTo>
                    <a:pt x="622" y="135"/>
                  </a:lnTo>
                  <a:lnTo>
                    <a:pt x="584" y="149"/>
                  </a:lnTo>
                  <a:lnTo>
                    <a:pt x="545" y="162"/>
                  </a:lnTo>
                  <a:lnTo>
                    <a:pt x="507" y="174"/>
                  </a:lnTo>
                  <a:lnTo>
                    <a:pt x="469" y="186"/>
                  </a:lnTo>
                  <a:lnTo>
                    <a:pt x="432" y="196"/>
                  </a:lnTo>
                  <a:lnTo>
                    <a:pt x="395" y="207"/>
                  </a:lnTo>
                  <a:lnTo>
                    <a:pt x="359" y="217"/>
                  </a:lnTo>
                  <a:lnTo>
                    <a:pt x="325" y="225"/>
                  </a:lnTo>
                  <a:lnTo>
                    <a:pt x="290" y="234"/>
                  </a:lnTo>
                  <a:lnTo>
                    <a:pt x="257" y="241"/>
                  </a:lnTo>
                  <a:lnTo>
                    <a:pt x="226" y="248"/>
                  </a:lnTo>
                  <a:lnTo>
                    <a:pt x="196" y="255"/>
                  </a:lnTo>
                  <a:lnTo>
                    <a:pt x="167" y="261"/>
                  </a:lnTo>
                  <a:lnTo>
                    <a:pt x="140" y="266"/>
                  </a:lnTo>
                  <a:lnTo>
                    <a:pt x="116" y="271"/>
                  </a:lnTo>
                  <a:lnTo>
                    <a:pt x="93" y="276"/>
                  </a:lnTo>
                  <a:lnTo>
                    <a:pt x="73" y="279"/>
                  </a:lnTo>
                  <a:lnTo>
                    <a:pt x="54" y="283"/>
                  </a:lnTo>
                  <a:lnTo>
                    <a:pt x="38" y="285"/>
                  </a:lnTo>
                  <a:lnTo>
                    <a:pt x="24" y="287"/>
                  </a:lnTo>
                  <a:lnTo>
                    <a:pt x="14" y="288"/>
                  </a:lnTo>
                  <a:lnTo>
                    <a:pt x="7" y="290"/>
                  </a:lnTo>
                  <a:lnTo>
                    <a:pt x="1" y="291"/>
                  </a:lnTo>
                  <a:lnTo>
                    <a:pt x="0" y="291"/>
                  </a:lnTo>
                  <a:lnTo>
                    <a:pt x="41" y="349"/>
                  </a:lnTo>
                  <a:lnTo>
                    <a:pt x="77" y="408"/>
                  </a:lnTo>
                  <a:lnTo>
                    <a:pt x="107" y="468"/>
                  </a:lnTo>
                  <a:lnTo>
                    <a:pt x="132" y="527"/>
                  </a:lnTo>
                  <a:lnTo>
                    <a:pt x="153" y="586"/>
                  </a:lnTo>
                  <a:lnTo>
                    <a:pt x="169" y="642"/>
                  </a:lnTo>
                  <a:lnTo>
                    <a:pt x="182" y="696"/>
                  </a:lnTo>
                  <a:lnTo>
                    <a:pt x="191" y="748"/>
                  </a:lnTo>
                  <a:lnTo>
                    <a:pt x="197" y="796"/>
                  </a:lnTo>
                  <a:lnTo>
                    <a:pt x="200" y="840"/>
                  </a:lnTo>
                  <a:lnTo>
                    <a:pt x="203" y="879"/>
                  </a:lnTo>
                  <a:lnTo>
                    <a:pt x="204" y="912"/>
                  </a:lnTo>
                  <a:lnTo>
                    <a:pt x="204" y="939"/>
                  </a:lnTo>
                  <a:lnTo>
                    <a:pt x="203" y="959"/>
                  </a:lnTo>
                  <a:lnTo>
                    <a:pt x="202" y="971"/>
                  </a:lnTo>
                  <a:lnTo>
                    <a:pt x="202" y="976"/>
                  </a:lnTo>
                  <a:lnTo>
                    <a:pt x="261" y="974"/>
                  </a:lnTo>
                  <a:lnTo>
                    <a:pt x="319" y="969"/>
                  </a:lnTo>
                  <a:lnTo>
                    <a:pt x="374" y="963"/>
                  </a:lnTo>
                  <a:lnTo>
                    <a:pt x="428" y="956"/>
                  </a:lnTo>
                  <a:lnTo>
                    <a:pt x="480" y="948"/>
                  </a:lnTo>
                  <a:lnTo>
                    <a:pt x="530" y="939"/>
                  </a:lnTo>
                  <a:lnTo>
                    <a:pt x="577" y="929"/>
                  </a:lnTo>
                  <a:lnTo>
                    <a:pt x="623" y="917"/>
                  </a:lnTo>
                  <a:lnTo>
                    <a:pt x="667" y="906"/>
                  </a:lnTo>
                  <a:lnTo>
                    <a:pt x="708" y="893"/>
                  </a:lnTo>
                  <a:lnTo>
                    <a:pt x="749" y="879"/>
                  </a:lnTo>
                  <a:lnTo>
                    <a:pt x="787" y="864"/>
                  </a:lnTo>
                  <a:lnTo>
                    <a:pt x="823" y="850"/>
                  </a:lnTo>
                  <a:lnTo>
                    <a:pt x="858" y="834"/>
                  </a:lnTo>
                  <a:lnTo>
                    <a:pt x="890" y="819"/>
                  </a:lnTo>
                  <a:lnTo>
                    <a:pt x="921" y="803"/>
                  </a:lnTo>
                  <a:lnTo>
                    <a:pt x="941" y="757"/>
                  </a:lnTo>
                  <a:lnTo>
                    <a:pt x="957" y="710"/>
                  </a:lnTo>
                  <a:lnTo>
                    <a:pt x="972" y="663"/>
                  </a:lnTo>
                  <a:lnTo>
                    <a:pt x="985" y="613"/>
                  </a:lnTo>
                  <a:lnTo>
                    <a:pt x="994" y="564"/>
                  </a:lnTo>
                  <a:lnTo>
                    <a:pt x="1001" y="513"/>
                  </a:lnTo>
                  <a:lnTo>
                    <a:pt x="1005" y="461"/>
                  </a:lnTo>
                  <a:lnTo>
                    <a:pt x="1007" y="409"/>
                  </a:lnTo>
                  <a:lnTo>
                    <a:pt x="1005" y="355"/>
                  </a:lnTo>
                  <a:lnTo>
                    <a:pt x="1001" y="301"/>
                  </a:lnTo>
                  <a:lnTo>
                    <a:pt x="993" y="248"/>
                  </a:lnTo>
                  <a:lnTo>
                    <a:pt x="982" y="196"/>
                  </a:lnTo>
                  <a:lnTo>
                    <a:pt x="970" y="146"/>
                  </a:lnTo>
                  <a:lnTo>
                    <a:pt x="954" y="96"/>
                  </a:lnTo>
                  <a:lnTo>
                    <a:pt x="935" y="48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6" name="Freeform 126"/>
            <p:cNvSpPr>
              <a:spLocks/>
            </p:cNvSpPr>
            <p:nvPr/>
          </p:nvSpPr>
          <p:spPr bwMode="auto">
            <a:xfrm>
              <a:off x="4430" y="877"/>
              <a:ext cx="92" cy="83"/>
            </a:xfrm>
            <a:custGeom>
              <a:avLst/>
              <a:gdLst>
                <a:gd name="T0" fmla="*/ 0 w 376"/>
                <a:gd name="T1" fmla="*/ 382 h 399"/>
                <a:gd name="T2" fmla="*/ 3 w 376"/>
                <a:gd name="T3" fmla="*/ 380 h 399"/>
                <a:gd name="T4" fmla="*/ 7 w 376"/>
                <a:gd name="T5" fmla="*/ 373 h 399"/>
                <a:gd name="T6" fmla="*/ 17 w 376"/>
                <a:gd name="T7" fmla="*/ 360 h 399"/>
                <a:gd name="T8" fmla="*/ 29 w 376"/>
                <a:gd name="T9" fmla="*/ 345 h 399"/>
                <a:gd name="T10" fmla="*/ 44 w 376"/>
                <a:gd name="T11" fmla="*/ 326 h 399"/>
                <a:gd name="T12" fmla="*/ 63 w 376"/>
                <a:gd name="T13" fmla="*/ 304 h 399"/>
                <a:gd name="T14" fmla="*/ 85 w 376"/>
                <a:gd name="T15" fmla="*/ 280 h 399"/>
                <a:gd name="T16" fmla="*/ 109 w 376"/>
                <a:gd name="T17" fmla="*/ 252 h 399"/>
                <a:gd name="T18" fmla="*/ 135 w 376"/>
                <a:gd name="T19" fmla="*/ 223 h 399"/>
                <a:gd name="T20" fmla="*/ 164 w 376"/>
                <a:gd name="T21" fmla="*/ 192 h 399"/>
                <a:gd name="T22" fmla="*/ 194 w 376"/>
                <a:gd name="T23" fmla="*/ 160 h 399"/>
                <a:gd name="T24" fmla="*/ 227 w 376"/>
                <a:gd name="T25" fmla="*/ 128 h 399"/>
                <a:gd name="T26" fmla="*/ 262 w 376"/>
                <a:gd name="T27" fmla="*/ 95 h 399"/>
                <a:gd name="T28" fmla="*/ 299 w 376"/>
                <a:gd name="T29" fmla="*/ 63 h 399"/>
                <a:gd name="T30" fmla="*/ 337 w 376"/>
                <a:gd name="T31" fmla="*/ 31 h 399"/>
                <a:gd name="T32" fmla="*/ 376 w 376"/>
                <a:gd name="T33" fmla="*/ 0 h 399"/>
                <a:gd name="T34" fmla="*/ 374 w 376"/>
                <a:gd name="T35" fmla="*/ 3 h 399"/>
                <a:gd name="T36" fmla="*/ 369 w 376"/>
                <a:gd name="T37" fmla="*/ 12 h 399"/>
                <a:gd name="T38" fmla="*/ 360 w 376"/>
                <a:gd name="T39" fmla="*/ 27 h 399"/>
                <a:gd name="T40" fmla="*/ 348 w 376"/>
                <a:gd name="T41" fmla="*/ 47 h 399"/>
                <a:gd name="T42" fmla="*/ 333 w 376"/>
                <a:gd name="T43" fmla="*/ 71 h 399"/>
                <a:gd name="T44" fmla="*/ 316 w 376"/>
                <a:gd name="T45" fmla="*/ 98 h 399"/>
                <a:gd name="T46" fmla="*/ 295 w 376"/>
                <a:gd name="T47" fmla="*/ 128 h 399"/>
                <a:gd name="T48" fmla="*/ 273 w 376"/>
                <a:gd name="T49" fmla="*/ 159 h 399"/>
                <a:gd name="T50" fmla="*/ 249 w 376"/>
                <a:gd name="T51" fmla="*/ 192 h 399"/>
                <a:gd name="T52" fmla="*/ 224 w 376"/>
                <a:gd name="T53" fmla="*/ 225 h 399"/>
                <a:gd name="T54" fmla="*/ 196 w 376"/>
                <a:gd name="T55" fmla="*/ 259 h 399"/>
                <a:gd name="T56" fmla="*/ 167 w 376"/>
                <a:gd name="T57" fmla="*/ 291 h 399"/>
                <a:gd name="T58" fmla="*/ 139 w 376"/>
                <a:gd name="T59" fmla="*/ 322 h 399"/>
                <a:gd name="T60" fmla="*/ 108 w 376"/>
                <a:gd name="T61" fmla="*/ 351 h 399"/>
                <a:gd name="T62" fmla="*/ 76 w 376"/>
                <a:gd name="T63" fmla="*/ 376 h 399"/>
                <a:gd name="T64" fmla="*/ 45 w 376"/>
                <a:gd name="T65" fmla="*/ 398 h 399"/>
                <a:gd name="T66" fmla="*/ 44 w 376"/>
                <a:gd name="T67" fmla="*/ 398 h 399"/>
                <a:gd name="T68" fmla="*/ 41 w 376"/>
                <a:gd name="T69" fmla="*/ 398 h 399"/>
                <a:gd name="T70" fmla="*/ 36 w 376"/>
                <a:gd name="T71" fmla="*/ 399 h 399"/>
                <a:gd name="T72" fmla="*/ 29 w 376"/>
                <a:gd name="T73" fmla="*/ 398 h 399"/>
                <a:gd name="T74" fmla="*/ 22 w 376"/>
                <a:gd name="T75" fmla="*/ 397 h 399"/>
                <a:gd name="T76" fmla="*/ 14 w 376"/>
                <a:gd name="T77" fmla="*/ 394 h 399"/>
                <a:gd name="T78" fmla="*/ 7 w 376"/>
                <a:gd name="T79" fmla="*/ 389 h 399"/>
                <a:gd name="T80" fmla="*/ 0 w 376"/>
                <a:gd name="T81" fmla="*/ 382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76" h="399">
                  <a:moveTo>
                    <a:pt x="0" y="382"/>
                  </a:moveTo>
                  <a:lnTo>
                    <a:pt x="3" y="380"/>
                  </a:lnTo>
                  <a:lnTo>
                    <a:pt x="7" y="373"/>
                  </a:lnTo>
                  <a:lnTo>
                    <a:pt x="17" y="360"/>
                  </a:lnTo>
                  <a:lnTo>
                    <a:pt x="29" y="345"/>
                  </a:lnTo>
                  <a:lnTo>
                    <a:pt x="44" y="326"/>
                  </a:lnTo>
                  <a:lnTo>
                    <a:pt x="63" y="304"/>
                  </a:lnTo>
                  <a:lnTo>
                    <a:pt x="85" y="280"/>
                  </a:lnTo>
                  <a:lnTo>
                    <a:pt x="109" y="252"/>
                  </a:lnTo>
                  <a:lnTo>
                    <a:pt x="135" y="223"/>
                  </a:lnTo>
                  <a:lnTo>
                    <a:pt x="164" y="192"/>
                  </a:lnTo>
                  <a:lnTo>
                    <a:pt x="194" y="160"/>
                  </a:lnTo>
                  <a:lnTo>
                    <a:pt x="227" y="128"/>
                  </a:lnTo>
                  <a:lnTo>
                    <a:pt x="262" y="95"/>
                  </a:lnTo>
                  <a:lnTo>
                    <a:pt x="299" y="63"/>
                  </a:lnTo>
                  <a:lnTo>
                    <a:pt x="337" y="31"/>
                  </a:lnTo>
                  <a:lnTo>
                    <a:pt x="376" y="0"/>
                  </a:lnTo>
                  <a:lnTo>
                    <a:pt x="374" y="3"/>
                  </a:lnTo>
                  <a:lnTo>
                    <a:pt x="369" y="12"/>
                  </a:lnTo>
                  <a:lnTo>
                    <a:pt x="360" y="27"/>
                  </a:lnTo>
                  <a:lnTo>
                    <a:pt x="348" y="47"/>
                  </a:lnTo>
                  <a:lnTo>
                    <a:pt x="333" y="71"/>
                  </a:lnTo>
                  <a:lnTo>
                    <a:pt x="316" y="98"/>
                  </a:lnTo>
                  <a:lnTo>
                    <a:pt x="295" y="128"/>
                  </a:lnTo>
                  <a:lnTo>
                    <a:pt x="273" y="159"/>
                  </a:lnTo>
                  <a:lnTo>
                    <a:pt x="249" y="192"/>
                  </a:lnTo>
                  <a:lnTo>
                    <a:pt x="224" y="225"/>
                  </a:lnTo>
                  <a:lnTo>
                    <a:pt x="196" y="259"/>
                  </a:lnTo>
                  <a:lnTo>
                    <a:pt x="167" y="291"/>
                  </a:lnTo>
                  <a:lnTo>
                    <a:pt x="139" y="322"/>
                  </a:lnTo>
                  <a:lnTo>
                    <a:pt x="108" y="351"/>
                  </a:lnTo>
                  <a:lnTo>
                    <a:pt x="76" y="376"/>
                  </a:lnTo>
                  <a:lnTo>
                    <a:pt x="45" y="398"/>
                  </a:lnTo>
                  <a:lnTo>
                    <a:pt x="44" y="398"/>
                  </a:lnTo>
                  <a:lnTo>
                    <a:pt x="41" y="398"/>
                  </a:lnTo>
                  <a:lnTo>
                    <a:pt x="36" y="399"/>
                  </a:lnTo>
                  <a:lnTo>
                    <a:pt x="29" y="398"/>
                  </a:lnTo>
                  <a:lnTo>
                    <a:pt x="22" y="397"/>
                  </a:lnTo>
                  <a:lnTo>
                    <a:pt x="14" y="394"/>
                  </a:lnTo>
                  <a:lnTo>
                    <a:pt x="7" y="389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7" name="Freeform 127"/>
            <p:cNvSpPr>
              <a:spLocks/>
            </p:cNvSpPr>
            <p:nvPr/>
          </p:nvSpPr>
          <p:spPr bwMode="auto">
            <a:xfrm>
              <a:off x="4632" y="858"/>
              <a:ext cx="69" cy="17"/>
            </a:xfrm>
            <a:custGeom>
              <a:avLst/>
              <a:gdLst>
                <a:gd name="T0" fmla="*/ 7 w 280"/>
                <a:gd name="T1" fmla="*/ 0 h 85"/>
                <a:gd name="T2" fmla="*/ 6 w 280"/>
                <a:gd name="T3" fmla="*/ 13 h 85"/>
                <a:gd name="T4" fmla="*/ 4 w 280"/>
                <a:gd name="T5" fmla="*/ 24 h 85"/>
                <a:gd name="T6" fmla="*/ 2 w 280"/>
                <a:gd name="T7" fmla="*/ 37 h 85"/>
                <a:gd name="T8" fmla="*/ 0 w 280"/>
                <a:gd name="T9" fmla="*/ 50 h 85"/>
                <a:gd name="T10" fmla="*/ 14 w 280"/>
                <a:gd name="T11" fmla="*/ 54 h 85"/>
                <a:gd name="T12" fmla="*/ 28 w 280"/>
                <a:gd name="T13" fmla="*/ 58 h 85"/>
                <a:gd name="T14" fmla="*/ 42 w 280"/>
                <a:gd name="T15" fmla="*/ 61 h 85"/>
                <a:gd name="T16" fmla="*/ 57 w 280"/>
                <a:gd name="T17" fmla="*/ 66 h 85"/>
                <a:gd name="T18" fmla="*/ 71 w 280"/>
                <a:gd name="T19" fmla="*/ 69 h 85"/>
                <a:gd name="T20" fmla="*/ 86 w 280"/>
                <a:gd name="T21" fmla="*/ 71 h 85"/>
                <a:gd name="T22" fmla="*/ 103 w 280"/>
                <a:gd name="T23" fmla="*/ 75 h 85"/>
                <a:gd name="T24" fmla="*/ 119 w 280"/>
                <a:gd name="T25" fmla="*/ 77 h 85"/>
                <a:gd name="T26" fmla="*/ 135 w 280"/>
                <a:gd name="T27" fmla="*/ 80 h 85"/>
                <a:gd name="T28" fmla="*/ 151 w 280"/>
                <a:gd name="T29" fmla="*/ 82 h 85"/>
                <a:gd name="T30" fmla="*/ 168 w 280"/>
                <a:gd name="T31" fmla="*/ 84 h 85"/>
                <a:gd name="T32" fmla="*/ 184 w 280"/>
                <a:gd name="T33" fmla="*/ 85 h 85"/>
                <a:gd name="T34" fmla="*/ 202 w 280"/>
                <a:gd name="T35" fmla="*/ 85 h 85"/>
                <a:gd name="T36" fmla="*/ 219 w 280"/>
                <a:gd name="T37" fmla="*/ 85 h 85"/>
                <a:gd name="T38" fmla="*/ 236 w 280"/>
                <a:gd name="T39" fmla="*/ 85 h 85"/>
                <a:gd name="T40" fmla="*/ 253 w 280"/>
                <a:gd name="T41" fmla="*/ 84 h 85"/>
                <a:gd name="T42" fmla="*/ 258 w 280"/>
                <a:gd name="T43" fmla="*/ 82 h 85"/>
                <a:gd name="T44" fmla="*/ 267 w 280"/>
                <a:gd name="T45" fmla="*/ 75 h 85"/>
                <a:gd name="T46" fmla="*/ 275 w 280"/>
                <a:gd name="T47" fmla="*/ 62 h 85"/>
                <a:gd name="T48" fmla="*/ 280 w 280"/>
                <a:gd name="T49" fmla="*/ 45 h 85"/>
                <a:gd name="T50" fmla="*/ 279 w 280"/>
                <a:gd name="T51" fmla="*/ 45 h 85"/>
                <a:gd name="T52" fmla="*/ 275 w 280"/>
                <a:gd name="T53" fmla="*/ 44 h 85"/>
                <a:gd name="T54" fmla="*/ 270 w 280"/>
                <a:gd name="T55" fmla="*/ 42 h 85"/>
                <a:gd name="T56" fmla="*/ 262 w 280"/>
                <a:gd name="T57" fmla="*/ 40 h 85"/>
                <a:gd name="T58" fmla="*/ 252 w 280"/>
                <a:gd name="T59" fmla="*/ 37 h 85"/>
                <a:gd name="T60" fmla="*/ 240 w 280"/>
                <a:gd name="T61" fmla="*/ 35 h 85"/>
                <a:gd name="T62" fmla="*/ 226 w 280"/>
                <a:gd name="T63" fmla="*/ 31 h 85"/>
                <a:gd name="T64" fmla="*/ 210 w 280"/>
                <a:gd name="T65" fmla="*/ 28 h 85"/>
                <a:gd name="T66" fmla="*/ 191 w 280"/>
                <a:gd name="T67" fmla="*/ 24 h 85"/>
                <a:gd name="T68" fmla="*/ 171 w 280"/>
                <a:gd name="T69" fmla="*/ 21 h 85"/>
                <a:gd name="T70" fmla="*/ 149 w 280"/>
                <a:gd name="T71" fmla="*/ 16 h 85"/>
                <a:gd name="T72" fmla="*/ 124 w 280"/>
                <a:gd name="T73" fmla="*/ 13 h 85"/>
                <a:gd name="T74" fmla="*/ 98 w 280"/>
                <a:gd name="T75" fmla="*/ 9 h 85"/>
                <a:gd name="T76" fmla="*/ 69 w 280"/>
                <a:gd name="T77" fmla="*/ 6 h 85"/>
                <a:gd name="T78" fmla="*/ 39 w 280"/>
                <a:gd name="T79" fmla="*/ 2 h 85"/>
                <a:gd name="T80" fmla="*/ 7 w 280"/>
                <a:gd name="T8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0" h="85">
                  <a:moveTo>
                    <a:pt x="7" y="0"/>
                  </a:moveTo>
                  <a:lnTo>
                    <a:pt x="6" y="13"/>
                  </a:lnTo>
                  <a:lnTo>
                    <a:pt x="4" y="24"/>
                  </a:lnTo>
                  <a:lnTo>
                    <a:pt x="2" y="37"/>
                  </a:lnTo>
                  <a:lnTo>
                    <a:pt x="0" y="50"/>
                  </a:lnTo>
                  <a:lnTo>
                    <a:pt x="14" y="54"/>
                  </a:lnTo>
                  <a:lnTo>
                    <a:pt x="28" y="58"/>
                  </a:lnTo>
                  <a:lnTo>
                    <a:pt x="42" y="61"/>
                  </a:lnTo>
                  <a:lnTo>
                    <a:pt x="57" y="66"/>
                  </a:lnTo>
                  <a:lnTo>
                    <a:pt x="71" y="69"/>
                  </a:lnTo>
                  <a:lnTo>
                    <a:pt x="86" y="71"/>
                  </a:lnTo>
                  <a:lnTo>
                    <a:pt x="103" y="75"/>
                  </a:lnTo>
                  <a:lnTo>
                    <a:pt x="119" y="77"/>
                  </a:lnTo>
                  <a:lnTo>
                    <a:pt x="135" y="80"/>
                  </a:lnTo>
                  <a:lnTo>
                    <a:pt x="151" y="82"/>
                  </a:lnTo>
                  <a:lnTo>
                    <a:pt x="168" y="84"/>
                  </a:lnTo>
                  <a:lnTo>
                    <a:pt x="184" y="85"/>
                  </a:lnTo>
                  <a:lnTo>
                    <a:pt x="202" y="85"/>
                  </a:lnTo>
                  <a:lnTo>
                    <a:pt x="219" y="85"/>
                  </a:lnTo>
                  <a:lnTo>
                    <a:pt x="236" y="85"/>
                  </a:lnTo>
                  <a:lnTo>
                    <a:pt x="253" y="84"/>
                  </a:lnTo>
                  <a:lnTo>
                    <a:pt x="258" y="82"/>
                  </a:lnTo>
                  <a:lnTo>
                    <a:pt x="267" y="75"/>
                  </a:lnTo>
                  <a:lnTo>
                    <a:pt x="275" y="62"/>
                  </a:lnTo>
                  <a:lnTo>
                    <a:pt x="280" y="45"/>
                  </a:lnTo>
                  <a:lnTo>
                    <a:pt x="279" y="45"/>
                  </a:lnTo>
                  <a:lnTo>
                    <a:pt x="275" y="44"/>
                  </a:lnTo>
                  <a:lnTo>
                    <a:pt x="270" y="42"/>
                  </a:lnTo>
                  <a:lnTo>
                    <a:pt x="262" y="40"/>
                  </a:lnTo>
                  <a:lnTo>
                    <a:pt x="252" y="37"/>
                  </a:lnTo>
                  <a:lnTo>
                    <a:pt x="240" y="35"/>
                  </a:lnTo>
                  <a:lnTo>
                    <a:pt x="226" y="31"/>
                  </a:lnTo>
                  <a:lnTo>
                    <a:pt x="210" y="28"/>
                  </a:lnTo>
                  <a:lnTo>
                    <a:pt x="191" y="24"/>
                  </a:lnTo>
                  <a:lnTo>
                    <a:pt x="171" y="21"/>
                  </a:lnTo>
                  <a:lnTo>
                    <a:pt x="149" y="16"/>
                  </a:lnTo>
                  <a:lnTo>
                    <a:pt x="124" y="13"/>
                  </a:lnTo>
                  <a:lnTo>
                    <a:pt x="98" y="9"/>
                  </a:lnTo>
                  <a:lnTo>
                    <a:pt x="69" y="6"/>
                  </a:lnTo>
                  <a:lnTo>
                    <a:pt x="39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8" name="Freeform 128"/>
            <p:cNvSpPr>
              <a:spLocks/>
            </p:cNvSpPr>
            <p:nvPr/>
          </p:nvSpPr>
          <p:spPr bwMode="auto">
            <a:xfrm>
              <a:off x="4599" y="856"/>
              <a:ext cx="35" cy="12"/>
            </a:xfrm>
            <a:custGeom>
              <a:avLst/>
              <a:gdLst>
                <a:gd name="T0" fmla="*/ 0 w 144"/>
                <a:gd name="T1" fmla="*/ 0 h 58"/>
                <a:gd name="T2" fmla="*/ 2 w 144"/>
                <a:gd name="T3" fmla="*/ 1 h 58"/>
                <a:gd name="T4" fmla="*/ 10 w 144"/>
                <a:gd name="T5" fmla="*/ 6 h 58"/>
                <a:gd name="T6" fmla="*/ 22 w 144"/>
                <a:gd name="T7" fmla="*/ 12 h 58"/>
                <a:gd name="T8" fmla="*/ 38 w 144"/>
                <a:gd name="T9" fmla="*/ 18 h 58"/>
                <a:gd name="T10" fmla="*/ 58 w 144"/>
                <a:gd name="T11" fmla="*/ 28 h 58"/>
                <a:gd name="T12" fmla="*/ 81 w 144"/>
                <a:gd name="T13" fmla="*/ 37 h 58"/>
                <a:gd name="T14" fmla="*/ 108 w 144"/>
                <a:gd name="T15" fmla="*/ 47 h 58"/>
                <a:gd name="T16" fmla="*/ 137 w 144"/>
                <a:gd name="T17" fmla="*/ 58 h 58"/>
                <a:gd name="T18" fmla="*/ 139 w 144"/>
                <a:gd name="T19" fmla="*/ 45 h 58"/>
                <a:gd name="T20" fmla="*/ 141 w 144"/>
                <a:gd name="T21" fmla="*/ 32 h 58"/>
                <a:gd name="T22" fmla="*/ 143 w 144"/>
                <a:gd name="T23" fmla="*/ 21 h 58"/>
                <a:gd name="T24" fmla="*/ 144 w 144"/>
                <a:gd name="T25" fmla="*/ 8 h 58"/>
                <a:gd name="T26" fmla="*/ 128 w 144"/>
                <a:gd name="T27" fmla="*/ 7 h 58"/>
                <a:gd name="T28" fmla="*/ 111 w 144"/>
                <a:gd name="T29" fmla="*/ 6 h 58"/>
                <a:gd name="T30" fmla="*/ 93 w 144"/>
                <a:gd name="T31" fmla="*/ 5 h 58"/>
                <a:gd name="T32" fmla="*/ 75 w 144"/>
                <a:gd name="T33" fmla="*/ 3 h 58"/>
                <a:gd name="T34" fmla="*/ 56 w 144"/>
                <a:gd name="T35" fmla="*/ 2 h 58"/>
                <a:gd name="T36" fmla="*/ 38 w 144"/>
                <a:gd name="T37" fmla="*/ 1 h 58"/>
                <a:gd name="T38" fmla="*/ 20 w 144"/>
                <a:gd name="T39" fmla="*/ 0 h 58"/>
                <a:gd name="T40" fmla="*/ 0 w 144"/>
                <a:gd name="T4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58">
                  <a:moveTo>
                    <a:pt x="0" y="0"/>
                  </a:moveTo>
                  <a:lnTo>
                    <a:pt x="2" y="1"/>
                  </a:lnTo>
                  <a:lnTo>
                    <a:pt x="10" y="6"/>
                  </a:lnTo>
                  <a:lnTo>
                    <a:pt x="22" y="12"/>
                  </a:lnTo>
                  <a:lnTo>
                    <a:pt x="38" y="18"/>
                  </a:lnTo>
                  <a:lnTo>
                    <a:pt x="58" y="28"/>
                  </a:lnTo>
                  <a:lnTo>
                    <a:pt x="81" y="37"/>
                  </a:lnTo>
                  <a:lnTo>
                    <a:pt x="108" y="47"/>
                  </a:lnTo>
                  <a:lnTo>
                    <a:pt x="137" y="58"/>
                  </a:lnTo>
                  <a:lnTo>
                    <a:pt x="139" y="45"/>
                  </a:lnTo>
                  <a:lnTo>
                    <a:pt x="141" y="32"/>
                  </a:lnTo>
                  <a:lnTo>
                    <a:pt x="143" y="21"/>
                  </a:lnTo>
                  <a:lnTo>
                    <a:pt x="144" y="8"/>
                  </a:lnTo>
                  <a:lnTo>
                    <a:pt x="128" y="7"/>
                  </a:lnTo>
                  <a:lnTo>
                    <a:pt x="111" y="6"/>
                  </a:lnTo>
                  <a:lnTo>
                    <a:pt x="93" y="5"/>
                  </a:lnTo>
                  <a:lnTo>
                    <a:pt x="75" y="3"/>
                  </a:lnTo>
                  <a:lnTo>
                    <a:pt x="56" y="2"/>
                  </a:lnTo>
                  <a:lnTo>
                    <a:pt x="38" y="1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9" name="Freeform 129"/>
            <p:cNvSpPr>
              <a:spLocks/>
            </p:cNvSpPr>
            <p:nvPr/>
          </p:nvSpPr>
          <p:spPr bwMode="auto">
            <a:xfrm>
              <a:off x="4621" y="729"/>
              <a:ext cx="31" cy="64"/>
            </a:xfrm>
            <a:custGeom>
              <a:avLst/>
              <a:gdLst>
                <a:gd name="T0" fmla="*/ 124 w 124"/>
                <a:gd name="T1" fmla="*/ 6 h 310"/>
                <a:gd name="T2" fmla="*/ 83 w 124"/>
                <a:gd name="T3" fmla="*/ 0 h 310"/>
                <a:gd name="T4" fmla="*/ 82 w 124"/>
                <a:gd name="T5" fmla="*/ 4 h 310"/>
                <a:gd name="T6" fmla="*/ 77 w 124"/>
                <a:gd name="T7" fmla="*/ 16 h 310"/>
                <a:gd name="T8" fmla="*/ 71 w 124"/>
                <a:gd name="T9" fmla="*/ 36 h 310"/>
                <a:gd name="T10" fmla="*/ 61 w 124"/>
                <a:gd name="T11" fmla="*/ 61 h 310"/>
                <a:gd name="T12" fmla="*/ 49 w 124"/>
                <a:gd name="T13" fmla="*/ 91 h 310"/>
                <a:gd name="T14" fmla="*/ 35 w 124"/>
                <a:gd name="T15" fmla="*/ 125 h 310"/>
                <a:gd name="T16" fmla="*/ 19 w 124"/>
                <a:gd name="T17" fmla="*/ 165 h 310"/>
                <a:gd name="T18" fmla="*/ 0 w 124"/>
                <a:gd name="T19" fmla="*/ 205 h 310"/>
                <a:gd name="T20" fmla="*/ 8 w 124"/>
                <a:gd name="T21" fmla="*/ 230 h 310"/>
                <a:gd name="T22" fmla="*/ 16 w 124"/>
                <a:gd name="T23" fmla="*/ 257 h 310"/>
                <a:gd name="T24" fmla="*/ 24 w 124"/>
                <a:gd name="T25" fmla="*/ 283 h 310"/>
                <a:gd name="T26" fmla="*/ 31 w 124"/>
                <a:gd name="T27" fmla="*/ 310 h 310"/>
                <a:gd name="T28" fmla="*/ 53 w 124"/>
                <a:gd name="T29" fmla="*/ 252 h 310"/>
                <a:gd name="T30" fmla="*/ 72 w 124"/>
                <a:gd name="T31" fmla="*/ 197 h 310"/>
                <a:gd name="T32" fmla="*/ 88 w 124"/>
                <a:gd name="T33" fmla="*/ 145 h 310"/>
                <a:gd name="T34" fmla="*/ 101 w 124"/>
                <a:gd name="T35" fmla="*/ 99 h 310"/>
                <a:gd name="T36" fmla="*/ 111 w 124"/>
                <a:gd name="T37" fmla="*/ 61 h 310"/>
                <a:gd name="T38" fmla="*/ 118 w 124"/>
                <a:gd name="T39" fmla="*/ 31 h 310"/>
                <a:gd name="T40" fmla="*/ 122 w 124"/>
                <a:gd name="T41" fmla="*/ 13 h 310"/>
                <a:gd name="T42" fmla="*/ 124 w 124"/>
                <a:gd name="T43" fmla="*/ 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4" h="310">
                  <a:moveTo>
                    <a:pt x="124" y="6"/>
                  </a:moveTo>
                  <a:lnTo>
                    <a:pt x="83" y="0"/>
                  </a:lnTo>
                  <a:lnTo>
                    <a:pt x="82" y="4"/>
                  </a:lnTo>
                  <a:lnTo>
                    <a:pt x="77" y="16"/>
                  </a:lnTo>
                  <a:lnTo>
                    <a:pt x="71" y="36"/>
                  </a:lnTo>
                  <a:lnTo>
                    <a:pt x="61" y="61"/>
                  </a:lnTo>
                  <a:lnTo>
                    <a:pt x="49" y="91"/>
                  </a:lnTo>
                  <a:lnTo>
                    <a:pt x="35" y="125"/>
                  </a:lnTo>
                  <a:lnTo>
                    <a:pt x="19" y="165"/>
                  </a:lnTo>
                  <a:lnTo>
                    <a:pt x="0" y="205"/>
                  </a:lnTo>
                  <a:lnTo>
                    <a:pt x="8" y="230"/>
                  </a:lnTo>
                  <a:lnTo>
                    <a:pt x="16" y="257"/>
                  </a:lnTo>
                  <a:lnTo>
                    <a:pt x="24" y="283"/>
                  </a:lnTo>
                  <a:lnTo>
                    <a:pt x="31" y="310"/>
                  </a:lnTo>
                  <a:lnTo>
                    <a:pt x="53" y="252"/>
                  </a:lnTo>
                  <a:lnTo>
                    <a:pt x="72" y="197"/>
                  </a:lnTo>
                  <a:lnTo>
                    <a:pt x="88" y="145"/>
                  </a:lnTo>
                  <a:lnTo>
                    <a:pt x="101" y="99"/>
                  </a:lnTo>
                  <a:lnTo>
                    <a:pt x="111" y="61"/>
                  </a:lnTo>
                  <a:lnTo>
                    <a:pt x="118" y="31"/>
                  </a:lnTo>
                  <a:lnTo>
                    <a:pt x="122" y="13"/>
                  </a:lnTo>
                  <a:lnTo>
                    <a:pt x="12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0" name="Freeform 130"/>
            <p:cNvSpPr>
              <a:spLocks/>
            </p:cNvSpPr>
            <p:nvPr/>
          </p:nvSpPr>
          <p:spPr bwMode="auto">
            <a:xfrm>
              <a:off x="4381" y="771"/>
              <a:ext cx="248" cy="96"/>
            </a:xfrm>
            <a:custGeom>
              <a:avLst/>
              <a:gdLst>
                <a:gd name="T0" fmla="*/ 661 w 1013"/>
                <a:gd name="T1" fmla="*/ 367 h 461"/>
                <a:gd name="T2" fmla="*/ 567 w 1013"/>
                <a:gd name="T3" fmla="*/ 359 h 461"/>
                <a:gd name="T4" fmla="*/ 459 w 1013"/>
                <a:gd name="T5" fmla="*/ 336 h 461"/>
                <a:gd name="T6" fmla="*/ 349 w 1013"/>
                <a:gd name="T7" fmla="*/ 302 h 461"/>
                <a:gd name="T8" fmla="*/ 242 w 1013"/>
                <a:gd name="T9" fmla="*/ 263 h 461"/>
                <a:gd name="T10" fmla="*/ 148 w 1013"/>
                <a:gd name="T11" fmla="*/ 223 h 461"/>
                <a:gd name="T12" fmla="*/ 78 w 1013"/>
                <a:gd name="T13" fmla="*/ 192 h 461"/>
                <a:gd name="T14" fmla="*/ 39 w 1013"/>
                <a:gd name="T15" fmla="*/ 174 h 461"/>
                <a:gd name="T16" fmla="*/ 32 w 1013"/>
                <a:gd name="T17" fmla="*/ 170 h 461"/>
                <a:gd name="T18" fmla="*/ 22 w 1013"/>
                <a:gd name="T19" fmla="*/ 168 h 461"/>
                <a:gd name="T20" fmla="*/ 8 w 1013"/>
                <a:gd name="T21" fmla="*/ 169 h 461"/>
                <a:gd name="T22" fmla="*/ 0 w 1013"/>
                <a:gd name="T23" fmla="*/ 178 h 461"/>
                <a:gd name="T24" fmla="*/ 7 w 1013"/>
                <a:gd name="T25" fmla="*/ 198 h 461"/>
                <a:gd name="T26" fmla="*/ 52 w 1013"/>
                <a:gd name="T27" fmla="*/ 231 h 461"/>
                <a:gd name="T28" fmla="*/ 130 w 1013"/>
                <a:gd name="T29" fmla="*/ 278 h 461"/>
                <a:gd name="T30" fmla="*/ 234 w 1013"/>
                <a:gd name="T31" fmla="*/ 332 h 461"/>
                <a:gd name="T32" fmla="*/ 351 w 1013"/>
                <a:gd name="T33" fmla="*/ 384 h 461"/>
                <a:gd name="T34" fmla="*/ 473 w 1013"/>
                <a:gd name="T35" fmla="*/ 427 h 461"/>
                <a:gd name="T36" fmla="*/ 590 w 1013"/>
                <a:gd name="T37" fmla="*/ 455 h 461"/>
                <a:gd name="T38" fmla="*/ 692 w 1013"/>
                <a:gd name="T39" fmla="*/ 460 h 461"/>
                <a:gd name="T40" fmla="*/ 758 w 1013"/>
                <a:gd name="T41" fmla="*/ 442 h 461"/>
                <a:gd name="T42" fmla="*/ 801 w 1013"/>
                <a:gd name="T43" fmla="*/ 417 h 461"/>
                <a:gd name="T44" fmla="*/ 843 w 1013"/>
                <a:gd name="T45" fmla="*/ 384 h 461"/>
                <a:gd name="T46" fmla="*/ 881 w 1013"/>
                <a:gd name="T47" fmla="*/ 342 h 461"/>
                <a:gd name="T48" fmla="*/ 916 w 1013"/>
                <a:gd name="T49" fmla="*/ 295 h 461"/>
                <a:gd name="T50" fmla="*/ 947 w 1013"/>
                <a:gd name="T51" fmla="*/ 243 h 461"/>
                <a:gd name="T52" fmla="*/ 975 w 1013"/>
                <a:gd name="T53" fmla="*/ 189 h 461"/>
                <a:gd name="T54" fmla="*/ 1002 w 1013"/>
                <a:gd name="T55" fmla="*/ 132 h 461"/>
                <a:gd name="T56" fmla="*/ 1006 w 1013"/>
                <a:gd name="T57" fmla="*/ 78 h 461"/>
                <a:gd name="T58" fmla="*/ 990 w 1013"/>
                <a:gd name="T59" fmla="*/ 25 h 461"/>
                <a:gd name="T60" fmla="*/ 968 w 1013"/>
                <a:gd name="T61" fmla="*/ 29 h 461"/>
                <a:gd name="T62" fmla="*/ 939 w 1013"/>
                <a:gd name="T63" fmla="*/ 89 h 461"/>
                <a:gd name="T64" fmla="*/ 906 w 1013"/>
                <a:gd name="T65" fmla="*/ 147 h 461"/>
                <a:gd name="T66" fmla="*/ 872 w 1013"/>
                <a:gd name="T67" fmla="*/ 204 h 461"/>
                <a:gd name="T68" fmla="*/ 835 w 1013"/>
                <a:gd name="T69" fmla="*/ 256 h 461"/>
                <a:gd name="T70" fmla="*/ 798 w 1013"/>
                <a:gd name="T71" fmla="*/ 299 h 461"/>
                <a:gd name="T72" fmla="*/ 759 w 1013"/>
                <a:gd name="T73" fmla="*/ 334 h 461"/>
                <a:gd name="T74" fmla="*/ 720 w 1013"/>
                <a:gd name="T75" fmla="*/ 357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13" h="461">
                  <a:moveTo>
                    <a:pt x="700" y="363"/>
                  </a:moveTo>
                  <a:lnTo>
                    <a:pt x="661" y="367"/>
                  </a:lnTo>
                  <a:lnTo>
                    <a:pt x="616" y="366"/>
                  </a:lnTo>
                  <a:lnTo>
                    <a:pt x="567" y="359"/>
                  </a:lnTo>
                  <a:lnTo>
                    <a:pt x="515" y="349"/>
                  </a:lnTo>
                  <a:lnTo>
                    <a:pt x="459" y="336"/>
                  </a:lnTo>
                  <a:lnTo>
                    <a:pt x="404" y="319"/>
                  </a:lnTo>
                  <a:lnTo>
                    <a:pt x="349" y="302"/>
                  </a:lnTo>
                  <a:lnTo>
                    <a:pt x="295" y="282"/>
                  </a:lnTo>
                  <a:lnTo>
                    <a:pt x="242" y="263"/>
                  </a:lnTo>
                  <a:lnTo>
                    <a:pt x="193" y="242"/>
                  </a:lnTo>
                  <a:lnTo>
                    <a:pt x="148" y="223"/>
                  </a:lnTo>
                  <a:lnTo>
                    <a:pt x="110" y="207"/>
                  </a:lnTo>
                  <a:lnTo>
                    <a:pt x="78" y="192"/>
                  </a:lnTo>
                  <a:lnTo>
                    <a:pt x="54" y="182"/>
                  </a:lnTo>
                  <a:lnTo>
                    <a:pt x="39" y="174"/>
                  </a:lnTo>
                  <a:lnTo>
                    <a:pt x="33" y="172"/>
                  </a:lnTo>
                  <a:lnTo>
                    <a:pt x="32" y="170"/>
                  </a:lnTo>
                  <a:lnTo>
                    <a:pt x="28" y="169"/>
                  </a:lnTo>
                  <a:lnTo>
                    <a:pt x="22" y="168"/>
                  </a:lnTo>
                  <a:lnTo>
                    <a:pt x="15" y="168"/>
                  </a:lnTo>
                  <a:lnTo>
                    <a:pt x="8" y="169"/>
                  </a:lnTo>
                  <a:lnTo>
                    <a:pt x="2" y="172"/>
                  </a:lnTo>
                  <a:lnTo>
                    <a:pt x="0" y="178"/>
                  </a:lnTo>
                  <a:lnTo>
                    <a:pt x="0" y="189"/>
                  </a:lnTo>
                  <a:lnTo>
                    <a:pt x="7" y="198"/>
                  </a:lnTo>
                  <a:lnTo>
                    <a:pt x="24" y="213"/>
                  </a:lnTo>
                  <a:lnTo>
                    <a:pt x="52" y="231"/>
                  </a:lnTo>
                  <a:lnTo>
                    <a:pt x="87" y="253"/>
                  </a:lnTo>
                  <a:lnTo>
                    <a:pt x="130" y="278"/>
                  </a:lnTo>
                  <a:lnTo>
                    <a:pt x="180" y="304"/>
                  </a:lnTo>
                  <a:lnTo>
                    <a:pt x="234" y="332"/>
                  </a:lnTo>
                  <a:lnTo>
                    <a:pt x="291" y="358"/>
                  </a:lnTo>
                  <a:lnTo>
                    <a:pt x="351" y="384"/>
                  </a:lnTo>
                  <a:lnTo>
                    <a:pt x="412" y="407"/>
                  </a:lnTo>
                  <a:lnTo>
                    <a:pt x="473" y="427"/>
                  </a:lnTo>
                  <a:lnTo>
                    <a:pt x="533" y="443"/>
                  </a:lnTo>
                  <a:lnTo>
                    <a:pt x="590" y="455"/>
                  </a:lnTo>
                  <a:lnTo>
                    <a:pt x="644" y="461"/>
                  </a:lnTo>
                  <a:lnTo>
                    <a:pt x="692" y="460"/>
                  </a:lnTo>
                  <a:lnTo>
                    <a:pt x="735" y="451"/>
                  </a:lnTo>
                  <a:lnTo>
                    <a:pt x="758" y="442"/>
                  </a:lnTo>
                  <a:lnTo>
                    <a:pt x="781" y="431"/>
                  </a:lnTo>
                  <a:lnTo>
                    <a:pt x="801" y="417"/>
                  </a:lnTo>
                  <a:lnTo>
                    <a:pt x="822" y="401"/>
                  </a:lnTo>
                  <a:lnTo>
                    <a:pt x="843" y="384"/>
                  </a:lnTo>
                  <a:lnTo>
                    <a:pt x="861" y="364"/>
                  </a:lnTo>
                  <a:lnTo>
                    <a:pt x="881" y="342"/>
                  </a:lnTo>
                  <a:lnTo>
                    <a:pt x="898" y="319"/>
                  </a:lnTo>
                  <a:lnTo>
                    <a:pt x="916" y="295"/>
                  </a:lnTo>
                  <a:lnTo>
                    <a:pt x="932" y="269"/>
                  </a:lnTo>
                  <a:lnTo>
                    <a:pt x="947" y="243"/>
                  </a:lnTo>
                  <a:lnTo>
                    <a:pt x="962" y="216"/>
                  </a:lnTo>
                  <a:lnTo>
                    <a:pt x="975" y="189"/>
                  </a:lnTo>
                  <a:lnTo>
                    <a:pt x="989" y="161"/>
                  </a:lnTo>
                  <a:lnTo>
                    <a:pt x="1002" y="132"/>
                  </a:lnTo>
                  <a:lnTo>
                    <a:pt x="1013" y="105"/>
                  </a:lnTo>
                  <a:lnTo>
                    <a:pt x="1006" y="78"/>
                  </a:lnTo>
                  <a:lnTo>
                    <a:pt x="998" y="52"/>
                  </a:lnTo>
                  <a:lnTo>
                    <a:pt x="990" y="25"/>
                  </a:lnTo>
                  <a:lnTo>
                    <a:pt x="982" y="0"/>
                  </a:lnTo>
                  <a:lnTo>
                    <a:pt x="968" y="29"/>
                  </a:lnTo>
                  <a:lnTo>
                    <a:pt x="954" y="59"/>
                  </a:lnTo>
                  <a:lnTo>
                    <a:pt x="939" y="89"/>
                  </a:lnTo>
                  <a:lnTo>
                    <a:pt x="922" y="119"/>
                  </a:lnTo>
                  <a:lnTo>
                    <a:pt x="906" y="147"/>
                  </a:lnTo>
                  <a:lnTo>
                    <a:pt x="889" y="176"/>
                  </a:lnTo>
                  <a:lnTo>
                    <a:pt x="872" y="204"/>
                  </a:lnTo>
                  <a:lnTo>
                    <a:pt x="853" y="230"/>
                  </a:lnTo>
                  <a:lnTo>
                    <a:pt x="835" y="256"/>
                  </a:lnTo>
                  <a:lnTo>
                    <a:pt x="816" y="279"/>
                  </a:lnTo>
                  <a:lnTo>
                    <a:pt x="798" y="299"/>
                  </a:lnTo>
                  <a:lnTo>
                    <a:pt x="778" y="318"/>
                  </a:lnTo>
                  <a:lnTo>
                    <a:pt x="759" y="334"/>
                  </a:lnTo>
                  <a:lnTo>
                    <a:pt x="739" y="347"/>
                  </a:lnTo>
                  <a:lnTo>
                    <a:pt x="720" y="357"/>
                  </a:lnTo>
                  <a:lnTo>
                    <a:pt x="700" y="3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1" name="Freeform 131"/>
            <p:cNvSpPr>
              <a:spLocks/>
            </p:cNvSpPr>
            <p:nvPr/>
          </p:nvSpPr>
          <p:spPr bwMode="auto">
            <a:xfrm>
              <a:off x="4365" y="582"/>
              <a:ext cx="85" cy="62"/>
            </a:xfrm>
            <a:custGeom>
              <a:avLst/>
              <a:gdLst>
                <a:gd name="T0" fmla="*/ 351 w 351"/>
                <a:gd name="T1" fmla="*/ 302 h 302"/>
                <a:gd name="T2" fmla="*/ 328 w 351"/>
                <a:gd name="T3" fmla="*/ 272 h 302"/>
                <a:gd name="T4" fmla="*/ 306 w 351"/>
                <a:gd name="T5" fmla="*/ 243 h 302"/>
                <a:gd name="T6" fmla="*/ 286 w 351"/>
                <a:gd name="T7" fmla="*/ 215 h 302"/>
                <a:gd name="T8" fmla="*/ 267 w 351"/>
                <a:gd name="T9" fmla="*/ 188 h 302"/>
                <a:gd name="T10" fmla="*/ 249 w 351"/>
                <a:gd name="T11" fmla="*/ 162 h 302"/>
                <a:gd name="T12" fmla="*/ 233 w 351"/>
                <a:gd name="T13" fmla="*/ 137 h 302"/>
                <a:gd name="T14" fmla="*/ 218 w 351"/>
                <a:gd name="T15" fmla="*/ 114 h 302"/>
                <a:gd name="T16" fmla="*/ 205 w 351"/>
                <a:gd name="T17" fmla="*/ 92 h 302"/>
                <a:gd name="T18" fmla="*/ 192 w 351"/>
                <a:gd name="T19" fmla="*/ 71 h 302"/>
                <a:gd name="T20" fmla="*/ 182 w 351"/>
                <a:gd name="T21" fmla="*/ 54 h 302"/>
                <a:gd name="T22" fmla="*/ 174 w 351"/>
                <a:gd name="T23" fmla="*/ 38 h 302"/>
                <a:gd name="T24" fmla="*/ 166 w 351"/>
                <a:gd name="T25" fmla="*/ 25 h 302"/>
                <a:gd name="T26" fmla="*/ 160 w 351"/>
                <a:gd name="T27" fmla="*/ 14 h 302"/>
                <a:gd name="T28" fmla="*/ 157 w 351"/>
                <a:gd name="T29" fmla="*/ 7 h 302"/>
                <a:gd name="T30" fmla="*/ 154 w 351"/>
                <a:gd name="T31" fmla="*/ 1 h 302"/>
                <a:gd name="T32" fmla="*/ 153 w 351"/>
                <a:gd name="T33" fmla="*/ 0 h 302"/>
                <a:gd name="T34" fmla="*/ 139 w 351"/>
                <a:gd name="T35" fmla="*/ 37 h 302"/>
                <a:gd name="T36" fmla="*/ 123 w 351"/>
                <a:gd name="T37" fmla="*/ 74 h 302"/>
                <a:gd name="T38" fmla="*/ 107 w 351"/>
                <a:gd name="T39" fmla="*/ 111 h 302"/>
                <a:gd name="T40" fmla="*/ 88 w 351"/>
                <a:gd name="T41" fmla="*/ 147 h 302"/>
                <a:gd name="T42" fmla="*/ 68 w 351"/>
                <a:gd name="T43" fmla="*/ 184 h 302"/>
                <a:gd name="T44" fmla="*/ 46 w 351"/>
                <a:gd name="T45" fmla="*/ 220 h 302"/>
                <a:gd name="T46" fmla="*/ 24 w 351"/>
                <a:gd name="T47" fmla="*/ 256 h 302"/>
                <a:gd name="T48" fmla="*/ 0 w 351"/>
                <a:gd name="T49" fmla="*/ 291 h 302"/>
                <a:gd name="T50" fmla="*/ 19 w 351"/>
                <a:gd name="T51" fmla="*/ 289 h 302"/>
                <a:gd name="T52" fmla="*/ 37 w 351"/>
                <a:gd name="T53" fmla="*/ 286 h 302"/>
                <a:gd name="T54" fmla="*/ 55 w 351"/>
                <a:gd name="T55" fmla="*/ 285 h 302"/>
                <a:gd name="T56" fmla="*/ 74 w 351"/>
                <a:gd name="T57" fmla="*/ 282 h 302"/>
                <a:gd name="T58" fmla="*/ 92 w 351"/>
                <a:gd name="T59" fmla="*/ 281 h 302"/>
                <a:gd name="T60" fmla="*/ 111 w 351"/>
                <a:gd name="T61" fmla="*/ 281 h 302"/>
                <a:gd name="T62" fmla="*/ 129 w 351"/>
                <a:gd name="T63" fmla="*/ 280 h 302"/>
                <a:gd name="T64" fmla="*/ 148 w 351"/>
                <a:gd name="T65" fmla="*/ 280 h 302"/>
                <a:gd name="T66" fmla="*/ 160 w 351"/>
                <a:gd name="T67" fmla="*/ 280 h 302"/>
                <a:gd name="T68" fmla="*/ 174 w 351"/>
                <a:gd name="T69" fmla="*/ 280 h 302"/>
                <a:gd name="T70" fmla="*/ 187 w 351"/>
                <a:gd name="T71" fmla="*/ 281 h 302"/>
                <a:gd name="T72" fmla="*/ 199 w 351"/>
                <a:gd name="T73" fmla="*/ 281 h 302"/>
                <a:gd name="T74" fmla="*/ 213 w 351"/>
                <a:gd name="T75" fmla="*/ 282 h 302"/>
                <a:gd name="T76" fmla="*/ 226 w 351"/>
                <a:gd name="T77" fmla="*/ 283 h 302"/>
                <a:gd name="T78" fmla="*/ 238 w 351"/>
                <a:gd name="T79" fmla="*/ 285 h 302"/>
                <a:gd name="T80" fmla="*/ 251 w 351"/>
                <a:gd name="T81" fmla="*/ 286 h 302"/>
                <a:gd name="T82" fmla="*/ 264 w 351"/>
                <a:gd name="T83" fmla="*/ 287 h 302"/>
                <a:gd name="T84" fmla="*/ 277 w 351"/>
                <a:gd name="T85" fmla="*/ 289 h 302"/>
                <a:gd name="T86" fmla="*/ 289 w 351"/>
                <a:gd name="T87" fmla="*/ 290 h 302"/>
                <a:gd name="T88" fmla="*/ 302 w 351"/>
                <a:gd name="T89" fmla="*/ 293 h 302"/>
                <a:gd name="T90" fmla="*/ 315 w 351"/>
                <a:gd name="T91" fmla="*/ 295 h 302"/>
                <a:gd name="T92" fmla="*/ 327 w 351"/>
                <a:gd name="T93" fmla="*/ 297 h 302"/>
                <a:gd name="T94" fmla="*/ 339 w 351"/>
                <a:gd name="T95" fmla="*/ 299 h 302"/>
                <a:gd name="T96" fmla="*/ 351 w 351"/>
                <a:gd name="T97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302">
                  <a:moveTo>
                    <a:pt x="351" y="302"/>
                  </a:moveTo>
                  <a:lnTo>
                    <a:pt x="328" y="272"/>
                  </a:lnTo>
                  <a:lnTo>
                    <a:pt x="306" y="243"/>
                  </a:lnTo>
                  <a:lnTo>
                    <a:pt x="286" y="215"/>
                  </a:lnTo>
                  <a:lnTo>
                    <a:pt x="267" y="188"/>
                  </a:lnTo>
                  <a:lnTo>
                    <a:pt x="249" y="162"/>
                  </a:lnTo>
                  <a:lnTo>
                    <a:pt x="233" y="137"/>
                  </a:lnTo>
                  <a:lnTo>
                    <a:pt x="218" y="114"/>
                  </a:lnTo>
                  <a:lnTo>
                    <a:pt x="205" y="92"/>
                  </a:lnTo>
                  <a:lnTo>
                    <a:pt x="192" y="71"/>
                  </a:lnTo>
                  <a:lnTo>
                    <a:pt x="182" y="54"/>
                  </a:lnTo>
                  <a:lnTo>
                    <a:pt x="174" y="38"/>
                  </a:lnTo>
                  <a:lnTo>
                    <a:pt x="166" y="25"/>
                  </a:lnTo>
                  <a:lnTo>
                    <a:pt x="160" y="14"/>
                  </a:lnTo>
                  <a:lnTo>
                    <a:pt x="157" y="7"/>
                  </a:lnTo>
                  <a:lnTo>
                    <a:pt x="154" y="1"/>
                  </a:lnTo>
                  <a:lnTo>
                    <a:pt x="153" y="0"/>
                  </a:lnTo>
                  <a:lnTo>
                    <a:pt x="139" y="37"/>
                  </a:lnTo>
                  <a:lnTo>
                    <a:pt x="123" y="74"/>
                  </a:lnTo>
                  <a:lnTo>
                    <a:pt x="107" y="111"/>
                  </a:lnTo>
                  <a:lnTo>
                    <a:pt x="88" y="147"/>
                  </a:lnTo>
                  <a:lnTo>
                    <a:pt x="68" y="184"/>
                  </a:lnTo>
                  <a:lnTo>
                    <a:pt x="46" y="220"/>
                  </a:lnTo>
                  <a:lnTo>
                    <a:pt x="24" y="256"/>
                  </a:lnTo>
                  <a:lnTo>
                    <a:pt x="0" y="291"/>
                  </a:lnTo>
                  <a:lnTo>
                    <a:pt x="19" y="289"/>
                  </a:lnTo>
                  <a:lnTo>
                    <a:pt x="37" y="286"/>
                  </a:lnTo>
                  <a:lnTo>
                    <a:pt x="55" y="285"/>
                  </a:lnTo>
                  <a:lnTo>
                    <a:pt x="74" y="282"/>
                  </a:lnTo>
                  <a:lnTo>
                    <a:pt x="92" y="281"/>
                  </a:lnTo>
                  <a:lnTo>
                    <a:pt x="111" y="281"/>
                  </a:lnTo>
                  <a:lnTo>
                    <a:pt x="129" y="280"/>
                  </a:lnTo>
                  <a:lnTo>
                    <a:pt x="148" y="280"/>
                  </a:lnTo>
                  <a:lnTo>
                    <a:pt x="160" y="280"/>
                  </a:lnTo>
                  <a:lnTo>
                    <a:pt x="174" y="280"/>
                  </a:lnTo>
                  <a:lnTo>
                    <a:pt x="187" y="281"/>
                  </a:lnTo>
                  <a:lnTo>
                    <a:pt x="199" y="281"/>
                  </a:lnTo>
                  <a:lnTo>
                    <a:pt x="213" y="282"/>
                  </a:lnTo>
                  <a:lnTo>
                    <a:pt x="226" y="283"/>
                  </a:lnTo>
                  <a:lnTo>
                    <a:pt x="238" y="285"/>
                  </a:lnTo>
                  <a:lnTo>
                    <a:pt x="251" y="286"/>
                  </a:lnTo>
                  <a:lnTo>
                    <a:pt x="264" y="287"/>
                  </a:lnTo>
                  <a:lnTo>
                    <a:pt x="277" y="289"/>
                  </a:lnTo>
                  <a:lnTo>
                    <a:pt x="289" y="290"/>
                  </a:lnTo>
                  <a:lnTo>
                    <a:pt x="302" y="293"/>
                  </a:lnTo>
                  <a:lnTo>
                    <a:pt x="315" y="295"/>
                  </a:lnTo>
                  <a:lnTo>
                    <a:pt x="327" y="297"/>
                  </a:lnTo>
                  <a:lnTo>
                    <a:pt x="339" y="299"/>
                  </a:lnTo>
                  <a:lnTo>
                    <a:pt x="351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2" name="Freeform 132"/>
            <p:cNvSpPr>
              <a:spLocks/>
            </p:cNvSpPr>
            <p:nvPr/>
          </p:nvSpPr>
          <p:spPr bwMode="auto">
            <a:xfrm>
              <a:off x="4184" y="640"/>
              <a:ext cx="353" cy="272"/>
            </a:xfrm>
            <a:custGeom>
              <a:avLst/>
              <a:gdLst>
                <a:gd name="T0" fmla="*/ 1076 w 1442"/>
                <a:gd name="T1" fmla="*/ 19 h 1318"/>
                <a:gd name="T2" fmla="*/ 1052 w 1442"/>
                <a:gd name="T3" fmla="*/ 15 h 1318"/>
                <a:gd name="T4" fmla="*/ 1026 w 1442"/>
                <a:gd name="T5" fmla="*/ 10 h 1318"/>
                <a:gd name="T6" fmla="*/ 1001 w 1442"/>
                <a:gd name="T7" fmla="*/ 7 h 1318"/>
                <a:gd name="T8" fmla="*/ 975 w 1442"/>
                <a:gd name="T9" fmla="*/ 5 h 1318"/>
                <a:gd name="T10" fmla="*/ 950 w 1442"/>
                <a:gd name="T11" fmla="*/ 2 h 1318"/>
                <a:gd name="T12" fmla="*/ 924 w 1442"/>
                <a:gd name="T13" fmla="*/ 1 h 1318"/>
                <a:gd name="T14" fmla="*/ 897 w 1442"/>
                <a:gd name="T15" fmla="*/ 0 h 1318"/>
                <a:gd name="T16" fmla="*/ 866 w 1442"/>
                <a:gd name="T17" fmla="*/ 0 h 1318"/>
                <a:gd name="T18" fmla="*/ 829 w 1442"/>
                <a:gd name="T19" fmla="*/ 1 h 1318"/>
                <a:gd name="T20" fmla="*/ 792 w 1442"/>
                <a:gd name="T21" fmla="*/ 5 h 1318"/>
                <a:gd name="T22" fmla="*/ 756 w 1442"/>
                <a:gd name="T23" fmla="*/ 9 h 1318"/>
                <a:gd name="T24" fmla="*/ 684 w 1442"/>
                <a:gd name="T25" fmla="*/ 84 h 1318"/>
                <a:gd name="T26" fmla="*/ 568 w 1442"/>
                <a:gd name="T27" fmla="*/ 223 h 1318"/>
                <a:gd name="T28" fmla="*/ 446 w 1442"/>
                <a:gd name="T29" fmla="*/ 350 h 1318"/>
                <a:gd name="T30" fmla="*/ 324 w 1442"/>
                <a:gd name="T31" fmla="*/ 464 h 1318"/>
                <a:gd name="T32" fmla="*/ 212 w 1442"/>
                <a:gd name="T33" fmla="*/ 560 h 1318"/>
                <a:gd name="T34" fmla="*/ 116 w 1442"/>
                <a:gd name="T35" fmla="*/ 637 h 1318"/>
                <a:gd name="T36" fmla="*/ 45 w 1442"/>
                <a:gd name="T37" fmla="*/ 690 h 1318"/>
                <a:gd name="T38" fmla="*/ 6 w 1442"/>
                <a:gd name="T39" fmla="*/ 719 h 1318"/>
                <a:gd name="T40" fmla="*/ 78 w 1442"/>
                <a:gd name="T41" fmla="*/ 757 h 1318"/>
                <a:gd name="T42" fmla="*/ 218 w 1442"/>
                <a:gd name="T43" fmla="*/ 841 h 1318"/>
                <a:gd name="T44" fmla="*/ 334 w 1442"/>
                <a:gd name="T45" fmla="*/ 936 h 1318"/>
                <a:gd name="T46" fmla="*/ 428 w 1442"/>
                <a:gd name="T47" fmla="*/ 1035 h 1318"/>
                <a:gd name="T48" fmla="*/ 502 w 1442"/>
                <a:gd name="T49" fmla="*/ 1131 h 1318"/>
                <a:gd name="T50" fmla="*/ 556 w 1442"/>
                <a:gd name="T51" fmla="*/ 1214 h 1318"/>
                <a:gd name="T52" fmla="*/ 591 w 1442"/>
                <a:gd name="T53" fmla="*/ 1277 h 1318"/>
                <a:gd name="T54" fmla="*/ 608 w 1442"/>
                <a:gd name="T55" fmla="*/ 1313 h 1318"/>
                <a:gd name="T56" fmla="*/ 631 w 1442"/>
                <a:gd name="T57" fmla="*/ 1306 h 1318"/>
                <a:gd name="T58" fmla="*/ 671 w 1442"/>
                <a:gd name="T59" fmla="*/ 1283 h 1318"/>
                <a:gd name="T60" fmla="*/ 709 w 1442"/>
                <a:gd name="T61" fmla="*/ 1259 h 1318"/>
                <a:gd name="T62" fmla="*/ 747 w 1442"/>
                <a:gd name="T63" fmla="*/ 1236 h 1318"/>
                <a:gd name="T64" fmla="*/ 783 w 1442"/>
                <a:gd name="T65" fmla="*/ 1212 h 1318"/>
                <a:gd name="T66" fmla="*/ 818 w 1442"/>
                <a:gd name="T67" fmla="*/ 1188 h 1318"/>
                <a:gd name="T68" fmla="*/ 851 w 1442"/>
                <a:gd name="T69" fmla="*/ 1163 h 1318"/>
                <a:gd name="T70" fmla="*/ 883 w 1442"/>
                <a:gd name="T71" fmla="*/ 1139 h 1318"/>
                <a:gd name="T72" fmla="*/ 937 w 1442"/>
                <a:gd name="T73" fmla="*/ 1097 h 1318"/>
                <a:gd name="T74" fmla="*/ 1010 w 1442"/>
                <a:gd name="T75" fmla="*/ 1035 h 1318"/>
                <a:gd name="T76" fmla="*/ 1075 w 1442"/>
                <a:gd name="T77" fmla="*/ 974 h 1318"/>
                <a:gd name="T78" fmla="*/ 1132 w 1442"/>
                <a:gd name="T79" fmla="*/ 915 h 1318"/>
                <a:gd name="T80" fmla="*/ 1183 w 1442"/>
                <a:gd name="T81" fmla="*/ 855 h 1318"/>
                <a:gd name="T82" fmla="*/ 1229 w 1442"/>
                <a:gd name="T83" fmla="*/ 797 h 1318"/>
                <a:gd name="T84" fmla="*/ 1268 w 1442"/>
                <a:gd name="T85" fmla="*/ 741 h 1318"/>
                <a:gd name="T86" fmla="*/ 1304 w 1442"/>
                <a:gd name="T87" fmla="*/ 688 h 1318"/>
                <a:gd name="T88" fmla="*/ 1356 w 1442"/>
                <a:gd name="T89" fmla="*/ 592 h 1318"/>
                <a:gd name="T90" fmla="*/ 1406 w 1442"/>
                <a:gd name="T91" fmla="*/ 472 h 1318"/>
                <a:gd name="T92" fmla="*/ 1432 w 1442"/>
                <a:gd name="T93" fmla="*/ 385 h 1318"/>
                <a:gd name="T94" fmla="*/ 1441 w 1442"/>
                <a:gd name="T95" fmla="*/ 336 h 1318"/>
                <a:gd name="T96" fmla="*/ 1415 w 1442"/>
                <a:gd name="T97" fmla="*/ 316 h 1318"/>
                <a:gd name="T98" fmla="*/ 1364 w 1442"/>
                <a:gd name="T99" fmla="*/ 283 h 1318"/>
                <a:gd name="T100" fmla="*/ 1315 w 1442"/>
                <a:gd name="T101" fmla="*/ 248 h 1318"/>
                <a:gd name="T102" fmla="*/ 1268 w 1442"/>
                <a:gd name="T103" fmla="*/ 210 h 1318"/>
                <a:gd name="T104" fmla="*/ 1223 w 1442"/>
                <a:gd name="T105" fmla="*/ 169 h 1318"/>
                <a:gd name="T106" fmla="*/ 1182 w 1442"/>
                <a:gd name="T107" fmla="*/ 128 h 1318"/>
                <a:gd name="T108" fmla="*/ 1142 w 1442"/>
                <a:gd name="T109" fmla="*/ 85 h 1318"/>
                <a:gd name="T110" fmla="*/ 1106 w 1442"/>
                <a:gd name="T111" fmla="*/ 43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42" h="1318">
                  <a:moveTo>
                    <a:pt x="1088" y="22"/>
                  </a:moveTo>
                  <a:lnTo>
                    <a:pt x="1076" y="19"/>
                  </a:lnTo>
                  <a:lnTo>
                    <a:pt x="1064" y="17"/>
                  </a:lnTo>
                  <a:lnTo>
                    <a:pt x="1052" y="15"/>
                  </a:lnTo>
                  <a:lnTo>
                    <a:pt x="1039" y="13"/>
                  </a:lnTo>
                  <a:lnTo>
                    <a:pt x="1026" y="10"/>
                  </a:lnTo>
                  <a:lnTo>
                    <a:pt x="1014" y="9"/>
                  </a:lnTo>
                  <a:lnTo>
                    <a:pt x="1001" y="7"/>
                  </a:lnTo>
                  <a:lnTo>
                    <a:pt x="988" y="6"/>
                  </a:lnTo>
                  <a:lnTo>
                    <a:pt x="975" y="5"/>
                  </a:lnTo>
                  <a:lnTo>
                    <a:pt x="963" y="3"/>
                  </a:lnTo>
                  <a:lnTo>
                    <a:pt x="950" y="2"/>
                  </a:lnTo>
                  <a:lnTo>
                    <a:pt x="936" y="1"/>
                  </a:lnTo>
                  <a:lnTo>
                    <a:pt x="924" y="1"/>
                  </a:lnTo>
                  <a:lnTo>
                    <a:pt x="911" y="0"/>
                  </a:lnTo>
                  <a:lnTo>
                    <a:pt x="897" y="0"/>
                  </a:lnTo>
                  <a:lnTo>
                    <a:pt x="885" y="0"/>
                  </a:lnTo>
                  <a:lnTo>
                    <a:pt x="866" y="0"/>
                  </a:lnTo>
                  <a:lnTo>
                    <a:pt x="848" y="1"/>
                  </a:lnTo>
                  <a:lnTo>
                    <a:pt x="829" y="1"/>
                  </a:lnTo>
                  <a:lnTo>
                    <a:pt x="811" y="2"/>
                  </a:lnTo>
                  <a:lnTo>
                    <a:pt x="792" y="5"/>
                  </a:lnTo>
                  <a:lnTo>
                    <a:pt x="774" y="6"/>
                  </a:lnTo>
                  <a:lnTo>
                    <a:pt x="756" y="9"/>
                  </a:lnTo>
                  <a:lnTo>
                    <a:pt x="737" y="11"/>
                  </a:lnTo>
                  <a:lnTo>
                    <a:pt x="684" y="84"/>
                  </a:lnTo>
                  <a:lnTo>
                    <a:pt x="627" y="154"/>
                  </a:lnTo>
                  <a:lnTo>
                    <a:pt x="568" y="223"/>
                  </a:lnTo>
                  <a:lnTo>
                    <a:pt x="507" y="288"/>
                  </a:lnTo>
                  <a:lnTo>
                    <a:pt x="446" y="350"/>
                  </a:lnTo>
                  <a:lnTo>
                    <a:pt x="384" y="409"/>
                  </a:lnTo>
                  <a:lnTo>
                    <a:pt x="324" y="464"/>
                  </a:lnTo>
                  <a:lnTo>
                    <a:pt x="266" y="514"/>
                  </a:lnTo>
                  <a:lnTo>
                    <a:pt x="212" y="560"/>
                  </a:lnTo>
                  <a:lnTo>
                    <a:pt x="161" y="601"/>
                  </a:lnTo>
                  <a:lnTo>
                    <a:pt x="116" y="637"/>
                  </a:lnTo>
                  <a:lnTo>
                    <a:pt x="77" y="667"/>
                  </a:lnTo>
                  <a:lnTo>
                    <a:pt x="45" y="690"/>
                  </a:lnTo>
                  <a:lnTo>
                    <a:pt x="21" y="707"/>
                  </a:lnTo>
                  <a:lnTo>
                    <a:pt x="6" y="719"/>
                  </a:lnTo>
                  <a:lnTo>
                    <a:pt x="0" y="722"/>
                  </a:lnTo>
                  <a:lnTo>
                    <a:pt x="78" y="757"/>
                  </a:lnTo>
                  <a:lnTo>
                    <a:pt x="151" y="797"/>
                  </a:lnTo>
                  <a:lnTo>
                    <a:pt x="218" y="841"/>
                  </a:lnTo>
                  <a:lnTo>
                    <a:pt x="278" y="888"/>
                  </a:lnTo>
                  <a:lnTo>
                    <a:pt x="334" y="936"/>
                  </a:lnTo>
                  <a:lnTo>
                    <a:pt x="384" y="986"/>
                  </a:lnTo>
                  <a:lnTo>
                    <a:pt x="428" y="1035"/>
                  </a:lnTo>
                  <a:lnTo>
                    <a:pt x="468" y="1084"/>
                  </a:lnTo>
                  <a:lnTo>
                    <a:pt x="502" y="1131"/>
                  </a:lnTo>
                  <a:lnTo>
                    <a:pt x="531" y="1175"/>
                  </a:lnTo>
                  <a:lnTo>
                    <a:pt x="556" y="1214"/>
                  </a:lnTo>
                  <a:lnTo>
                    <a:pt x="576" y="1249"/>
                  </a:lnTo>
                  <a:lnTo>
                    <a:pt x="591" y="1277"/>
                  </a:lnTo>
                  <a:lnTo>
                    <a:pt x="602" y="1299"/>
                  </a:lnTo>
                  <a:lnTo>
                    <a:pt x="608" y="1313"/>
                  </a:lnTo>
                  <a:lnTo>
                    <a:pt x="610" y="1318"/>
                  </a:lnTo>
                  <a:lnTo>
                    <a:pt x="631" y="1306"/>
                  </a:lnTo>
                  <a:lnTo>
                    <a:pt x="651" y="1295"/>
                  </a:lnTo>
                  <a:lnTo>
                    <a:pt x="671" y="1283"/>
                  </a:lnTo>
                  <a:lnTo>
                    <a:pt x="691" y="1270"/>
                  </a:lnTo>
                  <a:lnTo>
                    <a:pt x="709" y="1259"/>
                  </a:lnTo>
                  <a:lnTo>
                    <a:pt x="729" y="1247"/>
                  </a:lnTo>
                  <a:lnTo>
                    <a:pt x="747" y="1236"/>
                  </a:lnTo>
                  <a:lnTo>
                    <a:pt x="766" y="1223"/>
                  </a:lnTo>
                  <a:lnTo>
                    <a:pt x="783" y="1212"/>
                  </a:lnTo>
                  <a:lnTo>
                    <a:pt x="800" y="1200"/>
                  </a:lnTo>
                  <a:lnTo>
                    <a:pt x="818" y="1188"/>
                  </a:lnTo>
                  <a:lnTo>
                    <a:pt x="835" y="1176"/>
                  </a:lnTo>
                  <a:lnTo>
                    <a:pt x="851" y="1163"/>
                  </a:lnTo>
                  <a:lnTo>
                    <a:pt x="867" y="1152"/>
                  </a:lnTo>
                  <a:lnTo>
                    <a:pt x="883" y="1139"/>
                  </a:lnTo>
                  <a:lnTo>
                    <a:pt x="899" y="1128"/>
                  </a:lnTo>
                  <a:lnTo>
                    <a:pt x="937" y="1097"/>
                  </a:lnTo>
                  <a:lnTo>
                    <a:pt x="974" y="1067"/>
                  </a:lnTo>
                  <a:lnTo>
                    <a:pt x="1010" y="1035"/>
                  </a:lnTo>
                  <a:lnTo>
                    <a:pt x="1042" y="1006"/>
                  </a:lnTo>
                  <a:lnTo>
                    <a:pt x="1075" y="974"/>
                  </a:lnTo>
                  <a:lnTo>
                    <a:pt x="1103" y="944"/>
                  </a:lnTo>
                  <a:lnTo>
                    <a:pt x="1132" y="915"/>
                  </a:lnTo>
                  <a:lnTo>
                    <a:pt x="1159" y="885"/>
                  </a:lnTo>
                  <a:lnTo>
                    <a:pt x="1183" y="855"/>
                  </a:lnTo>
                  <a:lnTo>
                    <a:pt x="1207" y="826"/>
                  </a:lnTo>
                  <a:lnTo>
                    <a:pt x="1229" y="797"/>
                  </a:lnTo>
                  <a:lnTo>
                    <a:pt x="1250" y="769"/>
                  </a:lnTo>
                  <a:lnTo>
                    <a:pt x="1268" y="741"/>
                  </a:lnTo>
                  <a:lnTo>
                    <a:pt x="1286" y="714"/>
                  </a:lnTo>
                  <a:lnTo>
                    <a:pt x="1304" y="688"/>
                  </a:lnTo>
                  <a:lnTo>
                    <a:pt x="1319" y="661"/>
                  </a:lnTo>
                  <a:lnTo>
                    <a:pt x="1356" y="592"/>
                  </a:lnTo>
                  <a:lnTo>
                    <a:pt x="1384" y="529"/>
                  </a:lnTo>
                  <a:lnTo>
                    <a:pt x="1406" y="472"/>
                  </a:lnTo>
                  <a:lnTo>
                    <a:pt x="1422" y="424"/>
                  </a:lnTo>
                  <a:lnTo>
                    <a:pt x="1432" y="385"/>
                  </a:lnTo>
                  <a:lnTo>
                    <a:pt x="1438" y="355"/>
                  </a:lnTo>
                  <a:lnTo>
                    <a:pt x="1441" y="336"/>
                  </a:lnTo>
                  <a:lnTo>
                    <a:pt x="1442" y="331"/>
                  </a:lnTo>
                  <a:lnTo>
                    <a:pt x="1415" y="316"/>
                  </a:lnTo>
                  <a:lnTo>
                    <a:pt x="1389" y="299"/>
                  </a:lnTo>
                  <a:lnTo>
                    <a:pt x="1364" y="283"/>
                  </a:lnTo>
                  <a:lnTo>
                    <a:pt x="1339" y="265"/>
                  </a:lnTo>
                  <a:lnTo>
                    <a:pt x="1315" y="248"/>
                  </a:lnTo>
                  <a:lnTo>
                    <a:pt x="1291" y="228"/>
                  </a:lnTo>
                  <a:lnTo>
                    <a:pt x="1268" y="210"/>
                  </a:lnTo>
                  <a:lnTo>
                    <a:pt x="1245" y="189"/>
                  </a:lnTo>
                  <a:lnTo>
                    <a:pt x="1223" y="169"/>
                  </a:lnTo>
                  <a:lnTo>
                    <a:pt x="1202" y="149"/>
                  </a:lnTo>
                  <a:lnTo>
                    <a:pt x="1182" y="128"/>
                  </a:lnTo>
                  <a:lnTo>
                    <a:pt x="1161" y="106"/>
                  </a:lnTo>
                  <a:lnTo>
                    <a:pt x="1142" y="85"/>
                  </a:lnTo>
                  <a:lnTo>
                    <a:pt x="1124" y="64"/>
                  </a:lnTo>
                  <a:lnTo>
                    <a:pt x="1106" y="43"/>
                  </a:lnTo>
                  <a:lnTo>
                    <a:pt x="108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3" name="Freeform 133"/>
            <p:cNvSpPr>
              <a:spLocks/>
            </p:cNvSpPr>
            <p:nvPr/>
          </p:nvSpPr>
          <p:spPr bwMode="auto">
            <a:xfrm>
              <a:off x="4388" y="613"/>
              <a:ext cx="35" cy="28"/>
            </a:xfrm>
            <a:custGeom>
              <a:avLst/>
              <a:gdLst>
                <a:gd name="T0" fmla="*/ 139 w 139"/>
                <a:gd name="T1" fmla="*/ 133 h 133"/>
                <a:gd name="T2" fmla="*/ 121 w 139"/>
                <a:gd name="T3" fmla="*/ 105 h 133"/>
                <a:gd name="T4" fmla="*/ 106 w 139"/>
                <a:gd name="T5" fmla="*/ 80 h 133"/>
                <a:gd name="T6" fmla="*/ 92 w 139"/>
                <a:gd name="T7" fmla="*/ 56 h 133"/>
                <a:gd name="T8" fmla="*/ 82 w 139"/>
                <a:gd name="T9" fmla="*/ 37 h 133"/>
                <a:gd name="T10" fmla="*/ 74 w 139"/>
                <a:gd name="T11" fmla="*/ 22 h 133"/>
                <a:gd name="T12" fmla="*/ 67 w 139"/>
                <a:gd name="T13" fmla="*/ 10 h 133"/>
                <a:gd name="T14" fmla="*/ 63 w 139"/>
                <a:gd name="T15" fmla="*/ 2 h 133"/>
                <a:gd name="T16" fmla="*/ 62 w 139"/>
                <a:gd name="T17" fmla="*/ 0 h 133"/>
                <a:gd name="T18" fmla="*/ 56 w 139"/>
                <a:gd name="T19" fmla="*/ 16 h 133"/>
                <a:gd name="T20" fmla="*/ 49 w 139"/>
                <a:gd name="T21" fmla="*/ 32 h 133"/>
                <a:gd name="T22" fmla="*/ 42 w 139"/>
                <a:gd name="T23" fmla="*/ 48 h 133"/>
                <a:gd name="T24" fmla="*/ 34 w 139"/>
                <a:gd name="T25" fmla="*/ 65 h 133"/>
                <a:gd name="T26" fmla="*/ 26 w 139"/>
                <a:gd name="T27" fmla="*/ 81 h 133"/>
                <a:gd name="T28" fmla="*/ 18 w 139"/>
                <a:gd name="T29" fmla="*/ 97 h 133"/>
                <a:gd name="T30" fmla="*/ 9 w 139"/>
                <a:gd name="T31" fmla="*/ 113 h 133"/>
                <a:gd name="T32" fmla="*/ 0 w 139"/>
                <a:gd name="T33" fmla="*/ 129 h 133"/>
                <a:gd name="T34" fmla="*/ 7 w 139"/>
                <a:gd name="T35" fmla="*/ 129 h 133"/>
                <a:gd name="T36" fmla="*/ 13 w 139"/>
                <a:gd name="T37" fmla="*/ 128 h 133"/>
                <a:gd name="T38" fmla="*/ 19 w 139"/>
                <a:gd name="T39" fmla="*/ 128 h 133"/>
                <a:gd name="T40" fmla="*/ 25 w 139"/>
                <a:gd name="T41" fmla="*/ 128 h 133"/>
                <a:gd name="T42" fmla="*/ 31 w 139"/>
                <a:gd name="T43" fmla="*/ 128 h 133"/>
                <a:gd name="T44" fmla="*/ 38 w 139"/>
                <a:gd name="T45" fmla="*/ 128 h 133"/>
                <a:gd name="T46" fmla="*/ 44 w 139"/>
                <a:gd name="T47" fmla="*/ 128 h 133"/>
                <a:gd name="T48" fmla="*/ 51 w 139"/>
                <a:gd name="T49" fmla="*/ 128 h 133"/>
                <a:gd name="T50" fmla="*/ 62 w 139"/>
                <a:gd name="T51" fmla="*/ 128 h 133"/>
                <a:gd name="T52" fmla="*/ 72 w 139"/>
                <a:gd name="T53" fmla="*/ 128 h 133"/>
                <a:gd name="T54" fmla="*/ 84 w 139"/>
                <a:gd name="T55" fmla="*/ 128 h 133"/>
                <a:gd name="T56" fmla="*/ 95 w 139"/>
                <a:gd name="T57" fmla="*/ 129 h 133"/>
                <a:gd name="T58" fmla="*/ 107 w 139"/>
                <a:gd name="T59" fmla="*/ 129 h 133"/>
                <a:gd name="T60" fmla="*/ 117 w 139"/>
                <a:gd name="T61" fmla="*/ 130 h 133"/>
                <a:gd name="T62" fmla="*/ 129 w 139"/>
                <a:gd name="T63" fmla="*/ 131 h 133"/>
                <a:gd name="T64" fmla="*/ 139 w 139"/>
                <a:gd name="T6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9" h="133">
                  <a:moveTo>
                    <a:pt x="139" y="133"/>
                  </a:moveTo>
                  <a:lnTo>
                    <a:pt x="121" y="105"/>
                  </a:lnTo>
                  <a:lnTo>
                    <a:pt x="106" y="80"/>
                  </a:lnTo>
                  <a:lnTo>
                    <a:pt x="92" y="56"/>
                  </a:lnTo>
                  <a:lnTo>
                    <a:pt x="82" y="37"/>
                  </a:lnTo>
                  <a:lnTo>
                    <a:pt x="74" y="22"/>
                  </a:lnTo>
                  <a:lnTo>
                    <a:pt x="67" y="10"/>
                  </a:lnTo>
                  <a:lnTo>
                    <a:pt x="63" y="2"/>
                  </a:lnTo>
                  <a:lnTo>
                    <a:pt x="62" y="0"/>
                  </a:lnTo>
                  <a:lnTo>
                    <a:pt x="56" y="16"/>
                  </a:lnTo>
                  <a:lnTo>
                    <a:pt x="49" y="32"/>
                  </a:lnTo>
                  <a:lnTo>
                    <a:pt x="42" y="48"/>
                  </a:lnTo>
                  <a:lnTo>
                    <a:pt x="34" y="65"/>
                  </a:lnTo>
                  <a:lnTo>
                    <a:pt x="26" y="81"/>
                  </a:lnTo>
                  <a:lnTo>
                    <a:pt x="18" y="97"/>
                  </a:lnTo>
                  <a:lnTo>
                    <a:pt x="9" y="113"/>
                  </a:lnTo>
                  <a:lnTo>
                    <a:pt x="0" y="129"/>
                  </a:lnTo>
                  <a:lnTo>
                    <a:pt x="7" y="129"/>
                  </a:lnTo>
                  <a:lnTo>
                    <a:pt x="13" y="128"/>
                  </a:lnTo>
                  <a:lnTo>
                    <a:pt x="19" y="128"/>
                  </a:lnTo>
                  <a:lnTo>
                    <a:pt x="25" y="128"/>
                  </a:lnTo>
                  <a:lnTo>
                    <a:pt x="31" y="128"/>
                  </a:lnTo>
                  <a:lnTo>
                    <a:pt x="38" y="128"/>
                  </a:lnTo>
                  <a:lnTo>
                    <a:pt x="44" y="128"/>
                  </a:lnTo>
                  <a:lnTo>
                    <a:pt x="51" y="128"/>
                  </a:lnTo>
                  <a:lnTo>
                    <a:pt x="62" y="128"/>
                  </a:lnTo>
                  <a:lnTo>
                    <a:pt x="72" y="128"/>
                  </a:lnTo>
                  <a:lnTo>
                    <a:pt x="84" y="128"/>
                  </a:lnTo>
                  <a:lnTo>
                    <a:pt x="95" y="129"/>
                  </a:lnTo>
                  <a:lnTo>
                    <a:pt x="107" y="129"/>
                  </a:lnTo>
                  <a:lnTo>
                    <a:pt x="117" y="130"/>
                  </a:lnTo>
                  <a:lnTo>
                    <a:pt x="129" y="131"/>
                  </a:lnTo>
                  <a:lnTo>
                    <a:pt x="139" y="133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4" name="Freeform 134"/>
            <p:cNvSpPr>
              <a:spLocks/>
            </p:cNvSpPr>
            <p:nvPr/>
          </p:nvSpPr>
          <p:spPr bwMode="auto">
            <a:xfrm>
              <a:off x="4220" y="640"/>
              <a:ext cx="296" cy="251"/>
            </a:xfrm>
            <a:custGeom>
              <a:avLst/>
              <a:gdLst>
                <a:gd name="T0" fmla="*/ 65 w 1207"/>
                <a:gd name="T1" fmla="*/ 736 h 1216"/>
                <a:gd name="T2" fmla="*/ 178 w 1207"/>
                <a:gd name="T3" fmla="*/ 811 h 1216"/>
                <a:gd name="T4" fmla="*/ 272 w 1207"/>
                <a:gd name="T5" fmla="*/ 894 h 1216"/>
                <a:gd name="T6" fmla="*/ 349 w 1207"/>
                <a:gd name="T7" fmla="*/ 979 h 1216"/>
                <a:gd name="T8" fmla="*/ 409 w 1207"/>
                <a:gd name="T9" fmla="*/ 1060 h 1216"/>
                <a:gd name="T10" fmla="*/ 453 w 1207"/>
                <a:gd name="T11" fmla="*/ 1130 h 1216"/>
                <a:gd name="T12" fmla="*/ 482 w 1207"/>
                <a:gd name="T13" fmla="*/ 1183 h 1216"/>
                <a:gd name="T14" fmla="*/ 496 w 1207"/>
                <a:gd name="T15" fmla="*/ 1213 h 1216"/>
                <a:gd name="T16" fmla="*/ 615 w 1207"/>
                <a:gd name="T17" fmla="*/ 1145 h 1216"/>
                <a:gd name="T18" fmla="*/ 810 w 1207"/>
                <a:gd name="T19" fmla="*/ 999 h 1216"/>
                <a:gd name="T20" fmla="*/ 957 w 1207"/>
                <a:gd name="T21" fmla="*/ 853 h 1216"/>
                <a:gd name="T22" fmla="*/ 1063 w 1207"/>
                <a:gd name="T23" fmla="*/ 716 h 1216"/>
                <a:gd name="T24" fmla="*/ 1134 w 1207"/>
                <a:gd name="T25" fmla="*/ 594 h 1216"/>
                <a:gd name="T26" fmla="*/ 1177 w 1207"/>
                <a:gd name="T27" fmla="*/ 493 h 1216"/>
                <a:gd name="T28" fmla="*/ 1199 w 1207"/>
                <a:gd name="T29" fmla="*/ 419 h 1216"/>
                <a:gd name="T30" fmla="*/ 1206 w 1207"/>
                <a:gd name="T31" fmla="*/ 379 h 1216"/>
                <a:gd name="T32" fmla="*/ 1175 w 1207"/>
                <a:gd name="T33" fmla="*/ 355 h 1216"/>
                <a:gd name="T34" fmla="*/ 1113 w 1207"/>
                <a:gd name="T35" fmla="*/ 313 h 1216"/>
                <a:gd name="T36" fmla="*/ 1056 w 1207"/>
                <a:gd name="T37" fmla="*/ 268 h 1216"/>
                <a:gd name="T38" fmla="*/ 1005 w 1207"/>
                <a:gd name="T39" fmla="*/ 220 h 1216"/>
                <a:gd name="T40" fmla="*/ 956 w 1207"/>
                <a:gd name="T41" fmla="*/ 170 h 1216"/>
                <a:gd name="T42" fmla="*/ 914 w 1207"/>
                <a:gd name="T43" fmla="*/ 121 h 1216"/>
                <a:gd name="T44" fmla="*/ 876 w 1207"/>
                <a:gd name="T45" fmla="*/ 72 h 1216"/>
                <a:gd name="T46" fmla="*/ 842 w 1207"/>
                <a:gd name="T47" fmla="*/ 26 h 1216"/>
                <a:gd name="T48" fmla="*/ 817 w 1207"/>
                <a:gd name="T49" fmla="*/ 3 h 1216"/>
                <a:gd name="T50" fmla="*/ 795 w 1207"/>
                <a:gd name="T51" fmla="*/ 1 h 1216"/>
                <a:gd name="T52" fmla="*/ 772 w 1207"/>
                <a:gd name="T53" fmla="*/ 0 h 1216"/>
                <a:gd name="T54" fmla="*/ 750 w 1207"/>
                <a:gd name="T55" fmla="*/ 0 h 1216"/>
                <a:gd name="T56" fmla="*/ 732 w 1207"/>
                <a:gd name="T57" fmla="*/ 0 h 1216"/>
                <a:gd name="T58" fmla="*/ 719 w 1207"/>
                <a:gd name="T59" fmla="*/ 0 h 1216"/>
                <a:gd name="T60" fmla="*/ 707 w 1207"/>
                <a:gd name="T61" fmla="*/ 0 h 1216"/>
                <a:gd name="T62" fmla="*/ 695 w 1207"/>
                <a:gd name="T63" fmla="*/ 1 h 1216"/>
                <a:gd name="T64" fmla="*/ 645 w 1207"/>
                <a:gd name="T65" fmla="*/ 68 h 1216"/>
                <a:gd name="T66" fmla="*/ 546 w 1207"/>
                <a:gd name="T67" fmla="*/ 200 h 1216"/>
                <a:gd name="T68" fmla="*/ 436 w 1207"/>
                <a:gd name="T69" fmla="*/ 324 h 1216"/>
                <a:gd name="T70" fmla="*/ 322 w 1207"/>
                <a:gd name="T71" fmla="*/ 436 h 1216"/>
                <a:gd name="T72" fmla="*/ 212 w 1207"/>
                <a:gd name="T73" fmla="*/ 534 h 1216"/>
                <a:gd name="T74" fmla="*/ 118 w 1207"/>
                <a:gd name="T75" fmla="*/ 614 h 1216"/>
                <a:gd name="T76" fmla="*/ 45 w 1207"/>
                <a:gd name="T77" fmla="*/ 670 h 1216"/>
                <a:gd name="T78" fmla="*/ 6 w 1207"/>
                <a:gd name="T79" fmla="*/ 700 h 1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07" h="1216">
                  <a:moveTo>
                    <a:pt x="0" y="704"/>
                  </a:moveTo>
                  <a:lnTo>
                    <a:pt x="65" y="736"/>
                  </a:lnTo>
                  <a:lnTo>
                    <a:pt x="124" y="772"/>
                  </a:lnTo>
                  <a:lnTo>
                    <a:pt x="178" y="811"/>
                  </a:lnTo>
                  <a:lnTo>
                    <a:pt x="227" y="851"/>
                  </a:lnTo>
                  <a:lnTo>
                    <a:pt x="272" y="894"/>
                  </a:lnTo>
                  <a:lnTo>
                    <a:pt x="314" y="936"/>
                  </a:lnTo>
                  <a:lnTo>
                    <a:pt x="349" y="979"/>
                  </a:lnTo>
                  <a:lnTo>
                    <a:pt x="381" y="1021"/>
                  </a:lnTo>
                  <a:lnTo>
                    <a:pt x="409" y="1060"/>
                  </a:lnTo>
                  <a:lnTo>
                    <a:pt x="433" y="1097"/>
                  </a:lnTo>
                  <a:lnTo>
                    <a:pt x="453" y="1130"/>
                  </a:lnTo>
                  <a:lnTo>
                    <a:pt x="469" y="1159"/>
                  </a:lnTo>
                  <a:lnTo>
                    <a:pt x="482" y="1183"/>
                  </a:lnTo>
                  <a:lnTo>
                    <a:pt x="490" y="1201"/>
                  </a:lnTo>
                  <a:lnTo>
                    <a:pt x="496" y="1213"/>
                  </a:lnTo>
                  <a:lnTo>
                    <a:pt x="497" y="1216"/>
                  </a:lnTo>
                  <a:lnTo>
                    <a:pt x="615" y="1145"/>
                  </a:lnTo>
                  <a:lnTo>
                    <a:pt x="719" y="1072"/>
                  </a:lnTo>
                  <a:lnTo>
                    <a:pt x="810" y="999"/>
                  </a:lnTo>
                  <a:lnTo>
                    <a:pt x="889" y="926"/>
                  </a:lnTo>
                  <a:lnTo>
                    <a:pt x="957" y="853"/>
                  </a:lnTo>
                  <a:lnTo>
                    <a:pt x="1015" y="784"/>
                  </a:lnTo>
                  <a:lnTo>
                    <a:pt x="1063" y="716"/>
                  </a:lnTo>
                  <a:lnTo>
                    <a:pt x="1102" y="653"/>
                  </a:lnTo>
                  <a:lnTo>
                    <a:pt x="1134" y="594"/>
                  </a:lnTo>
                  <a:lnTo>
                    <a:pt x="1159" y="540"/>
                  </a:lnTo>
                  <a:lnTo>
                    <a:pt x="1177" y="493"/>
                  </a:lnTo>
                  <a:lnTo>
                    <a:pt x="1190" y="451"/>
                  </a:lnTo>
                  <a:lnTo>
                    <a:pt x="1199" y="419"/>
                  </a:lnTo>
                  <a:lnTo>
                    <a:pt x="1204" y="394"/>
                  </a:lnTo>
                  <a:lnTo>
                    <a:pt x="1206" y="379"/>
                  </a:lnTo>
                  <a:lnTo>
                    <a:pt x="1207" y="373"/>
                  </a:lnTo>
                  <a:lnTo>
                    <a:pt x="1175" y="355"/>
                  </a:lnTo>
                  <a:lnTo>
                    <a:pt x="1144" y="335"/>
                  </a:lnTo>
                  <a:lnTo>
                    <a:pt x="1113" y="313"/>
                  </a:lnTo>
                  <a:lnTo>
                    <a:pt x="1084" y="291"/>
                  </a:lnTo>
                  <a:lnTo>
                    <a:pt x="1056" y="268"/>
                  </a:lnTo>
                  <a:lnTo>
                    <a:pt x="1030" y="245"/>
                  </a:lnTo>
                  <a:lnTo>
                    <a:pt x="1005" y="220"/>
                  </a:lnTo>
                  <a:lnTo>
                    <a:pt x="979" y="196"/>
                  </a:lnTo>
                  <a:lnTo>
                    <a:pt x="956" y="170"/>
                  </a:lnTo>
                  <a:lnTo>
                    <a:pt x="934" y="146"/>
                  </a:lnTo>
                  <a:lnTo>
                    <a:pt x="914" y="121"/>
                  </a:lnTo>
                  <a:lnTo>
                    <a:pt x="894" y="97"/>
                  </a:lnTo>
                  <a:lnTo>
                    <a:pt x="876" y="72"/>
                  </a:lnTo>
                  <a:lnTo>
                    <a:pt x="858" y="49"/>
                  </a:lnTo>
                  <a:lnTo>
                    <a:pt x="842" y="26"/>
                  </a:lnTo>
                  <a:lnTo>
                    <a:pt x="827" y="5"/>
                  </a:lnTo>
                  <a:lnTo>
                    <a:pt x="817" y="3"/>
                  </a:lnTo>
                  <a:lnTo>
                    <a:pt x="805" y="2"/>
                  </a:lnTo>
                  <a:lnTo>
                    <a:pt x="795" y="1"/>
                  </a:lnTo>
                  <a:lnTo>
                    <a:pt x="783" y="1"/>
                  </a:lnTo>
                  <a:lnTo>
                    <a:pt x="772" y="0"/>
                  </a:lnTo>
                  <a:lnTo>
                    <a:pt x="760" y="0"/>
                  </a:lnTo>
                  <a:lnTo>
                    <a:pt x="750" y="0"/>
                  </a:lnTo>
                  <a:lnTo>
                    <a:pt x="739" y="0"/>
                  </a:lnTo>
                  <a:lnTo>
                    <a:pt x="732" y="0"/>
                  </a:lnTo>
                  <a:lnTo>
                    <a:pt x="726" y="0"/>
                  </a:lnTo>
                  <a:lnTo>
                    <a:pt x="719" y="0"/>
                  </a:lnTo>
                  <a:lnTo>
                    <a:pt x="713" y="0"/>
                  </a:lnTo>
                  <a:lnTo>
                    <a:pt x="707" y="0"/>
                  </a:lnTo>
                  <a:lnTo>
                    <a:pt x="701" y="0"/>
                  </a:lnTo>
                  <a:lnTo>
                    <a:pt x="695" y="1"/>
                  </a:lnTo>
                  <a:lnTo>
                    <a:pt x="688" y="1"/>
                  </a:lnTo>
                  <a:lnTo>
                    <a:pt x="645" y="68"/>
                  </a:lnTo>
                  <a:lnTo>
                    <a:pt x="598" y="135"/>
                  </a:lnTo>
                  <a:lnTo>
                    <a:pt x="546" y="200"/>
                  </a:lnTo>
                  <a:lnTo>
                    <a:pt x="492" y="263"/>
                  </a:lnTo>
                  <a:lnTo>
                    <a:pt x="436" y="324"/>
                  </a:lnTo>
                  <a:lnTo>
                    <a:pt x="378" y="382"/>
                  </a:lnTo>
                  <a:lnTo>
                    <a:pt x="322" y="436"/>
                  </a:lnTo>
                  <a:lnTo>
                    <a:pt x="265" y="487"/>
                  </a:lnTo>
                  <a:lnTo>
                    <a:pt x="212" y="534"/>
                  </a:lnTo>
                  <a:lnTo>
                    <a:pt x="163" y="577"/>
                  </a:lnTo>
                  <a:lnTo>
                    <a:pt x="118" y="614"/>
                  </a:lnTo>
                  <a:lnTo>
                    <a:pt x="79" y="645"/>
                  </a:lnTo>
                  <a:lnTo>
                    <a:pt x="45" y="670"/>
                  </a:lnTo>
                  <a:lnTo>
                    <a:pt x="21" y="689"/>
                  </a:lnTo>
                  <a:lnTo>
                    <a:pt x="6" y="700"/>
                  </a:lnTo>
                  <a:lnTo>
                    <a:pt x="0" y="704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5" name="Freeform 135"/>
            <p:cNvSpPr>
              <a:spLocks/>
            </p:cNvSpPr>
            <p:nvPr/>
          </p:nvSpPr>
          <p:spPr bwMode="auto">
            <a:xfrm>
              <a:off x="4373" y="649"/>
              <a:ext cx="66" cy="63"/>
            </a:xfrm>
            <a:custGeom>
              <a:avLst/>
              <a:gdLst>
                <a:gd name="T0" fmla="*/ 97 w 270"/>
                <a:gd name="T1" fmla="*/ 29 h 306"/>
                <a:gd name="T2" fmla="*/ 75 w 270"/>
                <a:gd name="T3" fmla="*/ 40 h 306"/>
                <a:gd name="T4" fmla="*/ 65 w 270"/>
                <a:gd name="T5" fmla="*/ 77 h 306"/>
                <a:gd name="T6" fmla="*/ 47 w 270"/>
                <a:gd name="T7" fmla="*/ 85 h 306"/>
                <a:gd name="T8" fmla="*/ 35 w 270"/>
                <a:gd name="T9" fmla="*/ 110 h 306"/>
                <a:gd name="T10" fmla="*/ 25 w 270"/>
                <a:gd name="T11" fmla="*/ 124 h 306"/>
                <a:gd name="T12" fmla="*/ 13 w 270"/>
                <a:gd name="T13" fmla="*/ 127 h 306"/>
                <a:gd name="T14" fmla="*/ 4 w 270"/>
                <a:gd name="T15" fmla="*/ 133 h 306"/>
                <a:gd name="T16" fmla="*/ 0 w 270"/>
                <a:gd name="T17" fmla="*/ 150 h 306"/>
                <a:gd name="T18" fmla="*/ 13 w 270"/>
                <a:gd name="T19" fmla="*/ 165 h 306"/>
                <a:gd name="T20" fmla="*/ 32 w 270"/>
                <a:gd name="T21" fmla="*/ 169 h 306"/>
                <a:gd name="T22" fmla="*/ 32 w 270"/>
                <a:gd name="T23" fmla="*/ 185 h 306"/>
                <a:gd name="T24" fmla="*/ 30 w 270"/>
                <a:gd name="T25" fmla="*/ 206 h 306"/>
                <a:gd name="T26" fmla="*/ 37 w 270"/>
                <a:gd name="T27" fmla="*/ 222 h 306"/>
                <a:gd name="T28" fmla="*/ 58 w 270"/>
                <a:gd name="T29" fmla="*/ 226 h 306"/>
                <a:gd name="T30" fmla="*/ 71 w 270"/>
                <a:gd name="T31" fmla="*/ 241 h 306"/>
                <a:gd name="T32" fmla="*/ 78 w 270"/>
                <a:gd name="T33" fmla="*/ 260 h 306"/>
                <a:gd name="T34" fmla="*/ 86 w 270"/>
                <a:gd name="T35" fmla="*/ 270 h 306"/>
                <a:gd name="T36" fmla="*/ 105 w 270"/>
                <a:gd name="T37" fmla="*/ 267 h 306"/>
                <a:gd name="T38" fmla="*/ 117 w 270"/>
                <a:gd name="T39" fmla="*/ 277 h 306"/>
                <a:gd name="T40" fmla="*/ 124 w 270"/>
                <a:gd name="T41" fmla="*/ 296 h 306"/>
                <a:gd name="T42" fmla="*/ 135 w 270"/>
                <a:gd name="T43" fmla="*/ 306 h 306"/>
                <a:gd name="T44" fmla="*/ 154 w 270"/>
                <a:gd name="T45" fmla="*/ 297 h 306"/>
                <a:gd name="T46" fmla="*/ 164 w 270"/>
                <a:gd name="T47" fmla="*/ 279 h 306"/>
                <a:gd name="T48" fmla="*/ 170 w 270"/>
                <a:gd name="T49" fmla="*/ 263 h 306"/>
                <a:gd name="T50" fmla="*/ 179 w 270"/>
                <a:gd name="T51" fmla="*/ 256 h 306"/>
                <a:gd name="T52" fmla="*/ 194 w 270"/>
                <a:gd name="T53" fmla="*/ 261 h 306"/>
                <a:gd name="T54" fmla="*/ 207 w 270"/>
                <a:gd name="T55" fmla="*/ 260 h 306"/>
                <a:gd name="T56" fmla="*/ 217 w 270"/>
                <a:gd name="T57" fmla="*/ 252 h 306"/>
                <a:gd name="T58" fmla="*/ 219 w 270"/>
                <a:gd name="T59" fmla="*/ 236 h 306"/>
                <a:gd name="T60" fmla="*/ 216 w 270"/>
                <a:gd name="T61" fmla="*/ 217 h 306"/>
                <a:gd name="T62" fmla="*/ 225 w 270"/>
                <a:gd name="T63" fmla="*/ 209 h 306"/>
                <a:gd name="T64" fmla="*/ 241 w 270"/>
                <a:gd name="T65" fmla="*/ 203 h 306"/>
                <a:gd name="T66" fmla="*/ 253 w 270"/>
                <a:gd name="T67" fmla="*/ 195 h 306"/>
                <a:gd name="T68" fmla="*/ 255 w 270"/>
                <a:gd name="T69" fmla="*/ 164 h 306"/>
                <a:gd name="T70" fmla="*/ 270 w 270"/>
                <a:gd name="T71" fmla="*/ 150 h 306"/>
                <a:gd name="T72" fmla="*/ 263 w 270"/>
                <a:gd name="T73" fmla="*/ 127 h 306"/>
                <a:gd name="T74" fmla="*/ 246 w 270"/>
                <a:gd name="T75" fmla="*/ 120 h 306"/>
                <a:gd name="T76" fmla="*/ 245 w 270"/>
                <a:gd name="T77" fmla="*/ 95 h 306"/>
                <a:gd name="T78" fmla="*/ 233 w 270"/>
                <a:gd name="T79" fmla="*/ 70 h 306"/>
                <a:gd name="T80" fmla="*/ 212 w 270"/>
                <a:gd name="T81" fmla="*/ 73 h 306"/>
                <a:gd name="T82" fmla="*/ 209 w 270"/>
                <a:gd name="T83" fmla="*/ 63 h 306"/>
                <a:gd name="T84" fmla="*/ 208 w 270"/>
                <a:gd name="T85" fmla="*/ 44 h 306"/>
                <a:gd name="T86" fmla="*/ 200 w 270"/>
                <a:gd name="T87" fmla="*/ 33 h 306"/>
                <a:gd name="T88" fmla="*/ 180 w 270"/>
                <a:gd name="T89" fmla="*/ 36 h 306"/>
                <a:gd name="T90" fmla="*/ 174 w 270"/>
                <a:gd name="T91" fmla="*/ 26 h 306"/>
                <a:gd name="T92" fmla="*/ 173 w 270"/>
                <a:gd name="T93" fmla="*/ 9 h 306"/>
                <a:gd name="T94" fmla="*/ 163 w 270"/>
                <a:gd name="T95" fmla="*/ 2 h 306"/>
                <a:gd name="T96" fmla="*/ 144 w 270"/>
                <a:gd name="T97" fmla="*/ 8 h 306"/>
                <a:gd name="T98" fmla="*/ 132 w 270"/>
                <a:gd name="T99" fmla="*/ 3 h 306"/>
                <a:gd name="T100" fmla="*/ 118 w 270"/>
                <a:gd name="T101" fmla="*/ 0 h 306"/>
                <a:gd name="T102" fmla="*/ 106 w 270"/>
                <a:gd name="T103" fmla="*/ 1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0" h="306">
                  <a:moveTo>
                    <a:pt x="102" y="31"/>
                  </a:moveTo>
                  <a:lnTo>
                    <a:pt x="97" y="29"/>
                  </a:lnTo>
                  <a:lnTo>
                    <a:pt x="87" y="31"/>
                  </a:lnTo>
                  <a:lnTo>
                    <a:pt x="75" y="40"/>
                  </a:lnTo>
                  <a:lnTo>
                    <a:pt x="70" y="62"/>
                  </a:lnTo>
                  <a:lnTo>
                    <a:pt x="65" y="77"/>
                  </a:lnTo>
                  <a:lnTo>
                    <a:pt x="57" y="81"/>
                  </a:lnTo>
                  <a:lnTo>
                    <a:pt x="47" y="85"/>
                  </a:lnTo>
                  <a:lnTo>
                    <a:pt x="40" y="97"/>
                  </a:lnTo>
                  <a:lnTo>
                    <a:pt x="35" y="110"/>
                  </a:lnTo>
                  <a:lnTo>
                    <a:pt x="30" y="119"/>
                  </a:lnTo>
                  <a:lnTo>
                    <a:pt x="25" y="124"/>
                  </a:lnTo>
                  <a:lnTo>
                    <a:pt x="19" y="126"/>
                  </a:lnTo>
                  <a:lnTo>
                    <a:pt x="13" y="127"/>
                  </a:lnTo>
                  <a:lnTo>
                    <a:pt x="7" y="130"/>
                  </a:lnTo>
                  <a:lnTo>
                    <a:pt x="4" y="133"/>
                  </a:lnTo>
                  <a:lnTo>
                    <a:pt x="2" y="139"/>
                  </a:lnTo>
                  <a:lnTo>
                    <a:pt x="0" y="150"/>
                  </a:lnTo>
                  <a:lnTo>
                    <a:pt x="4" y="160"/>
                  </a:lnTo>
                  <a:lnTo>
                    <a:pt x="13" y="165"/>
                  </a:lnTo>
                  <a:lnTo>
                    <a:pt x="27" y="167"/>
                  </a:lnTo>
                  <a:lnTo>
                    <a:pt x="32" y="169"/>
                  </a:lnTo>
                  <a:lnTo>
                    <a:pt x="33" y="176"/>
                  </a:lnTo>
                  <a:lnTo>
                    <a:pt x="32" y="185"/>
                  </a:lnTo>
                  <a:lnTo>
                    <a:pt x="30" y="195"/>
                  </a:lnTo>
                  <a:lnTo>
                    <a:pt x="30" y="206"/>
                  </a:lnTo>
                  <a:lnTo>
                    <a:pt x="33" y="215"/>
                  </a:lnTo>
                  <a:lnTo>
                    <a:pt x="37" y="222"/>
                  </a:lnTo>
                  <a:lnTo>
                    <a:pt x="48" y="224"/>
                  </a:lnTo>
                  <a:lnTo>
                    <a:pt x="58" y="226"/>
                  </a:lnTo>
                  <a:lnTo>
                    <a:pt x="66" y="232"/>
                  </a:lnTo>
                  <a:lnTo>
                    <a:pt x="71" y="241"/>
                  </a:lnTo>
                  <a:lnTo>
                    <a:pt x="74" y="251"/>
                  </a:lnTo>
                  <a:lnTo>
                    <a:pt x="78" y="260"/>
                  </a:lnTo>
                  <a:lnTo>
                    <a:pt x="81" y="267"/>
                  </a:lnTo>
                  <a:lnTo>
                    <a:pt x="86" y="270"/>
                  </a:lnTo>
                  <a:lnTo>
                    <a:pt x="94" y="269"/>
                  </a:lnTo>
                  <a:lnTo>
                    <a:pt x="105" y="267"/>
                  </a:lnTo>
                  <a:lnTo>
                    <a:pt x="112" y="270"/>
                  </a:lnTo>
                  <a:lnTo>
                    <a:pt x="117" y="277"/>
                  </a:lnTo>
                  <a:lnTo>
                    <a:pt x="121" y="286"/>
                  </a:lnTo>
                  <a:lnTo>
                    <a:pt x="124" y="296"/>
                  </a:lnTo>
                  <a:lnTo>
                    <a:pt x="128" y="302"/>
                  </a:lnTo>
                  <a:lnTo>
                    <a:pt x="135" y="306"/>
                  </a:lnTo>
                  <a:lnTo>
                    <a:pt x="144" y="304"/>
                  </a:lnTo>
                  <a:lnTo>
                    <a:pt x="154" y="297"/>
                  </a:lnTo>
                  <a:lnTo>
                    <a:pt x="159" y="289"/>
                  </a:lnTo>
                  <a:lnTo>
                    <a:pt x="164" y="279"/>
                  </a:lnTo>
                  <a:lnTo>
                    <a:pt x="167" y="270"/>
                  </a:lnTo>
                  <a:lnTo>
                    <a:pt x="170" y="263"/>
                  </a:lnTo>
                  <a:lnTo>
                    <a:pt x="174" y="258"/>
                  </a:lnTo>
                  <a:lnTo>
                    <a:pt x="179" y="256"/>
                  </a:lnTo>
                  <a:lnTo>
                    <a:pt x="187" y="259"/>
                  </a:lnTo>
                  <a:lnTo>
                    <a:pt x="194" y="261"/>
                  </a:lnTo>
                  <a:lnTo>
                    <a:pt x="200" y="261"/>
                  </a:lnTo>
                  <a:lnTo>
                    <a:pt x="207" y="260"/>
                  </a:lnTo>
                  <a:lnTo>
                    <a:pt x="212" y="256"/>
                  </a:lnTo>
                  <a:lnTo>
                    <a:pt x="217" y="252"/>
                  </a:lnTo>
                  <a:lnTo>
                    <a:pt x="219" y="245"/>
                  </a:lnTo>
                  <a:lnTo>
                    <a:pt x="219" y="236"/>
                  </a:lnTo>
                  <a:lnTo>
                    <a:pt x="217" y="226"/>
                  </a:lnTo>
                  <a:lnTo>
                    <a:pt x="216" y="217"/>
                  </a:lnTo>
                  <a:lnTo>
                    <a:pt x="218" y="211"/>
                  </a:lnTo>
                  <a:lnTo>
                    <a:pt x="225" y="209"/>
                  </a:lnTo>
                  <a:lnTo>
                    <a:pt x="233" y="206"/>
                  </a:lnTo>
                  <a:lnTo>
                    <a:pt x="241" y="203"/>
                  </a:lnTo>
                  <a:lnTo>
                    <a:pt x="248" y="200"/>
                  </a:lnTo>
                  <a:lnTo>
                    <a:pt x="253" y="195"/>
                  </a:lnTo>
                  <a:lnTo>
                    <a:pt x="254" y="186"/>
                  </a:lnTo>
                  <a:lnTo>
                    <a:pt x="255" y="164"/>
                  </a:lnTo>
                  <a:lnTo>
                    <a:pt x="262" y="156"/>
                  </a:lnTo>
                  <a:lnTo>
                    <a:pt x="270" y="150"/>
                  </a:lnTo>
                  <a:lnTo>
                    <a:pt x="270" y="139"/>
                  </a:lnTo>
                  <a:lnTo>
                    <a:pt x="263" y="127"/>
                  </a:lnTo>
                  <a:lnTo>
                    <a:pt x="254" y="123"/>
                  </a:lnTo>
                  <a:lnTo>
                    <a:pt x="246" y="120"/>
                  </a:lnTo>
                  <a:lnTo>
                    <a:pt x="244" y="111"/>
                  </a:lnTo>
                  <a:lnTo>
                    <a:pt x="245" y="95"/>
                  </a:lnTo>
                  <a:lnTo>
                    <a:pt x="241" y="80"/>
                  </a:lnTo>
                  <a:lnTo>
                    <a:pt x="233" y="70"/>
                  </a:lnTo>
                  <a:lnTo>
                    <a:pt x="219" y="72"/>
                  </a:lnTo>
                  <a:lnTo>
                    <a:pt x="212" y="73"/>
                  </a:lnTo>
                  <a:lnTo>
                    <a:pt x="209" y="70"/>
                  </a:lnTo>
                  <a:lnTo>
                    <a:pt x="209" y="63"/>
                  </a:lnTo>
                  <a:lnTo>
                    <a:pt x="209" y="54"/>
                  </a:lnTo>
                  <a:lnTo>
                    <a:pt x="208" y="44"/>
                  </a:lnTo>
                  <a:lnTo>
                    <a:pt x="205" y="36"/>
                  </a:lnTo>
                  <a:lnTo>
                    <a:pt x="200" y="33"/>
                  </a:lnTo>
                  <a:lnTo>
                    <a:pt x="189" y="35"/>
                  </a:lnTo>
                  <a:lnTo>
                    <a:pt x="180" y="36"/>
                  </a:lnTo>
                  <a:lnTo>
                    <a:pt x="176" y="33"/>
                  </a:lnTo>
                  <a:lnTo>
                    <a:pt x="174" y="26"/>
                  </a:lnTo>
                  <a:lnTo>
                    <a:pt x="174" y="17"/>
                  </a:lnTo>
                  <a:lnTo>
                    <a:pt x="173" y="9"/>
                  </a:lnTo>
                  <a:lnTo>
                    <a:pt x="170" y="3"/>
                  </a:lnTo>
                  <a:lnTo>
                    <a:pt x="163" y="2"/>
                  </a:lnTo>
                  <a:lnTo>
                    <a:pt x="151" y="6"/>
                  </a:lnTo>
                  <a:lnTo>
                    <a:pt x="144" y="8"/>
                  </a:lnTo>
                  <a:lnTo>
                    <a:pt x="139" y="6"/>
                  </a:lnTo>
                  <a:lnTo>
                    <a:pt x="132" y="3"/>
                  </a:lnTo>
                  <a:lnTo>
                    <a:pt x="125" y="0"/>
                  </a:lnTo>
                  <a:lnTo>
                    <a:pt x="118" y="0"/>
                  </a:lnTo>
                  <a:lnTo>
                    <a:pt x="112" y="3"/>
                  </a:lnTo>
                  <a:lnTo>
                    <a:pt x="106" y="13"/>
                  </a:lnTo>
                  <a:lnTo>
                    <a:pt x="10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6" name="Freeform 136"/>
            <p:cNvSpPr>
              <a:spLocks/>
            </p:cNvSpPr>
            <p:nvPr/>
          </p:nvSpPr>
          <p:spPr bwMode="auto">
            <a:xfrm>
              <a:off x="4390" y="661"/>
              <a:ext cx="34" cy="35"/>
            </a:xfrm>
            <a:custGeom>
              <a:avLst/>
              <a:gdLst>
                <a:gd name="T0" fmla="*/ 110 w 140"/>
                <a:gd name="T1" fmla="*/ 32 h 168"/>
                <a:gd name="T2" fmla="*/ 107 w 140"/>
                <a:gd name="T3" fmla="*/ 28 h 168"/>
                <a:gd name="T4" fmla="*/ 100 w 140"/>
                <a:gd name="T5" fmla="*/ 19 h 168"/>
                <a:gd name="T6" fmla="*/ 91 w 140"/>
                <a:gd name="T7" fmla="*/ 10 h 168"/>
                <a:gd name="T8" fmla="*/ 84 w 140"/>
                <a:gd name="T9" fmla="*/ 3 h 168"/>
                <a:gd name="T10" fmla="*/ 78 w 140"/>
                <a:gd name="T11" fmla="*/ 1 h 168"/>
                <a:gd name="T12" fmla="*/ 71 w 140"/>
                <a:gd name="T13" fmla="*/ 0 h 168"/>
                <a:gd name="T14" fmla="*/ 62 w 140"/>
                <a:gd name="T15" fmla="*/ 2 h 168"/>
                <a:gd name="T16" fmla="*/ 53 w 140"/>
                <a:gd name="T17" fmla="*/ 10 h 168"/>
                <a:gd name="T18" fmla="*/ 47 w 140"/>
                <a:gd name="T19" fmla="*/ 16 h 168"/>
                <a:gd name="T20" fmla="*/ 41 w 140"/>
                <a:gd name="T21" fmla="*/ 23 h 168"/>
                <a:gd name="T22" fmla="*/ 35 w 140"/>
                <a:gd name="T23" fmla="*/ 31 h 168"/>
                <a:gd name="T24" fmla="*/ 28 w 140"/>
                <a:gd name="T25" fmla="*/ 39 h 168"/>
                <a:gd name="T26" fmla="*/ 21 w 140"/>
                <a:gd name="T27" fmla="*/ 48 h 168"/>
                <a:gd name="T28" fmla="*/ 16 w 140"/>
                <a:gd name="T29" fmla="*/ 56 h 168"/>
                <a:gd name="T30" fmla="*/ 10 w 140"/>
                <a:gd name="T31" fmla="*/ 65 h 168"/>
                <a:gd name="T32" fmla="*/ 4 w 140"/>
                <a:gd name="T33" fmla="*/ 72 h 168"/>
                <a:gd name="T34" fmla="*/ 0 w 140"/>
                <a:gd name="T35" fmla="*/ 81 h 168"/>
                <a:gd name="T36" fmla="*/ 0 w 140"/>
                <a:gd name="T37" fmla="*/ 94 h 168"/>
                <a:gd name="T38" fmla="*/ 7 w 140"/>
                <a:gd name="T39" fmla="*/ 109 h 168"/>
                <a:gd name="T40" fmla="*/ 20 w 140"/>
                <a:gd name="T41" fmla="*/ 130 h 168"/>
                <a:gd name="T42" fmla="*/ 30 w 140"/>
                <a:gd name="T43" fmla="*/ 141 h 168"/>
                <a:gd name="T44" fmla="*/ 40 w 140"/>
                <a:gd name="T45" fmla="*/ 150 h 168"/>
                <a:gd name="T46" fmla="*/ 49 w 140"/>
                <a:gd name="T47" fmla="*/ 157 h 168"/>
                <a:gd name="T48" fmla="*/ 57 w 140"/>
                <a:gd name="T49" fmla="*/ 163 h 168"/>
                <a:gd name="T50" fmla="*/ 66 w 140"/>
                <a:gd name="T51" fmla="*/ 167 h 168"/>
                <a:gd name="T52" fmla="*/ 74 w 140"/>
                <a:gd name="T53" fmla="*/ 168 h 168"/>
                <a:gd name="T54" fmla="*/ 81 w 140"/>
                <a:gd name="T55" fmla="*/ 165 h 168"/>
                <a:gd name="T56" fmla="*/ 87 w 140"/>
                <a:gd name="T57" fmla="*/ 161 h 168"/>
                <a:gd name="T58" fmla="*/ 93 w 140"/>
                <a:gd name="T59" fmla="*/ 154 h 168"/>
                <a:gd name="T60" fmla="*/ 100 w 140"/>
                <a:gd name="T61" fmla="*/ 146 h 168"/>
                <a:gd name="T62" fmla="*/ 108 w 140"/>
                <a:gd name="T63" fmla="*/ 137 h 168"/>
                <a:gd name="T64" fmla="*/ 116 w 140"/>
                <a:gd name="T65" fmla="*/ 129 h 168"/>
                <a:gd name="T66" fmla="*/ 123 w 140"/>
                <a:gd name="T67" fmla="*/ 119 h 168"/>
                <a:gd name="T68" fmla="*/ 130 w 140"/>
                <a:gd name="T69" fmla="*/ 111 h 168"/>
                <a:gd name="T70" fmla="*/ 134 w 140"/>
                <a:gd name="T71" fmla="*/ 103 h 168"/>
                <a:gd name="T72" fmla="*/ 137 w 140"/>
                <a:gd name="T73" fmla="*/ 97 h 168"/>
                <a:gd name="T74" fmla="*/ 138 w 140"/>
                <a:gd name="T75" fmla="*/ 92 h 168"/>
                <a:gd name="T76" fmla="*/ 139 w 140"/>
                <a:gd name="T77" fmla="*/ 86 h 168"/>
                <a:gd name="T78" fmla="*/ 140 w 140"/>
                <a:gd name="T79" fmla="*/ 79 h 168"/>
                <a:gd name="T80" fmla="*/ 139 w 140"/>
                <a:gd name="T81" fmla="*/ 72 h 168"/>
                <a:gd name="T82" fmla="*/ 135 w 140"/>
                <a:gd name="T83" fmla="*/ 64 h 168"/>
                <a:gd name="T84" fmla="*/ 130 w 140"/>
                <a:gd name="T85" fmla="*/ 55 h 168"/>
                <a:gd name="T86" fmla="*/ 122 w 140"/>
                <a:gd name="T87" fmla="*/ 45 h 168"/>
                <a:gd name="T88" fmla="*/ 110 w 140"/>
                <a:gd name="T89" fmla="*/ 3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0" h="168">
                  <a:moveTo>
                    <a:pt x="110" y="32"/>
                  </a:moveTo>
                  <a:lnTo>
                    <a:pt x="107" y="28"/>
                  </a:lnTo>
                  <a:lnTo>
                    <a:pt x="100" y="19"/>
                  </a:lnTo>
                  <a:lnTo>
                    <a:pt x="91" y="10"/>
                  </a:lnTo>
                  <a:lnTo>
                    <a:pt x="84" y="3"/>
                  </a:lnTo>
                  <a:lnTo>
                    <a:pt x="78" y="1"/>
                  </a:lnTo>
                  <a:lnTo>
                    <a:pt x="71" y="0"/>
                  </a:lnTo>
                  <a:lnTo>
                    <a:pt x="62" y="2"/>
                  </a:lnTo>
                  <a:lnTo>
                    <a:pt x="53" y="10"/>
                  </a:lnTo>
                  <a:lnTo>
                    <a:pt x="47" y="16"/>
                  </a:lnTo>
                  <a:lnTo>
                    <a:pt x="41" y="23"/>
                  </a:lnTo>
                  <a:lnTo>
                    <a:pt x="35" y="31"/>
                  </a:lnTo>
                  <a:lnTo>
                    <a:pt x="28" y="39"/>
                  </a:lnTo>
                  <a:lnTo>
                    <a:pt x="21" y="48"/>
                  </a:lnTo>
                  <a:lnTo>
                    <a:pt x="16" y="56"/>
                  </a:lnTo>
                  <a:lnTo>
                    <a:pt x="10" y="65"/>
                  </a:lnTo>
                  <a:lnTo>
                    <a:pt x="4" y="72"/>
                  </a:lnTo>
                  <a:lnTo>
                    <a:pt x="0" y="81"/>
                  </a:lnTo>
                  <a:lnTo>
                    <a:pt x="0" y="94"/>
                  </a:lnTo>
                  <a:lnTo>
                    <a:pt x="7" y="109"/>
                  </a:lnTo>
                  <a:lnTo>
                    <a:pt x="20" y="130"/>
                  </a:lnTo>
                  <a:lnTo>
                    <a:pt x="30" y="141"/>
                  </a:lnTo>
                  <a:lnTo>
                    <a:pt x="40" y="150"/>
                  </a:lnTo>
                  <a:lnTo>
                    <a:pt x="49" y="157"/>
                  </a:lnTo>
                  <a:lnTo>
                    <a:pt x="57" y="163"/>
                  </a:lnTo>
                  <a:lnTo>
                    <a:pt x="66" y="167"/>
                  </a:lnTo>
                  <a:lnTo>
                    <a:pt x="74" y="168"/>
                  </a:lnTo>
                  <a:lnTo>
                    <a:pt x="81" y="165"/>
                  </a:lnTo>
                  <a:lnTo>
                    <a:pt x="87" y="161"/>
                  </a:lnTo>
                  <a:lnTo>
                    <a:pt x="93" y="154"/>
                  </a:lnTo>
                  <a:lnTo>
                    <a:pt x="100" y="146"/>
                  </a:lnTo>
                  <a:lnTo>
                    <a:pt x="108" y="137"/>
                  </a:lnTo>
                  <a:lnTo>
                    <a:pt x="116" y="129"/>
                  </a:lnTo>
                  <a:lnTo>
                    <a:pt x="123" y="119"/>
                  </a:lnTo>
                  <a:lnTo>
                    <a:pt x="130" y="111"/>
                  </a:lnTo>
                  <a:lnTo>
                    <a:pt x="134" y="103"/>
                  </a:lnTo>
                  <a:lnTo>
                    <a:pt x="137" y="97"/>
                  </a:lnTo>
                  <a:lnTo>
                    <a:pt x="138" y="92"/>
                  </a:lnTo>
                  <a:lnTo>
                    <a:pt x="139" y="86"/>
                  </a:lnTo>
                  <a:lnTo>
                    <a:pt x="140" y="79"/>
                  </a:lnTo>
                  <a:lnTo>
                    <a:pt x="139" y="72"/>
                  </a:lnTo>
                  <a:lnTo>
                    <a:pt x="135" y="64"/>
                  </a:lnTo>
                  <a:lnTo>
                    <a:pt x="130" y="55"/>
                  </a:lnTo>
                  <a:lnTo>
                    <a:pt x="122" y="45"/>
                  </a:lnTo>
                  <a:lnTo>
                    <a:pt x="110" y="32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7" name="Freeform 137"/>
            <p:cNvSpPr>
              <a:spLocks/>
            </p:cNvSpPr>
            <p:nvPr/>
          </p:nvSpPr>
          <p:spPr bwMode="auto">
            <a:xfrm>
              <a:off x="4335" y="732"/>
              <a:ext cx="84" cy="62"/>
            </a:xfrm>
            <a:custGeom>
              <a:avLst/>
              <a:gdLst>
                <a:gd name="T0" fmla="*/ 316 w 343"/>
                <a:gd name="T1" fmla="*/ 3 h 303"/>
                <a:gd name="T2" fmla="*/ 298 w 343"/>
                <a:gd name="T3" fmla="*/ 0 h 303"/>
                <a:gd name="T4" fmla="*/ 276 w 343"/>
                <a:gd name="T5" fmla="*/ 6 h 303"/>
                <a:gd name="T6" fmla="*/ 261 w 343"/>
                <a:gd name="T7" fmla="*/ 26 h 303"/>
                <a:gd name="T8" fmla="*/ 261 w 343"/>
                <a:gd name="T9" fmla="*/ 63 h 303"/>
                <a:gd name="T10" fmla="*/ 261 w 343"/>
                <a:gd name="T11" fmla="*/ 96 h 303"/>
                <a:gd name="T12" fmla="*/ 252 w 343"/>
                <a:gd name="T13" fmla="*/ 118 h 303"/>
                <a:gd name="T14" fmla="*/ 229 w 343"/>
                <a:gd name="T15" fmla="*/ 128 h 303"/>
                <a:gd name="T16" fmla="*/ 191 w 343"/>
                <a:gd name="T17" fmla="*/ 128 h 303"/>
                <a:gd name="T18" fmla="*/ 152 w 343"/>
                <a:gd name="T19" fmla="*/ 140 h 303"/>
                <a:gd name="T20" fmla="*/ 121 w 343"/>
                <a:gd name="T21" fmla="*/ 164 h 303"/>
                <a:gd name="T22" fmla="*/ 105 w 343"/>
                <a:gd name="T23" fmla="*/ 196 h 303"/>
                <a:gd name="T24" fmla="*/ 106 w 343"/>
                <a:gd name="T25" fmla="*/ 232 h 303"/>
                <a:gd name="T26" fmla="*/ 91 w 343"/>
                <a:gd name="T27" fmla="*/ 257 h 303"/>
                <a:gd name="T28" fmla="*/ 63 w 343"/>
                <a:gd name="T29" fmla="*/ 269 h 303"/>
                <a:gd name="T30" fmla="*/ 32 w 343"/>
                <a:gd name="T31" fmla="*/ 270 h 303"/>
                <a:gd name="T32" fmla="*/ 14 w 343"/>
                <a:gd name="T33" fmla="*/ 268 h 303"/>
                <a:gd name="T34" fmla="*/ 0 w 343"/>
                <a:gd name="T35" fmla="*/ 283 h 303"/>
                <a:gd name="T36" fmla="*/ 22 w 343"/>
                <a:gd name="T37" fmla="*/ 301 h 303"/>
                <a:gd name="T38" fmla="*/ 60 w 343"/>
                <a:gd name="T39" fmla="*/ 302 h 303"/>
                <a:gd name="T40" fmla="*/ 101 w 343"/>
                <a:gd name="T41" fmla="*/ 290 h 303"/>
                <a:gd name="T42" fmla="*/ 130 w 343"/>
                <a:gd name="T43" fmla="*/ 266 h 303"/>
                <a:gd name="T44" fmla="*/ 136 w 343"/>
                <a:gd name="T45" fmla="*/ 233 h 303"/>
                <a:gd name="T46" fmla="*/ 145 w 343"/>
                <a:gd name="T47" fmla="*/ 202 h 303"/>
                <a:gd name="T48" fmla="*/ 162 w 343"/>
                <a:gd name="T49" fmla="*/ 178 h 303"/>
                <a:gd name="T50" fmla="*/ 190 w 343"/>
                <a:gd name="T51" fmla="*/ 167 h 303"/>
                <a:gd name="T52" fmla="*/ 223 w 343"/>
                <a:gd name="T53" fmla="*/ 171 h 303"/>
                <a:gd name="T54" fmla="*/ 255 w 343"/>
                <a:gd name="T55" fmla="*/ 164 h 303"/>
                <a:gd name="T56" fmla="*/ 276 w 343"/>
                <a:gd name="T57" fmla="*/ 146 h 303"/>
                <a:gd name="T58" fmla="*/ 289 w 343"/>
                <a:gd name="T59" fmla="*/ 117 h 303"/>
                <a:gd name="T60" fmla="*/ 290 w 343"/>
                <a:gd name="T61" fmla="*/ 80 h 303"/>
                <a:gd name="T62" fmla="*/ 294 w 343"/>
                <a:gd name="T63" fmla="*/ 51 h 303"/>
                <a:gd name="T64" fmla="*/ 302 w 343"/>
                <a:gd name="T65" fmla="*/ 35 h 303"/>
                <a:gd name="T66" fmla="*/ 317 w 343"/>
                <a:gd name="T67" fmla="*/ 36 h 303"/>
                <a:gd name="T68" fmla="*/ 336 w 343"/>
                <a:gd name="T69" fmla="*/ 49 h 303"/>
                <a:gd name="T70" fmla="*/ 343 w 343"/>
                <a:gd name="T71" fmla="*/ 44 h 303"/>
                <a:gd name="T72" fmla="*/ 339 w 343"/>
                <a:gd name="T73" fmla="*/ 26 h 303"/>
                <a:gd name="T74" fmla="*/ 326 w 343"/>
                <a:gd name="T75" fmla="*/ 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" h="303">
                  <a:moveTo>
                    <a:pt x="318" y="3"/>
                  </a:moveTo>
                  <a:lnTo>
                    <a:pt x="316" y="3"/>
                  </a:lnTo>
                  <a:lnTo>
                    <a:pt x="308" y="2"/>
                  </a:lnTo>
                  <a:lnTo>
                    <a:pt x="298" y="0"/>
                  </a:lnTo>
                  <a:lnTo>
                    <a:pt x="287" y="2"/>
                  </a:lnTo>
                  <a:lnTo>
                    <a:pt x="276" y="6"/>
                  </a:lnTo>
                  <a:lnTo>
                    <a:pt x="267" y="13"/>
                  </a:lnTo>
                  <a:lnTo>
                    <a:pt x="261" y="26"/>
                  </a:lnTo>
                  <a:lnTo>
                    <a:pt x="260" y="43"/>
                  </a:lnTo>
                  <a:lnTo>
                    <a:pt x="261" y="63"/>
                  </a:lnTo>
                  <a:lnTo>
                    <a:pt x="263" y="81"/>
                  </a:lnTo>
                  <a:lnTo>
                    <a:pt x="261" y="96"/>
                  </a:lnTo>
                  <a:lnTo>
                    <a:pt x="258" y="109"/>
                  </a:lnTo>
                  <a:lnTo>
                    <a:pt x="252" y="118"/>
                  </a:lnTo>
                  <a:lnTo>
                    <a:pt x="243" y="125"/>
                  </a:lnTo>
                  <a:lnTo>
                    <a:pt x="229" y="128"/>
                  </a:lnTo>
                  <a:lnTo>
                    <a:pt x="212" y="128"/>
                  </a:lnTo>
                  <a:lnTo>
                    <a:pt x="191" y="128"/>
                  </a:lnTo>
                  <a:lnTo>
                    <a:pt x="172" y="133"/>
                  </a:lnTo>
                  <a:lnTo>
                    <a:pt x="152" y="140"/>
                  </a:lnTo>
                  <a:lnTo>
                    <a:pt x="135" y="150"/>
                  </a:lnTo>
                  <a:lnTo>
                    <a:pt x="121" y="164"/>
                  </a:lnTo>
                  <a:lnTo>
                    <a:pt x="111" y="179"/>
                  </a:lnTo>
                  <a:lnTo>
                    <a:pt x="105" y="196"/>
                  </a:lnTo>
                  <a:lnTo>
                    <a:pt x="106" y="215"/>
                  </a:lnTo>
                  <a:lnTo>
                    <a:pt x="106" y="232"/>
                  </a:lnTo>
                  <a:lnTo>
                    <a:pt x="101" y="246"/>
                  </a:lnTo>
                  <a:lnTo>
                    <a:pt x="91" y="257"/>
                  </a:lnTo>
                  <a:lnTo>
                    <a:pt x="78" y="264"/>
                  </a:lnTo>
                  <a:lnTo>
                    <a:pt x="63" y="269"/>
                  </a:lnTo>
                  <a:lnTo>
                    <a:pt x="47" y="271"/>
                  </a:lnTo>
                  <a:lnTo>
                    <a:pt x="32" y="270"/>
                  </a:lnTo>
                  <a:lnTo>
                    <a:pt x="18" y="265"/>
                  </a:lnTo>
                  <a:lnTo>
                    <a:pt x="14" y="268"/>
                  </a:lnTo>
                  <a:lnTo>
                    <a:pt x="5" y="273"/>
                  </a:lnTo>
                  <a:lnTo>
                    <a:pt x="0" y="283"/>
                  </a:lnTo>
                  <a:lnTo>
                    <a:pt x="9" y="295"/>
                  </a:lnTo>
                  <a:lnTo>
                    <a:pt x="22" y="301"/>
                  </a:lnTo>
                  <a:lnTo>
                    <a:pt x="39" y="303"/>
                  </a:lnTo>
                  <a:lnTo>
                    <a:pt x="60" y="302"/>
                  </a:lnTo>
                  <a:lnTo>
                    <a:pt x="81" y="298"/>
                  </a:lnTo>
                  <a:lnTo>
                    <a:pt x="101" y="290"/>
                  </a:lnTo>
                  <a:lnTo>
                    <a:pt x="119" y="279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3"/>
                  </a:lnTo>
                  <a:lnTo>
                    <a:pt x="139" y="217"/>
                  </a:lnTo>
                  <a:lnTo>
                    <a:pt x="145" y="202"/>
                  </a:lnTo>
                  <a:lnTo>
                    <a:pt x="153" y="188"/>
                  </a:lnTo>
                  <a:lnTo>
                    <a:pt x="162" y="178"/>
                  </a:lnTo>
                  <a:lnTo>
                    <a:pt x="175" y="171"/>
                  </a:lnTo>
                  <a:lnTo>
                    <a:pt x="190" y="167"/>
                  </a:lnTo>
                  <a:lnTo>
                    <a:pt x="206" y="169"/>
                  </a:lnTo>
                  <a:lnTo>
                    <a:pt x="223" y="171"/>
                  </a:lnTo>
                  <a:lnTo>
                    <a:pt x="240" y="169"/>
                  </a:lnTo>
                  <a:lnTo>
                    <a:pt x="255" y="164"/>
                  </a:lnTo>
                  <a:lnTo>
                    <a:pt x="266" y="156"/>
                  </a:lnTo>
                  <a:lnTo>
                    <a:pt x="276" y="146"/>
                  </a:lnTo>
                  <a:lnTo>
                    <a:pt x="284" y="132"/>
                  </a:lnTo>
                  <a:lnTo>
                    <a:pt x="289" y="117"/>
                  </a:lnTo>
                  <a:lnTo>
                    <a:pt x="290" y="98"/>
                  </a:lnTo>
                  <a:lnTo>
                    <a:pt x="290" y="80"/>
                  </a:lnTo>
                  <a:lnTo>
                    <a:pt x="291" y="65"/>
                  </a:lnTo>
                  <a:lnTo>
                    <a:pt x="294" y="51"/>
                  </a:lnTo>
                  <a:lnTo>
                    <a:pt x="297" y="42"/>
                  </a:lnTo>
                  <a:lnTo>
                    <a:pt x="302" y="35"/>
                  </a:lnTo>
                  <a:lnTo>
                    <a:pt x="309" y="34"/>
                  </a:lnTo>
                  <a:lnTo>
                    <a:pt x="317" y="36"/>
                  </a:lnTo>
                  <a:lnTo>
                    <a:pt x="327" y="43"/>
                  </a:lnTo>
                  <a:lnTo>
                    <a:pt x="336" y="49"/>
                  </a:lnTo>
                  <a:lnTo>
                    <a:pt x="341" y="49"/>
                  </a:lnTo>
                  <a:lnTo>
                    <a:pt x="343" y="44"/>
                  </a:lnTo>
                  <a:lnTo>
                    <a:pt x="342" y="36"/>
                  </a:lnTo>
                  <a:lnTo>
                    <a:pt x="339" y="26"/>
                  </a:lnTo>
                  <a:lnTo>
                    <a:pt x="334" y="17"/>
                  </a:lnTo>
                  <a:lnTo>
                    <a:pt x="326" y="8"/>
                  </a:lnTo>
                  <a:lnTo>
                    <a:pt x="31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8" name="Freeform 138"/>
            <p:cNvSpPr>
              <a:spLocks/>
            </p:cNvSpPr>
            <p:nvPr/>
          </p:nvSpPr>
          <p:spPr bwMode="auto">
            <a:xfrm>
              <a:off x="4368" y="768"/>
              <a:ext cx="85" cy="63"/>
            </a:xfrm>
            <a:custGeom>
              <a:avLst/>
              <a:gdLst>
                <a:gd name="T0" fmla="*/ 316 w 346"/>
                <a:gd name="T1" fmla="*/ 2 h 303"/>
                <a:gd name="T2" fmla="*/ 298 w 346"/>
                <a:gd name="T3" fmla="*/ 0 h 303"/>
                <a:gd name="T4" fmla="*/ 277 w 346"/>
                <a:gd name="T5" fmla="*/ 6 h 303"/>
                <a:gd name="T6" fmla="*/ 262 w 346"/>
                <a:gd name="T7" fmla="*/ 25 h 303"/>
                <a:gd name="T8" fmla="*/ 262 w 346"/>
                <a:gd name="T9" fmla="*/ 62 h 303"/>
                <a:gd name="T10" fmla="*/ 262 w 346"/>
                <a:gd name="T11" fmla="*/ 96 h 303"/>
                <a:gd name="T12" fmla="*/ 252 w 346"/>
                <a:gd name="T13" fmla="*/ 118 h 303"/>
                <a:gd name="T14" fmla="*/ 229 w 346"/>
                <a:gd name="T15" fmla="*/ 128 h 303"/>
                <a:gd name="T16" fmla="*/ 191 w 346"/>
                <a:gd name="T17" fmla="*/ 128 h 303"/>
                <a:gd name="T18" fmla="*/ 152 w 346"/>
                <a:gd name="T19" fmla="*/ 139 h 303"/>
                <a:gd name="T20" fmla="*/ 121 w 346"/>
                <a:gd name="T21" fmla="*/ 164 h 303"/>
                <a:gd name="T22" fmla="*/ 105 w 346"/>
                <a:gd name="T23" fmla="*/ 196 h 303"/>
                <a:gd name="T24" fmla="*/ 106 w 346"/>
                <a:gd name="T25" fmla="*/ 232 h 303"/>
                <a:gd name="T26" fmla="*/ 91 w 346"/>
                <a:gd name="T27" fmla="*/ 257 h 303"/>
                <a:gd name="T28" fmla="*/ 64 w 346"/>
                <a:gd name="T29" fmla="*/ 268 h 303"/>
                <a:gd name="T30" fmla="*/ 32 w 346"/>
                <a:gd name="T31" fmla="*/ 270 h 303"/>
                <a:gd name="T32" fmla="*/ 14 w 346"/>
                <a:gd name="T33" fmla="*/ 267 h 303"/>
                <a:gd name="T34" fmla="*/ 0 w 346"/>
                <a:gd name="T35" fmla="*/ 282 h 303"/>
                <a:gd name="T36" fmla="*/ 22 w 346"/>
                <a:gd name="T37" fmla="*/ 301 h 303"/>
                <a:gd name="T38" fmla="*/ 60 w 346"/>
                <a:gd name="T39" fmla="*/ 302 h 303"/>
                <a:gd name="T40" fmla="*/ 102 w 346"/>
                <a:gd name="T41" fmla="*/ 289 h 303"/>
                <a:gd name="T42" fmla="*/ 130 w 346"/>
                <a:gd name="T43" fmla="*/ 266 h 303"/>
                <a:gd name="T44" fmla="*/ 136 w 346"/>
                <a:gd name="T45" fmla="*/ 233 h 303"/>
                <a:gd name="T46" fmla="*/ 145 w 346"/>
                <a:gd name="T47" fmla="*/ 204 h 303"/>
                <a:gd name="T48" fmla="*/ 163 w 346"/>
                <a:gd name="T49" fmla="*/ 182 h 303"/>
                <a:gd name="T50" fmla="*/ 190 w 346"/>
                <a:gd name="T51" fmla="*/ 169 h 303"/>
                <a:gd name="T52" fmla="*/ 224 w 346"/>
                <a:gd name="T53" fmla="*/ 167 h 303"/>
                <a:gd name="T54" fmla="*/ 251 w 346"/>
                <a:gd name="T55" fmla="*/ 159 h 303"/>
                <a:gd name="T56" fmla="*/ 269 w 346"/>
                <a:gd name="T57" fmla="*/ 143 h 303"/>
                <a:gd name="T58" fmla="*/ 278 w 346"/>
                <a:gd name="T59" fmla="*/ 115 h 303"/>
                <a:gd name="T60" fmla="*/ 280 w 346"/>
                <a:gd name="T61" fmla="*/ 81 h 303"/>
                <a:gd name="T62" fmla="*/ 286 w 346"/>
                <a:gd name="T63" fmla="*/ 53 h 303"/>
                <a:gd name="T64" fmla="*/ 297 w 346"/>
                <a:gd name="T65" fmla="*/ 38 h 303"/>
                <a:gd name="T66" fmla="*/ 316 w 346"/>
                <a:gd name="T67" fmla="*/ 37 h 303"/>
                <a:gd name="T68" fmla="*/ 338 w 346"/>
                <a:gd name="T69" fmla="*/ 47 h 303"/>
                <a:gd name="T70" fmla="*/ 346 w 346"/>
                <a:gd name="T71" fmla="*/ 42 h 303"/>
                <a:gd name="T72" fmla="*/ 340 w 346"/>
                <a:gd name="T73" fmla="*/ 24 h 303"/>
                <a:gd name="T74" fmla="*/ 327 w 346"/>
                <a:gd name="T75" fmla="*/ 7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6" h="303">
                  <a:moveTo>
                    <a:pt x="318" y="2"/>
                  </a:moveTo>
                  <a:lnTo>
                    <a:pt x="316" y="2"/>
                  </a:lnTo>
                  <a:lnTo>
                    <a:pt x="308" y="1"/>
                  </a:lnTo>
                  <a:lnTo>
                    <a:pt x="298" y="0"/>
                  </a:lnTo>
                  <a:lnTo>
                    <a:pt x="287" y="1"/>
                  </a:lnTo>
                  <a:lnTo>
                    <a:pt x="277" y="6"/>
                  </a:lnTo>
                  <a:lnTo>
                    <a:pt x="267" y="13"/>
                  </a:lnTo>
                  <a:lnTo>
                    <a:pt x="262" y="25"/>
                  </a:lnTo>
                  <a:lnTo>
                    <a:pt x="260" y="43"/>
                  </a:lnTo>
                  <a:lnTo>
                    <a:pt x="262" y="62"/>
                  </a:lnTo>
                  <a:lnTo>
                    <a:pt x="263" y="81"/>
                  </a:lnTo>
                  <a:lnTo>
                    <a:pt x="262" y="96"/>
                  </a:lnTo>
                  <a:lnTo>
                    <a:pt x="258" y="108"/>
                  </a:lnTo>
                  <a:lnTo>
                    <a:pt x="252" y="118"/>
                  </a:lnTo>
                  <a:lnTo>
                    <a:pt x="243" y="124"/>
                  </a:lnTo>
                  <a:lnTo>
                    <a:pt x="229" y="128"/>
                  </a:lnTo>
                  <a:lnTo>
                    <a:pt x="212" y="128"/>
                  </a:lnTo>
                  <a:lnTo>
                    <a:pt x="191" y="128"/>
                  </a:lnTo>
                  <a:lnTo>
                    <a:pt x="172" y="133"/>
                  </a:lnTo>
                  <a:lnTo>
                    <a:pt x="152" y="139"/>
                  </a:lnTo>
                  <a:lnTo>
                    <a:pt x="135" y="150"/>
                  </a:lnTo>
                  <a:lnTo>
                    <a:pt x="121" y="164"/>
                  </a:lnTo>
                  <a:lnTo>
                    <a:pt x="111" y="179"/>
                  </a:lnTo>
                  <a:lnTo>
                    <a:pt x="105" y="196"/>
                  </a:lnTo>
                  <a:lnTo>
                    <a:pt x="106" y="214"/>
                  </a:lnTo>
                  <a:lnTo>
                    <a:pt x="106" y="232"/>
                  </a:lnTo>
                  <a:lnTo>
                    <a:pt x="102" y="245"/>
                  </a:lnTo>
                  <a:lnTo>
                    <a:pt x="91" y="257"/>
                  </a:lnTo>
                  <a:lnTo>
                    <a:pt x="78" y="264"/>
                  </a:lnTo>
                  <a:lnTo>
                    <a:pt x="64" y="268"/>
                  </a:lnTo>
                  <a:lnTo>
                    <a:pt x="47" y="271"/>
                  </a:lnTo>
                  <a:lnTo>
                    <a:pt x="32" y="270"/>
                  </a:lnTo>
                  <a:lnTo>
                    <a:pt x="19" y="265"/>
                  </a:lnTo>
                  <a:lnTo>
                    <a:pt x="14" y="267"/>
                  </a:lnTo>
                  <a:lnTo>
                    <a:pt x="5" y="273"/>
                  </a:lnTo>
                  <a:lnTo>
                    <a:pt x="0" y="282"/>
                  </a:lnTo>
                  <a:lnTo>
                    <a:pt x="9" y="295"/>
                  </a:lnTo>
                  <a:lnTo>
                    <a:pt x="22" y="301"/>
                  </a:lnTo>
                  <a:lnTo>
                    <a:pt x="39" y="303"/>
                  </a:lnTo>
                  <a:lnTo>
                    <a:pt x="60" y="302"/>
                  </a:lnTo>
                  <a:lnTo>
                    <a:pt x="81" y="297"/>
                  </a:lnTo>
                  <a:lnTo>
                    <a:pt x="102" y="289"/>
                  </a:lnTo>
                  <a:lnTo>
                    <a:pt x="119" y="279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3"/>
                  </a:lnTo>
                  <a:lnTo>
                    <a:pt x="140" y="218"/>
                  </a:lnTo>
                  <a:lnTo>
                    <a:pt x="145" y="204"/>
                  </a:lnTo>
                  <a:lnTo>
                    <a:pt x="153" y="191"/>
                  </a:lnTo>
                  <a:lnTo>
                    <a:pt x="163" y="182"/>
                  </a:lnTo>
                  <a:lnTo>
                    <a:pt x="175" y="174"/>
                  </a:lnTo>
                  <a:lnTo>
                    <a:pt x="190" y="169"/>
                  </a:lnTo>
                  <a:lnTo>
                    <a:pt x="206" y="168"/>
                  </a:lnTo>
                  <a:lnTo>
                    <a:pt x="224" y="167"/>
                  </a:lnTo>
                  <a:lnTo>
                    <a:pt x="239" y="165"/>
                  </a:lnTo>
                  <a:lnTo>
                    <a:pt x="251" y="159"/>
                  </a:lnTo>
                  <a:lnTo>
                    <a:pt x="262" y="152"/>
                  </a:lnTo>
                  <a:lnTo>
                    <a:pt x="269" y="143"/>
                  </a:lnTo>
                  <a:lnTo>
                    <a:pt x="274" y="130"/>
                  </a:lnTo>
                  <a:lnTo>
                    <a:pt x="278" y="115"/>
                  </a:lnTo>
                  <a:lnTo>
                    <a:pt x="279" y="98"/>
                  </a:lnTo>
                  <a:lnTo>
                    <a:pt x="280" y="81"/>
                  </a:lnTo>
                  <a:lnTo>
                    <a:pt x="281" y="65"/>
                  </a:lnTo>
                  <a:lnTo>
                    <a:pt x="286" y="53"/>
                  </a:lnTo>
                  <a:lnTo>
                    <a:pt x="290" y="44"/>
                  </a:lnTo>
                  <a:lnTo>
                    <a:pt x="297" y="38"/>
                  </a:lnTo>
                  <a:lnTo>
                    <a:pt x="305" y="36"/>
                  </a:lnTo>
                  <a:lnTo>
                    <a:pt x="316" y="37"/>
                  </a:lnTo>
                  <a:lnTo>
                    <a:pt x="327" y="43"/>
                  </a:lnTo>
                  <a:lnTo>
                    <a:pt x="338" y="47"/>
                  </a:lnTo>
                  <a:lnTo>
                    <a:pt x="343" y="46"/>
                  </a:lnTo>
                  <a:lnTo>
                    <a:pt x="346" y="42"/>
                  </a:lnTo>
                  <a:lnTo>
                    <a:pt x="345" y="33"/>
                  </a:lnTo>
                  <a:lnTo>
                    <a:pt x="340" y="24"/>
                  </a:lnTo>
                  <a:lnTo>
                    <a:pt x="334" y="15"/>
                  </a:lnTo>
                  <a:lnTo>
                    <a:pt x="327" y="7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9" name="Freeform 139"/>
            <p:cNvSpPr>
              <a:spLocks/>
            </p:cNvSpPr>
            <p:nvPr/>
          </p:nvSpPr>
          <p:spPr bwMode="auto">
            <a:xfrm>
              <a:off x="4373" y="758"/>
              <a:ext cx="84" cy="63"/>
            </a:xfrm>
            <a:custGeom>
              <a:avLst/>
              <a:gdLst>
                <a:gd name="T0" fmla="*/ 316 w 345"/>
                <a:gd name="T1" fmla="*/ 2 h 303"/>
                <a:gd name="T2" fmla="*/ 299 w 345"/>
                <a:gd name="T3" fmla="*/ 0 h 303"/>
                <a:gd name="T4" fmla="*/ 276 w 345"/>
                <a:gd name="T5" fmla="*/ 5 h 303"/>
                <a:gd name="T6" fmla="*/ 261 w 345"/>
                <a:gd name="T7" fmla="*/ 25 h 303"/>
                <a:gd name="T8" fmla="*/ 262 w 345"/>
                <a:gd name="T9" fmla="*/ 62 h 303"/>
                <a:gd name="T10" fmla="*/ 261 w 345"/>
                <a:gd name="T11" fmla="*/ 95 h 303"/>
                <a:gd name="T12" fmla="*/ 253 w 345"/>
                <a:gd name="T13" fmla="*/ 117 h 303"/>
                <a:gd name="T14" fmla="*/ 230 w 345"/>
                <a:gd name="T15" fmla="*/ 128 h 303"/>
                <a:gd name="T16" fmla="*/ 192 w 345"/>
                <a:gd name="T17" fmla="*/ 128 h 303"/>
                <a:gd name="T18" fmla="*/ 152 w 345"/>
                <a:gd name="T19" fmla="*/ 139 h 303"/>
                <a:gd name="T20" fmla="*/ 121 w 345"/>
                <a:gd name="T21" fmla="*/ 163 h 303"/>
                <a:gd name="T22" fmla="*/ 105 w 345"/>
                <a:gd name="T23" fmla="*/ 196 h 303"/>
                <a:gd name="T24" fmla="*/ 106 w 345"/>
                <a:gd name="T25" fmla="*/ 231 h 303"/>
                <a:gd name="T26" fmla="*/ 91 w 345"/>
                <a:gd name="T27" fmla="*/ 257 h 303"/>
                <a:gd name="T28" fmla="*/ 64 w 345"/>
                <a:gd name="T29" fmla="*/ 268 h 303"/>
                <a:gd name="T30" fmla="*/ 33 w 345"/>
                <a:gd name="T31" fmla="*/ 269 h 303"/>
                <a:gd name="T32" fmla="*/ 14 w 345"/>
                <a:gd name="T33" fmla="*/ 267 h 303"/>
                <a:gd name="T34" fmla="*/ 0 w 345"/>
                <a:gd name="T35" fmla="*/ 282 h 303"/>
                <a:gd name="T36" fmla="*/ 22 w 345"/>
                <a:gd name="T37" fmla="*/ 300 h 303"/>
                <a:gd name="T38" fmla="*/ 60 w 345"/>
                <a:gd name="T39" fmla="*/ 302 h 303"/>
                <a:gd name="T40" fmla="*/ 102 w 345"/>
                <a:gd name="T41" fmla="*/ 289 h 303"/>
                <a:gd name="T42" fmla="*/ 130 w 345"/>
                <a:gd name="T43" fmla="*/ 266 h 303"/>
                <a:gd name="T44" fmla="*/ 136 w 345"/>
                <a:gd name="T45" fmla="*/ 232 h 303"/>
                <a:gd name="T46" fmla="*/ 145 w 345"/>
                <a:gd name="T47" fmla="*/ 201 h 303"/>
                <a:gd name="T48" fmla="*/ 163 w 345"/>
                <a:gd name="T49" fmla="*/ 177 h 303"/>
                <a:gd name="T50" fmla="*/ 190 w 345"/>
                <a:gd name="T51" fmla="*/ 167 h 303"/>
                <a:gd name="T52" fmla="*/ 224 w 345"/>
                <a:gd name="T53" fmla="*/ 170 h 303"/>
                <a:gd name="T54" fmla="*/ 250 w 345"/>
                <a:gd name="T55" fmla="*/ 163 h 303"/>
                <a:gd name="T56" fmla="*/ 269 w 345"/>
                <a:gd name="T57" fmla="*/ 145 h 303"/>
                <a:gd name="T58" fmla="*/ 278 w 345"/>
                <a:gd name="T59" fmla="*/ 116 h 303"/>
                <a:gd name="T60" fmla="*/ 280 w 345"/>
                <a:gd name="T61" fmla="*/ 80 h 303"/>
                <a:gd name="T62" fmla="*/ 286 w 345"/>
                <a:gd name="T63" fmla="*/ 53 h 303"/>
                <a:gd name="T64" fmla="*/ 297 w 345"/>
                <a:gd name="T65" fmla="*/ 38 h 303"/>
                <a:gd name="T66" fmla="*/ 316 w 345"/>
                <a:gd name="T67" fmla="*/ 37 h 303"/>
                <a:gd name="T68" fmla="*/ 338 w 345"/>
                <a:gd name="T69" fmla="*/ 47 h 303"/>
                <a:gd name="T70" fmla="*/ 345 w 345"/>
                <a:gd name="T71" fmla="*/ 41 h 303"/>
                <a:gd name="T72" fmla="*/ 340 w 345"/>
                <a:gd name="T73" fmla="*/ 25 h 303"/>
                <a:gd name="T74" fmla="*/ 327 w 345"/>
                <a:gd name="T75" fmla="*/ 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5" h="303">
                  <a:moveTo>
                    <a:pt x="318" y="2"/>
                  </a:moveTo>
                  <a:lnTo>
                    <a:pt x="316" y="2"/>
                  </a:lnTo>
                  <a:lnTo>
                    <a:pt x="308" y="1"/>
                  </a:lnTo>
                  <a:lnTo>
                    <a:pt x="299" y="0"/>
                  </a:lnTo>
                  <a:lnTo>
                    <a:pt x="287" y="1"/>
                  </a:lnTo>
                  <a:lnTo>
                    <a:pt x="276" y="5"/>
                  </a:lnTo>
                  <a:lnTo>
                    <a:pt x="266" y="12"/>
                  </a:lnTo>
                  <a:lnTo>
                    <a:pt x="261" y="25"/>
                  </a:lnTo>
                  <a:lnTo>
                    <a:pt x="259" y="42"/>
                  </a:lnTo>
                  <a:lnTo>
                    <a:pt x="262" y="62"/>
                  </a:lnTo>
                  <a:lnTo>
                    <a:pt x="262" y="80"/>
                  </a:lnTo>
                  <a:lnTo>
                    <a:pt x="261" y="95"/>
                  </a:lnTo>
                  <a:lnTo>
                    <a:pt x="258" y="108"/>
                  </a:lnTo>
                  <a:lnTo>
                    <a:pt x="253" y="117"/>
                  </a:lnTo>
                  <a:lnTo>
                    <a:pt x="243" y="124"/>
                  </a:lnTo>
                  <a:lnTo>
                    <a:pt x="230" y="128"/>
                  </a:lnTo>
                  <a:lnTo>
                    <a:pt x="212" y="128"/>
                  </a:lnTo>
                  <a:lnTo>
                    <a:pt x="192" y="128"/>
                  </a:lnTo>
                  <a:lnTo>
                    <a:pt x="172" y="132"/>
                  </a:lnTo>
                  <a:lnTo>
                    <a:pt x="152" y="139"/>
                  </a:lnTo>
                  <a:lnTo>
                    <a:pt x="135" y="149"/>
                  </a:lnTo>
                  <a:lnTo>
                    <a:pt x="121" y="163"/>
                  </a:lnTo>
                  <a:lnTo>
                    <a:pt x="111" y="178"/>
                  </a:lnTo>
                  <a:lnTo>
                    <a:pt x="105" y="196"/>
                  </a:lnTo>
                  <a:lnTo>
                    <a:pt x="106" y="214"/>
                  </a:lnTo>
                  <a:lnTo>
                    <a:pt x="106" y="231"/>
                  </a:lnTo>
                  <a:lnTo>
                    <a:pt x="102" y="245"/>
                  </a:lnTo>
                  <a:lnTo>
                    <a:pt x="91" y="257"/>
                  </a:lnTo>
                  <a:lnTo>
                    <a:pt x="79" y="264"/>
                  </a:lnTo>
                  <a:lnTo>
                    <a:pt x="64" y="268"/>
                  </a:lnTo>
                  <a:lnTo>
                    <a:pt x="48" y="270"/>
                  </a:lnTo>
                  <a:lnTo>
                    <a:pt x="33" y="269"/>
                  </a:lnTo>
                  <a:lnTo>
                    <a:pt x="19" y="265"/>
                  </a:lnTo>
                  <a:lnTo>
                    <a:pt x="14" y="267"/>
                  </a:lnTo>
                  <a:lnTo>
                    <a:pt x="5" y="273"/>
                  </a:lnTo>
                  <a:lnTo>
                    <a:pt x="0" y="282"/>
                  </a:lnTo>
                  <a:lnTo>
                    <a:pt x="10" y="295"/>
                  </a:lnTo>
                  <a:lnTo>
                    <a:pt x="22" y="300"/>
                  </a:lnTo>
                  <a:lnTo>
                    <a:pt x="40" y="303"/>
                  </a:lnTo>
                  <a:lnTo>
                    <a:pt x="60" y="302"/>
                  </a:lnTo>
                  <a:lnTo>
                    <a:pt x="81" y="297"/>
                  </a:lnTo>
                  <a:lnTo>
                    <a:pt x="102" y="289"/>
                  </a:lnTo>
                  <a:lnTo>
                    <a:pt x="119" y="278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2"/>
                  </a:lnTo>
                  <a:lnTo>
                    <a:pt x="140" y="216"/>
                  </a:lnTo>
                  <a:lnTo>
                    <a:pt x="145" y="201"/>
                  </a:lnTo>
                  <a:lnTo>
                    <a:pt x="154" y="187"/>
                  </a:lnTo>
                  <a:lnTo>
                    <a:pt x="163" y="177"/>
                  </a:lnTo>
                  <a:lnTo>
                    <a:pt x="175" y="170"/>
                  </a:lnTo>
                  <a:lnTo>
                    <a:pt x="190" y="167"/>
                  </a:lnTo>
                  <a:lnTo>
                    <a:pt x="206" y="168"/>
                  </a:lnTo>
                  <a:lnTo>
                    <a:pt x="224" y="170"/>
                  </a:lnTo>
                  <a:lnTo>
                    <a:pt x="239" y="168"/>
                  </a:lnTo>
                  <a:lnTo>
                    <a:pt x="250" y="163"/>
                  </a:lnTo>
                  <a:lnTo>
                    <a:pt x="261" y="155"/>
                  </a:lnTo>
                  <a:lnTo>
                    <a:pt x="269" y="145"/>
                  </a:lnTo>
                  <a:lnTo>
                    <a:pt x="274" y="131"/>
                  </a:lnTo>
                  <a:lnTo>
                    <a:pt x="278" y="116"/>
                  </a:lnTo>
                  <a:lnTo>
                    <a:pt x="279" y="98"/>
                  </a:lnTo>
                  <a:lnTo>
                    <a:pt x="280" y="80"/>
                  </a:lnTo>
                  <a:lnTo>
                    <a:pt x="281" y="64"/>
                  </a:lnTo>
                  <a:lnTo>
                    <a:pt x="286" y="53"/>
                  </a:lnTo>
                  <a:lnTo>
                    <a:pt x="291" y="43"/>
                  </a:lnTo>
                  <a:lnTo>
                    <a:pt x="297" y="38"/>
                  </a:lnTo>
                  <a:lnTo>
                    <a:pt x="306" y="35"/>
                  </a:lnTo>
                  <a:lnTo>
                    <a:pt x="316" y="37"/>
                  </a:lnTo>
                  <a:lnTo>
                    <a:pt x="327" y="42"/>
                  </a:lnTo>
                  <a:lnTo>
                    <a:pt x="338" y="47"/>
                  </a:lnTo>
                  <a:lnTo>
                    <a:pt x="344" y="46"/>
                  </a:lnTo>
                  <a:lnTo>
                    <a:pt x="345" y="41"/>
                  </a:lnTo>
                  <a:lnTo>
                    <a:pt x="344" y="33"/>
                  </a:lnTo>
                  <a:lnTo>
                    <a:pt x="340" y="25"/>
                  </a:lnTo>
                  <a:lnTo>
                    <a:pt x="334" y="16"/>
                  </a:lnTo>
                  <a:lnTo>
                    <a:pt x="327" y="8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20" name="Freeform 140"/>
            <p:cNvSpPr>
              <a:spLocks/>
            </p:cNvSpPr>
            <p:nvPr/>
          </p:nvSpPr>
          <p:spPr bwMode="auto">
            <a:xfrm>
              <a:off x="4248" y="763"/>
              <a:ext cx="31" cy="23"/>
            </a:xfrm>
            <a:custGeom>
              <a:avLst/>
              <a:gdLst>
                <a:gd name="T0" fmla="*/ 3 w 127"/>
                <a:gd name="T1" fmla="*/ 76 h 109"/>
                <a:gd name="T2" fmla="*/ 5 w 127"/>
                <a:gd name="T3" fmla="*/ 75 h 109"/>
                <a:gd name="T4" fmla="*/ 12 w 127"/>
                <a:gd name="T5" fmla="*/ 71 h 109"/>
                <a:gd name="T6" fmla="*/ 22 w 127"/>
                <a:gd name="T7" fmla="*/ 65 h 109"/>
                <a:gd name="T8" fmla="*/ 34 w 127"/>
                <a:gd name="T9" fmla="*/ 57 h 109"/>
                <a:gd name="T10" fmla="*/ 47 w 127"/>
                <a:gd name="T11" fmla="*/ 49 h 109"/>
                <a:gd name="T12" fmla="*/ 60 w 127"/>
                <a:gd name="T13" fmla="*/ 39 h 109"/>
                <a:gd name="T14" fmla="*/ 72 w 127"/>
                <a:gd name="T15" fmla="*/ 27 h 109"/>
                <a:gd name="T16" fmla="*/ 82 w 127"/>
                <a:gd name="T17" fmla="*/ 15 h 109"/>
                <a:gd name="T18" fmla="*/ 91 w 127"/>
                <a:gd name="T19" fmla="*/ 4 h 109"/>
                <a:gd name="T20" fmla="*/ 102 w 127"/>
                <a:gd name="T21" fmla="*/ 0 h 109"/>
                <a:gd name="T22" fmla="*/ 111 w 127"/>
                <a:gd name="T23" fmla="*/ 0 h 109"/>
                <a:gd name="T24" fmla="*/ 120 w 127"/>
                <a:gd name="T25" fmla="*/ 3 h 109"/>
                <a:gd name="T26" fmla="*/ 126 w 127"/>
                <a:gd name="T27" fmla="*/ 10 h 109"/>
                <a:gd name="T28" fmla="*/ 127 w 127"/>
                <a:gd name="T29" fmla="*/ 19 h 109"/>
                <a:gd name="T30" fmla="*/ 125 w 127"/>
                <a:gd name="T31" fmla="*/ 30 h 109"/>
                <a:gd name="T32" fmla="*/ 116 w 127"/>
                <a:gd name="T33" fmla="*/ 42 h 109"/>
                <a:gd name="T34" fmla="*/ 103 w 127"/>
                <a:gd name="T35" fmla="*/ 55 h 109"/>
                <a:gd name="T36" fmla="*/ 91 w 127"/>
                <a:gd name="T37" fmla="*/ 67 h 109"/>
                <a:gd name="T38" fmla="*/ 80 w 127"/>
                <a:gd name="T39" fmla="*/ 78 h 109"/>
                <a:gd name="T40" fmla="*/ 68 w 127"/>
                <a:gd name="T41" fmla="*/ 88 h 109"/>
                <a:gd name="T42" fmla="*/ 58 w 127"/>
                <a:gd name="T43" fmla="*/ 97 h 109"/>
                <a:gd name="T44" fmla="*/ 47 w 127"/>
                <a:gd name="T45" fmla="*/ 103 h 109"/>
                <a:gd name="T46" fmla="*/ 36 w 127"/>
                <a:gd name="T47" fmla="*/ 108 h 109"/>
                <a:gd name="T48" fmla="*/ 26 w 127"/>
                <a:gd name="T49" fmla="*/ 109 h 109"/>
                <a:gd name="T50" fmla="*/ 10 w 127"/>
                <a:gd name="T51" fmla="*/ 107 h 109"/>
                <a:gd name="T52" fmla="*/ 2 w 127"/>
                <a:gd name="T53" fmla="*/ 101 h 109"/>
                <a:gd name="T54" fmla="*/ 0 w 127"/>
                <a:gd name="T55" fmla="*/ 91 h 109"/>
                <a:gd name="T56" fmla="*/ 3 w 127"/>
                <a:gd name="T57" fmla="*/ 7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109">
                  <a:moveTo>
                    <a:pt x="3" y="76"/>
                  </a:moveTo>
                  <a:lnTo>
                    <a:pt x="5" y="75"/>
                  </a:lnTo>
                  <a:lnTo>
                    <a:pt x="12" y="71"/>
                  </a:lnTo>
                  <a:lnTo>
                    <a:pt x="22" y="65"/>
                  </a:lnTo>
                  <a:lnTo>
                    <a:pt x="34" y="57"/>
                  </a:lnTo>
                  <a:lnTo>
                    <a:pt x="47" y="49"/>
                  </a:lnTo>
                  <a:lnTo>
                    <a:pt x="60" y="39"/>
                  </a:lnTo>
                  <a:lnTo>
                    <a:pt x="72" y="27"/>
                  </a:lnTo>
                  <a:lnTo>
                    <a:pt x="82" y="15"/>
                  </a:lnTo>
                  <a:lnTo>
                    <a:pt x="91" y="4"/>
                  </a:lnTo>
                  <a:lnTo>
                    <a:pt x="102" y="0"/>
                  </a:lnTo>
                  <a:lnTo>
                    <a:pt x="111" y="0"/>
                  </a:lnTo>
                  <a:lnTo>
                    <a:pt x="120" y="3"/>
                  </a:lnTo>
                  <a:lnTo>
                    <a:pt x="126" y="10"/>
                  </a:lnTo>
                  <a:lnTo>
                    <a:pt x="127" y="19"/>
                  </a:lnTo>
                  <a:lnTo>
                    <a:pt x="125" y="30"/>
                  </a:lnTo>
                  <a:lnTo>
                    <a:pt x="116" y="42"/>
                  </a:lnTo>
                  <a:lnTo>
                    <a:pt x="103" y="55"/>
                  </a:lnTo>
                  <a:lnTo>
                    <a:pt x="91" y="67"/>
                  </a:lnTo>
                  <a:lnTo>
                    <a:pt x="80" y="78"/>
                  </a:lnTo>
                  <a:lnTo>
                    <a:pt x="68" y="88"/>
                  </a:lnTo>
                  <a:lnTo>
                    <a:pt x="58" y="97"/>
                  </a:lnTo>
                  <a:lnTo>
                    <a:pt x="47" y="103"/>
                  </a:lnTo>
                  <a:lnTo>
                    <a:pt x="36" y="108"/>
                  </a:lnTo>
                  <a:lnTo>
                    <a:pt x="26" y="109"/>
                  </a:lnTo>
                  <a:lnTo>
                    <a:pt x="10" y="107"/>
                  </a:lnTo>
                  <a:lnTo>
                    <a:pt x="2" y="101"/>
                  </a:lnTo>
                  <a:lnTo>
                    <a:pt x="0" y="91"/>
                  </a:lnTo>
                  <a:lnTo>
                    <a:pt x="3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21" name="Freeform 141"/>
            <p:cNvSpPr>
              <a:spLocks/>
            </p:cNvSpPr>
            <p:nvPr/>
          </p:nvSpPr>
          <p:spPr bwMode="auto">
            <a:xfrm>
              <a:off x="4262" y="774"/>
              <a:ext cx="31" cy="22"/>
            </a:xfrm>
            <a:custGeom>
              <a:avLst/>
              <a:gdLst>
                <a:gd name="T0" fmla="*/ 2 w 127"/>
                <a:gd name="T1" fmla="*/ 76 h 110"/>
                <a:gd name="T2" fmla="*/ 4 w 127"/>
                <a:gd name="T3" fmla="*/ 75 h 110"/>
                <a:gd name="T4" fmla="*/ 11 w 127"/>
                <a:gd name="T5" fmla="*/ 72 h 110"/>
                <a:gd name="T6" fmla="*/ 22 w 127"/>
                <a:gd name="T7" fmla="*/ 66 h 110"/>
                <a:gd name="T8" fmla="*/ 33 w 127"/>
                <a:gd name="T9" fmla="*/ 58 h 110"/>
                <a:gd name="T10" fmla="*/ 46 w 127"/>
                <a:gd name="T11" fmla="*/ 49 h 110"/>
                <a:gd name="T12" fmla="*/ 59 w 127"/>
                <a:gd name="T13" fmla="*/ 38 h 110"/>
                <a:gd name="T14" fmla="*/ 71 w 127"/>
                <a:gd name="T15" fmla="*/ 27 h 110"/>
                <a:gd name="T16" fmla="*/ 80 w 127"/>
                <a:gd name="T17" fmla="*/ 14 h 110"/>
                <a:gd name="T18" fmla="*/ 90 w 127"/>
                <a:gd name="T19" fmla="*/ 5 h 110"/>
                <a:gd name="T20" fmla="*/ 100 w 127"/>
                <a:gd name="T21" fmla="*/ 0 h 110"/>
                <a:gd name="T22" fmla="*/ 110 w 127"/>
                <a:gd name="T23" fmla="*/ 0 h 110"/>
                <a:gd name="T24" fmla="*/ 118 w 127"/>
                <a:gd name="T25" fmla="*/ 4 h 110"/>
                <a:gd name="T26" fmla="*/ 125 w 127"/>
                <a:gd name="T27" fmla="*/ 11 h 110"/>
                <a:gd name="T28" fmla="*/ 127 w 127"/>
                <a:gd name="T29" fmla="*/ 20 h 110"/>
                <a:gd name="T30" fmla="*/ 124 w 127"/>
                <a:gd name="T31" fmla="*/ 30 h 110"/>
                <a:gd name="T32" fmla="*/ 115 w 127"/>
                <a:gd name="T33" fmla="*/ 43 h 110"/>
                <a:gd name="T34" fmla="*/ 102 w 127"/>
                <a:gd name="T35" fmla="*/ 56 h 110"/>
                <a:gd name="T36" fmla="*/ 91 w 127"/>
                <a:gd name="T37" fmla="*/ 67 h 110"/>
                <a:gd name="T38" fmla="*/ 78 w 127"/>
                <a:gd name="T39" fmla="*/ 79 h 110"/>
                <a:gd name="T40" fmla="*/ 68 w 127"/>
                <a:gd name="T41" fmla="*/ 89 h 110"/>
                <a:gd name="T42" fmla="*/ 56 w 127"/>
                <a:gd name="T43" fmla="*/ 97 h 110"/>
                <a:gd name="T44" fmla="*/ 46 w 127"/>
                <a:gd name="T45" fmla="*/ 104 h 110"/>
                <a:gd name="T46" fmla="*/ 36 w 127"/>
                <a:gd name="T47" fmla="*/ 109 h 110"/>
                <a:gd name="T48" fmla="*/ 25 w 127"/>
                <a:gd name="T49" fmla="*/ 110 h 110"/>
                <a:gd name="T50" fmla="*/ 9 w 127"/>
                <a:gd name="T51" fmla="*/ 108 h 110"/>
                <a:gd name="T52" fmla="*/ 1 w 127"/>
                <a:gd name="T53" fmla="*/ 102 h 110"/>
                <a:gd name="T54" fmla="*/ 0 w 127"/>
                <a:gd name="T55" fmla="*/ 91 h 110"/>
                <a:gd name="T56" fmla="*/ 2 w 127"/>
                <a:gd name="T57" fmla="*/ 7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110">
                  <a:moveTo>
                    <a:pt x="2" y="76"/>
                  </a:moveTo>
                  <a:lnTo>
                    <a:pt x="4" y="75"/>
                  </a:lnTo>
                  <a:lnTo>
                    <a:pt x="11" y="72"/>
                  </a:lnTo>
                  <a:lnTo>
                    <a:pt x="22" y="66"/>
                  </a:lnTo>
                  <a:lnTo>
                    <a:pt x="33" y="58"/>
                  </a:lnTo>
                  <a:lnTo>
                    <a:pt x="46" y="49"/>
                  </a:lnTo>
                  <a:lnTo>
                    <a:pt x="59" y="38"/>
                  </a:lnTo>
                  <a:lnTo>
                    <a:pt x="71" y="27"/>
                  </a:lnTo>
                  <a:lnTo>
                    <a:pt x="80" y="14"/>
                  </a:lnTo>
                  <a:lnTo>
                    <a:pt x="90" y="5"/>
                  </a:lnTo>
                  <a:lnTo>
                    <a:pt x="100" y="0"/>
                  </a:lnTo>
                  <a:lnTo>
                    <a:pt x="110" y="0"/>
                  </a:lnTo>
                  <a:lnTo>
                    <a:pt x="118" y="4"/>
                  </a:lnTo>
                  <a:lnTo>
                    <a:pt x="125" y="11"/>
                  </a:lnTo>
                  <a:lnTo>
                    <a:pt x="127" y="20"/>
                  </a:lnTo>
                  <a:lnTo>
                    <a:pt x="124" y="30"/>
                  </a:lnTo>
                  <a:lnTo>
                    <a:pt x="115" y="43"/>
                  </a:lnTo>
                  <a:lnTo>
                    <a:pt x="102" y="56"/>
                  </a:lnTo>
                  <a:lnTo>
                    <a:pt x="91" y="67"/>
                  </a:lnTo>
                  <a:lnTo>
                    <a:pt x="78" y="79"/>
                  </a:lnTo>
                  <a:lnTo>
                    <a:pt x="68" y="89"/>
                  </a:lnTo>
                  <a:lnTo>
                    <a:pt x="56" y="97"/>
                  </a:lnTo>
                  <a:lnTo>
                    <a:pt x="46" y="104"/>
                  </a:lnTo>
                  <a:lnTo>
                    <a:pt x="36" y="109"/>
                  </a:lnTo>
                  <a:lnTo>
                    <a:pt x="25" y="110"/>
                  </a:lnTo>
                  <a:lnTo>
                    <a:pt x="9" y="108"/>
                  </a:lnTo>
                  <a:lnTo>
                    <a:pt x="1" y="102"/>
                  </a:lnTo>
                  <a:lnTo>
                    <a:pt x="0" y="91"/>
                  </a:lnTo>
                  <a:lnTo>
                    <a:pt x="2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22" name="Freeform 142"/>
            <p:cNvSpPr>
              <a:spLocks/>
            </p:cNvSpPr>
            <p:nvPr/>
          </p:nvSpPr>
          <p:spPr bwMode="auto">
            <a:xfrm>
              <a:off x="4276" y="784"/>
              <a:ext cx="30" cy="23"/>
            </a:xfrm>
            <a:custGeom>
              <a:avLst/>
              <a:gdLst>
                <a:gd name="T0" fmla="*/ 4 w 128"/>
                <a:gd name="T1" fmla="*/ 77 h 111"/>
                <a:gd name="T2" fmla="*/ 6 w 128"/>
                <a:gd name="T3" fmla="*/ 76 h 111"/>
                <a:gd name="T4" fmla="*/ 13 w 128"/>
                <a:gd name="T5" fmla="*/ 73 h 111"/>
                <a:gd name="T6" fmla="*/ 23 w 128"/>
                <a:gd name="T7" fmla="*/ 67 h 111"/>
                <a:gd name="T8" fmla="*/ 35 w 128"/>
                <a:gd name="T9" fmla="*/ 59 h 111"/>
                <a:gd name="T10" fmla="*/ 47 w 128"/>
                <a:gd name="T11" fmla="*/ 50 h 111"/>
                <a:gd name="T12" fmla="*/ 60 w 128"/>
                <a:gd name="T13" fmla="*/ 39 h 111"/>
                <a:gd name="T14" fmla="*/ 73 w 128"/>
                <a:gd name="T15" fmla="*/ 28 h 111"/>
                <a:gd name="T16" fmla="*/ 82 w 128"/>
                <a:gd name="T17" fmla="*/ 15 h 111"/>
                <a:gd name="T18" fmla="*/ 91 w 128"/>
                <a:gd name="T19" fmla="*/ 6 h 111"/>
                <a:gd name="T20" fmla="*/ 102 w 128"/>
                <a:gd name="T21" fmla="*/ 0 h 111"/>
                <a:gd name="T22" fmla="*/ 112 w 128"/>
                <a:gd name="T23" fmla="*/ 0 h 111"/>
                <a:gd name="T24" fmla="*/ 120 w 128"/>
                <a:gd name="T25" fmla="*/ 3 h 111"/>
                <a:gd name="T26" fmla="*/ 126 w 128"/>
                <a:gd name="T27" fmla="*/ 10 h 111"/>
                <a:gd name="T28" fmla="*/ 128 w 128"/>
                <a:gd name="T29" fmla="*/ 20 h 111"/>
                <a:gd name="T30" fmla="*/ 125 w 128"/>
                <a:gd name="T31" fmla="*/ 31 h 111"/>
                <a:gd name="T32" fmla="*/ 115 w 128"/>
                <a:gd name="T33" fmla="*/ 44 h 111"/>
                <a:gd name="T34" fmla="*/ 103 w 128"/>
                <a:gd name="T35" fmla="*/ 56 h 111"/>
                <a:gd name="T36" fmla="*/ 91 w 128"/>
                <a:gd name="T37" fmla="*/ 68 h 111"/>
                <a:gd name="T38" fmla="*/ 80 w 128"/>
                <a:gd name="T39" fmla="*/ 79 h 111"/>
                <a:gd name="T40" fmla="*/ 69 w 128"/>
                <a:gd name="T41" fmla="*/ 90 h 111"/>
                <a:gd name="T42" fmla="*/ 58 w 128"/>
                <a:gd name="T43" fmla="*/ 98 h 111"/>
                <a:gd name="T44" fmla="*/ 47 w 128"/>
                <a:gd name="T45" fmla="*/ 105 h 111"/>
                <a:gd name="T46" fmla="*/ 36 w 128"/>
                <a:gd name="T47" fmla="*/ 109 h 111"/>
                <a:gd name="T48" fmla="*/ 25 w 128"/>
                <a:gd name="T49" fmla="*/ 111 h 111"/>
                <a:gd name="T50" fmla="*/ 9 w 128"/>
                <a:gd name="T51" fmla="*/ 108 h 111"/>
                <a:gd name="T52" fmla="*/ 2 w 128"/>
                <a:gd name="T53" fmla="*/ 102 h 111"/>
                <a:gd name="T54" fmla="*/ 0 w 128"/>
                <a:gd name="T55" fmla="*/ 92 h 111"/>
                <a:gd name="T56" fmla="*/ 4 w 128"/>
                <a:gd name="T57" fmla="*/ 7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8" h="111">
                  <a:moveTo>
                    <a:pt x="4" y="77"/>
                  </a:moveTo>
                  <a:lnTo>
                    <a:pt x="6" y="76"/>
                  </a:lnTo>
                  <a:lnTo>
                    <a:pt x="13" y="73"/>
                  </a:lnTo>
                  <a:lnTo>
                    <a:pt x="23" y="67"/>
                  </a:lnTo>
                  <a:lnTo>
                    <a:pt x="35" y="59"/>
                  </a:lnTo>
                  <a:lnTo>
                    <a:pt x="47" y="50"/>
                  </a:lnTo>
                  <a:lnTo>
                    <a:pt x="60" y="39"/>
                  </a:lnTo>
                  <a:lnTo>
                    <a:pt x="73" y="28"/>
                  </a:lnTo>
                  <a:lnTo>
                    <a:pt x="82" y="15"/>
                  </a:lnTo>
                  <a:lnTo>
                    <a:pt x="91" y="6"/>
                  </a:lnTo>
                  <a:lnTo>
                    <a:pt x="102" y="0"/>
                  </a:lnTo>
                  <a:lnTo>
                    <a:pt x="112" y="0"/>
                  </a:lnTo>
                  <a:lnTo>
                    <a:pt x="120" y="3"/>
                  </a:lnTo>
                  <a:lnTo>
                    <a:pt x="126" y="10"/>
                  </a:lnTo>
                  <a:lnTo>
                    <a:pt x="128" y="20"/>
                  </a:lnTo>
                  <a:lnTo>
                    <a:pt x="125" y="31"/>
                  </a:lnTo>
                  <a:lnTo>
                    <a:pt x="115" y="44"/>
                  </a:lnTo>
                  <a:lnTo>
                    <a:pt x="103" y="56"/>
                  </a:lnTo>
                  <a:lnTo>
                    <a:pt x="91" y="68"/>
                  </a:lnTo>
                  <a:lnTo>
                    <a:pt x="80" y="79"/>
                  </a:lnTo>
                  <a:lnTo>
                    <a:pt x="69" y="90"/>
                  </a:lnTo>
                  <a:lnTo>
                    <a:pt x="58" y="98"/>
                  </a:lnTo>
                  <a:lnTo>
                    <a:pt x="47" y="105"/>
                  </a:lnTo>
                  <a:lnTo>
                    <a:pt x="36" y="109"/>
                  </a:lnTo>
                  <a:lnTo>
                    <a:pt x="25" y="111"/>
                  </a:lnTo>
                  <a:lnTo>
                    <a:pt x="9" y="108"/>
                  </a:lnTo>
                  <a:lnTo>
                    <a:pt x="2" y="102"/>
                  </a:lnTo>
                  <a:lnTo>
                    <a:pt x="0" y="92"/>
                  </a:lnTo>
                  <a:lnTo>
                    <a:pt x="4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224" name="AutoShape 144"/>
          <p:cNvSpPr>
            <a:spLocks noChangeArrowheads="1"/>
          </p:cNvSpPr>
          <p:nvPr/>
        </p:nvSpPr>
        <p:spPr bwMode="auto">
          <a:xfrm>
            <a:off x="1843088" y="5888038"/>
            <a:ext cx="407987" cy="298450"/>
          </a:xfrm>
          <a:prstGeom prst="rightArrow">
            <a:avLst>
              <a:gd name="adj1" fmla="val 50000"/>
              <a:gd name="adj2" fmla="val 74680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225" name="AutoShape 145"/>
          <p:cNvSpPr>
            <a:spLocks noChangeArrowheads="1"/>
          </p:cNvSpPr>
          <p:nvPr/>
        </p:nvSpPr>
        <p:spPr bwMode="auto">
          <a:xfrm>
            <a:off x="3309938" y="5888038"/>
            <a:ext cx="406400" cy="298450"/>
          </a:xfrm>
          <a:prstGeom prst="rightArrow">
            <a:avLst>
              <a:gd name="adj1" fmla="val 50000"/>
              <a:gd name="adj2" fmla="val 74389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226" name="AutoShape 146"/>
          <p:cNvSpPr>
            <a:spLocks noChangeArrowheads="1"/>
          </p:cNvSpPr>
          <p:nvPr/>
        </p:nvSpPr>
        <p:spPr bwMode="auto">
          <a:xfrm>
            <a:off x="4775200" y="5888038"/>
            <a:ext cx="406400" cy="298450"/>
          </a:xfrm>
          <a:prstGeom prst="rightArrow">
            <a:avLst>
              <a:gd name="adj1" fmla="val 50000"/>
              <a:gd name="adj2" fmla="val 74389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227" name="Group 147"/>
          <p:cNvGrpSpPr>
            <a:grpSpLocks/>
          </p:cNvGrpSpPr>
          <p:nvPr/>
        </p:nvGrpSpPr>
        <p:grpSpPr bwMode="auto">
          <a:xfrm>
            <a:off x="7086600" y="1219200"/>
            <a:ext cx="990600" cy="762000"/>
            <a:chOff x="4032" y="480"/>
            <a:chExt cx="768" cy="576"/>
          </a:xfrm>
        </p:grpSpPr>
        <p:sp>
          <p:nvSpPr>
            <p:cNvPr id="46228" name="Freeform 148"/>
            <p:cNvSpPr>
              <a:spLocks/>
            </p:cNvSpPr>
            <p:nvPr/>
          </p:nvSpPr>
          <p:spPr bwMode="auto">
            <a:xfrm>
              <a:off x="4032" y="480"/>
              <a:ext cx="768" cy="576"/>
            </a:xfrm>
            <a:custGeom>
              <a:avLst/>
              <a:gdLst>
                <a:gd name="T0" fmla="*/ 0 w 768"/>
                <a:gd name="T1" fmla="*/ 0 h 576"/>
                <a:gd name="T2" fmla="*/ 768 w 768"/>
                <a:gd name="T3" fmla="*/ 0 h 576"/>
                <a:gd name="T4" fmla="*/ 768 w 768"/>
                <a:gd name="T5" fmla="*/ 576 h 576"/>
                <a:gd name="T6" fmla="*/ 0 w 768"/>
                <a:gd name="T7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8" h="576">
                  <a:moveTo>
                    <a:pt x="0" y="0"/>
                  </a:moveTo>
                  <a:lnTo>
                    <a:pt x="768" y="0"/>
                  </a:lnTo>
                  <a:lnTo>
                    <a:pt x="768" y="576"/>
                  </a:lnTo>
                  <a:lnTo>
                    <a:pt x="0" y="576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29" name="Line 149"/>
            <p:cNvSpPr>
              <a:spLocks noChangeShapeType="1"/>
            </p:cNvSpPr>
            <p:nvPr/>
          </p:nvSpPr>
          <p:spPr bwMode="auto">
            <a:xfrm>
              <a:off x="4560" y="62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230" name="AutoShape 150"/>
          <p:cNvSpPr>
            <a:spLocks noChangeArrowheads="1"/>
          </p:cNvSpPr>
          <p:nvPr/>
        </p:nvSpPr>
        <p:spPr bwMode="auto">
          <a:xfrm>
            <a:off x="8077200" y="2857500"/>
            <a:ext cx="838200" cy="571500"/>
          </a:xfrm>
          <a:prstGeom prst="rightArrow">
            <a:avLst>
              <a:gd name="adj1" fmla="val 50000"/>
              <a:gd name="adj2" fmla="val 80123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231" name="Group 151"/>
          <p:cNvGrpSpPr>
            <a:grpSpLocks/>
          </p:cNvGrpSpPr>
          <p:nvPr/>
        </p:nvGrpSpPr>
        <p:grpSpPr bwMode="auto">
          <a:xfrm>
            <a:off x="7086600" y="2743200"/>
            <a:ext cx="990600" cy="762000"/>
            <a:chOff x="4032" y="480"/>
            <a:chExt cx="768" cy="576"/>
          </a:xfrm>
        </p:grpSpPr>
        <p:sp>
          <p:nvSpPr>
            <p:cNvPr id="46232" name="Freeform 152"/>
            <p:cNvSpPr>
              <a:spLocks/>
            </p:cNvSpPr>
            <p:nvPr/>
          </p:nvSpPr>
          <p:spPr bwMode="auto">
            <a:xfrm>
              <a:off x="4032" y="480"/>
              <a:ext cx="768" cy="576"/>
            </a:xfrm>
            <a:custGeom>
              <a:avLst/>
              <a:gdLst>
                <a:gd name="T0" fmla="*/ 0 w 768"/>
                <a:gd name="T1" fmla="*/ 0 h 576"/>
                <a:gd name="T2" fmla="*/ 768 w 768"/>
                <a:gd name="T3" fmla="*/ 0 h 576"/>
                <a:gd name="T4" fmla="*/ 768 w 768"/>
                <a:gd name="T5" fmla="*/ 576 h 576"/>
                <a:gd name="T6" fmla="*/ 0 w 768"/>
                <a:gd name="T7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8" h="576">
                  <a:moveTo>
                    <a:pt x="0" y="0"/>
                  </a:moveTo>
                  <a:lnTo>
                    <a:pt x="768" y="0"/>
                  </a:lnTo>
                  <a:lnTo>
                    <a:pt x="768" y="576"/>
                  </a:lnTo>
                  <a:lnTo>
                    <a:pt x="0" y="576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33" name="Line 153"/>
            <p:cNvSpPr>
              <a:spLocks noChangeShapeType="1"/>
            </p:cNvSpPr>
            <p:nvPr/>
          </p:nvSpPr>
          <p:spPr bwMode="auto">
            <a:xfrm>
              <a:off x="4560" y="62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234" name="AutoShape 154"/>
          <p:cNvSpPr>
            <a:spLocks noChangeArrowheads="1"/>
          </p:cNvSpPr>
          <p:nvPr/>
        </p:nvSpPr>
        <p:spPr bwMode="auto">
          <a:xfrm>
            <a:off x="8077200" y="4305300"/>
            <a:ext cx="838200" cy="571500"/>
          </a:xfrm>
          <a:prstGeom prst="rightArrow">
            <a:avLst>
              <a:gd name="adj1" fmla="val 50000"/>
              <a:gd name="adj2" fmla="val 80123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235" name="Group 155"/>
          <p:cNvGrpSpPr>
            <a:grpSpLocks/>
          </p:cNvGrpSpPr>
          <p:nvPr/>
        </p:nvGrpSpPr>
        <p:grpSpPr bwMode="auto">
          <a:xfrm>
            <a:off x="7086600" y="4191000"/>
            <a:ext cx="990600" cy="762000"/>
            <a:chOff x="4032" y="480"/>
            <a:chExt cx="768" cy="576"/>
          </a:xfrm>
        </p:grpSpPr>
        <p:sp>
          <p:nvSpPr>
            <p:cNvPr id="46236" name="Freeform 156"/>
            <p:cNvSpPr>
              <a:spLocks/>
            </p:cNvSpPr>
            <p:nvPr/>
          </p:nvSpPr>
          <p:spPr bwMode="auto">
            <a:xfrm>
              <a:off x="4032" y="480"/>
              <a:ext cx="768" cy="576"/>
            </a:xfrm>
            <a:custGeom>
              <a:avLst/>
              <a:gdLst>
                <a:gd name="T0" fmla="*/ 0 w 768"/>
                <a:gd name="T1" fmla="*/ 0 h 576"/>
                <a:gd name="T2" fmla="*/ 768 w 768"/>
                <a:gd name="T3" fmla="*/ 0 h 576"/>
                <a:gd name="T4" fmla="*/ 768 w 768"/>
                <a:gd name="T5" fmla="*/ 576 h 576"/>
                <a:gd name="T6" fmla="*/ 0 w 768"/>
                <a:gd name="T7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8" h="576">
                  <a:moveTo>
                    <a:pt x="0" y="0"/>
                  </a:moveTo>
                  <a:lnTo>
                    <a:pt x="768" y="0"/>
                  </a:lnTo>
                  <a:lnTo>
                    <a:pt x="768" y="576"/>
                  </a:lnTo>
                  <a:lnTo>
                    <a:pt x="0" y="576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37" name="Line 157"/>
            <p:cNvSpPr>
              <a:spLocks noChangeShapeType="1"/>
            </p:cNvSpPr>
            <p:nvPr/>
          </p:nvSpPr>
          <p:spPr bwMode="auto">
            <a:xfrm>
              <a:off x="4560" y="62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238" name="AutoShape 158"/>
          <p:cNvSpPr>
            <a:spLocks noChangeArrowheads="1"/>
          </p:cNvSpPr>
          <p:nvPr/>
        </p:nvSpPr>
        <p:spPr bwMode="auto">
          <a:xfrm>
            <a:off x="8077200" y="5753100"/>
            <a:ext cx="838200" cy="571500"/>
          </a:xfrm>
          <a:prstGeom prst="rightArrow">
            <a:avLst>
              <a:gd name="adj1" fmla="val 50000"/>
              <a:gd name="adj2" fmla="val 80123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239" name="Group 159"/>
          <p:cNvGrpSpPr>
            <a:grpSpLocks/>
          </p:cNvGrpSpPr>
          <p:nvPr/>
        </p:nvGrpSpPr>
        <p:grpSpPr bwMode="auto">
          <a:xfrm>
            <a:off x="7086600" y="5638800"/>
            <a:ext cx="990600" cy="762000"/>
            <a:chOff x="4032" y="480"/>
            <a:chExt cx="768" cy="576"/>
          </a:xfrm>
        </p:grpSpPr>
        <p:sp>
          <p:nvSpPr>
            <p:cNvPr id="46240" name="Freeform 160"/>
            <p:cNvSpPr>
              <a:spLocks/>
            </p:cNvSpPr>
            <p:nvPr/>
          </p:nvSpPr>
          <p:spPr bwMode="auto">
            <a:xfrm>
              <a:off x="4032" y="480"/>
              <a:ext cx="768" cy="576"/>
            </a:xfrm>
            <a:custGeom>
              <a:avLst/>
              <a:gdLst>
                <a:gd name="T0" fmla="*/ 0 w 768"/>
                <a:gd name="T1" fmla="*/ 0 h 576"/>
                <a:gd name="T2" fmla="*/ 768 w 768"/>
                <a:gd name="T3" fmla="*/ 0 h 576"/>
                <a:gd name="T4" fmla="*/ 768 w 768"/>
                <a:gd name="T5" fmla="*/ 576 h 576"/>
                <a:gd name="T6" fmla="*/ 0 w 768"/>
                <a:gd name="T7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8" h="576">
                  <a:moveTo>
                    <a:pt x="0" y="0"/>
                  </a:moveTo>
                  <a:lnTo>
                    <a:pt x="768" y="0"/>
                  </a:lnTo>
                  <a:lnTo>
                    <a:pt x="768" y="576"/>
                  </a:lnTo>
                  <a:lnTo>
                    <a:pt x="0" y="576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41" name="Line 161"/>
            <p:cNvSpPr>
              <a:spLocks noChangeShapeType="1"/>
            </p:cNvSpPr>
            <p:nvPr/>
          </p:nvSpPr>
          <p:spPr bwMode="auto">
            <a:xfrm>
              <a:off x="4560" y="62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242" name="Rectangle 162"/>
          <p:cNvSpPr>
            <a:spLocks noChangeArrowheads="1"/>
          </p:cNvSpPr>
          <p:nvPr/>
        </p:nvSpPr>
        <p:spPr bwMode="auto">
          <a:xfrm>
            <a:off x="0" y="1447800"/>
            <a:ext cx="381000" cy="76200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blurRad="63500" dist="107763" dir="81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243" name="Rectangle 163"/>
          <p:cNvSpPr>
            <a:spLocks noChangeArrowheads="1"/>
          </p:cNvSpPr>
          <p:nvPr/>
        </p:nvSpPr>
        <p:spPr bwMode="auto">
          <a:xfrm>
            <a:off x="0" y="2895600"/>
            <a:ext cx="381000" cy="76200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blurRad="63500" dist="107763" dir="81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244" name="Rectangle 164"/>
          <p:cNvSpPr>
            <a:spLocks noChangeArrowheads="1"/>
          </p:cNvSpPr>
          <p:nvPr/>
        </p:nvSpPr>
        <p:spPr bwMode="auto">
          <a:xfrm>
            <a:off x="0" y="4495800"/>
            <a:ext cx="381000" cy="76200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blurRad="63500" dist="107763" dir="81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245" name="Rectangle 165"/>
          <p:cNvSpPr>
            <a:spLocks noChangeArrowheads="1"/>
          </p:cNvSpPr>
          <p:nvPr/>
        </p:nvSpPr>
        <p:spPr bwMode="auto">
          <a:xfrm>
            <a:off x="0" y="5943600"/>
            <a:ext cx="381000" cy="76200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blurRad="63500" dist="107763" dir="81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943600" y="2057400"/>
            <a:ext cx="1143000" cy="2057400"/>
            <a:chOff x="5943600" y="1752600"/>
            <a:chExt cx="1143000" cy="2057400"/>
          </a:xfrm>
        </p:grpSpPr>
        <p:sp>
          <p:nvSpPr>
            <p:cNvPr id="46246" name="AutoShape 166"/>
            <p:cNvSpPr>
              <a:spLocks noChangeArrowheads="1"/>
            </p:cNvSpPr>
            <p:nvPr/>
          </p:nvSpPr>
          <p:spPr bwMode="auto">
            <a:xfrm rot="2089934">
              <a:off x="6019800" y="1752600"/>
              <a:ext cx="1066800" cy="838200"/>
            </a:xfrm>
            <a:prstGeom prst="rightArrow">
              <a:avLst>
                <a:gd name="adj1" fmla="val 50000"/>
                <a:gd name="adj2" fmla="val 31818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48" name="AutoShape 168"/>
            <p:cNvSpPr>
              <a:spLocks noChangeArrowheads="1"/>
            </p:cNvSpPr>
            <p:nvPr/>
          </p:nvSpPr>
          <p:spPr bwMode="auto">
            <a:xfrm rot="19510066" flipV="1">
              <a:off x="6019800" y="2971800"/>
              <a:ext cx="1066800" cy="838200"/>
            </a:xfrm>
            <a:prstGeom prst="rightArrow">
              <a:avLst>
                <a:gd name="adj1" fmla="val 50000"/>
                <a:gd name="adj2" fmla="val 31818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47" name="AutoShape 167"/>
            <p:cNvSpPr>
              <a:spLocks noChangeArrowheads="1"/>
            </p:cNvSpPr>
            <p:nvPr/>
          </p:nvSpPr>
          <p:spPr bwMode="auto">
            <a:xfrm>
              <a:off x="5943600" y="2286000"/>
              <a:ext cx="1066800" cy="838200"/>
            </a:xfrm>
            <a:prstGeom prst="rightArrow">
              <a:avLst>
                <a:gd name="adj1" fmla="val 50000"/>
                <a:gd name="adj2" fmla="val 31818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49" name="Text Box 169"/>
            <p:cNvSpPr txBox="1">
              <a:spLocks noChangeArrowheads="1"/>
            </p:cNvSpPr>
            <p:nvPr/>
          </p:nvSpPr>
          <p:spPr bwMode="auto">
            <a:xfrm>
              <a:off x="6096000" y="2514600"/>
              <a:ext cx="68580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1800" i="1" dirty="0" err="1" smtClean="0"/>
                <a:t>N</a:t>
              </a:r>
              <a:r>
                <a:rPr lang="en-US" sz="1800" dirty="0" err="1" smtClean="0"/>
                <a:t>x</a:t>
              </a:r>
              <a:r>
                <a:rPr lang="en-US" sz="1800" i="1" dirty="0" err="1" smtClean="0"/>
                <a:t>R</a:t>
              </a:r>
              <a:endParaRPr lang="en-US" sz="1800" i="1" dirty="0"/>
            </a:p>
          </p:txBody>
        </p:sp>
      </p:grpSp>
      <p:sp>
        <p:nvSpPr>
          <p:cNvPr id="46105" name="AutoShape 25"/>
          <p:cNvSpPr>
            <a:spLocks noChangeArrowheads="1"/>
          </p:cNvSpPr>
          <p:nvPr/>
        </p:nvSpPr>
        <p:spPr bwMode="auto">
          <a:xfrm>
            <a:off x="3735388" y="1239838"/>
            <a:ext cx="1065212" cy="766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6130" name="Picture 50" descr="square_knot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938" y="1346200"/>
            <a:ext cx="611187" cy="406400"/>
          </a:xfrm>
          <a:prstGeom prst="rect">
            <a:avLst/>
          </a:prstGeom>
          <a:noFill/>
          <a:effectLst>
            <a:outerShdw blurRad="63500" dist="107763" dir="81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136" name="AutoShape 56"/>
          <p:cNvSpPr>
            <a:spLocks noChangeArrowheads="1"/>
          </p:cNvSpPr>
          <p:nvPr/>
        </p:nvSpPr>
        <p:spPr bwMode="auto">
          <a:xfrm>
            <a:off x="3735388" y="2716213"/>
            <a:ext cx="1065212" cy="766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6161" name="Picture 81" descr="square_knot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938" y="2819400"/>
            <a:ext cx="611187" cy="406400"/>
          </a:xfrm>
          <a:prstGeom prst="rect">
            <a:avLst/>
          </a:prstGeom>
          <a:noFill/>
          <a:effectLst>
            <a:outerShdw blurRad="63500" dist="107763" dir="81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167" name="AutoShape 87"/>
          <p:cNvSpPr>
            <a:spLocks noChangeArrowheads="1"/>
          </p:cNvSpPr>
          <p:nvPr/>
        </p:nvSpPr>
        <p:spPr bwMode="auto">
          <a:xfrm>
            <a:off x="3722688" y="4194175"/>
            <a:ext cx="1065212" cy="7667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6192" name="Picture 112" descr="square_knot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238" y="4318000"/>
            <a:ext cx="611187" cy="406400"/>
          </a:xfrm>
          <a:prstGeom prst="rect">
            <a:avLst/>
          </a:prstGeom>
          <a:noFill/>
          <a:effectLst>
            <a:outerShdw blurRad="63500" dist="107763" dir="81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198" name="AutoShape 118"/>
          <p:cNvSpPr>
            <a:spLocks noChangeArrowheads="1"/>
          </p:cNvSpPr>
          <p:nvPr/>
        </p:nvSpPr>
        <p:spPr bwMode="auto">
          <a:xfrm>
            <a:off x="3709988" y="5672138"/>
            <a:ext cx="1065212" cy="766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6223" name="Picture 143" descr="square_knot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538" y="5765800"/>
            <a:ext cx="611187" cy="406400"/>
          </a:xfrm>
          <a:prstGeom prst="rect">
            <a:avLst/>
          </a:prstGeom>
          <a:noFill/>
          <a:effectLst>
            <a:outerShdw blurRad="63500" dist="107763" dir="81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3" name="Rectangle 170"/>
          <p:cNvSpPr>
            <a:spLocks noGrp="1" noChangeArrowheads="1"/>
          </p:cNvSpPr>
          <p:nvPr>
            <p:ph type="title"/>
          </p:nvPr>
        </p:nvSpPr>
        <p:spPr>
          <a:xfrm>
            <a:off x="152400" y="-381000"/>
            <a:ext cx="9144000" cy="1143000"/>
          </a:xfrm>
        </p:spPr>
        <p:txBody>
          <a:bodyPr/>
          <a:lstStyle/>
          <a:p>
            <a:r>
              <a:rPr lang="en-US" sz="3600" dirty="0"/>
              <a:t>3</a:t>
            </a:r>
            <a:r>
              <a:rPr lang="en-US" sz="3600" baseline="30000" dirty="0"/>
              <a:t>rd</a:t>
            </a:r>
            <a:r>
              <a:rPr lang="en-US" sz="3600" dirty="0"/>
              <a:t> </a:t>
            </a:r>
            <a:r>
              <a:rPr lang="en-US" sz="3600" dirty="0" smtClean="0"/>
              <a:t>Gen. </a:t>
            </a:r>
            <a:r>
              <a:rPr lang="en-US" sz="3600" dirty="0"/>
              <a:t>Router: </a:t>
            </a:r>
            <a:r>
              <a:rPr lang="en-US" sz="3600" dirty="0" smtClean="0"/>
              <a:t>Switched Interconnects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685800" y="5791200"/>
            <a:ext cx="7620000" cy="838200"/>
          </a:xfrm>
          <a:prstGeom prst="round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urier New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8420" y="5943600"/>
            <a:ext cx="7127497" cy="523220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+mn-lt"/>
              </a:rPr>
              <a:t>This is called an “output queued” switch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4252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-2.22222E-6 L 0.57465 -2.22222E-6 L 0.69028 -0.46852 L 0.93472 -0.45926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46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736" y="-2342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4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575 0.00185 L 0.69028 0.18889 L 0.76945 0.18889 " pathEditMode="relative" rAng="0" ptsTypes="AAAA">
                                      <p:cBhvr>
                                        <p:cTn id="20" dur="2000" fill="hold"/>
                                        <p:tgtEl>
                                          <p:spTgt spid="46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472" y="944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57466 -3.33333E-6 L 0.69167 -0.02407 L 0.80417 -0.02407 " pathEditMode="relative" rAng="0" ptsTypes="AAAA">
                                      <p:cBhvr>
                                        <p:cTn id="22" dur="2000" fill="hold"/>
                                        <p:tgtEl>
                                          <p:spTgt spid="46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08" y="-120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57466 3.33333E-6 L 0.69011 -0.25926 L 0.84445 -0.25741 " pathEditMode="relative" rAng="0" ptsTypes="AAAA">
                                      <p:cBhvr>
                                        <p:cTn id="24" dur="2000" fill="hold"/>
                                        <p:tgtEl>
                                          <p:spTgt spid="46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222" y="-1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xit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46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46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xit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46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46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xit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46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46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42" grpId="0" animBg="1"/>
      <p:bldP spid="46242" grpId="1" animBg="1"/>
      <p:bldP spid="46242" grpId="2" animBg="1"/>
      <p:bldP spid="46243" grpId="0" animBg="1"/>
      <p:bldP spid="46243" grpId="1" animBg="1"/>
      <p:bldP spid="46243" grpId="2" animBg="1"/>
      <p:bldP spid="46244" grpId="0" animBg="1"/>
      <p:bldP spid="46244" grpId="1" animBg="1"/>
      <p:bldP spid="46244" grpId="2" animBg="1"/>
      <p:bldP spid="46245" grpId="0" animBg="1"/>
      <p:bldP spid="46245" grpId="1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loud 57"/>
          <p:cNvSpPr>
            <a:spLocks noChangeArrowheads="1"/>
          </p:cNvSpPr>
          <p:nvPr/>
        </p:nvSpPr>
        <p:spPr bwMode="auto">
          <a:xfrm>
            <a:off x="7467600" y="5029200"/>
            <a:ext cx="1447800" cy="914400"/>
          </a:xfrm>
          <a:custGeom>
            <a:avLst/>
            <a:gdLst>
              <a:gd name="T0" fmla="*/ 2363404 w 43200"/>
              <a:gd name="T1" fmla="*/ 848519 h 43200"/>
              <a:gd name="T2" fmla="*/ 1182688 w 43200"/>
              <a:gd name="T3" fmla="*/ 1695230 h 43200"/>
              <a:gd name="T4" fmla="*/ 7337 w 43200"/>
              <a:gd name="T5" fmla="*/ 848519 h 43200"/>
              <a:gd name="T6" fmla="*/ 1182688 w 43200"/>
              <a:gd name="T7" fmla="*/ 97030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chemeClr val="accent1">
              <a:lumMod val="20000"/>
              <a:lumOff val="80000"/>
              <a:alpha val="47842"/>
            </a:schemeClr>
          </a:solidFill>
          <a:ln w="12700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900" b="1" dirty="0" smtClean="0">
                <a:cs typeface="+mn-cs"/>
              </a:rPr>
              <a:t> </a:t>
            </a:r>
            <a:endParaRPr lang="en-US" sz="1900" b="1" dirty="0">
              <a:cs typeface="+mn-cs"/>
            </a:endParaRPr>
          </a:p>
        </p:txBody>
      </p:sp>
      <p:sp>
        <p:nvSpPr>
          <p:cNvPr id="84" name="Cloud 57"/>
          <p:cNvSpPr>
            <a:spLocks noChangeArrowheads="1"/>
          </p:cNvSpPr>
          <p:nvPr/>
        </p:nvSpPr>
        <p:spPr bwMode="auto">
          <a:xfrm>
            <a:off x="7239000" y="2286000"/>
            <a:ext cx="1447800" cy="1143000"/>
          </a:xfrm>
          <a:custGeom>
            <a:avLst/>
            <a:gdLst>
              <a:gd name="T0" fmla="*/ 2363404 w 43200"/>
              <a:gd name="T1" fmla="*/ 848519 h 43200"/>
              <a:gd name="T2" fmla="*/ 1182688 w 43200"/>
              <a:gd name="T3" fmla="*/ 1695230 h 43200"/>
              <a:gd name="T4" fmla="*/ 7337 w 43200"/>
              <a:gd name="T5" fmla="*/ 848519 h 43200"/>
              <a:gd name="T6" fmla="*/ 1182688 w 43200"/>
              <a:gd name="T7" fmla="*/ 97030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chemeClr val="accent1">
              <a:lumMod val="20000"/>
              <a:lumOff val="80000"/>
              <a:alpha val="47842"/>
            </a:schemeClr>
          </a:solidFill>
          <a:ln w="12700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900" b="1" dirty="0" smtClean="0">
                <a:cs typeface="+mn-cs"/>
              </a:rPr>
              <a:t> </a:t>
            </a:r>
            <a:endParaRPr lang="en-US" sz="1900" b="1" dirty="0">
              <a:cs typeface="+mn-cs"/>
            </a:endParaRPr>
          </a:p>
        </p:txBody>
      </p:sp>
      <p:sp>
        <p:nvSpPr>
          <p:cNvPr id="83" name="Cloud 57"/>
          <p:cNvSpPr>
            <a:spLocks noChangeArrowheads="1"/>
          </p:cNvSpPr>
          <p:nvPr/>
        </p:nvSpPr>
        <p:spPr bwMode="auto">
          <a:xfrm>
            <a:off x="685800" y="1828800"/>
            <a:ext cx="1676400" cy="1295400"/>
          </a:xfrm>
          <a:custGeom>
            <a:avLst/>
            <a:gdLst>
              <a:gd name="T0" fmla="*/ 2363404 w 43200"/>
              <a:gd name="T1" fmla="*/ 848519 h 43200"/>
              <a:gd name="T2" fmla="*/ 1182688 w 43200"/>
              <a:gd name="T3" fmla="*/ 1695230 h 43200"/>
              <a:gd name="T4" fmla="*/ 7337 w 43200"/>
              <a:gd name="T5" fmla="*/ 848519 h 43200"/>
              <a:gd name="T6" fmla="*/ 1182688 w 43200"/>
              <a:gd name="T7" fmla="*/ 97030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chemeClr val="accent1">
              <a:lumMod val="20000"/>
              <a:lumOff val="80000"/>
              <a:alpha val="47842"/>
            </a:schemeClr>
          </a:solidFill>
          <a:ln w="12700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900" b="1" dirty="0" smtClean="0">
                <a:cs typeface="+mn-cs"/>
              </a:rPr>
              <a:t> </a:t>
            </a:r>
            <a:endParaRPr lang="en-US" sz="1900" b="1" dirty="0">
              <a:cs typeface="+mn-cs"/>
            </a:endParaRPr>
          </a:p>
        </p:txBody>
      </p:sp>
      <p:sp>
        <p:nvSpPr>
          <p:cNvPr id="81" name="Cloud 57"/>
          <p:cNvSpPr>
            <a:spLocks noChangeArrowheads="1"/>
          </p:cNvSpPr>
          <p:nvPr/>
        </p:nvSpPr>
        <p:spPr bwMode="auto">
          <a:xfrm>
            <a:off x="457200" y="4800600"/>
            <a:ext cx="2667000" cy="1600200"/>
          </a:xfrm>
          <a:custGeom>
            <a:avLst/>
            <a:gdLst>
              <a:gd name="T0" fmla="*/ 2363404 w 43200"/>
              <a:gd name="T1" fmla="*/ 848519 h 43200"/>
              <a:gd name="T2" fmla="*/ 1182688 w 43200"/>
              <a:gd name="T3" fmla="*/ 1695230 h 43200"/>
              <a:gd name="T4" fmla="*/ 7337 w 43200"/>
              <a:gd name="T5" fmla="*/ 848519 h 43200"/>
              <a:gd name="T6" fmla="*/ 1182688 w 43200"/>
              <a:gd name="T7" fmla="*/ 97030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chemeClr val="accent1">
              <a:lumMod val="20000"/>
              <a:lumOff val="80000"/>
              <a:alpha val="47842"/>
            </a:schemeClr>
          </a:solidFill>
          <a:ln w="12700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900" b="1" dirty="0" smtClean="0">
                <a:cs typeface="+mn-cs"/>
              </a:rPr>
              <a:t> </a:t>
            </a:r>
            <a:endParaRPr lang="en-US" sz="1900" b="1" dirty="0">
              <a:cs typeface="+mn-cs"/>
            </a:endParaRPr>
          </a:p>
        </p:txBody>
      </p:sp>
      <p:sp>
        <p:nvSpPr>
          <p:cNvPr id="85" name="Cloud 57"/>
          <p:cNvSpPr>
            <a:spLocks noChangeArrowheads="1"/>
          </p:cNvSpPr>
          <p:nvPr/>
        </p:nvSpPr>
        <p:spPr bwMode="auto">
          <a:xfrm>
            <a:off x="4038600" y="5029200"/>
            <a:ext cx="2895600" cy="1348740"/>
          </a:xfrm>
          <a:custGeom>
            <a:avLst/>
            <a:gdLst>
              <a:gd name="T0" fmla="*/ 2363404 w 43200"/>
              <a:gd name="T1" fmla="*/ 848519 h 43200"/>
              <a:gd name="T2" fmla="*/ 1182688 w 43200"/>
              <a:gd name="T3" fmla="*/ 1695230 h 43200"/>
              <a:gd name="T4" fmla="*/ 7337 w 43200"/>
              <a:gd name="T5" fmla="*/ 848519 h 43200"/>
              <a:gd name="T6" fmla="*/ 1182688 w 43200"/>
              <a:gd name="T7" fmla="*/ 97030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chemeClr val="accent1">
              <a:lumMod val="20000"/>
              <a:lumOff val="80000"/>
              <a:alpha val="47842"/>
            </a:schemeClr>
          </a:solidFill>
          <a:ln w="12700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900" b="1" dirty="0" smtClean="0">
                <a:cs typeface="+mn-cs"/>
              </a:rPr>
              <a:t> </a:t>
            </a:r>
            <a:endParaRPr lang="en-US" sz="1900" b="1" dirty="0">
              <a:cs typeface="+mn-cs"/>
            </a:endParaRPr>
          </a:p>
        </p:txBody>
      </p:sp>
      <p:sp>
        <p:nvSpPr>
          <p:cNvPr id="80" name="Cloud 57"/>
          <p:cNvSpPr>
            <a:spLocks noChangeArrowheads="1"/>
          </p:cNvSpPr>
          <p:nvPr/>
        </p:nvSpPr>
        <p:spPr bwMode="auto">
          <a:xfrm>
            <a:off x="2743200" y="1905000"/>
            <a:ext cx="3886200" cy="2667000"/>
          </a:xfrm>
          <a:custGeom>
            <a:avLst/>
            <a:gdLst>
              <a:gd name="T0" fmla="*/ 2363404 w 43200"/>
              <a:gd name="T1" fmla="*/ 848519 h 43200"/>
              <a:gd name="T2" fmla="*/ 1182688 w 43200"/>
              <a:gd name="T3" fmla="*/ 1695230 h 43200"/>
              <a:gd name="T4" fmla="*/ 7337 w 43200"/>
              <a:gd name="T5" fmla="*/ 848519 h 43200"/>
              <a:gd name="T6" fmla="*/ 1182688 w 43200"/>
              <a:gd name="T7" fmla="*/ 97030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chemeClr val="accent1">
              <a:lumMod val="20000"/>
              <a:lumOff val="80000"/>
              <a:alpha val="47842"/>
            </a:schemeClr>
          </a:solidFill>
          <a:ln w="12700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900" b="1" dirty="0" smtClean="0">
                <a:cs typeface="+mn-cs"/>
              </a:rPr>
              <a:t> </a:t>
            </a:r>
            <a:endParaRPr lang="en-US" sz="1900" b="1" dirty="0">
              <a:cs typeface="+mn-cs"/>
            </a:endParaRPr>
          </a:p>
        </p:txBody>
      </p:sp>
      <p:grpSp>
        <p:nvGrpSpPr>
          <p:cNvPr id="3" name="Group 124"/>
          <p:cNvGrpSpPr/>
          <p:nvPr/>
        </p:nvGrpSpPr>
        <p:grpSpPr>
          <a:xfrm>
            <a:off x="1295400" y="2819400"/>
            <a:ext cx="6172200" cy="2781300"/>
            <a:chOff x="1447800" y="2247900"/>
            <a:chExt cx="6172200" cy="2781300"/>
          </a:xfrm>
        </p:grpSpPr>
        <p:cxnSp>
          <p:nvCxnSpPr>
            <p:cNvPr id="95" name="Straight Connector 94"/>
            <p:cNvCxnSpPr/>
            <p:nvPr/>
          </p:nvCxnSpPr>
          <p:spPr>
            <a:xfrm flipV="1">
              <a:off x="1447800" y="2971800"/>
              <a:ext cx="1447800" cy="304800"/>
            </a:xfrm>
            <a:prstGeom prst="line">
              <a:avLst/>
            </a:prstGeom>
            <a:ln w="50800"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2209801" y="2286001"/>
              <a:ext cx="685801" cy="533401"/>
            </a:xfrm>
            <a:prstGeom prst="line">
              <a:avLst/>
            </a:prstGeom>
            <a:ln w="50800"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2895600" y="3733800"/>
              <a:ext cx="838200" cy="533400"/>
            </a:xfrm>
            <a:prstGeom prst="line">
              <a:avLst/>
            </a:prstGeom>
            <a:ln w="50800"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3200400" y="4800600"/>
              <a:ext cx="1066800" cy="228600"/>
            </a:xfrm>
            <a:prstGeom prst="line">
              <a:avLst/>
            </a:prstGeom>
            <a:ln w="50800"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5400000">
              <a:off x="4927124" y="4178776"/>
              <a:ext cx="776446" cy="38894"/>
            </a:xfrm>
            <a:prstGeom prst="line">
              <a:avLst/>
            </a:prstGeom>
            <a:ln w="50800"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7010400" y="4800600"/>
              <a:ext cx="609600" cy="76200"/>
            </a:xfrm>
            <a:prstGeom prst="line">
              <a:avLst/>
            </a:prstGeom>
            <a:ln w="50800"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6629400" y="2247900"/>
              <a:ext cx="762000" cy="38100"/>
            </a:xfrm>
            <a:prstGeom prst="line">
              <a:avLst/>
            </a:prstGeom>
            <a:ln w="50800"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Networks and routers</a:t>
            </a:r>
            <a:endParaRPr lang="en-US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4648200" y="2743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F3D8B"/>
                </a:solidFill>
              </a:rPr>
              <a:t>AT&amp;T</a:t>
            </a:r>
            <a:endParaRPr lang="en-US" sz="2400" b="1" dirty="0">
              <a:solidFill>
                <a:srgbClr val="8F3D8B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543800" y="2590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8F3D8B"/>
                </a:solidFill>
              </a:rPr>
              <a:t>BBN</a:t>
            </a:r>
            <a:endParaRPr lang="en-US" sz="2400" b="1" dirty="0">
              <a:solidFill>
                <a:srgbClr val="8F3D8B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696200" y="5253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8F3D8B"/>
                </a:solidFill>
              </a:rPr>
              <a:t>NYU</a:t>
            </a:r>
            <a:endParaRPr lang="en-US" sz="2400" b="1" dirty="0">
              <a:solidFill>
                <a:srgbClr val="8F3D8B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066800" y="2133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8F3D8B"/>
                </a:solidFill>
              </a:rPr>
              <a:t>UCB</a:t>
            </a:r>
            <a:endParaRPr lang="en-US" sz="2400" b="1" dirty="0">
              <a:solidFill>
                <a:srgbClr val="8F3D8B"/>
              </a:solidFill>
            </a:endParaRPr>
          </a:p>
        </p:txBody>
      </p:sp>
      <p:pic>
        <p:nvPicPr>
          <p:cNvPr id="93" name="Picture 2" descr="C:\Documents and Settings\spratnas\Local Settings\Temporary Internet Files\Content.IE5\CLEFC5EZ\MCj0441738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581400"/>
            <a:ext cx="762000" cy="762000"/>
          </a:xfrm>
          <a:prstGeom prst="rect">
            <a:avLst/>
          </a:prstGeom>
          <a:noFill/>
        </p:spPr>
      </p:pic>
      <p:pic>
        <p:nvPicPr>
          <p:cNvPr id="336" name="Picture 5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703320"/>
            <a:ext cx="533400" cy="33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5" name="Straight Connector 334"/>
          <p:cNvCxnSpPr/>
          <p:nvPr/>
        </p:nvCxnSpPr>
        <p:spPr>
          <a:xfrm flipV="1">
            <a:off x="2057400" y="4876800"/>
            <a:ext cx="609600" cy="3810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/>
          <p:cNvCxnSpPr>
            <a:endCxn id="325" idx="0"/>
          </p:cNvCxnSpPr>
          <p:nvPr/>
        </p:nvCxnSpPr>
        <p:spPr>
          <a:xfrm rot="16200000" flipH="1">
            <a:off x="4168593" y="2918011"/>
            <a:ext cx="768717" cy="114298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 flipV="1">
            <a:off x="3581402" y="3581401"/>
            <a:ext cx="990599" cy="838199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 rot="16200000" flipH="1">
            <a:off x="4572000" y="3581400"/>
            <a:ext cx="685801" cy="5334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/>
          <p:nvPr/>
        </p:nvCxnSpPr>
        <p:spPr>
          <a:xfrm flipV="1">
            <a:off x="2362200" y="5486400"/>
            <a:ext cx="609600" cy="2286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/>
          <p:nvPr/>
        </p:nvCxnSpPr>
        <p:spPr>
          <a:xfrm rot="16200000" flipH="1">
            <a:off x="2667000" y="4953000"/>
            <a:ext cx="457200" cy="3048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/>
          <p:nvPr/>
        </p:nvCxnSpPr>
        <p:spPr>
          <a:xfrm rot="16200000" flipV="1">
            <a:off x="1828800" y="5257800"/>
            <a:ext cx="457200" cy="3048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>
            <a:endCxn id="330" idx="1"/>
          </p:cNvCxnSpPr>
          <p:nvPr/>
        </p:nvCxnSpPr>
        <p:spPr>
          <a:xfrm>
            <a:off x="4191000" y="5562600"/>
            <a:ext cx="838200" cy="1524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 rot="16200000" flipH="1">
            <a:off x="5143501" y="5829300"/>
            <a:ext cx="457199" cy="762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/>
          <p:nvPr/>
        </p:nvCxnSpPr>
        <p:spPr>
          <a:xfrm rot="16200000" flipH="1">
            <a:off x="5124450" y="5276850"/>
            <a:ext cx="304800" cy="1143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>
            <a:endCxn id="326" idx="1"/>
          </p:cNvCxnSpPr>
          <p:nvPr/>
        </p:nvCxnSpPr>
        <p:spPr>
          <a:xfrm flipV="1">
            <a:off x="5486400" y="5471160"/>
            <a:ext cx="914400" cy="91441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>
            <a:stCxn id="325" idx="1"/>
          </p:cNvCxnSpPr>
          <p:nvPr/>
        </p:nvCxnSpPr>
        <p:spPr>
          <a:xfrm rot="10800000" flipV="1">
            <a:off x="3200404" y="3546661"/>
            <a:ext cx="1142997" cy="34739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/>
          <p:nvPr/>
        </p:nvCxnSpPr>
        <p:spPr>
          <a:xfrm flipV="1">
            <a:off x="4800600" y="2971800"/>
            <a:ext cx="1676400" cy="533402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>
            <a:endCxn id="324" idx="1"/>
          </p:cNvCxnSpPr>
          <p:nvPr/>
        </p:nvCxnSpPr>
        <p:spPr>
          <a:xfrm flipV="1">
            <a:off x="3733800" y="4263019"/>
            <a:ext cx="1219200" cy="80381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>
            <a:stCxn id="323" idx="1"/>
          </p:cNvCxnSpPr>
          <p:nvPr/>
        </p:nvCxnSpPr>
        <p:spPr>
          <a:xfrm rot="10800000">
            <a:off x="4495800" y="2590803"/>
            <a:ext cx="1676400" cy="300613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/>
        </p:nvCxnSpPr>
        <p:spPr>
          <a:xfrm rot="10800000" flipV="1">
            <a:off x="2971800" y="2590800"/>
            <a:ext cx="1371600" cy="8382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 rot="5400000" flipH="1" flipV="1">
            <a:off x="5295903" y="3086101"/>
            <a:ext cx="1066797" cy="990602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3" name="Picture 5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4716780"/>
            <a:ext cx="533400" cy="33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" name="Picture 5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5303520"/>
            <a:ext cx="533400" cy="33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5" name="Picture 5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5219700"/>
            <a:ext cx="533400" cy="33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6" name="Picture 5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712720"/>
            <a:ext cx="533400" cy="33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" name="Picture 5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5052060"/>
            <a:ext cx="533400" cy="33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8" name="Picture 5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5638800"/>
            <a:ext cx="533400" cy="33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9" name="Picture 5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25908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0" name="Picture 5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4233041"/>
            <a:ext cx="533400" cy="37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1" name="Picture 5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2362200"/>
            <a:ext cx="533400" cy="37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2" name="Picture 5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3352800"/>
            <a:ext cx="533400" cy="401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3" name="Picture 5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2667000"/>
            <a:ext cx="533400" cy="448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4" name="Picture 5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4038604"/>
            <a:ext cx="533400" cy="448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5" name="Picture 5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3359519"/>
            <a:ext cx="533400" cy="37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6" name="Picture 5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5303520"/>
            <a:ext cx="533400" cy="33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" name="Picture 5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4968240"/>
            <a:ext cx="533400" cy="33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8" name="Picture 5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5471160"/>
            <a:ext cx="533400" cy="33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9" name="Picture 5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5989320"/>
            <a:ext cx="533400" cy="33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0" name="Picture 5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5410200"/>
            <a:ext cx="533400" cy="33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1" name="Straight Connector 330"/>
          <p:cNvCxnSpPr/>
          <p:nvPr/>
        </p:nvCxnSpPr>
        <p:spPr>
          <a:xfrm rot="16200000" flipV="1">
            <a:off x="2933702" y="3771902"/>
            <a:ext cx="609599" cy="380998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4876800" y="3429000"/>
            <a:ext cx="762000" cy="304800"/>
          </a:xfrm>
          <a:prstGeom prst="roundRect">
            <a:avLst/>
          </a:prstGeom>
          <a:solidFill>
            <a:srgbClr val="8F3D8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core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5486400" y="5486400"/>
            <a:ext cx="762000" cy="304800"/>
          </a:xfrm>
          <a:prstGeom prst="roundRect">
            <a:avLst/>
          </a:prstGeom>
          <a:solidFill>
            <a:srgbClr val="8F3D8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core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5410200" y="4191000"/>
            <a:ext cx="1295400" cy="38100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edge (ISP)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6858000" y="2133600"/>
            <a:ext cx="2057400" cy="38100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edge (enterprise)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76200" y="3048000"/>
            <a:ext cx="1828800" cy="6096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home,</a:t>
            </a:r>
            <a:br>
              <a:rPr lang="en-US" sz="1600" b="1" dirty="0" smtClean="0">
                <a:solidFill>
                  <a:schemeClr val="bg1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> small business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94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9" grpId="0" animBg="1"/>
      <p:bldP spid="71" grpId="0" animBg="1"/>
      <p:bldP spid="72" grpId="0" animBg="1"/>
      <p:bldP spid="7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Nick McKeown 2006</a:t>
            </a:r>
          </a:p>
        </p:txBody>
      </p:sp>
      <p:sp>
        <p:nvSpPr>
          <p:cNvPr id="49326" name="AutoShape 174"/>
          <p:cNvSpPr>
            <a:spLocks noChangeArrowheads="1"/>
          </p:cNvSpPr>
          <p:nvPr/>
        </p:nvSpPr>
        <p:spPr bwMode="auto">
          <a:xfrm>
            <a:off x="4800600" y="2970213"/>
            <a:ext cx="406400" cy="298450"/>
          </a:xfrm>
          <a:prstGeom prst="rightArrow">
            <a:avLst>
              <a:gd name="adj1" fmla="val 50000"/>
              <a:gd name="adj2" fmla="val 74389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5" name="AutoShape 53"/>
          <p:cNvSpPr>
            <a:spLocks noChangeArrowheads="1"/>
          </p:cNvSpPr>
          <p:nvPr/>
        </p:nvSpPr>
        <p:spPr bwMode="auto">
          <a:xfrm>
            <a:off x="4800600" y="1493838"/>
            <a:ext cx="406400" cy="298450"/>
          </a:xfrm>
          <a:prstGeom prst="rightArrow">
            <a:avLst>
              <a:gd name="adj1" fmla="val 50000"/>
              <a:gd name="adj2" fmla="val 74389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67" name="AutoShape 115"/>
          <p:cNvSpPr>
            <a:spLocks noChangeArrowheads="1"/>
          </p:cNvSpPr>
          <p:nvPr/>
        </p:nvSpPr>
        <p:spPr bwMode="auto">
          <a:xfrm>
            <a:off x="4787900" y="4448175"/>
            <a:ext cx="406400" cy="298450"/>
          </a:xfrm>
          <a:prstGeom prst="rightArrow">
            <a:avLst>
              <a:gd name="adj1" fmla="val 50000"/>
              <a:gd name="adj2" fmla="val 74389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98" name="AutoShape 146"/>
          <p:cNvSpPr>
            <a:spLocks noChangeArrowheads="1"/>
          </p:cNvSpPr>
          <p:nvPr/>
        </p:nvSpPr>
        <p:spPr bwMode="auto">
          <a:xfrm>
            <a:off x="4775200" y="5926138"/>
            <a:ext cx="406400" cy="298450"/>
          </a:xfrm>
          <a:prstGeom prst="rightArrow">
            <a:avLst>
              <a:gd name="adj1" fmla="val 50000"/>
              <a:gd name="adj2" fmla="val 74389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6400800" y="762000"/>
            <a:ext cx="1676400" cy="6096000"/>
            <a:chOff x="3312" y="240"/>
            <a:chExt cx="1056" cy="3840"/>
          </a:xfrm>
        </p:grpSpPr>
        <p:sp>
          <p:nvSpPr>
            <p:cNvPr id="49155" name="Rectangle 3"/>
            <p:cNvSpPr>
              <a:spLocks noChangeArrowheads="1"/>
            </p:cNvSpPr>
            <p:nvPr/>
          </p:nvSpPr>
          <p:spPr bwMode="auto">
            <a:xfrm>
              <a:off x="3312" y="240"/>
              <a:ext cx="1056" cy="384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56" name="Line 4"/>
            <p:cNvSpPr>
              <a:spLocks noChangeShapeType="1"/>
            </p:cNvSpPr>
            <p:nvPr/>
          </p:nvSpPr>
          <p:spPr bwMode="auto">
            <a:xfrm>
              <a:off x="3312" y="3600"/>
              <a:ext cx="1056" cy="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7" name="Line 5"/>
            <p:cNvSpPr>
              <a:spLocks noChangeShapeType="1"/>
            </p:cNvSpPr>
            <p:nvPr/>
          </p:nvSpPr>
          <p:spPr bwMode="auto">
            <a:xfrm flipV="1">
              <a:off x="3312" y="2688"/>
              <a:ext cx="1056" cy="91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8" name="Line 6"/>
            <p:cNvSpPr>
              <a:spLocks noChangeShapeType="1"/>
            </p:cNvSpPr>
            <p:nvPr/>
          </p:nvSpPr>
          <p:spPr bwMode="auto">
            <a:xfrm flipV="1">
              <a:off x="3312" y="1728"/>
              <a:ext cx="1056" cy="187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9" name="Line 7"/>
            <p:cNvSpPr>
              <a:spLocks noChangeShapeType="1"/>
            </p:cNvSpPr>
            <p:nvPr/>
          </p:nvSpPr>
          <p:spPr bwMode="auto">
            <a:xfrm flipV="1">
              <a:off x="3312" y="816"/>
              <a:ext cx="1056" cy="2784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0" name="Line 8"/>
            <p:cNvSpPr>
              <a:spLocks noChangeShapeType="1"/>
            </p:cNvSpPr>
            <p:nvPr/>
          </p:nvSpPr>
          <p:spPr bwMode="auto">
            <a:xfrm flipV="1">
              <a:off x="3312" y="816"/>
              <a:ext cx="1056" cy="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1" name="Line 9"/>
            <p:cNvSpPr>
              <a:spLocks noChangeShapeType="1"/>
            </p:cNvSpPr>
            <p:nvPr/>
          </p:nvSpPr>
          <p:spPr bwMode="auto">
            <a:xfrm>
              <a:off x="3312" y="816"/>
              <a:ext cx="1056" cy="91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>
              <a:off x="3312" y="816"/>
              <a:ext cx="1056" cy="187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3" name="Line 11"/>
            <p:cNvSpPr>
              <a:spLocks noChangeShapeType="1"/>
            </p:cNvSpPr>
            <p:nvPr/>
          </p:nvSpPr>
          <p:spPr bwMode="auto">
            <a:xfrm>
              <a:off x="3312" y="816"/>
              <a:ext cx="1056" cy="2784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164" name="Group 12"/>
            <p:cNvGrpSpPr>
              <a:grpSpLocks/>
            </p:cNvGrpSpPr>
            <p:nvPr/>
          </p:nvGrpSpPr>
          <p:grpSpPr bwMode="auto">
            <a:xfrm>
              <a:off x="3312" y="816"/>
              <a:ext cx="1056" cy="2784"/>
              <a:chOff x="3312" y="816"/>
              <a:chExt cx="1056" cy="2784"/>
            </a:xfrm>
          </p:grpSpPr>
          <p:sp>
            <p:nvSpPr>
              <p:cNvPr id="49165" name="Line 13"/>
              <p:cNvSpPr>
                <a:spLocks noChangeShapeType="1"/>
              </p:cNvSpPr>
              <p:nvPr/>
            </p:nvSpPr>
            <p:spPr bwMode="auto">
              <a:xfrm flipV="1">
                <a:off x="3312" y="816"/>
                <a:ext cx="1056" cy="912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6" name="Line 14"/>
              <p:cNvSpPr>
                <a:spLocks noChangeShapeType="1"/>
              </p:cNvSpPr>
              <p:nvPr/>
            </p:nvSpPr>
            <p:spPr bwMode="auto">
              <a:xfrm>
                <a:off x="3312" y="1728"/>
                <a:ext cx="1056" cy="0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7" name="Line 15"/>
              <p:cNvSpPr>
                <a:spLocks noChangeShapeType="1"/>
              </p:cNvSpPr>
              <p:nvPr/>
            </p:nvSpPr>
            <p:spPr bwMode="auto">
              <a:xfrm>
                <a:off x="3312" y="1728"/>
                <a:ext cx="1056" cy="960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8" name="Line 16"/>
              <p:cNvSpPr>
                <a:spLocks noChangeShapeType="1"/>
              </p:cNvSpPr>
              <p:nvPr/>
            </p:nvSpPr>
            <p:spPr bwMode="auto">
              <a:xfrm>
                <a:off x="3312" y="1728"/>
                <a:ext cx="1056" cy="1872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169" name="Group 17"/>
            <p:cNvGrpSpPr>
              <a:grpSpLocks/>
            </p:cNvGrpSpPr>
            <p:nvPr/>
          </p:nvGrpSpPr>
          <p:grpSpPr bwMode="auto">
            <a:xfrm flipV="1">
              <a:off x="3312" y="816"/>
              <a:ext cx="1056" cy="2784"/>
              <a:chOff x="3312" y="816"/>
              <a:chExt cx="1056" cy="2784"/>
            </a:xfrm>
          </p:grpSpPr>
          <p:sp>
            <p:nvSpPr>
              <p:cNvPr id="49170" name="Line 18"/>
              <p:cNvSpPr>
                <a:spLocks noChangeShapeType="1"/>
              </p:cNvSpPr>
              <p:nvPr/>
            </p:nvSpPr>
            <p:spPr bwMode="auto">
              <a:xfrm flipV="1">
                <a:off x="3312" y="816"/>
                <a:ext cx="1056" cy="912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1" name="Line 19"/>
              <p:cNvSpPr>
                <a:spLocks noChangeShapeType="1"/>
              </p:cNvSpPr>
              <p:nvPr/>
            </p:nvSpPr>
            <p:spPr bwMode="auto">
              <a:xfrm>
                <a:off x="3312" y="1728"/>
                <a:ext cx="1056" cy="0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2" name="Line 20"/>
              <p:cNvSpPr>
                <a:spLocks noChangeShapeType="1"/>
              </p:cNvSpPr>
              <p:nvPr/>
            </p:nvSpPr>
            <p:spPr bwMode="auto">
              <a:xfrm>
                <a:off x="3312" y="1728"/>
                <a:ext cx="1056" cy="960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3" name="Line 21"/>
              <p:cNvSpPr>
                <a:spLocks noChangeShapeType="1"/>
              </p:cNvSpPr>
              <p:nvPr/>
            </p:nvSpPr>
            <p:spPr bwMode="auto">
              <a:xfrm>
                <a:off x="3312" y="1728"/>
                <a:ext cx="1056" cy="1872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9174" name="AutoShape 22"/>
          <p:cNvSpPr>
            <a:spLocks noChangeArrowheads="1"/>
          </p:cNvSpPr>
          <p:nvPr/>
        </p:nvSpPr>
        <p:spPr bwMode="auto">
          <a:xfrm>
            <a:off x="8077200" y="1371600"/>
            <a:ext cx="838200" cy="571500"/>
          </a:xfrm>
          <a:prstGeom prst="rightArrow">
            <a:avLst>
              <a:gd name="adj1" fmla="val 50000"/>
              <a:gd name="adj2" fmla="val 80123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AutoShape 23"/>
          <p:cNvSpPr>
            <a:spLocks noChangeArrowheads="1"/>
          </p:cNvSpPr>
          <p:nvPr/>
        </p:nvSpPr>
        <p:spPr bwMode="auto">
          <a:xfrm>
            <a:off x="2270125" y="1250950"/>
            <a:ext cx="1065213" cy="7667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AutoShape 24"/>
          <p:cNvSpPr>
            <a:spLocks noChangeArrowheads="1"/>
          </p:cNvSpPr>
          <p:nvPr/>
        </p:nvSpPr>
        <p:spPr bwMode="auto">
          <a:xfrm>
            <a:off x="444500" y="1493838"/>
            <a:ext cx="366713" cy="298450"/>
          </a:xfrm>
          <a:prstGeom prst="rightArrow">
            <a:avLst>
              <a:gd name="adj1" fmla="val 50000"/>
              <a:gd name="adj2" fmla="val 67125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AutoShape 25"/>
          <p:cNvSpPr>
            <a:spLocks noChangeArrowheads="1"/>
          </p:cNvSpPr>
          <p:nvPr/>
        </p:nvSpPr>
        <p:spPr bwMode="auto">
          <a:xfrm>
            <a:off x="3735388" y="1277938"/>
            <a:ext cx="1065212" cy="766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8" name="AutoShape 26"/>
          <p:cNvSpPr>
            <a:spLocks noChangeArrowheads="1"/>
          </p:cNvSpPr>
          <p:nvPr/>
        </p:nvSpPr>
        <p:spPr bwMode="auto">
          <a:xfrm>
            <a:off x="811213" y="1277938"/>
            <a:ext cx="1065212" cy="766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9179" name="Picture 27" descr="MCj031209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1000">
            <a:off x="2613025" y="1423988"/>
            <a:ext cx="323850" cy="342900"/>
          </a:xfrm>
          <a:prstGeom prst="rect">
            <a:avLst/>
          </a:prstGeom>
          <a:noFill/>
          <a:effectLst>
            <a:outerShdw blurRad="63500" dist="107763" dir="81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180" name="Group 28"/>
          <p:cNvGrpSpPr>
            <a:grpSpLocks/>
          </p:cNvGrpSpPr>
          <p:nvPr/>
        </p:nvGrpSpPr>
        <p:grpSpPr bwMode="auto">
          <a:xfrm>
            <a:off x="973138" y="1452563"/>
            <a:ext cx="633412" cy="323850"/>
            <a:chOff x="4184" y="582"/>
            <a:chExt cx="528" cy="388"/>
          </a:xfrm>
        </p:grpSpPr>
        <p:sp>
          <p:nvSpPr>
            <p:cNvPr id="49181" name="Freeform 29"/>
            <p:cNvSpPr>
              <a:spLocks/>
            </p:cNvSpPr>
            <p:nvPr/>
          </p:nvSpPr>
          <p:spPr bwMode="auto">
            <a:xfrm>
              <a:off x="4599" y="710"/>
              <a:ext cx="113" cy="233"/>
            </a:xfrm>
            <a:custGeom>
              <a:avLst/>
              <a:gdLst>
                <a:gd name="T0" fmla="*/ 423 w 461"/>
                <a:gd name="T1" fmla="*/ 707 h 1124"/>
                <a:gd name="T2" fmla="*/ 361 w 461"/>
                <a:gd name="T3" fmla="*/ 578 h 1124"/>
                <a:gd name="T4" fmla="*/ 317 w 461"/>
                <a:gd name="T5" fmla="*/ 447 h 1124"/>
                <a:gd name="T6" fmla="*/ 288 w 461"/>
                <a:gd name="T7" fmla="*/ 321 h 1124"/>
                <a:gd name="T8" fmla="*/ 271 w 461"/>
                <a:gd name="T9" fmla="*/ 209 h 1124"/>
                <a:gd name="T10" fmla="*/ 262 w 461"/>
                <a:gd name="T11" fmla="*/ 113 h 1124"/>
                <a:gd name="T12" fmla="*/ 259 w 461"/>
                <a:gd name="T13" fmla="*/ 43 h 1124"/>
                <a:gd name="T14" fmla="*/ 259 w 461"/>
                <a:gd name="T15" fmla="*/ 5 h 1124"/>
                <a:gd name="T16" fmla="*/ 247 w 461"/>
                <a:gd name="T17" fmla="*/ 10 h 1124"/>
                <a:gd name="T18" fmla="*/ 221 w 461"/>
                <a:gd name="T19" fmla="*/ 32 h 1124"/>
                <a:gd name="T20" fmla="*/ 194 w 461"/>
                <a:gd name="T21" fmla="*/ 53 h 1124"/>
                <a:gd name="T22" fmla="*/ 166 w 461"/>
                <a:gd name="T23" fmla="*/ 73 h 1124"/>
                <a:gd name="T24" fmla="*/ 137 w 461"/>
                <a:gd name="T25" fmla="*/ 92 h 1124"/>
                <a:gd name="T26" fmla="*/ 107 w 461"/>
                <a:gd name="T27" fmla="*/ 112 h 1124"/>
                <a:gd name="T28" fmla="*/ 76 w 461"/>
                <a:gd name="T29" fmla="*/ 129 h 1124"/>
                <a:gd name="T30" fmla="*/ 45 w 461"/>
                <a:gd name="T31" fmla="*/ 147 h 1124"/>
                <a:gd name="T32" fmla="*/ 56 w 461"/>
                <a:gd name="T33" fmla="*/ 207 h 1124"/>
                <a:gd name="T34" fmla="*/ 99 w 461"/>
                <a:gd name="T35" fmla="*/ 318 h 1124"/>
                <a:gd name="T36" fmla="*/ 129 w 461"/>
                <a:gd name="T37" fmla="*/ 433 h 1124"/>
                <a:gd name="T38" fmla="*/ 144 w 461"/>
                <a:gd name="T39" fmla="*/ 554 h 1124"/>
                <a:gd name="T40" fmla="*/ 144 w 461"/>
                <a:gd name="T41" fmla="*/ 685 h 1124"/>
                <a:gd name="T42" fmla="*/ 125 w 461"/>
                <a:gd name="T43" fmla="*/ 820 h 1124"/>
                <a:gd name="T44" fmla="*/ 87 w 461"/>
                <a:gd name="T45" fmla="*/ 948 h 1124"/>
                <a:gd name="T46" fmla="*/ 33 w 461"/>
                <a:gd name="T47" fmla="*/ 1068 h 1124"/>
                <a:gd name="T48" fmla="*/ 64 w 461"/>
                <a:gd name="T49" fmla="*/ 1097 h 1124"/>
                <a:gd name="T50" fmla="*/ 173 w 461"/>
                <a:gd name="T51" fmla="*/ 1038 h 1124"/>
                <a:gd name="T52" fmla="*/ 262 w 461"/>
                <a:gd name="T53" fmla="*/ 978 h 1124"/>
                <a:gd name="T54" fmla="*/ 333 w 461"/>
                <a:gd name="T55" fmla="*/ 919 h 1124"/>
                <a:gd name="T56" fmla="*/ 386 w 461"/>
                <a:gd name="T57" fmla="*/ 867 h 1124"/>
                <a:gd name="T58" fmla="*/ 424 w 461"/>
                <a:gd name="T59" fmla="*/ 822 h 1124"/>
                <a:gd name="T60" fmla="*/ 448 w 461"/>
                <a:gd name="T61" fmla="*/ 790 h 1124"/>
                <a:gd name="T62" fmla="*/ 460 w 461"/>
                <a:gd name="T63" fmla="*/ 772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1" h="1124">
                  <a:moveTo>
                    <a:pt x="461" y="770"/>
                  </a:moveTo>
                  <a:lnTo>
                    <a:pt x="423" y="707"/>
                  </a:lnTo>
                  <a:lnTo>
                    <a:pt x="390" y="643"/>
                  </a:lnTo>
                  <a:lnTo>
                    <a:pt x="361" y="578"/>
                  </a:lnTo>
                  <a:lnTo>
                    <a:pt x="338" y="513"/>
                  </a:lnTo>
                  <a:lnTo>
                    <a:pt x="317" y="447"/>
                  </a:lnTo>
                  <a:lnTo>
                    <a:pt x="301" y="384"/>
                  </a:lnTo>
                  <a:lnTo>
                    <a:pt x="288" y="321"/>
                  </a:lnTo>
                  <a:lnTo>
                    <a:pt x="278" y="263"/>
                  </a:lnTo>
                  <a:lnTo>
                    <a:pt x="271" y="209"/>
                  </a:lnTo>
                  <a:lnTo>
                    <a:pt x="265" y="158"/>
                  </a:lnTo>
                  <a:lnTo>
                    <a:pt x="262" y="113"/>
                  </a:lnTo>
                  <a:lnTo>
                    <a:pt x="261" y="75"/>
                  </a:lnTo>
                  <a:lnTo>
                    <a:pt x="259" y="43"/>
                  </a:lnTo>
                  <a:lnTo>
                    <a:pt x="259" y="20"/>
                  </a:lnTo>
                  <a:lnTo>
                    <a:pt x="259" y="5"/>
                  </a:lnTo>
                  <a:lnTo>
                    <a:pt x="259" y="0"/>
                  </a:lnTo>
                  <a:lnTo>
                    <a:pt x="247" y="10"/>
                  </a:lnTo>
                  <a:lnTo>
                    <a:pt x="234" y="22"/>
                  </a:lnTo>
                  <a:lnTo>
                    <a:pt x="221" y="32"/>
                  </a:lnTo>
                  <a:lnTo>
                    <a:pt x="208" y="43"/>
                  </a:lnTo>
                  <a:lnTo>
                    <a:pt x="194" y="53"/>
                  </a:lnTo>
                  <a:lnTo>
                    <a:pt x="180" y="63"/>
                  </a:lnTo>
                  <a:lnTo>
                    <a:pt x="166" y="73"/>
                  </a:lnTo>
                  <a:lnTo>
                    <a:pt x="152" y="83"/>
                  </a:lnTo>
                  <a:lnTo>
                    <a:pt x="137" y="92"/>
                  </a:lnTo>
                  <a:lnTo>
                    <a:pt x="122" y="103"/>
                  </a:lnTo>
                  <a:lnTo>
                    <a:pt x="107" y="112"/>
                  </a:lnTo>
                  <a:lnTo>
                    <a:pt x="92" y="121"/>
                  </a:lnTo>
                  <a:lnTo>
                    <a:pt x="76" y="129"/>
                  </a:lnTo>
                  <a:lnTo>
                    <a:pt x="61" y="138"/>
                  </a:lnTo>
                  <a:lnTo>
                    <a:pt x="45" y="147"/>
                  </a:lnTo>
                  <a:lnTo>
                    <a:pt x="29" y="156"/>
                  </a:lnTo>
                  <a:lnTo>
                    <a:pt x="56" y="207"/>
                  </a:lnTo>
                  <a:lnTo>
                    <a:pt x="79" y="262"/>
                  </a:lnTo>
                  <a:lnTo>
                    <a:pt x="99" y="318"/>
                  </a:lnTo>
                  <a:lnTo>
                    <a:pt x="115" y="374"/>
                  </a:lnTo>
                  <a:lnTo>
                    <a:pt x="129" y="433"/>
                  </a:lnTo>
                  <a:lnTo>
                    <a:pt x="139" y="493"/>
                  </a:lnTo>
                  <a:lnTo>
                    <a:pt x="144" y="554"/>
                  </a:lnTo>
                  <a:lnTo>
                    <a:pt x="147" y="616"/>
                  </a:lnTo>
                  <a:lnTo>
                    <a:pt x="144" y="685"/>
                  </a:lnTo>
                  <a:lnTo>
                    <a:pt x="136" y="753"/>
                  </a:lnTo>
                  <a:lnTo>
                    <a:pt x="125" y="820"/>
                  </a:lnTo>
                  <a:lnTo>
                    <a:pt x="109" y="885"/>
                  </a:lnTo>
                  <a:lnTo>
                    <a:pt x="87" y="948"/>
                  </a:lnTo>
                  <a:lnTo>
                    <a:pt x="63" y="1009"/>
                  </a:lnTo>
                  <a:lnTo>
                    <a:pt x="33" y="1068"/>
                  </a:lnTo>
                  <a:lnTo>
                    <a:pt x="0" y="1124"/>
                  </a:lnTo>
                  <a:lnTo>
                    <a:pt x="64" y="1097"/>
                  </a:lnTo>
                  <a:lnTo>
                    <a:pt x="120" y="1068"/>
                  </a:lnTo>
                  <a:lnTo>
                    <a:pt x="173" y="1038"/>
                  </a:lnTo>
                  <a:lnTo>
                    <a:pt x="220" y="1008"/>
                  </a:lnTo>
                  <a:lnTo>
                    <a:pt x="262" y="978"/>
                  </a:lnTo>
                  <a:lnTo>
                    <a:pt x="300" y="948"/>
                  </a:lnTo>
                  <a:lnTo>
                    <a:pt x="333" y="919"/>
                  </a:lnTo>
                  <a:lnTo>
                    <a:pt x="362" y="893"/>
                  </a:lnTo>
                  <a:lnTo>
                    <a:pt x="386" y="867"/>
                  </a:lnTo>
                  <a:lnTo>
                    <a:pt x="408" y="843"/>
                  </a:lnTo>
                  <a:lnTo>
                    <a:pt x="424" y="822"/>
                  </a:lnTo>
                  <a:lnTo>
                    <a:pt x="438" y="804"/>
                  </a:lnTo>
                  <a:lnTo>
                    <a:pt x="448" y="790"/>
                  </a:lnTo>
                  <a:lnTo>
                    <a:pt x="455" y="779"/>
                  </a:lnTo>
                  <a:lnTo>
                    <a:pt x="460" y="772"/>
                  </a:lnTo>
                  <a:lnTo>
                    <a:pt x="461" y="7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2" name="Freeform 30"/>
            <p:cNvSpPr>
              <a:spLocks/>
            </p:cNvSpPr>
            <p:nvPr/>
          </p:nvSpPr>
          <p:spPr bwMode="auto">
            <a:xfrm>
              <a:off x="4361" y="743"/>
              <a:ext cx="274" cy="227"/>
            </a:xfrm>
            <a:custGeom>
              <a:avLst/>
              <a:gdLst>
                <a:gd name="T0" fmla="*/ 976 w 1118"/>
                <a:gd name="T1" fmla="*/ 12 h 1102"/>
                <a:gd name="T2" fmla="*/ 928 w 1118"/>
                <a:gd name="T3" fmla="*/ 35 h 1102"/>
                <a:gd name="T4" fmla="*/ 877 w 1118"/>
                <a:gd name="T5" fmla="*/ 58 h 1102"/>
                <a:gd name="T6" fmla="*/ 826 w 1118"/>
                <a:gd name="T7" fmla="*/ 80 h 1102"/>
                <a:gd name="T8" fmla="*/ 776 w 1118"/>
                <a:gd name="T9" fmla="*/ 101 h 1102"/>
                <a:gd name="T10" fmla="*/ 724 w 1118"/>
                <a:gd name="T11" fmla="*/ 119 h 1102"/>
                <a:gd name="T12" fmla="*/ 672 w 1118"/>
                <a:gd name="T13" fmla="*/ 138 h 1102"/>
                <a:gd name="T14" fmla="*/ 620 w 1118"/>
                <a:gd name="T15" fmla="*/ 155 h 1102"/>
                <a:gd name="T16" fmla="*/ 537 w 1118"/>
                <a:gd name="T17" fmla="*/ 180 h 1102"/>
                <a:gd name="T18" fmla="*/ 424 w 1118"/>
                <a:gd name="T19" fmla="*/ 213 h 1102"/>
                <a:gd name="T20" fmla="*/ 319 w 1118"/>
                <a:gd name="T21" fmla="*/ 238 h 1102"/>
                <a:gd name="T22" fmla="*/ 224 w 1118"/>
                <a:gd name="T23" fmla="*/ 260 h 1102"/>
                <a:gd name="T24" fmla="*/ 142 w 1118"/>
                <a:gd name="T25" fmla="*/ 276 h 1102"/>
                <a:gd name="T26" fmla="*/ 75 w 1118"/>
                <a:gd name="T27" fmla="*/ 289 h 1102"/>
                <a:gd name="T28" fmla="*/ 28 w 1118"/>
                <a:gd name="T29" fmla="*/ 296 h 1102"/>
                <a:gd name="T30" fmla="*/ 4 w 1118"/>
                <a:gd name="T31" fmla="*/ 300 h 1102"/>
                <a:gd name="T32" fmla="*/ 30 w 1118"/>
                <a:gd name="T33" fmla="*/ 341 h 1102"/>
                <a:gd name="T34" fmla="*/ 83 w 1118"/>
                <a:gd name="T35" fmla="*/ 423 h 1102"/>
                <a:gd name="T36" fmla="*/ 127 w 1118"/>
                <a:gd name="T37" fmla="*/ 506 h 1102"/>
                <a:gd name="T38" fmla="*/ 162 w 1118"/>
                <a:gd name="T39" fmla="*/ 589 h 1102"/>
                <a:gd name="T40" fmla="*/ 202 w 1118"/>
                <a:gd name="T41" fmla="*/ 723 h 1102"/>
                <a:gd name="T42" fmla="*/ 231 w 1118"/>
                <a:gd name="T43" fmla="*/ 891 h 1102"/>
                <a:gd name="T44" fmla="*/ 239 w 1118"/>
                <a:gd name="T45" fmla="*/ 1020 h 1102"/>
                <a:gd name="T46" fmla="*/ 238 w 1118"/>
                <a:gd name="T47" fmla="*/ 1092 h 1102"/>
                <a:gd name="T48" fmla="*/ 295 w 1118"/>
                <a:gd name="T49" fmla="*/ 1101 h 1102"/>
                <a:gd name="T50" fmla="*/ 407 w 1118"/>
                <a:gd name="T51" fmla="*/ 1095 h 1102"/>
                <a:gd name="T52" fmla="*/ 512 w 1118"/>
                <a:gd name="T53" fmla="*/ 1085 h 1102"/>
                <a:gd name="T54" fmla="*/ 610 w 1118"/>
                <a:gd name="T55" fmla="*/ 1070 h 1102"/>
                <a:gd name="T56" fmla="*/ 701 w 1118"/>
                <a:gd name="T57" fmla="*/ 1052 h 1102"/>
                <a:gd name="T58" fmla="*/ 786 w 1118"/>
                <a:gd name="T59" fmla="*/ 1032 h 1102"/>
                <a:gd name="T60" fmla="*/ 864 w 1118"/>
                <a:gd name="T61" fmla="*/ 1007 h 1102"/>
                <a:gd name="T62" fmla="*/ 937 w 1118"/>
                <a:gd name="T63" fmla="*/ 982 h 1102"/>
                <a:gd name="T64" fmla="*/ 1004 w 1118"/>
                <a:gd name="T65" fmla="*/ 912 h 1102"/>
                <a:gd name="T66" fmla="*/ 1058 w 1118"/>
                <a:gd name="T67" fmla="*/ 792 h 1102"/>
                <a:gd name="T68" fmla="*/ 1096 w 1118"/>
                <a:gd name="T69" fmla="*/ 664 h 1102"/>
                <a:gd name="T70" fmla="*/ 1115 w 1118"/>
                <a:gd name="T71" fmla="*/ 529 h 1102"/>
                <a:gd name="T72" fmla="*/ 1115 w 1118"/>
                <a:gd name="T73" fmla="*/ 398 h 1102"/>
                <a:gd name="T74" fmla="*/ 1100 w 1118"/>
                <a:gd name="T75" fmla="*/ 277 h 1102"/>
                <a:gd name="T76" fmla="*/ 1070 w 1118"/>
                <a:gd name="T77" fmla="*/ 162 h 1102"/>
                <a:gd name="T78" fmla="*/ 1027 w 1118"/>
                <a:gd name="T79" fmla="*/ 51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18" h="1102">
                  <a:moveTo>
                    <a:pt x="1000" y="0"/>
                  </a:moveTo>
                  <a:lnTo>
                    <a:pt x="976" y="12"/>
                  </a:lnTo>
                  <a:lnTo>
                    <a:pt x="952" y="24"/>
                  </a:lnTo>
                  <a:lnTo>
                    <a:pt x="928" y="35"/>
                  </a:lnTo>
                  <a:lnTo>
                    <a:pt x="902" y="47"/>
                  </a:lnTo>
                  <a:lnTo>
                    <a:pt x="877" y="58"/>
                  </a:lnTo>
                  <a:lnTo>
                    <a:pt x="852" y="70"/>
                  </a:lnTo>
                  <a:lnTo>
                    <a:pt x="826" y="80"/>
                  </a:lnTo>
                  <a:lnTo>
                    <a:pt x="801" y="91"/>
                  </a:lnTo>
                  <a:lnTo>
                    <a:pt x="776" y="101"/>
                  </a:lnTo>
                  <a:lnTo>
                    <a:pt x="749" y="110"/>
                  </a:lnTo>
                  <a:lnTo>
                    <a:pt x="724" y="119"/>
                  </a:lnTo>
                  <a:lnTo>
                    <a:pt x="697" y="129"/>
                  </a:lnTo>
                  <a:lnTo>
                    <a:pt x="672" y="138"/>
                  </a:lnTo>
                  <a:lnTo>
                    <a:pt x="645" y="147"/>
                  </a:lnTo>
                  <a:lnTo>
                    <a:pt x="620" y="155"/>
                  </a:lnTo>
                  <a:lnTo>
                    <a:pt x="595" y="163"/>
                  </a:lnTo>
                  <a:lnTo>
                    <a:pt x="537" y="180"/>
                  </a:lnTo>
                  <a:lnTo>
                    <a:pt x="480" y="198"/>
                  </a:lnTo>
                  <a:lnTo>
                    <a:pt x="424" y="213"/>
                  </a:lnTo>
                  <a:lnTo>
                    <a:pt x="370" y="225"/>
                  </a:lnTo>
                  <a:lnTo>
                    <a:pt x="319" y="238"/>
                  </a:lnTo>
                  <a:lnTo>
                    <a:pt x="270" y="250"/>
                  </a:lnTo>
                  <a:lnTo>
                    <a:pt x="224" y="260"/>
                  </a:lnTo>
                  <a:lnTo>
                    <a:pt x="181" y="268"/>
                  </a:lnTo>
                  <a:lnTo>
                    <a:pt x="142" y="276"/>
                  </a:lnTo>
                  <a:lnTo>
                    <a:pt x="106" y="283"/>
                  </a:lnTo>
                  <a:lnTo>
                    <a:pt x="75" y="289"/>
                  </a:lnTo>
                  <a:lnTo>
                    <a:pt x="50" y="292"/>
                  </a:lnTo>
                  <a:lnTo>
                    <a:pt x="28" y="296"/>
                  </a:lnTo>
                  <a:lnTo>
                    <a:pt x="13" y="298"/>
                  </a:lnTo>
                  <a:lnTo>
                    <a:pt x="4" y="300"/>
                  </a:lnTo>
                  <a:lnTo>
                    <a:pt x="0" y="300"/>
                  </a:lnTo>
                  <a:lnTo>
                    <a:pt x="30" y="341"/>
                  </a:lnTo>
                  <a:lnTo>
                    <a:pt x="58" y="382"/>
                  </a:lnTo>
                  <a:lnTo>
                    <a:pt x="83" y="423"/>
                  </a:lnTo>
                  <a:lnTo>
                    <a:pt x="106" y="465"/>
                  </a:lnTo>
                  <a:lnTo>
                    <a:pt x="127" y="506"/>
                  </a:lnTo>
                  <a:lnTo>
                    <a:pt x="144" y="548"/>
                  </a:lnTo>
                  <a:lnTo>
                    <a:pt x="162" y="589"/>
                  </a:lnTo>
                  <a:lnTo>
                    <a:pt x="175" y="630"/>
                  </a:lnTo>
                  <a:lnTo>
                    <a:pt x="202" y="723"/>
                  </a:lnTo>
                  <a:lnTo>
                    <a:pt x="220" y="810"/>
                  </a:lnTo>
                  <a:lnTo>
                    <a:pt x="231" y="891"/>
                  </a:lnTo>
                  <a:lnTo>
                    <a:pt x="238" y="961"/>
                  </a:lnTo>
                  <a:lnTo>
                    <a:pt x="239" y="1020"/>
                  </a:lnTo>
                  <a:lnTo>
                    <a:pt x="239" y="1064"/>
                  </a:lnTo>
                  <a:lnTo>
                    <a:pt x="238" y="1092"/>
                  </a:lnTo>
                  <a:lnTo>
                    <a:pt x="237" y="1102"/>
                  </a:lnTo>
                  <a:lnTo>
                    <a:pt x="295" y="1101"/>
                  </a:lnTo>
                  <a:lnTo>
                    <a:pt x="352" y="1098"/>
                  </a:lnTo>
                  <a:lnTo>
                    <a:pt x="407" y="1095"/>
                  </a:lnTo>
                  <a:lnTo>
                    <a:pt x="460" y="1090"/>
                  </a:lnTo>
                  <a:lnTo>
                    <a:pt x="512" y="1085"/>
                  </a:lnTo>
                  <a:lnTo>
                    <a:pt x="561" y="1078"/>
                  </a:lnTo>
                  <a:lnTo>
                    <a:pt x="610" y="1070"/>
                  </a:lnTo>
                  <a:lnTo>
                    <a:pt x="656" y="1062"/>
                  </a:lnTo>
                  <a:lnTo>
                    <a:pt x="701" y="1052"/>
                  </a:lnTo>
                  <a:lnTo>
                    <a:pt x="744" y="1042"/>
                  </a:lnTo>
                  <a:lnTo>
                    <a:pt x="786" y="1032"/>
                  </a:lnTo>
                  <a:lnTo>
                    <a:pt x="826" y="1020"/>
                  </a:lnTo>
                  <a:lnTo>
                    <a:pt x="864" y="1007"/>
                  </a:lnTo>
                  <a:lnTo>
                    <a:pt x="901" y="995"/>
                  </a:lnTo>
                  <a:lnTo>
                    <a:pt x="937" y="982"/>
                  </a:lnTo>
                  <a:lnTo>
                    <a:pt x="971" y="968"/>
                  </a:lnTo>
                  <a:lnTo>
                    <a:pt x="1004" y="912"/>
                  </a:lnTo>
                  <a:lnTo>
                    <a:pt x="1034" y="853"/>
                  </a:lnTo>
                  <a:lnTo>
                    <a:pt x="1058" y="792"/>
                  </a:lnTo>
                  <a:lnTo>
                    <a:pt x="1080" y="729"/>
                  </a:lnTo>
                  <a:lnTo>
                    <a:pt x="1096" y="664"/>
                  </a:lnTo>
                  <a:lnTo>
                    <a:pt x="1107" y="597"/>
                  </a:lnTo>
                  <a:lnTo>
                    <a:pt x="1115" y="529"/>
                  </a:lnTo>
                  <a:lnTo>
                    <a:pt x="1118" y="460"/>
                  </a:lnTo>
                  <a:lnTo>
                    <a:pt x="1115" y="398"/>
                  </a:lnTo>
                  <a:lnTo>
                    <a:pt x="1110" y="337"/>
                  </a:lnTo>
                  <a:lnTo>
                    <a:pt x="1100" y="277"/>
                  </a:lnTo>
                  <a:lnTo>
                    <a:pt x="1086" y="218"/>
                  </a:lnTo>
                  <a:lnTo>
                    <a:pt x="1070" y="162"/>
                  </a:lnTo>
                  <a:lnTo>
                    <a:pt x="1050" y="106"/>
                  </a:lnTo>
                  <a:lnTo>
                    <a:pt x="1027" y="51"/>
                  </a:lnTo>
                  <a:lnTo>
                    <a:pt x="10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3" name="Freeform 31"/>
            <p:cNvSpPr>
              <a:spLocks/>
            </p:cNvSpPr>
            <p:nvPr/>
          </p:nvSpPr>
          <p:spPr bwMode="auto">
            <a:xfrm>
              <a:off x="4613" y="733"/>
              <a:ext cx="75" cy="186"/>
            </a:xfrm>
            <a:custGeom>
              <a:avLst/>
              <a:gdLst>
                <a:gd name="T0" fmla="*/ 308 w 308"/>
                <a:gd name="T1" fmla="*/ 656 h 901"/>
                <a:gd name="T2" fmla="*/ 276 w 308"/>
                <a:gd name="T3" fmla="*/ 603 h 901"/>
                <a:gd name="T4" fmla="*/ 247 w 308"/>
                <a:gd name="T5" fmla="*/ 549 h 901"/>
                <a:gd name="T6" fmla="*/ 223 w 308"/>
                <a:gd name="T7" fmla="*/ 492 h 901"/>
                <a:gd name="T8" fmla="*/ 202 w 308"/>
                <a:gd name="T9" fmla="*/ 437 h 901"/>
                <a:gd name="T10" fmla="*/ 185 w 308"/>
                <a:gd name="T11" fmla="*/ 382 h 901"/>
                <a:gd name="T12" fmla="*/ 171 w 308"/>
                <a:gd name="T13" fmla="*/ 326 h 901"/>
                <a:gd name="T14" fmla="*/ 161 w 308"/>
                <a:gd name="T15" fmla="*/ 275 h 901"/>
                <a:gd name="T16" fmla="*/ 151 w 308"/>
                <a:gd name="T17" fmla="*/ 224 h 901"/>
                <a:gd name="T18" fmla="*/ 146 w 308"/>
                <a:gd name="T19" fmla="*/ 178 h 901"/>
                <a:gd name="T20" fmla="*/ 141 w 308"/>
                <a:gd name="T21" fmla="*/ 135 h 901"/>
                <a:gd name="T22" fmla="*/ 138 w 308"/>
                <a:gd name="T23" fmla="*/ 97 h 901"/>
                <a:gd name="T24" fmla="*/ 136 w 308"/>
                <a:gd name="T25" fmla="*/ 64 h 901"/>
                <a:gd name="T26" fmla="*/ 135 w 308"/>
                <a:gd name="T27" fmla="*/ 37 h 901"/>
                <a:gd name="T28" fmla="*/ 135 w 308"/>
                <a:gd name="T29" fmla="*/ 18 h 901"/>
                <a:gd name="T30" fmla="*/ 135 w 308"/>
                <a:gd name="T31" fmla="*/ 5 h 901"/>
                <a:gd name="T32" fmla="*/ 135 w 308"/>
                <a:gd name="T33" fmla="*/ 0 h 901"/>
                <a:gd name="T34" fmla="*/ 120 w 308"/>
                <a:gd name="T35" fmla="*/ 13 h 901"/>
                <a:gd name="T36" fmla="*/ 104 w 308"/>
                <a:gd name="T37" fmla="*/ 27 h 901"/>
                <a:gd name="T38" fmla="*/ 88 w 308"/>
                <a:gd name="T39" fmla="*/ 40 h 901"/>
                <a:gd name="T40" fmla="*/ 72 w 308"/>
                <a:gd name="T41" fmla="*/ 51 h 901"/>
                <a:gd name="T42" fmla="*/ 55 w 308"/>
                <a:gd name="T43" fmla="*/ 64 h 901"/>
                <a:gd name="T44" fmla="*/ 37 w 308"/>
                <a:gd name="T45" fmla="*/ 75 h 901"/>
                <a:gd name="T46" fmla="*/ 19 w 308"/>
                <a:gd name="T47" fmla="*/ 87 h 901"/>
                <a:gd name="T48" fmla="*/ 0 w 308"/>
                <a:gd name="T49" fmla="*/ 98 h 901"/>
                <a:gd name="T50" fmla="*/ 21 w 308"/>
                <a:gd name="T51" fmla="*/ 146 h 901"/>
                <a:gd name="T52" fmla="*/ 40 w 308"/>
                <a:gd name="T53" fmla="*/ 194 h 901"/>
                <a:gd name="T54" fmla="*/ 56 w 308"/>
                <a:gd name="T55" fmla="*/ 244 h 901"/>
                <a:gd name="T56" fmla="*/ 68 w 308"/>
                <a:gd name="T57" fmla="*/ 294 h 901"/>
                <a:gd name="T58" fmla="*/ 79 w 308"/>
                <a:gd name="T59" fmla="*/ 346 h 901"/>
                <a:gd name="T60" fmla="*/ 87 w 308"/>
                <a:gd name="T61" fmla="*/ 399 h 901"/>
                <a:gd name="T62" fmla="*/ 91 w 308"/>
                <a:gd name="T63" fmla="*/ 453 h 901"/>
                <a:gd name="T64" fmla="*/ 93 w 308"/>
                <a:gd name="T65" fmla="*/ 507 h 901"/>
                <a:gd name="T66" fmla="*/ 91 w 308"/>
                <a:gd name="T67" fmla="*/ 559 h 901"/>
                <a:gd name="T68" fmla="*/ 87 w 308"/>
                <a:gd name="T69" fmla="*/ 611 h 901"/>
                <a:gd name="T70" fmla="*/ 80 w 308"/>
                <a:gd name="T71" fmla="*/ 662 h 901"/>
                <a:gd name="T72" fmla="*/ 71 w 308"/>
                <a:gd name="T73" fmla="*/ 711 h 901"/>
                <a:gd name="T74" fmla="*/ 58 w 308"/>
                <a:gd name="T75" fmla="*/ 761 h 901"/>
                <a:gd name="T76" fmla="*/ 43 w 308"/>
                <a:gd name="T77" fmla="*/ 808 h 901"/>
                <a:gd name="T78" fmla="*/ 27 w 308"/>
                <a:gd name="T79" fmla="*/ 855 h 901"/>
                <a:gd name="T80" fmla="*/ 7 w 308"/>
                <a:gd name="T81" fmla="*/ 901 h 901"/>
                <a:gd name="T82" fmla="*/ 47 w 308"/>
                <a:gd name="T83" fmla="*/ 879 h 901"/>
                <a:gd name="T84" fmla="*/ 82 w 308"/>
                <a:gd name="T85" fmla="*/ 857 h 901"/>
                <a:gd name="T86" fmla="*/ 116 w 308"/>
                <a:gd name="T87" fmla="*/ 836 h 901"/>
                <a:gd name="T88" fmla="*/ 146 w 308"/>
                <a:gd name="T89" fmla="*/ 815 h 901"/>
                <a:gd name="T90" fmla="*/ 173 w 308"/>
                <a:gd name="T91" fmla="*/ 793 h 901"/>
                <a:gd name="T92" fmla="*/ 197 w 308"/>
                <a:gd name="T93" fmla="*/ 773 h 901"/>
                <a:gd name="T94" fmla="*/ 219 w 308"/>
                <a:gd name="T95" fmla="*/ 754 h 901"/>
                <a:gd name="T96" fmla="*/ 239 w 308"/>
                <a:gd name="T97" fmla="*/ 735 h 901"/>
                <a:gd name="T98" fmla="*/ 256 w 308"/>
                <a:gd name="T99" fmla="*/ 718 h 901"/>
                <a:gd name="T100" fmla="*/ 270 w 308"/>
                <a:gd name="T101" fmla="*/ 703 h 901"/>
                <a:gd name="T102" fmla="*/ 281 w 308"/>
                <a:gd name="T103" fmla="*/ 689 h 901"/>
                <a:gd name="T104" fmla="*/ 292 w 308"/>
                <a:gd name="T105" fmla="*/ 678 h 901"/>
                <a:gd name="T106" fmla="*/ 299 w 308"/>
                <a:gd name="T107" fmla="*/ 669 h 901"/>
                <a:gd name="T108" fmla="*/ 303 w 308"/>
                <a:gd name="T109" fmla="*/ 662 h 901"/>
                <a:gd name="T110" fmla="*/ 307 w 308"/>
                <a:gd name="T111" fmla="*/ 657 h 901"/>
                <a:gd name="T112" fmla="*/ 308 w 308"/>
                <a:gd name="T113" fmla="*/ 656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8" h="901">
                  <a:moveTo>
                    <a:pt x="308" y="656"/>
                  </a:moveTo>
                  <a:lnTo>
                    <a:pt x="276" y="603"/>
                  </a:lnTo>
                  <a:lnTo>
                    <a:pt x="247" y="549"/>
                  </a:lnTo>
                  <a:lnTo>
                    <a:pt x="223" y="492"/>
                  </a:lnTo>
                  <a:lnTo>
                    <a:pt x="202" y="437"/>
                  </a:lnTo>
                  <a:lnTo>
                    <a:pt x="185" y="382"/>
                  </a:lnTo>
                  <a:lnTo>
                    <a:pt x="171" y="326"/>
                  </a:lnTo>
                  <a:lnTo>
                    <a:pt x="161" y="275"/>
                  </a:lnTo>
                  <a:lnTo>
                    <a:pt x="151" y="224"/>
                  </a:lnTo>
                  <a:lnTo>
                    <a:pt x="146" y="178"/>
                  </a:lnTo>
                  <a:lnTo>
                    <a:pt x="141" y="135"/>
                  </a:lnTo>
                  <a:lnTo>
                    <a:pt x="138" y="97"/>
                  </a:lnTo>
                  <a:lnTo>
                    <a:pt x="136" y="64"/>
                  </a:lnTo>
                  <a:lnTo>
                    <a:pt x="135" y="37"/>
                  </a:lnTo>
                  <a:lnTo>
                    <a:pt x="135" y="18"/>
                  </a:lnTo>
                  <a:lnTo>
                    <a:pt x="135" y="5"/>
                  </a:lnTo>
                  <a:lnTo>
                    <a:pt x="135" y="0"/>
                  </a:lnTo>
                  <a:lnTo>
                    <a:pt x="120" y="13"/>
                  </a:lnTo>
                  <a:lnTo>
                    <a:pt x="104" y="27"/>
                  </a:lnTo>
                  <a:lnTo>
                    <a:pt x="88" y="40"/>
                  </a:lnTo>
                  <a:lnTo>
                    <a:pt x="72" y="51"/>
                  </a:lnTo>
                  <a:lnTo>
                    <a:pt x="55" y="64"/>
                  </a:lnTo>
                  <a:lnTo>
                    <a:pt x="37" y="75"/>
                  </a:lnTo>
                  <a:lnTo>
                    <a:pt x="19" y="87"/>
                  </a:lnTo>
                  <a:lnTo>
                    <a:pt x="0" y="98"/>
                  </a:lnTo>
                  <a:lnTo>
                    <a:pt x="21" y="146"/>
                  </a:lnTo>
                  <a:lnTo>
                    <a:pt x="40" y="194"/>
                  </a:lnTo>
                  <a:lnTo>
                    <a:pt x="56" y="244"/>
                  </a:lnTo>
                  <a:lnTo>
                    <a:pt x="68" y="294"/>
                  </a:lnTo>
                  <a:lnTo>
                    <a:pt x="79" y="346"/>
                  </a:lnTo>
                  <a:lnTo>
                    <a:pt x="87" y="399"/>
                  </a:lnTo>
                  <a:lnTo>
                    <a:pt x="91" y="453"/>
                  </a:lnTo>
                  <a:lnTo>
                    <a:pt x="93" y="507"/>
                  </a:lnTo>
                  <a:lnTo>
                    <a:pt x="91" y="559"/>
                  </a:lnTo>
                  <a:lnTo>
                    <a:pt x="87" y="611"/>
                  </a:lnTo>
                  <a:lnTo>
                    <a:pt x="80" y="662"/>
                  </a:lnTo>
                  <a:lnTo>
                    <a:pt x="71" y="711"/>
                  </a:lnTo>
                  <a:lnTo>
                    <a:pt x="58" y="761"/>
                  </a:lnTo>
                  <a:lnTo>
                    <a:pt x="43" y="808"/>
                  </a:lnTo>
                  <a:lnTo>
                    <a:pt x="27" y="855"/>
                  </a:lnTo>
                  <a:lnTo>
                    <a:pt x="7" y="901"/>
                  </a:lnTo>
                  <a:lnTo>
                    <a:pt x="47" y="879"/>
                  </a:lnTo>
                  <a:lnTo>
                    <a:pt x="82" y="857"/>
                  </a:lnTo>
                  <a:lnTo>
                    <a:pt x="116" y="836"/>
                  </a:lnTo>
                  <a:lnTo>
                    <a:pt x="146" y="815"/>
                  </a:lnTo>
                  <a:lnTo>
                    <a:pt x="173" y="793"/>
                  </a:lnTo>
                  <a:lnTo>
                    <a:pt x="197" y="773"/>
                  </a:lnTo>
                  <a:lnTo>
                    <a:pt x="219" y="754"/>
                  </a:lnTo>
                  <a:lnTo>
                    <a:pt x="239" y="735"/>
                  </a:lnTo>
                  <a:lnTo>
                    <a:pt x="256" y="718"/>
                  </a:lnTo>
                  <a:lnTo>
                    <a:pt x="270" y="703"/>
                  </a:lnTo>
                  <a:lnTo>
                    <a:pt x="281" y="689"/>
                  </a:lnTo>
                  <a:lnTo>
                    <a:pt x="292" y="678"/>
                  </a:lnTo>
                  <a:lnTo>
                    <a:pt x="299" y="669"/>
                  </a:lnTo>
                  <a:lnTo>
                    <a:pt x="303" y="662"/>
                  </a:lnTo>
                  <a:lnTo>
                    <a:pt x="307" y="657"/>
                  </a:lnTo>
                  <a:lnTo>
                    <a:pt x="308" y="656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4" name="Freeform 32"/>
            <p:cNvSpPr>
              <a:spLocks/>
            </p:cNvSpPr>
            <p:nvPr/>
          </p:nvSpPr>
          <p:spPr bwMode="auto">
            <a:xfrm>
              <a:off x="4388" y="753"/>
              <a:ext cx="247" cy="202"/>
            </a:xfrm>
            <a:custGeom>
              <a:avLst/>
              <a:gdLst>
                <a:gd name="T0" fmla="*/ 881 w 1007"/>
                <a:gd name="T1" fmla="*/ 20 h 976"/>
                <a:gd name="T2" fmla="*/ 810 w 1007"/>
                <a:gd name="T3" fmla="*/ 57 h 976"/>
                <a:gd name="T4" fmla="*/ 736 w 1007"/>
                <a:gd name="T5" fmla="*/ 90 h 976"/>
                <a:gd name="T6" fmla="*/ 660 w 1007"/>
                <a:gd name="T7" fmla="*/ 121 h 976"/>
                <a:gd name="T8" fmla="*/ 584 w 1007"/>
                <a:gd name="T9" fmla="*/ 149 h 976"/>
                <a:gd name="T10" fmla="*/ 507 w 1007"/>
                <a:gd name="T11" fmla="*/ 174 h 976"/>
                <a:gd name="T12" fmla="*/ 432 w 1007"/>
                <a:gd name="T13" fmla="*/ 196 h 976"/>
                <a:gd name="T14" fmla="*/ 359 w 1007"/>
                <a:gd name="T15" fmla="*/ 217 h 976"/>
                <a:gd name="T16" fmla="*/ 290 w 1007"/>
                <a:gd name="T17" fmla="*/ 234 h 976"/>
                <a:gd name="T18" fmla="*/ 226 w 1007"/>
                <a:gd name="T19" fmla="*/ 248 h 976"/>
                <a:gd name="T20" fmla="*/ 167 w 1007"/>
                <a:gd name="T21" fmla="*/ 261 h 976"/>
                <a:gd name="T22" fmla="*/ 116 w 1007"/>
                <a:gd name="T23" fmla="*/ 271 h 976"/>
                <a:gd name="T24" fmla="*/ 73 w 1007"/>
                <a:gd name="T25" fmla="*/ 279 h 976"/>
                <a:gd name="T26" fmla="*/ 38 w 1007"/>
                <a:gd name="T27" fmla="*/ 285 h 976"/>
                <a:gd name="T28" fmla="*/ 14 w 1007"/>
                <a:gd name="T29" fmla="*/ 288 h 976"/>
                <a:gd name="T30" fmla="*/ 1 w 1007"/>
                <a:gd name="T31" fmla="*/ 291 h 976"/>
                <a:gd name="T32" fmla="*/ 41 w 1007"/>
                <a:gd name="T33" fmla="*/ 349 h 976"/>
                <a:gd name="T34" fmla="*/ 107 w 1007"/>
                <a:gd name="T35" fmla="*/ 468 h 976"/>
                <a:gd name="T36" fmla="*/ 153 w 1007"/>
                <a:gd name="T37" fmla="*/ 586 h 976"/>
                <a:gd name="T38" fmla="*/ 182 w 1007"/>
                <a:gd name="T39" fmla="*/ 696 h 976"/>
                <a:gd name="T40" fmla="*/ 197 w 1007"/>
                <a:gd name="T41" fmla="*/ 796 h 976"/>
                <a:gd name="T42" fmla="*/ 203 w 1007"/>
                <a:gd name="T43" fmla="*/ 879 h 976"/>
                <a:gd name="T44" fmla="*/ 204 w 1007"/>
                <a:gd name="T45" fmla="*/ 939 h 976"/>
                <a:gd name="T46" fmla="*/ 202 w 1007"/>
                <a:gd name="T47" fmla="*/ 971 h 976"/>
                <a:gd name="T48" fmla="*/ 261 w 1007"/>
                <a:gd name="T49" fmla="*/ 974 h 976"/>
                <a:gd name="T50" fmla="*/ 374 w 1007"/>
                <a:gd name="T51" fmla="*/ 963 h 976"/>
                <a:gd name="T52" fmla="*/ 480 w 1007"/>
                <a:gd name="T53" fmla="*/ 948 h 976"/>
                <a:gd name="T54" fmla="*/ 577 w 1007"/>
                <a:gd name="T55" fmla="*/ 929 h 976"/>
                <a:gd name="T56" fmla="*/ 667 w 1007"/>
                <a:gd name="T57" fmla="*/ 906 h 976"/>
                <a:gd name="T58" fmla="*/ 749 w 1007"/>
                <a:gd name="T59" fmla="*/ 879 h 976"/>
                <a:gd name="T60" fmla="*/ 823 w 1007"/>
                <a:gd name="T61" fmla="*/ 850 h 976"/>
                <a:gd name="T62" fmla="*/ 890 w 1007"/>
                <a:gd name="T63" fmla="*/ 819 h 976"/>
                <a:gd name="T64" fmla="*/ 941 w 1007"/>
                <a:gd name="T65" fmla="*/ 757 h 976"/>
                <a:gd name="T66" fmla="*/ 972 w 1007"/>
                <a:gd name="T67" fmla="*/ 663 h 976"/>
                <a:gd name="T68" fmla="*/ 994 w 1007"/>
                <a:gd name="T69" fmla="*/ 564 h 976"/>
                <a:gd name="T70" fmla="*/ 1005 w 1007"/>
                <a:gd name="T71" fmla="*/ 461 h 976"/>
                <a:gd name="T72" fmla="*/ 1005 w 1007"/>
                <a:gd name="T73" fmla="*/ 355 h 976"/>
                <a:gd name="T74" fmla="*/ 993 w 1007"/>
                <a:gd name="T75" fmla="*/ 248 h 976"/>
                <a:gd name="T76" fmla="*/ 970 w 1007"/>
                <a:gd name="T77" fmla="*/ 146 h 976"/>
                <a:gd name="T78" fmla="*/ 935 w 1007"/>
                <a:gd name="T79" fmla="*/ 48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07" h="976">
                  <a:moveTo>
                    <a:pt x="914" y="0"/>
                  </a:moveTo>
                  <a:lnTo>
                    <a:pt x="881" y="20"/>
                  </a:lnTo>
                  <a:lnTo>
                    <a:pt x="845" y="38"/>
                  </a:lnTo>
                  <a:lnTo>
                    <a:pt x="810" y="57"/>
                  </a:lnTo>
                  <a:lnTo>
                    <a:pt x="773" y="74"/>
                  </a:lnTo>
                  <a:lnTo>
                    <a:pt x="736" y="90"/>
                  </a:lnTo>
                  <a:lnTo>
                    <a:pt x="698" y="106"/>
                  </a:lnTo>
                  <a:lnTo>
                    <a:pt x="660" y="121"/>
                  </a:lnTo>
                  <a:lnTo>
                    <a:pt x="622" y="135"/>
                  </a:lnTo>
                  <a:lnTo>
                    <a:pt x="584" y="149"/>
                  </a:lnTo>
                  <a:lnTo>
                    <a:pt x="545" y="162"/>
                  </a:lnTo>
                  <a:lnTo>
                    <a:pt x="507" y="174"/>
                  </a:lnTo>
                  <a:lnTo>
                    <a:pt x="469" y="186"/>
                  </a:lnTo>
                  <a:lnTo>
                    <a:pt x="432" y="196"/>
                  </a:lnTo>
                  <a:lnTo>
                    <a:pt x="395" y="207"/>
                  </a:lnTo>
                  <a:lnTo>
                    <a:pt x="359" y="217"/>
                  </a:lnTo>
                  <a:lnTo>
                    <a:pt x="325" y="225"/>
                  </a:lnTo>
                  <a:lnTo>
                    <a:pt x="290" y="234"/>
                  </a:lnTo>
                  <a:lnTo>
                    <a:pt x="257" y="241"/>
                  </a:lnTo>
                  <a:lnTo>
                    <a:pt x="226" y="248"/>
                  </a:lnTo>
                  <a:lnTo>
                    <a:pt x="196" y="255"/>
                  </a:lnTo>
                  <a:lnTo>
                    <a:pt x="167" y="261"/>
                  </a:lnTo>
                  <a:lnTo>
                    <a:pt x="140" y="266"/>
                  </a:lnTo>
                  <a:lnTo>
                    <a:pt x="116" y="271"/>
                  </a:lnTo>
                  <a:lnTo>
                    <a:pt x="93" y="276"/>
                  </a:lnTo>
                  <a:lnTo>
                    <a:pt x="73" y="279"/>
                  </a:lnTo>
                  <a:lnTo>
                    <a:pt x="54" y="283"/>
                  </a:lnTo>
                  <a:lnTo>
                    <a:pt x="38" y="285"/>
                  </a:lnTo>
                  <a:lnTo>
                    <a:pt x="24" y="287"/>
                  </a:lnTo>
                  <a:lnTo>
                    <a:pt x="14" y="288"/>
                  </a:lnTo>
                  <a:lnTo>
                    <a:pt x="7" y="290"/>
                  </a:lnTo>
                  <a:lnTo>
                    <a:pt x="1" y="291"/>
                  </a:lnTo>
                  <a:lnTo>
                    <a:pt x="0" y="291"/>
                  </a:lnTo>
                  <a:lnTo>
                    <a:pt x="41" y="349"/>
                  </a:lnTo>
                  <a:lnTo>
                    <a:pt x="77" y="408"/>
                  </a:lnTo>
                  <a:lnTo>
                    <a:pt x="107" y="468"/>
                  </a:lnTo>
                  <a:lnTo>
                    <a:pt x="132" y="527"/>
                  </a:lnTo>
                  <a:lnTo>
                    <a:pt x="153" y="586"/>
                  </a:lnTo>
                  <a:lnTo>
                    <a:pt x="169" y="642"/>
                  </a:lnTo>
                  <a:lnTo>
                    <a:pt x="182" y="696"/>
                  </a:lnTo>
                  <a:lnTo>
                    <a:pt x="191" y="748"/>
                  </a:lnTo>
                  <a:lnTo>
                    <a:pt x="197" y="796"/>
                  </a:lnTo>
                  <a:lnTo>
                    <a:pt x="200" y="840"/>
                  </a:lnTo>
                  <a:lnTo>
                    <a:pt x="203" y="879"/>
                  </a:lnTo>
                  <a:lnTo>
                    <a:pt x="204" y="912"/>
                  </a:lnTo>
                  <a:lnTo>
                    <a:pt x="204" y="939"/>
                  </a:lnTo>
                  <a:lnTo>
                    <a:pt x="203" y="959"/>
                  </a:lnTo>
                  <a:lnTo>
                    <a:pt x="202" y="971"/>
                  </a:lnTo>
                  <a:lnTo>
                    <a:pt x="202" y="976"/>
                  </a:lnTo>
                  <a:lnTo>
                    <a:pt x="261" y="974"/>
                  </a:lnTo>
                  <a:lnTo>
                    <a:pt x="319" y="969"/>
                  </a:lnTo>
                  <a:lnTo>
                    <a:pt x="374" y="963"/>
                  </a:lnTo>
                  <a:lnTo>
                    <a:pt x="428" y="956"/>
                  </a:lnTo>
                  <a:lnTo>
                    <a:pt x="480" y="948"/>
                  </a:lnTo>
                  <a:lnTo>
                    <a:pt x="530" y="939"/>
                  </a:lnTo>
                  <a:lnTo>
                    <a:pt x="577" y="929"/>
                  </a:lnTo>
                  <a:lnTo>
                    <a:pt x="623" y="917"/>
                  </a:lnTo>
                  <a:lnTo>
                    <a:pt x="667" y="906"/>
                  </a:lnTo>
                  <a:lnTo>
                    <a:pt x="708" y="893"/>
                  </a:lnTo>
                  <a:lnTo>
                    <a:pt x="749" y="879"/>
                  </a:lnTo>
                  <a:lnTo>
                    <a:pt x="787" y="864"/>
                  </a:lnTo>
                  <a:lnTo>
                    <a:pt x="823" y="850"/>
                  </a:lnTo>
                  <a:lnTo>
                    <a:pt x="858" y="834"/>
                  </a:lnTo>
                  <a:lnTo>
                    <a:pt x="890" y="819"/>
                  </a:lnTo>
                  <a:lnTo>
                    <a:pt x="921" y="803"/>
                  </a:lnTo>
                  <a:lnTo>
                    <a:pt x="941" y="757"/>
                  </a:lnTo>
                  <a:lnTo>
                    <a:pt x="957" y="710"/>
                  </a:lnTo>
                  <a:lnTo>
                    <a:pt x="972" y="663"/>
                  </a:lnTo>
                  <a:lnTo>
                    <a:pt x="985" y="613"/>
                  </a:lnTo>
                  <a:lnTo>
                    <a:pt x="994" y="564"/>
                  </a:lnTo>
                  <a:lnTo>
                    <a:pt x="1001" y="513"/>
                  </a:lnTo>
                  <a:lnTo>
                    <a:pt x="1005" y="461"/>
                  </a:lnTo>
                  <a:lnTo>
                    <a:pt x="1007" y="409"/>
                  </a:lnTo>
                  <a:lnTo>
                    <a:pt x="1005" y="355"/>
                  </a:lnTo>
                  <a:lnTo>
                    <a:pt x="1001" y="301"/>
                  </a:lnTo>
                  <a:lnTo>
                    <a:pt x="993" y="248"/>
                  </a:lnTo>
                  <a:lnTo>
                    <a:pt x="982" y="196"/>
                  </a:lnTo>
                  <a:lnTo>
                    <a:pt x="970" y="146"/>
                  </a:lnTo>
                  <a:lnTo>
                    <a:pt x="954" y="96"/>
                  </a:lnTo>
                  <a:lnTo>
                    <a:pt x="935" y="48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5" name="Freeform 33"/>
            <p:cNvSpPr>
              <a:spLocks/>
            </p:cNvSpPr>
            <p:nvPr/>
          </p:nvSpPr>
          <p:spPr bwMode="auto">
            <a:xfrm>
              <a:off x="4430" y="877"/>
              <a:ext cx="92" cy="83"/>
            </a:xfrm>
            <a:custGeom>
              <a:avLst/>
              <a:gdLst>
                <a:gd name="T0" fmla="*/ 0 w 376"/>
                <a:gd name="T1" fmla="*/ 382 h 399"/>
                <a:gd name="T2" fmla="*/ 3 w 376"/>
                <a:gd name="T3" fmla="*/ 380 h 399"/>
                <a:gd name="T4" fmla="*/ 7 w 376"/>
                <a:gd name="T5" fmla="*/ 373 h 399"/>
                <a:gd name="T6" fmla="*/ 17 w 376"/>
                <a:gd name="T7" fmla="*/ 360 h 399"/>
                <a:gd name="T8" fmla="*/ 29 w 376"/>
                <a:gd name="T9" fmla="*/ 345 h 399"/>
                <a:gd name="T10" fmla="*/ 44 w 376"/>
                <a:gd name="T11" fmla="*/ 326 h 399"/>
                <a:gd name="T12" fmla="*/ 63 w 376"/>
                <a:gd name="T13" fmla="*/ 304 h 399"/>
                <a:gd name="T14" fmla="*/ 85 w 376"/>
                <a:gd name="T15" fmla="*/ 280 h 399"/>
                <a:gd name="T16" fmla="*/ 109 w 376"/>
                <a:gd name="T17" fmla="*/ 252 h 399"/>
                <a:gd name="T18" fmla="*/ 135 w 376"/>
                <a:gd name="T19" fmla="*/ 223 h 399"/>
                <a:gd name="T20" fmla="*/ 164 w 376"/>
                <a:gd name="T21" fmla="*/ 192 h 399"/>
                <a:gd name="T22" fmla="*/ 194 w 376"/>
                <a:gd name="T23" fmla="*/ 160 h 399"/>
                <a:gd name="T24" fmla="*/ 227 w 376"/>
                <a:gd name="T25" fmla="*/ 128 h 399"/>
                <a:gd name="T26" fmla="*/ 262 w 376"/>
                <a:gd name="T27" fmla="*/ 95 h 399"/>
                <a:gd name="T28" fmla="*/ 299 w 376"/>
                <a:gd name="T29" fmla="*/ 63 h 399"/>
                <a:gd name="T30" fmla="*/ 337 w 376"/>
                <a:gd name="T31" fmla="*/ 31 h 399"/>
                <a:gd name="T32" fmla="*/ 376 w 376"/>
                <a:gd name="T33" fmla="*/ 0 h 399"/>
                <a:gd name="T34" fmla="*/ 374 w 376"/>
                <a:gd name="T35" fmla="*/ 3 h 399"/>
                <a:gd name="T36" fmla="*/ 369 w 376"/>
                <a:gd name="T37" fmla="*/ 12 h 399"/>
                <a:gd name="T38" fmla="*/ 360 w 376"/>
                <a:gd name="T39" fmla="*/ 27 h 399"/>
                <a:gd name="T40" fmla="*/ 348 w 376"/>
                <a:gd name="T41" fmla="*/ 47 h 399"/>
                <a:gd name="T42" fmla="*/ 333 w 376"/>
                <a:gd name="T43" fmla="*/ 71 h 399"/>
                <a:gd name="T44" fmla="*/ 316 w 376"/>
                <a:gd name="T45" fmla="*/ 98 h 399"/>
                <a:gd name="T46" fmla="*/ 295 w 376"/>
                <a:gd name="T47" fmla="*/ 128 h 399"/>
                <a:gd name="T48" fmla="*/ 273 w 376"/>
                <a:gd name="T49" fmla="*/ 159 h 399"/>
                <a:gd name="T50" fmla="*/ 249 w 376"/>
                <a:gd name="T51" fmla="*/ 192 h 399"/>
                <a:gd name="T52" fmla="*/ 224 w 376"/>
                <a:gd name="T53" fmla="*/ 225 h 399"/>
                <a:gd name="T54" fmla="*/ 196 w 376"/>
                <a:gd name="T55" fmla="*/ 259 h 399"/>
                <a:gd name="T56" fmla="*/ 167 w 376"/>
                <a:gd name="T57" fmla="*/ 291 h 399"/>
                <a:gd name="T58" fmla="*/ 139 w 376"/>
                <a:gd name="T59" fmla="*/ 322 h 399"/>
                <a:gd name="T60" fmla="*/ 108 w 376"/>
                <a:gd name="T61" fmla="*/ 351 h 399"/>
                <a:gd name="T62" fmla="*/ 76 w 376"/>
                <a:gd name="T63" fmla="*/ 376 h 399"/>
                <a:gd name="T64" fmla="*/ 45 w 376"/>
                <a:gd name="T65" fmla="*/ 398 h 399"/>
                <a:gd name="T66" fmla="*/ 44 w 376"/>
                <a:gd name="T67" fmla="*/ 398 h 399"/>
                <a:gd name="T68" fmla="*/ 41 w 376"/>
                <a:gd name="T69" fmla="*/ 398 h 399"/>
                <a:gd name="T70" fmla="*/ 36 w 376"/>
                <a:gd name="T71" fmla="*/ 399 h 399"/>
                <a:gd name="T72" fmla="*/ 29 w 376"/>
                <a:gd name="T73" fmla="*/ 398 h 399"/>
                <a:gd name="T74" fmla="*/ 22 w 376"/>
                <a:gd name="T75" fmla="*/ 397 h 399"/>
                <a:gd name="T76" fmla="*/ 14 w 376"/>
                <a:gd name="T77" fmla="*/ 394 h 399"/>
                <a:gd name="T78" fmla="*/ 7 w 376"/>
                <a:gd name="T79" fmla="*/ 389 h 399"/>
                <a:gd name="T80" fmla="*/ 0 w 376"/>
                <a:gd name="T81" fmla="*/ 382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76" h="399">
                  <a:moveTo>
                    <a:pt x="0" y="382"/>
                  </a:moveTo>
                  <a:lnTo>
                    <a:pt x="3" y="380"/>
                  </a:lnTo>
                  <a:lnTo>
                    <a:pt x="7" y="373"/>
                  </a:lnTo>
                  <a:lnTo>
                    <a:pt x="17" y="360"/>
                  </a:lnTo>
                  <a:lnTo>
                    <a:pt x="29" y="345"/>
                  </a:lnTo>
                  <a:lnTo>
                    <a:pt x="44" y="326"/>
                  </a:lnTo>
                  <a:lnTo>
                    <a:pt x="63" y="304"/>
                  </a:lnTo>
                  <a:lnTo>
                    <a:pt x="85" y="280"/>
                  </a:lnTo>
                  <a:lnTo>
                    <a:pt x="109" y="252"/>
                  </a:lnTo>
                  <a:lnTo>
                    <a:pt x="135" y="223"/>
                  </a:lnTo>
                  <a:lnTo>
                    <a:pt x="164" y="192"/>
                  </a:lnTo>
                  <a:lnTo>
                    <a:pt x="194" y="160"/>
                  </a:lnTo>
                  <a:lnTo>
                    <a:pt x="227" y="128"/>
                  </a:lnTo>
                  <a:lnTo>
                    <a:pt x="262" y="95"/>
                  </a:lnTo>
                  <a:lnTo>
                    <a:pt x="299" y="63"/>
                  </a:lnTo>
                  <a:lnTo>
                    <a:pt x="337" y="31"/>
                  </a:lnTo>
                  <a:lnTo>
                    <a:pt x="376" y="0"/>
                  </a:lnTo>
                  <a:lnTo>
                    <a:pt x="374" y="3"/>
                  </a:lnTo>
                  <a:lnTo>
                    <a:pt x="369" y="12"/>
                  </a:lnTo>
                  <a:lnTo>
                    <a:pt x="360" y="27"/>
                  </a:lnTo>
                  <a:lnTo>
                    <a:pt x="348" y="47"/>
                  </a:lnTo>
                  <a:lnTo>
                    <a:pt x="333" y="71"/>
                  </a:lnTo>
                  <a:lnTo>
                    <a:pt x="316" y="98"/>
                  </a:lnTo>
                  <a:lnTo>
                    <a:pt x="295" y="128"/>
                  </a:lnTo>
                  <a:lnTo>
                    <a:pt x="273" y="159"/>
                  </a:lnTo>
                  <a:lnTo>
                    <a:pt x="249" y="192"/>
                  </a:lnTo>
                  <a:lnTo>
                    <a:pt x="224" y="225"/>
                  </a:lnTo>
                  <a:lnTo>
                    <a:pt x="196" y="259"/>
                  </a:lnTo>
                  <a:lnTo>
                    <a:pt x="167" y="291"/>
                  </a:lnTo>
                  <a:lnTo>
                    <a:pt x="139" y="322"/>
                  </a:lnTo>
                  <a:lnTo>
                    <a:pt x="108" y="351"/>
                  </a:lnTo>
                  <a:lnTo>
                    <a:pt x="76" y="376"/>
                  </a:lnTo>
                  <a:lnTo>
                    <a:pt x="45" y="398"/>
                  </a:lnTo>
                  <a:lnTo>
                    <a:pt x="44" y="398"/>
                  </a:lnTo>
                  <a:lnTo>
                    <a:pt x="41" y="398"/>
                  </a:lnTo>
                  <a:lnTo>
                    <a:pt x="36" y="399"/>
                  </a:lnTo>
                  <a:lnTo>
                    <a:pt x="29" y="398"/>
                  </a:lnTo>
                  <a:lnTo>
                    <a:pt x="22" y="397"/>
                  </a:lnTo>
                  <a:lnTo>
                    <a:pt x="14" y="394"/>
                  </a:lnTo>
                  <a:lnTo>
                    <a:pt x="7" y="389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6" name="Freeform 34"/>
            <p:cNvSpPr>
              <a:spLocks/>
            </p:cNvSpPr>
            <p:nvPr/>
          </p:nvSpPr>
          <p:spPr bwMode="auto">
            <a:xfrm>
              <a:off x="4632" y="858"/>
              <a:ext cx="69" cy="17"/>
            </a:xfrm>
            <a:custGeom>
              <a:avLst/>
              <a:gdLst>
                <a:gd name="T0" fmla="*/ 7 w 280"/>
                <a:gd name="T1" fmla="*/ 0 h 85"/>
                <a:gd name="T2" fmla="*/ 6 w 280"/>
                <a:gd name="T3" fmla="*/ 13 h 85"/>
                <a:gd name="T4" fmla="*/ 4 w 280"/>
                <a:gd name="T5" fmla="*/ 24 h 85"/>
                <a:gd name="T6" fmla="*/ 2 w 280"/>
                <a:gd name="T7" fmla="*/ 37 h 85"/>
                <a:gd name="T8" fmla="*/ 0 w 280"/>
                <a:gd name="T9" fmla="*/ 50 h 85"/>
                <a:gd name="T10" fmla="*/ 14 w 280"/>
                <a:gd name="T11" fmla="*/ 54 h 85"/>
                <a:gd name="T12" fmla="*/ 28 w 280"/>
                <a:gd name="T13" fmla="*/ 58 h 85"/>
                <a:gd name="T14" fmla="*/ 42 w 280"/>
                <a:gd name="T15" fmla="*/ 61 h 85"/>
                <a:gd name="T16" fmla="*/ 57 w 280"/>
                <a:gd name="T17" fmla="*/ 66 h 85"/>
                <a:gd name="T18" fmla="*/ 71 w 280"/>
                <a:gd name="T19" fmla="*/ 69 h 85"/>
                <a:gd name="T20" fmla="*/ 86 w 280"/>
                <a:gd name="T21" fmla="*/ 71 h 85"/>
                <a:gd name="T22" fmla="*/ 103 w 280"/>
                <a:gd name="T23" fmla="*/ 75 h 85"/>
                <a:gd name="T24" fmla="*/ 119 w 280"/>
                <a:gd name="T25" fmla="*/ 77 h 85"/>
                <a:gd name="T26" fmla="*/ 135 w 280"/>
                <a:gd name="T27" fmla="*/ 80 h 85"/>
                <a:gd name="T28" fmla="*/ 151 w 280"/>
                <a:gd name="T29" fmla="*/ 82 h 85"/>
                <a:gd name="T30" fmla="*/ 168 w 280"/>
                <a:gd name="T31" fmla="*/ 84 h 85"/>
                <a:gd name="T32" fmla="*/ 184 w 280"/>
                <a:gd name="T33" fmla="*/ 85 h 85"/>
                <a:gd name="T34" fmla="*/ 202 w 280"/>
                <a:gd name="T35" fmla="*/ 85 h 85"/>
                <a:gd name="T36" fmla="*/ 219 w 280"/>
                <a:gd name="T37" fmla="*/ 85 h 85"/>
                <a:gd name="T38" fmla="*/ 236 w 280"/>
                <a:gd name="T39" fmla="*/ 85 h 85"/>
                <a:gd name="T40" fmla="*/ 253 w 280"/>
                <a:gd name="T41" fmla="*/ 84 h 85"/>
                <a:gd name="T42" fmla="*/ 258 w 280"/>
                <a:gd name="T43" fmla="*/ 82 h 85"/>
                <a:gd name="T44" fmla="*/ 267 w 280"/>
                <a:gd name="T45" fmla="*/ 75 h 85"/>
                <a:gd name="T46" fmla="*/ 275 w 280"/>
                <a:gd name="T47" fmla="*/ 62 h 85"/>
                <a:gd name="T48" fmla="*/ 280 w 280"/>
                <a:gd name="T49" fmla="*/ 45 h 85"/>
                <a:gd name="T50" fmla="*/ 279 w 280"/>
                <a:gd name="T51" fmla="*/ 45 h 85"/>
                <a:gd name="T52" fmla="*/ 275 w 280"/>
                <a:gd name="T53" fmla="*/ 44 h 85"/>
                <a:gd name="T54" fmla="*/ 270 w 280"/>
                <a:gd name="T55" fmla="*/ 42 h 85"/>
                <a:gd name="T56" fmla="*/ 262 w 280"/>
                <a:gd name="T57" fmla="*/ 40 h 85"/>
                <a:gd name="T58" fmla="*/ 252 w 280"/>
                <a:gd name="T59" fmla="*/ 37 h 85"/>
                <a:gd name="T60" fmla="*/ 240 w 280"/>
                <a:gd name="T61" fmla="*/ 35 h 85"/>
                <a:gd name="T62" fmla="*/ 226 w 280"/>
                <a:gd name="T63" fmla="*/ 31 h 85"/>
                <a:gd name="T64" fmla="*/ 210 w 280"/>
                <a:gd name="T65" fmla="*/ 28 h 85"/>
                <a:gd name="T66" fmla="*/ 191 w 280"/>
                <a:gd name="T67" fmla="*/ 24 h 85"/>
                <a:gd name="T68" fmla="*/ 171 w 280"/>
                <a:gd name="T69" fmla="*/ 21 h 85"/>
                <a:gd name="T70" fmla="*/ 149 w 280"/>
                <a:gd name="T71" fmla="*/ 16 h 85"/>
                <a:gd name="T72" fmla="*/ 124 w 280"/>
                <a:gd name="T73" fmla="*/ 13 h 85"/>
                <a:gd name="T74" fmla="*/ 98 w 280"/>
                <a:gd name="T75" fmla="*/ 9 h 85"/>
                <a:gd name="T76" fmla="*/ 69 w 280"/>
                <a:gd name="T77" fmla="*/ 6 h 85"/>
                <a:gd name="T78" fmla="*/ 39 w 280"/>
                <a:gd name="T79" fmla="*/ 2 h 85"/>
                <a:gd name="T80" fmla="*/ 7 w 280"/>
                <a:gd name="T8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0" h="85">
                  <a:moveTo>
                    <a:pt x="7" y="0"/>
                  </a:moveTo>
                  <a:lnTo>
                    <a:pt x="6" y="13"/>
                  </a:lnTo>
                  <a:lnTo>
                    <a:pt x="4" y="24"/>
                  </a:lnTo>
                  <a:lnTo>
                    <a:pt x="2" y="37"/>
                  </a:lnTo>
                  <a:lnTo>
                    <a:pt x="0" y="50"/>
                  </a:lnTo>
                  <a:lnTo>
                    <a:pt x="14" y="54"/>
                  </a:lnTo>
                  <a:lnTo>
                    <a:pt x="28" y="58"/>
                  </a:lnTo>
                  <a:lnTo>
                    <a:pt x="42" y="61"/>
                  </a:lnTo>
                  <a:lnTo>
                    <a:pt x="57" y="66"/>
                  </a:lnTo>
                  <a:lnTo>
                    <a:pt x="71" y="69"/>
                  </a:lnTo>
                  <a:lnTo>
                    <a:pt x="86" y="71"/>
                  </a:lnTo>
                  <a:lnTo>
                    <a:pt x="103" y="75"/>
                  </a:lnTo>
                  <a:lnTo>
                    <a:pt x="119" y="77"/>
                  </a:lnTo>
                  <a:lnTo>
                    <a:pt x="135" y="80"/>
                  </a:lnTo>
                  <a:lnTo>
                    <a:pt x="151" y="82"/>
                  </a:lnTo>
                  <a:lnTo>
                    <a:pt x="168" y="84"/>
                  </a:lnTo>
                  <a:lnTo>
                    <a:pt x="184" y="85"/>
                  </a:lnTo>
                  <a:lnTo>
                    <a:pt x="202" y="85"/>
                  </a:lnTo>
                  <a:lnTo>
                    <a:pt x="219" y="85"/>
                  </a:lnTo>
                  <a:lnTo>
                    <a:pt x="236" y="85"/>
                  </a:lnTo>
                  <a:lnTo>
                    <a:pt x="253" y="84"/>
                  </a:lnTo>
                  <a:lnTo>
                    <a:pt x="258" y="82"/>
                  </a:lnTo>
                  <a:lnTo>
                    <a:pt x="267" y="75"/>
                  </a:lnTo>
                  <a:lnTo>
                    <a:pt x="275" y="62"/>
                  </a:lnTo>
                  <a:lnTo>
                    <a:pt x="280" y="45"/>
                  </a:lnTo>
                  <a:lnTo>
                    <a:pt x="279" y="45"/>
                  </a:lnTo>
                  <a:lnTo>
                    <a:pt x="275" y="44"/>
                  </a:lnTo>
                  <a:lnTo>
                    <a:pt x="270" y="42"/>
                  </a:lnTo>
                  <a:lnTo>
                    <a:pt x="262" y="40"/>
                  </a:lnTo>
                  <a:lnTo>
                    <a:pt x="252" y="37"/>
                  </a:lnTo>
                  <a:lnTo>
                    <a:pt x="240" y="35"/>
                  </a:lnTo>
                  <a:lnTo>
                    <a:pt x="226" y="31"/>
                  </a:lnTo>
                  <a:lnTo>
                    <a:pt x="210" y="28"/>
                  </a:lnTo>
                  <a:lnTo>
                    <a:pt x="191" y="24"/>
                  </a:lnTo>
                  <a:lnTo>
                    <a:pt x="171" y="21"/>
                  </a:lnTo>
                  <a:lnTo>
                    <a:pt x="149" y="16"/>
                  </a:lnTo>
                  <a:lnTo>
                    <a:pt x="124" y="13"/>
                  </a:lnTo>
                  <a:lnTo>
                    <a:pt x="98" y="9"/>
                  </a:lnTo>
                  <a:lnTo>
                    <a:pt x="69" y="6"/>
                  </a:lnTo>
                  <a:lnTo>
                    <a:pt x="39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7" name="Freeform 35"/>
            <p:cNvSpPr>
              <a:spLocks/>
            </p:cNvSpPr>
            <p:nvPr/>
          </p:nvSpPr>
          <p:spPr bwMode="auto">
            <a:xfrm>
              <a:off x="4599" y="856"/>
              <a:ext cx="35" cy="12"/>
            </a:xfrm>
            <a:custGeom>
              <a:avLst/>
              <a:gdLst>
                <a:gd name="T0" fmla="*/ 0 w 144"/>
                <a:gd name="T1" fmla="*/ 0 h 58"/>
                <a:gd name="T2" fmla="*/ 2 w 144"/>
                <a:gd name="T3" fmla="*/ 1 h 58"/>
                <a:gd name="T4" fmla="*/ 10 w 144"/>
                <a:gd name="T5" fmla="*/ 6 h 58"/>
                <a:gd name="T6" fmla="*/ 22 w 144"/>
                <a:gd name="T7" fmla="*/ 12 h 58"/>
                <a:gd name="T8" fmla="*/ 38 w 144"/>
                <a:gd name="T9" fmla="*/ 18 h 58"/>
                <a:gd name="T10" fmla="*/ 58 w 144"/>
                <a:gd name="T11" fmla="*/ 28 h 58"/>
                <a:gd name="T12" fmla="*/ 81 w 144"/>
                <a:gd name="T13" fmla="*/ 37 h 58"/>
                <a:gd name="T14" fmla="*/ 108 w 144"/>
                <a:gd name="T15" fmla="*/ 47 h 58"/>
                <a:gd name="T16" fmla="*/ 137 w 144"/>
                <a:gd name="T17" fmla="*/ 58 h 58"/>
                <a:gd name="T18" fmla="*/ 139 w 144"/>
                <a:gd name="T19" fmla="*/ 45 h 58"/>
                <a:gd name="T20" fmla="*/ 141 w 144"/>
                <a:gd name="T21" fmla="*/ 32 h 58"/>
                <a:gd name="T22" fmla="*/ 143 w 144"/>
                <a:gd name="T23" fmla="*/ 21 h 58"/>
                <a:gd name="T24" fmla="*/ 144 w 144"/>
                <a:gd name="T25" fmla="*/ 8 h 58"/>
                <a:gd name="T26" fmla="*/ 128 w 144"/>
                <a:gd name="T27" fmla="*/ 7 h 58"/>
                <a:gd name="T28" fmla="*/ 111 w 144"/>
                <a:gd name="T29" fmla="*/ 6 h 58"/>
                <a:gd name="T30" fmla="*/ 93 w 144"/>
                <a:gd name="T31" fmla="*/ 5 h 58"/>
                <a:gd name="T32" fmla="*/ 75 w 144"/>
                <a:gd name="T33" fmla="*/ 3 h 58"/>
                <a:gd name="T34" fmla="*/ 56 w 144"/>
                <a:gd name="T35" fmla="*/ 2 h 58"/>
                <a:gd name="T36" fmla="*/ 38 w 144"/>
                <a:gd name="T37" fmla="*/ 1 h 58"/>
                <a:gd name="T38" fmla="*/ 20 w 144"/>
                <a:gd name="T39" fmla="*/ 0 h 58"/>
                <a:gd name="T40" fmla="*/ 0 w 144"/>
                <a:gd name="T4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58">
                  <a:moveTo>
                    <a:pt x="0" y="0"/>
                  </a:moveTo>
                  <a:lnTo>
                    <a:pt x="2" y="1"/>
                  </a:lnTo>
                  <a:lnTo>
                    <a:pt x="10" y="6"/>
                  </a:lnTo>
                  <a:lnTo>
                    <a:pt x="22" y="12"/>
                  </a:lnTo>
                  <a:lnTo>
                    <a:pt x="38" y="18"/>
                  </a:lnTo>
                  <a:lnTo>
                    <a:pt x="58" y="28"/>
                  </a:lnTo>
                  <a:lnTo>
                    <a:pt x="81" y="37"/>
                  </a:lnTo>
                  <a:lnTo>
                    <a:pt x="108" y="47"/>
                  </a:lnTo>
                  <a:lnTo>
                    <a:pt x="137" y="58"/>
                  </a:lnTo>
                  <a:lnTo>
                    <a:pt x="139" y="45"/>
                  </a:lnTo>
                  <a:lnTo>
                    <a:pt x="141" y="32"/>
                  </a:lnTo>
                  <a:lnTo>
                    <a:pt x="143" y="21"/>
                  </a:lnTo>
                  <a:lnTo>
                    <a:pt x="144" y="8"/>
                  </a:lnTo>
                  <a:lnTo>
                    <a:pt x="128" y="7"/>
                  </a:lnTo>
                  <a:lnTo>
                    <a:pt x="111" y="6"/>
                  </a:lnTo>
                  <a:lnTo>
                    <a:pt x="93" y="5"/>
                  </a:lnTo>
                  <a:lnTo>
                    <a:pt x="75" y="3"/>
                  </a:lnTo>
                  <a:lnTo>
                    <a:pt x="56" y="2"/>
                  </a:lnTo>
                  <a:lnTo>
                    <a:pt x="38" y="1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8" name="Freeform 36"/>
            <p:cNvSpPr>
              <a:spLocks/>
            </p:cNvSpPr>
            <p:nvPr/>
          </p:nvSpPr>
          <p:spPr bwMode="auto">
            <a:xfrm>
              <a:off x="4621" y="729"/>
              <a:ext cx="31" cy="64"/>
            </a:xfrm>
            <a:custGeom>
              <a:avLst/>
              <a:gdLst>
                <a:gd name="T0" fmla="*/ 124 w 124"/>
                <a:gd name="T1" fmla="*/ 6 h 310"/>
                <a:gd name="T2" fmla="*/ 83 w 124"/>
                <a:gd name="T3" fmla="*/ 0 h 310"/>
                <a:gd name="T4" fmla="*/ 82 w 124"/>
                <a:gd name="T5" fmla="*/ 4 h 310"/>
                <a:gd name="T6" fmla="*/ 77 w 124"/>
                <a:gd name="T7" fmla="*/ 16 h 310"/>
                <a:gd name="T8" fmla="*/ 71 w 124"/>
                <a:gd name="T9" fmla="*/ 36 h 310"/>
                <a:gd name="T10" fmla="*/ 61 w 124"/>
                <a:gd name="T11" fmla="*/ 61 h 310"/>
                <a:gd name="T12" fmla="*/ 49 w 124"/>
                <a:gd name="T13" fmla="*/ 91 h 310"/>
                <a:gd name="T14" fmla="*/ 35 w 124"/>
                <a:gd name="T15" fmla="*/ 125 h 310"/>
                <a:gd name="T16" fmla="*/ 19 w 124"/>
                <a:gd name="T17" fmla="*/ 165 h 310"/>
                <a:gd name="T18" fmla="*/ 0 w 124"/>
                <a:gd name="T19" fmla="*/ 205 h 310"/>
                <a:gd name="T20" fmla="*/ 8 w 124"/>
                <a:gd name="T21" fmla="*/ 230 h 310"/>
                <a:gd name="T22" fmla="*/ 16 w 124"/>
                <a:gd name="T23" fmla="*/ 257 h 310"/>
                <a:gd name="T24" fmla="*/ 24 w 124"/>
                <a:gd name="T25" fmla="*/ 283 h 310"/>
                <a:gd name="T26" fmla="*/ 31 w 124"/>
                <a:gd name="T27" fmla="*/ 310 h 310"/>
                <a:gd name="T28" fmla="*/ 53 w 124"/>
                <a:gd name="T29" fmla="*/ 252 h 310"/>
                <a:gd name="T30" fmla="*/ 72 w 124"/>
                <a:gd name="T31" fmla="*/ 197 h 310"/>
                <a:gd name="T32" fmla="*/ 88 w 124"/>
                <a:gd name="T33" fmla="*/ 145 h 310"/>
                <a:gd name="T34" fmla="*/ 101 w 124"/>
                <a:gd name="T35" fmla="*/ 99 h 310"/>
                <a:gd name="T36" fmla="*/ 111 w 124"/>
                <a:gd name="T37" fmla="*/ 61 h 310"/>
                <a:gd name="T38" fmla="*/ 118 w 124"/>
                <a:gd name="T39" fmla="*/ 31 h 310"/>
                <a:gd name="T40" fmla="*/ 122 w 124"/>
                <a:gd name="T41" fmla="*/ 13 h 310"/>
                <a:gd name="T42" fmla="*/ 124 w 124"/>
                <a:gd name="T43" fmla="*/ 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4" h="310">
                  <a:moveTo>
                    <a:pt x="124" y="6"/>
                  </a:moveTo>
                  <a:lnTo>
                    <a:pt x="83" y="0"/>
                  </a:lnTo>
                  <a:lnTo>
                    <a:pt x="82" y="4"/>
                  </a:lnTo>
                  <a:lnTo>
                    <a:pt x="77" y="16"/>
                  </a:lnTo>
                  <a:lnTo>
                    <a:pt x="71" y="36"/>
                  </a:lnTo>
                  <a:lnTo>
                    <a:pt x="61" y="61"/>
                  </a:lnTo>
                  <a:lnTo>
                    <a:pt x="49" y="91"/>
                  </a:lnTo>
                  <a:lnTo>
                    <a:pt x="35" y="125"/>
                  </a:lnTo>
                  <a:lnTo>
                    <a:pt x="19" y="165"/>
                  </a:lnTo>
                  <a:lnTo>
                    <a:pt x="0" y="205"/>
                  </a:lnTo>
                  <a:lnTo>
                    <a:pt x="8" y="230"/>
                  </a:lnTo>
                  <a:lnTo>
                    <a:pt x="16" y="257"/>
                  </a:lnTo>
                  <a:lnTo>
                    <a:pt x="24" y="283"/>
                  </a:lnTo>
                  <a:lnTo>
                    <a:pt x="31" y="310"/>
                  </a:lnTo>
                  <a:lnTo>
                    <a:pt x="53" y="252"/>
                  </a:lnTo>
                  <a:lnTo>
                    <a:pt x="72" y="197"/>
                  </a:lnTo>
                  <a:lnTo>
                    <a:pt x="88" y="145"/>
                  </a:lnTo>
                  <a:lnTo>
                    <a:pt x="101" y="99"/>
                  </a:lnTo>
                  <a:lnTo>
                    <a:pt x="111" y="61"/>
                  </a:lnTo>
                  <a:lnTo>
                    <a:pt x="118" y="31"/>
                  </a:lnTo>
                  <a:lnTo>
                    <a:pt x="122" y="13"/>
                  </a:lnTo>
                  <a:lnTo>
                    <a:pt x="12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9" name="Freeform 37"/>
            <p:cNvSpPr>
              <a:spLocks/>
            </p:cNvSpPr>
            <p:nvPr/>
          </p:nvSpPr>
          <p:spPr bwMode="auto">
            <a:xfrm>
              <a:off x="4381" y="771"/>
              <a:ext cx="248" cy="96"/>
            </a:xfrm>
            <a:custGeom>
              <a:avLst/>
              <a:gdLst>
                <a:gd name="T0" fmla="*/ 661 w 1013"/>
                <a:gd name="T1" fmla="*/ 367 h 461"/>
                <a:gd name="T2" fmla="*/ 567 w 1013"/>
                <a:gd name="T3" fmla="*/ 359 h 461"/>
                <a:gd name="T4" fmla="*/ 459 w 1013"/>
                <a:gd name="T5" fmla="*/ 336 h 461"/>
                <a:gd name="T6" fmla="*/ 349 w 1013"/>
                <a:gd name="T7" fmla="*/ 302 h 461"/>
                <a:gd name="T8" fmla="*/ 242 w 1013"/>
                <a:gd name="T9" fmla="*/ 263 h 461"/>
                <a:gd name="T10" fmla="*/ 148 w 1013"/>
                <a:gd name="T11" fmla="*/ 223 h 461"/>
                <a:gd name="T12" fmla="*/ 78 w 1013"/>
                <a:gd name="T13" fmla="*/ 192 h 461"/>
                <a:gd name="T14" fmla="*/ 39 w 1013"/>
                <a:gd name="T15" fmla="*/ 174 h 461"/>
                <a:gd name="T16" fmla="*/ 32 w 1013"/>
                <a:gd name="T17" fmla="*/ 170 h 461"/>
                <a:gd name="T18" fmla="*/ 22 w 1013"/>
                <a:gd name="T19" fmla="*/ 168 h 461"/>
                <a:gd name="T20" fmla="*/ 8 w 1013"/>
                <a:gd name="T21" fmla="*/ 169 h 461"/>
                <a:gd name="T22" fmla="*/ 0 w 1013"/>
                <a:gd name="T23" fmla="*/ 178 h 461"/>
                <a:gd name="T24" fmla="*/ 7 w 1013"/>
                <a:gd name="T25" fmla="*/ 198 h 461"/>
                <a:gd name="T26" fmla="*/ 52 w 1013"/>
                <a:gd name="T27" fmla="*/ 231 h 461"/>
                <a:gd name="T28" fmla="*/ 130 w 1013"/>
                <a:gd name="T29" fmla="*/ 278 h 461"/>
                <a:gd name="T30" fmla="*/ 234 w 1013"/>
                <a:gd name="T31" fmla="*/ 332 h 461"/>
                <a:gd name="T32" fmla="*/ 351 w 1013"/>
                <a:gd name="T33" fmla="*/ 384 h 461"/>
                <a:gd name="T34" fmla="*/ 473 w 1013"/>
                <a:gd name="T35" fmla="*/ 427 h 461"/>
                <a:gd name="T36" fmla="*/ 590 w 1013"/>
                <a:gd name="T37" fmla="*/ 455 h 461"/>
                <a:gd name="T38" fmla="*/ 692 w 1013"/>
                <a:gd name="T39" fmla="*/ 460 h 461"/>
                <a:gd name="T40" fmla="*/ 758 w 1013"/>
                <a:gd name="T41" fmla="*/ 442 h 461"/>
                <a:gd name="T42" fmla="*/ 801 w 1013"/>
                <a:gd name="T43" fmla="*/ 417 h 461"/>
                <a:gd name="T44" fmla="*/ 843 w 1013"/>
                <a:gd name="T45" fmla="*/ 384 h 461"/>
                <a:gd name="T46" fmla="*/ 881 w 1013"/>
                <a:gd name="T47" fmla="*/ 342 h 461"/>
                <a:gd name="T48" fmla="*/ 916 w 1013"/>
                <a:gd name="T49" fmla="*/ 295 h 461"/>
                <a:gd name="T50" fmla="*/ 947 w 1013"/>
                <a:gd name="T51" fmla="*/ 243 h 461"/>
                <a:gd name="T52" fmla="*/ 975 w 1013"/>
                <a:gd name="T53" fmla="*/ 189 h 461"/>
                <a:gd name="T54" fmla="*/ 1002 w 1013"/>
                <a:gd name="T55" fmla="*/ 132 h 461"/>
                <a:gd name="T56" fmla="*/ 1006 w 1013"/>
                <a:gd name="T57" fmla="*/ 78 h 461"/>
                <a:gd name="T58" fmla="*/ 990 w 1013"/>
                <a:gd name="T59" fmla="*/ 25 h 461"/>
                <a:gd name="T60" fmla="*/ 968 w 1013"/>
                <a:gd name="T61" fmla="*/ 29 h 461"/>
                <a:gd name="T62" fmla="*/ 939 w 1013"/>
                <a:gd name="T63" fmla="*/ 89 h 461"/>
                <a:gd name="T64" fmla="*/ 906 w 1013"/>
                <a:gd name="T65" fmla="*/ 147 h 461"/>
                <a:gd name="T66" fmla="*/ 872 w 1013"/>
                <a:gd name="T67" fmla="*/ 204 h 461"/>
                <a:gd name="T68" fmla="*/ 835 w 1013"/>
                <a:gd name="T69" fmla="*/ 256 h 461"/>
                <a:gd name="T70" fmla="*/ 798 w 1013"/>
                <a:gd name="T71" fmla="*/ 299 h 461"/>
                <a:gd name="T72" fmla="*/ 759 w 1013"/>
                <a:gd name="T73" fmla="*/ 334 h 461"/>
                <a:gd name="T74" fmla="*/ 720 w 1013"/>
                <a:gd name="T75" fmla="*/ 357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13" h="461">
                  <a:moveTo>
                    <a:pt x="700" y="363"/>
                  </a:moveTo>
                  <a:lnTo>
                    <a:pt x="661" y="367"/>
                  </a:lnTo>
                  <a:lnTo>
                    <a:pt x="616" y="366"/>
                  </a:lnTo>
                  <a:lnTo>
                    <a:pt x="567" y="359"/>
                  </a:lnTo>
                  <a:lnTo>
                    <a:pt x="515" y="349"/>
                  </a:lnTo>
                  <a:lnTo>
                    <a:pt x="459" y="336"/>
                  </a:lnTo>
                  <a:lnTo>
                    <a:pt x="404" y="319"/>
                  </a:lnTo>
                  <a:lnTo>
                    <a:pt x="349" y="302"/>
                  </a:lnTo>
                  <a:lnTo>
                    <a:pt x="295" y="282"/>
                  </a:lnTo>
                  <a:lnTo>
                    <a:pt x="242" y="263"/>
                  </a:lnTo>
                  <a:lnTo>
                    <a:pt x="193" y="242"/>
                  </a:lnTo>
                  <a:lnTo>
                    <a:pt x="148" y="223"/>
                  </a:lnTo>
                  <a:lnTo>
                    <a:pt x="110" y="207"/>
                  </a:lnTo>
                  <a:lnTo>
                    <a:pt x="78" y="192"/>
                  </a:lnTo>
                  <a:lnTo>
                    <a:pt x="54" y="182"/>
                  </a:lnTo>
                  <a:lnTo>
                    <a:pt x="39" y="174"/>
                  </a:lnTo>
                  <a:lnTo>
                    <a:pt x="33" y="172"/>
                  </a:lnTo>
                  <a:lnTo>
                    <a:pt x="32" y="170"/>
                  </a:lnTo>
                  <a:lnTo>
                    <a:pt x="28" y="169"/>
                  </a:lnTo>
                  <a:lnTo>
                    <a:pt x="22" y="168"/>
                  </a:lnTo>
                  <a:lnTo>
                    <a:pt x="15" y="168"/>
                  </a:lnTo>
                  <a:lnTo>
                    <a:pt x="8" y="169"/>
                  </a:lnTo>
                  <a:lnTo>
                    <a:pt x="2" y="172"/>
                  </a:lnTo>
                  <a:lnTo>
                    <a:pt x="0" y="178"/>
                  </a:lnTo>
                  <a:lnTo>
                    <a:pt x="0" y="189"/>
                  </a:lnTo>
                  <a:lnTo>
                    <a:pt x="7" y="198"/>
                  </a:lnTo>
                  <a:lnTo>
                    <a:pt x="24" y="213"/>
                  </a:lnTo>
                  <a:lnTo>
                    <a:pt x="52" y="231"/>
                  </a:lnTo>
                  <a:lnTo>
                    <a:pt x="87" y="253"/>
                  </a:lnTo>
                  <a:lnTo>
                    <a:pt x="130" y="278"/>
                  </a:lnTo>
                  <a:lnTo>
                    <a:pt x="180" y="304"/>
                  </a:lnTo>
                  <a:lnTo>
                    <a:pt x="234" y="332"/>
                  </a:lnTo>
                  <a:lnTo>
                    <a:pt x="291" y="358"/>
                  </a:lnTo>
                  <a:lnTo>
                    <a:pt x="351" y="384"/>
                  </a:lnTo>
                  <a:lnTo>
                    <a:pt x="412" y="407"/>
                  </a:lnTo>
                  <a:lnTo>
                    <a:pt x="473" y="427"/>
                  </a:lnTo>
                  <a:lnTo>
                    <a:pt x="533" y="443"/>
                  </a:lnTo>
                  <a:lnTo>
                    <a:pt x="590" y="455"/>
                  </a:lnTo>
                  <a:lnTo>
                    <a:pt x="644" y="461"/>
                  </a:lnTo>
                  <a:lnTo>
                    <a:pt x="692" y="460"/>
                  </a:lnTo>
                  <a:lnTo>
                    <a:pt x="735" y="451"/>
                  </a:lnTo>
                  <a:lnTo>
                    <a:pt x="758" y="442"/>
                  </a:lnTo>
                  <a:lnTo>
                    <a:pt x="781" y="431"/>
                  </a:lnTo>
                  <a:lnTo>
                    <a:pt x="801" y="417"/>
                  </a:lnTo>
                  <a:lnTo>
                    <a:pt x="822" y="401"/>
                  </a:lnTo>
                  <a:lnTo>
                    <a:pt x="843" y="384"/>
                  </a:lnTo>
                  <a:lnTo>
                    <a:pt x="861" y="364"/>
                  </a:lnTo>
                  <a:lnTo>
                    <a:pt x="881" y="342"/>
                  </a:lnTo>
                  <a:lnTo>
                    <a:pt x="898" y="319"/>
                  </a:lnTo>
                  <a:lnTo>
                    <a:pt x="916" y="295"/>
                  </a:lnTo>
                  <a:lnTo>
                    <a:pt x="932" y="269"/>
                  </a:lnTo>
                  <a:lnTo>
                    <a:pt x="947" y="243"/>
                  </a:lnTo>
                  <a:lnTo>
                    <a:pt x="962" y="216"/>
                  </a:lnTo>
                  <a:lnTo>
                    <a:pt x="975" y="189"/>
                  </a:lnTo>
                  <a:lnTo>
                    <a:pt x="989" y="161"/>
                  </a:lnTo>
                  <a:lnTo>
                    <a:pt x="1002" y="132"/>
                  </a:lnTo>
                  <a:lnTo>
                    <a:pt x="1013" y="105"/>
                  </a:lnTo>
                  <a:lnTo>
                    <a:pt x="1006" y="78"/>
                  </a:lnTo>
                  <a:lnTo>
                    <a:pt x="998" y="52"/>
                  </a:lnTo>
                  <a:lnTo>
                    <a:pt x="990" y="25"/>
                  </a:lnTo>
                  <a:lnTo>
                    <a:pt x="982" y="0"/>
                  </a:lnTo>
                  <a:lnTo>
                    <a:pt x="968" y="29"/>
                  </a:lnTo>
                  <a:lnTo>
                    <a:pt x="954" y="59"/>
                  </a:lnTo>
                  <a:lnTo>
                    <a:pt x="939" y="89"/>
                  </a:lnTo>
                  <a:lnTo>
                    <a:pt x="922" y="119"/>
                  </a:lnTo>
                  <a:lnTo>
                    <a:pt x="906" y="147"/>
                  </a:lnTo>
                  <a:lnTo>
                    <a:pt x="889" y="176"/>
                  </a:lnTo>
                  <a:lnTo>
                    <a:pt x="872" y="204"/>
                  </a:lnTo>
                  <a:lnTo>
                    <a:pt x="853" y="230"/>
                  </a:lnTo>
                  <a:lnTo>
                    <a:pt x="835" y="256"/>
                  </a:lnTo>
                  <a:lnTo>
                    <a:pt x="816" y="279"/>
                  </a:lnTo>
                  <a:lnTo>
                    <a:pt x="798" y="299"/>
                  </a:lnTo>
                  <a:lnTo>
                    <a:pt x="778" y="318"/>
                  </a:lnTo>
                  <a:lnTo>
                    <a:pt x="759" y="334"/>
                  </a:lnTo>
                  <a:lnTo>
                    <a:pt x="739" y="347"/>
                  </a:lnTo>
                  <a:lnTo>
                    <a:pt x="720" y="357"/>
                  </a:lnTo>
                  <a:lnTo>
                    <a:pt x="700" y="3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0" name="Freeform 38"/>
            <p:cNvSpPr>
              <a:spLocks/>
            </p:cNvSpPr>
            <p:nvPr/>
          </p:nvSpPr>
          <p:spPr bwMode="auto">
            <a:xfrm>
              <a:off x="4365" y="582"/>
              <a:ext cx="85" cy="62"/>
            </a:xfrm>
            <a:custGeom>
              <a:avLst/>
              <a:gdLst>
                <a:gd name="T0" fmla="*/ 351 w 351"/>
                <a:gd name="T1" fmla="*/ 302 h 302"/>
                <a:gd name="T2" fmla="*/ 328 w 351"/>
                <a:gd name="T3" fmla="*/ 272 h 302"/>
                <a:gd name="T4" fmla="*/ 306 w 351"/>
                <a:gd name="T5" fmla="*/ 243 h 302"/>
                <a:gd name="T6" fmla="*/ 286 w 351"/>
                <a:gd name="T7" fmla="*/ 215 h 302"/>
                <a:gd name="T8" fmla="*/ 267 w 351"/>
                <a:gd name="T9" fmla="*/ 188 h 302"/>
                <a:gd name="T10" fmla="*/ 249 w 351"/>
                <a:gd name="T11" fmla="*/ 162 h 302"/>
                <a:gd name="T12" fmla="*/ 233 w 351"/>
                <a:gd name="T13" fmla="*/ 137 h 302"/>
                <a:gd name="T14" fmla="*/ 218 w 351"/>
                <a:gd name="T15" fmla="*/ 114 h 302"/>
                <a:gd name="T16" fmla="*/ 205 w 351"/>
                <a:gd name="T17" fmla="*/ 92 h 302"/>
                <a:gd name="T18" fmla="*/ 192 w 351"/>
                <a:gd name="T19" fmla="*/ 71 h 302"/>
                <a:gd name="T20" fmla="*/ 182 w 351"/>
                <a:gd name="T21" fmla="*/ 54 h 302"/>
                <a:gd name="T22" fmla="*/ 174 w 351"/>
                <a:gd name="T23" fmla="*/ 38 h 302"/>
                <a:gd name="T24" fmla="*/ 166 w 351"/>
                <a:gd name="T25" fmla="*/ 25 h 302"/>
                <a:gd name="T26" fmla="*/ 160 w 351"/>
                <a:gd name="T27" fmla="*/ 14 h 302"/>
                <a:gd name="T28" fmla="*/ 157 w 351"/>
                <a:gd name="T29" fmla="*/ 7 h 302"/>
                <a:gd name="T30" fmla="*/ 154 w 351"/>
                <a:gd name="T31" fmla="*/ 1 h 302"/>
                <a:gd name="T32" fmla="*/ 153 w 351"/>
                <a:gd name="T33" fmla="*/ 0 h 302"/>
                <a:gd name="T34" fmla="*/ 139 w 351"/>
                <a:gd name="T35" fmla="*/ 37 h 302"/>
                <a:gd name="T36" fmla="*/ 123 w 351"/>
                <a:gd name="T37" fmla="*/ 74 h 302"/>
                <a:gd name="T38" fmla="*/ 107 w 351"/>
                <a:gd name="T39" fmla="*/ 111 h 302"/>
                <a:gd name="T40" fmla="*/ 88 w 351"/>
                <a:gd name="T41" fmla="*/ 147 h 302"/>
                <a:gd name="T42" fmla="*/ 68 w 351"/>
                <a:gd name="T43" fmla="*/ 184 h 302"/>
                <a:gd name="T44" fmla="*/ 46 w 351"/>
                <a:gd name="T45" fmla="*/ 220 h 302"/>
                <a:gd name="T46" fmla="*/ 24 w 351"/>
                <a:gd name="T47" fmla="*/ 256 h 302"/>
                <a:gd name="T48" fmla="*/ 0 w 351"/>
                <a:gd name="T49" fmla="*/ 291 h 302"/>
                <a:gd name="T50" fmla="*/ 19 w 351"/>
                <a:gd name="T51" fmla="*/ 289 h 302"/>
                <a:gd name="T52" fmla="*/ 37 w 351"/>
                <a:gd name="T53" fmla="*/ 286 h 302"/>
                <a:gd name="T54" fmla="*/ 55 w 351"/>
                <a:gd name="T55" fmla="*/ 285 h 302"/>
                <a:gd name="T56" fmla="*/ 74 w 351"/>
                <a:gd name="T57" fmla="*/ 282 h 302"/>
                <a:gd name="T58" fmla="*/ 92 w 351"/>
                <a:gd name="T59" fmla="*/ 281 h 302"/>
                <a:gd name="T60" fmla="*/ 111 w 351"/>
                <a:gd name="T61" fmla="*/ 281 h 302"/>
                <a:gd name="T62" fmla="*/ 129 w 351"/>
                <a:gd name="T63" fmla="*/ 280 h 302"/>
                <a:gd name="T64" fmla="*/ 148 w 351"/>
                <a:gd name="T65" fmla="*/ 280 h 302"/>
                <a:gd name="T66" fmla="*/ 160 w 351"/>
                <a:gd name="T67" fmla="*/ 280 h 302"/>
                <a:gd name="T68" fmla="*/ 174 w 351"/>
                <a:gd name="T69" fmla="*/ 280 h 302"/>
                <a:gd name="T70" fmla="*/ 187 w 351"/>
                <a:gd name="T71" fmla="*/ 281 h 302"/>
                <a:gd name="T72" fmla="*/ 199 w 351"/>
                <a:gd name="T73" fmla="*/ 281 h 302"/>
                <a:gd name="T74" fmla="*/ 213 w 351"/>
                <a:gd name="T75" fmla="*/ 282 h 302"/>
                <a:gd name="T76" fmla="*/ 226 w 351"/>
                <a:gd name="T77" fmla="*/ 283 h 302"/>
                <a:gd name="T78" fmla="*/ 238 w 351"/>
                <a:gd name="T79" fmla="*/ 285 h 302"/>
                <a:gd name="T80" fmla="*/ 251 w 351"/>
                <a:gd name="T81" fmla="*/ 286 h 302"/>
                <a:gd name="T82" fmla="*/ 264 w 351"/>
                <a:gd name="T83" fmla="*/ 287 h 302"/>
                <a:gd name="T84" fmla="*/ 277 w 351"/>
                <a:gd name="T85" fmla="*/ 289 h 302"/>
                <a:gd name="T86" fmla="*/ 289 w 351"/>
                <a:gd name="T87" fmla="*/ 290 h 302"/>
                <a:gd name="T88" fmla="*/ 302 w 351"/>
                <a:gd name="T89" fmla="*/ 293 h 302"/>
                <a:gd name="T90" fmla="*/ 315 w 351"/>
                <a:gd name="T91" fmla="*/ 295 h 302"/>
                <a:gd name="T92" fmla="*/ 327 w 351"/>
                <a:gd name="T93" fmla="*/ 297 h 302"/>
                <a:gd name="T94" fmla="*/ 339 w 351"/>
                <a:gd name="T95" fmla="*/ 299 h 302"/>
                <a:gd name="T96" fmla="*/ 351 w 351"/>
                <a:gd name="T97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302">
                  <a:moveTo>
                    <a:pt x="351" y="302"/>
                  </a:moveTo>
                  <a:lnTo>
                    <a:pt x="328" y="272"/>
                  </a:lnTo>
                  <a:lnTo>
                    <a:pt x="306" y="243"/>
                  </a:lnTo>
                  <a:lnTo>
                    <a:pt x="286" y="215"/>
                  </a:lnTo>
                  <a:lnTo>
                    <a:pt x="267" y="188"/>
                  </a:lnTo>
                  <a:lnTo>
                    <a:pt x="249" y="162"/>
                  </a:lnTo>
                  <a:lnTo>
                    <a:pt x="233" y="137"/>
                  </a:lnTo>
                  <a:lnTo>
                    <a:pt x="218" y="114"/>
                  </a:lnTo>
                  <a:lnTo>
                    <a:pt x="205" y="92"/>
                  </a:lnTo>
                  <a:lnTo>
                    <a:pt x="192" y="71"/>
                  </a:lnTo>
                  <a:lnTo>
                    <a:pt x="182" y="54"/>
                  </a:lnTo>
                  <a:lnTo>
                    <a:pt x="174" y="38"/>
                  </a:lnTo>
                  <a:lnTo>
                    <a:pt x="166" y="25"/>
                  </a:lnTo>
                  <a:lnTo>
                    <a:pt x="160" y="14"/>
                  </a:lnTo>
                  <a:lnTo>
                    <a:pt x="157" y="7"/>
                  </a:lnTo>
                  <a:lnTo>
                    <a:pt x="154" y="1"/>
                  </a:lnTo>
                  <a:lnTo>
                    <a:pt x="153" y="0"/>
                  </a:lnTo>
                  <a:lnTo>
                    <a:pt x="139" y="37"/>
                  </a:lnTo>
                  <a:lnTo>
                    <a:pt x="123" y="74"/>
                  </a:lnTo>
                  <a:lnTo>
                    <a:pt x="107" y="111"/>
                  </a:lnTo>
                  <a:lnTo>
                    <a:pt x="88" y="147"/>
                  </a:lnTo>
                  <a:lnTo>
                    <a:pt x="68" y="184"/>
                  </a:lnTo>
                  <a:lnTo>
                    <a:pt x="46" y="220"/>
                  </a:lnTo>
                  <a:lnTo>
                    <a:pt x="24" y="256"/>
                  </a:lnTo>
                  <a:lnTo>
                    <a:pt x="0" y="291"/>
                  </a:lnTo>
                  <a:lnTo>
                    <a:pt x="19" y="289"/>
                  </a:lnTo>
                  <a:lnTo>
                    <a:pt x="37" y="286"/>
                  </a:lnTo>
                  <a:lnTo>
                    <a:pt x="55" y="285"/>
                  </a:lnTo>
                  <a:lnTo>
                    <a:pt x="74" y="282"/>
                  </a:lnTo>
                  <a:lnTo>
                    <a:pt x="92" y="281"/>
                  </a:lnTo>
                  <a:lnTo>
                    <a:pt x="111" y="281"/>
                  </a:lnTo>
                  <a:lnTo>
                    <a:pt x="129" y="280"/>
                  </a:lnTo>
                  <a:lnTo>
                    <a:pt x="148" y="280"/>
                  </a:lnTo>
                  <a:lnTo>
                    <a:pt x="160" y="280"/>
                  </a:lnTo>
                  <a:lnTo>
                    <a:pt x="174" y="280"/>
                  </a:lnTo>
                  <a:lnTo>
                    <a:pt x="187" y="281"/>
                  </a:lnTo>
                  <a:lnTo>
                    <a:pt x="199" y="281"/>
                  </a:lnTo>
                  <a:lnTo>
                    <a:pt x="213" y="282"/>
                  </a:lnTo>
                  <a:lnTo>
                    <a:pt x="226" y="283"/>
                  </a:lnTo>
                  <a:lnTo>
                    <a:pt x="238" y="285"/>
                  </a:lnTo>
                  <a:lnTo>
                    <a:pt x="251" y="286"/>
                  </a:lnTo>
                  <a:lnTo>
                    <a:pt x="264" y="287"/>
                  </a:lnTo>
                  <a:lnTo>
                    <a:pt x="277" y="289"/>
                  </a:lnTo>
                  <a:lnTo>
                    <a:pt x="289" y="290"/>
                  </a:lnTo>
                  <a:lnTo>
                    <a:pt x="302" y="293"/>
                  </a:lnTo>
                  <a:lnTo>
                    <a:pt x="315" y="295"/>
                  </a:lnTo>
                  <a:lnTo>
                    <a:pt x="327" y="297"/>
                  </a:lnTo>
                  <a:lnTo>
                    <a:pt x="339" y="299"/>
                  </a:lnTo>
                  <a:lnTo>
                    <a:pt x="351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1" name="Freeform 39"/>
            <p:cNvSpPr>
              <a:spLocks/>
            </p:cNvSpPr>
            <p:nvPr/>
          </p:nvSpPr>
          <p:spPr bwMode="auto">
            <a:xfrm>
              <a:off x="4184" y="640"/>
              <a:ext cx="353" cy="272"/>
            </a:xfrm>
            <a:custGeom>
              <a:avLst/>
              <a:gdLst>
                <a:gd name="T0" fmla="*/ 1076 w 1442"/>
                <a:gd name="T1" fmla="*/ 19 h 1318"/>
                <a:gd name="T2" fmla="*/ 1052 w 1442"/>
                <a:gd name="T3" fmla="*/ 15 h 1318"/>
                <a:gd name="T4" fmla="*/ 1026 w 1442"/>
                <a:gd name="T5" fmla="*/ 10 h 1318"/>
                <a:gd name="T6" fmla="*/ 1001 w 1442"/>
                <a:gd name="T7" fmla="*/ 7 h 1318"/>
                <a:gd name="T8" fmla="*/ 975 w 1442"/>
                <a:gd name="T9" fmla="*/ 5 h 1318"/>
                <a:gd name="T10" fmla="*/ 950 w 1442"/>
                <a:gd name="T11" fmla="*/ 2 h 1318"/>
                <a:gd name="T12" fmla="*/ 924 w 1442"/>
                <a:gd name="T13" fmla="*/ 1 h 1318"/>
                <a:gd name="T14" fmla="*/ 897 w 1442"/>
                <a:gd name="T15" fmla="*/ 0 h 1318"/>
                <a:gd name="T16" fmla="*/ 866 w 1442"/>
                <a:gd name="T17" fmla="*/ 0 h 1318"/>
                <a:gd name="T18" fmla="*/ 829 w 1442"/>
                <a:gd name="T19" fmla="*/ 1 h 1318"/>
                <a:gd name="T20" fmla="*/ 792 w 1442"/>
                <a:gd name="T21" fmla="*/ 5 h 1318"/>
                <a:gd name="T22" fmla="*/ 756 w 1442"/>
                <a:gd name="T23" fmla="*/ 9 h 1318"/>
                <a:gd name="T24" fmla="*/ 684 w 1442"/>
                <a:gd name="T25" fmla="*/ 84 h 1318"/>
                <a:gd name="T26" fmla="*/ 568 w 1442"/>
                <a:gd name="T27" fmla="*/ 223 h 1318"/>
                <a:gd name="T28" fmla="*/ 446 w 1442"/>
                <a:gd name="T29" fmla="*/ 350 h 1318"/>
                <a:gd name="T30" fmla="*/ 324 w 1442"/>
                <a:gd name="T31" fmla="*/ 464 h 1318"/>
                <a:gd name="T32" fmla="*/ 212 w 1442"/>
                <a:gd name="T33" fmla="*/ 560 h 1318"/>
                <a:gd name="T34" fmla="*/ 116 w 1442"/>
                <a:gd name="T35" fmla="*/ 637 h 1318"/>
                <a:gd name="T36" fmla="*/ 45 w 1442"/>
                <a:gd name="T37" fmla="*/ 690 h 1318"/>
                <a:gd name="T38" fmla="*/ 6 w 1442"/>
                <a:gd name="T39" fmla="*/ 719 h 1318"/>
                <a:gd name="T40" fmla="*/ 78 w 1442"/>
                <a:gd name="T41" fmla="*/ 757 h 1318"/>
                <a:gd name="T42" fmla="*/ 218 w 1442"/>
                <a:gd name="T43" fmla="*/ 841 h 1318"/>
                <a:gd name="T44" fmla="*/ 334 w 1442"/>
                <a:gd name="T45" fmla="*/ 936 h 1318"/>
                <a:gd name="T46" fmla="*/ 428 w 1442"/>
                <a:gd name="T47" fmla="*/ 1035 h 1318"/>
                <a:gd name="T48" fmla="*/ 502 w 1442"/>
                <a:gd name="T49" fmla="*/ 1131 h 1318"/>
                <a:gd name="T50" fmla="*/ 556 w 1442"/>
                <a:gd name="T51" fmla="*/ 1214 h 1318"/>
                <a:gd name="T52" fmla="*/ 591 w 1442"/>
                <a:gd name="T53" fmla="*/ 1277 h 1318"/>
                <a:gd name="T54" fmla="*/ 608 w 1442"/>
                <a:gd name="T55" fmla="*/ 1313 h 1318"/>
                <a:gd name="T56" fmla="*/ 631 w 1442"/>
                <a:gd name="T57" fmla="*/ 1306 h 1318"/>
                <a:gd name="T58" fmla="*/ 671 w 1442"/>
                <a:gd name="T59" fmla="*/ 1283 h 1318"/>
                <a:gd name="T60" fmla="*/ 709 w 1442"/>
                <a:gd name="T61" fmla="*/ 1259 h 1318"/>
                <a:gd name="T62" fmla="*/ 747 w 1442"/>
                <a:gd name="T63" fmla="*/ 1236 h 1318"/>
                <a:gd name="T64" fmla="*/ 783 w 1442"/>
                <a:gd name="T65" fmla="*/ 1212 h 1318"/>
                <a:gd name="T66" fmla="*/ 818 w 1442"/>
                <a:gd name="T67" fmla="*/ 1188 h 1318"/>
                <a:gd name="T68" fmla="*/ 851 w 1442"/>
                <a:gd name="T69" fmla="*/ 1163 h 1318"/>
                <a:gd name="T70" fmla="*/ 883 w 1442"/>
                <a:gd name="T71" fmla="*/ 1139 h 1318"/>
                <a:gd name="T72" fmla="*/ 937 w 1442"/>
                <a:gd name="T73" fmla="*/ 1097 h 1318"/>
                <a:gd name="T74" fmla="*/ 1010 w 1442"/>
                <a:gd name="T75" fmla="*/ 1035 h 1318"/>
                <a:gd name="T76" fmla="*/ 1075 w 1442"/>
                <a:gd name="T77" fmla="*/ 974 h 1318"/>
                <a:gd name="T78" fmla="*/ 1132 w 1442"/>
                <a:gd name="T79" fmla="*/ 915 h 1318"/>
                <a:gd name="T80" fmla="*/ 1183 w 1442"/>
                <a:gd name="T81" fmla="*/ 855 h 1318"/>
                <a:gd name="T82" fmla="*/ 1229 w 1442"/>
                <a:gd name="T83" fmla="*/ 797 h 1318"/>
                <a:gd name="T84" fmla="*/ 1268 w 1442"/>
                <a:gd name="T85" fmla="*/ 741 h 1318"/>
                <a:gd name="T86" fmla="*/ 1304 w 1442"/>
                <a:gd name="T87" fmla="*/ 688 h 1318"/>
                <a:gd name="T88" fmla="*/ 1356 w 1442"/>
                <a:gd name="T89" fmla="*/ 592 h 1318"/>
                <a:gd name="T90" fmla="*/ 1406 w 1442"/>
                <a:gd name="T91" fmla="*/ 472 h 1318"/>
                <a:gd name="T92" fmla="*/ 1432 w 1442"/>
                <a:gd name="T93" fmla="*/ 385 h 1318"/>
                <a:gd name="T94" fmla="*/ 1441 w 1442"/>
                <a:gd name="T95" fmla="*/ 336 h 1318"/>
                <a:gd name="T96" fmla="*/ 1415 w 1442"/>
                <a:gd name="T97" fmla="*/ 316 h 1318"/>
                <a:gd name="T98" fmla="*/ 1364 w 1442"/>
                <a:gd name="T99" fmla="*/ 283 h 1318"/>
                <a:gd name="T100" fmla="*/ 1315 w 1442"/>
                <a:gd name="T101" fmla="*/ 248 h 1318"/>
                <a:gd name="T102" fmla="*/ 1268 w 1442"/>
                <a:gd name="T103" fmla="*/ 210 h 1318"/>
                <a:gd name="T104" fmla="*/ 1223 w 1442"/>
                <a:gd name="T105" fmla="*/ 169 h 1318"/>
                <a:gd name="T106" fmla="*/ 1182 w 1442"/>
                <a:gd name="T107" fmla="*/ 128 h 1318"/>
                <a:gd name="T108" fmla="*/ 1142 w 1442"/>
                <a:gd name="T109" fmla="*/ 85 h 1318"/>
                <a:gd name="T110" fmla="*/ 1106 w 1442"/>
                <a:gd name="T111" fmla="*/ 43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42" h="1318">
                  <a:moveTo>
                    <a:pt x="1088" y="22"/>
                  </a:moveTo>
                  <a:lnTo>
                    <a:pt x="1076" y="19"/>
                  </a:lnTo>
                  <a:lnTo>
                    <a:pt x="1064" y="17"/>
                  </a:lnTo>
                  <a:lnTo>
                    <a:pt x="1052" y="15"/>
                  </a:lnTo>
                  <a:lnTo>
                    <a:pt x="1039" y="13"/>
                  </a:lnTo>
                  <a:lnTo>
                    <a:pt x="1026" y="10"/>
                  </a:lnTo>
                  <a:lnTo>
                    <a:pt x="1014" y="9"/>
                  </a:lnTo>
                  <a:lnTo>
                    <a:pt x="1001" y="7"/>
                  </a:lnTo>
                  <a:lnTo>
                    <a:pt x="988" y="6"/>
                  </a:lnTo>
                  <a:lnTo>
                    <a:pt x="975" y="5"/>
                  </a:lnTo>
                  <a:lnTo>
                    <a:pt x="963" y="3"/>
                  </a:lnTo>
                  <a:lnTo>
                    <a:pt x="950" y="2"/>
                  </a:lnTo>
                  <a:lnTo>
                    <a:pt x="936" y="1"/>
                  </a:lnTo>
                  <a:lnTo>
                    <a:pt x="924" y="1"/>
                  </a:lnTo>
                  <a:lnTo>
                    <a:pt x="911" y="0"/>
                  </a:lnTo>
                  <a:lnTo>
                    <a:pt x="897" y="0"/>
                  </a:lnTo>
                  <a:lnTo>
                    <a:pt x="885" y="0"/>
                  </a:lnTo>
                  <a:lnTo>
                    <a:pt x="866" y="0"/>
                  </a:lnTo>
                  <a:lnTo>
                    <a:pt x="848" y="1"/>
                  </a:lnTo>
                  <a:lnTo>
                    <a:pt x="829" y="1"/>
                  </a:lnTo>
                  <a:lnTo>
                    <a:pt x="811" y="2"/>
                  </a:lnTo>
                  <a:lnTo>
                    <a:pt x="792" y="5"/>
                  </a:lnTo>
                  <a:lnTo>
                    <a:pt x="774" y="6"/>
                  </a:lnTo>
                  <a:lnTo>
                    <a:pt x="756" y="9"/>
                  </a:lnTo>
                  <a:lnTo>
                    <a:pt x="737" y="11"/>
                  </a:lnTo>
                  <a:lnTo>
                    <a:pt x="684" y="84"/>
                  </a:lnTo>
                  <a:lnTo>
                    <a:pt x="627" y="154"/>
                  </a:lnTo>
                  <a:lnTo>
                    <a:pt x="568" y="223"/>
                  </a:lnTo>
                  <a:lnTo>
                    <a:pt x="507" y="288"/>
                  </a:lnTo>
                  <a:lnTo>
                    <a:pt x="446" y="350"/>
                  </a:lnTo>
                  <a:lnTo>
                    <a:pt x="384" y="409"/>
                  </a:lnTo>
                  <a:lnTo>
                    <a:pt x="324" y="464"/>
                  </a:lnTo>
                  <a:lnTo>
                    <a:pt x="266" y="514"/>
                  </a:lnTo>
                  <a:lnTo>
                    <a:pt x="212" y="560"/>
                  </a:lnTo>
                  <a:lnTo>
                    <a:pt x="161" y="601"/>
                  </a:lnTo>
                  <a:lnTo>
                    <a:pt x="116" y="637"/>
                  </a:lnTo>
                  <a:lnTo>
                    <a:pt x="77" y="667"/>
                  </a:lnTo>
                  <a:lnTo>
                    <a:pt x="45" y="690"/>
                  </a:lnTo>
                  <a:lnTo>
                    <a:pt x="21" y="707"/>
                  </a:lnTo>
                  <a:lnTo>
                    <a:pt x="6" y="719"/>
                  </a:lnTo>
                  <a:lnTo>
                    <a:pt x="0" y="722"/>
                  </a:lnTo>
                  <a:lnTo>
                    <a:pt x="78" y="757"/>
                  </a:lnTo>
                  <a:lnTo>
                    <a:pt x="151" y="797"/>
                  </a:lnTo>
                  <a:lnTo>
                    <a:pt x="218" y="841"/>
                  </a:lnTo>
                  <a:lnTo>
                    <a:pt x="278" y="888"/>
                  </a:lnTo>
                  <a:lnTo>
                    <a:pt x="334" y="936"/>
                  </a:lnTo>
                  <a:lnTo>
                    <a:pt x="384" y="986"/>
                  </a:lnTo>
                  <a:lnTo>
                    <a:pt x="428" y="1035"/>
                  </a:lnTo>
                  <a:lnTo>
                    <a:pt x="468" y="1084"/>
                  </a:lnTo>
                  <a:lnTo>
                    <a:pt x="502" y="1131"/>
                  </a:lnTo>
                  <a:lnTo>
                    <a:pt x="531" y="1175"/>
                  </a:lnTo>
                  <a:lnTo>
                    <a:pt x="556" y="1214"/>
                  </a:lnTo>
                  <a:lnTo>
                    <a:pt x="576" y="1249"/>
                  </a:lnTo>
                  <a:lnTo>
                    <a:pt x="591" y="1277"/>
                  </a:lnTo>
                  <a:lnTo>
                    <a:pt x="602" y="1299"/>
                  </a:lnTo>
                  <a:lnTo>
                    <a:pt x="608" y="1313"/>
                  </a:lnTo>
                  <a:lnTo>
                    <a:pt x="610" y="1318"/>
                  </a:lnTo>
                  <a:lnTo>
                    <a:pt x="631" y="1306"/>
                  </a:lnTo>
                  <a:lnTo>
                    <a:pt x="651" y="1295"/>
                  </a:lnTo>
                  <a:lnTo>
                    <a:pt x="671" y="1283"/>
                  </a:lnTo>
                  <a:lnTo>
                    <a:pt x="691" y="1270"/>
                  </a:lnTo>
                  <a:lnTo>
                    <a:pt x="709" y="1259"/>
                  </a:lnTo>
                  <a:lnTo>
                    <a:pt x="729" y="1247"/>
                  </a:lnTo>
                  <a:lnTo>
                    <a:pt x="747" y="1236"/>
                  </a:lnTo>
                  <a:lnTo>
                    <a:pt x="766" y="1223"/>
                  </a:lnTo>
                  <a:lnTo>
                    <a:pt x="783" y="1212"/>
                  </a:lnTo>
                  <a:lnTo>
                    <a:pt x="800" y="1200"/>
                  </a:lnTo>
                  <a:lnTo>
                    <a:pt x="818" y="1188"/>
                  </a:lnTo>
                  <a:lnTo>
                    <a:pt x="835" y="1176"/>
                  </a:lnTo>
                  <a:lnTo>
                    <a:pt x="851" y="1163"/>
                  </a:lnTo>
                  <a:lnTo>
                    <a:pt x="867" y="1152"/>
                  </a:lnTo>
                  <a:lnTo>
                    <a:pt x="883" y="1139"/>
                  </a:lnTo>
                  <a:lnTo>
                    <a:pt x="899" y="1128"/>
                  </a:lnTo>
                  <a:lnTo>
                    <a:pt x="937" y="1097"/>
                  </a:lnTo>
                  <a:lnTo>
                    <a:pt x="974" y="1067"/>
                  </a:lnTo>
                  <a:lnTo>
                    <a:pt x="1010" y="1035"/>
                  </a:lnTo>
                  <a:lnTo>
                    <a:pt x="1042" y="1006"/>
                  </a:lnTo>
                  <a:lnTo>
                    <a:pt x="1075" y="974"/>
                  </a:lnTo>
                  <a:lnTo>
                    <a:pt x="1103" y="944"/>
                  </a:lnTo>
                  <a:lnTo>
                    <a:pt x="1132" y="915"/>
                  </a:lnTo>
                  <a:lnTo>
                    <a:pt x="1159" y="885"/>
                  </a:lnTo>
                  <a:lnTo>
                    <a:pt x="1183" y="855"/>
                  </a:lnTo>
                  <a:lnTo>
                    <a:pt x="1207" y="826"/>
                  </a:lnTo>
                  <a:lnTo>
                    <a:pt x="1229" y="797"/>
                  </a:lnTo>
                  <a:lnTo>
                    <a:pt x="1250" y="769"/>
                  </a:lnTo>
                  <a:lnTo>
                    <a:pt x="1268" y="741"/>
                  </a:lnTo>
                  <a:lnTo>
                    <a:pt x="1286" y="714"/>
                  </a:lnTo>
                  <a:lnTo>
                    <a:pt x="1304" y="688"/>
                  </a:lnTo>
                  <a:lnTo>
                    <a:pt x="1319" y="661"/>
                  </a:lnTo>
                  <a:lnTo>
                    <a:pt x="1356" y="592"/>
                  </a:lnTo>
                  <a:lnTo>
                    <a:pt x="1384" y="529"/>
                  </a:lnTo>
                  <a:lnTo>
                    <a:pt x="1406" y="472"/>
                  </a:lnTo>
                  <a:lnTo>
                    <a:pt x="1422" y="424"/>
                  </a:lnTo>
                  <a:lnTo>
                    <a:pt x="1432" y="385"/>
                  </a:lnTo>
                  <a:lnTo>
                    <a:pt x="1438" y="355"/>
                  </a:lnTo>
                  <a:lnTo>
                    <a:pt x="1441" y="336"/>
                  </a:lnTo>
                  <a:lnTo>
                    <a:pt x="1442" y="331"/>
                  </a:lnTo>
                  <a:lnTo>
                    <a:pt x="1415" y="316"/>
                  </a:lnTo>
                  <a:lnTo>
                    <a:pt x="1389" y="299"/>
                  </a:lnTo>
                  <a:lnTo>
                    <a:pt x="1364" y="283"/>
                  </a:lnTo>
                  <a:lnTo>
                    <a:pt x="1339" y="265"/>
                  </a:lnTo>
                  <a:lnTo>
                    <a:pt x="1315" y="248"/>
                  </a:lnTo>
                  <a:lnTo>
                    <a:pt x="1291" y="228"/>
                  </a:lnTo>
                  <a:lnTo>
                    <a:pt x="1268" y="210"/>
                  </a:lnTo>
                  <a:lnTo>
                    <a:pt x="1245" y="189"/>
                  </a:lnTo>
                  <a:lnTo>
                    <a:pt x="1223" y="169"/>
                  </a:lnTo>
                  <a:lnTo>
                    <a:pt x="1202" y="149"/>
                  </a:lnTo>
                  <a:lnTo>
                    <a:pt x="1182" y="128"/>
                  </a:lnTo>
                  <a:lnTo>
                    <a:pt x="1161" y="106"/>
                  </a:lnTo>
                  <a:lnTo>
                    <a:pt x="1142" y="85"/>
                  </a:lnTo>
                  <a:lnTo>
                    <a:pt x="1124" y="64"/>
                  </a:lnTo>
                  <a:lnTo>
                    <a:pt x="1106" y="43"/>
                  </a:lnTo>
                  <a:lnTo>
                    <a:pt x="108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2" name="Freeform 40"/>
            <p:cNvSpPr>
              <a:spLocks/>
            </p:cNvSpPr>
            <p:nvPr/>
          </p:nvSpPr>
          <p:spPr bwMode="auto">
            <a:xfrm>
              <a:off x="4388" y="613"/>
              <a:ext cx="35" cy="28"/>
            </a:xfrm>
            <a:custGeom>
              <a:avLst/>
              <a:gdLst>
                <a:gd name="T0" fmla="*/ 139 w 139"/>
                <a:gd name="T1" fmla="*/ 133 h 133"/>
                <a:gd name="T2" fmla="*/ 121 w 139"/>
                <a:gd name="T3" fmla="*/ 105 h 133"/>
                <a:gd name="T4" fmla="*/ 106 w 139"/>
                <a:gd name="T5" fmla="*/ 80 h 133"/>
                <a:gd name="T6" fmla="*/ 92 w 139"/>
                <a:gd name="T7" fmla="*/ 56 h 133"/>
                <a:gd name="T8" fmla="*/ 82 w 139"/>
                <a:gd name="T9" fmla="*/ 37 h 133"/>
                <a:gd name="T10" fmla="*/ 74 w 139"/>
                <a:gd name="T11" fmla="*/ 22 h 133"/>
                <a:gd name="T12" fmla="*/ 67 w 139"/>
                <a:gd name="T13" fmla="*/ 10 h 133"/>
                <a:gd name="T14" fmla="*/ 63 w 139"/>
                <a:gd name="T15" fmla="*/ 2 h 133"/>
                <a:gd name="T16" fmla="*/ 62 w 139"/>
                <a:gd name="T17" fmla="*/ 0 h 133"/>
                <a:gd name="T18" fmla="*/ 56 w 139"/>
                <a:gd name="T19" fmla="*/ 16 h 133"/>
                <a:gd name="T20" fmla="*/ 49 w 139"/>
                <a:gd name="T21" fmla="*/ 32 h 133"/>
                <a:gd name="T22" fmla="*/ 42 w 139"/>
                <a:gd name="T23" fmla="*/ 48 h 133"/>
                <a:gd name="T24" fmla="*/ 34 w 139"/>
                <a:gd name="T25" fmla="*/ 65 h 133"/>
                <a:gd name="T26" fmla="*/ 26 w 139"/>
                <a:gd name="T27" fmla="*/ 81 h 133"/>
                <a:gd name="T28" fmla="*/ 18 w 139"/>
                <a:gd name="T29" fmla="*/ 97 h 133"/>
                <a:gd name="T30" fmla="*/ 9 w 139"/>
                <a:gd name="T31" fmla="*/ 113 h 133"/>
                <a:gd name="T32" fmla="*/ 0 w 139"/>
                <a:gd name="T33" fmla="*/ 129 h 133"/>
                <a:gd name="T34" fmla="*/ 7 w 139"/>
                <a:gd name="T35" fmla="*/ 129 h 133"/>
                <a:gd name="T36" fmla="*/ 13 w 139"/>
                <a:gd name="T37" fmla="*/ 128 h 133"/>
                <a:gd name="T38" fmla="*/ 19 w 139"/>
                <a:gd name="T39" fmla="*/ 128 h 133"/>
                <a:gd name="T40" fmla="*/ 25 w 139"/>
                <a:gd name="T41" fmla="*/ 128 h 133"/>
                <a:gd name="T42" fmla="*/ 31 w 139"/>
                <a:gd name="T43" fmla="*/ 128 h 133"/>
                <a:gd name="T44" fmla="*/ 38 w 139"/>
                <a:gd name="T45" fmla="*/ 128 h 133"/>
                <a:gd name="T46" fmla="*/ 44 w 139"/>
                <a:gd name="T47" fmla="*/ 128 h 133"/>
                <a:gd name="T48" fmla="*/ 51 w 139"/>
                <a:gd name="T49" fmla="*/ 128 h 133"/>
                <a:gd name="T50" fmla="*/ 62 w 139"/>
                <a:gd name="T51" fmla="*/ 128 h 133"/>
                <a:gd name="T52" fmla="*/ 72 w 139"/>
                <a:gd name="T53" fmla="*/ 128 h 133"/>
                <a:gd name="T54" fmla="*/ 84 w 139"/>
                <a:gd name="T55" fmla="*/ 128 h 133"/>
                <a:gd name="T56" fmla="*/ 95 w 139"/>
                <a:gd name="T57" fmla="*/ 129 h 133"/>
                <a:gd name="T58" fmla="*/ 107 w 139"/>
                <a:gd name="T59" fmla="*/ 129 h 133"/>
                <a:gd name="T60" fmla="*/ 117 w 139"/>
                <a:gd name="T61" fmla="*/ 130 h 133"/>
                <a:gd name="T62" fmla="*/ 129 w 139"/>
                <a:gd name="T63" fmla="*/ 131 h 133"/>
                <a:gd name="T64" fmla="*/ 139 w 139"/>
                <a:gd name="T6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9" h="133">
                  <a:moveTo>
                    <a:pt x="139" y="133"/>
                  </a:moveTo>
                  <a:lnTo>
                    <a:pt x="121" y="105"/>
                  </a:lnTo>
                  <a:lnTo>
                    <a:pt x="106" y="80"/>
                  </a:lnTo>
                  <a:lnTo>
                    <a:pt x="92" y="56"/>
                  </a:lnTo>
                  <a:lnTo>
                    <a:pt x="82" y="37"/>
                  </a:lnTo>
                  <a:lnTo>
                    <a:pt x="74" y="22"/>
                  </a:lnTo>
                  <a:lnTo>
                    <a:pt x="67" y="10"/>
                  </a:lnTo>
                  <a:lnTo>
                    <a:pt x="63" y="2"/>
                  </a:lnTo>
                  <a:lnTo>
                    <a:pt x="62" y="0"/>
                  </a:lnTo>
                  <a:lnTo>
                    <a:pt x="56" y="16"/>
                  </a:lnTo>
                  <a:lnTo>
                    <a:pt x="49" y="32"/>
                  </a:lnTo>
                  <a:lnTo>
                    <a:pt x="42" y="48"/>
                  </a:lnTo>
                  <a:lnTo>
                    <a:pt x="34" y="65"/>
                  </a:lnTo>
                  <a:lnTo>
                    <a:pt x="26" y="81"/>
                  </a:lnTo>
                  <a:lnTo>
                    <a:pt x="18" y="97"/>
                  </a:lnTo>
                  <a:lnTo>
                    <a:pt x="9" y="113"/>
                  </a:lnTo>
                  <a:lnTo>
                    <a:pt x="0" y="129"/>
                  </a:lnTo>
                  <a:lnTo>
                    <a:pt x="7" y="129"/>
                  </a:lnTo>
                  <a:lnTo>
                    <a:pt x="13" y="128"/>
                  </a:lnTo>
                  <a:lnTo>
                    <a:pt x="19" y="128"/>
                  </a:lnTo>
                  <a:lnTo>
                    <a:pt x="25" y="128"/>
                  </a:lnTo>
                  <a:lnTo>
                    <a:pt x="31" y="128"/>
                  </a:lnTo>
                  <a:lnTo>
                    <a:pt x="38" y="128"/>
                  </a:lnTo>
                  <a:lnTo>
                    <a:pt x="44" y="128"/>
                  </a:lnTo>
                  <a:lnTo>
                    <a:pt x="51" y="128"/>
                  </a:lnTo>
                  <a:lnTo>
                    <a:pt x="62" y="128"/>
                  </a:lnTo>
                  <a:lnTo>
                    <a:pt x="72" y="128"/>
                  </a:lnTo>
                  <a:lnTo>
                    <a:pt x="84" y="128"/>
                  </a:lnTo>
                  <a:lnTo>
                    <a:pt x="95" y="129"/>
                  </a:lnTo>
                  <a:lnTo>
                    <a:pt x="107" y="129"/>
                  </a:lnTo>
                  <a:lnTo>
                    <a:pt x="117" y="130"/>
                  </a:lnTo>
                  <a:lnTo>
                    <a:pt x="129" y="131"/>
                  </a:lnTo>
                  <a:lnTo>
                    <a:pt x="139" y="133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3" name="Freeform 41"/>
            <p:cNvSpPr>
              <a:spLocks/>
            </p:cNvSpPr>
            <p:nvPr/>
          </p:nvSpPr>
          <p:spPr bwMode="auto">
            <a:xfrm>
              <a:off x="4220" y="640"/>
              <a:ext cx="296" cy="251"/>
            </a:xfrm>
            <a:custGeom>
              <a:avLst/>
              <a:gdLst>
                <a:gd name="T0" fmla="*/ 65 w 1207"/>
                <a:gd name="T1" fmla="*/ 736 h 1216"/>
                <a:gd name="T2" fmla="*/ 178 w 1207"/>
                <a:gd name="T3" fmla="*/ 811 h 1216"/>
                <a:gd name="T4" fmla="*/ 272 w 1207"/>
                <a:gd name="T5" fmla="*/ 894 h 1216"/>
                <a:gd name="T6" fmla="*/ 349 w 1207"/>
                <a:gd name="T7" fmla="*/ 979 h 1216"/>
                <a:gd name="T8" fmla="*/ 409 w 1207"/>
                <a:gd name="T9" fmla="*/ 1060 h 1216"/>
                <a:gd name="T10" fmla="*/ 453 w 1207"/>
                <a:gd name="T11" fmla="*/ 1130 h 1216"/>
                <a:gd name="T12" fmla="*/ 482 w 1207"/>
                <a:gd name="T13" fmla="*/ 1183 h 1216"/>
                <a:gd name="T14" fmla="*/ 496 w 1207"/>
                <a:gd name="T15" fmla="*/ 1213 h 1216"/>
                <a:gd name="T16" fmla="*/ 615 w 1207"/>
                <a:gd name="T17" fmla="*/ 1145 h 1216"/>
                <a:gd name="T18" fmla="*/ 810 w 1207"/>
                <a:gd name="T19" fmla="*/ 999 h 1216"/>
                <a:gd name="T20" fmla="*/ 957 w 1207"/>
                <a:gd name="T21" fmla="*/ 853 h 1216"/>
                <a:gd name="T22" fmla="*/ 1063 w 1207"/>
                <a:gd name="T23" fmla="*/ 716 h 1216"/>
                <a:gd name="T24" fmla="*/ 1134 w 1207"/>
                <a:gd name="T25" fmla="*/ 594 h 1216"/>
                <a:gd name="T26" fmla="*/ 1177 w 1207"/>
                <a:gd name="T27" fmla="*/ 493 h 1216"/>
                <a:gd name="T28" fmla="*/ 1199 w 1207"/>
                <a:gd name="T29" fmla="*/ 419 h 1216"/>
                <a:gd name="T30" fmla="*/ 1206 w 1207"/>
                <a:gd name="T31" fmla="*/ 379 h 1216"/>
                <a:gd name="T32" fmla="*/ 1175 w 1207"/>
                <a:gd name="T33" fmla="*/ 355 h 1216"/>
                <a:gd name="T34" fmla="*/ 1113 w 1207"/>
                <a:gd name="T35" fmla="*/ 313 h 1216"/>
                <a:gd name="T36" fmla="*/ 1056 w 1207"/>
                <a:gd name="T37" fmla="*/ 268 h 1216"/>
                <a:gd name="T38" fmla="*/ 1005 w 1207"/>
                <a:gd name="T39" fmla="*/ 220 h 1216"/>
                <a:gd name="T40" fmla="*/ 956 w 1207"/>
                <a:gd name="T41" fmla="*/ 170 h 1216"/>
                <a:gd name="T42" fmla="*/ 914 w 1207"/>
                <a:gd name="T43" fmla="*/ 121 h 1216"/>
                <a:gd name="T44" fmla="*/ 876 w 1207"/>
                <a:gd name="T45" fmla="*/ 72 h 1216"/>
                <a:gd name="T46" fmla="*/ 842 w 1207"/>
                <a:gd name="T47" fmla="*/ 26 h 1216"/>
                <a:gd name="T48" fmla="*/ 817 w 1207"/>
                <a:gd name="T49" fmla="*/ 3 h 1216"/>
                <a:gd name="T50" fmla="*/ 795 w 1207"/>
                <a:gd name="T51" fmla="*/ 1 h 1216"/>
                <a:gd name="T52" fmla="*/ 772 w 1207"/>
                <a:gd name="T53" fmla="*/ 0 h 1216"/>
                <a:gd name="T54" fmla="*/ 750 w 1207"/>
                <a:gd name="T55" fmla="*/ 0 h 1216"/>
                <a:gd name="T56" fmla="*/ 732 w 1207"/>
                <a:gd name="T57" fmla="*/ 0 h 1216"/>
                <a:gd name="T58" fmla="*/ 719 w 1207"/>
                <a:gd name="T59" fmla="*/ 0 h 1216"/>
                <a:gd name="T60" fmla="*/ 707 w 1207"/>
                <a:gd name="T61" fmla="*/ 0 h 1216"/>
                <a:gd name="T62" fmla="*/ 695 w 1207"/>
                <a:gd name="T63" fmla="*/ 1 h 1216"/>
                <a:gd name="T64" fmla="*/ 645 w 1207"/>
                <a:gd name="T65" fmla="*/ 68 h 1216"/>
                <a:gd name="T66" fmla="*/ 546 w 1207"/>
                <a:gd name="T67" fmla="*/ 200 h 1216"/>
                <a:gd name="T68" fmla="*/ 436 w 1207"/>
                <a:gd name="T69" fmla="*/ 324 h 1216"/>
                <a:gd name="T70" fmla="*/ 322 w 1207"/>
                <a:gd name="T71" fmla="*/ 436 h 1216"/>
                <a:gd name="T72" fmla="*/ 212 w 1207"/>
                <a:gd name="T73" fmla="*/ 534 h 1216"/>
                <a:gd name="T74" fmla="*/ 118 w 1207"/>
                <a:gd name="T75" fmla="*/ 614 h 1216"/>
                <a:gd name="T76" fmla="*/ 45 w 1207"/>
                <a:gd name="T77" fmla="*/ 670 h 1216"/>
                <a:gd name="T78" fmla="*/ 6 w 1207"/>
                <a:gd name="T79" fmla="*/ 700 h 1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07" h="1216">
                  <a:moveTo>
                    <a:pt x="0" y="704"/>
                  </a:moveTo>
                  <a:lnTo>
                    <a:pt x="65" y="736"/>
                  </a:lnTo>
                  <a:lnTo>
                    <a:pt x="124" y="772"/>
                  </a:lnTo>
                  <a:lnTo>
                    <a:pt x="178" y="811"/>
                  </a:lnTo>
                  <a:lnTo>
                    <a:pt x="227" y="851"/>
                  </a:lnTo>
                  <a:lnTo>
                    <a:pt x="272" y="894"/>
                  </a:lnTo>
                  <a:lnTo>
                    <a:pt x="314" y="936"/>
                  </a:lnTo>
                  <a:lnTo>
                    <a:pt x="349" y="979"/>
                  </a:lnTo>
                  <a:lnTo>
                    <a:pt x="381" y="1021"/>
                  </a:lnTo>
                  <a:lnTo>
                    <a:pt x="409" y="1060"/>
                  </a:lnTo>
                  <a:lnTo>
                    <a:pt x="433" y="1097"/>
                  </a:lnTo>
                  <a:lnTo>
                    <a:pt x="453" y="1130"/>
                  </a:lnTo>
                  <a:lnTo>
                    <a:pt x="469" y="1159"/>
                  </a:lnTo>
                  <a:lnTo>
                    <a:pt x="482" y="1183"/>
                  </a:lnTo>
                  <a:lnTo>
                    <a:pt x="490" y="1201"/>
                  </a:lnTo>
                  <a:lnTo>
                    <a:pt x="496" y="1213"/>
                  </a:lnTo>
                  <a:lnTo>
                    <a:pt x="497" y="1216"/>
                  </a:lnTo>
                  <a:lnTo>
                    <a:pt x="615" y="1145"/>
                  </a:lnTo>
                  <a:lnTo>
                    <a:pt x="719" y="1072"/>
                  </a:lnTo>
                  <a:lnTo>
                    <a:pt x="810" y="999"/>
                  </a:lnTo>
                  <a:lnTo>
                    <a:pt x="889" y="926"/>
                  </a:lnTo>
                  <a:lnTo>
                    <a:pt x="957" y="853"/>
                  </a:lnTo>
                  <a:lnTo>
                    <a:pt x="1015" y="784"/>
                  </a:lnTo>
                  <a:lnTo>
                    <a:pt x="1063" y="716"/>
                  </a:lnTo>
                  <a:lnTo>
                    <a:pt x="1102" y="653"/>
                  </a:lnTo>
                  <a:lnTo>
                    <a:pt x="1134" y="594"/>
                  </a:lnTo>
                  <a:lnTo>
                    <a:pt x="1159" y="540"/>
                  </a:lnTo>
                  <a:lnTo>
                    <a:pt x="1177" y="493"/>
                  </a:lnTo>
                  <a:lnTo>
                    <a:pt x="1190" y="451"/>
                  </a:lnTo>
                  <a:lnTo>
                    <a:pt x="1199" y="419"/>
                  </a:lnTo>
                  <a:lnTo>
                    <a:pt x="1204" y="394"/>
                  </a:lnTo>
                  <a:lnTo>
                    <a:pt x="1206" y="379"/>
                  </a:lnTo>
                  <a:lnTo>
                    <a:pt x="1207" y="373"/>
                  </a:lnTo>
                  <a:lnTo>
                    <a:pt x="1175" y="355"/>
                  </a:lnTo>
                  <a:lnTo>
                    <a:pt x="1144" y="335"/>
                  </a:lnTo>
                  <a:lnTo>
                    <a:pt x="1113" y="313"/>
                  </a:lnTo>
                  <a:lnTo>
                    <a:pt x="1084" y="291"/>
                  </a:lnTo>
                  <a:lnTo>
                    <a:pt x="1056" y="268"/>
                  </a:lnTo>
                  <a:lnTo>
                    <a:pt x="1030" y="245"/>
                  </a:lnTo>
                  <a:lnTo>
                    <a:pt x="1005" y="220"/>
                  </a:lnTo>
                  <a:lnTo>
                    <a:pt x="979" y="196"/>
                  </a:lnTo>
                  <a:lnTo>
                    <a:pt x="956" y="170"/>
                  </a:lnTo>
                  <a:lnTo>
                    <a:pt x="934" y="146"/>
                  </a:lnTo>
                  <a:lnTo>
                    <a:pt x="914" y="121"/>
                  </a:lnTo>
                  <a:lnTo>
                    <a:pt x="894" y="97"/>
                  </a:lnTo>
                  <a:lnTo>
                    <a:pt x="876" y="72"/>
                  </a:lnTo>
                  <a:lnTo>
                    <a:pt x="858" y="49"/>
                  </a:lnTo>
                  <a:lnTo>
                    <a:pt x="842" y="26"/>
                  </a:lnTo>
                  <a:lnTo>
                    <a:pt x="827" y="5"/>
                  </a:lnTo>
                  <a:lnTo>
                    <a:pt x="817" y="3"/>
                  </a:lnTo>
                  <a:lnTo>
                    <a:pt x="805" y="2"/>
                  </a:lnTo>
                  <a:lnTo>
                    <a:pt x="795" y="1"/>
                  </a:lnTo>
                  <a:lnTo>
                    <a:pt x="783" y="1"/>
                  </a:lnTo>
                  <a:lnTo>
                    <a:pt x="772" y="0"/>
                  </a:lnTo>
                  <a:lnTo>
                    <a:pt x="760" y="0"/>
                  </a:lnTo>
                  <a:lnTo>
                    <a:pt x="750" y="0"/>
                  </a:lnTo>
                  <a:lnTo>
                    <a:pt x="739" y="0"/>
                  </a:lnTo>
                  <a:lnTo>
                    <a:pt x="732" y="0"/>
                  </a:lnTo>
                  <a:lnTo>
                    <a:pt x="726" y="0"/>
                  </a:lnTo>
                  <a:lnTo>
                    <a:pt x="719" y="0"/>
                  </a:lnTo>
                  <a:lnTo>
                    <a:pt x="713" y="0"/>
                  </a:lnTo>
                  <a:lnTo>
                    <a:pt x="707" y="0"/>
                  </a:lnTo>
                  <a:lnTo>
                    <a:pt x="701" y="0"/>
                  </a:lnTo>
                  <a:lnTo>
                    <a:pt x="695" y="1"/>
                  </a:lnTo>
                  <a:lnTo>
                    <a:pt x="688" y="1"/>
                  </a:lnTo>
                  <a:lnTo>
                    <a:pt x="645" y="68"/>
                  </a:lnTo>
                  <a:lnTo>
                    <a:pt x="598" y="135"/>
                  </a:lnTo>
                  <a:lnTo>
                    <a:pt x="546" y="200"/>
                  </a:lnTo>
                  <a:lnTo>
                    <a:pt x="492" y="263"/>
                  </a:lnTo>
                  <a:lnTo>
                    <a:pt x="436" y="324"/>
                  </a:lnTo>
                  <a:lnTo>
                    <a:pt x="378" y="382"/>
                  </a:lnTo>
                  <a:lnTo>
                    <a:pt x="322" y="436"/>
                  </a:lnTo>
                  <a:lnTo>
                    <a:pt x="265" y="487"/>
                  </a:lnTo>
                  <a:lnTo>
                    <a:pt x="212" y="534"/>
                  </a:lnTo>
                  <a:lnTo>
                    <a:pt x="163" y="577"/>
                  </a:lnTo>
                  <a:lnTo>
                    <a:pt x="118" y="614"/>
                  </a:lnTo>
                  <a:lnTo>
                    <a:pt x="79" y="645"/>
                  </a:lnTo>
                  <a:lnTo>
                    <a:pt x="45" y="670"/>
                  </a:lnTo>
                  <a:lnTo>
                    <a:pt x="21" y="689"/>
                  </a:lnTo>
                  <a:lnTo>
                    <a:pt x="6" y="700"/>
                  </a:lnTo>
                  <a:lnTo>
                    <a:pt x="0" y="704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4" name="Freeform 42"/>
            <p:cNvSpPr>
              <a:spLocks/>
            </p:cNvSpPr>
            <p:nvPr/>
          </p:nvSpPr>
          <p:spPr bwMode="auto">
            <a:xfrm>
              <a:off x="4373" y="649"/>
              <a:ext cx="66" cy="63"/>
            </a:xfrm>
            <a:custGeom>
              <a:avLst/>
              <a:gdLst>
                <a:gd name="T0" fmla="*/ 97 w 270"/>
                <a:gd name="T1" fmla="*/ 29 h 306"/>
                <a:gd name="T2" fmla="*/ 75 w 270"/>
                <a:gd name="T3" fmla="*/ 40 h 306"/>
                <a:gd name="T4" fmla="*/ 65 w 270"/>
                <a:gd name="T5" fmla="*/ 77 h 306"/>
                <a:gd name="T6" fmla="*/ 47 w 270"/>
                <a:gd name="T7" fmla="*/ 85 h 306"/>
                <a:gd name="T8" fmla="*/ 35 w 270"/>
                <a:gd name="T9" fmla="*/ 110 h 306"/>
                <a:gd name="T10" fmla="*/ 25 w 270"/>
                <a:gd name="T11" fmla="*/ 124 h 306"/>
                <a:gd name="T12" fmla="*/ 13 w 270"/>
                <a:gd name="T13" fmla="*/ 127 h 306"/>
                <a:gd name="T14" fmla="*/ 4 w 270"/>
                <a:gd name="T15" fmla="*/ 133 h 306"/>
                <a:gd name="T16" fmla="*/ 0 w 270"/>
                <a:gd name="T17" fmla="*/ 150 h 306"/>
                <a:gd name="T18" fmla="*/ 13 w 270"/>
                <a:gd name="T19" fmla="*/ 165 h 306"/>
                <a:gd name="T20" fmla="*/ 32 w 270"/>
                <a:gd name="T21" fmla="*/ 169 h 306"/>
                <a:gd name="T22" fmla="*/ 32 w 270"/>
                <a:gd name="T23" fmla="*/ 185 h 306"/>
                <a:gd name="T24" fmla="*/ 30 w 270"/>
                <a:gd name="T25" fmla="*/ 206 h 306"/>
                <a:gd name="T26" fmla="*/ 37 w 270"/>
                <a:gd name="T27" fmla="*/ 222 h 306"/>
                <a:gd name="T28" fmla="*/ 58 w 270"/>
                <a:gd name="T29" fmla="*/ 226 h 306"/>
                <a:gd name="T30" fmla="*/ 71 w 270"/>
                <a:gd name="T31" fmla="*/ 241 h 306"/>
                <a:gd name="T32" fmla="*/ 78 w 270"/>
                <a:gd name="T33" fmla="*/ 260 h 306"/>
                <a:gd name="T34" fmla="*/ 86 w 270"/>
                <a:gd name="T35" fmla="*/ 270 h 306"/>
                <a:gd name="T36" fmla="*/ 105 w 270"/>
                <a:gd name="T37" fmla="*/ 267 h 306"/>
                <a:gd name="T38" fmla="*/ 117 w 270"/>
                <a:gd name="T39" fmla="*/ 277 h 306"/>
                <a:gd name="T40" fmla="*/ 124 w 270"/>
                <a:gd name="T41" fmla="*/ 296 h 306"/>
                <a:gd name="T42" fmla="*/ 135 w 270"/>
                <a:gd name="T43" fmla="*/ 306 h 306"/>
                <a:gd name="T44" fmla="*/ 154 w 270"/>
                <a:gd name="T45" fmla="*/ 297 h 306"/>
                <a:gd name="T46" fmla="*/ 164 w 270"/>
                <a:gd name="T47" fmla="*/ 279 h 306"/>
                <a:gd name="T48" fmla="*/ 170 w 270"/>
                <a:gd name="T49" fmla="*/ 263 h 306"/>
                <a:gd name="T50" fmla="*/ 179 w 270"/>
                <a:gd name="T51" fmla="*/ 256 h 306"/>
                <a:gd name="T52" fmla="*/ 194 w 270"/>
                <a:gd name="T53" fmla="*/ 261 h 306"/>
                <a:gd name="T54" fmla="*/ 207 w 270"/>
                <a:gd name="T55" fmla="*/ 260 h 306"/>
                <a:gd name="T56" fmla="*/ 217 w 270"/>
                <a:gd name="T57" fmla="*/ 252 h 306"/>
                <a:gd name="T58" fmla="*/ 219 w 270"/>
                <a:gd name="T59" fmla="*/ 236 h 306"/>
                <a:gd name="T60" fmla="*/ 216 w 270"/>
                <a:gd name="T61" fmla="*/ 217 h 306"/>
                <a:gd name="T62" fmla="*/ 225 w 270"/>
                <a:gd name="T63" fmla="*/ 209 h 306"/>
                <a:gd name="T64" fmla="*/ 241 w 270"/>
                <a:gd name="T65" fmla="*/ 203 h 306"/>
                <a:gd name="T66" fmla="*/ 253 w 270"/>
                <a:gd name="T67" fmla="*/ 195 h 306"/>
                <a:gd name="T68" fmla="*/ 255 w 270"/>
                <a:gd name="T69" fmla="*/ 164 h 306"/>
                <a:gd name="T70" fmla="*/ 270 w 270"/>
                <a:gd name="T71" fmla="*/ 150 h 306"/>
                <a:gd name="T72" fmla="*/ 263 w 270"/>
                <a:gd name="T73" fmla="*/ 127 h 306"/>
                <a:gd name="T74" fmla="*/ 246 w 270"/>
                <a:gd name="T75" fmla="*/ 120 h 306"/>
                <a:gd name="T76" fmla="*/ 245 w 270"/>
                <a:gd name="T77" fmla="*/ 95 h 306"/>
                <a:gd name="T78" fmla="*/ 233 w 270"/>
                <a:gd name="T79" fmla="*/ 70 h 306"/>
                <a:gd name="T80" fmla="*/ 212 w 270"/>
                <a:gd name="T81" fmla="*/ 73 h 306"/>
                <a:gd name="T82" fmla="*/ 209 w 270"/>
                <a:gd name="T83" fmla="*/ 63 h 306"/>
                <a:gd name="T84" fmla="*/ 208 w 270"/>
                <a:gd name="T85" fmla="*/ 44 h 306"/>
                <a:gd name="T86" fmla="*/ 200 w 270"/>
                <a:gd name="T87" fmla="*/ 33 h 306"/>
                <a:gd name="T88" fmla="*/ 180 w 270"/>
                <a:gd name="T89" fmla="*/ 36 h 306"/>
                <a:gd name="T90" fmla="*/ 174 w 270"/>
                <a:gd name="T91" fmla="*/ 26 h 306"/>
                <a:gd name="T92" fmla="*/ 173 w 270"/>
                <a:gd name="T93" fmla="*/ 9 h 306"/>
                <a:gd name="T94" fmla="*/ 163 w 270"/>
                <a:gd name="T95" fmla="*/ 2 h 306"/>
                <a:gd name="T96" fmla="*/ 144 w 270"/>
                <a:gd name="T97" fmla="*/ 8 h 306"/>
                <a:gd name="T98" fmla="*/ 132 w 270"/>
                <a:gd name="T99" fmla="*/ 3 h 306"/>
                <a:gd name="T100" fmla="*/ 118 w 270"/>
                <a:gd name="T101" fmla="*/ 0 h 306"/>
                <a:gd name="T102" fmla="*/ 106 w 270"/>
                <a:gd name="T103" fmla="*/ 1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0" h="306">
                  <a:moveTo>
                    <a:pt x="102" y="31"/>
                  </a:moveTo>
                  <a:lnTo>
                    <a:pt x="97" y="29"/>
                  </a:lnTo>
                  <a:lnTo>
                    <a:pt x="87" y="31"/>
                  </a:lnTo>
                  <a:lnTo>
                    <a:pt x="75" y="40"/>
                  </a:lnTo>
                  <a:lnTo>
                    <a:pt x="70" y="62"/>
                  </a:lnTo>
                  <a:lnTo>
                    <a:pt x="65" y="77"/>
                  </a:lnTo>
                  <a:lnTo>
                    <a:pt x="57" y="81"/>
                  </a:lnTo>
                  <a:lnTo>
                    <a:pt x="47" y="85"/>
                  </a:lnTo>
                  <a:lnTo>
                    <a:pt x="40" y="97"/>
                  </a:lnTo>
                  <a:lnTo>
                    <a:pt x="35" y="110"/>
                  </a:lnTo>
                  <a:lnTo>
                    <a:pt x="30" y="119"/>
                  </a:lnTo>
                  <a:lnTo>
                    <a:pt x="25" y="124"/>
                  </a:lnTo>
                  <a:lnTo>
                    <a:pt x="19" y="126"/>
                  </a:lnTo>
                  <a:lnTo>
                    <a:pt x="13" y="127"/>
                  </a:lnTo>
                  <a:lnTo>
                    <a:pt x="7" y="130"/>
                  </a:lnTo>
                  <a:lnTo>
                    <a:pt x="4" y="133"/>
                  </a:lnTo>
                  <a:lnTo>
                    <a:pt x="2" y="139"/>
                  </a:lnTo>
                  <a:lnTo>
                    <a:pt x="0" y="150"/>
                  </a:lnTo>
                  <a:lnTo>
                    <a:pt x="4" y="160"/>
                  </a:lnTo>
                  <a:lnTo>
                    <a:pt x="13" y="165"/>
                  </a:lnTo>
                  <a:lnTo>
                    <a:pt x="27" y="167"/>
                  </a:lnTo>
                  <a:lnTo>
                    <a:pt x="32" y="169"/>
                  </a:lnTo>
                  <a:lnTo>
                    <a:pt x="33" y="176"/>
                  </a:lnTo>
                  <a:lnTo>
                    <a:pt x="32" y="185"/>
                  </a:lnTo>
                  <a:lnTo>
                    <a:pt x="30" y="195"/>
                  </a:lnTo>
                  <a:lnTo>
                    <a:pt x="30" y="206"/>
                  </a:lnTo>
                  <a:lnTo>
                    <a:pt x="33" y="215"/>
                  </a:lnTo>
                  <a:lnTo>
                    <a:pt x="37" y="222"/>
                  </a:lnTo>
                  <a:lnTo>
                    <a:pt x="48" y="224"/>
                  </a:lnTo>
                  <a:lnTo>
                    <a:pt x="58" y="226"/>
                  </a:lnTo>
                  <a:lnTo>
                    <a:pt x="66" y="232"/>
                  </a:lnTo>
                  <a:lnTo>
                    <a:pt x="71" y="241"/>
                  </a:lnTo>
                  <a:lnTo>
                    <a:pt x="74" y="251"/>
                  </a:lnTo>
                  <a:lnTo>
                    <a:pt x="78" y="260"/>
                  </a:lnTo>
                  <a:lnTo>
                    <a:pt x="81" y="267"/>
                  </a:lnTo>
                  <a:lnTo>
                    <a:pt x="86" y="270"/>
                  </a:lnTo>
                  <a:lnTo>
                    <a:pt x="94" y="269"/>
                  </a:lnTo>
                  <a:lnTo>
                    <a:pt x="105" y="267"/>
                  </a:lnTo>
                  <a:lnTo>
                    <a:pt x="112" y="270"/>
                  </a:lnTo>
                  <a:lnTo>
                    <a:pt x="117" y="277"/>
                  </a:lnTo>
                  <a:lnTo>
                    <a:pt x="121" y="286"/>
                  </a:lnTo>
                  <a:lnTo>
                    <a:pt x="124" y="296"/>
                  </a:lnTo>
                  <a:lnTo>
                    <a:pt x="128" y="302"/>
                  </a:lnTo>
                  <a:lnTo>
                    <a:pt x="135" y="306"/>
                  </a:lnTo>
                  <a:lnTo>
                    <a:pt x="144" y="304"/>
                  </a:lnTo>
                  <a:lnTo>
                    <a:pt x="154" y="297"/>
                  </a:lnTo>
                  <a:lnTo>
                    <a:pt x="159" y="289"/>
                  </a:lnTo>
                  <a:lnTo>
                    <a:pt x="164" y="279"/>
                  </a:lnTo>
                  <a:lnTo>
                    <a:pt x="167" y="270"/>
                  </a:lnTo>
                  <a:lnTo>
                    <a:pt x="170" y="263"/>
                  </a:lnTo>
                  <a:lnTo>
                    <a:pt x="174" y="258"/>
                  </a:lnTo>
                  <a:lnTo>
                    <a:pt x="179" y="256"/>
                  </a:lnTo>
                  <a:lnTo>
                    <a:pt x="187" y="259"/>
                  </a:lnTo>
                  <a:lnTo>
                    <a:pt x="194" y="261"/>
                  </a:lnTo>
                  <a:lnTo>
                    <a:pt x="200" y="261"/>
                  </a:lnTo>
                  <a:lnTo>
                    <a:pt x="207" y="260"/>
                  </a:lnTo>
                  <a:lnTo>
                    <a:pt x="212" y="256"/>
                  </a:lnTo>
                  <a:lnTo>
                    <a:pt x="217" y="252"/>
                  </a:lnTo>
                  <a:lnTo>
                    <a:pt x="219" y="245"/>
                  </a:lnTo>
                  <a:lnTo>
                    <a:pt x="219" y="236"/>
                  </a:lnTo>
                  <a:lnTo>
                    <a:pt x="217" y="226"/>
                  </a:lnTo>
                  <a:lnTo>
                    <a:pt x="216" y="217"/>
                  </a:lnTo>
                  <a:lnTo>
                    <a:pt x="218" y="211"/>
                  </a:lnTo>
                  <a:lnTo>
                    <a:pt x="225" y="209"/>
                  </a:lnTo>
                  <a:lnTo>
                    <a:pt x="233" y="206"/>
                  </a:lnTo>
                  <a:lnTo>
                    <a:pt x="241" y="203"/>
                  </a:lnTo>
                  <a:lnTo>
                    <a:pt x="248" y="200"/>
                  </a:lnTo>
                  <a:lnTo>
                    <a:pt x="253" y="195"/>
                  </a:lnTo>
                  <a:lnTo>
                    <a:pt x="254" y="186"/>
                  </a:lnTo>
                  <a:lnTo>
                    <a:pt x="255" y="164"/>
                  </a:lnTo>
                  <a:lnTo>
                    <a:pt x="262" y="156"/>
                  </a:lnTo>
                  <a:lnTo>
                    <a:pt x="270" y="150"/>
                  </a:lnTo>
                  <a:lnTo>
                    <a:pt x="270" y="139"/>
                  </a:lnTo>
                  <a:lnTo>
                    <a:pt x="263" y="127"/>
                  </a:lnTo>
                  <a:lnTo>
                    <a:pt x="254" y="123"/>
                  </a:lnTo>
                  <a:lnTo>
                    <a:pt x="246" y="120"/>
                  </a:lnTo>
                  <a:lnTo>
                    <a:pt x="244" y="111"/>
                  </a:lnTo>
                  <a:lnTo>
                    <a:pt x="245" y="95"/>
                  </a:lnTo>
                  <a:lnTo>
                    <a:pt x="241" y="80"/>
                  </a:lnTo>
                  <a:lnTo>
                    <a:pt x="233" y="70"/>
                  </a:lnTo>
                  <a:lnTo>
                    <a:pt x="219" y="72"/>
                  </a:lnTo>
                  <a:lnTo>
                    <a:pt x="212" y="73"/>
                  </a:lnTo>
                  <a:lnTo>
                    <a:pt x="209" y="70"/>
                  </a:lnTo>
                  <a:lnTo>
                    <a:pt x="209" y="63"/>
                  </a:lnTo>
                  <a:lnTo>
                    <a:pt x="209" y="54"/>
                  </a:lnTo>
                  <a:lnTo>
                    <a:pt x="208" y="44"/>
                  </a:lnTo>
                  <a:lnTo>
                    <a:pt x="205" y="36"/>
                  </a:lnTo>
                  <a:lnTo>
                    <a:pt x="200" y="33"/>
                  </a:lnTo>
                  <a:lnTo>
                    <a:pt x="189" y="35"/>
                  </a:lnTo>
                  <a:lnTo>
                    <a:pt x="180" y="36"/>
                  </a:lnTo>
                  <a:lnTo>
                    <a:pt x="176" y="33"/>
                  </a:lnTo>
                  <a:lnTo>
                    <a:pt x="174" y="26"/>
                  </a:lnTo>
                  <a:lnTo>
                    <a:pt x="174" y="17"/>
                  </a:lnTo>
                  <a:lnTo>
                    <a:pt x="173" y="9"/>
                  </a:lnTo>
                  <a:lnTo>
                    <a:pt x="170" y="3"/>
                  </a:lnTo>
                  <a:lnTo>
                    <a:pt x="163" y="2"/>
                  </a:lnTo>
                  <a:lnTo>
                    <a:pt x="151" y="6"/>
                  </a:lnTo>
                  <a:lnTo>
                    <a:pt x="144" y="8"/>
                  </a:lnTo>
                  <a:lnTo>
                    <a:pt x="139" y="6"/>
                  </a:lnTo>
                  <a:lnTo>
                    <a:pt x="132" y="3"/>
                  </a:lnTo>
                  <a:lnTo>
                    <a:pt x="125" y="0"/>
                  </a:lnTo>
                  <a:lnTo>
                    <a:pt x="118" y="0"/>
                  </a:lnTo>
                  <a:lnTo>
                    <a:pt x="112" y="3"/>
                  </a:lnTo>
                  <a:lnTo>
                    <a:pt x="106" y="13"/>
                  </a:lnTo>
                  <a:lnTo>
                    <a:pt x="10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5" name="Freeform 43"/>
            <p:cNvSpPr>
              <a:spLocks/>
            </p:cNvSpPr>
            <p:nvPr/>
          </p:nvSpPr>
          <p:spPr bwMode="auto">
            <a:xfrm>
              <a:off x="4390" y="661"/>
              <a:ext cx="34" cy="35"/>
            </a:xfrm>
            <a:custGeom>
              <a:avLst/>
              <a:gdLst>
                <a:gd name="T0" fmla="*/ 110 w 140"/>
                <a:gd name="T1" fmla="*/ 32 h 168"/>
                <a:gd name="T2" fmla="*/ 107 w 140"/>
                <a:gd name="T3" fmla="*/ 28 h 168"/>
                <a:gd name="T4" fmla="*/ 100 w 140"/>
                <a:gd name="T5" fmla="*/ 19 h 168"/>
                <a:gd name="T6" fmla="*/ 91 w 140"/>
                <a:gd name="T7" fmla="*/ 10 h 168"/>
                <a:gd name="T8" fmla="*/ 84 w 140"/>
                <a:gd name="T9" fmla="*/ 3 h 168"/>
                <a:gd name="T10" fmla="*/ 78 w 140"/>
                <a:gd name="T11" fmla="*/ 1 h 168"/>
                <a:gd name="T12" fmla="*/ 71 w 140"/>
                <a:gd name="T13" fmla="*/ 0 h 168"/>
                <a:gd name="T14" fmla="*/ 62 w 140"/>
                <a:gd name="T15" fmla="*/ 2 h 168"/>
                <a:gd name="T16" fmla="*/ 53 w 140"/>
                <a:gd name="T17" fmla="*/ 10 h 168"/>
                <a:gd name="T18" fmla="*/ 47 w 140"/>
                <a:gd name="T19" fmla="*/ 16 h 168"/>
                <a:gd name="T20" fmla="*/ 41 w 140"/>
                <a:gd name="T21" fmla="*/ 23 h 168"/>
                <a:gd name="T22" fmla="*/ 35 w 140"/>
                <a:gd name="T23" fmla="*/ 31 h 168"/>
                <a:gd name="T24" fmla="*/ 28 w 140"/>
                <a:gd name="T25" fmla="*/ 39 h 168"/>
                <a:gd name="T26" fmla="*/ 21 w 140"/>
                <a:gd name="T27" fmla="*/ 48 h 168"/>
                <a:gd name="T28" fmla="*/ 16 w 140"/>
                <a:gd name="T29" fmla="*/ 56 h 168"/>
                <a:gd name="T30" fmla="*/ 10 w 140"/>
                <a:gd name="T31" fmla="*/ 65 h 168"/>
                <a:gd name="T32" fmla="*/ 4 w 140"/>
                <a:gd name="T33" fmla="*/ 72 h 168"/>
                <a:gd name="T34" fmla="*/ 0 w 140"/>
                <a:gd name="T35" fmla="*/ 81 h 168"/>
                <a:gd name="T36" fmla="*/ 0 w 140"/>
                <a:gd name="T37" fmla="*/ 94 h 168"/>
                <a:gd name="T38" fmla="*/ 7 w 140"/>
                <a:gd name="T39" fmla="*/ 109 h 168"/>
                <a:gd name="T40" fmla="*/ 20 w 140"/>
                <a:gd name="T41" fmla="*/ 130 h 168"/>
                <a:gd name="T42" fmla="*/ 30 w 140"/>
                <a:gd name="T43" fmla="*/ 141 h 168"/>
                <a:gd name="T44" fmla="*/ 40 w 140"/>
                <a:gd name="T45" fmla="*/ 150 h 168"/>
                <a:gd name="T46" fmla="*/ 49 w 140"/>
                <a:gd name="T47" fmla="*/ 157 h 168"/>
                <a:gd name="T48" fmla="*/ 57 w 140"/>
                <a:gd name="T49" fmla="*/ 163 h 168"/>
                <a:gd name="T50" fmla="*/ 66 w 140"/>
                <a:gd name="T51" fmla="*/ 167 h 168"/>
                <a:gd name="T52" fmla="*/ 74 w 140"/>
                <a:gd name="T53" fmla="*/ 168 h 168"/>
                <a:gd name="T54" fmla="*/ 81 w 140"/>
                <a:gd name="T55" fmla="*/ 165 h 168"/>
                <a:gd name="T56" fmla="*/ 87 w 140"/>
                <a:gd name="T57" fmla="*/ 161 h 168"/>
                <a:gd name="T58" fmla="*/ 93 w 140"/>
                <a:gd name="T59" fmla="*/ 154 h 168"/>
                <a:gd name="T60" fmla="*/ 100 w 140"/>
                <a:gd name="T61" fmla="*/ 146 h 168"/>
                <a:gd name="T62" fmla="*/ 108 w 140"/>
                <a:gd name="T63" fmla="*/ 137 h 168"/>
                <a:gd name="T64" fmla="*/ 116 w 140"/>
                <a:gd name="T65" fmla="*/ 129 h 168"/>
                <a:gd name="T66" fmla="*/ 123 w 140"/>
                <a:gd name="T67" fmla="*/ 119 h 168"/>
                <a:gd name="T68" fmla="*/ 130 w 140"/>
                <a:gd name="T69" fmla="*/ 111 h 168"/>
                <a:gd name="T70" fmla="*/ 134 w 140"/>
                <a:gd name="T71" fmla="*/ 103 h 168"/>
                <a:gd name="T72" fmla="*/ 137 w 140"/>
                <a:gd name="T73" fmla="*/ 97 h 168"/>
                <a:gd name="T74" fmla="*/ 138 w 140"/>
                <a:gd name="T75" fmla="*/ 92 h 168"/>
                <a:gd name="T76" fmla="*/ 139 w 140"/>
                <a:gd name="T77" fmla="*/ 86 h 168"/>
                <a:gd name="T78" fmla="*/ 140 w 140"/>
                <a:gd name="T79" fmla="*/ 79 h 168"/>
                <a:gd name="T80" fmla="*/ 139 w 140"/>
                <a:gd name="T81" fmla="*/ 72 h 168"/>
                <a:gd name="T82" fmla="*/ 135 w 140"/>
                <a:gd name="T83" fmla="*/ 64 h 168"/>
                <a:gd name="T84" fmla="*/ 130 w 140"/>
                <a:gd name="T85" fmla="*/ 55 h 168"/>
                <a:gd name="T86" fmla="*/ 122 w 140"/>
                <a:gd name="T87" fmla="*/ 45 h 168"/>
                <a:gd name="T88" fmla="*/ 110 w 140"/>
                <a:gd name="T89" fmla="*/ 3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0" h="168">
                  <a:moveTo>
                    <a:pt x="110" y="32"/>
                  </a:moveTo>
                  <a:lnTo>
                    <a:pt x="107" y="28"/>
                  </a:lnTo>
                  <a:lnTo>
                    <a:pt x="100" y="19"/>
                  </a:lnTo>
                  <a:lnTo>
                    <a:pt x="91" y="10"/>
                  </a:lnTo>
                  <a:lnTo>
                    <a:pt x="84" y="3"/>
                  </a:lnTo>
                  <a:lnTo>
                    <a:pt x="78" y="1"/>
                  </a:lnTo>
                  <a:lnTo>
                    <a:pt x="71" y="0"/>
                  </a:lnTo>
                  <a:lnTo>
                    <a:pt x="62" y="2"/>
                  </a:lnTo>
                  <a:lnTo>
                    <a:pt x="53" y="10"/>
                  </a:lnTo>
                  <a:lnTo>
                    <a:pt x="47" y="16"/>
                  </a:lnTo>
                  <a:lnTo>
                    <a:pt x="41" y="23"/>
                  </a:lnTo>
                  <a:lnTo>
                    <a:pt x="35" y="31"/>
                  </a:lnTo>
                  <a:lnTo>
                    <a:pt x="28" y="39"/>
                  </a:lnTo>
                  <a:lnTo>
                    <a:pt x="21" y="48"/>
                  </a:lnTo>
                  <a:lnTo>
                    <a:pt x="16" y="56"/>
                  </a:lnTo>
                  <a:lnTo>
                    <a:pt x="10" y="65"/>
                  </a:lnTo>
                  <a:lnTo>
                    <a:pt x="4" y="72"/>
                  </a:lnTo>
                  <a:lnTo>
                    <a:pt x="0" y="81"/>
                  </a:lnTo>
                  <a:lnTo>
                    <a:pt x="0" y="94"/>
                  </a:lnTo>
                  <a:lnTo>
                    <a:pt x="7" y="109"/>
                  </a:lnTo>
                  <a:lnTo>
                    <a:pt x="20" y="130"/>
                  </a:lnTo>
                  <a:lnTo>
                    <a:pt x="30" y="141"/>
                  </a:lnTo>
                  <a:lnTo>
                    <a:pt x="40" y="150"/>
                  </a:lnTo>
                  <a:lnTo>
                    <a:pt x="49" y="157"/>
                  </a:lnTo>
                  <a:lnTo>
                    <a:pt x="57" y="163"/>
                  </a:lnTo>
                  <a:lnTo>
                    <a:pt x="66" y="167"/>
                  </a:lnTo>
                  <a:lnTo>
                    <a:pt x="74" y="168"/>
                  </a:lnTo>
                  <a:lnTo>
                    <a:pt x="81" y="165"/>
                  </a:lnTo>
                  <a:lnTo>
                    <a:pt x="87" y="161"/>
                  </a:lnTo>
                  <a:lnTo>
                    <a:pt x="93" y="154"/>
                  </a:lnTo>
                  <a:lnTo>
                    <a:pt x="100" y="146"/>
                  </a:lnTo>
                  <a:lnTo>
                    <a:pt x="108" y="137"/>
                  </a:lnTo>
                  <a:lnTo>
                    <a:pt x="116" y="129"/>
                  </a:lnTo>
                  <a:lnTo>
                    <a:pt x="123" y="119"/>
                  </a:lnTo>
                  <a:lnTo>
                    <a:pt x="130" y="111"/>
                  </a:lnTo>
                  <a:lnTo>
                    <a:pt x="134" y="103"/>
                  </a:lnTo>
                  <a:lnTo>
                    <a:pt x="137" y="97"/>
                  </a:lnTo>
                  <a:lnTo>
                    <a:pt x="138" y="92"/>
                  </a:lnTo>
                  <a:lnTo>
                    <a:pt x="139" y="86"/>
                  </a:lnTo>
                  <a:lnTo>
                    <a:pt x="140" y="79"/>
                  </a:lnTo>
                  <a:lnTo>
                    <a:pt x="139" y="72"/>
                  </a:lnTo>
                  <a:lnTo>
                    <a:pt x="135" y="64"/>
                  </a:lnTo>
                  <a:lnTo>
                    <a:pt x="130" y="55"/>
                  </a:lnTo>
                  <a:lnTo>
                    <a:pt x="122" y="45"/>
                  </a:lnTo>
                  <a:lnTo>
                    <a:pt x="110" y="32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6" name="Freeform 44"/>
            <p:cNvSpPr>
              <a:spLocks/>
            </p:cNvSpPr>
            <p:nvPr/>
          </p:nvSpPr>
          <p:spPr bwMode="auto">
            <a:xfrm>
              <a:off x="4335" y="732"/>
              <a:ext cx="84" cy="62"/>
            </a:xfrm>
            <a:custGeom>
              <a:avLst/>
              <a:gdLst>
                <a:gd name="T0" fmla="*/ 316 w 343"/>
                <a:gd name="T1" fmla="*/ 3 h 303"/>
                <a:gd name="T2" fmla="*/ 298 w 343"/>
                <a:gd name="T3" fmla="*/ 0 h 303"/>
                <a:gd name="T4" fmla="*/ 276 w 343"/>
                <a:gd name="T5" fmla="*/ 6 h 303"/>
                <a:gd name="T6" fmla="*/ 261 w 343"/>
                <a:gd name="T7" fmla="*/ 26 h 303"/>
                <a:gd name="T8" fmla="*/ 261 w 343"/>
                <a:gd name="T9" fmla="*/ 63 h 303"/>
                <a:gd name="T10" fmla="*/ 261 w 343"/>
                <a:gd name="T11" fmla="*/ 96 h 303"/>
                <a:gd name="T12" fmla="*/ 252 w 343"/>
                <a:gd name="T13" fmla="*/ 118 h 303"/>
                <a:gd name="T14" fmla="*/ 229 w 343"/>
                <a:gd name="T15" fmla="*/ 128 h 303"/>
                <a:gd name="T16" fmla="*/ 191 w 343"/>
                <a:gd name="T17" fmla="*/ 128 h 303"/>
                <a:gd name="T18" fmla="*/ 152 w 343"/>
                <a:gd name="T19" fmla="*/ 140 h 303"/>
                <a:gd name="T20" fmla="*/ 121 w 343"/>
                <a:gd name="T21" fmla="*/ 164 h 303"/>
                <a:gd name="T22" fmla="*/ 105 w 343"/>
                <a:gd name="T23" fmla="*/ 196 h 303"/>
                <a:gd name="T24" fmla="*/ 106 w 343"/>
                <a:gd name="T25" fmla="*/ 232 h 303"/>
                <a:gd name="T26" fmla="*/ 91 w 343"/>
                <a:gd name="T27" fmla="*/ 257 h 303"/>
                <a:gd name="T28" fmla="*/ 63 w 343"/>
                <a:gd name="T29" fmla="*/ 269 h 303"/>
                <a:gd name="T30" fmla="*/ 32 w 343"/>
                <a:gd name="T31" fmla="*/ 270 h 303"/>
                <a:gd name="T32" fmla="*/ 14 w 343"/>
                <a:gd name="T33" fmla="*/ 268 h 303"/>
                <a:gd name="T34" fmla="*/ 0 w 343"/>
                <a:gd name="T35" fmla="*/ 283 h 303"/>
                <a:gd name="T36" fmla="*/ 22 w 343"/>
                <a:gd name="T37" fmla="*/ 301 h 303"/>
                <a:gd name="T38" fmla="*/ 60 w 343"/>
                <a:gd name="T39" fmla="*/ 302 h 303"/>
                <a:gd name="T40" fmla="*/ 101 w 343"/>
                <a:gd name="T41" fmla="*/ 290 h 303"/>
                <a:gd name="T42" fmla="*/ 130 w 343"/>
                <a:gd name="T43" fmla="*/ 266 h 303"/>
                <a:gd name="T44" fmla="*/ 136 w 343"/>
                <a:gd name="T45" fmla="*/ 233 h 303"/>
                <a:gd name="T46" fmla="*/ 145 w 343"/>
                <a:gd name="T47" fmla="*/ 202 h 303"/>
                <a:gd name="T48" fmla="*/ 162 w 343"/>
                <a:gd name="T49" fmla="*/ 178 h 303"/>
                <a:gd name="T50" fmla="*/ 190 w 343"/>
                <a:gd name="T51" fmla="*/ 167 h 303"/>
                <a:gd name="T52" fmla="*/ 223 w 343"/>
                <a:gd name="T53" fmla="*/ 171 h 303"/>
                <a:gd name="T54" fmla="*/ 255 w 343"/>
                <a:gd name="T55" fmla="*/ 164 h 303"/>
                <a:gd name="T56" fmla="*/ 276 w 343"/>
                <a:gd name="T57" fmla="*/ 146 h 303"/>
                <a:gd name="T58" fmla="*/ 289 w 343"/>
                <a:gd name="T59" fmla="*/ 117 h 303"/>
                <a:gd name="T60" fmla="*/ 290 w 343"/>
                <a:gd name="T61" fmla="*/ 80 h 303"/>
                <a:gd name="T62" fmla="*/ 294 w 343"/>
                <a:gd name="T63" fmla="*/ 51 h 303"/>
                <a:gd name="T64" fmla="*/ 302 w 343"/>
                <a:gd name="T65" fmla="*/ 35 h 303"/>
                <a:gd name="T66" fmla="*/ 317 w 343"/>
                <a:gd name="T67" fmla="*/ 36 h 303"/>
                <a:gd name="T68" fmla="*/ 336 w 343"/>
                <a:gd name="T69" fmla="*/ 49 h 303"/>
                <a:gd name="T70" fmla="*/ 343 w 343"/>
                <a:gd name="T71" fmla="*/ 44 h 303"/>
                <a:gd name="T72" fmla="*/ 339 w 343"/>
                <a:gd name="T73" fmla="*/ 26 h 303"/>
                <a:gd name="T74" fmla="*/ 326 w 343"/>
                <a:gd name="T75" fmla="*/ 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" h="303">
                  <a:moveTo>
                    <a:pt x="318" y="3"/>
                  </a:moveTo>
                  <a:lnTo>
                    <a:pt x="316" y="3"/>
                  </a:lnTo>
                  <a:lnTo>
                    <a:pt x="308" y="2"/>
                  </a:lnTo>
                  <a:lnTo>
                    <a:pt x="298" y="0"/>
                  </a:lnTo>
                  <a:lnTo>
                    <a:pt x="287" y="2"/>
                  </a:lnTo>
                  <a:lnTo>
                    <a:pt x="276" y="6"/>
                  </a:lnTo>
                  <a:lnTo>
                    <a:pt x="267" y="13"/>
                  </a:lnTo>
                  <a:lnTo>
                    <a:pt x="261" y="26"/>
                  </a:lnTo>
                  <a:lnTo>
                    <a:pt x="260" y="43"/>
                  </a:lnTo>
                  <a:lnTo>
                    <a:pt x="261" y="63"/>
                  </a:lnTo>
                  <a:lnTo>
                    <a:pt x="263" y="81"/>
                  </a:lnTo>
                  <a:lnTo>
                    <a:pt x="261" y="96"/>
                  </a:lnTo>
                  <a:lnTo>
                    <a:pt x="258" y="109"/>
                  </a:lnTo>
                  <a:lnTo>
                    <a:pt x="252" y="118"/>
                  </a:lnTo>
                  <a:lnTo>
                    <a:pt x="243" y="125"/>
                  </a:lnTo>
                  <a:lnTo>
                    <a:pt x="229" y="128"/>
                  </a:lnTo>
                  <a:lnTo>
                    <a:pt x="212" y="128"/>
                  </a:lnTo>
                  <a:lnTo>
                    <a:pt x="191" y="128"/>
                  </a:lnTo>
                  <a:lnTo>
                    <a:pt x="172" y="133"/>
                  </a:lnTo>
                  <a:lnTo>
                    <a:pt x="152" y="140"/>
                  </a:lnTo>
                  <a:lnTo>
                    <a:pt x="135" y="150"/>
                  </a:lnTo>
                  <a:lnTo>
                    <a:pt x="121" y="164"/>
                  </a:lnTo>
                  <a:lnTo>
                    <a:pt x="111" y="179"/>
                  </a:lnTo>
                  <a:lnTo>
                    <a:pt x="105" y="196"/>
                  </a:lnTo>
                  <a:lnTo>
                    <a:pt x="106" y="215"/>
                  </a:lnTo>
                  <a:lnTo>
                    <a:pt x="106" y="232"/>
                  </a:lnTo>
                  <a:lnTo>
                    <a:pt x="101" y="246"/>
                  </a:lnTo>
                  <a:lnTo>
                    <a:pt x="91" y="257"/>
                  </a:lnTo>
                  <a:lnTo>
                    <a:pt x="78" y="264"/>
                  </a:lnTo>
                  <a:lnTo>
                    <a:pt x="63" y="269"/>
                  </a:lnTo>
                  <a:lnTo>
                    <a:pt x="47" y="271"/>
                  </a:lnTo>
                  <a:lnTo>
                    <a:pt x="32" y="270"/>
                  </a:lnTo>
                  <a:lnTo>
                    <a:pt x="18" y="265"/>
                  </a:lnTo>
                  <a:lnTo>
                    <a:pt x="14" y="268"/>
                  </a:lnTo>
                  <a:lnTo>
                    <a:pt x="5" y="273"/>
                  </a:lnTo>
                  <a:lnTo>
                    <a:pt x="0" y="283"/>
                  </a:lnTo>
                  <a:lnTo>
                    <a:pt x="9" y="295"/>
                  </a:lnTo>
                  <a:lnTo>
                    <a:pt x="22" y="301"/>
                  </a:lnTo>
                  <a:lnTo>
                    <a:pt x="39" y="303"/>
                  </a:lnTo>
                  <a:lnTo>
                    <a:pt x="60" y="302"/>
                  </a:lnTo>
                  <a:lnTo>
                    <a:pt x="81" y="298"/>
                  </a:lnTo>
                  <a:lnTo>
                    <a:pt x="101" y="290"/>
                  </a:lnTo>
                  <a:lnTo>
                    <a:pt x="119" y="279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3"/>
                  </a:lnTo>
                  <a:lnTo>
                    <a:pt x="139" y="217"/>
                  </a:lnTo>
                  <a:lnTo>
                    <a:pt x="145" y="202"/>
                  </a:lnTo>
                  <a:lnTo>
                    <a:pt x="153" y="188"/>
                  </a:lnTo>
                  <a:lnTo>
                    <a:pt x="162" y="178"/>
                  </a:lnTo>
                  <a:lnTo>
                    <a:pt x="175" y="171"/>
                  </a:lnTo>
                  <a:lnTo>
                    <a:pt x="190" y="167"/>
                  </a:lnTo>
                  <a:lnTo>
                    <a:pt x="206" y="169"/>
                  </a:lnTo>
                  <a:lnTo>
                    <a:pt x="223" y="171"/>
                  </a:lnTo>
                  <a:lnTo>
                    <a:pt x="240" y="169"/>
                  </a:lnTo>
                  <a:lnTo>
                    <a:pt x="255" y="164"/>
                  </a:lnTo>
                  <a:lnTo>
                    <a:pt x="266" y="156"/>
                  </a:lnTo>
                  <a:lnTo>
                    <a:pt x="276" y="146"/>
                  </a:lnTo>
                  <a:lnTo>
                    <a:pt x="284" y="132"/>
                  </a:lnTo>
                  <a:lnTo>
                    <a:pt x="289" y="117"/>
                  </a:lnTo>
                  <a:lnTo>
                    <a:pt x="290" y="98"/>
                  </a:lnTo>
                  <a:lnTo>
                    <a:pt x="290" y="80"/>
                  </a:lnTo>
                  <a:lnTo>
                    <a:pt x="291" y="65"/>
                  </a:lnTo>
                  <a:lnTo>
                    <a:pt x="294" y="51"/>
                  </a:lnTo>
                  <a:lnTo>
                    <a:pt x="297" y="42"/>
                  </a:lnTo>
                  <a:lnTo>
                    <a:pt x="302" y="35"/>
                  </a:lnTo>
                  <a:lnTo>
                    <a:pt x="309" y="34"/>
                  </a:lnTo>
                  <a:lnTo>
                    <a:pt x="317" y="36"/>
                  </a:lnTo>
                  <a:lnTo>
                    <a:pt x="327" y="43"/>
                  </a:lnTo>
                  <a:lnTo>
                    <a:pt x="336" y="49"/>
                  </a:lnTo>
                  <a:lnTo>
                    <a:pt x="341" y="49"/>
                  </a:lnTo>
                  <a:lnTo>
                    <a:pt x="343" y="44"/>
                  </a:lnTo>
                  <a:lnTo>
                    <a:pt x="342" y="36"/>
                  </a:lnTo>
                  <a:lnTo>
                    <a:pt x="339" y="26"/>
                  </a:lnTo>
                  <a:lnTo>
                    <a:pt x="334" y="17"/>
                  </a:lnTo>
                  <a:lnTo>
                    <a:pt x="326" y="8"/>
                  </a:lnTo>
                  <a:lnTo>
                    <a:pt x="31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7" name="Freeform 45"/>
            <p:cNvSpPr>
              <a:spLocks/>
            </p:cNvSpPr>
            <p:nvPr/>
          </p:nvSpPr>
          <p:spPr bwMode="auto">
            <a:xfrm>
              <a:off x="4368" y="768"/>
              <a:ext cx="85" cy="63"/>
            </a:xfrm>
            <a:custGeom>
              <a:avLst/>
              <a:gdLst>
                <a:gd name="T0" fmla="*/ 316 w 346"/>
                <a:gd name="T1" fmla="*/ 2 h 303"/>
                <a:gd name="T2" fmla="*/ 298 w 346"/>
                <a:gd name="T3" fmla="*/ 0 h 303"/>
                <a:gd name="T4" fmla="*/ 277 w 346"/>
                <a:gd name="T5" fmla="*/ 6 h 303"/>
                <a:gd name="T6" fmla="*/ 262 w 346"/>
                <a:gd name="T7" fmla="*/ 25 h 303"/>
                <a:gd name="T8" fmla="*/ 262 w 346"/>
                <a:gd name="T9" fmla="*/ 62 h 303"/>
                <a:gd name="T10" fmla="*/ 262 w 346"/>
                <a:gd name="T11" fmla="*/ 96 h 303"/>
                <a:gd name="T12" fmla="*/ 252 w 346"/>
                <a:gd name="T13" fmla="*/ 118 h 303"/>
                <a:gd name="T14" fmla="*/ 229 w 346"/>
                <a:gd name="T15" fmla="*/ 128 h 303"/>
                <a:gd name="T16" fmla="*/ 191 w 346"/>
                <a:gd name="T17" fmla="*/ 128 h 303"/>
                <a:gd name="T18" fmla="*/ 152 w 346"/>
                <a:gd name="T19" fmla="*/ 139 h 303"/>
                <a:gd name="T20" fmla="*/ 121 w 346"/>
                <a:gd name="T21" fmla="*/ 164 h 303"/>
                <a:gd name="T22" fmla="*/ 105 w 346"/>
                <a:gd name="T23" fmla="*/ 196 h 303"/>
                <a:gd name="T24" fmla="*/ 106 w 346"/>
                <a:gd name="T25" fmla="*/ 232 h 303"/>
                <a:gd name="T26" fmla="*/ 91 w 346"/>
                <a:gd name="T27" fmla="*/ 257 h 303"/>
                <a:gd name="T28" fmla="*/ 64 w 346"/>
                <a:gd name="T29" fmla="*/ 268 h 303"/>
                <a:gd name="T30" fmla="*/ 32 w 346"/>
                <a:gd name="T31" fmla="*/ 270 h 303"/>
                <a:gd name="T32" fmla="*/ 14 w 346"/>
                <a:gd name="T33" fmla="*/ 267 h 303"/>
                <a:gd name="T34" fmla="*/ 0 w 346"/>
                <a:gd name="T35" fmla="*/ 282 h 303"/>
                <a:gd name="T36" fmla="*/ 22 w 346"/>
                <a:gd name="T37" fmla="*/ 301 h 303"/>
                <a:gd name="T38" fmla="*/ 60 w 346"/>
                <a:gd name="T39" fmla="*/ 302 h 303"/>
                <a:gd name="T40" fmla="*/ 102 w 346"/>
                <a:gd name="T41" fmla="*/ 289 h 303"/>
                <a:gd name="T42" fmla="*/ 130 w 346"/>
                <a:gd name="T43" fmla="*/ 266 h 303"/>
                <a:gd name="T44" fmla="*/ 136 w 346"/>
                <a:gd name="T45" fmla="*/ 233 h 303"/>
                <a:gd name="T46" fmla="*/ 145 w 346"/>
                <a:gd name="T47" fmla="*/ 204 h 303"/>
                <a:gd name="T48" fmla="*/ 163 w 346"/>
                <a:gd name="T49" fmla="*/ 182 h 303"/>
                <a:gd name="T50" fmla="*/ 190 w 346"/>
                <a:gd name="T51" fmla="*/ 169 h 303"/>
                <a:gd name="T52" fmla="*/ 224 w 346"/>
                <a:gd name="T53" fmla="*/ 167 h 303"/>
                <a:gd name="T54" fmla="*/ 251 w 346"/>
                <a:gd name="T55" fmla="*/ 159 h 303"/>
                <a:gd name="T56" fmla="*/ 269 w 346"/>
                <a:gd name="T57" fmla="*/ 143 h 303"/>
                <a:gd name="T58" fmla="*/ 278 w 346"/>
                <a:gd name="T59" fmla="*/ 115 h 303"/>
                <a:gd name="T60" fmla="*/ 280 w 346"/>
                <a:gd name="T61" fmla="*/ 81 h 303"/>
                <a:gd name="T62" fmla="*/ 286 w 346"/>
                <a:gd name="T63" fmla="*/ 53 h 303"/>
                <a:gd name="T64" fmla="*/ 297 w 346"/>
                <a:gd name="T65" fmla="*/ 38 h 303"/>
                <a:gd name="T66" fmla="*/ 316 w 346"/>
                <a:gd name="T67" fmla="*/ 37 h 303"/>
                <a:gd name="T68" fmla="*/ 338 w 346"/>
                <a:gd name="T69" fmla="*/ 47 h 303"/>
                <a:gd name="T70" fmla="*/ 346 w 346"/>
                <a:gd name="T71" fmla="*/ 42 h 303"/>
                <a:gd name="T72" fmla="*/ 340 w 346"/>
                <a:gd name="T73" fmla="*/ 24 h 303"/>
                <a:gd name="T74" fmla="*/ 327 w 346"/>
                <a:gd name="T75" fmla="*/ 7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6" h="303">
                  <a:moveTo>
                    <a:pt x="318" y="2"/>
                  </a:moveTo>
                  <a:lnTo>
                    <a:pt x="316" y="2"/>
                  </a:lnTo>
                  <a:lnTo>
                    <a:pt x="308" y="1"/>
                  </a:lnTo>
                  <a:lnTo>
                    <a:pt x="298" y="0"/>
                  </a:lnTo>
                  <a:lnTo>
                    <a:pt x="287" y="1"/>
                  </a:lnTo>
                  <a:lnTo>
                    <a:pt x="277" y="6"/>
                  </a:lnTo>
                  <a:lnTo>
                    <a:pt x="267" y="13"/>
                  </a:lnTo>
                  <a:lnTo>
                    <a:pt x="262" y="25"/>
                  </a:lnTo>
                  <a:lnTo>
                    <a:pt x="260" y="43"/>
                  </a:lnTo>
                  <a:lnTo>
                    <a:pt x="262" y="62"/>
                  </a:lnTo>
                  <a:lnTo>
                    <a:pt x="263" y="81"/>
                  </a:lnTo>
                  <a:lnTo>
                    <a:pt x="262" y="96"/>
                  </a:lnTo>
                  <a:lnTo>
                    <a:pt x="258" y="108"/>
                  </a:lnTo>
                  <a:lnTo>
                    <a:pt x="252" y="118"/>
                  </a:lnTo>
                  <a:lnTo>
                    <a:pt x="243" y="124"/>
                  </a:lnTo>
                  <a:lnTo>
                    <a:pt x="229" y="128"/>
                  </a:lnTo>
                  <a:lnTo>
                    <a:pt x="212" y="128"/>
                  </a:lnTo>
                  <a:lnTo>
                    <a:pt x="191" y="128"/>
                  </a:lnTo>
                  <a:lnTo>
                    <a:pt x="172" y="133"/>
                  </a:lnTo>
                  <a:lnTo>
                    <a:pt x="152" y="139"/>
                  </a:lnTo>
                  <a:lnTo>
                    <a:pt x="135" y="150"/>
                  </a:lnTo>
                  <a:lnTo>
                    <a:pt x="121" y="164"/>
                  </a:lnTo>
                  <a:lnTo>
                    <a:pt x="111" y="179"/>
                  </a:lnTo>
                  <a:lnTo>
                    <a:pt x="105" y="196"/>
                  </a:lnTo>
                  <a:lnTo>
                    <a:pt x="106" y="214"/>
                  </a:lnTo>
                  <a:lnTo>
                    <a:pt x="106" y="232"/>
                  </a:lnTo>
                  <a:lnTo>
                    <a:pt x="102" y="245"/>
                  </a:lnTo>
                  <a:lnTo>
                    <a:pt x="91" y="257"/>
                  </a:lnTo>
                  <a:lnTo>
                    <a:pt x="78" y="264"/>
                  </a:lnTo>
                  <a:lnTo>
                    <a:pt x="64" y="268"/>
                  </a:lnTo>
                  <a:lnTo>
                    <a:pt x="47" y="271"/>
                  </a:lnTo>
                  <a:lnTo>
                    <a:pt x="32" y="270"/>
                  </a:lnTo>
                  <a:lnTo>
                    <a:pt x="19" y="265"/>
                  </a:lnTo>
                  <a:lnTo>
                    <a:pt x="14" y="267"/>
                  </a:lnTo>
                  <a:lnTo>
                    <a:pt x="5" y="273"/>
                  </a:lnTo>
                  <a:lnTo>
                    <a:pt x="0" y="282"/>
                  </a:lnTo>
                  <a:lnTo>
                    <a:pt x="9" y="295"/>
                  </a:lnTo>
                  <a:lnTo>
                    <a:pt x="22" y="301"/>
                  </a:lnTo>
                  <a:lnTo>
                    <a:pt x="39" y="303"/>
                  </a:lnTo>
                  <a:lnTo>
                    <a:pt x="60" y="302"/>
                  </a:lnTo>
                  <a:lnTo>
                    <a:pt x="81" y="297"/>
                  </a:lnTo>
                  <a:lnTo>
                    <a:pt x="102" y="289"/>
                  </a:lnTo>
                  <a:lnTo>
                    <a:pt x="119" y="279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3"/>
                  </a:lnTo>
                  <a:lnTo>
                    <a:pt x="140" y="218"/>
                  </a:lnTo>
                  <a:lnTo>
                    <a:pt x="145" y="204"/>
                  </a:lnTo>
                  <a:lnTo>
                    <a:pt x="153" y="191"/>
                  </a:lnTo>
                  <a:lnTo>
                    <a:pt x="163" y="182"/>
                  </a:lnTo>
                  <a:lnTo>
                    <a:pt x="175" y="174"/>
                  </a:lnTo>
                  <a:lnTo>
                    <a:pt x="190" y="169"/>
                  </a:lnTo>
                  <a:lnTo>
                    <a:pt x="206" y="168"/>
                  </a:lnTo>
                  <a:lnTo>
                    <a:pt x="224" y="167"/>
                  </a:lnTo>
                  <a:lnTo>
                    <a:pt x="239" y="165"/>
                  </a:lnTo>
                  <a:lnTo>
                    <a:pt x="251" y="159"/>
                  </a:lnTo>
                  <a:lnTo>
                    <a:pt x="262" y="152"/>
                  </a:lnTo>
                  <a:lnTo>
                    <a:pt x="269" y="143"/>
                  </a:lnTo>
                  <a:lnTo>
                    <a:pt x="274" y="130"/>
                  </a:lnTo>
                  <a:lnTo>
                    <a:pt x="278" y="115"/>
                  </a:lnTo>
                  <a:lnTo>
                    <a:pt x="279" y="98"/>
                  </a:lnTo>
                  <a:lnTo>
                    <a:pt x="280" y="81"/>
                  </a:lnTo>
                  <a:lnTo>
                    <a:pt x="281" y="65"/>
                  </a:lnTo>
                  <a:lnTo>
                    <a:pt x="286" y="53"/>
                  </a:lnTo>
                  <a:lnTo>
                    <a:pt x="290" y="44"/>
                  </a:lnTo>
                  <a:lnTo>
                    <a:pt x="297" y="38"/>
                  </a:lnTo>
                  <a:lnTo>
                    <a:pt x="305" y="36"/>
                  </a:lnTo>
                  <a:lnTo>
                    <a:pt x="316" y="37"/>
                  </a:lnTo>
                  <a:lnTo>
                    <a:pt x="327" y="43"/>
                  </a:lnTo>
                  <a:lnTo>
                    <a:pt x="338" y="47"/>
                  </a:lnTo>
                  <a:lnTo>
                    <a:pt x="343" y="46"/>
                  </a:lnTo>
                  <a:lnTo>
                    <a:pt x="346" y="42"/>
                  </a:lnTo>
                  <a:lnTo>
                    <a:pt x="345" y="33"/>
                  </a:lnTo>
                  <a:lnTo>
                    <a:pt x="340" y="24"/>
                  </a:lnTo>
                  <a:lnTo>
                    <a:pt x="334" y="15"/>
                  </a:lnTo>
                  <a:lnTo>
                    <a:pt x="327" y="7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8" name="Freeform 46"/>
            <p:cNvSpPr>
              <a:spLocks/>
            </p:cNvSpPr>
            <p:nvPr/>
          </p:nvSpPr>
          <p:spPr bwMode="auto">
            <a:xfrm>
              <a:off x="4373" y="758"/>
              <a:ext cx="84" cy="63"/>
            </a:xfrm>
            <a:custGeom>
              <a:avLst/>
              <a:gdLst>
                <a:gd name="T0" fmla="*/ 316 w 345"/>
                <a:gd name="T1" fmla="*/ 2 h 303"/>
                <a:gd name="T2" fmla="*/ 299 w 345"/>
                <a:gd name="T3" fmla="*/ 0 h 303"/>
                <a:gd name="T4" fmla="*/ 276 w 345"/>
                <a:gd name="T5" fmla="*/ 5 h 303"/>
                <a:gd name="T6" fmla="*/ 261 w 345"/>
                <a:gd name="T7" fmla="*/ 25 h 303"/>
                <a:gd name="T8" fmla="*/ 262 w 345"/>
                <a:gd name="T9" fmla="*/ 62 h 303"/>
                <a:gd name="T10" fmla="*/ 261 w 345"/>
                <a:gd name="T11" fmla="*/ 95 h 303"/>
                <a:gd name="T12" fmla="*/ 253 w 345"/>
                <a:gd name="T13" fmla="*/ 117 h 303"/>
                <a:gd name="T14" fmla="*/ 230 w 345"/>
                <a:gd name="T15" fmla="*/ 128 h 303"/>
                <a:gd name="T16" fmla="*/ 192 w 345"/>
                <a:gd name="T17" fmla="*/ 128 h 303"/>
                <a:gd name="T18" fmla="*/ 152 w 345"/>
                <a:gd name="T19" fmla="*/ 139 h 303"/>
                <a:gd name="T20" fmla="*/ 121 w 345"/>
                <a:gd name="T21" fmla="*/ 163 h 303"/>
                <a:gd name="T22" fmla="*/ 105 w 345"/>
                <a:gd name="T23" fmla="*/ 196 h 303"/>
                <a:gd name="T24" fmla="*/ 106 w 345"/>
                <a:gd name="T25" fmla="*/ 231 h 303"/>
                <a:gd name="T26" fmla="*/ 91 w 345"/>
                <a:gd name="T27" fmla="*/ 257 h 303"/>
                <a:gd name="T28" fmla="*/ 64 w 345"/>
                <a:gd name="T29" fmla="*/ 268 h 303"/>
                <a:gd name="T30" fmla="*/ 33 w 345"/>
                <a:gd name="T31" fmla="*/ 269 h 303"/>
                <a:gd name="T32" fmla="*/ 14 w 345"/>
                <a:gd name="T33" fmla="*/ 267 h 303"/>
                <a:gd name="T34" fmla="*/ 0 w 345"/>
                <a:gd name="T35" fmla="*/ 282 h 303"/>
                <a:gd name="T36" fmla="*/ 22 w 345"/>
                <a:gd name="T37" fmla="*/ 300 h 303"/>
                <a:gd name="T38" fmla="*/ 60 w 345"/>
                <a:gd name="T39" fmla="*/ 302 h 303"/>
                <a:gd name="T40" fmla="*/ 102 w 345"/>
                <a:gd name="T41" fmla="*/ 289 h 303"/>
                <a:gd name="T42" fmla="*/ 130 w 345"/>
                <a:gd name="T43" fmla="*/ 266 h 303"/>
                <a:gd name="T44" fmla="*/ 136 w 345"/>
                <a:gd name="T45" fmla="*/ 232 h 303"/>
                <a:gd name="T46" fmla="*/ 145 w 345"/>
                <a:gd name="T47" fmla="*/ 201 h 303"/>
                <a:gd name="T48" fmla="*/ 163 w 345"/>
                <a:gd name="T49" fmla="*/ 177 h 303"/>
                <a:gd name="T50" fmla="*/ 190 w 345"/>
                <a:gd name="T51" fmla="*/ 167 h 303"/>
                <a:gd name="T52" fmla="*/ 224 w 345"/>
                <a:gd name="T53" fmla="*/ 170 h 303"/>
                <a:gd name="T54" fmla="*/ 250 w 345"/>
                <a:gd name="T55" fmla="*/ 163 h 303"/>
                <a:gd name="T56" fmla="*/ 269 w 345"/>
                <a:gd name="T57" fmla="*/ 145 h 303"/>
                <a:gd name="T58" fmla="*/ 278 w 345"/>
                <a:gd name="T59" fmla="*/ 116 h 303"/>
                <a:gd name="T60" fmla="*/ 280 w 345"/>
                <a:gd name="T61" fmla="*/ 80 h 303"/>
                <a:gd name="T62" fmla="*/ 286 w 345"/>
                <a:gd name="T63" fmla="*/ 53 h 303"/>
                <a:gd name="T64" fmla="*/ 297 w 345"/>
                <a:gd name="T65" fmla="*/ 38 h 303"/>
                <a:gd name="T66" fmla="*/ 316 w 345"/>
                <a:gd name="T67" fmla="*/ 37 h 303"/>
                <a:gd name="T68" fmla="*/ 338 w 345"/>
                <a:gd name="T69" fmla="*/ 47 h 303"/>
                <a:gd name="T70" fmla="*/ 345 w 345"/>
                <a:gd name="T71" fmla="*/ 41 h 303"/>
                <a:gd name="T72" fmla="*/ 340 w 345"/>
                <a:gd name="T73" fmla="*/ 25 h 303"/>
                <a:gd name="T74" fmla="*/ 327 w 345"/>
                <a:gd name="T75" fmla="*/ 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5" h="303">
                  <a:moveTo>
                    <a:pt x="318" y="2"/>
                  </a:moveTo>
                  <a:lnTo>
                    <a:pt x="316" y="2"/>
                  </a:lnTo>
                  <a:lnTo>
                    <a:pt x="308" y="1"/>
                  </a:lnTo>
                  <a:lnTo>
                    <a:pt x="299" y="0"/>
                  </a:lnTo>
                  <a:lnTo>
                    <a:pt x="287" y="1"/>
                  </a:lnTo>
                  <a:lnTo>
                    <a:pt x="276" y="5"/>
                  </a:lnTo>
                  <a:lnTo>
                    <a:pt x="266" y="12"/>
                  </a:lnTo>
                  <a:lnTo>
                    <a:pt x="261" y="25"/>
                  </a:lnTo>
                  <a:lnTo>
                    <a:pt x="259" y="42"/>
                  </a:lnTo>
                  <a:lnTo>
                    <a:pt x="262" y="62"/>
                  </a:lnTo>
                  <a:lnTo>
                    <a:pt x="262" y="80"/>
                  </a:lnTo>
                  <a:lnTo>
                    <a:pt x="261" y="95"/>
                  </a:lnTo>
                  <a:lnTo>
                    <a:pt x="258" y="108"/>
                  </a:lnTo>
                  <a:lnTo>
                    <a:pt x="253" y="117"/>
                  </a:lnTo>
                  <a:lnTo>
                    <a:pt x="243" y="124"/>
                  </a:lnTo>
                  <a:lnTo>
                    <a:pt x="230" y="128"/>
                  </a:lnTo>
                  <a:lnTo>
                    <a:pt x="212" y="128"/>
                  </a:lnTo>
                  <a:lnTo>
                    <a:pt x="192" y="128"/>
                  </a:lnTo>
                  <a:lnTo>
                    <a:pt x="172" y="132"/>
                  </a:lnTo>
                  <a:lnTo>
                    <a:pt x="152" y="139"/>
                  </a:lnTo>
                  <a:lnTo>
                    <a:pt x="135" y="149"/>
                  </a:lnTo>
                  <a:lnTo>
                    <a:pt x="121" y="163"/>
                  </a:lnTo>
                  <a:lnTo>
                    <a:pt x="111" y="178"/>
                  </a:lnTo>
                  <a:lnTo>
                    <a:pt x="105" y="196"/>
                  </a:lnTo>
                  <a:lnTo>
                    <a:pt x="106" y="214"/>
                  </a:lnTo>
                  <a:lnTo>
                    <a:pt x="106" y="231"/>
                  </a:lnTo>
                  <a:lnTo>
                    <a:pt x="102" y="245"/>
                  </a:lnTo>
                  <a:lnTo>
                    <a:pt x="91" y="257"/>
                  </a:lnTo>
                  <a:lnTo>
                    <a:pt x="79" y="264"/>
                  </a:lnTo>
                  <a:lnTo>
                    <a:pt x="64" y="268"/>
                  </a:lnTo>
                  <a:lnTo>
                    <a:pt x="48" y="270"/>
                  </a:lnTo>
                  <a:lnTo>
                    <a:pt x="33" y="269"/>
                  </a:lnTo>
                  <a:lnTo>
                    <a:pt x="19" y="265"/>
                  </a:lnTo>
                  <a:lnTo>
                    <a:pt x="14" y="267"/>
                  </a:lnTo>
                  <a:lnTo>
                    <a:pt x="5" y="273"/>
                  </a:lnTo>
                  <a:lnTo>
                    <a:pt x="0" y="282"/>
                  </a:lnTo>
                  <a:lnTo>
                    <a:pt x="10" y="295"/>
                  </a:lnTo>
                  <a:lnTo>
                    <a:pt x="22" y="300"/>
                  </a:lnTo>
                  <a:lnTo>
                    <a:pt x="40" y="303"/>
                  </a:lnTo>
                  <a:lnTo>
                    <a:pt x="60" y="302"/>
                  </a:lnTo>
                  <a:lnTo>
                    <a:pt x="81" y="297"/>
                  </a:lnTo>
                  <a:lnTo>
                    <a:pt x="102" y="289"/>
                  </a:lnTo>
                  <a:lnTo>
                    <a:pt x="119" y="278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2"/>
                  </a:lnTo>
                  <a:lnTo>
                    <a:pt x="140" y="216"/>
                  </a:lnTo>
                  <a:lnTo>
                    <a:pt x="145" y="201"/>
                  </a:lnTo>
                  <a:lnTo>
                    <a:pt x="154" y="187"/>
                  </a:lnTo>
                  <a:lnTo>
                    <a:pt x="163" y="177"/>
                  </a:lnTo>
                  <a:lnTo>
                    <a:pt x="175" y="170"/>
                  </a:lnTo>
                  <a:lnTo>
                    <a:pt x="190" y="167"/>
                  </a:lnTo>
                  <a:lnTo>
                    <a:pt x="206" y="168"/>
                  </a:lnTo>
                  <a:lnTo>
                    <a:pt x="224" y="170"/>
                  </a:lnTo>
                  <a:lnTo>
                    <a:pt x="239" y="168"/>
                  </a:lnTo>
                  <a:lnTo>
                    <a:pt x="250" y="163"/>
                  </a:lnTo>
                  <a:lnTo>
                    <a:pt x="261" y="155"/>
                  </a:lnTo>
                  <a:lnTo>
                    <a:pt x="269" y="145"/>
                  </a:lnTo>
                  <a:lnTo>
                    <a:pt x="274" y="131"/>
                  </a:lnTo>
                  <a:lnTo>
                    <a:pt x="278" y="116"/>
                  </a:lnTo>
                  <a:lnTo>
                    <a:pt x="279" y="98"/>
                  </a:lnTo>
                  <a:lnTo>
                    <a:pt x="280" y="80"/>
                  </a:lnTo>
                  <a:lnTo>
                    <a:pt x="281" y="64"/>
                  </a:lnTo>
                  <a:lnTo>
                    <a:pt x="286" y="53"/>
                  </a:lnTo>
                  <a:lnTo>
                    <a:pt x="291" y="43"/>
                  </a:lnTo>
                  <a:lnTo>
                    <a:pt x="297" y="38"/>
                  </a:lnTo>
                  <a:lnTo>
                    <a:pt x="306" y="35"/>
                  </a:lnTo>
                  <a:lnTo>
                    <a:pt x="316" y="37"/>
                  </a:lnTo>
                  <a:lnTo>
                    <a:pt x="327" y="42"/>
                  </a:lnTo>
                  <a:lnTo>
                    <a:pt x="338" y="47"/>
                  </a:lnTo>
                  <a:lnTo>
                    <a:pt x="344" y="46"/>
                  </a:lnTo>
                  <a:lnTo>
                    <a:pt x="345" y="41"/>
                  </a:lnTo>
                  <a:lnTo>
                    <a:pt x="344" y="33"/>
                  </a:lnTo>
                  <a:lnTo>
                    <a:pt x="340" y="25"/>
                  </a:lnTo>
                  <a:lnTo>
                    <a:pt x="334" y="16"/>
                  </a:lnTo>
                  <a:lnTo>
                    <a:pt x="327" y="8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9" name="Freeform 47"/>
            <p:cNvSpPr>
              <a:spLocks/>
            </p:cNvSpPr>
            <p:nvPr/>
          </p:nvSpPr>
          <p:spPr bwMode="auto">
            <a:xfrm>
              <a:off x="4248" y="763"/>
              <a:ext cx="31" cy="23"/>
            </a:xfrm>
            <a:custGeom>
              <a:avLst/>
              <a:gdLst>
                <a:gd name="T0" fmla="*/ 3 w 127"/>
                <a:gd name="T1" fmla="*/ 76 h 109"/>
                <a:gd name="T2" fmla="*/ 5 w 127"/>
                <a:gd name="T3" fmla="*/ 75 h 109"/>
                <a:gd name="T4" fmla="*/ 12 w 127"/>
                <a:gd name="T5" fmla="*/ 71 h 109"/>
                <a:gd name="T6" fmla="*/ 22 w 127"/>
                <a:gd name="T7" fmla="*/ 65 h 109"/>
                <a:gd name="T8" fmla="*/ 34 w 127"/>
                <a:gd name="T9" fmla="*/ 57 h 109"/>
                <a:gd name="T10" fmla="*/ 47 w 127"/>
                <a:gd name="T11" fmla="*/ 49 h 109"/>
                <a:gd name="T12" fmla="*/ 60 w 127"/>
                <a:gd name="T13" fmla="*/ 39 h 109"/>
                <a:gd name="T14" fmla="*/ 72 w 127"/>
                <a:gd name="T15" fmla="*/ 27 h 109"/>
                <a:gd name="T16" fmla="*/ 82 w 127"/>
                <a:gd name="T17" fmla="*/ 15 h 109"/>
                <a:gd name="T18" fmla="*/ 91 w 127"/>
                <a:gd name="T19" fmla="*/ 4 h 109"/>
                <a:gd name="T20" fmla="*/ 102 w 127"/>
                <a:gd name="T21" fmla="*/ 0 h 109"/>
                <a:gd name="T22" fmla="*/ 111 w 127"/>
                <a:gd name="T23" fmla="*/ 0 h 109"/>
                <a:gd name="T24" fmla="*/ 120 w 127"/>
                <a:gd name="T25" fmla="*/ 3 h 109"/>
                <a:gd name="T26" fmla="*/ 126 w 127"/>
                <a:gd name="T27" fmla="*/ 10 h 109"/>
                <a:gd name="T28" fmla="*/ 127 w 127"/>
                <a:gd name="T29" fmla="*/ 19 h 109"/>
                <a:gd name="T30" fmla="*/ 125 w 127"/>
                <a:gd name="T31" fmla="*/ 30 h 109"/>
                <a:gd name="T32" fmla="*/ 116 w 127"/>
                <a:gd name="T33" fmla="*/ 42 h 109"/>
                <a:gd name="T34" fmla="*/ 103 w 127"/>
                <a:gd name="T35" fmla="*/ 55 h 109"/>
                <a:gd name="T36" fmla="*/ 91 w 127"/>
                <a:gd name="T37" fmla="*/ 67 h 109"/>
                <a:gd name="T38" fmla="*/ 80 w 127"/>
                <a:gd name="T39" fmla="*/ 78 h 109"/>
                <a:gd name="T40" fmla="*/ 68 w 127"/>
                <a:gd name="T41" fmla="*/ 88 h 109"/>
                <a:gd name="T42" fmla="*/ 58 w 127"/>
                <a:gd name="T43" fmla="*/ 97 h 109"/>
                <a:gd name="T44" fmla="*/ 47 w 127"/>
                <a:gd name="T45" fmla="*/ 103 h 109"/>
                <a:gd name="T46" fmla="*/ 36 w 127"/>
                <a:gd name="T47" fmla="*/ 108 h 109"/>
                <a:gd name="T48" fmla="*/ 26 w 127"/>
                <a:gd name="T49" fmla="*/ 109 h 109"/>
                <a:gd name="T50" fmla="*/ 10 w 127"/>
                <a:gd name="T51" fmla="*/ 107 h 109"/>
                <a:gd name="T52" fmla="*/ 2 w 127"/>
                <a:gd name="T53" fmla="*/ 101 h 109"/>
                <a:gd name="T54" fmla="*/ 0 w 127"/>
                <a:gd name="T55" fmla="*/ 91 h 109"/>
                <a:gd name="T56" fmla="*/ 3 w 127"/>
                <a:gd name="T57" fmla="*/ 7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109">
                  <a:moveTo>
                    <a:pt x="3" y="76"/>
                  </a:moveTo>
                  <a:lnTo>
                    <a:pt x="5" y="75"/>
                  </a:lnTo>
                  <a:lnTo>
                    <a:pt x="12" y="71"/>
                  </a:lnTo>
                  <a:lnTo>
                    <a:pt x="22" y="65"/>
                  </a:lnTo>
                  <a:lnTo>
                    <a:pt x="34" y="57"/>
                  </a:lnTo>
                  <a:lnTo>
                    <a:pt x="47" y="49"/>
                  </a:lnTo>
                  <a:lnTo>
                    <a:pt x="60" y="39"/>
                  </a:lnTo>
                  <a:lnTo>
                    <a:pt x="72" y="27"/>
                  </a:lnTo>
                  <a:lnTo>
                    <a:pt x="82" y="15"/>
                  </a:lnTo>
                  <a:lnTo>
                    <a:pt x="91" y="4"/>
                  </a:lnTo>
                  <a:lnTo>
                    <a:pt x="102" y="0"/>
                  </a:lnTo>
                  <a:lnTo>
                    <a:pt x="111" y="0"/>
                  </a:lnTo>
                  <a:lnTo>
                    <a:pt x="120" y="3"/>
                  </a:lnTo>
                  <a:lnTo>
                    <a:pt x="126" y="10"/>
                  </a:lnTo>
                  <a:lnTo>
                    <a:pt x="127" y="19"/>
                  </a:lnTo>
                  <a:lnTo>
                    <a:pt x="125" y="30"/>
                  </a:lnTo>
                  <a:lnTo>
                    <a:pt x="116" y="42"/>
                  </a:lnTo>
                  <a:lnTo>
                    <a:pt x="103" y="55"/>
                  </a:lnTo>
                  <a:lnTo>
                    <a:pt x="91" y="67"/>
                  </a:lnTo>
                  <a:lnTo>
                    <a:pt x="80" y="78"/>
                  </a:lnTo>
                  <a:lnTo>
                    <a:pt x="68" y="88"/>
                  </a:lnTo>
                  <a:lnTo>
                    <a:pt x="58" y="97"/>
                  </a:lnTo>
                  <a:lnTo>
                    <a:pt x="47" y="103"/>
                  </a:lnTo>
                  <a:lnTo>
                    <a:pt x="36" y="108"/>
                  </a:lnTo>
                  <a:lnTo>
                    <a:pt x="26" y="109"/>
                  </a:lnTo>
                  <a:lnTo>
                    <a:pt x="10" y="107"/>
                  </a:lnTo>
                  <a:lnTo>
                    <a:pt x="2" y="101"/>
                  </a:lnTo>
                  <a:lnTo>
                    <a:pt x="0" y="91"/>
                  </a:lnTo>
                  <a:lnTo>
                    <a:pt x="3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0" name="Freeform 48"/>
            <p:cNvSpPr>
              <a:spLocks/>
            </p:cNvSpPr>
            <p:nvPr/>
          </p:nvSpPr>
          <p:spPr bwMode="auto">
            <a:xfrm>
              <a:off x="4262" y="774"/>
              <a:ext cx="31" cy="22"/>
            </a:xfrm>
            <a:custGeom>
              <a:avLst/>
              <a:gdLst>
                <a:gd name="T0" fmla="*/ 2 w 127"/>
                <a:gd name="T1" fmla="*/ 76 h 110"/>
                <a:gd name="T2" fmla="*/ 4 w 127"/>
                <a:gd name="T3" fmla="*/ 75 h 110"/>
                <a:gd name="T4" fmla="*/ 11 w 127"/>
                <a:gd name="T5" fmla="*/ 72 h 110"/>
                <a:gd name="T6" fmla="*/ 22 w 127"/>
                <a:gd name="T7" fmla="*/ 66 h 110"/>
                <a:gd name="T8" fmla="*/ 33 w 127"/>
                <a:gd name="T9" fmla="*/ 58 h 110"/>
                <a:gd name="T10" fmla="*/ 46 w 127"/>
                <a:gd name="T11" fmla="*/ 49 h 110"/>
                <a:gd name="T12" fmla="*/ 59 w 127"/>
                <a:gd name="T13" fmla="*/ 38 h 110"/>
                <a:gd name="T14" fmla="*/ 71 w 127"/>
                <a:gd name="T15" fmla="*/ 27 h 110"/>
                <a:gd name="T16" fmla="*/ 80 w 127"/>
                <a:gd name="T17" fmla="*/ 14 h 110"/>
                <a:gd name="T18" fmla="*/ 90 w 127"/>
                <a:gd name="T19" fmla="*/ 5 h 110"/>
                <a:gd name="T20" fmla="*/ 100 w 127"/>
                <a:gd name="T21" fmla="*/ 0 h 110"/>
                <a:gd name="T22" fmla="*/ 110 w 127"/>
                <a:gd name="T23" fmla="*/ 0 h 110"/>
                <a:gd name="T24" fmla="*/ 118 w 127"/>
                <a:gd name="T25" fmla="*/ 4 h 110"/>
                <a:gd name="T26" fmla="*/ 125 w 127"/>
                <a:gd name="T27" fmla="*/ 11 h 110"/>
                <a:gd name="T28" fmla="*/ 127 w 127"/>
                <a:gd name="T29" fmla="*/ 20 h 110"/>
                <a:gd name="T30" fmla="*/ 124 w 127"/>
                <a:gd name="T31" fmla="*/ 30 h 110"/>
                <a:gd name="T32" fmla="*/ 115 w 127"/>
                <a:gd name="T33" fmla="*/ 43 h 110"/>
                <a:gd name="T34" fmla="*/ 102 w 127"/>
                <a:gd name="T35" fmla="*/ 56 h 110"/>
                <a:gd name="T36" fmla="*/ 91 w 127"/>
                <a:gd name="T37" fmla="*/ 67 h 110"/>
                <a:gd name="T38" fmla="*/ 78 w 127"/>
                <a:gd name="T39" fmla="*/ 79 h 110"/>
                <a:gd name="T40" fmla="*/ 68 w 127"/>
                <a:gd name="T41" fmla="*/ 89 h 110"/>
                <a:gd name="T42" fmla="*/ 56 w 127"/>
                <a:gd name="T43" fmla="*/ 97 h 110"/>
                <a:gd name="T44" fmla="*/ 46 w 127"/>
                <a:gd name="T45" fmla="*/ 104 h 110"/>
                <a:gd name="T46" fmla="*/ 36 w 127"/>
                <a:gd name="T47" fmla="*/ 109 h 110"/>
                <a:gd name="T48" fmla="*/ 25 w 127"/>
                <a:gd name="T49" fmla="*/ 110 h 110"/>
                <a:gd name="T50" fmla="*/ 9 w 127"/>
                <a:gd name="T51" fmla="*/ 108 h 110"/>
                <a:gd name="T52" fmla="*/ 1 w 127"/>
                <a:gd name="T53" fmla="*/ 102 h 110"/>
                <a:gd name="T54" fmla="*/ 0 w 127"/>
                <a:gd name="T55" fmla="*/ 91 h 110"/>
                <a:gd name="T56" fmla="*/ 2 w 127"/>
                <a:gd name="T57" fmla="*/ 7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110">
                  <a:moveTo>
                    <a:pt x="2" y="76"/>
                  </a:moveTo>
                  <a:lnTo>
                    <a:pt x="4" y="75"/>
                  </a:lnTo>
                  <a:lnTo>
                    <a:pt x="11" y="72"/>
                  </a:lnTo>
                  <a:lnTo>
                    <a:pt x="22" y="66"/>
                  </a:lnTo>
                  <a:lnTo>
                    <a:pt x="33" y="58"/>
                  </a:lnTo>
                  <a:lnTo>
                    <a:pt x="46" y="49"/>
                  </a:lnTo>
                  <a:lnTo>
                    <a:pt x="59" y="38"/>
                  </a:lnTo>
                  <a:lnTo>
                    <a:pt x="71" y="27"/>
                  </a:lnTo>
                  <a:lnTo>
                    <a:pt x="80" y="14"/>
                  </a:lnTo>
                  <a:lnTo>
                    <a:pt x="90" y="5"/>
                  </a:lnTo>
                  <a:lnTo>
                    <a:pt x="100" y="0"/>
                  </a:lnTo>
                  <a:lnTo>
                    <a:pt x="110" y="0"/>
                  </a:lnTo>
                  <a:lnTo>
                    <a:pt x="118" y="4"/>
                  </a:lnTo>
                  <a:lnTo>
                    <a:pt x="125" y="11"/>
                  </a:lnTo>
                  <a:lnTo>
                    <a:pt x="127" y="20"/>
                  </a:lnTo>
                  <a:lnTo>
                    <a:pt x="124" y="30"/>
                  </a:lnTo>
                  <a:lnTo>
                    <a:pt x="115" y="43"/>
                  </a:lnTo>
                  <a:lnTo>
                    <a:pt x="102" y="56"/>
                  </a:lnTo>
                  <a:lnTo>
                    <a:pt x="91" y="67"/>
                  </a:lnTo>
                  <a:lnTo>
                    <a:pt x="78" y="79"/>
                  </a:lnTo>
                  <a:lnTo>
                    <a:pt x="68" y="89"/>
                  </a:lnTo>
                  <a:lnTo>
                    <a:pt x="56" y="97"/>
                  </a:lnTo>
                  <a:lnTo>
                    <a:pt x="46" y="104"/>
                  </a:lnTo>
                  <a:lnTo>
                    <a:pt x="36" y="109"/>
                  </a:lnTo>
                  <a:lnTo>
                    <a:pt x="25" y="110"/>
                  </a:lnTo>
                  <a:lnTo>
                    <a:pt x="9" y="108"/>
                  </a:lnTo>
                  <a:lnTo>
                    <a:pt x="1" y="102"/>
                  </a:lnTo>
                  <a:lnTo>
                    <a:pt x="0" y="91"/>
                  </a:lnTo>
                  <a:lnTo>
                    <a:pt x="2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1" name="Freeform 49"/>
            <p:cNvSpPr>
              <a:spLocks/>
            </p:cNvSpPr>
            <p:nvPr/>
          </p:nvSpPr>
          <p:spPr bwMode="auto">
            <a:xfrm>
              <a:off x="4276" y="784"/>
              <a:ext cx="30" cy="23"/>
            </a:xfrm>
            <a:custGeom>
              <a:avLst/>
              <a:gdLst>
                <a:gd name="T0" fmla="*/ 4 w 128"/>
                <a:gd name="T1" fmla="*/ 77 h 111"/>
                <a:gd name="T2" fmla="*/ 6 w 128"/>
                <a:gd name="T3" fmla="*/ 76 h 111"/>
                <a:gd name="T4" fmla="*/ 13 w 128"/>
                <a:gd name="T5" fmla="*/ 73 h 111"/>
                <a:gd name="T6" fmla="*/ 23 w 128"/>
                <a:gd name="T7" fmla="*/ 67 h 111"/>
                <a:gd name="T8" fmla="*/ 35 w 128"/>
                <a:gd name="T9" fmla="*/ 59 h 111"/>
                <a:gd name="T10" fmla="*/ 47 w 128"/>
                <a:gd name="T11" fmla="*/ 50 h 111"/>
                <a:gd name="T12" fmla="*/ 60 w 128"/>
                <a:gd name="T13" fmla="*/ 39 h 111"/>
                <a:gd name="T14" fmla="*/ 73 w 128"/>
                <a:gd name="T15" fmla="*/ 28 h 111"/>
                <a:gd name="T16" fmla="*/ 82 w 128"/>
                <a:gd name="T17" fmla="*/ 15 h 111"/>
                <a:gd name="T18" fmla="*/ 91 w 128"/>
                <a:gd name="T19" fmla="*/ 6 h 111"/>
                <a:gd name="T20" fmla="*/ 102 w 128"/>
                <a:gd name="T21" fmla="*/ 0 h 111"/>
                <a:gd name="T22" fmla="*/ 112 w 128"/>
                <a:gd name="T23" fmla="*/ 0 h 111"/>
                <a:gd name="T24" fmla="*/ 120 w 128"/>
                <a:gd name="T25" fmla="*/ 3 h 111"/>
                <a:gd name="T26" fmla="*/ 126 w 128"/>
                <a:gd name="T27" fmla="*/ 10 h 111"/>
                <a:gd name="T28" fmla="*/ 128 w 128"/>
                <a:gd name="T29" fmla="*/ 20 h 111"/>
                <a:gd name="T30" fmla="*/ 125 w 128"/>
                <a:gd name="T31" fmla="*/ 31 h 111"/>
                <a:gd name="T32" fmla="*/ 115 w 128"/>
                <a:gd name="T33" fmla="*/ 44 h 111"/>
                <a:gd name="T34" fmla="*/ 103 w 128"/>
                <a:gd name="T35" fmla="*/ 56 h 111"/>
                <a:gd name="T36" fmla="*/ 91 w 128"/>
                <a:gd name="T37" fmla="*/ 68 h 111"/>
                <a:gd name="T38" fmla="*/ 80 w 128"/>
                <a:gd name="T39" fmla="*/ 79 h 111"/>
                <a:gd name="T40" fmla="*/ 69 w 128"/>
                <a:gd name="T41" fmla="*/ 90 h 111"/>
                <a:gd name="T42" fmla="*/ 58 w 128"/>
                <a:gd name="T43" fmla="*/ 98 h 111"/>
                <a:gd name="T44" fmla="*/ 47 w 128"/>
                <a:gd name="T45" fmla="*/ 105 h 111"/>
                <a:gd name="T46" fmla="*/ 36 w 128"/>
                <a:gd name="T47" fmla="*/ 109 h 111"/>
                <a:gd name="T48" fmla="*/ 25 w 128"/>
                <a:gd name="T49" fmla="*/ 111 h 111"/>
                <a:gd name="T50" fmla="*/ 9 w 128"/>
                <a:gd name="T51" fmla="*/ 108 h 111"/>
                <a:gd name="T52" fmla="*/ 2 w 128"/>
                <a:gd name="T53" fmla="*/ 102 h 111"/>
                <a:gd name="T54" fmla="*/ 0 w 128"/>
                <a:gd name="T55" fmla="*/ 92 h 111"/>
                <a:gd name="T56" fmla="*/ 4 w 128"/>
                <a:gd name="T57" fmla="*/ 7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8" h="111">
                  <a:moveTo>
                    <a:pt x="4" y="77"/>
                  </a:moveTo>
                  <a:lnTo>
                    <a:pt x="6" y="76"/>
                  </a:lnTo>
                  <a:lnTo>
                    <a:pt x="13" y="73"/>
                  </a:lnTo>
                  <a:lnTo>
                    <a:pt x="23" y="67"/>
                  </a:lnTo>
                  <a:lnTo>
                    <a:pt x="35" y="59"/>
                  </a:lnTo>
                  <a:lnTo>
                    <a:pt x="47" y="50"/>
                  </a:lnTo>
                  <a:lnTo>
                    <a:pt x="60" y="39"/>
                  </a:lnTo>
                  <a:lnTo>
                    <a:pt x="73" y="28"/>
                  </a:lnTo>
                  <a:lnTo>
                    <a:pt x="82" y="15"/>
                  </a:lnTo>
                  <a:lnTo>
                    <a:pt x="91" y="6"/>
                  </a:lnTo>
                  <a:lnTo>
                    <a:pt x="102" y="0"/>
                  </a:lnTo>
                  <a:lnTo>
                    <a:pt x="112" y="0"/>
                  </a:lnTo>
                  <a:lnTo>
                    <a:pt x="120" y="3"/>
                  </a:lnTo>
                  <a:lnTo>
                    <a:pt x="126" y="10"/>
                  </a:lnTo>
                  <a:lnTo>
                    <a:pt x="128" y="20"/>
                  </a:lnTo>
                  <a:lnTo>
                    <a:pt x="125" y="31"/>
                  </a:lnTo>
                  <a:lnTo>
                    <a:pt x="115" y="44"/>
                  </a:lnTo>
                  <a:lnTo>
                    <a:pt x="103" y="56"/>
                  </a:lnTo>
                  <a:lnTo>
                    <a:pt x="91" y="68"/>
                  </a:lnTo>
                  <a:lnTo>
                    <a:pt x="80" y="79"/>
                  </a:lnTo>
                  <a:lnTo>
                    <a:pt x="69" y="90"/>
                  </a:lnTo>
                  <a:lnTo>
                    <a:pt x="58" y="98"/>
                  </a:lnTo>
                  <a:lnTo>
                    <a:pt x="47" y="105"/>
                  </a:lnTo>
                  <a:lnTo>
                    <a:pt x="36" y="109"/>
                  </a:lnTo>
                  <a:lnTo>
                    <a:pt x="25" y="111"/>
                  </a:lnTo>
                  <a:lnTo>
                    <a:pt x="9" y="108"/>
                  </a:lnTo>
                  <a:lnTo>
                    <a:pt x="2" y="102"/>
                  </a:lnTo>
                  <a:lnTo>
                    <a:pt x="0" y="92"/>
                  </a:lnTo>
                  <a:lnTo>
                    <a:pt x="4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9202" name="Picture 50" descr="square_kno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938" y="1384300"/>
            <a:ext cx="611187" cy="406400"/>
          </a:xfrm>
          <a:prstGeom prst="rect">
            <a:avLst/>
          </a:prstGeom>
          <a:noFill/>
          <a:effectLst>
            <a:outerShdw blurRad="63500" dist="107763" dir="81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203" name="AutoShape 51"/>
          <p:cNvSpPr>
            <a:spLocks noChangeArrowheads="1"/>
          </p:cNvSpPr>
          <p:nvPr/>
        </p:nvSpPr>
        <p:spPr bwMode="auto">
          <a:xfrm>
            <a:off x="1868488" y="1493838"/>
            <a:ext cx="407987" cy="298450"/>
          </a:xfrm>
          <a:prstGeom prst="rightArrow">
            <a:avLst>
              <a:gd name="adj1" fmla="val 50000"/>
              <a:gd name="adj2" fmla="val 74680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4" name="AutoShape 52"/>
          <p:cNvSpPr>
            <a:spLocks noChangeArrowheads="1"/>
          </p:cNvSpPr>
          <p:nvPr/>
        </p:nvSpPr>
        <p:spPr bwMode="auto">
          <a:xfrm>
            <a:off x="3335338" y="1493838"/>
            <a:ext cx="406400" cy="298450"/>
          </a:xfrm>
          <a:prstGeom prst="rightArrow">
            <a:avLst>
              <a:gd name="adj1" fmla="val 50000"/>
              <a:gd name="adj2" fmla="val 74389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6" name="AutoShape 54"/>
          <p:cNvSpPr>
            <a:spLocks noChangeArrowheads="1"/>
          </p:cNvSpPr>
          <p:nvPr/>
        </p:nvSpPr>
        <p:spPr bwMode="auto">
          <a:xfrm>
            <a:off x="2270125" y="2727325"/>
            <a:ext cx="1065213" cy="7667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7" name="AutoShape 55"/>
          <p:cNvSpPr>
            <a:spLocks noChangeArrowheads="1"/>
          </p:cNvSpPr>
          <p:nvPr/>
        </p:nvSpPr>
        <p:spPr bwMode="auto">
          <a:xfrm>
            <a:off x="444500" y="2970213"/>
            <a:ext cx="366713" cy="298450"/>
          </a:xfrm>
          <a:prstGeom prst="rightArrow">
            <a:avLst>
              <a:gd name="adj1" fmla="val 50000"/>
              <a:gd name="adj2" fmla="val 67125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8" name="AutoShape 56"/>
          <p:cNvSpPr>
            <a:spLocks noChangeArrowheads="1"/>
          </p:cNvSpPr>
          <p:nvPr/>
        </p:nvSpPr>
        <p:spPr bwMode="auto">
          <a:xfrm>
            <a:off x="3735388" y="2754313"/>
            <a:ext cx="1065212" cy="766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9" name="AutoShape 57"/>
          <p:cNvSpPr>
            <a:spLocks noChangeArrowheads="1"/>
          </p:cNvSpPr>
          <p:nvPr/>
        </p:nvSpPr>
        <p:spPr bwMode="auto">
          <a:xfrm>
            <a:off x="811213" y="2754313"/>
            <a:ext cx="1065212" cy="766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9210" name="Picture 58" descr="MCj031209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1000">
            <a:off x="2613025" y="2897188"/>
            <a:ext cx="323850" cy="342900"/>
          </a:xfrm>
          <a:prstGeom prst="rect">
            <a:avLst/>
          </a:prstGeom>
          <a:noFill/>
          <a:effectLst>
            <a:outerShdw blurRad="63500" dist="107763" dir="81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211" name="Group 59"/>
          <p:cNvGrpSpPr>
            <a:grpSpLocks/>
          </p:cNvGrpSpPr>
          <p:nvPr/>
        </p:nvGrpSpPr>
        <p:grpSpPr bwMode="auto">
          <a:xfrm>
            <a:off x="973138" y="2925763"/>
            <a:ext cx="633412" cy="323850"/>
            <a:chOff x="4184" y="582"/>
            <a:chExt cx="528" cy="388"/>
          </a:xfrm>
        </p:grpSpPr>
        <p:sp>
          <p:nvSpPr>
            <p:cNvPr id="49212" name="Freeform 60"/>
            <p:cNvSpPr>
              <a:spLocks/>
            </p:cNvSpPr>
            <p:nvPr/>
          </p:nvSpPr>
          <p:spPr bwMode="auto">
            <a:xfrm>
              <a:off x="4599" y="710"/>
              <a:ext cx="113" cy="233"/>
            </a:xfrm>
            <a:custGeom>
              <a:avLst/>
              <a:gdLst>
                <a:gd name="T0" fmla="*/ 423 w 461"/>
                <a:gd name="T1" fmla="*/ 707 h 1124"/>
                <a:gd name="T2" fmla="*/ 361 w 461"/>
                <a:gd name="T3" fmla="*/ 578 h 1124"/>
                <a:gd name="T4" fmla="*/ 317 w 461"/>
                <a:gd name="T5" fmla="*/ 447 h 1124"/>
                <a:gd name="T6" fmla="*/ 288 w 461"/>
                <a:gd name="T7" fmla="*/ 321 h 1124"/>
                <a:gd name="T8" fmla="*/ 271 w 461"/>
                <a:gd name="T9" fmla="*/ 209 h 1124"/>
                <a:gd name="T10" fmla="*/ 262 w 461"/>
                <a:gd name="T11" fmla="*/ 113 h 1124"/>
                <a:gd name="T12" fmla="*/ 259 w 461"/>
                <a:gd name="T13" fmla="*/ 43 h 1124"/>
                <a:gd name="T14" fmla="*/ 259 w 461"/>
                <a:gd name="T15" fmla="*/ 5 h 1124"/>
                <a:gd name="T16" fmla="*/ 247 w 461"/>
                <a:gd name="T17" fmla="*/ 10 h 1124"/>
                <a:gd name="T18" fmla="*/ 221 w 461"/>
                <a:gd name="T19" fmla="*/ 32 h 1124"/>
                <a:gd name="T20" fmla="*/ 194 w 461"/>
                <a:gd name="T21" fmla="*/ 53 h 1124"/>
                <a:gd name="T22" fmla="*/ 166 w 461"/>
                <a:gd name="T23" fmla="*/ 73 h 1124"/>
                <a:gd name="T24" fmla="*/ 137 w 461"/>
                <a:gd name="T25" fmla="*/ 92 h 1124"/>
                <a:gd name="T26" fmla="*/ 107 w 461"/>
                <a:gd name="T27" fmla="*/ 112 h 1124"/>
                <a:gd name="T28" fmla="*/ 76 w 461"/>
                <a:gd name="T29" fmla="*/ 129 h 1124"/>
                <a:gd name="T30" fmla="*/ 45 w 461"/>
                <a:gd name="T31" fmla="*/ 147 h 1124"/>
                <a:gd name="T32" fmla="*/ 56 w 461"/>
                <a:gd name="T33" fmla="*/ 207 h 1124"/>
                <a:gd name="T34" fmla="*/ 99 w 461"/>
                <a:gd name="T35" fmla="*/ 318 h 1124"/>
                <a:gd name="T36" fmla="*/ 129 w 461"/>
                <a:gd name="T37" fmla="*/ 433 h 1124"/>
                <a:gd name="T38" fmla="*/ 144 w 461"/>
                <a:gd name="T39" fmla="*/ 554 h 1124"/>
                <a:gd name="T40" fmla="*/ 144 w 461"/>
                <a:gd name="T41" fmla="*/ 685 h 1124"/>
                <a:gd name="T42" fmla="*/ 125 w 461"/>
                <a:gd name="T43" fmla="*/ 820 h 1124"/>
                <a:gd name="T44" fmla="*/ 87 w 461"/>
                <a:gd name="T45" fmla="*/ 948 h 1124"/>
                <a:gd name="T46" fmla="*/ 33 w 461"/>
                <a:gd name="T47" fmla="*/ 1068 h 1124"/>
                <a:gd name="T48" fmla="*/ 64 w 461"/>
                <a:gd name="T49" fmla="*/ 1097 h 1124"/>
                <a:gd name="T50" fmla="*/ 173 w 461"/>
                <a:gd name="T51" fmla="*/ 1038 h 1124"/>
                <a:gd name="T52" fmla="*/ 262 w 461"/>
                <a:gd name="T53" fmla="*/ 978 h 1124"/>
                <a:gd name="T54" fmla="*/ 333 w 461"/>
                <a:gd name="T55" fmla="*/ 919 h 1124"/>
                <a:gd name="T56" fmla="*/ 386 w 461"/>
                <a:gd name="T57" fmla="*/ 867 h 1124"/>
                <a:gd name="T58" fmla="*/ 424 w 461"/>
                <a:gd name="T59" fmla="*/ 822 h 1124"/>
                <a:gd name="T60" fmla="*/ 448 w 461"/>
                <a:gd name="T61" fmla="*/ 790 h 1124"/>
                <a:gd name="T62" fmla="*/ 460 w 461"/>
                <a:gd name="T63" fmla="*/ 772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1" h="1124">
                  <a:moveTo>
                    <a:pt x="461" y="770"/>
                  </a:moveTo>
                  <a:lnTo>
                    <a:pt x="423" y="707"/>
                  </a:lnTo>
                  <a:lnTo>
                    <a:pt x="390" y="643"/>
                  </a:lnTo>
                  <a:lnTo>
                    <a:pt x="361" y="578"/>
                  </a:lnTo>
                  <a:lnTo>
                    <a:pt x="338" y="513"/>
                  </a:lnTo>
                  <a:lnTo>
                    <a:pt x="317" y="447"/>
                  </a:lnTo>
                  <a:lnTo>
                    <a:pt x="301" y="384"/>
                  </a:lnTo>
                  <a:lnTo>
                    <a:pt x="288" y="321"/>
                  </a:lnTo>
                  <a:lnTo>
                    <a:pt x="278" y="263"/>
                  </a:lnTo>
                  <a:lnTo>
                    <a:pt x="271" y="209"/>
                  </a:lnTo>
                  <a:lnTo>
                    <a:pt x="265" y="158"/>
                  </a:lnTo>
                  <a:lnTo>
                    <a:pt x="262" y="113"/>
                  </a:lnTo>
                  <a:lnTo>
                    <a:pt x="261" y="75"/>
                  </a:lnTo>
                  <a:lnTo>
                    <a:pt x="259" y="43"/>
                  </a:lnTo>
                  <a:lnTo>
                    <a:pt x="259" y="20"/>
                  </a:lnTo>
                  <a:lnTo>
                    <a:pt x="259" y="5"/>
                  </a:lnTo>
                  <a:lnTo>
                    <a:pt x="259" y="0"/>
                  </a:lnTo>
                  <a:lnTo>
                    <a:pt x="247" y="10"/>
                  </a:lnTo>
                  <a:lnTo>
                    <a:pt x="234" y="22"/>
                  </a:lnTo>
                  <a:lnTo>
                    <a:pt x="221" y="32"/>
                  </a:lnTo>
                  <a:lnTo>
                    <a:pt x="208" y="43"/>
                  </a:lnTo>
                  <a:lnTo>
                    <a:pt x="194" y="53"/>
                  </a:lnTo>
                  <a:lnTo>
                    <a:pt x="180" y="63"/>
                  </a:lnTo>
                  <a:lnTo>
                    <a:pt x="166" y="73"/>
                  </a:lnTo>
                  <a:lnTo>
                    <a:pt x="152" y="83"/>
                  </a:lnTo>
                  <a:lnTo>
                    <a:pt x="137" y="92"/>
                  </a:lnTo>
                  <a:lnTo>
                    <a:pt x="122" y="103"/>
                  </a:lnTo>
                  <a:lnTo>
                    <a:pt x="107" y="112"/>
                  </a:lnTo>
                  <a:lnTo>
                    <a:pt x="92" y="121"/>
                  </a:lnTo>
                  <a:lnTo>
                    <a:pt x="76" y="129"/>
                  </a:lnTo>
                  <a:lnTo>
                    <a:pt x="61" y="138"/>
                  </a:lnTo>
                  <a:lnTo>
                    <a:pt x="45" y="147"/>
                  </a:lnTo>
                  <a:lnTo>
                    <a:pt x="29" y="156"/>
                  </a:lnTo>
                  <a:lnTo>
                    <a:pt x="56" y="207"/>
                  </a:lnTo>
                  <a:lnTo>
                    <a:pt x="79" y="262"/>
                  </a:lnTo>
                  <a:lnTo>
                    <a:pt x="99" y="318"/>
                  </a:lnTo>
                  <a:lnTo>
                    <a:pt x="115" y="374"/>
                  </a:lnTo>
                  <a:lnTo>
                    <a:pt x="129" y="433"/>
                  </a:lnTo>
                  <a:lnTo>
                    <a:pt x="139" y="493"/>
                  </a:lnTo>
                  <a:lnTo>
                    <a:pt x="144" y="554"/>
                  </a:lnTo>
                  <a:lnTo>
                    <a:pt x="147" y="616"/>
                  </a:lnTo>
                  <a:lnTo>
                    <a:pt x="144" y="685"/>
                  </a:lnTo>
                  <a:lnTo>
                    <a:pt x="136" y="753"/>
                  </a:lnTo>
                  <a:lnTo>
                    <a:pt x="125" y="820"/>
                  </a:lnTo>
                  <a:lnTo>
                    <a:pt x="109" y="885"/>
                  </a:lnTo>
                  <a:lnTo>
                    <a:pt x="87" y="948"/>
                  </a:lnTo>
                  <a:lnTo>
                    <a:pt x="63" y="1009"/>
                  </a:lnTo>
                  <a:lnTo>
                    <a:pt x="33" y="1068"/>
                  </a:lnTo>
                  <a:lnTo>
                    <a:pt x="0" y="1124"/>
                  </a:lnTo>
                  <a:lnTo>
                    <a:pt x="64" y="1097"/>
                  </a:lnTo>
                  <a:lnTo>
                    <a:pt x="120" y="1068"/>
                  </a:lnTo>
                  <a:lnTo>
                    <a:pt x="173" y="1038"/>
                  </a:lnTo>
                  <a:lnTo>
                    <a:pt x="220" y="1008"/>
                  </a:lnTo>
                  <a:lnTo>
                    <a:pt x="262" y="978"/>
                  </a:lnTo>
                  <a:lnTo>
                    <a:pt x="300" y="948"/>
                  </a:lnTo>
                  <a:lnTo>
                    <a:pt x="333" y="919"/>
                  </a:lnTo>
                  <a:lnTo>
                    <a:pt x="362" y="893"/>
                  </a:lnTo>
                  <a:lnTo>
                    <a:pt x="386" y="867"/>
                  </a:lnTo>
                  <a:lnTo>
                    <a:pt x="408" y="843"/>
                  </a:lnTo>
                  <a:lnTo>
                    <a:pt x="424" y="822"/>
                  </a:lnTo>
                  <a:lnTo>
                    <a:pt x="438" y="804"/>
                  </a:lnTo>
                  <a:lnTo>
                    <a:pt x="448" y="790"/>
                  </a:lnTo>
                  <a:lnTo>
                    <a:pt x="455" y="779"/>
                  </a:lnTo>
                  <a:lnTo>
                    <a:pt x="460" y="772"/>
                  </a:lnTo>
                  <a:lnTo>
                    <a:pt x="461" y="7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3" name="Freeform 61"/>
            <p:cNvSpPr>
              <a:spLocks/>
            </p:cNvSpPr>
            <p:nvPr/>
          </p:nvSpPr>
          <p:spPr bwMode="auto">
            <a:xfrm>
              <a:off x="4361" y="743"/>
              <a:ext cx="274" cy="227"/>
            </a:xfrm>
            <a:custGeom>
              <a:avLst/>
              <a:gdLst>
                <a:gd name="T0" fmla="*/ 976 w 1118"/>
                <a:gd name="T1" fmla="*/ 12 h 1102"/>
                <a:gd name="T2" fmla="*/ 928 w 1118"/>
                <a:gd name="T3" fmla="*/ 35 h 1102"/>
                <a:gd name="T4" fmla="*/ 877 w 1118"/>
                <a:gd name="T5" fmla="*/ 58 h 1102"/>
                <a:gd name="T6" fmla="*/ 826 w 1118"/>
                <a:gd name="T7" fmla="*/ 80 h 1102"/>
                <a:gd name="T8" fmla="*/ 776 w 1118"/>
                <a:gd name="T9" fmla="*/ 101 h 1102"/>
                <a:gd name="T10" fmla="*/ 724 w 1118"/>
                <a:gd name="T11" fmla="*/ 119 h 1102"/>
                <a:gd name="T12" fmla="*/ 672 w 1118"/>
                <a:gd name="T13" fmla="*/ 138 h 1102"/>
                <a:gd name="T14" fmla="*/ 620 w 1118"/>
                <a:gd name="T15" fmla="*/ 155 h 1102"/>
                <a:gd name="T16" fmla="*/ 537 w 1118"/>
                <a:gd name="T17" fmla="*/ 180 h 1102"/>
                <a:gd name="T18" fmla="*/ 424 w 1118"/>
                <a:gd name="T19" fmla="*/ 213 h 1102"/>
                <a:gd name="T20" fmla="*/ 319 w 1118"/>
                <a:gd name="T21" fmla="*/ 238 h 1102"/>
                <a:gd name="T22" fmla="*/ 224 w 1118"/>
                <a:gd name="T23" fmla="*/ 260 h 1102"/>
                <a:gd name="T24" fmla="*/ 142 w 1118"/>
                <a:gd name="T25" fmla="*/ 276 h 1102"/>
                <a:gd name="T26" fmla="*/ 75 w 1118"/>
                <a:gd name="T27" fmla="*/ 289 h 1102"/>
                <a:gd name="T28" fmla="*/ 28 w 1118"/>
                <a:gd name="T29" fmla="*/ 296 h 1102"/>
                <a:gd name="T30" fmla="*/ 4 w 1118"/>
                <a:gd name="T31" fmla="*/ 300 h 1102"/>
                <a:gd name="T32" fmla="*/ 30 w 1118"/>
                <a:gd name="T33" fmla="*/ 341 h 1102"/>
                <a:gd name="T34" fmla="*/ 83 w 1118"/>
                <a:gd name="T35" fmla="*/ 423 h 1102"/>
                <a:gd name="T36" fmla="*/ 127 w 1118"/>
                <a:gd name="T37" fmla="*/ 506 h 1102"/>
                <a:gd name="T38" fmla="*/ 162 w 1118"/>
                <a:gd name="T39" fmla="*/ 589 h 1102"/>
                <a:gd name="T40" fmla="*/ 202 w 1118"/>
                <a:gd name="T41" fmla="*/ 723 h 1102"/>
                <a:gd name="T42" fmla="*/ 231 w 1118"/>
                <a:gd name="T43" fmla="*/ 891 h 1102"/>
                <a:gd name="T44" fmla="*/ 239 w 1118"/>
                <a:gd name="T45" fmla="*/ 1020 h 1102"/>
                <a:gd name="T46" fmla="*/ 238 w 1118"/>
                <a:gd name="T47" fmla="*/ 1092 h 1102"/>
                <a:gd name="T48" fmla="*/ 295 w 1118"/>
                <a:gd name="T49" fmla="*/ 1101 h 1102"/>
                <a:gd name="T50" fmla="*/ 407 w 1118"/>
                <a:gd name="T51" fmla="*/ 1095 h 1102"/>
                <a:gd name="T52" fmla="*/ 512 w 1118"/>
                <a:gd name="T53" fmla="*/ 1085 h 1102"/>
                <a:gd name="T54" fmla="*/ 610 w 1118"/>
                <a:gd name="T55" fmla="*/ 1070 h 1102"/>
                <a:gd name="T56" fmla="*/ 701 w 1118"/>
                <a:gd name="T57" fmla="*/ 1052 h 1102"/>
                <a:gd name="T58" fmla="*/ 786 w 1118"/>
                <a:gd name="T59" fmla="*/ 1032 h 1102"/>
                <a:gd name="T60" fmla="*/ 864 w 1118"/>
                <a:gd name="T61" fmla="*/ 1007 h 1102"/>
                <a:gd name="T62" fmla="*/ 937 w 1118"/>
                <a:gd name="T63" fmla="*/ 982 h 1102"/>
                <a:gd name="T64" fmla="*/ 1004 w 1118"/>
                <a:gd name="T65" fmla="*/ 912 h 1102"/>
                <a:gd name="T66" fmla="*/ 1058 w 1118"/>
                <a:gd name="T67" fmla="*/ 792 h 1102"/>
                <a:gd name="T68" fmla="*/ 1096 w 1118"/>
                <a:gd name="T69" fmla="*/ 664 h 1102"/>
                <a:gd name="T70" fmla="*/ 1115 w 1118"/>
                <a:gd name="T71" fmla="*/ 529 h 1102"/>
                <a:gd name="T72" fmla="*/ 1115 w 1118"/>
                <a:gd name="T73" fmla="*/ 398 h 1102"/>
                <a:gd name="T74" fmla="*/ 1100 w 1118"/>
                <a:gd name="T75" fmla="*/ 277 h 1102"/>
                <a:gd name="T76" fmla="*/ 1070 w 1118"/>
                <a:gd name="T77" fmla="*/ 162 h 1102"/>
                <a:gd name="T78" fmla="*/ 1027 w 1118"/>
                <a:gd name="T79" fmla="*/ 51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18" h="1102">
                  <a:moveTo>
                    <a:pt x="1000" y="0"/>
                  </a:moveTo>
                  <a:lnTo>
                    <a:pt x="976" y="12"/>
                  </a:lnTo>
                  <a:lnTo>
                    <a:pt x="952" y="24"/>
                  </a:lnTo>
                  <a:lnTo>
                    <a:pt x="928" y="35"/>
                  </a:lnTo>
                  <a:lnTo>
                    <a:pt x="902" y="47"/>
                  </a:lnTo>
                  <a:lnTo>
                    <a:pt x="877" y="58"/>
                  </a:lnTo>
                  <a:lnTo>
                    <a:pt x="852" y="70"/>
                  </a:lnTo>
                  <a:lnTo>
                    <a:pt x="826" y="80"/>
                  </a:lnTo>
                  <a:lnTo>
                    <a:pt x="801" y="91"/>
                  </a:lnTo>
                  <a:lnTo>
                    <a:pt x="776" y="101"/>
                  </a:lnTo>
                  <a:lnTo>
                    <a:pt x="749" y="110"/>
                  </a:lnTo>
                  <a:lnTo>
                    <a:pt x="724" y="119"/>
                  </a:lnTo>
                  <a:lnTo>
                    <a:pt x="697" y="129"/>
                  </a:lnTo>
                  <a:lnTo>
                    <a:pt x="672" y="138"/>
                  </a:lnTo>
                  <a:lnTo>
                    <a:pt x="645" y="147"/>
                  </a:lnTo>
                  <a:lnTo>
                    <a:pt x="620" y="155"/>
                  </a:lnTo>
                  <a:lnTo>
                    <a:pt x="595" y="163"/>
                  </a:lnTo>
                  <a:lnTo>
                    <a:pt x="537" y="180"/>
                  </a:lnTo>
                  <a:lnTo>
                    <a:pt x="480" y="198"/>
                  </a:lnTo>
                  <a:lnTo>
                    <a:pt x="424" y="213"/>
                  </a:lnTo>
                  <a:lnTo>
                    <a:pt x="370" y="225"/>
                  </a:lnTo>
                  <a:lnTo>
                    <a:pt x="319" y="238"/>
                  </a:lnTo>
                  <a:lnTo>
                    <a:pt x="270" y="250"/>
                  </a:lnTo>
                  <a:lnTo>
                    <a:pt x="224" y="260"/>
                  </a:lnTo>
                  <a:lnTo>
                    <a:pt x="181" y="268"/>
                  </a:lnTo>
                  <a:lnTo>
                    <a:pt x="142" y="276"/>
                  </a:lnTo>
                  <a:lnTo>
                    <a:pt x="106" y="283"/>
                  </a:lnTo>
                  <a:lnTo>
                    <a:pt x="75" y="289"/>
                  </a:lnTo>
                  <a:lnTo>
                    <a:pt x="50" y="292"/>
                  </a:lnTo>
                  <a:lnTo>
                    <a:pt x="28" y="296"/>
                  </a:lnTo>
                  <a:lnTo>
                    <a:pt x="13" y="298"/>
                  </a:lnTo>
                  <a:lnTo>
                    <a:pt x="4" y="300"/>
                  </a:lnTo>
                  <a:lnTo>
                    <a:pt x="0" y="300"/>
                  </a:lnTo>
                  <a:lnTo>
                    <a:pt x="30" y="341"/>
                  </a:lnTo>
                  <a:lnTo>
                    <a:pt x="58" y="382"/>
                  </a:lnTo>
                  <a:lnTo>
                    <a:pt x="83" y="423"/>
                  </a:lnTo>
                  <a:lnTo>
                    <a:pt x="106" y="465"/>
                  </a:lnTo>
                  <a:lnTo>
                    <a:pt x="127" y="506"/>
                  </a:lnTo>
                  <a:lnTo>
                    <a:pt x="144" y="548"/>
                  </a:lnTo>
                  <a:lnTo>
                    <a:pt x="162" y="589"/>
                  </a:lnTo>
                  <a:lnTo>
                    <a:pt x="175" y="630"/>
                  </a:lnTo>
                  <a:lnTo>
                    <a:pt x="202" y="723"/>
                  </a:lnTo>
                  <a:lnTo>
                    <a:pt x="220" y="810"/>
                  </a:lnTo>
                  <a:lnTo>
                    <a:pt x="231" y="891"/>
                  </a:lnTo>
                  <a:lnTo>
                    <a:pt x="238" y="961"/>
                  </a:lnTo>
                  <a:lnTo>
                    <a:pt x="239" y="1020"/>
                  </a:lnTo>
                  <a:lnTo>
                    <a:pt x="239" y="1064"/>
                  </a:lnTo>
                  <a:lnTo>
                    <a:pt x="238" y="1092"/>
                  </a:lnTo>
                  <a:lnTo>
                    <a:pt x="237" y="1102"/>
                  </a:lnTo>
                  <a:lnTo>
                    <a:pt x="295" y="1101"/>
                  </a:lnTo>
                  <a:lnTo>
                    <a:pt x="352" y="1098"/>
                  </a:lnTo>
                  <a:lnTo>
                    <a:pt x="407" y="1095"/>
                  </a:lnTo>
                  <a:lnTo>
                    <a:pt x="460" y="1090"/>
                  </a:lnTo>
                  <a:lnTo>
                    <a:pt x="512" y="1085"/>
                  </a:lnTo>
                  <a:lnTo>
                    <a:pt x="561" y="1078"/>
                  </a:lnTo>
                  <a:lnTo>
                    <a:pt x="610" y="1070"/>
                  </a:lnTo>
                  <a:lnTo>
                    <a:pt x="656" y="1062"/>
                  </a:lnTo>
                  <a:lnTo>
                    <a:pt x="701" y="1052"/>
                  </a:lnTo>
                  <a:lnTo>
                    <a:pt x="744" y="1042"/>
                  </a:lnTo>
                  <a:lnTo>
                    <a:pt x="786" y="1032"/>
                  </a:lnTo>
                  <a:lnTo>
                    <a:pt x="826" y="1020"/>
                  </a:lnTo>
                  <a:lnTo>
                    <a:pt x="864" y="1007"/>
                  </a:lnTo>
                  <a:lnTo>
                    <a:pt x="901" y="995"/>
                  </a:lnTo>
                  <a:lnTo>
                    <a:pt x="937" y="982"/>
                  </a:lnTo>
                  <a:lnTo>
                    <a:pt x="971" y="968"/>
                  </a:lnTo>
                  <a:lnTo>
                    <a:pt x="1004" y="912"/>
                  </a:lnTo>
                  <a:lnTo>
                    <a:pt x="1034" y="853"/>
                  </a:lnTo>
                  <a:lnTo>
                    <a:pt x="1058" y="792"/>
                  </a:lnTo>
                  <a:lnTo>
                    <a:pt x="1080" y="729"/>
                  </a:lnTo>
                  <a:lnTo>
                    <a:pt x="1096" y="664"/>
                  </a:lnTo>
                  <a:lnTo>
                    <a:pt x="1107" y="597"/>
                  </a:lnTo>
                  <a:lnTo>
                    <a:pt x="1115" y="529"/>
                  </a:lnTo>
                  <a:lnTo>
                    <a:pt x="1118" y="460"/>
                  </a:lnTo>
                  <a:lnTo>
                    <a:pt x="1115" y="398"/>
                  </a:lnTo>
                  <a:lnTo>
                    <a:pt x="1110" y="337"/>
                  </a:lnTo>
                  <a:lnTo>
                    <a:pt x="1100" y="277"/>
                  </a:lnTo>
                  <a:lnTo>
                    <a:pt x="1086" y="218"/>
                  </a:lnTo>
                  <a:lnTo>
                    <a:pt x="1070" y="162"/>
                  </a:lnTo>
                  <a:lnTo>
                    <a:pt x="1050" y="106"/>
                  </a:lnTo>
                  <a:lnTo>
                    <a:pt x="1027" y="51"/>
                  </a:lnTo>
                  <a:lnTo>
                    <a:pt x="10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4" name="Freeform 62"/>
            <p:cNvSpPr>
              <a:spLocks/>
            </p:cNvSpPr>
            <p:nvPr/>
          </p:nvSpPr>
          <p:spPr bwMode="auto">
            <a:xfrm>
              <a:off x="4613" y="733"/>
              <a:ext cx="75" cy="186"/>
            </a:xfrm>
            <a:custGeom>
              <a:avLst/>
              <a:gdLst>
                <a:gd name="T0" fmla="*/ 308 w 308"/>
                <a:gd name="T1" fmla="*/ 656 h 901"/>
                <a:gd name="T2" fmla="*/ 276 w 308"/>
                <a:gd name="T3" fmla="*/ 603 h 901"/>
                <a:gd name="T4" fmla="*/ 247 w 308"/>
                <a:gd name="T5" fmla="*/ 549 h 901"/>
                <a:gd name="T6" fmla="*/ 223 w 308"/>
                <a:gd name="T7" fmla="*/ 492 h 901"/>
                <a:gd name="T8" fmla="*/ 202 w 308"/>
                <a:gd name="T9" fmla="*/ 437 h 901"/>
                <a:gd name="T10" fmla="*/ 185 w 308"/>
                <a:gd name="T11" fmla="*/ 382 h 901"/>
                <a:gd name="T12" fmla="*/ 171 w 308"/>
                <a:gd name="T13" fmla="*/ 326 h 901"/>
                <a:gd name="T14" fmla="*/ 161 w 308"/>
                <a:gd name="T15" fmla="*/ 275 h 901"/>
                <a:gd name="T16" fmla="*/ 151 w 308"/>
                <a:gd name="T17" fmla="*/ 224 h 901"/>
                <a:gd name="T18" fmla="*/ 146 w 308"/>
                <a:gd name="T19" fmla="*/ 178 h 901"/>
                <a:gd name="T20" fmla="*/ 141 w 308"/>
                <a:gd name="T21" fmla="*/ 135 h 901"/>
                <a:gd name="T22" fmla="*/ 138 w 308"/>
                <a:gd name="T23" fmla="*/ 97 h 901"/>
                <a:gd name="T24" fmla="*/ 136 w 308"/>
                <a:gd name="T25" fmla="*/ 64 h 901"/>
                <a:gd name="T26" fmla="*/ 135 w 308"/>
                <a:gd name="T27" fmla="*/ 37 h 901"/>
                <a:gd name="T28" fmla="*/ 135 w 308"/>
                <a:gd name="T29" fmla="*/ 18 h 901"/>
                <a:gd name="T30" fmla="*/ 135 w 308"/>
                <a:gd name="T31" fmla="*/ 5 h 901"/>
                <a:gd name="T32" fmla="*/ 135 w 308"/>
                <a:gd name="T33" fmla="*/ 0 h 901"/>
                <a:gd name="T34" fmla="*/ 120 w 308"/>
                <a:gd name="T35" fmla="*/ 13 h 901"/>
                <a:gd name="T36" fmla="*/ 104 w 308"/>
                <a:gd name="T37" fmla="*/ 27 h 901"/>
                <a:gd name="T38" fmla="*/ 88 w 308"/>
                <a:gd name="T39" fmla="*/ 40 h 901"/>
                <a:gd name="T40" fmla="*/ 72 w 308"/>
                <a:gd name="T41" fmla="*/ 51 h 901"/>
                <a:gd name="T42" fmla="*/ 55 w 308"/>
                <a:gd name="T43" fmla="*/ 64 h 901"/>
                <a:gd name="T44" fmla="*/ 37 w 308"/>
                <a:gd name="T45" fmla="*/ 75 h 901"/>
                <a:gd name="T46" fmla="*/ 19 w 308"/>
                <a:gd name="T47" fmla="*/ 87 h 901"/>
                <a:gd name="T48" fmla="*/ 0 w 308"/>
                <a:gd name="T49" fmla="*/ 98 h 901"/>
                <a:gd name="T50" fmla="*/ 21 w 308"/>
                <a:gd name="T51" fmla="*/ 146 h 901"/>
                <a:gd name="T52" fmla="*/ 40 w 308"/>
                <a:gd name="T53" fmla="*/ 194 h 901"/>
                <a:gd name="T54" fmla="*/ 56 w 308"/>
                <a:gd name="T55" fmla="*/ 244 h 901"/>
                <a:gd name="T56" fmla="*/ 68 w 308"/>
                <a:gd name="T57" fmla="*/ 294 h 901"/>
                <a:gd name="T58" fmla="*/ 79 w 308"/>
                <a:gd name="T59" fmla="*/ 346 h 901"/>
                <a:gd name="T60" fmla="*/ 87 w 308"/>
                <a:gd name="T61" fmla="*/ 399 h 901"/>
                <a:gd name="T62" fmla="*/ 91 w 308"/>
                <a:gd name="T63" fmla="*/ 453 h 901"/>
                <a:gd name="T64" fmla="*/ 93 w 308"/>
                <a:gd name="T65" fmla="*/ 507 h 901"/>
                <a:gd name="T66" fmla="*/ 91 w 308"/>
                <a:gd name="T67" fmla="*/ 559 h 901"/>
                <a:gd name="T68" fmla="*/ 87 w 308"/>
                <a:gd name="T69" fmla="*/ 611 h 901"/>
                <a:gd name="T70" fmla="*/ 80 w 308"/>
                <a:gd name="T71" fmla="*/ 662 h 901"/>
                <a:gd name="T72" fmla="*/ 71 w 308"/>
                <a:gd name="T73" fmla="*/ 711 h 901"/>
                <a:gd name="T74" fmla="*/ 58 w 308"/>
                <a:gd name="T75" fmla="*/ 761 h 901"/>
                <a:gd name="T76" fmla="*/ 43 w 308"/>
                <a:gd name="T77" fmla="*/ 808 h 901"/>
                <a:gd name="T78" fmla="*/ 27 w 308"/>
                <a:gd name="T79" fmla="*/ 855 h 901"/>
                <a:gd name="T80" fmla="*/ 7 w 308"/>
                <a:gd name="T81" fmla="*/ 901 h 901"/>
                <a:gd name="T82" fmla="*/ 47 w 308"/>
                <a:gd name="T83" fmla="*/ 879 h 901"/>
                <a:gd name="T84" fmla="*/ 82 w 308"/>
                <a:gd name="T85" fmla="*/ 857 h 901"/>
                <a:gd name="T86" fmla="*/ 116 w 308"/>
                <a:gd name="T87" fmla="*/ 836 h 901"/>
                <a:gd name="T88" fmla="*/ 146 w 308"/>
                <a:gd name="T89" fmla="*/ 815 h 901"/>
                <a:gd name="T90" fmla="*/ 173 w 308"/>
                <a:gd name="T91" fmla="*/ 793 h 901"/>
                <a:gd name="T92" fmla="*/ 197 w 308"/>
                <a:gd name="T93" fmla="*/ 773 h 901"/>
                <a:gd name="T94" fmla="*/ 219 w 308"/>
                <a:gd name="T95" fmla="*/ 754 h 901"/>
                <a:gd name="T96" fmla="*/ 239 w 308"/>
                <a:gd name="T97" fmla="*/ 735 h 901"/>
                <a:gd name="T98" fmla="*/ 256 w 308"/>
                <a:gd name="T99" fmla="*/ 718 h 901"/>
                <a:gd name="T100" fmla="*/ 270 w 308"/>
                <a:gd name="T101" fmla="*/ 703 h 901"/>
                <a:gd name="T102" fmla="*/ 281 w 308"/>
                <a:gd name="T103" fmla="*/ 689 h 901"/>
                <a:gd name="T104" fmla="*/ 292 w 308"/>
                <a:gd name="T105" fmla="*/ 678 h 901"/>
                <a:gd name="T106" fmla="*/ 299 w 308"/>
                <a:gd name="T107" fmla="*/ 669 h 901"/>
                <a:gd name="T108" fmla="*/ 303 w 308"/>
                <a:gd name="T109" fmla="*/ 662 h 901"/>
                <a:gd name="T110" fmla="*/ 307 w 308"/>
                <a:gd name="T111" fmla="*/ 657 h 901"/>
                <a:gd name="T112" fmla="*/ 308 w 308"/>
                <a:gd name="T113" fmla="*/ 656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8" h="901">
                  <a:moveTo>
                    <a:pt x="308" y="656"/>
                  </a:moveTo>
                  <a:lnTo>
                    <a:pt x="276" y="603"/>
                  </a:lnTo>
                  <a:lnTo>
                    <a:pt x="247" y="549"/>
                  </a:lnTo>
                  <a:lnTo>
                    <a:pt x="223" y="492"/>
                  </a:lnTo>
                  <a:lnTo>
                    <a:pt x="202" y="437"/>
                  </a:lnTo>
                  <a:lnTo>
                    <a:pt x="185" y="382"/>
                  </a:lnTo>
                  <a:lnTo>
                    <a:pt x="171" y="326"/>
                  </a:lnTo>
                  <a:lnTo>
                    <a:pt x="161" y="275"/>
                  </a:lnTo>
                  <a:lnTo>
                    <a:pt x="151" y="224"/>
                  </a:lnTo>
                  <a:lnTo>
                    <a:pt x="146" y="178"/>
                  </a:lnTo>
                  <a:lnTo>
                    <a:pt x="141" y="135"/>
                  </a:lnTo>
                  <a:lnTo>
                    <a:pt x="138" y="97"/>
                  </a:lnTo>
                  <a:lnTo>
                    <a:pt x="136" y="64"/>
                  </a:lnTo>
                  <a:lnTo>
                    <a:pt x="135" y="37"/>
                  </a:lnTo>
                  <a:lnTo>
                    <a:pt x="135" y="18"/>
                  </a:lnTo>
                  <a:lnTo>
                    <a:pt x="135" y="5"/>
                  </a:lnTo>
                  <a:lnTo>
                    <a:pt x="135" y="0"/>
                  </a:lnTo>
                  <a:lnTo>
                    <a:pt x="120" y="13"/>
                  </a:lnTo>
                  <a:lnTo>
                    <a:pt x="104" y="27"/>
                  </a:lnTo>
                  <a:lnTo>
                    <a:pt x="88" y="40"/>
                  </a:lnTo>
                  <a:lnTo>
                    <a:pt x="72" y="51"/>
                  </a:lnTo>
                  <a:lnTo>
                    <a:pt x="55" y="64"/>
                  </a:lnTo>
                  <a:lnTo>
                    <a:pt x="37" y="75"/>
                  </a:lnTo>
                  <a:lnTo>
                    <a:pt x="19" y="87"/>
                  </a:lnTo>
                  <a:lnTo>
                    <a:pt x="0" y="98"/>
                  </a:lnTo>
                  <a:lnTo>
                    <a:pt x="21" y="146"/>
                  </a:lnTo>
                  <a:lnTo>
                    <a:pt x="40" y="194"/>
                  </a:lnTo>
                  <a:lnTo>
                    <a:pt x="56" y="244"/>
                  </a:lnTo>
                  <a:lnTo>
                    <a:pt x="68" y="294"/>
                  </a:lnTo>
                  <a:lnTo>
                    <a:pt x="79" y="346"/>
                  </a:lnTo>
                  <a:lnTo>
                    <a:pt x="87" y="399"/>
                  </a:lnTo>
                  <a:lnTo>
                    <a:pt x="91" y="453"/>
                  </a:lnTo>
                  <a:lnTo>
                    <a:pt x="93" y="507"/>
                  </a:lnTo>
                  <a:lnTo>
                    <a:pt x="91" y="559"/>
                  </a:lnTo>
                  <a:lnTo>
                    <a:pt x="87" y="611"/>
                  </a:lnTo>
                  <a:lnTo>
                    <a:pt x="80" y="662"/>
                  </a:lnTo>
                  <a:lnTo>
                    <a:pt x="71" y="711"/>
                  </a:lnTo>
                  <a:lnTo>
                    <a:pt x="58" y="761"/>
                  </a:lnTo>
                  <a:lnTo>
                    <a:pt x="43" y="808"/>
                  </a:lnTo>
                  <a:lnTo>
                    <a:pt x="27" y="855"/>
                  </a:lnTo>
                  <a:lnTo>
                    <a:pt x="7" y="901"/>
                  </a:lnTo>
                  <a:lnTo>
                    <a:pt x="47" y="879"/>
                  </a:lnTo>
                  <a:lnTo>
                    <a:pt x="82" y="857"/>
                  </a:lnTo>
                  <a:lnTo>
                    <a:pt x="116" y="836"/>
                  </a:lnTo>
                  <a:lnTo>
                    <a:pt x="146" y="815"/>
                  </a:lnTo>
                  <a:lnTo>
                    <a:pt x="173" y="793"/>
                  </a:lnTo>
                  <a:lnTo>
                    <a:pt x="197" y="773"/>
                  </a:lnTo>
                  <a:lnTo>
                    <a:pt x="219" y="754"/>
                  </a:lnTo>
                  <a:lnTo>
                    <a:pt x="239" y="735"/>
                  </a:lnTo>
                  <a:lnTo>
                    <a:pt x="256" y="718"/>
                  </a:lnTo>
                  <a:lnTo>
                    <a:pt x="270" y="703"/>
                  </a:lnTo>
                  <a:lnTo>
                    <a:pt x="281" y="689"/>
                  </a:lnTo>
                  <a:lnTo>
                    <a:pt x="292" y="678"/>
                  </a:lnTo>
                  <a:lnTo>
                    <a:pt x="299" y="669"/>
                  </a:lnTo>
                  <a:lnTo>
                    <a:pt x="303" y="662"/>
                  </a:lnTo>
                  <a:lnTo>
                    <a:pt x="307" y="657"/>
                  </a:lnTo>
                  <a:lnTo>
                    <a:pt x="308" y="656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5" name="Freeform 63"/>
            <p:cNvSpPr>
              <a:spLocks/>
            </p:cNvSpPr>
            <p:nvPr/>
          </p:nvSpPr>
          <p:spPr bwMode="auto">
            <a:xfrm>
              <a:off x="4388" y="753"/>
              <a:ext cx="247" cy="202"/>
            </a:xfrm>
            <a:custGeom>
              <a:avLst/>
              <a:gdLst>
                <a:gd name="T0" fmla="*/ 881 w 1007"/>
                <a:gd name="T1" fmla="*/ 20 h 976"/>
                <a:gd name="T2" fmla="*/ 810 w 1007"/>
                <a:gd name="T3" fmla="*/ 57 h 976"/>
                <a:gd name="T4" fmla="*/ 736 w 1007"/>
                <a:gd name="T5" fmla="*/ 90 h 976"/>
                <a:gd name="T6" fmla="*/ 660 w 1007"/>
                <a:gd name="T7" fmla="*/ 121 h 976"/>
                <a:gd name="T8" fmla="*/ 584 w 1007"/>
                <a:gd name="T9" fmla="*/ 149 h 976"/>
                <a:gd name="T10" fmla="*/ 507 w 1007"/>
                <a:gd name="T11" fmla="*/ 174 h 976"/>
                <a:gd name="T12" fmla="*/ 432 w 1007"/>
                <a:gd name="T13" fmla="*/ 196 h 976"/>
                <a:gd name="T14" fmla="*/ 359 w 1007"/>
                <a:gd name="T15" fmla="*/ 217 h 976"/>
                <a:gd name="T16" fmla="*/ 290 w 1007"/>
                <a:gd name="T17" fmla="*/ 234 h 976"/>
                <a:gd name="T18" fmla="*/ 226 w 1007"/>
                <a:gd name="T19" fmla="*/ 248 h 976"/>
                <a:gd name="T20" fmla="*/ 167 w 1007"/>
                <a:gd name="T21" fmla="*/ 261 h 976"/>
                <a:gd name="T22" fmla="*/ 116 w 1007"/>
                <a:gd name="T23" fmla="*/ 271 h 976"/>
                <a:gd name="T24" fmla="*/ 73 w 1007"/>
                <a:gd name="T25" fmla="*/ 279 h 976"/>
                <a:gd name="T26" fmla="*/ 38 w 1007"/>
                <a:gd name="T27" fmla="*/ 285 h 976"/>
                <a:gd name="T28" fmla="*/ 14 w 1007"/>
                <a:gd name="T29" fmla="*/ 288 h 976"/>
                <a:gd name="T30" fmla="*/ 1 w 1007"/>
                <a:gd name="T31" fmla="*/ 291 h 976"/>
                <a:gd name="T32" fmla="*/ 41 w 1007"/>
                <a:gd name="T33" fmla="*/ 349 h 976"/>
                <a:gd name="T34" fmla="*/ 107 w 1007"/>
                <a:gd name="T35" fmla="*/ 468 h 976"/>
                <a:gd name="T36" fmla="*/ 153 w 1007"/>
                <a:gd name="T37" fmla="*/ 586 h 976"/>
                <a:gd name="T38" fmla="*/ 182 w 1007"/>
                <a:gd name="T39" fmla="*/ 696 h 976"/>
                <a:gd name="T40" fmla="*/ 197 w 1007"/>
                <a:gd name="T41" fmla="*/ 796 h 976"/>
                <a:gd name="T42" fmla="*/ 203 w 1007"/>
                <a:gd name="T43" fmla="*/ 879 h 976"/>
                <a:gd name="T44" fmla="*/ 204 w 1007"/>
                <a:gd name="T45" fmla="*/ 939 h 976"/>
                <a:gd name="T46" fmla="*/ 202 w 1007"/>
                <a:gd name="T47" fmla="*/ 971 h 976"/>
                <a:gd name="T48" fmla="*/ 261 w 1007"/>
                <a:gd name="T49" fmla="*/ 974 h 976"/>
                <a:gd name="T50" fmla="*/ 374 w 1007"/>
                <a:gd name="T51" fmla="*/ 963 h 976"/>
                <a:gd name="T52" fmla="*/ 480 w 1007"/>
                <a:gd name="T53" fmla="*/ 948 h 976"/>
                <a:gd name="T54" fmla="*/ 577 w 1007"/>
                <a:gd name="T55" fmla="*/ 929 h 976"/>
                <a:gd name="T56" fmla="*/ 667 w 1007"/>
                <a:gd name="T57" fmla="*/ 906 h 976"/>
                <a:gd name="T58" fmla="*/ 749 w 1007"/>
                <a:gd name="T59" fmla="*/ 879 h 976"/>
                <a:gd name="T60" fmla="*/ 823 w 1007"/>
                <a:gd name="T61" fmla="*/ 850 h 976"/>
                <a:gd name="T62" fmla="*/ 890 w 1007"/>
                <a:gd name="T63" fmla="*/ 819 h 976"/>
                <a:gd name="T64" fmla="*/ 941 w 1007"/>
                <a:gd name="T65" fmla="*/ 757 h 976"/>
                <a:gd name="T66" fmla="*/ 972 w 1007"/>
                <a:gd name="T67" fmla="*/ 663 h 976"/>
                <a:gd name="T68" fmla="*/ 994 w 1007"/>
                <a:gd name="T69" fmla="*/ 564 h 976"/>
                <a:gd name="T70" fmla="*/ 1005 w 1007"/>
                <a:gd name="T71" fmla="*/ 461 h 976"/>
                <a:gd name="T72" fmla="*/ 1005 w 1007"/>
                <a:gd name="T73" fmla="*/ 355 h 976"/>
                <a:gd name="T74" fmla="*/ 993 w 1007"/>
                <a:gd name="T75" fmla="*/ 248 h 976"/>
                <a:gd name="T76" fmla="*/ 970 w 1007"/>
                <a:gd name="T77" fmla="*/ 146 h 976"/>
                <a:gd name="T78" fmla="*/ 935 w 1007"/>
                <a:gd name="T79" fmla="*/ 48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07" h="976">
                  <a:moveTo>
                    <a:pt x="914" y="0"/>
                  </a:moveTo>
                  <a:lnTo>
                    <a:pt x="881" y="20"/>
                  </a:lnTo>
                  <a:lnTo>
                    <a:pt x="845" y="38"/>
                  </a:lnTo>
                  <a:lnTo>
                    <a:pt x="810" y="57"/>
                  </a:lnTo>
                  <a:lnTo>
                    <a:pt x="773" y="74"/>
                  </a:lnTo>
                  <a:lnTo>
                    <a:pt x="736" y="90"/>
                  </a:lnTo>
                  <a:lnTo>
                    <a:pt x="698" y="106"/>
                  </a:lnTo>
                  <a:lnTo>
                    <a:pt x="660" y="121"/>
                  </a:lnTo>
                  <a:lnTo>
                    <a:pt x="622" y="135"/>
                  </a:lnTo>
                  <a:lnTo>
                    <a:pt x="584" y="149"/>
                  </a:lnTo>
                  <a:lnTo>
                    <a:pt x="545" y="162"/>
                  </a:lnTo>
                  <a:lnTo>
                    <a:pt x="507" y="174"/>
                  </a:lnTo>
                  <a:lnTo>
                    <a:pt x="469" y="186"/>
                  </a:lnTo>
                  <a:lnTo>
                    <a:pt x="432" y="196"/>
                  </a:lnTo>
                  <a:lnTo>
                    <a:pt x="395" y="207"/>
                  </a:lnTo>
                  <a:lnTo>
                    <a:pt x="359" y="217"/>
                  </a:lnTo>
                  <a:lnTo>
                    <a:pt x="325" y="225"/>
                  </a:lnTo>
                  <a:lnTo>
                    <a:pt x="290" y="234"/>
                  </a:lnTo>
                  <a:lnTo>
                    <a:pt x="257" y="241"/>
                  </a:lnTo>
                  <a:lnTo>
                    <a:pt x="226" y="248"/>
                  </a:lnTo>
                  <a:lnTo>
                    <a:pt x="196" y="255"/>
                  </a:lnTo>
                  <a:lnTo>
                    <a:pt x="167" y="261"/>
                  </a:lnTo>
                  <a:lnTo>
                    <a:pt x="140" y="266"/>
                  </a:lnTo>
                  <a:lnTo>
                    <a:pt x="116" y="271"/>
                  </a:lnTo>
                  <a:lnTo>
                    <a:pt x="93" y="276"/>
                  </a:lnTo>
                  <a:lnTo>
                    <a:pt x="73" y="279"/>
                  </a:lnTo>
                  <a:lnTo>
                    <a:pt x="54" y="283"/>
                  </a:lnTo>
                  <a:lnTo>
                    <a:pt x="38" y="285"/>
                  </a:lnTo>
                  <a:lnTo>
                    <a:pt x="24" y="287"/>
                  </a:lnTo>
                  <a:lnTo>
                    <a:pt x="14" y="288"/>
                  </a:lnTo>
                  <a:lnTo>
                    <a:pt x="7" y="290"/>
                  </a:lnTo>
                  <a:lnTo>
                    <a:pt x="1" y="291"/>
                  </a:lnTo>
                  <a:lnTo>
                    <a:pt x="0" y="291"/>
                  </a:lnTo>
                  <a:lnTo>
                    <a:pt x="41" y="349"/>
                  </a:lnTo>
                  <a:lnTo>
                    <a:pt x="77" y="408"/>
                  </a:lnTo>
                  <a:lnTo>
                    <a:pt x="107" y="468"/>
                  </a:lnTo>
                  <a:lnTo>
                    <a:pt x="132" y="527"/>
                  </a:lnTo>
                  <a:lnTo>
                    <a:pt x="153" y="586"/>
                  </a:lnTo>
                  <a:lnTo>
                    <a:pt x="169" y="642"/>
                  </a:lnTo>
                  <a:lnTo>
                    <a:pt x="182" y="696"/>
                  </a:lnTo>
                  <a:lnTo>
                    <a:pt x="191" y="748"/>
                  </a:lnTo>
                  <a:lnTo>
                    <a:pt x="197" y="796"/>
                  </a:lnTo>
                  <a:lnTo>
                    <a:pt x="200" y="840"/>
                  </a:lnTo>
                  <a:lnTo>
                    <a:pt x="203" y="879"/>
                  </a:lnTo>
                  <a:lnTo>
                    <a:pt x="204" y="912"/>
                  </a:lnTo>
                  <a:lnTo>
                    <a:pt x="204" y="939"/>
                  </a:lnTo>
                  <a:lnTo>
                    <a:pt x="203" y="959"/>
                  </a:lnTo>
                  <a:lnTo>
                    <a:pt x="202" y="971"/>
                  </a:lnTo>
                  <a:lnTo>
                    <a:pt x="202" y="976"/>
                  </a:lnTo>
                  <a:lnTo>
                    <a:pt x="261" y="974"/>
                  </a:lnTo>
                  <a:lnTo>
                    <a:pt x="319" y="969"/>
                  </a:lnTo>
                  <a:lnTo>
                    <a:pt x="374" y="963"/>
                  </a:lnTo>
                  <a:lnTo>
                    <a:pt x="428" y="956"/>
                  </a:lnTo>
                  <a:lnTo>
                    <a:pt x="480" y="948"/>
                  </a:lnTo>
                  <a:lnTo>
                    <a:pt x="530" y="939"/>
                  </a:lnTo>
                  <a:lnTo>
                    <a:pt x="577" y="929"/>
                  </a:lnTo>
                  <a:lnTo>
                    <a:pt x="623" y="917"/>
                  </a:lnTo>
                  <a:lnTo>
                    <a:pt x="667" y="906"/>
                  </a:lnTo>
                  <a:lnTo>
                    <a:pt x="708" y="893"/>
                  </a:lnTo>
                  <a:lnTo>
                    <a:pt x="749" y="879"/>
                  </a:lnTo>
                  <a:lnTo>
                    <a:pt x="787" y="864"/>
                  </a:lnTo>
                  <a:lnTo>
                    <a:pt x="823" y="850"/>
                  </a:lnTo>
                  <a:lnTo>
                    <a:pt x="858" y="834"/>
                  </a:lnTo>
                  <a:lnTo>
                    <a:pt x="890" y="819"/>
                  </a:lnTo>
                  <a:lnTo>
                    <a:pt x="921" y="803"/>
                  </a:lnTo>
                  <a:lnTo>
                    <a:pt x="941" y="757"/>
                  </a:lnTo>
                  <a:lnTo>
                    <a:pt x="957" y="710"/>
                  </a:lnTo>
                  <a:lnTo>
                    <a:pt x="972" y="663"/>
                  </a:lnTo>
                  <a:lnTo>
                    <a:pt x="985" y="613"/>
                  </a:lnTo>
                  <a:lnTo>
                    <a:pt x="994" y="564"/>
                  </a:lnTo>
                  <a:lnTo>
                    <a:pt x="1001" y="513"/>
                  </a:lnTo>
                  <a:lnTo>
                    <a:pt x="1005" y="461"/>
                  </a:lnTo>
                  <a:lnTo>
                    <a:pt x="1007" y="409"/>
                  </a:lnTo>
                  <a:lnTo>
                    <a:pt x="1005" y="355"/>
                  </a:lnTo>
                  <a:lnTo>
                    <a:pt x="1001" y="301"/>
                  </a:lnTo>
                  <a:lnTo>
                    <a:pt x="993" y="248"/>
                  </a:lnTo>
                  <a:lnTo>
                    <a:pt x="982" y="196"/>
                  </a:lnTo>
                  <a:lnTo>
                    <a:pt x="970" y="146"/>
                  </a:lnTo>
                  <a:lnTo>
                    <a:pt x="954" y="96"/>
                  </a:lnTo>
                  <a:lnTo>
                    <a:pt x="935" y="48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6" name="Freeform 64"/>
            <p:cNvSpPr>
              <a:spLocks/>
            </p:cNvSpPr>
            <p:nvPr/>
          </p:nvSpPr>
          <p:spPr bwMode="auto">
            <a:xfrm>
              <a:off x="4430" y="877"/>
              <a:ext cx="92" cy="83"/>
            </a:xfrm>
            <a:custGeom>
              <a:avLst/>
              <a:gdLst>
                <a:gd name="T0" fmla="*/ 0 w 376"/>
                <a:gd name="T1" fmla="*/ 382 h 399"/>
                <a:gd name="T2" fmla="*/ 3 w 376"/>
                <a:gd name="T3" fmla="*/ 380 h 399"/>
                <a:gd name="T4" fmla="*/ 7 w 376"/>
                <a:gd name="T5" fmla="*/ 373 h 399"/>
                <a:gd name="T6" fmla="*/ 17 w 376"/>
                <a:gd name="T7" fmla="*/ 360 h 399"/>
                <a:gd name="T8" fmla="*/ 29 w 376"/>
                <a:gd name="T9" fmla="*/ 345 h 399"/>
                <a:gd name="T10" fmla="*/ 44 w 376"/>
                <a:gd name="T11" fmla="*/ 326 h 399"/>
                <a:gd name="T12" fmla="*/ 63 w 376"/>
                <a:gd name="T13" fmla="*/ 304 h 399"/>
                <a:gd name="T14" fmla="*/ 85 w 376"/>
                <a:gd name="T15" fmla="*/ 280 h 399"/>
                <a:gd name="T16" fmla="*/ 109 w 376"/>
                <a:gd name="T17" fmla="*/ 252 h 399"/>
                <a:gd name="T18" fmla="*/ 135 w 376"/>
                <a:gd name="T19" fmla="*/ 223 h 399"/>
                <a:gd name="T20" fmla="*/ 164 w 376"/>
                <a:gd name="T21" fmla="*/ 192 h 399"/>
                <a:gd name="T22" fmla="*/ 194 w 376"/>
                <a:gd name="T23" fmla="*/ 160 h 399"/>
                <a:gd name="T24" fmla="*/ 227 w 376"/>
                <a:gd name="T25" fmla="*/ 128 h 399"/>
                <a:gd name="T26" fmla="*/ 262 w 376"/>
                <a:gd name="T27" fmla="*/ 95 h 399"/>
                <a:gd name="T28" fmla="*/ 299 w 376"/>
                <a:gd name="T29" fmla="*/ 63 h 399"/>
                <a:gd name="T30" fmla="*/ 337 w 376"/>
                <a:gd name="T31" fmla="*/ 31 h 399"/>
                <a:gd name="T32" fmla="*/ 376 w 376"/>
                <a:gd name="T33" fmla="*/ 0 h 399"/>
                <a:gd name="T34" fmla="*/ 374 w 376"/>
                <a:gd name="T35" fmla="*/ 3 h 399"/>
                <a:gd name="T36" fmla="*/ 369 w 376"/>
                <a:gd name="T37" fmla="*/ 12 h 399"/>
                <a:gd name="T38" fmla="*/ 360 w 376"/>
                <a:gd name="T39" fmla="*/ 27 h 399"/>
                <a:gd name="T40" fmla="*/ 348 w 376"/>
                <a:gd name="T41" fmla="*/ 47 h 399"/>
                <a:gd name="T42" fmla="*/ 333 w 376"/>
                <a:gd name="T43" fmla="*/ 71 h 399"/>
                <a:gd name="T44" fmla="*/ 316 w 376"/>
                <a:gd name="T45" fmla="*/ 98 h 399"/>
                <a:gd name="T46" fmla="*/ 295 w 376"/>
                <a:gd name="T47" fmla="*/ 128 h 399"/>
                <a:gd name="T48" fmla="*/ 273 w 376"/>
                <a:gd name="T49" fmla="*/ 159 h 399"/>
                <a:gd name="T50" fmla="*/ 249 w 376"/>
                <a:gd name="T51" fmla="*/ 192 h 399"/>
                <a:gd name="T52" fmla="*/ 224 w 376"/>
                <a:gd name="T53" fmla="*/ 225 h 399"/>
                <a:gd name="T54" fmla="*/ 196 w 376"/>
                <a:gd name="T55" fmla="*/ 259 h 399"/>
                <a:gd name="T56" fmla="*/ 167 w 376"/>
                <a:gd name="T57" fmla="*/ 291 h 399"/>
                <a:gd name="T58" fmla="*/ 139 w 376"/>
                <a:gd name="T59" fmla="*/ 322 h 399"/>
                <a:gd name="T60" fmla="*/ 108 w 376"/>
                <a:gd name="T61" fmla="*/ 351 h 399"/>
                <a:gd name="T62" fmla="*/ 76 w 376"/>
                <a:gd name="T63" fmla="*/ 376 h 399"/>
                <a:gd name="T64" fmla="*/ 45 w 376"/>
                <a:gd name="T65" fmla="*/ 398 h 399"/>
                <a:gd name="T66" fmla="*/ 44 w 376"/>
                <a:gd name="T67" fmla="*/ 398 h 399"/>
                <a:gd name="T68" fmla="*/ 41 w 376"/>
                <a:gd name="T69" fmla="*/ 398 h 399"/>
                <a:gd name="T70" fmla="*/ 36 w 376"/>
                <a:gd name="T71" fmla="*/ 399 h 399"/>
                <a:gd name="T72" fmla="*/ 29 w 376"/>
                <a:gd name="T73" fmla="*/ 398 h 399"/>
                <a:gd name="T74" fmla="*/ 22 w 376"/>
                <a:gd name="T75" fmla="*/ 397 h 399"/>
                <a:gd name="T76" fmla="*/ 14 w 376"/>
                <a:gd name="T77" fmla="*/ 394 h 399"/>
                <a:gd name="T78" fmla="*/ 7 w 376"/>
                <a:gd name="T79" fmla="*/ 389 h 399"/>
                <a:gd name="T80" fmla="*/ 0 w 376"/>
                <a:gd name="T81" fmla="*/ 382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76" h="399">
                  <a:moveTo>
                    <a:pt x="0" y="382"/>
                  </a:moveTo>
                  <a:lnTo>
                    <a:pt x="3" y="380"/>
                  </a:lnTo>
                  <a:lnTo>
                    <a:pt x="7" y="373"/>
                  </a:lnTo>
                  <a:lnTo>
                    <a:pt x="17" y="360"/>
                  </a:lnTo>
                  <a:lnTo>
                    <a:pt x="29" y="345"/>
                  </a:lnTo>
                  <a:lnTo>
                    <a:pt x="44" y="326"/>
                  </a:lnTo>
                  <a:lnTo>
                    <a:pt x="63" y="304"/>
                  </a:lnTo>
                  <a:lnTo>
                    <a:pt x="85" y="280"/>
                  </a:lnTo>
                  <a:lnTo>
                    <a:pt x="109" y="252"/>
                  </a:lnTo>
                  <a:lnTo>
                    <a:pt x="135" y="223"/>
                  </a:lnTo>
                  <a:lnTo>
                    <a:pt x="164" y="192"/>
                  </a:lnTo>
                  <a:lnTo>
                    <a:pt x="194" y="160"/>
                  </a:lnTo>
                  <a:lnTo>
                    <a:pt x="227" y="128"/>
                  </a:lnTo>
                  <a:lnTo>
                    <a:pt x="262" y="95"/>
                  </a:lnTo>
                  <a:lnTo>
                    <a:pt x="299" y="63"/>
                  </a:lnTo>
                  <a:lnTo>
                    <a:pt x="337" y="31"/>
                  </a:lnTo>
                  <a:lnTo>
                    <a:pt x="376" y="0"/>
                  </a:lnTo>
                  <a:lnTo>
                    <a:pt x="374" y="3"/>
                  </a:lnTo>
                  <a:lnTo>
                    <a:pt x="369" y="12"/>
                  </a:lnTo>
                  <a:lnTo>
                    <a:pt x="360" y="27"/>
                  </a:lnTo>
                  <a:lnTo>
                    <a:pt x="348" y="47"/>
                  </a:lnTo>
                  <a:lnTo>
                    <a:pt x="333" y="71"/>
                  </a:lnTo>
                  <a:lnTo>
                    <a:pt x="316" y="98"/>
                  </a:lnTo>
                  <a:lnTo>
                    <a:pt x="295" y="128"/>
                  </a:lnTo>
                  <a:lnTo>
                    <a:pt x="273" y="159"/>
                  </a:lnTo>
                  <a:lnTo>
                    <a:pt x="249" y="192"/>
                  </a:lnTo>
                  <a:lnTo>
                    <a:pt x="224" y="225"/>
                  </a:lnTo>
                  <a:lnTo>
                    <a:pt x="196" y="259"/>
                  </a:lnTo>
                  <a:lnTo>
                    <a:pt x="167" y="291"/>
                  </a:lnTo>
                  <a:lnTo>
                    <a:pt x="139" y="322"/>
                  </a:lnTo>
                  <a:lnTo>
                    <a:pt x="108" y="351"/>
                  </a:lnTo>
                  <a:lnTo>
                    <a:pt x="76" y="376"/>
                  </a:lnTo>
                  <a:lnTo>
                    <a:pt x="45" y="398"/>
                  </a:lnTo>
                  <a:lnTo>
                    <a:pt x="44" y="398"/>
                  </a:lnTo>
                  <a:lnTo>
                    <a:pt x="41" y="398"/>
                  </a:lnTo>
                  <a:lnTo>
                    <a:pt x="36" y="399"/>
                  </a:lnTo>
                  <a:lnTo>
                    <a:pt x="29" y="398"/>
                  </a:lnTo>
                  <a:lnTo>
                    <a:pt x="22" y="397"/>
                  </a:lnTo>
                  <a:lnTo>
                    <a:pt x="14" y="394"/>
                  </a:lnTo>
                  <a:lnTo>
                    <a:pt x="7" y="389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7" name="Freeform 65"/>
            <p:cNvSpPr>
              <a:spLocks/>
            </p:cNvSpPr>
            <p:nvPr/>
          </p:nvSpPr>
          <p:spPr bwMode="auto">
            <a:xfrm>
              <a:off x="4632" y="858"/>
              <a:ext cx="69" cy="17"/>
            </a:xfrm>
            <a:custGeom>
              <a:avLst/>
              <a:gdLst>
                <a:gd name="T0" fmla="*/ 7 w 280"/>
                <a:gd name="T1" fmla="*/ 0 h 85"/>
                <a:gd name="T2" fmla="*/ 6 w 280"/>
                <a:gd name="T3" fmla="*/ 13 h 85"/>
                <a:gd name="T4" fmla="*/ 4 w 280"/>
                <a:gd name="T5" fmla="*/ 24 h 85"/>
                <a:gd name="T6" fmla="*/ 2 w 280"/>
                <a:gd name="T7" fmla="*/ 37 h 85"/>
                <a:gd name="T8" fmla="*/ 0 w 280"/>
                <a:gd name="T9" fmla="*/ 50 h 85"/>
                <a:gd name="T10" fmla="*/ 14 w 280"/>
                <a:gd name="T11" fmla="*/ 54 h 85"/>
                <a:gd name="T12" fmla="*/ 28 w 280"/>
                <a:gd name="T13" fmla="*/ 58 h 85"/>
                <a:gd name="T14" fmla="*/ 42 w 280"/>
                <a:gd name="T15" fmla="*/ 61 h 85"/>
                <a:gd name="T16" fmla="*/ 57 w 280"/>
                <a:gd name="T17" fmla="*/ 66 h 85"/>
                <a:gd name="T18" fmla="*/ 71 w 280"/>
                <a:gd name="T19" fmla="*/ 69 h 85"/>
                <a:gd name="T20" fmla="*/ 86 w 280"/>
                <a:gd name="T21" fmla="*/ 71 h 85"/>
                <a:gd name="T22" fmla="*/ 103 w 280"/>
                <a:gd name="T23" fmla="*/ 75 h 85"/>
                <a:gd name="T24" fmla="*/ 119 w 280"/>
                <a:gd name="T25" fmla="*/ 77 h 85"/>
                <a:gd name="T26" fmla="*/ 135 w 280"/>
                <a:gd name="T27" fmla="*/ 80 h 85"/>
                <a:gd name="T28" fmla="*/ 151 w 280"/>
                <a:gd name="T29" fmla="*/ 82 h 85"/>
                <a:gd name="T30" fmla="*/ 168 w 280"/>
                <a:gd name="T31" fmla="*/ 84 h 85"/>
                <a:gd name="T32" fmla="*/ 184 w 280"/>
                <a:gd name="T33" fmla="*/ 85 h 85"/>
                <a:gd name="T34" fmla="*/ 202 w 280"/>
                <a:gd name="T35" fmla="*/ 85 h 85"/>
                <a:gd name="T36" fmla="*/ 219 w 280"/>
                <a:gd name="T37" fmla="*/ 85 h 85"/>
                <a:gd name="T38" fmla="*/ 236 w 280"/>
                <a:gd name="T39" fmla="*/ 85 h 85"/>
                <a:gd name="T40" fmla="*/ 253 w 280"/>
                <a:gd name="T41" fmla="*/ 84 h 85"/>
                <a:gd name="T42" fmla="*/ 258 w 280"/>
                <a:gd name="T43" fmla="*/ 82 h 85"/>
                <a:gd name="T44" fmla="*/ 267 w 280"/>
                <a:gd name="T45" fmla="*/ 75 h 85"/>
                <a:gd name="T46" fmla="*/ 275 w 280"/>
                <a:gd name="T47" fmla="*/ 62 h 85"/>
                <a:gd name="T48" fmla="*/ 280 w 280"/>
                <a:gd name="T49" fmla="*/ 45 h 85"/>
                <a:gd name="T50" fmla="*/ 279 w 280"/>
                <a:gd name="T51" fmla="*/ 45 h 85"/>
                <a:gd name="T52" fmla="*/ 275 w 280"/>
                <a:gd name="T53" fmla="*/ 44 h 85"/>
                <a:gd name="T54" fmla="*/ 270 w 280"/>
                <a:gd name="T55" fmla="*/ 42 h 85"/>
                <a:gd name="T56" fmla="*/ 262 w 280"/>
                <a:gd name="T57" fmla="*/ 40 h 85"/>
                <a:gd name="T58" fmla="*/ 252 w 280"/>
                <a:gd name="T59" fmla="*/ 37 h 85"/>
                <a:gd name="T60" fmla="*/ 240 w 280"/>
                <a:gd name="T61" fmla="*/ 35 h 85"/>
                <a:gd name="T62" fmla="*/ 226 w 280"/>
                <a:gd name="T63" fmla="*/ 31 h 85"/>
                <a:gd name="T64" fmla="*/ 210 w 280"/>
                <a:gd name="T65" fmla="*/ 28 h 85"/>
                <a:gd name="T66" fmla="*/ 191 w 280"/>
                <a:gd name="T67" fmla="*/ 24 h 85"/>
                <a:gd name="T68" fmla="*/ 171 w 280"/>
                <a:gd name="T69" fmla="*/ 21 h 85"/>
                <a:gd name="T70" fmla="*/ 149 w 280"/>
                <a:gd name="T71" fmla="*/ 16 h 85"/>
                <a:gd name="T72" fmla="*/ 124 w 280"/>
                <a:gd name="T73" fmla="*/ 13 h 85"/>
                <a:gd name="T74" fmla="*/ 98 w 280"/>
                <a:gd name="T75" fmla="*/ 9 h 85"/>
                <a:gd name="T76" fmla="*/ 69 w 280"/>
                <a:gd name="T77" fmla="*/ 6 h 85"/>
                <a:gd name="T78" fmla="*/ 39 w 280"/>
                <a:gd name="T79" fmla="*/ 2 h 85"/>
                <a:gd name="T80" fmla="*/ 7 w 280"/>
                <a:gd name="T8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0" h="85">
                  <a:moveTo>
                    <a:pt x="7" y="0"/>
                  </a:moveTo>
                  <a:lnTo>
                    <a:pt x="6" y="13"/>
                  </a:lnTo>
                  <a:lnTo>
                    <a:pt x="4" y="24"/>
                  </a:lnTo>
                  <a:lnTo>
                    <a:pt x="2" y="37"/>
                  </a:lnTo>
                  <a:lnTo>
                    <a:pt x="0" y="50"/>
                  </a:lnTo>
                  <a:lnTo>
                    <a:pt x="14" y="54"/>
                  </a:lnTo>
                  <a:lnTo>
                    <a:pt x="28" y="58"/>
                  </a:lnTo>
                  <a:lnTo>
                    <a:pt x="42" y="61"/>
                  </a:lnTo>
                  <a:lnTo>
                    <a:pt x="57" y="66"/>
                  </a:lnTo>
                  <a:lnTo>
                    <a:pt x="71" y="69"/>
                  </a:lnTo>
                  <a:lnTo>
                    <a:pt x="86" y="71"/>
                  </a:lnTo>
                  <a:lnTo>
                    <a:pt x="103" y="75"/>
                  </a:lnTo>
                  <a:lnTo>
                    <a:pt x="119" y="77"/>
                  </a:lnTo>
                  <a:lnTo>
                    <a:pt x="135" y="80"/>
                  </a:lnTo>
                  <a:lnTo>
                    <a:pt x="151" y="82"/>
                  </a:lnTo>
                  <a:lnTo>
                    <a:pt x="168" y="84"/>
                  </a:lnTo>
                  <a:lnTo>
                    <a:pt x="184" y="85"/>
                  </a:lnTo>
                  <a:lnTo>
                    <a:pt x="202" y="85"/>
                  </a:lnTo>
                  <a:lnTo>
                    <a:pt x="219" y="85"/>
                  </a:lnTo>
                  <a:lnTo>
                    <a:pt x="236" y="85"/>
                  </a:lnTo>
                  <a:lnTo>
                    <a:pt x="253" y="84"/>
                  </a:lnTo>
                  <a:lnTo>
                    <a:pt x="258" y="82"/>
                  </a:lnTo>
                  <a:lnTo>
                    <a:pt x="267" y="75"/>
                  </a:lnTo>
                  <a:lnTo>
                    <a:pt x="275" y="62"/>
                  </a:lnTo>
                  <a:lnTo>
                    <a:pt x="280" y="45"/>
                  </a:lnTo>
                  <a:lnTo>
                    <a:pt x="279" y="45"/>
                  </a:lnTo>
                  <a:lnTo>
                    <a:pt x="275" y="44"/>
                  </a:lnTo>
                  <a:lnTo>
                    <a:pt x="270" y="42"/>
                  </a:lnTo>
                  <a:lnTo>
                    <a:pt x="262" y="40"/>
                  </a:lnTo>
                  <a:lnTo>
                    <a:pt x="252" y="37"/>
                  </a:lnTo>
                  <a:lnTo>
                    <a:pt x="240" y="35"/>
                  </a:lnTo>
                  <a:lnTo>
                    <a:pt x="226" y="31"/>
                  </a:lnTo>
                  <a:lnTo>
                    <a:pt x="210" y="28"/>
                  </a:lnTo>
                  <a:lnTo>
                    <a:pt x="191" y="24"/>
                  </a:lnTo>
                  <a:lnTo>
                    <a:pt x="171" y="21"/>
                  </a:lnTo>
                  <a:lnTo>
                    <a:pt x="149" y="16"/>
                  </a:lnTo>
                  <a:lnTo>
                    <a:pt x="124" y="13"/>
                  </a:lnTo>
                  <a:lnTo>
                    <a:pt x="98" y="9"/>
                  </a:lnTo>
                  <a:lnTo>
                    <a:pt x="69" y="6"/>
                  </a:lnTo>
                  <a:lnTo>
                    <a:pt x="39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8" name="Freeform 66"/>
            <p:cNvSpPr>
              <a:spLocks/>
            </p:cNvSpPr>
            <p:nvPr/>
          </p:nvSpPr>
          <p:spPr bwMode="auto">
            <a:xfrm>
              <a:off x="4599" y="856"/>
              <a:ext cx="35" cy="12"/>
            </a:xfrm>
            <a:custGeom>
              <a:avLst/>
              <a:gdLst>
                <a:gd name="T0" fmla="*/ 0 w 144"/>
                <a:gd name="T1" fmla="*/ 0 h 58"/>
                <a:gd name="T2" fmla="*/ 2 w 144"/>
                <a:gd name="T3" fmla="*/ 1 h 58"/>
                <a:gd name="T4" fmla="*/ 10 w 144"/>
                <a:gd name="T5" fmla="*/ 6 h 58"/>
                <a:gd name="T6" fmla="*/ 22 w 144"/>
                <a:gd name="T7" fmla="*/ 12 h 58"/>
                <a:gd name="T8" fmla="*/ 38 w 144"/>
                <a:gd name="T9" fmla="*/ 18 h 58"/>
                <a:gd name="T10" fmla="*/ 58 w 144"/>
                <a:gd name="T11" fmla="*/ 28 h 58"/>
                <a:gd name="T12" fmla="*/ 81 w 144"/>
                <a:gd name="T13" fmla="*/ 37 h 58"/>
                <a:gd name="T14" fmla="*/ 108 w 144"/>
                <a:gd name="T15" fmla="*/ 47 h 58"/>
                <a:gd name="T16" fmla="*/ 137 w 144"/>
                <a:gd name="T17" fmla="*/ 58 h 58"/>
                <a:gd name="T18" fmla="*/ 139 w 144"/>
                <a:gd name="T19" fmla="*/ 45 h 58"/>
                <a:gd name="T20" fmla="*/ 141 w 144"/>
                <a:gd name="T21" fmla="*/ 32 h 58"/>
                <a:gd name="T22" fmla="*/ 143 w 144"/>
                <a:gd name="T23" fmla="*/ 21 h 58"/>
                <a:gd name="T24" fmla="*/ 144 w 144"/>
                <a:gd name="T25" fmla="*/ 8 h 58"/>
                <a:gd name="T26" fmla="*/ 128 w 144"/>
                <a:gd name="T27" fmla="*/ 7 h 58"/>
                <a:gd name="T28" fmla="*/ 111 w 144"/>
                <a:gd name="T29" fmla="*/ 6 h 58"/>
                <a:gd name="T30" fmla="*/ 93 w 144"/>
                <a:gd name="T31" fmla="*/ 5 h 58"/>
                <a:gd name="T32" fmla="*/ 75 w 144"/>
                <a:gd name="T33" fmla="*/ 3 h 58"/>
                <a:gd name="T34" fmla="*/ 56 w 144"/>
                <a:gd name="T35" fmla="*/ 2 h 58"/>
                <a:gd name="T36" fmla="*/ 38 w 144"/>
                <a:gd name="T37" fmla="*/ 1 h 58"/>
                <a:gd name="T38" fmla="*/ 20 w 144"/>
                <a:gd name="T39" fmla="*/ 0 h 58"/>
                <a:gd name="T40" fmla="*/ 0 w 144"/>
                <a:gd name="T4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58">
                  <a:moveTo>
                    <a:pt x="0" y="0"/>
                  </a:moveTo>
                  <a:lnTo>
                    <a:pt x="2" y="1"/>
                  </a:lnTo>
                  <a:lnTo>
                    <a:pt x="10" y="6"/>
                  </a:lnTo>
                  <a:lnTo>
                    <a:pt x="22" y="12"/>
                  </a:lnTo>
                  <a:lnTo>
                    <a:pt x="38" y="18"/>
                  </a:lnTo>
                  <a:lnTo>
                    <a:pt x="58" y="28"/>
                  </a:lnTo>
                  <a:lnTo>
                    <a:pt x="81" y="37"/>
                  </a:lnTo>
                  <a:lnTo>
                    <a:pt x="108" y="47"/>
                  </a:lnTo>
                  <a:lnTo>
                    <a:pt x="137" y="58"/>
                  </a:lnTo>
                  <a:lnTo>
                    <a:pt x="139" y="45"/>
                  </a:lnTo>
                  <a:lnTo>
                    <a:pt x="141" y="32"/>
                  </a:lnTo>
                  <a:lnTo>
                    <a:pt x="143" y="21"/>
                  </a:lnTo>
                  <a:lnTo>
                    <a:pt x="144" y="8"/>
                  </a:lnTo>
                  <a:lnTo>
                    <a:pt x="128" y="7"/>
                  </a:lnTo>
                  <a:lnTo>
                    <a:pt x="111" y="6"/>
                  </a:lnTo>
                  <a:lnTo>
                    <a:pt x="93" y="5"/>
                  </a:lnTo>
                  <a:lnTo>
                    <a:pt x="75" y="3"/>
                  </a:lnTo>
                  <a:lnTo>
                    <a:pt x="56" y="2"/>
                  </a:lnTo>
                  <a:lnTo>
                    <a:pt x="38" y="1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9" name="Freeform 67"/>
            <p:cNvSpPr>
              <a:spLocks/>
            </p:cNvSpPr>
            <p:nvPr/>
          </p:nvSpPr>
          <p:spPr bwMode="auto">
            <a:xfrm>
              <a:off x="4621" y="729"/>
              <a:ext cx="31" cy="64"/>
            </a:xfrm>
            <a:custGeom>
              <a:avLst/>
              <a:gdLst>
                <a:gd name="T0" fmla="*/ 124 w 124"/>
                <a:gd name="T1" fmla="*/ 6 h 310"/>
                <a:gd name="T2" fmla="*/ 83 w 124"/>
                <a:gd name="T3" fmla="*/ 0 h 310"/>
                <a:gd name="T4" fmla="*/ 82 w 124"/>
                <a:gd name="T5" fmla="*/ 4 h 310"/>
                <a:gd name="T6" fmla="*/ 77 w 124"/>
                <a:gd name="T7" fmla="*/ 16 h 310"/>
                <a:gd name="T8" fmla="*/ 71 w 124"/>
                <a:gd name="T9" fmla="*/ 36 h 310"/>
                <a:gd name="T10" fmla="*/ 61 w 124"/>
                <a:gd name="T11" fmla="*/ 61 h 310"/>
                <a:gd name="T12" fmla="*/ 49 w 124"/>
                <a:gd name="T13" fmla="*/ 91 h 310"/>
                <a:gd name="T14" fmla="*/ 35 w 124"/>
                <a:gd name="T15" fmla="*/ 125 h 310"/>
                <a:gd name="T16" fmla="*/ 19 w 124"/>
                <a:gd name="T17" fmla="*/ 165 h 310"/>
                <a:gd name="T18" fmla="*/ 0 w 124"/>
                <a:gd name="T19" fmla="*/ 205 h 310"/>
                <a:gd name="T20" fmla="*/ 8 w 124"/>
                <a:gd name="T21" fmla="*/ 230 h 310"/>
                <a:gd name="T22" fmla="*/ 16 w 124"/>
                <a:gd name="T23" fmla="*/ 257 h 310"/>
                <a:gd name="T24" fmla="*/ 24 w 124"/>
                <a:gd name="T25" fmla="*/ 283 h 310"/>
                <a:gd name="T26" fmla="*/ 31 w 124"/>
                <a:gd name="T27" fmla="*/ 310 h 310"/>
                <a:gd name="T28" fmla="*/ 53 w 124"/>
                <a:gd name="T29" fmla="*/ 252 h 310"/>
                <a:gd name="T30" fmla="*/ 72 w 124"/>
                <a:gd name="T31" fmla="*/ 197 h 310"/>
                <a:gd name="T32" fmla="*/ 88 w 124"/>
                <a:gd name="T33" fmla="*/ 145 h 310"/>
                <a:gd name="T34" fmla="*/ 101 w 124"/>
                <a:gd name="T35" fmla="*/ 99 h 310"/>
                <a:gd name="T36" fmla="*/ 111 w 124"/>
                <a:gd name="T37" fmla="*/ 61 h 310"/>
                <a:gd name="T38" fmla="*/ 118 w 124"/>
                <a:gd name="T39" fmla="*/ 31 h 310"/>
                <a:gd name="T40" fmla="*/ 122 w 124"/>
                <a:gd name="T41" fmla="*/ 13 h 310"/>
                <a:gd name="T42" fmla="*/ 124 w 124"/>
                <a:gd name="T43" fmla="*/ 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4" h="310">
                  <a:moveTo>
                    <a:pt x="124" y="6"/>
                  </a:moveTo>
                  <a:lnTo>
                    <a:pt x="83" y="0"/>
                  </a:lnTo>
                  <a:lnTo>
                    <a:pt x="82" y="4"/>
                  </a:lnTo>
                  <a:lnTo>
                    <a:pt x="77" y="16"/>
                  </a:lnTo>
                  <a:lnTo>
                    <a:pt x="71" y="36"/>
                  </a:lnTo>
                  <a:lnTo>
                    <a:pt x="61" y="61"/>
                  </a:lnTo>
                  <a:lnTo>
                    <a:pt x="49" y="91"/>
                  </a:lnTo>
                  <a:lnTo>
                    <a:pt x="35" y="125"/>
                  </a:lnTo>
                  <a:lnTo>
                    <a:pt x="19" y="165"/>
                  </a:lnTo>
                  <a:lnTo>
                    <a:pt x="0" y="205"/>
                  </a:lnTo>
                  <a:lnTo>
                    <a:pt x="8" y="230"/>
                  </a:lnTo>
                  <a:lnTo>
                    <a:pt x="16" y="257"/>
                  </a:lnTo>
                  <a:lnTo>
                    <a:pt x="24" y="283"/>
                  </a:lnTo>
                  <a:lnTo>
                    <a:pt x="31" y="310"/>
                  </a:lnTo>
                  <a:lnTo>
                    <a:pt x="53" y="252"/>
                  </a:lnTo>
                  <a:lnTo>
                    <a:pt x="72" y="197"/>
                  </a:lnTo>
                  <a:lnTo>
                    <a:pt x="88" y="145"/>
                  </a:lnTo>
                  <a:lnTo>
                    <a:pt x="101" y="99"/>
                  </a:lnTo>
                  <a:lnTo>
                    <a:pt x="111" y="61"/>
                  </a:lnTo>
                  <a:lnTo>
                    <a:pt x="118" y="31"/>
                  </a:lnTo>
                  <a:lnTo>
                    <a:pt x="122" y="13"/>
                  </a:lnTo>
                  <a:lnTo>
                    <a:pt x="12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0" name="Freeform 68"/>
            <p:cNvSpPr>
              <a:spLocks/>
            </p:cNvSpPr>
            <p:nvPr/>
          </p:nvSpPr>
          <p:spPr bwMode="auto">
            <a:xfrm>
              <a:off x="4381" y="771"/>
              <a:ext cx="248" cy="96"/>
            </a:xfrm>
            <a:custGeom>
              <a:avLst/>
              <a:gdLst>
                <a:gd name="T0" fmla="*/ 661 w 1013"/>
                <a:gd name="T1" fmla="*/ 367 h 461"/>
                <a:gd name="T2" fmla="*/ 567 w 1013"/>
                <a:gd name="T3" fmla="*/ 359 h 461"/>
                <a:gd name="T4" fmla="*/ 459 w 1013"/>
                <a:gd name="T5" fmla="*/ 336 h 461"/>
                <a:gd name="T6" fmla="*/ 349 w 1013"/>
                <a:gd name="T7" fmla="*/ 302 h 461"/>
                <a:gd name="T8" fmla="*/ 242 w 1013"/>
                <a:gd name="T9" fmla="*/ 263 h 461"/>
                <a:gd name="T10" fmla="*/ 148 w 1013"/>
                <a:gd name="T11" fmla="*/ 223 h 461"/>
                <a:gd name="T12" fmla="*/ 78 w 1013"/>
                <a:gd name="T13" fmla="*/ 192 h 461"/>
                <a:gd name="T14" fmla="*/ 39 w 1013"/>
                <a:gd name="T15" fmla="*/ 174 h 461"/>
                <a:gd name="T16" fmla="*/ 32 w 1013"/>
                <a:gd name="T17" fmla="*/ 170 h 461"/>
                <a:gd name="T18" fmla="*/ 22 w 1013"/>
                <a:gd name="T19" fmla="*/ 168 h 461"/>
                <a:gd name="T20" fmla="*/ 8 w 1013"/>
                <a:gd name="T21" fmla="*/ 169 h 461"/>
                <a:gd name="T22" fmla="*/ 0 w 1013"/>
                <a:gd name="T23" fmla="*/ 178 h 461"/>
                <a:gd name="T24" fmla="*/ 7 w 1013"/>
                <a:gd name="T25" fmla="*/ 198 h 461"/>
                <a:gd name="T26" fmla="*/ 52 w 1013"/>
                <a:gd name="T27" fmla="*/ 231 h 461"/>
                <a:gd name="T28" fmla="*/ 130 w 1013"/>
                <a:gd name="T29" fmla="*/ 278 h 461"/>
                <a:gd name="T30" fmla="*/ 234 w 1013"/>
                <a:gd name="T31" fmla="*/ 332 h 461"/>
                <a:gd name="T32" fmla="*/ 351 w 1013"/>
                <a:gd name="T33" fmla="*/ 384 h 461"/>
                <a:gd name="T34" fmla="*/ 473 w 1013"/>
                <a:gd name="T35" fmla="*/ 427 h 461"/>
                <a:gd name="T36" fmla="*/ 590 w 1013"/>
                <a:gd name="T37" fmla="*/ 455 h 461"/>
                <a:gd name="T38" fmla="*/ 692 w 1013"/>
                <a:gd name="T39" fmla="*/ 460 h 461"/>
                <a:gd name="T40" fmla="*/ 758 w 1013"/>
                <a:gd name="T41" fmla="*/ 442 h 461"/>
                <a:gd name="T42" fmla="*/ 801 w 1013"/>
                <a:gd name="T43" fmla="*/ 417 h 461"/>
                <a:gd name="T44" fmla="*/ 843 w 1013"/>
                <a:gd name="T45" fmla="*/ 384 h 461"/>
                <a:gd name="T46" fmla="*/ 881 w 1013"/>
                <a:gd name="T47" fmla="*/ 342 h 461"/>
                <a:gd name="T48" fmla="*/ 916 w 1013"/>
                <a:gd name="T49" fmla="*/ 295 h 461"/>
                <a:gd name="T50" fmla="*/ 947 w 1013"/>
                <a:gd name="T51" fmla="*/ 243 h 461"/>
                <a:gd name="T52" fmla="*/ 975 w 1013"/>
                <a:gd name="T53" fmla="*/ 189 h 461"/>
                <a:gd name="T54" fmla="*/ 1002 w 1013"/>
                <a:gd name="T55" fmla="*/ 132 h 461"/>
                <a:gd name="T56" fmla="*/ 1006 w 1013"/>
                <a:gd name="T57" fmla="*/ 78 h 461"/>
                <a:gd name="T58" fmla="*/ 990 w 1013"/>
                <a:gd name="T59" fmla="*/ 25 h 461"/>
                <a:gd name="T60" fmla="*/ 968 w 1013"/>
                <a:gd name="T61" fmla="*/ 29 h 461"/>
                <a:gd name="T62" fmla="*/ 939 w 1013"/>
                <a:gd name="T63" fmla="*/ 89 h 461"/>
                <a:gd name="T64" fmla="*/ 906 w 1013"/>
                <a:gd name="T65" fmla="*/ 147 h 461"/>
                <a:gd name="T66" fmla="*/ 872 w 1013"/>
                <a:gd name="T67" fmla="*/ 204 h 461"/>
                <a:gd name="T68" fmla="*/ 835 w 1013"/>
                <a:gd name="T69" fmla="*/ 256 h 461"/>
                <a:gd name="T70" fmla="*/ 798 w 1013"/>
                <a:gd name="T71" fmla="*/ 299 h 461"/>
                <a:gd name="T72" fmla="*/ 759 w 1013"/>
                <a:gd name="T73" fmla="*/ 334 h 461"/>
                <a:gd name="T74" fmla="*/ 720 w 1013"/>
                <a:gd name="T75" fmla="*/ 357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13" h="461">
                  <a:moveTo>
                    <a:pt x="700" y="363"/>
                  </a:moveTo>
                  <a:lnTo>
                    <a:pt x="661" y="367"/>
                  </a:lnTo>
                  <a:lnTo>
                    <a:pt x="616" y="366"/>
                  </a:lnTo>
                  <a:lnTo>
                    <a:pt x="567" y="359"/>
                  </a:lnTo>
                  <a:lnTo>
                    <a:pt x="515" y="349"/>
                  </a:lnTo>
                  <a:lnTo>
                    <a:pt x="459" y="336"/>
                  </a:lnTo>
                  <a:lnTo>
                    <a:pt x="404" y="319"/>
                  </a:lnTo>
                  <a:lnTo>
                    <a:pt x="349" y="302"/>
                  </a:lnTo>
                  <a:lnTo>
                    <a:pt x="295" y="282"/>
                  </a:lnTo>
                  <a:lnTo>
                    <a:pt x="242" y="263"/>
                  </a:lnTo>
                  <a:lnTo>
                    <a:pt x="193" y="242"/>
                  </a:lnTo>
                  <a:lnTo>
                    <a:pt x="148" y="223"/>
                  </a:lnTo>
                  <a:lnTo>
                    <a:pt x="110" y="207"/>
                  </a:lnTo>
                  <a:lnTo>
                    <a:pt x="78" y="192"/>
                  </a:lnTo>
                  <a:lnTo>
                    <a:pt x="54" y="182"/>
                  </a:lnTo>
                  <a:lnTo>
                    <a:pt x="39" y="174"/>
                  </a:lnTo>
                  <a:lnTo>
                    <a:pt x="33" y="172"/>
                  </a:lnTo>
                  <a:lnTo>
                    <a:pt x="32" y="170"/>
                  </a:lnTo>
                  <a:lnTo>
                    <a:pt x="28" y="169"/>
                  </a:lnTo>
                  <a:lnTo>
                    <a:pt x="22" y="168"/>
                  </a:lnTo>
                  <a:lnTo>
                    <a:pt x="15" y="168"/>
                  </a:lnTo>
                  <a:lnTo>
                    <a:pt x="8" y="169"/>
                  </a:lnTo>
                  <a:lnTo>
                    <a:pt x="2" y="172"/>
                  </a:lnTo>
                  <a:lnTo>
                    <a:pt x="0" y="178"/>
                  </a:lnTo>
                  <a:lnTo>
                    <a:pt x="0" y="189"/>
                  </a:lnTo>
                  <a:lnTo>
                    <a:pt x="7" y="198"/>
                  </a:lnTo>
                  <a:lnTo>
                    <a:pt x="24" y="213"/>
                  </a:lnTo>
                  <a:lnTo>
                    <a:pt x="52" y="231"/>
                  </a:lnTo>
                  <a:lnTo>
                    <a:pt x="87" y="253"/>
                  </a:lnTo>
                  <a:lnTo>
                    <a:pt x="130" y="278"/>
                  </a:lnTo>
                  <a:lnTo>
                    <a:pt x="180" y="304"/>
                  </a:lnTo>
                  <a:lnTo>
                    <a:pt x="234" y="332"/>
                  </a:lnTo>
                  <a:lnTo>
                    <a:pt x="291" y="358"/>
                  </a:lnTo>
                  <a:lnTo>
                    <a:pt x="351" y="384"/>
                  </a:lnTo>
                  <a:lnTo>
                    <a:pt x="412" y="407"/>
                  </a:lnTo>
                  <a:lnTo>
                    <a:pt x="473" y="427"/>
                  </a:lnTo>
                  <a:lnTo>
                    <a:pt x="533" y="443"/>
                  </a:lnTo>
                  <a:lnTo>
                    <a:pt x="590" y="455"/>
                  </a:lnTo>
                  <a:lnTo>
                    <a:pt x="644" y="461"/>
                  </a:lnTo>
                  <a:lnTo>
                    <a:pt x="692" y="460"/>
                  </a:lnTo>
                  <a:lnTo>
                    <a:pt x="735" y="451"/>
                  </a:lnTo>
                  <a:lnTo>
                    <a:pt x="758" y="442"/>
                  </a:lnTo>
                  <a:lnTo>
                    <a:pt x="781" y="431"/>
                  </a:lnTo>
                  <a:lnTo>
                    <a:pt x="801" y="417"/>
                  </a:lnTo>
                  <a:lnTo>
                    <a:pt x="822" y="401"/>
                  </a:lnTo>
                  <a:lnTo>
                    <a:pt x="843" y="384"/>
                  </a:lnTo>
                  <a:lnTo>
                    <a:pt x="861" y="364"/>
                  </a:lnTo>
                  <a:lnTo>
                    <a:pt x="881" y="342"/>
                  </a:lnTo>
                  <a:lnTo>
                    <a:pt x="898" y="319"/>
                  </a:lnTo>
                  <a:lnTo>
                    <a:pt x="916" y="295"/>
                  </a:lnTo>
                  <a:lnTo>
                    <a:pt x="932" y="269"/>
                  </a:lnTo>
                  <a:lnTo>
                    <a:pt x="947" y="243"/>
                  </a:lnTo>
                  <a:lnTo>
                    <a:pt x="962" y="216"/>
                  </a:lnTo>
                  <a:lnTo>
                    <a:pt x="975" y="189"/>
                  </a:lnTo>
                  <a:lnTo>
                    <a:pt x="989" y="161"/>
                  </a:lnTo>
                  <a:lnTo>
                    <a:pt x="1002" y="132"/>
                  </a:lnTo>
                  <a:lnTo>
                    <a:pt x="1013" y="105"/>
                  </a:lnTo>
                  <a:lnTo>
                    <a:pt x="1006" y="78"/>
                  </a:lnTo>
                  <a:lnTo>
                    <a:pt x="998" y="52"/>
                  </a:lnTo>
                  <a:lnTo>
                    <a:pt x="990" y="25"/>
                  </a:lnTo>
                  <a:lnTo>
                    <a:pt x="982" y="0"/>
                  </a:lnTo>
                  <a:lnTo>
                    <a:pt x="968" y="29"/>
                  </a:lnTo>
                  <a:lnTo>
                    <a:pt x="954" y="59"/>
                  </a:lnTo>
                  <a:lnTo>
                    <a:pt x="939" y="89"/>
                  </a:lnTo>
                  <a:lnTo>
                    <a:pt x="922" y="119"/>
                  </a:lnTo>
                  <a:lnTo>
                    <a:pt x="906" y="147"/>
                  </a:lnTo>
                  <a:lnTo>
                    <a:pt x="889" y="176"/>
                  </a:lnTo>
                  <a:lnTo>
                    <a:pt x="872" y="204"/>
                  </a:lnTo>
                  <a:lnTo>
                    <a:pt x="853" y="230"/>
                  </a:lnTo>
                  <a:lnTo>
                    <a:pt x="835" y="256"/>
                  </a:lnTo>
                  <a:lnTo>
                    <a:pt x="816" y="279"/>
                  </a:lnTo>
                  <a:lnTo>
                    <a:pt x="798" y="299"/>
                  </a:lnTo>
                  <a:lnTo>
                    <a:pt x="778" y="318"/>
                  </a:lnTo>
                  <a:lnTo>
                    <a:pt x="759" y="334"/>
                  </a:lnTo>
                  <a:lnTo>
                    <a:pt x="739" y="347"/>
                  </a:lnTo>
                  <a:lnTo>
                    <a:pt x="720" y="357"/>
                  </a:lnTo>
                  <a:lnTo>
                    <a:pt x="700" y="3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1" name="Freeform 69"/>
            <p:cNvSpPr>
              <a:spLocks/>
            </p:cNvSpPr>
            <p:nvPr/>
          </p:nvSpPr>
          <p:spPr bwMode="auto">
            <a:xfrm>
              <a:off x="4365" y="582"/>
              <a:ext cx="85" cy="62"/>
            </a:xfrm>
            <a:custGeom>
              <a:avLst/>
              <a:gdLst>
                <a:gd name="T0" fmla="*/ 351 w 351"/>
                <a:gd name="T1" fmla="*/ 302 h 302"/>
                <a:gd name="T2" fmla="*/ 328 w 351"/>
                <a:gd name="T3" fmla="*/ 272 h 302"/>
                <a:gd name="T4" fmla="*/ 306 w 351"/>
                <a:gd name="T5" fmla="*/ 243 h 302"/>
                <a:gd name="T6" fmla="*/ 286 w 351"/>
                <a:gd name="T7" fmla="*/ 215 h 302"/>
                <a:gd name="T8" fmla="*/ 267 w 351"/>
                <a:gd name="T9" fmla="*/ 188 h 302"/>
                <a:gd name="T10" fmla="*/ 249 w 351"/>
                <a:gd name="T11" fmla="*/ 162 h 302"/>
                <a:gd name="T12" fmla="*/ 233 w 351"/>
                <a:gd name="T13" fmla="*/ 137 h 302"/>
                <a:gd name="T14" fmla="*/ 218 w 351"/>
                <a:gd name="T15" fmla="*/ 114 h 302"/>
                <a:gd name="T16" fmla="*/ 205 w 351"/>
                <a:gd name="T17" fmla="*/ 92 h 302"/>
                <a:gd name="T18" fmla="*/ 192 w 351"/>
                <a:gd name="T19" fmla="*/ 71 h 302"/>
                <a:gd name="T20" fmla="*/ 182 w 351"/>
                <a:gd name="T21" fmla="*/ 54 h 302"/>
                <a:gd name="T22" fmla="*/ 174 w 351"/>
                <a:gd name="T23" fmla="*/ 38 h 302"/>
                <a:gd name="T24" fmla="*/ 166 w 351"/>
                <a:gd name="T25" fmla="*/ 25 h 302"/>
                <a:gd name="T26" fmla="*/ 160 w 351"/>
                <a:gd name="T27" fmla="*/ 14 h 302"/>
                <a:gd name="T28" fmla="*/ 157 w 351"/>
                <a:gd name="T29" fmla="*/ 7 h 302"/>
                <a:gd name="T30" fmla="*/ 154 w 351"/>
                <a:gd name="T31" fmla="*/ 1 h 302"/>
                <a:gd name="T32" fmla="*/ 153 w 351"/>
                <a:gd name="T33" fmla="*/ 0 h 302"/>
                <a:gd name="T34" fmla="*/ 139 w 351"/>
                <a:gd name="T35" fmla="*/ 37 h 302"/>
                <a:gd name="T36" fmla="*/ 123 w 351"/>
                <a:gd name="T37" fmla="*/ 74 h 302"/>
                <a:gd name="T38" fmla="*/ 107 w 351"/>
                <a:gd name="T39" fmla="*/ 111 h 302"/>
                <a:gd name="T40" fmla="*/ 88 w 351"/>
                <a:gd name="T41" fmla="*/ 147 h 302"/>
                <a:gd name="T42" fmla="*/ 68 w 351"/>
                <a:gd name="T43" fmla="*/ 184 h 302"/>
                <a:gd name="T44" fmla="*/ 46 w 351"/>
                <a:gd name="T45" fmla="*/ 220 h 302"/>
                <a:gd name="T46" fmla="*/ 24 w 351"/>
                <a:gd name="T47" fmla="*/ 256 h 302"/>
                <a:gd name="T48" fmla="*/ 0 w 351"/>
                <a:gd name="T49" fmla="*/ 291 h 302"/>
                <a:gd name="T50" fmla="*/ 19 w 351"/>
                <a:gd name="T51" fmla="*/ 289 h 302"/>
                <a:gd name="T52" fmla="*/ 37 w 351"/>
                <a:gd name="T53" fmla="*/ 286 h 302"/>
                <a:gd name="T54" fmla="*/ 55 w 351"/>
                <a:gd name="T55" fmla="*/ 285 h 302"/>
                <a:gd name="T56" fmla="*/ 74 w 351"/>
                <a:gd name="T57" fmla="*/ 282 h 302"/>
                <a:gd name="T58" fmla="*/ 92 w 351"/>
                <a:gd name="T59" fmla="*/ 281 h 302"/>
                <a:gd name="T60" fmla="*/ 111 w 351"/>
                <a:gd name="T61" fmla="*/ 281 h 302"/>
                <a:gd name="T62" fmla="*/ 129 w 351"/>
                <a:gd name="T63" fmla="*/ 280 h 302"/>
                <a:gd name="T64" fmla="*/ 148 w 351"/>
                <a:gd name="T65" fmla="*/ 280 h 302"/>
                <a:gd name="T66" fmla="*/ 160 w 351"/>
                <a:gd name="T67" fmla="*/ 280 h 302"/>
                <a:gd name="T68" fmla="*/ 174 w 351"/>
                <a:gd name="T69" fmla="*/ 280 h 302"/>
                <a:gd name="T70" fmla="*/ 187 w 351"/>
                <a:gd name="T71" fmla="*/ 281 h 302"/>
                <a:gd name="T72" fmla="*/ 199 w 351"/>
                <a:gd name="T73" fmla="*/ 281 h 302"/>
                <a:gd name="T74" fmla="*/ 213 w 351"/>
                <a:gd name="T75" fmla="*/ 282 h 302"/>
                <a:gd name="T76" fmla="*/ 226 w 351"/>
                <a:gd name="T77" fmla="*/ 283 h 302"/>
                <a:gd name="T78" fmla="*/ 238 w 351"/>
                <a:gd name="T79" fmla="*/ 285 h 302"/>
                <a:gd name="T80" fmla="*/ 251 w 351"/>
                <a:gd name="T81" fmla="*/ 286 h 302"/>
                <a:gd name="T82" fmla="*/ 264 w 351"/>
                <a:gd name="T83" fmla="*/ 287 h 302"/>
                <a:gd name="T84" fmla="*/ 277 w 351"/>
                <a:gd name="T85" fmla="*/ 289 h 302"/>
                <a:gd name="T86" fmla="*/ 289 w 351"/>
                <a:gd name="T87" fmla="*/ 290 h 302"/>
                <a:gd name="T88" fmla="*/ 302 w 351"/>
                <a:gd name="T89" fmla="*/ 293 h 302"/>
                <a:gd name="T90" fmla="*/ 315 w 351"/>
                <a:gd name="T91" fmla="*/ 295 h 302"/>
                <a:gd name="T92" fmla="*/ 327 w 351"/>
                <a:gd name="T93" fmla="*/ 297 h 302"/>
                <a:gd name="T94" fmla="*/ 339 w 351"/>
                <a:gd name="T95" fmla="*/ 299 h 302"/>
                <a:gd name="T96" fmla="*/ 351 w 351"/>
                <a:gd name="T97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302">
                  <a:moveTo>
                    <a:pt x="351" y="302"/>
                  </a:moveTo>
                  <a:lnTo>
                    <a:pt x="328" y="272"/>
                  </a:lnTo>
                  <a:lnTo>
                    <a:pt x="306" y="243"/>
                  </a:lnTo>
                  <a:lnTo>
                    <a:pt x="286" y="215"/>
                  </a:lnTo>
                  <a:lnTo>
                    <a:pt x="267" y="188"/>
                  </a:lnTo>
                  <a:lnTo>
                    <a:pt x="249" y="162"/>
                  </a:lnTo>
                  <a:lnTo>
                    <a:pt x="233" y="137"/>
                  </a:lnTo>
                  <a:lnTo>
                    <a:pt x="218" y="114"/>
                  </a:lnTo>
                  <a:lnTo>
                    <a:pt x="205" y="92"/>
                  </a:lnTo>
                  <a:lnTo>
                    <a:pt x="192" y="71"/>
                  </a:lnTo>
                  <a:lnTo>
                    <a:pt x="182" y="54"/>
                  </a:lnTo>
                  <a:lnTo>
                    <a:pt x="174" y="38"/>
                  </a:lnTo>
                  <a:lnTo>
                    <a:pt x="166" y="25"/>
                  </a:lnTo>
                  <a:lnTo>
                    <a:pt x="160" y="14"/>
                  </a:lnTo>
                  <a:lnTo>
                    <a:pt x="157" y="7"/>
                  </a:lnTo>
                  <a:lnTo>
                    <a:pt x="154" y="1"/>
                  </a:lnTo>
                  <a:lnTo>
                    <a:pt x="153" y="0"/>
                  </a:lnTo>
                  <a:lnTo>
                    <a:pt x="139" y="37"/>
                  </a:lnTo>
                  <a:lnTo>
                    <a:pt x="123" y="74"/>
                  </a:lnTo>
                  <a:lnTo>
                    <a:pt x="107" y="111"/>
                  </a:lnTo>
                  <a:lnTo>
                    <a:pt x="88" y="147"/>
                  </a:lnTo>
                  <a:lnTo>
                    <a:pt x="68" y="184"/>
                  </a:lnTo>
                  <a:lnTo>
                    <a:pt x="46" y="220"/>
                  </a:lnTo>
                  <a:lnTo>
                    <a:pt x="24" y="256"/>
                  </a:lnTo>
                  <a:lnTo>
                    <a:pt x="0" y="291"/>
                  </a:lnTo>
                  <a:lnTo>
                    <a:pt x="19" y="289"/>
                  </a:lnTo>
                  <a:lnTo>
                    <a:pt x="37" y="286"/>
                  </a:lnTo>
                  <a:lnTo>
                    <a:pt x="55" y="285"/>
                  </a:lnTo>
                  <a:lnTo>
                    <a:pt x="74" y="282"/>
                  </a:lnTo>
                  <a:lnTo>
                    <a:pt x="92" y="281"/>
                  </a:lnTo>
                  <a:lnTo>
                    <a:pt x="111" y="281"/>
                  </a:lnTo>
                  <a:lnTo>
                    <a:pt x="129" y="280"/>
                  </a:lnTo>
                  <a:lnTo>
                    <a:pt x="148" y="280"/>
                  </a:lnTo>
                  <a:lnTo>
                    <a:pt x="160" y="280"/>
                  </a:lnTo>
                  <a:lnTo>
                    <a:pt x="174" y="280"/>
                  </a:lnTo>
                  <a:lnTo>
                    <a:pt x="187" y="281"/>
                  </a:lnTo>
                  <a:lnTo>
                    <a:pt x="199" y="281"/>
                  </a:lnTo>
                  <a:lnTo>
                    <a:pt x="213" y="282"/>
                  </a:lnTo>
                  <a:lnTo>
                    <a:pt x="226" y="283"/>
                  </a:lnTo>
                  <a:lnTo>
                    <a:pt x="238" y="285"/>
                  </a:lnTo>
                  <a:lnTo>
                    <a:pt x="251" y="286"/>
                  </a:lnTo>
                  <a:lnTo>
                    <a:pt x="264" y="287"/>
                  </a:lnTo>
                  <a:lnTo>
                    <a:pt x="277" y="289"/>
                  </a:lnTo>
                  <a:lnTo>
                    <a:pt x="289" y="290"/>
                  </a:lnTo>
                  <a:lnTo>
                    <a:pt x="302" y="293"/>
                  </a:lnTo>
                  <a:lnTo>
                    <a:pt x="315" y="295"/>
                  </a:lnTo>
                  <a:lnTo>
                    <a:pt x="327" y="297"/>
                  </a:lnTo>
                  <a:lnTo>
                    <a:pt x="339" y="299"/>
                  </a:lnTo>
                  <a:lnTo>
                    <a:pt x="351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2" name="Freeform 70"/>
            <p:cNvSpPr>
              <a:spLocks/>
            </p:cNvSpPr>
            <p:nvPr/>
          </p:nvSpPr>
          <p:spPr bwMode="auto">
            <a:xfrm>
              <a:off x="4184" y="640"/>
              <a:ext cx="353" cy="272"/>
            </a:xfrm>
            <a:custGeom>
              <a:avLst/>
              <a:gdLst>
                <a:gd name="T0" fmla="*/ 1076 w 1442"/>
                <a:gd name="T1" fmla="*/ 19 h 1318"/>
                <a:gd name="T2" fmla="*/ 1052 w 1442"/>
                <a:gd name="T3" fmla="*/ 15 h 1318"/>
                <a:gd name="T4" fmla="*/ 1026 w 1442"/>
                <a:gd name="T5" fmla="*/ 10 h 1318"/>
                <a:gd name="T6" fmla="*/ 1001 w 1442"/>
                <a:gd name="T7" fmla="*/ 7 h 1318"/>
                <a:gd name="T8" fmla="*/ 975 w 1442"/>
                <a:gd name="T9" fmla="*/ 5 h 1318"/>
                <a:gd name="T10" fmla="*/ 950 w 1442"/>
                <a:gd name="T11" fmla="*/ 2 h 1318"/>
                <a:gd name="T12" fmla="*/ 924 w 1442"/>
                <a:gd name="T13" fmla="*/ 1 h 1318"/>
                <a:gd name="T14" fmla="*/ 897 w 1442"/>
                <a:gd name="T15" fmla="*/ 0 h 1318"/>
                <a:gd name="T16" fmla="*/ 866 w 1442"/>
                <a:gd name="T17" fmla="*/ 0 h 1318"/>
                <a:gd name="T18" fmla="*/ 829 w 1442"/>
                <a:gd name="T19" fmla="*/ 1 h 1318"/>
                <a:gd name="T20" fmla="*/ 792 w 1442"/>
                <a:gd name="T21" fmla="*/ 5 h 1318"/>
                <a:gd name="T22" fmla="*/ 756 w 1442"/>
                <a:gd name="T23" fmla="*/ 9 h 1318"/>
                <a:gd name="T24" fmla="*/ 684 w 1442"/>
                <a:gd name="T25" fmla="*/ 84 h 1318"/>
                <a:gd name="T26" fmla="*/ 568 w 1442"/>
                <a:gd name="T27" fmla="*/ 223 h 1318"/>
                <a:gd name="T28" fmla="*/ 446 w 1442"/>
                <a:gd name="T29" fmla="*/ 350 h 1318"/>
                <a:gd name="T30" fmla="*/ 324 w 1442"/>
                <a:gd name="T31" fmla="*/ 464 h 1318"/>
                <a:gd name="T32" fmla="*/ 212 w 1442"/>
                <a:gd name="T33" fmla="*/ 560 h 1318"/>
                <a:gd name="T34" fmla="*/ 116 w 1442"/>
                <a:gd name="T35" fmla="*/ 637 h 1318"/>
                <a:gd name="T36" fmla="*/ 45 w 1442"/>
                <a:gd name="T37" fmla="*/ 690 h 1318"/>
                <a:gd name="T38" fmla="*/ 6 w 1442"/>
                <a:gd name="T39" fmla="*/ 719 h 1318"/>
                <a:gd name="T40" fmla="*/ 78 w 1442"/>
                <a:gd name="T41" fmla="*/ 757 h 1318"/>
                <a:gd name="T42" fmla="*/ 218 w 1442"/>
                <a:gd name="T43" fmla="*/ 841 h 1318"/>
                <a:gd name="T44" fmla="*/ 334 w 1442"/>
                <a:gd name="T45" fmla="*/ 936 h 1318"/>
                <a:gd name="T46" fmla="*/ 428 w 1442"/>
                <a:gd name="T47" fmla="*/ 1035 h 1318"/>
                <a:gd name="T48" fmla="*/ 502 w 1442"/>
                <a:gd name="T49" fmla="*/ 1131 h 1318"/>
                <a:gd name="T50" fmla="*/ 556 w 1442"/>
                <a:gd name="T51" fmla="*/ 1214 h 1318"/>
                <a:gd name="T52" fmla="*/ 591 w 1442"/>
                <a:gd name="T53" fmla="*/ 1277 h 1318"/>
                <a:gd name="T54" fmla="*/ 608 w 1442"/>
                <a:gd name="T55" fmla="*/ 1313 h 1318"/>
                <a:gd name="T56" fmla="*/ 631 w 1442"/>
                <a:gd name="T57" fmla="*/ 1306 h 1318"/>
                <a:gd name="T58" fmla="*/ 671 w 1442"/>
                <a:gd name="T59" fmla="*/ 1283 h 1318"/>
                <a:gd name="T60" fmla="*/ 709 w 1442"/>
                <a:gd name="T61" fmla="*/ 1259 h 1318"/>
                <a:gd name="T62" fmla="*/ 747 w 1442"/>
                <a:gd name="T63" fmla="*/ 1236 h 1318"/>
                <a:gd name="T64" fmla="*/ 783 w 1442"/>
                <a:gd name="T65" fmla="*/ 1212 h 1318"/>
                <a:gd name="T66" fmla="*/ 818 w 1442"/>
                <a:gd name="T67" fmla="*/ 1188 h 1318"/>
                <a:gd name="T68" fmla="*/ 851 w 1442"/>
                <a:gd name="T69" fmla="*/ 1163 h 1318"/>
                <a:gd name="T70" fmla="*/ 883 w 1442"/>
                <a:gd name="T71" fmla="*/ 1139 h 1318"/>
                <a:gd name="T72" fmla="*/ 937 w 1442"/>
                <a:gd name="T73" fmla="*/ 1097 h 1318"/>
                <a:gd name="T74" fmla="*/ 1010 w 1442"/>
                <a:gd name="T75" fmla="*/ 1035 h 1318"/>
                <a:gd name="T76" fmla="*/ 1075 w 1442"/>
                <a:gd name="T77" fmla="*/ 974 h 1318"/>
                <a:gd name="T78" fmla="*/ 1132 w 1442"/>
                <a:gd name="T79" fmla="*/ 915 h 1318"/>
                <a:gd name="T80" fmla="*/ 1183 w 1442"/>
                <a:gd name="T81" fmla="*/ 855 h 1318"/>
                <a:gd name="T82" fmla="*/ 1229 w 1442"/>
                <a:gd name="T83" fmla="*/ 797 h 1318"/>
                <a:gd name="T84" fmla="*/ 1268 w 1442"/>
                <a:gd name="T85" fmla="*/ 741 h 1318"/>
                <a:gd name="T86" fmla="*/ 1304 w 1442"/>
                <a:gd name="T87" fmla="*/ 688 h 1318"/>
                <a:gd name="T88" fmla="*/ 1356 w 1442"/>
                <a:gd name="T89" fmla="*/ 592 h 1318"/>
                <a:gd name="T90" fmla="*/ 1406 w 1442"/>
                <a:gd name="T91" fmla="*/ 472 h 1318"/>
                <a:gd name="T92" fmla="*/ 1432 w 1442"/>
                <a:gd name="T93" fmla="*/ 385 h 1318"/>
                <a:gd name="T94" fmla="*/ 1441 w 1442"/>
                <a:gd name="T95" fmla="*/ 336 h 1318"/>
                <a:gd name="T96" fmla="*/ 1415 w 1442"/>
                <a:gd name="T97" fmla="*/ 316 h 1318"/>
                <a:gd name="T98" fmla="*/ 1364 w 1442"/>
                <a:gd name="T99" fmla="*/ 283 h 1318"/>
                <a:gd name="T100" fmla="*/ 1315 w 1442"/>
                <a:gd name="T101" fmla="*/ 248 h 1318"/>
                <a:gd name="T102" fmla="*/ 1268 w 1442"/>
                <a:gd name="T103" fmla="*/ 210 h 1318"/>
                <a:gd name="T104" fmla="*/ 1223 w 1442"/>
                <a:gd name="T105" fmla="*/ 169 h 1318"/>
                <a:gd name="T106" fmla="*/ 1182 w 1442"/>
                <a:gd name="T107" fmla="*/ 128 h 1318"/>
                <a:gd name="T108" fmla="*/ 1142 w 1442"/>
                <a:gd name="T109" fmla="*/ 85 h 1318"/>
                <a:gd name="T110" fmla="*/ 1106 w 1442"/>
                <a:gd name="T111" fmla="*/ 43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42" h="1318">
                  <a:moveTo>
                    <a:pt x="1088" y="22"/>
                  </a:moveTo>
                  <a:lnTo>
                    <a:pt x="1076" y="19"/>
                  </a:lnTo>
                  <a:lnTo>
                    <a:pt x="1064" y="17"/>
                  </a:lnTo>
                  <a:lnTo>
                    <a:pt x="1052" y="15"/>
                  </a:lnTo>
                  <a:lnTo>
                    <a:pt x="1039" y="13"/>
                  </a:lnTo>
                  <a:lnTo>
                    <a:pt x="1026" y="10"/>
                  </a:lnTo>
                  <a:lnTo>
                    <a:pt x="1014" y="9"/>
                  </a:lnTo>
                  <a:lnTo>
                    <a:pt x="1001" y="7"/>
                  </a:lnTo>
                  <a:lnTo>
                    <a:pt x="988" y="6"/>
                  </a:lnTo>
                  <a:lnTo>
                    <a:pt x="975" y="5"/>
                  </a:lnTo>
                  <a:lnTo>
                    <a:pt x="963" y="3"/>
                  </a:lnTo>
                  <a:lnTo>
                    <a:pt x="950" y="2"/>
                  </a:lnTo>
                  <a:lnTo>
                    <a:pt x="936" y="1"/>
                  </a:lnTo>
                  <a:lnTo>
                    <a:pt x="924" y="1"/>
                  </a:lnTo>
                  <a:lnTo>
                    <a:pt x="911" y="0"/>
                  </a:lnTo>
                  <a:lnTo>
                    <a:pt x="897" y="0"/>
                  </a:lnTo>
                  <a:lnTo>
                    <a:pt x="885" y="0"/>
                  </a:lnTo>
                  <a:lnTo>
                    <a:pt x="866" y="0"/>
                  </a:lnTo>
                  <a:lnTo>
                    <a:pt x="848" y="1"/>
                  </a:lnTo>
                  <a:lnTo>
                    <a:pt x="829" y="1"/>
                  </a:lnTo>
                  <a:lnTo>
                    <a:pt x="811" y="2"/>
                  </a:lnTo>
                  <a:lnTo>
                    <a:pt x="792" y="5"/>
                  </a:lnTo>
                  <a:lnTo>
                    <a:pt x="774" y="6"/>
                  </a:lnTo>
                  <a:lnTo>
                    <a:pt x="756" y="9"/>
                  </a:lnTo>
                  <a:lnTo>
                    <a:pt x="737" y="11"/>
                  </a:lnTo>
                  <a:lnTo>
                    <a:pt x="684" y="84"/>
                  </a:lnTo>
                  <a:lnTo>
                    <a:pt x="627" y="154"/>
                  </a:lnTo>
                  <a:lnTo>
                    <a:pt x="568" y="223"/>
                  </a:lnTo>
                  <a:lnTo>
                    <a:pt x="507" y="288"/>
                  </a:lnTo>
                  <a:lnTo>
                    <a:pt x="446" y="350"/>
                  </a:lnTo>
                  <a:lnTo>
                    <a:pt x="384" y="409"/>
                  </a:lnTo>
                  <a:lnTo>
                    <a:pt x="324" y="464"/>
                  </a:lnTo>
                  <a:lnTo>
                    <a:pt x="266" y="514"/>
                  </a:lnTo>
                  <a:lnTo>
                    <a:pt x="212" y="560"/>
                  </a:lnTo>
                  <a:lnTo>
                    <a:pt x="161" y="601"/>
                  </a:lnTo>
                  <a:lnTo>
                    <a:pt x="116" y="637"/>
                  </a:lnTo>
                  <a:lnTo>
                    <a:pt x="77" y="667"/>
                  </a:lnTo>
                  <a:lnTo>
                    <a:pt x="45" y="690"/>
                  </a:lnTo>
                  <a:lnTo>
                    <a:pt x="21" y="707"/>
                  </a:lnTo>
                  <a:lnTo>
                    <a:pt x="6" y="719"/>
                  </a:lnTo>
                  <a:lnTo>
                    <a:pt x="0" y="722"/>
                  </a:lnTo>
                  <a:lnTo>
                    <a:pt x="78" y="757"/>
                  </a:lnTo>
                  <a:lnTo>
                    <a:pt x="151" y="797"/>
                  </a:lnTo>
                  <a:lnTo>
                    <a:pt x="218" y="841"/>
                  </a:lnTo>
                  <a:lnTo>
                    <a:pt x="278" y="888"/>
                  </a:lnTo>
                  <a:lnTo>
                    <a:pt x="334" y="936"/>
                  </a:lnTo>
                  <a:lnTo>
                    <a:pt x="384" y="986"/>
                  </a:lnTo>
                  <a:lnTo>
                    <a:pt x="428" y="1035"/>
                  </a:lnTo>
                  <a:lnTo>
                    <a:pt x="468" y="1084"/>
                  </a:lnTo>
                  <a:lnTo>
                    <a:pt x="502" y="1131"/>
                  </a:lnTo>
                  <a:lnTo>
                    <a:pt x="531" y="1175"/>
                  </a:lnTo>
                  <a:lnTo>
                    <a:pt x="556" y="1214"/>
                  </a:lnTo>
                  <a:lnTo>
                    <a:pt x="576" y="1249"/>
                  </a:lnTo>
                  <a:lnTo>
                    <a:pt x="591" y="1277"/>
                  </a:lnTo>
                  <a:lnTo>
                    <a:pt x="602" y="1299"/>
                  </a:lnTo>
                  <a:lnTo>
                    <a:pt x="608" y="1313"/>
                  </a:lnTo>
                  <a:lnTo>
                    <a:pt x="610" y="1318"/>
                  </a:lnTo>
                  <a:lnTo>
                    <a:pt x="631" y="1306"/>
                  </a:lnTo>
                  <a:lnTo>
                    <a:pt x="651" y="1295"/>
                  </a:lnTo>
                  <a:lnTo>
                    <a:pt x="671" y="1283"/>
                  </a:lnTo>
                  <a:lnTo>
                    <a:pt x="691" y="1270"/>
                  </a:lnTo>
                  <a:lnTo>
                    <a:pt x="709" y="1259"/>
                  </a:lnTo>
                  <a:lnTo>
                    <a:pt x="729" y="1247"/>
                  </a:lnTo>
                  <a:lnTo>
                    <a:pt x="747" y="1236"/>
                  </a:lnTo>
                  <a:lnTo>
                    <a:pt x="766" y="1223"/>
                  </a:lnTo>
                  <a:lnTo>
                    <a:pt x="783" y="1212"/>
                  </a:lnTo>
                  <a:lnTo>
                    <a:pt x="800" y="1200"/>
                  </a:lnTo>
                  <a:lnTo>
                    <a:pt x="818" y="1188"/>
                  </a:lnTo>
                  <a:lnTo>
                    <a:pt x="835" y="1176"/>
                  </a:lnTo>
                  <a:lnTo>
                    <a:pt x="851" y="1163"/>
                  </a:lnTo>
                  <a:lnTo>
                    <a:pt x="867" y="1152"/>
                  </a:lnTo>
                  <a:lnTo>
                    <a:pt x="883" y="1139"/>
                  </a:lnTo>
                  <a:lnTo>
                    <a:pt x="899" y="1128"/>
                  </a:lnTo>
                  <a:lnTo>
                    <a:pt x="937" y="1097"/>
                  </a:lnTo>
                  <a:lnTo>
                    <a:pt x="974" y="1067"/>
                  </a:lnTo>
                  <a:lnTo>
                    <a:pt x="1010" y="1035"/>
                  </a:lnTo>
                  <a:lnTo>
                    <a:pt x="1042" y="1006"/>
                  </a:lnTo>
                  <a:lnTo>
                    <a:pt x="1075" y="974"/>
                  </a:lnTo>
                  <a:lnTo>
                    <a:pt x="1103" y="944"/>
                  </a:lnTo>
                  <a:lnTo>
                    <a:pt x="1132" y="915"/>
                  </a:lnTo>
                  <a:lnTo>
                    <a:pt x="1159" y="885"/>
                  </a:lnTo>
                  <a:lnTo>
                    <a:pt x="1183" y="855"/>
                  </a:lnTo>
                  <a:lnTo>
                    <a:pt x="1207" y="826"/>
                  </a:lnTo>
                  <a:lnTo>
                    <a:pt x="1229" y="797"/>
                  </a:lnTo>
                  <a:lnTo>
                    <a:pt x="1250" y="769"/>
                  </a:lnTo>
                  <a:lnTo>
                    <a:pt x="1268" y="741"/>
                  </a:lnTo>
                  <a:lnTo>
                    <a:pt x="1286" y="714"/>
                  </a:lnTo>
                  <a:lnTo>
                    <a:pt x="1304" y="688"/>
                  </a:lnTo>
                  <a:lnTo>
                    <a:pt x="1319" y="661"/>
                  </a:lnTo>
                  <a:lnTo>
                    <a:pt x="1356" y="592"/>
                  </a:lnTo>
                  <a:lnTo>
                    <a:pt x="1384" y="529"/>
                  </a:lnTo>
                  <a:lnTo>
                    <a:pt x="1406" y="472"/>
                  </a:lnTo>
                  <a:lnTo>
                    <a:pt x="1422" y="424"/>
                  </a:lnTo>
                  <a:lnTo>
                    <a:pt x="1432" y="385"/>
                  </a:lnTo>
                  <a:lnTo>
                    <a:pt x="1438" y="355"/>
                  </a:lnTo>
                  <a:lnTo>
                    <a:pt x="1441" y="336"/>
                  </a:lnTo>
                  <a:lnTo>
                    <a:pt x="1442" y="331"/>
                  </a:lnTo>
                  <a:lnTo>
                    <a:pt x="1415" y="316"/>
                  </a:lnTo>
                  <a:lnTo>
                    <a:pt x="1389" y="299"/>
                  </a:lnTo>
                  <a:lnTo>
                    <a:pt x="1364" y="283"/>
                  </a:lnTo>
                  <a:lnTo>
                    <a:pt x="1339" y="265"/>
                  </a:lnTo>
                  <a:lnTo>
                    <a:pt x="1315" y="248"/>
                  </a:lnTo>
                  <a:lnTo>
                    <a:pt x="1291" y="228"/>
                  </a:lnTo>
                  <a:lnTo>
                    <a:pt x="1268" y="210"/>
                  </a:lnTo>
                  <a:lnTo>
                    <a:pt x="1245" y="189"/>
                  </a:lnTo>
                  <a:lnTo>
                    <a:pt x="1223" y="169"/>
                  </a:lnTo>
                  <a:lnTo>
                    <a:pt x="1202" y="149"/>
                  </a:lnTo>
                  <a:lnTo>
                    <a:pt x="1182" y="128"/>
                  </a:lnTo>
                  <a:lnTo>
                    <a:pt x="1161" y="106"/>
                  </a:lnTo>
                  <a:lnTo>
                    <a:pt x="1142" y="85"/>
                  </a:lnTo>
                  <a:lnTo>
                    <a:pt x="1124" y="64"/>
                  </a:lnTo>
                  <a:lnTo>
                    <a:pt x="1106" y="43"/>
                  </a:lnTo>
                  <a:lnTo>
                    <a:pt x="108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3" name="Freeform 71"/>
            <p:cNvSpPr>
              <a:spLocks/>
            </p:cNvSpPr>
            <p:nvPr/>
          </p:nvSpPr>
          <p:spPr bwMode="auto">
            <a:xfrm>
              <a:off x="4388" y="613"/>
              <a:ext cx="35" cy="28"/>
            </a:xfrm>
            <a:custGeom>
              <a:avLst/>
              <a:gdLst>
                <a:gd name="T0" fmla="*/ 139 w 139"/>
                <a:gd name="T1" fmla="*/ 133 h 133"/>
                <a:gd name="T2" fmla="*/ 121 w 139"/>
                <a:gd name="T3" fmla="*/ 105 h 133"/>
                <a:gd name="T4" fmla="*/ 106 w 139"/>
                <a:gd name="T5" fmla="*/ 80 h 133"/>
                <a:gd name="T6" fmla="*/ 92 w 139"/>
                <a:gd name="T7" fmla="*/ 56 h 133"/>
                <a:gd name="T8" fmla="*/ 82 w 139"/>
                <a:gd name="T9" fmla="*/ 37 h 133"/>
                <a:gd name="T10" fmla="*/ 74 w 139"/>
                <a:gd name="T11" fmla="*/ 22 h 133"/>
                <a:gd name="T12" fmla="*/ 67 w 139"/>
                <a:gd name="T13" fmla="*/ 10 h 133"/>
                <a:gd name="T14" fmla="*/ 63 w 139"/>
                <a:gd name="T15" fmla="*/ 2 h 133"/>
                <a:gd name="T16" fmla="*/ 62 w 139"/>
                <a:gd name="T17" fmla="*/ 0 h 133"/>
                <a:gd name="T18" fmla="*/ 56 w 139"/>
                <a:gd name="T19" fmla="*/ 16 h 133"/>
                <a:gd name="T20" fmla="*/ 49 w 139"/>
                <a:gd name="T21" fmla="*/ 32 h 133"/>
                <a:gd name="T22" fmla="*/ 42 w 139"/>
                <a:gd name="T23" fmla="*/ 48 h 133"/>
                <a:gd name="T24" fmla="*/ 34 w 139"/>
                <a:gd name="T25" fmla="*/ 65 h 133"/>
                <a:gd name="T26" fmla="*/ 26 w 139"/>
                <a:gd name="T27" fmla="*/ 81 h 133"/>
                <a:gd name="T28" fmla="*/ 18 w 139"/>
                <a:gd name="T29" fmla="*/ 97 h 133"/>
                <a:gd name="T30" fmla="*/ 9 w 139"/>
                <a:gd name="T31" fmla="*/ 113 h 133"/>
                <a:gd name="T32" fmla="*/ 0 w 139"/>
                <a:gd name="T33" fmla="*/ 129 h 133"/>
                <a:gd name="T34" fmla="*/ 7 w 139"/>
                <a:gd name="T35" fmla="*/ 129 h 133"/>
                <a:gd name="T36" fmla="*/ 13 w 139"/>
                <a:gd name="T37" fmla="*/ 128 h 133"/>
                <a:gd name="T38" fmla="*/ 19 w 139"/>
                <a:gd name="T39" fmla="*/ 128 h 133"/>
                <a:gd name="T40" fmla="*/ 25 w 139"/>
                <a:gd name="T41" fmla="*/ 128 h 133"/>
                <a:gd name="T42" fmla="*/ 31 w 139"/>
                <a:gd name="T43" fmla="*/ 128 h 133"/>
                <a:gd name="T44" fmla="*/ 38 w 139"/>
                <a:gd name="T45" fmla="*/ 128 h 133"/>
                <a:gd name="T46" fmla="*/ 44 w 139"/>
                <a:gd name="T47" fmla="*/ 128 h 133"/>
                <a:gd name="T48" fmla="*/ 51 w 139"/>
                <a:gd name="T49" fmla="*/ 128 h 133"/>
                <a:gd name="T50" fmla="*/ 62 w 139"/>
                <a:gd name="T51" fmla="*/ 128 h 133"/>
                <a:gd name="T52" fmla="*/ 72 w 139"/>
                <a:gd name="T53" fmla="*/ 128 h 133"/>
                <a:gd name="T54" fmla="*/ 84 w 139"/>
                <a:gd name="T55" fmla="*/ 128 h 133"/>
                <a:gd name="T56" fmla="*/ 95 w 139"/>
                <a:gd name="T57" fmla="*/ 129 h 133"/>
                <a:gd name="T58" fmla="*/ 107 w 139"/>
                <a:gd name="T59" fmla="*/ 129 h 133"/>
                <a:gd name="T60" fmla="*/ 117 w 139"/>
                <a:gd name="T61" fmla="*/ 130 h 133"/>
                <a:gd name="T62" fmla="*/ 129 w 139"/>
                <a:gd name="T63" fmla="*/ 131 h 133"/>
                <a:gd name="T64" fmla="*/ 139 w 139"/>
                <a:gd name="T6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9" h="133">
                  <a:moveTo>
                    <a:pt x="139" y="133"/>
                  </a:moveTo>
                  <a:lnTo>
                    <a:pt x="121" y="105"/>
                  </a:lnTo>
                  <a:lnTo>
                    <a:pt x="106" y="80"/>
                  </a:lnTo>
                  <a:lnTo>
                    <a:pt x="92" y="56"/>
                  </a:lnTo>
                  <a:lnTo>
                    <a:pt x="82" y="37"/>
                  </a:lnTo>
                  <a:lnTo>
                    <a:pt x="74" y="22"/>
                  </a:lnTo>
                  <a:lnTo>
                    <a:pt x="67" y="10"/>
                  </a:lnTo>
                  <a:lnTo>
                    <a:pt x="63" y="2"/>
                  </a:lnTo>
                  <a:lnTo>
                    <a:pt x="62" y="0"/>
                  </a:lnTo>
                  <a:lnTo>
                    <a:pt x="56" y="16"/>
                  </a:lnTo>
                  <a:lnTo>
                    <a:pt x="49" y="32"/>
                  </a:lnTo>
                  <a:lnTo>
                    <a:pt x="42" y="48"/>
                  </a:lnTo>
                  <a:lnTo>
                    <a:pt x="34" y="65"/>
                  </a:lnTo>
                  <a:lnTo>
                    <a:pt x="26" y="81"/>
                  </a:lnTo>
                  <a:lnTo>
                    <a:pt x="18" y="97"/>
                  </a:lnTo>
                  <a:lnTo>
                    <a:pt x="9" y="113"/>
                  </a:lnTo>
                  <a:lnTo>
                    <a:pt x="0" y="129"/>
                  </a:lnTo>
                  <a:lnTo>
                    <a:pt x="7" y="129"/>
                  </a:lnTo>
                  <a:lnTo>
                    <a:pt x="13" y="128"/>
                  </a:lnTo>
                  <a:lnTo>
                    <a:pt x="19" y="128"/>
                  </a:lnTo>
                  <a:lnTo>
                    <a:pt x="25" y="128"/>
                  </a:lnTo>
                  <a:lnTo>
                    <a:pt x="31" y="128"/>
                  </a:lnTo>
                  <a:lnTo>
                    <a:pt x="38" y="128"/>
                  </a:lnTo>
                  <a:lnTo>
                    <a:pt x="44" y="128"/>
                  </a:lnTo>
                  <a:lnTo>
                    <a:pt x="51" y="128"/>
                  </a:lnTo>
                  <a:lnTo>
                    <a:pt x="62" y="128"/>
                  </a:lnTo>
                  <a:lnTo>
                    <a:pt x="72" y="128"/>
                  </a:lnTo>
                  <a:lnTo>
                    <a:pt x="84" y="128"/>
                  </a:lnTo>
                  <a:lnTo>
                    <a:pt x="95" y="129"/>
                  </a:lnTo>
                  <a:lnTo>
                    <a:pt x="107" y="129"/>
                  </a:lnTo>
                  <a:lnTo>
                    <a:pt x="117" y="130"/>
                  </a:lnTo>
                  <a:lnTo>
                    <a:pt x="129" y="131"/>
                  </a:lnTo>
                  <a:lnTo>
                    <a:pt x="139" y="133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4" name="Freeform 72"/>
            <p:cNvSpPr>
              <a:spLocks/>
            </p:cNvSpPr>
            <p:nvPr/>
          </p:nvSpPr>
          <p:spPr bwMode="auto">
            <a:xfrm>
              <a:off x="4220" y="640"/>
              <a:ext cx="296" cy="251"/>
            </a:xfrm>
            <a:custGeom>
              <a:avLst/>
              <a:gdLst>
                <a:gd name="T0" fmla="*/ 65 w 1207"/>
                <a:gd name="T1" fmla="*/ 736 h 1216"/>
                <a:gd name="T2" fmla="*/ 178 w 1207"/>
                <a:gd name="T3" fmla="*/ 811 h 1216"/>
                <a:gd name="T4" fmla="*/ 272 w 1207"/>
                <a:gd name="T5" fmla="*/ 894 h 1216"/>
                <a:gd name="T6" fmla="*/ 349 w 1207"/>
                <a:gd name="T7" fmla="*/ 979 h 1216"/>
                <a:gd name="T8" fmla="*/ 409 w 1207"/>
                <a:gd name="T9" fmla="*/ 1060 h 1216"/>
                <a:gd name="T10" fmla="*/ 453 w 1207"/>
                <a:gd name="T11" fmla="*/ 1130 h 1216"/>
                <a:gd name="T12" fmla="*/ 482 w 1207"/>
                <a:gd name="T13" fmla="*/ 1183 h 1216"/>
                <a:gd name="T14" fmla="*/ 496 w 1207"/>
                <a:gd name="T15" fmla="*/ 1213 h 1216"/>
                <a:gd name="T16" fmla="*/ 615 w 1207"/>
                <a:gd name="T17" fmla="*/ 1145 h 1216"/>
                <a:gd name="T18" fmla="*/ 810 w 1207"/>
                <a:gd name="T19" fmla="*/ 999 h 1216"/>
                <a:gd name="T20" fmla="*/ 957 w 1207"/>
                <a:gd name="T21" fmla="*/ 853 h 1216"/>
                <a:gd name="T22" fmla="*/ 1063 w 1207"/>
                <a:gd name="T23" fmla="*/ 716 h 1216"/>
                <a:gd name="T24" fmla="*/ 1134 w 1207"/>
                <a:gd name="T25" fmla="*/ 594 h 1216"/>
                <a:gd name="T26" fmla="*/ 1177 w 1207"/>
                <a:gd name="T27" fmla="*/ 493 h 1216"/>
                <a:gd name="T28" fmla="*/ 1199 w 1207"/>
                <a:gd name="T29" fmla="*/ 419 h 1216"/>
                <a:gd name="T30" fmla="*/ 1206 w 1207"/>
                <a:gd name="T31" fmla="*/ 379 h 1216"/>
                <a:gd name="T32" fmla="*/ 1175 w 1207"/>
                <a:gd name="T33" fmla="*/ 355 h 1216"/>
                <a:gd name="T34" fmla="*/ 1113 w 1207"/>
                <a:gd name="T35" fmla="*/ 313 h 1216"/>
                <a:gd name="T36" fmla="*/ 1056 w 1207"/>
                <a:gd name="T37" fmla="*/ 268 h 1216"/>
                <a:gd name="T38" fmla="*/ 1005 w 1207"/>
                <a:gd name="T39" fmla="*/ 220 h 1216"/>
                <a:gd name="T40" fmla="*/ 956 w 1207"/>
                <a:gd name="T41" fmla="*/ 170 h 1216"/>
                <a:gd name="T42" fmla="*/ 914 w 1207"/>
                <a:gd name="T43" fmla="*/ 121 h 1216"/>
                <a:gd name="T44" fmla="*/ 876 w 1207"/>
                <a:gd name="T45" fmla="*/ 72 h 1216"/>
                <a:gd name="T46" fmla="*/ 842 w 1207"/>
                <a:gd name="T47" fmla="*/ 26 h 1216"/>
                <a:gd name="T48" fmla="*/ 817 w 1207"/>
                <a:gd name="T49" fmla="*/ 3 h 1216"/>
                <a:gd name="T50" fmla="*/ 795 w 1207"/>
                <a:gd name="T51" fmla="*/ 1 h 1216"/>
                <a:gd name="T52" fmla="*/ 772 w 1207"/>
                <a:gd name="T53" fmla="*/ 0 h 1216"/>
                <a:gd name="T54" fmla="*/ 750 w 1207"/>
                <a:gd name="T55" fmla="*/ 0 h 1216"/>
                <a:gd name="T56" fmla="*/ 732 w 1207"/>
                <a:gd name="T57" fmla="*/ 0 h 1216"/>
                <a:gd name="T58" fmla="*/ 719 w 1207"/>
                <a:gd name="T59" fmla="*/ 0 h 1216"/>
                <a:gd name="T60" fmla="*/ 707 w 1207"/>
                <a:gd name="T61" fmla="*/ 0 h 1216"/>
                <a:gd name="T62" fmla="*/ 695 w 1207"/>
                <a:gd name="T63" fmla="*/ 1 h 1216"/>
                <a:gd name="T64" fmla="*/ 645 w 1207"/>
                <a:gd name="T65" fmla="*/ 68 h 1216"/>
                <a:gd name="T66" fmla="*/ 546 w 1207"/>
                <a:gd name="T67" fmla="*/ 200 h 1216"/>
                <a:gd name="T68" fmla="*/ 436 w 1207"/>
                <a:gd name="T69" fmla="*/ 324 h 1216"/>
                <a:gd name="T70" fmla="*/ 322 w 1207"/>
                <a:gd name="T71" fmla="*/ 436 h 1216"/>
                <a:gd name="T72" fmla="*/ 212 w 1207"/>
                <a:gd name="T73" fmla="*/ 534 h 1216"/>
                <a:gd name="T74" fmla="*/ 118 w 1207"/>
                <a:gd name="T75" fmla="*/ 614 h 1216"/>
                <a:gd name="T76" fmla="*/ 45 w 1207"/>
                <a:gd name="T77" fmla="*/ 670 h 1216"/>
                <a:gd name="T78" fmla="*/ 6 w 1207"/>
                <a:gd name="T79" fmla="*/ 700 h 1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07" h="1216">
                  <a:moveTo>
                    <a:pt x="0" y="704"/>
                  </a:moveTo>
                  <a:lnTo>
                    <a:pt x="65" y="736"/>
                  </a:lnTo>
                  <a:lnTo>
                    <a:pt x="124" y="772"/>
                  </a:lnTo>
                  <a:lnTo>
                    <a:pt x="178" y="811"/>
                  </a:lnTo>
                  <a:lnTo>
                    <a:pt x="227" y="851"/>
                  </a:lnTo>
                  <a:lnTo>
                    <a:pt x="272" y="894"/>
                  </a:lnTo>
                  <a:lnTo>
                    <a:pt x="314" y="936"/>
                  </a:lnTo>
                  <a:lnTo>
                    <a:pt x="349" y="979"/>
                  </a:lnTo>
                  <a:lnTo>
                    <a:pt x="381" y="1021"/>
                  </a:lnTo>
                  <a:lnTo>
                    <a:pt x="409" y="1060"/>
                  </a:lnTo>
                  <a:lnTo>
                    <a:pt x="433" y="1097"/>
                  </a:lnTo>
                  <a:lnTo>
                    <a:pt x="453" y="1130"/>
                  </a:lnTo>
                  <a:lnTo>
                    <a:pt x="469" y="1159"/>
                  </a:lnTo>
                  <a:lnTo>
                    <a:pt x="482" y="1183"/>
                  </a:lnTo>
                  <a:lnTo>
                    <a:pt x="490" y="1201"/>
                  </a:lnTo>
                  <a:lnTo>
                    <a:pt x="496" y="1213"/>
                  </a:lnTo>
                  <a:lnTo>
                    <a:pt x="497" y="1216"/>
                  </a:lnTo>
                  <a:lnTo>
                    <a:pt x="615" y="1145"/>
                  </a:lnTo>
                  <a:lnTo>
                    <a:pt x="719" y="1072"/>
                  </a:lnTo>
                  <a:lnTo>
                    <a:pt x="810" y="999"/>
                  </a:lnTo>
                  <a:lnTo>
                    <a:pt x="889" y="926"/>
                  </a:lnTo>
                  <a:lnTo>
                    <a:pt x="957" y="853"/>
                  </a:lnTo>
                  <a:lnTo>
                    <a:pt x="1015" y="784"/>
                  </a:lnTo>
                  <a:lnTo>
                    <a:pt x="1063" y="716"/>
                  </a:lnTo>
                  <a:lnTo>
                    <a:pt x="1102" y="653"/>
                  </a:lnTo>
                  <a:lnTo>
                    <a:pt x="1134" y="594"/>
                  </a:lnTo>
                  <a:lnTo>
                    <a:pt x="1159" y="540"/>
                  </a:lnTo>
                  <a:lnTo>
                    <a:pt x="1177" y="493"/>
                  </a:lnTo>
                  <a:lnTo>
                    <a:pt x="1190" y="451"/>
                  </a:lnTo>
                  <a:lnTo>
                    <a:pt x="1199" y="419"/>
                  </a:lnTo>
                  <a:lnTo>
                    <a:pt x="1204" y="394"/>
                  </a:lnTo>
                  <a:lnTo>
                    <a:pt x="1206" y="379"/>
                  </a:lnTo>
                  <a:lnTo>
                    <a:pt x="1207" y="373"/>
                  </a:lnTo>
                  <a:lnTo>
                    <a:pt x="1175" y="355"/>
                  </a:lnTo>
                  <a:lnTo>
                    <a:pt x="1144" y="335"/>
                  </a:lnTo>
                  <a:lnTo>
                    <a:pt x="1113" y="313"/>
                  </a:lnTo>
                  <a:lnTo>
                    <a:pt x="1084" y="291"/>
                  </a:lnTo>
                  <a:lnTo>
                    <a:pt x="1056" y="268"/>
                  </a:lnTo>
                  <a:lnTo>
                    <a:pt x="1030" y="245"/>
                  </a:lnTo>
                  <a:lnTo>
                    <a:pt x="1005" y="220"/>
                  </a:lnTo>
                  <a:lnTo>
                    <a:pt x="979" y="196"/>
                  </a:lnTo>
                  <a:lnTo>
                    <a:pt x="956" y="170"/>
                  </a:lnTo>
                  <a:lnTo>
                    <a:pt x="934" y="146"/>
                  </a:lnTo>
                  <a:lnTo>
                    <a:pt x="914" y="121"/>
                  </a:lnTo>
                  <a:lnTo>
                    <a:pt x="894" y="97"/>
                  </a:lnTo>
                  <a:lnTo>
                    <a:pt x="876" y="72"/>
                  </a:lnTo>
                  <a:lnTo>
                    <a:pt x="858" y="49"/>
                  </a:lnTo>
                  <a:lnTo>
                    <a:pt x="842" y="26"/>
                  </a:lnTo>
                  <a:lnTo>
                    <a:pt x="827" y="5"/>
                  </a:lnTo>
                  <a:lnTo>
                    <a:pt x="817" y="3"/>
                  </a:lnTo>
                  <a:lnTo>
                    <a:pt x="805" y="2"/>
                  </a:lnTo>
                  <a:lnTo>
                    <a:pt x="795" y="1"/>
                  </a:lnTo>
                  <a:lnTo>
                    <a:pt x="783" y="1"/>
                  </a:lnTo>
                  <a:lnTo>
                    <a:pt x="772" y="0"/>
                  </a:lnTo>
                  <a:lnTo>
                    <a:pt x="760" y="0"/>
                  </a:lnTo>
                  <a:lnTo>
                    <a:pt x="750" y="0"/>
                  </a:lnTo>
                  <a:lnTo>
                    <a:pt x="739" y="0"/>
                  </a:lnTo>
                  <a:lnTo>
                    <a:pt x="732" y="0"/>
                  </a:lnTo>
                  <a:lnTo>
                    <a:pt x="726" y="0"/>
                  </a:lnTo>
                  <a:lnTo>
                    <a:pt x="719" y="0"/>
                  </a:lnTo>
                  <a:lnTo>
                    <a:pt x="713" y="0"/>
                  </a:lnTo>
                  <a:lnTo>
                    <a:pt x="707" y="0"/>
                  </a:lnTo>
                  <a:lnTo>
                    <a:pt x="701" y="0"/>
                  </a:lnTo>
                  <a:lnTo>
                    <a:pt x="695" y="1"/>
                  </a:lnTo>
                  <a:lnTo>
                    <a:pt x="688" y="1"/>
                  </a:lnTo>
                  <a:lnTo>
                    <a:pt x="645" y="68"/>
                  </a:lnTo>
                  <a:lnTo>
                    <a:pt x="598" y="135"/>
                  </a:lnTo>
                  <a:lnTo>
                    <a:pt x="546" y="200"/>
                  </a:lnTo>
                  <a:lnTo>
                    <a:pt x="492" y="263"/>
                  </a:lnTo>
                  <a:lnTo>
                    <a:pt x="436" y="324"/>
                  </a:lnTo>
                  <a:lnTo>
                    <a:pt x="378" y="382"/>
                  </a:lnTo>
                  <a:lnTo>
                    <a:pt x="322" y="436"/>
                  </a:lnTo>
                  <a:lnTo>
                    <a:pt x="265" y="487"/>
                  </a:lnTo>
                  <a:lnTo>
                    <a:pt x="212" y="534"/>
                  </a:lnTo>
                  <a:lnTo>
                    <a:pt x="163" y="577"/>
                  </a:lnTo>
                  <a:lnTo>
                    <a:pt x="118" y="614"/>
                  </a:lnTo>
                  <a:lnTo>
                    <a:pt x="79" y="645"/>
                  </a:lnTo>
                  <a:lnTo>
                    <a:pt x="45" y="670"/>
                  </a:lnTo>
                  <a:lnTo>
                    <a:pt x="21" y="689"/>
                  </a:lnTo>
                  <a:lnTo>
                    <a:pt x="6" y="700"/>
                  </a:lnTo>
                  <a:lnTo>
                    <a:pt x="0" y="704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5" name="Freeform 73"/>
            <p:cNvSpPr>
              <a:spLocks/>
            </p:cNvSpPr>
            <p:nvPr/>
          </p:nvSpPr>
          <p:spPr bwMode="auto">
            <a:xfrm>
              <a:off x="4373" y="649"/>
              <a:ext cx="66" cy="63"/>
            </a:xfrm>
            <a:custGeom>
              <a:avLst/>
              <a:gdLst>
                <a:gd name="T0" fmla="*/ 97 w 270"/>
                <a:gd name="T1" fmla="*/ 29 h 306"/>
                <a:gd name="T2" fmla="*/ 75 w 270"/>
                <a:gd name="T3" fmla="*/ 40 h 306"/>
                <a:gd name="T4" fmla="*/ 65 w 270"/>
                <a:gd name="T5" fmla="*/ 77 h 306"/>
                <a:gd name="T6" fmla="*/ 47 w 270"/>
                <a:gd name="T7" fmla="*/ 85 h 306"/>
                <a:gd name="T8" fmla="*/ 35 w 270"/>
                <a:gd name="T9" fmla="*/ 110 h 306"/>
                <a:gd name="T10" fmla="*/ 25 w 270"/>
                <a:gd name="T11" fmla="*/ 124 h 306"/>
                <a:gd name="T12" fmla="*/ 13 w 270"/>
                <a:gd name="T13" fmla="*/ 127 h 306"/>
                <a:gd name="T14" fmla="*/ 4 w 270"/>
                <a:gd name="T15" fmla="*/ 133 h 306"/>
                <a:gd name="T16" fmla="*/ 0 w 270"/>
                <a:gd name="T17" fmla="*/ 150 h 306"/>
                <a:gd name="T18" fmla="*/ 13 w 270"/>
                <a:gd name="T19" fmla="*/ 165 h 306"/>
                <a:gd name="T20" fmla="*/ 32 w 270"/>
                <a:gd name="T21" fmla="*/ 169 h 306"/>
                <a:gd name="T22" fmla="*/ 32 w 270"/>
                <a:gd name="T23" fmla="*/ 185 h 306"/>
                <a:gd name="T24" fmla="*/ 30 w 270"/>
                <a:gd name="T25" fmla="*/ 206 h 306"/>
                <a:gd name="T26" fmla="*/ 37 w 270"/>
                <a:gd name="T27" fmla="*/ 222 h 306"/>
                <a:gd name="T28" fmla="*/ 58 w 270"/>
                <a:gd name="T29" fmla="*/ 226 h 306"/>
                <a:gd name="T30" fmla="*/ 71 w 270"/>
                <a:gd name="T31" fmla="*/ 241 h 306"/>
                <a:gd name="T32" fmla="*/ 78 w 270"/>
                <a:gd name="T33" fmla="*/ 260 h 306"/>
                <a:gd name="T34" fmla="*/ 86 w 270"/>
                <a:gd name="T35" fmla="*/ 270 h 306"/>
                <a:gd name="T36" fmla="*/ 105 w 270"/>
                <a:gd name="T37" fmla="*/ 267 h 306"/>
                <a:gd name="T38" fmla="*/ 117 w 270"/>
                <a:gd name="T39" fmla="*/ 277 h 306"/>
                <a:gd name="T40" fmla="*/ 124 w 270"/>
                <a:gd name="T41" fmla="*/ 296 h 306"/>
                <a:gd name="T42" fmla="*/ 135 w 270"/>
                <a:gd name="T43" fmla="*/ 306 h 306"/>
                <a:gd name="T44" fmla="*/ 154 w 270"/>
                <a:gd name="T45" fmla="*/ 297 h 306"/>
                <a:gd name="T46" fmla="*/ 164 w 270"/>
                <a:gd name="T47" fmla="*/ 279 h 306"/>
                <a:gd name="T48" fmla="*/ 170 w 270"/>
                <a:gd name="T49" fmla="*/ 263 h 306"/>
                <a:gd name="T50" fmla="*/ 179 w 270"/>
                <a:gd name="T51" fmla="*/ 256 h 306"/>
                <a:gd name="T52" fmla="*/ 194 w 270"/>
                <a:gd name="T53" fmla="*/ 261 h 306"/>
                <a:gd name="T54" fmla="*/ 207 w 270"/>
                <a:gd name="T55" fmla="*/ 260 h 306"/>
                <a:gd name="T56" fmla="*/ 217 w 270"/>
                <a:gd name="T57" fmla="*/ 252 h 306"/>
                <a:gd name="T58" fmla="*/ 219 w 270"/>
                <a:gd name="T59" fmla="*/ 236 h 306"/>
                <a:gd name="T60" fmla="*/ 216 w 270"/>
                <a:gd name="T61" fmla="*/ 217 h 306"/>
                <a:gd name="T62" fmla="*/ 225 w 270"/>
                <a:gd name="T63" fmla="*/ 209 h 306"/>
                <a:gd name="T64" fmla="*/ 241 w 270"/>
                <a:gd name="T65" fmla="*/ 203 h 306"/>
                <a:gd name="T66" fmla="*/ 253 w 270"/>
                <a:gd name="T67" fmla="*/ 195 h 306"/>
                <a:gd name="T68" fmla="*/ 255 w 270"/>
                <a:gd name="T69" fmla="*/ 164 h 306"/>
                <a:gd name="T70" fmla="*/ 270 w 270"/>
                <a:gd name="T71" fmla="*/ 150 h 306"/>
                <a:gd name="T72" fmla="*/ 263 w 270"/>
                <a:gd name="T73" fmla="*/ 127 h 306"/>
                <a:gd name="T74" fmla="*/ 246 w 270"/>
                <a:gd name="T75" fmla="*/ 120 h 306"/>
                <a:gd name="T76" fmla="*/ 245 w 270"/>
                <a:gd name="T77" fmla="*/ 95 h 306"/>
                <a:gd name="T78" fmla="*/ 233 w 270"/>
                <a:gd name="T79" fmla="*/ 70 h 306"/>
                <a:gd name="T80" fmla="*/ 212 w 270"/>
                <a:gd name="T81" fmla="*/ 73 h 306"/>
                <a:gd name="T82" fmla="*/ 209 w 270"/>
                <a:gd name="T83" fmla="*/ 63 h 306"/>
                <a:gd name="T84" fmla="*/ 208 w 270"/>
                <a:gd name="T85" fmla="*/ 44 h 306"/>
                <a:gd name="T86" fmla="*/ 200 w 270"/>
                <a:gd name="T87" fmla="*/ 33 h 306"/>
                <a:gd name="T88" fmla="*/ 180 w 270"/>
                <a:gd name="T89" fmla="*/ 36 h 306"/>
                <a:gd name="T90" fmla="*/ 174 w 270"/>
                <a:gd name="T91" fmla="*/ 26 h 306"/>
                <a:gd name="T92" fmla="*/ 173 w 270"/>
                <a:gd name="T93" fmla="*/ 9 h 306"/>
                <a:gd name="T94" fmla="*/ 163 w 270"/>
                <a:gd name="T95" fmla="*/ 2 h 306"/>
                <a:gd name="T96" fmla="*/ 144 w 270"/>
                <a:gd name="T97" fmla="*/ 8 h 306"/>
                <a:gd name="T98" fmla="*/ 132 w 270"/>
                <a:gd name="T99" fmla="*/ 3 h 306"/>
                <a:gd name="T100" fmla="*/ 118 w 270"/>
                <a:gd name="T101" fmla="*/ 0 h 306"/>
                <a:gd name="T102" fmla="*/ 106 w 270"/>
                <a:gd name="T103" fmla="*/ 1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0" h="306">
                  <a:moveTo>
                    <a:pt x="102" y="31"/>
                  </a:moveTo>
                  <a:lnTo>
                    <a:pt x="97" y="29"/>
                  </a:lnTo>
                  <a:lnTo>
                    <a:pt x="87" y="31"/>
                  </a:lnTo>
                  <a:lnTo>
                    <a:pt x="75" y="40"/>
                  </a:lnTo>
                  <a:lnTo>
                    <a:pt x="70" y="62"/>
                  </a:lnTo>
                  <a:lnTo>
                    <a:pt x="65" y="77"/>
                  </a:lnTo>
                  <a:lnTo>
                    <a:pt x="57" y="81"/>
                  </a:lnTo>
                  <a:lnTo>
                    <a:pt x="47" y="85"/>
                  </a:lnTo>
                  <a:lnTo>
                    <a:pt x="40" y="97"/>
                  </a:lnTo>
                  <a:lnTo>
                    <a:pt x="35" y="110"/>
                  </a:lnTo>
                  <a:lnTo>
                    <a:pt x="30" y="119"/>
                  </a:lnTo>
                  <a:lnTo>
                    <a:pt x="25" y="124"/>
                  </a:lnTo>
                  <a:lnTo>
                    <a:pt x="19" y="126"/>
                  </a:lnTo>
                  <a:lnTo>
                    <a:pt x="13" y="127"/>
                  </a:lnTo>
                  <a:lnTo>
                    <a:pt x="7" y="130"/>
                  </a:lnTo>
                  <a:lnTo>
                    <a:pt x="4" y="133"/>
                  </a:lnTo>
                  <a:lnTo>
                    <a:pt x="2" y="139"/>
                  </a:lnTo>
                  <a:lnTo>
                    <a:pt x="0" y="150"/>
                  </a:lnTo>
                  <a:lnTo>
                    <a:pt x="4" y="160"/>
                  </a:lnTo>
                  <a:lnTo>
                    <a:pt x="13" y="165"/>
                  </a:lnTo>
                  <a:lnTo>
                    <a:pt x="27" y="167"/>
                  </a:lnTo>
                  <a:lnTo>
                    <a:pt x="32" y="169"/>
                  </a:lnTo>
                  <a:lnTo>
                    <a:pt x="33" y="176"/>
                  </a:lnTo>
                  <a:lnTo>
                    <a:pt x="32" y="185"/>
                  </a:lnTo>
                  <a:lnTo>
                    <a:pt x="30" y="195"/>
                  </a:lnTo>
                  <a:lnTo>
                    <a:pt x="30" y="206"/>
                  </a:lnTo>
                  <a:lnTo>
                    <a:pt x="33" y="215"/>
                  </a:lnTo>
                  <a:lnTo>
                    <a:pt x="37" y="222"/>
                  </a:lnTo>
                  <a:lnTo>
                    <a:pt x="48" y="224"/>
                  </a:lnTo>
                  <a:lnTo>
                    <a:pt x="58" y="226"/>
                  </a:lnTo>
                  <a:lnTo>
                    <a:pt x="66" y="232"/>
                  </a:lnTo>
                  <a:lnTo>
                    <a:pt x="71" y="241"/>
                  </a:lnTo>
                  <a:lnTo>
                    <a:pt x="74" y="251"/>
                  </a:lnTo>
                  <a:lnTo>
                    <a:pt x="78" y="260"/>
                  </a:lnTo>
                  <a:lnTo>
                    <a:pt x="81" y="267"/>
                  </a:lnTo>
                  <a:lnTo>
                    <a:pt x="86" y="270"/>
                  </a:lnTo>
                  <a:lnTo>
                    <a:pt x="94" y="269"/>
                  </a:lnTo>
                  <a:lnTo>
                    <a:pt x="105" y="267"/>
                  </a:lnTo>
                  <a:lnTo>
                    <a:pt x="112" y="270"/>
                  </a:lnTo>
                  <a:lnTo>
                    <a:pt x="117" y="277"/>
                  </a:lnTo>
                  <a:lnTo>
                    <a:pt x="121" y="286"/>
                  </a:lnTo>
                  <a:lnTo>
                    <a:pt x="124" y="296"/>
                  </a:lnTo>
                  <a:lnTo>
                    <a:pt x="128" y="302"/>
                  </a:lnTo>
                  <a:lnTo>
                    <a:pt x="135" y="306"/>
                  </a:lnTo>
                  <a:lnTo>
                    <a:pt x="144" y="304"/>
                  </a:lnTo>
                  <a:lnTo>
                    <a:pt x="154" y="297"/>
                  </a:lnTo>
                  <a:lnTo>
                    <a:pt x="159" y="289"/>
                  </a:lnTo>
                  <a:lnTo>
                    <a:pt x="164" y="279"/>
                  </a:lnTo>
                  <a:lnTo>
                    <a:pt x="167" y="270"/>
                  </a:lnTo>
                  <a:lnTo>
                    <a:pt x="170" y="263"/>
                  </a:lnTo>
                  <a:lnTo>
                    <a:pt x="174" y="258"/>
                  </a:lnTo>
                  <a:lnTo>
                    <a:pt x="179" y="256"/>
                  </a:lnTo>
                  <a:lnTo>
                    <a:pt x="187" y="259"/>
                  </a:lnTo>
                  <a:lnTo>
                    <a:pt x="194" y="261"/>
                  </a:lnTo>
                  <a:lnTo>
                    <a:pt x="200" y="261"/>
                  </a:lnTo>
                  <a:lnTo>
                    <a:pt x="207" y="260"/>
                  </a:lnTo>
                  <a:lnTo>
                    <a:pt x="212" y="256"/>
                  </a:lnTo>
                  <a:lnTo>
                    <a:pt x="217" y="252"/>
                  </a:lnTo>
                  <a:lnTo>
                    <a:pt x="219" y="245"/>
                  </a:lnTo>
                  <a:lnTo>
                    <a:pt x="219" y="236"/>
                  </a:lnTo>
                  <a:lnTo>
                    <a:pt x="217" y="226"/>
                  </a:lnTo>
                  <a:lnTo>
                    <a:pt x="216" y="217"/>
                  </a:lnTo>
                  <a:lnTo>
                    <a:pt x="218" y="211"/>
                  </a:lnTo>
                  <a:lnTo>
                    <a:pt x="225" y="209"/>
                  </a:lnTo>
                  <a:lnTo>
                    <a:pt x="233" y="206"/>
                  </a:lnTo>
                  <a:lnTo>
                    <a:pt x="241" y="203"/>
                  </a:lnTo>
                  <a:lnTo>
                    <a:pt x="248" y="200"/>
                  </a:lnTo>
                  <a:lnTo>
                    <a:pt x="253" y="195"/>
                  </a:lnTo>
                  <a:lnTo>
                    <a:pt x="254" y="186"/>
                  </a:lnTo>
                  <a:lnTo>
                    <a:pt x="255" y="164"/>
                  </a:lnTo>
                  <a:lnTo>
                    <a:pt x="262" y="156"/>
                  </a:lnTo>
                  <a:lnTo>
                    <a:pt x="270" y="150"/>
                  </a:lnTo>
                  <a:lnTo>
                    <a:pt x="270" y="139"/>
                  </a:lnTo>
                  <a:lnTo>
                    <a:pt x="263" y="127"/>
                  </a:lnTo>
                  <a:lnTo>
                    <a:pt x="254" y="123"/>
                  </a:lnTo>
                  <a:lnTo>
                    <a:pt x="246" y="120"/>
                  </a:lnTo>
                  <a:lnTo>
                    <a:pt x="244" y="111"/>
                  </a:lnTo>
                  <a:lnTo>
                    <a:pt x="245" y="95"/>
                  </a:lnTo>
                  <a:lnTo>
                    <a:pt x="241" y="80"/>
                  </a:lnTo>
                  <a:lnTo>
                    <a:pt x="233" y="70"/>
                  </a:lnTo>
                  <a:lnTo>
                    <a:pt x="219" y="72"/>
                  </a:lnTo>
                  <a:lnTo>
                    <a:pt x="212" y="73"/>
                  </a:lnTo>
                  <a:lnTo>
                    <a:pt x="209" y="70"/>
                  </a:lnTo>
                  <a:lnTo>
                    <a:pt x="209" y="63"/>
                  </a:lnTo>
                  <a:lnTo>
                    <a:pt x="209" y="54"/>
                  </a:lnTo>
                  <a:lnTo>
                    <a:pt x="208" y="44"/>
                  </a:lnTo>
                  <a:lnTo>
                    <a:pt x="205" y="36"/>
                  </a:lnTo>
                  <a:lnTo>
                    <a:pt x="200" y="33"/>
                  </a:lnTo>
                  <a:lnTo>
                    <a:pt x="189" y="35"/>
                  </a:lnTo>
                  <a:lnTo>
                    <a:pt x="180" y="36"/>
                  </a:lnTo>
                  <a:lnTo>
                    <a:pt x="176" y="33"/>
                  </a:lnTo>
                  <a:lnTo>
                    <a:pt x="174" y="26"/>
                  </a:lnTo>
                  <a:lnTo>
                    <a:pt x="174" y="17"/>
                  </a:lnTo>
                  <a:lnTo>
                    <a:pt x="173" y="9"/>
                  </a:lnTo>
                  <a:lnTo>
                    <a:pt x="170" y="3"/>
                  </a:lnTo>
                  <a:lnTo>
                    <a:pt x="163" y="2"/>
                  </a:lnTo>
                  <a:lnTo>
                    <a:pt x="151" y="6"/>
                  </a:lnTo>
                  <a:lnTo>
                    <a:pt x="144" y="8"/>
                  </a:lnTo>
                  <a:lnTo>
                    <a:pt x="139" y="6"/>
                  </a:lnTo>
                  <a:lnTo>
                    <a:pt x="132" y="3"/>
                  </a:lnTo>
                  <a:lnTo>
                    <a:pt x="125" y="0"/>
                  </a:lnTo>
                  <a:lnTo>
                    <a:pt x="118" y="0"/>
                  </a:lnTo>
                  <a:lnTo>
                    <a:pt x="112" y="3"/>
                  </a:lnTo>
                  <a:lnTo>
                    <a:pt x="106" y="13"/>
                  </a:lnTo>
                  <a:lnTo>
                    <a:pt x="10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6" name="Freeform 74"/>
            <p:cNvSpPr>
              <a:spLocks/>
            </p:cNvSpPr>
            <p:nvPr/>
          </p:nvSpPr>
          <p:spPr bwMode="auto">
            <a:xfrm>
              <a:off x="4390" y="661"/>
              <a:ext cx="34" cy="35"/>
            </a:xfrm>
            <a:custGeom>
              <a:avLst/>
              <a:gdLst>
                <a:gd name="T0" fmla="*/ 110 w 140"/>
                <a:gd name="T1" fmla="*/ 32 h 168"/>
                <a:gd name="T2" fmla="*/ 107 w 140"/>
                <a:gd name="T3" fmla="*/ 28 h 168"/>
                <a:gd name="T4" fmla="*/ 100 w 140"/>
                <a:gd name="T5" fmla="*/ 19 h 168"/>
                <a:gd name="T6" fmla="*/ 91 w 140"/>
                <a:gd name="T7" fmla="*/ 10 h 168"/>
                <a:gd name="T8" fmla="*/ 84 w 140"/>
                <a:gd name="T9" fmla="*/ 3 h 168"/>
                <a:gd name="T10" fmla="*/ 78 w 140"/>
                <a:gd name="T11" fmla="*/ 1 h 168"/>
                <a:gd name="T12" fmla="*/ 71 w 140"/>
                <a:gd name="T13" fmla="*/ 0 h 168"/>
                <a:gd name="T14" fmla="*/ 62 w 140"/>
                <a:gd name="T15" fmla="*/ 2 h 168"/>
                <a:gd name="T16" fmla="*/ 53 w 140"/>
                <a:gd name="T17" fmla="*/ 10 h 168"/>
                <a:gd name="T18" fmla="*/ 47 w 140"/>
                <a:gd name="T19" fmla="*/ 16 h 168"/>
                <a:gd name="T20" fmla="*/ 41 w 140"/>
                <a:gd name="T21" fmla="*/ 23 h 168"/>
                <a:gd name="T22" fmla="*/ 35 w 140"/>
                <a:gd name="T23" fmla="*/ 31 h 168"/>
                <a:gd name="T24" fmla="*/ 28 w 140"/>
                <a:gd name="T25" fmla="*/ 39 h 168"/>
                <a:gd name="T26" fmla="*/ 21 w 140"/>
                <a:gd name="T27" fmla="*/ 48 h 168"/>
                <a:gd name="T28" fmla="*/ 16 w 140"/>
                <a:gd name="T29" fmla="*/ 56 h 168"/>
                <a:gd name="T30" fmla="*/ 10 w 140"/>
                <a:gd name="T31" fmla="*/ 65 h 168"/>
                <a:gd name="T32" fmla="*/ 4 w 140"/>
                <a:gd name="T33" fmla="*/ 72 h 168"/>
                <a:gd name="T34" fmla="*/ 0 w 140"/>
                <a:gd name="T35" fmla="*/ 81 h 168"/>
                <a:gd name="T36" fmla="*/ 0 w 140"/>
                <a:gd name="T37" fmla="*/ 94 h 168"/>
                <a:gd name="T38" fmla="*/ 7 w 140"/>
                <a:gd name="T39" fmla="*/ 109 h 168"/>
                <a:gd name="T40" fmla="*/ 20 w 140"/>
                <a:gd name="T41" fmla="*/ 130 h 168"/>
                <a:gd name="T42" fmla="*/ 30 w 140"/>
                <a:gd name="T43" fmla="*/ 141 h 168"/>
                <a:gd name="T44" fmla="*/ 40 w 140"/>
                <a:gd name="T45" fmla="*/ 150 h 168"/>
                <a:gd name="T46" fmla="*/ 49 w 140"/>
                <a:gd name="T47" fmla="*/ 157 h 168"/>
                <a:gd name="T48" fmla="*/ 57 w 140"/>
                <a:gd name="T49" fmla="*/ 163 h 168"/>
                <a:gd name="T50" fmla="*/ 66 w 140"/>
                <a:gd name="T51" fmla="*/ 167 h 168"/>
                <a:gd name="T52" fmla="*/ 74 w 140"/>
                <a:gd name="T53" fmla="*/ 168 h 168"/>
                <a:gd name="T54" fmla="*/ 81 w 140"/>
                <a:gd name="T55" fmla="*/ 165 h 168"/>
                <a:gd name="T56" fmla="*/ 87 w 140"/>
                <a:gd name="T57" fmla="*/ 161 h 168"/>
                <a:gd name="T58" fmla="*/ 93 w 140"/>
                <a:gd name="T59" fmla="*/ 154 h 168"/>
                <a:gd name="T60" fmla="*/ 100 w 140"/>
                <a:gd name="T61" fmla="*/ 146 h 168"/>
                <a:gd name="T62" fmla="*/ 108 w 140"/>
                <a:gd name="T63" fmla="*/ 137 h 168"/>
                <a:gd name="T64" fmla="*/ 116 w 140"/>
                <a:gd name="T65" fmla="*/ 129 h 168"/>
                <a:gd name="T66" fmla="*/ 123 w 140"/>
                <a:gd name="T67" fmla="*/ 119 h 168"/>
                <a:gd name="T68" fmla="*/ 130 w 140"/>
                <a:gd name="T69" fmla="*/ 111 h 168"/>
                <a:gd name="T70" fmla="*/ 134 w 140"/>
                <a:gd name="T71" fmla="*/ 103 h 168"/>
                <a:gd name="T72" fmla="*/ 137 w 140"/>
                <a:gd name="T73" fmla="*/ 97 h 168"/>
                <a:gd name="T74" fmla="*/ 138 w 140"/>
                <a:gd name="T75" fmla="*/ 92 h 168"/>
                <a:gd name="T76" fmla="*/ 139 w 140"/>
                <a:gd name="T77" fmla="*/ 86 h 168"/>
                <a:gd name="T78" fmla="*/ 140 w 140"/>
                <a:gd name="T79" fmla="*/ 79 h 168"/>
                <a:gd name="T80" fmla="*/ 139 w 140"/>
                <a:gd name="T81" fmla="*/ 72 h 168"/>
                <a:gd name="T82" fmla="*/ 135 w 140"/>
                <a:gd name="T83" fmla="*/ 64 h 168"/>
                <a:gd name="T84" fmla="*/ 130 w 140"/>
                <a:gd name="T85" fmla="*/ 55 h 168"/>
                <a:gd name="T86" fmla="*/ 122 w 140"/>
                <a:gd name="T87" fmla="*/ 45 h 168"/>
                <a:gd name="T88" fmla="*/ 110 w 140"/>
                <a:gd name="T89" fmla="*/ 3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0" h="168">
                  <a:moveTo>
                    <a:pt x="110" y="32"/>
                  </a:moveTo>
                  <a:lnTo>
                    <a:pt x="107" y="28"/>
                  </a:lnTo>
                  <a:lnTo>
                    <a:pt x="100" y="19"/>
                  </a:lnTo>
                  <a:lnTo>
                    <a:pt x="91" y="10"/>
                  </a:lnTo>
                  <a:lnTo>
                    <a:pt x="84" y="3"/>
                  </a:lnTo>
                  <a:lnTo>
                    <a:pt x="78" y="1"/>
                  </a:lnTo>
                  <a:lnTo>
                    <a:pt x="71" y="0"/>
                  </a:lnTo>
                  <a:lnTo>
                    <a:pt x="62" y="2"/>
                  </a:lnTo>
                  <a:lnTo>
                    <a:pt x="53" y="10"/>
                  </a:lnTo>
                  <a:lnTo>
                    <a:pt x="47" y="16"/>
                  </a:lnTo>
                  <a:lnTo>
                    <a:pt x="41" y="23"/>
                  </a:lnTo>
                  <a:lnTo>
                    <a:pt x="35" y="31"/>
                  </a:lnTo>
                  <a:lnTo>
                    <a:pt x="28" y="39"/>
                  </a:lnTo>
                  <a:lnTo>
                    <a:pt x="21" y="48"/>
                  </a:lnTo>
                  <a:lnTo>
                    <a:pt x="16" y="56"/>
                  </a:lnTo>
                  <a:lnTo>
                    <a:pt x="10" y="65"/>
                  </a:lnTo>
                  <a:lnTo>
                    <a:pt x="4" y="72"/>
                  </a:lnTo>
                  <a:lnTo>
                    <a:pt x="0" y="81"/>
                  </a:lnTo>
                  <a:lnTo>
                    <a:pt x="0" y="94"/>
                  </a:lnTo>
                  <a:lnTo>
                    <a:pt x="7" y="109"/>
                  </a:lnTo>
                  <a:lnTo>
                    <a:pt x="20" y="130"/>
                  </a:lnTo>
                  <a:lnTo>
                    <a:pt x="30" y="141"/>
                  </a:lnTo>
                  <a:lnTo>
                    <a:pt x="40" y="150"/>
                  </a:lnTo>
                  <a:lnTo>
                    <a:pt x="49" y="157"/>
                  </a:lnTo>
                  <a:lnTo>
                    <a:pt x="57" y="163"/>
                  </a:lnTo>
                  <a:lnTo>
                    <a:pt x="66" y="167"/>
                  </a:lnTo>
                  <a:lnTo>
                    <a:pt x="74" y="168"/>
                  </a:lnTo>
                  <a:lnTo>
                    <a:pt x="81" y="165"/>
                  </a:lnTo>
                  <a:lnTo>
                    <a:pt x="87" y="161"/>
                  </a:lnTo>
                  <a:lnTo>
                    <a:pt x="93" y="154"/>
                  </a:lnTo>
                  <a:lnTo>
                    <a:pt x="100" y="146"/>
                  </a:lnTo>
                  <a:lnTo>
                    <a:pt x="108" y="137"/>
                  </a:lnTo>
                  <a:lnTo>
                    <a:pt x="116" y="129"/>
                  </a:lnTo>
                  <a:lnTo>
                    <a:pt x="123" y="119"/>
                  </a:lnTo>
                  <a:lnTo>
                    <a:pt x="130" y="111"/>
                  </a:lnTo>
                  <a:lnTo>
                    <a:pt x="134" y="103"/>
                  </a:lnTo>
                  <a:lnTo>
                    <a:pt x="137" y="97"/>
                  </a:lnTo>
                  <a:lnTo>
                    <a:pt x="138" y="92"/>
                  </a:lnTo>
                  <a:lnTo>
                    <a:pt x="139" y="86"/>
                  </a:lnTo>
                  <a:lnTo>
                    <a:pt x="140" y="79"/>
                  </a:lnTo>
                  <a:lnTo>
                    <a:pt x="139" y="72"/>
                  </a:lnTo>
                  <a:lnTo>
                    <a:pt x="135" y="64"/>
                  </a:lnTo>
                  <a:lnTo>
                    <a:pt x="130" y="55"/>
                  </a:lnTo>
                  <a:lnTo>
                    <a:pt x="122" y="45"/>
                  </a:lnTo>
                  <a:lnTo>
                    <a:pt x="110" y="32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7" name="Freeform 75"/>
            <p:cNvSpPr>
              <a:spLocks/>
            </p:cNvSpPr>
            <p:nvPr/>
          </p:nvSpPr>
          <p:spPr bwMode="auto">
            <a:xfrm>
              <a:off x="4335" y="732"/>
              <a:ext cx="84" cy="62"/>
            </a:xfrm>
            <a:custGeom>
              <a:avLst/>
              <a:gdLst>
                <a:gd name="T0" fmla="*/ 316 w 343"/>
                <a:gd name="T1" fmla="*/ 3 h 303"/>
                <a:gd name="T2" fmla="*/ 298 w 343"/>
                <a:gd name="T3" fmla="*/ 0 h 303"/>
                <a:gd name="T4" fmla="*/ 276 w 343"/>
                <a:gd name="T5" fmla="*/ 6 h 303"/>
                <a:gd name="T6" fmla="*/ 261 w 343"/>
                <a:gd name="T7" fmla="*/ 26 h 303"/>
                <a:gd name="T8" fmla="*/ 261 w 343"/>
                <a:gd name="T9" fmla="*/ 63 h 303"/>
                <a:gd name="T10" fmla="*/ 261 w 343"/>
                <a:gd name="T11" fmla="*/ 96 h 303"/>
                <a:gd name="T12" fmla="*/ 252 w 343"/>
                <a:gd name="T13" fmla="*/ 118 h 303"/>
                <a:gd name="T14" fmla="*/ 229 w 343"/>
                <a:gd name="T15" fmla="*/ 128 h 303"/>
                <a:gd name="T16" fmla="*/ 191 w 343"/>
                <a:gd name="T17" fmla="*/ 128 h 303"/>
                <a:gd name="T18" fmla="*/ 152 w 343"/>
                <a:gd name="T19" fmla="*/ 140 h 303"/>
                <a:gd name="T20" fmla="*/ 121 w 343"/>
                <a:gd name="T21" fmla="*/ 164 h 303"/>
                <a:gd name="T22" fmla="*/ 105 w 343"/>
                <a:gd name="T23" fmla="*/ 196 h 303"/>
                <a:gd name="T24" fmla="*/ 106 w 343"/>
                <a:gd name="T25" fmla="*/ 232 h 303"/>
                <a:gd name="T26" fmla="*/ 91 w 343"/>
                <a:gd name="T27" fmla="*/ 257 h 303"/>
                <a:gd name="T28" fmla="*/ 63 w 343"/>
                <a:gd name="T29" fmla="*/ 269 h 303"/>
                <a:gd name="T30" fmla="*/ 32 w 343"/>
                <a:gd name="T31" fmla="*/ 270 h 303"/>
                <a:gd name="T32" fmla="*/ 14 w 343"/>
                <a:gd name="T33" fmla="*/ 268 h 303"/>
                <a:gd name="T34" fmla="*/ 0 w 343"/>
                <a:gd name="T35" fmla="*/ 283 h 303"/>
                <a:gd name="T36" fmla="*/ 22 w 343"/>
                <a:gd name="T37" fmla="*/ 301 h 303"/>
                <a:gd name="T38" fmla="*/ 60 w 343"/>
                <a:gd name="T39" fmla="*/ 302 h 303"/>
                <a:gd name="T40" fmla="*/ 101 w 343"/>
                <a:gd name="T41" fmla="*/ 290 h 303"/>
                <a:gd name="T42" fmla="*/ 130 w 343"/>
                <a:gd name="T43" fmla="*/ 266 h 303"/>
                <a:gd name="T44" fmla="*/ 136 w 343"/>
                <a:gd name="T45" fmla="*/ 233 h 303"/>
                <a:gd name="T46" fmla="*/ 145 w 343"/>
                <a:gd name="T47" fmla="*/ 202 h 303"/>
                <a:gd name="T48" fmla="*/ 162 w 343"/>
                <a:gd name="T49" fmla="*/ 178 h 303"/>
                <a:gd name="T50" fmla="*/ 190 w 343"/>
                <a:gd name="T51" fmla="*/ 167 h 303"/>
                <a:gd name="T52" fmla="*/ 223 w 343"/>
                <a:gd name="T53" fmla="*/ 171 h 303"/>
                <a:gd name="T54" fmla="*/ 255 w 343"/>
                <a:gd name="T55" fmla="*/ 164 h 303"/>
                <a:gd name="T56" fmla="*/ 276 w 343"/>
                <a:gd name="T57" fmla="*/ 146 h 303"/>
                <a:gd name="T58" fmla="*/ 289 w 343"/>
                <a:gd name="T59" fmla="*/ 117 h 303"/>
                <a:gd name="T60" fmla="*/ 290 w 343"/>
                <a:gd name="T61" fmla="*/ 80 h 303"/>
                <a:gd name="T62" fmla="*/ 294 w 343"/>
                <a:gd name="T63" fmla="*/ 51 h 303"/>
                <a:gd name="T64" fmla="*/ 302 w 343"/>
                <a:gd name="T65" fmla="*/ 35 h 303"/>
                <a:gd name="T66" fmla="*/ 317 w 343"/>
                <a:gd name="T67" fmla="*/ 36 h 303"/>
                <a:gd name="T68" fmla="*/ 336 w 343"/>
                <a:gd name="T69" fmla="*/ 49 h 303"/>
                <a:gd name="T70" fmla="*/ 343 w 343"/>
                <a:gd name="T71" fmla="*/ 44 h 303"/>
                <a:gd name="T72" fmla="*/ 339 w 343"/>
                <a:gd name="T73" fmla="*/ 26 h 303"/>
                <a:gd name="T74" fmla="*/ 326 w 343"/>
                <a:gd name="T75" fmla="*/ 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" h="303">
                  <a:moveTo>
                    <a:pt x="318" y="3"/>
                  </a:moveTo>
                  <a:lnTo>
                    <a:pt x="316" y="3"/>
                  </a:lnTo>
                  <a:lnTo>
                    <a:pt x="308" y="2"/>
                  </a:lnTo>
                  <a:lnTo>
                    <a:pt x="298" y="0"/>
                  </a:lnTo>
                  <a:lnTo>
                    <a:pt x="287" y="2"/>
                  </a:lnTo>
                  <a:lnTo>
                    <a:pt x="276" y="6"/>
                  </a:lnTo>
                  <a:lnTo>
                    <a:pt x="267" y="13"/>
                  </a:lnTo>
                  <a:lnTo>
                    <a:pt x="261" y="26"/>
                  </a:lnTo>
                  <a:lnTo>
                    <a:pt x="260" y="43"/>
                  </a:lnTo>
                  <a:lnTo>
                    <a:pt x="261" y="63"/>
                  </a:lnTo>
                  <a:lnTo>
                    <a:pt x="263" y="81"/>
                  </a:lnTo>
                  <a:lnTo>
                    <a:pt x="261" y="96"/>
                  </a:lnTo>
                  <a:lnTo>
                    <a:pt x="258" y="109"/>
                  </a:lnTo>
                  <a:lnTo>
                    <a:pt x="252" y="118"/>
                  </a:lnTo>
                  <a:lnTo>
                    <a:pt x="243" y="125"/>
                  </a:lnTo>
                  <a:lnTo>
                    <a:pt x="229" y="128"/>
                  </a:lnTo>
                  <a:lnTo>
                    <a:pt x="212" y="128"/>
                  </a:lnTo>
                  <a:lnTo>
                    <a:pt x="191" y="128"/>
                  </a:lnTo>
                  <a:lnTo>
                    <a:pt x="172" y="133"/>
                  </a:lnTo>
                  <a:lnTo>
                    <a:pt x="152" y="140"/>
                  </a:lnTo>
                  <a:lnTo>
                    <a:pt x="135" y="150"/>
                  </a:lnTo>
                  <a:lnTo>
                    <a:pt x="121" y="164"/>
                  </a:lnTo>
                  <a:lnTo>
                    <a:pt x="111" y="179"/>
                  </a:lnTo>
                  <a:lnTo>
                    <a:pt x="105" y="196"/>
                  </a:lnTo>
                  <a:lnTo>
                    <a:pt x="106" y="215"/>
                  </a:lnTo>
                  <a:lnTo>
                    <a:pt x="106" y="232"/>
                  </a:lnTo>
                  <a:lnTo>
                    <a:pt x="101" y="246"/>
                  </a:lnTo>
                  <a:lnTo>
                    <a:pt x="91" y="257"/>
                  </a:lnTo>
                  <a:lnTo>
                    <a:pt x="78" y="264"/>
                  </a:lnTo>
                  <a:lnTo>
                    <a:pt x="63" y="269"/>
                  </a:lnTo>
                  <a:lnTo>
                    <a:pt x="47" y="271"/>
                  </a:lnTo>
                  <a:lnTo>
                    <a:pt x="32" y="270"/>
                  </a:lnTo>
                  <a:lnTo>
                    <a:pt x="18" y="265"/>
                  </a:lnTo>
                  <a:lnTo>
                    <a:pt x="14" y="268"/>
                  </a:lnTo>
                  <a:lnTo>
                    <a:pt x="5" y="273"/>
                  </a:lnTo>
                  <a:lnTo>
                    <a:pt x="0" y="283"/>
                  </a:lnTo>
                  <a:lnTo>
                    <a:pt x="9" y="295"/>
                  </a:lnTo>
                  <a:lnTo>
                    <a:pt x="22" y="301"/>
                  </a:lnTo>
                  <a:lnTo>
                    <a:pt x="39" y="303"/>
                  </a:lnTo>
                  <a:lnTo>
                    <a:pt x="60" y="302"/>
                  </a:lnTo>
                  <a:lnTo>
                    <a:pt x="81" y="298"/>
                  </a:lnTo>
                  <a:lnTo>
                    <a:pt x="101" y="290"/>
                  </a:lnTo>
                  <a:lnTo>
                    <a:pt x="119" y="279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3"/>
                  </a:lnTo>
                  <a:lnTo>
                    <a:pt x="139" y="217"/>
                  </a:lnTo>
                  <a:lnTo>
                    <a:pt x="145" y="202"/>
                  </a:lnTo>
                  <a:lnTo>
                    <a:pt x="153" y="188"/>
                  </a:lnTo>
                  <a:lnTo>
                    <a:pt x="162" y="178"/>
                  </a:lnTo>
                  <a:lnTo>
                    <a:pt x="175" y="171"/>
                  </a:lnTo>
                  <a:lnTo>
                    <a:pt x="190" y="167"/>
                  </a:lnTo>
                  <a:lnTo>
                    <a:pt x="206" y="169"/>
                  </a:lnTo>
                  <a:lnTo>
                    <a:pt x="223" y="171"/>
                  </a:lnTo>
                  <a:lnTo>
                    <a:pt x="240" y="169"/>
                  </a:lnTo>
                  <a:lnTo>
                    <a:pt x="255" y="164"/>
                  </a:lnTo>
                  <a:lnTo>
                    <a:pt x="266" y="156"/>
                  </a:lnTo>
                  <a:lnTo>
                    <a:pt x="276" y="146"/>
                  </a:lnTo>
                  <a:lnTo>
                    <a:pt x="284" y="132"/>
                  </a:lnTo>
                  <a:lnTo>
                    <a:pt x="289" y="117"/>
                  </a:lnTo>
                  <a:lnTo>
                    <a:pt x="290" y="98"/>
                  </a:lnTo>
                  <a:lnTo>
                    <a:pt x="290" y="80"/>
                  </a:lnTo>
                  <a:lnTo>
                    <a:pt x="291" y="65"/>
                  </a:lnTo>
                  <a:lnTo>
                    <a:pt x="294" y="51"/>
                  </a:lnTo>
                  <a:lnTo>
                    <a:pt x="297" y="42"/>
                  </a:lnTo>
                  <a:lnTo>
                    <a:pt x="302" y="35"/>
                  </a:lnTo>
                  <a:lnTo>
                    <a:pt x="309" y="34"/>
                  </a:lnTo>
                  <a:lnTo>
                    <a:pt x="317" y="36"/>
                  </a:lnTo>
                  <a:lnTo>
                    <a:pt x="327" y="43"/>
                  </a:lnTo>
                  <a:lnTo>
                    <a:pt x="336" y="49"/>
                  </a:lnTo>
                  <a:lnTo>
                    <a:pt x="341" y="49"/>
                  </a:lnTo>
                  <a:lnTo>
                    <a:pt x="343" y="44"/>
                  </a:lnTo>
                  <a:lnTo>
                    <a:pt x="342" y="36"/>
                  </a:lnTo>
                  <a:lnTo>
                    <a:pt x="339" y="26"/>
                  </a:lnTo>
                  <a:lnTo>
                    <a:pt x="334" y="17"/>
                  </a:lnTo>
                  <a:lnTo>
                    <a:pt x="326" y="8"/>
                  </a:lnTo>
                  <a:lnTo>
                    <a:pt x="31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8" name="Freeform 76"/>
            <p:cNvSpPr>
              <a:spLocks/>
            </p:cNvSpPr>
            <p:nvPr/>
          </p:nvSpPr>
          <p:spPr bwMode="auto">
            <a:xfrm>
              <a:off x="4368" y="768"/>
              <a:ext cx="85" cy="63"/>
            </a:xfrm>
            <a:custGeom>
              <a:avLst/>
              <a:gdLst>
                <a:gd name="T0" fmla="*/ 316 w 346"/>
                <a:gd name="T1" fmla="*/ 2 h 303"/>
                <a:gd name="T2" fmla="*/ 298 w 346"/>
                <a:gd name="T3" fmla="*/ 0 h 303"/>
                <a:gd name="T4" fmla="*/ 277 w 346"/>
                <a:gd name="T5" fmla="*/ 6 h 303"/>
                <a:gd name="T6" fmla="*/ 262 w 346"/>
                <a:gd name="T7" fmla="*/ 25 h 303"/>
                <a:gd name="T8" fmla="*/ 262 w 346"/>
                <a:gd name="T9" fmla="*/ 62 h 303"/>
                <a:gd name="T10" fmla="*/ 262 w 346"/>
                <a:gd name="T11" fmla="*/ 96 h 303"/>
                <a:gd name="T12" fmla="*/ 252 w 346"/>
                <a:gd name="T13" fmla="*/ 118 h 303"/>
                <a:gd name="T14" fmla="*/ 229 w 346"/>
                <a:gd name="T15" fmla="*/ 128 h 303"/>
                <a:gd name="T16" fmla="*/ 191 w 346"/>
                <a:gd name="T17" fmla="*/ 128 h 303"/>
                <a:gd name="T18" fmla="*/ 152 w 346"/>
                <a:gd name="T19" fmla="*/ 139 h 303"/>
                <a:gd name="T20" fmla="*/ 121 w 346"/>
                <a:gd name="T21" fmla="*/ 164 h 303"/>
                <a:gd name="T22" fmla="*/ 105 w 346"/>
                <a:gd name="T23" fmla="*/ 196 h 303"/>
                <a:gd name="T24" fmla="*/ 106 w 346"/>
                <a:gd name="T25" fmla="*/ 232 h 303"/>
                <a:gd name="T26" fmla="*/ 91 w 346"/>
                <a:gd name="T27" fmla="*/ 257 h 303"/>
                <a:gd name="T28" fmla="*/ 64 w 346"/>
                <a:gd name="T29" fmla="*/ 268 h 303"/>
                <a:gd name="T30" fmla="*/ 32 w 346"/>
                <a:gd name="T31" fmla="*/ 270 h 303"/>
                <a:gd name="T32" fmla="*/ 14 w 346"/>
                <a:gd name="T33" fmla="*/ 267 h 303"/>
                <a:gd name="T34" fmla="*/ 0 w 346"/>
                <a:gd name="T35" fmla="*/ 282 h 303"/>
                <a:gd name="T36" fmla="*/ 22 w 346"/>
                <a:gd name="T37" fmla="*/ 301 h 303"/>
                <a:gd name="T38" fmla="*/ 60 w 346"/>
                <a:gd name="T39" fmla="*/ 302 h 303"/>
                <a:gd name="T40" fmla="*/ 102 w 346"/>
                <a:gd name="T41" fmla="*/ 289 h 303"/>
                <a:gd name="T42" fmla="*/ 130 w 346"/>
                <a:gd name="T43" fmla="*/ 266 h 303"/>
                <a:gd name="T44" fmla="*/ 136 w 346"/>
                <a:gd name="T45" fmla="*/ 233 h 303"/>
                <a:gd name="T46" fmla="*/ 145 w 346"/>
                <a:gd name="T47" fmla="*/ 204 h 303"/>
                <a:gd name="T48" fmla="*/ 163 w 346"/>
                <a:gd name="T49" fmla="*/ 182 h 303"/>
                <a:gd name="T50" fmla="*/ 190 w 346"/>
                <a:gd name="T51" fmla="*/ 169 h 303"/>
                <a:gd name="T52" fmla="*/ 224 w 346"/>
                <a:gd name="T53" fmla="*/ 167 h 303"/>
                <a:gd name="T54" fmla="*/ 251 w 346"/>
                <a:gd name="T55" fmla="*/ 159 h 303"/>
                <a:gd name="T56" fmla="*/ 269 w 346"/>
                <a:gd name="T57" fmla="*/ 143 h 303"/>
                <a:gd name="T58" fmla="*/ 278 w 346"/>
                <a:gd name="T59" fmla="*/ 115 h 303"/>
                <a:gd name="T60" fmla="*/ 280 w 346"/>
                <a:gd name="T61" fmla="*/ 81 h 303"/>
                <a:gd name="T62" fmla="*/ 286 w 346"/>
                <a:gd name="T63" fmla="*/ 53 h 303"/>
                <a:gd name="T64" fmla="*/ 297 w 346"/>
                <a:gd name="T65" fmla="*/ 38 h 303"/>
                <a:gd name="T66" fmla="*/ 316 w 346"/>
                <a:gd name="T67" fmla="*/ 37 h 303"/>
                <a:gd name="T68" fmla="*/ 338 w 346"/>
                <a:gd name="T69" fmla="*/ 47 h 303"/>
                <a:gd name="T70" fmla="*/ 346 w 346"/>
                <a:gd name="T71" fmla="*/ 42 h 303"/>
                <a:gd name="T72" fmla="*/ 340 w 346"/>
                <a:gd name="T73" fmla="*/ 24 h 303"/>
                <a:gd name="T74" fmla="*/ 327 w 346"/>
                <a:gd name="T75" fmla="*/ 7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6" h="303">
                  <a:moveTo>
                    <a:pt x="318" y="2"/>
                  </a:moveTo>
                  <a:lnTo>
                    <a:pt x="316" y="2"/>
                  </a:lnTo>
                  <a:lnTo>
                    <a:pt x="308" y="1"/>
                  </a:lnTo>
                  <a:lnTo>
                    <a:pt x="298" y="0"/>
                  </a:lnTo>
                  <a:lnTo>
                    <a:pt x="287" y="1"/>
                  </a:lnTo>
                  <a:lnTo>
                    <a:pt x="277" y="6"/>
                  </a:lnTo>
                  <a:lnTo>
                    <a:pt x="267" y="13"/>
                  </a:lnTo>
                  <a:lnTo>
                    <a:pt x="262" y="25"/>
                  </a:lnTo>
                  <a:lnTo>
                    <a:pt x="260" y="43"/>
                  </a:lnTo>
                  <a:lnTo>
                    <a:pt x="262" y="62"/>
                  </a:lnTo>
                  <a:lnTo>
                    <a:pt x="263" y="81"/>
                  </a:lnTo>
                  <a:lnTo>
                    <a:pt x="262" y="96"/>
                  </a:lnTo>
                  <a:lnTo>
                    <a:pt x="258" y="108"/>
                  </a:lnTo>
                  <a:lnTo>
                    <a:pt x="252" y="118"/>
                  </a:lnTo>
                  <a:lnTo>
                    <a:pt x="243" y="124"/>
                  </a:lnTo>
                  <a:lnTo>
                    <a:pt x="229" y="128"/>
                  </a:lnTo>
                  <a:lnTo>
                    <a:pt x="212" y="128"/>
                  </a:lnTo>
                  <a:lnTo>
                    <a:pt x="191" y="128"/>
                  </a:lnTo>
                  <a:lnTo>
                    <a:pt x="172" y="133"/>
                  </a:lnTo>
                  <a:lnTo>
                    <a:pt x="152" y="139"/>
                  </a:lnTo>
                  <a:lnTo>
                    <a:pt x="135" y="150"/>
                  </a:lnTo>
                  <a:lnTo>
                    <a:pt x="121" y="164"/>
                  </a:lnTo>
                  <a:lnTo>
                    <a:pt x="111" y="179"/>
                  </a:lnTo>
                  <a:lnTo>
                    <a:pt x="105" y="196"/>
                  </a:lnTo>
                  <a:lnTo>
                    <a:pt x="106" y="214"/>
                  </a:lnTo>
                  <a:lnTo>
                    <a:pt x="106" y="232"/>
                  </a:lnTo>
                  <a:lnTo>
                    <a:pt x="102" y="245"/>
                  </a:lnTo>
                  <a:lnTo>
                    <a:pt x="91" y="257"/>
                  </a:lnTo>
                  <a:lnTo>
                    <a:pt x="78" y="264"/>
                  </a:lnTo>
                  <a:lnTo>
                    <a:pt x="64" y="268"/>
                  </a:lnTo>
                  <a:lnTo>
                    <a:pt x="47" y="271"/>
                  </a:lnTo>
                  <a:lnTo>
                    <a:pt x="32" y="270"/>
                  </a:lnTo>
                  <a:lnTo>
                    <a:pt x="19" y="265"/>
                  </a:lnTo>
                  <a:lnTo>
                    <a:pt x="14" y="267"/>
                  </a:lnTo>
                  <a:lnTo>
                    <a:pt x="5" y="273"/>
                  </a:lnTo>
                  <a:lnTo>
                    <a:pt x="0" y="282"/>
                  </a:lnTo>
                  <a:lnTo>
                    <a:pt x="9" y="295"/>
                  </a:lnTo>
                  <a:lnTo>
                    <a:pt x="22" y="301"/>
                  </a:lnTo>
                  <a:lnTo>
                    <a:pt x="39" y="303"/>
                  </a:lnTo>
                  <a:lnTo>
                    <a:pt x="60" y="302"/>
                  </a:lnTo>
                  <a:lnTo>
                    <a:pt x="81" y="297"/>
                  </a:lnTo>
                  <a:lnTo>
                    <a:pt x="102" y="289"/>
                  </a:lnTo>
                  <a:lnTo>
                    <a:pt x="119" y="279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3"/>
                  </a:lnTo>
                  <a:lnTo>
                    <a:pt x="140" y="218"/>
                  </a:lnTo>
                  <a:lnTo>
                    <a:pt x="145" y="204"/>
                  </a:lnTo>
                  <a:lnTo>
                    <a:pt x="153" y="191"/>
                  </a:lnTo>
                  <a:lnTo>
                    <a:pt x="163" y="182"/>
                  </a:lnTo>
                  <a:lnTo>
                    <a:pt x="175" y="174"/>
                  </a:lnTo>
                  <a:lnTo>
                    <a:pt x="190" y="169"/>
                  </a:lnTo>
                  <a:lnTo>
                    <a:pt x="206" y="168"/>
                  </a:lnTo>
                  <a:lnTo>
                    <a:pt x="224" y="167"/>
                  </a:lnTo>
                  <a:lnTo>
                    <a:pt x="239" y="165"/>
                  </a:lnTo>
                  <a:lnTo>
                    <a:pt x="251" y="159"/>
                  </a:lnTo>
                  <a:lnTo>
                    <a:pt x="262" y="152"/>
                  </a:lnTo>
                  <a:lnTo>
                    <a:pt x="269" y="143"/>
                  </a:lnTo>
                  <a:lnTo>
                    <a:pt x="274" y="130"/>
                  </a:lnTo>
                  <a:lnTo>
                    <a:pt x="278" y="115"/>
                  </a:lnTo>
                  <a:lnTo>
                    <a:pt x="279" y="98"/>
                  </a:lnTo>
                  <a:lnTo>
                    <a:pt x="280" y="81"/>
                  </a:lnTo>
                  <a:lnTo>
                    <a:pt x="281" y="65"/>
                  </a:lnTo>
                  <a:lnTo>
                    <a:pt x="286" y="53"/>
                  </a:lnTo>
                  <a:lnTo>
                    <a:pt x="290" y="44"/>
                  </a:lnTo>
                  <a:lnTo>
                    <a:pt x="297" y="38"/>
                  </a:lnTo>
                  <a:lnTo>
                    <a:pt x="305" y="36"/>
                  </a:lnTo>
                  <a:lnTo>
                    <a:pt x="316" y="37"/>
                  </a:lnTo>
                  <a:lnTo>
                    <a:pt x="327" y="43"/>
                  </a:lnTo>
                  <a:lnTo>
                    <a:pt x="338" y="47"/>
                  </a:lnTo>
                  <a:lnTo>
                    <a:pt x="343" y="46"/>
                  </a:lnTo>
                  <a:lnTo>
                    <a:pt x="346" y="42"/>
                  </a:lnTo>
                  <a:lnTo>
                    <a:pt x="345" y="33"/>
                  </a:lnTo>
                  <a:lnTo>
                    <a:pt x="340" y="24"/>
                  </a:lnTo>
                  <a:lnTo>
                    <a:pt x="334" y="15"/>
                  </a:lnTo>
                  <a:lnTo>
                    <a:pt x="327" y="7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9" name="Freeform 77"/>
            <p:cNvSpPr>
              <a:spLocks/>
            </p:cNvSpPr>
            <p:nvPr/>
          </p:nvSpPr>
          <p:spPr bwMode="auto">
            <a:xfrm>
              <a:off x="4373" y="758"/>
              <a:ext cx="84" cy="63"/>
            </a:xfrm>
            <a:custGeom>
              <a:avLst/>
              <a:gdLst>
                <a:gd name="T0" fmla="*/ 316 w 345"/>
                <a:gd name="T1" fmla="*/ 2 h 303"/>
                <a:gd name="T2" fmla="*/ 299 w 345"/>
                <a:gd name="T3" fmla="*/ 0 h 303"/>
                <a:gd name="T4" fmla="*/ 276 w 345"/>
                <a:gd name="T5" fmla="*/ 5 h 303"/>
                <a:gd name="T6" fmla="*/ 261 w 345"/>
                <a:gd name="T7" fmla="*/ 25 h 303"/>
                <a:gd name="T8" fmla="*/ 262 w 345"/>
                <a:gd name="T9" fmla="*/ 62 h 303"/>
                <a:gd name="T10" fmla="*/ 261 w 345"/>
                <a:gd name="T11" fmla="*/ 95 h 303"/>
                <a:gd name="T12" fmla="*/ 253 w 345"/>
                <a:gd name="T13" fmla="*/ 117 h 303"/>
                <a:gd name="T14" fmla="*/ 230 w 345"/>
                <a:gd name="T15" fmla="*/ 128 h 303"/>
                <a:gd name="T16" fmla="*/ 192 w 345"/>
                <a:gd name="T17" fmla="*/ 128 h 303"/>
                <a:gd name="T18" fmla="*/ 152 w 345"/>
                <a:gd name="T19" fmla="*/ 139 h 303"/>
                <a:gd name="T20" fmla="*/ 121 w 345"/>
                <a:gd name="T21" fmla="*/ 163 h 303"/>
                <a:gd name="T22" fmla="*/ 105 w 345"/>
                <a:gd name="T23" fmla="*/ 196 h 303"/>
                <a:gd name="T24" fmla="*/ 106 w 345"/>
                <a:gd name="T25" fmla="*/ 231 h 303"/>
                <a:gd name="T26" fmla="*/ 91 w 345"/>
                <a:gd name="T27" fmla="*/ 257 h 303"/>
                <a:gd name="T28" fmla="*/ 64 w 345"/>
                <a:gd name="T29" fmla="*/ 268 h 303"/>
                <a:gd name="T30" fmla="*/ 33 w 345"/>
                <a:gd name="T31" fmla="*/ 269 h 303"/>
                <a:gd name="T32" fmla="*/ 14 w 345"/>
                <a:gd name="T33" fmla="*/ 267 h 303"/>
                <a:gd name="T34" fmla="*/ 0 w 345"/>
                <a:gd name="T35" fmla="*/ 282 h 303"/>
                <a:gd name="T36" fmla="*/ 22 w 345"/>
                <a:gd name="T37" fmla="*/ 300 h 303"/>
                <a:gd name="T38" fmla="*/ 60 w 345"/>
                <a:gd name="T39" fmla="*/ 302 h 303"/>
                <a:gd name="T40" fmla="*/ 102 w 345"/>
                <a:gd name="T41" fmla="*/ 289 h 303"/>
                <a:gd name="T42" fmla="*/ 130 w 345"/>
                <a:gd name="T43" fmla="*/ 266 h 303"/>
                <a:gd name="T44" fmla="*/ 136 w 345"/>
                <a:gd name="T45" fmla="*/ 232 h 303"/>
                <a:gd name="T46" fmla="*/ 145 w 345"/>
                <a:gd name="T47" fmla="*/ 201 h 303"/>
                <a:gd name="T48" fmla="*/ 163 w 345"/>
                <a:gd name="T49" fmla="*/ 177 h 303"/>
                <a:gd name="T50" fmla="*/ 190 w 345"/>
                <a:gd name="T51" fmla="*/ 167 h 303"/>
                <a:gd name="T52" fmla="*/ 224 w 345"/>
                <a:gd name="T53" fmla="*/ 170 h 303"/>
                <a:gd name="T54" fmla="*/ 250 w 345"/>
                <a:gd name="T55" fmla="*/ 163 h 303"/>
                <a:gd name="T56" fmla="*/ 269 w 345"/>
                <a:gd name="T57" fmla="*/ 145 h 303"/>
                <a:gd name="T58" fmla="*/ 278 w 345"/>
                <a:gd name="T59" fmla="*/ 116 h 303"/>
                <a:gd name="T60" fmla="*/ 280 w 345"/>
                <a:gd name="T61" fmla="*/ 80 h 303"/>
                <a:gd name="T62" fmla="*/ 286 w 345"/>
                <a:gd name="T63" fmla="*/ 53 h 303"/>
                <a:gd name="T64" fmla="*/ 297 w 345"/>
                <a:gd name="T65" fmla="*/ 38 h 303"/>
                <a:gd name="T66" fmla="*/ 316 w 345"/>
                <a:gd name="T67" fmla="*/ 37 h 303"/>
                <a:gd name="T68" fmla="*/ 338 w 345"/>
                <a:gd name="T69" fmla="*/ 47 h 303"/>
                <a:gd name="T70" fmla="*/ 345 w 345"/>
                <a:gd name="T71" fmla="*/ 41 h 303"/>
                <a:gd name="T72" fmla="*/ 340 w 345"/>
                <a:gd name="T73" fmla="*/ 25 h 303"/>
                <a:gd name="T74" fmla="*/ 327 w 345"/>
                <a:gd name="T75" fmla="*/ 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5" h="303">
                  <a:moveTo>
                    <a:pt x="318" y="2"/>
                  </a:moveTo>
                  <a:lnTo>
                    <a:pt x="316" y="2"/>
                  </a:lnTo>
                  <a:lnTo>
                    <a:pt x="308" y="1"/>
                  </a:lnTo>
                  <a:lnTo>
                    <a:pt x="299" y="0"/>
                  </a:lnTo>
                  <a:lnTo>
                    <a:pt x="287" y="1"/>
                  </a:lnTo>
                  <a:lnTo>
                    <a:pt x="276" y="5"/>
                  </a:lnTo>
                  <a:lnTo>
                    <a:pt x="266" y="12"/>
                  </a:lnTo>
                  <a:lnTo>
                    <a:pt x="261" y="25"/>
                  </a:lnTo>
                  <a:lnTo>
                    <a:pt x="259" y="42"/>
                  </a:lnTo>
                  <a:lnTo>
                    <a:pt x="262" y="62"/>
                  </a:lnTo>
                  <a:lnTo>
                    <a:pt x="262" y="80"/>
                  </a:lnTo>
                  <a:lnTo>
                    <a:pt x="261" y="95"/>
                  </a:lnTo>
                  <a:lnTo>
                    <a:pt x="258" y="108"/>
                  </a:lnTo>
                  <a:lnTo>
                    <a:pt x="253" y="117"/>
                  </a:lnTo>
                  <a:lnTo>
                    <a:pt x="243" y="124"/>
                  </a:lnTo>
                  <a:lnTo>
                    <a:pt x="230" y="128"/>
                  </a:lnTo>
                  <a:lnTo>
                    <a:pt x="212" y="128"/>
                  </a:lnTo>
                  <a:lnTo>
                    <a:pt x="192" y="128"/>
                  </a:lnTo>
                  <a:lnTo>
                    <a:pt x="172" y="132"/>
                  </a:lnTo>
                  <a:lnTo>
                    <a:pt x="152" y="139"/>
                  </a:lnTo>
                  <a:lnTo>
                    <a:pt x="135" y="149"/>
                  </a:lnTo>
                  <a:lnTo>
                    <a:pt x="121" y="163"/>
                  </a:lnTo>
                  <a:lnTo>
                    <a:pt x="111" y="178"/>
                  </a:lnTo>
                  <a:lnTo>
                    <a:pt x="105" y="196"/>
                  </a:lnTo>
                  <a:lnTo>
                    <a:pt x="106" y="214"/>
                  </a:lnTo>
                  <a:lnTo>
                    <a:pt x="106" y="231"/>
                  </a:lnTo>
                  <a:lnTo>
                    <a:pt x="102" y="245"/>
                  </a:lnTo>
                  <a:lnTo>
                    <a:pt x="91" y="257"/>
                  </a:lnTo>
                  <a:lnTo>
                    <a:pt x="79" y="264"/>
                  </a:lnTo>
                  <a:lnTo>
                    <a:pt x="64" y="268"/>
                  </a:lnTo>
                  <a:lnTo>
                    <a:pt x="48" y="270"/>
                  </a:lnTo>
                  <a:lnTo>
                    <a:pt x="33" y="269"/>
                  </a:lnTo>
                  <a:lnTo>
                    <a:pt x="19" y="265"/>
                  </a:lnTo>
                  <a:lnTo>
                    <a:pt x="14" y="267"/>
                  </a:lnTo>
                  <a:lnTo>
                    <a:pt x="5" y="273"/>
                  </a:lnTo>
                  <a:lnTo>
                    <a:pt x="0" y="282"/>
                  </a:lnTo>
                  <a:lnTo>
                    <a:pt x="10" y="295"/>
                  </a:lnTo>
                  <a:lnTo>
                    <a:pt x="22" y="300"/>
                  </a:lnTo>
                  <a:lnTo>
                    <a:pt x="40" y="303"/>
                  </a:lnTo>
                  <a:lnTo>
                    <a:pt x="60" y="302"/>
                  </a:lnTo>
                  <a:lnTo>
                    <a:pt x="81" y="297"/>
                  </a:lnTo>
                  <a:lnTo>
                    <a:pt x="102" y="289"/>
                  </a:lnTo>
                  <a:lnTo>
                    <a:pt x="119" y="278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2"/>
                  </a:lnTo>
                  <a:lnTo>
                    <a:pt x="140" y="216"/>
                  </a:lnTo>
                  <a:lnTo>
                    <a:pt x="145" y="201"/>
                  </a:lnTo>
                  <a:lnTo>
                    <a:pt x="154" y="187"/>
                  </a:lnTo>
                  <a:lnTo>
                    <a:pt x="163" y="177"/>
                  </a:lnTo>
                  <a:lnTo>
                    <a:pt x="175" y="170"/>
                  </a:lnTo>
                  <a:lnTo>
                    <a:pt x="190" y="167"/>
                  </a:lnTo>
                  <a:lnTo>
                    <a:pt x="206" y="168"/>
                  </a:lnTo>
                  <a:lnTo>
                    <a:pt x="224" y="170"/>
                  </a:lnTo>
                  <a:lnTo>
                    <a:pt x="239" y="168"/>
                  </a:lnTo>
                  <a:lnTo>
                    <a:pt x="250" y="163"/>
                  </a:lnTo>
                  <a:lnTo>
                    <a:pt x="261" y="155"/>
                  </a:lnTo>
                  <a:lnTo>
                    <a:pt x="269" y="145"/>
                  </a:lnTo>
                  <a:lnTo>
                    <a:pt x="274" y="131"/>
                  </a:lnTo>
                  <a:lnTo>
                    <a:pt x="278" y="116"/>
                  </a:lnTo>
                  <a:lnTo>
                    <a:pt x="279" y="98"/>
                  </a:lnTo>
                  <a:lnTo>
                    <a:pt x="280" y="80"/>
                  </a:lnTo>
                  <a:lnTo>
                    <a:pt x="281" y="64"/>
                  </a:lnTo>
                  <a:lnTo>
                    <a:pt x="286" y="53"/>
                  </a:lnTo>
                  <a:lnTo>
                    <a:pt x="291" y="43"/>
                  </a:lnTo>
                  <a:lnTo>
                    <a:pt x="297" y="38"/>
                  </a:lnTo>
                  <a:lnTo>
                    <a:pt x="306" y="35"/>
                  </a:lnTo>
                  <a:lnTo>
                    <a:pt x="316" y="37"/>
                  </a:lnTo>
                  <a:lnTo>
                    <a:pt x="327" y="42"/>
                  </a:lnTo>
                  <a:lnTo>
                    <a:pt x="338" y="47"/>
                  </a:lnTo>
                  <a:lnTo>
                    <a:pt x="344" y="46"/>
                  </a:lnTo>
                  <a:lnTo>
                    <a:pt x="345" y="41"/>
                  </a:lnTo>
                  <a:lnTo>
                    <a:pt x="344" y="33"/>
                  </a:lnTo>
                  <a:lnTo>
                    <a:pt x="340" y="25"/>
                  </a:lnTo>
                  <a:lnTo>
                    <a:pt x="334" y="16"/>
                  </a:lnTo>
                  <a:lnTo>
                    <a:pt x="327" y="8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0" name="Freeform 78"/>
            <p:cNvSpPr>
              <a:spLocks/>
            </p:cNvSpPr>
            <p:nvPr/>
          </p:nvSpPr>
          <p:spPr bwMode="auto">
            <a:xfrm>
              <a:off x="4248" y="763"/>
              <a:ext cx="31" cy="23"/>
            </a:xfrm>
            <a:custGeom>
              <a:avLst/>
              <a:gdLst>
                <a:gd name="T0" fmla="*/ 3 w 127"/>
                <a:gd name="T1" fmla="*/ 76 h 109"/>
                <a:gd name="T2" fmla="*/ 5 w 127"/>
                <a:gd name="T3" fmla="*/ 75 h 109"/>
                <a:gd name="T4" fmla="*/ 12 w 127"/>
                <a:gd name="T5" fmla="*/ 71 h 109"/>
                <a:gd name="T6" fmla="*/ 22 w 127"/>
                <a:gd name="T7" fmla="*/ 65 h 109"/>
                <a:gd name="T8" fmla="*/ 34 w 127"/>
                <a:gd name="T9" fmla="*/ 57 h 109"/>
                <a:gd name="T10" fmla="*/ 47 w 127"/>
                <a:gd name="T11" fmla="*/ 49 h 109"/>
                <a:gd name="T12" fmla="*/ 60 w 127"/>
                <a:gd name="T13" fmla="*/ 39 h 109"/>
                <a:gd name="T14" fmla="*/ 72 w 127"/>
                <a:gd name="T15" fmla="*/ 27 h 109"/>
                <a:gd name="T16" fmla="*/ 82 w 127"/>
                <a:gd name="T17" fmla="*/ 15 h 109"/>
                <a:gd name="T18" fmla="*/ 91 w 127"/>
                <a:gd name="T19" fmla="*/ 4 h 109"/>
                <a:gd name="T20" fmla="*/ 102 w 127"/>
                <a:gd name="T21" fmla="*/ 0 h 109"/>
                <a:gd name="T22" fmla="*/ 111 w 127"/>
                <a:gd name="T23" fmla="*/ 0 h 109"/>
                <a:gd name="T24" fmla="*/ 120 w 127"/>
                <a:gd name="T25" fmla="*/ 3 h 109"/>
                <a:gd name="T26" fmla="*/ 126 w 127"/>
                <a:gd name="T27" fmla="*/ 10 h 109"/>
                <a:gd name="T28" fmla="*/ 127 w 127"/>
                <a:gd name="T29" fmla="*/ 19 h 109"/>
                <a:gd name="T30" fmla="*/ 125 w 127"/>
                <a:gd name="T31" fmla="*/ 30 h 109"/>
                <a:gd name="T32" fmla="*/ 116 w 127"/>
                <a:gd name="T33" fmla="*/ 42 h 109"/>
                <a:gd name="T34" fmla="*/ 103 w 127"/>
                <a:gd name="T35" fmla="*/ 55 h 109"/>
                <a:gd name="T36" fmla="*/ 91 w 127"/>
                <a:gd name="T37" fmla="*/ 67 h 109"/>
                <a:gd name="T38" fmla="*/ 80 w 127"/>
                <a:gd name="T39" fmla="*/ 78 h 109"/>
                <a:gd name="T40" fmla="*/ 68 w 127"/>
                <a:gd name="T41" fmla="*/ 88 h 109"/>
                <a:gd name="T42" fmla="*/ 58 w 127"/>
                <a:gd name="T43" fmla="*/ 97 h 109"/>
                <a:gd name="T44" fmla="*/ 47 w 127"/>
                <a:gd name="T45" fmla="*/ 103 h 109"/>
                <a:gd name="T46" fmla="*/ 36 w 127"/>
                <a:gd name="T47" fmla="*/ 108 h 109"/>
                <a:gd name="T48" fmla="*/ 26 w 127"/>
                <a:gd name="T49" fmla="*/ 109 h 109"/>
                <a:gd name="T50" fmla="*/ 10 w 127"/>
                <a:gd name="T51" fmla="*/ 107 h 109"/>
                <a:gd name="T52" fmla="*/ 2 w 127"/>
                <a:gd name="T53" fmla="*/ 101 h 109"/>
                <a:gd name="T54" fmla="*/ 0 w 127"/>
                <a:gd name="T55" fmla="*/ 91 h 109"/>
                <a:gd name="T56" fmla="*/ 3 w 127"/>
                <a:gd name="T57" fmla="*/ 7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109">
                  <a:moveTo>
                    <a:pt x="3" y="76"/>
                  </a:moveTo>
                  <a:lnTo>
                    <a:pt x="5" y="75"/>
                  </a:lnTo>
                  <a:lnTo>
                    <a:pt x="12" y="71"/>
                  </a:lnTo>
                  <a:lnTo>
                    <a:pt x="22" y="65"/>
                  </a:lnTo>
                  <a:lnTo>
                    <a:pt x="34" y="57"/>
                  </a:lnTo>
                  <a:lnTo>
                    <a:pt x="47" y="49"/>
                  </a:lnTo>
                  <a:lnTo>
                    <a:pt x="60" y="39"/>
                  </a:lnTo>
                  <a:lnTo>
                    <a:pt x="72" y="27"/>
                  </a:lnTo>
                  <a:lnTo>
                    <a:pt x="82" y="15"/>
                  </a:lnTo>
                  <a:lnTo>
                    <a:pt x="91" y="4"/>
                  </a:lnTo>
                  <a:lnTo>
                    <a:pt x="102" y="0"/>
                  </a:lnTo>
                  <a:lnTo>
                    <a:pt x="111" y="0"/>
                  </a:lnTo>
                  <a:lnTo>
                    <a:pt x="120" y="3"/>
                  </a:lnTo>
                  <a:lnTo>
                    <a:pt x="126" y="10"/>
                  </a:lnTo>
                  <a:lnTo>
                    <a:pt x="127" y="19"/>
                  </a:lnTo>
                  <a:lnTo>
                    <a:pt x="125" y="30"/>
                  </a:lnTo>
                  <a:lnTo>
                    <a:pt x="116" y="42"/>
                  </a:lnTo>
                  <a:lnTo>
                    <a:pt x="103" y="55"/>
                  </a:lnTo>
                  <a:lnTo>
                    <a:pt x="91" y="67"/>
                  </a:lnTo>
                  <a:lnTo>
                    <a:pt x="80" y="78"/>
                  </a:lnTo>
                  <a:lnTo>
                    <a:pt x="68" y="88"/>
                  </a:lnTo>
                  <a:lnTo>
                    <a:pt x="58" y="97"/>
                  </a:lnTo>
                  <a:lnTo>
                    <a:pt x="47" y="103"/>
                  </a:lnTo>
                  <a:lnTo>
                    <a:pt x="36" y="108"/>
                  </a:lnTo>
                  <a:lnTo>
                    <a:pt x="26" y="109"/>
                  </a:lnTo>
                  <a:lnTo>
                    <a:pt x="10" y="107"/>
                  </a:lnTo>
                  <a:lnTo>
                    <a:pt x="2" y="101"/>
                  </a:lnTo>
                  <a:lnTo>
                    <a:pt x="0" y="91"/>
                  </a:lnTo>
                  <a:lnTo>
                    <a:pt x="3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1" name="Freeform 79"/>
            <p:cNvSpPr>
              <a:spLocks/>
            </p:cNvSpPr>
            <p:nvPr/>
          </p:nvSpPr>
          <p:spPr bwMode="auto">
            <a:xfrm>
              <a:off x="4262" y="774"/>
              <a:ext cx="31" cy="22"/>
            </a:xfrm>
            <a:custGeom>
              <a:avLst/>
              <a:gdLst>
                <a:gd name="T0" fmla="*/ 2 w 127"/>
                <a:gd name="T1" fmla="*/ 76 h 110"/>
                <a:gd name="T2" fmla="*/ 4 w 127"/>
                <a:gd name="T3" fmla="*/ 75 h 110"/>
                <a:gd name="T4" fmla="*/ 11 w 127"/>
                <a:gd name="T5" fmla="*/ 72 h 110"/>
                <a:gd name="T6" fmla="*/ 22 w 127"/>
                <a:gd name="T7" fmla="*/ 66 h 110"/>
                <a:gd name="T8" fmla="*/ 33 w 127"/>
                <a:gd name="T9" fmla="*/ 58 h 110"/>
                <a:gd name="T10" fmla="*/ 46 w 127"/>
                <a:gd name="T11" fmla="*/ 49 h 110"/>
                <a:gd name="T12" fmla="*/ 59 w 127"/>
                <a:gd name="T13" fmla="*/ 38 h 110"/>
                <a:gd name="T14" fmla="*/ 71 w 127"/>
                <a:gd name="T15" fmla="*/ 27 h 110"/>
                <a:gd name="T16" fmla="*/ 80 w 127"/>
                <a:gd name="T17" fmla="*/ 14 h 110"/>
                <a:gd name="T18" fmla="*/ 90 w 127"/>
                <a:gd name="T19" fmla="*/ 5 h 110"/>
                <a:gd name="T20" fmla="*/ 100 w 127"/>
                <a:gd name="T21" fmla="*/ 0 h 110"/>
                <a:gd name="T22" fmla="*/ 110 w 127"/>
                <a:gd name="T23" fmla="*/ 0 h 110"/>
                <a:gd name="T24" fmla="*/ 118 w 127"/>
                <a:gd name="T25" fmla="*/ 4 h 110"/>
                <a:gd name="T26" fmla="*/ 125 w 127"/>
                <a:gd name="T27" fmla="*/ 11 h 110"/>
                <a:gd name="T28" fmla="*/ 127 w 127"/>
                <a:gd name="T29" fmla="*/ 20 h 110"/>
                <a:gd name="T30" fmla="*/ 124 w 127"/>
                <a:gd name="T31" fmla="*/ 30 h 110"/>
                <a:gd name="T32" fmla="*/ 115 w 127"/>
                <a:gd name="T33" fmla="*/ 43 h 110"/>
                <a:gd name="T34" fmla="*/ 102 w 127"/>
                <a:gd name="T35" fmla="*/ 56 h 110"/>
                <a:gd name="T36" fmla="*/ 91 w 127"/>
                <a:gd name="T37" fmla="*/ 67 h 110"/>
                <a:gd name="T38" fmla="*/ 78 w 127"/>
                <a:gd name="T39" fmla="*/ 79 h 110"/>
                <a:gd name="T40" fmla="*/ 68 w 127"/>
                <a:gd name="T41" fmla="*/ 89 h 110"/>
                <a:gd name="T42" fmla="*/ 56 w 127"/>
                <a:gd name="T43" fmla="*/ 97 h 110"/>
                <a:gd name="T44" fmla="*/ 46 w 127"/>
                <a:gd name="T45" fmla="*/ 104 h 110"/>
                <a:gd name="T46" fmla="*/ 36 w 127"/>
                <a:gd name="T47" fmla="*/ 109 h 110"/>
                <a:gd name="T48" fmla="*/ 25 w 127"/>
                <a:gd name="T49" fmla="*/ 110 h 110"/>
                <a:gd name="T50" fmla="*/ 9 w 127"/>
                <a:gd name="T51" fmla="*/ 108 h 110"/>
                <a:gd name="T52" fmla="*/ 1 w 127"/>
                <a:gd name="T53" fmla="*/ 102 h 110"/>
                <a:gd name="T54" fmla="*/ 0 w 127"/>
                <a:gd name="T55" fmla="*/ 91 h 110"/>
                <a:gd name="T56" fmla="*/ 2 w 127"/>
                <a:gd name="T57" fmla="*/ 7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110">
                  <a:moveTo>
                    <a:pt x="2" y="76"/>
                  </a:moveTo>
                  <a:lnTo>
                    <a:pt x="4" y="75"/>
                  </a:lnTo>
                  <a:lnTo>
                    <a:pt x="11" y="72"/>
                  </a:lnTo>
                  <a:lnTo>
                    <a:pt x="22" y="66"/>
                  </a:lnTo>
                  <a:lnTo>
                    <a:pt x="33" y="58"/>
                  </a:lnTo>
                  <a:lnTo>
                    <a:pt x="46" y="49"/>
                  </a:lnTo>
                  <a:lnTo>
                    <a:pt x="59" y="38"/>
                  </a:lnTo>
                  <a:lnTo>
                    <a:pt x="71" y="27"/>
                  </a:lnTo>
                  <a:lnTo>
                    <a:pt x="80" y="14"/>
                  </a:lnTo>
                  <a:lnTo>
                    <a:pt x="90" y="5"/>
                  </a:lnTo>
                  <a:lnTo>
                    <a:pt x="100" y="0"/>
                  </a:lnTo>
                  <a:lnTo>
                    <a:pt x="110" y="0"/>
                  </a:lnTo>
                  <a:lnTo>
                    <a:pt x="118" y="4"/>
                  </a:lnTo>
                  <a:lnTo>
                    <a:pt x="125" y="11"/>
                  </a:lnTo>
                  <a:lnTo>
                    <a:pt x="127" y="20"/>
                  </a:lnTo>
                  <a:lnTo>
                    <a:pt x="124" y="30"/>
                  </a:lnTo>
                  <a:lnTo>
                    <a:pt x="115" y="43"/>
                  </a:lnTo>
                  <a:lnTo>
                    <a:pt x="102" y="56"/>
                  </a:lnTo>
                  <a:lnTo>
                    <a:pt x="91" y="67"/>
                  </a:lnTo>
                  <a:lnTo>
                    <a:pt x="78" y="79"/>
                  </a:lnTo>
                  <a:lnTo>
                    <a:pt x="68" y="89"/>
                  </a:lnTo>
                  <a:lnTo>
                    <a:pt x="56" y="97"/>
                  </a:lnTo>
                  <a:lnTo>
                    <a:pt x="46" y="104"/>
                  </a:lnTo>
                  <a:lnTo>
                    <a:pt x="36" y="109"/>
                  </a:lnTo>
                  <a:lnTo>
                    <a:pt x="25" y="110"/>
                  </a:lnTo>
                  <a:lnTo>
                    <a:pt x="9" y="108"/>
                  </a:lnTo>
                  <a:lnTo>
                    <a:pt x="1" y="102"/>
                  </a:lnTo>
                  <a:lnTo>
                    <a:pt x="0" y="91"/>
                  </a:lnTo>
                  <a:lnTo>
                    <a:pt x="2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2" name="Freeform 80"/>
            <p:cNvSpPr>
              <a:spLocks/>
            </p:cNvSpPr>
            <p:nvPr/>
          </p:nvSpPr>
          <p:spPr bwMode="auto">
            <a:xfrm>
              <a:off x="4276" y="784"/>
              <a:ext cx="30" cy="23"/>
            </a:xfrm>
            <a:custGeom>
              <a:avLst/>
              <a:gdLst>
                <a:gd name="T0" fmla="*/ 4 w 128"/>
                <a:gd name="T1" fmla="*/ 77 h 111"/>
                <a:gd name="T2" fmla="*/ 6 w 128"/>
                <a:gd name="T3" fmla="*/ 76 h 111"/>
                <a:gd name="T4" fmla="*/ 13 w 128"/>
                <a:gd name="T5" fmla="*/ 73 h 111"/>
                <a:gd name="T6" fmla="*/ 23 w 128"/>
                <a:gd name="T7" fmla="*/ 67 h 111"/>
                <a:gd name="T8" fmla="*/ 35 w 128"/>
                <a:gd name="T9" fmla="*/ 59 h 111"/>
                <a:gd name="T10" fmla="*/ 47 w 128"/>
                <a:gd name="T11" fmla="*/ 50 h 111"/>
                <a:gd name="T12" fmla="*/ 60 w 128"/>
                <a:gd name="T13" fmla="*/ 39 h 111"/>
                <a:gd name="T14" fmla="*/ 73 w 128"/>
                <a:gd name="T15" fmla="*/ 28 h 111"/>
                <a:gd name="T16" fmla="*/ 82 w 128"/>
                <a:gd name="T17" fmla="*/ 15 h 111"/>
                <a:gd name="T18" fmla="*/ 91 w 128"/>
                <a:gd name="T19" fmla="*/ 6 h 111"/>
                <a:gd name="T20" fmla="*/ 102 w 128"/>
                <a:gd name="T21" fmla="*/ 0 h 111"/>
                <a:gd name="T22" fmla="*/ 112 w 128"/>
                <a:gd name="T23" fmla="*/ 0 h 111"/>
                <a:gd name="T24" fmla="*/ 120 w 128"/>
                <a:gd name="T25" fmla="*/ 3 h 111"/>
                <a:gd name="T26" fmla="*/ 126 w 128"/>
                <a:gd name="T27" fmla="*/ 10 h 111"/>
                <a:gd name="T28" fmla="*/ 128 w 128"/>
                <a:gd name="T29" fmla="*/ 20 h 111"/>
                <a:gd name="T30" fmla="*/ 125 w 128"/>
                <a:gd name="T31" fmla="*/ 31 h 111"/>
                <a:gd name="T32" fmla="*/ 115 w 128"/>
                <a:gd name="T33" fmla="*/ 44 h 111"/>
                <a:gd name="T34" fmla="*/ 103 w 128"/>
                <a:gd name="T35" fmla="*/ 56 h 111"/>
                <a:gd name="T36" fmla="*/ 91 w 128"/>
                <a:gd name="T37" fmla="*/ 68 h 111"/>
                <a:gd name="T38" fmla="*/ 80 w 128"/>
                <a:gd name="T39" fmla="*/ 79 h 111"/>
                <a:gd name="T40" fmla="*/ 69 w 128"/>
                <a:gd name="T41" fmla="*/ 90 h 111"/>
                <a:gd name="T42" fmla="*/ 58 w 128"/>
                <a:gd name="T43" fmla="*/ 98 h 111"/>
                <a:gd name="T44" fmla="*/ 47 w 128"/>
                <a:gd name="T45" fmla="*/ 105 h 111"/>
                <a:gd name="T46" fmla="*/ 36 w 128"/>
                <a:gd name="T47" fmla="*/ 109 h 111"/>
                <a:gd name="T48" fmla="*/ 25 w 128"/>
                <a:gd name="T49" fmla="*/ 111 h 111"/>
                <a:gd name="T50" fmla="*/ 9 w 128"/>
                <a:gd name="T51" fmla="*/ 108 h 111"/>
                <a:gd name="T52" fmla="*/ 2 w 128"/>
                <a:gd name="T53" fmla="*/ 102 h 111"/>
                <a:gd name="T54" fmla="*/ 0 w 128"/>
                <a:gd name="T55" fmla="*/ 92 h 111"/>
                <a:gd name="T56" fmla="*/ 4 w 128"/>
                <a:gd name="T57" fmla="*/ 7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8" h="111">
                  <a:moveTo>
                    <a:pt x="4" y="77"/>
                  </a:moveTo>
                  <a:lnTo>
                    <a:pt x="6" y="76"/>
                  </a:lnTo>
                  <a:lnTo>
                    <a:pt x="13" y="73"/>
                  </a:lnTo>
                  <a:lnTo>
                    <a:pt x="23" y="67"/>
                  </a:lnTo>
                  <a:lnTo>
                    <a:pt x="35" y="59"/>
                  </a:lnTo>
                  <a:lnTo>
                    <a:pt x="47" y="50"/>
                  </a:lnTo>
                  <a:lnTo>
                    <a:pt x="60" y="39"/>
                  </a:lnTo>
                  <a:lnTo>
                    <a:pt x="73" y="28"/>
                  </a:lnTo>
                  <a:lnTo>
                    <a:pt x="82" y="15"/>
                  </a:lnTo>
                  <a:lnTo>
                    <a:pt x="91" y="6"/>
                  </a:lnTo>
                  <a:lnTo>
                    <a:pt x="102" y="0"/>
                  </a:lnTo>
                  <a:lnTo>
                    <a:pt x="112" y="0"/>
                  </a:lnTo>
                  <a:lnTo>
                    <a:pt x="120" y="3"/>
                  </a:lnTo>
                  <a:lnTo>
                    <a:pt x="126" y="10"/>
                  </a:lnTo>
                  <a:lnTo>
                    <a:pt x="128" y="20"/>
                  </a:lnTo>
                  <a:lnTo>
                    <a:pt x="125" y="31"/>
                  </a:lnTo>
                  <a:lnTo>
                    <a:pt x="115" y="44"/>
                  </a:lnTo>
                  <a:lnTo>
                    <a:pt x="103" y="56"/>
                  </a:lnTo>
                  <a:lnTo>
                    <a:pt x="91" y="68"/>
                  </a:lnTo>
                  <a:lnTo>
                    <a:pt x="80" y="79"/>
                  </a:lnTo>
                  <a:lnTo>
                    <a:pt x="69" y="90"/>
                  </a:lnTo>
                  <a:lnTo>
                    <a:pt x="58" y="98"/>
                  </a:lnTo>
                  <a:lnTo>
                    <a:pt x="47" y="105"/>
                  </a:lnTo>
                  <a:lnTo>
                    <a:pt x="36" y="109"/>
                  </a:lnTo>
                  <a:lnTo>
                    <a:pt x="25" y="111"/>
                  </a:lnTo>
                  <a:lnTo>
                    <a:pt x="9" y="108"/>
                  </a:lnTo>
                  <a:lnTo>
                    <a:pt x="2" y="102"/>
                  </a:lnTo>
                  <a:lnTo>
                    <a:pt x="0" y="92"/>
                  </a:lnTo>
                  <a:lnTo>
                    <a:pt x="4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9233" name="Picture 81" descr="square_kno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938" y="2857500"/>
            <a:ext cx="611187" cy="406400"/>
          </a:xfrm>
          <a:prstGeom prst="rect">
            <a:avLst/>
          </a:prstGeom>
          <a:noFill/>
          <a:effectLst>
            <a:outerShdw blurRad="63500" dist="107763" dir="81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234" name="AutoShape 82"/>
          <p:cNvSpPr>
            <a:spLocks noChangeArrowheads="1"/>
          </p:cNvSpPr>
          <p:nvPr/>
        </p:nvSpPr>
        <p:spPr bwMode="auto">
          <a:xfrm>
            <a:off x="1868488" y="2970213"/>
            <a:ext cx="407987" cy="298450"/>
          </a:xfrm>
          <a:prstGeom prst="rightArrow">
            <a:avLst>
              <a:gd name="adj1" fmla="val 50000"/>
              <a:gd name="adj2" fmla="val 74680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35" name="AutoShape 83"/>
          <p:cNvSpPr>
            <a:spLocks noChangeArrowheads="1"/>
          </p:cNvSpPr>
          <p:nvPr/>
        </p:nvSpPr>
        <p:spPr bwMode="auto">
          <a:xfrm>
            <a:off x="3335338" y="2970213"/>
            <a:ext cx="406400" cy="298450"/>
          </a:xfrm>
          <a:prstGeom prst="rightArrow">
            <a:avLst>
              <a:gd name="adj1" fmla="val 50000"/>
              <a:gd name="adj2" fmla="val 74389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37" name="AutoShape 85"/>
          <p:cNvSpPr>
            <a:spLocks noChangeArrowheads="1"/>
          </p:cNvSpPr>
          <p:nvPr/>
        </p:nvSpPr>
        <p:spPr bwMode="auto">
          <a:xfrm>
            <a:off x="2257425" y="4205288"/>
            <a:ext cx="1065213" cy="766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38" name="AutoShape 86"/>
          <p:cNvSpPr>
            <a:spLocks noChangeArrowheads="1"/>
          </p:cNvSpPr>
          <p:nvPr/>
        </p:nvSpPr>
        <p:spPr bwMode="auto">
          <a:xfrm>
            <a:off x="431800" y="4448175"/>
            <a:ext cx="366713" cy="298450"/>
          </a:xfrm>
          <a:prstGeom prst="rightArrow">
            <a:avLst>
              <a:gd name="adj1" fmla="val 50000"/>
              <a:gd name="adj2" fmla="val 67125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39" name="AutoShape 87"/>
          <p:cNvSpPr>
            <a:spLocks noChangeArrowheads="1"/>
          </p:cNvSpPr>
          <p:nvPr/>
        </p:nvSpPr>
        <p:spPr bwMode="auto">
          <a:xfrm>
            <a:off x="3722688" y="4232275"/>
            <a:ext cx="1065212" cy="7667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40" name="AutoShape 88"/>
          <p:cNvSpPr>
            <a:spLocks noChangeArrowheads="1"/>
          </p:cNvSpPr>
          <p:nvPr/>
        </p:nvSpPr>
        <p:spPr bwMode="auto">
          <a:xfrm>
            <a:off x="798513" y="4232275"/>
            <a:ext cx="1065212" cy="7667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9241" name="Picture 89" descr="MCj031209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1000">
            <a:off x="2600325" y="4395788"/>
            <a:ext cx="323850" cy="342900"/>
          </a:xfrm>
          <a:prstGeom prst="rect">
            <a:avLst/>
          </a:prstGeom>
          <a:noFill/>
          <a:effectLst>
            <a:outerShdw blurRad="63500" dist="107763" dir="81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242" name="Group 90"/>
          <p:cNvGrpSpPr>
            <a:grpSpLocks/>
          </p:cNvGrpSpPr>
          <p:nvPr/>
        </p:nvGrpSpPr>
        <p:grpSpPr bwMode="auto">
          <a:xfrm>
            <a:off x="960438" y="4424363"/>
            <a:ext cx="633412" cy="323850"/>
            <a:chOff x="4184" y="582"/>
            <a:chExt cx="528" cy="388"/>
          </a:xfrm>
        </p:grpSpPr>
        <p:sp>
          <p:nvSpPr>
            <p:cNvPr id="49243" name="Freeform 91"/>
            <p:cNvSpPr>
              <a:spLocks/>
            </p:cNvSpPr>
            <p:nvPr/>
          </p:nvSpPr>
          <p:spPr bwMode="auto">
            <a:xfrm>
              <a:off x="4599" y="710"/>
              <a:ext cx="113" cy="233"/>
            </a:xfrm>
            <a:custGeom>
              <a:avLst/>
              <a:gdLst>
                <a:gd name="T0" fmla="*/ 423 w 461"/>
                <a:gd name="T1" fmla="*/ 707 h 1124"/>
                <a:gd name="T2" fmla="*/ 361 w 461"/>
                <a:gd name="T3" fmla="*/ 578 h 1124"/>
                <a:gd name="T4" fmla="*/ 317 w 461"/>
                <a:gd name="T5" fmla="*/ 447 h 1124"/>
                <a:gd name="T6" fmla="*/ 288 w 461"/>
                <a:gd name="T7" fmla="*/ 321 h 1124"/>
                <a:gd name="T8" fmla="*/ 271 w 461"/>
                <a:gd name="T9" fmla="*/ 209 h 1124"/>
                <a:gd name="T10" fmla="*/ 262 w 461"/>
                <a:gd name="T11" fmla="*/ 113 h 1124"/>
                <a:gd name="T12" fmla="*/ 259 w 461"/>
                <a:gd name="T13" fmla="*/ 43 h 1124"/>
                <a:gd name="T14" fmla="*/ 259 w 461"/>
                <a:gd name="T15" fmla="*/ 5 h 1124"/>
                <a:gd name="T16" fmla="*/ 247 w 461"/>
                <a:gd name="T17" fmla="*/ 10 h 1124"/>
                <a:gd name="T18" fmla="*/ 221 w 461"/>
                <a:gd name="T19" fmla="*/ 32 h 1124"/>
                <a:gd name="T20" fmla="*/ 194 w 461"/>
                <a:gd name="T21" fmla="*/ 53 h 1124"/>
                <a:gd name="T22" fmla="*/ 166 w 461"/>
                <a:gd name="T23" fmla="*/ 73 h 1124"/>
                <a:gd name="T24" fmla="*/ 137 w 461"/>
                <a:gd name="T25" fmla="*/ 92 h 1124"/>
                <a:gd name="T26" fmla="*/ 107 w 461"/>
                <a:gd name="T27" fmla="*/ 112 h 1124"/>
                <a:gd name="T28" fmla="*/ 76 w 461"/>
                <a:gd name="T29" fmla="*/ 129 h 1124"/>
                <a:gd name="T30" fmla="*/ 45 w 461"/>
                <a:gd name="T31" fmla="*/ 147 h 1124"/>
                <a:gd name="T32" fmla="*/ 56 w 461"/>
                <a:gd name="T33" fmla="*/ 207 h 1124"/>
                <a:gd name="T34" fmla="*/ 99 w 461"/>
                <a:gd name="T35" fmla="*/ 318 h 1124"/>
                <a:gd name="T36" fmla="*/ 129 w 461"/>
                <a:gd name="T37" fmla="*/ 433 h 1124"/>
                <a:gd name="T38" fmla="*/ 144 w 461"/>
                <a:gd name="T39" fmla="*/ 554 h 1124"/>
                <a:gd name="T40" fmla="*/ 144 w 461"/>
                <a:gd name="T41" fmla="*/ 685 h 1124"/>
                <a:gd name="T42" fmla="*/ 125 w 461"/>
                <a:gd name="T43" fmla="*/ 820 h 1124"/>
                <a:gd name="T44" fmla="*/ 87 w 461"/>
                <a:gd name="T45" fmla="*/ 948 h 1124"/>
                <a:gd name="T46" fmla="*/ 33 w 461"/>
                <a:gd name="T47" fmla="*/ 1068 h 1124"/>
                <a:gd name="T48" fmla="*/ 64 w 461"/>
                <a:gd name="T49" fmla="*/ 1097 h 1124"/>
                <a:gd name="T50" fmla="*/ 173 w 461"/>
                <a:gd name="T51" fmla="*/ 1038 h 1124"/>
                <a:gd name="T52" fmla="*/ 262 w 461"/>
                <a:gd name="T53" fmla="*/ 978 h 1124"/>
                <a:gd name="T54" fmla="*/ 333 w 461"/>
                <a:gd name="T55" fmla="*/ 919 h 1124"/>
                <a:gd name="T56" fmla="*/ 386 w 461"/>
                <a:gd name="T57" fmla="*/ 867 h 1124"/>
                <a:gd name="T58" fmla="*/ 424 w 461"/>
                <a:gd name="T59" fmla="*/ 822 h 1124"/>
                <a:gd name="T60" fmla="*/ 448 w 461"/>
                <a:gd name="T61" fmla="*/ 790 h 1124"/>
                <a:gd name="T62" fmla="*/ 460 w 461"/>
                <a:gd name="T63" fmla="*/ 772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1" h="1124">
                  <a:moveTo>
                    <a:pt x="461" y="770"/>
                  </a:moveTo>
                  <a:lnTo>
                    <a:pt x="423" y="707"/>
                  </a:lnTo>
                  <a:lnTo>
                    <a:pt x="390" y="643"/>
                  </a:lnTo>
                  <a:lnTo>
                    <a:pt x="361" y="578"/>
                  </a:lnTo>
                  <a:lnTo>
                    <a:pt x="338" y="513"/>
                  </a:lnTo>
                  <a:lnTo>
                    <a:pt x="317" y="447"/>
                  </a:lnTo>
                  <a:lnTo>
                    <a:pt x="301" y="384"/>
                  </a:lnTo>
                  <a:lnTo>
                    <a:pt x="288" y="321"/>
                  </a:lnTo>
                  <a:lnTo>
                    <a:pt x="278" y="263"/>
                  </a:lnTo>
                  <a:lnTo>
                    <a:pt x="271" y="209"/>
                  </a:lnTo>
                  <a:lnTo>
                    <a:pt x="265" y="158"/>
                  </a:lnTo>
                  <a:lnTo>
                    <a:pt x="262" y="113"/>
                  </a:lnTo>
                  <a:lnTo>
                    <a:pt x="261" y="75"/>
                  </a:lnTo>
                  <a:lnTo>
                    <a:pt x="259" y="43"/>
                  </a:lnTo>
                  <a:lnTo>
                    <a:pt x="259" y="20"/>
                  </a:lnTo>
                  <a:lnTo>
                    <a:pt x="259" y="5"/>
                  </a:lnTo>
                  <a:lnTo>
                    <a:pt x="259" y="0"/>
                  </a:lnTo>
                  <a:lnTo>
                    <a:pt x="247" y="10"/>
                  </a:lnTo>
                  <a:lnTo>
                    <a:pt x="234" y="22"/>
                  </a:lnTo>
                  <a:lnTo>
                    <a:pt x="221" y="32"/>
                  </a:lnTo>
                  <a:lnTo>
                    <a:pt x="208" y="43"/>
                  </a:lnTo>
                  <a:lnTo>
                    <a:pt x="194" y="53"/>
                  </a:lnTo>
                  <a:lnTo>
                    <a:pt x="180" y="63"/>
                  </a:lnTo>
                  <a:lnTo>
                    <a:pt x="166" y="73"/>
                  </a:lnTo>
                  <a:lnTo>
                    <a:pt x="152" y="83"/>
                  </a:lnTo>
                  <a:lnTo>
                    <a:pt x="137" y="92"/>
                  </a:lnTo>
                  <a:lnTo>
                    <a:pt x="122" y="103"/>
                  </a:lnTo>
                  <a:lnTo>
                    <a:pt x="107" y="112"/>
                  </a:lnTo>
                  <a:lnTo>
                    <a:pt x="92" y="121"/>
                  </a:lnTo>
                  <a:lnTo>
                    <a:pt x="76" y="129"/>
                  </a:lnTo>
                  <a:lnTo>
                    <a:pt x="61" y="138"/>
                  </a:lnTo>
                  <a:lnTo>
                    <a:pt x="45" y="147"/>
                  </a:lnTo>
                  <a:lnTo>
                    <a:pt x="29" y="156"/>
                  </a:lnTo>
                  <a:lnTo>
                    <a:pt x="56" y="207"/>
                  </a:lnTo>
                  <a:lnTo>
                    <a:pt x="79" y="262"/>
                  </a:lnTo>
                  <a:lnTo>
                    <a:pt x="99" y="318"/>
                  </a:lnTo>
                  <a:lnTo>
                    <a:pt x="115" y="374"/>
                  </a:lnTo>
                  <a:lnTo>
                    <a:pt x="129" y="433"/>
                  </a:lnTo>
                  <a:lnTo>
                    <a:pt x="139" y="493"/>
                  </a:lnTo>
                  <a:lnTo>
                    <a:pt x="144" y="554"/>
                  </a:lnTo>
                  <a:lnTo>
                    <a:pt x="147" y="616"/>
                  </a:lnTo>
                  <a:lnTo>
                    <a:pt x="144" y="685"/>
                  </a:lnTo>
                  <a:lnTo>
                    <a:pt x="136" y="753"/>
                  </a:lnTo>
                  <a:lnTo>
                    <a:pt x="125" y="820"/>
                  </a:lnTo>
                  <a:lnTo>
                    <a:pt x="109" y="885"/>
                  </a:lnTo>
                  <a:lnTo>
                    <a:pt x="87" y="948"/>
                  </a:lnTo>
                  <a:lnTo>
                    <a:pt x="63" y="1009"/>
                  </a:lnTo>
                  <a:lnTo>
                    <a:pt x="33" y="1068"/>
                  </a:lnTo>
                  <a:lnTo>
                    <a:pt x="0" y="1124"/>
                  </a:lnTo>
                  <a:lnTo>
                    <a:pt x="64" y="1097"/>
                  </a:lnTo>
                  <a:lnTo>
                    <a:pt x="120" y="1068"/>
                  </a:lnTo>
                  <a:lnTo>
                    <a:pt x="173" y="1038"/>
                  </a:lnTo>
                  <a:lnTo>
                    <a:pt x="220" y="1008"/>
                  </a:lnTo>
                  <a:lnTo>
                    <a:pt x="262" y="978"/>
                  </a:lnTo>
                  <a:lnTo>
                    <a:pt x="300" y="948"/>
                  </a:lnTo>
                  <a:lnTo>
                    <a:pt x="333" y="919"/>
                  </a:lnTo>
                  <a:lnTo>
                    <a:pt x="362" y="893"/>
                  </a:lnTo>
                  <a:lnTo>
                    <a:pt x="386" y="867"/>
                  </a:lnTo>
                  <a:lnTo>
                    <a:pt x="408" y="843"/>
                  </a:lnTo>
                  <a:lnTo>
                    <a:pt x="424" y="822"/>
                  </a:lnTo>
                  <a:lnTo>
                    <a:pt x="438" y="804"/>
                  </a:lnTo>
                  <a:lnTo>
                    <a:pt x="448" y="790"/>
                  </a:lnTo>
                  <a:lnTo>
                    <a:pt x="455" y="779"/>
                  </a:lnTo>
                  <a:lnTo>
                    <a:pt x="460" y="772"/>
                  </a:lnTo>
                  <a:lnTo>
                    <a:pt x="461" y="7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4" name="Freeform 92"/>
            <p:cNvSpPr>
              <a:spLocks/>
            </p:cNvSpPr>
            <p:nvPr/>
          </p:nvSpPr>
          <p:spPr bwMode="auto">
            <a:xfrm>
              <a:off x="4361" y="743"/>
              <a:ext cx="274" cy="227"/>
            </a:xfrm>
            <a:custGeom>
              <a:avLst/>
              <a:gdLst>
                <a:gd name="T0" fmla="*/ 976 w 1118"/>
                <a:gd name="T1" fmla="*/ 12 h 1102"/>
                <a:gd name="T2" fmla="*/ 928 w 1118"/>
                <a:gd name="T3" fmla="*/ 35 h 1102"/>
                <a:gd name="T4" fmla="*/ 877 w 1118"/>
                <a:gd name="T5" fmla="*/ 58 h 1102"/>
                <a:gd name="T6" fmla="*/ 826 w 1118"/>
                <a:gd name="T7" fmla="*/ 80 h 1102"/>
                <a:gd name="T8" fmla="*/ 776 w 1118"/>
                <a:gd name="T9" fmla="*/ 101 h 1102"/>
                <a:gd name="T10" fmla="*/ 724 w 1118"/>
                <a:gd name="T11" fmla="*/ 119 h 1102"/>
                <a:gd name="T12" fmla="*/ 672 w 1118"/>
                <a:gd name="T13" fmla="*/ 138 h 1102"/>
                <a:gd name="T14" fmla="*/ 620 w 1118"/>
                <a:gd name="T15" fmla="*/ 155 h 1102"/>
                <a:gd name="T16" fmla="*/ 537 w 1118"/>
                <a:gd name="T17" fmla="*/ 180 h 1102"/>
                <a:gd name="T18" fmla="*/ 424 w 1118"/>
                <a:gd name="T19" fmla="*/ 213 h 1102"/>
                <a:gd name="T20" fmla="*/ 319 w 1118"/>
                <a:gd name="T21" fmla="*/ 238 h 1102"/>
                <a:gd name="T22" fmla="*/ 224 w 1118"/>
                <a:gd name="T23" fmla="*/ 260 h 1102"/>
                <a:gd name="T24" fmla="*/ 142 w 1118"/>
                <a:gd name="T25" fmla="*/ 276 h 1102"/>
                <a:gd name="T26" fmla="*/ 75 w 1118"/>
                <a:gd name="T27" fmla="*/ 289 h 1102"/>
                <a:gd name="T28" fmla="*/ 28 w 1118"/>
                <a:gd name="T29" fmla="*/ 296 h 1102"/>
                <a:gd name="T30" fmla="*/ 4 w 1118"/>
                <a:gd name="T31" fmla="*/ 300 h 1102"/>
                <a:gd name="T32" fmla="*/ 30 w 1118"/>
                <a:gd name="T33" fmla="*/ 341 h 1102"/>
                <a:gd name="T34" fmla="*/ 83 w 1118"/>
                <a:gd name="T35" fmla="*/ 423 h 1102"/>
                <a:gd name="T36" fmla="*/ 127 w 1118"/>
                <a:gd name="T37" fmla="*/ 506 h 1102"/>
                <a:gd name="T38" fmla="*/ 162 w 1118"/>
                <a:gd name="T39" fmla="*/ 589 h 1102"/>
                <a:gd name="T40" fmla="*/ 202 w 1118"/>
                <a:gd name="T41" fmla="*/ 723 h 1102"/>
                <a:gd name="T42" fmla="*/ 231 w 1118"/>
                <a:gd name="T43" fmla="*/ 891 h 1102"/>
                <a:gd name="T44" fmla="*/ 239 w 1118"/>
                <a:gd name="T45" fmla="*/ 1020 h 1102"/>
                <a:gd name="T46" fmla="*/ 238 w 1118"/>
                <a:gd name="T47" fmla="*/ 1092 h 1102"/>
                <a:gd name="T48" fmla="*/ 295 w 1118"/>
                <a:gd name="T49" fmla="*/ 1101 h 1102"/>
                <a:gd name="T50" fmla="*/ 407 w 1118"/>
                <a:gd name="T51" fmla="*/ 1095 h 1102"/>
                <a:gd name="T52" fmla="*/ 512 w 1118"/>
                <a:gd name="T53" fmla="*/ 1085 h 1102"/>
                <a:gd name="T54" fmla="*/ 610 w 1118"/>
                <a:gd name="T55" fmla="*/ 1070 h 1102"/>
                <a:gd name="T56" fmla="*/ 701 w 1118"/>
                <a:gd name="T57" fmla="*/ 1052 h 1102"/>
                <a:gd name="T58" fmla="*/ 786 w 1118"/>
                <a:gd name="T59" fmla="*/ 1032 h 1102"/>
                <a:gd name="T60" fmla="*/ 864 w 1118"/>
                <a:gd name="T61" fmla="*/ 1007 h 1102"/>
                <a:gd name="T62" fmla="*/ 937 w 1118"/>
                <a:gd name="T63" fmla="*/ 982 h 1102"/>
                <a:gd name="T64" fmla="*/ 1004 w 1118"/>
                <a:gd name="T65" fmla="*/ 912 h 1102"/>
                <a:gd name="T66" fmla="*/ 1058 w 1118"/>
                <a:gd name="T67" fmla="*/ 792 h 1102"/>
                <a:gd name="T68" fmla="*/ 1096 w 1118"/>
                <a:gd name="T69" fmla="*/ 664 h 1102"/>
                <a:gd name="T70" fmla="*/ 1115 w 1118"/>
                <a:gd name="T71" fmla="*/ 529 h 1102"/>
                <a:gd name="T72" fmla="*/ 1115 w 1118"/>
                <a:gd name="T73" fmla="*/ 398 h 1102"/>
                <a:gd name="T74" fmla="*/ 1100 w 1118"/>
                <a:gd name="T75" fmla="*/ 277 h 1102"/>
                <a:gd name="T76" fmla="*/ 1070 w 1118"/>
                <a:gd name="T77" fmla="*/ 162 h 1102"/>
                <a:gd name="T78" fmla="*/ 1027 w 1118"/>
                <a:gd name="T79" fmla="*/ 51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18" h="1102">
                  <a:moveTo>
                    <a:pt x="1000" y="0"/>
                  </a:moveTo>
                  <a:lnTo>
                    <a:pt x="976" y="12"/>
                  </a:lnTo>
                  <a:lnTo>
                    <a:pt x="952" y="24"/>
                  </a:lnTo>
                  <a:lnTo>
                    <a:pt x="928" y="35"/>
                  </a:lnTo>
                  <a:lnTo>
                    <a:pt x="902" y="47"/>
                  </a:lnTo>
                  <a:lnTo>
                    <a:pt x="877" y="58"/>
                  </a:lnTo>
                  <a:lnTo>
                    <a:pt x="852" y="70"/>
                  </a:lnTo>
                  <a:lnTo>
                    <a:pt x="826" y="80"/>
                  </a:lnTo>
                  <a:lnTo>
                    <a:pt x="801" y="91"/>
                  </a:lnTo>
                  <a:lnTo>
                    <a:pt x="776" y="101"/>
                  </a:lnTo>
                  <a:lnTo>
                    <a:pt x="749" y="110"/>
                  </a:lnTo>
                  <a:lnTo>
                    <a:pt x="724" y="119"/>
                  </a:lnTo>
                  <a:lnTo>
                    <a:pt x="697" y="129"/>
                  </a:lnTo>
                  <a:lnTo>
                    <a:pt x="672" y="138"/>
                  </a:lnTo>
                  <a:lnTo>
                    <a:pt x="645" y="147"/>
                  </a:lnTo>
                  <a:lnTo>
                    <a:pt x="620" y="155"/>
                  </a:lnTo>
                  <a:lnTo>
                    <a:pt x="595" y="163"/>
                  </a:lnTo>
                  <a:lnTo>
                    <a:pt x="537" y="180"/>
                  </a:lnTo>
                  <a:lnTo>
                    <a:pt x="480" y="198"/>
                  </a:lnTo>
                  <a:lnTo>
                    <a:pt x="424" y="213"/>
                  </a:lnTo>
                  <a:lnTo>
                    <a:pt x="370" y="225"/>
                  </a:lnTo>
                  <a:lnTo>
                    <a:pt x="319" y="238"/>
                  </a:lnTo>
                  <a:lnTo>
                    <a:pt x="270" y="250"/>
                  </a:lnTo>
                  <a:lnTo>
                    <a:pt x="224" y="260"/>
                  </a:lnTo>
                  <a:lnTo>
                    <a:pt x="181" y="268"/>
                  </a:lnTo>
                  <a:lnTo>
                    <a:pt x="142" y="276"/>
                  </a:lnTo>
                  <a:lnTo>
                    <a:pt x="106" y="283"/>
                  </a:lnTo>
                  <a:lnTo>
                    <a:pt x="75" y="289"/>
                  </a:lnTo>
                  <a:lnTo>
                    <a:pt x="50" y="292"/>
                  </a:lnTo>
                  <a:lnTo>
                    <a:pt x="28" y="296"/>
                  </a:lnTo>
                  <a:lnTo>
                    <a:pt x="13" y="298"/>
                  </a:lnTo>
                  <a:lnTo>
                    <a:pt x="4" y="300"/>
                  </a:lnTo>
                  <a:lnTo>
                    <a:pt x="0" y="300"/>
                  </a:lnTo>
                  <a:lnTo>
                    <a:pt x="30" y="341"/>
                  </a:lnTo>
                  <a:lnTo>
                    <a:pt x="58" y="382"/>
                  </a:lnTo>
                  <a:lnTo>
                    <a:pt x="83" y="423"/>
                  </a:lnTo>
                  <a:lnTo>
                    <a:pt x="106" y="465"/>
                  </a:lnTo>
                  <a:lnTo>
                    <a:pt x="127" y="506"/>
                  </a:lnTo>
                  <a:lnTo>
                    <a:pt x="144" y="548"/>
                  </a:lnTo>
                  <a:lnTo>
                    <a:pt x="162" y="589"/>
                  </a:lnTo>
                  <a:lnTo>
                    <a:pt x="175" y="630"/>
                  </a:lnTo>
                  <a:lnTo>
                    <a:pt x="202" y="723"/>
                  </a:lnTo>
                  <a:lnTo>
                    <a:pt x="220" y="810"/>
                  </a:lnTo>
                  <a:lnTo>
                    <a:pt x="231" y="891"/>
                  </a:lnTo>
                  <a:lnTo>
                    <a:pt x="238" y="961"/>
                  </a:lnTo>
                  <a:lnTo>
                    <a:pt x="239" y="1020"/>
                  </a:lnTo>
                  <a:lnTo>
                    <a:pt x="239" y="1064"/>
                  </a:lnTo>
                  <a:lnTo>
                    <a:pt x="238" y="1092"/>
                  </a:lnTo>
                  <a:lnTo>
                    <a:pt x="237" y="1102"/>
                  </a:lnTo>
                  <a:lnTo>
                    <a:pt x="295" y="1101"/>
                  </a:lnTo>
                  <a:lnTo>
                    <a:pt x="352" y="1098"/>
                  </a:lnTo>
                  <a:lnTo>
                    <a:pt x="407" y="1095"/>
                  </a:lnTo>
                  <a:lnTo>
                    <a:pt x="460" y="1090"/>
                  </a:lnTo>
                  <a:lnTo>
                    <a:pt x="512" y="1085"/>
                  </a:lnTo>
                  <a:lnTo>
                    <a:pt x="561" y="1078"/>
                  </a:lnTo>
                  <a:lnTo>
                    <a:pt x="610" y="1070"/>
                  </a:lnTo>
                  <a:lnTo>
                    <a:pt x="656" y="1062"/>
                  </a:lnTo>
                  <a:lnTo>
                    <a:pt x="701" y="1052"/>
                  </a:lnTo>
                  <a:lnTo>
                    <a:pt x="744" y="1042"/>
                  </a:lnTo>
                  <a:lnTo>
                    <a:pt x="786" y="1032"/>
                  </a:lnTo>
                  <a:lnTo>
                    <a:pt x="826" y="1020"/>
                  </a:lnTo>
                  <a:lnTo>
                    <a:pt x="864" y="1007"/>
                  </a:lnTo>
                  <a:lnTo>
                    <a:pt x="901" y="995"/>
                  </a:lnTo>
                  <a:lnTo>
                    <a:pt x="937" y="982"/>
                  </a:lnTo>
                  <a:lnTo>
                    <a:pt x="971" y="968"/>
                  </a:lnTo>
                  <a:lnTo>
                    <a:pt x="1004" y="912"/>
                  </a:lnTo>
                  <a:lnTo>
                    <a:pt x="1034" y="853"/>
                  </a:lnTo>
                  <a:lnTo>
                    <a:pt x="1058" y="792"/>
                  </a:lnTo>
                  <a:lnTo>
                    <a:pt x="1080" y="729"/>
                  </a:lnTo>
                  <a:lnTo>
                    <a:pt x="1096" y="664"/>
                  </a:lnTo>
                  <a:lnTo>
                    <a:pt x="1107" y="597"/>
                  </a:lnTo>
                  <a:lnTo>
                    <a:pt x="1115" y="529"/>
                  </a:lnTo>
                  <a:lnTo>
                    <a:pt x="1118" y="460"/>
                  </a:lnTo>
                  <a:lnTo>
                    <a:pt x="1115" y="398"/>
                  </a:lnTo>
                  <a:lnTo>
                    <a:pt x="1110" y="337"/>
                  </a:lnTo>
                  <a:lnTo>
                    <a:pt x="1100" y="277"/>
                  </a:lnTo>
                  <a:lnTo>
                    <a:pt x="1086" y="218"/>
                  </a:lnTo>
                  <a:lnTo>
                    <a:pt x="1070" y="162"/>
                  </a:lnTo>
                  <a:lnTo>
                    <a:pt x="1050" y="106"/>
                  </a:lnTo>
                  <a:lnTo>
                    <a:pt x="1027" y="51"/>
                  </a:lnTo>
                  <a:lnTo>
                    <a:pt x="10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5" name="Freeform 93"/>
            <p:cNvSpPr>
              <a:spLocks/>
            </p:cNvSpPr>
            <p:nvPr/>
          </p:nvSpPr>
          <p:spPr bwMode="auto">
            <a:xfrm>
              <a:off x="4613" y="733"/>
              <a:ext cx="75" cy="186"/>
            </a:xfrm>
            <a:custGeom>
              <a:avLst/>
              <a:gdLst>
                <a:gd name="T0" fmla="*/ 308 w 308"/>
                <a:gd name="T1" fmla="*/ 656 h 901"/>
                <a:gd name="T2" fmla="*/ 276 w 308"/>
                <a:gd name="T3" fmla="*/ 603 h 901"/>
                <a:gd name="T4" fmla="*/ 247 w 308"/>
                <a:gd name="T5" fmla="*/ 549 h 901"/>
                <a:gd name="T6" fmla="*/ 223 w 308"/>
                <a:gd name="T7" fmla="*/ 492 h 901"/>
                <a:gd name="T8" fmla="*/ 202 w 308"/>
                <a:gd name="T9" fmla="*/ 437 h 901"/>
                <a:gd name="T10" fmla="*/ 185 w 308"/>
                <a:gd name="T11" fmla="*/ 382 h 901"/>
                <a:gd name="T12" fmla="*/ 171 w 308"/>
                <a:gd name="T13" fmla="*/ 326 h 901"/>
                <a:gd name="T14" fmla="*/ 161 w 308"/>
                <a:gd name="T15" fmla="*/ 275 h 901"/>
                <a:gd name="T16" fmla="*/ 151 w 308"/>
                <a:gd name="T17" fmla="*/ 224 h 901"/>
                <a:gd name="T18" fmla="*/ 146 w 308"/>
                <a:gd name="T19" fmla="*/ 178 h 901"/>
                <a:gd name="T20" fmla="*/ 141 w 308"/>
                <a:gd name="T21" fmla="*/ 135 h 901"/>
                <a:gd name="T22" fmla="*/ 138 w 308"/>
                <a:gd name="T23" fmla="*/ 97 h 901"/>
                <a:gd name="T24" fmla="*/ 136 w 308"/>
                <a:gd name="T25" fmla="*/ 64 h 901"/>
                <a:gd name="T26" fmla="*/ 135 w 308"/>
                <a:gd name="T27" fmla="*/ 37 h 901"/>
                <a:gd name="T28" fmla="*/ 135 w 308"/>
                <a:gd name="T29" fmla="*/ 18 h 901"/>
                <a:gd name="T30" fmla="*/ 135 w 308"/>
                <a:gd name="T31" fmla="*/ 5 h 901"/>
                <a:gd name="T32" fmla="*/ 135 w 308"/>
                <a:gd name="T33" fmla="*/ 0 h 901"/>
                <a:gd name="T34" fmla="*/ 120 w 308"/>
                <a:gd name="T35" fmla="*/ 13 h 901"/>
                <a:gd name="T36" fmla="*/ 104 w 308"/>
                <a:gd name="T37" fmla="*/ 27 h 901"/>
                <a:gd name="T38" fmla="*/ 88 w 308"/>
                <a:gd name="T39" fmla="*/ 40 h 901"/>
                <a:gd name="T40" fmla="*/ 72 w 308"/>
                <a:gd name="T41" fmla="*/ 51 h 901"/>
                <a:gd name="T42" fmla="*/ 55 w 308"/>
                <a:gd name="T43" fmla="*/ 64 h 901"/>
                <a:gd name="T44" fmla="*/ 37 w 308"/>
                <a:gd name="T45" fmla="*/ 75 h 901"/>
                <a:gd name="T46" fmla="*/ 19 w 308"/>
                <a:gd name="T47" fmla="*/ 87 h 901"/>
                <a:gd name="T48" fmla="*/ 0 w 308"/>
                <a:gd name="T49" fmla="*/ 98 h 901"/>
                <a:gd name="T50" fmla="*/ 21 w 308"/>
                <a:gd name="T51" fmla="*/ 146 h 901"/>
                <a:gd name="T52" fmla="*/ 40 w 308"/>
                <a:gd name="T53" fmla="*/ 194 h 901"/>
                <a:gd name="T54" fmla="*/ 56 w 308"/>
                <a:gd name="T55" fmla="*/ 244 h 901"/>
                <a:gd name="T56" fmla="*/ 68 w 308"/>
                <a:gd name="T57" fmla="*/ 294 h 901"/>
                <a:gd name="T58" fmla="*/ 79 w 308"/>
                <a:gd name="T59" fmla="*/ 346 h 901"/>
                <a:gd name="T60" fmla="*/ 87 w 308"/>
                <a:gd name="T61" fmla="*/ 399 h 901"/>
                <a:gd name="T62" fmla="*/ 91 w 308"/>
                <a:gd name="T63" fmla="*/ 453 h 901"/>
                <a:gd name="T64" fmla="*/ 93 w 308"/>
                <a:gd name="T65" fmla="*/ 507 h 901"/>
                <a:gd name="T66" fmla="*/ 91 w 308"/>
                <a:gd name="T67" fmla="*/ 559 h 901"/>
                <a:gd name="T68" fmla="*/ 87 w 308"/>
                <a:gd name="T69" fmla="*/ 611 h 901"/>
                <a:gd name="T70" fmla="*/ 80 w 308"/>
                <a:gd name="T71" fmla="*/ 662 h 901"/>
                <a:gd name="T72" fmla="*/ 71 w 308"/>
                <a:gd name="T73" fmla="*/ 711 h 901"/>
                <a:gd name="T74" fmla="*/ 58 w 308"/>
                <a:gd name="T75" fmla="*/ 761 h 901"/>
                <a:gd name="T76" fmla="*/ 43 w 308"/>
                <a:gd name="T77" fmla="*/ 808 h 901"/>
                <a:gd name="T78" fmla="*/ 27 w 308"/>
                <a:gd name="T79" fmla="*/ 855 h 901"/>
                <a:gd name="T80" fmla="*/ 7 w 308"/>
                <a:gd name="T81" fmla="*/ 901 h 901"/>
                <a:gd name="T82" fmla="*/ 47 w 308"/>
                <a:gd name="T83" fmla="*/ 879 h 901"/>
                <a:gd name="T84" fmla="*/ 82 w 308"/>
                <a:gd name="T85" fmla="*/ 857 h 901"/>
                <a:gd name="T86" fmla="*/ 116 w 308"/>
                <a:gd name="T87" fmla="*/ 836 h 901"/>
                <a:gd name="T88" fmla="*/ 146 w 308"/>
                <a:gd name="T89" fmla="*/ 815 h 901"/>
                <a:gd name="T90" fmla="*/ 173 w 308"/>
                <a:gd name="T91" fmla="*/ 793 h 901"/>
                <a:gd name="T92" fmla="*/ 197 w 308"/>
                <a:gd name="T93" fmla="*/ 773 h 901"/>
                <a:gd name="T94" fmla="*/ 219 w 308"/>
                <a:gd name="T95" fmla="*/ 754 h 901"/>
                <a:gd name="T96" fmla="*/ 239 w 308"/>
                <a:gd name="T97" fmla="*/ 735 h 901"/>
                <a:gd name="T98" fmla="*/ 256 w 308"/>
                <a:gd name="T99" fmla="*/ 718 h 901"/>
                <a:gd name="T100" fmla="*/ 270 w 308"/>
                <a:gd name="T101" fmla="*/ 703 h 901"/>
                <a:gd name="T102" fmla="*/ 281 w 308"/>
                <a:gd name="T103" fmla="*/ 689 h 901"/>
                <a:gd name="T104" fmla="*/ 292 w 308"/>
                <a:gd name="T105" fmla="*/ 678 h 901"/>
                <a:gd name="T106" fmla="*/ 299 w 308"/>
                <a:gd name="T107" fmla="*/ 669 h 901"/>
                <a:gd name="T108" fmla="*/ 303 w 308"/>
                <a:gd name="T109" fmla="*/ 662 h 901"/>
                <a:gd name="T110" fmla="*/ 307 w 308"/>
                <a:gd name="T111" fmla="*/ 657 h 901"/>
                <a:gd name="T112" fmla="*/ 308 w 308"/>
                <a:gd name="T113" fmla="*/ 656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8" h="901">
                  <a:moveTo>
                    <a:pt x="308" y="656"/>
                  </a:moveTo>
                  <a:lnTo>
                    <a:pt x="276" y="603"/>
                  </a:lnTo>
                  <a:lnTo>
                    <a:pt x="247" y="549"/>
                  </a:lnTo>
                  <a:lnTo>
                    <a:pt x="223" y="492"/>
                  </a:lnTo>
                  <a:lnTo>
                    <a:pt x="202" y="437"/>
                  </a:lnTo>
                  <a:lnTo>
                    <a:pt x="185" y="382"/>
                  </a:lnTo>
                  <a:lnTo>
                    <a:pt x="171" y="326"/>
                  </a:lnTo>
                  <a:lnTo>
                    <a:pt x="161" y="275"/>
                  </a:lnTo>
                  <a:lnTo>
                    <a:pt x="151" y="224"/>
                  </a:lnTo>
                  <a:lnTo>
                    <a:pt x="146" y="178"/>
                  </a:lnTo>
                  <a:lnTo>
                    <a:pt x="141" y="135"/>
                  </a:lnTo>
                  <a:lnTo>
                    <a:pt x="138" y="97"/>
                  </a:lnTo>
                  <a:lnTo>
                    <a:pt x="136" y="64"/>
                  </a:lnTo>
                  <a:lnTo>
                    <a:pt x="135" y="37"/>
                  </a:lnTo>
                  <a:lnTo>
                    <a:pt x="135" y="18"/>
                  </a:lnTo>
                  <a:lnTo>
                    <a:pt x="135" y="5"/>
                  </a:lnTo>
                  <a:lnTo>
                    <a:pt x="135" y="0"/>
                  </a:lnTo>
                  <a:lnTo>
                    <a:pt x="120" y="13"/>
                  </a:lnTo>
                  <a:lnTo>
                    <a:pt x="104" y="27"/>
                  </a:lnTo>
                  <a:lnTo>
                    <a:pt x="88" y="40"/>
                  </a:lnTo>
                  <a:lnTo>
                    <a:pt x="72" y="51"/>
                  </a:lnTo>
                  <a:lnTo>
                    <a:pt x="55" y="64"/>
                  </a:lnTo>
                  <a:lnTo>
                    <a:pt x="37" y="75"/>
                  </a:lnTo>
                  <a:lnTo>
                    <a:pt x="19" y="87"/>
                  </a:lnTo>
                  <a:lnTo>
                    <a:pt x="0" y="98"/>
                  </a:lnTo>
                  <a:lnTo>
                    <a:pt x="21" y="146"/>
                  </a:lnTo>
                  <a:lnTo>
                    <a:pt x="40" y="194"/>
                  </a:lnTo>
                  <a:lnTo>
                    <a:pt x="56" y="244"/>
                  </a:lnTo>
                  <a:lnTo>
                    <a:pt x="68" y="294"/>
                  </a:lnTo>
                  <a:lnTo>
                    <a:pt x="79" y="346"/>
                  </a:lnTo>
                  <a:lnTo>
                    <a:pt x="87" y="399"/>
                  </a:lnTo>
                  <a:lnTo>
                    <a:pt x="91" y="453"/>
                  </a:lnTo>
                  <a:lnTo>
                    <a:pt x="93" y="507"/>
                  </a:lnTo>
                  <a:lnTo>
                    <a:pt x="91" y="559"/>
                  </a:lnTo>
                  <a:lnTo>
                    <a:pt x="87" y="611"/>
                  </a:lnTo>
                  <a:lnTo>
                    <a:pt x="80" y="662"/>
                  </a:lnTo>
                  <a:lnTo>
                    <a:pt x="71" y="711"/>
                  </a:lnTo>
                  <a:lnTo>
                    <a:pt x="58" y="761"/>
                  </a:lnTo>
                  <a:lnTo>
                    <a:pt x="43" y="808"/>
                  </a:lnTo>
                  <a:lnTo>
                    <a:pt x="27" y="855"/>
                  </a:lnTo>
                  <a:lnTo>
                    <a:pt x="7" y="901"/>
                  </a:lnTo>
                  <a:lnTo>
                    <a:pt x="47" y="879"/>
                  </a:lnTo>
                  <a:lnTo>
                    <a:pt x="82" y="857"/>
                  </a:lnTo>
                  <a:lnTo>
                    <a:pt x="116" y="836"/>
                  </a:lnTo>
                  <a:lnTo>
                    <a:pt x="146" y="815"/>
                  </a:lnTo>
                  <a:lnTo>
                    <a:pt x="173" y="793"/>
                  </a:lnTo>
                  <a:lnTo>
                    <a:pt x="197" y="773"/>
                  </a:lnTo>
                  <a:lnTo>
                    <a:pt x="219" y="754"/>
                  </a:lnTo>
                  <a:lnTo>
                    <a:pt x="239" y="735"/>
                  </a:lnTo>
                  <a:lnTo>
                    <a:pt x="256" y="718"/>
                  </a:lnTo>
                  <a:lnTo>
                    <a:pt x="270" y="703"/>
                  </a:lnTo>
                  <a:lnTo>
                    <a:pt x="281" y="689"/>
                  </a:lnTo>
                  <a:lnTo>
                    <a:pt x="292" y="678"/>
                  </a:lnTo>
                  <a:lnTo>
                    <a:pt x="299" y="669"/>
                  </a:lnTo>
                  <a:lnTo>
                    <a:pt x="303" y="662"/>
                  </a:lnTo>
                  <a:lnTo>
                    <a:pt x="307" y="657"/>
                  </a:lnTo>
                  <a:lnTo>
                    <a:pt x="308" y="656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6" name="Freeform 94"/>
            <p:cNvSpPr>
              <a:spLocks/>
            </p:cNvSpPr>
            <p:nvPr/>
          </p:nvSpPr>
          <p:spPr bwMode="auto">
            <a:xfrm>
              <a:off x="4388" y="753"/>
              <a:ext cx="247" cy="202"/>
            </a:xfrm>
            <a:custGeom>
              <a:avLst/>
              <a:gdLst>
                <a:gd name="T0" fmla="*/ 881 w 1007"/>
                <a:gd name="T1" fmla="*/ 20 h 976"/>
                <a:gd name="T2" fmla="*/ 810 w 1007"/>
                <a:gd name="T3" fmla="*/ 57 h 976"/>
                <a:gd name="T4" fmla="*/ 736 w 1007"/>
                <a:gd name="T5" fmla="*/ 90 h 976"/>
                <a:gd name="T6" fmla="*/ 660 w 1007"/>
                <a:gd name="T7" fmla="*/ 121 h 976"/>
                <a:gd name="T8" fmla="*/ 584 w 1007"/>
                <a:gd name="T9" fmla="*/ 149 h 976"/>
                <a:gd name="T10" fmla="*/ 507 w 1007"/>
                <a:gd name="T11" fmla="*/ 174 h 976"/>
                <a:gd name="T12" fmla="*/ 432 w 1007"/>
                <a:gd name="T13" fmla="*/ 196 h 976"/>
                <a:gd name="T14" fmla="*/ 359 w 1007"/>
                <a:gd name="T15" fmla="*/ 217 h 976"/>
                <a:gd name="T16" fmla="*/ 290 w 1007"/>
                <a:gd name="T17" fmla="*/ 234 h 976"/>
                <a:gd name="T18" fmla="*/ 226 w 1007"/>
                <a:gd name="T19" fmla="*/ 248 h 976"/>
                <a:gd name="T20" fmla="*/ 167 w 1007"/>
                <a:gd name="T21" fmla="*/ 261 h 976"/>
                <a:gd name="T22" fmla="*/ 116 w 1007"/>
                <a:gd name="T23" fmla="*/ 271 h 976"/>
                <a:gd name="T24" fmla="*/ 73 w 1007"/>
                <a:gd name="T25" fmla="*/ 279 h 976"/>
                <a:gd name="T26" fmla="*/ 38 w 1007"/>
                <a:gd name="T27" fmla="*/ 285 h 976"/>
                <a:gd name="T28" fmla="*/ 14 w 1007"/>
                <a:gd name="T29" fmla="*/ 288 h 976"/>
                <a:gd name="T30" fmla="*/ 1 w 1007"/>
                <a:gd name="T31" fmla="*/ 291 h 976"/>
                <a:gd name="T32" fmla="*/ 41 w 1007"/>
                <a:gd name="T33" fmla="*/ 349 h 976"/>
                <a:gd name="T34" fmla="*/ 107 w 1007"/>
                <a:gd name="T35" fmla="*/ 468 h 976"/>
                <a:gd name="T36" fmla="*/ 153 w 1007"/>
                <a:gd name="T37" fmla="*/ 586 h 976"/>
                <a:gd name="T38" fmla="*/ 182 w 1007"/>
                <a:gd name="T39" fmla="*/ 696 h 976"/>
                <a:gd name="T40" fmla="*/ 197 w 1007"/>
                <a:gd name="T41" fmla="*/ 796 h 976"/>
                <a:gd name="T42" fmla="*/ 203 w 1007"/>
                <a:gd name="T43" fmla="*/ 879 h 976"/>
                <a:gd name="T44" fmla="*/ 204 w 1007"/>
                <a:gd name="T45" fmla="*/ 939 h 976"/>
                <a:gd name="T46" fmla="*/ 202 w 1007"/>
                <a:gd name="T47" fmla="*/ 971 h 976"/>
                <a:gd name="T48" fmla="*/ 261 w 1007"/>
                <a:gd name="T49" fmla="*/ 974 h 976"/>
                <a:gd name="T50" fmla="*/ 374 w 1007"/>
                <a:gd name="T51" fmla="*/ 963 h 976"/>
                <a:gd name="T52" fmla="*/ 480 w 1007"/>
                <a:gd name="T53" fmla="*/ 948 h 976"/>
                <a:gd name="T54" fmla="*/ 577 w 1007"/>
                <a:gd name="T55" fmla="*/ 929 h 976"/>
                <a:gd name="T56" fmla="*/ 667 w 1007"/>
                <a:gd name="T57" fmla="*/ 906 h 976"/>
                <a:gd name="T58" fmla="*/ 749 w 1007"/>
                <a:gd name="T59" fmla="*/ 879 h 976"/>
                <a:gd name="T60" fmla="*/ 823 w 1007"/>
                <a:gd name="T61" fmla="*/ 850 h 976"/>
                <a:gd name="T62" fmla="*/ 890 w 1007"/>
                <a:gd name="T63" fmla="*/ 819 h 976"/>
                <a:gd name="T64" fmla="*/ 941 w 1007"/>
                <a:gd name="T65" fmla="*/ 757 h 976"/>
                <a:gd name="T66" fmla="*/ 972 w 1007"/>
                <a:gd name="T67" fmla="*/ 663 h 976"/>
                <a:gd name="T68" fmla="*/ 994 w 1007"/>
                <a:gd name="T69" fmla="*/ 564 h 976"/>
                <a:gd name="T70" fmla="*/ 1005 w 1007"/>
                <a:gd name="T71" fmla="*/ 461 h 976"/>
                <a:gd name="T72" fmla="*/ 1005 w 1007"/>
                <a:gd name="T73" fmla="*/ 355 h 976"/>
                <a:gd name="T74" fmla="*/ 993 w 1007"/>
                <a:gd name="T75" fmla="*/ 248 h 976"/>
                <a:gd name="T76" fmla="*/ 970 w 1007"/>
                <a:gd name="T77" fmla="*/ 146 h 976"/>
                <a:gd name="T78" fmla="*/ 935 w 1007"/>
                <a:gd name="T79" fmla="*/ 48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07" h="976">
                  <a:moveTo>
                    <a:pt x="914" y="0"/>
                  </a:moveTo>
                  <a:lnTo>
                    <a:pt x="881" y="20"/>
                  </a:lnTo>
                  <a:lnTo>
                    <a:pt x="845" y="38"/>
                  </a:lnTo>
                  <a:lnTo>
                    <a:pt x="810" y="57"/>
                  </a:lnTo>
                  <a:lnTo>
                    <a:pt x="773" y="74"/>
                  </a:lnTo>
                  <a:lnTo>
                    <a:pt x="736" y="90"/>
                  </a:lnTo>
                  <a:lnTo>
                    <a:pt x="698" y="106"/>
                  </a:lnTo>
                  <a:lnTo>
                    <a:pt x="660" y="121"/>
                  </a:lnTo>
                  <a:lnTo>
                    <a:pt x="622" y="135"/>
                  </a:lnTo>
                  <a:lnTo>
                    <a:pt x="584" y="149"/>
                  </a:lnTo>
                  <a:lnTo>
                    <a:pt x="545" y="162"/>
                  </a:lnTo>
                  <a:lnTo>
                    <a:pt x="507" y="174"/>
                  </a:lnTo>
                  <a:lnTo>
                    <a:pt x="469" y="186"/>
                  </a:lnTo>
                  <a:lnTo>
                    <a:pt x="432" y="196"/>
                  </a:lnTo>
                  <a:lnTo>
                    <a:pt x="395" y="207"/>
                  </a:lnTo>
                  <a:lnTo>
                    <a:pt x="359" y="217"/>
                  </a:lnTo>
                  <a:lnTo>
                    <a:pt x="325" y="225"/>
                  </a:lnTo>
                  <a:lnTo>
                    <a:pt x="290" y="234"/>
                  </a:lnTo>
                  <a:lnTo>
                    <a:pt x="257" y="241"/>
                  </a:lnTo>
                  <a:lnTo>
                    <a:pt x="226" y="248"/>
                  </a:lnTo>
                  <a:lnTo>
                    <a:pt x="196" y="255"/>
                  </a:lnTo>
                  <a:lnTo>
                    <a:pt x="167" y="261"/>
                  </a:lnTo>
                  <a:lnTo>
                    <a:pt x="140" y="266"/>
                  </a:lnTo>
                  <a:lnTo>
                    <a:pt x="116" y="271"/>
                  </a:lnTo>
                  <a:lnTo>
                    <a:pt x="93" y="276"/>
                  </a:lnTo>
                  <a:lnTo>
                    <a:pt x="73" y="279"/>
                  </a:lnTo>
                  <a:lnTo>
                    <a:pt x="54" y="283"/>
                  </a:lnTo>
                  <a:lnTo>
                    <a:pt x="38" y="285"/>
                  </a:lnTo>
                  <a:lnTo>
                    <a:pt x="24" y="287"/>
                  </a:lnTo>
                  <a:lnTo>
                    <a:pt x="14" y="288"/>
                  </a:lnTo>
                  <a:lnTo>
                    <a:pt x="7" y="290"/>
                  </a:lnTo>
                  <a:lnTo>
                    <a:pt x="1" y="291"/>
                  </a:lnTo>
                  <a:lnTo>
                    <a:pt x="0" y="291"/>
                  </a:lnTo>
                  <a:lnTo>
                    <a:pt x="41" y="349"/>
                  </a:lnTo>
                  <a:lnTo>
                    <a:pt x="77" y="408"/>
                  </a:lnTo>
                  <a:lnTo>
                    <a:pt x="107" y="468"/>
                  </a:lnTo>
                  <a:lnTo>
                    <a:pt x="132" y="527"/>
                  </a:lnTo>
                  <a:lnTo>
                    <a:pt x="153" y="586"/>
                  </a:lnTo>
                  <a:lnTo>
                    <a:pt x="169" y="642"/>
                  </a:lnTo>
                  <a:lnTo>
                    <a:pt x="182" y="696"/>
                  </a:lnTo>
                  <a:lnTo>
                    <a:pt x="191" y="748"/>
                  </a:lnTo>
                  <a:lnTo>
                    <a:pt x="197" y="796"/>
                  </a:lnTo>
                  <a:lnTo>
                    <a:pt x="200" y="840"/>
                  </a:lnTo>
                  <a:lnTo>
                    <a:pt x="203" y="879"/>
                  </a:lnTo>
                  <a:lnTo>
                    <a:pt x="204" y="912"/>
                  </a:lnTo>
                  <a:lnTo>
                    <a:pt x="204" y="939"/>
                  </a:lnTo>
                  <a:lnTo>
                    <a:pt x="203" y="959"/>
                  </a:lnTo>
                  <a:lnTo>
                    <a:pt x="202" y="971"/>
                  </a:lnTo>
                  <a:lnTo>
                    <a:pt x="202" y="976"/>
                  </a:lnTo>
                  <a:lnTo>
                    <a:pt x="261" y="974"/>
                  </a:lnTo>
                  <a:lnTo>
                    <a:pt x="319" y="969"/>
                  </a:lnTo>
                  <a:lnTo>
                    <a:pt x="374" y="963"/>
                  </a:lnTo>
                  <a:lnTo>
                    <a:pt x="428" y="956"/>
                  </a:lnTo>
                  <a:lnTo>
                    <a:pt x="480" y="948"/>
                  </a:lnTo>
                  <a:lnTo>
                    <a:pt x="530" y="939"/>
                  </a:lnTo>
                  <a:lnTo>
                    <a:pt x="577" y="929"/>
                  </a:lnTo>
                  <a:lnTo>
                    <a:pt x="623" y="917"/>
                  </a:lnTo>
                  <a:lnTo>
                    <a:pt x="667" y="906"/>
                  </a:lnTo>
                  <a:lnTo>
                    <a:pt x="708" y="893"/>
                  </a:lnTo>
                  <a:lnTo>
                    <a:pt x="749" y="879"/>
                  </a:lnTo>
                  <a:lnTo>
                    <a:pt x="787" y="864"/>
                  </a:lnTo>
                  <a:lnTo>
                    <a:pt x="823" y="850"/>
                  </a:lnTo>
                  <a:lnTo>
                    <a:pt x="858" y="834"/>
                  </a:lnTo>
                  <a:lnTo>
                    <a:pt x="890" y="819"/>
                  </a:lnTo>
                  <a:lnTo>
                    <a:pt x="921" y="803"/>
                  </a:lnTo>
                  <a:lnTo>
                    <a:pt x="941" y="757"/>
                  </a:lnTo>
                  <a:lnTo>
                    <a:pt x="957" y="710"/>
                  </a:lnTo>
                  <a:lnTo>
                    <a:pt x="972" y="663"/>
                  </a:lnTo>
                  <a:lnTo>
                    <a:pt x="985" y="613"/>
                  </a:lnTo>
                  <a:lnTo>
                    <a:pt x="994" y="564"/>
                  </a:lnTo>
                  <a:lnTo>
                    <a:pt x="1001" y="513"/>
                  </a:lnTo>
                  <a:lnTo>
                    <a:pt x="1005" y="461"/>
                  </a:lnTo>
                  <a:lnTo>
                    <a:pt x="1007" y="409"/>
                  </a:lnTo>
                  <a:lnTo>
                    <a:pt x="1005" y="355"/>
                  </a:lnTo>
                  <a:lnTo>
                    <a:pt x="1001" y="301"/>
                  </a:lnTo>
                  <a:lnTo>
                    <a:pt x="993" y="248"/>
                  </a:lnTo>
                  <a:lnTo>
                    <a:pt x="982" y="196"/>
                  </a:lnTo>
                  <a:lnTo>
                    <a:pt x="970" y="146"/>
                  </a:lnTo>
                  <a:lnTo>
                    <a:pt x="954" y="96"/>
                  </a:lnTo>
                  <a:lnTo>
                    <a:pt x="935" y="48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7" name="Freeform 95"/>
            <p:cNvSpPr>
              <a:spLocks/>
            </p:cNvSpPr>
            <p:nvPr/>
          </p:nvSpPr>
          <p:spPr bwMode="auto">
            <a:xfrm>
              <a:off x="4430" y="877"/>
              <a:ext cx="92" cy="83"/>
            </a:xfrm>
            <a:custGeom>
              <a:avLst/>
              <a:gdLst>
                <a:gd name="T0" fmla="*/ 0 w 376"/>
                <a:gd name="T1" fmla="*/ 382 h 399"/>
                <a:gd name="T2" fmla="*/ 3 w 376"/>
                <a:gd name="T3" fmla="*/ 380 h 399"/>
                <a:gd name="T4" fmla="*/ 7 w 376"/>
                <a:gd name="T5" fmla="*/ 373 h 399"/>
                <a:gd name="T6" fmla="*/ 17 w 376"/>
                <a:gd name="T7" fmla="*/ 360 h 399"/>
                <a:gd name="T8" fmla="*/ 29 w 376"/>
                <a:gd name="T9" fmla="*/ 345 h 399"/>
                <a:gd name="T10" fmla="*/ 44 w 376"/>
                <a:gd name="T11" fmla="*/ 326 h 399"/>
                <a:gd name="T12" fmla="*/ 63 w 376"/>
                <a:gd name="T13" fmla="*/ 304 h 399"/>
                <a:gd name="T14" fmla="*/ 85 w 376"/>
                <a:gd name="T15" fmla="*/ 280 h 399"/>
                <a:gd name="T16" fmla="*/ 109 w 376"/>
                <a:gd name="T17" fmla="*/ 252 h 399"/>
                <a:gd name="T18" fmla="*/ 135 w 376"/>
                <a:gd name="T19" fmla="*/ 223 h 399"/>
                <a:gd name="T20" fmla="*/ 164 w 376"/>
                <a:gd name="T21" fmla="*/ 192 h 399"/>
                <a:gd name="T22" fmla="*/ 194 w 376"/>
                <a:gd name="T23" fmla="*/ 160 h 399"/>
                <a:gd name="T24" fmla="*/ 227 w 376"/>
                <a:gd name="T25" fmla="*/ 128 h 399"/>
                <a:gd name="T26" fmla="*/ 262 w 376"/>
                <a:gd name="T27" fmla="*/ 95 h 399"/>
                <a:gd name="T28" fmla="*/ 299 w 376"/>
                <a:gd name="T29" fmla="*/ 63 h 399"/>
                <a:gd name="T30" fmla="*/ 337 w 376"/>
                <a:gd name="T31" fmla="*/ 31 h 399"/>
                <a:gd name="T32" fmla="*/ 376 w 376"/>
                <a:gd name="T33" fmla="*/ 0 h 399"/>
                <a:gd name="T34" fmla="*/ 374 w 376"/>
                <a:gd name="T35" fmla="*/ 3 h 399"/>
                <a:gd name="T36" fmla="*/ 369 w 376"/>
                <a:gd name="T37" fmla="*/ 12 h 399"/>
                <a:gd name="T38" fmla="*/ 360 w 376"/>
                <a:gd name="T39" fmla="*/ 27 h 399"/>
                <a:gd name="T40" fmla="*/ 348 w 376"/>
                <a:gd name="T41" fmla="*/ 47 h 399"/>
                <a:gd name="T42" fmla="*/ 333 w 376"/>
                <a:gd name="T43" fmla="*/ 71 h 399"/>
                <a:gd name="T44" fmla="*/ 316 w 376"/>
                <a:gd name="T45" fmla="*/ 98 h 399"/>
                <a:gd name="T46" fmla="*/ 295 w 376"/>
                <a:gd name="T47" fmla="*/ 128 h 399"/>
                <a:gd name="T48" fmla="*/ 273 w 376"/>
                <a:gd name="T49" fmla="*/ 159 h 399"/>
                <a:gd name="T50" fmla="*/ 249 w 376"/>
                <a:gd name="T51" fmla="*/ 192 h 399"/>
                <a:gd name="T52" fmla="*/ 224 w 376"/>
                <a:gd name="T53" fmla="*/ 225 h 399"/>
                <a:gd name="T54" fmla="*/ 196 w 376"/>
                <a:gd name="T55" fmla="*/ 259 h 399"/>
                <a:gd name="T56" fmla="*/ 167 w 376"/>
                <a:gd name="T57" fmla="*/ 291 h 399"/>
                <a:gd name="T58" fmla="*/ 139 w 376"/>
                <a:gd name="T59" fmla="*/ 322 h 399"/>
                <a:gd name="T60" fmla="*/ 108 w 376"/>
                <a:gd name="T61" fmla="*/ 351 h 399"/>
                <a:gd name="T62" fmla="*/ 76 w 376"/>
                <a:gd name="T63" fmla="*/ 376 h 399"/>
                <a:gd name="T64" fmla="*/ 45 w 376"/>
                <a:gd name="T65" fmla="*/ 398 h 399"/>
                <a:gd name="T66" fmla="*/ 44 w 376"/>
                <a:gd name="T67" fmla="*/ 398 h 399"/>
                <a:gd name="T68" fmla="*/ 41 w 376"/>
                <a:gd name="T69" fmla="*/ 398 h 399"/>
                <a:gd name="T70" fmla="*/ 36 w 376"/>
                <a:gd name="T71" fmla="*/ 399 h 399"/>
                <a:gd name="T72" fmla="*/ 29 w 376"/>
                <a:gd name="T73" fmla="*/ 398 h 399"/>
                <a:gd name="T74" fmla="*/ 22 w 376"/>
                <a:gd name="T75" fmla="*/ 397 h 399"/>
                <a:gd name="T76" fmla="*/ 14 w 376"/>
                <a:gd name="T77" fmla="*/ 394 h 399"/>
                <a:gd name="T78" fmla="*/ 7 w 376"/>
                <a:gd name="T79" fmla="*/ 389 h 399"/>
                <a:gd name="T80" fmla="*/ 0 w 376"/>
                <a:gd name="T81" fmla="*/ 382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76" h="399">
                  <a:moveTo>
                    <a:pt x="0" y="382"/>
                  </a:moveTo>
                  <a:lnTo>
                    <a:pt x="3" y="380"/>
                  </a:lnTo>
                  <a:lnTo>
                    <a:pt x="7" y="373"/>
                  </a:lnTo>
                  <a:lnTo>
                    <a:pt x="17" y="360"/>
                  </a:lnTo>
                  <a:lnTo>
                    <a:pt x="29" y="345"/>
                  </a:lnTo>
                  <a:lnTo>
                    <a:pt x="44" y="326"/>
                  </a:lnTo>
                  <a:lnTo>
                    <a:pt x="63" y="304"/>
                  </a:lnTo>
                  <a:lnTo>
                    <a:pt x="85" y="280"/>
                  </a:lnTo>
                  <a:lnTo>
                    <a:pt x="109" y="252"/>
                  </a:lnTo>
                  <a:lnTo>
                    <a:pt x="135" y="223"/>
                  </a:lnTo>
                  <a:lnTo>
                    <a:pt x="164" y="192"/>
                  </a:lnTo>
                  <a:lnTo>
                    <a:pt x="194" y="160"/>
                  </a:lnTo>
                  <a:lnTo>
                    <a:pt x="227" y="128"/>
                  </a:lnTo>
                  <a:lnTo>
                    <a:pt x="262" y="95"/>
                  </a:lnTo>
                  <a:lnTo>
                    <a:pt x="299" y="63"/>
                  </a:lnTo>
                  <a:lnTo>
                    <a:pt x="337" y="31"/>
                  </a:lnTo>
                  <a:lnTo>
                    <a:pt x="376" y="0"/>
                  </a:lnTo>
                  <a:lnTo>
                    <a:pt x="374" y="3"/>
                  </a:lnTo>
                  <a:lnTo>
                    <a:pt x="369" y="12"/>
                  </a:lnTo>
                  <a:lnTo>
                    <a:pt x="360" y="27"/>
                  </a:lnTo>
                  <a:lnTo>
                    <a:pt x="348" y="47"/>
                  </a:lnTo>
                  <a:lnTo>
                    <a:pt x="333" y="71"/>
                  </a:lnTo>
                  <a:lnTo>
                    <a:pt x="316" y="98"/>
                  </a:lnTo>
                  <a:lnTo>
                    <a:pt x="295" y="128"/>
                  </a:lnTo>
                  <a:lnTo>
                    <a:pt x="273" y="159"/>
                  </a:lnTo>
                  <a:lnTo>
                    <a:pt x="249" y="192"/>
                  </a:lnTo>
                  <a:lnTo>
                    <a:pt x="224" y="225"/>
                  </a:lnTo>
                  <a:lnTo>
                    <a:pt x="196" y="259"/>
                  </a:lnTo>
                  <a:lnTo>
                    <a:pt x="167" y="291"/>
                  </a:lnTo>
                  <a:lnTo>
                    <a:pt x="139" y="322"/>
                  </a:lnTo>
                  <a:lnTo>
                    <a:pt x="108" y="351"/>
                  </a:lnTo>
                  <a:lnTo>
                    <a:pt x="76" y="376"/>
                  </a:lnTo>
                  <a:lnTo>
                    <a:pt x="45" y="398"/>
                  </a:lnTo>
                  <a:lnTo>
                    <a:pt x="44" y="398"/>
                  </a:lnTo>
                  <a:lnTo>
                    <a:pt x="41" y="398"/>
                  </a:lnTo>
                  <a:lnTo>
                    <a:pt x="36" y="399"/>
                  </a:lnTo>
                  <a:lnTo>
                    <a:pt x="29" y="398"/>
                  </a:lnTo>
                  <a:lnTo>
                    <a:pt x="22" y="397"/>
                  </a:lnTo>
                  <a:lnTo>
                    <a:pt x="14" y="394"/>
                  </a:lnTo>
                  <a:lnTo>
                    <a:pt x="7" y="389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8" name="Freeform 96"/>
            <p:cNvSpPr>
              <a:spLocks/>
            </p:cNvSpPr>
            <p:nvPr/>
          </p:nvSpPr>
          <p:spPr bwMode="auto">
            <a:xfrm>
              <a:off x="4632" y="858"/>
              <a:ext cx="69" cy="17"/>
            </a:xfrm>
            <a:custGeom>
              <a:avLst/>
              <a:gdLst>
                <a:gd name="T0" fmla="*/ 7 w 280"/>
                <a:gd name="T1" fmla="*/ 0 h 85"/>
                <a:gd name="T2" fmla="*/ 6 w 280"/>
                <a:gd name="T3" fmla="*/ 13 h 85"/>
                <a:gd name="T4" fmla="*/ 4 w 280"/>
                <a:gd name="T5" fmla="*/ 24 h 85"/>
                <a:gd name="T6" fmla="*/ 2 w 280"/>
                <a:gd name="T7" fmla="*/ 37 h 85"/>
                <a:gd name="T8" fmla="*/ 0 w 280"/>
                <a:gd name="T9" fmla="*/ 50 h 85"/>
                <a:gd name="T10" fmla="*/ 14 w 280"/>
                <a:gd name="T11" fmla="*/ 54 h 85"/>
                <a:gd name="T12" fmla="*/ 28 w 280"/>
                <a:gd name="T13" fmla="*/ 58 h 85"/>
                <a:gd name="T14" fmla="*/ 42 w 280"/>
                <a:gd name="T15" fmla="*/ 61 h 85"/>
                <a:gd name="T16" fmla="*/ 57 w 280"/>
                <a:gd name="T17" fmla="*/ 66 h 85"/>
                <a:gd name="T18" fmla="*/ 71 w 280"/>
                <a:gd name="T19" fmla="*/ 69 h 85"/>
                <a:gd name="T20" fmla="*/ 86 w 280"/>
                <a:gd name="T21" fmla="*/ 71 h 85"/>
                <a:gd name="T22" fmla="*/ 103 w 280"/>
                <a:gd name="T23" fmla="*/ 75 h 85"/>
                <a:gd name="T24" fmla="*/ 119 w 280"/>
                <a:gd name="T25" fmla="*/ 77 h 85"/>
                <a:gd name="T26" fmla="*/ 135 w 280"/>
                <a:gd name="T27" fmla="*/ 80 h 85"/>
                <a:gd name="T28" fmla="*/ 151 w 280"/>
                <a:gd name="T29" fmla="*/ 82 h 85"/>
                <a:gd name="T30" fmla="*/ 168 w 280"/>
                <a:gd name="T31" fmla="*/ 84 h 85"/>
                <a:gd name="T32" fmla="*/ 184 w 280"/>
                <a:gd name="T33" fmla="*/ 85 h 85"/>
                <a:gd name="T34" fmla="*/ 202 w 280"/>
                <a:gd name="T35" fmla="*/ 85 h 85"/>
                <a:gd name="T36" fmla="*/ 219 w 280"/>
                <a:gd name="T37" fmla="*/ 85 h 85"/>
                <a:gd name="T38" fmla="*/ 236 w 280"/>
                <a:gd name="T39" fmla="*/ 85 h 85"/>
                <a:gd name="T40" fmla="*/ 253 w 280"/>
                <a:gd name="T41" fmla="*/ 84 h 85"/>
                <a:gd name="T42" fmla="*/ 258 w 280"/>
                <a:gd name="T43" fmla="*/ 82 h 85"/>
                <a:gd name="T44" fmla="*/ 267 w 280"/>
                <a:gd name="T45" fmla="*/ 75 h 85"/>
                <a:gd name="T46" fmla="*/ 275 w 280"/>
                <a:gd name="T47" fmla="*/ 62 h 85"/>
                <a:gd name="T48" fmla="*/ 280 w 280"/>
                <a:gd name="T49" fmla="*/ 45 h 85"/>
                <a:gd name="T50" fmla="*/ 279 w 280"/>
                <a:gd name="T51" fmla="*/ 45 h 85"/>
                <a:gd name="T52" fmla="*/ 275 w 280"/>
                <a:gd name="T53" fmla="*/ 44 h 85"/>
                <a:gd name="T54" fmla="*/ 270 w 280"/>
                <a:gd name="T55" fmla="*/ 42 h 85"/>
                <a:gd name="T56" fmla="*/ 262 w 280"/>
                <a:gd name="T57" fmla="*/ 40 h 85"/>
                <a:gd name="T58" fmla="*/ 252 w 280"/>
                <a:gd name="T59" fmla="*/ 37 h 85"/>
                <a:gd name="T60" fmla="*/ 240 w 280"/>
                <a:gd name="T61" fmla="*/ 35 h 85"/>
                <a:gd name="T62" fmla="*/ 226 w 280"/>
                <a:gd name="T63" fmla="*/ 31 h 85"/>
                <a:gd name="T64" fmla="*/ 210 w 280"/>
                <a:gd name="T65" fmla="*/ 28 h 85"/>
                <a:gd name="T66" fmla="*/ 191 w 280"/>
                <a:gd name="T67" fmla="*/ 24 h 85"/>
                <a:gd name="T68" fmla="*/ 171 w 280"/>
                <a:gd name="T69" fmla="*/ 21 h 85"/>
                <a:gd name="T70" fmla="*/ 149 w 280"/>
                <a:gd name="T71" fmla="*/ 16 h 85"/>
                <a:gd name="T72" fmla="*/ 124 w 280"/>
                <a:gd name="T73" fmla="*/ 13 h 85"/>
                <a:gd name="T74" fmla="*/ 98 w 280"/>
                <a:gd name="T75" fmla="*/ 9 h 85"/>
                <a:gd name="T76" fmla="*/ 69 w 280"/>
                <a:gd name="T77" fmla="*/ 6 h 85"/>
                <a:gd name="T78" fmla="*/ 39 w 280"/>
                <a:gd name="T79" fmla="*/ 2 h 85"/>
                <a:gd name="T80" fmla="*/ 7 w 280"/>
                <a:gd name="T8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0" h="85">
                  <a:moveTo>
                    <a:pt x="7" y="0"/>
                  </a:moveTo>
                  <a:lnTo>
                    <a:pt x="6" y="13"/>
                  </a:lnTo>
                  <a:lnTo>
                    <a:pt x="4" y="24"/>
                  </a:lnTo>
                  <a:lnTo>
                    <a:pt x="2" y="37"/>
                  </a:lnTo>
                  <a:lnTo>
                    <a:pt x="0" y="50"/>
                  </a:lnTo>
                  <a:lnTo>
                    <a:pt x="14" y="54"/>
                  </a:lnTo>
                  <a:lnTo>
                    <a:pt x="28" y="58"/>
                  </a:lnTo>
                  <a:lnTo>
                    <a:pt x="42" y="61"/>
                  </a:lnTo>
                  <a:lnTo>
                    <a:pt x="57" y="66"/>
                  </a:lnTo>
                  <a:lnTo>
                    <a:pt x="71" y="69"/>
                  </a:lnTo>
                  <a:lnTo>
                    <a:pt x="86" y="71"/>
                  </a:lnTo>
                  <a:lnTo>
                    <a:pt x="103" y="75"/>
                  </a:lnTo>
                  <a:lnTo>
                    <a:pt x="119" y="77"/>
                  </a:lnTo>
                  <a:lnTo>
                    <a:pt x="135" y="80"/>
                  </a:lnTo>
                  <a:lnTo>
                    <a:pt x="151" y="82"/>
                  </a:lnTo>
                  <a:lnTo>
                    <a:pt x="168" y="84"/>
                  </a:lnTo>
                  <a:lnTo>
                    <a:pt x="184" y="85"/>
                  </a:lnTo>
                  <a:lnTo>
                    <a:pt x="202" y="85"/>
                  </a:lnTo>
                  <a:lnTo>
                    <a:pt x="219" y="85"/>
                  </a:lnTo>
                  <a:lnTo>
                    <a:pt x="236" y="85"/>
                  </a:lnTo>
                  <a:lnTo>
                    <a:pt x="253" y="84"/>
                  </a:lnTo>
                  <a:lnTo>
                    <a:pt x="258" y="82"/>
                  </a:lnTo>
                  <a:lnTo>
                    <a:pt x="267" y="75"/>
                  </a:lnTo>
                  <a:lnTo>
                    <a:pt x="275" y="62"/>
                  </a:lnTo>
                  <a:lnTo>
                    <a:pt x="280" y="45"/>
                  </a:lnTo>
                  <a:lnTo>
                    <a:pt x="279" y="45"/>
                  </a:lnTo>
                  <a:lnTo>
                    <a:pt x="275" y="44"/>
                  </a:lnTo>
                  <a:lnTo>
                    <a:pt x="270" y="42"/>
                  </a:lnTo>
                  <a:lnTo>
                    <a:pt x="262" y="40"/>
                  </a:lnTo>
                  <a:lnTo>
                    <a:pt x="252" y="37"/>
                  </a:lnTo>
                  <a:lnTo>
                    <a:pt x="240" y="35"/>
                  </a:lnTo>
                  <a:lnTo>
                    <a:pt x="226" y="31"/>
                  </a:lnTo>
                  <a:lnTo>
                    <a:pt x="210" y="28"/>
                  </a:lnTo>
                  <a:lnTo>
                    <a:pt x="191" y="24"/>
                  </a:lnTo>
                  <a:lnTo>
                    <a:pt x="171" y="21"/>
                  </a:lnTo>
                  <a:lnTo>
                    <a:pt x="149" y="16"/>
                  </a:lnTo>
                  <a:lnTo>
                    <a:pt x="124" y="13"/>
                  </a:lnTo>
                  <a:lnTo>
                    <a:pt x="98" y="9"/>
                  </a:lnTo>
                  <a:lnTo>
                    <a:pt x="69" y="6"/>
                  </a:lnTo>
                  <a:lnTo>
                    <a:pt x="39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9" name="Freeform 97"/>
            <p:cNvSpPr>
              <a:spLocks/>
            </p:cNvSpPr>
            <p:nvPr/>
          </p:nvSpPr>
          <p:spPr bwMode="auto">
            <a:xfrm>
              <a:off x="4599" y="856"/>
              <a:ext cx="35" cy="12"/>
            </a:xfrm>
            <a:custGeom>
              <a:avLst/>
              <a:gdLst>
                <a:gd name="T0" fmla="*/ 0 w 144"/>
                <a:gd name="T1" fmla="*/ 0 h 58"/>
                <a:gd name="T2" fmla="*/ 2 w 144"/>
                <a:gd name="T3" fmla="*/ 1 h 58"/>
                <a:gd name="T4" fmla="*/ 10 w 144"/>
                <a:gd name="T5" fmla="*/ 6 h 58"/>
                <a:gd name="T6" fmla="*/ 22 w 144"/>
                <a:gd name="T7" fmla="*/ 12 h 58"/>
                <a:gd name="T8" fmla="*/ 38 w 144"/>
                <a:gd name="T9" fmla="*/ 18 h 58"/>
                <a:gd name="T10" fmla="*/ 58 w 144"/>
                <a:gd name="T11" fmla="*/ 28 h 58"/>
                <a:gd name="T12" fmla="*/ 81 w 144"/>
                <a:gd name="T13" fmla="*/ 37 h 58"/>
                <a:gd name="T14" fmla="*/ 108 w 144"/>
                <a:gd name="T15" fmla="*/ 47 h 58"/>
                <a:gd name="T16" fmla="*/ 137 w 144"/>
                <a:gd name="T17" fmla="*/ 58 h 58"/>
                <a:gd name="T18" fmla="*/ 139 w 144"/>
                <a:gd name="T19" fmla="*/ 45 h 58"/>
                <a:gd name="T20" fmla="*/ 141 w 144"/>
                <a:gd name="T21" fmla="*/ 32 h 58"/>
                <a:gd name="T22" fmla="*/ 143 w 144"/>
                <a:gd name="T23" fmla="*/ 21 h 58"/>
                <a:gd name="T24" fmla="*/ 144 w 144"/>
                <a:gd name="T25" fmla="*/ 8 h 58"/>
                <a:gd name="T26" fmla="*/ 128 w 144"/>
                <a:gd name="T27" fmla="*/ 7 h 58"/>
                <a:gd name="T28" fmla="*/ 111 w 144"/>
                <a:gd name="T29" fmla="*/ 6 h 58"/>
                <a:gd name="T30" fmla="*/ 93 w 144"/>
                <a:gd name="T31" fmla="*/ 5 h 58"/>
                <a:gd name="T32" fmla="*/ 75 w 144"/>
                <a:gd name="T33" fmla="*/ 3 h 58"/>
                <a:gd name="T34" fmla="*/ 56 w 144"/>
                <a:gd name="T35" fmla="*/ 2 h 58"/>
                <a:gd name="T36" fmla="*/ 38 w 144"/>
                <a:gd name="T37" fmla="*/ 1 h 58"/>
                <a:gd name="T38" fmla="*/ 20 w 144"/>
                <a:gd name="T39" fmla="*/ 0 h 58"/>
                <a:gd name="T40" fmla="*/ 0 w 144"/>
                <a:gd name="T4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58">
                  <a:moveTo>
                    <a:pt x="0" y="0"/>
                  </a:moveTo>
                  <a:lnTo>
                    <a:pt x="2" y="1"/>
                  </a:lnTo>
                  <a:lnTo>
                    <a:pt x="10" y="6"/>
                  </a:lnTo>
                  <a:lnTo>
                    <a:pt x="22" y="12"/>
                  </a:lnTo>
                  <a:lnTo>
                    <a:pt x="38" y="18"/>
                  </a:lnTo>
                  <a:lnTo>
                    <a:pt x="58" y="28"/>
                  </a:lnTo>
                  <a:lnTo>
                    <a:pt x="81" y="37"/>
                  </a:lnTo>
                  <a:lnTo>
                    <a:pt x="108" y="47"/>
                  </a:lnTo>
                  <a:lnTo>
                    <a:pt x="137" y="58"/>
                  </a:lnTo>
                  <a:lnTo>
                    <a:pt x="139" y="45"/>
                  </a:lnTo>
                  <a:lnTo>
                    <a:pt x="141" y="32"/>
                  </a:lnTo>
                  <a:lnTo>
                    <a:pt x="143" y="21"/>
                  </a:lnTo>
                  <a:lnTo>
                    <a:pt x="144" y="8"/>
                  </a:lnTo>
                  <a:lnTo>
                    <a:pt x="128" y="7"/>
                  </a:lnTo>
                  <a:lnTo>
                    <a:pt x="111" y="6"/>
                  </a:lnTo>
                  <a:lnTo>
                    <a:pt x="93" y="5"/>
                  </a:lnTo>
                  <a:lnTo>
                    <a:pt x="75" y="3"/>
                  </a:lnTo>
                  <a:lnTo>
                    <a:pt x="56" y="2"/>
                  </a:lnTo>
                  <a:lnTo>
                    <a:pt x="38" y="1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0" name="Freeform 98"/>
            <p:cNvSpPr>
              <a:spLocks/>
            </p:cNvSpPr>
            <p:nvPr/>
          </p:nvSpPr>
          <p:spPr bwMode="auto">
            <a:xfrm>
              <a:off x="4621" y="729"/>
              <a:ext cx="31" cy="64"/>
            </a:xfrm>
            <a:custGeom>
              <a:avLst/>
              <a:gdLst>
                <a:gd name="T0" fmla="*/ 124 w 124"/>
                <a:gd name="T1" fmla="*/ 6 h 310"/>
                <a:gd name="T2" fmla="*/ 83 w 124"/>
                <a:gd name="T3" fmla="*/ 0 h 310"/>
                <a:gd name="T4" fmla="*/ 82 w 124"/>
                <a:gd name="T5" fmla="*/ 4 h 310"/>
                <a:gd name="T6" fmla="*/ 77 w 124"/>
                <a:gd name="T7" fmla="*/ 16 h 310"/>
                <a:gd name="T8" fmla="*/ 71 w 124"/>
                <a:gd name="T9" fmla="*/ 36 h 310"/>
                <a:gd name="T10" fmla="*/ 61 w 124"/>
                <a:gd name="T11" fmla="*/ 61 h 310"/>
                <a:gd name="T12" fmla="*/ 49 w 124"/>
                <a:gd name="T13" fmla="*/ 91 h 310"/>
                <a:gd name="T14" fmla="*/ 35 w 124"/>
                <a:gd name="T15" fmla="*/ 125 h 310"/>
                <a:gd name="T16" fmla="*/ 19 w 124"/>
                <a:gd name="T17" fmla="*/ 165 h 310"/>
                <a:gd name="T18" fmla="*/ 0 w 124"/>
                <a:gd name="T19" fmla="*/ 205 h 310"/>
                <a:gd name="T20" fmla="*/ 8 w 124"/>
                <a:gd name="T21" fmla="*/ 230 h 310"/>
                <a:gd name="T22" fmla="*/ 16 w 124"/>
                <a:gd name="T23" fmla="*/ 257 h 310"/>
                <a:gd name="T24" fmla="*/ 24 w 124"/>
                <a:gd name="T25" fmla="*/ 283 h 310"/>
                <a:gd name="T26" fmla="*/ 31 w 124"/>
                <a:gd name="T27" fmla="*/ 310 h 310"/>
                <a:gd name="T28" fmla="*/ 53 w 124"/>
                <a:gd name="T29" fmla="*/ 252 h 310"/>
                <a:gd name="T30" fmla="*/ 72 w 124"/>
                <a:gd name="T31" fmla="*/ 197 h 310"/>
                <a:gd name="T32" fmla="*/ 88 w 124"/>
                <a:gd name="T33" fmla="*/ 145 h 310"/>
                <a:gd name="T34" fmla="*/ 101 w 124"/>
                <a:gd name="T35" fmla="*/ 99 h 310"/>
                <a:gd name="T36" fmla="*/ 111 w 124"/>
                <a:gd name="T37" fmla="*/ 61 h 310"/>
                <a:gd name="T38" fmla="*/ 118 w 124"/>
                <a:gd name="T39" fmla="*/ 31 h 310"/>
                <a:gd name="T40" fmla="*/ 122 w 124"/>
                <a:gd name="T41" fmla="*/ 13 h 310"/>
                <a:gd name="T42" fmla="*/ 124 w 124"/>
                <a:gd name="T43" fmla="*/ 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4" h="310">
                  <a:moveTo>
                    <a:pt x="124" y="6"/>
                  </a:moveTo>
                  <a:lnTo>
                    <a:pt x="83" y="0"/>
                  </a:lnTo>
                  <a:lnTo>
                    <a:pt x="82" y="4"/>
                  </a:lnTo>
                  <a:lnTo>
                    <a:pt x="77" y="16"/>
                  </a:lnTo>
                  <a:lnTo>
                    <a:pt x="71" y="36"/>
                  </a:lnTo>
                  <a:lnTo>
                    <a:pt x="61" y="61"/>
                  </a:lnTo>
                  <a:lnTo>
                    <a:pt x="49" y="91"/>
                  </a:lnTo>
                  <a:lnTo>
                    <a:pt x="35" y="125"/>
                  </a:lnTo>
                  <a:lnTo>
                    <a:pt x="19" y="165"/>
                  </a:lnTo>
                  <a:lnTo>
                    <a:pt x="0" y="205"/>
                  </a:lnTo>
                  <a:lnTo>
                    <a:pt x="8" y="230"/>
                  </a:lnTo>
                  <a:lnTo>
                    <a:pt x="16" y="257"/>
                  </a:lnTo>
                  <a:lnTo>
                    <a:pt x="24" y="283"/>
                  </a:lnTo>
                  <a:lnTo>
                    <a:pt x="31" y="310"/>
                  </a:lnTo>
                  <a:lnTo>
                    <a:pt x="53" y="252"/>
                  </a:lnTo>
                  <a:lnTo>
                    <a:pt x="72" y="197"/>
                  </a:lnTo>
                  <a:lnTo>
                    <a:pt x="88" y="145"/>
                  </a:lnTo>
                  <a:lnTo>
                    <a:pt x="101" y="99"/>
                  </a:lnTo>
                  <a:lnTo>
                    <a:pt x="111" y="61"/>
                  </a:lnTo>
                  <a:lnTo>
                    <a:pt x="118" y="31"/>
                  </a:lnTo>
                  <a:lnTo>
                    <a:pt x="122" y="13"/>
                  </a:lnTo>
                  <a:lnTo>
                    <a:pt x="12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1" name="Freeform 99"/>
            <p:cNvSpPr>
              <a:spLocks/>
            </p:cNvSpPr>
            <p:nvPr/>
          </p:nvSpPr>
          <p:spPr bwMode="auto">
            <a:xfrm>
              <a:off x="4381" y="771"/>
              <a:ext cx="248" cy="96"/>
            </a:xfrm>
            <a:custGeom>
              <a:avLst/>
              <a:gdLst>
                <a:gd name="T0" fmla="*/ 661 w 1013"/>
                <a:gd name="T1" fmla="*/ 367 h 461"/>
                <a:gd name="T2" fmla="*/ 567 w 1013"/>
                <a:gd name="T3" fmla="*/ 359 h 461"/>
                <a:gd name="T4" fmla="*/ 459 w 1013"/>
                <a:gd name="T5" fmla="*/ 336 h 461"/>
                <a:gd name="T6" fmla="*/ 349 w 1013"/>
                <a:gd name="T7" fmla="*/ 302 h 461"/>
                <a:gd name="T8" fmla="*/ 242 w 1013"/>
                <a:gd name="T9" fmla="*/ 263 h 461"/>
                <a:gd name="T10" fmla="*/ 148 w 1013"/>
                <a:gd name="T11" fmla="*/ 223 h 461"/>
                <a:gd name="T12" fmla="*/ 78 w 1013"/>
                <a:gd name="T13" fmla="*/ 192 h 461"/>
                <a:gd name="T14" fmla="*/ 39 w 1013"/>
                <a:gd name="T15" fmla="*/ 174 h 461"/>
                <a:gd name="T16" fmla="*/ 32 w 1013"/>
                <a:gd name="T17" fmla="*/ 170 h 461"/>
                <a:gd name="T18" fmla="*/ 22 w 1013"/>
                <a:gd name="T19" fmla="*/ 168 h 461"/>
                <a:gd name="T20" fmla="*/ 8 w 1013"/>
                <a:gd name="T21" fmla="*/ 169 h 461"/>
                <a:gd name="T22" fmla="*/ 0 w 1013"/>
                <a:gd name="T23" fmla="*/ 178 h 461"/>
                <a:gd name="T24" fmla="*/ 7 w 1013"/>
                <a:gd name="T25" fmla="*/ 198 h 461"/>
                <a:gd name="T26" fmla="*/ 52 w 1013"/>
                <a:gd name="T27" fmla="*/ 231 h 461"/>
                <a:gd name="T28" fmla="*/ 130 w 1013"/>
                <a:gd name="T29" fmla="*/ 278 h 461"/>
                <a:gd name="T30" fmla="*/ 234 w 1013"/>
                <a:gd name="T31" fmla="*/ 332 h 461"/>
                <a:gd name="T32" fmla="*/ 351 w 1013"/>
                <a:gd name="T33" fmla="*/ 384 h 461"/>
                <a:gd name="T34" fmla="*/ 473 w 1013"/>
                <a:gd name="T35" fmla="*/ 427 h 461"/>
                <a:gd name="T36" fmla="*/ 590 w 1013"/>
                <a:gd name="T37" fmla="*/ 455 h 461"/>
                <a:gd name="T38" fmla="*/ 692 w 1013"/>
                <a:gd name="T39" fmla="*/ 460 h 461"/>
                <a:gd name="T40" fmla="*/ 758 w 1013"/>
                <a:gd name="T41" fmla="*/ 442 h 461"/>
                <a:gd name="T42" fmla="*/ 801 w 1013"/>
                <a:gd name="T43" fmla="*/ 417 h 461"/>
                <a:gd name="T44" fmla="*/ 843 w 1013"/>
                <a:gd name="T45" fmla="*/ 384 h 461"/>
                <a:gd name="T46" fmla="*/ 881 w 1013"/>
                <a:gd name="T47" fmla="*/ 342 h 461"/>
                <a:gd name="T48" fmla="*/ 916 w 1013"/>
                <a:gd name="T49" fmla="*/ 295 h 461"/>
                <a:gd name="T50" fmla="*/ 947 w 1013"/>
                <a:gd name="T51" fmla="*/ 243 h 461"/>
                <a:gd name="T52" fmla="*/ 975 w 1013"/>
                <a:gd name="T53" fmla="*/ 189 h 461"/>
                <a:gd name="T54" fmla="*/ 1002 w 1013"/>
                <a:gd name="T55" fmla="*/ 132 h 461"/>
                <a:gd name="T56" fmla="*/ 1006 w 1013"/>
                <a:gd name="T57" fmla="*/ 78 h 461"/>
                <a:gd name="T58" fmla="*/ 990 w 1013"/>
                <a:gd name="T59" fmla="*/ 25 h 461"/>
                <a:gd name="T60" fmla="*/ 968 w 1013"/>
                <a:gd name="T61" fmla="*/ 29 h 461"/>
                <a:gd name="T62" fmla="*/ 939 w 1013"/>
                <a:gd name="T63" fmla="*/ 89 h 461"/>
                <a:gd name="T64" fmla="*/ 906 w 1013"/>
                <a:gd name="T65" fmla="*/ 147 h 461"/>
                <a:gd name="T66" fmla="*/ 872 w 1013"/>
                <a:gd name="T67" fmla="*/ 204 h 461"/>
                <a:gd name="T68" fmla="*/ 835 w 1013"/>
                <a:gd name="T69" fmla="*/ 256 h 461"/>
                <a:gd name="T70" fmla="*/ 798 w 1013"/>
                <a:gd name="T71" fmla="*/ 299 h 461"/>
                <a:gd name="T72" fmla="*/ 759 w 1013"/>
                <a:gd name="T73" fmla="*/ 334 h 461"/>
                <a:gd name="T74" fmla="*/ 720 w 1013"/>
                <a:gd name="T75" fmla="*/ 357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13" h="461">
                  <a:moveTo>
                    <a:pt x="700" y="363"/>
                  </a:moveTo>
                  <a:lnTo>
                    <a:pt x="661" y="367"/>
                  </a:lnTo>
                  <a:lnTo>
                    <a:pt x="616" y="366"/>
                  </a:lnTo>
                  <a:lnTo>
                    <a:pt x="567" y="359"/>
                  </a:lnTo>
                  <a:lnTo>
                    <a:pt x="515" y="349"/>
                  </a:lnTo>
                  <a:lnTo>
                    <a:pt x="459" y="336"/>
                  </a:lnTo>
                  <a:lnTo>
                    <a:pt x="404" y="319"/>
                  </a:lnTo>
                  <a:lnTo>
                    <a:pt x="349" y="302"/>
                  </a:lnTo>
                  <a:lnTo>
                    <a:pt x="295" y="282"/>
                  </a:lnTo>
                  <a:lnTo>
                    <a:pt x="242" y="263"/>
                  </a:lnTo>
                  <a:lnTo>
                    <a:pt x="193" y="242"/>
                  </a:lnTo>
                  <a:lnTo>
                    <a:pt x="148" y="223"/>
                  </a:lnTo>
                  <a:lnTo>
                    <a:pt x="110" y="207"/>
                  </a:lnTo>
                  <a:lnTo>
                    <a:pt x="78" y="192"/>
                  </a:lnTo>
                  <a:lnTo>
                    <a:pt x="54" y="182"/>
                  </a:lnTo>
                  <a:lnTo>
                    <a:pt x="39" y="174"/>
                  </a:lnTo>
                  <a:lnTo>
                    <a:pt x="33" y="172"/>
                  </a:lnTo>
                  <a:lnTo>
                    <a:pt x="32" y="170"/>
                  </a:lnTo>
                  <a:lnTo>
                    <a:pt x="28" y="169"/>
                  </a:lnTo>
                  <a:lnTo>
                    <a:pt x="22" y="168"/>
                  </a:lnTo>
                  <a:lnTo>
                    <a:pt x="15" y="168"/>
                  </a:lnTo>
                  <a:lnTo>
                    <a:pt x="8" y="169"/>
                  </a:lnTo>
                  <a:lnTo>
                    <a:pt x="2" y="172"/>
                  </a:lnTo>
                  <a:lnTo>
                    <a:pt x="0" y="178"/>
                  </a:lnTo>
                  <a:lnTo>
                    <a:pt x="0" y="189"/>
                  </a:lnTo>
                  <a:lnTo>
                    <a:pt x="7" y="198"/>
                  </a:lnTo>
                  <a:lnTo>
                    <a:pt x="24" y="213"/>
                  </a:lnTo>
                  <a:lnTo>
                    <a:pt x="52" y="231"/>
                  </a:lnTo>
                  <a:lnTo>
                    <a:pt x="87" y="253"/>
                  </a:lnTo>
                  <a:lnTo>
                    <a:pt x="130" y="278"/>
                  </a:lnTo>
                  <a:lnTo>
                    <a:pt x="180" y="304"/>
                  </a:lnTo>
                  <a:lnTo>
                    <a:pt x="234" y="332"/>
                  </a:lnTo>
                  <a:lnTo>
                    <a:pt x="291" y="358"/>
                  </a:lnTo>
                  <a:lnTo>
                    <a:pt x="351" y="384"/>
                  </a:lnTo>
                  <a:lnTo>
                    <a:pt x="412" y="407"/>
                  </a:lnTo>
                  <a:lnTo>
                    <a:pt x="473" y="427"/>
                  </a:lnTo>
                  <a:lnTo>
                    <a:pt x="533" y="443"/>
                  </a:lnTo>
                  <a:lnTo>
                    <a:pt x="590" y="455"/>
                  </a:lnTo>
                  <a:lnTo>
                    <a:pt x="644" y="461"/>
                  </a:lnTo>
                  <a:lnTo>
                    <a:pt x="692" y="460"/>
                  </a:lnTo>
                  <a:lnTo>
                    <a:pt x="735" y="451"/>
                  </a:lnTo>
                  <a:lnTo>
                    <a:pt x="758" y="442"/>
                  </a:lnTo>
                  <a:lnTo>
                    <a:pt x="781" y="431"/>
                  </a:lnTo>
                  <a:lnTo>
                    <a:pt x="801" y="417"/>
                  </a:lnTo>
                  <a:lnTo>
                    <a:pt x="822" y="401"/>
                  </a:lnTo>
                  <a:lnTo>
                    <a:pt x="843" y="384"/>
                  </a:lnTo>
                  <a:lnTo>
                    <a:pt x="861" y="364"/>
                  </a:lnTo>
                  <a:lnTo>
                    <a:pt x="881" y="342"/>
                  </a:lnTo>
                  <a:lnTo>
                    <a:pt x="898" y="319"/>
                  </a:lnTo>
                  <a:lnTo>
                    <a:pt x="916" y="295"/>
                  </a:lnTo>
                  <a:lnTo>
                    <a:pt x="932" y="269"/>
                  </a:lnTo>
                  <a:lnTo>
                    <a:pt x="947" y="243"/>
                  </a:lnTo>
                  <a:lnTo>
                    <a:pt x="962" y="216"/>
                  </a:lnTo>
                  <a:lnTo>
                    <a:pt x="975" y="189"/>
                  </a:lnTo>
                  <a:lnTo>
                    <a:pt x="989" y="161"/>
                  </a:lnTo>
                  <a:lnTo>
                    <a:pt x="1002" y="132"/>
                  </a:lnTo>
                  <a:lnTo>
                    <a:pt x="1013" y="105"/>
                  </a:lnTo>
                  <a:lnTo>
                    <a:pt x="1006" y="78"/>
                  </a:lnTo>
                  <a:lnTo>
                    <a:pt x="998" y="52"/>
                  </a:lnTo>
                  <a:lnTo>
                    <a:pt x="990" y="25"/>
                  </a:lnTo>
                  <a:lnTo>
                    <a:pt x="982" y="0"/>
                  </a:lnTo>
                  <a:lnTo>
                    <a:pt x="968" y="29"/>
                  </a:lnTo>
                  <a:lnTo>
                    <a:pt x="954" y="59"/>
                  </a:lnTo>
                  <a:lnTo>
                    <a:pt x="939" y="89"/>
                  </a:lnTo>
                  <a:lnTo>
                    <a:pt x="922" y="119"/>
                  </a:lnTo>
                  <a:lnTo>
                    <a:pt x="906" y="147"/>
                  </a:lnTo>
                  <a:lnTo>
                    <a:pt x="889" y="176"/>
                  </a:lnTo>
                  <a:lnTo>
                    <a:pt x="872" y="204"/>
                  </a:lnTo>
                  <a:lnTo>
                    <a:pt x="853" y="230"/>
                  </a:lnTo>
                  <a:lnTo>
                    <a:pt x="835" y="256"/>
                  </a:lnTo>
                  <a:lnTo>
                    <a:pt x="816" y="279"/>
                  </a:lnTo>
                  <a:lnTo>
                    <a:pt x="798" y="299"/>
                  </a:lnTo>
                  <a:lnTo>
                    <a:pt x="778" y="318"/>
                  </a:lnTo>
                  <a:lnTo>
                    <a:pt x="759" y="334"/>
                  </a:lnTo>
                  <a:lnTo>
                    <a:pt x="739" y="347"/>
                  </a:lnTo>
                  <a:lnTo>
                    <a:pt x="720" y="357"/>
                  </a:lnTo>
                  <a:lnTo>
                    <a:pt x="700" y="3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2" name="Freeform 100"/>
            <p:cNvSpPr>
              <a:spLocks/>
            </p:cNvSpPr>
            <p:nvPr/>
          </p:nvSpPr>
          <p:spPr bwMode="auto">
            <a:xfrm>
              <a:off x="4365" y="582"/>
              <a:ext cx="85" cy="62"/>
            </a:xfrm>
            <a:custGeom>
              <a:avLst/>
              <a:gdLst>
                <a:gd name="T0" fmla="*/ 351 w 351"/>
                <a:gd name="T1" fmla="*/ 302 h 302"/>
                <a:gd name="T2" fmla="*/ 328 w 351"/>
                <a:gd name="T3" fmla="*/ 272 h 302"/>
                <a:gd name="T4" fmla="*/ 306 w 351"/>
                <a:gd name="T5" fmla="*/ 243 h 302"/>
                <a:gd name="T6" fmla="*/ 286 w 351"/>
                <a:gd name="T7" fmla="*/ 215 h 302"/>
                <a:gd name="T8" fmla="*/ 267 w 351"/>
                <a:gd name="T9" fmla="*/ 188 h 302"/>
                <a:gd name="T10" fmla="*/ 249 w 351"/>
                <a:gd name="T11" fmla="*/ 162 h 302"/>
                <a:gd name="T12" fmla="*/ 233 w 351"/>
                <a:gd name="T13" fmla="*/ 137 h 302"/>
                <a:gd name="T14" fmla="*/ 218 w 351"/>
                <a:gd name="T15" fmla="*/ 114 h 302"/>
                <a:gd name="T16" fmla="*/ 205 w 351"/>
                <a:gd name="T17" fmla="*/ 92 h 302"/>
                <a:gd name="T18" fmla="*/ 192 w 351"/>
                <a:gd name="T19" fmla="*/ 71 h 302"/>
                <a:gd name="T20" fmla="*/ 182 w 351"/>
                <a:gd name="T21" fmla="*/ 54 h 302"/>
                <a:gd name="T22" fmla="*/ 174 w 351"/>
                <a:gd name="T23" fmla="*/ 38 h 302"/>
                <a:gd name="T24" fmla="*/ 166 w 351"/>
                <a:gd name="T25" fmla="*/ 25 h 302"/>
                <a:gd name="T26" fmla="*/ 160 w 351"/>
                <a:gd name="T27" fmla="*/ 14 h 302"/>
                <a:gd name="T28" fmla="*/ 157 w 351"/>
                <a:gd name="T29" fmla="*/ 7 h 302"/>
                <a:gd name="T30" fmla="*/ 154 w 351"/>
                <a:gd name="T31" fmla="*/ 1 h 302"/>
                <a:gd name="T32" fmla="*/ 153 w 351"/>
                <a:gd name="T33" fmla="*/ 0 h 302"/>
                <a:gd name="T34" fmla="*/ 139 w 351"/>
                <a:gd name="T35" fmla="*/ 37 h 302"/>
                <a:gd name="T36" fmla="*/ 123 w 351"/>
                <a:gd name="T37" fmla="*/ 74 h 302"/>
                <a:gd name="T38" fmla="*/ 107 w 351"/>
                <a:gd name="T39" fmla="*/ 111 h 302"/>
                <a:gd name="T40" fmla="*/ 88 w 351"/>
                <a:gd name="T41" fmla="*/ 147 h 302"/>
                <a:gd name="T42" fmla="*/ 68 w 351"/>
                <a:gd name="T43" fmla="*/ 184 h 302"/>
                <a:gd name="T44" fmla="*/ 46 w 351"/>
                <a:gd name="T45" fmla="*/ 220 h 302"/>
                <a:gd name="T46" fmla="*/ 24 w 351"/>
                <a:gd name="T47" fmla="*/ 256 h 302"/>
                <a:gd name="T48" fmla="*/ 0 w 351"/>
                <a:gd name="T49" fmla="*/ 291 h 302"/>
                <a:gd name="T50" fmla="*/ 19 w 351"/>
                <a:gd name="T51" fmla="*/ 289 h 302"/>
                <a:gd name="T52" fmla="*/ 37 w 351"/>
                <a:gd name="T53" fmla="*/ 286 h 302"/>
                <a:gd name="T54" fmla="*/ 55 w 351"/>
                <a:gd name="T55" fmla="*/ 285 h 302"/>
                <a:gd name="T56" fmla="*/ 74 w 351"/>
                <a:gd name="T57" fmla="*/ 282 h 302"/>
                <a:gd name="T58" fmla="*/ 92 w 351"/>
                <a:gd name="T59" fmla="*/ 281 h 302"/>
                <a:gd name="T60" fmla="*/ 111 w 351"/>
                <a:gd name="T61" fmla="*/ 281 h 302"/>
                <a:gd name="T62" fmla="*/ 129 w 351"/>
                <a:gd name="T63" fmla="*/ 280 h 302"/>
                <a:gd name="T64" fmla="*/ 148 w 351"/>
                <a:gd name="T65" fmla="*/ 280 h 302"/>
                <a:gd name="T66" fmla="*/ 160 w 351"/>
                <a:gd name="T67" fmla="*/ 280 h 302"/>
                <a:gd name="T68" fmla="*/ 174 w 351"/>
                <a:gd name="T69" fmla="*/ 280 h 302"/>
                <a:gd name="T70" fmla="*/ 187 w 351"/>
                <a:gd name="T71" fmla="*/ 281 h 302"/>
                <a:gd name="T72" fmla="*/ 199 w 351"/>
                <a:gd name="T73" fmla="*/ 281 h 302"/>
                <a:gd name="T74" fmla="*/ 213 w 351"/>
                <a:gd name="T75" fmla="*/ 282 h 302"/>
                <a:gd name="T76" fmla="*/ 226 w 351"/>
                <a:gd name="T77" fmla="*/ 283 h 302"/>
                <a:gd name="T78" fmla="*/ 238 w 351"/>
                <a:gd name="T79" fmla="*/ 285 h 302"/>
                <a:gd name="T80" fmla="*/ 251 w 351"/>
                <a:gd name="T81" fmla="*/ 286 h 302"/>
                <a:gd name="T82" fmla="*/ 264 w 351"/>
                <a:gd name="T83" fmla="*/ 287 h 302"/>
                <a:gd name="T84" fmla="*/ 277 w 351"/>
                <a:gd name="T85" fmla="*/ 289 h 302"/>
                <a:gd name="T86" fmla="*/ 289 w 351"/>
                <a:gd name="T87" fmla="*/ 290 h 302"/>
                <a:gd name="T88" fmla="*/ 302 w 351"/>
                <a:gd name="T89" fmla="*/ 293 h 302"/>
                <a:gd name="T90" fmla="*/ 315 w 351"/>
                <a:gd name="T91" fmla="*/ 295 h 302"/>
                <a:gd name="T92" fmla="*/ 327 w 351"/>
                <a:gd name="T93" fmla="*/ 297 h 302"/>
                <a:gd name="T94" fmla="*/ 339 w 351"/>
                <a:gd name="T95" fmla="*/ 299 h 302"/>
                <a:gd name="T96" fmla="*/ 351 w 351"/>
                <a:gd name="T97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302">
                  <a:moveTo>
                    <a:pt x="351" y="302"/>
                  </a:moveTo>
                  <a:lnTo>
                    <a:pt x="328" y="272"/>
                  </a:lnTo>
                  <a:lnTo>
                    <a:pt x="306" y="243"/>
                  </a:lnTo>
                  <a:lnTo>
                    <a:pt x="286" y="215"/>
                  </a:lnTo>
                  <a:lnTo>
                    <a:pt x="267" y="188"/>
                  </a:lnTo>
                  <a:lnTo>
                    <a:pt x="249" y="162"/>
                  </a:lnTo>
                  <a:lnTo>
                    <a:pt x="233" y="137"/>
                  </a:lnTo>
                  <a:lnTo>
                    <a:pt x="218" y="114"/>
                  </a:lnTo>
                  <a:lnTo>
                    <a:pt x="205" y="92"/>
                  </a:lnTo>
                  <a:lnTo>
                    <a:pt x="192" y="71"/>
                  </a:lnTo>
                  <a:lnTo>
                    <a:pt x="182" y="54"/>
                  </a:lnTo>
                  <a:lnTo>
                    <a:pt x="174" y="38"/>
                  </a:lnTo>
                  <a:lnTo>
                    <a:pt x="166" y="25"/>
                  </a:lnTo>
                  <a:lnTo>
                    <a:pt x="160" y="14"/>
                  </a:lnTo>
                  <a:lnTo>
                    <a:pt x="157" y="7"/>
                  </a:lnTo>
                  <a:lnTo>
                    <a:pt x="154" y="1"/>
                  </a:lnTo>
                  <a:lnTo>
                    <a:pt x="153" y="0"/>
                  </a:lnTo>
                  <a:lnTo>
                    <a:pt x="139" y="37"/>
                  </a:lnTo>
                  <a:lnTo>
                    <a:pt x="123" y="74"/>
                  </a:lnTo>
                  <a:lnTo>
                    <a:pt x="107" y="111"/>
                  </a:lnTo>
                  <a:lnTo>
                    <a:pt x="88" y="147"/>
                  </a:lnTo>
                  <a:lnTo>
                    <a:pt x="68" y="184"/>
                  </a:lnTo>
                  <a:lnTo>
                    <a:pt x="46" y="220"/>
                  </a:lnTo>
                  <a:lnTo>
                    <a:pt x="24" y="256"/>
                  </a:lnTo>
                  <a:lnTo>
                    <a:pt x="0" y="291"/>
                  </a:lnTo>
                  <a:lnTo>
                    <a:pt x="19" y="289"/>
                  </a:lnTo>
                  <a:lnTo>
                    <a:pt x="37" y="286"/>
                  </a:lnTo>
                  <a:lnTo>
                    <a:pt x="55" y="285"/>
                  </a:lnTo>
                  <a:lnTo>
                    <a:pt x="74" y="282"/>
                  </a:lnTo>
                  <a:lnTo>
                    <a:pt x="92" y="281"/>
                  </a:lnTo>
                  <a:lnTo>
                    <a:pt x="111" y="281"/>
                  </a:lnTo>
                  <a:lnTo>
                    <a:pt x="129" y="280"/>
                  </a:lnTo>
                  <a:lnTo>
                    <a:pt x="148" y="280"/>
                  </a:lnTo>
                  <a:lnTo>
                    <a:pt x="160" y="280"/>
                  </a:lnTo>
                  <a:lnTo>
                    <a:pt x="174" y="280"/>
                  </a:lnTo>
                  <a:lnTo>
                    <a:pt x="187" y="281"/>
                  </a:lnTo>
                  <a:lnTo>
                    <a:pt x="199" y="281"/>
                  </a:lnTo>
                  <a:lnTo>
                    <a:pt x="213" y="282"/>
                  </a:lnTo>
                  <a:lnTo>
                    <a:pt x="226" y="283"/>
                  </a:lnTo>
                  <a:lnTo>
                    <a:pt x="238" y="285"/>
                  </a:lnTo>
                  <a:lnTo>
                    <a:pt x="251" y="286"/>
                  </a:lnTo>
                  <a:lnTo>
                    <a:pt x="264" y="287"/>
                  </a:lnTo>
                  <a:lnTo>
                    <a:pt x="277" y="289"/>
                  </a:lnTo>
                  <a:lnTo>
                    <a:pt x="289" y="290"/>
                  </a:lnTo>
                  <a:lnTo>
                    <a:pt x="302" y="293"/>
                  </a:lnTo>
                  <a:lnTo>
                    <a:pt x="315" y="295"/>
                  </a:lnTo>
                  <a:lnTo>
                    <a:pt x="327" y="297"/>
                  </a:lnTo>
                  <a:lnTo>
                    <a:pt x="339" y="299"/>
                  </a:lnTo>
                  <a:lnTo>
                    <a:pt x="351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3" name="Freeform 101"/>
            <p:cNvSpPr>
              <a:spLocks/>
            </p:cNvSpPr>
            <p:nvPr/>
          </p:nvSpPr>
          <p:spPr bwMode="auto">
            <a:xfrm>
              <a:off x="4184" y="640"/>
              <a:ext cx="353" cy="272"/>
            </a:xfrm>
            <a:custGeom>
              <a:avLst/>
              <a:gdLst>
                <a:gd name="T0" fmla="*/ 1076 w 1442"/>
                <a:gd name="T1" fmla="*/ 19 h 1318"/>
                <a:gd name="T2" fmla="*/ 1052 w 1442"/>
                <a:gd name="T3" fmla="*/ 15 h 1318"/>
                <a:gd name="T4" fmla="*/ 1026 w 1442"/>
                <a:gd name="T5" fmla="*/ 10 h 1318"/>
                <a:gd name="T6" fmla="*/ 1001 w 1442"/>
                <a:gd name="T7" fmla="*/ 7 h 1318"/>
                <a:gd name="T8" fmla="*/ 975 w 1442"/>
                <a:gd name="T9" fmla="*/ 5 h 1318"/>
                <a:gd name="T10" fmla="*/ 950 w 1442"/>
                <a:gd name="T11" fmla="*/ 2 h 1318"/>
                <a:gd name="T12" fmla="*/ 924 w 1442"/>
                <a:gd name="T13" fmla="*/ 1 h 1318"/>
                <a:gd name="T14" fmla="*/ 897 w 1442"/>
                <a:gd name="T15" fmla="*/ 0 h 1318"/>
                <a:gd name="T16" fmla="*/ 866 w 1442"/>
                <a:gd name="T17" fmla="*/ 0 h 1318"/>
                <a:gd name="T18" fmla="*/ 829 w 1442"/>
                <a:gd name="T19" fmla="*/ 1 h 1318"/>
                <a:gd name="T20" fmla="*/ 792 w 1442"/>
                <a:gd name="T21" fmla="*/ 5 h 1318"/>
                <a:gd name="T22" fmla="*/ 756 w 1442"/>
                <a:gd name="T23" fmla="*/ 9 h 1318"/>
                <a:gd name="T24" fmla="*/ 684 w 1442"/>
                <a:gd name="T25" fmla="*/ 84 h 1318"/>
                <a:gd name="T26" fmla="*/ 568 w 1442"/>
                <a:gd name="T27" fmla="*/ 223 h 1318"/>
                <a:gd name="T28" fmla="*/ 446 w 1442"/>
                <a:gd name="T29" fmla="*/ 350 h 1318"/>
                <a:gd name="T30" fmla="*/ 324 w 1442"/>
                <a:gd name="T31" fmla="*/ 464 h 1318"/>
                <a:gd name="T32" fmla="*/ 212 w 1442"/>
                <a:gd name="T33" fmla="*/ 560 h 1318"/>
                <a:gd name="T34" fmla="*/ 116 w 1442"/>
                <a:gd name="T35" fmla="*/ 637 h 1318"/>
                <a:gd name="T36" fmla="*/ 45 w 1442"/>
                <a:gd name="T37" fmla="*/ 690 h 1318"/>
                <a:gd name="T38" fmla="*/ 6 w 1442"/>
                <a:gd name="T39" fmla="*/ 719 h 1318"/>
                <a:gd name="T40" fmla="*/ 78 w 1442"/>
                <a:gd name="T41" fmla="*/ 757 h 1318"/>
                <a:gd name="T42" fmla="*/ 218 w 1442"/>
                <a:gd name="T43" fmla="*/ 841 h 1318"/>
                <a:gd name="T44" fmla="*/ 334 w 1442"/>
                <a:gd name="T45" fmla="*/ 936 h 1318"/>
                <a:gd name="T46" fmla="*/ 428 w 1442"/>
                <a:gd name="T47" fmla="*/ 1035 h 1318"/>
                <a:gd name="T48" fmla="*/ 502 w 1442"/>
                <a:gd name="T49" fmla="*/ 1131 h 1318"/>
                <a:gd name="T50" fmla="*/ 556 w 1442"/>
                <a:gd name="T51" fmla="*/ 1214 h 1318"/>
                <a:gd name="T52" fmla="*/ 591 w 1442"/>
                <a:gd name="T53" fmla="*/ 1277 h 1318"/>
                <a:gd name="T54" fmla="*/ 608 w 1442"/>
                <a:gd name="T55" fmla="*/ 1313 h 1318"/>
                <a:gd name="T56" fmla="*/ 631 w 1442"/>
                <a:gd name="T57" fmla="*/ 1306 h 1318"/>
                <a:gd name="T58" fmla="*/ 671 w 1442"/>
                <a:gd name="T59" fmla="*/ 1283 h 1318"/>
                <a:gd name="T60" fmla="*/ 709 w 1442"/>
                <a:gd name="T61" fmla="*/ 1259 h 1318"/>
                <a:gd name="T62" fmla="*/ 747 w 1442"/>
                <a:gd name="T63" fmla="*/ 1236 h 1318"/>
                <a:gd name="T64" fmla="*/ 783 w 1442"/>
                <a:gd name="T65" fmla="*/ 1212 h 1318"/>
                <a:gd name="T66" fmla="*/ 818 w 1442"/>
                <a:gd name="T67" fmla="*/ 1188 h 1318"/>
                <a:gd name="T68" fmla="*/ 851 w 1442"/>
                <a:gd name="T69" fmla="*/ 1163 h 1318"/>
                <a:gd name="T70" fmla="*/ 883 w 1442"/>
                <a:gd name="T71" fmla="*/ 1139 h 1318"/>
                <a:gd name="T72" fmla="*/ 937 w 1442"/>
                <a:gd name="T73" fmla="*/ 1097 h 1318"/>
                <a:gd name="T74" fmla="*/ 1010 w 1442"/>
                <a:gd name="T75" fmla="*/ 1035 h 1318"/>
                <a:gd name="T76" fmla="*/ 1075 w 1442"/>
                <a:gd name="T77" fmla="*/ 974 h 1318"/>
                <a:gd name="T78" fmla="*/ 1132 w 1442"/>
                <a:gd name="T79" fmla="*/ 915 h 1318"/>
                <a:gd name="T80" fmla="*/ 1183 w 1442"/>
                <a:gd name="T81" fmla="*/ 855 h 1318"/>
                <a:gd name="T82" fmla="*/ 1229 w 1442"/>
                <a:gd name="T83" fmla="*/ 797 h 1318"/>
                <a:gd name="T84" fmla="*/ 1268 w 1442"/>
                <a:gd name="T85" fmla="*/ 741 h 1318"/>
                <a:gd name="T86" fmla="*/ 1304 w 1442"/>
                <a:gd name="T87" fmla="*/ 688 h 1318"/>
                <a:gd name="T88" fmla="*/ 1356 w 1442"/>
                <a:gd name="T89" fmla="*/ 592 h 1318"/>
                <a:gd name="T90" fmla="*/ 1406 w 1442"/>
                <a:gd name="T91" fmla="*/ 472 h 1318"/>
                <a:gd name="T92" fmla="*/ 1432 w 1442"/>
                <a:gd name="T93" fmla="*/ 385 h 1318"/>
                <a:gd name="T94" fmla="*/ 1441 w 1442"/>
                <a:gd name="T95" fmla="*/ 336 h 1318"/>
                <a:gd name="T96" fmla="*/ 1415 w 1442"/>
                <a:gd name="T97" fmla="*/ 316 h 1318"/>
                <a:gd name="T98" fmla="*/ 1364 w 1442"/>
                <a:gd name="T99" fmla="*/ 283 h 1318"/>
                <a:gd name="T100" fmla="*/ 1315 w 1442"/>
                <a:gd name="T101" fmla="*/ 248 h 1318"/>
                <a:gd name="T102" fmla="*/ 1268 w 1442"/>
                <a:gd name="T103" fmla="*/ 210 h 1318"/>
                <a:gd name="T104" fmla="*/ 1223 w 1442"/>
                <a:gd name="T105" fmla="*/ 169 h 1318"/>
                <a:gd name="T106" fmla="*/ 1182 w 1442"/>
                <a:gd name="T107" fmla="*/ 128 h 1318"/>
                <a:gd name="T108" fmla="*/ 1142 w 1442"/>
                <a:gd name="T109" fmla="*/ 85 h 1318"/>
                <a:gd name="T110" fmla="*/ 1106 w 1442"/>
                <a:gd name="T111" fmla="*/ 43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42" h="1318">
                  <a:moveTo>
                    <a:pt x="1088" y="22"/>
                  </a:moveTo>
                  <a:lnTo>
                    <a:pt x="1076" y="19"/>
                  </a:lnTo>
                  <a:lnTo>
                    <a:pt x="1064" y="17"/>
                  </a:lnTo>
                  <a:lnTo>
                    <a:pt x="1052" y="15"/>
                  </a:lnTo>
                  <a:lnTo>
                    <a:pt x="1039" y="13"/>
                  </a:lnTo>
                  <a:lnTo>
                    <a:pt x="1026" y="10"/>
                  </a:lnTo>
                  <a:lnTo>
                    <a:pt x="1014" y="9"/>
                  </a:lnTo>
                  <a:lnTo>
                    <a:pt x="1001" y="7"/>
                  </a:lnTo>
                  <a:lnTo>
                    <a:pt x="988" y="6"/>
                  </a:lnTo>
                  <a:lnTo>
                    <a:pt x="975" y="5"/>
                  </a:lnTo>
                  <a:lnTo>
                    <a:pt x="963" y="3"/>
                  </a:lnTo>
                  <a:lnTo>
                    <a:pt x="950" y="2"/>
                  </a:lnTo>
                  <a:lnTo>
                    <a:pt x="936" y="1"/>
                  </a:lnTo>
                  <a:lnTo>
                    <a:pt x="924" y="1"/>
                  </a:lnTo>
                  <a:lnTo>
                    <a:pt x="911" y="0"/>
                  </a:lnTo>
                  <a:lnTo>
                    <a:pt x="897" y="0"/>
                  </a:lnTo>
                  <a:lnTo>
                    <a:pt x="885" y="0"/>
                  </a:lnTo>
                  <a:lnTo>
                    <a:pt x="866" y="0"/>
                  </a:lnTo>
                  <a:lnTo>
                    <a:pt x="848" y="1"/>
                  </a:lnTo>
                  <a:lnTo>
                    <a:pt x="829" y="1"/>
                  </a:lnTo>
                  <a:lnTo>
                    <a:pt x="811" y="2"/>
                  </a:lnTo>
                  <a:lnTo>
                    <a:pt x="792" y="5"/>
                  </a:lnTo>
                  <a:lnTo>
                    <a:pt x="774" y="6"/>
                  </a:lnTo>
                  <a:lnTo>
                    <a:pt x="756" y="9"/>
                  </a:lnTo>
                  <a:lnTo>
                    <a:pt x="737" y="11"/>
                  </a:lnTo>
                  <a:lnTo>
                    <a:pt x="684" y="84"/>
                  </a:lnTo>
                  <a:lnTo>
                    <a:pt x="627" y="154"/>
                  </a:lnTo>
                  <a:lnTo>
                    <a:pt x="568" y="223"/>
                  </a:lnTo>
                  <a:lnTo>
                    <a:pt x="507" y="288"/>
                  </a:lnTo>
                  <a:lnTo>
                    <a:pt x="446" y="350"/>
                  </a:lnTo>
                  <a:lnTo>
                    <a:pt x="384" y="409"/>
                  </a:lnTo>
                  <a:lnTo>
                    <a:pt x="324" y="464"/>
                  </a:lnTo>
                  <a:lnTo>
                    <a:pt x="266" y="514"/>
                  </a:lnTo>
                  <a:lnTo>
                    <a:pt x="212" y="560"/>
                  </a:lnTo>
                  <a:lnTo>
                    <a:pt x="161" y="601"/>
                  </a:lnTo>
                  <a:lnTo>
                    <a:pt x="116" y="637"/>
                  </a:lnTo>
                  <a:lnTo>
                    <a:pt x="77" y="667"/>
                  </a:lnTo>
                  <a:lnTo>
                    <a:pt x="45" y="690"/>
                  </a:lnTo>
                  <a:lnTo>
                    <a:pt x="21" y="707"/>
                  </a:lnTo>
                  <a:lnTo>
                    <a:pt x="6" y="719"/>
                  </a:lnTo>
                  <a:lnTo>
                    <a:pt x="0" y="722"/>
                  </a:lnTo>
                  <a:lnTo>
                    <a:pt x="78" y="757"/>
                  </a:lnTo>
                  <a:lnTo>
                    <a:pt x="151" y="797"/>
                  </a:lnTo>
                  <a:lnTo>
                    <a:pt x="218" y="841"/>
                  </a:lnTo>
                  <a:lnTo>
                    <a:pt x="278" y="888"/>
                  </a:lnTo>
                  <a:lnTo>
                    <a:pt x="334" y="936"/>
                  </a:lnTo>
                  <a:lnTo>
                    <a:pt x="384" y="986"/>
                  </a:lnTo>
                  <a:lnTo>
                    <a:pt x="428" y="1035"/>
                  </a:lnTo>
                  <a:lnTo>
                    <a:pt x="468" y="1084"/>
                  </a:lnTo>
                  <a:lnTo>
                    <a:pt x="502" y="1131"/>
                  </a:lnTo>
                  <a:lnTo>
                    <a:pt x="531" y="1175"/>
                  </a:lnTo>
                  <a:lnTo>
                    <a:pt x="556" y="1214"/>
                  </a:lnTo>
                  <a:lnTo>
                    <a:pt x="576" y="1249"/>
                  </a:lnTo>
                  <a:lnTo>
                    <a:pt x="591" y="1277"/>
                  </a:lnTo>
                  <a:lnTo>
                    <a:pt x="602" y="1299"/>
                  </a:lnTo>
                  <a:lnTo>
                    <a:pt x="608" y="1313"/>
                  </a:lnTo>
                  <a:lnTo>
                    <a:pt x="610" y="1318"/>
                  </a:lnTo>
                  <a:lnTo>
                    <a:pt x="631" y="1306"/>
                  </a:lnTo>
                  <a:lnTo>
                    <a:pt x="651" y="1295"/>
                  </a:lnTo>
                  <a:lnTo>
                    <a:pt x="671" y="1283"/>
                  </a:lnTo>
                  <a:lnTo>
                    <a:pt x="691" y="1270"/>
                  </a:lnTo>
                  <a:lnTo>
                    <a:pt x="709" y="1259"/>
                  </a:lnTo>
                  <a:lnTo>
                    <a:pt x="729" y="1247"/>
                  </a:lnTo>
                  <a:lnTo>
                    <a:pt x="747" y="1236"/>
                  </a:lnTo>
                  <a:lnTo>
                    <a:pt x="766" y="1223"/>
                  </a:lnTo>
                  <a:lnTo>
                    <a:pt x="783" y="1212"/>
                  </a:lnTo>
                  <a:lnTo>
                    <a:pt x="800" y="1200"/>
                  </a:lnTo>
                  <a:lnTo>
                    <a:pt x="818" y="1188"/>
                  </a:lnTo>
                  <a:lnTo>
                    <a:pt x="835" y="1176"/>
                  </a:lnTo>
                  <a:lnTo>
                    <a:pt x="851" y="1163"/>
                  </a:lnTo>
                  <a:lnTo>
                    <a:pt x="867" y="1152"/>
                  </a:lnTo>
                  <a:lnTo>
                    <a:pt x="883" y="1139"/>
                  </a:lnTo>
                  <a:lnTo>
                    <a:pt x="899" y="1128"/>
                  </a:lnTo>
                  <a:lnTo>
                    <a:pt x="937" y="1097"/>
                  </a:lnTo>
                  <a:lnTo>
                    <a:pt x="974" y="1067"/>
                  </a:lnTo>
                  <a:lnTo>
                    <a:pt x="1010" y="1035"/>
                  </a:lnTo>
                  <a:lnTo>
                    <a:pt x="1042" y="1006"/>
                  </a:lnTo>
                  <a:lnTo>
                    <a:pt x="1075" y="974"/>
                  </a:lnTo>
                  <a:lnTo>
                    <a:pt x="1103" y="944"/>
                  </a:lnTo>
                  <a:lnTo>
                    <a:pt x="1132" y="915"/>
                  </a:lnTo>
                  <a:lnTo>
                    <a:pt x="1159" y="885"/>
                  </a:lnTo>
                  <a:lnTo>
                    <a:pt x="1183" y="855"/>
                  </a:lnTo>
                  <a:lnTo>
                    <a:pt x="1207" y="826"/>
                  </a:lnTo>
                  <a:lnTo>
                    <a:pt x="1229" y="797"/>
                  </a:lnTo>
                  <a:lnTo>
                    <a:pt x="1250" y="769"/>
                  </a:lnTo>
                  <a:lnTo>
                    <a:pt x="1268" y="741"/>
                  </a:lnTo>
                  <a:lnTo>
                    <a:pt x="1286" y="714"/>
                  </a:lnTo>
                  <a:lnTo>
                    <a:pt x="1304" y="688"/>
                  </a:lnTo>
                  <a:lnTo>
                    <a:pt x="1319" y="661"/>
                  </a:lnTo>
                  <a:lnTo>
                    <a:pt x="1356" y="592"/>
                  </a:lnTo>
                  <a:lnTo>
                    <a:pt x="1384" y="529"/>
                  </a:lnTo>
                  <a:lnTo>
                    <a:pt x="1406" y="472"/>
                  </a:lnTo>
                  <a:lnTo>
                    <a:pt x="1422" y="424"/>
                  </a:lnTo>
                  <a:lnTo>
                    <a:pt x="1432" y="385"/>
                  </a:lnTo>
                  <a:lnTo>
                    <a:pt x="1438" y="355"/>
                  </a:lnTo>
                  <a:lnTo>
                    <a:pt x="1441" y="336"/>
                  </a:lnTo>
                  <a:lnTo>
                    <a:pt x="1442" y="331"/>
                  </a:lnTo>
                  <a:lnTo>
                    <a:pt x="1415" y="316"/>
                  </a:lnTo>
                  <a:lnTo>
                    <a:pt x="1389" y="299"/>
                  </a:lnTo>
                  <a:lnTo>
                    <a:pt x="1364" y="283"/>
                  </a:lnTo>
                  <a:lnTo>
                    <a:pt x="1339" y="265"/>
                  </a:lnTo>
                  <a:lnTo>
                    <a:pt x="1315" y="248"/>
                  </a:lnTo>
                  <a:lnTo>
                    <a:pt x="1291" y="228"/>
                  </a:lnTo>
                  <a:lnTo>
                    <a:pt x="1268" y="210"/>
                  </a:lnTo>
                  <a:lnTo>
                    <a:pt x="1245" y="189"/>
                  </a:lnTo>
                  <a:lnTo>
                    <a:pt x="1223" y="169"/>
                  </a:lnTo>
                  <a:lnTo>
                    <a:pt x="1202" y="149"/>
                  </a:lnTo>
                  <a:lnTo>
                    <a:pt x="1182" y="128"/>
                  </a:lnTo>
                  <a:lnTo>
                    <a:pt x="1161" y="106"/>
                  </a:lnTo>
                  <a:lnTo>
                    <a:pt x="1142" y="85"/>
                  </a:lnTo>
                  <a:lnTo>
                    <a:pt x="1124" y="64"/>
                  </a:lnTo>
                  <a:lnTo>
                    <a:pt x="1106" y="43"/>
                  </a:lnTo>
                  <a:lnTo>
                    <a:pt x="108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4" name="Freeform 102"/>
            <p:cNvSpPr>
              <a:spLocks/>
            </p:cNvSpPr>
            <p:nvPr/>
          </p:nvSpPr>
          <p:spPr bwMode="auto">
            <a:xfrm>
              <a:off x="4388" y="613"/>
              <a:ext cx="35" cy="28"/>
            </a:xfrm>
            <a:custGeom>
              <a:avLst/>
              <a:gdLst>
                <a:gd name="T0" fmla="*/ 139 w 139"/>
                <a:gd name="T1" fmla="*/ 133 h 133"/>
                <a:gd name="T2" fmla="*/ 121 w 139"/>
                <a:gd name="T3" fmla="*/ 105 h 133"/>
                <a:gd name="T4" fmla="*/ 106 w 139"/>
                <a:gd name="T5" fmla="*/ 80 h 133"/>
                <a:gd name="T6" fmla="*/ 92 w 139"/>
                <a:gd name="T7" fmla="*/ 56 h 133"/>
                <a:gd name="T8" fmla="*/ 82 w 139"/>
                <a:gd name="T9" fmla="*/ 37 h 133"/>
                <a:gd name="T10" fmla="*/ 74 w 139"/>
                <a:gd name="T11" fmla="*/ 22 h 133"/>
                <a:gd name="T12" fmla="*/ 67 w 139"/>
                <a:gd name="T13" fmla="*/ 10 h 133"/>
                <a:gd name="T14" fmla="*/ 63 w 139"/>
                <a:gd name="T15" fmla="*/ 2 h 133"/>
                <a:gd name="T16" fmla="*/ 62 w 139"/>
                <a:gd name="T17" fmla="*/ 0 h 133"/>
                <a:gd name="T18" fmla="*/ 56 w 139"/>
                <a:gd name="T19" fmla="*/ 16 h 133"/>
                <a:gd name="T20" fmla="*/ 49 w 139"/>
                <a:gd name="T21" fmla="*/ 32 h 133"/>
                <a:gd name="T22" fmla="*/ 42 w 139"/>
                <a:gd name="T23" fmla="*/ 48 h 133"/>
                <a:gd name="T24" fmla="*/ 34 w 139"/>
                <a:gd name="T25" fmla="*/ 65 h 133"/>
                <a:gd name="T26" fmla="*/ 26 w 139"/>
                <a:gd name="T27" fmla="*/ 81 h 133"/>
                <a:gd name="T28" fmla="*/ 18 w 139"/>
                <a:gd name="T29" fmla="*/ 97 h 133"/>
                <a:gd name="T30" fmla="*/ 9 w 139"/>
                <a:gd name="T31" fmla="*/ 113 h 133"/>
                <a:gd name="T32" fmla="*/ 0 w 139"/>
                <a:gd name="T33" fmla="*/ 129 h 133"/>
                <a:gd name="T34" fmla="*/ 7 w 139"/>
                <a:gd name="T35" fmla="*/ 129 h 133"/>
                <a:gd name="T36" fmla="*/ 13 w 139"/>
                <a:gd name="T37" fmla="*/ 128 h 133"/>
                <a:gd name="T38" fmla="*/ 19 w 139"/>
                <a:gd name="T39" fmla="*/ 128 h 133"/>
                <a:gd name="T40" fmla="*/ 25 w 139"/>
                <a:gd name="T41" fmla="*/ 128 h 133"/>
                <a:gd name="T42" fmla="*/ 31 w 139"/>
                <a:gd name="T43" fmla="*/ 128 h 133"/>
                <a:gd name="T44" fmla="*/ 38 w 139"/>
                <a:gd name="T45" fmla="*/ 128 h 133"/>
                <a:gd name="T46" fmla="*/ 44 w 139"/>
                <a:gd name="T47" fmla="*/ 128 h 133"/>
                <a:gd name="T48" fmla="*/ 51 w 139"/>
                <a:gd name="T49" fmla="*/ 128 h 133"/>
                <a:gd name="T50" fmla="*/ 62 w 139"/>
                <a:gd name="T51" fmla="*/ 128 h 133"/>
                <a:gd name="T52" fmla="*/ 72 w 139"/>
                <a:gd name="T53" fmla="*/ 128 h 133"/>
                <a:gd name="T54" fmla="*/ 84 w 139"/>
                <a:gd name="T55" fmla="*/ 128 h 133"/>
                <a:gd name="T56" fmla="*/ 95 w 139"/>
                <a:gd name="T57" fmla="*/ 129 h 133"/>
                <a:gd name="T58" fmla="*/ 107 w 139"/>
                <a:gd name="T59" fmla="*/ 129 h 133"/>
                <a:gd name="T60" fmla="*/ 117 w 139"/>
                <a:gd name="T61" fmla="*/ 130 h 133"/>
                <a:gd name="T62" fmla="*/ 129 w 139"/>
                <a:gd name="T63" fmla="*/ 131 h 133"/>
                <a:gd name="T64" fmla="*/ 139 w 139"/>
                <a:gd name="T6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9" h="133">
                  <a:moveTo>
                    <a:pt x="139" y="133"/>
                  </a:moveTo>
                  <a:lnTo>
                    <a:pt x="121" y="105"/>
                  </a:lnTo>
                  <a:lnTo>
                    <a:pt x="106" y="80"/>
                  </a:lnTo>
                  <a:lnTo>
                    <a:pt x="92" y="56"/>
                  </a:lnTo>
                  <a:lnTo>
                    <a:pt x="82" y="37"/>
                  </a:lnTo>
                  <a:lnTo>
                    <a:pt x="74" y="22"/>
                  </a:lnTo>
                  <a:lnTo>
                    <a:pt x="67" y="10"/>
                  </a:lnTo>
                  <a:lnTo>
                    <a:pt x="63" y="2"/>
                  </a:lnTo>
                  <a:lnTo>
                    <a:pt x="62" y="0"/>
                  </a:lnTo>
                  <a:lnTo>
                    <a:pt x="56" y="16"/>
                  </a:lnTo>
                  <a:lnTo>
                    <a:pt x="49" y="32"/>
                  </a:lnTo>
                  <a:lnTo>
                    <a:pt x="42" y="48"/>
                  </a:lnTo>
                  <a:lnTo>
                    <a:pt x="34" y="65"/>
                  </a:lnTo>
                  <a:lnTo>
                    <a:pt x="26" y="81"/>
                  </a:lnTo>
                  <a:lnTo>
                    <a:pt x="18" y="97"/>
                  </a:lnTo>
                  <a:lnTo>
                    <a:pt x="9" y="113"/>
                  </a:lnTo>
                  <a:lnTo>
                    <a:pt x="0" y="129"/>
                  </a:lnTo>
                  <a:lnTo>
                    <a:pt x="7" y="129"/>
                  </a:lnTo>
                  <a:lnTo>
                    <a:pt x="13" y="128"/>
                  </a:lnTo>
                  <a:lnTo>
                    <a:pt x="19" y="128"/>
                  </a:lnTo>
                  <a:lnTo>
                    <a:pt x="25" y="128"/>
                  </a:lnTo>
                  <a:lnTo>
                    <a:pt x="31" y="128"/>
                  </a:lnTo>
                  <a:lnTo>
                    <a:pt x="38" y="128"/>
                  </a:lnTo>
                  <a:lnTo>
                    <a:pt x="44" y="128"/>
                  </a:lnTo>
                  <a:lnTo>
                    <a:pt x="51" y="128"/>
                  </a:lnTo>
                  <a:lnTo>
                    <a:pt x="62" y="128"/>
                  </a:lnTo>
                  <a:lnTo>
                    <a:pt x="72" y="128"/>
                  </a:lnTo>
                  <a:lnTo>
                    <a:pt x="84" y="128"/>
                  </a:lnTo>
                  <a:lnTo>
                    <a:pt x="95" y="129"/>
                  </a:lnTo>
                  <a:lnTo>
                    <a:pt x="107" y="129"/>
                  </a:lnTo>
                  <a:lnTo>
                    <a:pt x="117" y="130"/>
                  </a:lnTo>
                  <a:lnTo>
                    <a:pt x="129" y="131"/>
                  </a:lnTo>
                  <a:lnTo>
                    <a:pt x="139" y="133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5" name="Freeform 103"/>
            <p:cNvSpPr>
              <a:spLocks/>
            </p:cNvSpPr>
            <p:nvPr/>
          </p:nvSpPr>
          <p:spPr bwMode="auto">
            <a:xfrm>
              <a:off x="4220" y="640"/>
              <a:ext cx="296" cy="251"/>
            </a:xfrm>
            <a:custGeom>
              <a:avLst/>
              <a:gdLst>
                <a:gd name="T0" fmla="*/ 65 w 1207"/>
                <a:gd name="T1" fmla="*/ 736 h 1216"/>
                <a:gd name="T2" fmla="*/ 178 w 1207"/>
                <a:gd name="T3" fmla="*/ 811 h 1216"/>
                <a:gd name="T4" fmla="*/ 272 w 1207"/>
                <a:gd name="T5" fmla="*/ 894 h 1216"/>
                <a:gd name="T6" fmla="*/ 349 w 1207"/>
                <a:gd name="T7" fmla="*/ 979 h 1216"/>
                <a:gd name="T8" fmla="*/ 409 w 1207"/>
                <a:gd name="T9" fmla="*/ 1060 h 1216"/>
                <a:gd name="T10" fmla="*/ 453 w 1207"/>
                <a:gd name="T11" fmla="*/ 1130 h 1216"/>
                <a:gd name="T12" fmla="*/ 482 w 1207"/>
                <a:gd name="T13" fmla="*/ 1183 h 1216"/>
                <a:gd name="T14" fmla="*/ 496 w 1207"/>
                <a:gd name="T15" fmla="*/ 1213 h 1216"/>
                <a:gd name="T16" fmla="*/ 615 w 1207"/>
                <a:gd name="T17" fmla="*/ 1145 h 1216"/>
                <a:gd name="T18" fmla="*/ 810 w 1207"/>
                <a:gd name="T19" fmla="*/ 999 h 1216"/>
                <a:gd name="T20" fmla="*/ 957 w 1207"/>
                <a:gd name="T21" fmla="*/ 853 h 1216"/>
                <a:gd name="T22" fmla="*/ 1063 w 1207"/>
                <a:gd name="T23" fmla="*/ 716 h 1216"/>
                <a:gd name="T24" fmla="*/ 1134 w 1207"/>
                <a:gd name="T25" fmla="*/ 594 h 1216"/>
                <a:gd name="T26" fmla="*/ 1177 w 1207"/>
                <a:gd name="T27" fmla="*/ 493 h 1216"/>
                <a:gd name="T28" fmla="*/ 1199 w 1207"/>
                <a:gd name="T29" fmla="*/ 419 h 1216"/>
                <a:gd name="T30" fmla="*/ 1206 w 1207"/>
                <a:gd name="T31" fmla="*/ 379 h 1216"/>
                <a:gd name="T32" fmla="*/ 1175 w 1207"/>
                <a:gd name="T33" fmla="*/ 355 h 1216"/>
                <a:gd name="T34" fmla="*/ 1113 w 1207"/>
                <a:gd name="T35" fmla="*/ 313 h 1216"/>
                <a:gd name="T36" fmla="*/ 1056 w 1207"/>
                <a:gd name="T37" fmla="*/ 268 h 1216"/>
                <a:gd name="T38" fmla="*/ 1005 w 1207"/>
                <a:gd name="T39" fmla="*/ 220 h 1216"/>
                <a:gd name="T40" fmla="*/ 956 w 1207"/>
                <a:gd name="T41" fmla="*/ 170 h 1216"/>
                <a:gd name="T42" fmla="*/ 914 w 1207"/>
                <a:gd name="T43" fmla="*/ 121 h 1216"/>
                <a:gd name="T44" fmla="*/ 876 w 1207"/>
                <a:gd name="T45" fmla="*/ 72 h 1216"/>
                <a:gd name="T46" fmla="*/ 842 w 1207"/>
                <a:gd name="T47" fmla="*/ 26 h 1216"/>
                <a:gd name="T48" fmla="*/ 817 w 1207"/>
                <a:gd name="T49" fmla="*/ 3 h 1216"/>
                <a:gd name="T50" fmla="*/ 795 w 1207"/>
                <a:gd name="T51" fmla="*/ 1 h 1216"/>
                <a:gd name="T52" fmla="*/ 772 w 1207"/>
                <a:gd name="T53" fmla="*/ 0 h 1216"/>
                <a:gd name="T54" fmla="*/ 750 w 1207"/>
                <a:gd name="T55" fmla="*/ 0 h 1216"/>
                <a:gd name="T56" fmla="*/ 732 w 1207"/>
                <a:gd name="T57" fmla="*/ 0 h 1216"/>
                <a:gd name="T58" fmla="*/ 719 w 1207"/>
                <a:gd name="T59" fmla="*/ 0 h 1216"/>
                <a:gd name="T60" fmla="*/ 707 w 1207"/>
                <a:gd name="T61" fmla="*/ 0 h 1216"/>
                <a:gd name="T62" fmla="*/ 695 w 1207"/>
                <a:gd name="T63" fmla="*/ 1 h 1216"/>
                <a:gd name="T64" fmla="*/ 645 w 1207"/>
                <a:gd name="T65" fmla="*/ 68 h 1216"/>
                <a:gd name="T66" fmla="*/ 546 w 1207"/>
                <a:gd name="T67" fmla="*/ 200 h 1216"/>
                <a:gd name="T68" fmla="*/ 436 w 1207"/>
                <a:gd name="T69" fmla="*/ 324 h 1216"/>
                <a:gd name="T70" fmla="*/ 322 w 1207"/>
                <a:gd name="T71" fmla="*/ 436 h 1216"/>
                <a:gd name="T72" fmla="*/ 212 w 1207"/>
                <a:gd name="T73" fmla="*/ 534 h 1216"/>
                <a:gd name="T74" fmla="*/ 118 w 1207"/>
                <a:gd name="T75" fmla="*/ 614 h 1216"/>
                <a:gd name="T76" fmla="*/ 45 w 1207"/>
                <a:gd name="T77" fmla="*/ 670 h 1216"/>
                <a:gd name="T78" fmla="*/ 6 w 1207"/>
                <a:gd name="T79" fmla="*/ 700 h 1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07" h="1216">
                  <a:moveTo>
                    <a:pt x="0" y="704"/>
                  </a:moveTo>
                  <a:lnTo>
                    <a:pt x="65" y="736"/>
                  </a:lnTo>
                  <a:lnTo>
                    <a:pt x="124" y="772"/>
                  </a:lnTo>
                  <a:lnTo>
                    <a:pt x="178" y="811"/>
                  </a:lnTo>
                  <a:lnTo>
                    <a:pt x="227" y="851"/>
                  </a:lnTo>
                  <a:lnTo>
                    <a:pt x="272" y="894"/>
                  </a:lnTo>
                  <a:lnTo>
                    <a:pt x="314" y="936"/>
                  </a:lnTo>
                  <a:lnTo>
                    <a:pt x="349" y="979"/>
                  </a:lnTo>
                  <a:lnTo>
                    <a:pt x="381" y="1021"/>
                  </a:lnTo>
                  <a:lnTo>
                    <a:pt x="409" y="1060"/>
                  </a:lnTo>
                  <a:lnTo>
                    <a:pt x="433" y="1097"/>
                  </a:lnTo>
                  <a:lnTo>
                    <a:pt x="453" y="1130"/>
                  </a:lnTo>
                  <a:lnTo>
                    <a:pt x="469" y="1159"/>
                  </a:lnTo>
                  <a:lnTo>
                    <a:pt x="482" y="1183"/>
                  </a:lnTo>
                  <a:lnTo>
                    <a:pt x="490" y="1201"/>
                  </a:lnTo>
                  <a:lnTo>
                    <a:pt x="496" y="1213"/>
                  </a:lnTo>
                  <a:lnTo>
                    <a:pt x="497" y="1216"/>
                  </a:lnTo>
                  <a:lnTo>
                    <a:pt x="615" y="1145"/>
                  </a:lnTo>
                  <a:lnTo>
                    <a:pt x="719" y="1072"/>
                  </a:lnTo>
                  <a:lnTo>
                    <a:pt x="810" y="999"/>
                  </a:lnTo>
                  <a:lnTo>
                    <a:pt x="889" y="926"/>
                  </a:lnTo>
                  <a:lnTo>
                    <a:pt x="957" y="853"/>
                  </a:lnTo>
                  <a:lnTo>
                    <a:pt x="1015" y="784"/>
                  </a:lnTo>
                  <a:lnTo>
                    <a:pt x="1063" y="716"/>
                  </a:lnTo>
                  <a:lnTo>
                    <a:pt x="1102" y="653"/>
                  </a:lnTo>
                  <a:lnTo>
                    <a:pt x="1134" y="594"/>
                  </a:lnTo>
                  <a:lnTo>
                    <a:pt x="1159" y="540"/>
                  </a:lnTo>
                  <a:lnTo>
                    <a:pt x="1177" y="493"/>
                  </a:lnTo>
                  <a:lnTo>
                    <a:pt x="1190" y="451"/>
                  </a:lnTo>
                  <a:lnTo>
                    <a:pt x="1199" y="419"/>
                  </a:lnTo>
                  <a:lnTo>
                    <a:pt x="1204" y="394"/>
                  </a:lnTo>
                  <a:lnTo>
                    <a:pt x="1206" y="379"/>
                  </a:lnTo>
                  <a:lnTo>
                    <a:pt x="1207" y="373"/>
                  </a:lnTo>
                  <a:lnTo>
                    <a:pt x="1175" y="355"/>
                  </a:lnTo>
                  <a:lnTo>
                    <a:pt x="1144" y="335"/>
                  </a:lnTo>
                  <a:lnTo>
                    <a:pt x="1113" y="313"/>
                  </a:lnTo>
                  <a:lnTo>
                    <a:pt x="1084" y="291"/>
                  </a:lnTo>
                  <a:lnTo>
                    <a:pt x="1056" y="268"/>
                  </a:lnTo>
                  <a:lnTo>
                    <a:pt x="1030" y="245"/>
                  </a:lnTo>
                  <a:lnTo>
                    <a:pt x="1005" y="220"/>
                  </a:lnTo>
                  <a:lnTo>
                    <a:pt x="979" y="196"/>
                  </a:lnTo>
                  <a:lnTo>
                    <a:pt x="956" y="170"/>
                  </a:lnTo>
                  <a:lnTo>
                    <a:pt x="934" y="146"/>
                  </a:lnTo>
                  <a:lnTo>
                    <a:pt x="914" y="121"/>
                  </a:lnTo>
                  <a:lnTo>
                    <a:pt x="894" y="97"/>
                  </a:lnTo>
                  <a:lnTo>
                    <a:pt x="876" y="72"/>
                  </a:lnTo>
                  <a:lnTo>
                    <a:pt x="858" y="49"/>
                  </a:lnTo>
                  <a:lnTo>
                    <a:pt x="842" y="26"/>
                  </a:lnTo>
                  <a:lnTo>
                    <a:pt x="827" y="5"/>
                  </a:lnTo>
                  <a:lnTo>
                    <a:pt x="817" y="3"/>
                  </a:lnTo>
                  <a:lnTo>
                    <a:pt x="805" y="2"/>
                  </a:lnTo>
                  <a:lnTo>
                    <a:pt x="795" y="1"/>
                  </a:lnTo>
                  <a:lnTo>
                    <a:pt x="783" y="1"/>
                  </a:lnTo>
                  <a:lnTo>
                    <a:pt x="772" y="0"/>
                  </a:lnTo>
                  <a:lnTo>
                    <a:pt x="760" y="0"/>
                  </a:lnTo>
                  <a:lnTo>
                    <a:pt x="750" y="0"/>
                  </a:lnTo>
                  <a:lnTo>
                    <a:pt x="739" y="0"/>
                  </a:lnTo>
                  <a:lnTo>
                    <a:pt x="732" y="0"/>
                  </a:lnTo>
                  <a:lnTo>
                    <a:pt x="726" y="0"/>
                  </a:lnTo>
                  <a:lnTo>
                    <a:pt x="719" y="0"/>
                  </a:lnTo>
                  <a:lnTo>
                    <a:pt x="713" y="0"/>
                  </a:lnTo>
                  <a:lnTo>
                    <a:pt x="707" y="0"/>
                  </a:lnTo>
                  <a:lnTo>
                    <a:pt x="701" y="0"/>
                  </a:lnTo>
                  <a:lnTo>
                    <a:pt x="695" y="1"/>
                  </a:lnTo>
                  <a:lnTo>
                    <a:pt x="688" y="1"/>
                  </a:lnTo>
                  <a:lnTo>
                    <a:pt x="645" y="68"/>
                  </a:lnTo>
                  <a:lnTo>
                    <a:pt x="598" y="135"/>
                  </a:lnTo>
                  <a:lnTo>
                    <a:pt x="546" y="200"/>
                  </a:lnTo>
                  <a:lnTo>
                    <a:pt x="492" y="263"/>
                  </a:lnTo>
                  <a:lnTo>
                    <a:pt x="436" y="324"/>
                  </a:lnTo>
                  <a:lnTo>
                    <a:pt x="378" y="382"/>
                  </a:lnTo>
                  <a:lnTo>
                    <a:pt x="322" y="436"/>
                  </a:lnTo>
                  <a:lnTo>
                    <a:pt x="265" y="487"/>
                  </a:lnTo>
                  <a:lnTo>
                    <a:pt x="212" y="534"/>
                  </a:lnTo>
                  <a:lnTo>
                    <a:pt x="163" y="577"/>
                  </a:lnTo>
                  <a:lnTo>
                    <a:pt x="118" y="614"/>
                  </a:lnTo>
                  <a:lnTo>
                    <a:pt x="79" y="645"/>
                  </a:lnTo>
                  <a:lnTo>
                    <a:pt x="45" y="670"/>
                  </a:lnTo>
                  <a:lnTo>
                    <a:pt x="21" y="689"/>
                  </a:lnTo>
                  <a:lnTo>
                    <a:pt x="6" y="700"/>
                  </a:lnTo>
                  <a:lnTo>
                    <a:pt x="0" y="704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6" name="Freeform 104"/>
            <p:cNvSpPr>
              <a:spLocks/>
            </p:cNvSpPr>
            <p:nvPr/>
          </p:nvSpPr>
          <p:spPr bwMode="auto">
            <a:xfrm>
              <a:off x="4373" y="649"/>
              <a:ext cx="66" cy="63"/>
            </a:xfrm>
            <a:custGeom>
              <a:avLst/>
              <a:gdLst>
                <a:gd name="T0" fmla="*/ 97 w 270"/>
                <a:gd name="T1" fmla="*/ 29 h 306"/>
                <a:gd name="T2" fmla="*/ 75 w 270"/>
                <a:gd name="T3" fmla="*/ 40 h 306"/>
                <a:gd name="T4" fmla="*/ 65 w 270"/>
                <a:gd name="T5" fmla="*/ 77 h 306"/>
                <a:gd name="T6" fmla="*/ 47 w 270"/>
                <a:gd name="T7" fmla="*/ 85 h 306"/>
                <a:gd name="T8" fmla="*/ 35 w 270"/>
                <a:gd name="T9" fmla="*/ 110 h 306"/>
                <a:gd name="T10" fmla="*/ 25 w 270"/>
                <a:gd name="T11" fmla="*/ 124 h 306"/>
                <a:gd name="T12" fmla="*/ 13 w 270"/>
                <a:gd name="T13" fmla="*/ 127 h 306"/>
                <a:gd name="T14" fmla="*/ 4 w 270"/>
                <a:gd name="T15" fmla="*/ 133 h 306"/>
                <a:gd name="T16" fmla="*/ 0 w 270"/>
                <a:gd name="T17" fmla="*/ 150 h 306"/>
                <a:gd name="T18" fmla="*/ 13 w 270"/>
                <a:gd name="T19" fmla="*/ 165 h 306"/>
                <a:gd name="T20" fmla="*/ 32 w 270"/>
                <a:gd name="T21" fmla="*/ 169 h 306"/>
                <a:gd name="T22" fmla="*/ 32 w 270"/>
                <a:gd name="T23" fmla="*/ 185 h 306"/>
                <a:gd name="T24" fmla="*/ 30 w 270"/>
                <a:gd name="T25" fmla="*/ 206 h 306"/>
                <a:gd name="T26" fmla="*/ 37 w 270"/>
                <a:gd name="T27" fmla="*/ 222 h 306"/>
                <a:gd name="T28" fmla="*/ 58 w 270"/>
                <a:gd name="T29" fmla="*/ 226 h 306"/>
                <a:gd name="T30" fmla="*/ 71 w 270"/>
                <a:gd name="T31" fmla="*/ 241 h 306"/>
                <a:gd name="T32" fmla="*/ 78 w 270"/>
                <a:gd name="T33" fmla="*/ 260 h 306"/>
                <a:gd name="T34" fmla="*/ 86 w 270"/>
                <a:gd name="T35" fmla="*/ 270 h 306"/>
                <a:gd name="T36" fmla="*/ 105 w 270"/>
                <a:gd name="T37" fmla="*/ 267 h 306"/>
                <a:gd name="T38" fmla="*/ 117 w 270"/>
                <a:gd name="T39" fmla="*/ 277 h 306"/>
                <a:gd name="T40" fmla="*/ 124 w 270"/>
                <a:gd name="T41" fmla="*/ 296 h 306"/>
                <a:gd name="T42" fmla="*/ 135 w 270"/>
                <a:gd name="T43" fmla="*/ 306 h 306"/>
                <a:gd name="T44" fmla="*/ 154 w 270"/>
                <a:gd name="T45" fmla="*/ 297 h 306"/>
                <a:gd name="T46" fmla="*/ 164 w 270"/>
                <a:gd name="T47" fmla="*/ 279 h 306"/>
                <a:gd name="T48" fmla="*/ 170 w 270"/>
                <a:gd name="T49" fmla="*/ 263 h 306"/>
                <a:gd name="T50" fmla="*/ 179 w 270"/>
                <a:gd name="T51" fmla="*/ 256 h 306"/>
                <a:gd name="T52" fmla="*/ 194 w 270"/>
                <a:gd name="T53" fmla="*/ 261 h 306"/>
                <a:gd name="T54" fmla="*/ 207 w 270"/>
                <a:gd name="T55" fmla="*/ 260 h 306"/>
                <a:gd name="T56" fmla="*/ 217 w 270"/>
                <a:gd name="T57" fmla="*/ 252 h 306"/>
                <a:gd name="T58" fmla="*/ 219 w 270"/>
                <a:gd name="T59" fmla="*/ 236 h 306"/>
                <a:gd name="T60" fmla="*/ 216 w 270"/>
                <a:gd name="T61" fmla="*/ 217 h 306"/>
                <a:gd name="T62" fmla="*/ 225 w 270"/>
                <a:gd name="T63" fmla="*/ 209 h 306"/>
                <a:gd name="T64" fmla="*/ 241 w 270"/>
                <a:gd name="T65" fmla="*/ 203 h 306"/>
                <a:gd name="T66" fmla="*/ 253 w 270"/>
                <a:gd name="T67" fmla="*/ 195 h 306"/>
                <a:gd name="T68" fmla="*/ 255 w 270"/>
                <a:gd name="T69" fmla="*/ 164 h 306"/>
                <a:gd name="T70" fmla="*/ 270 w 270"/>
                <a:gd name="T71" fmla="*/ 150 h 306"/>
                <a:gd name="T72" fmla="*/ 263 w 270"/>
                <a:gd name="T73" fmla="*/ 127 h 306"/>
                <a:gd name="T74" fmla="*/ 246 w 270"/>
                <a:gd name="T75" fmla="*/ 120 h 306"/>
                <a:gd name="T76" fmla="*/ 245 w 270"/>
                <a:gd name="T77" fmla="*/ 95 h 306"/>
                <a:gd name="T78" fmla="*/ 233 w 270"/>
                <a:gd name="T79" fmla="*/ 70 h 306"/>
                <a:gd name="T80" fmla="*/ 212 w 270"/>
                <a:gd name="T81" fmla="*/ 73 h 306"/>
                <a:gd name="T82" fmla="*/ 209 w 270"/>
                <a:gd name="T83" fmla="*/ 63 h 306"/>
                <a:gd name="T84" fmla="*/ 208 w 270"/>
                <a:gd name="T85" fmla="*/ 44 h 306"/>
                <a:gd name="T86" fmla="*/ 200 w 270"/>
                <a:gd name="T87" fmla="*/ 33 h 306"/>
                <a:gd name="T88" fmla="*/ 180 w 270"/>
                <a:gd name="T89" fmla="*/ 36 h 306"/>
                <a:gd name="T90" fmla="*/ 174 w 270"/>
                <a:gd name="T91" fmla="*/ 26 h 306"/>
                <a:gd name="T92" fmla="*/ 173 w 270"/>
                <a:gd name="T93" fmla="*/ 9 h 306"/>
                <a:gd name="T94" fmla="*/ 163 w 270"/>
                <a:gd name="T95" fmla="*/ 2 h 306"/>
                <a:gd name="T96" fmla="*/ 144 w 270"/>
                <a:gd name="T97" fmla="*/ 8 h 306"/>
                <a:gd name="T98" fmla="*/ 132 w 270"/>
                <a:gd name="T99" fmla="*/ 3 h 306"/>
                <a:gd name="T100" fmla="*/ 118 w 270"/>
                <a:gd name="T101" fmla="*/ 0 h 306"/>
                <a:gd name="T102" fmla="*/ 106 w 270"/>
                <a:gd name="T103" fmla="*/ 1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0" h="306">
                  <a:moveTo>
                    <a:pt x="102" y="31"/>
                  </a:moveTo>
                  <a:lnTo>
                    <a:pt x="97" y="29"/>
                  </a:lnTo>
                  <a:lnTo>
                    <a:pt x="87" y="31"/>
                  </a:lnTo>
                  <a:lnTo>
                    <a:pt x="75" y="40"/>
                  </a:lnTo>
                  <a:lnTo>
                    <a:pt x="70" y="62"/>
                  </a:lnTo>
                  <a:lnTo>
                    <a:pt x="65" y="77"/>
                  </a:lnTo>
                  <a:lnTo>
                    <a:pt x="57" y="81"/>
                  </a:lnTo>
                  <a:lnTo>
                    <a:pt x="47" y="85"/>
                  </a:lnTo>
                  <a:lnTo>
                    <a:pt x="40" y="97"/>
                  </a:lnTo>
                  <a:lnTo>
                    <a:pt x="35" y="110"/>
                  </a:lnTo>
                  <a:lnTo>
                    <a:pt x="30" y="119"/>
                  </a:lnTo>
                  <a:lnTo>
                    <a:pt x="25" y="124"/>
                  </a:lnTo>
                  <a:lnTo>
                    <a:pt x="19" y="126"/>
                  </a:lnTo>
                  <a:lnTo>
                    <a:pt x="13" y="127"/>
                  </a:lnTo>
                  <a:lnTo>
                    <a:pt x="7" y="130"/>
                  </a:lnTo>
                  <a:lnTo>
                    <a:pt x="4" y="133"/>
                  </a:lnTo>
                  <a:lnTo>
                    <a:pt x="2" y="139"/>
                  </a:lnTo>
                  <a:lnTo>
                    <a:pt x="0" y="150"/>
                  </a:lnTo>
                  <a:lnTo>
                    <a:pt x="4" y="160"/>
                  </a:lnTo>
                  <a:lnTo>
                    <a:pt x="13" y="165"/>
                  </a:lnTo>
                  <a:lnTo>
                    <a:pt x="27" y="167"/>
                  </a:lnTo>
                  <a:lnTo>
                    <a:pt x="32" y="169"/>
                  </a:lnTo>
                  <a:lnTo>
                    <a:pt x="33" y="176"/>
                  </a:lnTo>
                  <a:lnTo>
                    <a:pt x="32" y="185"/>
                  </a:lnTo>
                  <a:lnTo>
                    <a:pt x="30" y="195"/>
                  </a:lnTo>
                  <a:lnTo>
                    <a:pt x="30" y="206"/>
                  </a:lnTo>
                  <a:lnTo>
                    <a:pt x="33" y="215"/>
                  </a:lnTo>
                  <a:lnTo>
                    <a:pt x="37" y="222"/>
                  </a:lnTo>
                  <a:lnTo>
                    <a:pt x="48" y="224"/>
                  </a:lnTo>
                  <a:lnTo>
                    <a:pt x="58" y="226"/>
                  </a:lnTo>
                  <a:lnTo>
                    <a:pt x="66" y="232"/>
                  </a:lnTo>
                  <a:lnTo>
                    <a:pt x="71" y="241"/>
                  </a:lnTo>
                  <a:lnTo>
                    <a:pt x="74" y="251"/>
                  </a:lnTo>
                  <a:lnTo>
                    <a:pt x="78" y="260"/>
                  </a:lnTo>
                  <a:lnTo>
                    <a:pt x="81" y="267"/>
                  </a:lnTo>
                  <a:lnTo>
                    <a:pt x="86" y="270"/>
                  </a:lnTo>
                  <a:lnTo>
                    <a:pt x="94" y="269"/>
                  </a:lnTo>
                  <a:lnTo>
                    <a:pt x="105" y="267"/>
                  </a:lnTo>
                  <a:lnTo>
                    <a:pt x="112" y="270"/>
                  </a:lnTo>
                  <a:lnTo>
                    <a:pt x="117" y="277"/>
                  </a:lnTo>
                  <a:lnTo>
                    <a:pt x="121" y="286"/>
                  </a:lnTo>
                  <a:lnTo>
                    <a:pt x="124" y="296"/>
                  </a:lnTo>
                  <a:lnTo>
                    <a:pt x="128" y="302"/>
                  </a:lnTo>
                  <a:lnTo>
                    <a:pt x="135" y="306"/>
                  </a:lnTo>
                  <a:lnTo>
                    <a:pt x="144" y="304"/>
                  </a:lnTo>
                  <a:lnTo>
                    <a:pt x="154" y="297"/>
                  </a:lnTo>
                  <a:lnTo>
                    <a:pt x="159" y="289"/>
                  </a:lnTo>
                  <a:lnTo>
                    <a:pt x="164" y="279"/>
                  </a:lnTo>
                  <a:lnTo>
                    <a:pt x="167" y="270"/>
                  </a:lnTo>
                  <a:lnTo>
                    <a:pt x="170" y="263"/>
                  </a:lnTo>
                  <a:lnTo>
                    <a:pt x="174" y="258"/>
                  </a:lnTo>
                  <a:lnTo>
                    <a:pt x="179" y="256"/>
                  </a:lnTo>
                  <a:lnTo>
                    <a:pt x="187" y="259"/>
                  </a:lnTo>
                  <a:lnTo>
                    <a:pt x="194" y="261"/>
                  </a:lnTo>
                  <a:lnTo>
                    <a:pt x="200" y="261"/>
                  </a:lnTo>
                  <a:lnTo>
                    <a:pt x="207" y="260"/>
                  </a:lnTo>
                  <a:lnTo>
                    <a:pt x="212" y="256"/>
                  </a:lnTo>
                  <a:lnTo>
                    <a:pt x="217" y="252"/>
                  </a:lnTo>
                  <a:lnTo>
                    <a:pt x="219" y="245"/>
                  </a:lnTo>
                  <a:lnTo>
                    <a:pt x="219" y="236"/>
                  </a:lnTo>
                  <a:lnTo>
                    <a:pt x="217" y="226"/>
                  </a:lnTo>
                  <a:lnTo>
                    <a:pt x="216" y="217"/>
                  </a:lnTo>
                  <a:lnTo>
                    <a:pt x="218" y="211"/>
                  </a:lnTo>
                  <a:lnTo>
                    <a:pt x="225" y="209"/>
                  </a:lnTo>
                  <a:lnTo>
                    <a:pt x="233" y="206"/>
                  </a:lnTo>
                  <a:lnTo>
                    <a:pt x="241" y="203"/>
                  </a:lnTo>
                  <a:lnTo>
                    <a:pt x="248" y="200"/>
                  </a:lnTo>
                  <a:lnTo>
                    <a:pt x="253" y="195"/>
                  </a:lnTo>
                  <a:lnTo>
                    <a:pt x="254" y="186"/>
                  </a:lnTo>
                  <a:lnTo>
                    <a:pt x="255" y="164"/>
                  </a:lnTo>
                  <a:lnTo>
                    <a:pt x="262" y="156"/>
                  </a:lnTo>
                  <a:lnTo>
                    <a:pt x="270" y="150"/>
                  </a:lnTo>
                  <a:lnTo>
                    <a:pt x="270" y="139"/>
                  </a:lnTo>
                  <a:lnTo>
                    <a:pt x="263" y="127"/>
                  </a:lnTo>
                  <a:lnTo>
                    <a:pt x="254" y="123"/>
                  </a:lnTo>
                  <a:lnTo>
                    <a:pt x="246" y="120"/>
                  </a:lnTo>
                  <a:lnTo>
                    <a:pt x="244" y="111"/>
                  </a:lnTo>
                  <a:lnTo>
                    <a:pt x="245" y="95"/>
                  </a:lnTo>
                  <a:lnTo>
                    <a:pt x="241" y="80"/>
                  </a:lnTo>
                  <a:lnTo>
                    <a:pt x="233" y="70"/>
                  </a:lnTo>
                  <a:lnTo>
                    <a:pt x="219" y="72"/>
                  </a:lnTo>
                  <a:lnTo>
                    <a:pt x="212" y="73"/>
                  </a:lnTo>
                  <a:lnTo>
                    <a:pt x="209" y="70"/>
                  </a:lnTo>
                  <a:lnTo>
                    <a:pt x="209" y="63"/>
                  </a:lnTo>
                  <a:lnTo>
                    <a:pt x="209" y="54"/>
                  </a:lnTo>
                  <a:lnTo>
                    <a:pt x="208" y="44"/>
                  </a:lnTo>
                  <a:lnTo>
                    <a:pt x="205" y="36"/>
                  </a:lnTo>
                  <a:lnTo>
                    <a:pt x="200" y="33"/>
                  </a:lnTo>
                  <a:lnTo>
                    <a:pt x="189" y="35"/>
                  </a:lnTo>
                  <a:lnTo>
                    <a:pt x="180" y="36"/>
                  </a:lnTo>
                  <a:lnTo>
                    <a:pt x="176" y="33"/>
                  </a:lnTo>
                  <a:lnTo>
                    <a:pt x="174" y="26"/>
                  </a:lnTo>
                  <a:lnTo>
                    <a:pt x="174" y="17"/>
                  </a:lnTo>
                  <a:lnTo>
                    <a:pt x="173" y="9"/>
                  </a:lnTo>
                  <a:lnTo>
                    <a:pt x="170" y="3"/>
                  </a:lnTo>
                  <a:lnTo>
                    <a:pt x="163" y="2"/>
                  </a:lnTo>
                  <a:lnTo>
                    <a:pt x="151" y="6"/>
                  </a:lnTo>
                  <a:lnTo>
                    <a:pt x="144" y="8"/>
                  </a:lnTo>
                  <a:lnTo>
                    <a:pt x="139" y="6"/>
                  </a:lnTo>
                  <a:lnTo>
                    <a:pt x="132" y="3"/>
                  </a:lnTo>
                  <a:lnTo>
                    <a:pt x="125" y="0"/>
                  </a:lnTo>
                  <a:lnTo>
                    <a:pt x="118" y="0"/>
                  </a:lnTo>
                  <a:lnTo>
                    <a:pt x="112" y="3"/>
                  </a:lnTo>
                  <a:lnTo>
                    <a:pt x="106" y="13"/>
                  </a:lnTo>
                  <a:lnTo>
                    <a:pt x="10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7" name="Freeform 105"/>
            <p:cNvSpPr>
              <a:spLocks/>
            </p:cNvSpPr>
            <p:nvPr/>
          </p:nvSpPr>
          <p:spPr bwMode="auto">
            <a:xfrm>
              <a:off x="4390" y="661"/>
              <a:ext cx="34" cy="35"/>
            </a:xfrm>
            <a:custGeom>
              <a:avLst/>
              <a:gdLst>
                <a:gd name="T0" fmla="*/ 110 w 140"/>
                <a:gd name="T1" fmla="*/ 32 h 168"/>
                <a:gd name="T2" fmla="*/ 107 w 140"/>
                <a:gd name="T3" fmla="*/ 28 h 168"/>
                <a:gd name="T4" fmla="*/ 100 w 140"/>
                <a:gd name="T5" fmla="*/ 19 h 168"/>
                <a:gd name="T6" fmla="*/ 91 w 140"/>
                <a:gd name="T7" fmla="*/ 10 h 168"/>
                <a:gd name="T8" fmla="*/ 84 w 140"/>
                <a:gd name="T9" fmla="*/ 3 h 168"/>
                <a:gd name="T10" fmla="*/ 78 w 140"/>
                <a:gd name="T11" fmla="*/ 1 h 168"/>
                <a:gd name="T12" fmla="*/ 71 w 140"/>
                <a:gd name="T13" fmla="*/ 0 h 168"/>
                <a:gd name="T14" fmla="*/ 62 w 140"/>
                <a:gd name="T15" fmla="*/ 2 h 168"/>
                <a:gd name="T16" fmla="*/ 53 w 140"/>
                <a:gd name="T17" fmla="*/ 10 h 168"/>
                <a:gd name="T18" fmla="*/ 47 w 140"/>
                <a:gd name="T19" fmla="*/ 16 h 168"/>
                <a:gd name="T20" fmla="*/ 41 w 140"/>
                <a:gd name="T21" fmla="*/ 23 h 168"/>
                <a:gd name="T22" fmla="*/ 35 w 140"/>
                <a:gd name="T23" fmla="*/ 31 h 168"/>
                <a:gd name="T24" fmla="*/ 28 w 140"/>
                <a:gd name="T25" fmla="*/ 39 h 168"/>
                <a:gd name="T26" fmla="*/ 21 w 140"/>
                <a:gd name="T27" fmla="*/ 48 h 168"/>
                <a:gd name="T28" fmla="*/ 16 w 140"/>
                <a:gd name="T29" fmla="*/ 56 h 168"/>
                <a:gd name="T30" fmla="*/ 10 w 140"/>
                <a:gd name="T31" fmla="*/ 65 h 168"/>
                <a:gd name="T32" fmla="*/ 4 w 140"/>
                <a:gd name="T33" fmla="*/ 72 h 168"/>
                <a:gd name="T34" fmla="*/ 0 w 140"/>
                <a:gd name="T35" fmla="*/ 81 h 168"/>
                <a:gd name="T36" fmla="*/ 0 w 140"/>
                <a:gd name="T37" fmla="*/ 94 h 168"/>
                <a:gd name="T38" fmla="*/ 7 w 140"/>
                <a:gd name="T39" fmla="*/ 109 h 168"/>
                <a:gd name="T40" fmla="*/ 20 w 140"/>
                <a:gd name="T41" fmla="*/ 130 h 168"/>
                <a:gd name="T42" fmla="*/ 30 w 140"/>
                <a:gd name="T43" fmla="*/ 141 h 168"/>
                <a:gd name="T44" fmla="*/ 40 w 140"/>
                <a:gd name="T45" fmla="*/ 150 h 168"/>
                <a:gd name="T46" fmla="*/ 49 w 140"/>
                <a:gd name="T47" fmla="*/ 157 h 168"/>
                <a:gd name="T48" fmla="*/ 57 w 140"/>
                <a:gd name="T49" fmla="*/ 163 h 168"/>
                <a:gd name="T50" fmla="*/ 66 w 140"/>
                <a:gd name="T51" fmla="*/ 167 h 168"/>
                <a:gd name="T52" fmla="*/ 74 w 140"/>
                <a:gd name="T53" fmla="*/ 168 h 168"/>
                <a:gd name="T54" fmla="*/ 81 w 140"/>
                <a:gd name="T55" fmla="*/ 165 h 168"/>
                <a:gd name="T56" fmla="*/ 87 w 140"/>
                <a:gd name="T57" fmla="*/ 161 h 168"/>
                <a:gd name="T58" fmla="*/ 93 w 140"/>
                <a:gd name="T59" fmla="*/ 154 h 168"/>
                <a:gd name="T60" fmla="*/ 100 w 140"/>
                <a:gd name="T61" fmla="*/ 146 h 168"/>
                <a:gd name="T62" fmla="*/ 108 w 140"/>
                <a:gd name="T63" fmla="*/ 137 h 168"/>
                <a:gd name="T64" fmla="*/ 116 w 140"/>
                <a:gd name="T65" fmla="*/ 129 h 168"/>
                <a:gd name="T66" fmla="*/ 123 w 140"/>
                <a:gd name="T67" fmla="*/ 119 h 168"/>
                <a:gd name="T68" fmla="*/ 130 w 140"/>
                <a:gd name="T69" fmla="*/ 111 h 168"/>
                <a:gd name="T70" fmla="*/ 134 w 140"/>
                <a:gd name="T71" fmla="*/ 103 h 168"/>
                <a:gd name="T72" fmla="*/ 137 w 140"/>
                <a:gd name="T73" fmla="*/ 97 h 168"/>
                <a:gd name="T74" fmla="*/ 138 w 140"/>
                <a:gd name="T75" fmla="*/ 92 h 168"/>
                <a:gd name="T76" fmla="*/ 139 w 140"/>
                <a:gd name="T77" fmla="*/ 86 h 168"/>
                <a:gd name="T78" fmla="*/ 140 w 140"/>
                <a:gd name="T79" fmla="*/ 79 h 168"/>
                <a:gd name="T80" fmla="*/ 139 w 140"/>
                <a:gd name="T81" fmla="*/ 72 h 168"/>
                <a:gd name="T82" fmla="*/ 135 w 140"/>
                <a:gd name="T83" fmla="*/ 64 h 168"/>
                <a:gd name="T84" fmla="*/ 130 w 140"/>
                <a:gd name="T85" fmla="*/ 55 h 168"/>
                <a:gd name="T86" fmla="*/ 122 w 140"/>
                <a:gd name="T87" fmla="*/ 45 h 168"/>
                <a:gd name="T88" fmla="*/ 110 w 140"/>
                <a:gd name="T89" fmla="*/ 3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0" h="168">
                  <a:moveTo>
                    <a:pt x="110" y="32"/>
                  </a:moveTo>
                  <a:lnTo>
                    <a:pt x="107" y="28"/>
                  </a:lnTo>
                  <a:lnTo>
                    <a:pt x="100" y="19"/>
                  </a:lnTo>
                  <a:lnTo>
                    <a:pt x="91" y="10"/>
                  </a:lnTo>
                  <a:lnTo>
                    <a:pt x="84" y="3"/>
                  </a:lnTo>
                  <a:lnTo>
                    <a:pt x="78" y="1"/>
                  </a:lnTo>
                  <a:lnTo>
                    <a:pt x="71" y="0"/>
                  </a:lnTo>
                  <a:lnTo>
                    <a:pt x="62" y="2"/>
                  </a:lnTo>
                  <a:lnTo>
                    <a:pt x="53" y="10"/>
                  </a:lnTo>
                  <a:lnTo>
                    <a:pt x="47" y="16"/>
                  </a:lnTo>
                  <a:lnTo>
                    <a:pt x="41" y="23"/>
                  </a:lnTo>
                  <a:lnTo>
                    <a:pt x="35" y="31"/>
                  </a:lnTo>
                  <a:lnTo>
                    <a:pt x="28" y="39"/>
                  </a:lnTo>
                  <a:lnTo>
                    <a:pt x="21" y="48"/>
                  </a:lnTo>
                  <a:lnTo>
                    <a:pt x="16" y="56"/>
                  </a:lnTo>
                  <a:lnTo>
                    <a:pt x="10" y="65"/>
                  </a:lnTo>
                  <a:lnTo>
                    <a:pt x="4" y="72"/>
                  </a:lnTo>
                  <a:lnTo>
                    <a:pt x="0" y="81"/>
                  </a:lnTo>
                  <a:lnTo>
                    <a:pt x="0" y="94"/>
                  </a:lnTo>
                  <a:lnTo>
                    <a:pt x="7" y="109"/>
                  </a:lnTo>
                  <a:lnTo>
                    <a:pt x="20" y="130"/>
                  </a:lnTo>
                  <a:lnTo>
                    <a:pt x="30" y="141"/>
                  </a:lnTo>
                  <a:lnTo>
                    <a:pt x="40" y="150"/>
                  </a:lnTo>
                  <a:lnTo>
                    <a:pt x="49" y="157"/>
                  </a:lnTo>
                  <a:lnTo>
                    <a:pt x="57" y="163"/>
                  </a:lnTo>
                  <a:lnTo>
                    <a:pt x="66" y="167"/>
                  </a:lnTo>
                  <a:lnTo>
                    <a:pt x="74" y="168"/>
                  </a:lnTo>
                  <a:lnTo>
                    <a:pt x="81" y="165"/>
                  </a:lnTo>
                  <a:lnTo>
                    <a:pt x="87" y="161"/>
                  </a:lnTo>
                  <a:lnTo>
                    <a:pt x="93" y="154"/>
                  </a:lnTo>
                  <a:lnTo>
                    <a:pt x="100" y="146"/>
                  </a:lnTo>
                  <a:lnTo>
                    <a:pt x="108" y="137"/>
                  </a:lnTo>
                  <a:lnTo>
                    <a:pt x="116" y="129"/>
                  </a:lnTo>
                  <a:lnTo>
                    <a:pt x="123" y="119"/>
                  </a:lnTo>
                  <a:lnTo>
                    <a:pt x="130" y="111"/>
                  </a:lnTo>
                  <a:lnTo>
                    <a:pt x="134" y="103"/>
                  </a:lnTo>
                  <a:lnTo>
                    <a:pt x="137" y="97"/>
                  </a:lnTo>
                  <a:lnTo>
                    <a:pt x="138" y="92"/>
                  </a:lnTo>
                  <a:lnTo>
                    <a:pt x="139" y="86"/>
                  </a:lnTo>
                  <a:lnTo>
                    <a:pt x="140" y="79"/>
                  </a:lnTo>
                  <a:lnTo>
                    <a:pt x="139" y="72"/>
                  </a:lnTo>
                  <a:lnTo>
                    <a:pt x="135" y="64"/>
                  </a:lnTo>
                  <a:lnTo>
                    <a:pt x="130" y="55"/>
                  </a:lnTo>
                  <a:lnTo>
                    <a:pt x="122" y="45"/>
                  </a:lnTo>
                  <a:lnTo>
                    <a:pt x="110" y="32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8" name="Freeform 106"/>
            <p:cNvSpPr>
              <a:spLocks/>
            </p:cNvSpPr>
            <p:nvPr/>
          </p:nvSpPr>
          <p:spPr bwMode="auto">
            <a:xfrm>
              <a:off x="4335" y="732"/>
              <a:ext cx="84" cy="62"/>
            </a:xfrm>
            <a:custGeom>
              <a:avLst/>
              <a:gdLst>
                <a:gd name="T0" fmla="*/ 316 w 343"/>
                <a:gd name="T1" fmla="*/ 3 h 303"/>
                <a:gd name="T2" fmla="*/ 298 w 343"/>
                <a:gd name="T3" fmla="*/ 0 h 303"/>
                <a:gd name="T4" fmla="*/ 276 w 343"/>
                <a:gd name="T5" fmla="*/ 6 h 303"/>
                <a:gd name="T6" fmla="*/ 261 w 343"/>
                <a:gd name="T7" fmla="*/ 26 h 303"/>
                <a:gd name="T8" fmla="*/ 261 w 343"/>
                <a:gd name="T9" fmla="*/ 63 h 303"/>
                <a:gd name="T10" fmla="*/ 261 w 343"/>
                <a:gd name="T11" fmla="*/ 96 h 303"/>
                <a:gd name="T12" fmla="*/ 252 w 343"/>
                <a:gd name="T13" fmla="*/ 118 h 303"/>
                <a:gd name="T14" fmla="*/ 229 w 343"/>
                <a:gd name="T15" fmla="*/ 128 h 303"/>
                <a:gd name="T16" fmla="*/ 191 w 343"/>
                <a:gd name="T17" fmla="*/ 128 h 303"/>
                <a:gd name="T18" fmla="*/ 152 w 343"/>
                <a:gd name="T19" fmla="*/ 140 h 303"/>
                <a:gd name="T20" fmla="*/ 121 w 343"/>
                <a:gd name="T21" fmla="*/ 164 h 303"/>
                <a:gd name="T22" fmla="*/ 105 w 343"/>
                <a:gd name="T23" fmla="*/ 196 h 303"/>
                <a:gd name="T24" fmla="*/ 106 w 343"/>
                <a:gd name="T25" fmla="*/ 232 h 303"/>
                <a:gd name="T26" fmla="*/ 91 w 343"/>
                <a:gd name="T27" fmla="*/ 257 h 303"/>
                <a:gd name="T28" fmla="*/ 63 w 343"/>
                <a:gd name="T29" fmla="*/ 269 h 303"/>
                <a:gd name="T30" fmla="*/ 32 w 343"/>
                <a:gd name="T31" fmla="*/ 270 h 303"/>
                <a:gd name="T32" fmla="*/ 14 w 343"/>
                <a:gd name="T33" fmla="*/ 268 h 303"/>
                <a:gd name="T34" fmla="*/ 0 w 343"/>
                <a:gd name="T35" fmla="*/ 283 h 303"/>
                <a:gd name="T36" fmla="*/ 22 w 343"/>
                <a:gd name="T37" fmla="*/ 301 h 303"/>
                <a:gd name="T38" fmla="*/ 60 w 343"/>
                <a:gd name="T39" fmla="*/ 302 h 303"/>
                <a:gd name="T40" fmla="*/ 101 w 343"/>
                <a:gd name="T41" fmla="*/ 290 h 303"/>
                <a:gd name="T42" fmla="*/ 130 w 343"/>
                <a:gd name="T43" fmla="*/ 266 h 303"/>
                <a:gd name="T44" fmla="*/ 136 w 343"/>
                <a:gd name="T45" fmla="*/ 233 h 303"/>
                <a:gd name="T46" fmla="*/ 145 w 343"/>
                <a:gd name="T47" fmla="*/ 202 h 303"/>
                <a:gd name="T48" fmla="*/ 162 w 343"/>
                <a:gd name="T49" fmla="*/ 178 h 303"/>
                <a:gd name="T50" fmla="*/ 190 w 343"/>
                <a:gd name="T51" fmla="*/ 167 h 303"/>
                <a:gd name="T52" fmla="*/ 223 w 343"/>
                <a:gd name="T53" fmla="*/ 171 h 303"/>
                <a:gd name="T54" fmla="*/ 255 w 343"/>
                <a:gd name="T55" fmla="*/ 164 h 303"/>
                <a:gd name="T56" fmla="*/ 276 w 343"/>
                <a:gd name="T57" fmla="*/ 146 h 303"/>
                <a:gd name="T58" fmla="*/ 289 w 343"/>
                <a:gd name="T59" fmla="*/ 117 h 303"/>
                <a:gd name="T60" fmla="*/ 290 w 343"/>
                <a:gd name="T61" fmla="*/ 80 h 303"/>
                <a:gd name="T62" fmla="*/ 294 w 343"/>
                <a:gd name="T63" fmla="*/ 51 h 303"/>
                <a:gd name="T64" fmla="*/ 302 w 343"/>
                <a:gd name="T65" fmla="*/ 35 h 303"/>
                <a:gd name="T66" fmla="*/ 317 w 343"/>
                <a:gd name="T67" fmla="*/ 36 h 303"/>
                <a:gd name="T68" fmla="*/ 336 w 343"/>
                <a:gd name="T69" fmla="*/ 49 h 303"/>
                <a:gd name="T70" fmla="*/ 343 w 343"/>
                <a:gd name="T71" fmla="*/ 44 h 303"/>
                <a:gd name="T72" fmla="*/ 339 w 343"/>
                <a:gd name="T73" fmla="*/ 26 h 303"/>
                <a:gd name="T74" fmla="*/ 326 w 343"/>
                <a:gd name="T75" fmla="*/ 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" h="303">
                  <a:moveTo>
                    <a:pt x="318" y="3"/>
                  </a:moveTo>
                  <a:lnTo>
                    <a:pt x="316" y="3"/>
                  </a:lnTo>
                  <a:lnTo>
                    <a:pt x="308" y="2"/>
                  </a:lnTo>
                  <a:lnTo>
                    <a:pt x="298" y="0"/>
                  </a:lnTo>
                  <a:lnTo>
                    <a:pt x="287" y="2"/>
                  </a:lnTo>
                  <a:lnTo>
                    <a:pt x="276" y="6"/>
                  </a:lnTo>
                  <a:lnTo>
                    <a:pt x="267" y="13"/>
                  </a:lnTo>
                  <a:lnTo>
                    <a:pt x="261" y="26"/>
                  </a:lnTo>
                  <a:lnTo>
                    <a:pt x="260" y="43"/>
                  </a:lnTo>
                  <a:lnTo>
                    <a:pt x="261" y="63"/>
                  </a:lnTo>
                  <a:lnTo>
                    <a:pt x="263" y="81"/>
                  </a:lnTo>
                  <a:lnTo>
                    <a:pt x="261" y="96"/>
                  </a:lnTo>
                  <a:lnTo>
                    <a:pt x="258" y="109"/>
                  </a:lnTo>
                  <a:lnTo>
                    <a:pt x="252" y="118"/>
                  </a:lnTo>
                  <a:lnTo>
                    <a:pt x="243" y="125"/>
                  </a:lnTo>
                  <a:lnTo>
                    <a:pt x="229" y="128"/>
                  </a:lnTo>
                  <a:lnTo>
                    <a:pt x="212" y="128"/>
                  </a:lnTo>
                  <a:lnTo>
                    <a:pt x="191" y="128"/>
                  </a:lnTo>
                  <a:lnTo>
                    <a:pt x="172" y="133"/>
                  </a:lnTo>
                  <a:lnTo>
                    <a:pt x="152" y="140"/>
                  </a:lnTo>
                  <a:lnTo>
                    <a:pt x="135" y="150"/>
                  </a:lnTo>
                  <a:lnTo>
                    <a:pt x="121" y="164"/>
                  </a:lnTo>
                  <a:lnTo>
                    <a:pt x="111" y="179"/>
                  </a:lnTo>
                  <a:lnTo>
                    <a:pt x="105" y="196"/>
                  </a:lnTo>
                  <a:lnTo>
                    <a:pt x="106" y="215"/>
                  </a:lnTo>
                  <a:lnTo>
                    <a:pt x="106" y="232"/>
                  </a:lnTo>
                  <a:lnTo>
                    <a:pt x="101" y="246"/>
                  </a:lnTo>
                  <a:lnTo>
                    <a:pt x="91" y="257"/>
                  </a:lnTo>
                  <a:lnTo>
                    <a:pt x="78" y="264"/>
                  </a:lnTo>
                  <a:lnTo>
                    <a:pt x="63" y="269"/>
                  </a:lnTo>
                  <a:lnTo>
                    <a:pt x="47" y="271"/>
                  </a:lnTo>
                  <a:lnTo>
                    <a:pt x="32" y="270"/>
                  </a:lnTo>
                  <a:lnTo>
                    <a:pt x="18" y="265"/>
                  </a:lnTo>
                  <a:lnTo>
                    <a:pt x="14" y="268"/>
                  </a:lnTo>
                  <a:lnTo>
                    <a:pt x="5" y="273"/>
                  </a:lnTo>
                  <a:lnTo>
                    <a:pt x="0" y="283"/>
                  </a:lnTo>
                  <a:lnTo>
                    <a:pt x="9" y="295"/>
                  </a:lnTo>
                  <a:lnTo>
                    <a:pt x="22" y="301"/>
                  </a:lnTo>
                  <a:lnTo>
                    <a:pt x="39" y="303"/>
                  </a:lnTo>
                  <a:lnTo>
                    <a:pt x="60" y="302"/>
                  </a:lnTo>
                  <a:lnTo>
                    <a:pt x="81" y="298"/>
                  </a:lnTo>
                  <a:lnTo>
                    <a:pt x="101" y="290"/>
                  </a:lnTo>
                  <a:lnTo>
                    <a:pt x="119" y="279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3"/>
                  </a:lnTo>
                  <a:lnTo>
                    <a:pt x="139" y="217"/>
                  </a:lnTo>
                  <a:lnTo>
                    <a:pt x="145" y="202"/>
                  </a:lnTo>
                  <a:lnTo>
                    <a:pt x="153" y="188"/>
                  </a:lnTo>
                  <a:lnTo>
                    <a:pt x="162" y="178"/>
                  </a:lnTo>
                  <a:lnTo>
                    <a:pt x="175" y="171"/>
                  </a:lnTo>
                  <a:lnTo>
                    <a:pt x="190" y="167"/>
                  </a:lnTo>
                  <a:lnTo>
                    <a:pt x="206" y="169"/>
                  </a:lnTo>
                  <a:lnTo>
                    <a:pt x="223" y="171"/>
                  </a:lnTo>
                  <a:lnTo>
                    <a:pt x="240" y="169"/>
                  </a:lnTo>
                  <a:lnTo>
                    <a:pt x="255" y="164"/>
                  </a:lnTo>
                  <a:lnTo>
                    <a:pt x="266" y="156"/>
                  </a:lnTo>
                  <a:lnTo>
                    <a:pt x="276" y="146"/>
                  </a:lnTo>
                  <a:lnTo>
                    <a:pt x="284" y="132"/>
                  </a:lnTo>
                  <a:lnTo>
                    <a:pt x="289" y="117"/>
                  </a:lnTo>
                  <a:lnTo>
                    <a:pt x="290" y="98"/>
                  </a:lnTo>
                  <a:lnTo>
                    <a:pt x="290" y="80"/>
                  </a:lnTo>
                  <a:lnTo>
                    <a:pt x="291" y="65"/>
                  </a:lnTo>
                  <a:lnTo>
                    <a:pt x="294" y="51"/>
                  </a:lnTo>
                  <a:lnTo>
                    <a:pt x="297" y="42"/>
                  </a:lnTo>
                  <a:lnTo>
                    <a:pt x="302" y="35"/>
                  </a:lnTo>
                  <a:lnTo>
                    <a:pt x="309" y="34"/>
                  </a:lnTo>
                  <a:lnTo>
                    <a:pt x="317" y="36"/>
                  </a:lnTo>
                  <a:lnTo>
                    <a:pt x="327" y="43"/>
                  </a:lnTo>
                  <a:lnTo>
                    <a:pt x="336" y="49"/>
                  </a:lnTo>
                  <a:lnTo>
                    <a:pt x="341" y="49"/>
                  </a:lnTo>
                  <a:lnTo>
                    <a:pt x="343" y="44"/>
                  </a:lnTo>
                  <a:lnTo>
                    <a:pt x="342" y="36"/>
                  </a:lnTo>
                  <a:lnTo>
                    <a:pt x="339" y="26"/>
                  </a:lnTo>
                  <a:lnTo>
                    <a:pt x="334" y="17"/>
                  </a:lnTo>
                  <a:lnTo>
                    <a:pt x="326" y="8"/>
                  </a:lnTo>
                  <a:lnTo>
                    <a:pt x="31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9" name="Freeform 107"/>
            <p:cNvSpPr>
              <a:spLocks/>
            </p:cNvSpPr>
            <p:nvPr/>
          </p:nvSpPr>
          <p:spPr bwMode="auto">
            <a:xfrm>
              <a:off x="4368" y="768"/>
              <a:ext cx="85" cy="63"/>
            </a:xfrm>
            <a:custGeom>
              <a:avLst/>
              <a:gdLst>
                <a:gd name="T0" fmla="*/ 316 w 346"/>
                <a:gd name="T1" fmla="*/ 2 h 303"/>
                <a:gd name="T2" fmla="*/ 298 w 346"/>
                <a:gd name="T3" fmla="*/ 0 h 303"/>
                <a:gd name="T4" fmla="*/ 277 w 346"/>
                <a:gd name="T5" fmla="*/ 6 h 303"/>
                <a:gd name="T6" fmla="*/ 262 w 346"/>
                <a:gd name="T7" fmla="*/ 25 h 303"/>
                <a:gd name="T8" fmla="*/ 262 w 346"/>
                <a:gd name="T9" fmla="*/ 62 h 303"/>
                <a:gd name="T10" fmla="*/ 262 w 346"/>
                <a:gd name="T11" fmla="*/ 96 h 303"/>
                <a:gd name="T12" fmla="*/ 252 w 346"/>
                <a:gd name="T13" fmla="*/ 118 h 303"/>
                <a:gd name="T14" fmla="*/ 229 w 346"/>
                <a:gd name="T15" fmla="*/ 128 h 303"/>
                <a:gd name="T16" fmla="*/ 191 w 346"/>
                <a:gd name="T17" fmla="*/ 128 h 303"/>
                <a:gd name="T18" fmla="*/ 152 w 346"/>
                <a:gd name="T19" fmla="*/ 139 h 303"/>
                <a:gd name="T20" fmla="*/ 121 w 346"/>
                <a:gd name="T21" fmla="*/ 164 h 303"/>
                <a:gd name="T22" fmla="*/ 105 w 346"/>
                <a:gd name="T23" fmla="*/ 196 h 303"/>
                <a:gd name="T24" fmla="*/ 106 w 346"/>
                <a:gd name="T25" fmla="*/ 232 h 303"/>
                <a:gd name="T26" fmla="*/ 91 w 346"/>
                <a:gd name="T27" fmla="*/ 257 h 303"/>
                <a:gd name="T28" fmla="*/ 64 w 346"/>
                <a:gd name="T29" fmla="*/ 268 h 303"/>
                <a:gd name="T30" fmla="*/ 32 w 346"/>
                <a:gd name="T31" fmla="*/ 270 h 303"/>
                <a:gd name="T32" fmla="*/ 14 w 346"/>
                <a:gd name="T33" fmla="*/ 267 h 303"/>
                <a:gd name="T34" fmla="*/ 0 w 346"/>
                <a:gd name="T35" fmla="*/ 282 h 303"/>
                <a:gd name="T36" fmla="*/ 22 w 346"/>
                <a:gd name="T37" fmla="*/ 301 h 303"/>
                <a:gd name="T38" fmla="*/ 60 w 346"/>
                <a:gd name="T39" fmla="*/ 302 h 303"/>
                <a:gd name="T40" fmla="*/ 102 w 346"/>
                <a:gd name="T41" fmla="*/ 289 h 303"/>
                <a:gd name="T42" fmla="*/ 130 w 346"/>
                <a:gd name="T43" fmla="*/ 266 h 303"/>
                <a:gd name="T44" fmla="*/ 136 w 346"/>
                <a:gd name="T45" fmla="*/ 233 h 303"/>
                <a:gd name="T46" fmla="*/ 145 w 346"/>
                <a:gd name="T47" fmla="*/ 204 h 303"/>
                <a:gd name="T48" fmla="*/ 163 w 346"/>
                <a:gd name="T49" fmla="*/ 182 h 303"/>
                <a:gd name="T50" fmla="*/ 190 w 346"/>
                <a:gd name="T51" fmla="*/ 169 h 303"/>
                <a:gd name="T52" fmla="*/ 224 w 346"/>
                <a:gd name="T53" fmla="*/ 167 h 303"/>
                <a:gd name="T54" fmla="*/ 251 w 346"/>
                <a:gd name="T55" fmla="*/ 159 h 303"/>
                <a:gd name="T56" fmla="*/ 269 w 346"/>
                <a:gd name="T57" fmla="*/ 143 h 303"/>
                <a:gd name="T58" fmla="*/ 278 w 346"/>
                <a:gd name="T59" fmla="*/ 115 h 303"/>
                <a:gd name="T60" fmla="*/ 280 w 346"/>
                <a:gd name="T61" fmla="*/ 81 h 303"/>
                <a:gd name="T62" fmla="*/ 286 w 346"/>
                <a:gd name="T63" fmla="*/ 53 h 303"/>
                <a:gd name="T64" fmla="*/ 297 w 346"/>
                <a:gd name="T65" fmla="*/ 38 h 303"/>
                <a:gd name="T66" fmla="*/ 316 w 346"/>
                <a:gd name="T67" fmla="*/ 37 h 303"/>
                <a:gd name="T68" fmla="*/ 338 w 346"/>
                <a:gd name="T69" fmla="*/ 47 h 303"/>
                <a:gd name="T70" fmla="*/ 346 w 346"/>
                <a:gd name="T71" fmla="*/ 42 h 303"/>
                <a:gd name="T72" fmla="*/ 340 w 346"/>
                <a:gd name="T73" fmla="*/ 24 h 303"/>
                <a:gd name="T74" fmla="*/ 327 w 346"/>
                <a:gd name="T75" fmla="*/ 7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6" h="303">
                  <a:moveTo>
                    <a:pt x="318" y="2"/>
                  </a:moveTo>
                  <a:lnTo>
                    <a:pt x="316" y="2"/>
                  </a:lnTo>
                  <a:lnTo>
                    <a:pt x="308" y="1"/>
                  </a:lnTo>
                  <a:lnTo>
                    <a:pt x="298" y="0"/>
                  </a:lnTo>
                  <a:lnTo>
                    <a:pt x="287" y="1"/>
                  </a:lnTo>
                  <a:lnTo>
                    <a:pt x="277" y="6"/>
                  </a:lnTo>
                  <a:lnTo>
                    <a:pt x="267" y="13"/>
                  </a:lnTo>
                  <a:lnTo>
                    <a:pt x="262" y="25"/>
                  </a:lnTo>
                  <a:lnTo>
                    <a:pt x="260" y="43"/>
                  </a:lnTo>
                  <a:lnTo>
                    <a:pt x="262" y="62"/>
                  </a:lnTo>
                  <a:lnTo>
                    <a:pt x="263" y="81"/>
                  </a:lnTo>
                  <a:lnTo>
                    <a:pt x="262" y="96"/>
                  </a:lnTo>
                  <a:lnTo>
                    <a:pt x="258" y="108"/>
                  </a:lnTo>
                  <a:lnTo>
                    <a:pt x="252" y="118"/>
                  </a:lnTo>
                  <a:lnTo>
                    <a:pt x="243" y="124"/>
                  </a:lnTo>
                  <a:lnTo>
                    <a:pt x="229" y="128"/>
                  </a:lnTo>
                  <a:lnTo>
                    <a:pt x="212" y="128"/>
                  </a:lnTo>
                  <a:lnTo>
                    <a:pt x="191" y="128"/>
                  </a:lnTo>
                  <a:lnTo>
                    <a:pt x="172" y="133"/>
                  </a:lnTo>
                  <a:lnTo>
                    <a:pt x="152" y="139"/>
                  </a:lnTo>
                  <a:lnTo>
                    <a:pt x="135" y="150"/>
                  </a:lnTo>
                  <a:lnTo>
                    <a:pt x="121" y="164"/>
                  </a:lnTo>
                  <a:lnTo>
                    <a:pt x="111" y="179"/>
                  </a:lnTo>
                  <a:lnTo>
                    <a:pt x="105" y="196"/>
                  </a:lnTo>
                  <a:lnTo>
                    <a:pt x="106" y="214"/>
                  </a:lnTo>
                  <a:lnTo>
                    <a:pt x="106" y="232"/>
                  </a:lnTo>
                  <a:lnTo>
                    <a:pt x="102" y="245"/>
                  </a:lnTo>
                  <a:lnTo>
                    <a:pt x="91" y="257"/>
                  </a:lnTo>
                  <a:lnTo>
                    <a:pt x="78" y="264"/>
                  </a:lnTo>
                  <a:lnTo>
                    <a:pt x="64" y="268"/>
                  </a:lnTo>
                  <a:lnTo>
                    <a:pt x="47" y="271"/>
                  </a:lnTo>
                  <a:lnTo>
                    <a:pt x="32" y="270"/>
                  </a:lnTo>
                  <a:lnTo>
                    <a:pt x="19" y="265"/>
                  </a:lnTo>
                  <a:lnTo>
                    <a:pt x="14" y="267"/>
                  </a:lnTo>
                  <a:lnTo>
                    <a:pt x="5" y="273"/>
                  </a:lnTo>
                  <a:lnTo>
                    <a:pt x="0" y="282"/>
                  </a:lnTo>
                  <a:lnTo>
                    <a:pt x="9" y="295"/>
                  </a:lnTo>
                  <a:lnTo>
                    <a:pt x="22" y="301"/>
                  </a:lnTo>
                  <a:lnTo>
                    <a:pt x="39" y="303"/>
                  </a:lnTo>
                  <a:lnTo>
                    <a:pt x="60" y="302"/>
                  </a:lnTo>
                  <a:lnTo>
                    <a:pt x="81" y="297"/>
                  </a:lnTo>
                  <a:lnTo>
                    <a:pt x="102" y="289"/>
                  </a:lnTo>
                  <a:lnTo>
                    <a:pt x="119" y="279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3"/>
                  </a:lnTo>
                  <a:lnTo>
                    <a:pt x="140" y="218"/>
                  </a:lnTo>
                  <a:lnTo>
                    <a:pt x="145" y="204"/>
                  </a:lnTo>
                  <a:lnTo>
                    <a:pt x="153" y="191"/>
                  </a:lnTo>
                  <a:lnTo>
                    <a:pt x="163" y="182"/>
                  </a:lnTo>
                  <a:lnTo>
                    <a:pt x="175" y="174"/>
                  </a:lnTo>
                  <a:lnTo>
                    <a:pt x="190" y="169"/>
                  </a:lnTo>
                  <a:lnTo>
                    <a:pt x="206" y="168"/>
                  </a:lnTo>
                  <a:lnTo>
                    <a:pt x="224" y="167"/>
                  </a:lnTo>
                  <a:lnTo>
                    <a:pt x="239" y="165"/>
                  </a:lnTo>
                  <a:lnTo>
                    <a:pt x="251" y="159"/>
                  </a:lnTo>
                  <a:lnTo>
                    <a:pt x="262" y="152"/>
                  </a:lnTo>
                  <a:lnTo>
                    <a:pt x="269" y="143"/>
                  </a:lnTo>
                  <a:lnTo>
                    <a:pt x="274" y="130"/>
                  </a:lnTo>
                  <a:lnTo>
                    <a:pt x="278" y="115"/>
                  </a:lnTo>
                  <a:lnTo>
                    <a:pt x="279" y="98"/>
                  </a:lnTo>
                  <a:lnTo>
                    <a:pt x="280" y="81"/>
                  </a:lnTo>
                  <a:lnTo>
                    <a:pt x="281" y="65"/>
                  </a:lnTo>
                  <a:lnTo>
                    <a:pt x="286" y="53"/>
                  </a:lnTo>
                  <a:lnTo>
                    <a:pt x="290" y="44"/>
                  </a:lnTo>
                  <a:lnTo>
                    <a:pt x="297" y="38"/>
                  </a:lnTo>
                  <a:lnTo>
                    <a:pt x="305" y="36"/>
                  </a:lnTo>
                  <a:lnTo>
                    <a:pt x="316" y="37"/>
                  </a:lnTo>
                  <a:lnTo>
                    <a:pt x="327" y="43"/>
                  </a:lnTo>
                  <a:lnTo>
                    <a:pt x="338" y="47"/>
                  </a:lnTo>
                  <a:lnTo>
                    <a:pt x="343" y="46"/>
                  </a:lnTo>
                  <a:lnTo>
                    <a:pt x="346" y="42"/>
                  </a:lnTo>
                  <a:lnTo>
                    <a:pt x="345" y="33"/>
                  </a:lnTo>
                  <a:lnTo>
                    <a:pt x="340" y="24"/>
                  </a:lnTo>
                  <a:lnTo>
                    <a:pt x="334" y="15"/>
                  </a:lnTo>
                  <a:lnTo>
                    <a:pt x="327" y="7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0" name="Freeform 108"/>
            <p:cNvSpPr>
              <a:spLocks/>
            </p:cNvSpPr>
            <p:nvPr/>
          </p:nvSpPr>
          <p:spPr bwMode="auto">
            <a:xfrm>
              <a:off x="4373" y="758"/>
              <a:ext cx="84" cy="63"/>
            </a:xfrm>
            <a:custGeom>
              <a:avLst/>
              <a:gdLst>
                <a:gd name="T0" fmla="*/ 316 w 345"/>
                <a:gd name="T1" fmla="*/ 2 h 303"/>
                <a:gd name="T2" fmla="*/ 299 w 345"/>
                <a:gd name="T3" fmla="*/ 0 h 303"/>
                <a:gd name="T4" fmla="*/ 276 w 345"/>
                <a:gd name="T5" fmla="*/ 5 h 303"/>
                <a:gd name="T6" fmla="*/ 261 w 345"/>
                <a:gd name="T7" fmla="*/ 25 h 303"/>
                <a:gd name="T8" fmla="*/ 262 w 345"/>
                <a:gd name="T9" fmla="*/ 62 h 303"/>
                <a:gd name="T10" fmla="*/ 261 w 345"/>
                <a:gd name="T11" fmla="*/ 95 h 303"/>
                <a:gd name="T12" fmla="*/ 253 w 345"/>
                <a:gd name="T13" fmla="*/ 117 h 303"/>
                <a:gd name="T14" fmla="*/ 230 w 345"/>
                <a:gd name="T15" fmla="*/ 128 h 303"/>
                <a:gd name="T16" fmla="*/ 192 w 345"/>
                <a:gd name="T17" fmla="*/ 128 h 303"/>
                <a:gd name="T18" fmla="*/ 152 w 345"/>
                <a:gd name="T19" fmla="*/ 139 h 303"/>
                <a:gd name="T20" fmla="*/ 121 w 345"/>
                <a:gd name="T21" fmla="*/ 163 h 303"/>
                <a:gd name="T22" fmla="*/ 105 w 345"/>
                <a:gd name="T23" fmla="*/ 196 h 303"/>
                <a:gd name="T24" fmla="*/ 106 w 345"/>
                <a:gd name="T25" fmla="*/ 231 h 303"/>
                <a:gd name="T26" fmla="*/ 91 w 345"/>
                <a:gd name="T27" fmla="*/ 257 h 303"/>
                <a:gd name="T28" fmla="*/ 64 w 345"/>
                <a:gd name="T29" fmla="*/ 268 h 303"/>
                <a:gd name="T30" fmla="*/ 33 w 345"/>
                <a:gd name="T31" fmla="*/ 269 h 303"/>
                <a:gd name="T32" fmla="*/ 14 w 345"/>
                <a:gd name="T33" fmla="*/ 267 h 303"/>
                <a:gd name="T34" fmla="*/ 0 w 345"/>
                <a:gd name="T35" fmla="*/ 282 h 303"/>
                <a:gd name="T36" fmla="*/ 22 w 345"/>
                <a:gd name="T37" fmla="*/ 300 h 303"/>
                <a:gd name="T38" fmla="*/ 60 w 345"/>
                <a:gd name="T39" fmla="*/ 302 h 303"/>
                <a:gd name="T40" fmla="*/ 102 w 345"/>
                <a:gd name="T41" fmla="*/ 289 h 303"/>
                <a:gd name="T42" fmla="*/ 130 w 345"/>
                <a:gd name="T43" fmla="*/ 266 h 303"/>
                <a:gd name="T44" fmla="*/ 136 w 345"/>
                <a:gd name="T45" fmla="*/ 232 h 303"/>
                <a:gd name="T46" fmla="*/ 145 w 345"/>
                <a:gd name="T47" fmla="*/ 201 h 303"/>
                <a:gd name="T48" fmla="*/ 163 w 345"/>
                <a:gd name="T49" fmla="*/ 177 h 303"/>
                <a:gd name="T50" fmla="*/ 190 w 345"/>
                <a:gd name="T51" fmla="*/ 167 h 303"/>
                <a:gd name="T52" fmla="*/ 224 w 345"/>
                <a:gd name="T53" fmla="*/ 170 h 303"/>
                <a:gd name="T54" fmla="*/ 250 w 345"/>
                <a:gd name="T55" fmla="*/ 163 h 303"/>
                <a:gd name="T56" fmla="*/ 269 w 345"/>
                <a:gd name="T57" fmla="*/ 145 h 303"/>
                <a:gd name="T58" fmla="*/ 278 w 345"/>
                <a:gd name="T59" fmla="*/ 116 h 303"/>
                <a:gd name="T60" fmla="*/ 280 w 345"/>
                <a:gd name="T61" fmla="*/ 80 h 303"/>
                <a:gd name="T62" fmla="*/ 286 w 345"/>
                <a:gd name="T63" fmla="*/ 53 h 303"/>
                <a:gd name="T64" fmla="*/ 297 w 345"/>
                <a:gd name="T65" fmla="*/ 38 h 303"/>
                <a:gd name="T66" fmla="*/ 316 w 345"/>
                <a:gd name="T67" fmla="*/ 37 h 303"/>
                <a:gd name="T68" fmla="*/ 338 w 345"/>
                <a:gd name="T69" fmla="*/ 47 h 303"/>
                <a:gd name="T70" fmla="*/ 345 w 345"/>
                <a:gd name="T71" fmla="*/ 41 h 303"/>
                <a:gd name="T72" fmla="*/ 340 w 345"/>
                <a:gd name="T73" fmla="*/ 25 h 303"/>
                <a:gd name="T74" fmla="*/ 327 w 345"/>
                <a:gd name="T75" fmla="*/ 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5" h="303">
                  <a:moveTo>
                    <a:pt x="318" y="2"/>
                  </a:moveTo>
                  <a:lnTo>
                    <a:pt x="316" y="2"/>
                  </a:lnTo>
                  <a:lnTo>
                    <a:pt x="308" y="1"/>
                  </a:lnTo>
                  <a:lnTo>
                    <a:pt x="299" y="0"/>
                  </a:lnTo>
                  <a:lnTo>
                    <a:pt x="287" y="1"/>
                  </a:lnTo>
                  <a:lnTo>
                    <a:pt x="276" y="5"/>
                  </a:lnTo>
                  <a:lnTo>
                    <a:pt x="266" y="12"/>
                  </a:lnTo>
                  <a:lnTo>
                    <a:pt x="261" y="25"/>
                  </a:lnTo>
                  <a:lnTo>
                    <a:pt x="259" y="42"/>
                  </a:lnTo>
                  <a:lnTo>
                    <a:pt x="262" y="62"/>
                  </a:lnTo>
                  <a:lnTo>
                    <a:pt x="262" y="80"/>
                  </a:lnTo>
                  <a:lnTo>
                    <a:pt x="261" y="95"/>
                  </a:lnTo>
                  <a:lnTo>
                    <a:pt x="258" y="108"/>
                  </a:lnTo>
                  <a:lnTo>
                    <a:pt x="253" y="117"/>
                  </a:lnTo>
                  <a:lnTo>
                    <a:pt x="243" y="124"/>
                  </a:lnTo>
                  <a:lnTo>
                    <a:pt x="230" y="128"/>
                  </a:lnTo>
                  <a:lnTo>
                    <a:pt x="212" y="128"/>
                  </a:lnTo>
                  <a:lnTo>
                    <a:pt x="192" y="128"/>
                  </a:lnTo>
                  <a:lnTo>
                    <a:pt x="172" y="132"/>
                  </a:lnTo>
                  <a:lnTo>
                    <a:pt x="152" y="139"/>
                  </a:lnTo>
                  <a:lnTo>
                    <a:pt x="135" y="149"/>
                  </a:lnTo>
                  <a:lnTo>
                    <a:pt x="121" y="163"/>
                  </a:lnTo>
                  <a:lnTo>
                    <a:pt x="111" y="178"/>
                  </a:lnTo>
                  <a:lnTo>
                    <a:pt x="105" y="196"/>
                  </a:lnTo>
                  <a:lnTo>
                    <a:pt x="106" y="214"/>
                  </a:lnTo>
                  <a:lnTo>
                    <a:pt x="106" y="231"/>
                  </a:lnTo>
                  <a:lnTo>
                    <a:pt x="102" y="245"/>
                  </a:lnTo>
                  <a:lnTo>
                    <a:pt x="91" y="257"/>
                  </a:lnTo>
                  <a:lnTo>
                    <a:pt x="79" y="264"/>
                  </a:lnTo>
                  <a:lnTo>
                    <a:pt x="64" y="268"/>
                  </a:lnTo>
                  <a:lnTo>
                    <a:pt x="48" y="270"/>
                  </a:lnTo>
                  <a:lnTo>
                    <a:pt x="33" y="269"/>
                  </a:lnTo>
                  <a:lnTo>
                    <a:pt x="19" y="265"/>
                  </a:lnTo>
                  <a:lnTo>
                    <a:pt x="14" y="267"/>
                  </a:lnTo>
                  <a:lnTo>
                    <a:pt x="5" y="273"/>
                  </a:lnTo>
                  <a:lnTo>
                    <a:pt x="0" y="282"/>
                  </a:lnTo>
                  <a:lnTo>
                    <a:pt x="10" y="295"/>
                  </a:lnTo>
                  <a:lnTo>
                    <a:pt x="22" y="300"/>
                  </a:lnTo>
                  <a:lnTo>
                    <a:pt x="40" y="303"/>
                  </a:lnTo>
                  <a:lnTo>
                    <a:pt x="60" y="302"/>
                  </a:lnTo>
                  <a:lnTo>
                    <a:pt x="81" y="297"/>
                  </a:lnTo>
                  <a:lnTo>
                    <a:pt x="102" y="289"/>
                  </a:lnTo>
                  <a:lnTo>
                    <a:pt x="119" y="278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2"/>
                  </a:lnTo>
                  <a:lnTo>
                    <a:pt x="140" y="216"/>
                  </a:lnTo>
                  <a:lnTo>
                    <a:pt x="145" y="201"/>
                  </a:lnTo>
                  <a:lnTo>
                    <a:pt x="154" y="187"/>
                  </a:lnTo>
                  <a:lnTo>
                    <a:pt x="163" y="177"/>
                  </a:lnTo>
                  <a:lnTo>
                    <a:pt x="175" y="170"/>
                  </a:lnTo>
                  <a:lnTo>
                    <a:pt x="190" y="167"/>
                  </a:lnTo>
                  <a:lnTo>
                    <a:pt x="206" y="168"/>
                  </a:lnTo>
                  <a:lnTo>
                    <a:pt x="224" y="170"/>
                  </a:lnTo>
                  <a:lnTo>
                    <a:pt x="239" y="168"/>
                  </a:lnTo>
                  <a:lnTo>
                    <a:pt x="250" y="163"/>
                  </a:lnTo>
                  <a:lnTo>
                    <a:pt x="261" y="155"/>
                  </a:lnTo>
                  <a:lnTo>
                    <a:pt x="269" y="145"/>
                  </a:lnTo>
                  <a:lnTo>
                    <a:pt x="274" y="131"/>
                  </a:lnTo>
                  <a:lnTo>
                    <a:pt x="278" y="116"/>
                  </a:lnTo>
                  <a:lnTo>
                    <a:pt x="279" y="98"/>
                  </a:lnTo>
                  <a:lnTo>
                    <a:pt x="280" y="80"/>
                  </a:lnTo>
                  <a:lnTo>
                    <a:pt x="281" y="64"/>
                  </a:lnTo>
                  <a:lnTo>
                    <a:pt x="286" y="53"/>
                  </a:lnTo>
                  <a:lnTo>
                    <a:pt x="291" y="43"/>
                  </a:lnTo>
                  <a:lnTo>
                    <a:pt x="297" y="38"/>
                  </a:lnTo>
                  <a:lnTo>
                    <a:pt x="306" y="35"/>
                  </a:lnTo>
                  <a:lnTo>
                    <a:pt x="316" y="37"/>
                  </a:lnTo>
                  <a:lnTo>
                    <a:pt x="327" y="42"/>
                  </a:lnTo>
                  <a:lnTo>
                    <a:pt x="338" y="47"/>
                  </a:lnTo>
                  <a:lnTo>
                    <a:pt x="344" y="46"/>
                  </a:lnTo>
                  <a:lnTo>
                    <a:pt x="345" y="41"/>
                  </a:lnTo>
                  <a:lnTo>
                    <a:pt x="344" y="33"/>
                  </a:lnTo>
                  <a:lnTo>
                    <a:pt x="340" y="25"/>
                  </a:lnTo>
                  <a:lnTo>
                    <a:pt x="334" y="16"/>
                  </a:lnTo>
                  <a:lnTo>
                    <a:pt x="327" y="8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1" name="Freeform 109"/>
            <p:cNvSpPr>
              <a:spLocks/>
            </p:cNvSpPr>
            <p:nvPr/>
          </p:nvSpPr>
          <p:spPr bwMode="auto">
            <a:xfrm>
              <a:off x="4248" y="763"/>
              <a:ext cx="31" cy="23"/>
            </a:xfrm>
            <a:custGeom>
              <a:avLst/>
              <a:gdLst>
                <a:gd name="T0" fmla="*/ 3 w 127"/>
                <a:gd name="T1" fmla="*/ 76 h 109"/>
                <a:gd name="T2" fmla="*/ 5 w 127"/>
                <a:gd name="T3" fmla="*/ 75 h 109"/>
                <a:gd name="T4" fmla="*/ 12 w 127"/>
                <a:gd name="T5" fmla="*/ 71 h 109"/>
                <a:gd name="T6" fmla="*/ 22 w 127"/>
                <a:gd name="T7" fmla="*/ 65 h 109"/>
                <a:gd name="T8" fmla="*/ 34 w 127"/>
                <a:gd name="T9" fmla="*/ 57 h 109"/>
                <a:gd name="T10" fmla="*/ 47 w 127"/>
                <a:gd name="T11" fmla="*/ 49 h 109"/>
                <a:gd name="T12" fmla="*/ 60 w 127"/>
                <a:gd name="T13" fmla="*/ 39 h 109"/>
                <a:gd name="T14" fmla="*/ 72 w 127"/>
                <a:gd name="T15" fmla="*/ 27 h 109"/>
                <a:gd name="T16" fmla="*/ 82 w 127"/>
                <a:gd name="T17" fmla="*/ 15 h 109"/>
                <a:gd name="T18" fmla="*/ 91 w 127"/>
                <a:gd name="T19" fmla="*/ 4 h 109"/>
                <a:gd name="T20" fmla="*/ 102 w 127"/>
                <a:gd name="T21" fmla="*/ 0 h 109"/>
                <a:gd name="T22" fmla="*/ 111 w 127"/>
                <a:gd name="T23" fmla="*/ 0 h 109"/>
                <a:gd name="T24" fmla="*/ 120 w 127"/>
                <a:gd name="T25" fmla="*/ 3 h 109"/>
                <a:gd name="T26" fmla="*/ 126 w 127"/>
                <a:gd name="T27" fmla="*/ 10 h 109"/>
                <a:gd name="T28" fmla="*/ 127 w 127"/>
                <a:gd name="T29" fmla="*/ 19 h 109"/>
                <a:gd name="T30" fmla="*/ 125 w 127"/>
                <a:gd name="T31" fmla="*/ 30 h 109"/>
                <a:gd name="T32" fmla="*/ 116 w 127"/>
                <a:gd name="T33" fmla="*/ 42 h 109"/>
                <a:gd name="T34" fmla="*/ 103 w 127"/>
                <a:gd name="T35" fmla="*/ 55 h 109"/>
                <a:gd name="T36" fmla="*/ 91 w 127"/>
                <a:gd name="T37" fmla="*/ 67 h 109"/>
                <a:gd name="T38" fmla="*/ 80 w 127"/>
                <a:gd name="T39" fmla="*/ 78 h 109"/>
                <a:gd name="T40" fmla="*/ 68 w 127"/>
                <a:gd name="T41" fmla="*/ 88 h 109"/>
                <a:gd name="T42" fmla="*/ 58 w 127"/>
                <a:gd name="T43" fmla="*/ 97 h 109"/>
                <a:gd name="T44" fmla="*/ 47 w 127"/>
                <a:gd name="T45" fmla="*/ 103 h 109"/>
                <a:gd name="T46" fmla="*/ 36 w 127"/>
                <a:gd name="T47" fmla="*/ 108 h 109"/>
                <a:gd name="T48" fmla="*/ 26 w 127"/>
                <a:gd name="T49" fmla="*/ 109 h 109"/>
                <a:gd name="T50" fmla="*/ 10 w 127"/>
                <a:gd name="T51" fmla="*/ 107 h 109"/>
                <a:gd name="T52" fmla="*/ 2 w 127"/>
                <a:gd name="T53" fmla="*/ 101 h 109"/>
                <a:gd name="T54" fmla="*/ 0 w 127"/>
                <a:gd name="T55" fmla="*/ 91 h 109"/>
                <a:gd name="T56" fmla="*/ 3 w 127"/>
                <a:gd name="T57" fmla="*/ 7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109">
                  <a:moveTo>
                    <a:pt x="3" y="76"/>
                  </a:moveTo>
                  <a:lnTo>
                    <a:pt x="5" y="75"/>
                  </a:lnTo>
                  <a:lnTo>
                    <a:pt x="12" y="71"/>
                  </a:lnTo>
                  <a:lnTo>
                    <a:pt x="22" y="65"/>
                  </a:lnTo>
                  <a:lnTo>
                    <a:pt x="34" y="57"/>
                  </a:lnTo>
                  <a:lnTo>
                    <a:pt x="47" y="49"/>
                  </a:lnTo>
                  <a:lnTo>
                    <a:pt x="60" y="39"/>
                  </a:lnTo>
                  <a:lnTo>
                    <a:pt x="72" y="27"/>
                  </a:lnTo>
                  <a:lnTo>
                    <a:pt x="82" y="15"/>
                  </a:lnTo>
                  <a:lnTo>
                    <a:pt x="91" y="4"/>
                  </a:lnTo>
                  <a:lnTo>
                    <a:pt x="102" y="0"/>
                  </a:lnTo>
                  <a:lnTo>
                    <a:pt x="111" y="0"/>
                  </a:lnTo>
                  <a:lnTo>
                    <a:pt x="120" y="3"/>
                  </a:lnTo>
                  <a:lnTo>
                    <a:pt x="126" y="10"/>
                  </a:lnTo>
                  <a:lnTo>
                    <a:pt x="127" y="19"/>
                  </a:lnTo>
                  <a:lnTo>
                    <a:pt x="125" y="30"/>
                  </a:lnTo>
                  <a:lnTo>
                    <a:pt x="116" y="42"/>
                  </a:lnTo>
                  <a:lnTo>
                    <a:pt x="103" y="55"/>
                  </a:lnTo>
                  <a:lnTo>
                    <a:pt x="91" y="67"/>
                  </a:lnTo>
                  <a:lnTo>
                    <a:pt x="80" y="78"/>
                  </a:lnTo>
                  <a:lnTo>
                    <a:pt x="68" y="88"/>
                  </a:lnTo>
                  <a:lnTo>
                    <a:pt x="58" y="97"/>
                  </a:lnTo>
                  <a:lnTo>
                    <a:pt x="47" y="103"/>
                  </a:lnTo>
                  <a:lnTo>
                    <a:pt x="36" y="108"/>
                  </a:lnTo>
                  <a:lnTo>
                    <a:pt x="26" y="109"/>
                  </a:lnTo>
                  <a:lnTo>
                    <a:pt x="10" y="107"/>
                  </a:lnTo>
                  <a:lnTo>
                    <a:pt x="2" y="101"/>
                  </a:lnTo>
                  <a:lnTo>
                    <a:pt x="0" y="91"/>
                  </a:lnTo>
                  <a:lnTo>
                    <a:pt x="3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2" name="Freeform 110"/>
            <p:cNvSpPr>
              <a:spLocks/>
            </p:cNvSpPr>
            <p:nvPr/>
          </p:nvSpPr>
          <p:spPr bwMode="auto">
            <a:xfrm>
              <a:off x="4262" y="774"/>
              <a:ext cx="31" cy="22"/>
            </a:xfrm>
            <a:custGeom>
              <a:avLst/>
              <a:gdLst>
                <a:gd name="T0" fmla="*/ 2 w 127"/>
                <a:gd name="T1" fmla="*/ 76 h 110"/>
                <a:gd name="T2" fmla="*/ 4 w 127"/>
                <a:gd name="T3" fmla="*/ 75 h 110"/>
                <a:gd name="T4" fmla="*/ 11 w 127"/>
                <a:gd name="T5" fmla="*/ 72 h 110"/>
                <a:gd name="T6" fmla="*/ 22 w 127"/>
                <a:gd name="T7" fmla="*/ 66 h 110"/>
                <a:gd name="T8" fmla="*/ 33 w 127"/>
                <a:gd name="T9" fmla="*/ 58 h 110"/>
                <a:gd name="T10" fmla="*/ 46 w 127"/>
                <a:gd name="T11" fmla="*/ 49 h 110"/>
                <a:gd name="T12" fmla="*/ 59 w 127"/>
                <a:gd name="T13" fmla="*/ 38 h 110"/>
                <a:gd name="T14" fmla="*/ 71 w 127"/>
                <a:gd name="T15" fmla="*/ 27 h 110"/>
                <a:gd name="T16" fmla="*/ 80 w 127"/>
                <a:gd name="T17" fmla="*/ 14 h 110"/>
                <a:gd name="T18" fmla="*/ 90 w 127"/>
                <a:gd name="T19" fmla="*/ 5 h 110"/>
                <a:gd name="T20" fmla="*/ 100 w 127"/>
                <a:gd name="T21" fmla="*/ 0 h 110"/>
                <a:gd name="T22" fmla="*/ 110 w 127"/>
                <a:gd name="T23" fmla="*/ 0 h 110"/>
                <a:gd name="T24" fmla="*/ 118 w 127"/>
                <a:gd name="T25" fmla="*/ 4 h 110"/>
                <a:gd name="T26" fmla="*/ 125 w 127"/>
                <a:gd name="T27" fmla="*/ 11 h 110"/>
                <a:gd name="T28" fmla="*/ 127 w 127"/>
                <a:gd name="T29" fmla="*/ 20 h 110"/>
                <a:gd name="T30" fmla="*/ 124 w 127"/>
                <a:gd name="T31" fmla="*/ 30 h 110"/>
                <a:gd name="T32" fmla="*/ 115 w 127"/>
                <a:gd name="T33" fmla="*/ 43 h 110"/>
                <a:gd name="T34" fmla="*/ 102 w 127"/>
                <a:gd name="T35" fmla="*/ 56 h 110"/>
                <a:gd name="T36" fmla="*/ 91 w 127"/>
                <a:gd name="T37" fmla="*/ 67 h 110"/>
                <a:gd name="T38" fmla="*/ 78 w 127"/>
                <a:gd name="T39" fmla="*/ 79 h 110"/>
                <a:gd name="T40" fmla="*/ 68 w 127"/>
                <a:gd name="T41" fmla="*/ 89 h 110"/>
                <a:gd name="T42" fmla="*/ 56 w 127"/>
                <a:gd name="T43" fmla="*/ 97 h 110"/>
                <a:gd name="T44" fmla="*/ 46 w 127"/>
                <a:gd name="T45" fmla="*/ 104 h 110"/>
                <a:gd name="T46" fmla="*/ 36 w 127"/>
                <a:gd name="T47" fmla="*/ 109 h 110"/>
                <a:gd name="T48" fmla="*/ 25 w 127"/>
                <a:gd name="T49" fmla="*/ 110 h 110"/>
                <a:gd name="T50" fmla="*/ 9 w 127"/>
                <a:gd name="T51" fmla="*/ 108 h 110"/>
                <a:gd name="T52" fmla="*/ 1 w 127"/>
                <a:gd name="T53" fmla="*/ 102 h 110"/>
                <a:gd name="T54" fmla="*/ 0 w 127"/>
                <a:gd name="T55" fmla="*/ 91 h 110"/>
                <a:gd name="T56" fmla="*/ 2 w 127"/>
                <a:gd name="T57" fmla="*/ 7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110">
                  <a:moveTo>
                    <a:pt x="2" y="76"/>
                  </a:moveTo>
                  <a:lnTo>
                    <a:pt x="4" y="75"/>
                  </a:lnTo>
                  <a:lnTo>
                    <a:pt x="11" y="72"/>
                  </a:lnTo>
                  <a:lnTo>
                    <a:pt x="22" y="66"/>
                  </a:lnTo>
                  <a:lnTo>
                    <a:pt x="33" y="58"/>
                  </a:lnTo>
                  <a:lnTo>
                    <a:pt x="46" y="49"/>
                  </a:lnTo>
                  <a:lnTo>
                    <a:pt x="59" y="38"/>
                  </a:lnTo>
                  <a:lnTo>
                    <a:pt x="71" y="27"/>
                  </a:lnTo>
                  <a:lnTo>
                    <a:pt x="80" y="14"/>
                  </a:lnTo>
                  <a:lnTo>
                    <a:pt x="90" y="5"/>
                  </a:lnTo>
                  <a:lnTo>
                    <a:pt x="100" y="0"/>
                  </a:lnTo>
                  <a:lnTo>
                    <a:pt x="110" y="0"/>
                  </a:lnTo>
                  <a:lnTo>
                    <a:pt x="118" y="4"/>
                  </a:lnTo>
                  <a:lnTo>
                    <a:pt x="125" y="11"/>
                  </a:lnTo>
                  <a:lnTo>
                    <a:pt x="127" y="20"/>
                  </a:lnTo>
                  <a:lnTo>
                    <a:pt x="124" y="30"/>
                  </a:lnTo>
                  <a:lnTo>
                    <a:pt x="115" y="43"/>
                  </a:lnTo>
                  <a:lnTo>
                    <a:pt x="102" y="56"/>
                  </a:lnTo>
                  <a:lnTo>
                    <a:pt x="91" y="67"/>
                  </a:lnTo>
                  <a:lnTo>
                    <a:pt x="78" y="79"/>
                  </a:lnTo>
                  <a:lnTo>
                    <a:pt x="68" y="89"/>
                  </a:lnTo>
                  <a:lnTo>
                    <a:pt x="56" y="97"/>
                  </a:lnTo>
                  <a:lnTo>
                    <a:pt x="46" y="104"/>
                  </a:lnTo>
                  <a:lnTo>
                    <a:pt x="36" y="109"/>
                  </a:lnTo>
                  <a:lnTo>
                    <a:pt x="25" y="110"/>
                  </a:lnTo>
                  <a:lnTo>
                    <a:pt x="9" y="108"/>
                  </a:lnTo>
                  <a:lnTo>
                    <a:pt x="1" y="102"/>
                  </a:lnTo>
                  <a:lnTo>
                    <a:pt x="0" y="91"/>
                  </a:lnTo>
                  <a:lnTo>
                    <a:pt x="2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3" name="Freeform 111"/>
            <p:cNvSpPr>
              <a:spLocks/>
            </p:cNvSpPr>
            <p:nvPr/>
          </p:nvSpPr>
          <p:spPr bwMode="auto">
            <a:xfrm>
              <a:off x="4276" y="784"/>
              <a:ext cx="30" cy="23"/>
            </a:xfrm>
            <a:custGeom>
              <a:avLst/>
              <a:gdLst>
                <a:gd name="T0" fmla="*/ 4 w 128"/>
                <a:gd name="T1" fmla="*/ 77 h 111"/>
                <a:gd name="T2" fmla="*/ 6 w 128"/>
                <a:gd name="T3" fmla="*/ 76 h 111"/>
                <a:gd name="T4" fmla="*/ 13 w 128"/>
                <a:gd name="T5" fmla="*/ 73 h 111"/>
                <a:gd name="T6" fmla="*/ 23 w 128"/>
                <a:gd name="T7" fmla="*/ 67 h 111"/>
                <a:gd name="T8" fmla="*/ 35 w 128"/>
                <a:gd name="T9" fmla="*/ 59 h 111"/>
                <a:gd name="T10" fmla="*/ 47 w 128"/>
                <a:gd name="T11" fmla="*/ 50 h 111"/>
                <a:gd name="T12" fmla="*/ 60 w 128"/>
                <a:gd name="T13" fmla="*/ 39 h 111"/>
                <a:gd name="T14" fmla="*/ 73 w 128"/>
                <a:gd name="T15" fmla="*/ 28 h 111"/>
                <a:gd name="T16" fmla="*/ 82 w 128"/>
                <a:gd name="T17" fmla="*/ 15 h 111"/>
                <a:gd name="T18" fmla="*/ 91 w 128"/>
                <a:gd name="T19" fmla="*/ 6 h 111"/>
                <a:gd name="T20" fmla="*/ 102 w 128"/>
                <a:gd name="T21" fmla="*/ 0 h 111"/>
                <a:gd name="T22" fmla="*/ 112 w 128"/>
                <a:gd name="T23" fmla="*/ 0 h 111"/>
                <a:gd name="T24" fmla="*/ 120 w 128"/>
                <a:gd name="T25" fmla="*/ 3 h 111"/>
                <a:gd name="T26" fmla="*/ 126 w 128"/>
                <a:gd name="T27" fmla="*/ 10 h 111"/>
                <a:gd name="T28" fmla="*/ 128 w 128"/>
                <a:gd name="T29" fmla="*/ 20 h 111"/>
                <a:gd name="T30" fmla="*/ 125 w 128"/>
                <a:gd name="T31" fmla="*/ 31 h 111"/>
                <a:gd name="T32" fmla="*/ 115 w 128"/>
                <a:gd name="T33" fmla="*/ 44 h 111"/>
                <a:gd name="T34" fmla="*/ 103 w 128"/>
                <a:gd name="T35" fmla="*/ 56 h 111"/>
                <a:gd name="T36" fmla="*/ 91 w 128"/>
                <a:gd name="T37" fmla="*/ 68 h 111"/>
                <a:gd name="T38" fmla="*/ 80 w 128"/>
                <a:gd name="T39" fmla="*/ 79 h 111"/>
                <a:gd name="T40" fmla="*/ 69 w 128"/>
                <a:gd name="T41" fmla="*/ 90 h 111"/>
                <a:gd name="T42" fmla="*/ 58 w 128"/>
                <a:gd name="T43" fmla="*/ 98 h 111"/>
                <a:gd name="T44" fmla="*/ 47 w 128"/>
                <a:gd name="T45" fmla="*/ 105 h 111"/>
                <a:gd name="T46" fmla="*/ 36 w 128"/>
                <a:gd name="T47" fmla="*/ 109 h 111"/>
                <a:gd name="T48" fmla="*/ 25 w 128"/>
                <a:gd name="T49" fmla="*/ 111 h 111"/>
                <a:gd name="T50" fmla="*/ 9 w 128"/>
                <a:gd name="T51" fmla="*/ 108 h 111"/>
                <a:gd name="T52" fmla="*/ 2 w 128"/>
                <a:gd name="T53" fmla="*/ 102 h 111"/>
                <a:gd name="T54" fmla="*/ 0 w 128"/>
                <a:gd name="T55" fmla="*/ 92 h 111"/>
                <a:gd name="T56" fmla="*/ 4 w 128"/>
                <a:gd name="T57" fmla="*/ 7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8" h="111">
                  <a:moveTo>
                    <a:pt x="4" y="77"/>
                  </a:moveTo>
                  <a:lnTo>
                    <a:pt x="6" y="76"/>
                  </a:lnTo>
                  <a:lnTo>
                    <a:pt x="13" y="73"/>
                  </a:lnTo>
                  <a:lnTo>
                    <a:pt x="23" y="67"/>
                  </a:lnTo>
                  <a:lnTo>
                    <a:pt x="35" y="59"/>
                  </a:lnTo>
                  <a:lnTo>
                    <a:pt x="47" y="50"/>
                  </a:lnTo>
                  <a:lnTo>
                    <a:pt x="60" y="39"/>
                  </a:lnTo>
                  <a:lnTo>
                    <a:pt x="73" y="28"/>
                  </a:lnTo>
                  <a:lnTo>
                    <a:pt x="82" y="15"/>
                  </a:lnTo>
                  <a:lnTo>
                    <a:pt x="91" y="6"/>
                  </a:lnTo>
                  <a:lnTo>
                    <a:pt x="102" y="0"/>
                  </a:lnTo>
                  <a:lnTo>
                    <a:pt x="112" y="0"/>
                  </a:lnTo>
                  <a:lnTo>
                    <a:pt x="120" y="3"/>
                  </a:lnTo>
                  <a:lnTo>
                    <a:pt x="126" y="10"/>
                  </a:lnTo>
                  <a:lnTo>
                    <a:pt x="128" y="20"/>
                  </a:lnTo>
                  <a:lnTo>
                    <a:pt x="125" y="31"/>
                  </a:lnTo>
                  <a:lnTo>
                    <a:pt x="115" y="44"/>
                  </a:lnTo>
                  <a:lnTo>
                    <a:pt x="103" y="56"/>
                  </a:lnTo>
                  <a:lnTo>
                    <a:pt x="91" y="68"/>
                  </a:lnTo>
                  <a:lnTo>
                    <a:pt x="80" y="79"/>
                  </a:lnTo>
                  <a:lnTo>
                    <a:pt x="69" y="90"/>
                  </a:lnTo>
                  <a:lnTo>
                    <a:pt x="58" y="98"/>
                  </a:lnTo>
                  <a:lnTo>
                    <a:pt x="47" y="105"/>
                  </a:lnTo>
                  <a:lnTo>
                    <a:pt x="36" y="109"/>
                  </a:lnTo>
                  <a:lnTo>
                    <a:pt x="25" y="111"/>
                  </a:lnTo>
                  <a:lnTo>
                    <a:pt x="9" y="108"/>
                  </a:lnTo>
                  <a:lnTo>
                    <a:pt x="2" y="102"/>
                  </a:lnTo>
                  <a:lnTo>
                    <a:pt x="0" y="92"/>
                  </a:lnTo>
                  <a:lnTo>
                    <a:pt x="4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9264" name="Picture 112" descr="square_kno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238" y="4356100"/>
            <a:ext cx="611187" cy="406400"/>
          </a:xfrm>
          <a:prstGeom prst="rect">
            <a:avLst/>
          </a:prstGeom>
          <a:noFill/>
          <a:effectLst>
            <a:outerShdw blurRad="63500" dist="107763" dir="81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265" name="AutoShape 113"/>
          <p:cNvSpPr>
            <a:spLocks noChangeArrowheads="1"/>
          </p:cNvSpPr>
          <p:nvPr/>
        </p:nvSpPr>
        <p:spPr bwMode="auto">
          <a:xfrm>
            <a:off x="1855788" y="4448175"/>
            <a:ext cx="407987" cy="298450"/>
          </a:xfrm>
          <a:prstGeom prst="rightArrow">
            <a:avLst>
              <a:gd name="adj1" fmla="val 50000"/>
              <a:gd name="adj2" fmla="val 74680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66" name="AutoShape 114"/>
          <p:cNvSpPr>
            <a:spLocks noChangeArrowheads="1"/>
          </p:cNvSpPr>
          <p:nvPr/>
        </p:nvSpPr>
        <p:spPr bwMode="auto">
          <a:xfrm>
            <a:off x="3322638" y="4448175"/>
            <a:ext cx="406400" cy="298450"/>
          </a:xfrm>
          <a:prstGeom prst="rightArrow">
            <a:avLst>
              <a:gd name="adj1" fmla="val 50000"/>
              <a:gd name="adj2" fmla="val 74389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68" name="AutoShape 116"/>
          <p:cNvSpPr>
            <a:spLocks noChangeArrowheads="1"/>
          </p:cNvSpPr>
          <p:nvPr/>
        </p:nvSpPr>
        <p:spPr bwMode="auto">
          <a:xfrm>
            <a:off x="2244725" y="5683250"/>
            <a:ext cx="1065213" cy="7667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69" name="AutoShape 117"/>
          <p:cNvSpPr>
            <a:spLocks noChangeArrowheads="1"/>
          </p:cNvSpPr>
          <p:nvPr/>
        </p:nvSpPr>
        <p:spPr bwMode="auto">
          <a:xfrm>
            <a:off x="419100" y="5926138"/>
            <a:ext cx="366713" cy="298450"/>
          </a:xfrm>
          <a:prstGeom prst="rightArrow">
            <a:avLst>
              <a:gd name="adj1" fmla="val 50000"/>
              <a:gd name="adj2" fmla="val 67125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70" name="AutoShape 118"/>
          <p:cNvSpPr>
            <a:spLocks noChangeArrowheads="1"/>
          </p:cNvSpPr>
          <p:nvPr/>
        </p:nvSpPr>
        <p:spPr bwMode="auto">
          <a:xfrm>
            <a:off x="3709988" y="5710238"/>
            <a:ext cx="1065212" cy="766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71" name="AutoShape 119"/>
          <p:cNvSpPr>
            <a:spLocks noChangeArrowheads="1"/>
          </p:cNvSpPr>
          <p:nvPr/>
        </p:nvSpPr>
        <p:spPr bwMode="auto">
          <a:xfrm>
            <a:off x="785813" y="5710238"/>
            <a:ext cx="1065212" cy="766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9272" name="Picture 120" descr="MCj031209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1000">
            <a:off x="2587625" y="5843588"/>
            <a:ext cx="323850" cy="342900"/>
          </a:xfrm>
          <a:prstGeom prst="rect">
            <a:avLst/>
          </a:prstGeom>
          <a:noFill/>
          <a:effectLst>
            <a:outerShdw blurRad="63500" dist="107763" dir="81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273" name="Group 121"/>
          <p:cNvGrpSpPr>
            <a:grpSpLocks/>
          </p:cNvGrpSpPr>
          <p:nvPr/>
        </p:nvGrpSpPr>
        <p:grpSpPr bwMode="auto">
          <a:xfrm>
            <a:off x="947738" y="5872163"/>
            <a:ext cx="633412" cy="323850"/>
            <a:chOff x="4184" y="582"/>
            <a:chExt cx="528" cy="388"/>
          </a:xfrm>
        </p:grpSpPr>
        <p:sp>
          <p:nvSpPr>
            <p:cNvPr id="49274" name="Freeform 122"/>
            <p:cNvSpPr>
              <a:spLocks/>
            </p:cNvSpPr>
            <p:nvPr/>
          </p:nvSpPr>
          <p:spPr bwMode="auto">
            <a:xfrm>
              <a:off x="4599" y="710"/>
              <a:ext cx="113" cy="233"/>
            </a:xfrm>
            <a:custGeom>
              <a:avLst/>
              <a:gdLst>
                <a:gd name="T0" fmla="*/ 423 w 461"/>
                <a:gd name="T1" fmla="*/ 707 h 1124"/>
                <a:gd name="T2" fmla="*/ 361 w 461"/>
                <a:gd name="T3" fmla="*/ 578 h 1124"/>
                <a:gd name="T4" fmla="*/ 317 w 461"/>
                <a:gd name="T5" fmla="*/ 447 h 1124"/>
                <a:gd name="T6" fmla="*/ 288 w 461"/>
                <a:gd name="T7" fmla="*/ 321 h 1124"/>
                <a:gd name="T8" fmla="*/ 271 w 461"/>
                <a:gd name="T9" fmla="*/ 209 h 1124"/>
                <a:gd name="T10" fmla="*/ 262 w 461"/>
                <a:gd name="T11" fmla="*/ 113 h 1124"/>
                <a:gd name="T12" fmla="*/ 259 w 461"/>
                <a:gd name="T13" fmla="*/ 43 h 1124"/>
                <a:gd name="T14" fmla="*/ 259 w 461"/>
                <a:gd name="T15" fmla="*/ 5 h 1124"/>
                <a:gd name="T16" fmla="*/ 247 w 461"/>
                <a:gd name="T17" fmla="*/ 10 h 1124"/>
                <a:gd name="T18" fmla="*/ 221 w 461"/>
                <a:gd name="T19" fmla="*/ 32 h 1124"/>
                <a:gd name="T20" fmla="*/ 194 w 461"/>
                <a:gd name="T21" fmla="*/ 53 h 1124"/>
                <a:gd name="T22" fmla="*/ 166 w 461"/>
                <a:gd name="T23" fmla="*/ 73 h 1124"/>
                <a:gd name="T24" fmla="*/ 137 w 461"/>
                <a:gd name="T25" fmla="*/ 92 h 1124"/>
                <a:gd name="T26" fmla="*/ 107 w 461"/>
                <a:gd name="T27" fmla="*/ 112 h 1124"/>
                <a:gd name="T28" fmla="*/ 76 w 461"/>
                <a:gd name="T29" fmla="*/ 129 h 1124"/>
                <a:gd name="T30" fmla="*/ 45 w 461"/>
                <a:gd name="T31" fmla="*/ 147 h 1124"/>
                <a:gd name="T32" fmla="*/ 56 w 461"/>
                <a:gd name="T33" fmla="*/ 207 h 1124"/>
                <a:gd name="T34" fmla="*/ 99 w 461"/>
                <a:gd name="T35" fmla="*/ 318 h 1124"/>
                <a:gd name="T36" fmla="*/ 129 w 461"/>
                <a:gd name="T37" fmla="*/ 433 h 1124"/>
                <a:gd name="T38" fmla="*/ 144 w 461"/>
                <a:gd name="T39" fmla="*/ 554 h 1124"/>
                <a:gd name="T40" fmla="*/ 144 w 461"/>
                <a:gd name="T41" fmla="*/ 685 h 1124"/>
                <a:gd name="T42" fmla="*/ 125 w 461"/>
                <a:gd name="T43" fmla="*/ 820 h 1124"/>
                <a:gd name="T44" fmla="*/ 87 w 461"/>
                <a:gd name="T45" fmla="*/ 948 h 1124"/>
                <a:gd name="T46" fmla="*/ 33 w 461"/>
                <a:gd name="T47" fmla="*/ 1068 h 1124"/>
                <a:gd name="T48" fmla="*/ 64 w 461"/>
                <a:gd name="T49" fmla="*/ 1097 h 1124"/>
                <a:gd name="T50" fmla="*/ 173 w 461"/>
                <a:gd name="T51" fmla="*/ 1038 h 1124"/>
                <a:gd name="T52" fmla="*/ 262 w 461"/>
                <a:gd name="T53" fmla="*/ 978 h 1124"/>
                <a:gd name="T54" fmla="*/ 333 w 461"/>
                <a:gd name="T55" fmla="*/ 919 h 1124"/>
                <a:gd name="T56" fmla="*/ 386 w 461"/>
                <a:gd name="T57" fmla="*/ 867 h 1124"/>
                <a:gd name="T58" fmla="*/ 424 w 461"/>
                <a:gd name="T59" fmla="*/ 822 h 1124"/>
                <a:gd name="T60" fmla="*/ 448 w 461"/>
                <a:gd name="T61" fmla="*/ 790 h 1124"/>
                <a:gd name="T62" fmla="*/ 460 w 461"/>
                <a:gd name="T63" fmla="*/ 772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1" h="1124">
                  <a:moveTo>
                    <a:pt x="461" y="770"/>
                  </a:moveTo>
                  <a:lnTo>
                    <a:pt x="423" y="707"/>
                  </a:lnTo>
                  <a:lnTo>
                    <a:pt x="390" y="643"/>
                  </a:lnTo>
                  <a:lnTo>
                    <a:pt x="361" y="578"/>
                  </a:lnTo>
                  <a:lnTo>
                    <a:pt x="338" y="513"/>
                  </a:lnTo>
                  <a:lnTo>
                    <a:pt x="317" y="447"/>
                  </a:lnTo>
                  <a:lnTo>
                    <a:pt x="301" y="384"/>
                  </a:lnTo>
                  <a:lnTo>
                    <a:pt x="288" y="321"/>
                  </a:lnTo>
                  <a:lnTo>
                    <a:pt x="278" y="263"/>
                  </a:lnTo>
                  <a:lnTo>
                    <a:pt x="271" y="209"/>
                  </a:lnTo>
                  <a:lnTo>
                    <a:pt x="265" y="158"/>
                  </a:lnTo>
                  <a:lnTo>
                    <a:pt x="262" y="113"/>
                  </a:lnTo>
                  <a:lnTo>
                    <a:pt x="261" y="75"/>
                  </a:lnTo>
                  <a:lnTo>
                    <a:pt x="259" y="43"/>
                  </a:lnTo>
                  <a:lnTo>
                    <a:pt x="259" y="20"/>
                  </a:lnTo>
                  <a:lnTo>
                    <a:pt x="259" y="5"/>
                  </a:lnTo>
                  <a:lnTo>
                    <a:pt x="259" y="0"/>
                  </a:lnTo>
                  <a:lnTo>
                    <a:pt x="247" y="10"/>
                  </a:lnTo>
                  <a:lnTo>
                    <a:pt x="234" y="22"/>
                  </a:lnTo>
                  <a:lnTo>
                    <a:pt x="221" y="32"/>
                  </a:lnTo>
                  <a:lnTo>
                    <a:pt x="208" y="43"/>
                  </a:lnTo>
                  <a:lnTo>
                    <a:pt x="194" y="53"/>
                  </a:lnTo>
                  <a:lnTo>
                    <a:pt x="180" y="63"/>
                  </a:lnTo>
                  <a:lnTo>
                    <a:pt x="166" y="73"/>
                  </a:lnTo>
                  <a:lnTo>
                    <a:pt x="152" y="83"/>
                  </a:lnTo>
                  <a:lnTo>
                    <a:pt x="137" y="92"/>
                  </a:lnTo>
                  <a:lnTo>
                    <a:pt x="122" y="103"/>
                  </a:lnTo>
                  <a:lnTo>
                    <a:pt x="107" y="112"/>
                  </a:lnTo>
                  <a:lnTo>
                    <a:pt x="92" y="121"/>
                  </a:lnTo>
                  <a:lnTo>
                    <a:pt x="76" y="129"/>
                  </a:lnTo>
                  <a:lnTo>
                    <a:pt x="61" y="138"/>
                  </a:lnTo>
                  <a:lnTo>
                    <a:pt x="45" y="147"/>
                  </a:lnTo>
                  <a:lnTo>
                    <a:pt x="29" y="156"/>
                  </a:lnTo>
                  <a:lnTo>
                    <a:pt x="56" y="207"/>
                  </a:lnTo>
                  <a:lnTo>
                    <a:pt x="79" y="262"/>
                  </a:lnTo>
                  <a:lnTo>
                    <a:pt x="99" y="318"/>
                  </a:lnTo>
                  <a:lnTo>
                    <a:pt x="115" y="374"/>
                  </a:lnTo>
                  <a:lnTo>
                    <a:pt x="129" y="433"/>
                  </a:lnTo>
                  <a:lnTo>
                    <a:pt x="139" y="493"/>
                  </a:lnTo>
                  <a:lnTo>
                    <a:pt x="144" y="554"/>
                  </a:lnTo>
                  <a:lnTo>
                    <a:pt x="147" y="616"/>
                  </a:lnTo>
                  <a:lnTo>
                    <a:pt x="144" y="685"/>
                  </a:lnTo>
                  <a:lnTo>
                    <a:pt x="136" y="753"/>
                  </a:lnTo>
                  <a:lnTo>
                    <a:pt x="125" y="820"/>
                  </a:lnTo>
                  <a:lnTo>
                    <a:pt x="109" y="885"/>
                  </a:lnTo>
                  <a:lnTo>
                    <a:pt x="87" y="948"/>
                  </a:lnTo>
                  <a:lnTo>
                    <a:pt x="63" y="1009"/>
                  </a:lnTo>
                  <a:lnTo>
                    <a:pt x="33" y="1068"/>
                  </a:lnTo>
                  <a:lnTo>
                    <a:pt x="0" y="1124"/>
                  </a:lnTo>
                  <a:lnTo>
                    <a:pt x="64" y="1097"/>
                  </a:lnTo>
                  <a:lnTo>
                    <a:pt x="120" y="1068"/>
                  </a:lnTo>
                  <a:lnTo>
                    <a:pt x="173" y="1038"/>
                  </a:lnTo>
                  <a:lnTo>
                    <a:pt x="220" y="1008"/>
                  </a:lnTo>
                  <a:lnTo>
                    <a:pt x="262" y="978"/>
                  </a:lnTo>
                  <a:lnTo>
                    <a:pt x="300" y="948"/>
                  </a:lnTo>
                  <a:lnTo>
                    <a:pt x="333" y="919"/>
                  </a:lnTo>
                  <a:lnTo>
                    <a:pt x="362" y="893"/>
                  </a:lnTo>
                  <a:lnTo>
                    <a:pt x="386" y="867"/>
                  </a:lnTo>
                  <a:lnTo>
                    <a:pt x="408" y="843"/>
                  </a:lnTo>
                  <a:lnTo>
                    <a:pt x="424" y="822"/>
                  </a:lnTo>
                  <a:lnTo>
                    <a:pt x="438" y="804"/>
                  </a:lnTo>
                  <a:lnTo>
                    <a:pt x="448" y="790"/>
                  </a:lnTo>
                  <a:lnTo>
                    <a:pt x="455" y="779"/>
                  </a:lnTo>
                  <a:lnTo>
                    <a:pt x="460" y="772"/>
                  </a:lnTo>
                  <a:lnTo>
                    <a:pt x="461" y="7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75" name="Freeform 123"/>
            <p:cNvSpPr>
              <a:spLocks/>
            </p:cNvSpPr>
            <p:nvPr/>
          </p:nvSpPr>
          <p:spPr bwMode="auto">
            <a:xfrm>
              <a:off x="4361" y="743"/>
              <a:ext cx="274" cy="227"/>
            </a:xfrm>
            <a:custGeom>
              <a:avLst/>
              <a:gdLst>
                <a:gd name="T0" fmla="*/ 976 w 1118"/>
                <a:gd name="T1" fmla="*/ 12 h 1102"/>
                <a:gd name="T2" fmla="*/ 928 w 1118"/>
                <a:gd name="T3" fmla="*/ 35 h 1102"/>
                <a:gd name="T4" fmla="*/ 877 w 1118"/>
                <a:gd name="T5" fmla="*/ 58 h 1102"/>
                <a:gd name="T6" fmla="*/ 826 w 1118"/>
                <a:gd name="T7" fmla="*/ 80 h 1102"/>
                <a:gd name="T8" fmla="*/ 776 w 1118"/>
                <a:gd name="T9" fmla="*/ 101 h 1102"/>
                <a:gd name="T10" fmla="*/ 724 w 1118"/>
                <a:gd name="T11" fmla="*/ 119 h 1102"/>
                <a:gd name="T12" fmla="*/ 672 w 1118"/>
                <a:gd name="T13" fmla="*/ 138 h 1102"/>
                <a:gd name="T14" fmla="*/ 620 w 1118"/>
                <a:gd name="T15" fmla="*/ 155 h 1102"/>
                <a:gd name="T16" fmla="*/ 537 w 1118"/>
                <a:gd name="T17" fmla="*/ 180 h 1102"/>
                <a:gd name="T18" fmla="*/ 424 w 1118"/>
                <a:gd name="T19" fmla="*/ 213 h 1102"/>
                <a:gd name="T20" fmla="*/ 319 w 1118"/>
                <a:gd name="T21" fmla="*/ 238 h 1102"/>
                <a:gd name="T22" fmla="*/ 224 w 1118"/>
                <a:gd name="T23" fmla="*/ 260 h 1102"/>
                <a:gd name="T24" fmla="*/ 142 w 1118"/>
                <a:gd name="T25" fmla="*/ 276 h 1102"/>
                <a:gd name="T26" fmla="*/ 75 w 1118"/>
                <a:gd name="T27" fmla="*/ 289 h 1102"/>
                <a:gd name="T28" fmla="*/ 28 w 1118"/>
                <a:gd name="T29" fmla="*/ 296 h 1102"/>
                <a:gd name="T30" fmla="*/ 4 w 1118"/>
                <a:gd name="T31" fmla="*/ 300 h 1102"/>
                <a:gd name="T32" fmla="*/ 30 w 1118"/>
                <a:gd name="T33" fmla="*/ 341 h 1102"/>
                <a:gd name="T34" fmla="*/ 83 w 1118"/>
                <a:gd name="T35" fmla="*/ 423 h 1102"/>
                <a:gd name="T36" fmla="*/ 127 w 1118"/>
                <a:gd name="T37" fmla="*/ 506 h 1102"/>
                <a:gd name="T38" fmla="*/ 162 w 1118"/>
                <a:gd name="T39" fmla="*/ 589 h 1102"/>
                <a:gd name="T40" fmla="*/ 202 w 1118"/>
                <a:gd name="T41" fmla="*/ 723 h 1102"/>
                <a:gd name="T42" fmla="*/ 231 w 1118"/>
                <a:gd name="T43" fmla="*/ 891 h 1102"/>
                <a:gd name="T44" fmla="*/ 239 w 1118"/>
                <a:gd name="T45" fmla="*/ 1020 h 1102"/>
                <a:gd name="T46" fmla="*/ 238 w 1118"/>
                <a:gd name="T47" fmla="*/ 1092 h 1102"/>
                <a:gd name="T48" fmla="*/ 295 w 1118"/>
                <a:gd name="T49" fmla="*/ 1101 h 1102"/>
                <a:gd name="T50" fmla="*/ 407 w 1118"/>
                <a:gd name="T51" fmla="*/ 1095 h 1102"/>
                <a:gd name="T52" fmla="*/ 512 w 1118"/>
                <a:gd name="T53" fmla="*/ 1085 h 1102"/>
                <a:gd name="T54" fmla="*/ 610 w 1118"/>
                <a:gd name="T55" fmla="*/ 1070 h 1102"/>
                <a:gd name="T56" fmla="*/ 701 w 1118"/>
                <a:gd name="T57" fmla="*/ 1052 h 1102"/>
                <a:gd name="T58" fmla="*/ 786 w 1118"/>
                <a:gd name="T59" fmla="*/ 1032 h 1102"/>
                <a:gd name="T60" fmla="*/ 864 w 1118"/>
                <a:gd name="T61" fmla="*/ 1007 h 1102"/>
                <a:gd name="T62" fmla="*/ 937 w 1118"/>
                <a:gd name="T63" fmla="*/ 982 h 1102"/>
                <a:gd name="T64" fmla="*/ 1004 w 1118"/>
                <a:gd name="T65" fmla="*/ 912 h 1102"/>
                <a:gd name="T66" fmla="*/ 1058 w 1118"/>
                <a:gd name="T67" fmla="*/ 792 h 1102"/>
                <a:gd name="T68" fmla="*/ 1096 w 1118"/>
                <a:gd name="T69" fmla="*/ 664 h 1102"/>
                <a:gd name="T70" fmla="*/ 1115 w 1118"/>
                <a:gd name="T71" fmla="*/ 529 h 1102"/>
                <a:gd name="T72" fmla="*/ 1115 w 1118"/>
                <a:gd name="T73" fmla="*/ 398 h 1102"/>
                <a:gd name="T74" fmla="*/ 1100 w 1118"/>
                <a:gd name="T75" fmla="*/ 277 h 1102"/>
                <a:gd name="T76" fmla="*/ 1070 w 1118"/>
                <a:gd name="T77" fmla="*/ 162 h 1102"/>
                <a:gd name="T78" fmla="*/ 1027 w 1118"/>
                <a:gd name="T79" fmla="*/ 51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18" h="1102">
                  <a:moveTo>
                    <a:pt x="1000" y="0"/>
                  </a:moveTo>
                  <a:lnTo>
                    <a:pt x="976" y="12"/>
                  </a:lnTo>
                  <a:lnTo>
                    <a:pt x="952" y="24"/>
                  </a:lnTo>
                  <a:lnTo>
                    <a:pt x="928" y="35"/>
                  </a:lnTo>
                  <a:lnTo>
                    <a:pt x="902" y="47"/>
                  </a:lnTo>
                  <a:lnTo>
                    <a:pt x="877" y="58"/>
                  </a:lnTo>
                  <a:lnTo>
                    <a:pt x="852" y="70"/>
                  </a:lnTo>
                  <a:lnTo>
                    <a:pt x="826" y="80"/>
                  </a:lnTo>
                  <a:lnTo>
                    <a:pt x="801" y="91"/>
                  </a:lnTo>
                  <a:lnTo>
                    <a:pt x="776" y="101"/>
                  </a:lnTo>
                  <a:lnTo>
                    <a:pt x="749" y="110"/>
                  </a:lnTo>
                  <a:lnTo>
                    <a:pt x="724" y="119"/>
                  </a:lnTo>
                  <a:lnTo>
                    <a:pt x="697" y="129"/>
                  </a:lnTo>
                  <a:lnTo>
                    <a:pt x="672" y="138"/>
                  </a:lnTo>
                  <a:lnTo>
                    <a:pt x="645" y="147"/>
                  </a:lnTo>
                  <a:lnTo>
                    <a:pt x="620" y="155"/>
                  </a:lnTo>
                  <a:lnTo>
                    <a:pt x="595" y="163"/>
                  </a:lnTo>
                  <a:lnTo>
                    <a:pt x="537" y="180"/>
                  </a:lnTo>
                  <a:lnTo>
                    <a:pt x="480" y="198"/>
                  </a:lnTo>
                  <a:lnTo>
                    <a:pt x="424" y="213"/>
                  </a:lnTo>
                  <a:lnTo>
                    <a:pt x="370" y="225"/>
                  </a:lnTo>
                  <a:lnTo>
                    <a:pt x="319" y="238"/>
                  </a:lnTo>
                  <a:lnTo>
                    <a:pt x="270" y="250"/>
                  </a:lnTo>
                  <a:lnTo>
                    <a:pt x="224" y="260"/>
                  </a:lnTo>
                  <a:lnTo>
                    <a:pt x="181" y="268"/>
                  </a:lnTo>
                  <a:lnTo>
                    <a:pt x="142" y="276"/>
                  </a:lnTo>
                  <a:lnTo>
                    <a:pt x="106" y="283"/>
                  </a:lnTo>
                  <a:lnTo>
                    <a:pt x="75" y="289"/>
                  </a:lnTo>
                  <a:lnTo>
                    <a:pt x="50" y="292"/>
                  </a:lnTo>
                  <a:lnTo>
                    <a:pt x="28" y="296"/>
                  </a:lnTo>
                  <a:lnTo>
                    <a:pt x="13" y="298"/>
                  </a:lnTo>
                  <a:lnTo>
                    <a:pt x="4" y="300"/>
                  </a:lnTo>
                  <a:lnTo>
                    <a:pt x="0" y="300"/>
                  </a:lnTo>
                  <a:lnTo>
                    <a:pt x="30" y="341"/>
                  </a:lnTo>
                  <a:lnTo>
                    <a:pt x="58" y="382"/>
                  </a:lnTo>
                  <a:lnTo>
                    <a:pt x="83" y="423"/>
                  </a:lnTo>
                  <a:lnTo>
                    <a:pt x="106" y="465"/>
                  </a:lnTo>
                  <a:lnTo>
                    <a:pt x="127" y="506"/>
                  </a:lnTo>
                  <a:lnTo>
                    <a:pt x="144" y="548"/>
                  </a:lnTo>
                  <a:lnTo>
                    <a:pt x="162" y="589"/>
                  </a:lnTo>
                  <a:lnTo>
                    <a:pt x="175" y="630"/>
                  </a:lnTo>
                  <a:lnTo>
                    <a:pt x="202" y="723"/>
                  </a:lnTo>
                  <a:lnTo>
                    <a:pt x="220" y="810"/>
                  </a:lnTo>
                  <a:lnTo>
                    <a:pt x="231" y="891"/>
                  </a:lnTo>
                  <a:lnTo>
                    <a:pt x="238" y="961"/>
                  </a:lnTo>
                  <a:lnTo>
                    <a:pt x="239" y="1020"/>
                  </a:lnTo>
                  <a:lnTo>
                    <a:pt x="239" y="1064"/>
                  </a:lnTo>
                  <a:lnTo>
                    <a:pt x="238" y="1092"/>
                  </a:lnTo>
                  <a:lnTo>
                    <a:pt x="237" y="1102"/>
                  </a:lnTo>
                  <a:lnTo>
                    <a:pt x="295" y="1101"/>
                  </a:lnTo>
                  <a:lnTo>
                    <a:pt x="352" y="1098"/>
                  </a:lnTo>
                  <a:lnTo>
                    <a:pt x="407" y="1095"/>
                  </a:lnTo>
                  <a:lnTo>
                    <a:pt x="460" y="1090"/>
                  </a:lnTo>
                  <a:lnTo>
                    <a:pt x="512" y="1085"/>
                  </a:lnTo>
                  <a:lnTo>
                    <a:pt x="561" y="1078"/>
                  </a:lnTo>
                  <a:lnTo>
                    <a:pt x="610" y="1070"/>
                  </a:lnTo>
                  <a:lnTo>
                    <a:pt x="656" y="1062"/>
                  </a:lnTo>
                  <a:lnTo>
                    <a:pt x="701" y="1052"/>
                  </a:lnTo>
                  <a:lnTo>
                    <a:pt x="744" y="1042"/>
                  </a:lnTo>
                  <a:lnTo>
                    <a:pt x="786" y="1032"/>
                  </a:lnTo>
                  <a:lnTo>
                    <a:pt x="826" y="1020"/>
                  </a:lnTo>
                  <a:lnTo>
                    <a:pt x="864" y="1007"/>
                  </a:lnTo>
                  <a:lnTo>
                    <a:pt x="901" y="995"/>
                  </a:lnTo>
                  <a:lnTo>
                    <a:pt x="937" y="982"/>
                  </a:lnTo>
                  <a:lnTo>
                    <a:pt x="971" y="968"/>
                  </a:lnTo>
                  <a:lnTo>
                    <a:pt x="1004" y="912"/>
                  </a:lnTo>
                  <a:lnTo>
                    <a:pt x="1034" y="853"/>
                  </a:lnTo>
                  <a:lnTo>
                    <a:pt x="1058" y="792"/>
                  </a:lnTo>
                  <a:lnTo>
                    <a:pt x="1080" y="729"/>
                  </a:lnTo>
                  <a:lnTo>
                    <a:pt x="1096" y="664"/>
                  </a:lnTo>
                  <a:lnTo>
                    <a:pt x="1107" y="597"/>
                  </a:lnTo>
                  <a:lnTo>
                    <a:pt x="1115" y="529"/>
                  </a:lnTo>
                  <a:lnTo>
                    <a:pt x="1118" y="460"/>
                  </a:lnTo>
                  <a:lnTo>
                    <a:pt x="1115" y="398"/>
                  </a:lnTo>
                  <a:lnTo>
                    <a:pt x="1110" y="337"/>
                  </a:lnTo>
                  <a:lnTo>
                    <a:pt x="1100" y="277"/>
                  </a:lnTo>
                  <a:lnTo>
                    <a:pt x="1086" y="218"/>
                  </a:lnTo>
                  <a:lnTo>
                    <a:pt x="1070" y="162"/>
                  </a:lnTo>
                  <a:lnTo>
                    <a:pt x="1050" y="106"/>
                  </a:lnTo>
                  <a:lnTo>
                    <a:pt x="1027" y="51"/>
                  </a:lnTo>
                  <a:lnTo>
                    <a:pt x="10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76" name="Freeform 124"/>
            <p:cNvSpPr>
              <a:spLocks/>
            </p:cNvSpPr>
            <p:nvPr/>
          </p:nvSpPr>
          <p:spPr bwMode="auto">
            <a:xfrm>
              <a:off x="4613" y="733"/>
              <a:ext cx="75" cy="186"/>
            </a:xfrm>
            <a:custGeom>
              <a:avLst/>
              <a:gdLst>
                <a:gd name="T0" fmla="*/ 308 w 308"/>
                <a:gd name="T1" fmla="*/ 656 h 901"/>
                <a:gd name="T2" fmla="*/ 276 w 308"/>
                <a:gd name="T3" fmla="*/ 603 h 901"/>
                <a:gd name="T4" fmla="*/ 247 w 308"/>
                <a:gd name="T5" fmla="*/ 549 h 901"/>
                <a:gd name="T6" fmla="*/ 223 w 308"/>
                <a:gd name="T7" fmla="*/ 492 h 901"/>
                <a:gd name="T8" fmla="*/ 202 w 308"/>
                <a:gd name="T9" fmla="*/ 437 h 901"/>
                <a:gd name="T10" fmla="*/ 185 w 308"/>
                <a:gd name="T11" fmla="*/ 382 h 901"/>
                <a:gd name="T12" fmla="*/ 171 w 308"/>
                <a:gd name="T13" fmla="*/ 326 h 901"/>
                <a:gd name="T14" fmla="*/ 161 w 308"/>
                <a:gd name="T15" fmla="*/ 275 h 901"/>
                <a:gd name="T16" fmla="*/ 151 w 308"/>
                <a:gd name="T17" fmla="*/ 224 h 901"/>
                <a:gd name="T18" fmla="*/ 146 w 308"/>
                <a:gd name="T19" fmla="*/ 178 h 901"/>
                <a:gd name="T20" fmla="*/ 141 w 308"/>
                <a:gd name="T21" fmla="*/ 135 h 901"/>
                <a:gd name="T22" fmla="*/ 138 w 308"/>
                <a:gd name="T23" fmla="*/ 97 h 901"/>
                <a:gd name="T24" fmla="*/ 136 w 308"/>
                <a:gd name="T25" fmla="*/ 64 h 901"/>
                <a:gd name="T26" fmla="*/ 135 w 308"/>
                <a:gd name="T27" fmla="*/ 37 h 901"/>
                <a:gd name="T28" fmla="*/ 135 w 308"/>
                <a:gd name="T29" fmla="*/ 18 h 901"/>
                <a:gd name="T30" fmla="*/ 135 w 308"/>
                <a:gd name="T31" fmla="*/ 5 h 901"/>
                <a:gd name="T32" fmla="*/ 135 w 308"/>
                <a:gd name="T33" fmla="*/ 0 h 901"/>
                <a:gd name="T34" fmla="*/ 120 w 308"/>
                <a:gd name="T35" fmla="*/ 13 h 901"/>
                <a:gd name="T36" fmla="*/ 104 w 308"/>
                <a:gd name="T37" fmla="*/ 27 h 901"/>
                <a:gd name="T38" fmla="*/ 88 w 308"/>
                <a:gd name="T39" fmla="*/ 40 h 901"/>
                <a:gd name="T40" fmla="*/ 72 w 308"/>
                <a:gd name="T41" fmla="*/ 51 h 901"/>
                <a:gd name="T42" fmla="*/ 55 w 308"/>
                <a:gd name="T43" fmla="*/ 64 h 901"/>
                <a:gd name="T44" fmla="*/ 37 w 308"/>
                <a:gd name="T45" fmla="*/ 75 h 901"/>
                <a:gd name="T46" fmla="*/ 19 w 308"/>
                <a:gd name="T47" fmla="*/ 87 h 901"/>
                <a:gd name="T48" fmla="*/ 0 w 308"/>
                <a:gd name="T49" fmla="*/ 98 h 901"/>
                <a:gd name="T50" fmla="*/ 21 w 308"/>
                <a:gd name="T51" fmla="*/ 146 h 901"/>
                <a:gd name="T52" fmla="*/ 40 w 308"/>
                <a:gd name="T53" fmla="*/ 194 h 901"/>
                <a:gd name="T54" fmla="*/ 56 w 308"/>
                <a:gd name="T55" fmla="*/ 244 h 901"/>
                <a:gd name="T56" fmla="*/ 68 w 308"/>
                <a:gd name="T57" fmla="*/ 294 h 901"/>
                <a:gd name="T58" fmla="*/ 79 w 308"/>
                <a:gd name="T59" fmla="*/ 346 h 901"/>
                <a:gd name="T60" fmla="*/ 87 w 308"/>
                <a:gd name="T61" fmla="*/ 399 h 901"/>
                <a:gd name="T62" fmla="*/ 91 w 308"/>
                <a:gd name="T63" fmla="*/ 453 h 901"/>
                <a:gd name="T64" fmla="*/ 93 w 308"/>
                <a:gd name="T65" fmla="*/ 507 h 901"/>
                <a:gd name="T66" fmla="*/ 91 w 308"/>
                <a:gd name="T67" fmla="*/ 559 h 901"/>
                <a:gd name="T68" fmla="*/ 87 w 308"/>
                <a:gd name="T69" fmla="*/ 611 h 901"/>
                <a:gd name="T70" fmla="*/ 80 w 308"/>
                <a:gd name="T71" fmla="*/ 662 h 901"/>
                <a:gd name="T72" fmla="*/ 71 w 308"/>
                <a:gd name="T73" fmla="*/ 711 h 901"/>
                <a:gd name="T74" fmla="*/ 58 w 308"/>
                <a:gd name="T75" fmla="*/ 761 h 901"/>
                <a:gd name="T76" fmla="*/ 43 w 308"/>
                <a:gd name="T77" fmla="*/ 808 h 901"/>
                <a:gd name="T78" fmla="*/ 27 w 308"/>
                <a:gd name="T79" fmla="*/ 855 h 901"/>
                <a:gd name="T80" fmla="*/ 7 w 308"/>
                <a:gd name="T81" fmla="*/ 901 h 901"/>
                <a:gd name="T82" fmla="*/ 47 w 308"/>
                <a:gd name="T83" fmla="*/ 879 h 901"/>
                <a:gd name="T84" fmla="*/ 82 w 308"/>
                <a:gd name="T85" fmla="*/ 857 h 901"/>
                <a:gd name="T86" fmla="*/ 116 w 308"/>
                <a:gd name="T87" fmla="*/ 836 h 901"/>
                <a:gd name="T88" fmla="*/ 146 w 308"/>
                <a:gd name="T89" fmla="*/ 815 h 901"/>
                <a:gd name="T90" fmla="*/ 173 w 308"/>
                <a:gd name="T91" fmla="*/ 793 h 901"/>
                <a:gd name="T92" fmla="*/ 197 w 308"/>
                <a:gd name="T93" fmla="*/ 773 h 901"/>
                <a:gd name="T94" fmla="*/ 219 w 308"/>
                <a:gd name="T95" fmla="*/ 754 h 901"/>
                <a:gd name="T96" fmla="*/ 239 w 308"/>
                <a:gd name="T97" fmla="*/ 735 h 901"/>
                <a:gd name="T98" fmla="*/ 256 w 308"/>
                <a:gd name="T99" fmla="*/ 718 h 901"/>
                <a:gd name="T100" fmla="*/ 270 w 308"/>
                <a:gd name="T101" fmla="*/ 703 h 901"/>
                <a:gd name="T102" fmla="*/ 281 w 308"/>
                <a:gd name="T103" fmla="*/ 689 h 901"/>
                <a:gd name="T104" fmla="*/ 292 w 308"/>
                <a:gd name="T105" fmla="*/ 678 h 901"/>
                <a:gd name="T106" fmla="*/ 299 w 308"/>
                <a:gd name="T107" fmla="*/ 669 h 901"/>
                <a:gd name="T108" fmla="*/ 303 w 308"/>
                <a:gd name="T109" fmla="*/ 662 h 901"/>
                <a:gd name="T110" fmla="*/ 307 w 308"/>
                <a:gd name="T111" fmla="*/ 657 h 901"/>
                <a:gd name="T112" fmla="*/ 308 w 308"/>
                <a:gd name="T113" fmla="*/ 656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8" h="901">
                  <a:moveTo>
                    <a:pt x="308" y="656"/>
                  </a:moveTo>
                  <a:lnTo>
                    <a:pt x="276" y="603"/>
                  </a:lnTo>
                  <a:lnTo>
                    <a:pt x="247" y="549"/>
                  </a:lnTo>
                  <a:lnTo>
                    <a:pt x="223" y="492"/>
                  </a:lnTo>
                  <a:lnTo>
                    <a:pt x="202" y="437"/>
                  </a:lnTo>
                  <a:lnTo>
                    <a:pt x="185" y="382"/>
                  </a:lnTo>
                  <a:lnTo>
                    <a:pt x="171" y="326"/>
                  </a:lnTo>
                  <a:lnTo>
                    <a:pt x="161" y="275"/>
                  </a:lnTo>
                  <a:lnTo>
                    <a:pt x="151" y="224"/>
                  </a:lnTo>
                  <a:lnTo>
                    <a:pt x="146" y="178"/>
                  </a:lnTo>
                  <a:lnTo>
                    <a:pt x="141" y="135"/>
                  </a:lnTo>
                  <a:lnTo>
                    <a:pt x="138" y="97"/>
                  </a:lnTo>
                  <a:lnTo>
                    <a:pt x="136" y="64"/>
                  </a:lnTo>
                  <a:lnTo>
                    <a:pt x="135" y="37"/>
                  </a:lnTo>
                  <a:lnTo>
                    <a:pt x="135" y="18"/>
                  </a:lnTo>
                  <a:lnTo>
                    <a:pt x="135" y="5"/>
                  </a:lnTo>
                  <a:lnTo>
                    <a:pt x="135" y="0"/>
                  </a:lnTo>
                  <a:lnTo>
                    <a:pt x="120" y="13"/>
                  </a:lnTo>
                  <a:lnTo>
                    <a:pt x="104" y="27"/>
                  </a:lnTo>
                  <a:lnTo>
                    <a:pt x="88" y="40"/>
                  </a:lnTo>
                  <a:lnTo>
                    <a:pt x="72" y="51"/>
                  </a:lnTo>
                  <a:lnTo>
                    <a:pt x="55" y="64"/>
                  </a:lnTo>
                  <a:lnTo>
                    <a:pt x="37" y="75"/>
                  </a:lnTo>
                  <a:lnTo>
                    <a:pt x="19" y="87"/>
                  </a:lnTo>
                  <a:lnTo>
                    <a:pt x="0" y="98"/>
                  </a:lnTo>
                  <a:lnTo>
                    <a:pt x="21" y="146"/>
                  </a:lnTo>
                  <a:lnTo>
                    <a:pt x="40" y="194"/>
                  </a:lnTo>
                  <a:lnTo>
                    <a:pt x="56" y="244"/>
                  </a:lnTo>
                  <a:lnTo>
                    <a:pt x="68" y="294"/>
                  </a:lnTo>
                  <a:lnTo>
                    <a:pt x="79" y="346"/>
                  </a:lnTo>
                  <a:lnTo>
                    <a:pt x="87" y="399"/>
                  </a:lnTo>
                  <a:lnTo>
                    <a:pt x="91" y="453"/>
                  </a:lnTo>
                  <a:lnTo>
                    <a:pt x="93" y="507"/>
                  </a:lnTo>
                  <a:lnTo>
                    <a:pt x="91" y="559"/>
                  </a:lnTo>
                  <a:lnTo>
                    <a:pt x="87" y="611"/>
                  </a:lnTo>
                  <a:lnTo>
                    <a:pt x="80" y="662"/>
                  </a:lnTo>
                  <a:lnTo>
                    <a:pt x="71" y="711"/>
                  </a:lnTo>
                  <a:lnTo>
                    <a:pt x="58" y="761"/>
                  </a:lnTo>
                  <a:lnTo>
                    <a:pt x="43" y="808"/>
                  </a:lnTo>
                  <a:lnTo>
                    <a:pt x="27" y="855"/>
                  </a:lnTo>
                  <a:lnTo>
                    <a:pt x="7" y="901"/>
                  </a:lnTo>
                  <a:lnTo>
                    <a:pt x="47" y="879"/>
                  </a:lnTo>
                  <a:lnTo>
                    <a:pt x="82" y="857"/>
                  </a:lnTo>
                  <a:lnTo>
                    <a:pt x="116" y="836"/>
                  </a:lnTo>
                  <a:lnTo>
                    <a:pt x="146" y="815"/>
                  </a:lnTo>
                  <a:lnTo>
                    <a:pt x="173" y="793"/>
                  </a:lnTo>
                  <a:lnTo>
                    <a:pt x="197" y="773"/>
                  </a:lnTo>
                  <a:lnTo>
                    <a:pt x="219" y="754"/>
                  </a:lnTo>
                  <a:lnTo>
                    <a:pt x="239" y="735"/>
                  </a:lnTo>
                  <a:lnTo>
                    <a:pt x="256" y="718"/>
                  </a:lnTo>
                  <a:lnTo>
                    <a:pt x="270" y="703"/>
                  </a:lnTo>
                  <a:lnTo>
                    <a:pt x="281" y="689"/>
                  </a:lnTo>
                  <a:lnTo>
                    <a:pt x="292" y="678"/>
                  </a:lnTo>
                  <a:lnTo>
                    <a:pt x="299" y="669"/>
                  </a:lnTo>
                  <a:lnTo>
                    <a:pt x="303" y="662"/>
                  </a:lnTo>
                  <a:lnTo>
                    <a:pt x="307" y="657"/>
                  </a:lnTo>
                  <a:lnTo>
                    <a:pt x="308" y="656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77" name="Freeform 125"/>
            <p:cNvSpPr>
              <a:spLocks/>
            </p:cNvSpPr>
            <p:nvPr/>
          </p:nvSpPr>
          <p:spPr bwMode="auto">
            <a:xfrm>
              <a:off x="4388" y="753"/>
              <a:ext cx="247" cy="202"/>
            </a:xfrm>
            <a:custGeom>
              <a:avLst/>
              <a:gdLst>
                <a:gd name="T0" fmla="*/ 881 w 1007"/>
                <a:gd name="T1" fmla="*/ 20 h 976"/>
                <a:gd name="T2" fmla="*/ 810 w 1007"/>
                <a:gd name="T3" fmla="*/ 57 h 976"/>
                <a:gd name="T4" fmla="*/ 736 w 1007"/>
                <a:gd name="T5" fmla="*/ 90 h 976"/>
                <a:gd name="T6" fmla="*/ 660 w 1007"/>
                <a:gd name="T7" fmla="*/ 121 h 976"/>
                <a:gd name="T8" fmla="*/ 584 w 1007"/>
                <a:gd name="T9" fmla="*/ 149 h 976"/>
                <a:gd name="T10" fmla="*/ 507 w 1007"/>
                <a:gd name="T11" fmla="*/ 174 h 976"/>
                <a:gd name="T12" fmla="*/ 432 w 1007"/>
                <a:gd name="T13" fmla="*/ 196 h 976"/>
                <a:gd name="T14" fmla="*/ 359 w 1007"/>
                <a:gd name="T15" fmla="*/ 217 h 976"/>
                <a:gd name="T16" fmla="*/ 290 w 1007"/>
                <a:gd name="T17" fmla="*/ 234 h 976"/>
                <a:gd name="T18" fmla="*/ 226 w 1007"/>
                <a:gd name="T19" fmla="*/ 248 h 976"/>
                <a:gd name="T20" fmla="*/ 167 w 1007"/>
                <a:gd name="T21" fmla="*/ 261 h 976"/>
                <a:gd name="T22" fmla="*/ 116 w 1007"/>
                <a:gd name="T23" fmla="*/ 271 h 976"/>
                <a:gd name="T24" fmla="*/ 73 w 1007"/>
                <a:gd name="T25" fmla="*/ 279 h 976"/>
                <a:gd name="T26" fmla="*/ 38 w 1007"/>
                <a:gd name="T27" fmla="*/ 285 h 976"/>
                <a:gd name="T28" fmla="*/ 14 w 1007"/>
                <a:gd name="T29" fmla="*/ 288 h 976"/>
                <a:gd name="T30" fmla="*/ 1 w 1007"/>
                <a:gd name="T31" fmla="*/ 291 h 976"/>
                <a:gd name="T32" fmla="*/ 41 w 1007"/>
                <a:gd name="T33" fmla="*/ 349 h 976"/>
                <a:gd name="T34" fmla="*/ 107 w 1007"/>
                <a:gd name="T35" fmla="*/ 468 h 976"/>
                <a:gd name="T36" fmla="*/ 153 w 1007"/>
                <a:gd name="T37" fmla="*/ 586 h 976"/>
                <a:gd name="T38" fmla="*/ 182 w 1007"/>
                <a:gd name="T39" fmla="*/ 696 h 976"/>
                <a:gd name="T40" fmla="*/ 197 w 1007"/>
                <a:gd name="T41" fmla="*/ 796 h 976"/>
                <a:gd name="T42" fmla="*/ 203 w 1007"/>
                <a:gd name="T43" fmla="*/ 879 h 976"/>
                <a:gd name="T44" fmla="*/ 204 w 1007"/>
                <a:gd name="T45" fmla="*/ 939 h 976"/>
                <a:gd name="T46" fmla="*/ 202 w 1007"/>
                <a:gd name="T47" fmla="*/ 971 h 976"/>
                <a:gd name="T48" fmla="*/ 261 w 1007"/>
                <a:gd name="T49" fmla="*/ 974 h 976"/>
                <a:gd name="T50" fmla="*/ 374 w 1007"/>
                <a:gd name="T51" fmla="*/ 963 h 976"/>
                <a:gd name="T52" fmla="*/ 480 w 1007"/>
                <a:gd name="T53" fmla="*/ 948 h 976"/>
                <a:gd name="T54" fmla="*/ 577 w 1007"/>
                <a:gd name="T55" fmla="*/ 929 h 976"/>
                <a:gd name="T56" fmla="*/ 667 w 1007"/>
                <a:gd name="T57" fmla="*/ 906 h 976"/>
                <a:gd name="T58" fmla="*/ 749 w 1007"/>
                <a:gd name="T59" fmla="*/ 879 h 976"/>
                <a:gd name="T60" fmla="*/ 823 w 1007"/>
                <a:gd name="T61" fmla="*/ 850 h 976"/>
                <a:gd name="T62" fmla="*/ 890 w 1007"/>
                <a:gd name="T63" fmla="*/ 819 h 976"/>
                <a:gd name="T64" fmla="*/ 941 w 1007"/>
                <a:gd name="T65" fmla="*/ 757 h 976"/>
                <a:gd name="T66" fmla="*/ 972 w 1007"/>
                <a:gd name="T67" fmla="*/ 663 h 976"/>
                <a:gd name="T68" fmla="*/ 994 w 1007"/>
                <a:gd name="T69" fmla="*/ 564 h 976"/>
                <a:gd name="T70" fmla="*/ 1005 w 1007"/>
                <a:gd name="T71" fmla="*/ 461 h 976"/>
                <a:gd name="T72" fmla="*/ 1005 w 1007"/>
                <a:gd name="T73" fmla="*/ 355 h 976"/>
                <a:gd name="T74" fmla="*/ 993 w 1007"/>
                <a:gd name="T75" fmla="*/ 248 h 976"/>
                <a:gd name="T76" fmla="*/ 970 w 1007"/>
                <a:gd name="T77" fmla="*/ 146 h 976"/>
                <a:gd name="T78" fmla="*/ 935 w 1007"/>
                <a:gd name="T79" fmla="*/ 48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07" h="976">
                  <a:moveTo>
                    <a:pt x="914" y="0"/>
                  </a:moveTo>
                  <a:lnTo>
                    <a:pt x="881" y="20"/>
                  </a:lnTo>
                  <a:lnTo>
                    <a:pt x="845" y="38"/>
                  </a:lnTo>
                  <a:lnTo>
                    <a:pt x="810" y="57"/>
                  </a:lnTo>
                  <a:lnTo>
                    <a:pt x="773" y="74"/>
                  </a:lnTo>
                  <a:lnTo>
                    <a:pt x="736" y="90"/>
                  </a:lnTo>
                  <a:lnTo>
                    <a:pt x="698" y="106"/>
                  </a:lnTo>
                  <a:lnTo>
                    <a:pt x="660" y="121"/>
                  </a:lnTo>
                  <a:lnTo>
                    <a:pt x="622" y="135"/>
                  </a:lnTo>
                  <a:lnTo>
                    <a:pt x="584" y="149"/>
                  </a:lnTo>
                  <a:lnTo>
                    <a:pt x="545" y="162"/>
                  </a:lnTo>
                  <a:lnTo>
                    <a:pt x="507" y="174"/>
                  </a:lnTo>
                  <a:lnTo>
                    <a:pt x="469" y="186"/>
                  </a:lnTo>
                  <a:lnTo>
                    <a:pt x="432" y="196"/>
                  </a:lnTo>
                  <a:lnTo>
                    <a:pt x="395" y="207"/>
                  </a:lnTo>
                  <a:lnTo>
                    <a:pt x="359" y="217"/>
                  </a:lnTo>
                  <a:lnTo>
                    <a:pt x="325" y="225"/>
                  </a:lnTo>
                  <a:lnTo>
                    <a:pt x="290" y="234"/>
                  </a:lnTo>
                  <a:lnTo>
                    <a:pt x="257" y="241"/>
                  </a:lnTo>
                  <a:lnTo>
                    <a:pt x="226" y="248"/>
                  </a:lnTo>
                  <a:lnTo>
                    <a:pt x="196" y="255"/>
                  </a:lnTo>
                  <a:lnTo>
                    <a:pt x="167" y="261"/>
                  </a:lnTo>
                  <a:lnTo>
                    <a:pt x="140" y="266"/>
                  </a:lnTo>
                  <a:lnTo>
                    <a:pt x="116" y="271"/>
                  </a:lnTo>
                  <a:lnTo>
                    <a:pt x="93" y="276"/>
                  </a:lnTo>
                  <a:lnTo>
                    <a:pt x="73" y="279"/>
                  </a:lnTo>
                  <a:lnTo>
                    <a:pt x="54" y="283"/>
                  </a:lnTo>
                  <a:lnTo>
                    <a:pt x="38" y="285"/>
                  </a:lnTo>
                  <a:lnTo>
                    <a:pt x="24" y="287"/>
                  </a:lnTo>
                  <a:lnTo>
                    <a:pt x="14" y="288"/>
                  </a:lnTo>
                  <a:lnTo>
                    <a:pt x="7" y="290"/>
                  </a:lnTo>
                  <a:lnTo>
                    <a:pt x="1" y="291"/>
                  </a:lnTo>
                  <a:lnTo>
                    <a:pt x="0" y="291"/>
                  </a:lnTo>
                  <a:lnTo>
                    <a:pt x="41" y="349"/>
                  </a:lnTo>
                  <a:lnTo>
                    <a:pt x="77" y="408"/>
                  </a:lnTo>
                  <a:lnTo>
                    <a:pt x="107" y="468"/>
                  </a:lnTo>
                  <a:lnTo>
                    <a:pt x="132" y="527"/>
                  </a:lnTo>
                  <a:lnTo>
                    <a:pt x="153" y="586"/>
                  </a:lnTo>
                  <a:lnTo>
                    <a:pt x="169" y="642"/>
                  </a:lnTo>
                  <a:lnTo>
                    <a:pt x="182" y="696"/>
                  </a:lnTo>
                  <a:lnTo>
                    <a:pt x="191" y="748"/>
                  </a:lnTo>
                  <a:lnTo>
                    <a:pt x="197" y="796"/>
                  </a:lnTo>
                  <a:lnTo>
                    <a:pt x="200" y="840"/>
                  </a:lnTo>
                  <a:lnTo>
                    <a:pt x="203" y="879"/>
                  </a:lnTo>
                  <a:lnTo>
                    <a:pt x="204" y="912"/>
                  </a:lnTo>
                  <a:lnTo>
                    <a:pt x="204" y="939"/>
                  </a:lnTo>
                  <a:lnTo>
                    <a:pt x="203" y="959"/>
                  </a:lnTo>
                  <a:lnTo>
                    <a:pt x="202" y="971"/>
                  </a:lnTo>
                  <a:lnTo>
                    <a:pt x="202" y="976"/>
                  </a:lnTo>
                  <a:lnTo>
                    <a:pt x="261" y="974"/>
                  </a:lnTo>
                  <a:lnTo>
                    <a:pt x="319" y="969"/>
                  </a:lnTo>
                  <a:lnTo>
                    <a:pt x="374" y="963"/>
                  </a:lnTo>
                  <a:lnTo>
                    <a:pt x="428" y="956"/>
                  </a:lnTo>
                  <a:lnTo>
                    <a:pt x="480" y="948"/>
                  </a:lnTo>
                  <a:lnTo>
                    <a:pt x="530" y="939"/>
                  </a:lnTo>
                  <a:lnTo>
                    <a:pt x="577" y="929"/>
                  </a:lnTo>
                  <a:lnTo>
                    <a:pt x="623" y="917"/>
                  </a:lnTo>
                  <a:lnTo>
                    <a:pt x="667" y="906"/>
                  </a:lnTo>
                  <a:lnTo>
                    <a:pt x="708" y="893"/>
                  </a:lnTo>
                  <a:lnTo>
                    <a:pt x="749" y="879"/>
                  </a:lnTo>
                  <a:lnTo>
                    <a:pt x="787" y="864"/>
                  </a:lnTo>
                  <a:lnTo>
                    <a:pt x="823" y="850"/>
                  </a:lnTo>
                  <a:lnTo>
                    <a:pt x="858" y="834"/>
                  </a:lnTo>
                  <a:lnTo>
                    <a:pt x="890" y="819"/>
                  </a:lnTo>
                  <a:lnTo>
                    <a:pt x="921" y="803"/>
                  </a:lnTo>
                  <a:lnTo>
                    <a:pt x="941" y="757"/>
                  </a:lnTo>
                  <a:lnTo>
                    <a:pt x="957" y="710"/>
                  </a:lnTo>
                  <a:lnTo>
                    <a:pt x="972" y="663"/>
                  </a:lnTo>
                  <a:lnTo>
                    <a:pt x="985" y="613"/>
                  </a:lnTo>
                  <a:lnTo>
                    <a:pt x="994" y="564"/>
                  </a:lnTo>
                  <a:lnTo>
                    <a:pt x="1001" y="513"/>
                  </a:lnTo>
                  <a:lnTo>
                    <a:pt x="1005" y="461"/>
                  </a:lnTo>
                  <a:lnTo>
                    <a:pt x="1007" y="409"/>
                  </a:lnTo>
                  <a:lnTo>
                    <a:pt x="1005" y="355"/>
                  </a:lnTo>
                  <a:lnTo>
                    <a:pt x="1001" y="301"/>
                  </a:lnTo>
                  <a:lnTo>
                    <a:pt x="993" y="248"/>
                  </a:lnTo>
                  <a:lnTo>
                    <a:pt x="982" y="196"/>
                  </a:lnTo>
                  <a:lnTo>
                    <a:pt x="970" y="146"/>
                  </a:lnTo>
                  <a:lnTo>
                    <a:pt x="954" y="96"/>
                  </a:lnTo>
                  <a:lnTo>
                    <a:pt x="935" y="48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78" name="Freeform 126"/>
            <p:cNvSpPr>
              <a:spLocks/>
            </p:cNvSpPr>
            <p:nvPr/>
          </p:nvSpPr>
          <p:spPr bwMode="auto">
            <a:xfrm>
              <a:off x="4430" y="877"/>
              <a:ext cx="92" cy="83"/>
            </a:xfrm>
            <a:custGeom>
              <a:avLst/>
              <a:gdLst>
                <a:gd name="T0" fmla="*/ 0 w 376"/>
                <a:gd name="T1" fmla="*/ 382 h 399"/>
                <a:gd name="T2" fmla="*/ 3 w 376"/>
                <a:gd name="T3" fmla="*/ 380 h 399"/>
                <a:gd name="T4" fmla="*/ 7 w 376"/>
                <a:gd name="T5" fmla="*/ 373 h 399"/>
                <a:gd name="T6" fmla="*/ 17 w 376"/>
                <a:gd name="T7" fmla="*/ 360 h 399"/>
                <a:gd name="T8" fmla="*/ 29 w 376"/>
                <a:gd name="T9" fmla="*/ 345 h 399"/>
                <a:gd name="T10" fmla="*/ 44 w 376"/>
                <a:gd name="T11" fmla="*/ 326 h 399"/>
                <a:gd name="T12" fmla="*/ 63 w 376"/>
                <a:gd name="T13" fmla="*/ 304 h 399"/>
                <a:gd name="T14" fmla="*/ 85 w 376"/>
                <a:gd name="T15" fmla="*/ 280 h 399"/>
                <a:gd name="T16" fmla="*/ 109 w 376"/>
                <a:gd name="T17" fmla="*/ 252 h 399"/>
                <a:gd name="T18" fmla="*/ 135 w 376"/>
                <a:gd name="T19" fmla="*/ 223 h 399"/>
                <a:gd name="T20" fmla="*/ 164 w 376"/>
                <a:gd name="T21" fmla="*/ 192 h 399"/>
                <a:gd name="T22" fmla="*/ 194 w 376"/>
                <a:gd name="T23" fmla="*/ 160 h 399"/>
                <a:gd name="T24" fmla="*/ 227 w 376"/>
                <a:gd name="T25" fmla="*/ 128 h 399"/>
                <a:gd name="T26" fmla="*/ 262 w 376"/>
                <a:gd name="T27" fmla="*/ 95 h 399"/>
                <a:gd name="T28" fmla="*/ 299 w 376"/>
                <a:gd name="T29" fmla="*/ 63 h 399"/>
                <a:gd name="T30" fmla="*/ 337 w 376"/>
                <a:gd name="T31" fmla="*/ 31 h 399"/>
                <a:gd name="T32" fmla="*/ 376 w 376"/>
                <a:gd name="T33" fmla="*/ 0 h 399"/>
                <a:gd name="T34" fmla="*/ 374 w 376"/>
                <a:gd name="T35" fmla="*/ 3 h 399"/>
                <a:gd name="T36" fmla="*/ 369 w 376"/>
                <a:gd name="T37" fmla="*/ 12 h 399"/>
                <a:gd name="T38" fmla="*/ 360 w 376"/>
                <a:gd name="T39" fmla="*/ 27 h 399"/>
                <a:gd name="T40" fmla="*/ 348 w 376"/>
                <a:gd name="T41" fmla="*/ 47 h 399"/>
                <a:gd name="T42" fmla="*/ 333 w 376"/>
                <a:gd name="T43" fmla="*/ 71 h 399"/>
                <a:gd name="T44" fmla="*/ 316 w 376"/>
                <a:gd name="T45" fmla="*/ 98 h 399"/>
                <a:gd name="T46" fmla="*/ 295 w 376"/>
                <a:gd name="T47" fmla="*/ 128 h 399"/>
                <a:gd name="T48" fmla="*/ 273 w 376"/>
                <a:gd name="T49" fmla="*/ 159 h 399"/>
                <a:gd name="T50" fmla="*/ 249 w 376"/>
                <a:gd name="T51" fmla="*/ 192 h 399"/>
                <a:gd name="T52" fmla="*/ 224 w 376"/>
                <a:gd name="T53" fmla="*/ 225 h 399"/>
                <a:gd name="T54" fmla="*/ 196 w 376"/>
                <a:gd name="T55" fmla="*/ 259 h 399"/>
                <a:gd name="T56" fmla="*/ 167 w 376"/>
                <a:gd name="T57" fmla="*/ 291 h 399"/>
                <a:gd name="T58" fmla="*/ 139 w 376"/>
                <a:gd name="T59" fmla="*/ 322 h 399"/>
                <a:gd name="T60" fmla="*/ 108 w 376"/>
                <a:gd name="T61" fmla="*/ 351 h 399"/>
                <a:gd name="T62" fmla="*/ 76 w 376"/>
                <a:gd name="T63" fmla="*/ 376 h 399"/>
                <a:gd name="T64" fmla="*/ 45 w 376"/>
                <a:gd name="T65" fmla="*/ 398 h 399"/>
                <a:gd name="T66" fmla="*/ 44 w 376"/>
                <a:gd name="T67" fmla="*/ 398 h 399"/>
                <a:gd name="T68" fmla="*/ 41 w 376"/>
                <a:gd name="T69" fmla="*/ 398 h 399"/>
                <a:gd name="T70" fmla="*/ 36 w 376"/>
                <a:gd name="T71" fmla="*/ 399 h 399"/>
                <a:gd name="T72" fmla="*/ 29 w 376"/>
                <a:gd name="T73" fmla="*/ 398 h 399"/>
                <a:gd name="T74" fmla="*/ 22 w 376"/>
                <a:gd name="T75" fmla="*/ 397 h 399"/>
                <a:gd name="T76" fmla="*/ 14 w 376"/>
                <a:gd name="T77" fmla="*/ 394 h 399"/>
                <a:gd name="T78" fmla="*/ 7 w 376"/>
                <a:gd name="T79" fmla="*/ 389 h 399"/>
                <a:gd name="T80" fmla="*/ 0 w 376"/>
                <a:gd name="T81" fmla="*/ 382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76" h="399">
                  <a:moveTo>
                    <a:pt x="0" y="382"/>
                  </a:moveTo>
                  <a:lnTo>
                    <a:pt x="3" y="380"/>
                  </a:lnTo>
                  <a:lnTo>
                    <a:pt x="7" y="373"/>
                  </a:lnTo>
                  <a:lnTo>
                    <a:pt x="17" y="360"/>
                  </a:lnTo>
                  <a:lnTo>
                    <a:pt x="29" y="345"/>
                  </a:lnTo>
                  <a:lnTo>
                    <a:pt x="44" y="326"/>
                  </a:lnTo>
                  <a:lnTo>
                    <a:pt x="63" y="304"/>
                  </a:lnTo>
                  <a:lnTo>
                    <a:pt x="85" y="280"/>
                  </a:lnTo>
                  <a:lnTo>
                    <a:pt x="109" y="252"/>
                  </a:lnTo>
                  <a:lnTo>
                    <a:pt x="135" y="223"/>
                  </a:lnTo>
                  <a:lnTo>
                    <a:pt x="164" y="192"/>
                  </a:lnTo>
                  <a:lnTo>
                    <a:pt x="194" y="160"/>
                  </a:lnTo>
                  <a:lnTo>
                    <a:pt x="227" y="128"/>
                  </a:lnTo>
                  <a:lnTo>
                    <a:pt x="262" y="95"/>
                  </a:lnTo>
                  <a:lnTo>
                    <a:pt x="299" y="63"/>
                  </a:lnTo>
                  <a:lnTo>
                    <a:pt x="337" y="31"/>
                  </a:lnTo>
                  <a:lnTo>
                    <a:pt x="376" y="0"/>
                  </a:lnTo>
                  <a:lnTo>
                    <a:pt x="374" y="3"/>
                  </a:lnTo>
                  <a:lnTo>
                    <a:pt x="369" y="12"/>
                  </a:lnTo>
                  <a:lnTo>
                    <a:pt x="360" y="27"/>
                  </a:lnTo>
                  <a:lnTo>
                    <a:pt x="348" y="47"/>
                  </a:lnTo>
                  <a:lnTo>
                    <a:pt x="333" y="71"/>
                  </a:lnTo>
                  <a:lnTo>
                    <a:pt x="316" y="98"/>
                  </a:lnTo>
                  <a:lnTo>
                    <a:pt x="295" y="128"/>
                  </a:lnTo>
                  <a:lnTo>
                    <a:pt x="273" y="159"/>
                  </a:lnTo>
                  <a:lnTo>
                    <a:pt x="249" y="192"/>
                  </a:lnTo>
                  <a:lnTo>
                    <a:pt x="224" y="225"/>
                  </a:lnTo>
                  <a:lnTo>
                    <a:pt x="196" y="259"/>
                  </a:lnTo>
                  <a:lnTo>
                    <a:pt x="167" y="291"/>
                  </a:lnTo>
                  <a:lnTo>
                    <a:pt x="139" y="322"/>
                  </a:lnTo>
                  <a:lnTo>
                    <a:pt x="108" y="351"/>
                  </a:lnTo>
                  <a:lnTo>
                    <a:pt x="76" y="376"/>
                  </a:lnTo>
                  <a:lnTo>
                    <a:pt x="45" y="398"/>
                  </a:lnTo>
                  <a:lnTo>
                    <a:pt x="44" y="398"/>
                  </a:lnTo>
                  <a:lnTo>
                    <a:pt x="41" y="398"/>
                  </a:lnTo>
                  <a:lnTo>
                    <a:pt x="36" y="399"/>
                  </a:lnTo>
                  <a:lnTo>
                    <a:pt x="29" y="398"/>
                  </a:lnTo>
                  <a:lnTo>
                    <a:pt x="22" y="397"/>
                  </a:lnTo>
                  <a:lnTo>
                    <a:pt x="14" y="394"/>
                  </a:lnTo>
                  <a:lnTo>
                    <a:pt x="7" y="389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79" name="Freeform 127"/>
            <p:cNvSpPr>
              <a:spLocks/>
            </p:cNvSpPr>
            <p:nvPr/>
          </p:nvSpPr>
          <p:spPr bwMode="auto">
            <a:xfrm>
              <a:off x="4632" y="858"/>
              <a:ext cx="69" cy="17"/>
            </a:xfrm>
            <a:custGeom>
              <a:avLst/>
              <a:gdLst>
                <a:gd name="T0" fmla="*/ 7 w 280"/>
                <a:gd name="T1" fmla="*/ 0 h 85"/>
                <a:gd name="T2" fmla="*/ 6 w 280"/>
                <a:gd name="T3" fmla="*/ 13 h 85"/>
                <a:gd name="T4" fmla="*/ 4 w 280"/>
                <a:gd name="T5" fmla="*/ 24 h 85"/>
                <a:gd name="T6" fmla="*/ 2 w 280"/>
                <a:gd name="T7" fmla="*/ 37 h 85"/>
                <a:gd name="T8" fmla="*/ 0 w 280"/>
                <a:gd name="T9" fmla="*/ 50 h 85"/>
                <a:gd name="T10" fmla="*/ 14 w 280"/>
                <a:gd name="T11" fmla="*/ 54 h 85"/>
                <a:gd name="T12" fmla="*/ 28 w 280"/>
                <a:gd name="T13" fmla="*/ 58 h 85"/>
                <a:gd name="T14" fmla="*/ 42 w 280"/>
                <a:gd name="T15" fmla="*/ 61 h 85"/>
                <a:gd name="T16" fmla="*/ 57 w 280"/>
                <a:gd name="T17" fmla="*/ 66 h 85"/>
                <a:gd name="T18" fmla="*/ 71 w 280"/>
                <a:gd name="T19" fmla="*/ 69 h 85"/>
                <a:gd name="T20" fmla="*/ 86 w 280"/>
                <a:gd name="T21" fmla="*/ 71 h 85"/>
                <a:gd name="T22" fmla="*/ 103 w 280"/>
                <a:gd name="T23" fmla="*/ 75 h 85"/>
                <a:gd name="T24" fmla="*/ 119 w 280"/>
                <a:gd name="T25" fmla="*/ 77 h 85"/>
                <a:gd name="T26" fmla="*/ 135 w 280"/>
                <a:gd name="T27" fmla="*/ 80 h 85"/>
                <a:gd name="T28" fmla="*/ 151 w 280"/>
                <a:gd name="T29" fmla="*/ 82 h 85"/>
                <a:gd name="T30" fmla="*/ 168 w 280"/>
                <a:gd name="T31" fmla="*/ 84 h 85"/>
                <a:gd name="T32" fmla="*/ 184 w 280"/>
                <a:gd name="T33" fmla="*/ 85 h 85"/>
                <a:gd name="T34" fmla="*/ 202 w 280"/>
                <a:gd name="T35" fmla="*/ 85 h 85"/>
                <a:gd name="T36" fmla="*/ 219 w 280"/>
                <a:gd name="T37" fmla="*/ 85 h 85"/>
                <a:gd name="T38" fmla="*/ 236 w 280"/>
                <a:gd name="T39" fmla="*/ 85 h 85"/>
                <a:gd name="T40" fmla="*/ 253 w 280"/>
                <a:gd name="T41" fmla="*/ 84 h 85"/>
                <a:gd name="T42" fmla="*/ 258 w 280"/>
                <a:gd name="T43" fmla="*/ 82 h 85"/>
                <a:gd name="T44" fmla="*/ 267 w 280"/>
                <a:gd name="T45" fmla="*/ 75 h 85"/>
                <a:gd name="T46" fmla="*/ 275 w 280"/>
                <a:gd name="T47" fmla="*/ 62 h 85"/>
                <a:gd name="T48" fmla="*/ 280 w 280"/>
                <a:gd name="T49" fmla="*/ 45 h 85"/>
                <a:gd name="T50" fmla="*/ 279 w 280"/>
                <a:gd name="T51" fmla="*/ 45 h 85"/>
                <a:gd name="T52" fmla="*/ 275 w 280"/>
                <a:gd name="T53" fmla="*/ 44 h 85"/>
                <a:gd name="T54" fmla="*/ 270 w 280"/>
                <a:gd name="T55" fmla="*/ 42 h 85"/>
                <a:gd name="T56" fmla="*/ 262 w 280"/>
                <a:gd name="T57" fmla="*/ 40 h 85"/>
                <a:gd name="T58" fmla="*/ 252 w 280"/>
                <a:gd name="T59" fmla="*/ 37 h 85"/>
                <a:gd name="T60" fmla="*/ 240 w 280"/>
                <a:gd name="T61" fmla="*/ 35 h 85"/>
                <a:gd name="T62" fmla="*/ 226 w 280"/>
                <a:gd name="T63" fmla="*/ 31 h 85"/>
                <a:gd name="T64" fmla="*/ 210 w 280"/>
                <a:gd name="T65" fmla="*/ 28 h 85"/>
                <a:gd name="T66" fmla="*/ 191 w 280"/>
                <a:gd name="T67" fmla="*/ 24 h 85"/>
                <a:gd name="T68" fmla="*/ 171 w 280"/>
                <a:gd name="T69" fmla="*/ 21 h 85"/>
                <a:gd name="T70" fmla="*/ 149 w 280"/>
                <a:gd name="T71" fmla="*/ 16 h 85"/>
                <a:gd name="T72" fmla="*/ 124 w 280"/>
                <a:gd name="T73" fmla="*/ 13 h 85"/>
                <a:gd name="T74" fmla="*/ 98 w 280"/>
                <a:gd name="T75" fmla="*/ 9 h 85"/>
                <a:gd name="T76" fmla="*/ 69 w 280"/>
                <a:gd name="T77" fmla="*/ 6 h 85"/>
                <a:gd name="T78" fmla="*/ 39 w 280"/>
                <a:gd name="T79" fmla="*/ 2 h 85"/>
                <a:gd name="T80" fmla="*/ 7 w 280"/>
                <a:gd name="T8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0" h="85">
                  <a:moveTo>
                    <a:pt x="7" y="0"/>
                  </a:moveTo>
                  <a:lnTo>
                    <a:pt x="6" y="13"/>
                  </a:lnTo>
                  <a:lnTo>
                    <a:pt x="4" y="24"/>
                  </a:lnTo>
                  <a:lnTo>
                    <a:pt x="2" y="37"/>
                  </a:lnTo>
                  <a:lnTo>
                    <a:pt x="0" y="50"/>
                  </a:lnTo>
                  <a:lnTo>
                    <a:pt x="14" y="54"/>
                  </a:lnTo>
                  <a:lnTo>
                    <a:pt x="28" y="58"/>
                  </a:lnTo>
                  <a:lnTo>
                    <a:pt x="42" y="61"/>
                  </a:lnTo>
                  <a:lnTo>
                    <a:pt x="57" y="66"/>
                  </a:lnTo>
                  <a:lnTo>
                    <a:pt x="71" y="69"/>
                  </a:lnTo>
                  <a:lnTo>
                    <a:pt x="86" y="71"/>
                  </a:lnTo>
                  <a:lnTo>
                    <a:pt x="103" y="75"/>
                  </a:lnTo>
                  <a:lnTo>
                    <a:pt x="119" y="77"/>
                  </a:lnTo>
                  <a:lnTo>
                    <a:pt x="135" y="80"/>
                  </a:lnTo>
                  <a:lnTo>
                    <a:pt x="151" y="82"/>
                  </a:lnTo>
                  <a:lnTo>
                    <a:pt x="168" y="84"/>
                  </a:lnTo>
                  <a:lnTo>
                    <a:pt x="184" y="85"/>
                  </a:lnTo>
                  <a:lnTo>
                    <a:pt x="202" y="85"/>
                  </a:lnTo>
                  <a:lnTo>
                    <a:pt x="219" y="85"/>
                  </a:lnTo>
                  <a:lnTo>
                    <a:pt x="236" y="85"/>
                  </a:lnTo>
                  <a:lnTo>
                    <a:pt x="253" y="84"/>
                  </a:lnTo>
                  <a:lnTo>
                    <a:pt x="258" y="82"/>
                  </a:lnTo>
                  <a:lnTo>
                    <a:pt x="267" y="75"/>
                  </a:lnTo>
                  <a:lnTo>
                    <a:pt x="275" y="62"/>
                  </a:lnTo>
                  <a:lnTo>
                    <a:pt x="280" y="45"/>
                  </a:lnTo>
                  <a:lnTo>
                    <a:pt x="279" y="45"/>
                  </a:lnTo>
                  <a:lnTo>
                    <a:pt x="275" y="44"/>
                  </a:lnTo>
                  <a:lnTo>
                    <a:pt x="270" y="42"/>
                  </a:lnTo>
                  <a:lnTo>
                    <a:pt x="262" y="40"/>
                  </a:lnTo>
                  <a:lnTo>
                    <a:pt x="252" y="37"/>
                  </a:lnTo>
                  <a:lnTo>
                    <a:pt x="240" y="35"/>
                  </a:lnTo>
                  <a:lnTo>
                    <a:pt x="226" y="31"/>
                  </a:lnTo>
                  <a:lnTo>
                    <a:pt x="210" y="28"/>
                  </a:lnTo>
                  <a:lnTo>
                    <a:pt x="191" y="24"/>
                  </a:lnTo>
                  <a:lnTo>
                    <a:pt x="171" y="21"/>
                  </a:lnTo>
                  <a:lnTo>
                    <a:pt x="149" y="16"/>
                  </a:lnTo>
                  <a:lnTo>
                    <a:pt x="124" y="13"/>
                  </a:lnTo>
                  <a:lnTo>
                    <a:pt x="98" y="9"/>
                  </a:lnTo>
                  <a:lnTo>
                    <a:pt x="69" y="6"/>
                  </a:lnTo>
                  <a:lnTo>
                    <a:pt x="39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0" name="Freeform 128"/>
            <p:cNvSpPr>
              <a:spLocks/>
            </p:cNvSpPr>
            <p:nvPr/>
          </p:nvSpPr>
          <p:spPr bwMode="auto">
            <a:xfrm>
              <a:off x="4599" y="856"/>
              <a:ext cx="35" cy="12"/>
            </a:xfrm>
            <a:custGeom>
              <a:avLst/>
              <a:gdLst>
                <a:gd name="T0" fmla="*/ 0 w 144"/>
                <a:gd name="T1" fmla="*/ 0 h 58"/>
                <a:gd name="T2" fmla="*/ 2 w 144"/>
                <a:gd name="T3" fmla="*/ 1 h 58"/>
                <a:gd name="T4" fmla="*/ 10 w 144"/>
                <a:gd name="T5" fmla="*/ 6 h 58"/>
                <a:gd name="T6" fmla="*/ 22 w 144"/>
                <a:gd name="T7" fmla="*/ 12 h 58"/>
                <a:gd name="T8" fmla="*/ 38 w 144"/>
                <a:gd name="T9" fmla="*/ 18 h 58"/>
                <a:gd name="T10" fmla="*/ 58 w 144"/>
                <a:gd name="T11" fmla="*/ 28 h 58"/>
                <a:gd name="T12" fmla="*/ 81 w 144"/>
                <a:gd name="T13" fmla="*/ 37 h 58"/>
                <a:gd name="T14" fmla="*/ 108 w 144"/>
                <a:gd name="T15" fmla="*/ 47 h 58"/>
                <a:gd name="T16" fmla="*/ 137 w 144"/>
                <a:gd name="T17" fmla="*/ 58 h 58"/>
                <a:gd name="T18" fmla="*/ 139 w 144"/>
                <a:gd name="T19" fmla="*/ 45 h 58"/>
                <a:gd name="T20" fmla="*/ 141 w 144"/>
                <a:gd name="T21" fmla="*/ 32 h 58"/>
                <a:gd name="T22" fmla="*/ 143 w 144"/>
                <a:gd name="T23" fmla="*/ 21 h 58"/>
                <a:gd name="T24" fmla="*/ 144 w 144"/>
                <a:gd name="T25" fmla="*/ 8 h 58"/>
                <a:gd name="T26" fmla="*/ 128 w 144"/>
                <a:gd name="T27" fmla="*/ 7 h 58"/>
                <a:gd name="T28" fmla="*/ 111 w 144"/>
                <a:gd name="T29" fmla="*/ 6 h 58"/>
                <a:gd name="T30" fmla="*/ 93 w 144"/>
                <a:gd name="T31" fmla="*/ 5 h 58"/>
                <a:gd name="T32" fmla="*/ 75 w 144"/>
                <a:gd name="T33" fmla="*/ 3 h 58"/>
                <a:gd name="T34" fmla="*/ 56 w 144"/>
                <a:gd name="T35" fmla="*/ 2 h 58"/>
                <a:gd name="T36" fmla="*/ 38 w 144"/>
                <a:gd name="T37" fmla="*/ 1 h 58"/>
                <a:gd name="T38" fmla="*/ 20 w 144"/>
                <a:gd name="T39" fmla="*/ 0 h 58"/>
                <a:gd name="T40" fmla="*/ 0 w 144"/>
                <a:gd name="T4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58">
                  <a:moveTo>
                    <a:pt x="0" y="0"/>
                  </a:moveTo>
                  <a:lnTo>
                    <a:pt x="2" y="1"/>
                  </a:lnTo>
                  <a:lnTo>
                    <a:pt x="10" y="6"/>
                  </a:lnTo>
                  <a:lnTo>
                    <a:pt x="22" y="12"/>
                  </a:lnTo>
                  <a:lnTo>
                    <a:pt x="38" y="18"/>
                  </a:lnTo>
                  <a:lnTo>
                    <a:pt x="58" y="28"/>
                  </a:lnTo>
                  <a:lnTo>
                    <a:pt x="81" y="37"/>
                  </a:lnTo>
                  <a:lnTo>
                    <a:pt x="108" y="47"/>
                  </a:lnTo>
                  <a:lnTo>
                    <a:pt x="137" y="58"/>
                  </a:lnTo>
                  <a:lnTo>
                    <a:pt x="139" y="45"/>
                  </a:lnTo>
                  <a:lnTo>
                    <a:pt x="141" y="32"/>
                  </a:lnTo>
                  <a:lnTo>
                    <a:pt x="143" y="21"/>
                  </a:lnTo>
                  <a:lnTo>
                    <a:pt x="144" y="8"/>
                  </a:lnTo>
                  <a:lnTo>
                    <a:pt x="128" y="7"/>
                  </a:lnTo>
                  <a:lnTo>
                    <a:pt x="111" y="6"/>
                  </a:lnTo>
                  <a:lnTo>
                    <a:pt x="93" y="5"/>
                  </a:lnTo>
                  <a:lnTo>
                    <a:pt x="75" y="3"/>
                  </a:lnTo>
                  <a:lnTo>
                    <a:pt x="56" y="2"/>
                  </a:lnTo>
                  <a:lnTo>
                    <a:pt x="38" y="1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1" name="Freeform 129"/>
            <p:cNvSpPr>
              <a:spLocks/>
            </p:cNvSpPr>
            <p:nvPr/>
          </p:nvSpPr>
          <p:spPr bwMode="auto">
            <a:xfrm>
              <a:off x="4621" y="729"/>
              <a:ext cx="31" cy="64"/>
            </a:xfrm>
            <a:custGeom>
              <a:avLst/>
              <a:gdLst>
                <a:gd name="T0" fmla="*/ 124 w 124"/>
                <a:gd name="T1" fmla="*/ 6 h 310"/>
                <a:gd name="T2" fmla="*/ 83 w 124"/>
                <a:gd name="T3" fmla="*/ 0 h 310"/>
                <a:gd name="T4" fmla="*/ 82 w 124"/>
                <a:gd name="T5" fmla="*/ 4 h 310"/>
                <a:gd name="T6" fmla="*/ 77 w 124"/>
                <a:gd name="T7" fmla="*/ 16 h 310"/>
                <a:gd name="T8" fmla="*/ 71 w 124"/>
                <a:gd name="T9" fmla="*/ 36 h 310"/>
                <a:gd name="T10" fmla="*/ 61 w 124"/>
                <a:gd name="T11" fmla="*/ 61 h 310"/>
                <a:gd name="T12" fmla="*/ 49 w 124"/>
                <a:gd name="T13" fmla="*/ 91 h 310"/>
                <a:gd name="T14" fmla="*/ 35 w 124"/>
                <a:gd name="T15" fmla="*/ 125 h 310"/>
                <a:gd name="T16" fmla="*/ 19 w 124"/>
                <a:gd name="T17" fmla="*/ 165 h 310"/>
                <a:gd name="T18" fmla="*/ 0 w 124"/>
                <a:gd name="T19" fmla="*/ 205 h 310"/>
                <a:gd name="T20" fmla="*/ 8 w 124"/>
                <a:gd name="T21" fmla="*/ 230 h 310"/>
                <a:gd name="T22" fmla="*/ 16 w 124"/>
                <a:gd name="T23" fmla="*/ 257 h 310"/>
                <a:gd name="T24" fmla="*/ 24 w 124"/>
                <a:gd name="T25" fmla="*/ 283 h 310"/>
                <a:gd name="T26" fmla="*/ 31 w 124"/>
                <a:gd name="T27" fmla="*/ 310 h 310"/>
                <a:gd name="T28" fmla="*/ 53 w 124"/>
                <a:gd name="T29" fmla="*/ 252 h 310"/>
                <a:gd name="T30" fmla="*/ 72 w 124"/>
                <a:gd name="T31" fmla="*/ 197 h 310"/>
                <a:gd name="T32" fmla="*/ 88 w 124"/>
                <a:gd name="T33" fmla="*/ 145 h 310"/>
                <a:gd name="T34" fmla="*/ 101 w 124"/>
                <a:gd name="T35" fmla="*/ 99 h 310"/>
                <a:gd name="T36" fmla="*/ 111 w 124"/>
                <a:gd name="T37" fmla="*/ 61 h 310"/>
                <a:gd name="T38" fmla="*/ 118 w 124"/>
                <a:gd name="T39" fmla="*/ 31 h 310"/>
                <a:gd name="T40" fmla="*/ 122 w 124"/>
                <a:gd name="T41" fmla="*/ 13 h 310"/>
                <a:gd name="T42" fmla="*/ 124 w 124"/>
                <a:gd name="T43" fmla="*/ 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4" h="310">
                  <a:moveTo>
                    <a:pt x="124" y="6"/>
                  </a:moveTo>
                  <a:lnTo>
                    <a:pt x="83" y="0"/>
                  </a:lnTo>
                  <a:lnTo>
                    <a:pt x="82" y="4"/>
                  </a:lnTo>
                  <a:lnTo>
                    <a:pt x="77" y="16"/>
                  </a:lnTo>
                  <a:lnTo>
                    <a:pt x="71" y="36"/>
                  </a:lnTo>
                  <a:lnTo>
                    <a:pt x="61" y="61"/>
                  </a:lnTo>
                  <a:lnTo>
                    <a:pt x="49" y="91"/>
                  </a:lnTo>
                  <a:lnTo>
                    <a:pt x="35" y="125"/>
                  </a:lnTo>
                  <a:lnTo>
                    <a:pt x="19" y="165"/>
                  </a:lnTo>
                  <a:lnTo>
                    <a:pt x="0" y="205"/>
                  </a:lnTo>
                  <a:lnTo>
                    <a:pt x="8" y="230"/>
                  </a:lnTo>
                  <a:lnTo>
                    <a:pt x="16" y="257"/>
                  </a:lnTo>
                  <a:lnTo>
                    <a:pt x="24" y="283"/>
                  </a:lnTo>
                  <a:lnTo>
                    <a:pt x="31" y="310"/>
                  </a:lnTo>
                  <a:lnTo>
                    <a:pt x="53" y="252"/>
                  </a:lnTo>
                  <a:lnTo>
                    <a:pt x="72" y="197"/>
                  </a:lnTo>
                  <a:lnTo>
                    <a:pt x="88" y="145"/>
                  </a:lnTo>
                  <a:lnTo>
                    <a:pt x="101" y="99"/>
                  </a:lnTo>
                  <a:lnTo>
                    <a:pt x="111" y="61"/>
                  </a:lnTo>
                  <a:lnTo>
                    <a:pt x="118" y="31"/>
                  </a:lnTo>
                  <a:lnTo>
                    <a:pt x="122" y="13"/>
                  </a:lnTo>
                  <a:lnTo>
                    <a:pt x="12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2" name="Freeform 130"/>
            <p:cNvSpPr>
              <a:spLocks/>
            </p:cNvSpPr>
            <p:nvPr/>
          </p:nvSpPr>
          <p:spPr bwMode="auto">
            <a:xfrm>
              <a:off x="4381" y="771"/>
              <a:ext cx="248" cy="96"/>
            </a:xfrm>
            <a:custGeom>
              <a:avLst/>
              <a:gdLst>
                <a:gd name="T0" fmla="*/ 661 w 1013"/>
                <a:gd name="T1" fmla="*/ 367 h 461"/>
                <a:gd name="T2" fmla="*/ 567 w 1013"/>
                <a:gd name="T3" fmla="*/ 359 h 461"/>
                <a:gd name="T4" fmla="*/ 459 w 1013"/>
                <a:gd name="T5" fmla="*/ 336 h 461"/>
                <a:gd name="T6" fmla="*/ 349 w 1013"/>
                <a:gd name="T7" fmla="*/ 302 h 461"/>
                <a:gd name="T8" fmla="*/ 242 w 1013"/>
                <a:gd name="T9" fmla="*/ 263 h 461"/>
                <a:gd name="T10" fmla="*/ 148 w 1013"/>
                <a:gd name="T11" fmla="*/ 223 h 461"/>
                <a:gd name="T12" fmla="*/ 78 w 1013"/>
                <a:gd name="T13" fmla="*/ 192 h 461"/>
                <a:gd name="T14" fmla="*/ 39 w 1013"/>
                <a:gd name="T15" fmla="*/ 174 h 461"/>
                <a:gd name="T16" fmla="*/ 32 w 1013"/>
                <a:gd name="T17" fmla="*/ 170 h 461"/>
                <a:gd name="T18" fmla="*/ 22 w 1013"/>
                <a:gd name="T19" fmla="*/ 168 h 461"/>
                <a:gd name="T20" fmla="*/ 8 w 1013"/>
                <a:gd name="T21" fmla="*/ 169 h 461"/>
                <a:gd name="T22" fmla="*/ 0 w 1013"/>
                <a:gd name="T23" fmla="*/ 178 h 461"/>
                <a:gd name="T24" fmla="*/ 7 w 1013"/>
                <a:gd name="T25" fmla="*/ 198 h 461"/>
                <a:gd name="T26" fmla="*/ 52 w 1013"/>
                <a:gd name="T27" fmla="*/ 231 h 461"/>
                <a:gd name="T28" fmla="*/ 130 w 1013"/>
                <a:gd name="T29" fmla="*/ 278 h 461"/>
                <a:gd name="T30" fmla="*/ 234 w 1013"/>
                <a:gd name="T31" fmla="*/ 332 h 461"/>
                <a:gd name="T32" fmla="*/ 351 w 1013"/>
                <a:gd name="T33" fmla="*/ 384 h 461"/>
                <a:gd name="T34" fmla="*/ 473 w 1013"/>
                <a:gd name="T35" fmla="*/ 427 h 461"/>
                <a:gd name="T36" fmla="*/ 590 w 1013"/>
                <a:gd name="T37" fmla="*/ 455 h 461"/>
                <a:gd name="T38" fmla="*/ 692 w 1013"/>
                <a:gd name="T39" fmla="*/ 460 h 461"/>
                <a:gd name="T40" fmla="*/ 758 w 1013"/>
                <a:gd name="T41" fmla="*/ 442 h 461"/>
                <a:gd name="T42" fmla="*/ 801 w 1013"/>
                <a:gd name="T43" fmla="*/ 417 h 461"/>
                <a:gd name="T44" fmla="*/ 843 w 1013"/>
                <a:gd name="T45" fmla="*/ 384 h 461"/>
                <a:gd name="T46" fmla="*/ 881 w 1013"/>
                <a:gd name="T47" fmla="*/ 342 h 461"/>
                <a:gd name="T48" fmla="*/ 916 w 1013"/>
                <a:gd name="T49" fmla="*/ 295 h 461"/>
                <a:gd name="T50" fmla="*/ 947 w 1013"/>
                <a:gd name="T51" fmla="*/ 243 h 461"/>
                <a:gd name="T52" fmla="*/ 975 w 1013"/>
                <a:gd name="T53" fmla="*/ 189 h 461"/>
                <a:gd name="T54" fmla="*/ 1002 w 1013"/>
                <a:gd name="T55" fmla="*/ 132 h 461"/>
                <a:gd name="T56" fmla="*/ 1006 w 1013"/>
                <a:gd name="T57" fmla="*/ 78 h 461"/>
                <a:gd name="T58" fmla="*/ 990 w 1013"/>
                <a:gd name="T59" fmla="*/ 25 h 461"/>
                <a:gd name="T60" fmla="*/ 968 w 1013"/>
                <a:gd name="T61" fmla="*/ 29 h 461"/>
                <a:gd name="T62" fmla="*/ 939 w 1013"/>
                <a:gd name="T63" fmla="*/ 89 h 461"/>
                <a:gd name="T64" fmla="*/ 906 w 1013"/>
                <a:gd name="T65" fmla="*/ 147 h 461"/>
                <a:gd name="T66" fmla="*/ 872 w 1013"/>
                <a:gd name="T67" fmla="*/ 204 h 461"/>
                <a:gd name="T68" fmla="*/ 835 w 1013"/>
                <a:gd name="T69" fmla="*/ 256 h 461"/>
                <a:gd name="T70" fmla="*/ 798 w 1013"/>
                <a:gd name="T71" fmla="*/ 299 h 461"/>
                <a:gd name="T72" fmla="*/ 759 w 1013"/>
                <a:gd name="T73" fmla="*/ 334 h 461"/>
                <a:gd name="T74" fmla="*/ 720 w 1013"/>
                <a:gd name="T75" fmla="*/ 357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13" h="461">
                  <a:moveTo>
                    <a:pt x="700" y="363"/>
                  </a:moveTo>
                  <a:lnTo>
                    <a:pt x="661" y="367"/>
                  </a:lnTo>
                  <a:lnTo>
                    <a:pt x="616" y="366"/>
                  </a:lnTo>
                  <a:lnTo>
                    <a:pt x="567" y="359"/>
                  </a:lnTo>
                  <a:lnTo>
                    <a:pt x="515" y="349"/>
                  </a:lnTo>
                  <a:lnTo>
                    <a:pt x="459" y="336"/>
                  </a:lnTo>
                  <a:lnTo>
                    <a:pt x="404" y="319"/>
                  </a:lnTo>
                  <a:lnTo>
                    <a:pt x="349" y="302"/>
                  </a:lnTo>
                  <a:lnTo>
                    <a:pt x="295" y="282"/>
                  </a:lnTo>
                  <a:lnTo>
                    <a:pt x="242" y="263"/>
                  </a:lnTo>
                  <a:lnTo>
                    <a:pt x="193" y="242"/>
                  </a:lnTo>
                  <a:lnTo>
                    <a:pt x="148" y="223"/>
                  </a:lnTo>
                  <a:lnTo>
                    <a:pt x="110" y="207"/>
                  </a:lnTo>
                  <a:lnTo>
                    <a:pt x="78" y="192"/>
                  </a:lnTo>
                  <a:lnTo>
                    <a:pt x="54" y="182"/>
                  </a:lnTo>
                  <a:lnTo>
                    <a:pt x="39" y="174"/>
                  </a:lnTo>
                  <a:lnTo>
                    <a:pt x="33" y="172"/>
                  </a:lnTo>
                  <a:lnTo>
                    <a:pt x="32" y="170"/>
                  </a:lnTo>
                  <a:lnTo>
                    <a:pt x="28" y="169"/>
                  </a:lnTo>
                  <a:lnTo>
                    <a:pt x="22" y="168"/>
                  </a:lnTo>
                  <a:lnTo>
                    <a:pt x="15" y="168"/>
                  </a:lnTo>
                  <a:lnTo>
                    <a:pt x="8" y="169"/>
                  </a:lnTo>
                  <a:lnTo>
                    <a:pt x="2" y="172"/>
                  </a:lnTo>
                  <a:lnTo>
                    <a:pt x="0" y="178"/>
                  </a:lnTo>
                  <a:lnTo>
                    <a:pt x="0" y="189"/>
                  </a:lnTo>
                  <a:lnTo>
                    <a:pt x="7" y="198"/>
                  </a:lnTo>
                  <a:lnTo>
                    <a:pt x="24" y="213"/>
                  </a:lnTo>
                  <a:lnTo>
                    <a:pt x="52" y="231"/>
                  </a:lnTo>
                  <a:lnTo>
                    <a:pt x="87" y="253"/>
                  </a:lnTo>
                  <a:lnTo>
                    <a:pt x="130" y="278"/>
                  </a:lnTo>
                  <a:lnTo>
                    <a:pt x="180" y="304"/>
                  </a:lnTo>
                  <a:lnTo>
                    <a:pt x="234" y="332"/>
                  </a:lnTo>
                  <a:lnTo>
                    <a:pt x="291" y="358"/>
                  </a:lnTo>
                  <a:lnTo>
                    <a:pt x="351" y="384"/>
                  </a:lnTo>
                  <a:lnTo>
                    <a:pt x="412" y="407"/>
                  </a:lnTo>
                  <a:lnTo>
                    <a:pt x="473" y="427"/>
                  </a:lnTo>
                  <a:lnTo>
                    <a:pt x="533" y="443"/>
                  </a:lnTo>
                  <a:lnTo>
                    <a:pt x="590" y="455"/>
                  </a:lnTo>
                  <a:lnTo>
                    <a:pt x="644" y="461"/>
                  </a:lnTo>
                  <a:lnTo>
                    <a:pt x="692" y="460"/>
                  </a:lnTo>
                  <a:lnTo>
                    <a:pt x="735" y="451"/>
                  </a:lnTo>
                  <a:lnTo>
                    <a:pt x="758" y="442"/>
                  </a:lnTo>
                  <a:lnTo>
                    <a:pt x="781" y="431"/>
                  </a:lnTo>
                  <a:lnTo>
                    <a:pt x="801" y="417"/>
                  </a:lnTo>
                  <a:lnTo>
                    <a:pt x="822" y="401"/>
                  </a:lnTo>
                  <a:lnTo>
                    <a:pt x="843" y="384"/>
                  </a:lnTo>
                  <a:lnTo>
                    <a:pt x="861" y="364"/>
                  </a:lnTo>
                  <a:lnTo>
                    <a:pt x="881" y="342"/>
                  </a:lnTo>
                  <a:lnTo>
                    <a:pt x="898" y="319"/>
                  </a:lnTo>
                  <a:lnTo>
                    <a:pt x="916" y="295"/>
                  </a:lnTo>
                  <a:lnTo>
                    <a:pt x="932" y="269"/>
                  </a:lnTo>
                  <a:lnTo>
                    <a:pt x="947" y="243"/>
                  </a:lnTo>
                  <a:lnTo>
                    <a:pt x="962" y="216"/>
                  </a:lnTo>
                  <a:lnTo>
                    <a:pt x="975" y="189"/>
                  </a:lnTo>
                  <a:lnTo>
                    <a:pt x="989" y="161"/>
                  </a:lnTo>
                  <a:lnTo>
                    <a:pt x="1002" y="132"/>
                  </a:lnTo>
                  <a:lnTo>
                    <a:pt x="1013" y="105"/>
                  </a:lnTo>
                  <a:lnTo>
                    <a:pt x="1006" y="78"/>
                  </a:lnTo>
                  <a:lnTo>
                    <a:pt x="998" y="52"/>
                  </a:lnTo>
                  <a:lnTo>
                    <a:pt x="990" y="25"/>
                  </a:lnTo>
                  <a:lnTo>
                    <a:pt x="982" y="0"/>
                  </a:lnTo>
                  <a:lnTo>
                    <a:pt x="968" y="29"/>
                  </a:lnTo>
                  <a:lnTo>
                    <a:pt x="954" y="59"/>
                  </a:lnTo>
                  <a:lnTo>
                    <a:pt x="939" y="89"/>
                  </a:lnTo>
                  <a:lnTo>
                    <a:pt x="922" y="119"/>
                  </a:lnTo>
                  <a:lnTo>
                    <a:pt x="906" y="147"/>
                  </a:lnTo>
                  <a:lnTo>
                    <a:pt x="889" y="176"/>
                  </a:lnTo>
                  <a:lnTo>
                    <a:pt x="872" y="204"/>
                  </a:lnTo>
                  <a:lnTo>
                    <a:pt x="853" y="230"/>
                  </a:lnTo>
                  <a:lnTo>
                    <a:pt x="835" y="256"/>
                  </a:lnTo>
                  <a:lnTo>
                    <a:pt x="816" y="279"/>
                  </a:lnTo>
                  <a:lnTo>
                    <a:pt x="798" y="299"/>
                  </a:lnTo>
                  <a:lnTo>
                    <a:pt x="778" y="318"/>
                  </a:lnTo>
                  <a:lnTo>
                    <a:pt x="759" y="334"/>
                  </a:lnTo>
                  <a:lnTo>
                    <a:pt x="739" y="347"/>
                  </a:lnTo>
                  <a:lnTo>
                    <a:pt x="720" y="357"/>
                  </a:lnTo>
                  <a:lnTo>
                    <a:pt x="700" y="3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3" name="Freeform 131"/>
            <p:cNvSpPr>
              <a:spLocks/>
            </p:cNvSpPr>
            <p:nvPr/>
          </p:nvSpPr>
          <p:spPr bwMode="auto">
            <a:xfrm>
              <a:off x="4365" y="582"/>
              <a:ext cx="85" cy="62"/>
            </a:xfrm>
            <a:custGeom>
              <a:avLst/>
              <a:gdLst>
                <a:gd name="T0" fmla="*/ 351 w 351"/>
                <a:gd name="T1" fmla="*/ 302 h 302"/>
                <a:gd name="T2" fmla="*/ 328 w 351"/>
                <a:gd name="T3" fmla="*/ 272 h 302"/>
                <a:gd name="T4" fmla="*/ 306 w 351"/>
                <a:gd name="T5" fmla="*/ 243 h 302"/>
                <a:gd name="T6" fmla="*/ 286 w 351"/>
                <a:gd name="T7" fmla="*/ 215 h 302"/>
                <a:gd name="T8" fmla="*/ 267 w 351"/>
                <a:gd name="T9" fmla="*/ 188 h 302"/>
                <a:gd name="T10" fmla="*/ 249 w 351"/>
                <a:gd name="T11" fmla="*/ 162 h 302"/>
                <a:gd name="T12" fmla="*/ 233 w 351"/>
                <a:gd name="T13" fmla="*/ 137 h 302"/>
                <a:gd name="T14" fmla="*/ 218 w 351"/>
                <a:gd name="T15" fmla="*/ 114 h 302"/>
                <a:gd name="T16" fmla="*/ 205 w 351"/>
                <a:gd name="T17" fmla="*/ 92 h 302"/>
                <a:gd name="T18" fmla="*/ 192 w 351"/>
                <a:gd name="T19" fmla="*/ 71 h 302"/>
                <a:gd name="T20" fmla="*/ 182 w 351"/>
                <a:gd name="T21" fmla="*/ 54 h 302"/>
                <a:gd name="T22" fmla="*/ 174 w 351"/>
                <a:gd name="T23" fmla="*/ 38 h 302"/>
                <a:gd name="T24" fmla="*/ 166 w 351"/>
                <a:gd name="T25" fmla="*/ 25 h 302"/>
                <a:gd name="T26" fmla="*/ 160 w 351"/>
                <a:gd name="T27" fmla="*/ 14 h 302"/>
                <a:gd name="T28" fmla="*/ 157 w 351"/>
                <a:gd name="T29" fmla="*/ 7 h 302"/>
                <a:gd name="T30" fmla="*/ 154 w 351"/>
                <a:gd name="T31" fmla="*/ 1 h 302"/>
                <a:gd name="T32" fmla="*/ 153 w 351"/>
                <a:gd name="T33" fmla="*/ 0 h 302"/>
                <a:gd name="T34" fmla="*/ 139 w 351"/>
                <a:gd name="T35" fmla="*/ 37 h 302"/>
                <a:gd name="T36" fmla="*/ 123 w 351"/>
                <a:gd name="T37" fmla="*/ 74 h 302"/>
                <a:gd name="T38" fmla="*/ 107 w 351"/>
                <a:gd name="T39" fmla="*/ 111 h 302"/>
                <a:gd name="T40" fmla="*/ 88 w 351"/>
                <a:gd name="T41" fmla="*/ 147 h 302"/>
                <a:gd name="T42" fmla="*/ 68 w 351"/>
                <a:gd name="T43" fmla="*/ 184 h 302"/>
                <a:gd name="T44" fmla="*/ 46 w 351"/>
                <a:gd name="T45" fmla="*/ 220 h 302"/>
                <a:gd name="T46" fmla="*/ 24 w 351"/>
                <a:gd name="T47" fmla="*/ 256 h 302"/>
                <a:gd name="T48" fmla="*/ 0 w 351"/>
                <a:gd name="T49" fmla="*/ 291 h 302"/>
                <a:gd name="T50" fmla="*/ 19 w 351"/>
                <a:gd name="T51" fmla="*/ 289 h 302"/>
                <a:gd name="T52" fmla="*/ 37 w 351"/>
                <a:gd name="T53" fmla="*/ 286 h 302"/>
                <a:gd name="T54" fmla="*/ 55 w 351"/>
                <a:gd name="T55" fmla="*/ 285 h 302"/>
                <a:gd name="T56" fmla="*/ 74 w 351"/>
                <a:gd name="T57" fmla="*/ 282 h 302"/>
                <a:gd name="T58" fmla="*/ 92 w 351"/>
                <a:gd name="T59" fmla="*/ 281 h 302"/>
                <a:gd name="T60" fmla="*/ 111 w 351"/>
                <a:gd name="T61" fmla="*/ 281 h 302"/>
                <a:gd name="T62" fmla="*/ 129 w 351"/>
                <a:gd name="T63" fmla="*/ 280 h 302"/>
                <a:gd name="T64" fmla="*/ 148 w 351"/>
                <a:gd name="T65" fmla="*/ 280 h 302"/>
                <a:gd name="T66" fmla="*/ 160 w 351"/>
                <a:gd name="T67" fmla="*/ 280 h 302"/>
                <a:gd name="T68" fmla="*/ 174 w 351"/>
                <a:gd name="T69" fmla="*/ 280 h 302"/>
                <a:gd name="T70" fmla="*/ 187 w 351"/>
                <a:gd name="T71" fmla="*/ 281 h 302"/>
                <a:gd name="T72" fmla="*/ 199 w 351"/>
                <a:gd name="T73" fmla="*/ 281 h 302"/>
                <a:gd name="T74" fmla="*/ 213 w 351"/>
                <a:gd name="T75" fmla="*/ 282 h 302"/>
                <a:gd name="T76" fmla="*/ 226 w 351"/>
                <a:gd name="T77" fmla="*/ 283 h 302"/>
                <a:gd name="T78" fmla="*/ 238 w 351"/>
                <a:gd name="T79" fmla="*/ 285 h 302"/>
                <a:gd name="T80" fmla="*/ 251 w 351"/>
                <a:gd name="T81" fmla="*/ 286 h 302"/>
                <a:gd name="T82" fmla="*/ 264 w 351"/>
                <a:gd name="T83" fmla="*/ 287 h 302"/>
                <a:gd name="T84" fmla="*/ 277 w 351"/>
                <a:gd name="T85" fmla="*/ 289 h 302"/>
                <a:gd name="T86" fmla="*/ 289 w 351"/>
                <a:gd name="T87" fmla="*/ 290 h 302"/>
                <a:gd name="T88" fmla="*/ 302 w 351"/>
                <a:gd name="T89" fmla="*/ 293 h 302"/>
                <a:gd name="T90" fmla="*/ 315 w 351"/>
                <a:gd name="T91" fmla="*/ 295 h 302"/>
                <a:gd name="T92" fmla="*/ 327 w 351"/>
                <a:gd name="T93" fmla="*/ 297 h 302"/>
                <a:gd name="T94" fmla="*/ 339 w 351"/>
                <a:gd name="T95" fmla="*/ 299 h 302"/>
                <a:gd name="T96" fmla="*/ 351 w 351"/>
                <a:gd name="T97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302">
                  <a:moveTo>
                    <a:pt x="351" y="302"/>
                  </a:moveTo>
                  <a:lnTo>
                    <a:pt x="328" y="272"/>
                  </a:lnTo>
                  <a:lnTo>
                    <a:pt x="306" y="243"/>
                  </a:lnTo>
                  <a:lnTo>
                    <a:pt x="286" y="215"/>
                  </a:lnTo>
                  <a:lnTo>
                    <a:pt x="267" y="188"/>
                  </a:lnTo>
                  <a:lnTo>
                    <a:pt x="249" y="162"/>
                  </a:lnTo>
                  <a:lnTo>
                    <a:pt x="233" y="137"/>
                  </a:lnTo>
                  <a:lnTo>
                    <a:pt x="218" y="114"/>
                  </a:lnTo>
                  <a:lnTo>
                    <a:pt x="205" y="92"/>
                  </a:lnTo>
                  <a:lnTo>
                    <a:pt x="192" y="71"/>
                  </a:lnTo>
                  <a:lnTo>
                    <a:pt x="182" y="54"/>
                  </a:lnTo>
                  <a:lnTo>
                    <a:pt x="174" y="38"/>
                  </a:lnTo>
                  <a:lnTo>
                    <a:pt x="166" y="25"/>
                  </a:lnTo>
                  <a:lnTo>
                    <a:pt x="160" y="14"/>
                  </a:lnTo>
                  <a:lnTo>
                    <a:pt x="157" y="7"/>
                  </a:lnTo>
                  <a:lnTo>
                    <a:pt x="154" y="1"/>
                  </a:lnTo>
                  <a:lnTo>
                    <a:pt x="153" y="0"/>
                  </a:lnTo>
                  <a:lnTo>
                    <a:pt x="139" y="37"/>
                  </a:lnTo>
                  <a:lnTo>
                    <a:pt x="123" y="74"/>
                  </a:lnTo>
                  <a:lnTo>
                    <a:pt x="107" y="111"/>
                  </a:lnTo>
                  <a:lnTo>
                    <a:pt x="88" y="147"/>
                  </a:lnTo>
                  <a:lnTo>
                    <a:pt x="68" y="184"/>
                  </a:lnTo>
                  <a:lnTo>
                    <a:pt x="46" y="220"/>
                  </a:lnTo>
                  <a:lnTo>
                    <a:pt x="24" y="256"/>
                  </a:lnTo>
                  <a:lnTo>
                    <a:pt x="0" y="291"/>
                  </a:lnTo>
                  <a:lnTo>
                    <a:pt x="19" y="289"/>
                  </a:lnTo>
                  <a:lnTo>
                    <a:pt x="37" y="286"/>
                  </a:lnTo>
                  <a:lnTo>
                    <a:pt x="55" y="285"/>
                  </a:lnTo>
                  <a:lnTo>
                    <a:pt x="74" y="282"/>
                  </a:lnTo>
                  <a:lnTo>
                    <a:pt x="92" y="281"/>
                  </a:lnTo>
                  <a:lnTo>
                    <a:pt x="111" y="281"/>
                  </a:lnTo>
                  <a:lnTo>
                    <a:pt x="129" y="280"/>
                  </a:lnTo>
                  <a:lnTo>
                    <a:pt x="148" y="280"/>
                  </a:lnTo>
                  <a:lnTo>
                    <a:pt x="160" y="280"/>
                  </a:lnTo>
                  <a:lnTo>
                    <a:pt x="174" y="280"/>
                  </a:lnTo>
                  <a:lnTo>
                    <a:pt x="187" y="281"/>
                  </a:lnTo>
                  <a:lnTo>
                    <a:pt x="199" y="281"/>
                  </a:lnTo>
                  <a:lnTo>
                    <a:pt x="213" y="282"/>
                  </a:lnTo>
                  <a:lnTo>
                    <a:pt x="226" y="283"/>
                  </a:lnTo>
                  <a:lnTo>
                    <a:pt x="238" y="285"/>
                  </a:lnTo>
                  <a:lnTo>
                    <a:pt x="251" y="286"/>
                  </a:lnTo>
                  <a:lnTo>
                    <a:pt x="264" y="287"/>
                  </a:lnTo>
                  <a:lnTo>
                    <a:pt x="277" y="289"/>
                  </a:lnTo>
                  <a:lnTo>
                    <a:pt x="289" y="290"/>
                  </a:lnTo>
                  <a:lnTo>
                    <a:pt x="302" y="293"/>
                  </a:lnTo>
                  <a:lnTo>
                    <a:pt x="315" y="295"/>
                  </a:lnTo>
                  <a:lnTo>
                    <a:pt x="327" y="297"/>
                  </a:lnTo>
                  <a:lnTo>
                    <a:pt x="339" y="299"/>
                  </a:lnTo>
                  <a:lnTo>
                    <a:pt x="351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4" name="Freeform 132"/>
            <p:cNvSpPr>
              <a:spLocks/>
            </p:cNvSpPr>
            <p:nvPr/>
          </p:nvSpPr>
          <p:spPr bwMode="auto">
            <a:xfrm>
              <a:off x="4184" y="640"/>
              <a:ext cx="353" cy="272"/>
            </a:xfrm>
            <a:custGeom>
              <a:avLst/>
              <a:gdLst>
                <a:gd name="T0" fmla="*/ 1076 w 1442"/>
                <a:gd name="T1" fmla="*/ 19 h 1318"/>
                <a:gd name="T2" fmla="*/ 1052 w 1442"/>
                <a:gd name="T3" fmla="*/ 15 h 1318"/>
                <a:gd name="T4" fmla="*/ 1026 w 1442"/>
                <a:gd name="T5" fmla="*/ 10 h 1318"/>
                <a:gd name="T6" fmla="*/ 1001 w 1442"/>
                <a:gd name="T7" fmla="*/ 7 h 1318"/>
                <a:gd name="T8" fmla="*/ 975 w 1442"/>
                <a:gd name="T9" fmla="*/ 5 h 1318"/>
                <a:gd name="T10" fmla="*/ 950 w 1442"/>
                <a:gd name="T11" fmla="*/ 2 h 1318"/>
                <a:gd name="T12" fmla="*/ 924 w 1442"/>
                <a:gd name="T13" fmla="*/ 1 h 1318"/>
                <a:gd name="T14" fmla="*/ 897 w 1442"/>
                <a:gd name="T15" fmla="*/ 0 h 1318"/>
                <a:gd name="T16" fmla="*/ 866 w 1442"/>
                <a:gd name="T17" fmla="*/ 0 h 1318"/>
                <a:gd name="T18" fmla="*/ 829 w 1442"/>
                <a:gd name="T19" fmla="*/ 1 h 1318"/>
                <a:gd name="T20" fmla="*/ 792 w 1442"/>
                <a:gd name="T21" fmla="*/ 5 h 1318"/>
                <a:gd name="T22" fmla="*/ 756 w 1442"/>
                <a:gd name="T23" fmla="*/ 9 h 1318"/>
                <a:gd name="T24" fmla="*/ 684 w 1442"/>
                <a:gd name="T25" fmla="*/ 84 h 1318"/>
                <a:gd name="T26" fmla="*/ 568 w 1442"/>
                <a:gd name="T27" fmla="*/ 223 h 1318"/>
                <a:gd name="T28" fmla="*/ 446 w 1442"/>
                <a:gd name="T29" fmla="*/ 350 h 1318"/>
                <a:gd name="T30" fmla="*/ 324 w 1442"/>
                <a:gd name="T31" fmla="*/ 464 h 1318"/>
                <a:gd name="T32" fmla="*/ 212 w 1442"/>
                <a:gd name="T33" fmla="*/ 560 h 1318"/>
                <a:gd name="T34" fmla="*/ 116 w 1442"/>
                <a:gd name="T35" fmla="*/ 637 h 1318"/>
                <a:gd name="T36" fmla="*/ 45 w 1442"/>
                <a:gd name="T37" fmla="*/ 690 h 1318"/>
                <a:gd name="T38" fmla="*/ 6 w 1442"/>
                <a:gd name="T39" fmla="*/ 719 h 1318"/>
                <a:gd name="T40" fmla="*/ 78 w 1442"/>
                <a:gd name="T41" fmla="*/ 757 h 1318"/>
                <a:gd name="T42" fmla="*/ 218 w 1442"/>
                <a:gd name="T43" fmla="*/ 841 h 1318"/>
                <a:gd name="T44" fmla="*/ 334 w 1442"/>
                <a:gd name="T45" fmla="*/ 936 h 1318"/>
                <a:gd name="T46" fmla="*/ 428 w 1442"/>
                <a:gd name="T47" fmla="*/ 1035 h 1318"/>
                <a:gd name="T48" fmla="*/ 502 w 1442"/>
                <a:gd name="T49" fmla="*/ 1131 h 1318"/>
                <a:gd name="T50" fmla="*/ 556 w 1442"/>
                <a:gd name="T51" fmla="*/ 1214 h 1318"/>
                <a:gd name="T52" fmla="*/ 591 w 1442"/>
                <a:gd name="T53" fmla="*/ 1277 h 1318"/>
                <a:gd name="T54" fmla="*/ 608 w 1442"/>
                <a:gd name="T55" fmla="*/ 1313 h 1318"/>
                <a:gd name="T56" fmla="*/ 631 w 1442"/>
                <a:gd name="T57" fmla="*/ 1306 h 1318"/>
                <a:gd name="T58" fmla="*/ 671 w 1442"/>
                <a:gd name="T59" fmla="*/ 1283 h 1318"/>
                <a:gd name="T60" fmla="*/ 709 w 1442"/>
                <a:gd name="T61" fmla="*/ 1259 h 1318"/>
                <a:gd name="T62" fmla="*/ 747 w 1442"/>
                <a:gd name="T63" fmla="*/ 1236 h 1318"/>
                <a:gd name="T64" fmla="*/ 783 w 1442"/>
                <a:gd name="T65" fmla="*/ 1212 h 1318"/>
                <a:gd name="T66" fmla="*/ 818 w 1442"/>
                <a:gd name="T67" fmla="*/ 1188 h 1318"/>
                <a:gd name="T68" fmla="*/ 851 w 1442"/>
                <a:gd name="T69" fmla="*/ 1163 h 1318"/>
                <a:gd name="T70" fmla="*/ 883 w 1442"/>
                <a:gd name="T71" fmla="*/ 1139 h 1318"/>
                <a:gd name="T72" fmla="*/ 937 w 1442"/>
                <a:gd name="T73" fmla="*/ 1097 h 1318"/>
                <a:gd name="T74" fmla="*/ 1010 w 1442"/>
                <a:gd name="T75" fmla="*/ 1035 h 1318"/>
                <a:gd name="T76" fmla="*/ 1075 w 1442"/>
                <a:gd name="T77" fmla="*/ 974 h 1318"/>
                <a:gd name="T78" fmla="*/ 1132 w 1442"/>
                <a:gd name="T79" fmla="*/ 915 h 1318"/>
                <a:gd name="T80" fmla="*/ 1183 w 1442"/>
                <a:gd name="T81" fmla="*/ 855 h 1318"/>
                <a:gd name="T82" fmla="*/ 1229 w 1442"/>
                <a:gd name="T83" fmla="*/ 797 h 1318"/>
                <a:gd name="T84" fmla="*/ 1268 w 1442"/>
                <a:gd name="T85" fmla="*/ 741 h 1318"/>
                <a:gd name="T86" fmla="*/ 1304 w 1442"/>
                <a:gd name="T87" fmla="*/ 688 h 1318"/>
                <a:gd name="T88" fmla="*/ 1356 w 1442"/>
                <a:gd name="T89" fmla="*/ 592 h 1318"/>
                <a:gd name="T90" fmla="*/ 1406 w 1442"/>
                <a:gd name="T91" fmla="*/ 472 h 1318"/>
                <a:gd name="T92" fmla="*/ 1432 w 1442"/>
                <a:gd name="T93" fmla="*/ 385 h 1318"/>
                <a:gd name="T94" fmla="*/ 1441 w 1442"/>
                <a:gd name="T95" fmla="*/ 336 h 1318"/>
                <a:gd name="T96" fmla="*/ 1415 w 1442"/>
                <a:gd name="T97" fmla="*/ 316 h 1318"/>
                <a:gd name="T98" fmla="*/ 1364 w 1442"/>
                <a:gd name="T99" fmla="*/ 283 h 1318"/>
                <a:gd name="T100" fmla="*/ 1315 w 1442"/>
                <a:gd name="T101" fmla="*/ 248 h 1318"/>
                <a:gd name="T102" fmla="*/ 1268 w 1442"/>
                <a:gd name="T103" fmla="*/ 210 h 1318"/>
                <a:gd name="T104" fmla="*/ 1223 w 1442"/>
                <a:gd name="T105" fmla="*/ 169 h 1318"/>
                <a:gd name="T106" fmla="*/ 1182 w 1442"/>
                <a:gd name="T107" fmla="*/ 128 h 1318"/>
                <a:gd name="T108" fmla="*/ 1142 w 1442"/>
                <a:gd name="T109" fmla="*/ 85 h 1318"/>
                <a:gd name="T110" fmla="*/ 1106 w 1442"/>
                <a:gd name="T111" fmla="*/ 43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42" h="1318">
                  <a:moveTo>
                    <a:pt x="1088" y="22"/>
                  </a:moveTo>
                  <a:lnTo>
                    <a:pt x="1076" y="19"/>
                  </a:lnTo>
                  <a:lnTo>
                    <a:pt x="1064" y="17"/>
                  </a:lnTo>
                  <a:lnTo>
                    <a:pt x="1052" y="15"/>
                  </a:lnTo>
                  <a:lnTo>
                    <a:pt x="1039" y="13"/>
                  </a:lnTo>
                  <a:lnTo>
                    <a:pt x="1026" y="10"/>
                  </a:lnTo>
                  <a:lnTo>
                    <a:pt x="1014" y="9"/>
                  </a:lnTo>
                  <a:lnTo>
                    <a:pt x="1001" y="7"/>
                  </a:lnTo>
                  <a:lnTo>
                    <a:pt x="988" y="6"/>
                  </a:lnTo>
                  <a:lnTo>
                    <a:pt x="975" y="5"/>
                  </a:lnTo>
                  <a:lnTo>
                    <a:pt x="963" y="3"/>
                  </a:lnTo>
                  <a:lnTo>
                    <a:pt x="950" y="2"/>
                  </a:lnTo>
                  <a:lnTo>
                    <a:pt x="936" y="1"/>
                  </a:lnTo>
                  <a:lnTo>
                    <a:pt x="924" y="1"/>
                  </a:lnTo>
                  <a:lnTo>
                    <a:pt x="911" y="0"/>
                  </a:lnTo>
                  <a:lnTo>
                    <a:pt x="897" y="0"/>
                  </a:lnTo>
                  <a:lnTo>
                    <a:pt x="885" y="0"/>
                  </a:lnTo>
                  <a:lnTo>
                    <a:pt x="866" y="0"/>
                  </a:lnTo>
                  <a:lnTo>
                    <a:pt x="848" y="1"/>
                  </a:lnTo>
                  <a:lnTo>
                    <a:pt x="829" y="1"/>
                  </a:lnTo>
                  <a:lnTo>
                    <a:pt x="811" y="2"/>
                  </a:lnTo>
                  <a:lnTo>
                    <a:pt x="792" y="5"/>
                  </a:lnTo>
                  <a:lnTo>
                    <a:pt x="774" y="6"/>
                  </a:lnTo>
                  <a:lnTo>
                    <a:pt x="756" y="9"/>
                  </a:lnTo>
                  <a:lnTo>
                    <a:pt x="737" y="11"/>
                  </a:lnTo>
                  <a:lnTo>
                    <a:pt x="684" y="84"/>
                  </a:lnTo>
                  <a:lnTo>
                    <a:pt x="627" y="154"/>
                  </a:lnTo>
                  <a:lnTo>
                    <a:pt x="568" y="223"/>
                  </a:lnTo>
                  <a:lnTo>
                    <a:pt x="507" y="288"/>
                  </a:lnTo>
                  <a:lnTo>
                    <a:pt x="446" y="350"/>
                  </a:lnTo>
                  <a:lnTo>
                    <a:pt x="384" y="409"/>
                  </a:lnTo>
                  <a:lnTo>
                    <a:pt x="324" y="464"/>
                  </a:lnTo>
                  <a:lnTo>
                    <a:pt x="266" y="514"/>
                  </a:lnTo>
                  <a:lnTo>
                    <a:pt x="212" y="560"/>
                  </a:lnTo>
                  <a:lnTo>
                    <a:pt x="161" y="601"/>
                  </a:lnTo>
                  <a:lnTo>
                    <a:pt x="116" y="637"/>
                  </a:lnTo>
                  <a:lnTo>
                    <a:pt x="77" y="667"/>
                  </a:lnTo>
                  <a:lnTo>
                    <a:pt x="45" y="690"/>
                  </a:lnTo>
                  <a:lnTo>
                    <a:pt x="21" y="707"/>
                  </a:lnTo>
                  <a:lnTo>
                    <a:pt x="6" y="719"/>
                  </a:lnTo>
                  <a:lnTo>
                    <a:pt x="0" y="722"/>
                  </a:lnTo>
                  <a:lnTo>
                    <a:pt x="78" y="757"/>
                  </a:lnTo>
                  <a:lnTo>
                    <a:pt x="151" y="797"/>
                  </a:lnTo>
                  <a:lnTo>
                    <a:pt x="218" y="841"/>
                  </a:lnTo>
                  <a:lnTo>
                    <a:pt x="278" y="888"/>
                  </a:lnTo>
                  <a:lnTo>
                    <a:pt x="334" y="936"/>
                  </a:lnTo>
                  <a:lnTo>
                    <a:pt x="384" y="986"/>
                  </a:lnTo>
                  <a:lnTo>
                    <a:pt x="428" y="1035"/>
                  </a:lnTo>
                  <a:lnTo>
                    <a:pt x="468" y="1084"/>
                  </a:lnTo>
                  <a:lnTo>
                    <a:pt x="502" y="1131"/>
                  </a:lnTo>
                  <a:lnTo>
                    <a:pt x="531" y="1175"/>
                  </a:lnTo>
                  <a:lnTo>
                    <a:pt x="556" y="1214"/>
                  </a:lnTo>
                  <a:lnTo>
                    <a:pt x="576" y="1249"/>
                  </a:lnTo>
                  <a:lnTo>
                    <a:pt x="591" y="1277"/>
                  </a:lnTo>
                  <a:lnTo>
                    <a:pt x="602" y="1299"/>
                  </a:lnTo>
                  <a:lnTo>
                    <a:pt x="608" y="1313"/>
                  </a:lnTo>
                  <a:lnTo>
                    <a:pt x="610" y="1318"/>
                  </a:lnTo>
                  <a:lnTo>
                    <a:pt x="631" y="1306"/>
                  </a:lnTo>
                  <a:lnTo>
                    <a:pt x="651" y="1295"/>
                  </a:lnTo>
                  <a:lnTo>
                    <a:pt x="671" y="1283"/>
                  </a:lnTo>
                  <a:lnTo>
                    <a:pt x="691" y="1270"/>
                  </a:lnTo>
                  <a:lnTo>
                    <a:pt x="709" y="1259"/>
                  </a:lnTo>
                  <a:lnTo>
                    <a:pt x="729" y="1247"/>
                  </a:lnTo>
                  <a:lnTo>
                    <a:pt x="747" y="1236"/>
                  </a:lnTo>
                  <a:lnTo>
                    <a:pt x="766" y="1223"/>
                  </a:lnTo>
                  <a:lnTo>
                    <a:pt x="783" y="1212"/>
                  </a:lnTo>
                  <a:lnTo>
                    <a:pt x="800" y="1200"/>
                  </a:lnTo>
                  <a:lnTo>
                    <a:pt x="818" y="1188"/>
                  </a:lnTo>
                  <a:lnTo>
                    <a:pt x="835" y="1176"/>
                  </a:lnTo>
                  <a:lnTo>
                    <a:pt x="851" y="1163"/>
                  </a:lnTo>
                  <a:lnTo>
                    <a:pt x="867" y="1152"/>
                  </a:lnTo>
                  <a:lnTo>
                    <a:pt x="883" y="1139"/>
                  </a:lnTo>
                  <a:lnTo>
                    <a:pt x="899" y="1128"/>
                  </a:lnTo>
                  <a:lnTo>
                    <a:pt x="937" y="1097"/>
                  </a:lnTo>
                  <a:lnTo>
                    <a:pt x="974" y="1067"/>
                  </a:lnTo>
                  <a:lnTo>
                    <a:pt x="1010" y="1035"/>
                  </a:lnTo>
                  <a:lnTo>
                    <a:pt x="1042" y="1006"/>
                  </a:lnTo>
                  <a:lnTo>
                    <a:pt x="1075" y="974"/>
                  </a:lnTo>
                  <a:lnTo>
                    <a:pt x="1103" y="944"/>
                  </a:lnTo>
                  <a:lnTo>
                    <a:pt x="1132" y="915"/>
                  </a:lnTo>
                  <a:lnTo>
                    <a:pt x="1159" y="885"/>
                  </a:lnTo>
                  <a:lnTo>
                    <a:pt x="1183" y="855"/>
                  </a:lnTo>
                  <a:lnTo>
                    <a:pt x="1207" y="826"/>
                  </a:lnTo>
                  <a:lnTo>
                    <a:pt x="1229" y="797"/>
                  </a:lnTo>
                  <a:lnTo>
                    <a:pt x="1250" y="769"/>
                  </a:lnTo>
                  <a:lnTo>
                    <a:pt x="1268" y="741"/>
                  </a:lnTo>
                  <a:lnTo>
                    <a:pt x="1286" y="714"/>
                  </a:lnTo>
                  <a:lnTo>
                    <a:pt x="1304" y="688"/>
                  </a:lnTo>
                  <a:lnTo>
                    <a:pt x="1319" y="661"/>
                  </a:lnTo>
                  <a:lnTo>
                    <a:pt x="1356" y="592"/>
                  </a:lnTo>
                  <a:lnTo>
                    <a:pt x="1384" y="529"/>
                  </a:lnTo>
                  <a:lnTo>
                    <a:pt x="1406" y="472"/>
                  </a:lnTo>
                  <a:lnTo>
                    <a:pt x="1422" y="424"/>
                  </a:lnTo>
                  <a:lnTo>
                    <a:pt x="1432" y="385"/>
                  </a:lnTo>
                  <a:lnTo>
                    <a:pt x="1438" y="355"/>
                  </a:lnTo>
                  <a:lnTo>
                    <a:pt x="1441" y="336"/>
                  </a:lnTo>
                  <a:lnTo>
                    <a:pt x="1442" y="331"/>
                  </a:lnTo>
                  <a:lnTo>
                    <a:pt x="1415" y="316"/>
                  </a:lnTo>
                  <a:lnTo>
                    <a:pt x="1389" y="299"/>
                  </a:lnTo>
                  <a:lnTo>
                    <a:pt x="1364" y="283"/>
                  </a:lnTo>
                  <a:lnTo>
                    <a:pt x="1339" y="265"/>
                  </a:lnTo>
                  <a:lnTo>
                    <a:pt x="1315" y="248"/>
                  </a:lnTo>
                  <a:lnTo>
                    <a:pt x="1291" y="228"/>
                  </a:lnTo>
                  <a:lnTo>
                    <a:pt x="1268" y="210"/>
                  </a:lnTo>
                  <a:lnTo>
                    <a:pt x="1245" y="189"/>
                  </a:lnTo>
                  <a:lnTo>
                    <a:pt x="1223" y="169"/>
                  </a:lnTo>
                  <a:lnTo>
                    <a:pt x="1202" y="149"/>
                  </a:lnTo>
                  <a:lnTo>
                    <a:pt x="1182" y="128"/>
                  </a:lnTo>
                  <a:lnTo>
                    <a:pt x="1161" y="106"/>
                  </a:lnTo>
                  <a:lnTo>
                    <a:pt x="1142" y="85"/>
                  </a:lnTo>
                  <a:lnTo>
                    <a:pt x="1124" y="64"/>
                  </a:lnTo>
                  <a:lnTo>
                    <a:pt x="1106" y="43"/>
                  </a:lnTo>
                  <a:lnTo>
                    <a:pt x="108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5" name="Freeform 133"/>
            <p:cNvSpPr>
              <a:spLocks/>
            </p:cNvSpPr>
            <p:nvPr/>
          </p:nvSpPr>
          <p:spPr bwMode="auto">
            <a:xfrm>
              <a:off x="4388" y="613"/>
              <a:ext cx="35" cy="28"/>
            </a:xfrm>
            <a:custGeom>
              <a:avLst/>
              <a:gdLst>
                <a:gd name="T0" fmla="*/ 139 w 139"/>
                <a:gd name="T1" fmla="*/ 133 h 133"/>
                <a:gd name="T2" fmla="*/ 121 w 139"/>
                <a:gd name="T3" fmla="*/ 105 h 133"/>
                <a:gd name="T4" fmla="*/ 106 w 139"/>
                <a:gd name="T5" fmla="*/ 80 h 133"/>
                <a:gd name="T6" fmla="*/ 92 w 139"/>
                <a:gd name="T7" fmla="*/ 56 h 133"/>
                <a:gd name="T8" fmla="*/ 82 w 139"/>
                <a:gd name="T9" fmla="*/ 37 h 133"/>
                <a:gd name="T10" fmla="*/ 74 w 139"/>
                <a:gd name="T11" fmla="*/ 22 h 133"/>
                <a:gd name="T12" fmla="*/ 67 w 139"/>
                <a:gd name="T13" fmla="*/ 10 h 133"/>
                <a:gd name="T14" fmla="*/ 63 w 139"/>
                <a:gd name="T15" fmla="*/ 2 h 133"/>
                <a:gd name="T16" fmla="*/ 62 w 139"/>
                <a:gd name="T17" fmla="*/ 0 h 133"/>
                <a:gd name="T18" fmla="*/ 56 w 139"/>
                <a:gd name="T19" fmla="*/ 16 h 133"/>
                <a:gd name="T20" fmla="*/ 49 w 139"/>
                <a:gd name="T21" fmla="*/ 32 h 133"/>
                <a:gd name="T22" fmla="*/ 42 w 139"/>
                <a:gd name="T23" fmla="*/ 48 h 133"/>
                <a:gd name="T24" fmla="*/ 34 w 139"/>
                <a:gd name="T25" fmla="*/ 65 h 133"/>
                <a:gd name="T26" fmla="*/ 26 w 139"/>
                <a:gd name="T27" fmla="*/ 81 h 133"/>
                <a:gd name="T28" fmla="*/ 18 w 139"/>
                <a:gd name="T29" fmla="*/ 97 h 133"/>
                <a:gd name="T30" fmla="*/ 9 w 139"/>
                <a:gd name="T31" fmla="*/ 113 h 133"/>
                <a:gd name="T32" fmla="*/ 0 w 139"/>
                <a:gd name="T33" fmla="*/ 129 h 133"/>
                <a:gd name="T34" fmla="*/ 7 w 139"/>
                <a:gd name="T35" fmla="*/ 129 h 133"/>
                <a:gd name="T36" fmla="*/ 13 w 139"/>
                <a:gd name="T37" fmla="*/ 128 h 133"/>
                <a:gd name="T38" fmla="*/ 19 w 139"/>
                <a:gd name="T39" fmla="*/ 128 h 133"/>
                <a:gd name="T40" fmla="*/ 25 w 139"/>
                <a:gd name="T41" fmla="*/ 128 h 133"/>
                <a:gd name="T42" fmla="*/ 31 w 139"/>
                <a:gd name="T43" fmla="*/ 128 h 133"/>
                <a:gd name="T44" fmla="*/ 38 w 139"/>
                <a:gd name="T45" fmla="*/ 128 h 133"/>
                <a:gd name="T46" fmla="*/ 44 w 139"/>
                <a:gd name="T47" fmla="*/ 128 h 133"/>
                <a:gd name="T48" fmla="*/ 51 w 139"/>
                <a:gd name="T49" fmla="*/ 128 h 133"/>
                <a:gd name="T50" fmla="*/ 62 w 139"/>
                <a:gd name="T51" fmla="*/ 128 h 133"/>
                <a:gd name="T52" fmla="*/ 72 w 139"/>
                <a:gd name="T53" fmla="*/ 128 h 133"/>
                <a:gd name="T54" fmla="*/ 84 w 139"/>
                <a:gd name="T55" fmla="*/ 128 h 133"/>
                <a:gd name="T56" fmla="*/ 95 w 139"/>
                <a:gd name="T57" fmla="*/ 129 h 133"/>
                <a:gd name="T58" fmla="*/ 107 w 139"/>
                <a:gd name="T59" fmla="*/ 129 h 133"/>
                <a:gd name="T60" fmla="*/ 117 w 139"/>
                <a:gd name="T61" fmla="*/ 130 h 133"/>
                <a:gd name="T62" fmla="*/ 129 w 139"/>
                <a:gd name="T63" fmla="*/ 131 h 133"/>
                <a:gd name="T64" fmla="*/ 139 w 139"/>
                <a:gd name="T6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9" h="133">
                  <a:moveTo>
                    <a:pt x="139" y="133"/>
                  </a:moveTo>
                  <a:lnTo>
                    <a:pt x="121" y="105"/>
                  </a:lnTo>
                  <a:lnTo>
                    <a:pt x="106" y="80"/>
                  </a:lnTo>
                  <a:lnTo>
                    <a:pt x="92" y="56"/>
                  </a:lnTo>
                  <a:lnTo>
                    <a:pt x="82" y="37"/>
                  </a:lnTo>
                  <a:lnTo>
                    <a:pt x="74" y="22"/>
                  </a:lnTo>
                  <a:lnTo>
                    <a:pt x="67" y="10"/>
                  </a:lnTo>
                  <a:lnTo>
                    <a:pt x="63" y="2"/>
                  </a:lnTo>
                  <a:lnTo>
                    <a:pt x="62" y="0"/>
                  </a:lnTo>
                  <a:lnTo>
                    <a:pt x="56" y="16"/>
                  </a:lnTo>
                  <a:lnTo>
                    <a:pt x="49" y="32"/>
                  </a:lnTo>
                  <a:lnTo>
                    <a:pt x="42" y="48"/>
                  </a:lnTo>
                  <a:lnTo>
                    <a:pt x="34" y="65"/>
                  </a:lnTo>
                  <a:lnTo>
                    <a:pt x="26" y="81"/>
                  </a:lnTo>
                  <a:lnTo>
                    <a:pt x="18" y="97"/>
                  </a:lnTo>
                  <a:lnTo>
                    <a:pt x="9" y="113"/>
                  </a:lnTo>
                  <a:lnTo>
                    <a:pt x="0" y="129"/>
                  </a:lnTo>
                  <a:lnTo>
                    <a:pt x="7" y="129"/>
                  </a:lnTo>
                  <a:lnTo>
                    <a:pt x="13" y="128"/>
                  </a:lnTo>
                  <a:lnTo>
                    <a:pt x="19" y="128"/>
                  </a:lnTo>
                  <a:lnTo>
                    <a:pt x="25" y="128"/>
                  </a:lnTo>
                  <a:lnTo>
                    <a:pt x="31" y="128"/>
                  </a:lnTo>
                  <a:lnTo>
                    <a:pt x="38" y="128"/>
                  </a:lnTo>
                  <a:lnTo>
                    <a:pt x="44" y="128"/>
                  </a:lnTo>
                  <a:lnTo>
                    <a:pt x="51" y="128"/>
                  </a:lnTo>
                  <a:lnTo>
                    <a:pt x="62" y="128"/>
                  </a:lnTo>
                  <a:lnTo>
                    <a:pt x="72" y="128"/>
                  </a:lnTo>
                  <a:lnTo>
                    <a:pt x="84" y="128"/>
                  </a:lnTo>
                  <a:lnTo>
                    <a:pt x="95" y="129"/>
                  </a:lnTo>
                  <a:lnTo>
                    <a:pt x="107" y="129"/>
                  </a:lnTo>
                  <a:lnTo>
                    <a:pt x="117" y="130"/>
                  </a:lnTo>
                  <a:lnTo>
                    <a:pt x="129" y="131"/>
                  </a:lnTo>
                  <a:lnTo>
                    <a:pt x="139" y="133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6" name="Freeform 134"/>
            <p:cNvSpPr>
              <a:spLocks/>
            </p:cNvSpPr>
            <p:nvPr/>
          </p:nvSpPr>
          <p:spPr bwMode="auto">
            <a:xfrm>
              <a:off x="4220" y="640"/>
              <a:ext cx="296" cy="251"/>
            </a:xfrm>
            <a:custGeom>
              <a:avLst/>
              <a:gdLst>
                <a:gd name="T0" fmla="*/ 65 w 1207"/>
                <a:gd name="T1" fmla="*/ 736 h 1216"/>
                <a:gd name="T2" fmla="*/ 178 w 1207"/>
                <a:gd name="T3" fmla="*/ 811 h 1216"/>
                <a:gd name="T4" fmla="*/ 272 w 1207"/>
                <a:gd name="T5" fmla="*/ 894 h 1216"/>
                <a:gd name="T6" fmla="*/ 349 w 1207"/>
                <a:gd name="T7" fmla="*/ 979 h 1216"/>
                <a:gd name="T8" fmla="*/ 409 w 1207"/>
                <a:gd name="T9" fmla="*/ 1060 h 1216"/>
                <a:gd name="T10" fmla="*/ 453 w 1207"/>
                <a:gd name="T11" fmla="*/ 1130 h 1216"/>
                <a:gd name="T12" fmla="*/ 482 w 1207"/>
                <a:gd name="T13" fmla="*/ 1183 h 1216"/>
                <a:gd name="T14" fmla="*/ 496 w 1207"/>
                <a:gd name="T15" fmla="*/ 1213 h 1216"/>
                <a:gd name="T16" fmla="*/ 615 w 1207"/>
                <a:gd name="T17" fmla="*/ 1145 h 1216"/>
                <a:gd name="T18" fmla="*/ 810 w 1207"/>
                <a:gd name="T19" fmla="*/ 999 h 1216"/>
                <a:gd name="T20" fmla="*/ 957 w 1207"/>
                <a:gd name="T21" fmla="*/ 853 h 1216"/>
                <a:gd name="T22" fmla="*/ 1063 w 1207"/>
                <a:gd name="T23" fmla="*/ 716 h 1216"/>
                <a:gd name="T24" fmla="*/ 1134 w 1207"/>
                <a:gd name="T25" fmla="*/ 594 h 1216"/>
                <a:gd name="T26" fmla="*/ 1177 w 1207"/>
                <a:gd name="T27" fmla="*/ 493 h 1216"/>
                <a:gd name="T28" fmla="*/ 1199 w 1207"/>
                <a:gd name="T29" fmla="*/ 419 h 1216"/>
                <a:gd name="T30" fmla="*/ 1206 w 1207"/>
                <a:gd name="T31" fmla="*/ 379 h 1216"/>
                <a:gd name="T32" fmla="*/ 1175 w 1207"/>
                <a:gd name="T33" fmla="*/ 355 h 1216"/>
                <a:gd name="T34" fmla="*/ 1113 w 1207"/>
                <a:gd name="T35" fmla="*/ 313 h 1216"/>
                <a:gd name="T36" fmla="*/ 1056 w 1207"/>
                <a:gd name="T37" fmla="*/ 268 h 1216"/>
                <a:gd name="T38" fmla="*/ 1005 w 1207"/>
                <a:gd name="T39" fmla="*/ 220 h 1216"/>
                <a:gd name="T40" fmla="*/ 956 w 1207"/>
                <a:gd name="T41" fmla="*/ 170 h 1216"/>
                <a:gd name="T42" fmla="*/ 914 w 1207"/>
                <a:gd name="T43" fmla="*/ 121 h 1216"/>
                <a:gd name="T44" fmla="*/ 876 w 1207"/>
                <a:gd name="T45" fmla="*/ 72 h 1216"/>
                <a:gd name="T46" fmla="*/ 842 w 1207"/>
                <a:gd name="T47" fmla="*/ 26 h 1216"/>
                <a:gd name="T48" fmla="*/ 817 w 1207"/>
                <a:gd name="T49" fmla="*/ 3 h 1216"/>
                <a:gd name="T50" fmla="*/ 795 w 1207"/>
                <a:gd name="T51" fmla="*/ 1 h 1216"/>
                <a:gd name="T52" fmla="*/ 772 w 1207"/>
                <a:gd name="T53" fmla="*/ 0 h 1216"/>
                <a:gd name="T54" fmla="*/ 750 w 1207"/>
                <a:gd name="T55" fmla="*/ 0 h 1216"/>
                <a:gd name="T56" fmla="*/ 732 w 1207"/>
                <a:gd name="T57" fmla="*/ 0 h 1216"/>
                <a:gd name="T58" fmla="*/ 719 w 1207"/>
                <a:gd name="T59" fmla="*/ 0 h 1216"/>
                <a:gd name="T60" fmla="*/ 707 w 1207"/>
                <a:gd name="T61" fmla="*/ 0 h 1216"/>
                <a:gd name="T62" fmla="*/ 695 w 1207"/>
                <a:gd name="T63" fmla="*/ 1 h 1216"/>
                <a:gd name="T64" fmla="*/ 645 w 1207"/>
                <a:gd name="T65" fmla="*/ 68 h 1216"/>
                <a:gd name="T66" fmla="*/ 546 w 1207"/>
                <a:gd name="T67" fmla="*/ 200 h 1216"/>
                <a:gd name="T68" fmla="*/ 436 w 1207"/>
                <a:gd name="T69" fmla="*/ 324 h 1216"/>
                <a:gd name="T70" fmla="*/ 322 w 1207"/>
                <a:gd name="T71" fmla="*/ 436 h 1216"/>
                <a:gd name="T72" fmla="*/ 212 w 1207"/>
                <a:gd name="T73" fmla="*/ 534 h 1216"/>
                <a:gd name="T74" fmla="*/ 118 w 1207"/>
                <a:gd name="T75" fmla="*/ 614 h 1216"/>
                <a:gd name="T76" fmla="*/ 45 w 1207"/>
                <a:gd name="T77" fmla="*/ 670 h 1216"/>
                <a:gd name="T78" fmla="*/ 6 w 1207"/>
                <a:gd name="T79" fmla="*/ 700 h 1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07" h="1216">
                  <a:moveTo>
                    <a:pt x="0" y="704"/>
                  </a:moveTo>
                  <a:lnTo>
                    <a:pt x="65" y="736"/>
                  </a:lnTo>
                  <a:lnTo>
                    <a:pt x="124" y="772"/>
                  </a:lnTo>
                  <a:lnTo>
                    <a:pt x="178" y="811"/>
                  </a:lnTo>
                  <a:lnTo>
                    <a:pt x="227" y="851"/>
                  </a:lnTo>
                  <a:lnTo>
                    <a:pt x="272" y="894"/>
                  </a:lnTo>
                  <a:lnTo>
                    <a:pt x="314" y="936"/>
                  </a:lnTo>
                  <a:lnTo>
                    <a:pt x="349" y="979"/>
                  </a:lnTo>
                  <a:lnTo>
                    <a:pt x="381" y="1021"/>
                  </a:lnTo>
                  <a:lnTo>
                    <a:pt x="409" y="1060"/>
                  </a:lnTo>
                  <a:lnTo>
                    <a:pt x="433" y="1097"/>
                  </a:lnTo>
                  <a:lnTo>
                    <a:pt x="453" y="1130"/>
                  </a:lnTo>
                  <a:lnTo>
                    <a:pt x="469" y="1159"/>
                  </a:lnTo>
                  <a:lnTo>
                    <a:pt x="482" y="1183"/>
                  </a:lnTo>
                  <a:lnTo>
                    <a:pt x="490" y="1201"/>
                  </a:lnTo>
                  <a:lnTo>
                    <a:pt x="496" y="1213"/>
                  </a:lnTo>
                  <a:lnTo>
                    <a:pt x="497" y="1216"/>
                  </a:lnTo>
                  <a:lnTo>
                    <a:pt x="615" y="1145"/>
                  </a:lnTo>
                  <a:lnTo>
                    <a:pt x="719" y="1072"/>
                  </a:lnTo>
                  <a:lnTo>
                    <a:pt x="810" y="999"/>
                  </a:lnTo>
                  <a:lnTo>
                    <a:pt x="889" y="926"/>
                  </a:lnTo>
                  <a:lnTo>
                    <a:pt x="957" y="853"/>
                  </a:lnTo>
                  <a:lnTo>
                    <a:pt x="1015" y="784"/>
                  </a:lnTo>
                  <a:lnTo>
                    <a:pt x="1063" y="716"/>
                  </a:lnTo>
                  <a:lnTo>
                    <a:pt x="1102" y="653"/>
                  </a:lnTo>
                  <a:lnTo>
                    <a:pt x="1134" y="594"/>
                  </a:lnTo>
                  <a:lnTo>
                    <a:pt x="1159" y="540"/>
                  </a:lnTo>
                  <a:lnTo>
                    <a:pt x="1177" y="493"/>
                  </a:lnTo>
                  <a:lnTo>
                    <a:pt x="1190" y="451"/>
                  </a:lnTo>
                  <a:lnTo>
                    <a:pt x="1199" y="419"/>
                  </a:lnTo>
                  <a:lnTo>
                    <a:pt x="1204" y="394"/>
                  </a:lnTo>
                  <a:lnTo>
                    <a:pt x="1206" y="379"/>
                  </a:lnTo>
                  <a:lnTo>
                    <a:pt x="1207" y="373"/>
                  </a:lnTo>
                  <a:lnTo>
                    <a:pt x="1175" y="355"/>
                  </a:lnTo>
                  <a:lnTo>
                    <a:pt x="1144" y="335"/>
                  </a:lnTo>
                  <a:lnTo>
                    <a:pt x="1113" y="313"/>
                  </a:lnTo>
                  <a:lnTo>
                    <a:pt x="1084" y="291"/>
                  </a:lnTo>
                  <a:lnTo>
                    <a:pt x="1056" y="268"/>
                  </a:lnTo>
                  <a:lnTo>
                    <a:pt x="1030" y="245"/>
                  </a:lnTo>
                  <a:lnTo>
                    <a:pt x="1005" y="220"/>
                  </a:lnTo>
                  <a:lnTo>
                    <a:pt x="979" y="196"/>
                  </a:lnTo>
                  <a:lnTo>
                    <a:pt x="956" y="170"/>
                  </a:lnTo>
                  <a:lnTo>
                    <a:pt x="934" y="146"/>
                  </a:lnTo>
                  <a:lnTo>
                    <a:pt x="914" y="121"/>
                  </a:lnTo>
                  <a:lnTo>
                    <a:pt x="894" y="97"/>
                  </a:lnTo>
                  <a:lnTo>
                    <a:pt x="876" y="72"/>
                  </a:lnTo>
                  <a:lnTo>
                    <a:pt x="858" y="49"/>
                  </a:lnTo>
                  <a:lnTo>
                    <a:pt x="842" y="26"/>
                  </a:lnTo>
                  <a:lnTo>
                    <a:pt x="827" y="5"/>
                  </a:lnTo>
                  <a:lnTo>
                    <a:pt x="817" y="3"/>
                  </a:lnTo>
                  <a:lnTo>
                    <a:pt x="805" y="2"/>
                  </a:lnTo>
                  <a:lnTo>
                    <a:pt x="795" y="1"/>
                  </a:lnTo>
                  <a:lnTo>
                    <a:pt x="783" y="1"/>
                  </a:lnTo>
                  <a:lnTo>
                    <a:pt x="772" y="0"/>
                  </a:lnTo>
                  <a:lnTo>
                    <a:pt x="760" y="0"/>
                  </a:lnTo>
                  <a:lnTo>
                    <a:pt x="750" y="0"/>
                  </a:lnTo>
                  <a:lnTo>
                    <a:pt x="739" y="0"/>
                  </a:lnTo>
                  <a:lnTo>
                    <a:pt x="732" y="0"/>
                  </a:lnTo>
                  <a:lnTo>
                    <a:pt x="726" y="0"/>
                  </a:lnTo>
                  <a:lnTo>
                    <a:pt x="719" y="0"/>
                  </a:lnTo>
                  <a:lnTo>
                    <a:pt x="713" y="0"/>
                  </a:lnTo>
                  <a:lnTo>
                    <a:pt x="707" y="0"/>
                  </a:lnTo>
                  <a:lnTo>
                    <a:pt x="701" y="0"/>
                  </a:lnTo>
                  <a:lnTo>
                    <a:pt x="695" y="1"/>
                  </a:lnTo>
                  <a:lnTo>
                    <a:pt x="688" y="1"/>
                  </a:lnTo>
                  <a:lnTo>
                    <a:pt x="645" y="68"/>
                  </a:lnTo>
                  <a:lnTo>
                    <a:pt x="598" y="135"/>
                  </a:lnTo>
                  <a:lnTo>
                    <a:pt x="546" y="200"/>
                  </a:lnTo>
                  <a:lnTo>
                    <a:pt x="492" y="263"/>
                  </a:lnTo>
                  <a:lnTo>
                    <a:pt x="436" y="324"/>
                  </a:lnTo>
                  <a:lnTo>
                    <a:pt x="378" y="382"/>
                  </a:lnTo>
                  <a:lnTo>
                    <a:pt x="322" y="436"/>
                  </a:lnTo>
                  <a:lnTo>
                    <a:pt x="265" y="487"/>
                  </a:lnTo>
                  <a:lnTo>
                    <a:pt x="212" y="534"/>
                  </a:lnTo>
                  <a:lnTo>
                    <a:pt x="163" y="577"/>
                  </a:lnTo>
                  <a:lnTo>
                    <a:pt x="118" y="614"/>
                  </a:lnTo>
                  <a:lnTo>
                    <a:pt x="79" y="645"/>
                  </a:lnTo>
                  <a:lnTo>
                    <a:pt x="45" y="670"/>
                  </a:lnTo>
                  <a:lnTo>
                    <a:pt x="21" y="689"/>
                  </a:lnTo>
                  <a:lnTo>
                    <a:pt x="6" y="700"/>
                  </a:lnTo>
                  <a:lnTo>
                    <a:pt x="0" y="704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7" name="Freeform 135"/>
            <p:cNvSpPr>
              <a:spLocks/>
            </p:cNvSpPr>
            <p:nvPr/>
          </p:nvSpPr>
          <p:spPr bwMode="auto">
            <a:xfrm>
              <a:off x="4373" y="649"/>
              <a:ext cx="66" cy="63"/>
            </a:xfrm>
            <a:custGeom>
              <a:avLst/>
              <a:gdLst>
                <a:gd name="T0" fmla="*/ 97 w 270"/>
                <a:gd name="T1" fmla="*/ 29 h 306"/>
                <a:gd name="T2" fmla="*/ 75 w 270"/>
                <a:gd name="T3" fmla="*/ 40 h 306"/>
                <a:gd name="T4" fmla="*/ 65 w 270"/>
                <a:gd name="T5" fmla="*/ 77 h 306"/>
                <a:gd name="T6" fmla="*/ 47 w 270"/>
                <a:gd name="T7" fmla="*/ 85 h 306"/>
                <a:gd name="T8" fmla="*/ 35 w 270"/>
                <a:gd name="T9" fmla="*/ 110 h 306"/>
                <a:gd name="T10" fmla="*/ 25 w 270"/>
                <a:gd name="T11" fmla="*/ 124 h 306"/>
                <a:gd name="T12" fmla="*/ 13 w 270"/>
                <a:gd name="T13" fmla="*/ 127 h 306"/>
                <a:gd name="T14" fmla="*/ 4 w 270"/>
                <a:gd name="T15" fmla="*/ 133 h 306"/>
                <a:gd name="T16" fmla="*/ 0 w 270"/>
                <a:gd name="T17" fmla="*/ 150 h 306"/>
                <a:gd name="T18" fmla="*/ 13 w 270"/>
                <a:gd name="T19" fmla="*/ 165 h 306"/>
                <a:gd name="T20" fmla="*/ 32 w 270"/>
                <a:gd name="T21" fmla="*/ 169 h 306"/>
                <a:gd name="T22" fmla="*/ 32 w 270"/>
                <a:gd name="T23" fmla="*/ 185 h 306"/>
                <a:gd name="T24" fmla="*/ 30 w 270"/>
                <a:gd name="T25" fmla="*/ 206 h 306"/>
                <a:gd name="T26" fmla="*/ 37 w 270"/>
                <a:gd name="T27" fmla="*/ 222 h 306"/>
                <a:gd name="T28" fmla="*/ 58 w 270"/>
                <a:gd name="T29" fmla="*/ 226 h 306"/>
                <a:gd name="T30" fmla="*/ 71 w 270"/>
                <a:gd name="T31" fmla="*/ 241 h 306"/>
                <a:gd name="T32" fmla="*/ 78 w 270"/>
                <a:gd name="T33" fmla="*/ 260 h 306"/>
                <a:gd name="T34" fmla="*/ 86 w 270"/>
                <a:gd name="T35" fmla="*/ 270 h 306"/>
                <a:gd name="T36" fmla="*/ 105 w 270"/>
                <a:gd name="T37" fmla="*/ 267 h 306"/>
                <a:gd name="T38" fmla="*/ 117 w 270"/>
                <a:gd name="T39" fmla="*/ 277 h 306"/>
                <a:gd name="T40" fmla="*/ 124 w 270"/>
                <a:gd name="T41" fmla="*/ 296 h 306"/>
                <a:gd name="T42" fmla="*/ 135 w 270"/>
                <a:gd name="T43" fmla="*/ 306 h 306"/>
                <a:gd name="T44" fmla="*/ 154 w 270"/>
                <a:gd name="T45" fmla="*/ 297 h 306"/>
                <a:gd name="T46" fmla="*/ 164 w 270"/>
                <a:gd name="T47" fmla="*/ 279 h 306"/>
                <a:gd name="T48" fmla="*/ 170 w 270"/>
                <a:gd name="T49" fmla="*/ 263 h 306"/>
                <a:gd name="T50" fmla="*/ 179 w 270"/>
                <a:gd name="T51" fmla="*/ 256 h 306"/>
                <a:gd name="T52" fmla="*/ 194 w 270"/>
                <a:gd name="T53" fmla="*/ 261 h 306"/>
                <a:gd name="T54" fmla="*/ 207 w 270"/>
                <a:gd name="T55" fmla="*/ 260 h 306"/>
                <a:gd name="T56" fmla="*/ 217 w 270"/>
                <a:gd name="T57" fmla="*/ 252 h 306"/>
                <a:gd name="T58" fmla="*/ 219 w 270"/>
                <a:gd name="T59" fmla="*/ 236 h 306"/>
                <a:gd name="T60" fmla="*/ 216 w 270"/>
                <a:gd name="T61" fmla="*/ 217 h 306"/>
                <a:gd name="T62" fmla="*/ 225 w 270"/>
                <a:gd name="T63" fmla="*/ 209 h 306"/>
                <a:gd name="T64" fmla="*/ 241 w 270"/>
                <a:gd name="T65" fmla="*/ 203 h 306"/>
                <a:gd name="T66" fmla="*/ 253 w 270"/>
                <a:gd name="T67" fmla="*/ 195 h 306"/>
                <a:gd name="T68" fmla="*/ 255 w 270"/>
                <a:gd name="T69" fmla="*/ 164 h 306"/>
                <a:gd name="T70" fmla="*/ 270 w 270"/>
                <a:gd name="T71" fmla="*/ 150 h 306"/>
                <a:gd name="T72" fmla="*/ 263 w 270"/>
                <a:gd name="T73" fmla="*/ 127 h 306"/>
                <a:gd name="T74" fmla="*/ 246 w 270"/>
                <a:gd name="T75" fmla="*/ 120 h 306"/>
                <a:gd name="T76" fmla="*/ 245 w 270"/>
                <a:gd name="T77" fmla="*/ 95 h 306"/>
                <a:gd name="T78" fmla="*/ 233 w 270"/>
                <a:gd name="T79" fmla="*/ 70 h 306"/>
                <a:gd name="T80" fmla="*/ 212 w 270"/>
                <a:gd name="T81" fmla="*/ 73 h 306"/>
                <a:gd name="T82" fmla="*/ 209 w 270"/>
                <a:gd name="T83" fmla="*/ 63 h 306"/>
                <a:gd name="T84" fmla="*/ 208 w 270"/>
                <a:gd name="T85" fmla="*/ 44 h 306"/>
                <a:gd name="T86" fmla="*/ 200 w 270"/>
                <a:gd name="T87" fmla="*/ 33 h 306"/>
                <a:gd name="T88" fmla="*/ 180 w 270"/>
                <a:gd name="T89" fmla="*/ 36 h 306"/>
                <a:gd name="T90" fmla="*/ 174 w 270"/>
                <a:gd name="T91" fmla="*/ 26 h 306"/>
                <a:gd name="T92" fmla="*/ 173 w 270"/>
                <a:gd name="T93" fmla="*/ 9 h 306"/>
                <a:gd name="T94" fmla="*/ 163 w 270"/>
                <a:gd name="T95" fmla="*/ 2 h 306"/>
                <a:gd name="T96" fmla="*/ 144 w 270"/>
                <a:gd name="T97" fmla="*/ 8 h 306"/>
                <a:gd name="T98" fmla="*/ 132 w 270"/>
                <a:gd name="T99" fmla="*/ 3 h 306"/>
                <a:gd name="T100" fmla="*/ 118 w 270"/>
                <a:gd name="T101" fmla="*/ 0 h 306"/>
                <a:gd name="T102" fmla="*/ 106 w 270"/>
                <a:gd name="T103" fmla="*/ 1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0" h="306">
                  <a:moveTo>
                    <a:pt x="102" y="31"/>
                  </a:moveTo>
                  <a:lnTo>
                    <a:pt x="97" y="29"/>
                  </a:lnTo>
                  <a:lnTo>
                    <a:pt x="87" y="31"/>
                  </a:lnTo>
                  <a:lnTo>
                    <a:pt x="75" y="40"/>
                  </a:lnTo>
                  <a:lnTo>
                    <a:pt x="70" y="62"/>
                  </a:lnTo>
                  <a:lnTo>
                    <a:pt x="65" y="77"/>
                  </a:lnTo>
                  <a:lnTo>
                    <a:pt x="57" y="81"/>
                  </a:lnTo>
                  <a:lnTo>
                    <a:pt x="47" y="85"/>
                  </a:lnTo>
                  <a:lnTo>
                    <a:pt x="40" y="97"/>
                  </a:lnTo>
                  <a:lnTo>
                    <a:pt x="35" y="110"/>
                  </a:lnTo>
                  <a:lnTo>
                    <a:pt x="30" y="119"/>
                  </a:lnTo>
                  <a:lnTo>
                    <a:pt x="25" y="124"/>
                  </a:lnTo>
                  <a:lnTo>
                    <a:pt x="19" y="126"/>
                  </a:lnTo>
                  <a:lnTo>
                    <a:pt x="13" y="127"/>
                  </a:lnTo>
                  <a:lnTo>
                    <a:pt x="7" y="130"/>
                  </a:lnTo>
                  <a:lnTo>
                    <a:pt x="4" y="133"/>
                  </a:lnTo>
                  <a:lnTo>
                    <a:pt x="2" y="139"/>
                  </a:lnTo>
                  <a:lnTo>
                    <a:pt x="0" y="150"/>
                  </a:lnTo>
                  <a:lnTo>
                    <a:pt x="4" y="160"/>
                  </a:lnTo>
                  <a:lnTo>
                    <a:pt x="13" y="165"/>
                  </a:lnTo>
                  <a:lnTo>
                    <a:pt x="27" y="167"/>
                  </a:lnTo>
                  <a:lnTo>
                    <a:pt x="32" y="169"/>
                  </a:lnTo>
                  <a:lnTo>
                    <a:pt x="33" y="176"/>
                  </a:lnTo>
                  <a:lnTo>
                    <a:pt x="32" y="185"/>
                  </a:lnTo>
                  <a:lnTo>
                    <a:pt x="30" y="195"/>
                  </a:lnTo>
                  <a:lnTo>
                    <a:pt x="30" y="206"/>
                  </a:lnTo>
                  <a:lnTo>
                    <a:pt x="33" y="215"/>
                  </a:lnTo>
                  <a:lnTo>
                    <a:pt x="37" y="222"/>
                  </a:lnTo>
                  <a:lnTo>
                    <a:pt x="48" y="224"/>
                  </a:lnTo>
                  <a:lnTo>
                    <a:pt x="58" y="226"/>
                  </a:lnTo>
                  <a:lnTo>
                    <a:pt x="66" y="232"/>
                  </a:lnTo>
                  <a:lnTo>
                    <a:pt x="71" y="241"/>
                  </a:lnTo>
                  <a:lnTo>
                    <a:pt x="74" y="251"/>
                  </a:lnTo>
                  <a:lnTo>
                    <a:pt x="78" y="260"/>
                  </a:lnTo>
                  <a:lnTo>
                    <a:pt x="81" y="267"/>
                  </a:lnTo>
                  <a:lnTo>
                    <a:pt x="86" y="270"/>
                  </a:lnTo>
                  <a:lnTo>
                    <a:pt x="94" y="269"/>
                  </a:lnTo>
                  <a:lnTo>
                    <a:pt x="105" y="267"/>
                  </a:lnTo>
                  <a:lnTo>
                    <a:pt x="112" y="270"/>
                  </a:lnTo>
                  <a:lnTo>
                    <a:pt x="117" y="277"/>
                  </a:lnTo>
                  <a:lnTo>
                    <a:pt x="121" y="286"/>
                  </a:lnTo>
                  <a:lnTo>
                    <a:pt x="124" y="296"/>
                  </a:lnTo>
                  <a:lnTo>
                    <a:pt x="128" y="302"/>
                  </a:lnTo>
                  <a:lnTo>
                    <a:pt x="135" y="306"/>
                  </a:lnTo>
                  <a:lnTo>
                    <a:pt x="144" y="304"/>
                  </a:lnTo>
                  <a:lnTo>
                    <a:pt x="154" y="297"/>
                  </a:lnTo>
                  <a:lnTo>
                    <a:pt x="159" y="289"/>
                  </a:lnTo>
                  <a:lnTo>
                    <a:pt x="164" y="279"/>
                  </a:lnTo>
                  <a:lnTo>
                    <a:pt x="167" y="270"/>
                  </a:lnTo>
                  <a:lnTo>
                    <a:pt x="170" y="263"/>
                  </a:lnTo>
                  <a:lnTo>
                    <a:pt x="174" y="258"/>
                  </a:lnTo>
                  <a:lnTo>
                    <a:pt x="179" y="256"/>
                  </a:lnTo>
                  <a:lnTo>
                    <a:pt x="187" y="259"/>
                  </a:lnTo>
                  <a:lnTo>
                    <a:pt x="194" y="261"/>
                  </a:lnTo>
                  <a:lnTo>
                    <a:pt x="200" y="261"/>
                  </a:lnTo>
                  <a:lnTo>
                    <a:pt x="207" y="260"/>
                  </a:lnTo>
                  <a:lnTo>
                    <a:pt x="212" y="256"/>
                  </a:lnTo>
                  <a:lnTo>
                    <a:pt x="217" y="252"/>
                  </a:lnTo>
                  <a:lnTo>
                    <a:pt x="219" y="245"/>
                  </a:lnTo>
                  <a:lnTo>
                    <a:pt x="219" y="236"/>
                  </a:lnTo>
                  <a:lnTo>
                    <a:pt x="217" y="226"/>
                  </a:lnTo>
                  <a:lnTo>
                    <a:pt x="216" y="217"/>
                  </a:lnTo>
                  <a:lnTo>
                    <a:pt x="218" y="211"/>
                  </a:lnTo>
                  <a:lnTo>
                    <a:pt x="225" y="209"/>
                  </a:lnTo>
                  <a:lnTo>
                    <a:pt x="233" y="206"/>
                  </a:lnTo>
                  <a:lnTo>
                    <a:pt x="241" y="203"/>
                  </a:lnTo>
                  <a:lnTo>
                    <a:pt x="248" y="200"/>
                  </a:lnTo>
                  <a:lnTo>
                    <a:pt x="253" y="195"/>
                  </a:lnTo>
                  <a:lnTo>
                    <a:pt x="254" y="186"/>
                  </a:lnTo>
                  <a:lnTo>
                    <a:pt x="255" y="164"/>
                  </a:lnTo>
                  <a:lnTo>
                    <a:pt x="262" y="156"/>
                  </a:lnTo>
                  <a:lnTo>
                    <a:pt x="270" y="150"/>
                  </a:lnTo>
                  <a:lnTo>
                    <a:pt x="270" y="139"/>
                  </a:lnTo>
                  <a:lnTo>
                    <a:pt x="263" y="127"/>
                  </a:lnTo>
                  <a:lnTo>
                    <a:pt x="254" y="123"/>
                  </a:lnTo>
                  <a:lnTo>
                    <a:pt x="246" y="120"/>
                  </a:lnTo>
                  <a:lnTo>
                    <a:pt x="244" y="111"/>
                  </a:lnTo>
                  <a:lnTo>
                    <a:pt x="245" y="95"/>
                  </a:lnTo>
                  <a:lnTo>
                    <a:pt x="241" y="80"/>
                  </a:lnTo>
                  <a:lnTo>
                    <a:pt x="233" y="70"/>
                  </a:lnTo>
                  <a:lnTo>
                    <a:pt x="219" y="72"/>
                  </a:lnTo>
                  <a:lnTo>
                    <a:pt x="212" y="73"/>
                  </a:lnTo>
                  <a:lnTo>
                    <a:pt x="209" y="70"/>
                  </a:lnTo>
                  <a:lnTo>
                    <a:pt x="209" y="63"/>
                  </a:lnTo>
                  <a:lnTo>
                    <a:pt x="209" y="54"/>
                  </a:lnTo>
                  <a:lnTo>
                    <a:pt x="208" y="44"/>
                  </a:lnTo>
                  <a:lnTo>
                    <a:pt x="205" y="36"/>
                  </a:lnTo>
                  <a:lnTo>
                    <a:pt x="200" y="33"/>
                  </a:lnTo>
                  <a:lnTo>
                    <a:pt x="189" y="35"/>
                  </a:lnTo>
                  <a:lnTo>
                    <a:pt x="180" y="36"/>
                  </a:lnTo>
                  <a:lnTo>
                    <a:pt x="176" y="33"/>
                  </a:lnTo>
                  <a:lnTo>
                    <a:pt x="174" y="26"/>
                  </a:lnTo>
                  <a:lnTo>
                    <a:pt x="174" y="17"/>
                  </a:lnTo>
                  <a:lnTo>
                    <a:pt x="173" y="9"/>
                  </a:lnTo>
                  <a:lnTo>
                    <a:pt x="170" y="3"/>
                  </a:lnTo>
                  <a:lnTo>
                    <a:pt x="163" y="2"/>
                  </a:lnTo>
                  <a:lnTo>
                    <a:pt x="151" y="6"/>
                  </a:lnTo>
                  <a:lnTo>
                    <a:pt x="144" y="8"/>
                  </a:lnTo>
                  <a:lnTo>
                    <a:pt x="139" y="6"/>
                  </a:lnTo>
                  <a:lnTo>
                    <a:pt x="132" y="3"/>
                  </a:lnTo>
                  <a:lnTo>
                    <a:pt x="125" y="0"/>
                  </a:lnTo>
                  <a:lnTo>
                    <a:pt x="118" y="0"/>
                  </a:lnTo>
                  <a:lnTo>
                    <a:pt x="112" y="3"/>
                  </a:lnTo>
                  <a:lnTo>
                    <a:pt x="106" y="13"/>
                  </a:lnTo>
                  <a:lnTo>
                    <a:pt x="10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8" name="Freeform 136"/>
            <p:cNvSpPr>
              <a:spLocks/>
            </p:cNvSpPr>
            <p:nvPr/>
          </p:nvSpPr>
          <p:spPr bwMode="auto">
            <a:xfrm>
              <a:off x="4390" y="661"/>
              <a:ext cx="34" cy="35"/>
            </a:xfrm>
            <a:custGeom>
              <a:avLst/>
              <a:gdLst>
                <a:gd name="T0" fmla="*/ 110 w 140"/>
                <a:gd name="T1" fmla="*/ 32 h 168"/>
                <a:gd name="T2" fmla="*/ 107 w 140"/>
                <a:gd name="T3" fmla="*/ 28 h 168"/>
                <a:gd name="T4" fmla="*/ 100 w 140"/>
                <a:gd name="T5" fmla="*/ 19 h 168"/>
                <a:gd name="T6" fmla="*/ 91 w 140"/>
                <a:gd name="T7" fmla="*/ 10 h 168"/>
                <a:gd name="T8" fmla="*/ 84 w 140"/>
                <a:gd name="T9" fmla="*/ 3 h 168"/>
                <a:gd name="T10" fmla="*/ 78 w 140"/>
                <a:gd name="T11" fmla="*/ 1 h 168"/>
                <a:gd name="T12" fmla="*/ 71 w 140"/>
                <a:gd name="T13" fmla="*/ 0 h 168"/>
                <a:gd name="T14" fmla="*/ 62 w 140"/>
                <a:gd name="T15" fmla="*/ 2 h 168"/>
                <a:gd name="T16" fmla="*/ 53 w 140"/>
                <a:gd name="T17" fmla="*/ 10 h 168"/>
                <a:gd name="T18" fmla="*/ 47 w 140"/>
                <a:gd name="T19" fmla="*/ 16 h 168"/>
                <a:gd name="T20" fmla="*/ 41 w 140"/>
                <a:gd name="T21" fmla="*/ 23 h 168"/>
                <a:gd name="T22" fmla="*/ 35 w 140"/>
                <a:gd name="T23" fmla="*/ 31 h 168"/>
                <a:gd name="T24" fmla="*/ 28 w 140"/>
                <a:gd name="T25" fmla="*/ 39 h 168"/>
                <a:gd name="T26" fmla="*/ 21 w 140"/>
                <a:gd name="T27" fmla="*/ 48 h 168"/>
                <a:gd name="T28" fmla="*/ 16 w 140"/>
                <a:gd name="T29" fmla="*/ 56 h 168"/>
                <a:gd name="T30" fmla="*/ 10 w 140"/>
                <a:gd name="T31" fmla="*/ 65 h 168"/>
                <a:gd name="T32" fmla="*/ 4 w 140"/>
                <a:gd name="T33" fmla="*/ 72 h 168"/>
                <a:gd name="T34" fmla="*/ 0 w 140"/>
                <a:gd name="T35" fmla="*/ 81 h 168"/>
                <a:gd name="T36" fmla="*/ 0 w 140"/>
                <a:gd name="T37" fmla="*/ 94 h 168"/>
                <a:gd name="T38" fmla="*/ 7 w 140"/>
                <a:gd name="T39" fmla="*/ 109 h 168"/>
                <a:gd name="T40" fmla="*/ 20 w 140"/>
                <a:gd name="T41" fmla="*/ 130 h 168"/>
                <a:gd name="T42" fmla="*/ 30 w 140"/>
                <a:gd name="T43" fmla="*/ 141 h 168"/>
                <a:gd name="T44" fmla="*/ 40 w 140"/>
                <a:gd name="T45" fmla="*/ 150 h 168"/>
                <a:gd name="T46" fmla="*/ 49 w 140"/>
                <a:gd name="T47" fmla="*/ 157 h 168"/>
                <a:gd name="T48" fmla="*/ 57 w 140"/>
                <a:gd name="T49" fmla="*/ 163 h 168"/>
                <a:gd name="T50" fmla="*/ 66 w 140"/>
                <a:gd name="T51" fmla="*/ 167 h 168"/>
                <a:gd name="T52" fmla="*/ 74 w 140"/>
                <a:gd name="T53" fmla="*/ 168 h 168"/>
                <a:gd name="T54" fmla="*/ 81 w 140"/>
                <a:gd name="T55" fmla="*/ 165 h 168"/>
                <a:gd name="T56" fmla="*/ 87 w 140"/>
                <a:gd name="T57" fmla="*/ 161 h 168"/>
                <a:gd name="T58" fmla="*/ 93 w 140"/>
                <a:gd name="T59" fmla="*/ 154 h 168"/>
                <a:gd name="T60" fmla="*/ 100 w 140"/>
                <a:gd name="T61" fmla="*/ 146 h 168"/>
                <a:gd name="T62" fmla="*/ 108 w 140"/>
                <a:gd name="T63" fmla="*/ 137 h 168"/>
                <a:gd name="T64" fmla="*/ 116 w 140"/>
                <a:gd name="T65" fmla="*/ 129 h 168"/>
                <a:gd name="T66" fmla="*/ 123 w 140"/>
                <a:gd name="T67" fmla="*/ 119 h 168"/>
                <a:gd name="T68" fmla="*/ 130 w 140"/>
                <a:gd name="T69" fmla="*/ 111 h 168"/>
                <a:gd name="T70" fmla="*/ 134 w 140"/>
                <a:gd name="T71" fmla="*/ 103 h 168"/>
                <a:gd name="T72" fmla="*/ 137 w 140"/>
                <a:gd name="T73" fmla="*/ 97 h 168"/>
                <a:gd name="T74" fmla="*/ 138 w 140"/>
                <a:gd name="T75" fmla="*/ 92 h 168"/>
                <a:gd name="T76" fmla="*/ 139 w 140"/>
                <a:gd name="T77" fmla="*/ 86 h 168"/>
                <a:gd name="T78" fmla="*/ 140 w 140"/>
                <a:gd name="T79" fmla="*/ 79 h 168"/>
                <a:gd name="T80" fmla="*/ 139 w 140"/>
                <a:gd name="T81" fmla="*/ 72 h 168"/>
                <a:gd name="T82" fmla="*/ 135 w 140"/>
                <a:gd name="T83" fmla="*/ 64 h 168"/>
                <a:gd name="T84" fmla="*/ 130 w 140"/>
                <a:gd name="T85" fmla="*/ 55 h 168"/>
                <a:gd name="T86" fmla="*/ 122 w 140"/>
                <a:gd name="T87" fmla="*/ 45 h 168"/>
                <a:gd name="T88" fmla="*/ 110 w 140"/>
                <a:gd name="T89" fmla="*/ 3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0" h="168">
                  <a:moveTo>
                    <a:pt x="110" y="32"/>
                  </a:moveTo>
                  <a:lnTo>
                    <a:pt x="107" y="28"/>
                  </a:lnTo>
                  <a:lnTo>
                    <a:pt x="100" y="19"/>
                  </a:lnTo>
                  <a:lnTo>
                    <a:pt x="91" y="10"/>
                  </a:lnTo>
                  <a:lnTo>
                    <a:pt x="84" y="3"/>
                  </a:lnTo>
                  <a:lnTo>
                    <a:pt x="78" y="1"/>
                  </a:lnTo>
                  <a:lnTo>
                    <a:pt x="71" y="0"/>
                  </a:lnTo>
                  <a:lnTo>
                    <a:pt x="62" y="2"/>
                  </a:lnTo>
                  <a:lnTo>
                    <a:pt x="53" y="10"/>
                  </a:lnTo>
                  <a:lnTo>
                    <a:pt x="47" y="16"/>
                  </a:lnTo>
                  <a:lnTo>
                    <a:pt x="41" y="23"/>
                  </a:lnTo>
                  <a:lnTo>
                    <a:pt x="35" y="31"/>
                  </a:lnTo>
                  <a:lnTo>
                    <a:pt x="28" y="39"/>
                  </a:lnTo>
                  <a:lnTo>
                    <a:pt x="21" y="48"/>
                  </a:lnTo>
                  <a:lnTo>
                    <a:pt x="16" y="56"/>
                  </a:lnTo>
                  <a:lnTo>
                    <a:pt x="10" y="65"/>
                  </a:lnTo>
                  <a:lnTo>
                    <a:pt x="4" y="72"/>
                  </a:lnTo>
                  <a:lnTo>
                    <a:pt x="0" y="81"/>
                  </a:lnTo>
                  <a:lnTo>
                    <a:pt x="0" y="94"/>
                  </a:lnTo>
                  <a:lnTo>
                    <a:pt x="7" y="109"/>
                  </a:lnTo>
                  <a:lnTo>
                    <a:pt x="20" y="130"/>
                  </a:lnTo>
                  <a:lnTo>
                    <a:pt x="30" y="141"/>
                  </a:lnTo>
                  <a:lnTo>
                    <a:pt x="40" y="150"/>
                  </a:lnTo>
                  <a:lnTo>
                    <a:pt x="49" y="157"/>
                  </a:lnTo>
                  <a:lnTo>
                    <a:pt x="57" y="163"/>
                  </a:lnTo>
                  <a:lnTo>
                    <a:pt x="66" y="167"/>
                  </a:lnTo>
                  <a:lnTo>
                    <a:pt x="74" y="168"/>
                  </a:lnTo>
                  <a:lnTo>
                    <a:pt x="81" y="165"/>
                  </a:lnTo>
                  <a:lnTo>
                    <a:pt x="87" y="161"/>
                  </a:lnTo>
                  <a:lnTo>
                    <a:pt x="93" y="154"/>
                  </a:lnTo>
                  <a:lnTo>
                    <a:pt x="100" y="146"/>
                  </a:lnTo>
                  <a:lnTo>
                    <a:pt x="108" y="137"/>
                  </a:lnTo>
                  <a:lnTo>
                    <a:pt x="116" y="129"/>
                  </a:lnTo>
                  <a:lnTo>
                    <a:pt x="123" y="119"/>
                  </a:lnTo>
                  <a:lnTo>
                    <a:pt x="130" y="111"/>
                  </a:lnTo>
                  <a:lnTo>
                    <a:pt x="134" y="103"/>
                  </a:lnTo>
                  <a:lnTo>
                    <a:pt x="137" y="97"/>
                  </a:lnTo>
                  <a:lnTo>
                    <a:pt x="138" y="92"/>
                  </a:lnTo>
                  <a:lnTo>
                    <a:pt x="139" y="86"/>
                  </a:lnTo>
                  <a:lnTo>
                    <a:pt x="140" y="79"/>
                  </a:lnTo>
                  <a:lnTo>
                    <a:pt x="139" y="72"/>
                  </a:lnTo>
                  <a:lnTo>
                    <a:pt x="135" y="64"/>
                  </a:lnTo>
                  <a:lnTo>
                    <a:pt x="130" y="55"/>
                  </a:lnTo>
                  <a:lnTo>
                    <a:pt x="122" y="45"/>
                  </a:lnTo>
                  <a:lnTo>
                    <a:pt x="110" y="32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9" name="Freeform 137"/>
            <p:cNvSpPr>
              <a:spLocks/>
            </p:cNvSpPr>
            <p:nvPr/>
          </p:nvSpPr>
          <p:spPr bwMode="auto">
            <a:xfrm>
              <a:off x="4335" y="732"/>
              <a:ext cx="84" cy="62"/>
            </a:xfrm>
            <a:custGeom>
              <a:avLst/>
              <a:gdLst>
                <a:gd name="T0" fmla="*/ 316 w 343"/>
                <a:gd name="T1" fmla="*/ 3 h 303"/>
                <a:gd name="T2" fmla="*/ 298 w 343"/>
                <a:gd name="T3" fmla="*/ 0 h 303"/>
                <a:gd name="T4" fmla="*/ 276 w 343"/>
                <a:gd name="T5" fmla="*/ 6 h 303"/>
                <a:gd name="T6" fmla="*/ 261 w 343"/>
                <a:gd name="T7" fmla="*/ 26 h 303"/>
                <a:gd name="T8" fmla="*/ 261 w 343"/>
                <a:gd name="T9" fmla="*/ 63 h 303"/>
                <a:gd name="T10" fmla="*/ 261 w 343"/>
                <a:gd name="T11" fmla="*/ 96 h 303"/>
                <a:gd name="T12" fmla="*/ 252 w 343"/>
                <a:gd name="T13" fmla="*/ 118 h 303"/>
                <a:gd name="T14" fmla="*/ 229 w 343"/>
                <a:gd name="T15" fmla="*/ 128 h 303"/>
                <a:gd name="T16" fmla="*/ 191 w 343"/>
                <a:gd name="T17" fmla="*/ 128 h 303"/>
                <a:gd name="T18" fmla="*/ 152 w 343"/>
                <a:gd name="T19" fmla="*/ 140 h 303"/>
                <a:gd name="T20" fmla="*/ 121 w 343"/>
                <a:gd name="T21" fmla="*/ 164 h 303"/>
                <a:gd name="T22" fmla="*/ 105 w 343"/>
                <a:gd name="T23" fmla="*/ 196 h 303"/>
                <a:gd name="T24" fmla="*/ 106 w 343"/>
                <a:gd name="T25" fmla="*/ 232 h 303"/>
                <a:gd name="T26" fmla="*/ 91 w 343"/>
                <a:gd name="T27" fmla="*/ 257 h 303"/>
                <a:gd name="T28" fmla="*/ 63 w 343"/>
                <a:gd name="T29" fmla="*/ 269 h 303"/>
                <a:gd name="T30" fmla="*/ 32 w 343"/>
                <a:gd name="T31" fmla="*/ 270 h 303"/>
                <a:gd name="T32" fmla="*/ 14 w 343"/>
                <a:gd name="T33" fmla="*/ 268 h 303"/>
                <a:gd name="T34" fmla="*/ 0 w 343"/>
                <a:gd name="T35" fmla="*/ 283 h 303"/>
                <a:gd name="T36" fmla="*/ 22 w 343"/>
                <a:gd name="T37" fmla="*/ 301 h 303"/>
                <a:gd name="T38" fmla="*/ 60 w 343"/>
                <a:gd name="T39" fmla="*/ 302 h 303"/>
                <a:gd name="T40" fmla="*/ 101 w 343"/>
                <a:gd name="T41" fmla="*/ 290 h 303"/>
                <a:gd name="T42" fmla="*/ 130 w 343"/>
                <a:gd name="T43" fmla="*/ 266 h 303"/>
                <a:gd name="T44" fmla="*/ 136 w 343"/>
                <a:gd name="T45" fmla="*/ 233 h 303"/>
                <a:gd name="T46" fmla="*/ 145 w 343"/>
                <a:gd name="T47" fmla="*/ 202 h 303"/>
                <a:gd name="T48" fmla="*/ 162 w 343"/>
                <a:gd name="T49" fmla="*/ 178 h 303"/>
                <a:gd name="T50" fmla="*/ 190 w 343"/>
                <a:gd name="T51" fmla="*/ 167 h 303"/>
                <a:gd name="T52" fmla="*/ 223 w 343"/>
                <a:gd name="T53" fmla="*/ 171 h 303"/>
                <a:gd name="T54" fmla="*/ 255 w 343"/>
                <a:gd name="T55" fmla="*/ 164 h 303"/>
                <a:gd name="T56" fmla="*/ 276 w 343"/>
                <a:gd name="T57" fmla="*/ 146 h 303"/>
                <a:gd name="T58" fmla="*/ 289 w 343"/>
                <a:gd name="T59" fmla="*/ 117 h 303"/>
                <a:gd name="T60" fmla="*/ 290 w 343"/>
                <a:gd name="T61" fmla="*/ 80 h 303"/>
                <a:gd name="T62" fmla="*/ 294 w 343"/>
                <a:gd name="T63" fmla="*/ 51 h 303"/>
                <a:gd name="T64" fmla="*/ 302 w 343"/>
                <a:gd name="T65" fmla="*/ 35 h 303"/>
                <a:gd name="T66" fmla="*/ 317 w 343"/>
                <a:gd name="T67" fmla="*/ 36 h 303"/>
                <a:gd name="T68" fmla="*/ 336 w 343"/>
                <a:gd name="T69" fmla="*/ 49 h 303"/>
                <a:gd name="T70" fmla="*/ 343 w 343"/>
                <a:gd name="T71" fmla="*/ 44 h 303"/>
                <a:gd name="T72" fmla="*/ 339 w 343"/>
                <a:gd name="T73" fmla="*/ 26 h 303"/>
                <a:gd name="T74" fmla="*/ 326 w 343"/>
                <a:gd name="T75" fmla="*/ 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" h="303">
                  <a:moveTo>
                    <a:pt x="318" y="3"/>
                  </a:moveTo>
                  <a:lnTo>
                    <a:pt x="316" y="3"/>
                  </a:lnTo>
                  <a:lnTo>
                    <a:pt x="308" y="2"/>
                  </a:lnTo>
                  <a:lnTo>
                    <a:pt x="298" y="0"/>
                  </a:lnTo>
                  <a:lnTo>
                    <a:pt x="287" y="2"/>
                  </a:lnTo>
                  <a:lnTo>
                    <a:pt x="276" y="6"/>
                  </a:lnTo>
                  <a:lnTo>
                    <a:pt x="267" y="13"/>
                  </a:lnTo>
                  <a:lnTo>
                    <a:pt x="261" y="26"/>
                  </a:lnTo>
                  <a:lnTo>
                    <a:pt x="260" y="43"/>
                  </a:lnTo>
                  <a:lnTo>
                    <a:pt x="261" y="63"/>
                  </a:lnTo>
                  <a:lnTo>
                    <a:pt x="263" y="81"/>
                  </a:lnTo>
                  <a:lnTo>
                    <a:pt x="261" y="96"/>
                  </a:lnTo>
                  <a:lnTo>
                    <a:pt x="258" y="109"/>
                  </a:lnTo>
                  <a:lnTo>
                    <a:pt x="252" y="118"/>
                  </a:lnTo>
                  <a:lnTo>
                    <a:pt x="243" y="125"/>
                  </a:lnTo>
                  <a:lnTo>
                    <a:pt x="229" y="128"/>
                  </a:lnTo>
                  <a:lnTo>
                    <a:pt x="212" y="128"/>
                  </a:lnTo>
                  <a:lnTo>
                    <a:pt x="191" y="128"/>
                  </a:lnTo>
                  <a:lnTo>
                    <a:pt x="172" y="133"/>
                  </a:lnTo>
                  <a:lnTo>
                    <a:pt x="152" y="140"/>
                  </a:lnTo>
                  <a:lnTo>
                    <a:pt x="135" y="150"/>
                  </a:lnTo>
                  <a:lnTo>
                    <a:pt x="121" y="164"/>
                  </a:lnTo>
                  <a:lnTo>
                    <a:pt x="111" y="179"/>
                  </a:lnTo>
                  <a:lnTo>
                    <a:pt x="105" y="196"/>
                  </a:lnTo>
                  <a:lnTo>
                    <a:pt x="106" y="215"/>
                  </a:lnTo>
                  <a:lnTo>
                    <a:pt x="106" y="232"/>
                  </a:lnTo>
                  <a:lnTo>
                    <a:pt x="101" y="246"/>
                  </a:lnTo>
                  <a:lnTo>
                    <a:pt x="91" y="257"/>
                  </a:lnTo>
                  <a:lnTo>
                    <a:pt x="78" y="264"/>
                  </a:lnTo>
                  <a:lnTo>
                    <a:pt x="63" y="269"/>
                  </a:lnTo>
                  <a:lnTo>
                    <a:pt x="47" y="271"/>
                  </a:lnTo>
                  <a:lnTo>
                    <a:pt x="32" y="270"/>
                  </a:lnTo>
                  <a:lnTo>
                    <a:pt x="18" y="265"/>
                  </a:lnTo>
                  <a:lnTo>
                    <a:pt x="14" y="268"/>
                  </a:lnTo>
                  <a:lnTo>
                    <a:pt x="5" y="273"/>
                  </a:lnTo>
                  <a:lnTo>
                    <a:pt x="0" y="283"/>
                  </a:lnTo>
                  <a:lnTo>
                    <a:pt x="9" y="295"/>
                  </a:lnTo>
                  <a:lnTo>
                    <a:pt x="22" y="301"/>
                  </a:lnTo>
                  <a:lnTo>
                    <a:pt x="39" y="303"/>
                  </a:lnTo>
                  <a:lnTo>
                    <a:pt x="60" y="302"/>
                  </a:lnTo>
                  <a:lnTo>
                    <a:pt x="81" y="298"/>
                  </a:lnTo>
                  <a:lnTo>
                    <a:pt x="101" y="290"/>
                  </a:lnTo>
                  <a:lnTo>
                    <a:pt x="119" y="279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3"/>
                  </a:lnTo>
                  <a:lnTo>
                    <a:pt x="139" y="217"/>
                  </a:lnTo>
                  <a:lnTo>
                    <a:pt x="145" y="202"/>
                  </a:lnTo>
                  <a:lnTo>
                    <a:pt x="153" y="188"/>
                  </a:lnTo>
                  <a:lnTo>
                    <a:pt x="162" y="178"/>
                  </a:lnTo>
                  <a:lnTo>
                    <a:pt x="175" y="171"/>
                  </a:lnTo>
                  <a:lnTo>
                    <a:pt x="190" y="167"/>
                  </a:lnTo>
                  <a:lnTo>
                    <a:pt x="206" y="169"/>
                  </a:lnTo>
                  <a:lnTo>
                    <a:pt x="223" y="171"/>
                  </a:lnTo>
                  <a:lnTo>
                    <a:pt x="240" y="169"/>
                  </a:lnTo>
                  <a:lnTo>
                    <a:pt x="255" y="164"/>
                  </a:lnTo>
                  <a:lnTo>
                    <a:pt x="266" y="156"/>
                  </a:lnTo>
                  <a:lnTo>
                    <a:pt x="276" y="146"/>
                  </a:lnTo>
                  <a:lnTo>
                    <a:pt x="284" y="132"/>
                  </a:lnTo>
                  <a:lnTo>
                    <a:pt x="289" y="117"/>
                  </a:lnTo>
                  <a:lnTo>
                    <a:pt x="290" y="98"/>
                  </a:lnTo>
                  <a:lnTo>
                    <a:pt x="290" y="80"/>
                  </a:lnTo>
                  <a:lnTo>
                    <a:pt x="291" y="65"/>
                  </a:lnTo>
                  <a:lnTo>
                    <a:pt x="294" y="51"/>
                  </a:lnTo>
                  <a:lnTo>
                    <a:pt x="297" y="42"/>
                  </a:lnTo>
                  <a:lnTo>
                    <a:pt x="302" y="35"/>
                  </a:lnTo>
                  <a:lnTo>
                    <a:pt x="309" y="34"/>
                  </a:lnTo>
                  <a:lnTo>
                    <a:pt x="317" y="36"/>
                  </a:lnTo>
                  <a:lnTo>
                    <a:pt x="327" y="43"/>
                  </a:lnTo>
                  <a:lnTo>
                    <a:pt x="336" y="49"/>
                  </a:lnTo>
                  <a:lnTo>
                    <a:pt x="341" y="49"/>
                  </a:lnTo>
                  <a:lnTo>
                    <a:pt x="343" y="44"/>
                  </a:lnTo>
                  <a:lnTo>
                    <a:pt x="342" y="36"/>
                  </a:lnTo>
                  <a:lnTo>
                    <a:pt x="339" y="26"/>
                  </a:lnTo>
                  <a:lnTo>
                    <a:pt x="334" y="17"/>
                  </a:lnTo>
                  <a:lnTo>
                    <a:pt x="326" y="8"/>
                  </a:lnTo>
                  <a:lnTo>
                    <a:pt x="31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90" name="Freeform 138"/>
            <p:cNvSpPr>
              <a:spLocks/>
            </p:cNvSpPr>
            <p:nvPr/>
          </p:nvSpPr>
          <p:spPr bwMode="auto">
            <a:xfrm>
              <a:off x="4368" y="768"/>
              <a:ext cx="85" cy="63"/>
            </a:xfrm>
            <a:custGeom>
              <a:avLst/>
              <a:gdLst>
                <a:gd name="T0" fmla="*/ 316 w 346"/>
                <a:gd name="T1" fmla="*/ 2 h 303"/>
                <a:gd name="T2" fmla="*/ 298 w 346"/>
                <a:gd name="T3" fmla="*/ 0 h 303"/>
                <a:gd name="T4" fmla="*/ 277 w 346"/>
                <a:gd name="T5" fmla="*/ 6 h 303"/>
                <a:gd name="T6" fmla="*/ 262 w 346"/>
                <a:gd name="T7" fmla="*/ 25 h 303"/>
                <a:gd name="T8" fmla="*/ 262 w 346"/>
                <a:gd name="T9" fmla="*/ 62 h 303"/>
                <a:gd name="T10" fmla="*/ 262 w 346"/>
                <a:gd name="T11" fmla="*/ 96 h 303"/>
                <a:gd name="T12" fmla="*/ 252 w 346"/>
                <a:gd name="T13" fmla="*/ 118 h 303"/>
                <a:gd name="T14" fmla="*/ 229 w 346"/>
                <a:gd name="T15" fmla="*/ 128 h 303"/>
                <a:gd name="T16" fmla="*/ 191 w 346"/>
                <a:gd name="T17" fmla="*/ 128 h 303"/>
                <a:gd name="T18" fmla="*/ 152 w 346"/>
                <a:gd name="T19" fmla="*/ 139 h 303"/>
                <a:gd name="T20" fmla="*/ 121 w 346"/>
                <a:gd name="T21" fmla="*/ 164 h 303"/>
                <a:gd name="T22" fmla="*/ 105 w 346"/>
                <a:gd name="T23" fmla="*/ 196 h 303"/>
                <a:gd name="T24" fmla="*/ 106 w 346"/>
                <a:gd name="T25" fmla="*/ 232 h 303"/>
                <a:gd name="T26" fmla="*/ 91 w 346"/>
                <a:gd name="T27" fmla="*/ 257 h 303"/>
                <a:gd name="T28" fmla="*/ 64 w 346"/>
                <a:gd name="T29" fmla="*/ 268 h 303"/>
                <a:gd name="T30" fmla="*/ 32 w 346"/>
                <a:gd name="T31" fmla="*/ 270 h 303"/>
                <a:gd name="T32" fmla="*/ 14 w 346"/>
                <a:gd name="T33" fmla="*/ 267 h 303"/>
                <a:gd name="T34" fmla="*/ 0 w 346"/>
                <a:gd name="T35" fmla="*/ 282 h 303"/>
                <a:gd name="T36" fmla="*/ 22 w 346"/>
                <a:gd name="T37" fmla="*/ 301 h 303"/>
                <a:gd name="T38" fmla="*/ 60 w 346"/>
                <a:gd name="T39" fmla="*/ 302 h 303"/>
                <a:gd name="T40" fmla="*/ 102 w 346"/>
                <a:gd name="T41" fmla="*/ 289 h 303"/>
                <a:gd name="T42" fmla="*/ 130 w 346"/>
                <a:gd name="T43" fmla="*/ 266 h 303"/>
                <a:gd name="T44" fmla="*/ 136 w 346"/>
                <a:gd name="T45" fmla="*/ 233 h 303"/>
                <a:gd name="T46" fmla="*/ 145 w 346"/>
                <a:gd name="T47" fmla="*/ 204 h 303"/>
                <a:gd name="T48" fmla="*/ 163 w 346"/>
                <a:gd name="T49" fmla="*/ 182 h 303"/>
                <a:gd name="T50" fmla="*/ 190 w 346"/>
                <a:gd name="T51" fmla="*/ 169 h 303"/>
                <a:gd name="T52" fmla="*/ 224 w 346"/>
                <a:gd name="T53" fmla="*/ 167 h 303"/>
                <a:gd name="T54" fmla="*/ 251 w 346"/>
                <a:gd name="T55" fmla="*/ 159 h 303"/>
                <a:gd name="T56" fmla="*/ 269 w 346"/>
                <a:gd name="T57" fmla="*/ 143 h 303"/>
                <a:gd name="T58" fmla="*/ 278 w 346"/>
                <a:gd name="T59" fmla="*/ 115 h 303"/>
                <a:gd name="T60" fmla="*/ 280 w 346"/>
                <a:gd name="T61" fmla="*/ 81 h 303"/>
                <a:gd name="T62" fmla="*/ 286 w 346"/>
                <a:gd name="T63" fmla="*/ 53 h 303"/>
                <a:gd name="T64" fmla="*/ 297 w 346"/>
                <a:gd name="T65" fmla="*/ 38 h 303"/>
                <a:gd name="T66" fmla="*/ 316 w 346"/>
                <a:gd name="T67" fmla="*/ 37 h 303"/>
                <a:gd name="T68" fmla="*/ 338 w 346"/>
                <a:gd name="T69" fmla="*/ 47 h 303"/>
                <a:gd name="T70" fmla="*/ 346 w 346"/>
                <a:gd name="T71" fmla="*/ 42 h 303"/>
                <a:gd name="T72" fmla="*/ 340 w 346"/>
                <a:gd name="T73" fmla="*/ 24 h 303"/>
                <a:gd name="T74" fmla="*/ 327 w 346"/>
                <a:gd name="T75" fmla="*/ 7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6" h="303">
                  <a:moveTo>
                    <a:pt x="318" y="2"/>
                  </a:moveTo>
                  <a:lnTo>
                    <a:pt x="316" y="2"/>
                  </a:lnTo>
                  <a:lnTo>
                    <a:pt x="308" y="1"/>
                  </a:lnTo>
                  <a:lnTo>
                    <a:pt x="298" y="0"/>
                  </a:lnTo>
                  <a:lnTo>
                    <a:pt x="287" y="1"/>
                  </a:lnTo>
                  <a:lnTo>
                    <a:pt x="277" y="6"/>
                  </a:lnTo>
                  <a:lnTo>
                    <a:pt x="267" y="13"/>
                  </a:lnTo>
                  <a:lnTo>
                    <a:pt x="262" y="25"/>
                  </a:lnTo>
                  <a:lnTo>
                    <a:pt x="260" y="43"/>
                  </a:lnTo>
                  <a:lnTo>
                    <a:pt x="262" y="62"/>
                  </a:lnTo>
                  <a:lnTo>
                    <a:pt x="263" y="81"/>
                  </a:lnTo>
                  <a:lnTo>
                    <a:pt x="262" y="96"/>
                  </a:lnTo>
                  <a:lnTo>
                    <a:pt x="258" y="108"/>
                  </a:lnTo>
                  <a:lnTo>
                    <a:pt x="252" y="118"/>
                  </a:lnTo>
                  <a:lnTo>
                    <a:pt x="243" y="124"/>
                  </a:lnTo>
                  <a:lnTo>
                    <a:pt x="229" y="128"/>
                  </a:lnTo>
                  <a:lnTo>
                    <a:pt x="212" y="128"/>
                  </a:lnTo>
                  <a:lnTo>
                    <a:pt x="191" y="128"/>
                  </a:lnTo>
                  <a:lnTo>
                    <a:pt x="172" y="133"/>
                  </a:lnTo>
                  <a:lnTo>
                    <a:pt x="152" y="139"/>
                  </a:lnTo>
                  <a:lnTo>
                    <a:pt x="135" y="150"/>
                  </a:lnTo>
                  <a:lnTo>
                    <a:pt x="121" y="164"/>
                  </a:lnTo>
                  <a:lnTo>
                    <a:pt x="111" y="179"/>
                  </a:lnTo>
                  <a:lnTo>
                    <a:pt x="105" y="196"/>
                  </a:lnTo>
                  <a:lnTo>
                    <a:pt x="106" y="214"/>
                  </a:lnTo>
                  <a:lnTo>
                    <a:pt x="106" y="232"/>
                  </a:lnTo>
                  <a:lnTo>
                    <a:pt x="102" y="245"/>
                  </a:lnTo>
                  <a:lnTo>
                    <a:pt x="91" y="257"/>
                  </a:lnTo>
                  <a:lnTo>
                    <a:pt x="78" y="264"/>
                  </a:lnTo>
                  <a:lnTo>
                    <a:pt x="64" y="268"/>
                  </a:lnTo>
                  <a:lnTo>
                    <a:pt x="47" y="271"/>
                  </a:lnTo>
                  <a:lnTo>
                    <a:pt x="32" y="270"/>
                  </a:lnTo>
                  <a:lnTo>
                    <a:pt x="19" y="265"/>
                  </a:lnTo>
                  <a:lnTo>
                    <a:pt x="14" y="267"/>
                  </a:lnTo>
                  <a:lnTo>
                    <a:pt x="5" y="273"/>
                  </a:lnTo>
                  <a:lnTo>
                    <a:pt x="0" y="282"/>
                  </a:lnTo>
                  <a:lnTo>
                    <a:pt x="9" y="295"/>
                  </a:lnTo>
                  <a:lnTo>
                    <a:pt x="22" y="301"/>
                  </a:lnTo>
                  <a:lnTo>
                    <a:pt x="39" y="303"/>
                  </a:lnTo>
                  <a:lnTo>
                    <a:pt x="60" y="302"/>
                  </a:lnTo>
                  <a:lnTo>
                    <a:pt x="81" y="297"/>
                  </a:lnTo>
                  <a:lnTo>
                    <a:pt x="102" y="289"/>
                  </a:lnTo>
                  <a:lnTo>
                    <a:pt x="119" y="279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3"/>
                  </a:lnTo>
                  <a:lnTo>
                    <a:pt x="140" y="218"/>
                  </a:lnTo>
                  <a:lnTo>
                    <a:pt x="145" y="204"/>
                  </a:lnTo>
                  <a:lnTo>
                    <a:pt x="153" y="191"/>
                  </a:lnTo>
                  <a:lnTo>
                    <a:pt x="163" y="182"/>
                  </a:lnTo>
                  <a:lnTo>
                    <a:pt x="175" y="174"/>
                  </a:lnTo>
                  <a:lnTo>
                    <a:pt x="190" y="169"/>
                  </a:lnTo>
                  <a:lnTo>
                    <a:pt x="206" y="168"/>
                  </a:lnTo>
                  <a:lnTo>
                    <a:pt x="224" y="167"/>
                  </a:lnTo>
                  <a:lnTo>
                    <a:pt x="239" y="165"/>
                  </a:lnTo>
                  <a:lnTo>
                    <a:pt x="251" y="159"/>
                  </a:lnTo>
                  <a:lnTo>
                    <a:pt x="262" y="152"/>
                  </a:lnTo>
                  <a:lnTo>
                    <a:pt x="269" y="143"/>
                  </a:lnTo>
                  <a:lnTo>
                    <a:pt x="274" y="130"/>
                  </a:lnTo>
                  <a:lnTo>
                    <a:pt x="278" y="115"/>
                  </a:lnTo>
                  <a:lnTo>
                    <a:pt x="279" y="98"/>
                  </a:lnTo>
                  <a:lnTo>
                    <a:pt x="280" y="81"/>
                  </a:lnTo>
                  <a:lnTo>
                    <a:pt x="281" y="65"/>
                  </a:lnTo>
                  <a:lnTo>
                    <a:pt x="286" y="53"/>
                  </a:lnTo>
                  <a:lnTo>
                    <a:pt x="290" y="44"/>
                  </a:lnTo>
                  <a:lnTo>
                    <a:pt x="297" y="38"/>
                  </a:lnTo>
                  <a:lnTo>
                    <a:pt x="305" y="36"/>
                  </a:lnTo>
                  <a:lnTo>
                    <a:pt x="316" y="37"/>
                  </a:lnTo>
                  <a:lnTo>
                    <a:pt x="327" y="43"/>
                  </a:lnTo>
                  <a:lnTo>
                    <a:pt x="338" y="47"/>
                  </a:lnTo>
                  <a:lnTo>
                    <a:pt x="343" y="46"/>
                  </a:lnTo>
                  <a:lnTo>
                    <a:pt x="346" y="42"/>
                  </a:lnTo>
                  <a:lnTo>
                    <a:pt x="345" y="33"/>
                  </a:lnTo>
                  <a:lnTo>
                    <a:pt x="340" y="24"/>
                  </a:lnTo>
                  <a:lnTo>
                    <a:pt x="334" y="15"/>
                  </a:lnTo>
                  <a:lnTo>
                    <a:pt x="327" y="7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91" name="Freeform 139"/>
            <p:cNvSpPr>
              <a:spLocks/>
            </p:cNvSpPr>
            <p:nvPr/>
          </p:nvSpPr>
          <p:spPr bwMode="auto">
            <a:xfrm>
              <a:off x="4373" y="758"/>
              <a:ext cx="84" cy="63"/>
            </a:xfrm>
            <a:custGeom>
              <a:avLst/>
              <a:gdLst>
                <a:gd name="T0" fmla="*/ 316 w 345"/>
                <a:gd name="T1" fmla="*/ 2 h 303"/>
                <a:gd name="T2" fmla="*/ 299 w 345"/>
                <a:gd name="T3" fmla="*/ 0 h 303"/>
                <a:gd name="T4" fmla="*/ 276 w 345"/>
                <a:gd name="T5" fmla="*/ 5 h 303"/>
                <a:gd name="T6" fmla="*/ 261 w 345"/>
                <a:gd name="T7" fmla="*/ 25 h 303"/>
                <a:gd name="T8" fmla="*/ 262 w 345"/>
                <a:gd name="T9" fmla="*/ 62 h 303"/>
                <a:gd name="T10" fmla="*/ 261 w 345"/>
                <a:gd name="T11" fmla="*/ 95 h 303"/>
                <a:gd name="T12" fmla="*/ 253 w 345"/>
                <a:gd name="T13" fmla="*/ 117 h 303"/>
                <a:gd name="T14" fmla="*/ 230 w 345"/>
                <a:gd name="T15" fmla="*/ 128 h 303"/>
                <a:gd name="T16" fmla="*/ 192 w 345"/>
                <a:gd name="T17" fmla="*/ 128 h 303"/>
                <a:gd name="T18" fmla="*/ 152 w 345"/>
                <a:gd name="T19" fmla="*/ 139 h 303"/>
                <a:gd name="T20" fmla="*/ 121 w 345"/>
                <a:gd name="T21" fmla="*/ 163 h 303"/>
                <a:gd name="T22" fmla="*/ 105 w 345"/>
                <a:gd name="T23" fmla="*/ 196 h 303"/>
                <a:gd name="T24" fmla="*/ 106 w 345"/>
                <a:gd name="T25" fmla="*/ 231 h 303"/>
                <a:gd name="T26" fmla="*/ 91 w 345"/>
                <a:gd name="T27" fmla="*/ 257 h 303"/>
                <a:gd name="T28" fmla="*/ 64 w 345"/>
                <a:gd name="T29" fmla="*/ 268 h 303"/>
                <a:gd name="T30" fmla="*/ 33 w 345"/>
                <a:gd name="T31" fmla="*/ 269 h 303"/>
                <a:gd name="T32" fmla="*/ 14 w 345"/>
                <a:gd name="T33" fmla="*/ 267 h 303"/>
                <a:gd name="T34" fmla="*/ 0 w 345"/>
                <a:gd name="T35" fmla="*/ 282 h 303"/>
                <a:gd name="T36" fmla="*/ 22 w 345"/>
                <a:gd name="T37" fmla="*/ 300 h 303"/>
                <a:gd name="T38" fmla="*/ 60 w 345"/>
                <a:gd name="T39" fmla="*/ 302 h 303"/>
                <a:gd name="T40" fmla="*/ 102 w 345"/>
                <a:gd name="T41" fmla="*/ 289 h 303"/>
                <a:gd name="T42" fmla="*/ 130 w 345"/>
                <a:gd name="T43" fmla="*/ 266 h 303"/>
                <a:gd name="T44" fmla="*/ 136 w 345"/>
                <a:gd name="T45" fmla="*/ 232 h 303"/>
                <a:gd name="T46" fmla="*/ 145 w 345"/>
                <a:gd name="T47" fmla="*/ 201 h 303"/>
                <a:gd name="T48" fmla="*/ 163 w 345"/>
                <a:gd name="T49" fmla="*/ 177 h 303"/>
                <a:gd name="T50" fmla="*/ 190 w 345"/>
                <a:gd name="T51" fmla="*/ 167 h 303"/>
                <a:gd name="T52" fmla="*/ 224 w 345"/>
                <a:gd name="T53" fmla="*/ 170 h 303"/>
                <a:gd name="T54" fmla="*/ 250 w 345"/>
                <a:gd name="T55" fmla="*/ 163 h 303"/>
                <a:gd name="T56" fmla="*/ 269 w 345"/>
                <a:gd name="T57" fmla="*/ 145 h 303"/>
                <a:gd name="T58" fmla="*/ 278 w 345"/>
                <a:gd name="T59" fmla="*/ 116 h 303"/>
                <a:gd name="T60" fmla="*/ 280 w 345"/>
                <a:gd name="T61" fmla="*/ 80 h 303"/>
                <a:gd name="T62" fmla="*/ 286 w 345"/>
                <a:gd name="T63" fmla="*/ 53 h 303"/>
                <a:gd name="T64" fmla="*/ 297 w 345"/>
                <a:gd name="T65" fmla="*/ 38 h 303"/>
                <a:gd name="T66" fmla="*/ 316 w 345"/>
                <a:gd name="T67" fmla="*/ 37 h 303"/>
                <a:gd name="T68" fmla="*/ 338 w 345"/>
                <a:gd name="T69" fmla="*/ 47 h 303"/>
                <a:gd name="T70" fmla="*/ 345 w 345"/>
                <a:gd name="T71" fmla="*/ 41 h 303"/>
                <a:gd name="T72" fmla="*/ 340 w 345"/>
                <a:gd name="T73" fmla="*/ 25 h 303"/>
                <a:gd name="T74" fmla="*/ 327 w 345"/>
                <a:gd name="T75" fmla="*/ 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5" h="303">
                  <a:moveTo>
                    <a:pt x="318" y="2"/>
                  </a:moveTo>
                  <a:lnTo>
                    <a:pt x="316" y="2"/>
                  </a:lnTo>
                  <a:lnTo>
                    <a:pt x="308" y="1"/>
                  </a:lnTo>
                  <a:lnTo>
                    <a:pt x="299" y="0"/>
                  </a:lnTo>
                  <a:lnTo>
                    <a:pt x="287" y="1"/>
                  </a:lnTo>
                  <a:lnTo>
                    <a:pt x="276" y="5"/>
                  </a:lnTo>
                  <a:lnTo>
                    <a:pt x="266" y="12"/>
                  </a:lnTo>
                  <a:lnTo>
                    <a:pt x="261" y="25"/>
                  </a:lnTo>
                  <a:lnTo>
                    <a:pt x="259" y="42"/>
                  </a:lnTo>
                  <a:lnTo>
                    <a:pt x="262" y="62"/>
                  </a:lnTo>
                  <a:lnTo>
                    <a:pt x="262" y="80"/>
                  </a:lnTo>
                  <a:lnTo>
                    <a:pt x="261" y="95"/>
                  </a:lnTo>
                  <a:lnTo>
                    <a:pt x="258" y="108"/>
                  </a:lnTo>
                  <a:lnTo>
                    <a:pt x="253" y="117"/>
                  </a:lnTo>
                  <a:lnTo>
                    <a:pt x="243" y="124"/>
                  </a:lnTo>
                  <a:lnTo>
                    <a:pt x="230" y="128"/>
                  </a:lnTo>
                  <a:lnTo>
                    <a:pt x="212" y="128"/>
                  </a:lnTo>
                  <a:lnTo>
                    <a:pt x="192" y="128"/>
                  </a:lnTo>
                  <a:lnTo>
                    <a:pt x="172" y="132"/>
                  </a:lnTo>
                  <a:lnTo>
                    <a:pt x="152" y="139"/>
                  </a:lnTo>
                  <a:lnTo>
                    <a:pt x="135" y="149"/>
                  </a:lnTo>
                  <a:lnTo>
                    <a:pt x="121" y="163"/>
                  </a:lnTo>
                  <a:lnTo>
                    <a:pt x="111" y="178"/>
                  </a:lnTo>
                  <a:lnTo>
                    <a:pt x="105" y="196"/>
                  </a:lnTo>
                  <a:lnTo>
                    <a:pt x="106" y="214"/>
                  </a:lnTo>
                  <a:lnTo>
                    <a:pt x="106" y="231"/>
                  </a:lnTo>
                  <a:lnTo>
                    <a:pt x="102" y="245"/>
                  </a:lnTo>
                  <a:lnTo>
                    <a:pt x="91" y="257"/>
                  </a:lnTo>
                  <a:lnTo>
                    <a:pt x="79" y="264"/>
                  </a:lnTo>
                  <a:lnTo>
                    <a:pt x="64" y="268"/>
                  </a:lnTo>
                  <a:lnTo>
                    <a:pt x="48" y="270"/>
                  </a:lnTo>
                  <a:lnTo>
                    <a:pt x="33" y="269"/>
                  </a:lnTo>
                  <a:lnTo>
                    <a:pt x="19" y="265"/>
                  </a:lnTo>
                  <a:lnTo>
                    <a:pt x="14" y="267"/>
                  </a:lnTo>
                  <a:lnTo>
                    <a:pt x="5" y="273"/>
                  </a:lnTo>
                  <a:lnTo>
                    <a:pt x="0" y="282"/>
                  </a:lnTo>
                  <a:lnTo>
                    <a:pt x="10" y="295"/>
                  </a:lnTo>
                  <a:lnTo>
                    <a:pt x="22" y="300"/>
                  </a:lnTo>
                  <a:lnTo>
                    <a:pt x="40" y="303"/>
                  </a:lnTo>
                  <a:lnTo>
                    <a:pt x="60" y="302"/>
                  </a:lnTo>
                  <a:lnTo>
                    <a:pt x="81" y="297"/>
                  </a:lnTo>
                  <a:lnTo>
                    <a:pt x="102" y="289"/>
                  </a:lnTo>
                  <a:lnTo>
                    <a:pt x="119" y="278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2"/>
                  </a:lnTo>
                  <a:lnTo>
                    <a:pt x="140" y="216"/>
                  </a:lnTo>
                  <a:lnTo>
                    <a:pt x="145" y="201"/>
                  </a:lnTo>
                  <a:lnTo>
                    <a:pt x="154" y="187"/>
                  </a:lnTo>
                  <a:lnTo>
                    <a:pt x="163" y="177"/>
                  </a:lnTo>
                  <a:lnTo>
                    <a:pt x="175" y="170"/>
                  </a:lnTo>
                  <a:lnTo>
                    <a:pt x="190" y="167"/>
                  </a:lnTo>
                  <a:lnTo>
                    <a:pt x="206" y="168"/>
                  </a:lnTo>
                  <a:lnTo>
                    <a:pt x="224" y="170"/>
                  </a:lnTo>
                  <a:lnTo>
                    <a:pt x="239" y="168"/>
                  </a:lnTo>
                  <a:lnTo>
                    <a:pt x="250" y="163"/>
                  </a:lnTo>
                  <a:lnTo>
                    <a:pt x="261" y="155"/>
                  </a:lnTo>
                  <a:lnTo>
                    <a:pt x="269" y="145"/>
                  </a:lnTo>
                  <a:lnTo>
                    <a:pt x="274" y="131"/>
                  </a:lnTo>
                  <a:lnTo>
                    <a:pt x="278" y="116"/>
                  </a:lnTo>
                  <a:lnTo>
                    <a:pt x="279" y="98"/>
                  </a:lnTo>
                  <a:lnTo>
                    <a:pt x="280" y="80"/>
                  </a:lnTo>
                  <a:lnTo>
                    <a:pt x="281" y="64"/>
                  </a:lnTo>
                  <a:lnTo>
                    <a:pt x="286" y="53"/>
                  </a:lnTo>
                  <a:lnTo>
                    <a:pt x="291" y="43"/>
                  </a:lnTo>
                  <a:lnTo>
                    <a:pt x="297" y="38"/>
                  </a:lnTo>
                  <a:lnTo>
                    <a:pt x="306" y="35"/>
                  </a:lnTo>
                  <a:lnTo>
                    <a:pt x="316" y="37"/>
                  </a:lnTo>
                  <a:lnTo>
                    <a:pt x="327" y="42"/>
                  </a:lnTo>
                  <a:lnTo>
                    <a:pt x="338" y="47"/>
                  </a:lnTo>
                  <a:lnTo>
                    <a:pt x="344" y="46"/>
                  </a:lnTo>
                  <a:lnTo>
                    <a:pt x="345" y="41"/>
                  </a:lnTo>
                  <a:lnTo>
                    <a:pt x="344" y="33"/>
                  </a:lnTo>
                  <a:lnTo>
                    <a:pt x="340" y="25"/>
                  </a:lnTo>
                  <a:lnTo>
                    <a:pt x="334" y="16"/>
                  </a:lnTo>
                  <a:lnTo>
                    <a:pt x="327" y="8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92" name="Freeform 140"/>
            <p:cNvSpPr>
              <a:spLocks/>
            </p:cNvSpPr>
            <p:nvPr/>
          </p:nvSpPr>
          <p:spPr bwMode="auto">
            <a:xfrm>
              <a:off x="4248" y="763"/>
              <a:ext cx="31" cy="23"/>
            </a:xfrm>
            <a:custGeom>
              <a:avLst/>
              <a:gdLst>
                <a:gd name="T0" fmla="*/ 3 w 127"/>
                <a:gd name="T1" fmla="*/ 76 h 109"/>
                <a:gd name="T2" fmla="*/ 5 w 127"/>
                <a:gd name="T3" fmla="*/ 75 h 109"/>
                <a:gd name="T4" fmla="*/ 12 w 127"/>
                <a:gd name="T5" fmla="*/ 71 h 109"/>
                <a:gd name="T6" fmla="*/ 22 w 127"/>
                <a:gd name="T7" fmla="*/ 65 h 109"/>
                <a:gd name="T8" fmla="*/ 34 w 127"/>
                <a:gd name="T9" fmla="*/ 57 h 109"/>
                <a:gd name="T10" fmla="*/ 47 w 127"/>
                <a:gd name="T11" fmla="*/ 49 h 109"/>
                <a:gd name="T12" fmla="*/ 60 w 127"/>
                <a:gd name="T13" fmla="*/ 39 h 109"/>
                <a:gd name="T14" fmla="*/ 72 w 127"/>
                <a:gd name="T15" fmla="*/ 27 h 109"/>
                <a:gd name="T16" fmla="*/ 82 w 127"/>
                <a:gd name="T17" fmla="*/ 15 h 109"/>
                <a:gd name="T18" fmla="*/ 91 w 127"/>
                <a:gd name="T19" fmla="*/ 4 h 109"/>
                <a:gd name="T20" fmla="*/ 102 w 127"/>
                <a:gd name="T21" fmla="*/ 0 h 109"/>
                <a:gd name="T22" fmla="*/ 111 w 127"/>
                <a:gd name="T23" fmla="*/ 0 h 109"/>
                <a:gd name="T24" fmla="*/ 120 w 127"/>
                <a:gd name="T25" fmla="*/ 3 h 109"/>
                <a:gd name="T26" fmla="*/ 126 w 127"/>
                <a:gd name="T27" fmla="*/ 10 h 109"/>
                <a:gd name="T28" fmla="*/ 127 w 127"/>
                <a:gd name="T29" fmla="*/ 19 h 109"/>
                <a:gd name="T30" fmla="*/ 125 w 127"/>
                <a:gd name="T31" fmla="*/ 30 h 109"/>
                <a:gd name="T32" fmla="*/ 116 w 127"/>
                <a:gd name="T33" fmla="*/ 42 h 109"/>
                <a:gd name="T34" fmla="*/ 103 w 127"/>
                <a:gd name="T35" fmla="*/ 55 h 109"/>
                <a:gd name="T36" fmla="*/ 91 w 127"/>
                <a:gd name="T37" fmla="*/ 67 h 109"/>
                <a:gd name="T38" fmla="*/ 80 w 127"/>
                <a:gd name="T39" fmla="*/ 78 h 109"/>
                <a:gd name="T40" fmla="*/ 68 w 127"/>
                <a:gd name="T41" fmla="*/ 88 h 109"/>
                <a:gd name="T42" fmla="*/ 58 w 127"/>
                <a:gd name="T43" fmla="*/ 97 h 109"/>
                <a:gd name="T44" fmla="*/ 47 w 127"/>
                <a:gd name="T45" fmla="*/ 103 h 109"/>
                <a:gd name="T46" fmla="*/ 36 w 127"/>
                <a:gd name="T47" fmla="*/ 108 h 109"/>
                <a:gd name="T48" fmla="*/ 26 w 127"/>
                <a:gd name="T49" fmla="*/ 109 h 109"/>
                <a:gd name="T50" fmla="*/ 10 w 127"/>
                <a:gd name="T51" fmla="*/ 107 h 109"/>
                <a:gd name="T52" fmla="*/ 2 w 127"/>
                <a:gd name="T53" fmla="*/ 101 h 109"/>
                <a:gd name="T54" fmla="*/ 0 w 127"/>
                <a:gd name="T55" fmla="*/ 91 h 109"/>
                <a:gd name="T56" fmla="*/ 3 w 127"/>
                <a:gd name="T57" fmla="*/ 7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109">
                  <a:moveTo>
                    <a:pt x="3" y="76"/>
                  </a:moveTo>
                  <a:lnTo>
                    <a:pt x="5" y="75"/>
                  </a:lnTo>
                  <a:lnTo>
                    <a:pt x="12" y="71"/>
                  </a:lnTo>
                  <a:lnTo>
                    <a:pt x="22" y="65"/>
                  </a:lnTo>
                  <a:lnTo>
                    <a:pt x="34" y="57"/>
                  </a:lnTo>
                  <a:lnTo>
                    <a:pt x="47" y="49"/>
                  </a:lnTo>
                  <a:lnTo>
                    <a:pt x="60" y="39"/>
                  </a:lnTo>
                  <a:lnTo>
                    <a:pt x="72" y="27"/>
                  </a:lnTo>
                  <a:lnTo>
                    <a:pt x="82" y="15"/>
                  </a:lnTo>
                  <a:lnTo>
                    <a:pt x="91" y="4"/>
                  </a:lnTo>
                  <a:lnTo>
                    <a:pt x="102" y="0"/>
                  </a:lnTo>
                  <a:lnTo>
                    <a:pt x="111" y="0"/>
                  </a:lnTo>
                  <a:lnTo>
                    <a:pt x="120" y="3"/>
                  </a:lnTo>
                  <a:lnTo>
                    <a:pt x="126" y="10"/>
                  </a:lnTo>
                  <a:lnTo>
                    <a:pt x="127" y="19"/>
                  </a:lnTo>
                  <a:lnTo>
                    <a:pt x="125" y="30"/>
                  </a:lnTo>
                  <a:lnTo>
                    <a:pt x="116" y="42"/>
                  </a:lnTo>
                  <a:lnTo>
                    <a:pt x="103" y="55"/>
                  </a:lnTo>
                  <a:lnTo>
                    <a:pt x="91" y="67"/>
                  </a:lnTo>
                  <a:lnTo>
                    <a:pt x="80" y="78"/>
                  </a:lnTo>
                  <a:lnTo>
                    <a:pt x="68" y="88"/>
                  </a:lnTo>
                  <a:lnTo>
                    <a:pt x="58" y="97"/>
                  </a:lnTo>
                  <a:lnTo>
                    <a:pt x="47" y="103"/>
                  </a:lnTo>
                  <a:lnTo>
                    <a:pt x="36" y="108"/>
                  </a:lnTo>
                  <a:lnTo>
                    <a:pt x="26" y="109"/>
                  </a:lnTo>
                  <a:lnTo>
                    <a:pt x="10" y="107"/>
                  </a:lnTo>
                  <a:lnTo>
                    <a:pt x="2" y="101"/>
                  </a:lnTo>
                  <a:lnTo>
                    <a:pt x="0" y="91"/>
                  </a:lnTo>
                  <a:lnTo>
                    <a:pt x="3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93" name="Freeform 141"/>
            <p:cNvSpPr>
              <a:spLocks/>
            </p:cNvSpPr>
            <p:nvPr/>
          </p:nvSpPr>
          <p:spPr bwMode="auto">
            <a:xfrm>
              <a:off x="4262" y="774"/>
              <a:ext cx="31" cy="22"/>
            </a:xfrm>
            <a:custGeom>
              <a:avLst/>
              <a:gdLst>
                <a:gd name="T0" fmla="*/ 2 w 127"/>
                <a:gd name="T1" fmla="*/ 76 h 110"/>
                <a:gd name="T2" fmla="*/ 4 w 127"/>
                <a:gd name="T3" fmla="*/ 75 h 110"/>
                <a:gd name="T4" fmla="*/ 11 w 127"/>
                <a:gd name="T5" fmla="*/ 72 h 110"/>
                <a:gd name="T6" fmla="*/ 22 w 127"/>
                <a:gd name="T7" fmla="*/ 66 h 110"/>
                <a:gd name="T8" fmla="*/ 33 w 127"/>
                <a:gd name="T9" fmla="*/ 58 h 110"/>
                <a:gd name="T10" fmla="*/ 46 w 127"/>
                <a:gd name="T11" fmla="*/ 49 h 110"/>
                <a:gd name="T12" fmla="*/ 59 w 127"/>
                <a:gd name="T13" fmla="*/ 38 h 110"/>
                <a:gd name="T14" fmla="*/ 71 w 127"/>
                <a:gd name="T15" fmla="*/ 27 h 110"/>
                <a:gd name="T16" fmla="*/ 80 w 127"/>
                <a:gd name="T17" fmla="*/ 14 h 110"/>
                <a:gd name="T18" fmla="*/ 90 w 127"/>
                <a:gd name="T19" fmla="*/ 5 h 110"/>
                <a:gd name="T20" fmla="*/ 100 w 127"/>
                <a:gd name="T21" fmla="*/ 0 h 110"/>
                <a:gd name="T22" fmla="*/ 110 w 127"/>
                <a:gd name="T23" fmla="*/ 0 h 110"/>
                <a:gd name="T24" fmla="*/ 118 w 127"/>
                <a:gd name="T25" fmla="*/ 4 h 110"/>
                <a:gd name="T26" fmla="*/ 125 w 127"/>
                <a:gd name="T27" fmla="*/ 11 h 110"/>
                <a:gd name="T28" fmla="*/ 127 w 127"/>
                <a:gd name="T29" fmla="*/ 20 h 110"/>
                <a:gd name="T30" fmla="*/ 124 w 127"/>
                <a:gd name="T31" fmla="*/ 30 h 110"/>
                <a:gd name="T32" fmla="*/ 115 w 127"/>
                <a:gd name="T33" fmla="*/ 43 h 110"/>
                <a:gd name="T34" fmla="*/ 102 w 127"/>
                <a:gd name="T35" fmla="*/ 56 h 110"/>
                <a:gd name="T36" fmla="*/ 91 w 127"/>
                <a:gd name="T37" fmla="*/ 67 h 110"/>
                <a:gd name="T38" fmla="*/ 78 w 127"/>
                <a:gd name="T39" fmla="*/ 79 h 110"/>
                <a:gd name="T40" fmla="*/ 68 w 127"/>
                <a:gd name="T41" fmla="*/ 89 h 110"/>
                <a:gd name="T42" fmla="*/ 56 w 127"/>
                <a:gd name="T43" fmla="*/ 97 h 110"/>
                <a:gd name="T44" fmla="*/ 46 w 127"/>
                <a:gd name="T45" fmla="*/ 104 h 110"/>
                <a:gd name="T46" fmla="*/ 36 w 127"/>
                <a:gd name="T47" fmla="*/ 109 h 110"/>
                <a:gd name="T48" fmla="*/ 25 w 127"/>
                <a:gd name="T49" fmla="*/ 110 h 110"/>
                <a:gd name="T50" fmla="*/ 9 w 127"/>
                <a:gd name="T51" fmla="*/ 108 h 110"/>
                <a:gd name="T52" fmla="*/ 1 w 127"/>
                <a:gd name="T53" fmla="*/ 102 h 110"/>
                <a:gd name="T54" fmla="*/ 0 w 127"/>
                <a:gd name="T55" fmla="*/ 91 h 110"/>
                <a:gd name="T56" fmla="*/ 2 w 127"/>
                <a:gd name="T57" fmla="*/ 7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110">
                  <a:moveTo>
                    <a:pt x="2" y="76"/>
                  </a:moveTo>
                  <a:lnTo>
                    <a:pt x="4" y="75"/>
                  </a:lnTo>
                  <a:lnTo>
                    <a:pt x="11" y="72"/>
                  </a:lnTo>
                  <a:lnTo>
                    <a:pt x="22" y="66"/>
                  </a:lnTo>
                  <a:lnTo>
                    <a:pt x="33" y="58"/>
                  </a:lnTo>
                  <a:lnTo>
                    <a:pt x="46" y="49"/>
                  </a:lnTo>
                  <a:lnTo>
                    <a:pt x="59" y="38"/>
                  </a:lnTo>
                  <a:lnTo>
                    <a:pt x="71" y="27"/>
                  </a:lnTo>
                  <a:lnTo>
                    <a:pt x="80" y="14"/>
                  </a:lnTo>
                  <a:lnTo>
                    <a:pt x="90" y="5"/>
                  </a:lnTo>
                  <a:lnTo>
                    <a:pt x="100" y="0"/>
                  </a:lnTo>
                  <a:lnTo>
                    <a:pt x="110" y="0"/>
                  </a:lnTo>
                  <a:lnTo>
                    <a:pt x="118" y="4"/>
                  </a:lnTo>
                  <a:lnTo>
                    <a:pt x="125" y="11"/>
                  </a:lnTo>
                  <a:lnTo>
                    <a:pt x="127" y="20"/>
                  </a:lnTo>
                  <a:lnTo>
                    <a:pt x="124" y="30"/>
                  </a:lnTo>
                  <a:lnTo>
                    <a:pt x="115" y="43"/>
                  </a:lnTo>
                  <a:lnTo>
                    <a:pt x="102" y="56"/>
                  </a:lnTo>
                  <a:lnTo>
                    <a:pt x="91" y="67"/>
                  </a:lnTo>
                  <a:lnTo>
                    <a:pt x="78" y="79"/>
                  </a:lnTo>
                  <a:lnTo>
                    <a:pt x="68" y="89"/>
                  </a:lnTo>
                  <a:lnTo>
                    <a:pt x="56" y="97"/>
                  </a:lnTo>
                  <a:lnTo>
                    <a:pt x="46" y="104"/>
                  </a:lnTo>
                  <a:lnTo>
                    <a:pt x="36" y="109"/>
                  </a:lnTo>
                  <a:lnTo>
                    <a:pt x="25" y="110"/>
                  </a:lnTo>
                  <a:lnTo>
                    <a:pt x="9" y="108"/>
                  </a:lnTo>
                  <a:lnTo>
                    <a:pt x="1" y="102"/>
                  </a:lnTo>
                  <a:lnTo>
                    <a:pt x="0" y="91"/>
                  </a:lnTo>
                  <a:lnTo>
                    <a:pt x="2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94" name="Freeform 142"/>
            <p:cNvSpPr>
              <a:spLocks/>
            </p:cNvSpPr>
            <p:nvPr/>
          </p:nvSpPr>
          <p:spPr bwMode="auto">
            <a:xfrm>
              <a:off x="4276" y="784"/>
              <a:ext cx="30" cy="23"/>
            </a:xfrm>
            <a:custGeom>
              <a:avLst/>
              <a:gdLst>
                <a:gd name="T0" fmla="*/ 4 w 128"/>
                <a:gd name="T1" fmla="*/ 77 h 111"/>
                <a:gd name="T2" fmla="*/ 6 w 128"/>
                <a:gd name="T3" fmla="*/ 76 h 111"/>
                <a:gd name="T4" fmla="*/ 13 w 128"/>
                <a:gd name="T5" fmla="*/ 73 h 111"/>
                <a:gd name="T6" fmla="*/ 23 w 128"/>
                <a:gd name="T7" fmla="*/ 67 h 111"/>
                <a:gd name="T8" fmla="*/ 35 w 128"/>
                <a:gd name="T9" fmla="*/ 59 h 111"/>
                <a:gd name="T10" fmla="*/ 47 w 128"/>
                <a:gd name="T11" fmla="*/ 50 h 111"/>
                <a:gd name="T12" fmla="*/ 60 w 128"/>
                <a:gd name="T13" fmla="*/ 39 h 111"/>
                <a:gd name="T14" fmla="*/ 73 w 128"/>
                <a:gd name="T15" fmla="*/ 28 h 111"/>
                <a:gd name="T16" fmla="*/ 82 w 128"/>
                <a:gd name="T17" fmla="*/ 15 h 111"/>
                <a:gd name="T18" fmla="*/ 91 w 128"/>
                <a:gd name="T19" fmla="*/ 6 h 111"/>
                <a:gd name="T20" fmla="*/ 102 w 128"/>
                <a:gd name="T21" fmla="*/ 0 h 111"/>
                <a:gd name="T22" fmla="*/ 112 w 128"/>
                <a:gd name="T23" fmla="*/ 0 h 111"/>
                <a:gd name="T24" fmla="*/ 120 w 128"/>
                <a:gd name="T25" fmla="*/ 3 h 111"/>
                <a:gd name="T26" fmla="*/ 126 w 128"/>
                <a:gd name="T27" fmla="*/ 10 h 111"/>
                <a:gd name="T28" fmla="*/ 128 w 128"/>
                <a:gd name="T29" fmla="*/ 20 h 111"/>
                <a:gd name="T30" fmla="*/ 125 w 128"/>
                <a:gd name="T31" fmla="*/ 31 h 111"/>
                <a:gd name="T32" fmla="*/ 115 w 128"/>
                <a:gd name="T33" fmla="*/ 44 h 111"/>
                <a:gd name="T34" fmla="*/ 103 w 128"/>
                <a:gd name="T35" fmla="*/ 56 h 111"/>
                <a:gd name="T36" fmla="*/ 91 w 128"/>
                <a:gd name="T37" fmla="*/ 68 h 111"/>
                <a:gd name="T38" fmla="*/ 80 w 128"/>
                <a:gd name="T39" fmla="*/ 79 h 111"/>
                <a:gd name="T40" fmla="*/ 69 w 128"/>
                <a:gd name="T41" fmla="*/ 90 h 111"/>
                <a:gd name="T42" fmla="*/ 58 w 128"/>
                <a:gd name="T43" fmla="*/ 98 h 111"/>
                <a:gd name="T44" fmla="*/ 47 w 128"/>
                <a:gd name="T45" fmla="*/ 105 h 111"/>
                <a:gd name="T46" fmla="*/ 36 w 128"/>
                <a:gd name="T47" fmla="*/ 109 h 111"/>
                <a:gd name="T48" fmla="*/ 25 w 128"/>
                <a:gd name="T49" fmla="*/ 111 h 111"/>
                <a:gd name="T50" fmla="*/ 9 w 128"/>
                <a:gd name="T51" fmla="*/ 108 h 111"/>
                <a:gd name="T52" fmla="*/ 2 w 128"/>
                <a:gd name="T53" fmla="*/ 102 h 111"/>
                <a:gd name="T54" fmla="*/ 0 w 128"/>
                <a:gd name="T55" fmla="*/ 92 h 111"/>
                <a:gd name="T56" fmla="*/ 4 w 128"/>
                <a:gd name="T57" fmla="*/ 7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8" h="111">
                  <a:moveTo>
                    <a:pt x="4" y="77"/>
                  </a:moveTo>
                  <a:lnTo>
                    <a:pt x="6" y="76"/>
                  </a:lnTo>
                  <a:lnTo>
                    <a:pt x="13" y="73"/>
                  </a:lnTo>
                  <a:lnTo>
                    <a:pt x="23" y="67"/>
                  </a:lnTo>
                  <a:lnTo>
                    <a:pt x="35" y="59"/>
                  </a:lnTo>
                  <a:lnTo>
                    <a:pt x="47" y="50"/>
                  </a:lnTo>
                  <a:lnTo>
                    <a:pt x="60" y="39"/>
                  </a:lnTo>
                  <a:lnTo>
                    <a:pt x="73" y="28"/>
                  </a:lnTo>
                  <a:lnTo>
                    <a:pt x="82" y="15"/>
                  </a:lnTo>
                  <a:lnTo>
                    <a:pt x="91" y="6"/>
                  </a:lnTo>
                  <a:lnTo>
                    <a:pt x="102" y="0"/>
                  </a:lnTo>
                  <a:lnTo>
                    <a:pt x="112" y="0"/>
                  </a:lnTo>
                  <a:lnTo>
                    <a:pt x="120" y="3"/>
                  </a:lnTo>
                  <a:lnTo>
                    <a:pt x="126" y="10"/>
                  </a:lnTo>
                  <a:lnTo>
                    <a:pt x="128" y="20"/>
                  </a:lnTo>
                  <a:lnTo>
                    <a:pt x="125" y="31"/>
                  </a:lnTo>
                  <a:lnTo>
                    <a:pt x="115" y="44"/>
                  </a:lnTo>
                  <a:lnTo>
                    <a:pt x="103" y="56"/>
                  </a:lnTo>
                  <a:lnTo>
                    <a:pt x="91" y="68"/>
                  </a:lnTo>
                  <a:lnTo>
                    <a:pt x="80" y="79"/>
                  </a:lnTo>
                  <a:lnTo>
                    <a:pt x="69" y="90"/>
                  </a:lnTo>
                  <a:lnTo>
                    <a:pt x="58" y="98"/>
                  </a:lnTo>
                  <a:lnTo>
                    <a:pt x="47" y="105"/>
                  </a:lnTo>
                  <a:lnTo>
                    <a:pt x="36" y="109"/>
                  </a:lnTo>
                  <a:lnTo>
                    <a:pt x="25" y="111"/>
                  </a:lnTo>
                  <a:lnTo>
                    <a:pt x="9" y="108"/>
                  </a:lnTo>
                  <a:lnTo>
                    <a:pt x="2" y="102"/>
                  </a:lnTo>
                  <a:lnTo>
                    <a:pt x="0" y="92"/>
                  </a:lnTo>
                  <a:lnTo>
                    <a:pt x="4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9295" name="Picture 143" descr="square_kno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538" y="5803900"/>
            <a:ext cx="611187" cy="406400"/>
          </a:xfrm>
          <a:prstGeom prst="rect">
            <a:avLst/>
          </a:prstGeom>
          <a:noFill/>
          <a:effectLst>
            <a:outerShdw blurRad="63500" dist="107763" dir="81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296" name="AutoShape 144"/>
          <p:cNvSpPr>
            <a:spLocks noChangeArrowheads="1"/>
          </p:cNvSpPr>
          <p:nvPr/>
        </p:nvSpPr>
        <p:spPr bwMode="auto">
          <a:xfrm>
            <a:off x="1843088" y="5926138"/>
            <a:ext cx="407987" cy="298450"/>
          </a:xfrm>
          <a:prstGeom prst="rightArrow">
            <a:avLst>
              <a:gd name="adj1" fmla="val 50000"/>
              <a:gd name="adj2" fmla="val 74680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97" name="AutoShape 145"/>
          <p:cNvSpPr>
            <a:spLocks noChangeArrowheads="1"/>
          </p:cNvSpPr>
          <p:nvPr/>
        </p:nvSpPr>
        <p:spPr bwMode="auto">
          <a:xfrm>
            <a:off x="3309938" y="5926138"/>
            <a:ext cx="406400" cy="298450"/>
          </a:xfrm>
          <a:prstGeom prst="rightArrow">
            <a:avLst>
              <a:gd name="adj1" fmla="val 50000"/>
              <a:gd name="adj2" fmla="val 74389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99" name="AutoShape 147"/>
          <p:cNvSpPr>
            <a:spLocks noChangeArrowheads="1"/>
          </p:cNvSpPr>
          <p:nvPr/>
        </p:nvSpPr>
        <p:spPr bwMode="auto">
          <a:xfrm>
            <a:off x="8077200" y="2895600"/>
            <a:ext cx="838200" cy="571500"/>
          </a:xfrm>
          <a:prstGeom prst="rightArrow">
            <a:avLst>
              <a:gd name="adj1" fmla="val 50000"/>
              <a:gd name="adj2" fmla="val 80123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300" name="AutoShape 148"/>
          <p:cNvSpPr>
            <a:spLocks noChangeArrowheads="1"/>
          </p:cNvSpPr>
          <p:nvPr/>
        </p:nvSpPr>
        <p:spPr bwMode="auto">
          <a:xfrm>
            <a:off x="8077200" y="4343400"/>
            <a:ext cx="838200" cy="571500"/>
          </a:xfrm>
          <a:prstGeom prst="rightArrow">
            <a:avLst>
              <a:gd name="adj1" fmla="val 50000"/>
              <a:gd name="adj2" fmla="val 80123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301" name="AutoShape 149"/>
          <p:cNvSpPr>
            <a:spLocks noChangeArrowheads="1"/>
          </p:cNvSpPr>
          <p:nvPr/>
        </p:nvSpPr>
        <p:spPr bwMode="auto">
          <a:xfrm>
            <a:off x="8077200" y="5791200"/>
            <a:ext cx="838200" cy="571500"/>
          </a:xfrm>
          <a:prstGeom prst="rightArrow">
            <a:avLst>
              <a:gd name="adj1" fmla="val 50000"/>
              <a:gd name="adj2" fmla="val 80123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302" name="Group 150"/>
          <p:cNvGrpSpPr>
            <a:grpSpLocks/>
          </p:cNvGrpSpPr>
          <p:nvPr/>
        </p:nvGrpSpPr>
        <p:grpSpPr bwMode="auto">
          <a:xfrm>
            <a:off x="5257800" y="1257300"/>
            <a:ext cx="990600" cy="5181600"/>
            <a:chOff x="4464" y="576"/>
            <a:chExt cx="624" cy="3264"/>
          </a:xfrm>
        </p:grpSpPr>
        <p:grpSp>
          <p:nvGrpSpPr>
            <p:cNvPr id="49303" name="Group 151"/>
            <p:cNvGrpSpPr>
              <a:grpSpLocks/>
            </p:cNvGrpSpPr>
            <p:nvPr/>
          </p:nvGrpSpPr>
          <p:grpSpPr bwMode="auto">
            <a:xfrm>
              <a:off x="4464" y="576"/>
              <a:ext cx="624" cy="480"/>
              <a:chOff x="4032" y="480"/>
              <a:chExt cx="768" cy="576"/>
            </a:xfrm>
          </p:grpSpPr>
          <p:sp>
            <p:nvSpPr>
              <p:cNvPr id="49304" name="Freeform 152"/>
              <p:cNvSpPr>
                <a:spLocks/>
              </p:cNvSpPr>
              <p:nvPr/>
            </p:nvSpPr>
            <p:spPr bwMode="auto">
              <a:xfrm>
                <a:off x="4032" y="480"/>
                <a:ext cx="768" cy="576"/>
              </a:xfrm>
              <a:custGeom>
                <a:avLst/>
                <a:gdLst>
                  <a:gd name="T0" fmla="*/ 0 w 768"/>
                  <a:gd name="T1" fmla="*/ 0 h 576"/>
                  <a:gd name="T2" fmla="*/ 768 w 768"/>
                  <a:gd name="T3" fmla="*/ 0 h 576"/>
                  <a:gd name="T4" fmla="*/ 768 w 768"/>
                  <a:gd name="T5" fmla="*/ 576 h 576"/>
                  <a:gd name="T6" fmla="*/ 0 w 768"/>
                  <a:gd name="T7" fmla="*/ 576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8" h="576">
                    <a:moveTo>
                      <a:pt x="0" y="0"/>
                    </a:moveTo>
                    <a:lnTo>
                      <a:pt x="768" y="0"/>
                    </a:lnTo>
                    <a:lnTo>
                      <a:pt x="768" y="576"/>
                    </a:lnTo>
                    <a:lnTo>
                      <a:pt x="0" y="576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0" scaled="1"/>
              </a:gra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05" name="Line 153"/>
              <p:cNvSpPr>
                <a:spLocks noChangeShapeType="1"/>
              </p:cNvSpPr>
              <p:nvPr/>
            </p:nvSpPr>
            <p:spPr bwMode="auto">
              <a:xfrm>
                <a:off x="4560" y="624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306" name="Group 154"/>
            <p:cNvGrpSpPr>
              <a:grpSpLocks/>
            </p:cNvGrpSpPr>
            <p:nvPr/>
          </p:nvGrpSpPr>
          <p:grpSpPr bwMode="auto">
            <a:xfrm>
              <a:off x="4464" y="1536"/>
              <a:ext cx="624" cy="480"/>
              <a:chOff x="4032" y="480"/>
              <a:chExt cx="768" cy="576"/>
            </a:xfrm>
          </p:grpSpPr>
          <p:sp>
            <p:nvSpPr>
              <p:cNvPr id="49307" name="Freeform 155"/>
              <p:cNvSpPr>
                <a:spLocks/>
              </p:cNvSpPr>
              <p:nvPr/>
            </p:nvSpPr>
            <p:spPr bwMode="auto">
              <a:xfrm>
                <a:off x="4032" y="480"/>
                <a:ext cx="768" cy="576"/>
              </a:xfrm>
              <a:custGeom>
                <a:avLst/>
                <a:gdLst>
                  <a:gd name="T0" fmla="*/ 0 w 768"/>
                  <a:gd name="T1" fmla="*/ 0 h 576"/>
                  <a:gd name="T2" fmla="*/ 768 w 768"/>
                  <a:gd name="T3" fmla="*/ 0 h 576"/>
                  <a:gd name="T4" fmla="*/ 768 w 768"/>
                  <a:gd name="T5" fmla="*/ 576 h 576"/>
                  <a:gd name="T6" fmla="*/ 0 w 768"/>
                  <a:gd name="T7" fmla="*/ 576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8" h="576">
                    <a:moveTo>
                      <a:pt x="0" y="0"/>
                    </a:moveTo>
                    <a:lnTo>
                      <a:pt x="768" y="0"/>
                    </a:lnTo>
                    <a:lnTo>
                      <a:pt x="768" y="576"/>
                    </a:lnTo>
                    <a:lnTo>
                      <a:pt x="0" y="576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0" scaled="1"/>
              </a:gra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08" name="Line 156"/>
              <p:cNvSpPr>
                <a:spLocks noChangeShapeType="1"/>
              </p:cNvSpPr>
              <p:nvPr/>
            </p:nvSpPr>
            <p:spPr bwMode="auto">
              <a:xfrm>
                <a:off x="4560" y="624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309" name="Group 157"/>
            <p:cNvGrpSpPr>
              <a:grpSpLocks/>
            </p:cNvGrpSpPr>
            <p:nvPr/>
          </p:nvGrpSpPr>
          <p:grpSpPr bwMode="auto">
            <a:xfrm>
              <a:off x="4464" y="2448"/>
              <a:ext cx="624" cy="480"/>
              <a:chOff x="4032" y="480"/>
              <a:chExt cx="768" cy="576"/>
            </a:xfrm>
          </p:grpSpPr>
          <p:sp>
            <p:nvSpPr>
              <p:cNvPr id="49310" name="Freeform 158"/>
              <p:cNvSpPr>
                <a:spLocks/>
              </p:cNvSpPr>
              <p:nvPr/>
            </p:nvSpPr>
            <p:spPr bwMode="auto">
              <a:xfrm>
                <a:off x="4032" y="480"/>
                <a:ext cx="768" cy="576"/>
              </a:xfrm>
              <a:custGeom>
                <a:avLst/>
                <a:gdLst>
                  <a:gd name="T0" fmla="*/ 0 w 768"/>
                  <a:gd name="T1" fmla="*/ 0 h 576"/>
                  <a:gd name="T2" fmla="*/ 768 w 768"/>
                  <a:gd name="T3" fmla="*/ 0 h 576"/>
                  <a:gd name="T4" fmla="*/ 768 w 768"/>
                  <a:gd name="T5" fmla="*/ 576 h 576"/>
                  <a:gd name="T6" fmla="*/ 0 w 768"/>
                  <a:gd name="T7" fmla="*/ 576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8" h="576">
                    <a:moveTo>
                      <a:pt x="0" y="0"/>
                    </a:moveTo>
                    <a:lnTo>
                      <a:pt x="768" y="0"/>
                    </a:lnTo>
                    <a:lnTo>
                      <a:pt x="768" y="576"/>
                    </a:lnTo>
                    <a:lnTo>
                      <a:pt x="0" y="576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0" scaled="1"/>
              </a:gra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11" name="Line 159"/>
              <p:cNvSpPr>
                <a:spLocks noChangeShapeType="1"/>
              </p:cNvSpPr>
              <p:nvPr/>
            </p:nvSpPr>
            <p:spPr bwMode="auto">
              <a:xfrm>
                <a:off x="4560" y="624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312" name="Group 160"/>
            <p:cNvGrpSpPr>
              <a:grpSpLocks/>
            </p:cNvGrpSpPr>
            <p:nvPr/>
          </p:nvGrpSpPr>
          <p:grpSpPr bwMode="auto">
            <a:xfrm>
              <a:off x="4464" y="3360"/>
              <a:ext cx="624" cy="480"/>
              <a:chOff x="4032" y="480"/>
              <a:chExt cx="768" cy="576"/>
            </a:xfrm>
          </p:grpSpPr>
          <p:sp>
            <p:nvSpPr>
              <p:cNvPr id="49313" name="Freeform 161"/>
              <p:cNvSpPr>
                <a:spLocks/>
              </p:cNvSpPr>
              <p:nvPr/>
            </p:nvSpPr>
            <p:spPr bwMode="auto">
              <a:xfrm>
                <a:off x="4032" y="480"/>
                <a:ext cx="768" cy="576"/>
              </a:xfrm>
              <a:custGeom>
                <a:avLst/>
                <a:gdLst>
                  <a:gd name="T0" fmla="*/ 0 w 768"/>
                  <a:gd name="T1" fmla="*/ 0 h 576"/>
                  <a:gd name="T2" fmla="*/ 768 w 768"/>
                  <a:gd name="T3" fmla="*/ 0 h 576"/>
                  <a:gd name="T4" fmla="*/ 768 w 768"/>
                  <a:gd name="T5" fmla="*/ 576 h 576"/>
                  <a:gd name="T6" fmla="*/ 0 w 768"/>
                  <a:gd name="T7" fmla="*/ 576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8" h="576">
                    <a:moveTo>
                      <a:pt x="0" y="0"/>
                    </a:moveTo>
                    <a:lnTo>
                      <a:pt x="768" y="0"/>
                    </a:lnTo>
                    <a:lnTo>
                      <a:pt x="768" y="576"/>
                    </a:lnTo>
                    <a:lnTo>
                      <a:pt x="0" y="576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0" scaled="1"/>
              </a:gra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14" name="Line 162"/>
              <p:cNvSpPr>
                <a:spLocks noChangeShapeType="1"/>
              </p:cNvSpPr>
              <p:nvPr/>
            </p:nvSpPr>
            <p:spPr bwMode="auto">
              <a:xfrm>
                <a:off x="4560" y="624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9315" name="Rectangle 163"/>
          <p:cNvSpPr>
            <a:spLocks noChangeArrowheads="1"/>
          </p:cNvSpPr>
          <p:nvPr/>
        </p:nvSpPr>
        <p:spPr bwMode="auto">
          <a:xfrm>
            <a:off x="0" y="1257300"/>
            <a:ext cx="381000" cy="76200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blurRad="63500" dist="107763" dir="81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319" name="Rectangle 167"/>
          <p:cNvSpPr>
            <a:spLocks noChangeArrowheads="1"/>
          </p:cNvSpPr>
          <p:nvPr/>
        </p:nvSpPr>
        <p:spPr bwMode="auto">
          <a:xfrm>
            <a:off x="0" y="2705100"/>
            <a:ext cx="381000" cy="76200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blurRad="63500" dist="107763" dir="81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320" name="Rectangle 168"/>
          <p:cNvSpPr>
            <a:spLocks noChangeArrowheads="1"/>
          </p:cNvSpPr>
          <p:nvPr/>
        </p:nvSpPr>
        <p:spPr bwMode="auto">
          <a:xfrm>
            <a:off x="0" y="4229100"/>
            <a:ext cx="381000" cy="76200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blurRad="63500" dist="107763" dir="81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321" name="Rectangle 169"/>
          <p:cNvSpPr>
            <a:spLocks noChangeArrowheads="1"/>
          </p:cNvSpPr>
          <p:nvPr/>
        </p:nvSpPr>
        <p:spPr bwMode="auto">
          <a:xfrm>
            <a:off x="0" y="5676900"/>
            <a:ext cx="381000" cy="76200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blurRad="63500" dist="107763" dir="81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36" name="AutoShape 84"/>
          <p:cNvSpPr>
            <a:spLocks noChangeArrowheads="1"/>
          </p:cNvSpPr>
          <p:nvPr/>
        </p:nvSpPr>
        <p:spPr bwMode="auto">
          <a:xfrm>
            <a:off x="4800600" y="2970213"/>
            <a:ext cx="406400" cy="298450"/>
          </a:xfrm>
          <a:prstGeom prst="rightArrow">
            <a:avLst>
              <a:gd name="adj1" fmla="val 50000"/>
              <a:gd name="adj2" fmla="val 74389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327" name="AutoShape 175"/>
          <p:cNvSpPr>
            <a:spLocks noChangeArrowheads="1"/>
          </p:cNvSpPr>
          <p:nvPr/>
        </p:nvSpPr>
        <p:spPr bwMode="auto">
          <a:xfrm>
            <a:off x="6019800" y="6248400"/>
            <a:ext cx="2286000" cy="5334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dirty="0" smtClean="0">
                <a:latin typeface="+mn-lt"/>
              </a:rPr>
              <a:t>Fabric Scheduler</a:t>
            </a:r>
            <a:endParaRPr lang="en-US" sz="1800" dirty="0">
              <a:latin typeface="+mn-lt"/>
            </a:endParaRPr>
          </a:p>
        </p:txBody>
      </p:sp>
      <p:sp>
        <p:nvSpPr>
          <p:cNvPr id="174" name="Rectangle 170"/>
          <p:cNvSpPr txBox="1">
            <a:spLocks noChangeArrowheads="1"/>
          </p:cNvSpPr>
          <p:nvPr/>
        </p:nvSpPr>
        <p:spPr>
          <a:xfrm>
            <a:off x="152400" y="152400"/>
            <a:ext cx="91440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dirty="0" smtClean="0"/>
              <a:t>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Gen. Router: Switched Interconnects</a:t>
            </a:r>
            <a:endParaRPr lang="en-US" sz="3600" dirty="0"/>
          </a:p>
        </p:txBody>
      </p:sp>
      <p:sp>
        <p:nvSpPr>
          <p:cNvPr id="176" name="Rounded Rectangle 175"/>
          <p:cNvSpPr/>
          <p:nvPr/>
        </p:nvSpPr>
        <p:spPr bwMode="auto">
          <a:xfrm>
            <a:off x="685800" y="5791200"/>
            <a:ext cx="7620000" cy="838200"/>
          </a:xfrm>
          <a:prstGeom prst="round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ourier New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1107994" y="5943600"/>
            <a:ext cx="6888349" cy="523220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+mn-lt"/>
              </a:rPr>
              <a:t>This is called an “input queued” switch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1932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62917 1.11111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9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5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62917 1.11111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49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58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62917 1.11111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9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58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62917 1.11111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49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917 1.85185E-6 L 0.68195 1.85185E-6 L 0.8625 0.21111 L 0.9625 0.21111 " pathEditMode="relative" ptsTypes="AAAA">
                                      <p:cBhvr>
                                        <p:cTn id="16" dur="500" fill="hold"/>
                                        <p:tgtEl>
                                          <p:spTgt spid="49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4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917 0 L 0.68195 0 L 0.8625 -0.0037 L 0.96111 -0.00185 " pathEditMode="relative" rAng="0" ptsTypes="AAAA">
                                      <p:cBhvr>
                                        <p:cTn id="19" dur="500" fill="hold"/>
                                        <p:tgtEl>
                                          <p:spTgt spid="49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97" y="-18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4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917 -2.22222E-6 L 0.68195 -2.22222E-6 L 0.86111 -0.22037 L 0.9625 -0.22222 " pathEditMode="relative" rAng="0" ptsTypes="AAAA">
                                      <p:cBhvr>
                                        <p:cTn id="22" dur="500" fill="hold"/>
                                        <p:tgtEl>
                                          <p:spTgt spid="49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-1111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4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917 -3.33333E-6 L 0.68195 -3.33333E-6 L 0.86111 -0.43518 L 0.9625 -0.43518 " pathEditMode="relative" rAng="0" ptsTypes="AAAA">
                                      <p:cBhvr>
                                        <p:cTn id="25" dur="500" fill="hold"/>
                                        <p:tgtEl>
                                          <p:spTgt spid="49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-2175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pTgt spid="4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15" grpId="0" animBg="1"/>
      <p:bldP spid="49315" grpId="1" animBg="1"/>
      <p:bldP spid="49319" grpId="0" animBg="1"/>
      <p:bldP spid="49319" grpId="1" animBg="1"/>
      <p:bldP spid="49320" grpId="0" animBg="1"/>
      <p:bldP spid="49320" grpId="1" animBg="1"/>
      <p:bldP spid="49321" grpId="0" animBg="1"/>
      <p:bldP spid="49321" grpId="1" animBg="1"/>
      <p:bldP spid="49327" grpId="0" animBg="1"/>
      <p:bldP spid="176" grpId="0" animBg="1"/>
      <p:bldP spid="17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Nick McKeown 2006</a:t>
            </a:r>
          </a:p>
        </p:txBody>
      </p:sp>
      <p:sp>
        <p:nvSpPr>
          <p:cNvPr id="49326" name="AutoShape 174"/>
          <p:cNvSpPr>
            <a:spLocks noChangeArrowheads="1"/>
          </p:cNvSpPr>
          <p:nvPr/>
        </p:nvSpPr>
        <p:spPr bwMode="auto">
          <a:xfrm>
            <a:off x="4800600" y="2970213"/>
            <a:ext cx="406400" cy="298450"/>
          </a:xfrm>
          <a:prstGeom prst="rightArrow">
            <a:avLst>
              <a:gd name="adj1" fmla="val 50000"/>
              <a:gd name="adj2" fmla="val 74389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5" name="AutoShape 53"/>
          <p:cNvSpPr>
            <a:spLocks noChangeArrowheads="1"/>
          </p:cNvSpPr>
          <p:nvPr/>
        </p:nvSpPr>
        <p:spPr bwMode="auto">
          <a:xfrm>
            <a:off x="4800600" y="1493838"/>
            <a:ext cx="406400" cy="298450"/>
          </a:xfrm>
          <a:prstGeom prst="rightArrow">
            <a:avLst>
              <a:gd name="adj1" fmla="val 50000"/>
              <a:gd name="adj2" fmla="val 74389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67" name="AutoShape 115"/>
          <p:cNvSpPr>
            <a:spLocks noChangeArrowheads="1"/>
          </p:cNvSpPr>
          <p:nvPr/>
        </p:nvSpPr>
        <p:spPr bwMode="auto">
          <a:xfrm>
            <a:off x="4787900" y="4448175"/>
            <a:ext cx="406400" cy="298450"/>
          </a:xfrm>
          <a:prstGeom prst="rightArrow">
            <a:avLst>
              <a:gd name="adj1" fmla="val 50000"/>
              <a:gd name="adj2" fmla="val 74389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98" name="AutoShape 146"/>
          <p:cNvSpPr>
            <a:spLocks noChangeArrowheads="1"/>
          </p:cNvSpPr>
          <p:nvPr/>
        </p:nvSpPr>
        <p:spPr bwMode="auto">
          <a:xfrm>
            <a:off x="4775200" y="5926138"/>
            <a:ext cx="406400" cy="298450"/>
          </a:xfrm>
          <a:prstGeom prst="rightArrow">
            <a:avLst>
              <a:gd name="adj1" fmla="val 50000"/>
              <a:gd name="adj2" fmla="val 74389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6400800" y="762000"/>
            <a:ext cx="1676400" cy="6096000"/>
            <a:chOff x="3312" y="240"/>
            <a:chExt cx="1056" cy="3840"/>
          </a:xfrm>
        </p:grpSpPr>
        <p:sp>
          <p:nvSpPr>
            <p:cNvPr id="49155" name="Rectangle 3"/>
            <p:cNvSpPr>
              <a:spLocks noChangeArrowheads="1"/>
            </p:cNvSpPr>
            <p:nvPr/>
          </p:nvSpPr>
          <p:spPr bwMode="auto">
            <a:xfrm>
              <a:off x="3312" y="240"/>
              <a:ext cx="1056" cy="384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56" name="Line 4"/>
            <p:cNvSpPr>
              <a:spLocks noChangeShapeType="1"/>
            </p:cNvSpPr>
            <p:nvPr/>
          </p:nvSpPr>
          <p:spPr bwMode="auto">
            <a:xfrm>
              <a:off x="3312" y="3600"/>
              <a:ext cx="1056" cy="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7" name="Line 5"/>
            <p:cNvSpPr>
              <a:spLocks noChangeShapeType="1"/>
            </p:cNvSpPr>
            <p:nvPr/>
          </p:nvSpPr>
          <p:spPr bwMode="auto">
            <a:xfrm flipV="1">
              <a:off x="3312" y="2688"/>
              <a:ext cx="1056" cy="91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8" name="Line 6"/>
            <p:cNvSpPr>
              <a:spLocks noChangeShapeType="1"/>
            </p:cNvSpPr>
            <p:nvPr/>
          </p:nvSpPr>
          <p:spPr bwMode="auto">
            <a:xfrm flipV="1">
              <a:off x="3312" y="1728"/>
              <a:ext cx="1056" cy="187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9" name="Line 7"/>
            <p:cNvSpPr>
              <a:spLocks noChangeShapeType="1"/>
            </p:cNvSpPr>
            <p:nvPr/>
          </p:nvSpPr>
          <p:spPr bwMode="auto">
            <a:xfrm flipV="1">
              <a:off x="3312" y="816"/>
              <a:ext cx="1056" cy="2784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0" name="Line 8"/>
            <p:cNvSpPr>
              <a:spLocks noChangeShapeType="1"/>
            </p:cNvSpPr>
            <p:nvPr/>
          </p:nvSpPr>
          <p:spPr bwMode="auto">
            <a:xfrm flipV="1">
              <a:off x="3312" y="816"/>
              <a:ext cx="1056" cy="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1" name="Line 9"/>
            <p:cNvSpPr>
              <a:spLocks noChangeShapeType="1"/>
            </p:cNvSpPr>
            <p:nvPr/>
          </p:nvSpPr>
          <p:spPr bwMode="auto">
            <a:xfrm>
              <a:off x="3312" y="816"/>
              <a:ext cx="1056" cy="91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>
              <a:off x="3312" y="816"/>
              <a:ext cx="1056" cy="187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3" name="Line 11"/>
            <p:cNvSpPr>
              <a:spLocks noChangeShapeType="1"/>
            </p:cNvSpPr>
            <p:nvPr/>
          </p:nvSpPr>
          <p:spPr bwMode="auto">
            <a:xfrm>
              <a:off x="3312" y="816"/>
              <a:ext cx="1056" cy="2784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164" name="Group 12"/>
            <p:cNvGrpSpPr>
              <a:grpSpLocks/>
            </p:cNvGrpSpPr>
            <p:nvPr/>
          </p:nvGrpSpPr>
          <p:grpSpPr bwMode="auto">
            <a:xfrm>
              <a:off x="3312" y="816"/>
              <a:ext cx="1056" cy="2784"/>
              <a:chOff x="3312" y="816"/>
              <a:chExt cx="1056" cy="2784"/>
            </a:xfrm>
          </p:grpSpPr>
          <p:sp>
            <p:nvSpPr>
              <p:cNvPr id="49165" name="Line 13"/>
              <p:cNvSpPr>
                <a:spLocks noChangeShapeType="1"/>
              </p:cNvSpPr>
              <p:nvPr/>
            </p:nvSpPr>
            <p:spPr bwMode="auto">
              <a:xfrm flipV="1">
                <a:off x="3312" y="816"/>
                <a:ext cx="1056" cy="912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6" name="Line 14"/>
              <p:cNvSpPr>
                <a:spLocks noChangeShapeType="1"/>
              </p:cNvSpPr>
              <p:nvPr/>
            </p:nvSpPr>
            <p:spPr bwMode="auto">
              <a:xfrm>
                <a:off x="3312" y="1728"/>
                <a:ext cx="1056" cy="0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7" name="Line 15"/>
              <p:cNvSpPr>
                <a:spLocks noChangeShapeType="1"/>
              </p:cNvSpPr>
              <p:nvPr/>
            </p:nvSpPr>
            <p:spPr bwMode="auto">
              <a:xfrm>
                <a:off x="3312" y="1728"/>
                <a:ext cx="1056" cy="960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8" name="Line 16"/>
              <p:cNvSpPr>
                <a:spLocks noChangeShapeType="1"/>
              </p:cNvSpPr>
              <p:nvPr/>
            </p:nvSpPr>
            <p:spPr bwMode="auto">
              <a:xfrm>
                <a:off x="3312" y="1728"/>
                <a:ext cx="1056" cy="1872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169" name="Group 17"/>
            <p:cNvGrpSpPr>
              <a:grpSpLocks/>
            </p:cNvGrpSpPr>
            <p:nvPr/>
          </p:nvGrpSpPr>
          <p:grpSpPr bwMode="auto">
            <a:xfrm flipV="1">
              <a:off x="3312" y="816"/>
              <a:ext cx="1056" cy="2784"/>
              <a:chOff x="3312" y="816"/>
              <a:chExt cx="1056" cy="2784"/>
            </a:xfrm>
          </p:grpSpPr>
          <p:sp>
            <p:nvSpPr>
              <p:cNvPr id="49170" name="Line 18"/>
              <p:cNvSpPr>
                <a:spLocks noChangeShapeType="1"/>
              </p:cNvSpPr>
              <p:nvPr/>
            </p:nvSpPr>
            <p:spPr bwMode="auto">
              <a:xfrm flipV="1">
                <a:off x="3312" y="816"/>
                <a:ext cx="1056" cy="912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1" name="Line 19"/>
              <p:cNvSpPr>
                <a:spLocks noChangeShapeType="1"/>
              </p:cNvSpPr>
              <p:nvPr/>
            </p:nvSpPr>
            <p:spPr bwMode="auto">
              <a:xfrm>
                <a:off x="3312" y="1728"/>
                <a:ext cx="1056" cy="0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2" name="Line 20"/>
              <p:cNvSpPr>
                <a:spLocks noChangeShapeType="1"/>
              </p:cNvSpPr>
              <p:nvPr/>
            </p:nvSpPr>
            <p:spPr bwMode="auto">
              <a:xfrm>
                <a:off x="3312" y="1728"/>
                <a:ext cx="1056" cy="960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3" name="Line 21"/>
              <p:cNvSpPr>
                <a:spLocks noChangeShapeType="1"/>
              </p:cNvSpPr>
              <p:nvPr/>
            </p:nvSpPr>
            <p:spPr bwMode="auto">
              <a:xfrm>
                <a:off x="3312" y="1728"/>
                <a:ext cx="1056" cy="1872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9174" name="AutoShape 22"/>
          <p:cNvSpPr>
            <a:spLocks noChangeArrowheads="1"/>
          </p:cNvSpPr>
          <p:nvPr/>
        </p:nvSpPr>
        <p:spPr bwMode="auto">
          <a:xfrm>
            <a:off x="8077200" y="1371600"/>
            <a:ext cx="838200" cy="571500"/>
          </a:xfrm>
          <a:prstGeom prst="rightArrow">
            <a:avLst>
              <a:gd name="adj1" fmla="val 50000"/>
              <a:gd name="adj2" fmla="val 80123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AutoShape 23"/>
          <p:cNvSpPr>
            <a:spLocks noChangeArrowheads="1"/>
          </p:cNvSpPr>
          <p:nvPr/>
        </p:nvSpPr>
        <p:spPr bwMode="auto">
          <a:xfrm>
            <a:off x="2270125" y="1250950"/>
            <a:ext cx="1065213" cy="7667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AutoShape 24"/>
          <p:cNvSpPr>
            <a:spLocks noChangeArrowheads="1"/>
          </p:cNvSpPr>
          <p:nvPr/>
        </p:nvSpPr>
        <p:spPr bwMode="auto">
          <a:xfrm>
            <a:off x="444500" y="1493838"/>
            <a:ext cx="366713" cy="298450"/>
          </a:xfrm>
          <a:prstGeom prst="rightArrow">
            <a:avLst>
              <a:gd name="adj1" fmla="val 50000"/>
              <a:gd name="adj2" fmla="val 67125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AutoShape 25"/>
          <p:cNvSpPr>
            <a:spLocks noChangeArrowheads="1"/>
          </p:cNvSpPr>
          <p:nvPr/>
        </p:nvSpPr>
        <p:spPr bwMode="auto">
          <a:xfrm>
            <a:off x="3735388" y="1277938"/>
            <a:ext cx="1065212" cy="766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8" name="AutoShape 26"/>
          <p:cNvSpPr>
            <a:spLocks noChangeArrowheads="1"/>
          </p:cNvSpPr>
          <p:nvPr/>
        </p:nvSpPr>
        <p:spPr bwMode="auto">
          <a:xfrm>
            <a:off x="811213" y="1277938"/>
            <a:ext cx="1065212" cy="766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9179" name="Picture 27" descr="MCj031209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1000">
            <a:off x="2613025" y="1423988"/>
            <a:ext cx="323850" cy="342900"/>
          </a:xfrm>
          <a:prstGeom prst="rect">
            <a:avLst/>
          </a:prstGeom>
          <a:noFill/>
          <a:effectLst>
            <a:outerShdw blurRad="63500" dist="107763" dir="81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180" name="Group 28"/>
          <p:cNvGrpSpPr>
            <a:grpSpLocks/>
          </p:cNvGrpSpPr>
          <p:nvPr/>
        </p:nvGrpSpPr>
        <p:grpSpPr bwMode="auto">
          <a:xfrm>
            <a:off x="973138" y="1452563"/>
            <a:ext cx="633412" cy="323850"/>
            <a:chOff x="4184" y="582"/>
            <a:chExt cx="528" cy="388"/>
          </a:xfrm>
        </p:grpSpPr>
        <p:sp>
          <p:nvSpPr>
            <p:cNvPr id="49181" name="Freeform 29"/>
            <p:cNvSpPr>
              <a:spLocks/>
            </p:cNvSpPr>
            <p:nvPr/>
          </p:nvSpPr>
          <p:spPr bwMode="auto">
            <a:xfrm>
              <a:off x="4599" y="710"/>
              <a:ext cx="113" cy="233"/>
            </a:xfrm>
            <a:custGeom>
              <a:avLst/>
              <a:gdLst>
                <a:gd name="T0" fmla="*/ 423 w 461"/>
                <a:gd name="T1" fmla="*/ 707 h 1124"/>
                <a:gd name="T2" fmla="*/ 361 w 461"/>
                <a:gd name="T3" fmla="*/ 578 h 1124"/>
                <a:gd name="T4" fmla="*/ 317 w 461"/>
                <a:gd name="T5" fmla="*/ 447 h 1124"/>
                <a:gd name="T6" fmla="*/ 288 w 461"/>
                <a:gd name="T7" fmla="*/ 321 h 1124"/>
                <a:gd name="T8" fmla="*/ 271 w 461"/>
                <a:gd name="T9" fmla="*/ 209 h 1124"/>
                <a:gd name="T10" fmla="*/ 262 w 461"/>
                <a:gd name="T11" fmla="*/ 113 h 1124"/>
                <a:gd name="T12" fmla="*/ 259 w 461"/>
                <a:gd name="T13" fmla="*/ 43 h 1124"/>
                <a:gd name="T14" fmla="*/ 259 w 461"/>
                <a:gd name="T15" fmla="*/ 5 h 1124"/>
                <a:gd name="T16" fmla="*/ 247 w 461"/>
                <a:gd name="T17" fmla="*/ 10 h 1124"/>
                <a:gd name="T18" fmla="*/ 221 w 461"/>
                <a:gd name="T19" fmla="*/ 32 h 1124"/>
                <a:gd name="T20" fmla="*/ 194 w 461"/>
                <a:gd name="T21" fmla="*/ 53 h 1124"/>
                <a:gd name="T22" fmla="*/ 166 w 461"/>
                <a:gd name="T23" fmla="*/ 73 h 1124"/>
                <a:gd name="T24" fmla="*/ 137 w 461"/>
                <a:gd name="T25" fmla="*/ 92 h 1124"/>
                <a:gd name="T26" fmla="*/ 107 w 461"/>
                <a:gd name="T27" fmla="*/ 112 h 1124"/>
                <a:gd name="T28" fmla="*/ 76 w 461"/>
                <a:gd name="T29" fmla="*/ 129 h 1124"/>
                <a:gd name="T30" fmla="*/ 45 w 461"/>
                <a:gd name="T31" fmla="*/ 147 h 1124"/>
                <a:gd name="T32" fmla="*/ 56 w 461"/>
                <a:gd name="T33" fmla="*/ 207 h 1124"/>
                <a:gd name="T34" fmla="*/ 99 w 461"/>
                <a:gd name="T35" fmla="*/ 318 h 1124"/>
                <a:gd name="T36" fmla="*/ 129 w 461"/>
                <a:gd name="T37" fmla="*/ 433 h 1124"/>
                <a:gd name="T38" fmla="*/ 144 w 461"/>
                <a:gd name="T39" fmla="*/ 554 h 1124"/>
                <a:gd name="T40" fmla="*/ 144 w 461"/>
                <a:gd name="T41" fmla="*/ 685 h 1124"/>
                <a:gd name="T42" fmla="*/ 125 w 461"/>
                <a:gd name="T43" fmla="*/ 820 h 1124"/>
                <a:gd name="T44" fmla="*/ 87 w 461"/>
                <a:gd name="T45" fmla="*/ 948 h 1124"/>
                <a:gd name="T46" fmla="*/ 33 w 461"/>
                <a:gd name="T47" fmla="*/ 1068 h 1124"/>
                <a:gd name="T48" fmla="*/ 64 w 461"/>
                <a:gd name="T49" fmla="*/ 1097 h 1124"/>
                <a:gd name="T50" fmla="*/ 173 w 461"/>
                <a:gd name="T51" fmla="*/ 1038 h 1124"/>
                <a:gd name="T52" fmla="*/ 262 w 461"/>
                <a:gd name="T53" fmla="*/ 978 h 1124"/>
                <a:gd name="T54" fmla="*/ 333 w 461"/>
                <a:gd name="T55" fmla="*/ 919 h 1124"/>
                <a:gd name="T56" fmla="*/ 386 w 461"/>
                <a:gd name="T57" fmla="*/ 867 h 1124"/>
                <a:gd name="T58" fmla="*/ 424 w 461"/>
                <a:gd name="T59" fmla="*/ 822 h 1124"/>
                <a:gd name="T60" fmla="*/ 448 w 461"/>
                <a:gd name="T61" fmla="*/ 790 h 1124"/>
                <a:gd name="T62" fmla="*/ 460 w 461"/>
                <a:gd name="T63" fmla="*/ 772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1" h="1124">
                  <a:moveTo>
                    <a:pt x="461" y="770"/>
                  </a:moveTo>
                  <a:lnTo>
                    <a:pt x="423" y="707"/>
                  </a:lnTo>
                  <a:lnTo>
                    <a:pt x="390" y="643"/>
                  </a:lnTo>
                  <a:lnTo>
                    <a:pt x="361" y="578"/>
                  </a:lnTo>
                  <a:lnTo>
                    <a:pt x="338" y="513"/>
                  </a:lnTo>
                  <a:lnTo>
                    <a:pt x="317" y="447"/>
                  </a:lnTo>
                  <a:lnTo>
                    <a:pt x="301" y="384"/>
                  </a:lnTo>
                  <a:lnTo>
                    <a:pt x="288" y="321"/>
                  </a:lnTo>
                  <a:lnTo>
                    <a:pt x="278" y="263"/>
                  </a:lnTo>
                  <a:lnTo>
                    <a:pt x="271" y="209"/>
                  </a:lnTo>
                  <a:lnTo>
                    <a:pt x="265" y="158"/>
                  </a:lnTo>
                  <a:lnTo>
                    <a:pt x="262" y="113"/>
                  </a:lnTo>
                  <a:lnTo>
                    <a:pt x="261" y="75"/>
                  </a:lnTo>
                  <a:lnTo>
                    <a:pt x="259" y="43"/>
                  </a:lnTo>
                  <a:lnTo>
                    <a:pt x="259" y="20"/>
                  </a:lnTo>
                  <a:lnTo>
                    <a:pt x="259" y="5"/>
                  </a:lnTo>
                  <a:lnTo>
                    <a:pt x="259" y="0"/>
                  </a:lnTo>
                  <a:lnTo>
                    <a:pt x="247" y="10"/>
                  </a:lnTo>
                  <a:lnTo>
                    <a:pt x="234" y="22"/>
                  </a:lnTo>
                  <a:lnTo>
                    <a:pt x="221" y="32"/>
                  </a:lnTo>
                  <a:lnTo>
                    <a:pt x="208" y="43"/>
                  </a:lnTo>
                  <a:lnTo>
                    <a:pt x="194" y="53"/>
                  </a:lnTo>
                  <a:lnTo>
                    <a:pt x="180" y="63"/>
                  </a:lnTo>
                  <a:lnTo>
                    <a:pt x="166" y="73"/>
                  </a:lnTo>
                  <a:lnTo>
                    <a:pt x="152" y="83"/>
                  </a:lnTo>
                  <a:lnTo>
                    <a:pt x="137" y="92"/>
                  </a:lnTo>
                  <a:lnTo>
                    <a:pt x="122" y="103"/>
                  </a:lnTo>
                  <a:lnTo>
                    <a:pt x="107" y="112"/>
                  </a:lnTo>
                  <a:lnTo>
                    <a:pt x="92" y="121"/>
                  </a:lnTo>
                  <a:lnTo>
                    <a:pt x="76" y="129"/>
                  </a:lnTo>
                  <a:lnTo>
                    <a:pt x="61" y="138"/>
                  </a:lnTo>
                  <a:lnTo>
                    <a:pt x="45" y="147"/>
                  </a:lnTo>
                  <a:lnTo>
                    <a:pt x="29" y="156"/>
                  </a:lnTo>
                  <a:lnTo>
                    <a:pt x="56" y="207"/>
                  </a:lnTo>
                  <a:lnTo>
                    <a:pt x="79" y="262"/>
                  </a:lnTo>
                  <a:lnTo>
                    <a:pt x="99" y="318"/>
                  </a:lnTo>
                  <a:lnTo>
                    <a:pt x="115" y="374"/>
                  </a:lnTo>
                  <a:lnTo>
                    <a:pt x="129" y="433"/>
                  </a:lnTo>
                  <a:lnTo>
                    <a:pt x="139" y="493"/>
                  </a:lnTo>
                  <a:lnTo>
                    <a:pt x="144" y="554"/>
                  </a:lnTo>
                  <a:lnTo>
                    <a:pt x="147" y="616"/>
                  </a:lnTo>
                  <a:lnTo>
                    <a:pt x="144" y="685"/>
                  </a:lnTo>
                  <a:lnTo>
                    <a:pt x="136" y="753"/>
                  </a:lnTo>
                  <a:lnTo>
                    <a:pt x="125" y="820"/>
                  </a:lnTo>
                  <a:lnTo>
                    <a:pt x="109" y="885"/>
                  </a:lnTo>
                  <a:lnTo>
                    <a:pt x="87" y="948"/>
                  </a:lnTo>
                  <a:lnTo>
                    <a:pt x="63" y="1009"/>
                  </a:lnTo>
                  <a:lnTo>
                    <a:pt x="33" y="1068"/>
                  </a:lnTo>
                  <a:lnTo>
                    <a:pt x="0" y="1124"/>
                  </a:lnTo>
                  <a:lnTo>
                    <a:pt x="64" y="1097"/>
                  </a:lnTo>
                  <a:lnTo>
                    <a:pt x="120" y="1068"/>
                  </a:lnTo>
                  <a:lnTo>
                    <a:pt x="173" y="1038"/>
                  </a:lnTo>
                  <a:lnTo>
                    <a:pt x="220" y="1008"/>
                  </a:lnTo>
                  <a:lnTo>
                    <a:pt x="262" y="978"/>
                  </a:lnTo>
                  <a:lnTo>
                    <a:pt x="300" y="948"/>
                  </a:lnTo>
                  <a:lnTo>
                    <a:pt x="333" y="919"/>
                  </a:lnTo>
                  <a:lnTo>
                    <a:pt x="362" y="893"/>
                  </a:lnTo>
                  <a:lnTo>
                    <a:pt x="386" y="867"/>
                  </a:lnTo>
                  <a:lnTo>
                    <a:pt x="408" y="843"/>
                  </a:lnTo>
                  <a:lnTo>
                    <a:pt x="424" y="822"/>
                  </a:lnTo>
                  <a:lnTo>
                    <a:pt x="438" y="804"/>
                  </a:lnTo>
                  <a:lnTo>
                    <a:pt x="448" y="790"/>
                  </a:lnTo>
                  <a:lnTo>
                    <a:pt x="455" y="779"/>
                  </a:lnTo>
                  <a:lnTo>
                    <a:pt x="460" y="772"/>
                  </a:lnTo>
                  <a:lnTo>
                    <a:pt x="461" y="7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2" name="Freeform 30"/>
            <p:cNvSpPr>
              <a:spLocks/>
            </p:cNvSpPr>
            <p:nvPr/>
          </p:nvSpPr>
          <p:spPr bwMode="auto">
            <a:xfrm>
              <a:off x="4361" y="743"/>
              <a:ext cx="274" cy="227"/>
            </a:xfrm>
            <a:custGeom>
              <a:avLst/>
              <a:gdLst>
                <a:gd name="T0" fmla="*/ 976 w 1118"/>
                <a:gd name="T1" fmla="*/ 12 h 1102"/>
                <a:gd name="T2" fmla="*/ 928 w 1118"/>
                <a:gd name="T3" fmla="*/ 35 h 1102"/>
                <a:gd name="T4" fmla="*/ 877 w 1118"/>
                <a:gd name="T5" fmla="*/ 58 h 1102"/>
                <a:gd name="T6" fmla="*/ 826 w 1118"/>
                <a:gd name="T7" fmla="*/ 80 h 1102"/>
                <a:gd name="T8" fmla="*/ 776 w 1118"/>
                <a:gd name="T9" fmla="*/ 101 h 1102"/>
                <a:gd name="T10" fmla="*/ 724 w 1118"/>
                <a:gd name="T11" fmla="*/ 119 h 1102"/>
                <a:gd name="T12" fmla="*/ 672 w 1118"/>
                <a:gd name="T13" fmla="*/ 138 h 1102"/>
                <a:gd name="T14" fmla="*/ 620 w 1118"/>
                <a:gd name="T15" fmla="*/ 155 h 1102"/>
                <a:gd name="T16" fmla="*/ 537 w 1118"/>
                <a:gd name="T17" fmla="*/ 180 h 1102"/>
                <a:gd name="T18" fmla="*/ 424 w 1118"/>
                <a:gd name="T19" fmla="*/ 213 h 1102"/>
                <a:gd name="T20" fmla="*/ 319 w 1118"/>
                <a:gd name="T21" fmla="*/ 238 h 1102"/>
                <a:gd name="T22" fmla="*/ 224 w 1118"/>
                <a:gd name="T23" fmla="*/ 260 h 1102"/>
                <a:gd name="T24" fmla="*/ 142 w 1118"/>
                <a:gd name="T25" fmla="*/ 276 h 1102"/>
                <a:gd name="T26" fmla="*/ 75 w 1118"/>
                <a:gd name="T27" fmla="*/ 289 h 1102"/>
                <a:gd name="T28" fmla="*/ 28 w 1118"/>
                <a:gd name="T29" fmla="*/ 296 h 1102"/>
                <a:gd name="T30" fmla="*/ 4 w 1118"/>
                <a:gd name="T31" fmla="*/ 300 h 1102"/>
                <a:gd name="T32" fmla="*/ 30 w 1118"/>
                <a:gd name="T33" fmla="*/ 341 h 1102"/>
                <a:gd name="T34" fmla="*/ 83 w 1118"/>
                <a:gd name="T35" fmla="*/ 423 h 1102"/>
                <a:gd name="T36" fmla="*/ 127 w 1118"/>
                <a:gd name="T37" fmla="*/ 506 h 1102"/>
                <a:gd name="T38" fmla="*/ 162 w 1118"/>
                <a:gd name="T39" fmla="*/ 589 h 1102"/>
                <a:gd name="T40" fmla="*/ 202 w 1118"/>
                <a:gd name="T41" fmla="*/ 723 h 1102"/>
                <a:gd name="T42" fmla="*/ 231 w 1118"/>
                <a:gd name="T43" fmla="*/ 891 h 1102"/>
                <a:gd name="T44" fmla="*/ 239 w 1118"/>
                <a:gd name="T45" fmla="*/ 1020 h 1102"/>
                <a:gd name="T46" fmla="*/ 238 w 1118"/>
                <a:gd name="T47" fmla="*/ 1092 h 1102"/>
                <a:gd name="T48" fmla="*/ 295 w 1118"/>
                <a:gd name="T49" fmla="*/ 1101 h 1102"/>
                <a:gd name="T50" fmla="*/ 407 w 1118"/>
                <a:gd name="T51" fmla="*/ 1095 h 1102"/>
                <a:gd name="T52" fmla="*/ 512 w 1118"/>
                <a:gd name="T53" fmla="*/ 1085 h 1102"/>
                <a:gd name="T54" fmla="*/ 610 w 1118"/>
                <a:gd name="T55" fmla="*/ 1070 h 1102"/>
                <a:gd name="T56" fmla="*/ 701 w 1118"/>
                <a:gd name="T57" fmla="*/ 1052 h 1102"/>
                <a:gd name="T58" fmla="*/ 786 w 1118"/>
                <a:gd name="T59" fmla="*/ 1032 h 1102"/>
                <a:gd name="T60" fmla="*/ 864 w 1118"/>
                <a:gd name="T61" fmla="*/ 1007 h 1102"/>
                <a:gd name="T62" fmla="*/ 937 w 1118"/>
                <a:gd name="T63" fmla="*/ 982 h 1102"/>
                <a:gd name="T64" fmla="*/ 1004 w 1118"/>
                <a:gd name="T65" fmla="*/ 912 h 1102"/>
                <a:gd name="T66" fmla="*/ 1058 w 1118"/>
                <a:gd name="T67" fmla="*/ 792 h 1102"/>
                <a:gd name="T68" fmla="*/ 1096 w 1118"/>
                <a:gd name="T69" fmla="*/ 664 h 1102"/>
                <a:gd name="T70" fmla="*/ 1115 w 1118"/>
                <a:gd name="T71" fmla="*/ 529 h 1102"/>
                <a:gd name="T72" fmla="*/ 1115 w 1118"/>
                <a:gd name="T73" fmla="*/ 398 h 1102"/>
                <a:gd name="T74" fmla="*/ 1100 w 1118"/>
                <a:gd name="T75" fmla="*/ 277 h 1102"/>
                <a:gd name="T76" fmla="*/ 1070 w 1118"/>
                <a:gd name="T77" fmla="*/ 162 h 1102"/>
                <a:gd name="T78" fmla="*/ 1027 w 1118"/>
                <a:gd name="T79" fmla="*/ 51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18" h="1102">
                  <a:moveTo>
                    <a:pt x="1000" y="0"/>
                  </a:moveTo>
                  <a:lnTo>
                    <a:pt x="976" y="12"/>
                  </a:lnTo>
                  <a:lnTo>
                    <a:pt x="952" y="24"/>
                  </a:lnTo>
                  <a:lnTo>
                    <a:pt x="928" y="35"/>
                  </a:lnTo>
                  <a:lnTo>
                    <a:pt x="902" y="47"/>
                  </a:lnTo>
                  <a:lnTo>
                    <a:pt x="877" y="58"/>
                  </a:lnTo>
                  <a:lnTo>
                    <a:pt x="852" y="70"/>
                  </a:lnTo>
                  <a:lnTo>
                    <a:pt x="826" y="80"/>
                  </a:lnTo>
                  <a:lnTo>
                    <a:pt x="801" y="91"/>
                  </a:lnTo>
                  <a:lnTo>
                    <a:pt x="776" y="101"/>
                  </a:lnTo>
                  <a:lnTo>
                    <a:pt x="749" y="110"/>
                  </a:lnTo>
                  <a:lnTo>
                    <a:pt x="724" y="119"/>
                  </a:lnTo>
                  <a:lnTo>
                    <a:pt x="697" y="129"/>
                  </a:lnTo>
                  <a:lnTo>
                    <a:pt x="672" y="138"/>
                  </a:lnTo>
                  <a:lnTo>
                    <a:pt x="645" y="147"/>
                  </a:lnTo>
                  <a:lnTo>
                    <a:pt x="620" y="155"/>
                  </a:lnTo>
                  <a:lnTo>
                    <a:pt x="595" y="163"/>
                  </a:lnTo>
                  <a:lnTo>
                    <a:pt x="537" y="180"/>
                  </a:lnTo>
                  <a:lnTo>
                    <a:pt x="480" y="198"/>
                  </a:lnTo>
                  <a:lnTo>
                    <a:pt x="424" y="213"/>
                  </a:lnTo>
                  <a:lnTo>
                    <a:pt x="370" y="225"/>
                  </a:lnTo>
                  <a:lnTo>
                    <a:pt x="319" y="238"/>
                  </a:lnTo>
                  <a:lnTo>
                    <a:pt x="270" y="250"/>
                  </a:lnTo>
                  <a:lnTo>
                    <a:pt x="224" y="260"/>
                  </a:lnTo>
                  <a:lnTo>
                    <a:pt x="181" y="268"/>
                  </a:lnTo>
                  <a:lnTo>
                    <a:pt x="142" y="276"/>
                  </a:lnTo>
                  <a:lnTo>
                    <a:pt x="106" y="283"/>
                  </a:lnTo>
                  <a:lnTo>
                    <a:pt x="75" y="289"/>
                  </a:lnTo>
                  <a:lnTo>
                    <a:pt x="50" y="292"/>
                  </a:lnTo>
                  <a:lnTo>
                    <a:pt x="28" y="296"/>
                  </a:lnTo>
                  <a:lnTo>
                    <a:pt x="13" y="298"/>
                  </a:lnTo>
                  <a:lnTo>
                    <a:pt x="4" y="300"/>
                  </a:lnTo>
                  <a:lnTo>
                    <a:pt x="0" y="300"/>
                  </a:lnTo>
                  <a:lnTo>
                    <a:pt x="30" y="341"/>
                  </a:lnTo>
                  <a:lnTo>
                    <a:pt x="58" y="382"/>
                  </a:lnTo>
                  <a:lnTo>
                    <a:pt x="83" y="423"/>
                  </a:lnTo>
                  <a:lnTo>
                    <a:pt x="106" y="465"/>
                  </a:lnTo>
                  <a:lnTo>
                    <a:pt x="127" y="506"/>
                  </a:lnTo>
                  <a:lnTo>
                    <a:pt x="144" y="548"/>
                  </a:lnTo>
                  <a:lnTo>
                    <a:pt x="162" y="589"/>
                  </a:lnTo>
                  <a:lnTo>
                    <a:pt x="175" y="630"/>
                  </a:lnTo>
                  <a:lnTo>
                    <a:pt x="202" y="723"/>
                  </a:lnTo>
                  <a:lnTo>
                    <a:pt x="220" y="810"/>
                  </a:lnTo>
                  <a:lnTo>
                    <a:pt x="231" y="891"/>
                  </a:lnTo>
                  <a:lnTo>
                    <a:pt x="238" y="961"/>
                  </a:lnTo>
                  <a:lnTo>
                    <a:pt x="239" y="1020"/>
                  </a:lnTo>
                  <a:lnTo>
                    <a:pt x="239" y="1064"/>
                  </a:lnTo>
                  <a:lnTo>
                    <a:pt x="238" y="1092"/>
                  </a:lnTo>
                  <a:lnTo>
                    <a:pt x="237" y="1102"/>
                  </a:lnTo>
                  <a:lnTo>
                    <a:pt x="295" y="1101"/>
                  </a:lnTo>
                  <a:lnTo>
                    <a:pt x="352" y="1098"/>
                  </a:lnTo>
                  <a:lnTo>
                    <a:pt x="407" y="1095"/>
                  </a:lnTo>
                  <a:lnTo>
                    <a:pt x="460" y="1090"/>
                  </a:lnTo>
                  <a:lnTo>
                    <a:pt x="512" y="1085"/>
                  </a:lnTo>
                  <a:lnTo>
                    <a:pt x="561" y="1078"/>
                  </a:lnTo>
                  <a:lnTo>
                    <a:pt x="610" y="1070"/>
                  </a:lnTo>
                  <a:lnTo>
                    <a:pt x="656" y="1062"/>
                  </a:lnTo>
                  <a:lnTo>
                    <a:pt x="701" y="1052"/>
                  </a:lnTo>
                  <a:lnTo>
                    <a:pt x="744" y="1042"/>
                  </a:lnTo>
                  <a:lnTo>
                    <a:pt x="786" y="1032"/>
                  </a:lnTo>
                  <a:lnTo>
                    <a:pt x="826" y="1020"/>
                  </a:lnTo>
                  <a:lnTo>
                    <a:pt x="864" y="1007"/>
                  </a:lnTo>
                  <a:lnTo>
                    <a:pt x="901" y="995"/>
                  </a:lnTo>
                  <a:lnTo>
                    <a:pt x="937" y="982"/>
                  </a:lnTo>
                  <a:lnTo>
                    <a:pt x="971" y="968"/>
                  </a:lnTo>
                  <a:lnTo>
                    <a:pt x="1004" y="912"/>
                  </a:lnTo>
                  <a:lnTo>
                    <a:pt x="1034" y="853"/>
                  </a:lnTo>
                  <a:lnTo>
                    <a:pt x="1058" y="792"/>
                  </a:lnTo>
                  <a:lnTo>
                    <a:pt x="1080" y="729"/>
                  </a:lnTo>
                  <a:lnTo>
                    <a:pt x="1096" y="664"/>
                  </a:lnTo>
                  <a:lnTo>
                    <a:pt x="1107" y="597"/>
                  </a:lnTo>
                  <a:lnTo>
                    <a:pt x="1115" y="529"/>
                  </a:lnTo>
                  <a:lnTo>
                    <a:pt x="1118" y="460"/>
                  </a:lnTo>
                  <a:lnTo>
                    <a:pt x="1115" y="398"/>
                  </a:lnTo>
                  <a:lnTo>
                    <a:pt x="1110" y="337"/>
                  </a:lnTo>
                  <a:lnTo>
                    <a:pt x="1100" y="277"/>
                  </a:lnTo>
                  <a:lnTo>
                    <a:pt x="1086" y="218"/>
                  </a:lnTo>
                  <a:lnTo>
                    <a:pt x="1070" y="162"/>
                  </a:lnTo>
                  <a:lnTo>
                    <a:pt x="1050" y="106"/>
                  </a:lnTo>
                  <a:lnTo>
                    <a:pt x="1027" y="51"/>
                  </a:lnTo>
                  <a:lnTo>
                    <a:pt x="10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3" name="Freeform 31"/>
            <p:cNvSpPr>
              <a:spLocks/>
            </p:cNvSpPr>
            <p:nvPr/>
          </p:nvSpPr>
          <p:spPr bwMode="auto">
            <a:xfrm>
              <a:off x="4613" y="733"/>
              <a:ext cx="75" cy="186"/>
            </a:xfrm>
            <a:custGeom>
              <a:avLst/>
              <a:gdLst>
                <a:gd name="T0" fmla="*/ 308 w 308"/>
                <a:gd name="T1" fmla="*/ 656 h 901"/>
                <a:gd name="T2" fmla="*/ 276 w 308"/>
                <a:gd name="T3" fmla="*/ 603 h 901"/>
                <a:gd name="T4" fmla="*/ 247 w 308"/>
                <a:gd name="T5" fmla="*/ 549 h 901"/>
                <a:gd name="T6" fmla="*/ 223 w 308"/>
                <a:gd name="T7" fmla="*/ 492 h 901"/>
                <a:gd name="T8" fmla="*/ 202 w 308"/>
                <a:gd name="T9" fmla="*/ 437 h 901"/>
                <a:gd name="T10" fmla="*/ 185 w 308"/>
                <a:gd name="T11" fmla="*/ 382 h 901"/>
                <a:gd name="T12" fmla="*/ 171 w 308"/>
                <a:gd name="T13" fmla="*/ 326 h 901"/>
                <a:gd name="T14" fmla="*/ 161 w 308"/>
                <a:gd name="T15" fmla="*/ 275 h 901"/>
                <a:gd name="T16" fmla="*/ 151 w 308"/>
                <a:gd name="T17" fmla="*/ 224 h 901"/>
                <a:gd name="T18" fmla="*/ 146 w 308"/>
                <a:gd name="T19" fmla="*/ 178 h 901"/>
                <a:gd name="T20" fmla="*/ 141 w 308"/>
                <a:gd name="T21" fmla="*/ 135 h 901"/>
                <a:gd name="T22" fmla="*/ 138 w 308"/>
                <a:gd name="T23" fmla="*/ 97 h 901"/>
                <a:gd name="T24" fmla="*/ 136 w 308"/>
                <a:gd name="T25" fmla="*/ 64 h 901"/>
                <a:gd name="T26" fmla="*/ 135 w 308"/>
                <a:gd name="T27" fmla="*/ 37 h 901"/>
                <a:gd name="T28" fmla="*/ 135 w 308"/>
                <a:gd name="T29" fmla="*/ 18 h 901"/>
                <a:gd name="T30" fmla="*/ 135 w 308"/>
                <a:gd name="T31" fmla="*/ 5 h 901"/>
                <a:gd name="T32" fmla="*/ 135 w 308"/>
                <a:gd name="T33" fmla="*/ 0 h 901"/>
                <a:gd name="T34" fmla="*/ 120 w 308"/>
                <a:gd name="T35" fmla="*/ 13 h 901"/>
                <a:gd name="T36" fmla="*/ 104 w 308"/>
                <a:gd name="T37" fmla="*/ 27 h 901"/>
                <a:gd name="T38" fmla="*/ 88 w 308"/>
                <a:gd name="T39" fmla="*/ 40 h 901"/>
                <a:gd name="T40" fmla="*/ 72 w 308"/>
                <a:gd name="T41" fmla="*/ 51 h 901"/>
                <a:gd name="T42" fmla="*/ 55 w 308"/>
                <a:gd name="T43" fmla="*/ 64 h 901"/>
                <a:gd name="T44" fmla="*/ 37 w 308"/>
                <a:gd name="T45" fmla="*/ 75 h 901"/>
                <a:gd name="T46" fmla="*/ 19 w 308"/>
                <a:gd name="T47" fmla="*/ 87 h 901"/>
                <a:gd name="T48" fmla="*/ 0 w 308"/>
                <a:gd name="T49" fmla="*/ 98 h 901"/>
                <a:gd name="T50" fmla="*/ 21 w 308"/>
                <a:gd name="T51" fmla="*/ 146 h 901"/>
                <a:gd name="T52" fmla="*/ 40 w 308"/>
                <a:gd name="T53" fmla="*/ 194 h 901"/>
                <a:gd name="T54" fmla="*/ 56 w 308"/>
                <a:gd name="T55" fmla="*/ 244 h 901"/>
                <a:gd name="T56" fmla="*/ 68 w 308"/>
                <a:gd name="T57" fmla="*/ 294 h 901"/>
                <a:gd name="T58" fmla="*/ 79 w 308"/>
                <a:gd name="T59" fmla="*/ 346 h 901"/>
                <a:gd name="T60" fmla="*/ 87 w 308"/>
                <a:gd name="T61" fmla="*/ 399 h 901"/>
                <a:gd name="T62" fmla="*/ 91 w 308"/>
                <a:gd name="T63" fmla="*/ 453 h 901"/>
                <a:gd name="T64" fmla="*/ 93 w 308"/>
                <a:gd name="T65" fmla="*/ 507 h 901"/>
                <a:gd name="T66" fmla="*/ 91 w 308"/>
                <a:gd name="T67" fmla="*/ 559 h 901"/>
                <a:gd name="T68" fmla="*/ 87 w 308"/>
                <a:gd name="T69" fmla="*/ 611 h 901"/>
                <a:gd name="T70" fmla="*/ 80 w 308"/>
                <a:gd name="T71" fmla="*/ 662 h 901"/>
                <a:gd name="T72" fmla="*/ 71 w 308"/>
                <a:gd name="T73" fmla="*/ 711 h 901"/>
                <a:gd name="T74" fmla="*/ 58 w 308"/>
                <a:gd name="T75" fmla="*/ 761 h 901"/>
                <a:gd name="T76" fmla="*/ 43 w 308"/>
                <a:gd name="T77" fmla="*/ 808 h 901"/>
                <a:gd name="T78" fmla="*/ 27 w 308"/>
                <a:gd name="T79" fmla="*/ 855 h 901"/>
                <a:gd name="T80" fmla="*/ 7 w 308"/>
                <a:gd name="T81" fmla="*/ 901 h 901"/>
                <a:gd name="T82" fmla="*/ 47 w 308"/>
                <a:gd name="T83" fmla="*/ 879 h 901"/>
                <a:gd name="T84" fmla="*/ 82 w 308"/>
                <a:gd name="T85" fmla="*/ 857 h 901"/>
                <a:gd name="T86" fmla="*/ 116 w 308"/>
                <a:gd name="T87" fmla="*/ 836 h 901"/>
                <a:gd name="T88" fmla="*/ 146 w 308"/>
                <a:gd name="T89" fmla="*/ 815 h 901"/>
                <a:gd name="T90" fmla="*/ 173 w 308"/>
                <a:gd name="T91" fmla="*/ 793 h 901"/>
                <a:gd name="T92" fmla="*/ 197 w 308"/>
                <a:gd name="T93" fmla="*/ 773 h 901"/>
                <a:gd name="T94" fmla="*/ 219 w 308"/>
                <a:gd name="T95" fmla="*/ 754 h 901"/>
                <a:gd name="T96" fmla="*/ 239 w 308"/>
                <a:gd name="T97" fmla="*/ 735 h 901"/>
                <a:gd name="T98" fmla="*/ 256 w 308"/>
                <a:gd name="T99" fmla="*/ 718 h 901"/>
                <a:gd name="T100" fmla="*/ 270 w 308"/>
                <a:gd name="T101" fmla="*/ 703 h 901"/>
                <a:gd name="T102" fmla="*/ 281 w 308"/>
                <a:gd name="T103" fmla="*/ 689 h 901"/>
                <a:gd name="T104" fmla="*/ 292 w 308"/>
                <a:gd name="T105" fmla="*/ 678 h 901"/>
                <a:gd name="T106" fmla="*/ 299 w 308"/>
                <a:gd name="T107" fmla="*/ 669 h 901"/>
                <a:gd name="T108" fmla="*/ 303 w 308"/>
                <a:gd name="T109" fmla="*/ 662 h 901"/>
                <a:gd name="T110" fmla="*/ 307 w 308"/>
                <a:gd name="T111" fmla="*/ 657 h 901"/>
                <a:gd name="T112" fmla="*/ 308 w 308"/>
                <a:gd name="T113" fmla="*/ 656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8" h="901">
                  <a:moveTo>
                    <a:pt x="308" y="656"/>
                  </a:moveTo>
                  <a:lnTo>
                    <a:pt x="276" y="603"/>
                  </a:lnTo>
                  <a:lnTo>
                    <a:pt x="247" y="549"/>
                  </a:lnTo>
                  <a:lnTo>
                    <a:pt x="223" y="492"/>
                  </a:lnTo>
                  <a:lnTo>
                    <a:pt x="202" y="437"/>
                  </a:lnTo>
                  <a:lnTo>
                    <a:pt x="185" y="382"/>
                  </a:lnTo>
                  <a:lnTo>
                    <a:pt x="171" y="326"/>
                  </a:lnTo>
                  <a:lnTo>
                    <a:pt x="161" y="275"/>
                  </a:lnTo>
                  <a:lnTo>
                    <a:pt x="151" y="224"/>
                  </a:lnTo>
                  <a:lnTo>
                    <a:pt x="146" y="178"/>
                  </a:lnTo>
                  <a:lnTo>
                    <a:pt x="141" y="135"/>
                  </a:lnTo>
                  <a:lnTo>
                    <a:pt x="138" y="97"/>
                  </a:lnTo>
                  <a:lnTo>
                    <a:pt x="136" y="64"/>
                  </a:lnTo>
                  <a:lnTo>
                    <a:pt x="135" y="37"/>
                  </a:lnTo>
                  <a:lnTo>
                    <a:pt x="135" y="18"/>
                  </a:lnTo>
                  <a:lnTo>
                    <a:pt x="135" y="5"/>
                  </a:lnTo>
                  <a:lnTo>
                    <a:pt x="135" y="0"/>
                  </a:lnTo>
                  <a:lnTo>
                    <a:pt x="120" y="13"/>
                  </a:lnTo>
                  <a:lnTo>
                    <a:pt x="104" y="27"/>
                  </a:lnTo>
                  <a:lnTo>
                    <a:pt x="88" y="40"/>
                  </a:lnTo>
                  <a:lnTo>
                    <a:pt x="72" y="51"/>
                  </a:lnTo>
                  <a:lnTo>
                    <a:pt x="55" y="64"/>
                  </a:lnTo>
                  <a:lnTo>
                    <a:pt x="37" y="75"/>
                  </a:lnTo>
                  <a:lnTo>
                    <a:pt x="19" y="87"/>
                  </a:lnTo>
                  <a:lnTo>
                    <a:pt x="0" y="98"/>
                  </a:lnTo>
                  <a:lnTo>
                    <a:pt x="21" y="146"/>
                  </a:lnTo>
                  <a:lnTo>
                    <a:pt x="40" y="194"/>
                  </a:lnTo>
                  <a:lnTo>
                    <a:pt x="56" y="244"/>
                  </a:lnTo>
                  <a:lnTo>
                    <a:pt x="68" y="294"/>
                  </a:lnTo>
                  <a:lnTo>
                    <a:pt x="79" y="346"/>
                  </a:lnTo>
                  <a:lnTo>
                    <a:pt x="87" y="399"/>
                  </a:lnTo>
                  <a:lnTo>
                    <a:pt x="91" y="453"/>
                  </a:lnTo>
                  <a:lnTo>
                    <a:pt x="93" y="507"/>
                  </a:lnTo>
                  <a:lnTo>
                    <a:pt x="91" y="559"/>
                  </a:lnTo>
                  <a:lnTo>
                    <a:pt x="87" y="611"/>
                  </a:lnTo>
                  <a:lnTo>
                    <a:pt x="80" y="662"/>
                  </a:lnTo>
                  <a:lnTo>
                    <a:pt x="71" y="711"/>
                  </a:lnTo>
                  <a:lnTo>
                    <a:pt x="58" y="761"/>
                  </a:lnTo>
                  <a:lnTo>
                    <a:pt x="43" y="808"/>
                  </a:lnTo>
                  <a:lnTo>
                    <a:pt x="27" y="855"/>
                  </a:lnTo>
                  <a:lnTo>
                    <a:pt x="7" y="901"/>
                  </a:lnTo>
                  <a:lnTo>
                    <a:pt x="47" y="879"/>
                  </a:lnTo>
                  <a:lnTo>
                    <a:pt x="82" y="857"/>
                  </a:lnTo>
                  <a:lnTo>
                    <a:pt x="116" y="836"/>
                  </a:lnTo>
                  <a:lnTo>
                    <a:pt x="146" y="815"/>
                  </a:lnTo>
                  <a:lnTo>
                    <a:pt x="173" y="793"/>
                  </a:lnTo>
                  <a:lnTo>
                    <a:pt x="197" y="773"/>
                  </a:lnTo>
                  <a:lnTo>
                    <a:pt x="219" y="754"/>
                  </a:lnTo>
                  <a:lnTo>
                    <a:pt x="239" y="735"/>
                  </a:lnTo>
                  <a:lnTo>
                    <a:pt x="256" y="718"/>
                  </a:lnTo>
                  <a:lnTo>
                    <a:pt x="270" y="703"/>
                  </a:lnTo>
                  <a:lnTo>
                    <a:pt x="281" y="689"/>
                  </a:lnTo>
                  <a:lnTo>
                    <a:pt x="292" y="678"/>
                  </a:lnTo>
                  <a:lnTo>
                    <a:pt x="299" y="669"/>
                  </a:lnTo>
                  <a:lnTo>
                    <a:pt x="303" y="662"/>
                  </a:lnTo>
                  <a:lnTo>
                    <a:pt x="307" y="657"/>
                  </a:lnTo>
                  <a:lnTo>
                    <a:pt x="308" y="656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4" name="Freeform 32"/>
            <p:cNvSpPr>
              <a:spLocks/>
            </p:cNvSpPr>
            <p:nvPr/>
          </p:nvSpPr>
          <p:spPr bwMode="auto">
            <a:xfrm>
              <a:off x="4388" y="753"/>
              <a:ext cx="247" cy="202"/>
            </a:xfrm>
            <a:custGeom>
              <a:avLst/>
              <a:gdLst>
                <a:gd name="T0" fmla="*/ 881 w 1007"/>
                <a:gd name="T1" fmla="*/ 20 h 976"/>
                <a:gd name="T2" fmla="*/ 810 w 1007"/>
                <a:gd name="T3" fmla="*/ 57 h 976"/>
                <a:gd name="T4" fmla="*/ 736 w 1007"/>
                <a:gd name="T5" fmla="*/ 90 h 976"/>
                <a:gd name="T6" fmla="*/ 660 w 1007"/>
                <a:gd name="T7" fmla="*/ 121 h 976"/>
                <a:gd name="T8" fmla="*/ 584 w 1007"/>
                <a:gd name="T9" fmla="*/ 149 h 976"/>
                <a:gd name="T10" fmla="*/ 507 w 1007"/>
                <a:gd name="T11" fmla="*/ 174 h 976"/>
                <a:gd name="T12" fmla="*/ 432 w 1007"/>
                <a:gd name="T13" fmla="*/ 196 h 976"/>
                <a:gd name="T14" fmla="*/ 359 w 1007"/>
                <a:gd name="T15" fmla="*/ 217 h 976"/>
                <a:gd name="T16" fmla="*/ 290 w 1007"/>
                <a:gd name="T17" fmla="*/ 234 h 976"/>
                <a:gd name="T18" fmla="*/ 226 w 1007"/>
                <a:gd name="T19" fmla="*/ 248 h 976"/>
                <a:gd name="T20" fmla="*/ 167 w 1007"/>
                <a:gd name="T21" fmla="*/ 261 h 976"/>
                <a:gd name="T22" fmla="*/ 116 w 1007"/>
                <a:gd name="T23" fmla="*/ 271 h 976"/>
                <a:gd name="T24" fmla="*/ 73 w 1007"/>
                <a:gd name="T25" fmla="*/ 279 h 976"/>
                <a:gd name="T26" fmla="*/ 38 w 1007"/>
                <a:gd name="T27" fmla="*/ 285 h 976"/>
                <a:gd name="T28" fmla="*/ 14 w 1007"/>
                <a:gd name="T29" fmla="*/ 288 h 976"/>
                <a:gd name="T30" fmla="*/ 1 w 1007"/>
                <a:gd name="T31" fmla="*/ 291 h 976"/>
                <a:gd name="T32" fmla="*/ 41 w 1007"/>
                <a:gd name="T33" fmla="*/ 349 h 976"/>
                <a:gd name="T34" fmla="*/ 107 w 1007"/>
                <a:gd name="T35" fmla="*/ 468 h 976"/>
                <a:gd name="T36" fmla="*/ 153 w 1007"/>
                <a:gd name="T37" fmla="*/ 586 h 976"/>
                <a:gd name="T38" fmla="*/ 182 w 1007"/>
                <a:gd name="T39" fmla="*/ 696 h 976"/>
                <a:gd name="T40" fmla="*/ 197 w 1007"/>
                <a:gd name="T41" fmla="*/ 796 h 976"/>
                <a:gd name="T42" fmla="*/ 203 w 1007"/>
                <a:gd name="T43" fmla="*/ 879 h 976"/>
                <a:gd name="T44" fmla="*/ 204 w 1007"/>
                <a:gd name="T45" fmla="*/ 939 h 976"/>
                <a:gd name="T46" fmla="*/ 202 w 1007"/>
                <a:gd name="T47" fmla="*/ 971 h 976"/>
                <a:gd name="T48" fmla="*/ 261 w 1007"/>
                <a:gd name="T49" fmla="*/ 974 h 976"/>
                <a:gd name="T50" fmla="*/ 374 w 1007"/>
                <a:gd name="T51" fmla="*/ 963 h 976"/>
                <a:gd name="T52" fmla="*/ 480 w 1007"/>
                <a:gd name="T53" fmla="*/ 948 h 976"/>
                <a:gd name="T54" fmla="*/ 577 w 1007"/>
                <a:gd name="T55" fmla="*/ 929 h 976"/>
                <a:gd name="T56" fmla="*/ 667 w 1007"/>
                <a:gd name="T57" fmla="*/ 906 h 976"/>
                <a:gd name="T58" fmla="*/ 749 w 1007"/>
                <a:gd name="T59" fmla="*/ 879 h 976"/>
                <a:gd name="T60" fmla="*/ 823 w 1007"/>
                <a:gd name="T61" fmla="*/ 850 h 976"/>
                <a:gd name="T62" fmla="*/ 890 w 1007"/>
                <a:gd name="T63" fmla="*/ 819 h 976"/>
                <a:gd name="T64" fmla="*/ 941 w 1007"/>
                <a:gd name="T65" fmla="*/ 757 h 976"/>
                <a:gd name="T66" fmla="*/ 972 w 1007"/>
                <a:gd name="T67" fmla="*/ 663 h 976"/>
                <a:gd name="T68" fmla="*/ 994 w 1007"/>
                <a:gd name="T69" fmla="*/ 564 h 976"/>
                <a:gd name="T70" fmla="*/ 1005 w 1007"/>
                <a:gd name="T71" fmla="*/ 461 h 976"/>
                <a:gd name="T72" fmla="*/ 1005 w 1007"/>
                <a:gd name="T73" fmla="*/ 355 h 976"/>
                <a:gd name="T74" fmla="*/ 993 w 1007"/>
                <a:gd name="T75" fmla="*/ 248 h 976"/>
                <a:gd name="T76" fmla="*/ 970 w 1007"/>
                <a:gd name="T77" fmla="*/ 146 h 976"/>
                <a:gd name="T78" fmla="*/ 935 w 1007"/>
                <a:gd name="T79" fmla="*/ 48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07" h="976">
                  <a:moveTo>
                    <a:pt x="914" y="0"/>
                  </a:moveTo>
                  <a:lnTo>
                    <a:pt x="881" y="20"/>
                  </a:lnTo>
                  <a:lnTo>
                    <a:pt x="845" y="38"/>
                  </a:lnTo>
                  <a:lnTo>
                    <a:pt x="810" y="57"/>
                  </a:lnTo>
                  <a:lnTo>
                    <a:pt x="773" y="74"/>
                  </a:lnTo>
                  <a:lnTo>
                    <a:pt x="736" y="90"/>
                  </a:lnTo>
                  <a:lnTo>
                    <a:pt x="698" y="106"/>
                  </a:lnTo>
                  <a:lnTo>
                    <a:pt x="660" y="121"/>
                  </a:lnTo>
                  <a:lnTo>
                    <a:pt x="622" y="135"/>
                  </a:lnTo>
                  <a:lnTo>
                    <a:pt x="584" y="149"/>
                  </a:lnTo>
                  <a:lnTo>
                    <a:pt x="545" y="162"/>
                  </a:lnTo>
                  <a:lnTo>
                    <a:pt x="507" y="174"/>
                  </a:lnTo>
                  <a:lnTo>
                    <a:pt x="469" y="186"/>
                  </a:lnTo>
                  <a:lnTo>
                    <a:pt x="432" y="196"/>
                  </a:lnTo>
                  <a:lnTo>
                    <a:pt x="395" y="207"/>
                  </a:lnTo>
                  <a:lnTo>
                    <a:pt x="359" y="217"/>
                  </a:lnTo>
                  <a:lnTo>
                    <a:pt x="325" y="225"/>
                  </a:lnTo>
                  <a:lnTo>
                    <a:pt x="290" y="234"/>
                  </a:lnTo>
                  <a:lnTo>
                    <a:pt x="257" y="241"/>
                  </a:lnTo>
                  <a:lnTo>
                    <a:pt x="226" y="248"/>
                  </a:lnTo>
                  <a:lnTo>
                    <a:pt x="196" y="255"/>
                  </a:lnTo>
                  <a:lnTo>
                    <a:pt x="167" y="261"/>
                  </a:lnTo>
                  <a:lnTo>
                    <a:pt x="140" y="266"/>
                  </a:lnTo>
                  <a:lnTo>
                    <a:pt x="116" y="271"/>
                  </a:lnTo>
                  <a:lnTo>
                    <a:pt x="93" y="276"/>
                  </a:lnTo>
                  <a:lnTo>
                    <a:pt x="73" y="279"/>
                  </a:lnTo>
                  <a:lnTo>
                    <a:pt x="54" y="283"/>
                  </a:lnTo>
                  <a:lnTo>
                    <a:pt x="38" y="285"/>
                  </a:lnTo>
                  <a:lnTo>
                    <a:pt x="24" y="287"/>
                  </a:lnTo>
                  <a:lnTo>
                    <a:pt x="14" y="288"/>
                  </a:lnTo>
                  <a:lnTo>
                    <a:pt x="7" y="290"/>
                  </a:lnTo>
                  <a:lnTo>
                    <a:pt x="1" y="291"/>
                  </a:lnTo>
                  <a:lnTo>
                    <a:pt x="0" y="291"/>
                  </a:lnTo>
                  <a:lnTo>
                    <a:pt x="41" y="349"/>
                  </a:lnTo>
                  <a:lnTo>
                    <a:pt x="77" y="408"/>
                  </a:lnTo>
                  <a:lnTo>
                    <a:pt x="107" y="468"/>
                  </a:lnTo>
                  <a:lnTo>
                    <a:pt x="132" y="527"/>
                  </a:lnTo>
                  <a:lnTo>
                    <a:pt x="153" y="586"/>
                  </a:lnTo>
                  <a:lnTo>
                    <a:pt x="169" y="642"/>
                  </a:lnTo>
                  <a:lnTo>
                    <a:pt x="182" y="696"/>
                  </a:lnTo>
                  <a:lnTo>
                    <a:pt x="191" y="748"/>
                  </a:lnTo>
                  <a:lnTo>
                    <a:pt x="197" y="796"/>
                  </a:lnTo>
                  <a:lnTo>
                    <a:pt x="200" y="840"/>
                  </a:lnTo>
                  <a:lnTo>
                    <a:pt x="203" y="879"/>
                  </a:lnTo>
                  <a:lnTo>
                    <a:pt x="204" y="912"/>
                  </a:lnTo>
                  <a:lnTo>
                    <a:pt x="204" y="939"/>
                  </a:lnTo>
                  <a:lnTo>
                    <a:pt x="203" y="959"/>
                  </a:lnTo>
                  <a:lnTo>
                    <a:pt x="202" y="971"/>
                  </a:lnTo>
                  <a:lnTo>
                    <a:pt x="202" y="976"/>
                  </a:lnTo>
                  <a:lnTo>
                    <a:pt x="261" y="974"/>
                  </a:lnTo>
                  <a:lnTo>
                    <a:pt x="319" y="969"/>
                  </a:lnTo>
                  <a:lnTo>
                    <a:pt x="374" y="963"/>
                  </a:lnTo>
                  <a:lnTo>
                    <a:pt x="428" y="956"/>
                  </a:lnTo>
                  <a:lnTo>
                    <a:pt x="480" y="948"/>
                  </a:lnTo>
                  <a:lnTo>
                    <a:pt x="530" y="939"/>
                  </a:lnTo>
                  <a:lnTo>
                    <a:pt x="577" y="929"/>
                  </a:lnTo>
                  <a:lnTo>
                    <a:pt x="623" y="917"/>
                  </a:lnTo>
                  <a:lnTo>
                    <a:pt x="667" y="906"/>
                  </a:lnTo>
                  <a:lnTo>
                    <a:pt x="708" y="893"/>
                  </a:lnTo>
                  <a:lnTo>
                    <a:pt x="749" y="879"/>
                  </a:lnTo>
                  <a:lnTo>
                    <a:pt x="787" y="864"/>
                  </a:lnTo>
                  <a:lnTo>
                    <a:pt x="823" y="850"/>
                  </a:lnTo>
                  <a:lnTo>
                    <a:pt x="858" y="834"/>
                  </a:lnTo>
                  <a:lnTo>
                    <a:pt x="890" y="819"/>
                  </a:lnTo>
                  <a:lnTo>
                    <a:pt x="921" y="803"/>
                  </a:lnTo>
                  <a:lnTo>
                    <a:pt x="941" y="757"/>
                  </a:lnTo>
                  <a:lnTo>
                    <a:pt x="957" y="710"/>
                  </a:lnTo>
                  <a:lnTo>
                    <a:pt x="972" y="663"/>
                  </a:lnTo>
                  <a:lnTo>
                    <a:pt x="985" y="613"/>
                  </a:lnTo>
                  <a:lnTo>
                    <a:pt x="994" y="564"/>
                  </a:lnTo>
                  <a:lnTo>
                    <a:pt x="1001" y="513"/>
                  </a:lnTo>
                  <a:lnTo>
                    <a:pt x="1005" y="461"/>
                  </a:lnTo>
                  <a:lnTo>
                    <a:pt x="1007" y="409"/>
                  </a:lnTo>
                  <a:lnTo>
                    <a:pt x="1005" y="355"/>
                  </a:lnTo>
                  <a:lnTo>
                    <a:pt x="1001" y="301"/>
                  </a:lnTo>
                  <a:lnTo>
                    <a:pt x="993" y="248"/>
                  </a:lnTo>
                  <a:lnTo>
                    <a:pt x="982" y="196"/>
                  </a:lnTo>
                  <a:lnTo>
                    <a:pt x="970" y="146"/>
                  </a:lnTo>
                  <a:lnTo>
                    <a:pt x="954" y="96"/>
                  </a:lnTo>
                  <a:lnTo>
                    <a:pt x="935" y="48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5" name="Freeform 33"/>
            <p:cNvSpPr>
              <a:spLocks/>
            </p:cNvSpPr>
            <p:nvPr/>
          </p:nvSpPr>
          <p:spPr bwMode="auto">
            <a:xfrm>
              <a:off x="4430" y="877"/>
              <a:ext cx="92" cy="83"/>
            </a:xfrm>
            <a:custGeom>
              <a:avLst/>
              <a:gdLst>
                <a:gd name="T0" fmla="*/ 0 w 376"/>
                <a:gd name="T1" fmla="*/ 382 h 399"/>
                <a:gd name="T2" fmla="*/ 3 w 376"/>
                <a:gd name="T3" fmla="*/ 380 h 399"/>
                <a:gd name="T4" fmla="*/ 7 w 376"/>
                <a:gd name="T5" fmla="*/ 373 h 399"/>
                <a:gd name="T6" fmla="*/ 17 w 376"/>
                <a:gd name="T7" fmla="*/ 360 h 399"/>
                <a:gd name="T8" fmla="*/ 29 w 376"/>
                <a:gd name="T9" fmla="*/ 345 h 399"/>
                <a:gd name="T10" fmla="*/ 44 w 376"/>
                <a:gd name="T11" fmla="*/ 326 h 399"/>
                <a:gd name="T12" fmla="*/ 63 w 376"/>
                <a:gd name="T13" fmla="*/ 304 h 399"/>
                <a:gd name="T14" fmla="*/ 85 w 376"/>
                <a:gd name="T15" fmla="*/ 280 h 399"/>
                <a:gd name="T16" fmla="*/ 109 w 376"/>
                <a:gd name="T17" fmla="*/ 252 h 399"/>
                <a:gd name="T18" fmla="*/ 135 w 376"/>
                <a:gd name="T19" fmla="*/ 223 h 399"/>
                <a:gd name="T20" fmla="*/ 164 w 376"/>
                <a:gd name="T21" fmla="*/ 192 h 399"/>
                <a:gd name="T22" fmla="*/ 194 w 376"/>
                <a:gd name="T23" fmla="*/ 160 h 399"/>
                <a:gd name="T24" fmla="*/ 227 w 376"/>
                <a:gd name="T25" fmla="*/ 128 h 399"/>
                <a:gd name="T26" fmla="*/ 262 w 376"/>
                <a:gd name="T27" fmla="*/ 95 h 399"/>
                <a:gd name="T28" fmla="*/ 299 w 376"/>
                <a:gd name="T29" fmla="*/ 63 h 399"/>
                <a:gd name="T30" fmla="*/ 337 w 376"/>
                <a:gd name="T31" fmla="*/ 31 h 399"/>
                <a:gd name="T32" fmla="*/ 376 w 376"/>
                <a:gd name="T33" fmla="*/ 0 h 399"/>
                <a:gd name="T34" fmla="*/ 374 w 376"/>
                <a:gd name="T35" fmla="*/ 3 h 399"/>
                <a:gd name="T36" fmla="*/ 369 w 376"/>
                <a:gd name="T37" fmla="*/ 12 h 399"/>
                <a:gd name="T38" fmla="*/ 360 w 376"/>
                <a:gd name="T39" fmla="*/ 27 h 399"/>
                <a:gd name="T40" fmla="*/ 348 w 376"/>
                <a:gd name="T41" fmla="*/ 47 h 399"/>
                <a:gd name="T42" fmla="*/ 333 w 376"/>
                <a:gd name="T43" fmla="*/ 71 h 399"/>
                <a:gd name="T44" fmla="*/ 316 w 376"/>
                <a:gd name="T45" fmla="*/ 98 h 399"/>
                <a:gd name="T46" fmla="*/ 295 w 376"/>
                <a:gd name="T47" fmla="*/ 128 h 399"/>
                <a:gd name="T48" fmla="*/ 273 w 376"/>
                <a:gd name="T49" fmla="*/ 159 h 399"/>
                <a:gd name="T50" fmla="*/ 249 w 376"/>
                <a:gd name="T51" fmla="*/ 192 h 399"/>
                <a:gd name="T52" fmla="*/ 224 w 376"/>
                <a:gd name="T53" fmla="*/ 225 h 399"/>
                <a:gd name="T54" fmla="*/ 196 w 376"/>
                <a:gd name="T55" fmla="*/ 259 h 399"/>
                <a:gd name="T56" fmla="*/ 167 w 376"/>
                <a:gd name="T57" fmla="*/ 291 h 399"/>
                <a:gd name="T58" fmla="*/ 139 w 376"/>
                <a:gd name="T59" fmla="*/ 322 h 399"/>
                <a:gd name="T60" fmla="*/ 108 w 376"/>
                <a:gd name="T61" fmla="*/ 351 h 399"/>
                <a:gd name="T62" fmla="*/ 76 w 376"/>
                <a:gd name="T63" fmla="*/ 376 h 399"/>
                <a:gd name="T64" fmla="*/ 45 w 376"/>
                <a:gd name="T65" fmla="*/ 398 h 399"/>
                <a:gd name="T66" fmla="*/ 44 w 376"/>
                <a:gd name="T67" fmla="*/ 398 h 399"/>
                <a:gd name="T68" fmla="*/ 41 w 376"/>
                <a:gd name="T69" fmla="*/ 398 h 399"/>
                <a:gd name="T70" fmla="*/ 36 w 376"/>
                <a:gd name="T71" fmla="*/ 399 h 399"/>
                <a:gd name="T72" fmla="*/ 29 w 376"/>
                <a:gd name="T73" fmla="*/ 398 h 399"/>
                <a:gd name="T74" fmla="*/ 22 w 376"/>
                <a:gd name="T75" fmla="*/ 397 h 399"/>
                <a:gd name="T76" fmla="*/ 14 w 376"/>
                <a:gd name="T77" fmla="*/ 394 h 399"/>
                <a:gd name="T78" fmla="*/ 7 w 376"/>
                <a:gd name="T79" fmla="*/ 389 h 399"/>
                <a:gd name="T80" fmla="*/ 0 w 376"/>
                <a:gd name="T81" fmla="*/ 382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76" h="399">
                  <a:moveTo>
                    <a:pt x="0" y="382"/>
                  </a:moveTo>
                  <a:lnTo>
                    <a:pt x="3" y="380"/>
                  </a:lnTo>
                  <a:lnTo>
                    <a:pt x="7" y="373"/>
                  </a:lnTo>
                  <a:lnTo>
                    <a:pt x="17" y="360"/>
                  </a:lnTo>
                  <a:lnTo>
                    <a:pt x="29" y="345"/>
                  </a:lnTo>
                  <a:lnTo>
                    <a:pt x="44" y="326"/>
                  </a:lnTo>
                  <a:lnTo>
                    <a:pt x="63" y="304"/>
                  </a:lnTo>
                  <a:lnTo>
                    <a:pt x="85" y="280"/>
                  </a:lnTo>
                  <a:lnTo>
                    <a:pt x="109" y="252"/>
                  </a:lnTo>
                  <a:lnTo>
                    <a:pt x="135" y="223"/>
                  </a:lnTo>
                  <a:lnTo>
                    <a:pt x="164" y="192"/>
                  </a:lnTo>
                  <a:lnTo>
                    <a:pt x="194" y="160"/>
                  </a:lnTo>
                  <a:lnTo>
                    <a:pt x="227" y="128"/>
                  </a:lnTo>
                  <a:lnTo>
                    <a:pt x="262" y="95"/>
                  </a:lnTo>
                  <a:lnTo>
                    <a:pt x="299" y="63"/>
                  </a:lnTo>
                  <a:lnTo>
                    <a:pt x="337" y="31"/>
                  </a:lnTo>
                  <a:lnTo>
                    <a:pt x="376" y="0"/>
                  </a:lnTo>
                  <a:lnTo>
                    <a:pt x="374" y="3"/>
                  </a:lnTo>
                  <a:lnTo>
                    <a:pt x="369" y="12"/>
                  </a:lnTo>
                  <a:lnTo>
                    <a:pt x="360" y="27"/>
                  </a:lnTo>
                  <a:lnTo>
                    <a:pt x="348" y="47"/>
                  </a:lnTo>
                  <a:lnTo>
                    <a:pt x="333" y="71"/>
                  </a:lnTo>
                  <a:lnTo>
                    <a:pt x="316" y="98"/>
                  </a:lnTo>
                  <a:lnTo>
                    <a:pt x="295" y="128"/>
                  </a:lnTo>
                  <a:lnTo>
                    <a:pt x="273" y="159"/>
                  </a:lnTo>
                  <a:lnTo>
                    <a:pt x="249" y="192"/>
                  </a:lnTo>
                  <a:lnTo>
                    <a:pt x="224" y="225"/>
                  </a:lnTo>
                  <a:lnTo>
                    <a:pt x="196" y="259"/>
                  </a:lnTo>
                  <a:lnTo>
                    <a:pt x="167" y="291"/>
                  </a:lnTo>
                  <a:lnTo>
                    <a:pt x="139" y="322"/>
                  </a:lnTo>
                  <a:lnTo>
                    <a:pt x="108" y="351"/>
                  </a:lnTo>
                  <a:lnTo>
                    <a:pt x="76" y="376"/>
                  </a:lnTo>
                  <a:lnTo>
                    <a:pt x="45" y="398"/>
                  </a:lnTo>
                  <a:lnTo>
                    <a:pt x="44" y="398"/>
                  </a:lnTo>
                  <a:lnTo>
                    <a:pt x="41" y="398"/>
                  </a:lnTo>
                  <a:lnTo>
                    <a:pt x="36" y="399"/>
                  </a:lnTo>
                  <a:lnTo>
                    <a:pt x="29" y="398"/>
                  </a:lnTo>
                  <a:lnTo>
                    <a:pt x="22" y="397"/>
                  </a:lnTo>
                  <a:lnTo>
                    <a:pt x="14" y="394"/>
                  </a:lnTo>
                  <a:lnTo>
                    <a:pt x="7" y="389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6" name="Freeform 34"/>
            <p:cNvSpPr>
              <a:spLocks/>
            </p:cNvSpPr>
            <p:nvPr/>
          </p:nvSpPr>
          <p:spPr bwMode="auto">
            <a:xfrm>
              <a:off x="4632" y="858"/>
              <a:ext cx="69" cy="17"/>
            </a:xfrm>
            <a:custGeom>
              <a:avLst/>
              <a:gdLst>
                <a:gd name="T0" fmla="*/ 7 w 280"/>
                <a:gd name="T1" fmla="*/ 0 h 85"/>
                <a:gd name="T2" fmla="*/ 6 w 280"/>
                <a:gd name="T3" fmla="*/ 13 h 85"/>
                <a:gd name="T4" fmla="*/ 4 w 280"/>
                <a:gd name="T5" fmla="*/ 24 h 85"/>
                <a:gd name="T6" fmla="*/ 2 w 280"/>
                <a:gd name="T7" fmla="*/ 37 h 85"/>
                <a:gd name="T8" fmla="*/ 0 w 280"/>
                <a:gd name="T9" fmla="*/ 50 h 85"/>
                <a:gd name="T10" fmla="*/ 14 w 280"/>
                <a:gd name="T11" fmla="*/ 54 h 85"/>
                <a:gd name="T12" fmla="*/ 28 w 280"/>
                <a:gd name="T13" fmla="*/ 58 h 85"/>
                <a:gd name="T14" fmla="*/ 42 w 280"/>
                <a:gd name="T15" fmla="*/ 61 h 85"/>
                <a:gd name="T16" fmla="*/ 57 w 280"/>
                <a:gd name="T17" fmla="*/ 66 h 85"/>
                <a:gd name="T18" fmla="*/ 71 w 280"/>
                <a:gd name="T19" fmla="*/ 69 h 85"/>
                <a:gd name="T20" fmla="*/ 86 w 280"/>
                <a:gd name="T21" fmla="*/ 71 h 85"/>
                <a:gd name="T22" fmla="*/ 103 w 280"/>
                <a:gd name="T23" fmla="*/ 75 h 85"/>
                <a:gd name="T24" fmla="*/ 119 w 280"/>
                <a:gd name="T25" fmla="*/ 77 h 85"/>
                <a:gd name="T26" fmla="*/ 135 w 280"/>
                <a:gd name="T27" fmla="*/ 80 h 85"/>
                <a:gd name="T28" fmla="*/ 151 w 280"/>
                <a:gd name="T29" fmla="*/ 82 h 85"/>
                <a:gd name="T30" fmla="*/ 168 w 280"/>
                <a:gd name="T31" fmla="*/ 84 h 85"/>
                <a:gd name="T32" fmla="*/ 184 w 280"/>
                <a:gd name="T33" fmla="*/ 85 h 85"/>
                <a:gd name="T34" fmla="*/ 202 w 280"/>
                <a:gd name="T35" fmla="*/ 85 h 85"/>
                <a:gd name="T36" fmla="*/ 219 w 280"/>
                <a:gd name="T37" fmla="*/ 85 h 85"/>
                <a:gd name="T38" fmla="*/ 236 w 280"/>
                <a:gd name="T39" fmla="*/ 85 h 85"/>
                <a:gd name="T40" fmla="*/ 253 w 280"/>
                <a:gd name="T41" fmla="*/ 84 h 85"/>
                <a:gd name="T42" fmla="*/ 258 w 280"/>
                <a:gd name="T43" fmla="*/ 82 h 85"/>
                <a:gd name="T44" fmla="*/ 267 w 280"/>
                <a:gd name="T45" fmla="*/ 75 h 85"/>
                <a:gd name="T46" fmla="*/ 275 w 280"/>
                <a:gd name="T47" fmla="*/ 62 h 85"/>
                <a:gd name="T48" fmla="*/ 280 w 280"/>
                <a:gd name="T49" fmla="*/ 45 h 85"/>
                <a:gd name="T50" fmla="*/ 279 w 280"/>
                <a:gd name="T51" fmla="*/ 45 h 85"/>
                <a:gd name="T52" fmla="*/ 275 w 280"/>
                <a:gd name="T53" fmla="*/ 44 h 85"/>
                <a:gd name="T54" fmla="*/ 270 w 280"/>
                <a:gd name="T55" fmla="*/ 42 h 85"/>
                <a:gd name="T56" fmla="*/ 262 w 280"/>
                <a:gd name="T57" fmla="*/ 40 h 85"/>
                <a:gd name="T58" fmla="*/ 252 w 280"/>
                <a:gd name="T59" fmla="*/ 37 h 85"/>
                <a:gd name="T60" fmla="*/ 240 w 280"/>
                <a:gd name="T61" fmla="*/ 35 h 85"/>
                <a:gd name="T62" fmla="*/ 226 w 280"/>
                <a:gd name="T63" fmla="*/ 31 h 85"/>
                <a:gd name="T64" fmla="*/ 210 w 280"/>
                <a:gd name="T65" fmla="*/ 28 h 85"/>
                <a:gd name="T66" fmla="*/ 191 w 280"/>
                <a:gd name="T67" fmla="*/ 24 h 85"/>
                <a:gd name="T68" fmla="*/ 171 w 280"/>
                <a:gd name="T69" fmla="*/ 21 h 85"/>
                <a:gd name="T70" fmla="*/ 149 w 280"/>
                <a:gd name="T71" fmla="*/ 16 h 85"/>
                <a:gd name="T72" fmla="*/ 124 w 280"/>
                <a:gd name="T73" fmla="*/ 13 h 85"/>
                <a:gd name="T74" fmla="*/ 98 w 280"/>
                <a:gd name="T75" fmla="*/ 9 h 85"/>
                <a:gd name="T76" fmla="*/ 69 w 280"/>
                <a:gd name="T77" fmla="*/ 6 h 85"/>
                <a:gd name="T78" fmla="*/ 39 w 280"/>
                <a:gd name="T79" fmla="*/ 2 h 85"/>
                <a:gd name="T80" fmla="*/ 7 w 280"/>
                <a:gd name="T8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0" h="85">
                  <a:moveTo>
                    <a:pt x="7" y="0"/>
                  </a:moveTo>
                  <a:lnTo>
                    <a:pt x="6" y="13"/>
                  </a:lnTo>
                  <a:lnTo>
                    <a:pt x="4" y="24"/>
                  </a:lnTo>
                  <a:lnTo>
                    <a:pt x="2" y="37"/>
                  </a:lnTo>
                  <a:lnTo>
                    <a:pt x="0" y="50"/>
                  </a:lnTo>
                  <a:lnTo>
                    <a:pt x="14" y="54"/>
                  </a:lnTo>
                  <a:lnTo>
                    <a:pt x="28" y="58"/>
                  </a:lnTo>
                  <a:lnTo>
                    <a:pt x="42" y="61"/>
                  </a:lnTo>
                  <a:lnTo>
                    <a:pt x="57" y="66"/>
                  </a:lnTo>
                  <a:lnTo>
                    <a:pt x="71" y="69"/>
                  </a:lnTo>
                  <a:lnTo>
                    <a:pt x="86" y="71"/>
                  </a:lnTo>
                  <a:lnTo>
                    <a:pt x="103" y="75"/>
                  </a:lnTo>
                  <a:lnTo>
                    <a:pt x="119" y="77"/>
                  </a:lnTo>
                  <a:lnTo>
                    <a:pt x="135" y="80"/>
                  </a:lnTo>
                  <a:lnTo>
                    <a:pt x="151" y="82"/>
                  </a:lnTo>
                  <a:lnTo>
                    <a:pt x="168" y="84"/>
                  </a:lnTo>
                  <a:lnTo>
                    <a:pt x="184" y="85"/>
                  </a:lnTo>
                  <a:lnTo>
                    <a:pt x="202" y="85"/>
                  </a:lnTo>
                  <a:lnTo>
                    <a:pt x="219" y="85"/>
                  </a:lnTo>
                  <a:lnTo>
                    <a:pt x="236" y="85"/>
                  </a:lnTo>
                  <a:lnTo>
                    <a:pt x="253" y="84"/>
                  </a:lnTo>
                  <a:lnTo>
                    <a:pt x="258" y="82"/>
                  </a:lnTo>
                  <a:lnTo>
                    <a:pt x="267" y="75"/>
                  </a:lnTo>
                  <a:lnTo>
                    <a:pt x="275" y="62"/>
                  </a:lnTo>
                  <a:lnTo>
                    <a:pt x="280" y="45"/>
                  </a:lnTo>
                  <a:lnTo>
                    <a:pt x="279" y="45"/>
                  </a:lnTo>
                  <a:lnTo>
                    <a:pt x="275" y="44"/>
                  </a:lnTo>
                  <a:lnTo>
                    <a:pt x="270" y="42"/>
                  </a:lnTo>
                  <a:lnTo>
                    <a:pt x="262" y="40"/>
                  </a:lnTo>
                  <a:lnTo>
                    <a:pt x="252" y="37"/>
                  </a:lnTo>
                  <a:lnTo>
                    <a:pt x="240" y="35"/>
                  </a:lnTo>
                  <a:lnTo>
                    <a:pt x="226" y="31"/>
                  </a:lnTo>
                  <a:lnTo>
                    <a:pt x="210" y="28"/>
                  </a:lnTo>
                  <a:lnTo>
                    <a:pt x="191" y="24"/>
                  </a:lnTo>
                  <a:lnTo>
                    <a:pt x="171" y="21"/>
                  </a:lnTo>
                  <a:lnTo>
                    <a:pt x="149" y="16"/>
                  </a:lnTo>
                  <a:lnTo>
                    <a:pt x="124" y="13"/>
                  </a:lnTo>
                  <a:lnTo>
                    <a:pt x="98" y="9"/>
                  </a:lnTo>
                  <a:lnTo>
                    <a:pt x="69" y="6"/>
                  </a:lnTo>
                  <a:lnTo>
                    <a:pt x="39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7" name="Freeform 35"/>
            <p:cNvSpPr>
              <a:spLocks/>
            </p:cNvSpPr>
            <p:nvPr/>
          </p:nvSpPr>
          <p:spPr bwMode="auto">
            <a:xfrm>
              <a:off x="4599" y="856"/>
              <a:ext cx="35" cy="12"/>
            </a:xfrm>
            <a:custGeom>
              <a:avLst/>
              <a:gdLst>
                <a:gd name="T0" fmla="*/ 0 w 144"/>
                <a:gd name="T1" fmla="*/ 0 h 58"/>
                <a:gd name="T2" fmla="*/ 2 w 144"/>
                <a:gd name="T3" fmla="*/ 1 h 58"/>
                <a:gd name="T4" fmla="*/ 10 w 144"/>
                <a:gd name="T5" fmla="*/ 6 h 58"/>
                <a:gd name="T6" fmla="*/ 22 w 144"/>
                <a:gd name="T7" fmla="*/ 12 h 58"/>
                <a:gd name="T8" fmla="*/ 38 w 144"/>
                <a:gd name="T9" fmla="*/ 18 h 58"/>
                <a:gd name="T10" fmla="*/ 58 w 144"/>
                <a:gd name="T11" fmla="*/ 28 h 58"/>
                <a:gd name="T12" fmla="*/ 81 w 144"/>
                <a:gd name="T13" fmla="*/ 37 h 58"/>
                <a:gd name="T14" fmla="*/ 108 w 144"/>
                <a:gd name="T15" fmla="*/ 47 h 58"/>
                <a:gd name="T16" fmla="*/ 137 w 144"/>
                <a:gd name="T17" fmla="*/ 58 h 58"/>
                <a:gd name="T18" fmla="*/ 139 w 144"/>
                <a:gd name="T19" fmla="*/ 45 h 58"/>
                <a:gd name="T20" fmla="*/ 141 w 144"/>
                <a:gd name="T21" fmla="*/ 32 h 58"/>
                <a:gd name="T22" fmla="*/ 143 w 144"/>
                <a:gd name="T23" fmla="*/ 21 h 58"/>
                <a:gd name="T24" fmla="*/ 144 w 144"/>
                <a:gd name="T25" fmla="*/ 8 h 58"/>
                <a:gd name="T26" fmla="*/ 128 w 144"/>
                <a:gd name="T27" fmla="*/ 7 h 58"/>
                <a:gd name="T28" fmla="*/ 111 w 144"/>
                <a:gd name="T29" fmla="*/ 6 h 58"/>
                <a:gd name="T30" fmla="*/ 93 w 144"/>
                <a:gd name="T31" fmla="*/ 5 h 58"/>
                <a:gd name="T32" fmla="*/ 75 w 144"/>
                <a:gd name="T33" fmla="*/ 3 h 58"/>
                <a:gd name="T34" fmla="*/ 56 w 144"/>
                <a:gd name="T35" fmla="*/ 2 h 58"/>
                <a:gd name="T36" fmla="*/ 38 w 144"/>
                <a:gd name="T37" fmla="*/ 1 h 58"/>
                <a:gd name="T38" fmla="*/ 20 w 144"/>
                <a:gd name="T39" fmla="*/ 0 h 58"/>
                <a:gd name="T40" fmla="*/ 0 w 144"/>
                <a:gd name="T4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58">
                  <a:moveTo>
                    <a:pt x="0" y="0"/>
                  </a:moveTo>
                  <a:lnTo>
                    <a:pt x="2" y="1"/>
                  </a:lnTo>
                  <a:lnTo>
                    <a:pt x="10" y="6"/>
                  </a:lnTo>
                  <a:lnTo>
                    <a:pt x="22" y="12"/>
                  </a:lnTo>
                  <a:lnTo>
                    <a:pt x="38" y="18"/>
                  </a:lnTo>
                  <a:lnTo>
                    <a:pt x="58" y="28"/>
                  </a:lnTo>
                  <a:lnTo>
                    <a:pt x="81" y="37"/>
                  </a:lnTo>
                  <a:lnTo>
                    <a:pt x="108" y="47"/>
                  </a:lnTo>
                  <a:lnTo>
                    <a:pt x="137" y="58"/>
                  </a:lnTo>
                  <a:lnTo>
                    <a:pt x="139" y="45"/>
                  </a:lnTo>
                  <a:lnTo>
                    <a:pt x="141" y="32"/>
                  </a:lnTo>
                  <a:lnTo>
                    <a:pt x="143" y="21"/>
                  </a:lnTo>
                  <a:lnTo>
                    <a:pt x="144" y="8"/>
                  </a:lnTo>
                  <a:lnTo>
                    <a:pt x="128" y="7"/>
                  </a:lnTo>
                  <a:lnTo>
                    <a:pt x="111" y="6"/>
                  </a:lnTo>
                  <a:lnTo>
                    <a:pt x="93" y="5"/>
                  </a:lnTo>
                  <a:lnTo>
                    <a:pt x="75" y="3"/>
                  </a:lnTo>
                  <a:lnTo>
                    <a:pt x="56" y="2"/>
                  </a:lnTo>
                  <a:lnTo>
                    <a:pt x="38" y="1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8" name="Freeform 36"/>
            <p:cNvSpPr>
              <a:spLocks/>
            </p:cNvSpPr>
            <p:nvPr/>
          </p:nvSpPr>
          <p:spPr bwMode="auto">
            <a:xfrm>
              <a:off x="4621" y="729"/>
              <a:ext cx="31" cy="64"/>
            </a:xfrm>
            <a:custGeom>
              <a:avLst/>
              <a:gdLst>
                <a:gd name="T0" fmla="*/ 124 w 124"/>
                <a:gd name="T1" fmla="*/ 6 h 310"/>
                <a:gd name="T2" fmla="*/ 83 w 124"/>
                <a:gd name="T3" fmla="*/ 0 h 310"/>
                <a:gd name="T4" fmla="*/ 82 w 124"/>
                <a:gd name="T5" fmla="*/ 4 h 310"/>
                <a:gd name="T6" fmla="*/ 77 w 124"/>
                <a:gd name="T7" fmla="*/ 16 h 310"/>
                <a:gd name="T8" fmla="*/ 71 w 124"/>
                <a:gd name="T9" fmla="*/ 36 h 310"/>
                <a:gd name="T10" fmla="*/ 61 w 124"/>
                <a:gd name="T11" fmla="*/ 61 h 310"/>
                <a:gd name="T12" fmla="*/ 49 w 124"/>
                <a:gd name="T13" fmla="*/ 91 h 310"/>
                <a:gd name="T14" fmla="*/ 35 w 124"/>
                <a:gd name="T15" fmla="*/ 125 h 310"/>
                <a:gd name="T16" fmla="*/ 19 w 124"/>
                <a:gd name="T17" fmla="*/ 165 h 310"/>
                <a:gd name="T18" fmla="*/ 0 w 124"/>
                <a:gd name="T19" fmla="*/ 205 h 310"/>
                <a:gd name="T20" fmla="*/ 8 w 124"/>
                <a:gd name="T21" fmla="*/ 230 h 310"/>
                <a:gd name="T22" fmla="*/ 16 w 124"/>
                <a:gd name="T23" fmla="*/ 257 h 310"/>
                <a:gd name="T24" fmla="*/ 24 w 124"/>
                <a:gd name="T25" fmla="*/ 283 h 310"/>
                <a:gd name="T26" fmla="*/ 31 w 124"/>
                <a:gd name="T27" fmla="*/ 310 h 310"/>
                <a:gd name="T28" fmla="*/ 53 w 124"/>
                <a:gd name="T29" fmla="*/ 252 h 310"/>
                <a:gd name="T30" fmla="*/ 72 w 124"/>
                <a:gd name="T31" fmla="*/ 197 h 310"/>
                <a:gd name="T32" fmla="*/ 88 w 124"/>
                <a:gd name="T33" fmla="*/ 145 h 310"/>
                <a:gd name="T34" fmla="*/ 101 w 124"/>
                <a:gd name="T35" fmla="*/ 99 h 310"/>
                <a:gd name="T36" fmla="*/ 111 w 124"/>
                <a:gd name="T37" fmla="*/ 61 h 310"/>
                <a:gd name="T38" fmla="*/ 118 w 124"/>
                <a:gd name="T39" fmla="*/ 31 h 310"/>
                <a:gd name="T40" fmla="*/ 122 w 124"/>
                <a:gd name="T41" fmla="*/ 13 h 310"/>
                <a:gd name="T42" fmla="*/ 124 w 124"/>
                <a:gd name="T43" fmla="*/ 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4" h="310">
                  <a:moveTo>
                    <a:pt x="124" y="6"/>
                  </a:moveTo>
                  <a:lnTo>
                    <a:pt x="83" y="0"/>
                  </a:lnTo>
                  <a:lnTo>
                    <a:pt x="82" y="4"/>
                  </a:lnTo>
                  <a:lnTo>
                    <a:pt x="77" y="16"/>
                  </a:lnTo>
                  <a:lnTo>
                    <a:pt x="71" y="36"/>
                  </a:lnTo>
                  <a:lnTo>
                    <a:pt x="61" y="61"/>
                  </a:lnTo>
                  <a:lnTo>
                    <a:pt x="49" y="91"/>
                  </a:lnTo>
                  <a:lnTo>
                    <a:pt x="35" y="125"/>
                  </a:lnTo>
                  <a:lnTo>
                    <a:pt x="19" y="165"/>
                  </a:lnTo>
                  <a:lnTo>
                    <a:pt x="0" y="205"/>
                  </a:lnTo>
                  <a:lnTo>
                    <a:pt x="8" y="230"/>
                  </a:lnTo>
                  <a:lnTo>
                    <a:pt x="16" y="257"/>
                  </a:lnTo>
                  <a:lnTo>
                    <a:pt x="24" y="283"/>
                  </a:lnTo>
                  <a:lnTo>
                    <a:pt x="31" y="310"/>
                  </a:lnTo>
                  <a:lnTo>
                    <a:pt x="53" y="252"/>
                  </a:lnTo>
                  <a:lnTo>
                    <a:pt x="72" y="197"/>
                  </a:lnTo>
                  <a:lnTo>
                    <a:pt x="88" y="145"/>
                  </a:lnTo>
                  <a:lnTo>
                    <a:pt x="101" y="99"/>
                  </a:lnTo>
                  <a:lnTo>
                    <a:pt x="111" y="61"/>
                  </a:lnTo>
                  <a:lnTo>
                    <a:pt x="118" y="31"/>
                  </a:lnTo>
                  <a:lnTo>
                    <a:pt x="122" y="13"/>
                  </a:lnTo>
                  <a:lnTo>
                    <a:pt x="12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9" name="Freeform 37"/>
            <p:cNvSpPr>
              <a:spLocks/>
            </p:cNvSpPr>
            <p:nvPr/>
          </p:nvSpPr>
          <p:spPr bwMode="auto">
            <a:xfrm>
              <a:off x="4381" y="771"/>
              <a:ext cx="248" cy="96"/>
            </a:xfrm>
            <a:custGeom>
              <a:avLst/>
              <a:gdLst>
                <a:gd name="T0" fmla="*/ 661 w 1013"/>
                <a:gd name="T1" fmla="*/ 367 h 461"/>
                <a:gd name="T2" fmla="*/ 567 w 1013"/>
                <a:gd name="T3" fmla="*/ 359 h 461"/>
                <a:gd name="T4" fmla="*/ 459 w 1013"/>
                <a:gd name="T5" fmla="*/ 336 h 461"/>
                <a:gd name="T6" fmla="*/ 349 w 1013"/>
                <a:gd name="T7" fmla="*/ 302 h 461"/>
                <a:gd name="T8" fmla="*/ 242 w 1013"/>
                <a:gd name="T9" fmla="*/ 263 h 461"/>
                <a:gd name="T10" fmla="*/ 148 w 1013"/>
                <a:gd name="T11" fmla="*/ 223 h 461"/>
                <a:gd name="T12" fmla="*/ 78 w 1013"/>
                <a:gd name="T13" fmla="*/ 192 h 461"/>
                <a:gd name="T14" fmla="*/ 39 w 1013"/>
                <a:gd name="T15" fmla="*/ 174 h 461"/>
                <a:gd name="T16" fmla="*/ 32 w 1013"/>
                <a:gd name="T17" fmla="*/ 170 h 461"/>
                <a:gd name="T18" fmla="*/ 22 w 1013"/>
                <a:gd name="T19" fmla="*/ 168 h 461"/>
                <a:gd name="T20" fmla="*/ 8 w 1013"/>
                <a:gd name="T21" fmla="*/ 169 h 461"/>
                <a:gd name="T22" fmla="*/ 0 w 1013"/>
                <a:gd name="T23" fmla="*/ 178 h 461"/>
                <a:gd name="T24" fmla="*/ 7 w 1013"/>
                <a:gd name="T25" fmla="*/ 198 h 461"/>
                <a:gd name="T26" fmla="*/ 52 w 1013"/>
                <a:gd name="T27" fmla="*/ 231 h 461"/>
                <a:gd name="T28" fmla="*/ 130 w 1013"/>
                <a:gd name="T29" fmla="*/ 278 h 461"/>
                <a:gd name="T30" fmla="*/ 234 w 1013"/>
                <a:gd name="T31" fmla="*/ 332 h 461"/>
                <a:gd name="T32" fmla="*/ 351 w 1013"/>
                <a:gd name="T33" fmla="*/ 384 h 461"/>
                <a:gd name="T34" fmla="*/ 473 w 1013"/>
                <a:gd name="T35" fmla="*/ 427 h 461"/>
                <a:gd name="T36" fmla="*/ 590 w 1013"/>
                <a:gd name="T37" fmla="*/ 455 h 461"/>
                <a:gd name="T38" fmla="*/ 692 w 1013"/>
                <a:gd name="T39" fmla="*/ 460 h 461"/>
                <a:gd name="T40" fmla="*/ 758 w 1013"/>
                <a:gd name="T41" fmla="*/ 442 h 461"/>
                <a:gd name="T42" fmla="*/ 801 w 1013"/>
                <a:gd name="T43" fmla="*/ 417 h 461"/>
                <a:gd name="T44" fmla="*/ 843 w 1013"/>
                <a:gd name="T45" fmla="*/ 384 h 461"/>
                <a:gd name="T46" fmla="*/ 881 w 1013"/>
                <a:gd name="T47" fmla="*/ 342 h 461"/>
                <a:gd name="T48" fmla="*/ 916 w 1013"/>
                <a:gd name="T49" fmla="*/ 295 h 461"/>
                <a:gd name="T50" fmla="*/ 947 w 1013"/>
                <a:gd name="T51" fmla="*/ 243 h 461"/>
                <a:gd name="T52" fmla="*/ 975 w 1013"/>
                <a:gd name="T53" fmla="*/ 189 h 461"/>
                <a:gd name="T54" fmla="*/ 1002 w 1013"/>
                <a:gd name="T55" fmla="*/ 132 h 461"/>
                <a:gd name="T56" fmla="*/ 1006 w 1013"/>
                <a:gd name="T57" fmla="*/ 78 h 461"/>
                <a:gd name="T58" fmla="*/ 990 w 1013"/>
                <a:gd name="T59" fmla="*/ 25 h 461"/>
                <a:gd name="T60" fmla="*/ 968 w 1013"/>
                <a:gd name="T61" fmla="*/ 29 h 461"/>
                <a:gd name="T62" fmla="*/ 939 w 1013"/>
                <a:gd name="T63" fmla="*/ 89 h 461"/>
                <a:gd name="T64" fmla="*/ 906 w 1013"/>
                <a:gd name="T65" fmla="*/ 147 h 461"/>
                <a:gd name="T66" fmla="*/ 872 w 1013"/>
                <a:gd name="T67" fmla="*/ 204 h 461"/>
                <a:gd name="T68" fmla="*/ 835 w 1013"/>
                <a:gd name="T69" fmla="*/ 256 h 461"/>
                <a:gd name="T70" fmla="*/ 798 w 1013"/>
                <a:gd name="T71" fmla="*/ 299 h 461"/>
                <a:gd name="T72" fmla="*/ 759 w 1013"/>
                <a:gd name="T73" fmla="*/ 334 h 461"/>
                <a:gd name="T74" fmla="*/ 720 w 1013"/>
                <a:gd name="T75" fmla="*/ 357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13" h="461">
                  <a:moveTo>
                    <a:pt x="700" y="363"/>
                  </a:moveTo>
                  <a:lnTo>
                    <a:pt x="661" y="367"/>
                  </a:lnTo>
                  <a:lnTo>
                    <a:pt x="616" y="366"/>
                  </a:lnTo>
                  <a:lnTo>
                    <a:pt x="567" y="359"/>
                  </a:lnTo>
                  <a:lnTo>
                    <a:pt x="515" y="349"/>
                  </a:lnTo>
                  <a:lnTo>
                    <a:pt x="459" y="336"/>
                  </a:lnTo>
                  <a:lnTo>
                    <a:pt x="404" y="319"/>
                  </a:lnTo>
                  <a:lnTo>
                    <a:pt x="349" y="302"/>
                  </a:lnTo>
                  <a:lnTo>
                    <a:pt x="295" y="282"/>
                  </a:lnTo>
                  <a:lnTo>
                    <a:pt x="242" y="263"/>
                  </a:lnTo>
                  <a:lnTo>
                    <a:pt x="193" y="242"/>
                  </a:lnTo>
                  <a:lnTo>
                    <a:pt x="148" y="223"/>
                  </a:lnTo>
                  <a:lnTo>
                    <a:pt x="110" y="207"/>
                  </a:lnTo>
                  <a:lnTo>
                    <a:pt x="78" y="192"/>
                  </a:lnTo>
                  <a:lnTo>
                    <a:pt x="54" y="182"/>
                  </a:lnTo>
                  <a:lnTo>
                    <a:pt x="39" y="174"/>
                  </a:lnTo>
                  <a:lnTo>
                    <a:pt x="33" y="172"/>
                  </a:lnTo>
                  <a:lnTo>
                    <a:pt x="32" y="170"/>
                  </a:lnTo>
                  <a:lnTo>
                    <a:pt x="28" y="169"/>
                  </a:lnTo>
                  <a:lnTo>
                    <a:pt x="22" y="168"/>
                  </a:lnTo>
                  <a:lnTo>
                    <a:pt x="15" y="168"/>
                  </a:lnTo>
                  <a:lnTo>
                    <a:pt x="8" y="169"/>
                  </a:lnTo>
                  <a:lnTo>
                    <a:pt x="2" y="172"/>
                  </a:lnTo>
                  <a:lnTo>
                    <a:pt x="0" y="178"/>
                  </a:lnTo>
                  <a:lnTo>
                    <a:pt x="0" y="189"/>
                  </a:lnTo>
                  <a:lnTo>
                    <a:pt x="7" y="198"/>
                  </a:lnTo>
                  <a:lnTo>
                    <a:pt x="24" y="213"/>
                  </a:lnTo>
                  <a:lnTo>
                    <a:pt x="52" y="231"/>
                  </a:lnTo>
                  <a:lnTo>
                    <a:pt x="87" y="253"/>
                  </a:lnTo>
                  <a:lnTo>
                    <a:pt x="130" y="278"/>
                  </a:lnTo>
                  <a:lnTo>
                    <a:pt x="180" y="304"/>
                  </a:lnTo>
                  <a:lnTo>
                    <a:pt x="234" y="332"/>
                  </a:lnTo>
                  <a:lnTo>
                    <a:pt x="291" y="358"/>
                  </a:lnTo>
                  <a:lnTo>
                    <a:pt x="351" y="384"/>
                  </a:lnTo>
                  <a:lnTo>
                    <a:pt x="412" y="407"/>
                  </a:lnTo>
                  <a:lnTo>
                    <a:pt x="473" y="427"/>
                  </a:lnTo>
                  <a:lnTo>
                    <a:pt x="533" y="443"/>
                  </a:lnTo>
                  <a:lnTo>
                    <a:pt x="590" y="455"/>
                  </a:lnTo>
                  <a:lnTo>
                    <a:pt x="644" y="461"/>
                  </a:lnTo>
                  <a:lnTo>
                    <a:pt x="692" y="460"/>
                  </a:lnTo>
                  <a:lnTo>
                    <a:pt x="735" y="451"/>
                  </a:lnTo>
                  <a:lnTo>
                    <a:pt x="758" y="442"/>
                  </a:lnTo>
                  <a:lnTo>
                    <a:pt x="781" y="431"/>
                  </a:lnTo>
                  <a:lnTo>
                    <a:pt x="801" y="417"/>
                  </a:lnTo>
                  <a:lnTo>
                    <a:pt x="822" y="401"/>
                  </a:lnTo>
                  <a:lnTo>
                    <a:pt x="843" y="384"/>
                  </a:lnTo>
                  <a:lnTo>
                    <a:pt x="861" y="364"/>
                  </a:lnTo>
                  <a:lnTo>
                    <a:pt x="881" y="342"/>
                  </a:lnTo>
                  <a:lnTo>
                    <a:pt x="898" y="319"/>
                  </a:lnTo>
                  <a:lnTo>
                    <a:pt x="916" y="295"/>
                  </a:lnTo>
                  <a:lnTo>
                    <a:pt x="932" y="269"/>
                  </a:lnTo>
                  <a:lnTo>
                    <a:pt x="947" y="243"/>
                  </a:lnTo>
                  <a:lnTo>
                    <a:pt x="962" y="216"/>
                  </a:lnTo>
                  <a:lnTo>
                    <a:pt x="975" y="189"/>
                  </a:lnTo>
                  <a:lnTo>
                    <a:pt x="989" y="161"/>
                  </a:lnTo>
                  <a:lnTo>
                    <a:pt x="1002" y="132"/>
                  </a:lnTo>
                  <a:lnTo>
                    <a:pt x="1013" y="105"/>
                  </a:lnTo>
                  <a:lnTo>
                    <a:pt x="1006" y="78"/>
                  </a:lnTo>
                  <a:lnTo>
                    <a:pt x="998" y="52"/>
                  </a:lnTo>
                  <a:lnTo>
                    <a:pt x="990" y="25"/>
                  </a:lnTo>
                  <a:lnTo>
                    <a:pt x="982" y="0"/>
                  </a:lnTo>
                  <a:lnTo>
                    <a:pt x="968" y="29"/>
                  </a:lnTo>
                  <a:lnTo>
                    <a:pt x="954" y="59"/>
                  </a:lnTo>
                  <a:lnTo>
                    <a:pt x="939" y="89"/>
                  </a:lnTo>
                  <a:lnTo>
                    <a:pt x="922" y="119"/>
                  </a:lnTo>
                  <a:lnTo>
                    <a:pt x="906" y="147"/>
                  </a:lnTo>
                  <a:lnTo>
                    <a:pt x="889" y="176"/>
                  </a:lnTo>
                  <a:lnTo>
                    <a:pt x="872" y="204"/>
                  </a:lnTo>
                  <a:lnTo>
                    <a:pt x="853" y="230"/>
                  </a:lnTo>
                  <a:lnTo>
                    <a:pt x="835" y="256"/>
                  </a:lnTo>
                  <a:lnTo>
                    <a:pt x="816" y="279"/>
                  </a:lnTo>
                  <a:lnTo>
                    <a:pt x="798" y="299"/>
                  </a:lnTo>
                  <a:lnTo>
                    <a:pt x="778" y="318"/>
                  </a:lnTo>
                  <a:lnTo>
                    <a:pt x="759" y="334"/>
                  </a:lnTo>
                  <a:lnTo>
                    <a:pt x="739" y="347"/>
                  </a:lnTo>
                  <a:lnTo>
                    <a:pt x="720" y="357"/>
                  </a:lnTo>
                  <a:lnTo>
                    <a:pt x="700" y="3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0" name="Freeform 38"/>
            <p:cNvSpPr>
              <a:spLocks/>
            </p:cNvSpPr>
            <p:nvPr/>
          </p:nvSpPr>
          <p:spPr bwMode="auto">
            <a:xfrm>
              <a:off x="4365" y="582"/>
              <a:ext cx="85" cy="62"/>
            </a:xfrm>
            <a:custGeom>
              <a:avLst/>
              <a:gdLst>
                <a:gd name="T0" fmla="*/ 351 w 351"/>
                <a:gd name="T1" fmla="*/ 302 h 302"/>
                <a:gd name="T2" fmla="*/ 328 w 351"/>
                <a:gd name="T3" fmla="*/ 272 h 302"/>
                <a:gd name="T4" fmla="*/ 306 w 351"/>
                <a:gd name="T5" fmla="*/ 243 h 302"/>
                <a:gd name="T6" fmla="*/ 286 w 351"/>
                <a:gd name="T7" fmla="*/ 215 h 302"/>
                <a:gd name="T8" fmla="*/ 267 w 351"/>
                <a:gd name="T9" fmla="*/ 188 h 302"/>
                <a:gd name="T10" fmla="*/ 249 w 351"/>
                <a:gd name="T11" fmla="*/ 162 h 302"/>
                <a:gd name="T12" fmla="*/ 233 w 351"/>
                <a:gd name="T13" fmla="*/ 137 h 302"/>
                <a:gd name="T14" fmla="*/ 218 w 351"/>
                <a:gd name="T15" fmla="*/ 114 h 302"/>
                <a:gd name="T16" fmla="*/ 205 w 351"/>
                <a:gd name="T17" fmla="*/ 92 h 302"/>
                <a:gd name="T18" fmla="*/ 192 w 351"/>
                <a:gd name="T19" fmla="*/ 71 h 302"/>
                <a:gd name="T20" fmla="*/ 182 w 351"/>
                <a:gd name="T21" fmla="*/ 54 h 302"/>
                <a:gd name="T22" fmla="*/ 174 w 351"/>
                <a:gd name="T23" fmla="*/ 38 h 302"/>
                <a:gd name="T24" fmla="*/ 166 w 351"/>
                <a:gd name="T25" fmla="*/ 25 h 302"/>
                <a:gd name="T26" fmla="*/ 160 w 351"/>
                <a:gd name="T27" fmla="*/ 14 h 302"/>
                <a:gd name="T28" fmla="*/ 157 w 351"/>
                <a:gd name="T29" fmla="*/ 7 h 302"/>
                <a:gd name="T30" fmla="*/ 154 w 351"/>
                <a:gd name="T31" fmla="*/ 1 h 302"/>
                <a:gd name="T32" fmla="*/ 153 w 351"/>
                <a:gd name="T33" fmla="*/ 0 h 302"/>
                <a:gd name="T34" fmla="*/ 139 w 351"/>
                <a:gd name="T35" fmla="*/ 37 h 302"/>
                <a:gd name="T36" fmla="*/ 123 w 351"/>
                <a:gd name="T37" fmla="*/ 74 h 302"/>
                <a:gd name="T38" fmla="*/ 107 w 351"/>
                <a:gd name="T39" fmla="*/ 111 h 302"/>
                <a:gd name="T40" fmla="*/ 88 w 351"/>
                <a:gd name="T41" fmla="*/ 147 h 302"/>
                <a:gd name="T42" fmla="*/ 68 w 351"/>
                <a:gd name="T43" fmla="*/ 184 h 302"/>
                <a:gd name="T44" fmla="*/ 46 w 351"/>
                <a:gd name="T45" fmla="*/ 220 h 302"/>
                <a:gd name="T46" fmla="*/ 24 w 351"/>
                <a:gd name="T47" fmla="*/ 256 h 302"/>
                <a:gd name="T48" fmla="*/ 0 w 351"/>
                <a:gd name="T49" fmla="*/ 291 h 302"/>
                <a:gd name="T50" fmla="*/ 19 w 351"/>
                <a:gd name="T51" fmla="*/ 289 h 302"/>
                <a:gd name="T52" fmla="*/ 37 w 351"/>
                <a:gd name="T53" fmla="*/ 286 h 302"/>
                <a:gd name="T54" fmla="*/ 55 w 351"/>
                <a:gd name="T55" fmla="*/ 285 h 302"/>
                <a:gd name="T56" fmla="*/ 74 w 351"/>
                <a:gd name="T57" fmla="*/ 282 h 302"/>
                <a:gd name="T58" fmla="*/ 92 w 351"/>
                <a:gd name="T59" fmla="*/ 281 h 302"/>
                <a:gd name="T60" fmla="*/ 111 w 351"/>
                <a:gd name="T61" fmla="*/ 281 h 302"/>
                <a:gd name="T62" fmla="*/ 129 w 351"/>
                <a:gd name="T63" fmla="*/ 280 h 302"/>
                <a:gd name="T64" fmla="*/ 148 w 351"/>
                <a:gd name="T65" fmla="*/ 280 h 302"/>
                <a:gd name="T66" fmla="*/ 160 w 351"/>
                <a:gd name="T67" fmla="*/ 280 h 302"/>
                <a:gd name="T68" fmla="*/ 174 w 351"/>
                <a:gd name="T69" fmla="*/ 280 h 302"/>
                <a:gd name="T70" fmla="*/ 187 w 351"/>
                <a:gd name="T71" fmla="*/ 281 h 302"/>
                <a:gd name="T72" fmla="*/ 199 w 351"/>
                <a:gd name="T73" fmla="*/ 281 h 302"/>
                <a:gd name="T74" fmla="*/ 213 w 351"/>
                <a:gd name="T75" fmla="*/ 282 h 302"/>
                <a:gd name="T76" fmla="*/ 226 w 351"/>
                <a:gd name="T77" fmla="*/ 283 h 302"/>
                <a:gd name="T78" fmla="*/ 238 w 351"/>
                <a:gd name="T79" fmla="*/ 285 h 302"/>
                <a:gd name="T80" fmla="*/ 251 w 351"/>
                <a:gd name="T81" fmla="*/ 286 h 302"/>
                <a:gd name="T82" fmla="*/ 264 w 351"/>
                <a:gd name="T83" fmla="*/ 287 h 302"/>
                <a:gd name="T84" fmla="*/ 277 w 351"/>
                <a:gd name="T85" fmla="*/ 289 h 302"/>
                <a:gd name="T86" fmla="*/ 289 w 351"/>
                <a:gd name="T87" fmla="*/ 290 h 302"/>
                <a:gd name="T88" fmla="*/ 302 w 351"/>
                <a:gd name="T89" fmla="*/ 293 h 302"/>
                <a:gd name="T90" fmla="*/ 315 w 351"/>
                <a:gd name="T91" fmla="*/ 295 h 302"/>
                <a:gd name="T92" fmla="*/ 327 w 351"/>
                <a:gd name="T93" fmla="*/ 297 h 302"/>
                <a:gd name="T94" fmla="*/ 339 w 351"/>
                <a:gd name="T95" fmla="*/ 299 h 302"/>
                <a:gd name="T96" fmla="*/ 351 w 351"/>
                <a:gd name="T97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302">
                  <a:moveTo>
                    <a:pt x="351" y="302"/>
                  </a:moveTo>
                  <a:lnTo>
                    <a:pt x="328" y="272"/>
                  </a:lnTo>
                  <a:lnTo>
                    <a:pt x="306" y="243"/>
                  </a:lnTo>
                  <a:lnTo>
                    <a:pt x="286" y="215"/>
                  </a:lnTo>
                  <a:lnTo>
                    <a:pt x="267" y="188"/>
                  </a:lnTo>
                  <a:lnTo>
                    <a:pt x="249" y="162"/>
                  </a:lnTo>
                  <a:lnTo>
                    <a:pt x="233" y="137"/>
                  </a:lnTo>
                  <a:lnTo>
                    <a:pt x="218" y="114"/>
                  </a:lnTo>
                  <a:lnTo>
                    <a:pt x="205" y="92"/>
                  </a:lnTo>
                  <a:lnTo>
                    <a:pt x="192" y="71"/>
                  </a:lnTo>
                  <a:lnTo>
                    <a:pt x="182" y="54"/>
                  </a:lnTo>
                  <a:lnTo>
                    <a:pt x="174" y="38"/>
                  </a:lnTo>
                  <a:lnTo>
                    <a:pt x="166" y="25"/>
                  </a:lnTo>
                  <a:lnTo>
                    <a:pt x="160" y="14"/>
                  </a:lnTo>
                  <a:lnTo>
                    <a:pt x="157" y="7"/>
                  </a:lnTo>
                  <a:lnTo>
                    <a:pt x="154" y="1"/>
                  </a:lnTo>
                  <a:lnTo>
                    <a:pt x="153" y="0"/>
                  </a:lnTo>
                  <a:lnTo>
                    <a:pt x="139" y="37"/>
                  </a:lnTo>
                  <a:lnTo>
                    <a:pt x="123" y="74"/>
                  </a:lnTo>
                  <a:lnTo>
                    <a:pt x="107" y="111"/>
                  </a:lnTo>
                  <a:lnTo>
                    <a:pt x="88" y="147"/>
                  </a:lnTo>
                  <a:lnTo>
                    <a:pt x="68" y="184"/>
                  </a:lnTo>
                  <a:lnTo>
                    <a:pt x="46" y="220"/>
                  </a:lnTo>
                  <a:lnTo>
                    <a:pt x="24" y="256"/>
                  </a:lnTo>
                  <a:lnTo>
                    <a:pt x="0" y="291"/>
                  </a:lnTo>
                  <a:lnTo>
                    <a:pt x="19" y="289"/>
                  </a:lnTo>
                  <a:lnTo>
                    <a:pt x="37" y="286"/>
                  </a:lnTo>
                  <a:lnTo>
                    <a:pt x="55" y="285"/>
                  </a:lnTo>
                  <a:lnTo>
                    <a:pt x="74" y="282"/>
                  </a:lnTo>
                  <a:lnTo>
                    <a:pt x="92" y="281"/>
                  </a:lnTo>
                  <a:lnTo>
                    <a:pt x="111" y="281"/>
                  </a:lnTo>
                  <a:lnTo>
                    <a:pt x="129" y="280"/>
                  </a:lnTo>
                  <a:lnTo>
                    <a:pt x="148" y="280"/>
                  </a:lnTo>
                  <a:lnTo>
                    <a:pt x="160" y="280"/>
                  </a:lnTo>
                  <a:lnTo>
                    <a:pt x="174" y="280"/>
                  </a:lnTo>
                  <a:lnTo>
                    <a:pt x="187" y="281"/>
                  </a:lnTo>
                  <a:lnTo>
                    <a:pt x="199" y="281"/>
                  </a:lnTo>
                  <a:lnTo>
                    <a:pt x="213" y="282"/>
                  </a:lnTo>
                  <a:lnTo>
                    <a:pt x="226" y="283"/>
                  </a:lnTo>
                  <a:lnTo>
                    <a:pt x="238" y="285"/>
                  </a:lnTo>
                  <a:lnTo>
                    <a:pt x="251" y="286"/>
                  </a:lnTo>
                  <a:lnTo>
                    <a:pt x="264" y="287"/>
                  </a:lnTo>
                  <a:lnTo>
                    <a:pt x="277" y="289"/>
                  </a:lnTo>
                  <a:lnTo>
                    <a:pt x="289" y="290"/>
                  </a:lnTo>
                  <a:lnTo>
                    <a:pt x="302" y="293"/>
                  </a:lnTo>
                  <a:lnTo>
                    <a:pt x="315" y="295"/>
                  </a:lnTo>
                  <a:lnTo>
                    <a:pt x="327" y="297"/>
                  </a:lnTo>
                  <a:lnTo>
                    <a:pt x="339" y="299"/>
                  </a:lnTo>
                  <a:lnTo>
                    <a:pt x="351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1" name="Freeform 39"/>
            <p:cNvSpPr>
              <a:spLocks/>
            </p:cNvSpPr>
            <p:nvPr/>
          </p:nvSpPr>
          <p:spPr bwMode="auto">
            <a:xfrm>
              <a:off x="4184" y="640"/>
              <a:ext cx="353" cy="272"/>
            </a:xfrm>
            <a:custGeom>
              <a:avLst/>
              <a:gdLst>
                <a:gd name="T0" fmla="*/ 1076 w 1442"/>
                <a:gd name="T1" fmla="*/ 19 h 1318"/>
                <a:gd name="T2" fmla="*/ 1052 w 1442"/>
                <a:gd name="T3" fmla="*/ 15 h 1318"/>
                <a:gd name="T4" fmla="*/ 1026 w 1442"/>
                <a:gd name="T5" fmla="*/ 10 h 1318"/>
                <a:gd name="T6" fmla="*/ 1001 w 1442"/>
                <a:gd name="T7" fmla="*/ 7 h 1318"/>
                <a:gd name="T8" fmla="*/ 975 w 1442"/>
                <a:gd name="T9" fmla="*/ 5 h 1318"/>
                <a:gd name="T10" fmla="*/ 950 w 1442"/>
                <a:gd name="T11" fmla="*/ 2 h 1318"/>
                <a:gd name="T12" fmla="*/ 924 w 1442"/>
                <a:gd name="T13" fmla="*/ 1 h 1318"/>
                <a:gd name="T14" fmla="*/ 897 w 1442"/>
                <a:gd name="T15" fmla="*/ 0 h 1318"/>
                <a:gd name="T16" fmla="*/ 866 w 1442"/>
                <a:gd name="T17" fmla="*/ 0 h 1318"/>
                <a:gd name="T18" fmla="*/ 829 w 1442"/>
                <a:gd name="T19" fmla="*/ 1 h 1318"/>
                <a:gd name="T20" fmla="*/ 792 w 1442"/>
                <a:gd name="T21" fmla="*/ 5 h 1318"/>
                <a:gd name="T22" fmla="*/ 756 w 1442"/>
                <a:gd name="T23" fmla="*/ 9 h 1318"/>
                <a:gd name="T24" fmla="*/ 684 w 1442"/>
                <a:gd name="T25" fmla="*/ 84 h 1318"/>
                <a:gd name="T26" fmla="*/ 568 w 1442"/>
                <a:gd name="T27" fmla="*/ 223 h 1318"/>
                <a:gd name="T28" fmla="*/ 446 w 1442"/>
                <a:gd name="T29" fmla="*/ 350 h 1318"/>
                <a:gd name="T30" fmla="*/ 324 w 1442"/>
                <a:gd name="T31" fmla="*/ 464 h 1318"/>
                <a:gd name="T32" fmla="*/ 212 w 1442"/>
                <a:gd name="T33" fmla="*/ 560 h 1318"/>
                <a:gd name="T34" fmla="*/ 116 w 1442"/>
                <a:gd name="T35" fmla="*/ 637 h 1318"/>
                <a:gd name="T36" fmla="*/ 45 w 1442"/>
                <a:gd name="T37" fmla="*/ 690 h 1318"/>
                <a:gd name="T38" fmla="*/ 6 w 1442"/>
                <a:gd name="T39" fmla="*/ 719 h 1318"/>
                <a:gd name="T40" fmla="*/ 78 w 1442"/>
                <a:gd name="T41" fmla="*/ 757 h 1318"/>
                <a:gd name="T42" fmla="*/ 218 w 1442"/>
                <a:gd name="T43" fmla="*/ 841 h 1318"/>
                <a:gd name="T44" fmla="*/ 334 w 1442"/>
                <a:gd name="T45" fmla="*/ 936 h 1318"/>
                <a:gd name="T46" fmla="*/ 428 w 1442"/>
                <a:gd name="T47" fmla="*/ 1035 h 1318"/>
                <a:gd name="T48" fmla="*/ 502 w 1442"/>
                <a:gd name="T49" fmla="*/ 1131 h 1318"/>
                <a:gd name="T50" fmla="*/ 556 w 1442"/>
                <a:gd name="T51" fmla="*/ 1214 h 1318"/>
                <a:gd name="T52" fmla="*/ 591 w 1442"/>
                <a:gd name="T53" fmla="*/ 1277 h 1318"/>
                <a:gd name="T54" fmla="*/ 608 w 1442"/>
                <a:gd name="T55" fmla="*/ 1313 h 1318"/>
                <a:gd name="T56" fmla="*/ 631 w 1442"/>
                <a:gd name="T57" fmla="*/ 1306 h 1318"/>
                <a:gd name="T58" fmla="*/ 671 w 1442"/>
                <a:gd name="T59" fmla="*/ 1283 h 1318"/>
                <a:gd name="T60" fmla="*/ 709 w 1442"/>
                <a:gd name="T61" fmla="*/ 1259 h 1318"/>
                <a:gd name="T62" fmla="*/ 747 w 1442"/>
                <a:gd name="T63" fmla="*/ 1236 h 1318"/>
                <a:gd name="T64" fmla="*/ 783 w 1442"/>
                <a:gd name="T65" fmla="*/ 1212 h 1318"/>
                <a:gd name="T66" fmla="*/ 818 w 1442"/>
                <a:gd name="T67" fmla="*/ 1188 h 1318"/>
                <a:gd name="T68" fmla="*/ 851 w 1442"/>
                <a:gd name="T69" fmla="*/ 1163 h 1318"/>
                <a:gd name="T70" fmla="*/ 883 w 1442"/>
                <a:gd name="T71" fmla="*/ 1139 h 1318"/>
                <a:gd name="T72" fmla="*/ 937 w 1442"/>
                <a:gd name="T73" fmla="*/ 1097 h 1318"/>
                <a:gd name="T74" fmla="*/ 1010 w 1442"/>
                <a:gd name="T75" fmla="*/ 1035 h 1318"/>
                <a:gd name="T76" fmla="*/ 1075 w 1442"/>
                <a:gd name="T77" fmla="*/ 974 h 1318"/>
                <a:gd name="T78" fmla="*/ 1132 w 1442"/>
                <a:gd name="T79" fmla="*/ 915 h 1318"/>
                <a:gd name="T80" fmla="*/ 1183 w 1442"/>
                <a:gd name="T81" fmla="*/ 855 h 1318"/>
                <a:gd name="T82" fmla="*/ 1229 w 1442"/>
                <a:gd name="T83" fmla="*/ 797 h 1318"/>
                <a:gd name="T84" fmla="*/ 1268 w 1442"/>
                <a:gd name="T85" fmla="*/ 741 h 1318"/>
                <a:gd name="T86" fmla="*/ 1304 w 1442"/>
                <a:gd name="T87" fmla="*/ 688 h 1318"/>
                <a:gd name="T88" fmla="*/ 1356 w 1442"/>
                <a:gd name="T89" fmla="*/ 592 h 1318"/>
                <a:gd name="T90" fmla="*/ 1406 w 1442"/>
                <a:gd name="T91" fmla="*/ 472 h 1318"/>
                <a:gd name="T92" fmla="*/ 1432 w 1442"/>
                <a:gd name="T93" fmla="*/ 385 h 1318"/>
                <a:gd name="T94" fmla="*/ 1441 w 1442"/>
                <a:gd name="T95" fmla="*/ 336 h 1318"/>
                <a:gd name="T96" fmla="*/ 1415 w 1442"/>
                <a:gd name="T97" fmla="*/ 316 h 1318"/>
                <a:gd name="T98" fmla="*/ 1364 w 1442"/>
                <a:gd name="T99" fmla="*/ 283 h 1318"/>
                <a:gd name="T100" fmla="*/ 1315 w 1442"/>
                <a:gd name="T101" fmla="*/ 248 h 1318"/>
                <a:gd name="T102" fmla="*/ 1268 w 1442"/>
                <a:gd name="T103" fmla="*/ 210 h 1318"/>
                <a:gd name="T104" fmla="*/ 1223 w 1442"/>
                <a:gd name="T105" fmla="*/ 169 h 1318"/>
                <a:gd name="T106" fmla="*/ 1182 w 1442"/>
                <a:gd name="T107" fmla="*/ 128 h 1318"/>
                <a:gd name="T108" fmla="*/ 1142 w 1442"/>
                <a:gd name="T109" fmla="*/ 85 h 1318"/>
                <a:gd name="T110" fmla="*/ 1106 w 1442"/>
                <a:gd name="T111" fmla="*/ 43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42" h="1318">
                  <a:moveTo>
                    <a:pt x="1088" y="22"/>
                  </a:moveTo>
                  <a:lnTo>
                    <a:pt x="1076" y="19"/>
                  </a:lnTo>
                  <a:lnTo>
                    <a:pt x="1064" y="17"/>
                  </a:lnTo>
                  <a:lnTo>
                    <a:pt x="1052" y="15"/>
                  </a:lnTo>
                  <a:lnTo>
                    <a:pt x="1039" y="13"/>
                  </a:lnTo>
                  <a:lnTo>
                    <a:pt x="1026" y="10"/>
                  </a:lnTo>
                  <a:lnTo>
                    <a:pt x="1014" y="9"/>
                  </a:lnTo>
                  <a:lnTo>
                    <a:pt x="1001" y="7"/>
                  </a:lnTo>
                  <a:lnTo>
                    <a:pt x="988" y="6"/>
                  </a:lnTo>
                  <a:lnTo>
                    <a:pt x="975" y="5"/>
                  </a:lnTo>
                  <a:lnTo>
                    <a:pt x="963" y="3"/>
                  </a:lnTo>
                  <a:lnTo>
                    <a:pt x="950" y="2"/>
                  </a:lnTo>
                  <a:lnTo>
                    <a:pt x="936" y="1"/>
                  </a:lnTo>
                  <a:lnTo>
                    <a:pt x="924" y="1"/>
                  </a:lnTo>
                  <a:lnTo>
                    <a:pt x="911" y="0"/>
                  </a:lnTo>
                  <a:lnTo>
                    <a:pt x="897" y="0"/>
                  </a:lnTo>
                  <a:lnTo>
                    <a:pt x="885" y="0"/>
                  </a:lnTo>
                  <a:lnTo>
                    <a:pt x="866" y="0"/>
                  </a:lnTo>
                  <a:lnTo>
                    <a:pt x="848" y="1"/>
                  </a:lnTo>
                  <a:lnTo>
                    <a:pt x="829" y="1"/>
                  </a:lnTo>
                  <a:lnTo>
                    <a:pt x="811" y="2"/>
                  </a:lnTo>
                  <a:lnTo>
                    <a:pt x="792" y="5"/>
                  </a:lnTo>
                  <a:lnTo>
                    <a:pt x="774" y="6"/>
                  </a:lnTo>
                  <a:lnTo>
                    <a:pt x="756" y="9"/>
                  </a:lnTo>
                  <a:lnTo>
                    <a:pt x="737" y="11"/>
                  </a:lnTo>
                  <a:lnTo>
                    <a:pt x="684" y="84"/>
                  </a:lnTo>
                  <a:lnTo>
                    <a:pt x="627" y="154"/>
                  </a:lnTo>
                  <a:lnTo>
                    <a:pt x="568" y="223"/>
                  </a:lnTo>
                  <a:lnTo>
                    <a:pt x="507" y="288"/>
                  </a:lnTo>
                  <a:lnTo>
                    <a:pt x="446" y="350"/>
                  </a:lnTo>
                  <a:lnTo>
                    <a:pt x="384" y="409"/>
                  </a:lnTo>
                  <a:lnTo>
                    <a:pt x="324" y="464"/>
                  </a:lnTo>
                  <a:lnTo>
                    <a:pt x="266" y="514"/>
                  </a:lnTo>
                  <a:lnTo>
                    <a:pt x="212" y="560"/>
                  </a:lnTo>
                  <a:lnTo>
                    <a:pt x="161" y="601"/>
                  </a:lnTo>
                  <a:lnTo>
                    <a:pt x="116" y="637"/>
                  </a:lnTo>
                  <a:lnTo>
                    <a:pt x="77" y="667"/>
                  </a:lnTo>
                  <a:lnTo>
                    <a:pt x="45" y="690"/>
                  </a:lnTo>
                  <a:lnTo>
                    <a:pt x="21" y="707"/>
                  </a:lnTo>
                  <a:lnTo>
                    <a:pt x="6" y="719"/>
                  </a:lnTo>
                  <a:lnTo>
                    <a:pt x="0" y="722"/>
                  </a:lnTo>
                  <a:lnTo>
                    <a:pt x="78" y="757"/>
                  </a:lnTo>
                  <a:lnTo>
                    <a:pt x="151" y="797"/>
                  </a:lnTo>
                  <a:lnTo>
                    <a:pt x="218" y="841"/>
                  </a:lnTo>
                  <a:lnTo>
                    <a:pt x="278" y="888"/>
                  </a:lnTo>
                  <a:lnTo>
                    <a:pt x="334" y="936"/>
                  </a:lnTo>
                  <a:lnTo>
                    <a:pt x="384" y="986"/>
                  </a:lnTo>
                  <a:lnTo>
                    <a:pt x="428" y="1035"/>
                  </a:lnTo>
                  <a:lnTo>
                    <a:pt x="468" y="1084"/>
                  </a:lnTo>
                  <a:lnTo>
                    <a:pt x="502" y="1131"/>
                  </a:lnTo>
                  <a:lnTo>
                    <a:pt x="531" y="1175"/>
                  </a:lnTo>
                  <a:lnTo>
                    <a:pt x="556" y="1214"/>
                  </a:lnTo>
                  <a:lnTo>
                    <a:pt x="576" y="1249"/>
                  </a:lnTo>
                  <a:lnTo>
                    <a:pt x="591" y="1277"/>
                  </a:lnTo>
                  <a:lnTo>
                    <a:pt x="602" y="1299"/>
                  </a:lnTo>
                  <a:lnTo>
                    <a:pt x="608" y="1313"/>
                  </a:lnTo>
                  <a:lnTo>
                    <a:pt x="610" y="1318"/>
                  </a:lnTo>
                  <a:lnTo>
                    <a:pt x="631" y="1306"/>
                  </a:lnTo>
                  <a:lnTo>
                    <a:pt x="651" y="1295"/>
                  </a:lnTo>
                  <a:lnTo>
                    <a:pt x="671" y="1283"/>
                  </a:lnTo>
                  <a:lnTo>
                    <a:pt x="691" y="1270"/>
                  </a:lnTo>
                  <a:lnTo>
                    <a:pt x="709" y="1259"/>
                  </a:lnTo>
                  <a:lnTo>
                    <a:pt x="729" y="1247"/>
                  </a:lnTo>
                  <a:lnTo>
                    <a:pt x="747" y="1236"/>
                  </a:lnTo>
                  <a:lnTo>
                    <a:pt x="766" y="1223"/>
                  </a:lnTo>
                  <a:lnTo>
                    <a:pt x="783" y="1212"/>
                  </a:lnTo>
                  <a:lnTo>
                    <a:pt x="800" y="1200"/>
                  </a:lnTo>
                  <a:lnTo>
                    <a:pt x="818" y="1188"/>
                  </a:lnTo>
                  <a:lnTo>
                    <a:pt x="835" y="1176"/>
                  </a:lnTo>
                  <a:lnTo>
                    <a:pt x="851" y="1163"/>
                  </a:lnTo>
                  <a:lnTo>
                    <a:pt x="867" y="1152"/>
                  </a:lnTo>
                  <a:lnTo>
                    <a:pt x="883" y="1139"/>
                  </a:lnTo>
                  <a:lnTo>
                    <a:pt x="899" y="1128"/>
                  </a:lnTo>
                  <a:lnTo>
                    <a:pt x="937" y="1097"/>
                  </a:lnTo>
                  <a:lnTo>
                    <a:pt x="974" y="1067"/>
                  </a:lnTo>
                  <a:lnTo>
                    <a:pt x="1010" y="1035"/>
                  </a:lnTo>
                  <a:lnTo>
                    <a:pt x="1042" y="1006"/>
                  </a:lnTo>
                  <a:lnTo>
                    <a:pt x="1075" y="974"/>
                  </a:lnTo>
                  <a:lnTo>
                    <a:pt x="1103" y="944"/>
                  </a:lnTo>
                  <a:lnTo>
                    <a:pt x="1132" y="915"/>
                  </a:lnTo>
                  <a:lnTo>
                    <a:pt x="1159" y="885"/>
                  </a:lnTo>
                  <a:lnTo>
                    <a:pt x="1183" y="855"/>
                  </a:lnTo>
                  <a:lnTo>
                    <a:pt x="1207" y="826"/>
                  </a:lnTo>
                  <a:lnTo>
                    <a:pt x="1229" y="797"/>
                  </a:lnTo>
                  <a:lnTo>
                    <a:pt x="1250" y="769"/>
                  </a:lnTo>
                  <a:lnTo>
                    <a:pt x="1268" y="741"/>
                  </a:lnTo>
                  <a:lnTo>
                    <a:pt x="1286" y="714"/>
                  </a:lnTo>
                  <a:lnTo>
                    <a:pt x="1304" y="688"/>
                  </a:lnTo>
                  <a:lnTo>
                    <a:pt x="1319" y="661"/>
                  </a:lnTo>
                  <a:lnTo>
                    <a:pt x="1356" y="592"/>
                  </a:lnTo>
                  <a:lnTo>
                    <a:pt x="1384" y="529"/>
                  </a:lnTo>
                  <a:lnTo>
                    <a:pt x="1406" y="472"/>
                  </a:lnTo>
                  <a:lnTo>
                    <a:pt x="1422" y="424"/>
                  </a:lnTo>
                  <a:lnTo>
                    <a:pt x="1432" y="385"/>
                  </a:lnTo>
                  <a:lnTo>
                    <a:pt x="1438" y="355"/>
                  </a:lnTo>
                  <a:lnTo>
                    <a:pt x="1441" y="336"/>
                  </a:lnTo>
                  <a:lnTo>
                    <a:pt x="1442" y="331"/>
                  </a:lnTo>
                  <a:lnTo>
                    <a:pt x="1415" y="316"/>
                  </a:lnTo>
                  <a:lnTo>
                    <a:pt x="1389" y="299"/>
                  </a:lnTo>
                  <a:lnTo>
                    <a:pt x="1364" y="283"/>
                  </a:lnTo>
                  <a:lnTo>
                    <a:pt x="1339" y="265"/>
                  </a:lnTo>
                  <a:lnTo>
                    <a:pt x="1315" y="248"/>
                  </a:lnTo>
                  <a:lnTo>
                    <a:pt x="1291" y="228"/>
                  </a:lnTo>
                  <a:lnTo>
                    <a:pt x="1268" y="210"/>
                  </a:lnTo>
                  <a:lnTo>
                    <a:pt x="1245" y="189"/>
                  </a:lnTo>
                  <a:lnTo>
                    <a:pt x="1223" y="169"/>
                  </a:lnTo>
                  <a:lnTo>
                    <a:pt x="1202" y="149"/>
                  </a:lnTo>
                  <a:lnTo>
                    <a:pt x="1182" y="128"/>
                  </a:lnTo>
                  <a:lnTo>
                    <a:pt x="1161" y="106"/>
                  </a:lnTo>
                  <a:lnTo>
                    <a:pt x="1142" y="85"/>
                  </a:lnTo>
                  <a:lnTo>
                    <a:pt x="1124" y="64"/>
                  </a:lnTo>
                  <a:lnTo>
                    <a:pt x="1106" y="43"/>
                  </a:lnTo>
                  <a:lnTo>
                    <a:pt x="108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2" name="Freeform 40"/>
            <p:cNvSpPr>
              <a:spLocks/>
            </p:cNvSpPr>
            <p:nvPr/>
          </p:nvSpPr>
          <p:spPr bwMode="auto">
            <a:xfrm>
              <a:off x="4388" y="613"/>
              <a:ext cx="35" cy="28"/>
            </a:xfrm>
            <a:custGeom>
              <a:avLst/>
              <a:gdLst>
                <a:gd name="T0" fmla="*/ 139 w 139"/>
                <a:gd name="T1" fmla="*/ 133 h 133"/>
                <a:gd name="T2" fmla="*/ 121 w 139"/>
                <a:gd name="T3" fmla="*/ 105 h 133"/>
                <a:gd name="T4" fmla="*/ 106 w 139"/>
                <a:gd name="T5" fmla="*/ 80 h 133"/>
                <a:gd name="T6" fmla="*/ 92 w 139"/>
                <a:gd name="T7" fmla="*/ 56 h 133"/>
                <a:gd name="T8" fmla="*/ 82 w 139"/>
                <a:gd name="T9" fmla="*/ 37 h 133"/>
                <a:gd name="T10" fmla="*/ 74 w 139"/>
                <a:gd name="T11" fmla="*/ 22 h 133"/>
                <a:gd name="T12" fmla="*/ 67 w 139"/>
                <a:gd name="T13" fmla="*/ 10 h 133"/>
                <a:gd name="T14" fmla="*/ 63 w 139"/>
                <a:gd name="T15" fmla="*/ 2 h 133"/>
                <a:gd name="T16" fmla="*/ 62 w 139"/>
                <a:gd name="T17" fmla="*/ 0 h 133"/>
                <a:gd name="T18" fmla="*/ 56 w 139"/>
                <a:gd name="T19" fmla="*/ 16 h 133"/>
                <a:gd name="T20" fmla="*/ 49 w 139"/>
                <a:gd name="T21" fmla="*/ 32 h 133"/>
                <a:gd name="T22" fmla="*/ 42 w 139"/>
                <a:gd name="T23" fmla="*/ 48 h 133"/>
                <a:gd name="T24" fmla="*/ 34 w 139"/>
                <a:gd name="T25" fmla="*/ 65 h 133"/>
                <a:gd name="T26" fmla="*/ 26 w 139"/>
                <a:gd name="T27" fmla="*/ 81 h 133"/>
                <a:gd name="T28" fmla="*/ 18 w 139"/>
                <a:gd name="T29" fmla="*/ 97 h 133"/>
                <a:gd name="T30" fmla="*/ 9 w 139"/>
                <a:gd name="T31" fmla="*/ 113 h 133"/>
                <a:gd name="T32" fmla="*/ 0 w 139"/>
                <a:gd name="T33" fmla="*/ 129 h 133"/>
                <a:gd name="T34" fmla="*/ 7 w 139"/>
                <a:gd name="T35" fmla="*/ 129 h 133"/>
                <a:gd name="T36" fmla="*/ 13 w 139"/>
                <a:gd name="T37" fmla="*/ 128 h 133"/>
                <a:gd name="T38" fmla="*/ 19 w 139"/>
                <a:gd name="T39" fmla="*/ 128 h 133"/>
                <a:gd name="T40" fmla="*/ 25 w 139"/>
                <a:gd name="T41" fmla="*/ 128 h 133"/>
                <a:gd name="T42" fmla="*/ 31 w 139"/>
                <a:gd name="T43" fmla="*/ 128 h 133"/>
                <a:gd name="T44" fmla="*/ 38 w 139"/>
                <a:gd name="T45" fmla="*/ 128 h 133"/>
                <a:gd name="T46" fmla="*/ 44 w 139"/>
                <a:gd name="T47" fmla="*/ 128 h 133"/>
                <a:gd name="T48" fmla="*/ 51 w 139"/>
                <a:gd name="T49" fmla="*/ 128 h 133"/>
                <a:gd name="T50" fmla="*/ 62 w 139"/>
                <a:gd name="T51" fmla="*/ 128 h 133"/>
                <a:gd name="T52" fmla="*/ 72 w 139"/>
                <a:gd name="T53" fmla="*/ 128 h 133"/>
                <a:gd name="T54" fmla="*/ 84 w 139"/>
                <a:gd name="T55" fmla="*/ 128 h 133"/>
                <a:gd name="T56" fmla="*/ 95 w 139"/>
                <a:gd name="T57" fmla="*/ 129 h 133"/>
                <a:gd name="T58" fmla="*/ 107 w 139"/>
                <a:gd name="T59" fmla="*/ 129 h 133"/>
                <a:gd name="T60" fmla="*/ 117 w 139"/>
                <a:gd name="T61" fmla="*/ 130 h 133"/>
                <a:gd name="T62" fmla="*/ 129 w 139"/>
                <a:gd name="T63" fmla="*/ 131 h 133"/>
                <a:gd name="T64" fmla="*/ 139 w 139"/>
                <a:gd name="T6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9" h="133">
                  <a:moveTo>
                    <a:pt x="139" y="133"/>
                  </a:moveTo>
                  <a:lnTo>
                    <a:pt x="121" y="105"/>
                  </a:lnTo>
                  <a:lnTo>
                    <a:pt x="106" y="80"/>
                  </a:lnTo>
                  <a:lnTo>
                    <a:pt x="92" y="56"/>
                  </a:lnTo>
                  <a:lnTo>
                    <a:pt x="82" y="37"/>
                  </a:lnTo>
                  <a:lnTo>
                    <a:pt x="74" y="22"/>
                  </a:lnTo>
                  <a:lnTo>
                    <a:pt x="67" y="10"/>
                  </a:lnTo>
                  <a:lnTo>
                    <a:pt x="63" y="2"/>
                  </a:lnTo>
                  <a:lnTo>
                    <a:pt x="62" y="0"/>
                  </a:lnTo>
                  <a:lnTo>
                    <a:pt x="56" y="16"/>
                  </a:lnTo>
                  <a:lnTo>
                    <a:pt x="49" y="32"/>
                  </a:lnTo>
                  <a:lnTo>
                    <a:pt x="42" y="48"/>
                  </a:lnTo>
                  <a:lnTo>
                    <a:pt x="34" y="65"/>
                  </a:lnTo>
                  <a:lnTo>
                    <a:pt x="26" y="81"/>
                  </a:lnTo>
                  <a:lnTo>
                    <a:pt x="18" y="97"/>
                  </a:lnTo>
                  <a:lnTo>
                    <a:pt x="9" y="113"/>
                  </a:lnTo>
                  <a:lnTo>
                    <a:pt x="0" y="129"/>
                  </a:lnTo>
                  <a:lnTo>
                    <a:pt x="7" y="129"/>
                  </a:lnTo>
                  <a:lnTo>
                    <a:pt x="13" y="128"/>
                  </a:lnTo>
                  <a:lnTo>
                    <a:pt x="19" y="128"/>
                  </a:lnTo>
                  <a:lnTo>
                    <a:pt x="25" y="128"/>
                  </a:lnTo>
                  <a:lnTo>
                    <a:pt x="31" y="128"/>
                  </a:lnTo>
                  <a:lnTo>
                    <a:pt x="38" y="128"/>
                  </a:lnTo>
                  <a:lnTo>
                    <a:pt x="44" y="128"/>
                  </a:lnTo>
                  <a:lnTo>
                    <a:pt x="51" y="128"/>
                  </a:lnTo>
                  <a:lnTo>
                    <a:pt x="62" y="128"/>
                  </a:lnTo>
                  <a:lnTo>
                    <a:pt x="72" y="128"/>
                  </a:lnTo>
                  <a:lnTo>
                    <a:pt x="84" y="128"/>
                  </a:lnTo>
                  <a:lnTo>
                    <a:pt x="95" y="129"/>
                  </a:lnTo>
                  <a:lnTo>
                    <a:pt x="107" y="129"/>
                  </a:lnTo>
                  <a:lnTo>
                    <a:pt x="117" y="130"/>
                  </a:lnTo>
                  <a:lnTo>
                    <a:pt x="129" y="131"/>
                  </a:lnTo>
                  <a:lnTo>
                    <a:pt x="139" y="133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3" name="Freeform 41"/>
            <p:cNvSpPr>
              <a:spLocks/>
            </p:cNvSpPr>
            <p:nvPr/>
          </p:nvSpPr>
          <p:spPr bwMode="auto">
            <a:xfrm>
              <a:off x="4220" y="640"/>
              <a:ext cx="296" cy="251"/>
            </a:xfrm>
            <a:custGeom>
              <a:avLst/>
              <a:gdLst>
                <a:gd name="T0" fmla="*/ 65 w 1207"/>
                <a:gd name="T1" fmla="*/ 736 h 1216"/>
                <a:gd name="T2" fmla="*/ 178 w 1207"/>
                <a:gd name="T3" fmla="*/ 811 h 1216"/>
                <a:gd name="T4" fmla="*/ 272 w 1207"/>
                <a:gd name="T5" fmla="*/ 894 h 1216"/>
                <a:gd name="T6" fmla="*/ 349 w 1207"/>
                <a:gd name="T7" fmla="*/ 979 h 1216"/>
                <a:gd name="T8" fmla="*/ 409 w 1207"/>
                <a:gd name="T9" fmla="*/ 1060 h 1216"/>
                <a:gd name="T10" fmla="*/ 453 w 1207"/>
                <a:gd name="T11" fmla="*/ 1130 h 1216"/>
                <a:gd name="T12" fmla="*/ 482 w 1207"/>
                <a:gd name="T13" fmla="*/ 1183 h 1216"/>
                <a:gd name="T14" fmla="*/ 496 w 1207"/>
                <a:gd name="T15" fmla="*/ 1213 h 1216"/>
                <a:gd name="T16" fmla="*/ 615 w 1207"/>
                <a:gd name="T17" fmla="*/ 1145 h 1216"/>
                <a:gd name="T18" fmla="*/ 810 w 1207"/>
                <a:gd name="T19" fmla="*/ 999 h 1216"/>
                <a:gd name="T20" fmla="*/ 957 w 1207"/>
                <a:gd name="T21" fmla="*/ 853 h 1216"/>
                <a:gd name="T22" fmla="*/ 1063 w 1207"/>
                <a:gd name="T23" fmla="*/ 716 h 1216"/>
                <a:gd name="T24" fmla="*/ 1134 w 1207"/>
                <a:gd name="T25" fmla="*/ 594 h 1216"/>
                <a:gd name="T26" fmla="*/ 1177 w 1207"/>
                <a:gd name="T27" fmla="*/ 493 h 1216"/>
                <a:gd name="T28" fmla="*/ 1199 w 1207"/>
                <a:gd name="T29" fmla="*/ 419 h 1216"/>
                <a:gd name="T30" fmla="*/ 1206 w 1207"/>
                <a:gd name="T31" fmla="*/ 379 h 1216"/>
                <a:gd name="T32" fmla="*/ 1175 w 1207"/>
                <a:gd name="T33" fmla="*/ 355 h 1216"/>
                <a:gd name="T34" fmla="*/ 1113 w 1207"/>
                <a:gd name="T35" fmla="*/ 313 h 1216"/>
                <a:gd name="T36" fmla="*/ 1056 w 1207"/>
                <a:gd name="T37" fmla="*/ 268 h 1216"/>
                <a:gd name="T38" fmla="*/ 1005 w 1207"/>
                <a:gd name="T39" fmla="*/ 220 h 1216"/>
                <a:gd name="T40" fmla="*/ 956 w 1207"/>
                <a:gd name="T41" fmla="*/ 170 h 1216"/>
                <a:gd name="T42" fmla="*/ 914 w 1207"/>
                <a:gd name="T43" fmla="*/ 121 h 1216"/>
                <a:gd name="T44" fmla="*/ 876 w 1207"/>
                <a:gd name="T45" fmla="*/ 72 h 1216"/>
                <a:gd name="T46" fmla="*/ 842 w 1207"/>
                <a:gd name="T47" fmla="*/ 26 h 1216"/>
                <a:gd name="T48" fmla="*/ 817 w 1207"/>
                <a:gd name="T49" fmla="*/ 3 h 1216"/>
                <a:gd name="T50" fmla="*/ 795 w 1207"/>
                <a:gd name="T51" fmla="*/ 1 h 1216"/>
                <a:gd name="T52" fmla="*/ 772 w 1207"/>
                <a:gd name="T53" fmla="*/ 0 h 1216"/>
                <a:gd name="T54" fmla="*/ 750 w 1207"/>
                <a:gd name="T55" fmla="*/ 0 h 1216"/>
                <a:gd name="T56" fmla="*/ 732 w 1207"/>
                <a:gd name="T57" fmla="*/ 0 h 1216"/>
                <a:gd name="T58" fmla="*/ 719 w 1207"/>
                <a:gd name="T59" fmla="*/ 0 h 1216"/>
                <a:gd name="T60" fmla="*/ 707 w 1207"/>
                <a:gd name="T61" fmla="*/ 0 h 1216"/>
                <a:gd name="T62" fmla="*/ 695 w 1207"/>
                <a:gd name="T63" fmla="*/ 1 h 1216"/>
                <a:gd name="T64" fmla="*/ 645 w 1207"/>
                <a:gd name="T65" fmla="*/ 68 h 1216"/>
                <a:gd name="T66" fmla="*/ 546 w 1207"/>
                <a:gd name="T67" fmla="*/ 200 h 1216"/>
                <a:gd name="T68" fmla="*/ 436 w 1207"/>
                <a:gd name="T69" fmla="*/ 324 h 1216"/>
                <a:gd name="T70" fmla="*/ 322 w 1207"/>
                <a:gd name="T71" fmla="*/ 436 h 1216"/>
                <a:gd name="T72" fmla="*/ 212 w 1207"/>
                <a:gd name="T73" fmla="*/ 534 h 1216"/>
                <a:gd name="T74" fmla="*/ 118 w 1207"/>
                <a:gd name="T75" fmla="*/ 614 h 1216"/>
                <a:gd name="T76" fmla="*/ 45 w 1207"/>
                <a:gd name="T77" fmla="*/ 670 h 1216"/>
                <a:gd name="T78" fmla="*/ 6 w 1207"/>
                <a:gd name="T79" fmla="*/ 700 h 1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07" h="1216">
                  <a:moveTo>
                    <a:pt x="0" y="704"/>
                  </a:moveTo>
                  <a:lnTo>
                    <a:pt x="65" y="736"/>
                  </a:lnTo>
                  <a:lnTo>
                    <a:pt x="124" y="772"/>
                  </a:lnTo>
                  <a:lnTo>
                    <a:pt x="178" y="811"/>
                  </a:lnTo>
                  <a:lnTo>
                    <a:pt x="227" y="851"/>
                  </a:lnTo>
                  <a:lnTo>
                    <a:pt x="272" y="894"/>
                  </a:lnTo>
                  <a:lnTo>
                    <a:pt x="314" y="936"/>
                  </a:lnTo>
                  <a:lnTo>
                    <a:pt x="349" y="979"/>
                  </a:lnTo>
                  <a:lnTo>
                    <a:pt x="381" y="1021"/>
                  </a:lnTo>
                  <a:lnTo>
                    <a:pt x="409" y="1060"/>
                  </a:lnTo>
                  <a:lnTo>
                    <a:pt x="433" y="1097"/>
                  </a:lnTo>
                  <a:lnTo>
                    <a:pt x="453" y="1130"/>
                  </a:lnTo>
                  <a:lnTo>
                    <a:pt x="469" y="1159"/>
                  </a:lnTo>
                  <a:lnTo>
                    <a:pt x="482" y="1183"/>
                  </a:lnTo>
                  <a:lnTo>
                    <a:pt x="490" y="1201"/>
                  </a:lnTo>
                  <a:lnTo>
                    <a:pt x="496" y="1213"/>
                  </a:lnTo>
                  <a:lnTo>
                    <a:pt x="497" y="1216"/>
                  </a:lnTo>
                  <a:lnTo>
                    <a:pt x="615" y="1145"/>
                  </a:lnTo>
                  <a:lnTo>
                    <a:pt x="719" y="1072"/>
                  </a:lnTo>
                  <a:lnTo>
                    <a:pt x="810" y="999"/>
                  </a:lnTo>
                  <a:lnTo>
                    <a:pt x="889" y="926"/>
                  </a:lnTo>
                  <a:lnTo>
                    <a:pt x="957" y="853"/>
                  </a:lnTo>
                  <a:lnTo>
                    <a:pt x="1015" y="784"/>
                  </a:lnTo>
                  <a:lnTo>
                    <a:pt x="1063" y="716"/>
                  </a:lnTo>
                  <a:lnTo>
                    <a:pt x="1102" y="653"/>
                  </a:lnTo>
                  <a:lnTo>
                    <a:pt x="1134" y="594"/>
                  </a:lnTo>
                  <a:lnTo>
                    <a:pt x="1159" y="540"/>
                  </a:lnTo>
                  <a:lnTo>
                    <a:pt x="1177" y="493"/>
                  </a:lnTo>
                  <a:lnTo>
                    <a:pt x="1190" y="451"/>
                  </a:lnTo>
                  <a:lnTo>
                    <a:pt x="1199" y="419"/>
                  </a:lnTo>
                  <a:lnTo>
                    <a:pt x="1204" y="394"/>
                  </a:lnTo>
                  <a:lnTo>
                    <a:pt x="1206" y="379"/>
                  </a:lnTo>
                  <a:lnTo>
                    <a:pt x="1207" y="373"/>
                  </a:lnTo>
                  <a:lnTo>
                    <a:pt x="1175" y="355"/>
                  </a:lnTo>
                  <a:lnTo>
                    <a:pt x="1144" y="335"/>
                  </a:lnTo>
                  <a:lnTo>
                    <a:pt x="1113" y="313"/>
                  </a:lnTo>
                  <a:lnTo>
                    <a:pt x="1084" y="291"/>
                  </a:lnTo>
                  <a:lnTo>
                    <a:pt x="1056" y="268"/>
                  </a:lnTo>
                  <a:lnTo>
                    <a:pt x="1030" y="245"/>
                  </a:lnTo>
                  <a:lnTo>
                    <a:pt x="1005" y="220"/>
                  </a:lnTo>
                  <a:lnTo>
                    <a:pt x="979" y="196"/>
                  </a:lnTo>
                  <a:lnTo>
                    <a:pt x="956" y="170"/>
                  </a:lnTo>
                  <a:lnTo>
                    <a:pt x="934" y="146"/>
                  </a:lnTo>
                  <a:lnTo>
                    <a:pt x="914" y="121"/>
                  </a:lnTo>
                  <a:lnTo>
                    <a:pt x="894" y="97"/>
                  </a:lnTo>
                  <a:lnTo>
                    <a:pt x="876" y="72"/>
                  </a:lnTo>
                  <a:lnTo>
                    <a:pt x="858" y="49"/>
                  </a:lnTo>
                  <a:lnTo>
                    <a:pt x="842" y="26"/>
                  </a:lnTo>
                  <a:lnTo>
                    <a:pt x="827" y="5"/>
                  </a:lnTo>
                  <a:lnTo>
                    <a:pt x="817" y="3"/>
                  </a:lnTo>
                  <a:lnTo>
                    <a:pt x="805" y="2"/>
                  </a:lnTo>
                  <a:lnTo>
                    <a:pt x="795" y="1"/>
                  </a:lnTo>
                  <a:lnTo>
                    <a:pt x="783" y="1"/>
                  </a:lnTo>
                  <a:lnTo>
                    <a:pt x="772" y="0"/>
                  </a:lnTo>
                  <a:lnTo>
                    <a:pt x="760" y="0"/>
                  </a:lnTo>
                  <a:lnTo>
                    <a:pt x="750" y="0"/>
                  </a:lnTo>
                  <a:lnTo>
                    <a:pt x="739" y="0"/>
                  </a:lnTo>
                  <a:lnTo>
                    <a:pt x="732" y="0"/>
                  </a:lnTo>
                  <a:lnTo>
                    <a:pt x="726" y="0"/>
                  </a:lnTo>
                  <a:lnTo>
                    <a:pt x="719" y="0"/>
                  </a:lnTo>
                  <a:lnTo>
                    <a:pt x="713" y="0"/>
                  </a:lnTo>
                  <a:lnTo>
                    <a:pt x="707" y="0"/>
                  </a:lnTo>
                  <a:lnTo>
                    <a:pt x="701" y="0"/>
                  </a:lnTo>
                  <a:lnTo>
                    <a:pt x="695" y="1"/>
                  </a:lnTo>
                  <a:lnTo>
                    <a:pt x="688" y="1"/>
                  </a:lnTo>
                  <a:lnTo>
                    <a:pt x="645" y="68"/>
                  </a:lnTo>
                  <a:lnTo>
                    <a:pt x="598" y="135"/>
                  </a:lnTo>
                  <a:lnTo>
                    <a:pt x="546" y="200"/>
                  </a:lnTo>
                  <a:lnTo>
                    <a:pt x="492" y="263"/>
                  </a:lnTo>
                  <a:lnTo>
                    <a:pt x="436" y="324"/>
                  </a:lnTo>
                  <a:lnTo>
                    <a:pt x="378" y="382"/>
                  </a:lnTo>
                  <a:lnTo>
                    <a:pt x="322" y="436"/>
                  </a:lnTo>
                  <a:lnTo>
                    <a:pt x="265" y="487"/>
                  </a:lnTo>
                  <a:lnTo>
                    <a:pt x="212" y="534"/>
                  </a:lnTo>
                  <a:lnTo>
                    <a:pt x="163" y="577"/>
                  </a:lnTo>
                  <a:lnTo>
                    <a:pt x="118" y="614"/>
                  </a:lnTo>
                  <a:lnTo>
                    <a:pt x="79" y="645"/>
                  </a:lnTo>
                  <a:lnTo>
                    <a:pt x="45" y="670"/>
                  </a:lnTo>
                  <a:lnTo>
                    <a:pt x="21" y="689"/>
                  </a:lnTo>
                  <a:lnTo>
                    <a:pt x="6" y="700"/>
                  </a:lnTo>
                  <a:lnTo>
                    <a:pt x="0" y="704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4" name="Freeform 42"/>
            <p:cNvSpPr>
              <a:spLocks/>
            </p:cNvSpPr>
            <p:nvPr/>
          </p:nvSpPr>
          <p:spPr bwMode="auto">
            <a:xfrm>
              <a:off x="4373" y="649"/>
              <a:ext cx="66" cy="63"/>
            </a:xfrm>
            <a:custGeom>
              <a:avLst/>
              <a:gdLst>
                <a:gd name="T0" fmla="*/ 97 w 270"/>
                <a:gd name="T1" fmla="*/ 29 h 306"/>
                <a:gd name="T2" fmla="*/ 75 w 270"/>
                <a:gd name="T3" fmla="*/ 40 h 306"/>
                <a:gd name="T4" fmla="*/ 65 w 270"/>
                <a:gd name="T5" fmla="*/ 77 h 306"/>
                <a:gd name="T6" fmla="*/ 47 w 270"/>
                <a:gd name="T7" fmla="*/ 85 h 306"/>
                <a:gd name="T8" fmla="*/ 35 w 270"/>
                <a:gd name="T9" fmla="*/ 110 h 306"/>
                <a:gd name="T10" fmla="*/ 25 w 270"/>
                <a:gd name="T11" fmla="*/ 124 h 306"/>
                <a:gd name="T12" fmla="*/ 13 w 270"/>
                <a:gd name="T13" fmla="*/ 127 h 306"/>
                <a:gd name="T14" fmla="*/ 4 w 270"/>
                <a:gd name="T15" fmla="*/ 133 h 306"/>
                <a:gd name="T16" fmla="*/ 0 w 270"/>
                <a:gd name="T17" fmla="*/ 150 h 306"/>
                <a:gd name="T18" fmla="*/ 13 w 270"/>
                <a:gd name="T19" fmla="*/ 165 h 306"/>
                <a:gd name="T20" fmla="*/ 32 w 270"/>
                <a:gd name="T21" fmla="*/ 169 h 306"/>
                <a:gd name="T22" fmla="*/ 32 w 270"/>
                <a:gd name="T23" fmla="*/ 185 h 306"/>
                <a:gd name="T24" fmla="*/ 30 w 270"/>
                <a:gd name="T25" fmla="*/ 206 h 306"/>
                <a:gd name="T26" fmla="*/ 37 w 270"/>
                <a:gd name="T27" fmla="*/ 222 h 306"/>
                <a:gd name="T28" fmla="*/ 58 w 270"/>
                <a:gd name="T29" fmla="*/ 226 h 306"/>
                <a:gd name="T30" fmla="*/ 71 w 270"/>
                <a:gd name="T31" fmla="*/ 241 h 306"/>
                <a:gd name="T32" fmla="*/ 78 w 270"/>
                <a:gd name="T33" fmla="*/ 260 h 306"/>
                <a:gd name="T34" fmla="*/ 86 w 270"/>
                <a:gd name="T35" fmla="*/ 270 h 306"/>
                <a:gd name="T36" fmla="*/ 105 w 270"/>
                <a:gd name="T37" fmla="*/ 267 h 306"/>
                <a:gd name="T38" fmla="*/ 117 w 270"/>
                <a:gd name="T39" fmla="*/ 277 h 306"/>
                <a:gd name="T40" fmla="*/ 124 w 270"/>
                <a:gd name="T41" fmla="*/ 296 h 306"/>
                <a:gd name="T42" fmla="*/ 135 w 270"/>
                <a:gd name="T43" fmla="*/ 306 h 306"/>
                <a:gd name="T44" fmla="*/ 154 w 270"/>
                <a:gd name="T45" fmla="*/ 297 h 306"/>
                <a:gd name="T46" fmla="*/ 164 w 270"/>
                <a:gd name="T47" fmla="*/ 279 h 306"/>
                <a:gd name="T48" fmla="*/ 170 w 270"/>
                <a:gd name="T49" fmla="*/ 263 h 306"/>
                <a:gd name="T50" fmla="*/ 179 w 270"/>
                <a:gd name="T51" fmla="*/ 256 h 306"/>
                <a:gd name="T52" fmla="*/ 194 w 270"/>
                <a:gd name="T53" fmla="*/ 261 h 306"/>
                <a:gd name="T54" fmla="*/ 207 w 270"/>
                <a:gd name="T55" fmla="*/ 260 h 306"/>
                <a:gd name="T56" fmla="*/ 217 w 270"/>
                <a:gd name="T57" fmla="*/ 252 h 306"/>
                <a:gd name="T58" fmla="*/ 219 w 270"/>
                <a:gd name="T59" fmla="*/ 236 h 306"/>
                <a:gd name="T60" fmla="*/ 216 w 270"/>
                <a:gd name="T61" fmla="*/ 217 h 306"/>
                <a:gd name="T62" fmla="*/ 225 w 270"/>
                <a:gd name="T63" fmla="*/ 209 h 306"/>
                <a:gd name="T64" fmla="*/ 241 w 270"/>
                <a:gd name="T65" fmla="*/ 203 h 306"/>
                <a:gd name="T66" fmla="*/ 253 w 270"/>
                <a:gd name="T67" fmla="*/ 195 h 306"/>
                <a:gd name="T68" fmla="*/ 255 w 270"/>
                <a:gd name="T69" fmla="*/ 164 h 306"/>
                <a:gd name="T70" fmla="*/ 270 w 270"/>
                <a:gd name="T71" fmla="*/ 150 h 306"/>
                <a:gd name="T72" fmla="*/ 263 w 270"/>
                <a:gd name="T73" fmla="*/ 127 h 306"/>
                <a:gd name="T74" fmla="*/ 246 w 270"/>
                <a:gd name="T75" fmla="*/ 120 h 306"/>
                <a:gd name="T76" fmla="*/ 245 w 270"/>
                <a:gd name="T77" fmla="*/ 95 h 306"/>
                <a:gd name="T78" fmla="*/ 233 w 270"/>
                <a:gd name="T79" fmla="*/ 70 h 306"/>
                <a:gd name="T80" fmla="*/ 212 w 270"/>
                <a:gd name="T81" fmla="*/ 73 h 306"/>
                <a:gd name="T82" fmla="*/ 209 w 270"/>
                <a:gd name="T83" fmla="*/ 63 h 306"/>
                <a:gd name="T84" fmla="*/ 208 w 270"/>
                <a:gd name="T85" fmla="*/ 44 h 306"/>
                <a:gd name="T86" fmla="*/ 200 w 270"/>
                <a:gd name="T87" fmla="*/ 33 h 306"/>
                <a:gd name="T88" fmla="*/ 180 w 270"/>
                <a:gd name="T89" fmla="*/ 36 h 306"/>
                <a:gd name="T90" fmla="*/ 174 w 270"/>
                <a:gd name="T91" fmla="*/ 26 h 306"/>
                <a:gd name="T92" fmla="*/ 173 w 270"/>
                <a:gd name="T93" fmla="*/ 9 h 306"/>
                <a:gd name="T94" fmla="*/ 163 w 270"/>
                <a:gd name="T95" fmla="*/ 2 h 306"/>
                <a:gd name="T96" fmla="*/ 144 w 270"/>
                <a:gd name="T97" fmla="*/ 8 h 306"/>
                <a:gd name="T98" fmla="*/ 132 w 270"/>
                <a:gd name="T99" fmla="*/ 3 h 306"/>
                <a:gd name="T100" fmla="*/ 118 w 270"/>
                <a:gd name="T101" fmla="*/ 0 h 306"/>
                <a:gd name="T102" fmla="*/ 106 w 270"/>
                <a:gd name="T103" fmla="*/ 1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0" h="306">
                  <a:moveTo>
                    <a:pt x="102" y="31"/>
                  </a:moveTo>
                  <a:lnTo>
                    <a:pt x="97" y="29"/>
                  </a:lnTo>
                  <a:lnTo>
                    <a:pt x="87" y="31"/>
                  </a:lnTo>
                  <a:lnTo>
                    <a:pt x="75" y="40"/>
                  </a:lnTo>
                  <a:lnTo>
                    <a:pt x="70" y="62"/>
                  </a:lnTo>
                  <a:lnTo>
                    <a:pt x="65" y="77"/>
                  </a:lnTo>
                  <a:lnTo>
                    <a:pt x="57" y="81"/>
                  </a:lnTo>
                  <a:lnTo>
                    <a:pt x="47" y="85"/>
                  </a:lnTo>
                  <a:lnTo>
                    <a:pt x="40" y="97"/>
                  </a:lnTo>
                  <a:lnTo>
                    <a:pt x="35" y="110"/>
                  </a:lnTo>
                  <a:lnTo>
                    <a:pt x="30" y="119"/>
                  </a:lnTo>
                  <a:lnTo>
                    <a:pt x="25" y="124"/>
                  </a:lnTo>
                  <a:lnTo>
                    <a:pt x="19" y="126"/>
                  </a:lnTo>
                  <a:lnTo>
                    <a:pt x="13" y="127"/>
                  </a:lnTo>
                  <a:lnTo>
                    <a:pt x="7" y="130"/>
                  </a:lnTo>
                  <a:lnTo>
                    <a:pt x="4" y="133"/>
                  </a:lnTo>
                  <a:lnTo>
                    <a:pt x="2" y="139"/>
                  </a:lnTo>
                  <a:lnTo>
                    <a:pt x="0" y="150"/>
                  </a:lnTo>
                  <a:lnTo>
                    <a:pt x="4" y="160"/>
                  </a:lnTo>
                  <a:lnTo>
                    <a:pt x="13" y="165"/>
                  </a:lnTo>
                  <a:lnTo>
                    <a:pt x="27" y="167"/>
                  </a:lnTo>
                  <a:lnTo>
                    <a:pt x="32" y="169"/>
                  </a:lnTo>
                  <a:lnTo>
                    <a:pt x="33" y="176"/>
                  </a:lnTo>
                  <a:lnTo>
                    <a:pt x="32" y="185"/>
                  </a:lnTo>
                  <a:lnTo>
                    <a:pt x="30" y="195"/>
                  </a:lnTo>
                  <a:lnTo>
                    <a:pt x="30" y="206"/>
                  </a:lnTo>
                  <a:lnTo>
                    <a:pt x="33" y="215"/>
                  </a:lnTo>
                  <a:lnTo>
                    <a:pt x="37" y="222"/>
                  </a:lnTo>
                  <a:lnTo>
                    <a:pt x="48" y="224"/>
                  </a:lnTo>
                  <a:lnTo>
                    <a:pt x="58" y="226"/>
                  </a:lnTo>
                  <a:lnTo>
                    <a:pt x="66" y="232"/>
                  </a:lnTo>
                  <a:lnTo>
                    <a:pt x="71" y="241"/>
                  </a:lnTo>
                  <a:lnTo>
                    <a:pt x="74" y="251"/>
                  </a:lnTo>
                  <a:lnTo>
                    <a:pt x="78" y="260"/>
                  </a:lnTo>
                  <a:lnTo>
                    <a:pt x="81" y="267"/>
                  </a:lnTo>
                  <a:lnTo>
                    <a:pt x="86" y="270"/>
                  </a:lnTo>
                  <a:lnTo>
                    <a:pt x="94" y="269"/>
                  </a:lnTo>
                  <a:lnTo>
                    <a:pt x="105" y="267"/>
                  </a:lnTo>
                  <a:lnTo>
                    <a:pt x="112" y="270"/>
                  </a:lnTo>
                  <a:lnTo>
                    <a:pt x="117" y="277"/>
                  </a:lnTo>
                  <a:lnTo>
                    <a:pt x="121" y="286"/>
                  </a:lnTo>
                  <a:lnTo>
                    <a:pt x="124" y="296"/>
                  </a:lnTo>
                  <a:lnTo>
                    <a:pt x="128" y="302"/>
                  </a:lnTo>
                  <a:lnTo>
                    <a:pt x="135" y="306"/>
                  </a:lnTo>
                  <a:lnTo>
                    <a:pt x="144" y="304"/>
                  </a:lnTo>
                  <a:lnTo>
                    <a:pt x="154" y="297"/>
                  </a:lnTo>
                  <a:lnTo>
                    <a:pt x="159" y="289"/>
                  </a:lnTo>
                  <a:lnTo>
                    <a:pt x="164" y="279"/>
                  </a:lnTo>
                  <a:lnTo>
                    <a:pt x="167" y="270"/>
                  </a:lnTo>
                  <a:lnTo>
                    <a:pt x="170" y="263"/>
                  </a:lnTo>
                  <a:lnTo>
                    <a:pt x="174" y="258"/>
                  </a:lnTo>
                  <a:lnTo>
                    <a:pt x="179" y="256"/>
                  </a:lnTo>
                  <a:lnTo>
                    <a:pt x="187" y="259"/>
                  </a:lnTo>
                  <a:lnTo>
                    <a:pt x="194" y="261"/>
                  </a:lnTo>
                  <a:lnTo>
                    <a:pt x="200" y="261"/>
                  </a:lnTo>
                  <a:lnTo>
                    <a:pt x="207" y="260"/>
                  </a:lnTo>
                  <a:lnTo>
                    <a:pt x="212" y="256"/>
                  </a:lnTo>
                  <a:lnTo>
                    <a:pt x="217" y="252"/>
                  </a:lnTo>
                  <a:lnTo>
                    <a:pt x="219" y="245"/>
                  </a:lnTo>
                  <a:lnTo>
                    <a:pt x="219" y="236"/>
                  </a:lnTo>
                  <a:lnTo>
                    <a:pt x="217" y="226"/>
                  </a:lnTo>
                  <a:lnTo>
                    <a:pt x="216" y="217"/>
                  </a:lnTo>
                  <a:lnTo>
                    <a:pt x="218" y="211"/>
                  </a:lnTo>
                  <a:lnTo>
                    <a:pt x="225" y="209"/>
                  </a:lnTo>
                  <a:lnTo>
                    <a:pt x="233" y="206"/>
                  </a:lnTo>
                  <a:lnTo>
                    <a:pt x="241" y="203"/>
                  </a:lnTo>
                  <a:lnTo>
                    <a:pt x="248" y="200"/>
                  </a:lnTo>
                  <a:lnTo>
                    <a:pt x="253" y="195"/>
                  </a:lnTo>
                  <a:lnTo>
                    <a:pt x="254" y="186"/>
                  </a:lnTo>
                  <a:lnTo>
                    <a:pt x="255" y="164"/>
                  </a:lnTo>
                  <a:lnTo>
                    <a:pt x="262" y="156"/>
                  </a:lnTo>
                  <a:lnTo>
                    <a:pt x="270" y="150"/>
                  </a:lnTo>
                  <a:lnTo>
                    <a:pt x="270" y="139"/>
                  </a:lnTo>
                  <a:lnTo>
                    <a:pt x="263" y="127"/>
                  </a:lnTo>
                  <a:lnTo>
                    <a:pt x="254" y="123"/>
                  </a:lnTo>
                  <a:lnTo>
                    <a:pt x="246" y="120"/>
                  </a:lnTo>
                  <a:lnTo>
                    <a:pt x="244" y="111"/>
                  </a:lnTo>
                  <a:lnTo>
                    <a:pt x="245" y="95"/>
                  </a:lnTo>
                  <a:lnTo>
                    <a:pt x="241" y="80"/>
                  </a:lnTo>
                  <a:lnTo>
                    <a:pt x="233" y="70"/>
                  </a:lnTo>
                  <a:lnTo>
                    <a:pt x="219" y="72"/>
                  </a:lnTo>
                  <a:lnTo>
                    <a:pt x="212" y="73"/>
                  </a:lnTo>
                  <a:lnTo>
                    <a:pt x="209" y="70"/>
                  </a:lnTo>
                  <a:lnTo>
                    <a:pt x="209" y="63"/>
                  </a:lnTo>
                  <a:lnTo>
                    <a:pt x="209" y="54"/>
                  </a:lnTo>
                  <a:lnTo>
                    <a:pt x="208" y="44"/>
                  </a:lnTo>
                  <a:lnTo>
                    <a:pt x="205" y="36"/>
                  </a:lnTo>
                  <a:lnTo>
                    <a:pt x="200" y="33"/>
                  </a:lnTo>
                  <a:lnTo>
                    <a:pt x="189" y="35"/>
                  </a:lnTo>
                  <a:lnTo>
                    <a:pt x="180" y="36"/>
                  </a:lnTo>
                  <a:lnTo>
                    <a:pt x="176" y="33"/>
                  </a:lnTo>
                  <a:lnTo>
                    <a:pt x="174" y="26"/>
                  </a:lnTo>
                  <a:lnTo>
                    <a:pt x="174" y="17"/>
                  </a:lnTo>
                  <a:lnTo>
                    <a:pt x="173" y="9"/>
                  </a:lnTo>
                  <a:lnTo>
                    <a:pt x="170" y="3"/>
                  </a:lnTo>
                  <a:lnTo>
                    <a:pt x="163" y="2"/>
                  </a:lnTo>
                  <a:lnTo>
                    <a:pt x="151" y="6"/>
                  </a:lnTo>
                  <a:lnTo>
                    <a:pt x="144" y="8"/>
                  </a:lnTo>
                  <a:lnTo>
                    <a:pt x="139" y="6"/>
                  </a:lnTo>
                  <a:lnTo>
                    <a:pt x="132" y="3"/>
                  </a:lnTo>
                  <a:lnTo>
                    <a:pt x="125" y="0"/>
                  </a:lnTo>
                  <a:lnTo>
                    <a:pt x="118" y="0"/>
                  </a:lnTo>
                  <a:lnTo>
                    <a:pt x="112" y="3"/>
                  </a:lnTo>
                  <a:lnTo>
                    <a:pt x="106" y="13"/>
                  </a:lnTo>
                  <a:lnTo>
                    <a:pt x="10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5" name="Freeform 43"/>
            <p:cNvSpPr>
              <a:spLocks/>
            </p:cNvSpPr>
            <p:nvPr/>
          </p:nvSpPr>
          <p:spPr bwMode="auto">
            <a:xfrm>
              <a:off x="4390" y="661"/>
              <a:ext cx="34" cy="35"/>
            </a:xfrm>
            <a:custGeom>
              <a:avLst/>
              <a:gdLst>
                <a:gd name="T0" fmla="*/ 110 w 140"/>
                <a:gd name="T1" fmla="*/ 32 h 168"/>
                <a:gd name="T2" fmla="*/ 107 w 140"/>
                <a:gd name="T3" fmla="*/ 28 h 168"/>
                <a:gd name="T4" fmla="*/ 100 w 140"/>
                <a:gd name="T5" fmla="*/ 19 h 168"/>
                <a:gd name="T6" fmla="*/ 91 w 140"/>
                <a:gd name="T7" fmla="*/ 10 h 168"/>
                <a:gd name="T8" fmla="*/ 84 w 140"/>
                <a:gd name="T9" fmla="*/ 3 h 168"/>
                <a:gd name="T10" fmla="*/ 78 w 140"/>
                <a:gd name="T11" fmla="*/ 1 h 168"/>
                <a:gd name="T12" fmla="*/ 71 w 140"/>
                <a:gd name="T13" fmla="*/ 0 h 168"/>
                <a:gd name="T14" fmla="*/ 62 w 140"/>
                <a:gd name="T15" fmla="*/ 2 h 168"/>
                <a:gd name="T16" fmla="*/ 53 w 140"/>
                <a:gd name="T17" fmla="*/ 10 h 168"/>
                <a:gd name="T18" fmla="*/ 47 w 140"/>
                <a:gd name="T19" fmla="*/ 16 h 168"/>
                <a:gd name="T20" fmla="*/ 41 w 140"/>
                <a:gd name="T21" fmla="*/ 23 h 168"/>
                <a:gd name="T22" fmla="*/ 35 w 140"/>
                <a:gd name="T23" fmla="*/ 31 h 168"/>
                <a:gd name="T24" fmla="*/ 28 w 140"/>
                <a:gd name="T25" fmla="*/ 39 h 168"/>
                <a:gd name="T26" fmla="*/ 21 w 140"/>
                <a:gd name="T27" fmla="*/ 48 h 168"/>
                <a:gd name="T28" fmla="*/ 16 w 140"/>
                <a:gd name="T29" fmla="*/ 56 h 168"/>
                <a:gd name="T30" fmla="*/ 10 w 140"/>
                <a:gd name="T31" fmla="*/ 65 h 168"/>
                <a:gd name="T32" fmla="*/ 4 w 140"/>
                <a:gd name="T33" fmla="*/ 72 h 168"/>
                <a:gd name="T34" fmla="*/ 0 w 140"/>
                <a:gd name="T35" fmla="*/ 81 h 168"/>
                <a:gd name="T36" fmla="*/ 0 w 140"/>
                <a:gd name="T37" fmla="*/ 94 h 168"/>
                <a:gd name="T38" fmla="*/ 7 w 140"/>
                <a:gd name="T39" fmla="*/ 109 h 168"/>
                <a:gd name="T40" fmla="*/ 20 w 140"/>
                <a:gd name="T41" fmla="*/ 130 h 168"/>
                <a:gd name="T42" fmla="*/ 30 w 140"/>
                <a:gd name="T43" fmla="*/ 141 h 168"/>
                <a:gd name="T44" fmla="*/ 40 w 140"/>
                <a:gd name="T45" fmla="*/ 150 h 168"/>
                <a:gd name="T46" fmla="*/ 49 w 140"/>
                <a:gd name="T47" fmla="*/ 157 h 168"/>
                <a:gd name="T48" fmla="*/ 57 w 140"/>
                <a:gd name="T49" fmla="*/ 163 h 168"/>
                <a:gd name="T50" fmla="*/ 66 w 140"/>
                <a:gd name="T51" fmla="*/ 167 h 168"/>
                <a:gd name="T52" fmla="*/ 74 w 140"/>
                <a:gd name="T53" fmla="*/ 168 h 168"/>
                <a:gd name="T54" fmla="*/ 81 w 140"/>
                <a:gd name="T55" fmla="*/ 165 h 168"/>
                <a:gd name="T56" fmla="*/ 87 w 140"/>
                <a:gd name="T57" fmla="*/ 161 h 168"/>
                <a:gd name="T58" fmla="*/ 93 w 140"/>
                <a:gd name="T59" fmla="*/ 154 h 168"/>
                <a:gd name="T60" fmla="*/ 100 w 140"/>
                <a:gd name="T61" fmla="*/ 146 h 168"/>
                <a:gd name="T62" fmla="*/ 108 w 140"/>
                <a:gd name="T63" fmla="*/ 137 h 168"/>
                <a:gd name="T64" fmla="*/ 116 w 140"/>
                <a:gd name="T65" fmla="*/ 129 h 168"/>
                <a:gd name="T66" fmla="*/ 123 w 140"/>
                <a:gd name="T67" fmla="*/ 119 h 168"/>
                <a:gd name="T68" fmla="*/ 130 w 140"/>
                <a:gd name="T69" fmla="*/ 111 h 168"/>
                <a:gd name="T70" fmla="*/ 134 w 140"/>
                <a:gd name="T71" fmla="*/ 103 h 168"/>
                <a:gd name="T72" fmla="*/ 137 w 140"/>
                <a:gd name="T73" fmla="*/ 97 h 168"/>
                <a:gd name="T74" fmla="*/ 138 w 140"/>
                <a:gd name="T75" fmla="*/ 92 h 168"/>
                <a:gd name="T76" fmla="*/ 139 w 140"/>
                <a:gd name="T77" fmla="*/ 86 h 168"/>
                <a:gd name="T78" fmla="*/ 140 w 140"/>
                <a:gd name="T79" fmla="*/ 79 h 168"/>
                <a:gd name="T80" fmla="*/ 139 w 140"/>
                <a:gd name="T81" fmla="*/ 72 h 168"/>
                <a:gd name="T82" fmla="*/ 135 w 140"/>
                <a:gd name="T83" fmla="*/ 64 h 168"/>
                <a:gd name="T84" fmla="*/ 130 w 140"/>
                <a:gd name="T85" fmla="*/ 55 h 168"/>
                <a:gd name="T86" fmla="*/ 122 w 140"/>
                <a:gd name="T87" fmla="*/ 45 h 168"/>
                <a:gd name="T88" fmla="*/ 110 w 140"/>
                <a:gd name="T89" fmla="*/ 3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0" h="168">
                  <a:moveTo>
                    <a:pt x="110" y="32"/>
                  </a:moveTo>
                  <a:lnTo>
                    <a:pt x="107" y="28"/>
                  </a:lnTo>
                  <a:lnTo>
                    <a:pt x="100" y="19"/>
                  </a:lnTo>
                  <a:lnTo>
                    <a:pt x="91" y="10"/>
                  </a:lnTo>
                  <a:lnTo>
                    <a:pt x="84" y="3"/>
                  </a:lnTo>
                  <a:lnTo>
                    <a:pt x="78" y="1"/>
                  </a:lnTo>
                  <a:lnTo>
                    <a:pt x="71" y="0"/>
                  </a:lnTo>
                  <a:lnTo>
                    <a:pt x="62" y="2"/>
                  </a:lnTo>
                  <a:lnTo>
                    <a:pt x="53" y="10"/>
                  </a:lnTo>
                  <a:lnTo>
                    <a:pt x="47" y="16"/>
                  </a:lnTo>
                  <a:lnTo>
                    <a:pt x="41" y="23"/>
                  </a:lnTo>
                  <a:lnTo>
                    <a:pt x="35" y="31"/>
                  </a:lnTo>
                  <a:lnTo>
                    <a:pt x="28" y="39"/>
                  </a:lnTo>
                  <a:lnTo>
                    <a:pt x="21" y="48"/>
                  </a:lnTo>
                  <a:lnTo>
                    <a:pt x="16" y="56"/>
                  </a:lnTo>
                  <a:lnTo>
                    <a:pt x="10" y="65"/>
                  </a:lnTo>
                  <a:lnTo>
                    <a:pt x="4" y="72"/>
                  </a:lnTo>
                  <a:lnTo>
                    <a:pt x="0" y="81"/>
                  </a:lnTo>
                  <a:lnTo>
                    <a:pt x="0" y="94"/>
                  </a:lnTo>
                  <a:lnTo>
                    <a:pt x="7" y="109"/>
                  </a:lnTo>
                  <a:lnTo>
                    <a:pt x="20" y="130"/>
                  </a:lnTo>
                  <a:lnTo>
                    <a:pt x="30" y="141"/>
                  </a:lnTo>
                  <a:lnTo>
                    <a:pt x="40" y="150"/>
                  </a:lnTo>
                  <a:lnTo>
                    <a:pt x="49" y="157"/>
                  </a:lnTo>
                  <a:lnTo>
                    <a:pt x="57" y="163"/>
                  </a:lnTo>
                  <a:lnTo>
                    <a:pt x="66" y="167"/>
                  </a:lnTo>
                  <a:lnTo>
                    <a:pt x="74" y="168"/>
                  </a:lnTo>
                  <a:lnTo>
                    <a:pt x="81" y="165"/>
                  </a:lnTo>
                  <a:lnTo>
                    <a:pt x="87" y="161"/>
                  </a:lnTo>
                  <a:lnTo>
                    <a:pt x="93" y="154"/>
                  </a:lnTo>
                  <a:lnTo>
                    <a:pt x="100" y="146"/>
                  </a:lnTo>
                  <a:lnTo>
                    <a:pt x="108" y="137"/>
                  </a:lnTo>
                  <a:lnTo>
                    <a:pt x="116" y="129"/>
                  </a:lnTo>
                  <a:lnTo>
                    <a:pt x="123" y="119"/>
                  </a:lnTo>
                  <a:lnTo>
                    <a:pt x="130" y="111"/>
                  </a:lnTo>
                  <a:lnTo>
                    <a:pt x="134" y="103"/>
                  </a:lnTo>
                  <a:lnTo>
                    <a:pt x="137" y="97"/>
                  </a:lnTo>
                  <a:lnTo>
                    <a:pt x="138" y="92"/>
                  </a:lnTo>
                  <a:lnTo>
                    <a:pt x="139" y="86"/>
                  </a:lnTo>
                  <a:lnTo>
                    <a:pt x="140" y="79"/>
                  </a:lnTo>
                  <a:lnTo>
                    <a:pt x="139" y="72"/>
                  </a:lnTo>
                  <a:lnTo>
                    <a:pt x="135" y="64"/>
                  </a:lnTo>
                  <a:lnTo>
                    <a:pt x="130" y="55"/>
                  </a:lnTo>
                  <a:lnTo>
                    <a:pt x="122" y="45"/>
                  </a:lnTo>
                  <a:lnTo>
                    <a:pt x="110" y="32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6" name="Freeform 44"/>
            <p:cNvSpPr>
              <a:spLocks/>
            </p:cNvSpPr>
            <p:nvPr/>
          </p:nvSpPr>
          <p:spPr bwMode="auto">
            <a:xfrm>
              <a:off x="4335" y="732"/>
              <a:ext cx="84" cy="62"/>
            </a:xfrm>
            <a:custGeom>
              <a:avLst/>
              <a:gdLst>
                <a:gd name="T0" fmla="*/ 316 w 343"/>
                <a:gd name="T1" fmla="*/ 3 h 303"/>
                <a:gd name="T2" fmla="*/ 298 w 343"/>
                <a:gd name="T3" fmla="*/ 0 h 303"/>
                <a:gd name="T4" fmla="*/ 276 w 343"/>
                <a:gd name="T5" fmla="*/ 6 h 303"/>
                <a:gd name="T6" fmla="*/ 261 w 343"/>
                <a:gd name="T7" fmla="*/ 26 h 303"/>
                <a:gd name="T8" fmla="*/ 261 w 343"/>
                <a:gd name="T9" fmla="*/ 63 h 303"/>
                <a:gd name="T10" fmla="*/ 261 w 343"/>
                <a:gd name="T11" fmla="*/ 96 h 303"/>
                <a:gd name="T12" fmla="*/ 252 w 343"/>
                <a:gd name="T13" fmla="*/ 118 h 303"/>
                <a:gd name="T14" fmla="*/ 229 w 343"/>
                <a:gd name="T15" fmla="*/ 128 h 303"/>
                <a:gd name="T16" fmla="*/ 191 w 343"/>
                <a:gd name="T17" fmla="*/ 128 h 303"/>
                <a:gd name="T18" fmla="*/ 152 w 343"/>
                <a:gd name="T19" fmla="*/ 140 h 303"/>
                <a:gd name="T20" fmla="*/ 121 w 343"/>
                <a:gd name="T21" fmla="*/ 164 h 303"/>
                <a:gd name="T22" fmla="*/ 105 w 343"/>
                <a:gd name="T23" fmla="*/ 196 h 303"/>
                <a:gd name="T24" fmla="*/ 106 w 343"/>
                <a:gd name="T25" fmla="*/ 232 h 303"/>
                <a:gd name="T26" fmla="*/ 91 w 343"/>
                <a:gd name="T27" fmla="*/ 257 h 303"/>
                <a:gd name="T28" fmla="*/ 63 w 343"/>
                <a:gd name="T29" fmla="*/ 269 h 303"/>
                <a:gd name="T30" fmla="*/ 32 w 343"/>
                <a:gd name="T31" fmla="*/ 270 h 303"/>
                <a:gd name="T32" fmla="*/ 14 w 343"/>
                <a:gd name="T33" fmla="*/ 268 h 303"/>
                <a:gd name="T34" fmla="*/ 0 w 343"/>
                <a:gd name="T35" fmla="*/ 283 h 303"/>
                <a:gd name="T36" fmla="*/ 22 w 343"/>
                <a:gd name="T37" fmla="*/ 301 h 303"/>
                <a:gd name="T38" fmla="*/ 60 w 343"/>
                <a:gd name="T39" fmla="*/ 302 h 303"/>
                <a:gd name="T40" fmla="*/ 101 w 343"/>
                <a:gd name="T41" fmla="*/ 290 h 303"/>
                <a:gd name="T42" fmla="*/ 130 w 343"/>
                <a:gd name="T43" fmla="*/ 266 h 303"/>
                <a:gd name="T44" fmla="*/ 136 w 343"/>
                <a:gd name="T45" fmla="*/ 233 h 303"/>
                <a:gd name="T46" fmla="*/ 145 w 343"/>
                <a:gd name="T47" fmla="*/ 202 h 303"/>
                <a:gd name="T48" fmla="*/ 162 w 343"/>
                <a:gd name="T49" fmla="*/ 178 h 303"/>
                <a:gd name="T50" fmla="*/ 190 w 343"/>
                <a:gd name="T51" fmla="*/ 167 h 303"/>
                <a:gd name="T52" fmla="*/ 223 w 343"/>
                <a:gd name="T53" fmla="*/ 171 h 303"/>
                <a:gd name="T54" fmla="*/ 255 w 343"/>
                <a:gd name="T55" fmla="*/ 164 h 303"/>
                <a:gd name="T56" fmla="*/ 276 w 343"/>
                <a:gd name="T57" fmla="*/ 146 h 303"/>
                <a:gd name="T58" fmla="*/ 289 w 343"/>
                <a:gd name="T59" fmla="*/ 117 h 303"/>
                <a:gd name="T60" fmla="*/ 290 w 343"/>
                <a:gd name="T61" fmla="*/ 80 h 303"/>
                <a:gd name="T62" fmla="*/ 294 w 343"/>
                <a:gd name="T63" fmla="*/ 51 h 303"/>
                <a:gd name="T64" fmla="*/ 302 w 343"/>
                <a:gd name="T65" fmla="*/ 35 h 303"/>
                <a:gd name="T66" fmla="*/ 317 w 343"/>
                <a:gd name="T67" fmla="*/ 36 h 303"/>
                <a:gd name="T68" fmla="*/ 336 w 343"/>
                <a:gd name="T69" fmla="*/ 49 h 303"/>
                <a:gd name="T70" fmla="*/ 343 w 343"/>
                <a:gd name="T71" fmla="*/ 44 h 303"/>
                <a:gd name="T72" fmla="*/ 339 w 343"/>
                <a:gd name="T73" fmla="*/ 26 h 303"/>
                <a:gd name="T74" fmla="*/ 326 w 343"/>
                <a:gd name="T75" fmla="*/ 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" h="303">
                  <a:moveTo>
                    <a:pt x="318" y="3"/>
                  </a:moveTo>
                  <a:lnTo>
                    <a:pt x="316" y="3"/>
                  </a:lnTo>
                  <a:lnTo>
                    <a:pt x="308" y="2"/>
                  </a:lnTo>
                  <a:lnTo>
                    <a:pt x="298" y="0"/>
                  </a:lnTo>
                  <a:lnTo>
                    <a:pt x="287" y="2"/>
                  </a:lnTo>
                  <a:lnTo>
                    <a:pt x="276" y="6"/>
                  </a:lnTo>
                  <a:lnTo>
                    <a:pt x="267" y="13"/>
                  </a:lnTo>
                  <a:lnTo>
                    <a:pt x="261" y="26"/>
                  </a:lnTo>
                  <a:lnTo>
                    <a:pt x="260" y="43"/>
                  </a:lnTo>
                  <a:lnTo>
                    <a:pt x="261" y="63"/>
                  </a:lnTo>
                  <a:lnTo>
                    <a:pt x="263" y="81"/>
                  </a:lnTo>
                  <a:lnTo>
                    <a:pt x="261" y="96"/>
                  </a:lnTo>
                  <a:lnTo>
                    <a:pt x="258" y="109"/>
                  </a:lnTo>
                  <a:lnTo>
                    <a:pt x="252" y="118"/>
                  </a:lnTo>
                  <a:lnTo>
                    <a:pt x="243" y="125"/>
                  </a:lnTo>
                  <a:lnTo>
                    <a:pt x="229" y="128"/>
                  </a:lnTo>
                  <a:lnTo>
                    <a:pt x="212" y="128"/>
                  </a:lnTo>
                  <a:lnTo>
                    <a:pt x="191" y="128"/>
                  </a:lnTo>
                  <a:lnTo>
                    <a:pt x="172" y="133"/>
                  </a:lnTo>
                  <a:lnTo>
                    <a:pt x="152" y="140"/>
                  </a:lnTo>
                  <a:lnTo>
                    <a:pt x="135" y="150"/>
                  </a:lnTo>
                  <a:lnTo>
                    <a:pt x="121" y="164"/>
                  </a:lnTo>
                  <a:lnTo>
                    <a:pt x="111" y="179"/>
                  </a:lnTo>
                  <a:lnTo>
                    <a:pt x="105" y="196"/>
                  </a:lnTo>
                  <a:lnTo>
                    <a:pt x="106" y="215"/>
                  </a:lnTo>
                  <a:lnTo>
                    <a:pt x="106" y="232"/>
                  </a:lnTo>
                  <a:lnTo>
                    <a:pt x="101" y="246"/>
                  </a:lnTo>
                  <a:lnTo>
                    <a:pt x="91" y="257"/>
                  </a:lnTo>
                  <a:lnTo>
                    <a:pt x="78" y="264"/>
                  </a:lnTo>
                  <a:lnTo>
                    <a:pt x="63" y="269"/>
                  </a:lnTo>
                  <a:lnTo>
                    <a:pt x="47" y="271"/>
                  </a:lnTo>
                  <a:lnTo>
                    <a:pt x="32" y="270"/>
                  </a:lnTo>
                  <a:lnTo>
                    <a:pt x="18" y="265"/>
                  </a:lnTo>
                  <a:lnTo>
                    <a:pt x="14" y="268"/>
                  </a:lnTo>
                  <a:lnTo>
                    <a:pt x="5" y="273"/>
                  </a:lnTo>
                  <a:lnTo>
                    <a:pt x="0" y="283"/>
                  </a:lnTo>
                  <a:lnTo>
                    <a:pt x="9" y="295"/>
                  </a:lnTo>
                  <a:lnTo>
                    <a:pt x="22" y="301"/>
                  </a:lnTo>
                  <a:lnTo>
                    <a:pt x="39" y="303"/>
                  </a:lnTo>
                  <a:lnTo>
                    <a:pt x="60" y="302"/>
                  </a:lnTo>
                  <a:lnTo>
                    <a:pt x="81" y="298"/>
                  </a:lnTo>
                  <a:lnTo>
                    <a:pt x="101" y="290"/>
                  </a:lnTo>
                  <a:lnTo>
                    <a:pt x="119" y="279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3"/>
                  </a:lnTo>
                  <a:lnTo>
                    <a:pt x="139" y="217"/>
                  </a:lnTo>
                  <a:lnTo>
                    <a:pt x="145" y="202"/>
                  </a:lnTo>
                  <a:lnTo>
                    <a:pt x="153" y="188"/>
                  </a:lnTo>
                  <a:lnTo>
                    <a:pt x="162" y="178"/>
                  </a:lnTo>
                  <a:lnTo>
                    <a:pt x="175" y="171"/>
                  </a:lnTo>
                  <a:lnTo>
                    <a:pt x="190" y="167"/>
                  </a:lnTo>
                  <a:lnTo>
                    <a:pt x="206" y="169"/>
                  </a:lnTo>
                  <a:lnTo>
                    <a:pt x="223" y="171"/>
                  </a:lnTo>
                  <a:lnTo>
                    <a:pt x="240" y="169"/>
                  </a:lnTo>
                  <a:lnTo>
                    <a:pt x="255" y="164"/>
                  </a:lnTo>
                  <a:lnTo>
                    <a:pt x="266" y="156"/>
                  </a:lnTo>
                  <a:lnTo>
                    <a:pt x="276" y="146"/>
                  </a:lnTo>
                  <a:lnTo>
                    <a:pt x="284" y="132"/>
                  </a:lnTo>
                  <a:lnTo>
                    <a:pt x="289" y="117"/>
                  </a:lnTo>
                  <a:lnTo>
                    <a:pt x="290" y="98"/>
                  </a:lnTo>
                  <a:lnTo>
                    <a:pt x="290" y="80"/>
                  </a:lnTo>
                  <a:lnTo>
                    <a:pt x="291" y="65"/>
                  </a:lnTo>
                  <a:lnTo>
                    <a:pt x="294" y="51"/>
                  </a:lnTo>
                  <a:lnTo>
                    <a:pt x="297" y="42"/>
                  </a:lnTo>
                  <a:lnTo>
                    <a:pt x="302" y="35"/>
                  </a:lnTo>
                  <a:lnTo>
                    <a:pt x="309" y="34"/>
                  </a:lnTo>
                  <a:lnTo>
                    <a:pt x="317" y="36"/>
                  </a:lnTo>
                  <a:lnTo>
                    <a:pt x="327" y="43"/>
                  </a:lnTo>
                  <a:lnTo>
                    <a:pt x="336" y="49"/>
                  </a:lnTo>
                  <a:lnTo>
                    <a:pt x="341" y="49"/>
                  </a:lnTo>
                  <a:lnTo>
                    <a:pt x="343" y="44"/>
                  </a:lnTo>
                  <a:lnTo>
                    <a:pt x="342" y="36"/>
                  </a:lnTo>
                  <a:lnTo>
                    <a:pt x="339" y="26"/>
                  </a:lnTo>
                  <a:lnTo>
                    <a:pt x="334" y="17"/>
                  </a:lnTo>
                  <a:lnTo>
                    <a:pt x="326" y="8"/>
                  </a:lnTo>
                  <a:lnTo>
                    <a:pt x="31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7" name="Freeform 45"/>
            <p:cNvSpPr>
              <a:spLocks/>
            </p:cNvSpPr>
            <p:nvPr/>
          </p:nvSpPr>
          <p:spPr bwMode="auto">
            <a:xfrm>
              <a:off x="4368" y="768"/>
              <a:ext cx="85" cy="63"/>
            </a:xfrm>
            <a:custGeom>
              <a:avLst/>
              <a:gdLst>
                <a:gd name="T0" fmla="*/ 316 w 346"/>
                <a:gd name="T1" fmla="*/ 2 h 303"/>
                <a:gd name="T2" fmla="*/ 298 w 346"/>
                <a:gd name="T3" fmla="*/ 0 h 303"/>
                <a:gd name="T4" fmla="*/ 277 w 346"/>
                <a:gd name="T5" fmla="*/ 6 h 303"/>
                <a:gd name="T6" fmla="*/ 262 w 346"/>
                <a:gd name="T7" fmla="*/ 25 h 303"/>
                <a:gd name="T8" fmla="*/ 262 w 346"/>
                <a:gd name="T9" fmla="*/ 62 h 303"/>
                <a:gd name="T10" fmla="*/ 262 w 346"/>
                <a:gd name="T11" fmla="*/ 96 h 303"/>
                <a:gd name="T12" fmla="*/ 252 w 346"/>
                <a:gd name="T13" fmla="*/ 118 h 303"/>
                <a:gd name="T14" fmla="*/ 229 w 346"/>
                <a:gd name="T15" fmla="*/ 128 h 303"/>
                <a:gd name="T16" fmla="*/ 191 w 346"/>
                <a:gd name="T17" fmla="*/ 128 h 303"/>
                <a:gd name="T18" fmla="*/ 152 w 346"/>
                <a:gd name="T19" fmla="*/ 139 h 303"/>
                <a:gd name="T20" fmla="*/ 121 w 346"/>
                <a:gd name="T21" fmla="*/ 164 h 303"/>
                <a:gd name="T22" fmla="*/ 105 w 346"/>
                <a:gd name="T23" fmla="*/ 196 h 303"/>
                <a:gd name="T24" fmla="*/ 106 w 346"/>
                <a:gd name="T25" fmla="*/ 232 h 303"/>
                <a:gd name="T26" fmla="*/ 91 w 346"/>
                <a:gd name="T27" fmla="*/ 257 h 303"/>
                <a:gd name="T28" fmla="*/ 64 w 346"/>
                <a:gd name="T29" fmla="*/ 268 h 303"/>
                <a:gd name="T30" fmla="*/ 32 w 346"/>
                <a:gd name="T31" fmla="*/ 270 h 303"/>
                <a:gd name="T32" fmla="*/ 14 w 346"/>
                <a:gd name="T33" fmla="*/ 267 h 303"/>
                <a:gd name="T34" fmla="*/ 0 w 346"/>
                <a:gd name="T35" fmla="*/ 282 h 303"/>
                <a:gd name="T36" fmla="*/ 22 w 346"/>
                <a:gd name="T37" fmla="*/ 301 h 303"/>
                <a:gd name="T38" fmla="*/ 60 w 346"/>
                <a:gd name="T39" fmla="*/ 302 h 303"/>
                <a:gd name="T40" fmla="*/ 102 w 346"/>
                <a:gd name="T41" fmla="*/ 289 h 303"/>
                <a:gd name="T42" fmla="*/ 130 w 346"/>
                <a:gd name="T43" fmla="*/ 266 h 303"/>
                <a:gd name="T44" fmla="*/ 136 w 346"/>
                <a:gd name="T45" fmla="*/ 233 h 303"/>
                <a:gd name="T46" fmla="*/ 145 w 346"/>
                <a:gd name="T47" fmla="*/ 204 h 303"/>
                <a:gd name="T48" fmla="*/ 163 w 346"/>
                <a:gd name="T49" fmla="*/ 182 h 303"/>
                <a:gd name="T50" fmla="*/ 190 w 346"/>
                <a:gd name="T51" fmla="*/ 169 h 303"/>
                <a:gd name="T52" fmla="*/ 224 w 346"/>
                <a:gd name="T53" fmla="*/ 167 h 303"/>
                <a:gd name="T54" fmla="*/ 251 w 346"/>
                <a:gd name="T55" fmla="*/ 159 h 303"/>
                <a:gd name="T56" fmla="*/ 269 w 346"/>
                <a:gd name="T57" fmla="*/ 143 h 303"/>
                <a:gd name="T58" fmla="*/ 278 w 346"/>
                <a:gd name="T59" fmla="*/ 115 h 303"/>
                <a:gd name="T60" fmla="*/ 280 w 346"/>
                <a:gd name="T61" fmla="*/ 81 h 303"/>
                <a:gd name="T62" fmla="*/ 286 w 346"/>
                <a:gd name="T63" fmla="*/ 53 h 303"/>
                <a:gd name="T64" fmla="*/ 297 w 346"/>
                <a:gd name="T65" fmla="*/ 38 h 303"/>
                <a:gd name="T66" fmla="*/ 316 w 346"/>
                <a:gd name="T67" fmla="*/ 37 h 303"/>
                <a:gd name="T68" fmla="*/ 338 w 346"/>
                <a:gd name="T69" fmla="*/ 47 h 303"/>
                <a:gd name="T70" fmla="*/ 346 w 346"/>
                <a:gd name="T71" fmla="*/ 42 h 303"/>
                <a:gd name="T72" fmla="*/ 340 w 346"/>
                <a:gd name="T73" fmla="*/ 24 h 303"/>
                <a:gd name="T74" fmla="*/ 327 w 346"/>
                <a:gd name="T75" fmla="*/ 7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6" h="303">
                  <a:moveTo>
                    <a:pt x="318" y="2"/>
                  </a:moveTo>
                  <a:lnTo>
                    <a:pt x="316" y="2"/>
                  </a:lnTo>
                  <a:lnTo>
                    <a:pt x="308" y="1"/>
                  </a:lnTo>
                  <a:lnTo>
                    <a:pt x="298" y="0"/>
                  </a:lnTo>
                  <a:lnTo>
                    <a:pt x="287" y="1"/>
                  </a:lnTo>
                  <a:lnTo>
                    <a:pt x="277" y="6"/>
                  </a:lnTo>
                  <a:lnTo>
                    <a:pt x="267" y="13"/>
                  </a:lnTo>
                  <a:lnTo>
                    <a:pt x="262" y="25"/>
                  </a:lnTo>
                  <a:lnTo>
                    <a:pt x="260" y="43"/>
                  </a:lnTo>
                  <a:lnTo>
                    <a:pt x="262" y="62"/>
                  </a:lnTo>
                  <a:lnTo>
                    <a:pt x="263" y="81"/>
                  </a:lnTo>
                  <a:lnTo>
                    <a:pt x="262" y="96"/>
                  </a:lnTo>
                  <a:lnTo>
                    <a:pt x="258" y="108"/>
                  </a:lnTo>
                  <a:lnTo>
                    <a:pt x="252" y="118"/>
                  </a:lnTo>
                  <a:lnTo>
                    <a:pt x="243" y="124"/>
                  </a:lnTo>
                  <a:lnTo>
                    <a:pt x="229" y="128"/>
                  </a:lnTo>
                  <a:lnTo>
                    <a:pt x="212" y="128"/>
                  </a:lnTo>
                  <a:lnTo>
                    <a:pt x="191" y="128"/>
                  </a:lnTo>
                  <a:lnTo>
                    <a:pt x="172" y="133"/>
                  </a:lnTo>
                  <a:lnTo>
                    <a:pt x="152" y="139"/>
                  </a:lnTo>
                  <a:lnTo>
                    <a:pt x="135" y="150"/>
                  </a:lnTo>
                  <a:lnTo>
                    <a:pt x="121" y="164"/>
                  </a:lnTo>
                  <a:lnTo>
                    <a:pt x="111" y="179"/>
                  </a:lnTo>
                  <a:lnTo>
                    <a:pt x="105" y="196"/>
                  </a:lnTo>
                  <a:lnTo>
                    <a:pt x="106" y="214"/>
                  </a:lnTo>
                  <a:lnTo>
                    <a:pt x="106" y="232"/>
                  </a:lnTo>
                  <a:lnTo>
                    <a:pt x="102" y="245"/>
                  </a:lnTo>
                  <a:lnTo>
                    <a:pt x="91" y="257"/>
                  </a:lnTo>
                  <a:lnTo>
                    <a:pt x="78" y="264"/>
                  </a:lnTo>
                  <a:lnTo>
                    <a:pt x="64" y="268"/>
                  </a:lnTo>
                  <a:lnTo>
                    <a:pt x="47" y="271"/>
                  </a:lnTo>
                  <a:lnTo>
                    <a:pt x="32" y="270"/>
                  </a:lnTo>
                  <a:lnTo>
                    <a:pt x="19" y="265"/>
                  </a:lnTo>
                  <a:lnTo>
                    <a:pt x="14" y="267"/>
                  </a:lnTo>
                  <a:lnTo>
                    <a:pt x="5" y="273"/>
                  </a:lnTo>
                  <a:lnTo>
                    <a:pt x="0" y="282"/>
                  </a:lnTo>
                  <a:lnTo>
                    <a:pt x="9" y="295"/>
                  </a:lnTo>
                  <a:lnTo>
                    <a:pt x="22" y="301"/>
                  </a:lnTo>
                  <a:lnTo>
                    <a:pt x="39" y="303"/>
                  </a:lnTo>
                  <a:lnTo>
                    <a:pt x="60" y="302"/>
                  </a:lnTo>
                  <a:lnTo>
                    <a:pt x="81" y="297"/>
                  </a:lnTo>
                  <a:lnTo>
                    <a:pt x="102" y="289"/>
                  </a:lnTo>
                  <a:lnTo>
                    <a:pt x="119" y="279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3"/>
                  </a:lnTo>
                  <a:lnTo>
                    <a:pt x="140" y="218"/>
                  </a:lnTo>
                  <a:lnTo>
                    <a:pt x="145" y="204"/>
                  </a:lnTo>
                  <a:lnTo>
                    <a:pt x="153" y="191"/>
                  </a:lnTo>
                  <a:lnTo>
                    <a:pt x="163" y="182"/>
                  </a:lnTo>
                  <a:lnTo>
                    <a:pt x="175" y="174"/>
                  </a:lnTo>
                  <a:lnTo>
                    <a:pt x="190" y="169"/>
                  </a:lnTo>
                  <a:lnTo>
                    <a:pt x="206" y="168"/>
                  </a:lnTo>
                  <a:lnTo>
                    <a:pt x="224" y="167"/>
                  </a:lnTo>
                  <a:lnTo>
                    <a:pt x="239" y="165"/>
                  </a:lnTo>
                  <a:lnTo>
                    <a:pt x="251" y="159"/>
                  </a:lnTo>
                  <a:lnTo>
                    <a:pt x="262" y="152"/>
                  </a:lnTo>
                  <a:lnTo>
                    <a:pt x="269" y="143"/>
                  </a:lnTo>
                  <a:lnTo>
                    <a:pt x="274" y="130"/>
                  </a:lnTo>
                  <a:lnTo>
                    <a:pt x="278" y="115"/>
                  </a:lnTo>
                  <a:lnTo>
                    <a:pt x="279" y="98"/>
                  </a:lnTo>
                  <a:lnTo>
                    <a:pt x="280" y="81"/>
                  </a:lnTo>
                  <a:lnTo>
                    <a:pt x="281" y="65"/>
                  </a:lnTo>
                  <a:lnTo>
                    <a:pt x="286" y="53"/>
                  </a:lnTo>
                  <a:lnTo>
                    <a:pt x="290" y="44"/>
                  </a:lnTo>
                  <a:lnTo>
                    <a:pt x="297" y="38"/>
                  </a:lnTo>
                  <a:lnTo>
                    <a:pt x="305" y="36"/>
                  </a:lnTo>
                  <a:lnTo>
                    <a:pt x="316" y="37"/>
                  </a:lnTo>
                  <a:lnTo>
                    <a:pt x="327" y="43"/>
                  </a:lnTo>
                  <a:lnTo>
                    <a:pt x="338" y="47"/>
                  </a:lnTo>
                  <a:lnTo>
                    <a:pt x="343" y="46"/>
                  </a:lnTo>
                  <a:lnTo>
                    <a:pt x="346" y="42"/>
                  </a:lnTo>
                  <a:lnTo>
                    <a:pt x="345" y="33"/>
                  </a:lnTo>
                  <a:lnTo>
                    <a:pt x="340" y="24"/>
                  </a:lnTo>
                  <a:lnTo>
                    <a:pt x="334" y="15"/>
                  </a:lnTo>
                  <a:lnTo>
                    <a:pt x="327" y="7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8" name="Freeform 46"/>
            <p:cNvSpPr>
              <a:spLocks/>
            </p:cNvSpPr>
            <p:nvPr/>
          </p:nvSpPr>
          <p:spPr bwMode="auto">
            <a:xfrm>
              <a:off x="4373" y="758"/>
              <a:ext cx="84" cy="63"/>
            </a:xfrm>
            <a:custGeom>
              <a:avLst/>
              <a:gdLst>
                <a:gd name="T0" fmla="*/ 316 w 345"/>
                <a:gd name="T1" fmla="*/ 2 h 303"/>
                <a:gd name="T2" fmla="*/ 299 w 345"/>
                <a:gd name="T3" fmla="*/ 0 h 303"/>
                <a:gd name="T4" fmla="*/ 276 w 345"/>
                <a:gd name="T5" fmla="*/ 5 h 303"/>
                <a:gd name="T6" fmla="*/ 261 w 345"/>
                <a:gd name="T7" fmla="*/ 25 h 303"/>
                <a:gd name="T8" fmla="*/ 262 w 345"/>
                <a:gd name="T9" fmla="*/ 62 h 303"/>
                <a:gd name="T10" fmla="*/ 261 w 345"/>
                <a:gd name="T11" fmla="*/ 95 h 303"/>
                <a:gd name="T12" fmla="*/ 253 w 345"/>
                <a:gd name="T13" fmla="*/ 117 h 303"/>
                <a:gd name="T14" fmla="*/ 230 w 345"/>
                <a:gd name="T15" fmla="*/ 128 h 303"/>
                <a:gd name="T16" fmla="*/ 192 w 345"/>
                <a:gd name="T17" fmla="*/ 128 h 303"/>
                <a:gd name="T18" fmla="*/ 152 w 345"/>
                <a:gd name="T19" fmla="*/ 139 h 303"/>
                <a:gd name="T20" fmla="*/ 121 w 345"/>
                <a:gd name="T21" fmla="*/ 163 h 303"/>
                <a:gd name="T22" fmla="*/ 105 w 345"/>
                <a:gd name="T23" fmla="*/ 196 h 303"/>
                <a:gd name="T24" fmla="*/ 106 w 345"/>
                <a:gd name="T25" fmla="*/ 231 h 303"/>
                <a:gd name="T26" fmla="*/ 91 w 345"/>
                <a:gd name="T27" fmla="*/ 257 h 303"/>
                <a:gd name="T28" fmla="*/ 64 w 345"/>
                <a:gd name="T29" fmla="*/ 268 h 303"/>
                <a:gd name="T30" fmla="*/ 33 w 345"/>
                <a:gd name="T31" fmla="*/ 269 h 303"/>
                <a:gd name="T32" fmla="*/ 14 w 345"/>
                <a:gd name="T33" fmla="*/ 267 h 303"/>
                <a:gd name="T34" fmla="*/ 0 w 345"/>
                <a:gd name="T35" fmla="*/ 282 h 303"/>
                <a:gd name="T36" fmla="*/ 22 w 345"/>
                <a:gd name="T37" fmla="*/ 300 h 303"/>
                <a:gd name="T38" fmla="*/ 60 w 345"/>
                <a:gd name="T39" fmla="*/ 302 h 303"/>
                <a:gd name="T40" fmla="*/ 102 w 345"/>
                <a:gd name="T41" fmla="*/ 289 h 303"/>
                <a:gd name="T42" fmla="*/ 130 w 345"/>
                <a:gd name="T43" fmla="*/ 266 h 303"/>
                <a:gd name="T44" fmla="*/ 136 w 345"/>
                <a:gd name="T45" fmla="*/ 232 h 303"/>
                <a:gd name="T46" fmla="*/ 145 w 345"/>
                <a:gd name="T47" fmla="*/ 201 h 303"/>
                <a:gd name="T48" fmla="*/ 163 w 345"/>
                <a:gd name="T49" fmla="*/ 177 h 303"/>
                <a:gd name="T50" fmla="*/ 190 w 345"/>
                <a:gd name="T51" fmla="*/ 167 h 303"/>
                <a:gd name="T52" fmla="*/ 224 w 345"/>
                <a:gd name="T53" fmla="*/ 170 h 303"/>
                <a:gd name="T54" fmla="*/ 250 w 345"/>
                <a:gd name="T55" fmla="*/ 163 h 303"/>
                <a:gd name="T56" fmla="*/ 269 w 345"/>
                <a:gd name="T57" fmla="*/ 145 h 303"/>
                <a:gd name="T58" fmla="*/ 278 w 345"/>
                <a:gd name="T59" fmla="*/ 116 h 303"/>
                <a:gd name="T60" fmla="*/ 280 w 345"/>
                <a:gd name="T61" fmla="*/ 80 h 303"/>
                <a:gd name="T62" fmla="*/ 286 w 345"/>
                <a:gd name="T63" fmla="*/ 53 h 303"/>
                <a:gd name="T64" fmla="*/ 297 w 345"/>
                <a:gd name="T65" fmla="*/ 38 h 303"/>
                <a:gd name="T66" fmla="*/ 316 w 345"/>
                <a:gd name="T67" fmla="*/ 37 h 303"/>
                <a:gd name="T68" fmla="*/ 338 w 345"/>
                <a:gd name="T69" fmla="*/ 47 h 303"/>
                <a:gd name="T70" fmla="*/ 345 w 345"/>
                <a:gd name="T71" fmla="*/ 41 h 303"/>
                <a:gd name="T72" fmla="*/ 340 w 345"/>
                <a:gd name="T73" fmla="*/ 25 h 303"/>
                <a:gd name="T74" fmla="*/ 327 w 345"/>
                <a:gd name="T75" fmla="*/ 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5" h="303">
                  <a:moveTo>
                    <a:pt x="318" y="2"/>
                  </a:moveTo>
                  <a:lnTo>
                    <a:pt x="316" y="2"/>
                  </a:lnTo>
                  <a:lnTo>
                    <a:pt x="308" y="1"/>
                  </a:lnTo>
                  <a:lnTo>
                    <a:pt x="299" y="0"/>
                  </a:lnTo>
                  <a:lnTo>
                    <a:pt x="287" y="1"/>
                  </a:lnTo>
                  <a:lnTo>
                    <a:pt x="276" y="5"/>
                  </a:lnTo>
                  <a:lnTo>
                    <a:pt x="266" y="12"/>
                  </a:lnTo>
                  <a:lnTo>
                    <a:pt x="261" y="25"/>
                  </a:lnTo>
                  <a:lnTo>
                    <a:pt x="259" y="42"/>
                  </a:lnTo>
                  <a:lnTo>
                    <a:pt x="262" y="62"/>
                  </a:lnTo>
                  <a:lnTo>
                    <a:pt x="262" y="80"/>
                  </a:lnTo>
                  <a:lnTo>
                    <a:pt x="261" y="95"/>
                  </a:lnTo>
                  <a:lnTo>
                    <a:pt x="258" y="108"/>
                  </a:lnTo>
                  <a:lnTo>
                    <a:pt x="253" y="117"/>
                  </a:lnTo>
                  <a:lnTo>
                    <a:pt x="243" y="124"/>
                  </a:lnTo>
                  <a:lnTo>
                    <a:pt x="230" y="128"/>
                  </a:lnTo>
                  <a:lnTo>
                    <a:pt x="212" y="128"/>
                  </a:lnTo>
                  <a:lnTo>
                    <a:pt x="192" y="128"/>
                  </a:lnTo>
                  <a:lnTo>
                    <a:pt x="172" y="132"/>
                  </a:lnTo>
                  <a:lnTo>
                    <a:pt x="152" y="139"/>
                  </a:lnTo>
                  <a:lnTo>
                    <a:pt x="135" y="149"/>
                  </a:lnTo>
                  <a:lnTo>
                    <a:pt x="121" y="163"/>
                  </a:lnTo>
                  <a:lnTo>
                    <a:pt x="111" y="178"/>
                  </a:lnTo>
                  <a:lnTo>
                    <a:pt x="105" y="196"/>
                  </a:lnTo>
                  <a:lnTo>
                    <a:pt x="106" y="214"/>
                  </a:lnTo>
                  <a:lnTo>
                    <a:pt x="106" y="231"/>
                  </a:lnTo>
                  <a:lnTo>
                    <a:pt x="102" y="245"/>
                  </a:lnTo>
                  <a:lnTo>
                    <a:pt x="91" y="257"/>
                  </a:lnTo>
                  <a:lnTo>
                    <a:pt x="79" y="264"/>
                  </a:lnTo>
                  <a:lnTo>
                    <a:pt x="64" y="268"/>
                  </a:lnTo>
                  <a:lnTo>
                    <a:pt x="48" y="270"/>
                  </a:lnTo>
                  <a:lnTo>
                    <a:pt x="33" y="269"/>
                  </a:lnTo>
                  <a:lnTo>
                    <a:pt x="19" y="265"/>
                  </a:lnTo>
                  <a:lnTo>
                    <a:pt x="14" y="267"/>
                  </a:lnTo>
                  <a:lnTo>
                    <a:pt x="5" y="273"/>
                  </a:lnTo>
                  <a:lnTo>
                    <a:pt x="0" y="282"/>
                  </a:lnTo>
                  <a:lnTo>
                    <a:pt x="10" y="295"/>
                  </a:lnTo>
                  <a:lnTo>
                    <a:pt x="22" y="300"/>
                  </a:lnTo>
                  <a:lnTo>
                    <a:pt x="40" y="303"/>
                  </a:lnTo>
                  <a:lnTo>
                    <a:pt x="60" y="302"/>
                  </a:lnTo>
                  <a:lnTo>
                    <a:pt x="81" y="297"/>
                  </a:lnTo>
                  <a:lnTo>
                    <a:pt x="102" y="289"/>
                  </a:lnTo>
                  <a:lnTo>
                    <a:pt x="119" y="278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2"/>
                  </a:lnTo>
                  <a:lnTo>
                    <a:pt x="140" y="216"/>
                  </a:lnTo>
                  <a:lnTo>
                    <a:pt x="145" y="201"/>
                  </a:lnTo>
                  <a:lnTo>
                    <a:pt x="154" y="187"/>
                  </a:lnTo>
                  <a:lnTo>
                    <a:pt x="163" y="177"/>
                  </a:lnTo>
                  <a:lnTo>
                    <a:pt x="175" y="170"/>
                  </a:lnTo>
                  <a:lnTo>
                    <a:pt x="190" y="167"/>
                  </a:lnTo>
                  <a:lnTo>
                    <a:pt x="206" y="168"/>
                  </a:lnTo>
                  <a:lnTo>
                    <a:pt x="224" y="170"/>
                  </a:lnTo>
                  <a:lnTo>
                    <a:pt x="239" y="168"/>
                  </a:lnTo>
                  <a:lnTo>
                    <a:pt x="250" y="163"/>
                  </a:lnTo>
                  <a:lnTo>
                    <a:pt x="261" y="155"/>
                  </a:lnTo>
                  <a:lnTo>
                    <a:pt x="269" y="145"/>
                  </a:lnTo>
                  <a:lnTo>
                    <a:pt x="274" y="131"/>
                  </a:lnTo>
                  <a:lnTo>
                    <a:pt x="278" y="116"/>
                  </a:lnTo>
                  <a:lnTo>
                    <a:pt x="279" y="98"/>
                  </a:lnTo>
                  <a:lnTo>
                    <a:pt x="280" y="80"/>
                  </a:lnTo>
                  <a:lnTo>
                    <a:pt x="281" y="64"/>
                  </a:lnTo>
                  <a:lnTo>
                    <a:pt x="286" y="53"/>
                  </a:lnTo>
                  <a:lnTo>
                    <a:pt x="291" y="43"/>
                  </a:lnTo>
                  <a:lnTo>
                    <a:pt x="297" y="38"/>
                  </a:lnTo>
                  <a:lnTo>
                    <a:pt x="306" y="35"/>
                  </a:lnTo>
                  <a:lnTo>
                    <a:pt x="316" y="37"/>
                  </a:lnTo>
                  <a:lnTo>
                    <a:pt x="327" y="42"/>
                  </a:lnTo>
                  <a:lnTo>
                    <a:pt x="338" y="47"/>
                  </a:lnTo>
                  <a:lnTo>
                    <a:pt x="344" y="46"/>
                  </a:lnTo>
                  <a:lnTo>
                    <a:pt x="345" y="41"/>
                  </a:lnTo>
                  <a:lnTo>
                    <a:pt x="344" y="33"/>
                  </a:lnTo>
                  <a:lnTo>
                    <a:pt x="340" y="25"/>
                  </a:lnTo>
                  <a:lnTo>
                    <a:pt x="334" y="16"/>
                  </a:lnTo>
                  <a:lnTo>
                    <a:pt x="327" y="8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9" name="Freeform 47"/>
            <p:cNvSpPr>
              <a:spLocks/>
            </p:cNvSpPr>
            <p:nvPr/>
          </p:nvSpPr>
          <p:spPr bwMode="auto">
            <a:xfrm>
              <a:off x="4248" y="763"/>
              <a:ext cx="31" cy="23"/>
            </a:xfrm>
            <a:custGeom>
              <a:avLst/>
              <a:gdLst>
                <a:gd name="T0" fmla="*/ 3 w 127"/>
                <a:gd name="T1" fmla="*/ 76 h 109"/>
                <a:gd name="T2" fmla="*/ 5 w 127"/>
                <a:gd name="T3" fmla="*/ 75 h 109"/>
                <a:gd name="T4" fmla="*/ 12 w 127"/>
                <a:gd name="T5" fmla="*/ 71 h 109"/>
                <a:gd name="T6" fmla="*/ 22 w 127"/>
                <a:gd name="T7" fmla="*/ 65 h 109"/>
                <a:gd name="T8" fmla="*/ 34 w 127"/>
                <a:gd name="T9" fmla="*/ 57 h 109"/>
                <a:gd name="T10" fmla="*/ 47 w 127"/>
                <a:gd name="T11" fmla="*/ 49 h 109"/>
                <a:gd name="T12" fmla="*/ 60 w 127"/>
                <a:gd name="T13" fmla="*/ 39 h 109"/>
                <a:gd name="T14" fmla="*/ 72 w 127"/>
                <a:gd name="T15" fmla="*/ 27 h 109"/>
                <a:gd name="T16" fmla="*/ 82 w 127"/>
                <a:gd name="T17" fmla="*/ 15 h 109"/>
                <a:gd name="T18" fmla="*/ 91 w 127"/>
                <a:gd name="T19" fmla="*/ 4 h 109"/>
                <a:gd name="T20" fmla="*/ 102 w 127"/>
                <a:gd name="T21" fmla="*/ 0 h 109"/>
                <a:gd name="T22" fmla="*/ 111 w 127"/>
                <a:gd name="T23" fmla="*/ 0 h 109"/>
                <a:gd name="T24" fmla="*/ 120 w 127"/>
                <a:gd name="T25" fmla="*/ 3 h 109"/>
                <a:gd name="T26" fmla="*/ 126 w 127"/>
                <a:gd name="T27" fmla="*/ 10 h 109"/>
                <a:gd name="T28" fmla="*/ 127 w 127"/>
                <a:gd name="T29" fmla="*/ 19 h 109"/>
                <a:gd name="T30" fmla="*/ 125 w 127"/>
                <a:gd name="T31" fmla="*/ 30 h 109"/>
                <a:gd name="T32" fmla="*/ 116 w 127"/>
                <a:gd name="T33" fmla="*/ 42 h 109"/>
                <a:gd name="T34" fmla="*/ 103 w 127"/>
                <a:gd name="T35" fmla="*/ 55 h 109"/>
                <a:gd name="T36" fmla="*/ 91 w 127"/>
                <a:gd name="T37" fmla="*/ 67 h 109"/>
                <a:gd name="T38" fmla="*/ 80 w 127"/>
                <a:gd name="T39" fmla="*/ 78 h 109"/>
                <a:gd name="T40" fmla="*/ 68 w 127"/>
                <a:gd name="T41" fmla="*/ 88 h 109"/>
                <a:gd name="T42" fmla="*/ 58 w 127"/>
                <a:gd name="T43" fmla="*/ 97 h 109"/>
                <a:gd name="T44" fmla="*/ 47 w 127"/>
                <a:gd name="T45" fmla="*/ 103 h 109"/>
                <a:gd name="T46" fmla="*/ 36 w 127"/>
                <a:gd name="T47" fmla="*/ 108 h 109"/>
                <a:gd name="T48" fmla="*/ 26 w 127"/>
                <a:gd name="T49" fmla="*/ 109 h 109"/>
                <a:gd name="T50" fmla="*/ 10 w 127"/>
                <a:gd name="T51" fmla="*/ 107 h 109"/>
                <a:gd name="T52" fmla="*/ 2 w 127"/>
                <a:gd name="T53" fmla="*/ 101 h 109"/>
                <a:gd name="T54" fmla="*/ 0 w 127"/>
                <a:gd name="T55" fmla="*/ 91 h 109"/>
                <a:gd name="T56" fmla="*/ 3 w 127"/>
                <a:gd name="T57" fmla="*/ 7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109">
                  <a:moveTo>
                    <a:pt x="3" y="76"/>
                  </a:moveTo>
                  <a:lnTo>
                    <a:pt x="5" y="75"/>
                  </a:lnTo>
                  <a:lnTo>
                    <a:pt x="12" y="71"/>
                  </a:lnTo>
                  <a:lnTo>
                    <a:pt x="22" y="65"/>
                  </a:lnTo>
                  <a:lnTo>
                    <a:pt x="34" y="57"/>
                  </a:lnTo>
                  <a:lnTo>
                    <a:pt x="47" y="49"/>
                  </a:lnTo>
                  <a:lnTo>
                    <a:pt x="60" y="39"/>
                  </a:lnTo>
                  <a:lnTo>
                    <a:pt x="72" y="27"/>
                  </a:lnTo>
                  <a:lnTo>
                    <a:pt x="82" y="15"/>
                  </a:lnTo>
                  <a:lnTo>
                    <a:pt x="91" y="4"/>
                  </a:lnTo>
                  <a:lnTo>
                    <a:pt x="102" y="0"/>
                  </a:lnTo>
                  <a:lnTo>
                    <a:pt x="111" y="0"/>
                  </a:lnTo>
                  <a:lnTo>
                    <a:pt x="120" y="3"/>
                  </a:lnTo>
                  <a:lnTo>
                    <a:pt x="126" y="10"/>
                  </a:lnTo>
                  <a:lnTo>
                    <a:pt x="127" y="19"/>
                  </a:lnTo>
                  <a:lnTo>
                    <a:pt x="125" y="30"/>
                  </a:lnTo>
                  <a:lnTo>
                    <a:pt x="116" y="42"/>
                  </a:lnTo>
                  <a:lnTo>
                    <a:pt x="103" y="55"/>
                  </a:lnTo>
                  <a:lnTo>
                    <a:pt x="91" y="67"/>
                  </a:lnTo>
                  <a:lnTo>
                    <a:pt x="80" y="78"/>
                  </a:lnTo>
                  <a:lnTo>
                    <a:pt x="68" y="88"/>
                  </a:lnTo>
                  <a:lnTo>
                    <a:pt x="58" y="97"/>
                  </a:lnTo>
                  <a:lnTo>
                    <a:pt x="47" y="103"/>
                  </a:lnTo>
                  <a:lnTo>
                    <a:pt x="36" y="108"/>
                  </a:lnTo>
                  <a:lnTo>
                    <a:pt x="26" y="109"/>
                  </a:lnTo>
                  <a:lnTo>
                    <a:pt x="10" y="107"/>
                  </a:lnTo>
                  <a:lnTo>
                    <a:pt x="2" y="101"/>
                  </a:lnTo>
                  <a:lnTo>
                    <a:pt x="0" y="91"/>
                  </a:lnTo>
                  <a:lnTo>
                    <a:pt x="3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0" name="Freeform 48"/>
            <p:cNvSpPr>
              <a:spLocks/>
            </p:cNvSpPr>
            <p:nvPr/>
          </p:nvSpPr>
          <p:spPr bwMode="auto">
            <a:xfrm>
              <a:off x="4262" y="774"/>
              <a:ext cx="31" cy="22"/>
            </a:xfrm>
            <a:custGeom>
              <a:avLst/>
              <a:gdLst>
                <a:gd name="T0" fmla="*/ 2 w 127"/>
                <a:gd name="T1" fmla="*/ 76 h 110"/>
                <a:gd name="T2" fmla="*/ 4 w 127"/>
                <a:gd name="T3" fmla="*/ 75 h 110"/>
                <a:gd name="T4" fmla="*/ 11 w 127"/>
                <a:gd name="T5" fmla="*/ 72 h 110"/>
                <a:gd name="T6" fmla="*/ 22 w 127"/>
                <a:gd name="T7" fmla="*/ 66 h 110"/>
                <a:gd name="T8" fmla="*/ 33 w 127"/>
                <a:gd name="T9" fmla="*/ 58 h 110"/>
                <a:gd name="T10" fmla="*/ 46 w 127"/>
                <a:gd name="T11" fmla="*/ 49 h 110"/>
                <a:gd name="T12" fmla="*/ 59 w 127"/>
                <a:gd name="T13" fmla="*/ 38 h 110"/>
                <a:gd name="T14" fmla="*/ 71 w 127"/>
                <a:gd name="T15" fmla="*/ 27 h 110"/>
                <a:gd name="T16" fmla="*/ 80 w 127"/>
                <a:gd name="T17" fmla="*/ 14 h 110"/>
                <a:gd name="T18" fmla="*/ 90 w 127"/>
                <a:gd name="T19" fmla="*/ 5 h 110"/>
                <a:gd name="T20" fmla="*/ 100 w 127"/>
                <a:gd name="T21" fmla="*/ 0 h 110"/>
                <a:gd name="T22" fmla="*/ 110 w 127"/>
                <a:gd name="T23" fmla="*/ 0 h 110"/>
                <a:gd name="T24" fmla="*/ 118 w 127"/>
                <a:gd name="T25" fmla="*/ 4 h 110"/>
                <a:gd name="T26" fmla="*/ 125 w 127"/>
                <a:gd name="T27" fmla="*/ 11 h 110"/>
                <a:gd name="T28" fmla="*/ 127 w 127"/>
                <a:gd name="T29" fmla="*/ 20 h 110"/>
                <a:gd name="T30" fmla="*/ 124 w 127"/>
                <a:gd name="T31" fmla="*/ 30 h 110"/>
                <a:gd name="T32" fmla="*/ 115 w 127"/>
                <a:gd name="T33" fmla="*/ 43 h 110"/>
                <a:gd name="T34" fmla="*/ 102 w 127"/>
                <a:gd name="T35" fmla="*/ 56 h 110"/>
                <a:gd name="T36" fmla="*/ 91 w 127"/>
                <a:gd name="T37" fmla="*/ 67 h 110"/>
                <a:gd name="T38" fmla="*/ 78 w 127"/>
                <a:gd name="T39" fmla="*/ 79 h 110"/>
                <a:gd name="T40" fmla="*/ 68 w 127"/>
                <a:gd name="T41" fmla="*/ 89 h 110"/>
                <a:gd name="T42" fmla="*/ 56 w 127"/>
                <a:gd name="T43" fmla="*/ 97 h 110"/>
                <a:gd name="T44" fmla="*/ 46 w 127"/>
                <a:gd name="T45" fmla="*/ 104 h 110"/>
                <a:gd name="T46" fmla="*/ 36 w 127"/>
                <a:gd name="T47" fmla="*/ 109 h 110"/>
                <a:gd name="T48" fmla="*/ 25 w 127"/>
                <a:gd name="T49" fmla="*/ 110 h 110"/>
                <a:gd name="T50" fmla="*/ 9 w 127"/>
                <a:gd name="T51" fmla="*/ 108 h 110"/>
                <a:gd name="T52" fmla="*/ 1 w 127"/>
                <a:gd name="T53" fmla="*/ 102 h 110"/>
                <a:gd name="T54" fmla="*/ 0 w 127"/>
                <a:gd name="T55" fmla="*/ 91 h 110"/>
                <a:gd name="T56" fmla="*/ 2 w 127"/>
                <a:gd name="T57" fmla="*/ 7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110">
                  <a:moveTo>
                    <a:pt x="2" y="76"/>
                  </a:moveTo>
                  <a:lnTo>
                    <a:pt x="4" y="75"/>
                  </a:lnTo>
                  <a:lnTo>
                    <a:pt x="11" y="72"/>
                  </a:lnTo>
                  <a:lnTo>
                    <a:pt x="22" y="66"/>
                  </a:lnTo>
                  <a:lnTo>
                    <a:pt x="33" y="58"/>
                  </a:lnTo>
                  <a:lnTo>
                    <a:pt x="46" y="49"/>
                  </a:lnTo>
                  <a:lnTo>
                    <a:pt x="59" y="38"/>
                  </a:lnTo>
                  <a:lnTo>
                    <a:pt x="71" y="27"/>
                  </a:lnTo>
                  <a:lnTo>
                    <a:pt x="80" y="14"/>
                  </a:lnTo>
                  <a:lnTo>
                    <a:pt x="90" y="5"/>
                  </a:lnTo>
                  <a:lnTo>
                    <a:pt x="100" y="0"/>
                  </a:lnTo>
                  <a:lnTo>
                    <a:pt x="110" y="0"/>
                  </a:lnTo>
                  <a:lnTo>
                    <a:pt x="118" y="4"/>
                  </a:lnTo>
                  <a:lnTo>
                    <a:pt x="125" y="11"/>
                  </a:lnTo>
                  <a:lnTo>
                    <a:pt x="127" y="20"/>
                  </a:lnTo>
                  <a:lnTo>
                    <a:pt x="124" y="30"/>
                  </a:lnTo>
                  <a:lnTo>
                    <a:pt x="115" y="43"/>
                  </a:lnTo>
                  <a:lnTo>
                    <a:pt x="102" y="56"/>
                  </a:lnTo>
                  <a:lnTo>
                    <a:pt x="91" y="67"/>
                  </a:lnTo>
                  <a:lnTo>
                    <a:pt x="78" y="79"/>
                  </a:lnTo>
                  <a:lnTo>
                    <a:pt x="68" y="89"/>
                  </a:lnTo>
                  <a:lnTo>
                    <a:pt x="56" y="97"/>
                  </a:lnTo>
                  <a:lnTo>
                    <a:pt x="46" y="104"/>
                  </a:lnTo>
                  <a:lnTo>
                    <a:pt x="36" y="109"/>
                  </a:lnTo>
                  <a:lnTo>
                    <a:pt x="25" y="110"/>
                  </a:lnTo>
                  <a:lnTo>
                    <a:pt x="9" y="108"/>
                  </a:lnTo>
                  <a:lnTo>
                    <a:pt x="1" y="102"/>
                  </a:lnTo>
                  <a:lnTo>
                    <a:pt x="0" y="91"/>
                  </a:lnTo>
                  <a:lnTo>
                    <a:pt x="2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1" name="Freeform 49"/>
            <p:cNvSpPr>
              <a:spLocks/>
            </p:cNvSpPr>
            <p:nvPr/>
          </p:nvSpPr>
          <p:spPr bwMode="auto">
            <a:xfrm>
              <a:off x="4276" y="784"/>
              <a:ext cx="30" cy="23"/>
            </a:xfrm>
            <a:custGeom>
              <a:avLst/>
              <a:gdLst>
                <a:gd name="T0" fmla="*/ 4 w 128"/>
                <a:gd name="T1" fmla="*/ 77 h 111"/>
                <a:gd name="T2" fmla="*/ 6 w 128"/>
                <a:gd name="T3" fmla="*/ 76 h 111"/>
                <a:gd name="T4" fmla="*/ 13 w 128"/>
                <a:gd name="T5" fmla="*/ 73 h 111"/>
                <a:gd name="T6" fmla="*/ 23 w 128"/>
                <a:gd name="T7" fmla="*/ 67 h 111"/>
                <a:gd name="T8" fmla="*/ 35 w 128"/>
                <a:gd name="T9" fmla="*/ 59 h 111"/>
                <a:gd name="T10" fmla="*/ 47 w 128"/>
                <a:gd name="T11" fmla="*/ 50 h 111"/>
                <a:gd name="T12" fmla="*/ 60 w 128"/>
                <a:gd name="T13" fmla="*/ 39 h 111"/>
                <a:gd name="T14" fmla="*/ 73 w 128"/>
                <a:gd name="T15" fmla="*/ 28 h 111"/>
                <a:gd name="T16" fmla="*/ 82 w 128"/>
                <a:gd name="T17" fmla="*/ 15 h 111"/>
                <a:gd name="T18" fmla="*/ 91 w 128"/>
                <a:gd name="T19" fmla="*/ 6 h 111"/>
                <a:gd name="T20" fmla="*/ 102 w 128"/>
                <a:gd name="T21" fmla="*/ 0 h 111"/>
                <a:gd name="T22" fmla="*/ 112 w 128"/>
                <a:gd name="T23" fmla="*/ 0 h 111"/>
                <a:gd name="T24" fmla="*/ 120 w 128"/>
                <a:gd name="T25" fmla="*/ 3 h 111"/>
                <a:gd name="T26" fmla="*/ 126 w 128"/>
                <a:gd name="T27" fmla="*/ 10 h 111"/>
                <a:gd name="T28" fmla="*/ 128 w 128"/>
                <a:gd name="T29" fmla="*/ 20 h 111"/>
                <a:gd name="T30" fmla="*/ 125 w 128"/>
                <a:gd name="T31" fmla="*/ 31 h 111"/>
                <a:gd name="T32" fmla="*/ 115 w 128"/>
                <a:gd name="T33" fmla="*/ 44 h 111"/>
                <a:gd name="T34" fmla="*/ 103 w 128"/>
                <a:gd name="T35" fmla="*/ 56 h 111"/>
                <a:gd name="T36" fmla="*/ 91 w 128"/>
                <a:gd name="T37" fmla="*/ 68 h 111"/>
                <a:gd name="T38" fmla="*/ 80 w 128"/>
                <a:gd name="T39" fmla="*/ 79 h 111"/>
                <a:gd name="T40" fmla="*/ 69 w 128"/>
                <a:gd name="T41" fmla="*/ 90 h 111"/>
                <a:gd name="T42" fmla="*/ 58 w 128"/>
                <a:gd name="T43" fmla="*/ 98 h 111"/>
                <a:gd name="T44" fmla="*/ 47 w 128"/>
                <a:gd name="T45" fmla="*/ 105 h 111"/>
                <a:gd name="T46" fmla="*/ 36 w 128"/>
                <a:gd name="T47" fmla="*/ 109 h 111"/>
                <a:gd name="T48" fmla="*/ 25 w 128"/>
                <a:gd name="T49" fmla="*/ 111 h 111"/>
                <a:gd name="T50" fmla="*/ 9 w 128"/>
                <a:gd name="T51" fmla="*/ 108 h 111"/>
                <a:gd name="T52" fmla="*/ 2 w 128"/>
                <a:gd name="T53" fmla="*/ 102 h 111"/>
                <a:gd name="T54" fmla="*/ 0 w 128"/>
                <a:gd name="T55" fmla="*/ 92 h 111"/>
                <a:gd name="T56" fmla="*/ 4 w 128"/>
                <a:gd name="T57" fmla="*/ 7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8" h="111">
                  <a:moveTo>
                    <a:pt x="4" y="77"/>
                  </a:moveTo>
                  <a:lnTo>
                    <a:pt x="6" y="76"/>
                  </a:lnTo>
                  <a:lnTo>
                    <a:pt x="13" y="73"/>
                  </a:lnTo>
                  <a:lnTo>
                    <a:pt x="23" y="67"/>
                  </a:lnTo>
                  <a:lnTo>
                    <a:pt x="35" y="59"/>
                  </a:lnTo>
                  <a:lnTo>
                    <a:pt x="47" y="50"/>
                  </a:lnTo>
                  <a:lnTo>
                    <a:pt x="60" y="39"/>
                  </a:lnTo>
                  <a:lnTo>
                    <a:pt x="73" y="28"/>
                  </a:lnTo>
                  <a:lnTo>
                    <a:pt x="82" y="15"/>
                  </a:lnTo>
                  <a:lnTo>
                    <a:pt x="91" y="6"/>
                  </a:lnTo>
                  <a:lnTo>
                    <a:pt x="102" y="0"/>
                  </a:lnTo>
                  <a:lnTo>
                    <a:pt x="112" y="0"/>
                  </a:lnTo>
                  <a:lnTo>
                    <a:pt x="120" y="3"/>
                  </a:lnTo>
                  <a:lnTo>
                    <a:pt x="126" y="10"/>
                  </a:lnTo>
                  <a:lnTo>
                    <a:pt x="128" y="20"/>
                  </a:lnTo>
                  <a:lnTo>
                    <a:pt x="125" y="31"/>
                  </a:lnTo>
                  <a:lnTo>
                    <a:pt x="115" y="44"/>
                  </a:lnTo>
                  <a:lnTo>
                    <a:pt x="103" y="56"/>
                  </a:lnTo>
                  <a:lnTo>
                    <a:pt x="91" y="68"/>
                  </a:lnTo>
                  <a:lnTo>
                    <a:pt x="80" y="79"/>
                  </a:lnTo>
                  <a:lnTo>
                    <a:pt x="69" y="90"/>
                  </a:lnTo>
                  <a:lnTo>
                    <a:pt x="58" y="98"/>
                  </a:lnTo>
                  <a:lnTo>
                    <a:pt x="47" y="105"/>
                  </a:lnTo>
                  <a:lnTo>
                    <a:pt x="36" y="109"/>
                  </a:lnTo>
                  <a:lnTo>
                    <a:pt x="25" y="111"/>
                  </a:lnTo>
                  <a:lnTo>
                    <a:pt x="9" y="108"/>
                  </a:lnTo>
                  <a:lnTo>
                    <a:pt x="2" y="102"/>
                  </a:lnTo>
                  <a:lnTo>
                    <a:pt x="0" y="92"/>
                  </a:lnTo>
                  <a:lnTo>
                    <a:pt x="4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9202" name="Picture 50" descr="square_kno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938" y="1384300"/>
            <a:ext cx="611187" cy="406400"/>
          </a:xfrm>
          <a:prstGeom prst="rect">
            <a:avLst/>
          </a:prstGeom>
          <a:noFill/>
          <a:effectLst>
            <a:outerShdw blurRad="63500" dist="107763" dir="81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203" name="AutoShape 51"/>
          <p:cNvSpPr>
            <a:spLocks noChangeArrowheads="1"/>
          </p:cNvSpPr>
          <p:nvPr/>
        </p:nvSpPr>
        <p:spPr bwMode="auto">
          <a:xfrm>
            <a:off x="1868488" y="1493838"/>
            <a:ext cx="407987" cy="298450"/>
          </a:xfrm>
          <a:prstGeom prst="rightArrow">
            <a:avLst>
              <a:gd name="adj1" fmla="val 50000"/>
              <a:gd name="adj2" fmla="val 74680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4" name="AutoShape 52"/>
          <p:cNvSpPr>
            <a:spLocks noChangeArrowheads="1"/>
          </p:cNvSpPr>
          <p:nvPr/>
        </p:nvSpPr>
        <p:spPr bwMode="auto">
          <a:xfrm>
            <a:off x="3335338" y="1493838"/>
            <a:ext cx="406400" cy="298450"/>
          </a:xfrm>
          <a:prstGeom prst="rightArrow">
            <a:avLst>
              <a:gd name="adj1" fmla="val 50000"/>
              <a:gd name="adj2" fmla="val 74389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6" name="AutoShape 54"/>
          <p:cNvSpPr>
            <a:spLocks noChangeArrowheads="1"/>
          </p:cNvSpPr>
          <p:nvPr/>
        </p:nvSpPr>
        <p:spPr bwMode="auto">
          <a:xfrm>
            <a:off x="2270125" y="2727325"/>
            <a:ext cx="1065213" cy="7667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7" name="AutoShape 55"/>
          <p:cNvSpPr>
            <a:spLocks noChangeArrowheads="1"/>
          </p:cNvSpPr>
          <p:nvPr/>
        </p:nvSpPr>
        <p:spPr bwMode="auto">
          <a:xfrm>
            <a:off x="444500" y="2970213"/>
            <a:ext cx="366713" cy="298450"/>
          </a:xfrm>
          <a:prstGeom prst="rightArrow">
            <a:avLst>
              <a:gd name="adj1" fmla="val 50000"/>
              <a:gd name="adj2" fmla="val 67125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8" name="AutoShape 56"/>
          <p:cNvSpPr>
            <a:spLocks noChangeArrowheads="1"/>
          </p:cNvSpPr>
          <p:nvPr/>
        </p:nvSpPr>
        <p:spPr bwMode="auto">
          <a:xfrm>
            <a:off x="3735388" y="2754313"/>
            <a:ext cx="1065212" cy="766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9" name="AutoShape 57"/>
          <p:cNvSpPr>
            <a:spLocks noChangeArrowheads="1"/>
          </p:cNvSpPr>
          <p:nvPr/>
        </p:nvSpPr>
        <p:spPr bwMode="auto">
          <a:xfrm>
            <a:off x="811213" y="2754313"/>
            <a:ext cx="1065212" cy="766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9210" name="Picture 58" descr="MCj031209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1000">
            <a:off x="2613025" y="2897188"/>
            <a:ext cx="323850" cy="342900"/>
          </a:xfrm>
          <a:prstGeom prst="rect">
            <a:avLst/>
          </a:prstGeom>
          <a:noFill/>
          <a:effectLst>
            <a:outerShdw blurRad="63500" dist="107763" dir="81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211" name="Group 59"/>
          <p:cNvGrpSpPr>
            <a:grpSpLocks/>
          </p:cNvGrpSpPr>
          <p:nvPr/>
        </p:nvGrpSpPr>
        <p:grpSpPr bwMode="auto">
          <a:xfrm>
            <a:off x="973138" y="2925763"/>
            <a:ext cx="633412" cy="323850"/>
            <a:chOff x="4184" y="582"/>
            <a:chExt cx="528" cy="388"/>
          </a:xfrm>
        </p:grpSpPr>
        <p:sp>
          <p:nvSpPr>
            <p:cNvPr id="49212" name="Freeform 60"/>
            <p:cNvSpPr>
              <a:spLocks/>
            </p:cNvSpPr>
            <p:nvPr/>
          </p:nvSpPr>
          <p:spPr bwMode="auto">
            <a:xfrm>
              <a:off x="4599" y="710"/>
              <a:ext cx="113" cy="233"/>
            </a:xfrm>
            <a:custGeom>
              <a:avLst/>
              <a:gdLst>
                <a:gd name="T0" fmla="*/ 423 w 461"/>
                <a:gd name="T1" fmla="*/ 707 h 1124"/>
                <a:gd name="T2" fmla="*/ 361 w 461"/>
                <a:gd name="T3" fmla="*/ 578 h 1124"/>
                <a:gd name="T4" fmla="*/ 317 w 461"/>
                <a:gd name="T5" fmla="*/ 447 h 1124"/>
                <a:gd name="T6" fmla="*/ 288 w 461"/>
                <a:gd name="T7" fmla="*/ 321 h 1124"/>
                <a:gd name="T8" fmla="*/ 271 w 461"/>
                <a:gd name="T9" fmla="*/ 209 h 1124"/>
                <a:gd name="T10" fmla="*/ 262 w 461"/>
                <a:gd name="T11" fmla="*/ 113 h 1124"/>
                <a:gd name="T12" fmla="*/ 259 w 461"/>
                <a:gd name="T13" fmla="*/ 43 h 1124"/>
                <a:gd name="T14" fmla="*/ 259 w 461"/>
                <a:gd name="T15" fmla="*/ 5 h 1124"/>
                <a:gd name="T16" fmla="*/ 247 w 461"/>
                <a:gd name="T17" fmla="*/ 10 h 1124"/>
                <a:gd name="T18" fmla="*/ 221 w 461"/>
                <a:gd name="T19" fmla="*/ 32 h 1124"/>
                <a:gd name="T20" fmla="*/ 194 w 461"/>
                <a:gd name="T21" fmla="*/ 53 h 1124"/>
                <a:gd name="T22" fmla="*/ 166 w 461"/>
                <a:gd name="T23" fmla="*/ 73 h 1124"/>
                <a:gd name="T24" fmla="*/ 137 w 461"/>
                <a:gd name="T25" fmla="*/ 92 h 1124"/>
                <a:gd name="T26" fmla="*/ 107 w 461"/>
                <a:gd name="T27" fmla="*/ 112 h 1124"/>
                <a:gd name="T28" fmla="*/ 76 w 461"/>
                <a:gd name="T29" fmla="*/ 129 h 1124"/>
                <a:gd name="T30" fmla="*/ 45 w 461"/>
                <a:gd name="T31" fmla="*/ 147 h 1124"/>
                <a:gd name="T32" fmla="*/ 56 w 461"/>
                <a:gd name="T33" fmla="*/ 207 h 1124"/>
                <a:gd name="T34" fmla="*/ 99 w 461"/>
                <a:gd name="T35" fmla="*/ 318 h 1124"/>
                <a:gd name="T36" fmla="*/ 129 w 461"/>
                <a:gd name="T37" fmla="*/ 433 h 1124"/>
                <a:gd name="T38" fmla="*/ 144 w 461"/>
                <a:gd name="T39" fmla="*/ 554 h 1124"/>
                <a:gd name="T40" fmla="*/ 144 w 461"/>
                <a:gd name="T41" fmla="*/ 685 h 1124"/>
                <a:gd name="T42" fmla="*/ 125 w 461"/>
                <a:gd name="T43" fmla="*/ 820 h 1124"/>
                <a:gd name="T44" fmla="*/ 87 w 461"/>
                <a:gd name="T45" fmla="*/ 948 h 1124"/>
                <a:gd name="T46" fmla="*/ 33 w 461"/>
                <a:gd name="T47" fmla="*/ 1068 h 1124"/>
                <a:gd name="T48" fmla="*/ 64 w 461"/>
                <a:gd name="T49" fmla="*/ 1097 h 1124"/>
                <a:gd name="T50" fmla="*/ 173 w 461"/>
                <a:gd name="T51" fmla="*/ 1038 h 1124"/>
                <a:gd name="T52" fmla="*/ 262 w 461"/>
                <a:gd name="T53" fmla="*/ 978 h 1124"/>
                <a:gd name="T54" fmla="*/ 333 w 461"/>
                <a:gd name="T55" fmla="*/ 919 h 1124"/>
                <a:gd name="T56" fmla="*/ 386 w 461"/>
                <a:gd name="T57" fmla="*/ 867 h 1124"/>
                <a:gd name="T58" fmla="*/ 424 w 461"/>
                <a:gd name="T59" fmla="*/ 822 h 1124"/>
                <a:gd name="T60" fmla="*/ 448 w 461"/>
                <a:gd name="T61" fmla="*/ 790 h 1124"/>
                <a:gd name="T62" fmla="*/ 460 w 461"/>
                <a:gd name="T63" fmla="*/ 772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1" h="1124">
                  <a:moveTo>
                    <a:pt x="461" y="770"/>
                  </a:moveTo>
                  <a:lnTo>
                    <a:pt x="423" y="707"/>
                  </a:lnTo>
                  <a:lnTo>
                    <a:pt x="390" y="643"/>
                  </a:lnTo>
                  <a:lnTo>
                    <a:pt x="361" y="578"/>
                  </a:lnTo>
                  <a:lnTo>
                    <a:pt x="338" y="513"/>
                  </a:lnTo>
                  <a:lnTo>
                    <a:pt x="317" y="447"/>
                  </a:lnTo>
                  <a:lnTo>
                    <a:pt x="301" y="384"/>
                  </a:lnTo>
                  <a:lnTo>
                    <a:pt x="288" y="321"/>
                  </a:lnTo>
                  <a:lnTo>
                    <a:pt x="278" y="263"/>
                  </a:lnTo>
                  <a:lnTo>
                    <a:pt x="271" y="209"/>
                  </a:lnTo>
                  <a:lnTo>
                    <a:pt x="265" y="158"/>
                  </a:lnTo>
                  <a:lnTo>
                    <a:pt x="262" y="113"/>
                  </a:lnTo>
                  <a:lnTo>
                    <a:pt x="261" y="75"/>
                  </a:lnTo>
                  <a:lnTo>
                    <a:pt x="259" y="43"/>
                  </a:lnTo>
                  <a:lnTo>
                    <a:pt x="259" y="20"/>
                  </a:lnTo>
                  <a:lnTo>
                    <a:pt x="259" y="5"/>
                  </a:lnTo>
                  <a:lnTo>
                    <a:pt x="259" y="0"/>
                  </a:lnTo>
                  <a:lnTo>
                    <a:pt x="247" y="10"/>
                  </a:lnTo>
                  <a:lnTo>
                    <a:pt x="234" y="22"/>
                  </a:lnTo>
                  <a:lnTo>
                    <a:pt x="221" y="32"/>
                  </a:lnTo>
                  <a:lnTo>
                    <a:pt x="208" y="43"/>
                  </a:lnTo>
                  <a:lnTo>
                    <a:pt x="194" y="53"/>
                  </a:lnTo>
                  <a:lnTo>
                    <a:pt x="180" y="63"/>
                  </a:lnTo>
                  <a:lnTo>
                    <a:pt x="166" y="73"/>
                  </a:lnTo>
                  <a:lnTo>
                    <a:pt x="152" y="83"/>
                  </a:lnTo>
                  <a:lnTo>
                    <a:pt x="137" y="92"/>
                  </a:lnTo>
                  <a:lnTo>
                    <a:pt x="122" y="103"/>
                  </a:lnTo>
                  <a:lnTo>
                    <a:pt x="107" y="112"/>
                  </a:lnTo>
                  <a:lnTo>
                    <a:pt x="92" y="121"/>
                  </a:lnTo>
                  <a:lnTo>
                    <a:pt x="76" y="129"/>
                  </a:lnTo>
                  <a:lnTo>
                    <a:pt x="61" y="138"/>
                  </a:lnTo>
                  <a:lnTo>
                    <a:pt x="45" y="147"/>
                  </a:lnTo>
                  <a:lnTo>
                    <a:pt x="29" y="156"/>
                  </a:lnTo>
                  <a:lnTo>
                    <a:pt x="56" y="207"/>
                  </a:lnTo>
                  <a:lnTo>
                    <a:pt x="79" y="262"/>
                  </a:lnTo>
                  <a:lnTo>
                    <a:pt x="99" y="318"/>
                  </a:lnTo>
                  <a:lnTo>
                    <a:pt x="115" y="374"/>
                  </a:lnTo>
                  <a:lnTo>
                    <a:pt x="129" y="433"/>
                  </a:lnTo>
                  <a:lnTo>
                    <a:pt x="139" y="493"/>
                  </a:lnTo>
                  <a:lnTo>
                    <a:pt x="144" y="554"/>
                  </a:lnTo>
                  <a:lnTo>
                    <a:pt x="147" y="616"/>
                  </a:lnTo>
                  <a:lnTo>
                    <a:pt x="144" y="685"/>
                  </a:lnTo>
                  <a:lnTo>
                    <a:pt x="136" y="753"/>
                  </a:lnTo>
                  <a:lnTo>
                    <a:pt x="125" y="820"/>
                  </a:lnTo>
                  <a:lnTo>
                    <a:pt x="109" y="885"/>
                  </a:lnTo>
                  <a:lnTo>
                    <a:pt x="87" y="948"/>
                  </a:lnTo>
                  <a:lnTo>
                    <a:pt x="63" y="1009"/>
                  </a:lnTo>
                  <a:lnTo>
                    <a:pt x="33" y="1068"/>
                  </a:lnTo>
                  <a:lnTo>
                    <a:pt x="0" y="1124"/>
                  </a:lnTo>
                  <a:lnTo>
                    <a:pt x="64" y="1097"/>
                  </a:lnTo>
                  <a:lnTo>
                    <a:pt x="120" y="1068"/>
                  </a:lnTo>
                  <a:lnTo>
                    <a:pt x="173" y="1038"/>
                  </a:lnTo>
                  <a:lnTo>
                    <a:pt x="220" y="1008"/>
                  </a:lnTo>
                  <a:lnTo>
                    <a:pt x="262" y="978"/>
                  </a:lnTo>
                  <a:lnTo>
                    <a:pt x="300" y="948"/>
                  </a:lnTo>
                  <a:lnTo>
                    <a:pt x="333" y="919"/>
                  </a:lnTo>
                  <a:lnTo>
                    <a:pt x="362" y="893"/>
                  </a:lnTo>
                  <a:lnTo>
                    <a:pt x="386" y="867"/>
                  </a:lnTo>
                  <a:lnTo>
                    <a:pt x="408" y="843"/>
                  </a:lnTo>
                  <a:lnTo>
                    <a:pt x="424" y="822"/>
                  </a:lnTo>
                  <a:lnTo>
                    <a:pt x="438" y="804"/>
                  </a:lnTo>
                  <a:lnTo>
                    <a:pt x="448" y="790"/>
                  </a:lnTo>
                  <a:lnTo>
                    <a:pt x="455" y="779"/>
                  </a:lnTo>
                  <a:lnTo>
                    <a:pt x="460" y="772"/>
                  </a:lnTo>
                  <a:lnTo>
                    <a:pt x="461" y="7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3" name="Freeform 61"/>
            <p:cNvSpPr>
              <a:spLocks/>
            </p:cNvSpPr>
            <p:nvPr/>
          </p:nvSpPr>
          <p:spPr bwMode="auto">
            <a:xfrm>
              <a:off x="4361" y="743"/>
              <a:ext cx="274" cy="227"/>
            </a:xfrm>
            <a:custGeom>
              <a:avLst/>
              <a:gdLst>
                <a:gd name="T0" fmla="*/ 976 w 1118"/>
                <a:gd name="T1" fmla="*/ 12 h 1102"/>
                <a:gd name="T2" fmla="*/ 928 w 1118"/>
                <a:gd name="T3" fmla="*/ 35 h 1102"/>
                <a:gd name="T4" fmla="*/ 877 w 1118"/>
                <a:gd name="T5" fmla="*/ 58 h 1102"/>
                <a:gd name="T6" fmla="*/ 826 w 1118"/>
                <a:gd name="T7" fmla="*/ 80 h 1102"/>
                <a:gd name="T8" fmla="*/ 776 w 1118"/>
                <a:gd name="T9" fmla="*/ 101 h 1102"/>
                <a:gd name="T10" fmla="*/ 724 w 1118"/>
                <a:gd name="T11" fmla="*/ 119 h 1102"/>
                <a:gd name="T12" fmla="*/ 672 w 1118"/>
                <a:gd name="T13" fmla="*/ 138 h 1102"/>
                <a:gd name="T14" fmla="*/ 620 w 1118"/>
                <a:gd name="T15" fmla="*/ 155 h 1102"/>
                <a:gd name="T16" fmla="*/ 537 w 1118"/>
                <a:gd name="T17" fmla="*/ 180 h 1102"/>
                <a:gd name="T18" fmla="*/ 424 w 1118"/>
                <a:gd name="T19" fmla="*/ 213 h 1102"/>
                <a:gd name="T20" fmla="*/ 319 w 1118"/>
                <a:gd name="T21" fmla="*/ 238 h 1102"/>
                <a:gd name="T22" fmla="*/ 224 w 1118"/>
                <a:gd name="T23" fmla="*/ 260 h 1102"/>
                <a:gd name="T24" fmla="*/ 142 w 1118"/>
                <a:gd name="T25" fmla="*/ 276 h 1102"/>
                <a:gd name="T26" fmla="*/ 75 w 1118"/>
                <a:gd name="T27" fmla="*/ 289 h 1102"/>
                <a:gd name="T28" fmla="*/ 28 w 1118"/>
                <a:gd name="T29" fmla="*/ 296 h 1102"/>
                <a:gd name="T30" fmla="*/ 4 w 1118"/>
                <a:gd name="T31" fmla="*/ 300 h 1102"/>
                <a:gd name="T32" fmla="*/ 30 w 1118"/>
                <a:gd name="T33" fmla="*/ 341 h 1102"/>
                <a:gd name="T34" fmla="*/ 83 w 1118"/>
                <a:gd name="T35" fmla="*/ 423 h 1102"/>
                <a:gd name="T36" fmla="*/ 127 w 1118"/>
                <a:gd name="T37" fmla="*/ 506 h 1102"/>
                <a:gd name="T38" fmla="*/ 162 w 1118"/>
                <a:gd name="T39" fmla="*/ 589 h 1102"/>
                <a:gd name="T40" fmla="*/ 202 w 1118"/>
                <a:gd name="T41" fmla="*/ 723 h 1102"/>
                <a:gd name="T42" fmla="*/ 231 w 1118"/>
                <a:gd name="T43" fmla="*/ 891 h 1102"/>
                <a:gd name="T44" fmla="*/ 239 w 1118"/>
                <a:gd name="T45" fmla="*/ 1020 h 1102"/>
                <a:gd name="T46" fmla="*/ 238 w 1118"/>
                <a:gd name="T47" fmla="*/ 1092 h 1102"/>
                <a:gd name="T48" fmla="*/ 295 w 1118"/>
                <a:gd name="T49" fmla="*/ 1101 h 1102"/>
                <a:gd name="T50" fmla="*/ 407 w 1118"/>
                <a:gd name="T51" fmla="*/ 1095 h 1102"/>
                <a:gd name="T52" fmla="*/ 512 w 1118"/>
                <a:gd name="T53" fmla="*/ 1085 h 1102"/>
                <a:gd name="T54" fmla="*/ 610 w 1118"/>
                <a:gd name="T55" fmla="*/ 1070 h 1102"/>
                <a:gd name="T56" fmla="*/ 701 w 1118"/>
                <a:gd name="T57" fmla="*/ 1052 h 1102"/>
                <a:gd name="T58" fmla="*/ 786 w 1118"/>
                <a:gd name="T59" fmla="*/ 1032 h 1102"/>
                <a:gd name="T60" fmla="*/ 864 w 1118"/>
                <a:gd name="T61" fmla="*/ 1007 h 1102"/>
                <a:gd name="T62" fmla="*/ 937 w 1118"/>
                <a:gd name="T63" fmla="*/ 982 h 1102"/>
                <a:gd name="T64" fmla="*/ 1004 w 1118"/>
                <a:gd name="T65" fmla="*/ 912 h 1102"/>
                <a:gd name="T66" fmla="*/ 1058 w 1118"/>
                <a:gd name="T67" fmla="*/ 792 h 1102"/>
                <a:gd name="T68" fmla="*/ 1096 w 1118"/>
                <a:gd name="T69" fmla="*/ 664 h 1102"/>
                <a:gd name="T70" fmla="*/ 1115 w 1118"/>
                <a:gd name="T71" fmla="*/ 529 h 1102"/>
                <a:gd name="T72" fmla="*/ 1115 w 1118"/>
                <a:gd name="T73" fmla="*/ 398 h 1102"/>
                <a:gd name="T74" fmla="*/ 1100 w 1118"/>
                <a:gd name="T75" fmla="*/ 277 h 1102"/>
                <a:gd name="T76" fmla="*/ 1070 w 1118"/>
                <a:gd name="T77" fmla="*/ 162 h 1102"/>
                <a:gd name="T78" fmla="*/ 1027 w 1118"/>
                <a:gd name="T79" fmla="*/ 51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18" h="1102">
                  <a:moveTo>
                    <a:pt x="1000" y="0"/>
                  </a:moveTo>
                  <a:lnTo>
                    <a:pt x="976" y="12"/>
                  </a:lnTo>
                  <a:lnTo>
                    <a:pt x="952" y="24"/>
                  </a:lnTo>
                  <a:lnTo>
                    <a:pt x="928" y="35"/>
                  </a:lnTo>
                  <a:lnTo>
                    <a:pt x="902" y="47"/>
                  </a:lnTo>
                  <a:lnTo>
                    <a:pt x="877" y="58"/>
                  </a:lnTo>
                  <a:lnTo>
                    <a:pt x="852" y="70"/>
                  </a:lnTo>
                  <a:lnTo>
                    <a:pt x="826" y="80"/>
                  </a:lnTo>
                  <a:lnTo>
                    <a:pt x="801" y="91"/>
                  </a:lnTo>
                  <a:lnTo>
                    <a:pt x="776" y="101"/>
                  </a:lnTo>
                  <a:lnTo>
                    <a:pt x="749" y="110"/>
                  </a:lnTo>
                  <a:lnTo>
                    <a:pt x="724" y="119"/>
                  </a:lnTo>
                  <a:lnTo>
                    <a:pt x="697" y="129"/>
                  </a:lnTo>
                  <a:lnTo>
                    <a:pt x="672" y="138"/>
                  </a:lnTo>
                  <a:lnTo>
                    <a:pt x="645" y="147"/>
                  </a:lnTo>
                  <a:lnTo>
                    <a:pt x="620" y="155"/>
                  </a:lnTo>
                  <a:lnTo>
                    <a:pt x="595" y="163"/>
                  </a:lnTo>
                  <a:lnTo>
                    <a:pt x="537" y="180"/>
                  </a:lnTo>
                  <a:lnTo>
                    <a:pt x="480" y="198"/>
                  </a:lnTo>
                  <a:lnTo>
                    <a:pt x="424" y="213"/>
                  </a:lnTo>
                  <a:lnTo>
                    <a:pt x="370" y="225"/>
                  </a:lnTo>
                  <a:lnTo>
                    <a:pt x="319" y="238"/>
                  </a:lnTo>
                  <a:lnTo>
                    <a:pt x="270" y="250"/>
                  </a:lnTo>
                  <a:lnTo>
                    <a:pt x="224" y="260"/>
                  </a:lnTo>
                  <a:lnTo>
                    <a:pt x="181" y="268"/>
                  </a:lnTo>
                  <a:lnTo>
                    <a:pt x="142" y="276"/>
                  </a:lnTo>
                  <a:lnTo>
                    <a:pt x="106" y="283"/>
                  </a:lnTo>
                  <a:lnTo>
                    <a:pt x="75" y="289"/>
                  </a:lnTo>
                  <a:lnTo>
                    <a:pt x="50" y="292"/>
                  </a:lnTo>
                  <a:lnTo>
                    <a:pt x="28" y="296"/>
                  </a:lnTo>
                  <a:lnTo>
                    <a:pt x="13" y="298"/>
                  </a:lnTo>
                  <a:lnTo>
                    <a:pt x="4" y="300"/>
                  </a:lnTo>
                  <a:lnTo>
                    <a:pt x="0" y="300"/>
                  </a:lnTo>
                  <a:lnTo>
                    <a:pt x="30" y="341"/>
                  </a:lnTo>
                  <a:lnTo>
                    <a:pt x="58" y="382"/>
                  </a:lnTo>
                  <a:lnTo>
                    <a:pt x="83" y="423"/>
                  </a:lnTo>
                  <a:lnTo>
                    <a:pt x="106" y="465"/>
                  </a:lnTo>
                  <a:lnTo>
                    <a:pt x="127" y="506"/>
                  </a:lnTo>
                  <a:lnTo>
                    <a:pt x="144" y="548"/>
                  </a:lnTo>
                  <a:lnTo>
                    <a:pt x="162" y="589"/>
                  </a:lnTo>
                  <a:lnTo>
                    <a:pt x="175" y="630"/>
                  </a:lnTo>
                  <a:lnTo>
                    <a:pt x="202" y="723"/>
                  </a:lnTo>
                  <a:lnTo>
                    <a:pt x="220" y="810"/>
                  </a:lnTo>
                  <a:lnTo>
                    <a:pt x="231" y="891"/>
                  </a:lnTo>
                  <a:lnTo>
                    <a:pt x="238" y="961"/>
                  </a:lnTo>
                  <a:lnTo>
                    <a:pt x="239" y="1020"/>
                  </a:lnTo>
                  <a:lnTo>
                    <a:pt x="239" y="1064"/>
                  </a:lnTo>
                  <a:lnTo>
                    <a:pt x="238" y="1092"/>
                  </a:lnTo>
                  <a:lnTo>
                    <a:pt x="237" y="1102"/>
                  </a:lnTo>
                  <a:lnTo>
                    <a:pt x="295" y="1101"/>
                  </a:lnTo>
                  <a:lnTo>
                    <a:pt x="352" y="1098"/>
                  </a:lnTo>
                  <a:lnTo>
                    <a:pt x="407" y="1095"/>
                  </a:lnTo>
                  <a:lnTo>
                    <a:pt x="460" y="1090"/>
                  </a:lnTo>
                  <a:lnTo>
                    <a:pt x="512" y="1085"/>
                  </a:lnTo>
                  <a:lnTo>
                    <a:pt x="561" y="1078"/>
                  </a:lnTo>
                  <a:lnTo>
                    <a:pt x="610" y="1070"/>
                  </a:lnTo>
                  <a:lnTo>
                    <a:pt x="656" y="1062"/>
                  </a:lnTo>
                  <a:lnTo>
                    <a:pt x="701" y="1052"/>
                  </a:lnTo>
                  <a:lnTo>
                    <a:pt x="744" y="1042"/>
                  </a:lnTo>
                  <a:lnTo>
                    <a:pt x="786" y="1032"/>
                  </a:lnTo>
                  <a:lnTo>
                    <a:pt x="826" y="1020"/>
                  </a:lnTo>
                  <a:lnTo>
                    <a:pt x="864" y="1007"/>
                  </a:lnTo>
                  <a:lnTo>
                    <a:pt x="901" y="995"/>
                  </a:lnTo>
                  <a:lnTo>
                    <a:pt x="937" y="982"/>
                  </a:lnTo>
                  <a:lnTo>
                    <a:pt x="971" y="968"/>
                  </a:lnTo>
                  <a:lnTo>
                    <a:pt x="1004" y="912"/>
                  </a:lnTo>
                  <a:lnTo>
                    <a:pt x="1034" y="853"/>
                  </a:lnTo>
                  <a:lnTo>
                    <a:pt x="1058" y="792"/>
                  </a:lnTo>
                  <a:lnTo>
                    <a:pt x="1080" y="729"/>
                  </a:lnTo>
                  <a:lnTo>
                    <a:pt x="1096" y="664"/>
                  </a:lnTo>
                  <a:lnTo>
                    <a:pt x="1107" y="597"/>
                  </a:lnTo>
                  <a:lnTo>
                    <a:pt x="1115" y="529"/>
                  </a:lnTo>
                  <a:lnTo>
                    <a:pt x="1118" y="460"/>
                  </a:lnTo>
                  <a:lnTo>
                    <a:pt x="1115" y="398"/>
                  </a:lnTo>
                  <a:lnTo>
                    <a:pt x="1110" y="337"/>
                  </a:lnTo>
                  <a:lnTo>
                    <a:pt x="1100" y="277"/>
                  </a:lnTo>
                  <a:lnTo>
                    <a:pt x="1086" y="218"/>
                  </a:lnTo>
                  <a:lnTo>
                    <a:pt x="1070" y="162"/>
                  </a:lnTo>
                  <a:lnTo>
                    <a:pt x="1050" y="106"/>
                  </a:lnTo>
                  <a:lnTo>
                    <a:pt x="1027" y="51"/>
                  </a:lnTo>
                  <a:lnTo>
                    <a:pt x="10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4" name="Freeform 62"/>
            <p:cNvSpPr>
              <a:spLocks/>
            </p:cNvSpPr>
            <p:nvPr/>
          </p:nvSpPr>
          <p:spPr bwMode="auto">
            <a:xfrm>
              <a:off x="4613" y="733"/>
              <a:ext cx="75" cy="186"/>
            </a:xfrm>
            <a:custGeom>
              <a:avLst/>
              <a:gdLst>
                <a:gd name="T0" fmla="*/ 308 w 308"/>
                <a:gd name="T1" fmla="*/ 656 h 901"/>
                <a:gd name="T2" fmla="*/ 276 w 308"/>
                <a:gd name="T3" fmla="*/ 603 h 901"/>
                <a:gd name="T4" fmla="*/ 247 w 308"/>
                <a:gd name="T5" fmla="*/ 549 h 901"/>
                <a:gd name="T6" fmla="*/ 223 w 308"/>
                <a:gd name="T7" fmla="*/ 492 h 901"/>
                <a:gd name="T8" fmla="*/ 202 w 308"/>
                <a:gd name="T9" fmla="*/ 437 h 901"/>
                <a:gd name="T10" fmla="*/ 185 w 308"/>
                <a:gd name="T11" fmla="*/ 382 h 901"/>
                <a:gd name="T12" fmla="*/ 171 w 308"/>
                <a:gd name="T13" fmla="*/ 326 h 901"/>
                <a:gd name="T14" fmla="*/ 161 w 308"/>
                <a:gd name="T15" fmla="*/ 275 h 901"/>
                <a:gd name="T16" fmla="*/ 151 w 308"/>
                <a:gd name="T17" fmla="*/ 224 h 901"/>
                <a:gd name="T18" fmla="*/ 146 w 308"/>
                <a:gd name="T19" fmla="*/ 178 h 901"/>
                <a:gd name="T20" fmla="*/ 141 w 308"/>
                <a:gd name="T21" fmla="*/ 135 h 901"/>
                <a:gd name="T22" fmla="*/ 138 w 308"/>
                <a:gd name="T23" fmla="*/ 97 h 901"/>
                <a:gd name="T24" fmla="*/ 136 w 308"/>
                <a:gd name="T25" fmla="*/ 64 h 901"/>
                <a:gd name="T26" fmla="*/ 135 w 308"/>
                <a:gd name="T27" fmla="*/ 37 h 901"/>
                <a:gd name="T28" fmla="*/ 135 w 308"/>
                <a:gd name="T29" fmla="*/ 18 h 901"/>
                <a:gd name="T30" fmla="*/ 135 w 308"/>
                <a:gd name="T31" fmla="*/ 5 h 901"/>
                <a:gd name="T32" fmla="*/ 135 w 308"/>
                <a:gd name="T33" fmla="*/ 0 h 901"/>
                <a:gd name="T34" fmla="*/ 120 w 308"/>
                <a:gd name="T35" fmla="*/ 13 h 901"/>
                <a:gd name="T36" fmla="*/ 104 w 308"/>
                <a:gd name="T37" fmla="*/ 27 h 901"/>
                <a:gd name="T38" fmla="*/ 88 w 308"/>
                <a:gd name="T39" fmla="*/ 40 h 901"/>
                <a:gd name="T40" fmla="*/ 72 w 308"/>
                <a:gd name="T41" fmla="*/ 51 h 901"/>
                <a:gd name="T42" fmla="*/ 55 w 308"/>
                <a:gd name="T43" fmla="*/ 64 h 901"/>
                <a:gd name="T44" fmla="*/ 37 w 308"/>
                <a:gd name="T45" fmla="*/ 75 h 901"/>
                <a:gd name="T46" fmla="*/ 19 w 308"/>
                <a:gd name="T47" fmla="*/ 87 h 901"/>
                <a:gd name="T48" fmla="*/ 0 w 308"/>
                <a:gd name="T49" fmla="*/ 98 h 901"/>
                <a:gd name="T50" fmla="*/ 21 w 308"/>
                <a:gd name="T51" fmla="*/ 146 h 901"/>
                <a:gd name="T52" fmla="*/ 40 w 308"/>
                <a:gd name="T53" fmla="*/ 194 h 901"/>
                <a:gd name="T54" fmla="*/ 56 w 308"/>
                <a:gd name="T55" fmla="*/ 244 h 901"/>
                <a:gd name="T56" fmla="*/ 68 w 308"/>
                <a:gd name="T57" fmla="*/ 294 h 901"/>
                <a:gd name="T58" fmla="*/ 79 w 308"/>
                <a:gd name="T59" fmla="*/ 346 h 901"/>
                <a:gd name="T60" fmla="*/ 87 w 308"/>
                <a:gd name="T61" fmla="*/ 399 h 901"/>
                <a:gd name="T62" fmla="*/ 91 w 308"/>
                <a:gd name="T63" fmla="*/ 453 h 901"/>
                <a:gd name="T64" fmla="*/ 93 w 308"/>
                <a:gd name="T65" fmla="*/ 507 h 901"/>
                <a:gd name="T66" fmla="*/ 91 w 308"/>
                <a:gd name="T67" fmla="*/ 559 h 901"/>
                <a:gd name="T68" fmla="*/ 87 w 308"/>
                <a:gd name="T69" fmla="*/ 611 h 901"/>
                <a:gd name="T70" fmla="*/ 80 w 308"/>
                <a:gd name="T71" fmla="*/ 662 h 901"/>
                <a:gd name="T72" fmla="*/ 71 w 308"/>
                <a:gd name="T73" fmla="*/ 711 h 901"/>
                <a:gd name="T74" fmla="*/ 58 w 308"/>
                <a:gd name="T75" fmla="*/ 761 h 901"/>
                <a:gd name="T76" fmla="*/ 43 w 308"/>
                <a:gd name="T77" fmla="*/ 808 h 901"/>
                <a:gd name="T78" fmla="*/ 27 w 308"/>
                <a:gd name="T79" fmla="*/ 855 h 901"/>
                <a:gd name="T80" fmla="*/ 7 w 308"/>
                <a:gd name="T81" fmla="*/ 901 h 901"/>
                <a:gd name="T82" fmla="*/ 47 w 308"/>
                <a:gd name="T83" fmla="*/ 879 h 901"/>
                <a:gd name="T84" fmla="*/ 82 w 308"/>
                <a:gd name="T85" fmla="*/ 857 h 901"/>
                <a:gd name="T86" fmla="*/ 116 w 308"/>
                <a:gd name="T87" fmla="*/ 836 h 901"/>
                <a:gd name="T88" fmla="*/ 146 w 308"/>
                <a:gd name="T89" fmla="*/ 815 h 901"/>
                <a:gd name="T90" fmla="*/ 173 w 308"/>
                <a:gd name="T91" fmla="*/ 793 h 901"/>
                <a:gd name="T92" fmla="*/ 197 w 308"/>
                <a:gd name="T93" fmla="*/ 773 h 901"/>
                <a:gd name="T94" fmla="*/ 219 w 308"/>
                <a:gd name="T95" fmla="*/ 754 h 901"/>
                <a:gd name="T96" fmla="*/ 239 w 308"/>
                <a:gd name="T97" fmla="*/ 735 h 901"/>
                <a:gd name="T98" fmla="*/ 256 w 308"/>
                <a:gd name="T99" fmla="*/ 718 h 901"/>
                <a:gd name="T100" fmla="*/ 270 w 308"/>
                <a:gd name="T101" fmla="*/ 703 h 901"/>
                <a:gd name="T102" fmla="*/ 281 w 308"/>
                <a:gd name="T103" fmla="*/ 689 h 901"/>
                <a:gd name="T104" fmla="*/ 292 w 308"/>
                <a:gd name="T105" fmla="*/ 678 h 901"/>
                <a:gd name="T106" fmla="*/ 299 w 308"/>
                <a:gd name="T107" fmla="*/ 669 h 901"/>
                <a:gd name="T108" fmla="*/ 303 w 308"/>
                <a:gd name="T109" fmla="*/ 662 h 901"/>
                <a:gd name="T110" fmla="*/ 307 w 308"/>
                <a:gd name="T111" fmla="*/ 657 h 901"/>
                <a:gd name="T112" fmla="*/ 308 w 308"/>
                <a:gd name="T113" fmla="*/ 656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8" h="901">
                  <a:moveTo>
                    <a:pt x="308" y="656"/>
                  </a:moveTo>
                  <a:lnTo>
                    <a:pt x="276" y="603"/>
                  </a:lnTo>
                  <a:lnTo>
                    <a:pt x="247" y="549"/>
                  </a:lnTo>
                  <a:lnTo>
                    <a:pt x="223" y="492"/>
                  </a:lnTo>
                  <a:lnTo>
                    <a:pt x="202" y="437"/>
                  </a:lnTo>
                  <a:lnTo>
                    <a:pt x="185" y="382"/>
                  </a:lnTo>
                  <a:lnTo>
                    <a:pt x="171" y="326"/>
                  </a:lnTo>
                  <a:lnTo>
                    <a:pt x="161" y="275"/>
                  </a:lnTo>
                  <a:lnTo>
                    <a:pt x="151" y="224"/>
                  </a:lnTo>
                  <a:lnTo>
                    <a:pt x="146" y="178"/>
                  </a:lnTo>
                  <a:lnTo>
                    <a:pt x="141" y="135"/>
                  </a:lnTo>
                  <a:lnTo>
                    <a:pt x="138" y="97"/>
                  </a:lnTo>
                  <a:lnTo>
                    <a:pt x="136" y="64"/>
                  </a:lnTo>
                  <a:lnTo>
                    <a:pt x="135" y="37"/>
                  </a:lnTo>
                  <a:lnTo>
                    <a:pt x="135" y="18"/>
                  </a:lnTo>
                  <a:lnTo>
                    <a:pt x="135" y="5"/>
                  </a:lnTo>
                  <a:lnTo>
                    <a:pt x="135" y="0"/>
                  </a:lnTo>
                  <a:lnTo>
                    <a:pt x="120" y="13"/>
                  </a:lnTo>
                  <a:lnTo>
                    <a:pt x="104" y="27"/>
                  </a:lnTo>
                  <a:lnTo>
                    <a:pt x="88" y="40"/>
                  </a:lnTo>
                  <a:lnTo>
                    <a:pt x="72" y="51"/>
                  </a:lnTo>
                  <a:lnTo>
                    <a:pt x="55" y="64"/>
                  </a:lnTo>
                  <a:lnTo>
                    <a:pt x="37" y="75"/>
                  </a:lnTo>
                  <a:lnTo>
                    <a:pt x="19" y="87"/>
                  </a:lnTo>
                  <a:lnTo>
                    <a:pt x="0" y="98"/>
                  </a:lnTo>
                  <a:lnTo>
                    <a:pt x="21" y="146"/>
                  </a:lnTo>
                  <a:lnTo>
                    <a:pt x="40" y="194"/>
                  </a:lnTo>
                  <a:lnTo>
                    <a:pt x="56" y="244"/>
                  </a:lnTo>
                  <a:lnTo>
                    <a:pt x="68" y="294"/>
                  </a:lnTo>
                  <a:lnTo>
                    <a:pt x="79" y="346"/>
                  </a:lnTo>
                  <a:lnTo>
                    <a:pt x="87" y="399"/>
                  </a:lnTo>
                  <a:lnTo>
                    <a:pt x="91" y="453"/>
                  </a:lnTo>
                  <a:lnTo>
                    <a:pt x="93" y="507"/>
                  </a:lnTo>
                  <a:lnTo>
                    <a:pt x="91" y="559"/>
                  </a:lnTo>
                  <a:lnTo>
                    <a:pt x="87" y="611"/>
                  </a:lnTo>
                  <a:lnTo>
                    <a:pt x="80" y="662"/>
                  </a:lnTo>
                  <a:lnTo>
                    <a:pt x="71" y="711"/>
                  </a:lnTo>
                  <a:lnTo>
                    <a:pt x="58" y="761"/>
                  </a:lnTo>
                  <a:lnTo>
                    <a:pt x="43" y="808"/>
                  </a:lnTo>
                  <a:lnTo>
                    <a:pt x="27" y="855"/>
                  </a:lnTo>
                  <a:lnTo>
                    <a:pt x="7" y="901"/>
                  </a:lnTo>
                  <a:lnTo>
                    <a:pt x="47" y="879"/>
                  </a:lnTo>
                  <a:lnTo>
                    <a:pt x="82" y="857"/>
                  </a:lnTo>
                  <a:lnTo>
                    <a:pt x="116" y="836"/>
                  </a:lnTo>
                  <a:lnTo>
                    <a:pt x="146" y="815"/>
                  </a:lnTo>
                  <a:lnTo>
                    <a:pt x="173" y="793"/>
                  </a:lnTo>
                  <a:lnTo>
                    <a:pt x="197" y="773"/>
                  </a:lnTo>
                  <a:lnTo>
                    <a:pt x="219" y="754"/>
                  </a:lnTo>
                  <a:lnTo>
                    <a:pt x="239" y="735"/>
                  </a:lnTo>
                  <a:lnTo>
                    <a:pt x="256" y="718"/>
                  </a:lnTo>
                  <a:lnTo>
                    <a:pt x="270" y="703"/>
                  </a:lnTo>
                  <a:lnTo>
                    <a:pt x="281" y="689"/>
                  </a:lnTo>
                  <a:lnTo>
                    <a:pt x="292" y="678"/>
                  </a:lnTo>
                  <a:lnTo>
                    <a:pt x="299" y="669"/>
                  </a:lnTo>
                  <a:lnTo>
                    <a:pt x="303" y="662"/>
                  </a:lnTo>
                  <a:lnTo>
                    <a:pt x="307" y="657"/>
                  </a:lnTo>
                  <a:lnTo>
                    <a:pt x="308" y="656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5" name="Freeform 63"/>
            <p:cNvSpPr>
              <a:spLocks/>
            </p:cNvSpPr>
            <p:nvPr/>
          </p:nvSpPr>
          <p:spPr bwMode="auto">
            <a:xfrm>
              <a:off x="4388" y="753"/>
              <a:ext cx="247" cy="202"/>
            </a:xfrm>
            <a:custGeom>
              <a:avLst/>
              <a:gdLst>
                <a:gd name="T0" fmla="*/ 881 w 1007"/>
                <a:gd name="T1" fmla="*/ 20 h 976"/>
                <a:gd name="T2" fmla="*/ 810 w 1007"/>
                <a:gd name="T3" fmla="*/ 57 h 976"/>
                <a:gd name="T4" fmla="*/ 736 w 1007"/>
                <a:gd name="T5" fmla="*/ 90 h 976"/>
                <a:gd name="T6" fmla="*/ 660 w 1007"/>
                <a:gd name="T7" fmla="*/ 121 h 976"/>
                <a:gd name="T8" fmla="*/ 584 w 1007"/>
                <a:gd name="T9" fmla="*/ 149 h 976"/>
                <a:gd name="T10" fmla="*/ 507 w 1007"/>
                <a:gd name="T11" fmla="*/ 174 h 976"/>
                <a:gd name="T12" fmla="*/ 432 w 1007"/>
                <a:gd name="T13" fmla="*/ 196 h 976"/>
                <a:gd name="T14" fmla="*/ 359 w 1007"/>
                <a:gd name="T15" fmla="*/ 217 h 976"/>
                <a:gd name="T16" fmla="*/ 290 w 1007"/>
                <a:gd name="T17" fmla="*/ 234 h 976"/>
                <a:gd name="T18" fmla="*/ 226 w 1007"/>
                <a:gd name="T19" fmla="*/ 248 h 976"/>
                <a:gd name="T20" fmla="*/ 167 w 1007"/>
                <a:gd name="T21" fmla="*/ 261 h 976"/>
                <a:gd name="T22" fmla="*/ 116 w 1007"/>
                <a:gd name="T23" fmla="*/ 271 h 976"/>
                <a:gd name="T24" fmla="*/ 73 w 1007"/>
                <a:gd name="T25" fmla="*/ 279 h 976"/>
                <a:gd name="T26" fmla="*/ 38 w 1007"/>
                <a:gd name="T27" fmla="*/ 285 h 976"/>
                <a:gd name="T28" fmla="*/ 14 w 1007"/>
                <a:gd name="T29" fmla="*/ 288 h 976"/>
                <a:gd name="T30" fmla="*/ 1 w 1007"/>
                <a:gd name="T31" fmla="*/ 291 h 976"/>
                <a:gd name="T32" fmla="*/ 41 w 1007"/>
                <a:gd name="T33" fmla="*/ 349 h 976"/>
                <a:gd name="T34" fmla="*/ 107 w 1007"/>
                <a:gd name="T35" fmla="*/ 468 h 976"/>
                <a:gd name="T36" fmla="*/ 153 w 1007"/>
                <a:gd name="T37" fmla="*/ 586 h 976"/>
                <a:gd name="T38" fmla="*/ 182 w 1007"/>
                <a:gd name="T39" fmla="*/ 696 h 976"/>
                <a:gd name="T40" fmla="*/ 197 w 1007"/>
                <a:gd name="T41" fmla="*/ 796 h 976"/>
                <a:gd name="T42" fmla="*/ 203 w 1007"/>
                <a:gd name="T43" fmla="*/ 879 h 976"/>
                <a:gd name="T44" fmla="*/ 204 w 1007"/>
                <a:gd name="T45" fmla="*/ 939 h 976"/>
                <a:gd name="T46" fmla="*/ 202 w 1007"/>
                <a:gd name="T47" fmla="*/ 971 h 976"/>
                <a:gd name="T48" fmla="*/ 261 w 1007"/>
                <a:gd name="T49" fmla="*/ 974 h 976"/>
                <a:gd name="T50" fmla="*/ 374 w 1007"/>
                <a:gd name="T51" fmla="*/ 963 h 976"/>
                <a:gd name="T52" fmla="*/ 480 w 1007"/>
                <a:gd name="T53" fmla="*/ 948 h 976"/>
                <a:gd name="T54" fmla="*/ 577 w 1007"/>
                <a:gd name="T55" fmla="*/ 929 h 976"/>
                <a:gd name="T56" fmla="*/ 667 w 1007"/>
                <a:gd name="T57" fmla="*/ 906 h 976"/>
                <a:gd name="T58" fmla="*/ 749 w 1007"/>
                <a:gd name="T59" fmla="*/ 879 h 976"/>
                <a:gd name="T60" fmla="*/ 823 w 1007"/>
                <a:gd name="T61" fmla="*/ 850 h 976"/>
                <a:gd name="T62" fmla="*/ 890 w 1007"/>
                <a:gd name="T63" fmla="*/ 819 h 976"/>
                <a:gd name="T64" fmla="*/ 941 w 1007"/>
                <a:gd name="T65" fmla="*/ 757 h 976"/>
                <a:gd name="T66" fmla="*/ 972 w 1007"/>
                <a:gd name="T67" fmla="*/ 663 h 976"/>
                <a:gd name="T68" fmla="*/ 994 w 1007"/>
                <a:gd name="T69" fmla="*/ 564 h 976"/>
                <a:gd name="T70" fmla="*/ 1005 w 1007"/>
                <a:gd name="T71" fmla="*/ 461 h 976"/>
                <a:gd name="T72" fmla="*/ 1005 w 1007"/>
                <a:gd name="T73" fmla="*/ 355 h 976"/>
                <a:gd name="T74" fmla="*/ 993 w 1007"/>
                <a:gd name="T75" fmla="*/ 248 h 976"/>
                <a:gd name="T76" fmla="*/ 970 w 1007"/>
                <a:gd name="T77" fmla="*/ 146 h 976"/>
                <a:gd name="T78" fmla="*/ 935 w 1007"/>
                <a:gd name="T79" fmla="*/ 48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07" h="976">
                  <a:moveTo>
                    <a:pt x="914" y="0"/>
                  </a:moveTo>
                  <a:lnTo>
                    <a:pt x="881" y="20"/>
                  </a:lnTo>
                  <a:lnTo>
                    <a:pt x="845" y="38"/>
                  </a:lnTo>
                  <a:lnTo>
                    <a:pt x="810" y="57"/>
                  </a:lnTo>
                  <a:lnTo>
                    <a:pt x="773" y="74"/>
                  </a:lnTo>
                  <a:lnTo>
                    <a:pt x="736" y="90"/>
                  </a:lnTo>
                  <a:lnTo>
                    <a:pt x="698" y="106"/>
                  </a:lnTo>
                  <a:lnTo>
                    <a:pt x="660" y="121"/>
                  </a:lnTo>
                  <a:lnTo>
                    <a:pt x="622" y="135"/>
                  </a:lnTo>
                  <a:lnTo>
                    <a:pt x="584" y="149"/>
                  </a:lnTo>
                  <a:lnTo>
                    <a:pt x="545" y="162"/>
                  </a:lnTo>
                  <a:lnTo>
                    <a:pt x="507" y="174"/>
                  </a:lnTo>
                  <a:lnTo>
                    <a:pt x="469" y="186"/>
                  </a:lnTo>
                  <a:lnTo>
                    <a:pt x="432" y="196"/>
                  </a:lnTo>
                  <a:lnTo>
                    <a:pt x="395" y="207"/>
                  </a:lnTo>
                  <a:lnTo>
                    <a:pt x="359" y="217"/>
                  </a:lnTo>
                  <a:lnTo>
                    <a:pt x="325" y="225"/>
                  </a:lnTo>
                  <a:lnTo>
                    <a:pt x="290" y="234"/>
                  </a:lnTo>
                  <a:lnTo>
                    <a:pt x="257" y="241"/>
                  </a:lnTo>
                  <a:lnTo>
                    <a:pt x="226" y="248"/>
                  </a:lnTo>
                  <a:lnTo>
                    <a:pt x="196" y="255"/>
                  </a:lnTo>
                  <a:lnTo>
                    <a:pt x="167" y="261"/>
                  </a:lnTo>
                  <a:lnTo>
                    <a:pt x="140" y="266"/>
                  </a:lnTo>
                  <a:lnTo>
                    <a:pt x="116" y="271"/>
                  </a:lnTo>
                  <a:lnTo>
                    <a:pt x="93" y="276"/>
                  </a:lnTo>
                  <a:lnTo>
                    <a:pt x="73" y="279"/>
                  </a:lnTo>
                  <a:lnTo>
                    <a:pt x="54" y="283"/>
                  </a:lnTo>
                  <a:lnTo>
                    <a:pt x="38" y="285"/>
                  </a:lnTo>
                  <a:lnTo>
                    <a:pt x="24" y="287"/>
                  </a:lnTo>
                  <a:lnTo>
                    <a:pt x="14" y="288"/>
                  </a:lnTo>
                  <a:lnTo>
                    <a:pt x="7" y="290"/>
                  </a:lnTo>
                  <a:lnTo>
                    <a:pt x="1" y="291"/>
                  </a:lnTo>
                  <a:lnTo>
                    <a:pt x="0" y="291"/>
                  </a:lnTo>
                  <a:lnTo>
                    <a:pt x="41" y="349"/>
                  </a:lnTo>
                  <a:lnTo>
                    <a:pt x="77" y="408"/>
                  </a:lnTo>
                  <a:lnTo>
                    <a:pt x="107" y="468"/>
                  </a:lnTo>
                  <a:lnTo>
                    <a:pt x="132" y="527"/>
                  </a:lnTo>
                  <a:lnTo>
                    <a:pt x="153" y="586"/>
                  </a:lnTo>
                  <a:lnTo>
                    <a:pt x="169" y="642"/>
                  </a:lnTo>
                  <a:lnTo>
                    <a:pt x="182" y="696"/>
                  </a:lnTo>
                  <a:lnTo>
                    <a:pt x="191" y="748"/>
                  </a:lnTo>
                  <a:lnTo>
                    <a:pt x="197" y="796"/>
                  </a:lnTo>
                  <a:lnTo>
                    <a:pt x="200" y="840"/>
                  </a:lnTo>
                  <a:lnTo>
                    <a:pt x="203" y="879"/>
                  </a:lnTo>
                  <a:lnTo>
                    <a:pt x="204" y="912"/>
                  </a:lnTo>
                  <a:lnTo>
                    <a:pt x="204" y="939"/>
                  </a:lnTo>
                  <a:lnTo>
                    <a:pt x="203" y="959"/>
                  </a:lnTo>
                  <a:lnTo>
                    <a:pt x="202" y="971"/>
                  </a:lnTo>
                  <a:lnTo>
                    <a:pt x="202" y="976"/>
                  </a:lnTo>
                  <a:lnTo>
                    <a:pt x="261" y="974"/>
                  </a:lnTo>
                  <a:lnTo>
                    <a:pt x="319" y="969"/>
                  </a:lnTo>
                  <a:lnTo>
                    <a:pt x="374" y="963"/>
                  </a:lnTo>
                  <a:lnTo>
                    <a:pt x="428" y="956"/>
                  </a:lnTo>
                  <a:lnTo>
                    <a:pt x="480" y="948"/>
                  </a:lnTo>
                  <a:lnTo>
                    <a:pt x="530" y="939"/>
                  </a:lnTo>
                  <a:lnTo>
                    <a:pt x="577" y="929"/>
                  </a:lnTo>
                  <a:lnTo>
                    <a:pt x="623" y="917"/>
                  </a:lnTo>
                  <a:lnTo>
                    <a:pt x="667" y="906"/>
                  </a:lnTo>
                  <a:lnTo>
                    <a:pt x="708" y="893"/>
                  </a:lnTo>
                  <a:lnTo>
                    <a:pt x="749" y="879"/>
                  </a:lnTo>
                  <a:lnTo>
                    <a:pt x="787" y="864"/>
                  </a:lnTo>
                  <a:lnTo>
                    <a:pt x="823" y="850"/>
                  </a:lnTo>
                  <a:lnTo>
                    <a:pt x="858" y="834"/>
                  </a:lnTo>
                  <a:lnTo>
                    <a:pt x="890" y="819"/>
                  </a:lnTo>
                  <a:lnTo>
                    <a:pt x="921" y="803"/>
                  </a:lnTo>
                  <a:lnTo>
                    <a:pt x="941" y="757"/>
                  </a:lnTo>
                  <a:lnTo>
                    <a:pt x="957" y="710"/>
                  </a:lnTo>
                  <a:lnTo>
                    <a:pt x="972" y="663"/>
                  </a:lnTo>
                  <a:lnTo>
                    <a:pt x="985" y="613"/>
                  </a:lnTo>
                  <a:lnTo>
                    <a:pt x="994" y="564"/>
                  </a:lnTo>
                  <a:lnTo>
                    <a:pt x="1001" y="513"/>
                  </a:lnTo>
                  <a:lnTo>
                    <a:pt x="1005" y="461"/>
                  </a:lnTo>
                  <a:lnTo>
                    <a:pt x="1007" y="409"/>
                  </a:lnTo>
                  <a:lnTo>
                    <a:pt x="1005" y="355"/>
                  </a:lnTo>
                  <a:lnTo>
                    <a:pt x="1001" y="301"/>
                  </a:lnTo>
                  <a:lnTo>
                    <a:pt x="993" y="248"/>
                  </a:lnTo>
                  <a:lnTo>
                    <a:pt x="982" y="196"/>
                  </a:lnTo>
                  <a:lnTo>
                    <a:pt x="970" y="146"/>
                  </a:lnTo>
                  <a:lnTo>
                    <a:pt x="954" y="96"/>
                  </a:lnTo>
                  <a:lnTo>
                    <a:pt x="935" y="48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6" name="Freeform 64"/>
            <p:cNvSpPr>
              <a:spLocks/>
            </p:cNvSpPr>
            <p:nvPr/>
          </p:nvSpPr>
          <p:spPr bwMode="auto">
            <a:xfrm>
              <a:off x="4430" y="877"/>
              <a:ext cx="92" cy="83"/>
            </a:xfrm>
            <a:custGeom>
              <a:avLst/>
              <a:gdLst>
                <a:gd name="T0" fmla="*/ 0 w 376"/>
                <a:gd name="T1" fmla="*/ 382 h 399"/>
                <a:gd name="T2" fmla="*/ 3 w 376"/>
                <a:gd name="T3" fmla="*/ 380 h 399"/>
                <a:gd name="T4" fmla="*/ 7 w 376"/>
                <a:gd name="T5" fmla="*/ 373 h 399"/>
                <a:gd name="T6" fmla="*/ 17 w 376"/>
                <a:gd name="T7" fmla="*/ 360 h 399"/>
                <a:gd name="T8" fmla="*/ 29 w 376"/>
                <a:gd name="T9" fmla="*/ 345 h 399"/>
                <a:gd name="T10" fmla="*/ 44 w 376"/>
                <a:gd name="T11" fmla="*/ 326 h 399"/>
                <a:gd name="T12" fmla="*/ 63 w 376"/>
                <a:gd name="T13" fmla="*/ 304 h 399"/>
                <a:gd name="T14" fmla="*/ 85 w 376"/>
                <a:gd name="T15" fmla="*/ 280 h 399"/>
                <a:gd name="T16" fmla="*/ 109 w 376"/>
                <a:gd name="T17" fmla="*/ 252 h 399"/>
                <a:gd name="T18" fmla="*/ 135 w 376"/>
                <a:gd name="T19" fmla="*/ 223 h 399"/>
                <a:gd name="T20" fmla="*/ 164 w 376"/>
                <a:gd name="T21" fmla="*/ 192 h 399"/>
                <a:gd name="T22" fmla="*/ 194 w 376"/>
                <a:gd name="T23" fmla="*/ 160 h 399"/>
                <a:gd name="T24" fmla="*/ 227 w 376"/>
                <a:gd name="T25" fmla="*/ 128 h 399"/>
                <a:gd name="T26" fmla="*/ 262 w 376"/>
                <a:gd name="T27" fmla="*/ 95 h 399"/>
                <a:gd name="T28" fmla="*/ 299 w 376"/>
                <a:gd name="T29" fmla="*/ 63 h 399"/>
                <a:gd name="T30" fmla="*/ 337 w 376"/>
                <a:gd name="T31" fmla="*/ 31 h 399"/>
                <a:gd name="T32" fmla="*/ 376 w 376"/>
                <a:gd name="T33" fmla="*/ 0 h 399"/>
                <a:gd name="T34" fmla="*/ 374 w 376"/>
                <a:gd name="T35" fmla="*/ 3 h 399"/>
                <a:gd name="T36" fmla="*/ 369 w 376"/>
                <a:gd name="T37" fmla="*/ 12 h 399"/>
                <a:gd name="T38" fmla="*/ 360 w 376"/>
                <a:gd name="T39" fmla="*/ 27 h 399"/>
                <a:gd name="T40" fmla="*/ 348 w 376"/>
                <a:gd name="T41" fmla="*/ 47 h 399"/>
                <a:gd name="T42" fmla="*/ 333 w 376"/>
                <a:gd name="T43" fmla="*/ 71 h 399"/>
                <a:gd name="T44" fmla="*/ 316 w 376"/>
                <a:gd name="T45" fmla="*/ 98 h 399"/>
                <a:gd name="T46" fmla="*/ 295 w 376"/>
                <a:gd name="T47" fmla="*/ 128 h 399"/>
                <a:gd name="T48" fmla="*/ 273 w 376"/>
                <a:gd name="T49" fmla="*/ 159 h 399"/>
                <a:gd name="T50" fmla="*/ 249 w 376"/>
                <a:gd name="T51" fmla="*/ 192 h 399"/>
                <a:gd name="T52" fmla="*/ 224 w 376"/>
                <a:gd name="T53" fmla="*/ 225 h 399"/>
                <a:gd name="T54" fmla="*/ 196 w 376"/>
                <a:gd name="T55" fmla="*/ 259 h 399"/>
                <a:gd name="T56" fmla="*/ 167 w 376"/>
                <a:gd name="T57" fmla="*/ 291 h 399"/>
                <a:gd name="T58" fmla="*/ 139 w 376"/>
                <a:gd name="T59" fmla="*/ 322 h 399"/>
                <a:gd name="T60" fmla="*/ 108 w 376"/>
                <a:gd name="T61" fmla="*/ 351 h 399"/>
                <a:gd name="T62" fmla="*/ 76 w 376"/>
                <a:gd name="T63" fmla="*/ 376 h 399"/>
                <a:gd name="T64" fmla="*/ 45 w 376"/>
                <a:gd name="T65" fmla="*/ 398 h 399"/>
                <a:gd name="T66" fmla="*/ 44 w 376"/>
                <a:gd name="T67" fmla="*/ 398 h 399"/>
                <a:gd name="T68" fmla="*/ 41 w 376"/>
                <a:gd name="T69" fmla="*/ 398 h 399"/>
                <a:gd name="T70" fmla="*/ 36 w 376"/>
                <a:gd name="T71" fmla="*/ 399 h 399"/>
                <a:gd name="T72" fmla="*/ 29 w 376"/>
                <a:gd name="T73" fmla="*/ 398 h 399"/>
                <a:gd name="T74" fmla="*/ 22 w 376"/>
                <a:gd name="T75" fmla="*/ 397 h 399"/>
                <a:gd name="T76" fmla="*/ 14 w 376"/>
                <a:gd name="T77" fmla="*/ 394 h 399"/>
                <a:gd name="T78" fmla="*/ 7 w 376"/>
                <a:gd name="T79" fmla="*/ 389 h 399"/>
                <a:gd name="T80" fmla="*/ 0 w 376"/>
                <a:gd name="T81" fmla="*/ 382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76" h="399">
                  <a:moveTo>
                    <a:pt x="0" y="382"/>
                  </a:moveTo>
                  <a:lnTo>
                    <a:pt x="3" y="380"/>
                  </a:lnTo>
                  <a:lnTo>
                    <a:pt x="7" y="373"/>
                  </a:lnTo>
                  <a:lnTo>
                    <a:pt x="17" y="360"/>
                  </a:lnTo>
                  <a:lnTo>
                    <a:pt x="29" y="345"/>
                  </a:lnTo>
                  <a:lnTo>
                    <a:pt x="44" y="326"/>
                  </a:lnTo>
                  <a:lnTo>
                    <a:pt x="63" y="304"/>
                  </a:lnTo>
                  <a:lnTo>
                    <a:pt x="85" y="280"/>
                  </a:lnTo>
                  <a:lnTo>
                    <a:pt x="109" y="252"/>
                  </a:lnTo>
                  <a:lnTo>
                    <a:pt x="135" y="223"/>
                  </a:lnTo>
                  <a:lnTo>
                    <a:pt x="164" y="192"/>
                  </a:lnTo>
                  <a:lnTo>
                    <a:pt x="194" y="160"/>
                  </a:lnTo>
                  <a:lnTo>
                    <a:pt x="227" y="128"/>
                  </a:lnTo>
                  <a:lnTo>
                    <a:pt x="262" y="95"/>
                  </a:lnTo>
                  <a:lnTo>
                    <a:pt x="299" y="63"/>
                  </a:lnTo>
                  <a:lnTo>
                    <a:pt x="337" y="31"/>
                  </a:lnTo>
                  <a:lnTo>
                    <a:pt x="376" y="0"/>
                  </a:lnTo>
                  <a:lnTo>
                    <a:pt x="374" y="3"/>
                  </a:lnTo>
                  <a:lnTo>
                    <a:pt x="369" y="12"/>
                  </a:lnTo>
                  <a:lnTo>
                    <a:pt x="360" y="27"/>
                  </a:lnTo>
                  <a:lnTo>
                    <a:pt x="348" y="47"/>
                  </a:lnTo>
                  <a:lnTo>
                    <a:pt x="333" y="71"/>
                  </a:lnTo>
                  <a:lnTo>
                    <a:pt x="316" y="98"/>
                  </a:lnTo>
                  <a:lnTo>
                    <a:pt x="295" y="128"/>
                  </a:lnTo>
                  <a:lnTo>
                    <a:pt x="273" y="159"/>
                  </a:lnTo>
                  <a:lnTo>
                    <a:pt x="249" y="192"/>
                  </a:lnTo>
                  <a:lnTo>
                    <a:pt x="224" y="225"/>
                  </a:lnTo>
                  <a:lnTo>
                    <a:pt x="196" y="259"/>
                  </a:lnTo>
                  <a:lnTo>
                    <a:pt x="167" y="291"/>
                  </a:lnTo>
                  <a:lnTo>
                    <a:pt x="139" y="322"/>
                  </a:lnTo>
                  <a:lnTo>
                    <a:pt x="108" y="351"/>
                  </a:lnTo>
                  <a:lnTo>
                    <a:pt x="76" y="376"/>
                  </a:lnTo>
                  <a:lnTo>
                    <a:pt x="45" y="398"/>
                  </a:lnTo>
                  <a:lnTo>
                    <a:pt x="44" y="398"/>
                  </a:lnTo>
                  <a:lnTo>
                    <a:pt x="41" y="398"/>
                  </a:lnTo>
                  <a:lnTo>
                    <a:pt x="36" y="399"/>
                  </a:lnTo>
                  <a:lnTo>
                    <a:pt x="29" y="398"/>
                  </a:lnTo>
                  <a:lnTo>
                    <a:pt x="22" y="397"/>
                  </a:lnTo>
                  <a:lnTo>
                    <a:pt x="14" y="394"/>
                  </a:lnTo>
                  <a:lnTo>
                    <a:pt x="7" y="389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7" name="Freeform 65"/>
            <p:cNvSpPr>
              <a:spLocks/>
            </p:cNvSpPr>
            <p:nvPr/>
          </p:nvSpPr>
          <p:spPr bwMode="auto">
            <a:xfrm>
              <a:off x="4632" y="858"/>
              <a:ext cx="69" cy="17"/>
            </a:xfrm>
            <a:custGeom>
              <a:avLst/>
              <a:gdLst>
                <a:gd name="T0" fmla="*/ 7 w 280"/>
                <a:gd name="T1" fmla="*/ 0 h 85"/>
                <a:gd name="T2" fmla="*/ 6 w 280"/>
                <a:gd name="T3" fmla="*/ 13 h 85"/>
                <a:gd name="T4" fmla="*/ 4 w 280"/>
                <a:gd name="T5" fmla="*/ 24 h 85"/>
                <a:gd name="T6" fmla="*/ 2 w 280"/>
                <a:gd name="T7" fmla="*/ 37 h 85"/>
                <a:gd name="T8" fmla="*/ 0 w 280"/>
                <a:gd name="T9" fmla="*/ 50 h 85"/>
                <a:gd name="T10" fmla="*/ 14 w 280"/>
                <a:gd name="T11" fmla="*/ 54 h 85"/>
                <a:gd name="T12" fmla="*/ 28 w 280"/>
                <a:gd name="T13" fmla="*/ 58 h 85"/>
                <a:gd name="T14" fmla="*/ 42 w 280"/>
                <a:gd name="T15" fmla="*/ 61 h 85"/>
                <a:gd name="T16" fmla="*/ 57 w 280"/>
                <a:gd name="T17" fmla="*/ 66 h 85"/>
                <a:gd name="T18" fmla="*/ 71 w 280"/>
                <a:gd name="T19" fmla="*/ 69 h 85"/>
                <a:gd name="T20" fmla="*/ 86 w 280"/>
                <a:gd name="T21" fmla="*/ 71 h 85"/>
                <a:gd name="T22" fmla="*/ 103 w 280"/>
                <a:gd name="T23" fmla="*/ 75 h 85"/>
                <a:gd name="T24" fmla="*/ 119 w 280"/>
                <a:gd name="T25" fmla="*/ 77 h 85"/>
                <a:gd name="T26" fmla="*/ 135 w 280"/>
                <a:gd name="T27" fmla="*/ 80 h 85"/>
                <a:gd name="T28" fmla="*/ 151 w 280"/>
                <a:gd name="T29" fmla="*/ 82 h 85"/>
                <a:gd name="T30" fmla="*/ 168 w 280"/>
                <a:gd name="T31" fmla="*/ 84 h 85"/>
                <a:gd name="T32" fmla="*/ 184 w 280"/>
                <a:gd name="T33" fmla="*/ 85 h 85"/>
                <a:gd name="T34" fmla="*/ 202 w 280"/>
                <a:gd name="T35" fmla="*/ 85 h 85"/>
                <a:gd name="T36" fmla="*/ 219 w 280"/>
                <a:gd name="T37" fmla="*/ 85 h 85"/>
                <a:gd name="T38" fmla="*/ 236 w 280"/>
                <a:gd name="T39" fmla="*/ 85 h 85"/>
                <a:gd name="T40" fmla="*/ 253 w 280"/>
                <a:gd name="T41" fmla="*/ 84 h 85"/>
                <a:gd name="T42" fmla="*/ 258 w 280"/>
                <a:gd name="T43" fmla="*/ 82 h 85"/>
                <a:gd name="T44" fmla="*/ 267 w 280"/>
                <a:gd name="T45" fmla="*/ 75 h 85"/>
                <a:gd name="T46" fmla="*/ 275 w 280"/>
                <a:gd name="T47" fmla="*/ 62 h 85"/>
                <a:gd name="T48" fmla="*/ 280 w 280"/>
                <a:gd name="T49" fmla="*/ 45 h 85"/>
                <a:gd name="T50" fmla="*/ 279 w 280"/>
                <a:gd name="T51" fmla="*/ 45 h 85"/>
                <a:gd name="T52" fmla="*/ 275 w 280"/>
                <a:gd name="T53" fmla="*/ 44 h 85"/>
                <a:gd name="T54" fmla="*/ 270 w 280"/>
                <a:gd name="T55" fmla="*/ 42 h 85"/>
                <a:gd name="T56" fmla="*/ 262 w 280"/>
                <a:gd name="T57" fmla="*/ 40 h 85"/>
                <a:gd name="T58" fmla="*/ 252 w 280"/>
                <a:gd name="T59" fmla="*/ 37 h 85"/>
                <a:gd name="T60" fmla="*/ 240 w 280"/>
                <a:gd name="T61" fmla="*/ 35 h 85"/>
                <a:gd name="T62" fmla="*/ 226 w 280"/>
                <a:gd name="T63" fmla="*/ 31 h 85"/>
                <a:gd name="T64" fmla="*/ 210 w 280"/>
                <a:gd name="T65" fmla="*/ 28 h 85"/>
                <a:gd name="T66" fmla="*/ 191 w 280"/>
                <a:gd name="T67" fmla="*/ 24 h 85"/>
                <a:gd name="T68" fmla="*/ 171 w 280"/>
                <a:gd name="T69" fmla="*/ 21 h 85"/>
                <a:gd name="T70" fmla="*/ 149 w 280"/>
                <a:gd name="T71" fmla="*/ 16 h 85"/>
                <a:gd name="T72" fmla="*/ 124 w 280"/>
                <a:gd name="T73" fmla="*/ 13 h 85"/>
                <a:gd name="T74" fmla="*/ 98 w 280"/>
                <a:gd name="T75" fmla="*/ 9 h 85"/>
                <a:gd name="T76" fmla="*/ 69 w 280"/>
                <a:gd name="T77" fmla="*/ 6 h 85"/>
                <a:gd name="T78" fmla="*/ 39 w 280"/>
                <a:gd name="T79" fmla="*/ 2 h 85"/>
                <a:gd name="T80" fmla="*/ 7 w 280"/>
                <a:gd name="T8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0" h="85">
                  <a:moveTo>
                    <a:pt x="7" y="0"/>
                  </a:moveTo>
                  <a:lnTo>
                    <a:pt x="6" y="13"/>
                  </a:lnTo>
                  <a:lnTo>
                    <a:pt x="4" y="24"/>
                  </a:lnTo>
                  <a:lnTo>
                    <a:pt x="2" y="37"/>
                  </a:lnTo>
                  <a:lnTo>
                    <a:pt x="0" y="50"/>
                  </a:lnTo>
                  <a:lnTo>
                    <a:pt x="14" y="54"/>
                  </a:lnTo>
                  <a:lnTo>
                    <a:pt x="28" y="58"/>
                  </a:lnTo>
                  <a:lnTo>
                    <a:pt x="42" y="61"/>
                  </a:lnTo>
                  <a:lnTo>
                    <a:pt x="57" y="66"/>
                  </a:lnTo>
                  <a:lnTo>
                    <a:pt x="71" y="69"/>
                  </a:lnTo>
                  <a:lnTo>
                    <a:pt x="86" y="71"/>
                  </a:lnTo>
                  <a:lnTo>
                    <a:pt x="103" y="75"/>
                  </a:lnTo>
                  <a:lnTo>
                    <a:pt x="119" y="77"/>
                  </a:lnTo>
                  <a:lnTo>
                    <a:pt x="135" y="80"/>
                  </a:lnTo>
                  <a:lnTo>
                    <a:pt x="151" y="82"/>
                  </a:lnTo>
                  <a:lnTo>
                    <a:pt x="168" y="84"/>
                  </a:lnTo>
                  <a:lnTo>
                    <a:pt x="184" y="85"/>
                  </a:lnTo>
                  <a:lnTo>
                    <a:pt x="202" y="85"/>
                  </a:lnTo>
                  <a:lnTo>
                    <a:pt x="219" y="85"/>
                  </a:lnTo>
                  <a:lnTo>
                    <a:pt x="236" y="85"/>
                  </a:lnTo>
                  <a:lnTo>
                    <a:pt x="253" y="84"/>
                  </a:lnTo>
                  <a:lnTo>
                    <a:pt x="258" y="82"/>
                  </a:lnTo>
                  <a:lnTo>
                    <a:pt x="267" y="75"/>
                  </a:lnTo>
                  <a:lnTo>
                    <a:pt x="275" y="62"/>
                  </a:lnTo>
                  <a:lnTo>
                    <a:pt x="280" y="45"/>
                  </a:lnTo>
                  <a:lnTo>
                    <a:pt x="279" y="45"/>
                  </a:lnTo>
                  <a:lnTo>
                    <a:pt x="275" y="44"/>
                  </a:lnTo>
                  <a:lnTo>
                    <a:pt x="270" y="42"/>
                  </a:lnTo>
                  <a:lnTo>
                    <a:pt x="262" y="40"/>
                  </a:lnTo>
                  <a:lnTo>
                    <a:pt x="252" y="37"/>
                  </a:lnTo>
                  <a:lnTo>
                    <a:pt x="240" y="35"/>
                  </a:lnTo>
                  <a:lnTo>
                    <a:pt x="226" y="31"/>
                  </a:lnTo>
                  <a:lnTo>
                    <a:pt x="210" y="28"/>
                  </a:lnTo>
                  <a:lnTo>
                    <a:pt x="191" y="24"/>
                  </a:lnTo>
                  <a:lnTo>
                    <a:pt x="171" y="21"/>
                  </a:lnTo>
                  <a:lnTo>
                    <a:pt x="149" y="16"/>
                  </a:lnTo>
                  <a:lnTo>
                    <a:pt x="124" y="13"/>
                  </a:lnTo>
                  <a:lnTo>
                    <a:pt x="98" y="9"/>
                  </a:lnTo>
                  <a:lnTo>
                    <a:pt x="69" y="6"/>
                  </a:lnTo>
                  <a:lnTo>
                    <a:pt x="39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8" name="Freeform 66"/>
            <p:cNvSpPr>
              <a:spLocks/>
            </p:cNvSpPr>
            <p:nvPr/>
          </p:nvSpPr>
          <p:spPr bwMode="auto">
            <a:xfrm>
              <a:off x="4599" y="856"/>
              <a:ext cx="35" cy="12"/>
            </a:xfrm>
            <a:custGeom>
              <a:avLst/>
              <a:gdLst>
                <a:gd name="T0" fmla="*/ 0 w 144"/>
                <a:gd name="T1" fmla="*/ 0 h 58"/>
                <a:gd name="T2" fmla="*/ 2 w 144"/>
                <a:gd name="T3" fmla="*/ 1 h 58"/>
                <a:gd name="T4" fmla="*/ 10 w 144"/>
                <a:gd name="T5" fmla="*/ 6 h 58"/>
                <a:gd name="T6" fmla="*/ 22 w 144"/>
                <a:gd name="T7" fmla="*/ 12 h 58"/>
                <a:gd name="T8" fmla="*/ 38 w 144"/>
                <a:gd name="T9" fmla="*/ 18 h 58"/>
                <a:gd name="T10" fmla="*/ 58 w 144"/>
                <a:gd name="T11" fmla="*/ 28 h 58"/>
                <a:gd name="T12" fmla="*/ 81 w 144"/>
                <a:gd name="T13" fmla="*/ 37 h 58"/>
                <a:gd name="T14" fmla="*/ 108 w 144"/>
                <a:gd name="T15" fmla="*/ 47 h 58"/>
                <a:gd name="T16" fmla="*/ 137 w 144"/>
                <a:gd name="T17" fmla="*/ 58 h 58"/>
                <a:gd name="T18" fmla="*/ 139 w 144"/>
                <a:gd name="T19" fmla="*/ 45 h 58"/>
                <a:gd name="T20" fmla="*/ 141 w 144"/>
                <a:gd name="T21" fmla="*/ 32 h 58"/>
                <a:gd name="T22" fmla="*/ 143 w 144"/>
                <a:gd name="T23" fmla="*/ 21 h 58"/>
                <a:gd name="T24" fmla="*/ 144 w 144"/>
                <a:gd name="T25" fmla="*/ 8 h 58"/>
                <a:gd name="T26" fmla="*/ 128 w 144"/>
                <a:gd name="T27" fmla="*/ 7 h 58"/>
                <a:gd name="T28" fmla="*/ 111 w 144"/>
                <a:gd name="T29" fmla="*/ 6 h 58"/>
                <a:gd name="T30" fmla="*/ 93 w 144"/>
                <a:gd name="T31" fmla="*/ 5 h 58"/>
                <a:gd name="T32" fmla="*/ 75 w 144"/>
                <a:gd name="T33" fmla="*/ 3 h 58"/>
                <a:gd name="T34" fmla="*/ 56 w 144"/>
                <a:gd name="T35" fmla="*/ 2 h 58"/>
                <a:gd name="T36" fmla="*/ 38 w 144"/>
                <a:gd name="T37" fmla="*/ 1 h 58"/>
                <a:gd name="T38" fmla="*/ 20 w 144"/>
                <a:gd name="T39" fmla="*/ 0 h 58"/>
                <a:gd name="T40" fmla="*/ 0 w 144"/>
                <a:gd name="T4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58">
                  <a:moveTo>
                    <a:pt x="0" y="0"/>
                  </a:moveTo>
                  <a:lnTo>
                    <a:pt x="2" y="1"/>
                  </a:lnTo>
                  <a:lnTo>
                    <a:pt x="10" y="6"/>
                  </a:lnTo>
                  <a:lnTo>
                    <a:pt x="22" y="12"/>
                  </a:lnTo>
                  <a:lnTo>
                    <a:pt x="38" y="18"/>
                  </a:lnTo>
                  <a:lnTo>
                    <a:pt x="58" y="28"/>
                  </a:lnTo>
                  <a:lnTo>
                    <a:pt x="81" y="37"/>
                  </a:lnTo>
                  <a:lnTo>
                    <a:pt x="108" y="47"/>
                  </a:lnTo>
                  <a:lnTo>
                    <a:pt x="137" y="58"/>
                  </a:lnTo>
                  <a:lnTo>
                    <a:pt x="139" y="45"/>
                  </a:lnTo>
                  <a:lnTo>
                    <a:pt x="141" y="32"/>
                  </a:lnTo>
                  <a:lnTo>
                    <a:pt x="143" y="21"/>
                  </a:lnTo>
                  <a:lnTo>
                    <a:pt x="144" y="8"/>
                  </a:lnTo>
                  <a:lnTo>
                    <a:pt x="128" y="7"/>
                  </a:lnTo>
                  <a:lnTo>
                    <a:pt x="111" y="6"/>
                  </a:lnTo>
                  <a:lnTo>
                    <a:pt x="93" y="5"/>
                  </a:lnTo>
                  <a:lnTo>
                    <a:pt x="75" y="3"/>
                  </a:lnTo>
                  <a:lnTo>
                    <a:pt x="56" y="2"/>
                  </a:lnTo>
                  <a:lnTo>
                    <a:pt x="38" y="1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9" name="Freeform 67"/>
            <p:cNvSpPr>
              <a:spLocks/>
            </p:cNvSpPr>
            <p:nvPr/>
          </p:nvSpPr>
          <p:spPr bwMode="auto">
            <a:xfrm>
              <a:off x="4621" y="729"/>
              <a:ext cx="31" cy="64"/>
            </a:xfrm>
            <a:custGeom>
              <a:avLst/>
              <a:gdLst>
                <a:gd name="T0" fmla="*/ 124 w 124"/>
                <a:gd name="T1" fmla="*/ 6 h 310"/>
                <a:gd name="T2" fmla="*/ 83 w 124"/>
                <a:gd name="T3" fmla="*/ 0 h 310"/>
                <a:gd name="T4" fmla="*/ 82 w 124"/>
                <a:gd name="T5" fmla="*/ 4 h 310"/>
                <a:gd name="T6" fmla="*/ 77 w 124"/>
                <a:gd name="T7" fmla="*/ 16 h 310"/>
                <a:gd name="T8" fmla="*/ 71 w 124"/>
                <a:gd name="T9" fmla="*/ 36 h 310"/>
                <a:gd name="T10" fmla="*/ 61 w 124"/>
                <a:gd name="T11" fmla="*/ 61 h 310"/>
                <a:gd name="T12" fmla="*/ 49 w 124"/>
                <a:gd name="T13" fmla="*/ 91 h 310"/>
                <a:gd name="T14" fmla="*/ 35 w 124"/>
                <a:gd name="T15" fmla="*/ 125 h 310"/>
                <a:gd name="T16" fmla="*/ 19 w 124"/>
                <a:gd name="T17" fmla="*/ 165 h 310"/>
                <a:gd name="T18" fmla="*/ 0 w 124"/>
                <a:gd name="T19" fmla="*/ 205 h 310"/>
                <a:gd name="T20" fmla="*/ 8 w 124"/>
                <a:gd name="T21" fmla="*/ 230 h 310"/>
                <a:gd name="T22" fmla="*/ 16 w 124"/>
                <a:gd name="T23" fmla="*/ 257 h 310"/>
                <a:gd name="T24" fmla="*/ 24 w 124"/>
                <a:gd name="T25" fmla="*/ 283 h 310"/>
                <a:gd name="T26" fmla="*/ 31 w 124"/>
                <a:gd name="T27" fmla="*/ 310 h 310"/>
                <a:gd name="T28" fmla="*/ 53 w 124"/>
                <a:gd name="T29" fmla="*/ 252 h 310"/>
                <a:gd name="T30" fmla="*/ 72 w 124"/>
                <a:gd name="T31" fmla="*/ 197 h 310"/>
                <a:gd name="T32" fmla="*/ 88 w 124"/>
                <a:gd name="T33" fmla="*/ 145 h 310"/>
                <a:gd name="T34" fmla="*/ 101 w 124"/>
                <a:gd name="T35" fmla="*/ 99 h 310"/>
                <a:gd name="T36" fmla="*/ 111 w 124"/>
                <a:gd name="T37" fmla="*/ 61 h 310"/>
                <a:gd name="T38" fmla="*/ 118 w 124"/>
                <a:gd name="T39" fmla="*/ 31 h 310"/>
                <a:gd name="T40" fmla="*/ 122 w 124"/>
                <a:gd name="T41" fmla="*/ 13 h 310"/>
                <a:gd name="T42" fmla="*/ 124 w 124"/>
                <a:gd name="T43" fmla="*/ 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4" h="310">
                  <a:moveTo>
                    <a:pt x="124" y="6"/>
                  </a:moveTo>
                  <a:lnTo>
                    <a:pt x="83" y="0"/>
                  </a:lnTo>
                  <a:lnTo>
                    <a:pt x="82" y="4"/>
                  </a:lnTo>
                  <a:lnTo>
                    <a:pt x="77" y="16"/>
                  </a:lnTo>
                  <a:lnTo>
                    <a:pt x="71" y="36"/>
                  </a:lnTo>
                  <a:lnTo>
                    <a:pt x="61" y="61"/>
                  </a:lnTo>
                  <a:lnTo>
                    <a:pt x="49" y="91"/>
                  </a:lnTo>
                  <a:lnTo>
                    <a:pt x="35" y="125"/>
                  </a:lnTo>
                  <a:lnTo>
                    <a:pt x="19" y="165"/>
                  </a:lnTo>
                  <a:lnTo>
                    <a:pt x="0" y="205"/>
                  </a:lnTo>
                  <a:lnTo>
                    <a:pt x="8" y="230"/>
                  </a:lnTo>
                  <a:lnTo>
                    <a:pt x="16" y="257"/>
                  </a:lnTo>
                  <a:lnTo>
                    <a:pt x="24" y="283"/>
                  </a:lnTo>
                  <a:lnTo>
                    <a:pt x="31" y="310"/>
                  </a:lnTo>
                  <a:lnTo>
                    <a:pt x="53" y="252"/>
                  </a:lnTo>
                  <a:lnTo>
                    <a:pt x="72" y="197"/>
                  </a:lnTo>
                  <a:lnTo>
                    <a:pt x="88" y="145"/>
                  </a:lnTo>
                  <a:lnTo>
                    <a:pt x="101" y="99"/>
                  </a:lnTo>
                  <a:lnTo>
                    <a:pt x="111" y="61"/>
                  </a:lnTo>
                  <a:lnTo>
                    <a:pt x="118" y="31"/>
                  </a:lnTo>
                  <a:lnTo>
                    <a:pt x="122" y="13"/>
                  </a:lnTo>
                  <a:lnTo>
                    <a:pt x="12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0" name="Freeform 68"/>
            <p:cNvSpPr>
              <a:spLocks/>
            </p:cNvSpPr>
            <p:nvPr/>
          </p:nvSpPr>
          <p:spPr bwMode="auto">
            <a:xfrm>
              <a:off x="4381" y="771"/>
              <a:ext cx="248" cy="96"/>
            </a:xfrm>
            <a:custGeom>
              <a:avLst/>
              <a:gdLst>
                <a:gd name="T0" fmla="*/ 661 w 1013"/>
                <a:gd name="T1" fmla="*/ 367 h 461"/>
                <a:gd name="T2" fmla="*/ 567 w 1013"/>
                <a:gd name="T3" fmla="*/ 359 h 461"/>
                <a:gd name="T4" fmla="*/ 459 w 1013"/>
                <a:gd name="T5" fmla="*/ 336 h 461"/>
                <a:gd name="T6" fmla="*/ 349 w 1013"/>
                <a:gd name="T7" fmla="*/ 302 h 461"/>
                <a:gd name="T8" fmla="*/ 242 w 1013"/>
                <a:gd name="T9" fmla="*/ 263 h 461"/>
                <a:gd name="T10" fmla="*/ 148 w 1013"/>
                <a:gd name="T11" fmla="*/ 223 h 461"/>
                <a:gd name="T12" fmla="*/ 78 w 1013"/>
                <a:gd name="T13" fmla="*/ 192 h 461"/>
                <a:gd name="T14" fmla="*/ 39 w 1013"/>
                <a:gd name="T15" fmla="*/ 174 h 461"/>
                <a:gd name="T16" fmla="*/ 32 w 1013"/>
                <a:gd name="T17" fmla="*/ 170 h 461"/>
                <a:gd name="T18" fmla="*/ 22 w 1013"/>
                <a:gd name="T19" fmla="*/ 168 h 461"/>
                <a:gd name="T20" fmla="*/ 8 w 1013"/>
                <a:gd name="T21" fmla="*/ 169 h 461"/>
                <a:gd name="T22" fmla="*/ 0 w 1013"/>
                <a:gd name="T23" fmla="*/ 178 h 461"/>
                <a:gd name="T24" fmla="*/ 7 w 1013"/>
                <a:gd name="T25" fmla="*/ 198 h 461"/>
                <a:gd name="T26" fmla="*/ 52 w 1013"/>
                <a:gd name="T27" fmla="*/ 231 h 461"/>
                <a:gd name="T28" fmla="*/ 130 w 1013"/>
                <a:gd name="T29" fmla="*/ 278 h 461"/>
                <a:gd name="T30" fmla="*/ 234 w 1013"/>
                <a:gd name="T31" fmla="*/ 332 h 461"/>
                <a:gd name="T32" fmla="*/ 351 w 1013"/>
                <a:gd name="T33" fmla="*/ 384 h 461"/>
                <a:gd name="T34" fmla="*/ 473 w 1013"/>
                <a:gd name="T35" fmla="*/ 427 h 461"/>
                <a:gd name="T36" fmla="*/ 590 w 1013"/>
                <a:gd name="T37" fmla="*/ 455 h 461"/>
                <a:gd name="T38" fmla="*/ 692 w 1013"/>
                <a:gd name="T39" fmla="*/ 460 h 461"/>
                <a:gd name="T40" fmla="*/ 758 w 1013"/>
                <a:gd name="T41" fmla="*/ 442 h 461"/>
                <a:gd name="T42" fmla="*/ 801 w 1013"/>
                <a:gd name="T43" fmla="*/ 417 h 461"/>
                <a:gd name="T44" fmla="*/ 843 w 1013"/>
                <a:gd name="T45" fmla="*/ 384 h 461"/>
                <a:gd name="T46" fmla="*/ 881 w 1013"/>
                <a:gd name="T47" fmla="*/ 342 h 461"/>
                <a:gd name="T48" fmla="*/ 916 w 1013"/>
                <a:gd name="T49" fmla="*/ 295 h 461"/>
                <a:gd name="T50" fmla="*/ 947 w 1013"/>
                <a:gd name="T51" fmla="*/ 243 h 461"/>
                <a:gd name="T52" fmla="*/ 975 w 1013"/>
                <a:gd name="T53" fmla="*/ 189 h 461"/>
                <a:gd name="T54" fmla="*/ 1002 w 1013"/>
                <a:gd name="T55" fmla="*/ 132 h 461"/>
                <a:gd name="T56" fmla="*/ 1006 w 1013"/>
                <a:gd name="T57" fmla="*/ 78 h 461"/>
                <a:gd name="T58" fmla="*/ 990 w 1013"/>
                <a:gd name="T59" fmla="*/ 25 h 461"/>
                <a:gd name="T60" fmla="*/ 968 w 1013"/>
                <a:gd name="T61" fmla="*/ 29 h 461"/>
                <a:gd name="T62" fmla="*/ 939 w 1013"/>
                <a:gd name="T63" fmla="*/ 89 h 461"/>
                <a:gd name="T64" fmla="*/ 906 w 1013"/>
                <a:gd name="T65" fmla="*/ 147 h 461"/>
                <a:gd name="T66" fmla="*/ 872 w 1013"/>
                <a:gd name="T67" fmla="*/ 204 h 461"/>
                <a:gd name="T68" fmla="*/ 835 w 1013"/>
                <a:gd name="T69" fmla="*/ 256 h 461"/>
                <a:gd name="T70" fmla="*/ 798 w 1013"/>
                <a:gd name="T71" fmla="*/ 299 h 461"/>
                <a:gd name="T72" fmla="*/ 759 w 1013"/>
                <a:gd name="T73" fmla="*/ 334 h 461"/>
                <a:gd name="T74" fmla="*/ 720 w 1013"/>
                <a:gd name="T75" fmla="*/ 357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13" h="461">
                  <a:moveTo>
                    <a:pt x="700" y="363"/>
                  </a:moveTo>
                  <a:lnTo>
                    <a:pt x="661" y="367"/>
                  </a:lnTo>
                  <a:lnTo>
                    <a:pt x="616" y="366"/>
                  </a:lnTo>
                  <a:lnTo>
                    <a:pt x="567" y="359"/>
                  </a:lnTo>
                  <a:lnTo>
                    <a:pt x="515" y="349"/>
                  </a:lnTo>
                  <a:lnTo>
                    <a:pt x="459" y="336"/>
                  </a:lnTo>
                  <a:lnTo>
                    <a:pt x="404" y="319"/>
                  </a:lnTo>
                  <a:lnTo>
                    <a:pt x="349" y="302"/>
                  </a:lnTo>
                  <a:lnTo>
                    <a:pt x="295" y="282"/>
                  </a:lnTo>
                  <a:lnTo>
                    <a:pt x="242" y="263"/>
                  </a:lnTo>
                  <a:lnTo>
                    <a:pt x="193" y="242"/>
                  </a:lnTo>
                  <a:lnTo>
                    <a:pt x="148" y="223"/>
                  </a:lnTo>
                  <a:lnTo>
                    <a:pt x="110" y="207"/>
                  </a:lnTo>
                  <a:lnTo>
                    <a:pt x="78" y="192"/>
                  </a:lnTo>
                  <a:lnTo>
                    <a:pt x="54" y="182"/>
                  </a:lnTo>
                  <a:lnTo>
                    <a:pt x="39" y="174"/>
                  </a:lnTo>
                  <a:lnTo>
                    <a:pt x="33" y="172"/>
                  </a:lnTo>
                  <a:lnTo>
                    <a:pt x="32" y="170"/>
                  </a:lnTo>
                  <a:lnTo>
                    <a:pt x="28" y="169"/>
                  </a:lnTo>
                  <a:lnTo>
                    <a:pt x="22" y="168"/>
                  </a:lnTo>
                  <a:lnTo>
                    <a:pt x="15" y="168"/>
                  </a:lnTo>
                  <a:lnTo>
                    <a:pt x="8" y="169"/>
                  </a:lnTo>
                  <a:lnTo>
                    <a:pt x="2" y="172"/>
                  </a:lnTo>
                  <a:lnTo>
                    <a:pt x="0" y="178"/>
                  </a:lnTo>
                  <a:lnTo>
                    <a:pt x="0" y="189"/>
                  </a:lnTo>
                  <a:lnTo>
                    <a:pt x="7" y="198"/>
                  </a:lnTo>
                  <a:lnTo>
                    <a:pt x="24" y="213"/>
                  </a:lnTo>
                  <a:lnTo>
                    <a:pt x="52" y="231"/>
                  </a:lnTo>
                  <a:lnTo>
                    <a:pt x="87" y="253"/>
                  </a:lnTo>
                  <a:lnTo>
                    <a:pt x="130" y="278"/>
                  </a:lnTo>
                  <a:lnTo>
                    <a:pt x="180" y="304"/>
                  </a:lnTo>
                  <a:lnTo>
                    <a:pt x="234" y="332"/>
                  </a:lnTo>
                  <a:lnTo>
                    <a:pt x="291" y="358"/>
                  </a:lnTo>
                  <a:lnTo>
                    <a:pt x="351" y="384"/>
                  </a:lnTo>
                  <a:lnTo>
                    <a:pt x="412" y="407"/>
                  </a:lnTo>
                  <a:lnTo>
                    <a:pt x="473" y="427"/>
                  </a:lnTo>
                  <a:lnTo>
                    <a:pt x="533" y="443"/>
                  </a:lnTo>
                  <a:lnTo>
                    <a:pt x="590" y="455"/>
                  </a:lnTo>
                  <a:lnTo>
                    <a:pt x="644" y="461"/>
                  </a:lnTo>
                  <a:lnTo>
                    <a:pt x="692" y="460"/>
                  </a:lnTo>
                  <a:lnTo>
                    <a:pt x="735" y="451"/>
                  </a:lnTo>
                  <a:lnTo>
                    <a:pt x="758" y="442"/>
                  </a:lnTo>
                  <a:lnTo>
                    <a:pt x="781" y="431"/>
                  </a:lnTo>
                  <a:lnTo>
                    <a:pt x="801" y="417"/>
                  </a:lnTo>
                  <a:lnTo>
                    <a:pt x="822" y="401"/>
                  </a:lnTo>
                  <a:lnTo>
                    <a:pt x="843" y="384"/>
                  </a:lnTo>
                  <a:lnTo>
                    <a:pt x="861" y="364"/>
                  </a:lnTo>
                  <a:lnTo>
                    <a:pt x="881" y="342"/>
                  </a:lnTo>
                  <a:lnTo>
                    <a:pt x="898" y="319"/>
                  </a:lnTo>
                  <a:lnTo>
                    <a:pt x="916" y="295"/>
                  </a:lnTo>
                  <a:lnTo>
                    <a:pt x="932" y="269"/>
                  </a:lnTo>
                  <a:lnTo>
                    <a:pt x="947" y="243"/>
                  </a:lnTo>
                  <a:lnTo>
                    <a:pt x="962" y="216"/>
                  </a:lnTo>
                  <a:lnTo>
                    <a:pt x="975" y="189"/>
                  </a:lnTo>
                  <a:lnTo>
                    <a:pt x="989" y="161"/>
                  </a:lnTo>
                  <a:lnTo>
                    <a:pt x="1002" y="132"/>
                  </a:lnTo>
                  <a:lnTo>
                    <a:pt x="1013" y="105"/>
                  </a:lnTo>
                  <a:lnTo>
                    <a:pt x="1006" y="78"/>
                  </a:lnTo>
                  <a:lnTo>
                    <a:pt x="998" y="52"/>
                  </a:lnTo>
                  <a:lnTo>
                    <a:pt x="990" y="25"/>
                  </a:lnTo>
                  <a:lnTo>
                    <a:pt x="982" y="0"/>
                  </a:lnTo>
                  <a:lnTo>
                    <a:pt x="968" y="29"/>
                  </a:lnTo>
                  <a:lnTo>
                    <a:pt x="954" y="59"/>
                  </a:lnTo>
                  <a:lnTo>
                    <a:pt x="939" y="89"/>
                  </a:lnTo>
                  <a:lnTo>
                    <a:pt x="922" y="119"/>
                  </a:lnTo>
                  <a:lnTo>
                    <a:pt x="906" y="147"/>
                  </a:lnTo>
                  <a:lnTo>
                    <a:pt x="889" y="176"/>
                  </a:lnTo>
                  <a:lnTo>
                    <a:pt x="872" y="204"/>
                  </a:lnTo>
                  <a:lnTo>
                    <a:pt x="853" y="230"/>
                  </a:lnTo>
                  <a:lnTo>
                    <a:pt x="835" y="256"/>
                  </a:lnTo>
                  <a:lnTo>
                    <a:pt x="816" y="279"/>
                  </a:lnTo>
                  <a:lnTo>
                    <a:pt x="798" y="299"/>
                  </a:lnTo>
                  <a:lnTo>
                    <a:pt x="778" y="318"/>
                  </a:lnTo>
                  <a:lnTo>
                    <a:pt x="759" y="334"/>
                  </a:lnTo>
                  <a:lnTo>
                    <a:pt x="739" y="347"/>
                  </a:lnTo>
                  <a:lnTo>
                    <a:pt x="720" y="357"/>
                  </a:lnTo>
                  <a:lnTo>
                    <a:pt x="700" y="3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1" name="Freeform 69"/>
            <p:cNvSpPr>
              <a:spLocks/>
            </p:cNvSpPr>
            <p:nvPr/>
          </p:nvSpPr>
          <p:spPr bwMode="auto">
            <a:xfrm>
              <a:off x="4365" y="582"/>
              <a:ext cx="85" cy="62"/>
            </a:xfrm>
            <a:custGeom>
              <a:avLst/>
              <a:gdLst>
                <a:gd name="T0" fmla="*/ 351 w 351"/>
                <a:gd name="T1" fmla="*/ 302 h 302"/>
                <a:gd name="T2" fmla="*/ 328 w 351"/>
                <a:gd name="T3" fmla="*/ 272 h 302"/>
                <a:gd name="T4" fmla="*/ 306 w 351"/>
                <a:gd name="T5" fmla="*/ 243 h 302"/>
                <a:gd name="T6" fmla="*/ 286 w 351"/>
                <a:gd name="T7" fmla="*/ 215 h 302"/>
                <a:gd name="T8" fmla="*/ 267 w 351"/>
                <a:gd name="T9" fmla="*/ 188 h 302"/>
                <a:gd name="T10" fmla="*/ 249 w 351"/>
                <a:gd name="T11" fmla="*/ 162 h 302"/>
                <a:gd name="T12" fmla="*/ 233 w 351"/>
                <a:gd name="T13" fmla="*/ 137 h 302"/>
                <a:gd name="T14" fmla="*/ 218 w 351"/>
                <a:gd name="T15" fmla="*/ 114 h 302"/>
                <a:gd name="T16" fmla="*/ 205 w 351"/>
                <a:gd name="T17" fmla="*/ 92 h 302"/>
                <a:gd name="T18" fmla="*/ 192 w 351"/>
                <a:gd name="T19" fmla="*/ 71 h 302"/>
                <a:gd name="T20" fmla="*/ 182 w 351"/>
                <a:gd name="T21" fmla="*/ 54 h 302"/>
                <a:gd name="T22" fmla="*/ 174 w 351"/>
                <a:gd name="T23" fmla="*/ 38 h 302"/>
                <a:gd name="T24" fmla="*/ 166 w 351"/>
                <a:gd name="T25" fmla="*/ 25 h 302"/>
                <a:gd name="T26" fmla="*/ 160 w 351"/>
                <a:gd name="T27" fmla="*/ 14 h 302"/>
                <a:gd name="T28" fmla="*/ 157 w 351"/>
                <a:gd name="T29" fmla="*/ 7 h 302"/>
                <a:gd name="T30" fmla="*/ 154 w 351"/>
                <a:gd name="T31" fmla="*/ 1 h 302"/>
                <a:gd name="T32" fmla="*/ 153 w 351"/>
                <a:gd name="T33" fmla="*/ 0 h 302"/>
                <a:gd name="T34" fmla="*/ 139 w 351"/>
                <a:gd name="T35" fmla="*/ 37 h 302"/>
                <a:gd name="T36" fmla="*/ 123 w 351"/>
                <a:gd name="T37" fmla="*/ 74 h 302"/>
                <a:gd name="T38" fmla="*/ 107 w 351"/>
                <a:gd name="T39" fmla="*/ 111 h 302"/>
                <a:gd name="T40" fmla="*/ 88 w 351"/>
                <a:gd name="T41" fmla="*/ 147 h 302"/>
                <a:gd name="T42" fmla="*/ 68 w 351"/>
                <a:gd name="T43" fmla="*/ 184 h 302"/>
                <a:gd name="T44" fmla="*/ 46 w 351"/>
                <a:gd name="T45" fmla="*/ 220 h 302"/>
                <a:gd name="T46" fmla="*/ 24 w 351"/>
                <a:gd name="T47" fmla="*/ 256 h 302"/>
                <a:gd name="T48" fmla="*/ 0 w 351"/>
                <a:gd name="T49" fmla="*/ 291 h 302"/>
                <a:gd name="T50" fmla="*/ 19 w 351"/>
                <a:gd name="T51" fmla="*/ 289 h 302"/>
                <a:gd name="T52" fmla="*/ 37 w 351"/>
                <a:gd name="T53" fmla="*/ 286 h 302"/>
                <a:gd name="T54" fmla="*/ 55 w 351"/>
                <a:gd name="T55" fmla="*/ 285 h 302"/>
                <a:gd name="T56" fmla="*/ 74 w 351"/>
                <a:gd name="T57" fmla="*/ 282 h 302"/>
                <a:gd name="T58" fmla="*/ 92 w 351"/>
                <a:gd name="T59" fmla="*/ 281 h 302"/>
                <a:gd name="T60" fmla="*/ 111 w 351"/>
                <a:gd name="T61" fmla="*/ 281 h 302"/>
                <a:gd name="T62" fmla="*/ 129 w 351"/>
                <a:gd name="T63" fmla="*/ 280 h 302"/>
                <a:gd name="T64" fmla="*/ 148 w 351"/>
                <a:gd name="T65" fmla="*/ 280 h 302"/>
                <a:gd name="T66" fmla="*/ 160 w 351"/>
                <a:gd name="T67" fmla="*/ 280 h 302"/>
                <a:gd name="T68" fmla="*/ 174 w 351"/>
                <a:gd name="T69" fmla="*/ 280 h 302"/>
                <a:gd name="T70" fmla="*/ 187 w 351"/>
                <a:gd name="T71" fmla="*/ 281 h 302"/>
                <a:gd name="T72" fmla="*/ 199 w 351"/>
                <a:gd name="T73" fmla="*/ 281 h 302"/>
                <a:gd name="T74" fmla="*/ 213 w 351"/>
                <a:gd name="T75" fmla="*/ 282 h 302"/>
                <a:gd name="T76" fmla="*/ 226 w 351"/>
                <a:gd name="T77" fmla="*/ 283 h 302"/>
                <a:gd name="T78" fmla="*/ 238 w 351"/>
                <a:gd name="T79" fmla="*/ 285 h 302"/>
                <a:gd name="T80" fmla="*/ 251 w 351"/>
                <a:gd name="T81" fmla="*/ 286 h 302"/>
                <a:gd name="T82" fmla="*/ 264 w 351"/>
                <a:gd name="T83" fmla="*/ 287 h 302"/>
                <a:gd name="T84" fmla="*/ 277 w 351"/>
                <a:gd name="T85" fmla="*/ 289 h 302"/>
                <a:gd name="T86" fmla="*/ 289 w 351"/>
                <a:gd name="T87" fmla="*/ 290 h 302"/>
                <a:gd name="T88" fmla="*/ 302 w 351"/>
                <a:gd name="T89" fmla="*/ 293 h 302"/>
                <a:gd name="T90" fmla="*/ 315 w 351"/>
                <a:gd name="T91" fmla="*/ 295 h 302"/>
                <a:gd name="T92" fmla="*/ 327 w 351"/>
                <a:gd name="T93" fmla="*/ 297 h 302"/>
                <a:gd name="T94" fmla="*/ 339 w 351"/>
                <a:gd name="T95" fmla="*/ 299 h 302"/>
                <a:gd name="T96" fmla="*/ 351 w 351"/>
                <a:gd name="T97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302">
                  <a:moveTo>
                    <a:pt x="351" y="302"/>
                  </a:moveTo>
                  <a:lnTo>
                    <a:pt x="328" y="272"/>
                  </a:lnTo>
                  <a:lnTo>
                    <a:pt x="306" y="243"/>
                  </a:lnTo>
                  <a:lnTo>
                    <a:pt x="286" y="215"/>
                  </a:lnTo>
                  <a:lnTo>
                    <a:pt x="267" y="188"/>
                  </a:lnTo>
                  <a:lnTo>
                    <a:pt x="249" y="162"/>
                  </a:lnTo>
                  <a:lnTo>
                    <a:pt x="233" y="137"/>
                  </a:lnTo>
                  <a:lnTo>
                    <a:pt x="218" y="114"/>
                  </a:lnTo>
                  <a:lnTo>
                    <a:pt x="205" y="92"/>
                  </a:lnTo>
                  <a:lnTo>
                    <a:pt x="192" y="71"/>
                  </a:lnTo>
                  <a:lnTo>
                    <a:pt x="182" y="54"/>
                  </a:lnTo>
                  <a:lnTo>
                    <a:pt x="174" y="38"/>
                  </a:lnTo>
                  <a:lnTo>
                    <a:pt x="166" y="25"/>
                  </a:lnTo>
                  <a:lnTo>
                    <a:pt x="160" y="14"/>
                  </a:lnTo>
                  <a:lnTo>
                    <a:pt x="157" y="7"/>
                  </a:lnTo>
                  <a:lnTo>
                    <a:pt x="154" y="1"/>
                  </a:lnTo>
                  <a:lnTo>
                    <a:pt x="153" y="0"/>
                  </a:lnTo>
                  <a:lnTo>
                    <a:pt x="139" y="37"/>
                  </a:lnTo>
                  <a:lnTo>
                    <a:pt x="123" y="74"/>
                  </a:lnTo>
                  <a:lnTo>
                    <a:pt x="107" y="111"/>
                  </a:lnTo>
                  <a:lnTo>
                    <a:pt x="88" y="147"/>
                  </a:lnTo>
                  <a:lnTo>
                    <a:pt x="68" y="184"/>
                  </a:lnTo>
                  <a:lnTo>
                    <a:pt x="46" y="220"/>
                  </a:lnTo>
                  <a:lnTo>
                    <a:pt x="24" y="256"/>
                  </a:lnTo>
                  <a:lnTo>
                    <a:pt x="0" y="291"/>
                  </a:lnTo>
                  <a:lnTo>
                    <a:pt x="19" y="289"/>
                  </a:lnTo>
                  <a:lnTo>
                    <a:pt x="37" y="286"/>
                  </a:lnTo>
                  <a:lnTo>
                    <a:pt x="55" y="285"/>
                  </a:lnTo>
                  <a:lnTo>
                    <a:pt x="74" y="282"/>
                  </a:lnTo>
                  <a:lnTo>
                    <a:pt x="92" y="281"/>
                  </a:lnTo>
                  <a:lnTo>
                    <a:pt x="111" y="281"/>
                  </a:lnTo>
                  <a:lnTo>
                    <a:pt x="129" y="280"/>
                  </a:lnTo>
                  <a:lnTo>
                    <a:pt x="148" y="280"/>
                  </a:lnTo>
                  <a:lnTo>
                    <a:pt x="160" y="280"/>
                  </a:lnTo>
                  <a:lnTo>
                    <a:pt x="174" y="280"/>
                  </a:lnTo>
                  <a:lnTo>
                    <a:pt x="187" y="281"/>
                  </a:lnTo>
                  <a:lnTo>
                    <a:pt x="199" y="281"/>
                  </a:lnTo>
                  <a:lnTo>
                    <a:pt x="213" y="282"/>
                  </a:lnTo>
                  <a:lnTo>
                    <a:pt x="226" y="283"/>
                  </a:lnTo>
                  <a:lnTo>
                    <a:pt x="238" y="285"/>
                  </a:lnTo>
                  <a:lnTo>
                    <a:pt x="251" y="286"/>
                  </a:lnTo>
                  <a:lnTo>
                    <a:pt x="264" y="287"/>
                  </a:lnTo>
                  <a:lnTo>
                    <a:pt x="277" y="289"/>
                  </a:lnTo>
                  <a:lnTo>
                    <a:pt x="289" y="290"/>
                  </a:lnTo>
                  <a:lnTo>
                    <a:pt x="302" y="293"/>
                  </a:lnTo>
                  <a:lnTo>
                    <a:pt x="315" y="295"/>
                  </a:lnTo>
                  <a:lnTo>
                    <a:pt x="327" y="297"/>
                  </a:lnTo>
                  <a:lnTo>
                    <a:pt x="339" y="299"/>
                  </a:lnTo>
                  <a:lnTo>
                    <a:pt x="351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2" name="Freeform 70"/>
            <p:cNvSpPr>
              <a:spLocks/>
            </p:cNvSpPr>
            <p:nvPr/>
          </p:nvSpPr>
          <p:spPr bwMode="auto">
            <a:xfrm>
              <a:off x="4184" y="640"/>
              <a:ext cx="353" cy="272"/>
            </a:xfrm>
            <a:custGeom>
              <a:avLst/>
              <a:gdLst>
                <a:gd name="T0" fmla="*/ 1076 w 1442"/>
                <a:gd name="T1" fmla="*/ 19 h 1318"/>
                <a:gd name="T2" fmla="*/ 1052 w 1442"/>
                <a:gd name="T3" fmla="*/ 15 h 1318"/>
                <a:gd name="T4" fmla="*/ 1026 w 1442"/>
                <a:gd name="T5" fmla="*/ 10 h 1318"/>
                <a:gd name="T6" fmla="*/ 1001 w 1442"/>
                <a:gd name="T7" fmla="*/ 7 h 1318"/>
                <a:gd name="T8" fmla="*/ 975 w 1442"/>
                <a:gd name="T9" fmla="*/ 5 h 1318"/>
                <a:gd name="T10" fmla="*/ 950 w 1442"/>
                <a:gd name="T11" fmla="*/ 2 h 1318"/>
                <a:gd name="T12" fmla="*/ 924 w 1442"/>
                <a:gd name="T13" fmla="*/ 1 h 1318"/>
                <a:gd name="T14" fmla="*/ 897 w 1442"/>
                <a:gd name="T15" fmla="*/ 0 h 1318"/>
                <a:gd name="T16" fmla="*/ 866 w 1442"/>
                <a:gd name="T17" fmla="*/ 0 h 1318"/>
                <a:gd name="T18" fmla="*/ 829 w 1442"/>
                <a:gd name="T19" fmla="*/ 1 h 1318"/>
                <a:gd name="T20" fmla="*/ 792 w 1442"/>
                <a:gd name="T21" fmla="*/ 5 h 1318"/>
                <a:gd name="T22" fmla="*/ 756 w 1442"/>
                <a:gd name="T23" fmla="*/ 9 h 1318"/>
                <a:gd name="T24" fmla="*/ 684 w 1442"/>
                <a:gd name="T25" fmla="*/ 84 h 1318"/>
                <a:gd name="T26" fmla="*/ 568 w 1442"/>
                <a:gd name="T27" fmla="*/ 223 h 1318"/>
                <a:gd name="T28" fmla="*/ 446 w 1442"/>
                <a:gd name="T29" fmla="*/ 350 h 1318"/>
                <a:gd name="T30" fmla="*/ 324 w 1442"/>
                <a:gd name="T31" fmla="*/ 464 h 1318"/>
                <a:gd name="T32" fmla="*/ 212 w 1442"/>
                <a:gd name="T33" fmla="*/ 560 h 1318"/>
                <a:gd name="T34" fmla="*/ 116 w 1442"/>
                <a:gd name="T35" fmla="*/ 637 h 1318"/>
                <a:gd name="T36" fmla="*/ 45 w 1442"/>
                <a:gd name="T37" fmla="*/ 690 h 1318"/>
                <a:gd name="T38" fmla="*/ 6 w 1442"/>
                <a:gd name="T39" fmla="*/ 719 h 1318"/>
                <a:gd name="T40" fmla="*/ 78 w 1442"/>
                <a:gd name="T41" fmla="*/ 757 h 1318"/>
                <a:gd name="T42" fmla="*/ 218 w 1442"/>
                <a:gd name="T43" fmla="*/ 841 h 1318"/>
                <a:gd name="T44" fmla="*/ 334 w 1442"/>
                <a:gd name="T45" fmla="*/ 936 h 1318"/>
                <a:gd name="T46" fmla="*/ 428 w 1442"/>
                <a:gd name="T47" fmla="*/ 1035 h 1318"/>
                <a:gd name="T48" fmla="*/ 502 w 1442"/>
                <a:gd name="T49" fmla="*/ 1131 h 1318"/>
                <a:gd name="T50" fmla="*/ 556 w 1442"/>
                <a:gd name="T51" fmla="*/ 1214 h 1318"/>
                <a:gd name="T52" fmla="*/ 591 w 1442"/>
                <a:gd name="T53" fmla="*/ 1277 h 1318"/>
                <a:gd name="T54" fmla="*/ 608 w 1442"/>
                <a:gd name="T55" fmla="*/ 1313 h 1318"/>
                <a:gd name="T56" fmla="*/ 631 w 1442"/>
                <a:gd name="T57" fmla="*/ 1306 h 1318"/>
                <a:gd name="T58" fmla="*/ 671 w 1442"/>
                <a:gd name="T59" fmla="*/ 1283 h 1318"/>
                <a:gd name="T60" fmla="*/ 709 w 1442"/>
                <a:gd name="T61" fmla="*/ 1259 h 1318"/>
                <a:gd name="T62" fmla="*/ 747 w 1442"/>
                <a:gd name="T63" fmla="*/ 1236 h 1318"/>
                <a:gd name="T64" fmla="*/ 783 w 1442"/>
                <a:gd name="T65" fmla="*/ 1212 h 1318"/>
                <a:gd name="T66" fmla="*/ 818 w 1442"/>
                <a:gd name="T67" fmla="*/ 1188 h 1318"/>
                <a:gd name="T68" fmla="*/ 851 w 1442"/>
                <a:gd name="T69" fmla="*/ 1163 h 1318"/>
                <a:gd name="T70" fmla="*/ 883 w 1442"/>
                <a:gd name="T71" fmla="*/ 1139 h 1318"/>
                <a:gd name="T72" fmla="*/ 937 w 1442"/>
                <a:gd name="T73" fmla="*/ 1097 h 1318"/>
                <a:gd name="T74" fmla="*/ 1010 w 1442"/>
                <a:gd name="T75" fmla="*/ 1035 h 1318"/>
                <a:gd name="T76" fmla="*/ 1075 w 1442"/>
                <a:gd name="T77" fmla="*/ 974 h 1318"/>
                <a:gd name="T78" fmla="*/ 1132 w 1442"/>
                <a:gd name="T79" fmla="*/ 915 h 1318"/>
                <a:gd name="T80" fmla="*/ 1183 w 1442"/>
                <a:gd name="T81" fmla="*/ 855 h 1318"/>
                <a:gd name="T82" fmla="*/ 1229 w 1442"/>
                <a:gd name="T83" fmla="*/ 797 h 1318"/>
                <a:gd name="T84" fmla="*/ 1268 w 1442"/>
                <a:gd name="T85" fmla="*/ 741 h 1318"/>
                <a:gd name="T86" fmla="*/ 1304 w 1442"/>
                <a:gd name="T87" fmla="*/ 688 h 1318"/>
                <a:gd name="T88" fmla="*/ 1356 w 1442"/>
                <a:gd name="T89" fmla="*/ 592 h 1318"/>
                <a:gd name="T90" fmla="*/ 1406 w 1442"/>
                <a:gd name="T91" fmla="*/ 472 h 1318"/>
                <a:gd name="T92" fmla="*/ 1432 w 1442"/>
                <a:gd name="T93" fmla="*/ 385 h 1318"/>
                <a:gd name="T94" fmla="*/ 1441 w 1442"/>
                <a:gd name="T95" fmla="*/ 336 h 1318"/>
                <a:gd name="T96" fmla="*/ 1415 w 1442"/>
                <a:gd name="T97" fmla="*/ 316 h 1318"/>
                <a:gd name="T98" fmla="*/ 1364 w 1442"/>
                <a:gd name="T99" fmla="*/ 283 h 1318"/>
                <a:gd name="T100" fmla="*/ 1315 w 1442"/>
                <a:gd name="T101" fmla="*/ 248 h 1318"/>
                <a:gd name="T102" fmla="*/ 1268 w 1442"/>
                <a:gd name="T103" fmla="*/ 210 h 1318"/>
                <a:gd name="T104" fmla="*/ 1223 w 1442"/>
                <a:gd name="T105" fmla="*/ 169 h 1318"/>
                <a:gd name="T106" fmla="*/ 1182 w 1442"/>
                <a:gd name="T107" fmla="*/ 128 h 1318"/>
                <a:gd name="T108" fmla="*/ 1142 w 1442"/>
                <a:gd name="T109" fmla="*/ 85 h 1318"/>
                <a:gd name="T110" fmla="*/ 1106 w 1442"/>
                <a:gd name="T111" fmla="*/ 43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42" h="1318">
                  <a:moveTo>
                    <a:pt x="1088" y="22"/>
                  </a:moveTo>
                  <a:lnTo>
                    <a:pt x="1076" y="19"/>
                  </a:lnTo>
                  <a:lnTo>
                    <a:pt x="1064" y="17"/>
                  </a:lnTo>
                  <a:lnTo>
                    <a:pt x="1052" y="15"/>
                  </a:lnTo>
                  <a:lnTo>
                    <a:pt x="1039" y="13"/>
                  </a:lnTo>
                  <a:lnTo>
                    <a:pt x="1026" y="10"/>
                  </a:lnTo>
                  <a:lnTo>
                    <a:pt x="1014" y="9"/>
                  </a:lnTo>
                  <a:lnTo>
                    <a:pt x="1001" y="7"/>
                  </a:lnTo>
                  <a:lnTo>
                    <a:pt x="988" y="6"/>
                  </a:lnTo>
                  <a:lnTo>
                    <a:pt x="975" y="5"/>
                  </a:lnTo>
                  <a:lnTo>
                    <a:pt x="963" y="3"/>
                  </a:lnTo>
                  <a:lnTo>
                    <a:pt x="950" y="2"/>
                  </a:lnTo>
                  <a:lnTo>
                    <a:pt x="936" y="1"/>
                  </a:lnTo>
                  <a:lnTo>
                    <a:pt x="924" y="1"/>
                  </a:lnTo>
                  <a:lnTo>
                    <a:pt x="911" y="0"/>
                  </a:lnTo>
                  <a:lnTo>
                    <a:pt x="897" y="0"/>
                  </a:lnTo>
                  <a:lnTo>
                    <a:pt x="885" y="0"/>
                  </a:lnTo>
                  <a:lnTo>
                    <a:pt x="866" y="0"/>
                  </a:lnTo>
                  <a:lnTo>
                    <a:pt x="848" y="1"/>
                  </a:lnTo>
                  <a:lnTo>
                    <a:pt x="829" y="1"/>
                  </a:lnTo>
                  <a:lnTo>
                    <a:pt x="811" y="2"/>
                  </a:lnTo>
                  <a:lnTo>
                    <a:pt x="792" y="5"/>
                  </a:lnTo>
                  <a:lnTo>
                    <a:pt x="774" y="6"/>
                  </a:lnTo>
                  <a:lnTo>
                    <a:pt x="756" y="9"/>
                  </a:lnTo>
                  <a:lnTo>
                    <a:pt x="737" y="11"/>
                  </a:lnTo>
                  <a:lnTo>
                    <a:pt x="684" y="84"/>
                  </a:lnTo>
                  <a:lnTo>
                    <a:pt x="627" y="154"/>
                  </a:lnTo>
                  <a:lnTo>
                    <a:pt x="568" y="223"/>
                  </a:lnTo>
                  <a:lnTo>
                    <a:pt x="507" y="288"/>
                  </a:lnTo>
                  <a:lnTo>
                    <a:pt x="446" y="350"/>
                  </a:lnTo>
                  <a:lnTo>
                    <a:pt x="384" y="409"/>
                  </a:lnTo>
                  <a:lnTo>
                    <a:pt x="324" y="464"/>
                  </a:lnTo>
                  <a:lnTo>
                    <a:pt x="266" y="514"/>
                  </a:lnTo>
                  <a:lnTo>
                    <a:pt x="212" y="560"/>
                  </a:lnTo>
                  <a:lnTo>
                    <a:pt x="161" y="601"/>
                  </a:lnTo>
                  <a:lnTo>
                    <a:pt x="116" y="637"/>
                  </a:lnTo>
                  <a:lnTo>
                    <a:pt x="77" y="667"/>
                  </a:lnTo>
                  <a:lnTo>
                    <a:pt x="45" y="690"/>
                  </a:lnTo>
                  <a:lnTo>
                    <a:pt x="21" y="707"/>
                  </a:lnTo>
                  <a:lnTo>
                    <a:pt x="6" y="719"/>
                  </a:lnTo>
                  <a:lnTo>
                    <a:pt x="0" y="722"/>
                  </a:lnTo>
                  <a:lnTo>
                    <a:pt x="78" y="757"/>
                  </a:lnTo>
                  <a:lnTo>
                    <a:pt x="151" y="797"/>
                  </a:lnTo>
                  <a:lnTo>
                    <a:pt x="218" y="841"/>
                  </a:lnTo>
                  <a:lnTo>
                    <a:pt x="278" y="888"/>
                  </a:lnTo>
                  <a:lnTo>
                    <a:pt x="334" y="936"/>
                  </a:lnTo>
                  <a:lnTo>
                    <a:pt x="384" y="986"/>
                  </a:lnTo>
                  <a:lnTo>
                    <a:pt x="428" y="1035"/>
                  </a:lnTo>
                  <a:lnTo>
                    <a:pt x="468" y="1084"/>
                  </a:lnTo>
                  <a:lnTo>
                    <a:pt x="502" y="1131"/>
                  </a:lnTo>
                  <a:lnTo>
                    <a:pt x="531" y="1175"/>
                  </a:lnTo>
                  <a:lnTo>
                    <a:pt x="556" y="1214"/>
                  </a:lnTo>
                  <a:lnTo>
                    <a:pt x="576" y="1249"/>
                  </a:lnTo>
                  <a:lnTo>
                    <a:pt x="591" y="1277"/>
                  </a:lnTo>
                  <a:lnTo>
                    <a:pt x="602" y="1299"/>
                  </a:lnTo>
                  <a:lnTo>
                    <a:pt x="608" y="1313"/>
                  </a:lnTo>
                  <a:lnTo>
                    <a:pt x="610" y="1318"/>
                  </a:lnTo>
                  <a:lnTo>
                    <a:pt x="631" y="1306"/>
                  </a:lnTo>
                  <a:lnTo>
                    <a:pt x="651" y="1295"/>
                  </a:lnTo>
                  <a:lnTo>
                    <a:pt x="671" y="1283"/>
                  </a:lnTo>
                  <a:lnTo>
                    <a:pt x="691" y="1270"/>
                  </a:lnTo>
                  <a:lnTo>
                    <a:pt x="709" y="1259"/>
                  </a:lnTo>
                  <a:lnTo>
                    <a:pt x="729" y="1247"/>
                  </a:lnTo>
                  <a:lnTo>
                    <a:pt x="747" y="1236"/>
                  </a:lnTo>
                  <a:lnTo>
                    <a:pt x="766" y="1223"/>
                  </a:lnTo>
                  <a:lnTo>
                    <a:pt x="783" y="1212"/>
                  </a:lnTo>
                  <a:lnTo>
                    <a:pt x="800" y="1200"/>
                  </a:lnTo>
                  <a:lnTo>
                    <a:pt x="818" y="1188"/>
                  </a:lnTo>
                  <a:lnTo>
                    <a:pt x="835" y="1176"/>
                  </a:lnTo>
                  <a:lnTo>
                    <a:pt x="851" y="1163"/>
                  </a:lnTo>
                  <a:lnTo>
                    <a:pt x="867" y="1152"/>
                  </a:lnTo>
                  <a:lnTo>
                    <a:pt x="883" y="1139"/>
                  </a:lnTo>
                  <a:lnTo>
                    <a:pt x="899" y="1128"/>
                  </a:lnTo>
                  <a:lnTo>
                    <a:pt x="937" y="1097"/>
                  </a:lnTo>
                  <a:lnTo>
                    <a:pt x="974" y="1067"/>
                  </a:lnTo>
                  <a:lnTo>
                    <a:pt x="1010" y="1035"/>
                  </a:lnTo>
                  <a:lnTo>
                    <a:pt x="1042" y="1006"/>
                  </a:lnTo>
                  <a:lnTo>
                    <a:pt x="1075" y="974"/>
                  </a:lnTo>
                  <a:lnTo>
                    <a:pt x="1103" y="944"/>
                  </a:lnTo>
                  <a:lnTo>
                    <a:pt x="1132" y="915"/>
                  </a:lnTo>
                  <a:lnTo>
                    <a:pt x="1159" y="885"/>
                  </a:lnTo>
                  <a:lnTo>
                    <a:pt x="1183" y="855"/>
                  </a:lnTo>
                  <a:lnTo>
                    <a:pt x="1207" y="826"/>
                  </a:lnTo>
                  <a:lnTo>
                    <a:pt x="1229" y="797"/>
                  </a:lnTo>
                  <a:lnTo>
                    <a:pt x="1250" y="769"/>
                  </a:lnTo>
                  <a:lnTo>
                    <a:pt x="1268" y="741"/>
                  </a:lnTo>
                  <a:lnTo>
                    <a:pt x="1286" y="714"/>
                  </a:lnTo>
                  <a:lnTo>
                    <a:pt x="1304" y="688"/>
                  </a:lnTo>
                  <a:lnTo>
                    <a:pt x="1319" y="661"/>
                  </a:lnTo>
                  <a:lnTo>
                    <a:pt x="1356" y="592"/>
                  </a:lnTo>
                  <a:lnTo>
                    <a:pt x="1384" y="529"/>
                  </a:lnTo>
                  <a:lnTo>
                    <a:pt x="1406" y="472"/>
                  </a:lnTo>
                  <a:lnTo>
                    <a:pt x="1422" y="424"/>
                  </a:lnTo>
                  <a:lnTo>
                    <a:pt x="1432" y="385"/>
                  </a:lnTo>
                  <a:lnTo>
                    <a:pt x="1438" y="355"/>
                  </a:lnTo>
                  <a:lnTo>
                    <a:pt x="1441" y="336"/>
                  </a:lnTo>
                  <a:lnTo>
                    <a:pt x="1442" y="331"/>
                  </a:lnTo>
                  <a:lnTo>
                    <a:pt x="1415" y="316"/>
                  </a:lnTo>
                  <a:lnTo>
                    <a:pt x="1389" y="299"/>
                  </a:lnTo>
                  <a:lnTo>
                    <a:pt x="1364" y="283"/>
                  </a:lnTo>
                  <a:lnTo>
                    <a:pt x="1339" y="265"/>
                  </a:lnTo>
                  <a:lnTo>
                    <a:pt x="1315" y="248"/>
                  </a:lnTo>
                  <a:lnTo>
                    <a:pt x="1291" y="228"/>
                  </a:lnTo>
                  <a:lnTo>
                    <a:pt x="1268" y="210"/>
                  </a:lnTo>
                  <a:lnTo>
                    <a:pt x="1245" y="189"/>
                  </a:lnTo>
                  <a:lnTo>
                    <a:pt x="1223" y="169"/>
                  </a:lnTo>
                  <a:lnTo>
                    <a:pt x="1202" y="149"/>
                  </a:lnTo>
                  <a:lnTo>
                    <a:pt x="1182" y="128"/>
                  </a:lnTo>
                  <a:lnTo>
                    <a:pt x="1161" y="106"/>
                  </a:lnTo>
                  <a:lnTo>
                    <a:pt x="1142" y="85"/>
                  </a:lnTo>
                  <a:lnTo>
                    <a:pt x="1124" y="64"/>
                  </a:lnTo>
                  <a:lnTo>
                    <a:pt x="1106" y="43"/>
                  </a:lnTo>
                  <a:lnTo>
                    <a:pt x="108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3" name="Freeform 71"/>
            <p:cNvSpPr>
              <a:spLocks/>
            </p:cNvSpPr>
            <p:nvPr/>
          </p:nvSpPr>
          <p:spPr bwMode="auto">
            <a:xfrm>
              <a:off x="4388" y="613"/>
              <a:ext cx="35" cy="28"/>
            </a:xfrm>
            <a:custGeom>
              <a:avLst/>
              <a:gdLst>
                <a:gd name="T0" fmla="*/ 139 w 139"/>
                <a:gd name="T1" fmla="*/ 133 h 133"/>
                <a:gd name="T2" fmla="*/ 121 w 139"/>
                <a:gd name="T3" fmla="*/ 105 h 133"/>
                <a:gd name="T4" fmla="*/ 106 w 139"/>
                <a:gd name="T5" fmla="*/ 80 h 133"/>
                <a:gd name="T6" fmla="*/ 92 w 139"/>
                <a:gd name="T7" fmla="*/ 56 h 133"/>
                <a:gd name="T8" fmla="*/ 82 w 139"/>
                <a:gd name="T9" fmla="*/ 37 h 133"/>
                <a:gd name="T10" fmla="*/ 74 w 139"/>
                <a:gd name="T11" fmla="*/ 22 h 133"/>
                <a:gd name="T12" fmla="*/ 67 w 139"/>
                <a:gd name="T13" fmla="*/ 10 h 133"/>
                <a:gd name="T14" fmla="*/ 63 w 139"/>
                <a:gd name="T15" fmla="*/ 2 h 133"/>
                <a:gd name="T16" fmla="*/ 62 w 139"/>
                <a:gd name="T17" fmla="*/ 0 h 133"/>
                <a:gd name="T18" fmla="*/ 56 w 139"/>
                <a:gd name="T19" fmla="*/ 16 h 133"/>
                <a:gd name="T20" fmla="*/ 49 w 139"/>
                <a:gd name="T21" fmla="*/ 32 h 133"/>
                <a:gd name="T22" fmla="*/ 42 w 139"/>
                <a:gd name="T23" fmla="*/ 48 h 133"/>
                <a:gd name="T24" fmla="*/ 34 w 139"/>
                <a:gd name="T25" fmla="*/ 65 h 133"/>
                <a:gd name="T26" fmla="*/ 26 w 139"/>
                <a:gd name="T27" fmla="*/ 81 h 133"/>
                <a:gd name="T28" fmla="*/ 18 w 139"/>
                <a:gd name="T29" fmla="*/ 97 h 133"/>
                <a:gd name="T30" fmla="*/ 9 w 139"/>
                <a:gd name="T31" fmla="*/ 113 h 133"/>
                <a:gd name="T32" fmla="*/ 0 w 139"/>
                <a:gd name="T33" fmla="*/ 129 h 133"/>
                <a:gd name="T34" fmla="*/ 7 w 139"/>
                <a:gd name="T35" fmla="*/ 129 h 133"/>
                <a:gd name="T36" fmla="*/ 13 w 139"/>
                <a:gd name="T37" fmla="*/ 128 h 133"/>
                <a:gd name="T38" fmla="*/ 19 w 139"/>
                <a:gd name="T39" fmla="*/ 128 h 133"/>
                <a:gd name="T40" fmla="*/ 25 w 139"/>
                <a:gd name="T41" fmla="*/ 128 h 133"/>
                <a:gd name="T42" fmla="*/ 31 w 139"/>
                <a:gd name="T43" fmla="*/ 128 h 133"/>
                <a:gd name="T44" fmla="*/ 38 w 139"/>
                <a:gd name="T45" fmla="*/ 128 h 133"/>
                <a:gd name="T46" fmla="*/ 44 w 139"/>
                <a:gd name="T47" fmla="*/ 128 h 133"/>
                <a:gd name="T48" fmla="*/ 51 w 139"/>
                <a:gd name="T49" fmla="*/ 128 h 133"/>
                <a:gd name="T50" fmla="*/ 62 w 139"/>
                <a:gd name="T51" fmla="*/ 128 h 133"/>
                <a:gd name="T52" fmla="*/ 72 w 139"/>
                <a:gd name="T53" fmla="*/ 128 h 133"/>
                <a:gd name="T54" fmla="*/ 84 w 139"/>
                <a:gd name="T55" fmla="*/ 128 h 133"/>
                <a:gd name="T56" fmla="*/ 95 w 139"/>
                <a:gd name="T57" fmla="*/ 129 h 133"/>
                <a:gd name="T58" fmla="*/ 107 w 139"/>
                <a:gd name="T59" fmla="*/ 129 h 133"/>
                <a:gd name="T60" fmla="*/ 117 w 139"/>
                <a:gd name="T61" fmla="*/ 130 h 133"/>
                <a:gd name="T62" fmla="*/ 129 w 139"/>
                <a:gd name="T63" fmla="*/ 131 h 133"/>
                <a:gd name="T64" fmla="*/ 139 w 139"/>
                <a:gd name="T6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9" h="133">
                  <a:moveTo>
                    <a:pt x="139" y="133"/>
                  </a:moveTo>
                  <a:lnTo>
                    <a:pt x="121" y="105"/>
                  </a:lnTo>
                  <a:lnTo>
                    <a:pt x="106" y="80"/>
                  </a:lnTo>
                  <a:lnTo>
                    <a:pt x="92" y="56"/>
                  </a:lnTo>
                  <a:lnTo>
                    <a:pt x="82" y="37"/>
                  </a:lnTo>
                  <a:lnTo>
                    <a:pt x="74" y="22"/>
                  </a:lnTo>
                  <a:lnTo>
                    <a:pt x="67" y="10"/>
                  </a:lnTo>
                  <a:lnTo>
                    <a:pt x="63" y="2"/>
                  </a:lnTo>
                  <a:lnTo>
                    <a:pt x="62" y="0"/>
                  </a:lnTo>
                  <a:lnTo>
                    <a:pt x="56" y="16"/>
                  </a:lnTo>
                  <a:lnTo>
                    <a:pt x="49" y="32"/>
                  </a:lnTo>
                  <a:lnTo>
                    <a:pt x="42" y="48"/>
                  </a:lnTo>
                  <a:lnTo>
                    <a:pt x="34" y="65"/>
                  </a:lnTo>
                  <a:lnTo>
                    <a:pt x="26" y="81"/>
                  </a:lnTo>
                  <a:lnTo>
                    <a:pt x="18" y="97"/>
                  </a:lnTo>
                  <a:lnTo>
                    <a:pt x="9" y="113"/>
                  </a:lnTo>
                  <a:lnTo>
                    <a:pt x="0" y="129"/>
                  </a:lnTo>
                  <a:lnTo>
                    <a:pt x="7" y="129"/>
                  </a:lnTo>
                  <a:lnTo>
                    <a:pt x="13" y="128"/>
                  </a:lnTo>
                  <a:lnTo>
                    <a:pt x="19" y="128"/>
                  </a:lnTo>
                  <a:lnTo>
                    <a:pt x="25" y="128"/>
                  </a:lnTo>
                  <a:lnTo>
                    <a:pt x="31" y="128"/>
                  </a:lnTo>
                  <a:lnTo>
                    <a:pt x="38" y="128"/>
                  </a:lnTo>
                  <a:lnTo>
                    <a:pt x="44" y="128"/>
                  </a:lnTo>
                  <a:lnTo>
                    <a:pt x="51" y="128"/>
                  </a:lnTo>
                  <a:lnTo>
                    <a:pt x="62" y="128"/>
                  </a:lnTo>
                  <a:lnTo>
                    <a:pt x="72" y="128"/>
                  </a:lnTo>
                  <a:lnTo>
                    <a:pt x="84" y="128"/>
                  </a:lnTo>
                  <a:lnTo>
                    <a:pt x="95" y="129"/>
                  </a:lnTo>
                  <a:lnTo>
                    <a:pt x="107" y="129"/>
                  </a:lnTo>
                  <a:lnTo>
                    <a:pt x="117" y="130"/>
                  </a:lnTo>
                  <a:lnTo>
                    <a:pt x="129" y="131"/>
                  </a:lnTo>
                  <a:lnTo>
                    <a:pt x="139" y="133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4" name="Freeform 72"/>
            <p:cNvSpPr>
              <a:spLocks/>
            </p:cNvSpPr>
            <p:nvPr/>
          </p:nvSpPr>
          <p:spPr bwMode="auto">
            <a:xfrm>
              <a:off x="4220" y="640"/>
              <a:ext cx="296" cy="251"/>
            </a:xfrm>
            <a:custGeom>
              <a:avLst/>
              <a:gdLst>
                <a:gd name="T0" fmla="*/ 65 w 1207"/>
                <a:gd name="T1" fmla="*/ 736 h 1216"/>
                <a:gd name="T2" fmla="*/ 178 w 1207"/>
                <a:gd name="T3" fmla="*/ 811 h 1216"/>
                <a:gd name="T4" fmla="*/ 272 w 1207"/>
                <a:gd name="T5" fmla="*/ 894 h 1216"/>
                <a:gd name="T6" fmla="*/ 349 w 1207"/>
                <a:gd name="T7" fmla="*/ 979 h 1216"/>
                <a:gd name="T8" fmla="*/ 409 w 1207"/>
                <a:gd name="T9" fmla="*/ 1060 h 1216"/>
                <a:gd name="T10" fmla="*/ 453 w 1207"/>
                <a:gd name="T11" fmla="*/ 1130 h 1216"/>
                <a:gd name="T12" fmla="*/ 482 w 1207"/>
                <a:gd name="T13" fmla="*/ 1183 h 1216"/>
                <a:gd name="T14" fmla="*/ 496 w 1207"/>
                <a:gd name="T15" fmla="*/ 1213 h 1216"/>
                <a:gd name="T16" fmla="*/ 615 w 1207"/>
                <a:gd name="T17" fmla="*/ 1145 h 1216"/>
                <a:gd name="T18" fmla="*/ 810 w 1207"/>
                <a:gd name="T19" fmla="*/ 999 h 1216"/>
                <a:gd name="T20" fmla="*/ 957 w 1207"/>
                <a:gd name="T21" fmla="*/ 853 h 1216"/>
                <a:gd name="T22" fmla="*/ 1063 w 1207"/>
                <a:gd name="T23" fmla="*/ 716 h 1216"/>
                <a:gd name="T24" fmla="*/ 1134 w 1207"/>
                <a:gd name="T25" fmla="*/ 594 h 1216"/>
                <a:gd name="T26" fmla="*/ 1177 w 1207"/>
                <a:gd name="T27" fmla="*/ 493 h 1216"/>
                <a:gd name="T28" fmla="*/ 1199 w 1207"/>
                <a:gd name="T29" fmla="*/ 419 h 1216"/>
                <a:gd name="T30" fmla="*/ 1206 w 1207"/>
                <a:gd name="T31" fmla="*/ 379 h 1216"/>
                <a:gd name="T32" fmla="*/ 1175 w 1207"/>
                <a:gd name="T33" fmla="*/ 355 h 1216"/>
                <a:gd name="T34" fmla="*/ 1113 w 1207"/>
                <a:gd name="T35" fmla="*/ 313 h 1216"/>
                <a:gd name="T36" fmla="*/ 1056 w 1207"/>
                <a:gd name="T37" fmla="*/ 268 h 1216"/>
                <a:gd name="T38" fmla="*/ 1005 w 1207"/>
                <a:gd name="T39" fmla="*/ 220 h 1216"/>
                <a:gd name="T40" fmla="*/ 956 w 1207"/>
                <a:gd name="T41" fmla="*/ 170 h 1216"/>
                <a:gd name="T42" fmla="*/ 914 w 1207"/>
                <a:gd name="T43" fmla="*/ 121 h 1216"/>
                <a:gd name="T44" fmla="*/ 876 w 1207"/>
                <a:gd name="T45" fmla="*/ 72 h 1216"/>
                <a:gd name="T46" fmla="*/ 842 w 1207"/>
                <a:gd name="T47" fmla="*/ 26 h 1216"/>
                <a:gd name="T48" fmla="*/ 817 w 1207"/>
                <a:gd name="T49" fmla="*/ 3 h 1216"/>
                <a:gd name="T50" fmla="*/ 795 w 1207"/>
                <a:gd name="T51" fmla="*/ 1 h 1216"/>
                <a:gd name="T52" fmla="*/ 772 w 1207"/>
                <a:gd name="T53" fmla="*/ 0 h 1216"/>
                <a:gd name="T54" fmla="*/ 750 w 1207"/>
                <a:gd name="T55" fmla="*/ 0 h 1216"/>
                <a:gd name="T56" fmla="*/ 732 w 1207"/>
                <a:gd name="T57" fmla="*/ 0 h 1216"/>
                <a:gd name="T58" fmla="*/ 719 w 1207"/>
                <a:gd name="T59" fmla="*/ 0 h 1216"/>
                <a:gd name="T60" fmla="*/ 707 w 1207"/>
                <a:gd name="T61" fmla="*/ 0 h 1216"/>
                <a:gd name="T62" fmla="*/ 695 w 1207"/>
                <a:gd name="T63" fmla="*/ 1 h 1216"/>
                <a:gd name="T64" fmla="*/ 645 w 1207"/>
                <a:gd name="T65" fmla="*/ 68 h 1216"/>
                <a:gd name="T66" fmla="*/ 546 w 1207"/>
                <a:gd name="T67" fmla="*/ 200 h 1216"/>
                <a:gd name="T68" fmla="*/ 436 w 1207"/>
                <a:gd name="T69" fmla="*/ 324 h 1216"/>
                <a:gd name="T70" fmla="*/ 322 w 1207"/>
                <a:gd name="T71" fmla="*/ 436 h 1216"/>
                <a:gd name="T72" fmla="*/ 212 w 1207"/>
                <a:gd name="T73" fmla="*/ 534 h 1216"/>
                <a:gd name="T74" fmla="*/ 118 w 1207"/>
                <a:gd name="T75" fmla="*/ 614 h 1216"/>
                <a:gd name="T76" fmla="*/ 45 w 1207"/>
                <a:gd name="T77" fmla="*/ 670 h 1216"/>
                <a:gd name="T78" fmla="*/ 6 w 1207"/>
                <a:gd name="T79" fmla="*/ 700 h 1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07" h="1216">
                  <a:moveTo>
                    <a:pt x="0" y="704"/>
                  </a:moveTo>
                  <a:lnTo>
                    <a:pt x="65" y="736"/>
                  </a:lnTo>
                  <a:lnTo>
                    <a:pt x="124" y="772"/>
                  </a:lnTo>
                  <a:lnTo>
                    <a:pt x="178" y="811"/>
                  </a:lnTo>
                  <a:lnTo>
                    <a:pt x="227" y="851"/>
                  </a:lnTo>
                  <a:lnTo>
                    <a:pt x="272" y="894"/>
                  </a:lnTo>
                  <a:lnTo>
                    <a:pt x="314" y="936"/>
                  </a:lnTo>
                  <a:lnTo>
                    <a:pt x="349" y="979"/>
                  </a:lnTo>
                  <a:lnTo>
                    <a:pt x="381" y="1021"/>
                  </a:lnTo>
                  <a:lnTo>
                    <a:pt x="409" y="1060"/>
                  </a:lnTo>
                  <a:lnTo>
                    <a:pt x="433" y="1097"/>
                  </a:lnTo>
                  <a:lnTo>
                    <a:pt x="453" y="1130"/>
                  </a:lnTo>
                  <a:lnTo>
                    <a:pt x="469" y="1159"/>
                  </a:lnTo>
                  <a:lnTo>
                    <a:pt x="482" y="1183"/>
                  </a:lnTo>
                  <a:lnTo>
                    <a:pt x="490" y="1201"/>
                  </a:lnTo>
                  <a:lnTo>
                    <a:pt x="496" y="1213"/>
                  </a:lnTo>
                  <a:lnTo>
                    <a:pt x="497" y="1216"/>
                  </a:lnTo>
                  <a:lnTo>
                    <a:pt x="615" y="1145"/>
                  </a:lnTo>
                  <a:lnTo>
                    <a:pt x="719" y="1072"/>
                  </a:lnTo>
                  <a:lnTo>
                    <a:pt x="810" y="999"/>
                  </a:lnTo>
                  <a:lnTo>
                    <a:pt x="889" y="926"/>
                  </a:lnTo>
                  <a:lnTo>
                    <a:pt x="957" y="853"/>
                  </a:lnTo>
                  <a:lnTo>
                    <a:pt x="1015" y="784"/>
                  </a:lnTo>
                  <a:lnTo>
                    <a:pt x="1063" y="716"/>
                  </a:lnTo>
                  <a:lnTo>
                    <a:pt x="1102" y="653"/>
                  </a:lnTo>
                  <a:lnTo>
                    <a:pt x="1134" y="594"/>
                  </a:lnTo>
                  <a:lnTo>
                    <a:pt x="1159" y="540"/>
                  </a:lnTo>
                  <a:lnTo>
                    <a:pt x="1177" y="493"/>
                  </a:lnTo>
                  <a:lnTo>
                    <a:pt x="1190" y="451"/>
                  </a:lnTo>
                  <a:lnTo>
                    <a:pt x="1199" y="419"/>
                  </a:lnTo>
                  <a:lnTo>
                    <a:pt x="1204" y="394"/>
                  </a:lnTo>
                  <a:lnTo>
                    <a:pt x="1206" y="379"/>
                  </a:lnTo>
                  <a:lnTo>
                    <a:pt x="1207" y="373"/>
                  </a:lnTo>
                  <a:lnTo>
                    <a:pt x="1175" y="355"/>
                  </a:lnTo>
                  <a:lnTo>
                    <a:pt x="1144" y="335"/>
                  </a:lnTo>
                  <a:lnTo>
                    <a:pt x="1113" y="313"/>
                  </a:lnTo>
                  <a:lnTo>
                    <a:pt x="1084" y="291"/>
                  </a:lnTo>
                  <a:lnTo>
                    <a:pt x="1056" y="268"/>
                  </a:lnTo>
                  <a:lnTo>
                    <a:pt x="1030" y="245"/>
                  </a:lnTo>
                  <a:lnTo>
                    <a:pt x="1005" y="220"/>
                  </a:lnTo>
                  <a:lnTo>
                    <a:pt x="979" y="196"/>
                  </a:lnTo>
                  <a:lnTo>
                    <a:pt x="956" y="170"/>
                  </a:lnTo>
                  <a:lnTo>
                    <a:pt x="934" y="146"/>
                  </a:lnTo>
                  <a:lnTo>
                    <a:pt x="914" y="121"/>
                  </a:lnTo>
                  <a:lnTo>
                    <a:pt x="894" y="97"/>
                  </a:lnTo>
                  <a:lnTo>
                    <a:pt x="876" y="72"/>
                  </a:lnTo>
                  <a:lnTo>
                    <a:pt x="858" y="49"/>
                  </a:lnTo>
                  <a:lnTo>
                    <a:pt x="842" y="26"/>
                  </a:lnTo>
                  <a:lnTo>
                    <a:pt x="827" y="5"/>
                  </a:lnTo>
                  <a:lnTo>
                    <a:pt x="817" y="3"/>
                  </a:lnTo>
                  <a:lnTo>
                    <a:pt x="805" y="2"/>
                  </a:lnTo>
                  <a:lnTo>
                    <a:pt x="795" y="1"/>
                  </a:lnTo>
                  <a:lnTo>
                    <a:pt x="783" y="1"/>
                  </a:lnTo>
                  <a:lnTo>
                    <a:pt x="772" y="0"/>
                  </a:lnTo>
                  <a:lnTo>
                    <a:pt x="760" y="0"/>
                  </a:lnTo>
                  <a:lnTo>
                    <a:pt x="750" y="0"/>
                  </a:lnTo>
                  <a:lnTo>
                    <a:pt x="739" y="0"/>
                  </a:lnTo>
                  <a:lnTo>
                    <a:pt x="732" y="0"/>
                  </a:lnTo>
                  <a:lnTo>
                    <a:pt x="726" y="0"/>
                  </a:lnTo>
                  <a:lnTo>
                    <a:pt x="719" y="0"/>
                  </a:lnTo>
                  <a:lnTo>
                    <a:pt x="713" y="0"/>
                  </a:lnTo>
                  <a:lnTo>
                    <a:pt x="707" y="0"/>
                  </a:lnTo>
                  <a:lnTo>
                    <a:pt x="701" y="0"/>
                  </a:lnTo>
                  <a:lnTo>
                    <a:pt x="695" y="1"/>
                  </a:lnTo>
                  <a:lnTo>
                    <a:pt x="688" y="1"/>
                  </a:lnTo>
                  <a:lnTo>
                    <a:pt x="645" y="68"/>
                  </a:lnTo>
                  <a:lnTo>
                    <a:pt x="598" y="135"/>
                  </a:lnTo>
                  <a:lnTo>
                    <a:pt x="546" y="200"/>
                  </a:lnTo>
                  <a:lnTo>
                    <a:pt x="492" y="263"/>
                  </a:lnTo>
                  <a:lnTo>
                    <a:pt x="436" y="324"/>
                  </a:lnTo>
                  <a:lnTo>
                    <a:pt x="378" y="382"/>
                  </a:lnTo>
                  <a:lnTo>
                    <a:pt x="322" y="436"/>
                  </a:lnTo>
                  <a:lnTo>
                    <a:pt x="265" y="487"/>
                  </a:lnTo>
                  <a:lnTo>
                    <a:pt x="212" y="534"/>
                  </a:lnTo>
                  <a:lnTo>
                    <a:pt x="163" y="577"/>
                  </a:lnTo>
                  <a:lnTo>
                    <a:pt x="118" y="614"/>
                  </a:lnTo>
                  <a:lnTo>
                    <a:pt x="79" y="645"/>
                  </a:lnTo>
                  <a:lnTo>
                    <a:pt x="45" y="670"/>
                  </a:lnTo>
                  <a:lnTo>
                    <a:pt x="21" y="689"/>
                  </a:lnTo>
                  <a:lnTo>
                    <a:pt x="6" y="700"/>
                  </a:lnTo>
                  <a:lnTo>
                    <a:pt x="0" y="704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5" name="Freeform 73"/>
            <p:cNvSpPr>
              <a:spLocks/>
            </p:cNvSpPr>
            <p:nvPr/>
          </p:nvSpPr>
          <p:spPr bwMode="auto">
            <a:xfrm>
              <a:off x="4373" y="649"/>
              <a:ext cx="66" cy="63"/>
            </a:xfrm>
            <a:custGeom>
              <a:avLst/>
              <a:gdLst>
                <a:gd name="T0" fmla="*/ 97 w 270"/>
                <a:gd name="T1" fmla="*/ 29 h 306"/>
                <a:gd name="T2" fmla="*/ 75 w 270"/>
                <a:gd name="T3" fmla="*/ 40 h 306"/>
                <a:gd name="T4" fmla="*/ 65 w 270"/>
                <a:gd name="T5" fmla="*/ 77 h 306"/>
                <a:gd name="T6" fmla="*/ 47 w 270"/>
                <a:gd name="T7" fmla="*/ 85 h 306"/>
                <a:gd name="T8" fmla="*/ 35 w 270"/>
                <a:gd name="T9" fmla="*/ 110 h 306"/>
                <a:gd name="T10" fmla="*/ 25 w 270"/>
                <a:gd name="T11" fmla="*/ 124 h 306"/>
                <a:gd name="T12" fmla="*/ 13 w 270"/>
                <a:gd name="T13" fmla="*/ 127 h 306"/>
                <a:gd name="T14" fmla="*/ 4 w 270"/>
                <a:gd name="T15" fmla="*/ 133 h 306"/>
                <a:gd name="T16" fmla="*/ 0 w 270"/>
                <a:gd name="T17" fmla="*/ 150 h 306"/>
                <a:gd name="T18" fmla="*/ 13 w 270"/>
                <a:gd name="T19" fmla="*/ 165 h 306"/>
                <a:gd name="T20" fmla="*/ 32 w 270"/>
                <a:gd name="T21" fmla="*/ 169 h 306"/>
                <a:gd name="T22" fmla="*/ 32 w 270"/>
                <a:gd name="T23" fmla="*/ 185 h 306"/>
                <a:gd name="T24" fmla="*/ 30 w 270"/>
                <a:gd name="T25" fmla="*/ 206 h 306"/>
                <a:gd name="T26" fmla="*/ 37 w 270"/>
                <a:gd name="T27" fmla="*/ 222 h 306"/>
                <a:gd name="T28" fmla="*/ 58 w 270"/>
                <a:gd name="T29" fmla="*/ 226 h 306"/>
                <a:gd name="T30" fmla="*/ 71 w 270"/>
                <a:gd name="T31" fmla="*/ 241 h 306"/>
                <a:gd name="T32" fmla="*/ 78 w 270"/>
                <a:gd name="T33" fmla="*/ 260 h 306"/>
                <a:gd name="T34" fmla="*/ 86 w 270"/>
                <a:gd name="T35" fmla="*/ 270 h 306"/>
                <a:gd name="T36" fmla="*/ 105 w 270"/>
                <a:gd name="T37" fmla="*/ 267 h 306"/>
                <a:gd name="T38" fmla="*/ 117 w 270"/>
                <a:gd name="T39" fmla="*/ 277 h 306"/>
                <a:gd name="T40" fmla="*/ 124 w 270"/>
                <a:gd name="T41" fmla="*/ 296 h 306"/>
                <a:gd name="T42" fmla="*/ 135 w 270"/>
                <a:gd name="T43" fmla="*/ 306 h 306"/>
                <a:gd name="T44" fmla="*/ 154 w 270"/>
                <a:gd name="T45" fmla="*/ 297 h 306"/>
                <a:gd name="T46" fmla="*/ 164 w 270"/>
                <a:gd name="T47" fmla="*/ 279 h 306"/>
                <a:gd name="T48" fmla="*/ 170 w 270"/>
                <a:gd name="T49" fmla="*/ 263 h 306"/>
                <a:gd name="T50" fmla="*/ 179 w 270"/>
                <a:gd name="T51" fmla="*/ 256 h 306"/>
                <a:gd name="T52" fmla="*/ 194 w 270"/>
                <a:gd name="T53" fmla="*/ 261 h 306"/>
                <a:gd name="T54" fmla="*/ 207 w 270"/>
                <a:gd name="T55" fmla="*/ 260 h 306"/>
                <a:gd name="T56" fmla="*/ 217 w 270"/>
                <a:gd name="T57" fmla="*/ 252 h 306"/>
                <a:gd name="T58" fmla="*/ 219 w 270"/>
                <a:gd name="T59" fmla="*/ 236 h 306"/>
                <a:gd name="T60" fmla="*/ 216 w 270"/>
                <a:gd name="T61" fmla="*/ 217 h 306"/>
                <a:gd name="T62" fmla="*/ 225 w 270"/>
                <a:gd name="T63" fmla="*/ 209 h 306"/>
                <a:gd name="T64" fmla="*/ 241 w 270"/>
                <a:gd name="T65" fmla="*/ 203 h 306"/>
                <a:gd name="T66" fmla="*/ 253 w 270"/>
                <a:gd name="T67" fmla="*/ 195 h 306"/>
                <a:gd name="T68" fmla="*/ 255 w 270"/>
                <a:gd name="T69" fmla="*/ 164 h 306"/>
                <a:gd name="T70" fmla="*/ 270 w 270"/>
                <a:gd name="T71" fmla="*/ 150 h 306"/>
                <a:gd name="T72" fmla="*/ 263 w 270"/>
                <a:gd name="T73" fmla="*/ 127 h 306"/>
                <a:gd name="T74" fmla="*/ 246 w 270"/>
                <a:gd name="T75" fmla="*/ 120 h 306"/>
                <a:gd name="T76" fmla="*/ 245 w 270"/>
                <a:gd name="T77" fmla="*/ 95 h 306"/>
                <a:gd name="T78" fmla="*/ 233 w 270"/>
                <a:gd name="T79" fmla="*/ 70 h 306"/>
                <a:gd name="T80" fmla="*/ 212 w 270"/>
                <a:gd name="T81" fmla="*/ 73 h 306"/>
                <a:gd name="T82" fmla="*/ 209 w 270"/>
                <a:gd name="T83" fmla="*/ 63 h 306"/>
                <a:gd name="T84" fmla="*/ 208 w 270"/>
                <a:gd name="T85" fmla="*/ 44 h 306"/>
                <a:gd name="T86" fmla="*/ 200 w 270"/>
                <a:gd name="T87" fmla="*/ 33 h 306"/>
                <a:gd name="T88" fmla="*/ 180 w 270"/>
                <a:gd name="T89" fmla="*/ 36 h 306"/>
                <a:gd name="T90" fmla="*/ 174 w 270"/>
                <a:gd name="T91" fmla="*/ 26 h 306"/>
                <a:gd name="T92" fmla="*/ 173 w 270"/>
                <a:gd name="T93" fmla="*/ 9 h 306"/>
                <a:gd name="T94" fmla="*/ 163 w 270"/>
                <a:gd name="T95" fmla="*/ 2 h 306"/>
                <a:gd name="T96" fmla="*/ 144 w 270"/>
                <a:gd name="T97" fmla="*/ 8 h 306"/>
                <a:gd name="T98" fmla="*/ 132 w 270"/>
                <a:gd name="T99" fmla="*/ 3 h 306"/>
                <a:gd name="T100" fmla="*/ 118 w 270"/>
                <a:gd name="T101" fmla="*/ 0 h 306"/>
                <a:gd name="T102" fmla="*/ 106 w 270"/>
                <a:gd name="T103" fmla="*/ 1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0" h="306">
                  <a:moveTo>
                    <a:pt x="102" y="31"/>
                  </a:moveTo>
                  <a:lnTo>
                    <a:pt x="97" y="29"/>
                  </a:lnTo>
                  <a:lnTo>
                    <a:pt x="87" y="31"/>
                  </a:lnTo>
                  <a:lnTo>
                    <a:pt x="75" y="40"/>
                  </a:lnTo>
                  <a:lnTo>
                    <a:pt x="70" y="62"/>
                  </a:lnTo>
                  <a:lnTo>
                    <a:pt x="65" y="77"/>
                  </a:lnTo>
                  <a:lnTo>
                    <a:pt x="57" y="81"/>
                  </a:lnTo>
                  <a:lnTo>
                    <a:pt x="47" y="85"/>
                  </a:lnTo>
                  <a:lnTo>
                    <a:pt x="40" y="97"/>
                  </a:lnTo>
                  <a:lnTo>
                    <a:pt x="35" y="110"/>
                  </a:lnTo>
                  <a:lnTo>
                    <a:pt x="30" y="119"/>
                  </a:lnTo>
                  <a:lnTo>
                    <a:pt x="25" y="124"/>
                  </a:lnTo>
                  <a:lnTo>
                    <a:pt x="19" y="126"/>
                  </a:lnTo>
                  <a:lnTo>
                    <a:pt x="13" y="127"/>
                  </a:lnTo>
                  <a:lnTo>
                    <a:pt x="7" y="130"/>
                  </a:lnTo>
                  <a:lnTo>
                    <a:pt x="4" y="133"/>
                  </a:lnTo>
                  <a:lnTo>
                    <a:pt x="2" y="139"/>
                  </a:lnTo>
                  <a:lnTo>
                    <a:pt x="0" y="150"/>
                  </a:lnTo>
                  <a:lnTo>
                    <a:pt x="4" y="160"/>
                  </a:lnTo>
                  <a:lnTo>
                    <a:pt x="13" y="165"/>
                  </a:lnTo>
                  <a:lnTo>
                    <a:pt x="27" y="167"/>
                  </a:lnTo>
                  <a:lnTo>
                    <a:pt x="32" y="169"/>
                  </a:lnTo>
                  <a:lnTo>
                    <a:pt x="33" y="176"/>
                  </a:lnTo>
                  <a:lnTo>
                    <a:pt x="32" y="185"/>
                  </a:lnTo>
                  <a:lnTo>
                    <a:pt x="30" y="195"/>
                  </a:lnTo>
                  <a:lnTo>
                    <a:pt x="30" y="206"/>
                  </a:lnTo>
                  <a:lnTo>
                    <a:pt x="33" y="215"/>
                  </a:lnTo>
                  <a:lnTo>
                    <a:pt x="37" y="222"/>
                  </a:lnTo>
                  <a:lnTo>
                    <a:pt x="48" y="224"/>
                  </a:lnTo>
                  <a:lnTo>
                    <a:pt x="58" y="226"/>
                  </a:lnTo>
                  <a:lnTo>
                    <a:pt x="66" y="232"/>
                  </a:lnTo>
                  <a:lnTo>
                    <a:pt x="71" y="241"/>
                  </a:lnTo>
                  <a:lnTo>
                    <a:pt x="74" y="251"/>
                  </a:lnTo>
                  <a:lnTo>
                    <a:pt x="78" y="260"/>
                  </a:lnTo>
                  <a:lnTo>
                    <a:pt x="81" y="267"/>
                  </a:lnTo>
                  <a:lnTo>
                    <a:pt x="86" y="270"/>
                  </a:lnTo>
                  <a:lnTo>
                    <a:pt x="94" y="269"/>
                  </a:lnTo>
                  <a:lnTo>
                    <a:pt x="105" y="267"/>
                  </a:lnTo>
                  <a:lnTo>
                    <a:pt x="112" y="270"/>
                  </a:lnTo>
                  <a:lnTo>
                    <a:pt x="117" y="277"/>
                  </a:lnTo>
                  <a:lnTo>
                    <a:pt x="121" y="286"/>
                  </a:lnTo>
                  <a:lnTo>
                    <a:pt x="124" y="296"/>
                  </a:lnTo>
                  <a:lnTo>
                    <a:pt x="128" y="302"/>
                  </a:lnTo>
                  <a:lnTo>
                    <a:pt x="135" y="306"/>
                  </a:lnTo>
                  <a:lnTo>
                    <a:pt x="144" y="304"/>
                  </a:lnTo>
                  <a:lnTo>
                    <a:pt x="154" y="297"/>
                  </a:lnTo>
                  <a:lnTo>
                    <a:pt x="159" y="289"/>
                  </a:lnTo>
                  <a:lnTo>
                    <a:pt x="164" y="279"/>
                  </a:lnTo>
                  <a:lnTo>
                    <a:pt x="167" y="270"/>
                  </a:lnTo>
                  <a:lnTo>
                    <a:pt x="170" y="263"/>
                  </a:lnTo>
                  <a:lnTo>
                    <a:pt x="174" y="258"/>
                  </a:lnTo>
                  <a:lnTo>
                    <a:pt x="179" y="256"/>
                  </a:lnTo>
                  <a:lnTo>
                    <a:pt x="187" y="259"/>
                  </a:lnTo>
                  <a:lnTo>
                    <a:pt x="194" y="261"/>
                  </a:lnTo>
                  <a:lnTo>
                    <a:pt x="200" y="261"/>
                  </a:lnTo>
                  <a:lnTo>
                    <a:pt x="207" y="260"/>
                  </a:lnTo>
                  <a:lnTo>
                    <a:pt x="212" y="256"/>
                  </a:lnTo>
                  <a:lnTo>
                    <a:pt x="217" y="252"/>
                  </a:lnTo>
                  <a:lnTo>
                    <a:pt x="219" y="245"/>
                  </a:lnTo>
                  <a:lnTo>
                    <a:pt x="219" y="236"/>
                  </a:lnTo>
                  <a:lnTo>
                    <a:pt x="217" y="226"/>
                  </a:lnTo>
                  <a:lnTo>
                    <a:pt x="216" y="217"/>
                  </a:lnTo>
                  <a:lnTo>
                    <a:pt x="218" y="211"/>
                  </a:lnTo>
                  <a:lnTo>
                    <a:pt x="225" y="209"/>
                  </a:lnTo>
                  <a:lnTo>
                    <a:pt x="233" y="206"/>
                  </a:lnTo>
                  <a:lnTo>
                    <a:pt x="241" y="203"/>
                  </a:lnTo>
                  <a:lnTo>
                    <a:pt x="248" y="200"/>
                  </a:lnTo>
                  <a:lnTo>
                    <a:pt x="253" y="195"/>
                  </a:lnTo>
                  <a:lnTo>
                    <a:pt x="254" y="186"/>
                  </a:lnTo>
                  <a:lnTo>
                    <a:pt x="255" y="164"/>
                  </a:lnTo>
                  <a:lnTo>
                    <a:pt x="262" y="156"/>
                  </a:lnTo>
                  <a:lnTo>
                    <a:pt x="270" y="150"/>
                  </a:lnTo>
                  <a:lnTo>
                    <a:pt x="270" y="139"/>
                  </a:lnTo>
                  <a:lnTo>
                    <a:pt x="263" y="127"/>
                  </a:lnTo>
                  <a:lnTo>
                    <a:pt x="254" y="123"/>
                  </a:lnTo>
                  <a:lnTo>
                    <a:pt x="246" y="120"/>
                  </a:lnTo>
                  <a:lnTo>
                    <a:pt x="244" y="111"/>
                  </a:lnTo>
                  <a:lnTo>
                    <a:pt x="245" y="95"/>
                  </a:lnTo>
                  <a:lnTo>
                    <a:pt x="241" y="80"/>
                  </a:lnTo>
                  <a:lnTo>
                    <a:pt x="233" y="70"/>
                  </a:lnTo>
                  <a:lnTo>
                    <a:pt x="219" y="72"/>
                  </a:lnTo>
                  <a:lnTo>
                    <a:pt x="212" y="73"/>
                  </a:lnTo>
                  <a:lnTo>
                    <a:pt x="209" y="70"/>
                  </a:lnTo>
                  <a:lnTo>
                    <a:pt x="209" y="63"/>
                  </a:lnTo>
                  <a:lnTo>
                    <a:pt x="209" y="54"/>
                  </a:lnTo>
                  <a:lnTo>
                    <a:pt x="208" y="44"/>
                  </a:lnTo>
                  <a:lnTo>
                    <a:pt x="205" y="36"/>
                  </a:lnTo>
                  <a:lnTo>
                    <a:pt x="200" y="33"/>
                  </a:lnTo>
                  <a:lnTo>
                    <a:pt x="189" y="35"/>
                  </a:lnTo>
                  <a:lnTo>
                    <a:pt x="180" y="36"/>
                  </a:lnTo>
                  <a:lnTo>
                    <a:pt x="176" y="33"/>
                  </a:lnTo>
                  <a:lnTo>
                    <a:pt x="174" y="26"/>
                  </a:lnTo>
                  <a:lnTo>
                    <a:pt x="174" y="17"/>
                  </a:lnTo>
                  <a:lnTo>
                    <a:pt x="173" y="9"/>
                  </a:lnTo>
                  <a:lnTo>
                    <a:pt x="170" y="3"/>
                  </a:lnTo>
                  <a:lnTo>
                    <a:pt x="163" y="2"/>
                  </a:lnTo>
                  <a:lnTo>
                    <a:pt x="151" y="6"/>
                  </a:lnTo>
                  <a:lnTo>
                    <a:pt x="144" y="8"/>
                  </a:lnTo>
                  <a:lnTo>
                    <a:pt x="139" y="6"/>
                  </a:lnTo>
                  <a:lnTo>
                    <a:pt x="132" y="3"/>
                  </a:lnTo>
                  <a:lnTo>
                    <a:pt x="125" y="0"/>
                  </a:lnTo>
                  <a:lnTo>
                    <a:pt x="118" y="0"/>
                  </a:lnTo>
                  <a:lnTo>
                    <a:pt x="112" y="3"/>
                  </a:lnTo>
                  <a:lnTo>
                    <a:pt x="106" y="13"/>
                  </a:lnTo>
                  <a:lnTo>
                    <a:pt x="10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6" name="Freeform 74"/>
            <p:cNvSpPr>
              <a:spLocks/>
            </p:cNvSpPr>
            <p:nvPr/>
          </p:nvSpPr>
          <p:spPr bwMode="auto">
            <a:xfrm>
              <a:off x="4390" y="661"/>
              <a:ext cx="34" cy="35"/>
            </a:xfrm>
            <a:custGeom>
              <a:avLst/>
              <a:gdLst>
                <a:gd name="T0" fmla="*/ 110 w 140"/>
                <a:gd name="T1" fmla="*/ 32 h 168"/>
                <a:gd name="T2" fmla="*/ 107 w 140"/>
                <a:gd name="T3" fmla="*/ 28 h 168"/>
                <a:gd name="T4" fmla="*/ 100 w 140"/>
                <a:gd name="T5" fmla="*/ 19 h 168"/>
                <a:gd name="T6" fmla="*/ 91 w 140"/>
                <a:gd name="T7" fmla="*/ 10 h 168"/>
                <a:gd name="T8" fmla="*/ 84 w 140"/>
                <a:gd name="T9" fmla="*/ 3 h 168"/>
                <a:gd name="T10" fmla="*/ 78 w 140"/>
                <a:gd name="T11" fmla="*/ 1 h 168"/>
                <a:gd name="T12" fmla="*/ 71 w 140"/>
                <a:gd name="T13" fmla="*/ 0 h 168"/>
                <a:gd name="T14" fmla="*/ 62 w 140"/>
                <a:gd name="T15" fmla="*/ 2 h 168"/>
                <a:gd name="T16" fmla="*/ 53 w 140"/>
                <a:gd name="T17" fmla="*/ 10 h 168"/>
                <a:gd name="T18" fmla="*/ 47 w 140"/>
                <a:gd name="T19" fmla="*/ 16 h 168"/>
                <a:gd name="T20" fmla="*/ 41 w 140"/>
                <a:gd name="T21" fmla="*/ 23 h 168"/>
                <a:gd name="T22" fmla="*/ 35 w 140"/>
                <a:gd name="T23" fmla="*/ 31 h 168"/>
                <a:gd name="T24" fmla="*/ 28 w 140"/>
                <a:gd name="T25" fmla="*/ 39 h 168"/>
                <a:gd name="T26" fmla="*/ 21 w 140"/>
                <a:gd name="T27" fmla="*/ 48 h 168"/>
                <a:gd name="T28" fmla="*/ 16 w 140"/>
                <a:gd name="T29" fmla="*/ 56 h 168"/>
                <a:gd name="T30" fmla="*/ 10 w 140"/>
                <a:gd name="T31" fmla="*/ 65 h 168"/>
                <a:gd name="T32" fmla="*/ 4 w 140"/>
                <a:gd name="T33" fmla="*/ 72 h 168"/>
                <a:gd name="T34" fmla="*/ 0 w 140"/>
                <a:gd name="T35" fmla="*/ 81 h 168"/>
                <a:gd name="T36" fmla="*/ 0 w 140"/>
                <a:gd name="T37" fmla="*/ 94 h 168"/>
                <a:gd name="T38" fmla="*/ 7 w 140"/>
                <a:gd name="T39" fmla="*/ 109 h 168"/>
                <a:gd name="T40" fmla="*/ 20 w 140"/>
                <a:gd name="T41" fmla="*/ 130 h 168"/>
                <a:gd name="T42" fmla="*/ 30 w 140"/>
                <a:gd name="T43" fmla="*/ 141 h 168"/>
                <a:gd name="T44" fmla="*/ 40 w 140"/>
                <a:gd name="T45" fmla="*/ 150 h 168"/>
                <a:gd name="T46" fmla="*/ 49 w 140"/>
                <a:gd name="T47" fmla="*/ 157 h 168"/>
                <a:gd name="T48" fmla="*/ 57 w 140"/>
                <a:gd name="T49" fmla="*/ 163 h 168"/>
                <a:gd name="T50" fmla="*/ 66 w 140"/>
                <a:gd name="T51" fmla="*/ 167 h 168"/>
                <a:gd name="T52" fmla="*/ 74 w 140"/>
                <a:gd name="T53" fmla="*/ 168 h 168"/>
                <a:gd name="T54" fmla="*/ 81 w 140"/>
                <a:gd name="T55" fmla="*/ 165 h 168"/>
                <a:gd name="T56" fmla="*/ 87 w 140"/>
                <a:gd name="T57" fmla="*/ 161 h 168"/>
                <a:gd name="T58" fmla="*/ 93 w 140"/>
                <a:gd name="T59" fmla="*/ 154 h 168"/>
                <a:gd name="T60" fmla="*/ 100 w 140"/>
                <a:gd name="T61" fmla="*/ 146 h 168"/>
                <a:gd name="T62" fmla="*/ 108 w 140"/>
                <a:gd name="T63" fmla="*/ 137 h 168"/>
                <a:gd name="T64" fmla="*/ 116 w 140"/>
                <a:gd name="T65" fmla="*/ 129 h 168"/>
                <a:gd name="T66" fmla="*/ 123 w 140"/>
                <a:gd name="T67" fmla="*/ 119 h 168"/>
                <a:gd name="T68" fmla="*/ 130 w 140"/>
                <a:gd name="T69" fmla="*/ 111 h 168"/>
                <a:gd name="T70" fmla="*/ 134 w 140"/>
                <a:gd name="T71" fmla="*/ 103 h 168"/>
                <a:gd name="T72" fmla="*/ 137 w 140"/>
                <a:gd name="T73" fmla="*/ 97 h 168"/>
                <a:gd name="T74" fmla="*/ 138 w 140"/>
                <a:gd name="T75" fmla="*/ 92 h 168"/>
                <a:gd name="T76" fmla="*/ 139 w 140"/>
                <a:gd name="T77" fmla="*/ 86 h 168"/>
                <a:gd name="T78" fmla="*/ 140 w 140"/>
                <a:gd name="T79" fmla="*/ 79 h 168"/>
                <a:gd name="T80" fmla="*/ 139 w 140"/>
                <a:gd name="T81" fmla="*/ 72 h 168"/>
                <a:gd name="T82" fmla="*/ 135 w 140"/>
                <a:gd name="T83" fmla="*/ 64 h 168"/>
                <a:gd name="T84" fmla="*/ 130 w 140"/>
                <a:gd name="T85" fmla="*/ 55 h 168"/>
                <a:gd name="T86" fmla="*/ 122 w 140"/>
                <a:gd name="T87" fmla="*/ 45 h 168"/>
                <a:gd name="T88" fmla="*/ 110 w 140"/>
                <a:gd name="T89" fmla="*/ 3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0" h="168">
                  <a:moveTo>
                    <a:pt x="110" y="32"/>
                  </a:moveTo>
                  <a:lnTo>
                    <a:pt x="107" y="28"/>
                  </a:lnTo>
                  <a:lnTo>
                    <a:pt x="100" y="19"/>
                  </a:lnTo>
                  <a:lnTo>
                    <a:pt x="91" y="10"/>
                  </a:lnTo>
                  <a:lnTo>
                    <a:pt x="84" y="3"/>
                  </a:lnTo>
                  <a:lnTo>
                    <a:pt x="78" y="1"/>
                  </a:lnTo>
                  <a:lnTo>
                    <a:pt x="71" y="0"/>
                  </a:lnTo>
                  <a:lnTo>
                    <a:pt x="62" y="2"/>
                  </a:lnTo>
                  <a:lnTo>
                    <a:pt x="53" y="10"/>
                  </a:lnTo>
                  <a:lnTo>
                    <a:pt x="47" y="16"/>
                  </a:lnTo>
                  <a:lnTo>
                    <a:pt x="41" y="23"/>
                  </a:lnTo>
                  <a:lnTo>
                    <a:pt x="35" y="31"/>
                  </a:lnTo>
                  <a:lnTo>
                    <a:pt x="28" y="39"/>
                  </a:lnTo>
                  <a:lnTo>
                    <a:pt x="21" y="48"/>
                  </a:lnTo>
                  <a:lnTo>
                    <a:pt x="16" y="56"/>
                  </a:lnTo>
                  <a:lnTo>
                    <a:pt x="10" y="65"/>
                  </a:lnTo>
                  <a:lnTo>
                    <a:pt x="4" y="72"/>
                  </a:lnTo>
                  <a:lnTo>
                    <a:pt x="0" y="81"/>
                  </a:lnTo>
                  <a:lnTo>
                    <a:pt x="0" y="94"/>
                  </a:lnTo>
                  <a:lnTo>
                    <a:pt x="7" y="109"/>
                  </a:lnTo>
                  <a:lnTo>
                    <a:pt x="20" y="130"/>
                  </a:lnTo>
                  <a:lnTo>
                    <a:pt x="30" y="141"/>
                  </a:lnTo>
                  <a:lnTo>
                    <a:pt x="40" y="150"/>
                  </a:lnTo>
                  <a:lnTo>
                    <a:pt x="49" y="157"/>
                  </a:lnTo>
                  <a:lnTo>
                    <a:pt x="57" y="163"/>
                  </a:lnTo>
                  <a:lnTo>
                    <a:pt x="66" y="167"/>
                  </a:lnTo>
                  <a:lnTo>
                    <a:pt x="74" y="168"/>
                  </a:lnTo>
                  <a:lnTo>
                    <a:pt x="81" y="165"/>
                  </a:lnTo>
                  <a:lnTo>
                    <a:pt x="87" y="161"/>
                  </a:lnTo>
                  <a:lnTo>
                    <a:pt x="93" y="154"/>
                  </a:lnTo>
                  <a:lnTo>
                    <a:pt x="100" y="146"/>
                  </a:lnTo>
                  <a:lnTo>
                    <a:pt x="108" y="137"/>
                  </a:lnTo>
                  <a:lnTo>
                    <a:pt x="116" y="129"/>
                  </a:lnTo>
                  <a:lnTo>
                    <a:pt x="123" y="119"/>
                  </a:lnTo>
                  <a:lnTo>
                    <a:pt x="130" y="111"/>
                  </a:lnTo>
                  <a:lnTo>
                    <a:pt x="134" y="103"/>
                  </a:lnTo>
                  <a:lnTo>
                    <a:pt x="137" y="97"/>
                  </a:lnTo>
                  <a:lnTo>
                    <a:pt x="138" y="92"/>
                  </a:lnTo>
                  <a:lnTo>
                    <a:pt x="139" y="86"/>
                  </a:lnTo>
                  <a:lnTo>
                    <a:pt x="140" y="79"/>
                  </a:lnTo>
                  <a:lnTo>
                    <a:pt x="139" y="72"/>
                  </a:lnTo>
                  <a:lnTo>
                    <a:pt x="135" y="64"/>
                  </a:lnTo>
                  <a:lnTo>
                    <a:pt x="130" y="55"/>
                  </a:lnTo>
                  <a:lnTo>
                    <a:pt x="122" y="45"/>
                  </a:lnTo>
                  <a:lnTo>
                    <a:pt x="110" y="32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7" name="Freeform 75"/>
            <p:cNvSpPr>
              <a:spLocks/>
            </p:cNvSpPr>
            <p:nvPr/>
          </p:nvSpPr>
          <p:spPr bwMode="auto">
            <a:xfrm>
              <a:off x="4335" y="732"/>
              <a:ext cx="84" cy="62"/>
            </a:xfrm>
            <a:custGeom>
              <a:avLst/>
              <a:gdLst>
                <a:gd name="T0" fmla="*/ 316 w 343"/>
                <a:gd name="T1" fmla="*/ 3 h 303"/>
                <a:gd name="T2" fmla="*/ 298 w 343"/>
                <a:gd name="T3" fmla="*/ 0 h 303"/>
                <a:gd name="T4" fmla="*/ 276 w 343"/>
                <a:gd name="T5" fmla="*/ 6 h 303"/>
                <a:gd name="T6" fmla="*/ 261 w 343"/>
                <a:gd name="T7" fmla="*/ 26 h 303"/>
                <a:gd name="T8" fmla="*/ 261 w 343"/>
                <a:gd name="T9" fmla="*/ 63 h 303"/>
                <a:gd name="T10" fmla="*/ 261 w 343"/>
                <a:gd name="T11" fmla="*/ 96 h 303"/>
                <a:gd name="T12" fmla="*/ 252 w 343"/>
                <a:gd name="T13" fmla="*/ 118 h 303"/>
                <a:gd name="T14" fmla="*/ 229 w 343"/>
                <a:gd name="T15" fmla="*/ 128 h 303"/>
                <a:gd name="T16" fmla="*/ 191 w 343"/>
                <a:gd name="T17" fmla="*/ 128 h 303"/>
                <a:gd name="T18" fmla="*/ 152 w 343"/>
                <a:gd name="T19" fmla="*/ 140 h 303"/>
                <a:gd name="T20" fmla="*/ 121 w 343"/>
                <a:gd name="T21" fmla="*/ 164 h 303"/>
                <a:gd name="T22" fmla="*/ 105 w 343"/>
                <a:gd name="T23" fmla="*/ 196 h 303"/>
                <a:gd name="T24" fmla="*/ 106 w 343"/>
                <a:gd name="T25" fmla="*/ 232 h 303"/>
                <a:gd name="T26" fmla="*/ 91 w 343"/>
                <a:gd name="T27" fmla="*/ 257 h 303"/>
                <a:gd name="T28" fmla="*/ 63 w 343"/>
                <a:gd name="T29" fmla="*/ 269 h 303"/>
                <a:gd name="T30" fmla="*/ 32 w 343"/>
                <a:gd name="T31" fmla="*/ 270 h 303"/>
                <a:gd name="T32" fmla="*/ 14 w 343"/>
                <a:gd name="T33" fmla="*/ 268 h 303"/>
                <a:gd name="T34" fmla="*/ 0 w 343"/>
                <a:gd name="T35" fmla="*/ 283 h 303"/>
                <a:gd name="T36" fmla="*/ 22 w 343"/>
                <a:gd name="T37" fmla="*/ 301 h 303"/>
                <a:gd name="T38" fmla="*/ 60 w 343"/>
                <a:gd name="T39" fmla="*/ 302 h 303"/>
                <a:gd name="T40" fmla="*/ 101 w 343"/>
                <a:gd name="T41" fmla="*/ 290 h 303"/>
                <a:gd name="T42" fmla="*/ 130 w 343"/>
                <a:gd name="T43" fmla="*/ 266 h 303"/>
                <a:gd name="T44" fmla="*/ 136 w 343"/>
                <a:gd name="T45" fmla="*/ 233 h 303"/>
                <a:gd name="T46" fmla="*/ 145 w 343"/>
                <a:gd name="T47" fmla="*/ 202 h 303"/>
                <a:gd name="T48" fmla="*/ 162 w 343"/>
                <a:gd name="T49" fmla="*/ 178 h 303"/>
                <a:gd name="T50" fmla="*/ 190 w 343"/>
                <a:gd name="T51" fmla="*/ 167 h 303"/>
                <a:gd name="T52" fmla="*/ 223 w 343"/>
                <a:gd name="T53" fmla="*/ 171 h 303"/>
                <a:gd name="T54" fmla="*/ 255 w 343"/>
                <a:gd name="T55" fmla="*/ 164 h 303"/>
                <a:gd name="T56" fmla="*/ 276 w 343"/>
                <a:gd name="T57" fmla="*/ 146 h 303"/>
                <a:gd name="T58" fmla="*/ 289 w 343"/>
                <a:gd name="T59" fmla="*/ 117 h 303"/>
                <a:gd name="T60" fmla="*/ 290 w 343"/>
                <a:gd name="T61" fmla="*/ 80 h 303"/>
                <a:gd name="T62" fmla="*/ 294 w 343"/>
                <a:gd name="T63" fmla="*/ 51 h 303"/>
                <a:gd name="T64" fmla="*/ 302 w 343"/>
                <a:gd name="T65" fmla="*/ 35 h 303"/>
                <a:gd name="T66" fmla="*/ 317 w 343"/>
                <a:gd name="T67" fmla="*/ 36 h 303"/>
                <a:gd name="T68" fmla="*/ 336 w 343"/>
                <a:gd name="T69" fmla="*/ 49 h 303"/>
                <a:gd name="T70" fmla="*/ 343 w 343"/>
                <a:gd name="T71" fmla="*/ 44 h 303"/>
                <a:gd name="T72" fmla="*/ 339 w 343"/>
                <a:gd name="T73" fmla="*/ 26 h 303"/>
                <a:gd name="T74" fmla="*/ 326 w 343"/>
                <a:gd name="T75" fmla="*/ 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" h="303">
                  <a:moveTo>
                    <a:pt x="318" y="3"/>
                  </a:moveTo>
                  <a:lnTo>
                    <a:pt x="316" y="3"/>
                  </a:lnTo>
                  <a:lnTo>
                    <a:pt x="308" y="2"/>
                  </a:lnTo>
                  <a:lnTo>
                    <a:pt x="298" y="0"/>
                  </a:lnTo>
                  <a:lnTo>
                    <a:pt x="287" y="2"/>
                  </a:lnTo>
                  <a:lnTo>
                    <a:pt x="276" y="6"/>
                  </a:lnTo>
                  <a:lnTo>
                    <a:pt x="267" y="13"/>
                  </a:lnTo>
                  <a:lnTo>
                    <a:pt x="261" y="26"/>
                  </a:lnTo>
                  <a:lnTo>
                    <a:pt x="260" y="43"/>
                  </a:lnTo>
                  <a:lnTo>
                    <a:pt x="261" y="63"/>
                  </a:lnTo>
                  <a:lnTo>
                    <a:pt x="263" y="81"/>
                  </a:lnTo>
                  <a:lnTo>
                    <a:pt x="261" y="96"/>
                  </a:lnTo>
                  <a:lnTo>
                    <a:pt x="258" y="109"/>
                  </a:lnTo>
                  <a:lnTo>
                    <a:pt x="252" y="118"/>
                  </a:lnTo>
                  <a:lnTo>
                    <a:pt x="243" y="125"/>
                  </a:lnTo>
                  <a:lnTo>
                    <a:pt x="229" y="128"/>
                  </a:lnTo>
                  <a:lnTo>
                    <a:pt x="212" y="128"/>
                  </a:lnTo>
                  <a:lnTo>
                    <a:pt x="191" y="128"/>
                  </a:lnTo>
                  <a:lnTo>
                    <a:pt x="172" y="133"/>
                  </a:lnTo>
                  <a:lnTo>
                    <a:pt x="152" y="140"/>
                  </a:lnTo>
                  <a:lnTo>
                    <a:pt x="135" y="150"/>
                  </a:lnTo>
                  <a:lnTo>
                    <a:pt x="121" y="164"/>
                  </a:lnTo>
                  <a:lnTo>
                    <a:pt x="111" y="179"/>
                  </a:lnTo>
                  <a:lnTo>
                    <a:pt x="105" y="196"/>
                  </a:lnTo>
                  <a:lnTo>
                    <a:pt x="106" y="215"/>
                  </a:lnTo>
                  <a:lnTo>
                    <a:pt x="106" y="232"/>
                  </a:lnTo>
                  <a:lnTo>
                    <a:pt x="101" y="246"/>
                  </a:lnTo>
                  <a:lnTo>
                    <a:pt x="91" y="257"/>
                  </a:lnTo>
                  <a:lnTo>
                    <a:pt x="78" y="264"/>
                  </a:lnTo>
                  <a:lnTo>
                    <a:pt x="63" y="269"/>
                  </a:lnTo>
                  <a:lnTo>
                    <a:pt x="47" y="271"/>
                  </a:lnTo>
                  <a:lnTo>
                    <a:pt x="32" y="270"/>
                  </a:lnTo>
                  <a:lnTo>
                    <a:pt x="18" y="265"/>
                  </a:lnTo>
                  <a:lnTo>
                    <a:pt x="14" y="268"/>
                  </a:lnTo>
                  <a:lnTo>
                    <a:pt x="5" y="273"/>
                  </a:lnTo>
                  <a:lnTo>
                    <a:pt x="0" y="283"/>
                  </a:lnTo>
                  <a:lnTo>
                    <a:pt x="9" y="295"/>
                  </a:lnTo>
                  <a:lnTo>
                    <a:pt x="22" y="301"/>
                  </a:lnTo>
                  <a:lnTo>
                    <a:pt x="39" y="303"/>
                  </a:lnTo>
                  <a:lnTo>
                    <a:pt x="60" y="302"/>
                  </a:lnTo>
                  <a:lnTo>
                    <a:pt x="81" y="298"/>
                  </a:lnTo>
                  <a:lnTo>
                    <a:pt x="101" y="290"/>
                  </a:lnTo>
                  <a:lnTo>
                    <a:pt x="119" y="279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3"/>
                  </a:lnTo>
                  <a:lnTo>
                    <a:pt x="139" y="217"/>
                  </a:lnTo>
                  <a:lnTo>
                    <a:pt x="145" y="202"/>
                  </a:lnTo>
                  <a:lnTo>
                    <a:pt x="153" y="188"/>
                  </a:lnTo>
                  <a:lnTo>
                    <a:pt x="162" y="178"/>
                  </a:lnTo>
                  <a:lnTo>
                    <a:pt x="175" y="171"/>
                  </a:lnTo>
                  <a:lnTo>
                    <a:pt x="190" y="167"/>
                  </a:lnTo>
                  <a:lnTo>
                    <a:pt x="206" y="169"/>
                  </a:lnTo>
                  <a:lnTo>
                    <a:pt x="223" y="171"/>
                  </a:lnTo>
                  <a:lnTo>
                    <a:pt x="240" y="169"/>
                  </a:lnTo>
                  <a:lnTo>
                    <a:pt x="255" y="164"/>
                  </a:lnTo>
                  <a:lnTo>
                    <a:pt x="266" y="156"/>
                  </a:lnTo>
                  <a:lnTo>
                    <a:pt x="276" y="146"/>
                  </a:lnTo>
                  <a:lnTo>
                    <a:pt x="284" y="132"/>
                  </a:lnTo>
                  <a:lnTo>
                    <a:pt x="289" y="117"/>
                  </a:lnTo>
                  <a:lnTo>
                    <a:pt x="290" y="98"/>
                  </a:lnTo>
                  <a:lnTo>
                    <a:pt x="290" y="80"/>
                  </a:lnTo>
                  <a:lnTo>
                    <a:pt x="291" y="65"/>
                  </a:lnTo>
                  <a:lnTo>
                    <a:pt x="294" y="51"/>
                  </a:lnTo>
                  <a:lnTo>
                    <a:pt x="297" y="42"/>
                  </a:lnTo>
                  <a:lnTo>
                    <a:pt x="302" y="35"/>
                  </a:lnTo>
                  <a:lnTo>
                    <a:pt x="309" y="34"/>
                  </a:lnTo>
                  <a:lnTo>
                    <a:pt x="317" y="36"/>
                  </a:lnTo>
                  <a:lnTo>
                    <a:pt x="327" y="43"/>
                  </a:lnTo>
                  <a:lnTo>
                    <a:pt x="336" y="49"/>
                  </a:lnTo>
                  <a:lnTo>
                    <a:pt x="341" y="49"/>
                  </a:lnTo>
                  <a:lnTo>
                    <a:pt x="343" y="44"/>
                  </a:lnTo>
                  <a:lnTo>
                    <a:pt x="342" y="36"/>
                  </a:lnTo>
                  <a:lnTo>
                    <a:pt x="339" y="26"/>
                  </a:lnTo>
                  <a:lnTo>
                    <a:pt x="334" y="17"/>
                  </a:lnTo>
                  <a:lnTo>
                    <a:pt x="326" y="8"/>
                  </a:lnTo>
                  <a:lnTo>
                    <a:pt x="31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8" name="Freeform 76"/>
            <p:cNvSpPr>
              <a:spLocks/>
            </p:cNvSpPr>
            <p:nvPr/>
          </p:nvSpPr>
          <p:spPr bwMode="auto">
            <a:xfrm>
              <a:off x="4368" y="768"/>
              <a:ext cx="85" cy="63"/>
            </a:xfrm>
            <a:custGeom>
              <a:avLst/>
              <a:gdLst>
                <a:gd name="T0" fmla="*/ 316 w 346"/>
                <a:gd name="T1" fmla="*/ 2 h 303"/>
                <a:gd name="T2" fmla="*/ 298 w 346"/>
                <a:gd name="T3" fmla="*/ 0 h 303"/>
                <a:gd name="T4" fmla="*/ 277 w 346"/>
                <a:gd name="T5" fmla="*/ 6 h 303"/>
                <a:gd name="T6" fmla="*/ 262 w 346"/>
                <a:gd name="T7" fmla="*/ 25 h 303"/>
                <a:gd name="T8" fmla="*/ 262 w 346"/>
                <a:gd name="T9" fmla="*/ 62 h 303"/>
                <a:gd name="T10" fmla="*/ 262 w 346"/>
                <a:gd name="T11" fmla="*/ 96 h 303"/>
                <a:gd name="T12" fmla="*/ 252 w 346"/>
                <a:gd name="T13" fmla="*/ 118 h 303"/>
                <a:gd name="T14" fmla="*/ 229 w 346"/>
                <a:gd name="T15" fmla="*/ 128 h 303"/>
                <a:gd name="T16" fmla="*/ 191 w 346"/>
                <a:gd name="T17" fmla="*/ 128 h 303"/>
                <a:gd name="T18" fmla="*/ 152 w 346"/>
                <a:gd name="T19" fmla="*/ 139 h 303"/>
                <a:gd name="T20" fmla="*/ 121 w 346"/>
                <a:gd name="T21" fmla="*/ 164 h 303"/>
                <a:gd name="T22" fmla="*/ 105 w 346"/>
                <a:gd name="T23" fmla="*/ 196 h 303"/>
                <a:gd name="T24" fmla="*/ 106 w 346"/>
                <a:gd name="T25" fmla="*/ 232 h 303"/>
                <a:gd name="T26" fmla="*/ 91 w 346"/>
                <a:gd name="T27" fmla="*/ 257 h 303"/>
                <a:gd name="T28" fmla="*/ 64 w 346"/>
                <a:gd name="T29" fmla="*/ 268 h 303"/>
                <a:gd name="T30" fmla="*/ 32 w 346"/>
                <a:gd name="T31" fmla="*/ 270 h 303"/>
                <a:gd name="T32" fmla="*/ 14 w 346"/>
                <a:gd name="T33" fmla="*/ 267 h 303"/>
                <a:gd name="T34" fmla="*/ 0 w 346"/>
                <a:gd name="T35" fmla="*/ 282 h 303"/>
                <a:gd name="T36" fmla="*/ 22 w 346"/>
                <a:gd name="T37" fmla="*/ 301 h 303"/>
                <a:gd name="T38" fmla="*/ 60 w 346"/>
                <a:gd name="T39" fmla="*/ 302 h 303"/>
                <a:gd name="T40" fmla="*/ 102 w 346"/>
                <a:gd name="T41" fmla="*/ 289 h 303"/>
                <a:gd name="T42" fmla="*/ 130 w 346"/>
                <a:gd name="T43" fmla="*/ 266 h 303"/>
                <a:gd name="T44" fmla="*/ 136 w 346"/>
                <a:gd name="T45" fmla="*/ 233 h 303"/>
                <a:gd name="T46" fmla="*/ 145 w 346"/>
                <a:gd name="T47" fmla="*/ 204 h 303"/>
                <a:gd name="T48" fmla="*/ 163 w 346"/>
                <a:gd name="T49" fmla="*/ 182 h 303"/>
                <a:gd name="T50" fmla="*/ 190 w 346"/>
                <a:gd name="T51" fmla="*/ 169 h 303"/>
                <a:gd name="T52" fmla="*/ 224 w 346"/>
                <a:gd name="T53" fmla="*/ 167 h 303"/>
                <a:gd name="T54" fmla="*/ 251 w 346"/>
                <a:gd name="T55" fmla="*/ 159 h 303"/>
                <a:gd name="T56" fmla="*/ 269 w 346"/>
                <a:gd name="T57" fmla="*/ 143 h 303"/>
                <a:gd name="T58" fmla="*/ 278 w 346"/>
                <a:gd name="T59" fmla="*/ 115 h 303"/>
                <a:gd name="T60" fmla="*/ 280 w 346"/>
                <a:gd name="T61" fmla="*/ 81 h 303"/>
                <a:gd name="T62" fmla="*/ 286 w 346"/>
                <a:gd name="T63" fmla="*/ 53 h 303"/>
                <a:gd name="T64" fmla="*/ 297 w 346"/>
                <a:gd name="T65" fmla="*/ 38 h 303"/>
                <a:gd name="T66" fmla="*/ 316 w 346"/>
                <a:gd name="T67" fmla="*/ 37 h 303"/>
                <a:gd name="T68" fmla="*/ 338 w 346"/>
                <a:gd name="T69" fmla="*/ 47 h 303"/>
                <a:gd name="T70" fmla="*/ 346 w 346"/>
                <a:gd name="T71" fmla="*/ 42 h 303"/>
                <a:gd name="T72" fmla="*/ 340 w 346"/>
                <a:gd name="T73" fmla="*/ 24 h 303"/>
                <a:gd name="T74" fmla="*/ 327 w 346"/>
                <a:gd name="T75" fmla="*/ 7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6" h="303">
                  <a:moveTo>
                    <a:pt x="318" y="2"/>
                  </a:moveTo>
                  <a:lnTo>
                    <a:pt x="316" y="2"/>
                  </a:lnTo>
                  <a:lnTo>
                    <a:pt x="308" y="1"/>
                  </a:lnTo>
                  <a:lnTo>
                    <a:pt x="298" y="0"/>
                  </a:lnTo>
                  <a:lnTo>
                    <a:pt x="287" y="1"/>
                  </a:lnTo>
                  <a:lnTo>
                    <a:pt x="277" y="6"/>
                  </a:lnTo>
                  <a:lnTo>
                    <a:pt x="267" y="13"/>
                  </a:lnTo>
                  <a:lnTo>
                    <a:pt x="262" y="25"/>
                  </a:lnTo>
                  <a:lnTo>
                    <a:pt x="260" y="43"/>
                  </a:lnTo>
                  <a:lnTo>
                    <a:pt x="262" y="62"/>
                  </a:lnTo>
                  <a:lnTo>
                    <a:pt x="263" y="81"/>
                  </a:lnTo>
                  <a:lnTo>
                    <a:pt x="262" y="96"/>
                  </a:lnTo>
                  <a:lnTo>
                    <a:pt x="258" y="108"/>
                  </a:lnTo>
                  <a:lnTo>
                    <a:pt x="252" y="118"/>
                  </a:lnTo>
                  <a:lnTo>
                    <a:pt x="243" y="124"/>
                  </a:lnTo>
                  <a:lnTo>
                    <a:pt x="229" y="128"/>
                  </a:lnTo>
                  <a:lnTo>
                    <a:pt x="212" y="128"/>
                  </a:lnTo>
                  <a:lnTo>
                    <a:pt x="191" y="128"/>
                  </a:lnTo>
                  <a:lnTo>
                    <a:pt x="172" y="133"/>
                  </a:lnTo>
                  <a:lnTo>
                    <a:pt x="152" y="139"/>
                  </a:lnTo>
                  <a:lnTo>
                    <a:pt x="135" y="150"/>
                  </a:lnTo>
                  <a:lnTo>
                    <a:pt x="121" y="164"/>
                  </a:lnTo>
                  <a:lnTo>
                    <a:pt x="111" y="179"/>
                  </a:lnTo>
                  <a:lnTo>
                    <a:pt x="105" y="196"/>
                  </a:lnTo>
                  <a:lnTo>
                    <a:pt x="106" y="214"/>
                  </a:lnTo>
                  <a:lnTo>
                    <a:pt x="106" y="232"/>
                  </a:lnTo>
                  <a:lnTo>
                    <a:pt x="102" y="245"/>
                  </a:lnTo>
                  <a:lnTo>
                    <a:pt x="91" y="257"/>
                  </a:lnTo>
                  <a:lnTo>
                    <a:pt x="78" y="264"/>
                  </a:lnTo>
                  <a:lnTo>
                    <a:pt x="64" y="268"/>
                  </a:lnTo>
                  <a:lnTo>
                    <a:pt x="47" y="271"/>
                  </a:lnTo>
                  <a:lnTo>
                    <a:pt x="32" y="270"/>
                  </a:lnTo>
                  <a:lnTo>
                    <a:pt x="19" y="265"/>
                  </a:lnTo>
                  <a:lnTo>
                    <a:pt x="14" y="267"/>
                  </a:lnTo>
                  <a:lnTo>
                    <a:pt x="5" y="273"/>
                  </a:lnTo>
                  <a:lnTo>
                    <a:pt x="0" y="282"/>
                  </a:lnTo>
                  <a:lnTo>
                    <a:pt x="9" y="295"/>
                  </a:lnTo>
                  <a:lnTo>
                    <a:pt x="22" y="301"/>
                  </a:lnTo>
                  <a:lnTo>
                    <a:pt x="39" y="303"/>
                  </a:lnTo>
                  <a:lnTo>
                    <a:pt x="60" y="302"/>
                  </a:lnTo>
                  <a:lnTo>
                    <a:pt x="81" y="297"/>
                  </a:lnTo>
                  <a:lnTo>
                    <a:pt x="102" y="289"/>
                  </a:lnTo>
                  <a:lnTo>
                    <a:pt x="119" y="279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3"/>
                  </a:lnTo>
                  <a:lnTo>
                    <a:pt x="140" y="218"/>
                  </a:lnTo>
                  <a:lnTo>
                    <a:pt x="145" y="204"/>
                  </a:lnTo>
                  <a:lnTo>
                    <a:pt x="153" y="191"/>
                  </a:lnTo>
                  <a:lnTo>
                    <a:pt x="163" y="182"/>
                  </a:lnTo>
                  <a:lnTo>
                    <a:pt x="175" y="174"/>
                  </a:lnTo>
                  <a:lnTo>
                    <a:pt x="190" y="169"/>
                  </a:lnTo>
                  <a:lnTo>
                    <a:pt x="206" y="168"/>
                  </a:lnTo>
                  <a:lnTo>
                    <a:pt x="224" y="167"/>
                  </a:lnTo>
                  <a:lnTo>
                    <a:pt x="239" y="165"/>
                  </a:lnTo>
                  <a:lnTo>
                    <a:pt x="251" y="159"/>
                  </a:lnTo>
                  <a:lnTo>
                    <a:pt x="262" y="152"/>
                  </a:lnTo>
                  <a:lnTo>
                    <a:pt x="269" y="143"/>
                  </a:lnTo>
                  <a:lnTo>
                    <a:pt x="274" y="130"/>
                  </a:lnTo>
                  <a:lnTo>
                    <a:pt x="278" y="115"/>
                  </a:lnTo>
                  <a:lnTo>
                    <a:pt x="279" y="98"/>
                  </a:lnTo>
                  <a:lnTo>
                    <a:pt x="280" y="81"/>
                  </a:lnTo>
                  <a:lnTo>
                    <a:pt x="281" y="65"/>
                  </a:lnTo>
                  <a:lnTo>
                    <a:pt x="286" y="53"/>
                  </a:lnTo>
                  <a:lnTo>
                    <a:pt x="290" y="44"/>
                  </a:lnTo>
                  <a:lnTo>
                    <a:pt x="297" y="38"/>
                  </a:lnTo>
                  <a:lnTo>
                    <a:pt x="305" y="36"/>
                  </a:lnTo>
                  <a:lnTo>
                    <a:pt x="316" y="37"/>
                  </a:lnTo>
                  <a:lnTo>
                    <a:pt x="327" y="43"/>
                  </a:lnTo>
                  <a:lnTo>
                    <a:pt x="338" y="47"/>
                  </a:lnTo>
                  <a:lnTo>
                    <a:pt x="343" y="46"/>
                  </a:lnTo>
                  <a:lnTo>
                    <a:pt x="346" y="42"/>
                  </a:lnTo>
                  <a:lnTo>
                    <a:pt x="345" y="33"/>
                  </a:lnTo>
                  <a:lnTo>
                    <a:pt x="340" y="24"/>
                  </a:lnTo>
                  <a:lnTo>
                    <a:pt x="334" y="15"/>
                  </a:lnTo>
                  <a:lnTo>
                    <a:pt x="327" y="7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9" name="Freeform 77"/>
            <p:cNvSpPr>
              <a:spLocks/>
            </p:cNvSpPr>
            <p:nvPr/>
          </p:nvSpPr>
          <p:spPr bwMode="auto">
            <a:xfrm>
              <a:off x="4373" y="758"/>
              <a:ext cx="84" cy="63"/>
            </a:xfrm>
            <a:custGeom>
              <a:avLst/>
              <a:gdLst>
                <a:gd name="T0" fmla="*/ 316 w 345"/>
                <a:gd name="T1" fmla="*/ 2 h 303"/>
                <a:gd name="T2" fmla="*/ 299 w 345"/>
                <a:gd name="T3" fmla="*/ 0 h 303"/>
                <a:gd name="T4" fmla="*/ 276 w 345"/>
                <a:gd name="T5" fmla="*/ 5 h 303"/>
                <a:gd name="T6" fmla="*/ 261 w 345"/>
                <a:gd name="T7" fmla="*/ 25 h 303"/>
                <a:gd name="T8" fmla="*/ 262 w 345"/>
                <a:gd name="T9" fmla="*/ 62 h 303"/>
                <a:gd name="T10" fmla="*/ 261 w 345"/>
                <a:gd name="T11" fmla="*/ 95 h 303"/>
                <a:gd name="T12" fmla="*/ 253 w 345"/>
                <a:gd name="T13" fmla="*/ 117 h 303"/>
                <a:gd name="T14" fmla="*/ 230 w 345"/>
                <a:gd name="T15" fmla="*/ 128 h 303"/>
                <a:gd name="T16" fmla="*/ 192 w 345"/>
                <a:gd name="T17" fmla="*/ 128 h 303"/>
                <a:gd name="T18" fmla="*/ 152 w 345"/>
                <a:gd name="T19" fmla="*/ 139 h 303"/>
                <a:gd name="T20" fmla="*/ 121 w 345"/>
                <a:gd name="T21" fmla="*/ 163 h 303"/>
                <a:gd name="T22" fmla="*/ 105 w 345"/>
                <a:gd name="T23" fmla="*/ 196 h 303"/>
                <a:gd name="T24" fmla="*/ 106 w 345"/>
                <a:gd name="T25" fmla="*/ 231 h 303"/>
                <a:gd name="T26" fmla="*/ 91 w 345"/>
                <a:gd name="T27" fmla="*/ 257 h 303"/>
                <a:gd name="T28" fmla="*/ 64 w 345"/>
                <a:gd name="T29" fmla="*/ 268 h 303"/>
                <a:gd name="T30" fmla="*/ 33 w 345"/>
                <a:gd name="T31" fmla="*/ 269 h 303"/>
                <a:gd name="T32" fmla="*/ 14 w 345"/>
                <a:gd name="T33" fmla="*/ 267 h 303"/>
                <a:gd name="T34" fmla="*/ 0 w 345"/>
                <a:gd name="T35" fmla="*/ 282 h 303"/>
                <a:gd name="T36" fmla="*/ 22 w 345"/>
                <a:gd name="T37" fmla="*/ 300 h 303"/>
                <a:gd name="T38" fmla="*/ 60 w 345"/>
                <a:gd name="T39" fmla="*/ 302 h 303"/>
                <a:gd name="T40" fmla="*/ 102 w 345"/>
                <a:gd name="T41" fmla="*/ 289 h 303"/>
                <a:gd name="T42" fmla="*/ 130 w 345"/>
                <a:gd name="T43" fmla="*/ 266 h 303"/>
                <a:gd name="T44" fmla="*/ 136 w 345"/>
                <a:gd name="T45" fmla="*/ 232 h 303"/>
                <a:gd name="T46" fmla="*/ 145 w 345"/>
                <a:gd name="T47" fmla="*/ 201 h 303"/>
                <a:gd name="T48" fmla="*/ 163 w 345"/>
                <a:gd name="T49" fmla="*/ 177 h 303"/>
                <a:gd name="T50" fmla="*/ 190 w 345"/>
                <a:gd name="T51" fmla="*/ 167 h 303"/>
                <a:gd name="T52" fmla="*/ 224 w 345"/>
                <a:gd name="T53" fmla="*/ 170 h 303"/>
                <a:gd name="T54" fmla="*/ 250 w 345"/>
                <a:gd name="T55" fmla="*/ 163 h 303"/>
                <a:gd name="T56" fmla="*/ 269 w 345"/>
                <a:gd name="T57" fmla="*/ 145 h 303"/>
                <a:gd name="T58" fmla="*/ 278 w 345"/>
                <a:gd name="T59" fmla="*/ 116 h 303"/>
                <a:gd name="T60" fmla="*/ 280 w 345"/>
                <a:gd name="T61" fmla="*/ 80 h 303"/>
                <a:gd name="T62" fmla="*/ 286 w 345"/>
                <a:gd name="T63" fmla="*/ 53 h 303"/>
                <a:gd name="T64" fmla="*/ 297 w 345"/>
                <a:gd name="T65" fmla="*/ 38 h 303"/>
                <a:gd name="T66" fmla="*/ 316 w 345"/>
                <a:gd name="T67" fmla="*/ 37 h 303"/>
                <a:gd name="T68" fmla="*/ 338 w 345"/>
                <a:gd name="T69" fmla="*/ 47 h 303"/>
                <a:gd name="T70" fmla="*/ 345 w 345"/>
                <a:gd name="T71" fmla="*/ 41 h 303"/>
                <a:gd name="T72" fmla="*/ 340 w 345"/>
                <a:gd name="T73" fmla="*/ 25 h 303"/>
                <a:gd name="T74" fmla="*/ 327 w 345"/>
                <a:gd name="T75" fmla="*/ 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5" h="303">
                  <a:moveTo>
                    <a:pt x="318" y="2"/>
                  </a:moveTo>
                  <a:lnTo>
                    <a:pt x="316" y="2"/>
                  </a:lnTo>
                  <a:lnTo>
                    <a:pt x="308" y="1"/>
                  </a:lnTo>
                  <a:lnTo>
                    <a:pt x="299" y="0"/>
                  </a:lnTo>
                  <a:lnTo>
                    <a:pt x="287" y="1"/>
                  </a:lnTo>
                  <a:lnTo>
                    <a:pt x="276" y="5"/>
                  </a:lnTo>
                  <a:lnTo>
                    <a:pt x="266" y="12"/>
                  </a:lnTo>
                  <a:lnTo>
                    <a:pt x="261" y="25"/>
                  </a:lnTo>
                  <a:lnTo>
                    <a:pt x="259" y="42"/>
                  </a:lnTo>
                  <a:lnTo>
                    <a:pt x="262" y="62"/>
                  </a:lnTo>
                  <a:lnTo>
                    <a:pt x="262" y="80"/>
                  </a:lnTo>
                  <a:lnTo>
                    <a:pt x="261" y="95"/>
                  </a:lnTo>
                  <a:lnTo>
                    <a:pt x="258" y="108"/>
                  </a:lnTo>
                  <a:lnTo>
                    <a:pt x="253" y="117"/>
                  </a:lnTo>
                  <a:lnTo>
                    <a:pt x="243" y="124"/>
                  </a:lnTo>
                  <a:lnTo>
                    <a:pt x="230" y="128"/>
                  </a:lnTo>
                  <a:lnTo>
                    <a:pt x="212" y="128"/>
                  </a:lnTo>
                  <a:lnTo>
                    <a:pt x="192" y="128"/>
                  </a:lnTo>
                  <a:lnTo>
                    <a:pt x="172" y="132"/>
                  </a:lnTo>
                  <a:lnTo>
                    <a:pt x="152" y="139"/>
                  </a:lnTo>
                  <a:lnTo>
                    <a:pt x="135" y="149"/>
                  </a:lnTo>
                  <a:lnTo>
                    <a:pt x="121" y="163"/>
                  </a:lnTo>
                  <a:lnTo>
                    <a:pt x="111" y="178"/>
                  </a:lnTo>
                  <a:lnTo>
                    <a:pt x="105" y="196"/>
                  </a:lnTo>
                  <a:lnTo>
                    <a:pt x="106" y="214"/>
                  </a:lnTo>
                  <a:lnTo>
                    <a:pt x="106" y="231"/>
                  </a:lnTo>
                  <a:lnTo>
                    <a:pt x="102" y="245"/>
                  </a:lnTo>
                  <a:lnTo>
                    <a:pt x="91" y="257"/>
                  </a:lnTo>
                  <a:lnTo>
                    <a:pt x="79" y="264"/>
                  </a:lnTo>
                  <a:lnTo>
                    <a:pt x="64" y="268"/>
                  </a:lnTo>
                  <a:lnTo>
                    <a:pt x="48" y="270"/>
                  </a:lnTo>
                  <a:lnTo>
                    <a:pt x="33" y="269"/>
                  </a:lnTo>
                  <a:lnTo>
                    <a:pt x="19" y="265"/>
                  </a:lnTo>
                  <a:lnTo>
                    <a:pt x="14" y="267"/>
                  </a:lnTo>
                  <a:lnTo>
                    <a:pt x="5" y="273"/>
                  </a:lnTo>
                  <a:lnTo>
                    <a:pt x="0" y="282"/>
                  </a:lnTo>
                  <a:lnTo>
                    <a:pt x="10" y="295"/>
                  </a:lnTo>
                  <a:lnTo>
                    <a:pt x="22" y="300"/>
                  </a:lnTo>
                  <a:lnTo>
                    <a:pt x="40" y="303"/>
                  </a:lnTo>
                  <a:lnTo>
                    <a:pt x="60" y="302"/>
                  </a:lnTo>
                  <a:lnTo>
                    <a:pt x="81" y="297"/>
                  </a:lnTo>
                  <a:lnTo>
                    <a:pt x="102" y="289"/>
                  </a:lnTo>
                  <a:lnTo>
                    <a:pt x="119" y="278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2"/>
                  </a:lnTo>
                  <a:lnTo>
                    <a:pt x="140" y="216"/>
                  </a:lnTo>
                  <a:lnTo>
                    <a:pt x="145" y="201"/>
                  </a:lnTo>
                  <a:lnTo>
                    <a:pt x="154" y="187"/>
                  </a:lnTo>
                  <a:lnTo>
                    <a:pt x="163" y="177"/>
                  </a:lnTo>
                  <a:lnTo>
                    <a:pt x="175" y="170"/>
                  </a:lnTo>
                  <a:lnTo>
                    <a:pt x="190" y="167"/>
                  </a:lnTo>
                  <a:lnTo>
                    <a:pt x="206" y="168"/>
                  </a:lnTo>
                  <a:lnTo>
                    <a:pt x="224" y="170"/>
                  </a:lnTo>
                  <a:lnTo>
                    <a:pt x="239" y="168"/>
                  </a:lnTo>
                  <a:lnTo>
                    <a:pt x="250" y="163"/>
                  </a:lnTo>
                  <a:lnTo>
                    <a:pt x="261" y="155"/>
                  </a:lnTo>
                  <a:lnTo>
                    <a:pt x="269" y="145"/>
                  </a:lnTo>
                  <a:lnTo>
                    <a:pt x="274" y="131"/>
                  </a:lnTo>
                  <a:lnTo>
                    <a:pt x="278" y="116"/>
                  </a:lnTo>
                  <a:lnTo>
                    <a:pt x="279" y="98"/>
                  </a:lnTo>
                  <a:lnTo>
                    <a:pt x="280" y="80"/>
                  </a:lnTo>
                  <a:lnTo>
                    <a:pt x="281" y="64"/>
                  </a:lnTo>
                  <a:lnTo>
                    <a:pt x="286" y="53"/>
                  </a:lnTo>
                  <a:lnTo>
                    <a:pt x="291" y="43"/>
                  </a:lnTo>
                  <a:lnTo>
                    <a:pt x="297" y="38"/>
                  </a:lnTo>
                  <a:lnTo>
                    <a:pt x="306" y="35"/>
                  </a:lnTo>
                  <a:lnTo>
                    <a:pt x="316" y="37"/>
                  </a:lnTo>
                  <a:lnTo>
                    <a:pt x="327" y="42"/>
                  </a:lnTo>
                  <a:lnTo>
                    <a:pt x="338" y="47"/>
                  </a:lnTo>
                  <a:lnTo>
                    <a:pt x="344" y="46"/>
                  </a:lnTo>
                  <a:lnTo>
                    <a:pt x="345" y="41"/>
                  </a:lnTo>
                  <a:lnTo>
                    <a:pt x="344" y="33"/>
                  </a:lnTo>
                  <a:lnTo>
                    <a:pt x="340" y="25"/>
                  </a:lnTo>
                  <a:lnTo>
                    <a:pt x="334" y="16"/>
                  </a:lnTo>
                  <a:lnTo>
                    <a:pt x="327" y="8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0" name="Freeform 78"/>
            <p:cNvSpPr>
              <a:spLocks/>
            </p:cNvSpPr>
            <p:nvPr/>
          </p:nvSpPr>
          <p:spPr bwMode="auto">
            <a:xfrm>
              <a:off x="4248" y="763"/>
              <a:ext cx="31" cy="23"/>
            </a:xfrm>
            <a:custGeom>
              <a:avLst/>
              <a:gdLst>
                <a:gd name="T0" fmla="*/ 3 w 127"/>
                <a:gd name="T1" fmla="*/ 76 h 109"/>
                <a:gd name="T2" fmla="*/ 5 w 127"/>
                <a:gd name="T3" fmla="*/ 75 h 109"/>
                <a:gd name="T4" fmla="*/ 12 w 127"/>
                <a:gd name="T5" fmla="*/ 71 h 109"/>
                <a:gd name="T6" fmla="*/ 22 w 127"/>
                <a:gd name="T7" fmla="*/ 65 h 109"/>
                <a:gd name="T8" fmla="*/ 34 w 127"/>
                <a:gd name="T9" fmla="*/ 57 h 109"/>
                <a:gd name="T10" fmla="*/ 47 w 127"/>
                <a:gd name="T11" fmla="*/ 49 h 109"/>
                <a:gd name="T12" fmla="*/ 60 w 127"/>
                <a:gd name="T13" fmla="*/ 39 h 109"/>
                <a:gd name="T14" fmla="*/ 72 w 127"/>
                <a:gd name="T15" fmla="*/ 27 h 109"/>
                <a:gd name="T16" fmla="*/ 82 w 127"/>
                <a:gd name="T17" fmla="*/ 15 h 109"/>
                <a:gd name="T18" fmla="*/ 91 w 127"/>
                <a:gd name="T19" fmla="*/ 4 h 109"/>
                <a:gd name="T20" fmla="*/ 102 w 127"/>
                <a:gd name="T21" fmla="*/ 0 h 109"/>
                <a:gd name="T22" fmla="*/ 111 w 127"/>
                <a:gd name="T23" fmla="*/ 0 h 109"/>
                <a:gd name="T24" fmla="*/ 120 w 127"/>
                <a:gd name="T25" fmla="*/ 3 h 109"/>
                <a:gd name="T26" fmla="*/ 126 w 127"/>
                <a:gd name="T27" fmla="*/ 10 h 109"/>
                <a:gd name="T28" fmla="*/ 127 w 127"/>
                <a:gd name="T29" fmla="*/ 19 h 109"/>
                <a:gd name="T30" fmla="*/ 125 w 127"/>
                <a:gd name="T31" fmla="*/ 30 h 109"/>
                <a:gd name="T32" fmla="*/ 116 w 127"/>
                <a:gd name="T33" fmla="*/ 42 h 109"/>
                <a:gd name="T34" fmla="*/ 103 w 127"/>
                <a:gd name="T35" fmla="*/ 55 h 109"/>
                <a:gd name="T36" fmla="*/ 91 w 127"/>
                <a:gd name="T37" fmla="*/ 67 h 109"/>
                <a:gd name="T38" fmla="*/ 80 w 127"/>
                <a:gd name="T39" fmla="*/ 78 h 109"/>
                <a:gd name="T40" fmla="*/ 68 w 127"/>
                <a:gd name="T41" fmla="*/ 88 h 109"/>
                <a:gd name="T42" fmla="*/ 58 w 127"/>
                <a:gd name="T43" fmla="*/ 97 h 109"/>
                <a:gd name="T44" fmla="*/ 47 w 127"/>
                <a:gd name="T45" fmla="*/ 103 h 109"/>
                <a:gd name="T46" fmla="*/ 36 w 127"/>
                <a:gd name="T47" fmla="*/ 108 h 109"/>
                <a:gd name="T48" fmla="*/ 26 w 127"/>
                <a:gd name="T49" fmla="*/ 109 h 109"/>
                <a:gd name="T50" fmla="*/ 10 w 127"/>
                <a:gd name="T51" fmla="*/ 107 h 109"/>
                <a:gd name="T52" fmla="*/ 2 w 127"/>
                <a:gd name="T53" fmla="*/ 101 h 109"/>
                <a:gd name="T54" fmla="*/ 0 w 127"/>
                <a:gd name="T55" fmla="*/ 91 h 109"/>
                <a:gd name="T56" fmla="*/ 3 w 127"/>
                <a:gd name="T57" fmla="*/ 7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109">
                  <a:moveTo>
                    <a:pt x="3" y="76"/>
                  </a:moveTo>
                  <a:lnTo>
                    <a:pt x="5" y="75"/>
                  </a:lnTo>
                  <a:lnTo>
                    <a:pt x="12" y="71"/>
                  </a:lnTo>
                  <a:lnTo>
                    <a:pt x="22" y="65"/>
                  </a:lnTo>
                  <a:lnTo>
                    <a:pt x="34" y="57"/>
                  </a:lnTo>
                  <a:lnTo>
                    <a:pt x="47" y="49"/>
                  </a:lnTo>
                  <a:lnTo>
                    <a:pt x="60" y="39"/>
                  </a:lnTo>
                  <a:lnTo>
                    <a:pt x="72" y="27"/>
                  </a:lnTo>
                  <a:lnTo>
                    <a:pt x="82" y="15"/>
                  </a:lnTo>
                  <a:lnTo>
                    <a:pt x="91" y="4"/>
                  </a:lnTo>
                  <a:lnTo>
                    <a:pt x="102" y="0"/>
                  </a:lnTo>
                  <a:lnTo>
                    <a:pt x="111" y="0"/>
                  </a:lnTo>
                  <a:lnTo>
                    <a:pt x="120" y="3"/>
                  </a:lnTo>
                  <a:lnTo>
                    <a:pt x="126" y="10"/>
                  </a:lnTo>
                  <a:lnTo>
                    <a:pt x="127" y="19"/>
                  </a:lnTo>
                  <a:lnTo>
                    <a:pt x="125" y="30"/>
                  </a:lnTo>
                  <a:lnTo>
                    <a:pt x="116" y="42"/>
                  </a:lnTo>
                  <a:lnTo>
                    <a:pt x="103" y="55"/>
                  </a:lnTo>
                  <a:lnTo>
                    <a:pt x="91" y="67"/>
                  </a:lnTo>
                  <a:lnTo>
                    <a:pt x="80" y="78"/>
                  </a:lnTo>
                  <a:lnTo>
                    <a:pt x="68" y="88"/>
                  </a:lnTo>
                  <a:lnTo>
                    <a:pt x="58" y="97"/>
                  </a:lnTo>
                  <a:lnTo>
                    <a:pt x="47" y="103"/>
                  </a:lnTo>
                  <a:lnTo>
                    <a:pt x="36" y="108"/>
                  </a:lnTo>
                  <a:lnTo>
                    <a:pt x="26" y="109"/>
                  </a:lnTo>
                  <a:lnTo>
                    <a:pt x="10" y="107"/>
                  </a:lnTo>
                  <a:lnTo>
                    <a:pt x="2" y="101"/>
                  </a:lnTo>
                  <a:lnTo>
                    <a:pt x="0" y="91"/>
                  </a:lnTo>
                  <a:lnTo>
                    <a:pt x="3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1" name="Freeform 79"/>
            <p:cNvSpPr>
              <a:spLocks/>
            </p:cNvSpPr>
            <p:nvPr/>
          </p:nvSpPr>
          <p:spPr bwMode="auto">
            <a:xfrm>
              <a:off x="4262" y="774"/>
              <a:ext cx="31" cy="22"/>
            </a:xfrm>
            <a:custGeom>
              <a:avLst/>
              <a:gdLst>
                <a:gd name="T0" fmla="*/ 2 w 127"/>
                <a:gd name="T1" fmla="*/ 76 h 110"/>
                <a:gd name="T2" fmla="*/ 4 w 127"/>
                <a:gd name="T3" fmla="*/ 75 h 110"/>
                <a:gd name="T4" fmla="*/ 11 w 127"/>
                <a:gd name="T5" fmla="*/ 72 h 110"/>
                <a:gd name="T6" fmla="*/ 22 w 127"/>
                <a:gd name="T7" fmla="*/ 66 h 110"/>
                <a:gd name="T8" fmla="*/ 33 w 127"/>
                <a:gd name="T9" fmla="*/ 58 h 110"/>
                <a:gd name="T10" fmla="*/ 46 w 127"/>
                <a:gd name="T11" fmla="*/ 49 h 110"/>
                <a:gd name="T12" fmla="*/ 59 w 127"/>
                <a:gd name="T13" fmla="*/ 38 h 110"/>
                <a:gd name="T14" fmla="*/ 71 w 127"/>
                <a:gd name="T15" fmla="*/ 27 h 110"/>
                <a:gd name="T16" fmla="*/ 80 w 127"/>
                <a:gd name="T17" fmla="*/ 14 h 110"/>
                <a:gd name="T18" fmla="*/ 90 w 127"/>
                <a:gd name="T19" fmla="*/ 5 h 110"/>
                <a:gd name="T20" fmla="*/ 100 w 127"/>
                <a:gd name="T21" fmla="*/ 0 h 110"/>
                <a:gd name="T22" fmla="*/ 110 w 127"/>
                <a:gd name="T23" fmla="*/ 0 h 110"/>
                <a:gd name="T24" fmla="*/ 118 w 127"/>
                <a:gd name="T25" fmla="*/ 4 h 110"/>
                <a:gd name="T26" fmla="*/ 125 w 127"/>
                <a:gd name="T27" fmla="*/ 11 h 110"/>
                <a:gd name="T28" fmla="*/ 127 w 127"/>
                <a:gd name="T29" fmla="*/ 20 h 110"/>
                <a:gd name="T30" fmla="*/ 124 w 127"/>
                <a:gd name="T31" fmla="*/ 30 h 110"/>
                <a:gd name="T32" fmla="*/ 115 w 127"/>
                <a:gd name="T33" fmla="*/ 43 h 110"/>
                <a:gd name="T34" fmla="*/ 102 w 127"/>
                <a:gd name="T35" fmla="*/ 56 h 110"/>
                <a:gd name="T36" fmla="*/ 91 w 127"/>
                <a:gd name="T37" fmla="*/ 67 h 110"/>
                <a:gd name="T38" fmla="*/ 78 w 127"/>
                <a:gd name="T39" fmla="*/ 79 h 110"/>
                <a:gd name="T40" fmla="*/ 68 w 127"/>
                <a:gd name="T41" fmla="*/ 89 h 110"/>
                <a:gd name="T42" fmla="*/ 56 w 127"/>
                <a:gd name="T43" fmla="*/ 97 h 110"/>
                <a:gd name="T44" fmla="*/ 46 w 127"/>
                <a:gd name="T45" fmla="*/ 104 h 110"/>
                <a:gd name="T46" fmla="*/ 36 w 127"/>
                <a:gd name="T47" fmla="*/ 109 h 110"/>
                <a:gd name="T48" fmla="*/ 25 w 127"/>
                <a:gd name="T49" fmla="*/ 110 h 110"/>
                <a:gd name="T50" fmla="*/ 9 w 127"/>
                <a:gd name="T51" fmla="*/ 108 h 110"/>
                <a:gd name="T52" fmla="*/ 1 w 127"/>
                <a:gd name="T53" fmla="*/ 102 h 110"/>
                <a:gd name="T54" fmla="*/ 0 w 127"/>
                <a:gd name="T55" fmla="*/ 91 h 110"/>
                <a:gd name="T56" fmla="*/ 2 w 127"/>
                <a:gd name="T57" fmla="*/ 7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110">
                  <a:moveTo>
                    <a:pt x="2" y="76"/>
                  </a:moveTo>
                  <a:lnTo>
                    <a:pt x="4" y="75"/>
                  </a:lnTo>
                  <a:lnTo>
                    <a:pt x="11" y="72"/>
                  </a:lnTo>
                  <a:lnTo>
                    <a:pt x="22" y="66"/>
                  </a:lnTo>
                  <a:lnTo>
                    <a:pt x="33" y="58"/>
                  </a:lnTo>
                  <a:lnTo>
                    <a:pt x="46" y="49"/>
                  </a:lnTo>
                  <a:lnTo>
                    <a:pt x="59" y="38"/>
                  </a:lnTo>
                  <a:lnTo>
                    <a:pt x="71" y="27"/>
                  </a:lnTo>
                  <a:lnTo>
                    <a:pt x="80" y="14"/>
                  </a:lnTo>
                  <a:lnTo>
                    <a:pt x="90" y="5"/>
                  </a:lnTo>
                  <a:lnTo>
                    <a:pt x="100" y="0"/>
                  </a:lnTo>
                  <a:lnTo>
                    <a:pt x="110" y="0"/>
                  </a:lnTo>
                  <a:lnTo>
                    <a:pt x="118" y="4"/>
                  </a:lnTo>
                  <a:lnTo>
                    <a:pt x="125" y="11"/>
                  </a:lnTo>
                  <a:lnTo>
                    <a:pt x="127" y="20"/>
                  </a:lnTo>
                  <a:lnTo>
                    <a:pt x="124" y="30"/>
                  </a:lnTo>
                  <a:lnTo>
                    <a:pt x="115" y="43"/>
                  </a:lnTo>
                  <a:lnTo>
                    <a:pt x="102" y="56"/>
                  </a:lnTo>
                  <a:lnTo>
                    <a:pt x="91" y="67"/>
                  </a:lnTo>
                  <a:lnTo>
                    <a:pt x="78" y="79"/>
                  </a:lnTo>
                  <a:lnTo>
                    <a:pt x="68" y="89"/>
                  </a:lnTo>
                  <a:lnTo>
                    <a:pt x="56" y="97"/>
                  </a:lnTo>
                  <a:lnTo>
                    <a:pt x="46" y="104"/>
                  </a:lnTo>
                  <a:lnTo>
                    <a:pt x="36" y="109"/>
                  </a:lnTo>
                  <a:lnTo>
                    <a:pt x="25" y="110"/>
                  </a:lnTo>
                  <a:lnTo>
                    <a:pt x="9" y="108"/>
                  </a:lnTo>
                  <a:lnTo>
                    <a:pt x="1" y="102"/>
                  </a:lnTo>
                  <a:lnTo>
                    <a:pt x="0" y="91"/>
                  </a:lnTo>
                  <a:lnTo>
                    <a:pt x="2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2" name="Freeform 80"/>
            <p:cNvSpPr>
              <a:spLocks/>
            </p:cNvSpPr>
            <p:nvPr/>
          </p:nvSpPr>
          <p:spPr bwMode="auto">
            <a:xfrm>
              <a:off x="4276" y="784"/>
              <a:ext cx="30" cy="23"/>
            </a:xfrm>
            <a:custGeom>
              <a:avLst/>
              <a:gdLst>
                <a:gd name="T0" fmla="*/ 4 w 128"/>
                <a:gd name="T1" fmla="*/ 77 h 111"/>
                <a:gd name="T2" fmla="*/ 6 w 128"/>
                <a:gd name="T3" fmla="*/ 76 h 111"/>
                <a:gd name="T4" fmla="*/ 13 w 128"/>
                <a:gd name="T5" fmla="*/ 73 h 111"/>
                <a:gd name="T6" fmla="*/ 23 w 128"/>
                <a:gd name="T7" fmla="*/ 67 h 111"/>
                <a:gd name="T8" fmla="*/ 35 w 128"/>
                <a:gd name="T9" fmla="*/ 59 h 111"/>
                <a:gd name="T10" fmla="*/ 47 w 128"/>
                <a:gd name="T11" fmla="*/ 50 h 111"/>
                <a:gd name="T12" fmla="*/ 60 w 128"/>
                <a:gd name="T13" fmla="*/ 39 h 111"/>
                <a:gd name="T14" fmla="*/ 73 w 128"/>
                <a:gd name="T15" fmla="*/ 28 h 111"/>
                <a:gd name="T16" fmla="*/ 82 w 128"/>
                <a:gd name="T17" fmla="*/ 15 h 111"/>
                <a:gd name="T18" fmla="*/ 91 w 128"/>
                <a:gd name="T19" fmla="*/ 6 h 111"/>
                <a:gd name="T20" fmla="*/ 102 w 128"/>
                <a:gd name="T21" fmla="*/ 0 h 111"/>
                <a:gd name="T22" fmla="*/ 112 w 128"/>
                <a:gd name="T23" fmla="*/ 0 h 111"/>
                <a:gd name="T24" fmla="*/ 120 w 128"/>
                <a:gd name="T25" fmla="*/ 3 h 111"/>
                <a:gd name="T26" fmla="*/ 126 w 128"/>
                <a:gd name="T27" fmla="*/ 10 h 111"/>
                <a:gd name="T28" fmla="*/ 128 w 128"/>
                <a:gd name="T29" fmla="*/ 20 h 111"/>
                <a:gd name="T30" fmla="*/ 125 w 128"/>
                <a:gd name="T31" fmla="*/ 31 h 111"/>
                <a:gd name="T32" fmla="*/ 115 w 128"/>
                <a:gd name="T33" fmla="*/ 44 h 111"/>
                <a:gd name="T34" fmla="*/ 103 w 128"/>
                <a:gd name="T35" fmla="*/ 56 h 111"/>
                <a:gd name="T36" fmla="*/ 91 w 128"/>
                <a:gd name="T37" fmla="*/ 68 h 111"/>
                <a:gd name="T38" fmla="*/ 80 w 128"/>
                <a:gd name="T39" fmla="*/ 79 h 111"/>
                <a:gd name="T40" fmla="*/ 69 w 128"/>
                <a:gd name="T41" fmla="*/ 90 h 111"/>
                <a:gd name="T42" fmla="*/ 58 w 128"/>
                <a:gd name="T43" fmla="*/ 98 h 111"/>
                <a:gd name="T44" fmla="*/ 47 w 128"/>
                <a:gd name="T45" fmla="*/ 105 h 111"/>
                <a:gd name="T46" fmla="*/ 36 w 128"/>
                <a:gd name="T47" fmla="*/ 109 h 111"/>
                <a:gd name="T48" fmla="*/ 25 w 128"/>
                <a:gd name="T49" fmla="*/ 111 h 111"/>
                <a:gd name="T50" fmla="*/ 9 w 128"/>
                <a:gd name="T51" fmla="*/ 108 h 111"/>
                <a:gd name="T52" fmla="*/ 2 w 128"/>
                <a:gd name="T53" fmla="*/ 102 h 111"/>
                <a:gd name="T54" fmla="*/ 0 w 128"/>
                <a:gd name="T55" fmla="*/ 92 h 111"/>
                <a:gd name="T56" fmla="*/ 4 w 128"/>
                <a:gd name="T57" fmla="*/ 7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8" h="111">
                  <a:moveTo>
                    <a:pt x="4" y="77"/>
                  </a:moveTo>
                  <a:lnTo>
                    <a:pt x="6" y="76"/>
                  </a:lnTo>
                  <a:lnTo>
                    <a:pt x="13" y="73"/>
                  </a:lnTo>
                  <a:lnTo>
                    <a:pt x="23" y="67"/>
                  </a:lnTo>
                  <a:lnTo>
                    <a:pt x="35" y="59"/>
                  </a:lnTo>
                  <a:lnTo>
                    <a:pt x="47" y="50"/>
                  </a:lnTo>
                  <a:lnTo>
                    <a:pt x="60" y="39"/>
                  </a:lnTo>
                  <a:lnTo>
                    <a:pt x="73" y="28"/>
                  </a:lnTo>
                  <a:lnTo>
                    <a:pt x="82" y="15"/>
                  </a:lnTo>
                  <a:lnTo>
                    <a:pt x="91" y="6"/>
                  </a:lnTo>
                  <a:lnTo>
                    <a:pt x="102" y="0"/>
                  </a:lnTo>
                  <a:lnTo>
                    <a:pt x="112" y="0"/>
                  </a:lnTo>
                  <a:lnTo>
                    <a:pt x="120" y="3"/>
                  </a:lnTo>
                  <a:lnTo>
                    <a:pt x="126" y="10"/>
                  </a:lnTo>
                  <a:lnTo>
                    <a:pt x="128" y="20"/>
                  </a:lnTo>
                  <a:lnTo>
                    <a:pt x="125" y="31"/>
                  </a:lnTo>
                  <a:lnTo>
                    <a:pt x="115" y="44"/>
                  </a:lnTo>
                  <a:lnTo>
                    <a:pt x="103" y="56"/>
                  </a:lnTo>
                  <a:lnTo>
                    <a:pt x="91" y="68"/>
                  </a:lnTo>
                  <a:lnTo>
                    <a:pt x="80" y="79"/>
                  </a:lnTo>
                  <a:lnTo>
                    <a:pt x="69" y="90"/>
                  </a:lnTo>
                  <a:lnTo>
                    <a:pt x="58" y="98"/>
                  </a:lnTo>
                  <a:lnTo>
                    <a:pt x="47" y="105"/>
                  </a:lnTo>
                  <a:lnTo>
                    <a:pt x="36" y="109"/>
                  </a:lnTo>
                  <a:lnTo>
                    <a:pt x="25" y="111"/>
                  </a:lnTo>
                  <a:lnTo>
                    <a:pt x="9" y="108"/>
                  </a:lnTo>
                  <a:lnTo>
                    <a:pt x="2" y="102"/>
                  </a:lnTo>
                  <a:lnTo>
                    <a:pt x="0" y="92"/>
                  </a:lnTo>
                  <a:lnTo>
                    <a:pt x="4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9233" name="Picture 81" descr="square_kno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938" y="2857500"/>
            <a:ext cx="611187" cy="406400"/>
          </a:xfrm>
          <a:prstGeom prst="rect">
            <a:avLst/>
          </a:prstGeom>
          <a:noFill/>
          <a:effectLst>
            <a:outerShdw blurRad="63500" dist="107763" dir="81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234" name="AutoShape 82"/>
          <p:cNvSpPr>
            <a:spLocks noChangeArrowheads="1"/>
          </p:cNvSpPr>
          <p:nvPr/>
        </p:nvSpPr>
        <p:spPr bwMode="auto">
          <a:xfrm>
            <a:off x="1868488" y="2970213"/>
            <a:ext cx="407987" cy="298450"/>
          </a:xfrm>
          <a:prstGeom prst="rightArrow">
            <a:avLst>
              <a:gd name="adj1" fmla="val 50000"/>
              <a:gd name="adj2" fmla="val 74680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35" name="AutoShape 83"/>
          <p:cNvSpPr>
            <a:spLocks noChangeArrowheads="1"/>
          </p:cNvSpPr>
          <p:nvPr/>
        </p:nvSpPr>
        <p:spPr bwMode="auto">
          <a:xfrm>
            <a:off x="3335338" y="2970213"/>
            <a:ext cx="406400" cy="298450"/>
          </a:xfrm>
          <a:prstGeom prst="rightArrow">
            <a:avLst>
              <a:gd name="adj1" fmla="val 50000"/>
              <a:gd name="adj2" fmla="val 74389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37" name="AutoShape 85"/>
          <p:cNvSpPr>
            <a:spLocks noChangeArrowheads="1"/>
          </p:cNvSpPr>
          <p:nvPr/>
        </p:nvSpPr>
        <p:spPr bwMode="auto">
          <a:xfrm>
            <a:off x="2257425" y="4205288"/>
            <a:ext cx="1065213" cy="766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38" name="AutoShape 86"/>
          <p:cNvSpPr>
            <a:spLocks noChangeArrowheads="1"/>
          </p:cNvSpPr>
          <p:nvPr/>
        </p:nvSpPr>
        <p:spPr bwMode="auto">
          <a:xfrm>
            <a:off x="431800" y="4448175"/>
            <a:ext cx="366713" cy="298450"/>
          </a:xfrm>
          <a:prstGeom prst="rightArrow">
            <a:avLst>
              <a:gd name="adj1" fmla="val 50000"/>
              <a:gd name="adj2" fmla="val 67125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39" name="AutoShape 87"/>
          <p:cNvSpPr>
            <a:spLocks noChangeArrowheads="1"/>
          </p:cNvSpPr>
          <p:nvPr/>
        </p:nvSpPr>
        <p:spPr bwMode="auto">
          <a:xfrm>
            <a:off x="3722688" y="4232275"/>
            <a:ext cx="1065212" cy="7667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40" name="AutoShape 88"/>
          <p:cNvSpPr>
            <a:spLocks noChangeArrowheads="1"/>
          </p:cNvSpPr>
          <p:nvPr/>
        </p:nvSpPr>
        <p:spPr bwMode="auto">
          <a:xfrm>
            <a:off x="798513" y="4232275"/>
            <a:ext cx="1065212" cy="7667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9241" name="Picture 89" descr="MCj031209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1000">
            <a:off x="2600325" y="4395788"/>
            <a:ext cx="323850" cy="342900"/>
          </a:xfrm>
          <a:prstGeom prst="rect">
            <a:avLst/>
          </a:prstGeom>
          <a:noFill/>
          <a:effectLst>
            <a:outerShdw blurRad="63500" dist="107763" dir="81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242" name="Group 90"/>
          <p:cNvGrpSpPr>
            <a:grpSpLocks/>
          </p:cNvGrpSpPr>
          <p:nvPr/>
        </p:nvGrpSpPr>
        <p:grpSpPr bwMode="auto">
          <a:xfrm>
            <a:off x="960438" y="4424363"/>
            <a:ext cx="633412" cy="323850"/>
            <a:chOff x="4184" y="582"/>
            <a:chExt cx="528" cy="388"/>
          </a:xfrm>
        </p:grpSpPr>
        <p:sp>
          <p:nvSpPr>
            <p:cNvPr id="49243" name="Freeform 91"/>
            <p:cNvSpPr>
              <a:spLocks/>
            </p:cNvSpPr>
            <p:nvPr/>
          </p:nvSpPr>
          <p:spPr bwMode="auto">
            <a:xfrm>
              <a:off x="4599" y="710"/>
              <a:ext cx="113" cy="233"/>
            </a:xfrm>
            <a:custGeom>
              <a:avLst/>
              <a:gdLst>
                <a:gd name="T0" fmla="*/ 423 w 461"/>
                <a:gd name="T1" fmla="*/ 707 h 1124"/>
                <a:gd name="T2" fmla="*/ 361 w 461"/>
                <a:gd name="T3" fmla="*/ 578 h 1124"/>
                <a:gd name="T4" fmla="*/ 317 w 461"/>
                <a:gd name="T5" fmla="*/ 447 h 1124"/>
                <a:gd name="T6" fmla="*/ 288 w 461"/>
                <a:gd name="T7" fmla="*/ 321 h 1124"/>
                <a:gd name="T8" fmla="*/ 271 w 461"/>
                <a:gd name="T9" fmla="*/ 209 h 1124"/>
                <a:gd name="T10" fmla="*/ 262 w 461"/>
                <a:gd name="T11" fmla="*/ 113 h 1124"/>
                <a:gd name="T12" fmla="*/ 259 w 461"/>
                <a:gd name="T13" fmla="*/ 43 h 1124"/>
                <a:gd name="T14" fmla="*/ 259 w 461"/>
                <a:gd name="T15" fmla="*/ 5 h 1124"/>
                <a:gd name="T16" fmla="*/ 247 w 461"/>
                <a:gd name="T17" fmla="*/ 10 h 1124"/>
                <a:gd name="T18" fmla="*/ 221 w 461"/>
                <a:gd name="T19" fmla="*/ 32 h 1124"/>
                <a:gd name="T20" fmla="*/ 194 w 461"/>
                <a:gd name="T21" fmla="*/ 53 h 1124"/>
                <a:gd name="T22" fmla="*/ 166 w 461"/>
                <a:gd name="T23" fmla="*/ 73 h 1124"/>
                <a:gd name="T24" fmla="*/ 137 w 461"/>
                <a:gd name="T25" fmla="*/ 92 h 1124"/>
                <a:gd name="T26" fmla="*/ 107 w 461"/>
                <a:gd name="T27" fmla="*/ 112 h 1124"/>
                <a:gd name="T28" fmla="*/ 76 w 461"/>
                <a:gd name="T29" fmla="*/ 129 h 1124"/>
                <a:gd name="T30" fmla="*/ 45 w 461"/>
                <a:gd name="T31" fmla="*/ 147 h 1124"/>
                <a:gd name="T32" fmla="*/ 56 w 461"/>
                <a:gd name="T33" fmla="*/ 207 h 1124"/>
                <a:gd name="T34" fmla="*/ 99 w 461"/>
                <a:gd name="T35" fmla="*/ 318 h 1124"/>
                <a:gd name="T36" fmla="*/ 129 w 461"/>
                <a:gd name="T37" fmla="*/ 433 h 1124"/>
                <a:gd name="T38" fmla="*/ 144 w 461"/>
                <a:gd name="T39" fmla="*/ 554 h 1124"/>
                <a:gd name="T40" fmla="*/ 144 w 461"/>
                <a:gd name="T41" fmla="*/ 685 h 1124"/>
                <a:gd name="T42" fmla="*/ 125 w 461"/>
                <a:gd name="T43" fmla="*/ 820 h 1124"/>
                <a:gd name="T44" fmla="*/ 87 w 461"/>
                <a:gd name="T45" fmla="*/ 948 h 1124"/>
                <a:gd name="T46" fmla="*/ 33 w 461"/>
                <a:gd name="T47" fmla="*/ 1068 h 1124"/>
                <a:gd name="T48" fmla="*/ 64 w 461"/>
                <a:gd name="T49" fmla="*/ 1097 h 1124"/>
                <a:gd name="T50" fmla="*/ 173 w 461"/>
                <a:gd name="T51" fmla="*/ 1038 h 1124"/>
                <a:gd name="T52" fmla="*/ 262 w 461"/>
                <a:gd name="T53" fmla="*/ 978 h 1124"/>
                <a:gd name="T54" fmla="*/ 333 w 461"/>
                <a:gd name="T55" fmla="*/ 919 h 1124"/>
                <a:gd name="T56" fmla="*/ 386 w 461"/>
                <a:gd name="T57" fmla="*/ 867 h 1124"/>
                <a:gd name="T58" fmla="*/ 424 w 461"/>
                <a:gd name="T59" fmla="*/ 822 h 1124"/>
                <a:gd name="T60" fmla="*/ 448 w 461"/>
                <a:gd name="T61" fmla="*/ 790 h 1124"/>
                <a:gd name="T62" fmla="*/ 460 w 461"/>
                <a:gd name="T63" fmla="*/ 772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1" h="1124">
                  <a:moveTo>
                    <a:pt x="461" y="770"/>
                  </a:moveTo>
                  <a:lnTo>
                    <a:pt x="423" y="707"/>
                  </a:lnTo>
                  <a:lnTo>
                    <a:pt x="390" y="643"/>
                  </a:lnTo>
                  <a:lnTo>
                    <a:pt x="361" y="578"/>
                  </a:lnTo>
                  <a:lnTo>
                    <a:pt x="338" y="513"/>
                  </a:lnTo>
                  <a:lnTo>
                    <a:pt x="317" y="447"/>
                  </a:lnTo>
                  <a:lnTo>
                    <a:pt x="301" y="384"/>
                  </a:lnTo>
                  <a:lnTo>
                    <a:pt x="288" y="321"/>
                  </a:lnTo>
                  <a:lnTo>
                    <a:pt x="278" y="263"/>
                  </a:lnTo>
                  <a:lnTo>
                    <a:pt x="271" y="209"/>
                  </a:lnTo>
                  <a:lnTo>
                    <a:pt x="265" y="158"/>
                  </a:lnTo>
                  <a:lnTo>
                    <a:pt x="262" y="113"/>
                  </a:lnTo>
                  <a:lnTo>
                    <a:pt x="261" y="75"/>
                  </a:lnTo>
                  <a:lnTo>
                    <a:pt x="259" y="43"/>
                  </a:lnTo>
                  <a:lnTo>
                    <a:pt x="259" y="20"/>
                  </a:lnTo>
                  <a:lnTo>
                    <a:pt x="259" y="5"/>
                  </a:lnTo>
                  <a:lnTo>
                    <a:pt x="259" y="0"/>
                  </a:lnTo>
                  <a:lnTo>
                    <a:pt x="247" y="10"/>
                  </a:lnTo>
                  <a:lnTo>
                    <a:pt x="234" y="22"/>
                  </a:lnTo>
                  <a:lnTo>
                    <a:pt x="221" y="32"/>
                  </a:lnTo>
                  <a:lnTo>
                    <a:pt x="208" y="43"/>
                  </a:lnTo>
                  <a:lnTo>
                    <a:pt x="194" y="53"/>
                  </a:lnTo>
                  <a:lnTo>
                    <a:pt x="180" y="63"/>
                  </a:lnTo>
                  <a:lnTo>
                    <a:pt x="166" y="73"/>
                  </a:lnTo>
                  <a:lnTo>
                    <a:pt x="152" y="83"/>
                  </a:lnTo>
                  <a:lnTo>
                    <a:pt x="137" y="92"/>
                  </a:lnTo>
                  <a:lnTo>
                    <a:pt x="122" y="103"/>
                  </a:lnTo>
                  <a:lnTo>
                    <a:pt x="107" y="112"/>
                  </a:lnTo>
                  <a:lnTo>
                    <a:pt x="92" y="121"/>
                  </a:lnTo>
                  <a:lnTo>
                    <a:pt x="76" y="129"/>
                  </a:lnTo>
                  <a:lnTo>
                    <a:pt x="61" y="138"/>
                  </a:lnTo>
                  <a:lnTo>
                    <a:pt x="45" y="147"/>
                  </a:lnTo>
                  <a:lnTo>
                    <a:pt x="29" y="156"/>
                  </a:lnTo>
                  <a:lnTo>
                    <a:pt x="56" y="207"/>
                  </a:lnTo>
                  <a:lnTo>
                    <a:pt x="79" y="262"/>
                  </a:lnTo>
                  <a:lnTo>
                    <a:pt x="99" y="318"/>
                  </a:lnTo>
                  <a:lnTo>
                    <a:pt x="115" y="374"/>
                  </a:lnTo>
                  <a:lnTo>
                    <a:pt x="129" y="433"/>
                  </a:lnTo>
                  <a:lnTo>
                    <a:pt x="139" y="493"/>
                  </a:lnTo>
                  <a:lnTo>
                    <a:pt x="144" y="554"/>
                  </a:lnTo>
                  <a:lnTo>
                    <a:pt x="147" y="616"/>
                  </a:lnTo>
                  <a:lnTo>
                    <a:pt x="144" y="685"/>
                  </a:lnTo>
                  <a:lnTo>
                    <a:pt x="136" y="753"/>
                  </a:lnTo>
                  <a:lnTo>
                    <a:pt x="125" y="820"/>
                  </a:lnTo>
                  <a:lnTo>
                    <a:pt x="109" y="885"/>
                  </a:lnTo>
                  <a:lnTo>
                    <a:pt x="87" y="948"/>
                  </a:lnTo>
                  <a:lnTo>
                    <a:pt x="63" y="1009"/>
                  </a:lnTo>
                  <a:lnTo>
                    <a:pt x="33" y="1068"/>
                  </a:lnTo>
                  <a:lnTo>
                    <a:pt x="0" y="1124"/>
                  </a:lnTo>
                  <a:lnTo>
                    <a:pt x="64" y="1097"/>
                  </a:lnTo>
                  <a:lnTo>
                    <a:pt x="120" y="1068"/>
                  </a:lnTo>
                  <a:lnTo>
                    <a:pt x="173" y="1038"/>
                  </a:lnTo>
                  <a:lnTo>
                    <a:pt x="220" y="1008"/>
                  </a:lnTo>
                  <a:lnTo>
                    <a:pt x="262" y="978"/>
                  </a:lnTo>
                  <a:lnTo>
                    <a:pt x="300" y="948"/>
                  </a:lnTo>
                  <a:lnTo>
                    <a:pt x="333" y="919"/>
                  </a:lnTo>
                  <a:lnTo>
                    <a:pt x="362" y="893"/>
                  </a:lnTo>
                  <a:lnTo>
                    <a:pt x="386" y="867"/>
                  </a:lnTo>
                  <a:lnTo>
                    <a:pt x="408" y="843"/>
                  </a:lnTo>
                  <a:lnTo>
                    <a:pt x="424" y="822"/>
                  </a:lnTo>
                  <a:lnTo>
                    <a:pt x="438" y="804"/>
                  </a:lnTo>
                  <a:lnTo>
                    <a:pt x="448" y="790"/>
                  </a:lnTo>
                  <a:lnTo>
                    <a:pt x="455" y="779"/>
                  </a:lnTo>
                  <a:lnTo>
                    <a:pt x="460" y="772"/>
                  </a:lnTo>
                  <a:lnTo>
                    <a:pt x="461" y="7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4" name="Freeform 92"/>
            <p:cNvSpPr>
              <a:spLocks/>
            </p:cNvSpPr>
            <p:nvPr/>
          </p:nvSpPr>
          <p:spPr bwMode="auto">
            <a:xfrm>
              <a:off x="4361" y="743"/>
              <a:ext cx="274" cy="227"/>
            </a:xfrm>
            <a:custGeom>
              <a:avLst/>
              <a:gdLst>
                <a:gd name="T0" fmla="*/ 976 w 1118"/>
                <a:gd name="T1" fmla="*/ 12 h 1102"/>
                <a:gd name="T2" fmla="*/ 928 w 1118"/>
                <a:gd name="T3" fmla="*/ 35 h 1102"/>
                <a:gd name="T4" fmla="*/ 877 w 1118"/>
                <a:gd name="T5" fmla="*/ 58 h 1102"/>
                <a:gd name="T6" fmla="*/ 826 w 1118"/>
                <a:gd name="T7" fmla="*/ 80 h 1102"/>
                <a:gd name="T8" fmla="*/ 776 w 1118"/>
                <a:gd name="T9" fmla="*/ 101 h 1102"/>
                <a:gd name="T10" fmla="*/ 724 w 1118"/>
                <a:gd name="T11" fmla="*/ 119 h 1102"/>
                <a:gd name="T12" fmla="*/ 672 w 1118"/>
                <a:gd name="T13" fmla="*/ 138 h 1102"/>
                <a:gd name="T14" fmla="*/ 620 w 1118"/>
                <a:gd name="T15" fmla="*/ 155 h 1102"/>
                <a:gd name="T16" fmla="*/ 537 w 1118"/>
                <a:gd name="T17" fmla="*/ 180 h 1102"/>
                <a:gd name="T18" fmla="*/ 424 w 1118"/>
                <a:gd name="T19" fmla="*/ 213 h 1102"/>
                <a:gd name="T20" fmla="*/ 319 w 1118"/>
                <a:gd name="T21" fmla="*/ 238 h 1102"/>
                <a:gd name="T22" fmla="*/ 224 w 1118"/>
                <a:gd name="T23" fmla="*/ 260 h 1102"/>
                <a:gd name="T24" fmla="*/ 142 w 1118"/>
                <a:gd name="T25" fmla="*/ 276 h 1102"/>
                <a:gd name="T26" fmla="*/ 75 w 1118"/>
                <a:gd name="T27" fmla="*/ 289 h 1102"/>
                <a:gd name="T28" fmla="*/ 28 w 1118"/>
                <a:gd name="T29" fmla="*/ 296 h 1102"/>
                <a:gd name="T30" fmla="*/ 4 w 1118"/>
                <a:gd name="T31" fmla="*/ 300 h 1102"/>
                <a:gd name="T32" fmla="*/ 30 w 1118"/>
                <a:gd name="T33" fmla="*/ 341 h 1102"/>
                <a:gd name="T34" fmla="*/ 83 w 1118"/>
                <a:gd name="T35" fmla="*/ 423 h 1102"/>
                <a:gd name="T36" fmla="*/ 127 w 1118"/>
                <a:gd name="T37" fmla="*/ 506 h 1102"/>
                <a:gd name="T38" fmla="*/ 162 w 1118"/>
                <a:gd name="T39" fmla="*/ 589 h 1102"/>
                <a:gd name="T40" fmla="*/ 202 w 1118"/>
                <a:gd name="T41" fmla="*/ 723 h 1102"/>
                <a:gd name="T42" fmla="*/ 231 w 1118"/>
                <a:gd name="T43" fmla="*/ 891 h 1102"/>
                <a:gd name="T44" fmla="*/ 239 w 1118"/>
                <a:gd name="T45" fmla="*/ 1020 h 1102"/>
                <a:gd name="T46" fmla="*/ 238 w 1118"/>
                <a:gd name="T47" fmla="*/ 1092 h 1102"/>
                <a:gd name="T48" fmla="*/ 295 w 1118"/>
                <a:gd name="T49" fmla="*/ 1101 h 1102"/>
                <a:gd name="T50" fmla="*/ 407 w 1118"/>
                <a:gd name="T51" fmla="*/ 1095 h 1102"/>
                <a:gd name="T52" fmla="*/ 512 w 1118"/>
                <a:gd name="T53" fmla="*/ 1085 h 1102"/>
                <a:gd name="T54" fmla="*/ 610 w 1118"/>
                <a:gd name="T55" fmla="*/ 1070 h 1102"/>
                <a:gd name="T56" fmla="*/ 701 w 1118"/>
                <a:gd name="T57" fmla="*/ 1052 h 1102"/>
                <a:gd name="T58" fmla="*/ 786 w 1118"/>
                <a:gd name="T59" fmla="*/ 1032 h 1102"/>
                <a:gd name="T60" fmla="*/ 864 w 1118"/>
                <a:gd name="T61" fmla="*/ 1007 h 1102"/>
                <a:gd name="T62" fmla="*/ 937 w 1118"/>
                <a:gd name="T63" fmla="*/ 982 h 1102"/>
                <a:gd name="T64" fmla="*/ 1004 w 1118"/>
                <a:gd name="T65" fmla="*/ 912 h 1102"/>
                <a:gd name="T66" fmla="*/ 1058 w 1118"/>
                <a:gd name="T67" fmla="*/ 792 h 1102"/>
                <a:gd name="T68" fmla="*/ 1096 w 1118"/>
                <a:gd name="T69" fmla="*/ 664 h 1102"/>
                <a:gd name="T70" fmla="*/ 1115 w 1118"/>
                <a:gd name="T71" fmla="*/ 529 h 1102"/>
                <a:gd name="T72" fmla="*/ 1115 w 1118"/>
                <a:gd name="T73" fmla="*/ 398 h 1102"/>
                <a:gd name="T74" fmla="*/ 1100 w 1118"/>
                <a:gd name="T75" fmla="*/ 277 h 1102"/>
                <a:gd name="T76" fmla="*/ 1070 w 1118"/>
                <a:gd name="T77" fmla="*/ 162 h 1102"/>
                <a:gd name="T78" fmla="*/ 1027 w 1118"/>
                <a:gd name="T79" fmla="*/ 51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18" h="1102">
                  <a:moveTo>
                    <a:pt x="1000" y="0"/>
                  </a:moveTo>
                  <a:lnTo>
                    <a:pt x="976" y="12"/>
                  </a:lnTo>
                  <a:lnTo>
                    <a:pt x="952" y="24"/>
                  </a:lnTo>
                  <a:lnTo>
                    <a:pt x="928" y="35"/>
                  </a:lnTo>
                  <a:lnTo>
                    <a:pt x="902" y="47"/>
                  </a:lnTo>
                  <a:lnTo>
                    <a:pt x="877" y="58"/>
                  </a:lnTo>
                  <a:lnTo>
                    <a:pt x="852" y="70"/>
                  </a:lnTo>
                  <a:lnTo>
                    <a:pt x="826" y="80"/>
                  </a:lnTo>
                  <a:lnTo>
                    <a:pt x="801" y="91"/>
                  </a:lnTo>
                  <a:lnTo>
                    <a:pt x="776" y="101"/>
                  </a:lnTo>
                  <a:lnTo>
                    <a:pt x="749" y="110"/>
                  </a:lnTo>
                  <a:lnTo>
                    <a:pt x="724" y="119"/>
                  </a:lnTo>
                  <a:lnTo>
                    <a:pt x="697" y="129"/>
                  </a:lnTo>
                  <a:lnTo>
                    <a:pt x="672" y="138"/>
                  </a:lnTo>
                  <a:lnTo>
                    <a:pt x="645" y="147"/>
                  </a:lnTo>
                  <a:lnTo>
                    <a:pt x="620" y="155"/>
                  </a:lnTo>
                  <a:lnTo>
                    <a:pt x="595" y="163"/>
                  </a:lnTo>
                  <a:lnTo>
                    <a:pt x="537" y="180"/>
                  </a:lnTo>
                  <a:lnTo>
                    <a:pt x="480" y="198"/>
                  </a:lnTo>
                  <a:lnTo>
                    <a:pt x="424" y="213"/>
                  </a:lnTo>
                  <a:lnTo>
                    <a:pt x="370" y="225"/>
                  </a:lnTo>
                  <a:lnTo>
                    <a:pt x="319" y="238"/>
                  </a:lnTo>
                  <a:lnTo>
                    <a:pt x="270" y="250"/>
                  </a:lnTo>
                  <a:lnTo>
                    <a:pt x="224" y="260"/>
                  </a:lnTo>
                  <a:lnTo>
                    <a:pt x="181" y="268"/>
                  </a:lnTo>
                  <a:lnTo>
                    <a:pt x="142" y="276"/>
                  </a:lnTo>
                  <a:lnTo>
                    <a:pt x="106" y="283"/>
                  </a:lnTo>
                  <a:lnTo>
                    <a:pt x="75" y="289"/>
                  </a:lnTo>
                  <a:lnTo>
                    <a:pt x="50" y="292"/>
                  </a:lnTo>
                  <a:lnTo>
                    <a:pt x="28" y="296"/>
                  </a:lnTo>
                  <a:lnTo>
                    <a:pt x="13" y="298"/>
                  </a:lnTo>
                  <a:lnTo>
                    <a:pt x="4" y="300"/>
                  </a:lnTo>
                  <a:lnTo>
                    <a:pt x="0" y="300"/>
                  </a:lnTo>
                  <a:lnTo>
                    <a:pt x="30" y="341"/>
                  </a:lnTo>
                  <a:lnTo>
                    <a:pt x="58" y="382"/>
                  </a:lnTo>
                  <a:lnTo>
                    <a:pt x="83" y="423"/>
                  </a:lnTo>
                  <a:lnTo>
                    <a:pt x="106" y="465"/>
                  </a:lnTo>
                  <a:lnTo>
                    <a:pt x="127" y="506"/>
                  </a:lnTo>
                  <a:lnTo>
                    <a:pt x="144" y="548"/>
                  </a:lnTo>
                  <a:lnTo>
                    <a:pt x="162" y="589"/>
                  </a:lnTo>
                  <a:lnTo>
                    <a:pt x="175" y="630"/>
                  </a:lnTo>
                  <a:lnTo>
                    <a:pt x="202" y="723"/>
                  </a:lnTo>
                  <a:lnTo>
                    <a:pt x="220" y="810"/>
                  </a:lnTo>
                  <a:lnTo>
                    <a:pt x="231" y="891"/>
                  </a:lnTo>
                  <a:lnTo>
                    <a:pt x="238" y="961"/>
                  </a:lnTo>
                  <a:lnTo>
                    <a:pt x="239" y="1020"/>
                  </a:lnTo>
                  <a:lnTo>
                    <a:pt x="239" y="1064"/>
                  </a:lnTo>
                  <a:lnTo>
                    <a:pt x="238" y="1092"/>
                  </a:lnTo>
                  <a:lnTo>
                    <a:pt x="237" y="1102"/>
                  </a:lnTo>
                  <a:lnTo>
                    <a:pt x="295" y="1101"/>
                  </a:lnTo>
                  <a:lnTo>
                    <a:pt x="352" y="1098"/>
                  </a:lnTo>
                  <a:lnTo>
                    <a:pt x="407" y="1095"/>
                  </a:lnTo>
                  <a:lnTo>
                    <a:pt x="460" y="1090"/>
                  </a:lnTo>
                  <a:lnTo>
                    <a:pt x="512" y="1085"/>
                  </a:lnTo>
                  <a:lnTo>
                    <a:pt x="561" y="1078"/>
                  </a:lnTo>
                  <a:lnTo>
                    <a:pt x="610" y="1070"/>
                  </a:lnTo>
                  <a:lnTo>
                    <a:pt x="656" y="1062"/>
                  </a:lnTo>
                  <a:lnTo>
                    <a:pt x="701" y="1052"/>
                  </a:lnTo>
                  <a:lnTo>
                    <a:pt x="744" y="1042"/>
                  </a:lnTo>
                  <a:lnTo>
                    <a:pt x="786" y="1032"/>
                  </a:lnTo>
                  <a:lnTo>
                    <a:pt x="826" y="1020"/>
                  </a:lnTo>
                  <a:lnTo>
                    <a:pt x="864" y="1007"/>
                  </a:lnTo>
                  <a:lnTo>
                    <a:pt x="901" y="995"/>
                  </a:lnTo>
                  <a:lnTo>
                    <a:pt x="937" y="982"/>
                  </a:lnTo>
                  <a:lnTo>
                    <a:pt x="971" y="968"/>
                  </a:lnTo>
                  <a:lnTo>
                    <a:pt x="1004" y="912"/>
                  </a:lnTo>
                  <a:lnTo>
                    <a:pt x="1034" y="853"/>
                  </a:lnTo>
                  <a:lnTo>
                    <a:pt x="1058" y="792"/>
                  </a:lnTo>
                  <a:lnTo>
                    <a:pt x="1080" y="729"/>
                  </a:lnTo>
                  <a:lnTo>
                    <a:pt x="1096" y="664"/>
                  </a:lnTo>
                  <a:lnTo>
                    <a:pt x="1107" y="597"/>
                  </a:lnTo>
                  <a:lnTo>
                    <a:pt x="1115" y="529"/>
                  </a:lnTo>
                  <a:lnTo>
                    <a:pt x="1118" y="460"/>
                  </a:lnTo>
                  <a:lnTo>
                    <a:pt x="1115" y="398"/>
                  </a:lnTo>
                  <a:lnTo>
                    <a:pt x="1110" y="337"/>
                  </a:lnTo>
                  <a:lnTo>
                    <a:pt x="1100" y="277"/>
                  </a:lnTo>
                  <a:lnTo>
                    <a:pt x="1086" y="218"/>
                  </a:lnTo>
                  <a:lnTo>
                    <a:pt x="1070" y="162"/>
                  </a:lnTo>
                  <a:lnTo>
                    <a:pt x="1050" y="106"/>
                  </a:lnTo>
                  <a:lnTo>
                    <a:pt x="1027" y="51"/>
                  </a:lnTo>
                  <a:lnTo>
                    <a:pt x="10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5" name="Freeform 93"/>
            <p:cNvSpPr>
              <a:spLocks/>
            </p:cNvSpPr>
            <p:nvPr/>
          </p:nvSpPr>
          <p:spPr bwMode="auto">
            <a:xfrm>
              <a:off x="4613" y="733"/>
              <a:ext cx="75" cy="186"/>
            </a:xfrm>
            <a:custGeom>
              <a:avLst/>
              <a:gdLst>
                <a:gd name="T0" fmla="*/ 308 w 308"/>
                <a:gd name="T1" fmla="*/ 656 h 901"/>
                <a:gd name="T2" fmla="*/ 276 w 308"/>
                <a:gd name="T3" fmla="*/ 603 h 901"/>
                <a:gd name="T4" fmla="*/ 247 w 308"/>
                <a:gd name="T5" fmla="*/ 549 h 901"/>
                <a:gd name="T6" fmla="*/ 223 w 308"/>
                <a:gd name="T7" fmla="*/ 492 h 901"/>
                <a:gd name="T8" fmla="*/ 202 w 308"/>
                <a:gd name="T9" fmla="*/ 437 h 901"/>
                <a:gd name="T10" fmla="*/ 185 w 308"/>
                <a:gd name="T11" fmla="*/ 382 h 901"/>
                <a:gd name="T12" fmla="*/ 171 w 308"/>
                <a:gd name="T13" fmla="*/ 326 h 901"/>
                <a:gd name="T14" fmla="*/ 161 w 308"/>
                <a:gd name="T15" fmla="*/ 275 h 901"/>
                <a:gd name="T16" fmla="*/ 151 w 308"/>
                <a:gd name="T17" fmla="*/ 224 h 901"/>
                <a:gd name="T18" fmla="*/ 146 w 308"/>
                <a:gd name="T19" fmla="*/ 178 h 901"/>
                <a:gd name="T20" fmla="*/ 141 w 308"/>
                <a:gd name="T21" fmla="*/ 135 h 901"/>
                <a:gd name="T22" fmla="*/ 138 w 308"/>
                <a:gd name="T23" fmla="*/ 97 h 901"/>
                <a:gd name="T24" fmla="*/ 136 w 308"/>
                <a:gd name="T25" fmla="*/ 64 h 901"/>
                <a:gd name="T26" fmla="*/ 135 w 308"/>
                <a:gd name="T27" fmla="*/ 37 h 901"/>
                <a:gd name="T28" fmla="*/ 135 w 308"/>
                <a:gd name="T29" fmla="*/ 18 h 901"/>
                <a:gd name="T30" fmla="*/ 135 w 308"/>
                <a:gd name="T31" fmla="*/ 5 h 901"/>
                <a:gd name="T32" fmla="*/ 135 w 308"/>
                <a:gd name="T33" fmla="*/ 0 h 901"/>
                <a:gd name="T34" fmla="*/ 120 w 308"/>
                <a:gd name="T35" fmla="*/ 13 h 901"/>
                <a:gd name="T36" fmla="*/ 104 w 308"/>
                <a:gd name="T37" fmla="*/ 27 h 901"/>
                <a:gd name="T38" fmla="*/ 88 w 308"/>
                <a:gd name="T39" fmla="*/ 40 h 901"/>
                <a:gd name="T40" fmla="*/ 72 w 308"/>
                <a:gd name="T41" fmla="*/ 51 h 901"/>
                <a:gd name="T42" fmla="*/ 55 w 308"/>
                <a:gd name="T43" fmla="*/ 64 h 901"/>
                <a:gd name="T44" fmla="*/ 37 w 308"/>
                <a:gd name="T45" fmla="*/ 75 h 901"/>
                <a:gd name="T46" fmla="*/ 19 w 308"/>
                <a:gd name="T47" fmla="*/ 87 h 901"/>
                <a:gd name="T48" fmla="*/ 0 w 308"/>
                <a:gd name="T49" fmla="*/ 98 h 901"/>
                <a:gd name="T50" fmla="*/ 21 w 308"/>
                <a:gd name="T51" fmla="*/ 146 h 901"/>
                <a:gd name="T52" fmla="*/ 40 w 308"/>
                <a:gd name="T53" fmla="*/ 194 h 901"/>
                <a:gd name="T54" fmla="*/ 56 w 308"/>
                <a:gd name="T55" fmla="*/ 244 h 901"/>
                <a:gd name="T56" fmla="*/ 68 w 308"/>
                <a:gd name="T57" fmla="*/ 294 h 901"/>
                <a:gd name="T58" fmla="*/ 79 w 308"/>
                <a:gd name="T59" fmla="*/ 346 h 901"/>
                <a:gd name="T60" fmla="*/ 87 w 308"/>
                <a:gd name="T61" fmla="*/ 399 h 901"/>
                <a:gd name="T62" fmla="*/ 91 w 308"/>
                <a:gd name="T63" fmla="*/ 453 h 901"/>
                <a:gd name="T64" fmla="*/ 93 w 308"/>
                <a:gd name="T65" fmla="*/ 507 h 901"/>
                <a:gd name="T66" fmla="*/ 91 w 308"/>
                <a:gd name="T67" fmla="*/ 559 h 901"/>
                <a:gd name="T68" fmla="*/ 87 w 308"/>
                <a:gd name="T69" fmla="*/ 611 h 901"/>
                <a:gd name="T70" fmla="*/ 80 w 308"/>
                <a:gd name="T71" fmla="*/ 662 h 901"/>
                <a:gd name="T72" fmla="*/ 71 w 308"/>
                <a:gd name="T73" fmla="*/ 711 h 901"/>
                <a:gd name="T74" fmla="*/ 58 w 308"/>
                <a:gd name="T75" fmla="*/ 761 h 901"/>
                <a:gd name="T76" fmla="*/ 43 w 308"/>
                <a:gd name="T77" fmla="*/ 808 h 901"/>
                <a:gd name="T78" fmla="*/ 27 w 308"/>
                <a:gd name="T79" fmla="*/ 855 h 901"/>
                <a:gd name="T80" fmla="*/ 7 w 308"/>
                <a:gd name="T81" fmla="*/ 901 h 901"/>
                <a:gd name="T82" fmla="*/ 47 w 308"/>
                <a:gd name="T83" fmla="*/ 879 h 901"/>
                <a:gd name="T84" fmla="*/ 82 w 308"/>
                <a:gd name="T85" fmla="*/ 857 h 901"/>
                <a:gd name="T86" fmla="*/ 116 w 308"/>
                <a:gd name="T87" fmla="*/ 836 h 901"/>
                <a:gd name="T88" fmla="*/ 146 w 308"/>
                <a:gd name="T89" fmla="*/ 815 h 901"/>
                <a:gd name="T90" fmla="*/ 173 w 308"/>
                <a:gd name="T91" fmla="*/ 793 h 901"/>
                <a:gd name="T92" fmla="*/ 197 w 308"/>
                <a:gd name="T93" fmla="*/ 773 h 901"/>
                <a:gd name="T94" fmla="*/ 219 w 308"/>
                <a:gd name="T95" fmla="*/ 754 h 901"/>
                <a:gd name="T96" fmla="*/ 239 w 308"/>
                <a:gd name="T97" fmla="*/ 735 h 901"/>
                <a:gd name="T98" fmla="*/ 256 w 308"/>
                <a:gd name="T99" fmla="*/ 718 h 901"/>
                <a:gd name="T100" fmla="*/ 270 w 308"/>
                <a:gd name="T101" fmla="*/ 703 h 901"/>
                <a:gd name="T102" fmla="*/ 281 w 308"/>
                <a:gd name="T103" fmla="*/ 689 h 901"/>
                <a:gd name="T104" fmla="*/ 292 w 308"/>
                <a:gd name="T105" fmla="*/ 678 h 901"/>
                <a:gd name="T106" fmla="*/ 299 w 308"/>
                <a:gd name="T107" fmla="*/ 669 h 901"/>
                <a:gd name="T108" fmla="*/ 303 w 308"/>
                <a:gd name="T109" fmla="*/ 662 h 901"/>
                <a:gd name="T110" fmla="*/ 307 w 308"/>
                <a:gd name="T111" fmla="*/ 657 h 901"/>
                <a:gd name="T112" fmla="*/ 308 w 308"/>
                <a:gd name="T113" fmla="*/ 656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8" h="901">
                  <a:moveTo>
                    <a:pt x="308" y="656"/>
                  </a:moveTo>
                  <a:lnTo>
                    <a:pt x="276" y="603"/>
                  </a:lnTo>
                  <a:lnTo>
                    <a:pt x="247" y="549"/>
                  </a:lnTo>
                  <a:lnTo>
                    <a:pt x="223" y="492"/>
                  </a:lnTo>
                  <a:lnTo>
                    <a:pt x="202" y="437"/>
                  </a:lnTo>
                  <a:lnTo>
                    <a:pt x="185" y="382"/>
                  </a:lnTo>
                  <a:lnTo>
                    <a:pt x="171" y="326"/>
                  </a:lnTo>
                  <a:lnTo>
                    <a:pt x="161" y="275"/>
                  </a:lnTo>
                  <a:lnTo>
                    <a:pt x="151" y="224"/>
                  </a:lnTo>
                  <a:lnTo>
                    <a:pt x="146" y="178"/>
                  </a:lnTo>
                  <a:lnTo>
                    <a:pt x="141" y="135"/>
                  </a:lnTo>
                  <a:lnTo>
                    <a:pt x="138" y="97"/>
                  </a:lnTo>
                  <a:lnTo>
                    <a:pt x="136" y="64"/>
                  </a:lnTo>
                  <a:lnTo>
                    <a:pt x="135" y="37"/>
                  </a:lnTo>
                  <a:lnTo>
                    <a:pt x="135" y="18"/>
                  </a:lnTo>
                  <a:lnTo>
                    <a:pt x="135" y="5"/>
                  </a:lnTo>
                  <a:lnTo>
                    <a:pt x="135" y="0"/>
                  </a:lnTo>
                  <a:lnTo>
                    <a:pt x="120" y="13"/>
                  </a:lnTo>
                  <a:lnTo>
                    <a:pt x="104" y="27"/>
                  </a:lnTo>
                  <a:lnTo>
                    <a:pt x="88" y="40"/>
                  </a:lnTo>
                  <a:lnTo>
                    <a:pt x="72" y="51"/>
                  </a:lnTo>
                  <a:lnTo>
                    <a:pt x="55" y="64"/>
                  </a:lnTo>
                  <a:lnTo>
                    <a:pt x="37" y="75"/>
                  </a:lnTo>
                  <a:lnTo>
                    <a:pt x="19" y="87"/>
                  </a:lnTo>
                  <a:lnTo>
                    <a:pt x="0" y="98"/>
                  </a:lnTo>
                  <a:lnTo>
                    <a:pt x="21" y="146"/>
                  </a:lnTo>
                  <a:lnTo>
                    <a:pt x="40" y="194"/>
                  </a:lnTo>
                  <a:lnTo>
                    <a:pt x="56" y="244"/>
                  </a:lnTo>
                  <a:lnTo>
                    <a:pt x="68" y="294"/>
                  </a:lnTo>
                  <a:lnTo>
                    <a:pt x="79" y="346"/>
                  </a:lnTo>
                  <a:lnTo>
                    <a:pt x="87" y="399"/>
                  </a:lnTo>
                  <a:lnTo>
                    <a:pt x="91" y="453"/>
                  </a:lnTo>
                  <a:lnTo>
                    <a:pt x="93" y="507"/>
                  </a:lnTo>
                  <a:lnTo>
                    <a:pt x="91" y="559"/>
                  </a:lnTo>
                  <a:lnTo>
                    <a:pt x="87" y="611"/>
                  </a:lnTo>
                  <a:lnTo>
                    <a:pt x="80" y="662"/>
                  </a:lnTo>
                  <a:lnTo>
                    <a:pt x="71" y="711"/>
                  </a:lnTo>
                  <a:lnTo>
                    <a:pt x="58" y="761"/>
                  </a:lnTo>
                  <a:lnTo>
                    <a:pt x="43" y="808"/>
                  </a:lnTo>
                  <a:lnTo>
                    <a:pt x="27" y="855"/>
                  </a:lnTo>
                  <a:lnTo>
                    <a:pt x="7" y="901"/>
                  </a:lnTo>
                  <a:lnTo>
                    <a:pt x="47" y="879"/>
                  </a:lnTo>
                  <a:lnTo>
                    <a:pt x="82" y="857"/>
                  </a:lnTo>
                  <a:lnTo>
                    <a:pt x="116" y="836"/>
                  </a:lnTo>
                  <a:lnTo>
                    <a:pt x="146" y="815"/>
                  </a:lnTo>
                  <a:lnTo>
                    <a:pt x="173" y="793"/>
                  </a:lnTo>
                  <a:lnTo>
                    <a:pt x="197" y="773"/>
                  </a:lnTo>
                  <a:lnTo>
                    <a:pt x="219" y="754"/>
                  </a:lnTo>
                  <a:lnTo>
                    <a:pt x="239" y="735"/>
                  </a:lnTo>
                  <a:lnTo>
                    <a:pt x="256" y="718"/>
                  </a:lnTo>
                  <a:lnTo>
                    <a:pt x="270" y="703"/>
                  </a:lnTo>
                  <a:lnTo>
                    <a:pt x="281" y="689"/>
                  </a:lnTo>
                  <a:lnTo>
                    <a:pt x="292" y="678"/>
                  </a:lnTo>
                  <a:lnTo>
                    <a:pt x="299" y="669"/>
                  </a:lnTo>
                  <a:lnTo>
                    <a:pt x="303" y="662"/>
                  </a:lnTo>
                  <a:lnTo>
                    <a:pt x="307" y="657"/>
                  </a:lnTo>
                  <a:lnTo>
                    <a:pt x="308" y="656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6" name="Freeform 94"/>
            <p:cNvSpPr>
              <a:spLocks/>
            </p:cNvSpPr>
            <p:nvPr/>
          </p:nvSpPr>
          <p:spPr bwMode="auto">
            <a:xfrm>
              <a:off x="4388" y="753"/>
              <a:ext cx="247" cy="202"/>
            </a:xfrm>
            <a:custGeom>
              <a:avLst/>
              <a:gdLst>
                <a:gd name="T0" fmla="*/ 881 w 1007"/>
                <a:gd name="T1" fmla="*/ 20 h 976"/>
                <a:gd name="T2" fmla="*/ 810 w 1007"/>
                <a:gd name="T3" fmla="*/ 57 h 976"/>
                <a:gd name="T4" fmla="*/ 736 w 1007"/>
                <a:gd name="T5" fmla="*/ 90 h 976"/>
                <a:gd name="T6" fmla="*/ 660 w 1007"/>
                <a:gd name="T7" fmla="*/ 121 h 976"/>
                <a:gd name="T8" fmla="*/ 584 w 1007"/>
                <a:gd name="T9" fmla="*/ 149 h 976"/>
                <a:gd name="T10" fmla="*/ 507 w 1007"/>
                <a:gd name="T11" fmla="*/ 174 h 976"/>
                <a:gd name="T12" fmla="*/ 432 w 1007"/>
                <a:gd name="T13" fmla="*/ 196 h 976"/>
                <a:gd name="T14" fmla="*/ 359 w 1007"/>
                <a:gd name="T15" fmla="*/ 217 h 976"/>
                <a:gd name="T16" fmla="*/ 290 w 1007"/>
                <a:gd name="T17" fmla="*/ 234 h 976"/>
                <a:gd name="T18" fmla="*/ 226 w 1007"/>
                <a:gd name="T19" fmla="*/ 248 h 976"/>
                <a:gd name="T20" fmla="*/ 167 w 1007"/>
                <a:gd name="T21" fmla="*/ 261 h 976"/>
                <a:gd name="T22" fmla="*/ 116 w 1007"/>
                <a:gd name="T23" fmla="*/ 271 h 976"/>
                <a:gd name="T24" fmla="*/ 73 w 1007"/>
                <a:gd name="T25" fmla="*/ 279 h 976"/>
                <a:gd name="T26" fmla="*/ 38 w 1007"/>
                <a:gd name="T27" fmla="*/ 285 h 976"/>
                <a:gd name="T28" fmla="*/ 14 w 1007"/>
                <a:gd name="T29" fmla="*/ 288 h 976"/>
                <a:gd name="T30" fmla="*/ 1 w 1007"/>
                <a:gd name="T31" fmla="*/ 291 h 976"/>
                <a:gd name="T32" fmla="*/ 41 w 1007"/>
                <a:gd name="T33" fmla="*/ 349 h 976"/>
                <a:gd name="T34" fmla="*/ 107 w 1007"/>
                <a:gd name="T35" fmla="*/ 468 h 976"/>
                <a:gd name="T36" fmla="*/ 153 w 1007"/>
                <a:gd name="T37" fmla="*/ 586 h 976"/>
                <a:gd name="T38" fmla="*/ 182 w 1007"/>
                <a:gd name="T39" fmla="*/ 696 h 976"/>
                <a:gd name="T40" fmla="*/ 197 w 1007"/>
                <a:gd name="T41" fmla="*/ 796 h 976"/>
                <a:gd name="T42" fmla="*/ 203 w 1007"/>
                <a:gd name="T43" fmla="*/ 879 h 976"/>
                <a:gd name="T44" fmla="*/ 204 w 1007"/>
                <a:gd name="T45" fmla="*/ 939 h 976"/>
                <a:gd name="T46" fmla="*/ 202 w 1007"/>
                <a:gd name="T47" fmla="*/ 971 h 976"/>
                <a:gd name="T48" fmla="*/ 261 w 1007"/>
                <a:gd name="T49" fmla="*/ 974 h 976"/>
                <a:gd name="T50" fmla="*/ 374 w 1007"/>
                <a:gd name="T51" fmla="*/ 963 h 976"/>
                <a:gd name="T52" fmla="*/ 480 w 1007"/>
                <a:gd name="T53" fmla="*/ 948 h 976"/>
                <a:gd name="T54" fmla="*/ 577 w 1007"/>
                <a:gd name="T55" fmla="*/ 929 h 976"/>
                <a:gd name="T56" fmla="*/ 667 w 1007"/>
                <a:gd name="T57" fmla="*/ 906 h 976"/>
                <a:gd name="T58" fmla="*/ 749 w 1007"/>
                <a:gd name="T59" fmla="*/ 879 h 976"/>
                <a:gd name="T60" fmla="*/ 823 w 1007"/>
                <a:gd name="T61" fmla="*/ 850 h 976"/>
                <a:gd name="T62" fmla="*/ 890 w 1007"/>
                <a:gd name="T63" fmla="*/ 819 h 976"/>
                <a:gd name="T64" fmla="*/ 941 w 1007"/>
                <a:gd name="T65" fmla="*/ 757 h 976"/>
                <a:gd name="T66" fmla="*/ 972 w 1007"/>
                <a:gd name="T67" fmla="*/ 663 h 976"/>
                <a:gd name="T68" fmla="*/ 994 w 1007"/>
                <a:gd name="T69" fmla="*/ 564 h 976"/>
                <a:gd name="T70" fmla="*/ 1005 w 1007"/>
                <a:gd name="T71" fmla="*/ 461 h 976"/>
                <a:gd name="T72" fmla="*/ 1005 w 1007"/>
                <a:gd name="T73" fmla="*/ 355 h 976"/>
                <a:gd name="T74" fmla="*/ 993 w 1007"/>
                <a:gd name="T75" fmla="*/ 248 h 976"/>
                <a:gd name="T76" fmla="*/ 970 w 1007"/>
                <a:gd name="T77" fmla="*/ 146 h 976"/>
                <a:gd name="T78" fmla="*/ 935 w 1007"/>
                <a:gd name="T79" fmla="*/ 48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07" h="976">
                  <a:moveTo>
                    <a:pt x="914" y="0"/>
                  </a:moveTo>
                  <a:lnTo>
                    <a:pt x="881" y="20"/>
                  </a:lnTo>
                  <a:lnTo>
                    <a:pt x="845" y="38"/>
                  </a:lnTo>
                  <a:lnTo>
                    <a:pt x="810" y="57"/>
                  </a:lnTo>
                  <a:lnTo>
                    <a:pt x="773" y="74"/>
                  </a:lnTo>
                  <a:lnTo>
                    <a:pt x="736" y="90"/>
                  </a:lnTo>
                  <a:lnTo>
                    <a:pt x="698" y="106"/>
                  </a:lnTo>
                  <a:lnTo>
                    <a:pt x="660" y="121"/>
                  </a:lnTo>
                  <a:lnTo>
                    <a:pt x="622" y="135"/>
                  </a:lnTo>
                  <a:lnTo>
                    <a:pt x="584" y="149"/>
                  </a:lnTo>
                  <a:lnTo>
                    <a:pt x="545" y="162"/>
                  </a:lnTo>
                  <a:lnTo>
                    <a:pt x="507" y="174"/>
                  </a:lnTo>
                  <a:lnTo>
                    <a:pt x="469" y="186"/>
                  </a:lnTo>
                  <a:lnTo>
                    <a:pt x="432" y="196"/>
                  </a:lnTo>
                  <a:lnTo>
                    <a:pt x="395" y="207"/>
                  </a:lnTo>
                  <a:lnTo>
                    <a:pt x="359" y="217"/>
                  </a:lnTo>
                  <a:lnTo>
                    <a:pt x="325" y="225"/>
                  </a:lnTo>
                  <a:lnTo>
                    <a:pt x="290" y="234"/>
                  </a:lnTo>
                  <a:lnTo>
                    <a:pt x="257" y="241"/>
                  </a:lnTo>
                  <a:lnTo>
                    <a:pt x="226" y="248"/>
                  </a:lnTo>
                  <a:lnTo>
                    <a:pt x="196" y="255"/>
                  </a:lnTo>
                  <a:lnTo>
                    <a:pt x="167" y="261"/>
                  </a:lnTo>
                  <a:lnTo>
                    <a:pt x="140" y="266"/>
                  </a:lnTo>
                  <a:lnTo>
                    <a:pt x="116" y="271"/>
                  </a:lnTo>
                  <a:lnTo>
                    <a:pt x="93" y="276"/>
                  </a:lnTo>
                  <a:lnTo>
                    <a:pt x="73" y="279"/>
                  </a:lnTo>
                  <a:lnTo>
                    <a:pt x="54" y="283"/>
                  </a:lnTo>
                  <a:lnTo>
                    <a:pt x="38" y="285"/>
                  </a:lnTo>
                  <a:lnTo>
                    <a:pt x="24" y="287"/>
                  </a:lnTo>
                  <a:lnTo>
                    <a:pt x="14" y="288"/>
                  </a:lnTo>
                  <a:lnTo>
                    <a:pt x="7" y="290"/>
                  </a:lnTo>
                  <a:lnTo>
                    <a:pt x="1" y="291"/>
                  </a:lnTo>
                  <a:lnTo>
                    <a:pt x="0" y="291"/>
                  </a:lnTo>
                  <a:lnTo>
                    <a:pt x="41" y="349"/>
                  </a:lnTo>
                  <a:lnTo>
                    <a:pt x="77" y="408"/>
                  </a:lnTo>
                  <a:lnTo>
                    <a:pt x="107" y="468"/>
                  </a:lnTo>
                  <a:lnTo>
                    <a:pt x="132" y="527"/>
                  </a:lnTo>
                  <a:lnTo>
                    <a:pt x="153" y="586"/>
                  </a:lnTo>
                  <a:lnTo>
                    <a:pt x="169" y="642"/>
                  </a:lnTo>
                  <a:lnTo>
                    <a:pt x="182" y="696"/>
                  </a:lnTo>
                  <a:lnTo>
                    <a:pt x="191" y="748"/>
                  </a:lnTo>
                  <a:lnTo>
                    <a:pt x="197" y="796"/>
                  </a:lnTo>
                  <a:lnTo>
                    <a:pt x="200" y="840"/>
                  </a:lnTo>
                  <a:lnTo>
                    <a:pt x="203" y="879"/>
                  </a:lnTo>
                  <a:lnTo>
                    <a:pt x="204" y="912"/>
                  </a:lnTo>
                  <a:lnTo>
                    <a:pt x="204" y="939"/>
                  </a:lnTo>
                  <a:lnTo>
                    <a:pt x="203" y="959"/>
                  </a:lnTo>
                  <a:lnTo>
                    <a:pt x="202" y="971"/>
                  </a:lnTo>
                  <a:lnTo>
                    <a:pt x="202" y="976"/>
                  </a:lnTo>
                  <a:lnTo>
                    <a:pt x="261" y="974"/>
                  </a:lnTo>
                  <a:lnTo>
                    <a:pt x="319" y="969"/>
                  </a:lnTo>
                  <a:lnTo>
                    <a:pt x="374" y="963"/>
                  </a:lnTo>
                  <a:lnTo>
                    <a:pt x="428" y="956"/>
                  </a:lnTo>
                  <a:lnTo>
                    <a:pt x="480" y="948"/>
                  </a:lnTo>
                  <a:lnTo>
                    <a:pt x="530" y="939"/>
                  </a:lnTo>
                  <a:lnTo>
                    <a:pt x="577" y="929"/>
                  </a:lnTo>
                  <a:lnTo>
                    <a:pt x="623" y="917"/>
                  </a:lnTo>
                  <a:lnTo>
                    <a:pt x="667" y="906"/>
                  </a:lnTo>
                  <a:lnTo>
                    <a:pt x="708" y="893"/>
                  </a:lnTo>
                  <a:lnTo>
                    <a:pt x="749" y="879"/>
                  </a:lnTo>
                  <a:lnTo>
                    <a:pt x="787" y="864"/>
                  </a:lnTo>
                  <a:lnTo>
                    <a:pt x="823" y="850"/>
                  </a:lnTo>
                  <a:lnTo>
                    <a:pt x="858" y="834"/>
                  </a:lnTo>
                  <a:lnTo>
                    <a:pt x="890" y="819"/>
                  </a:lnTo>
                  <a:lnTo>
                    <a:pt x="921" y="803"/>
                  </a:lnTo>
                  <a:lnTo>
                    <a:pt x="941" y="757"/>
                  </a:lnTo>
                  <a:lnTo>
                    <a:pt x="957" y="710"/>
                  </a:lnTo>
                  <a:lnTo>
                    <a:pt x="972" y="663"/>
                  </a:lnTo>
                  <a:lnTo>
                    <a:pt x="985" y="613"/>
                  </a:lnTo>
                  <a:lnTo>
                    <a:pt x="994" y="564"/>
                  </a:lnTo>
                  <a:lnTo>
                    <a:pt x="1001" y="513"/>
                  </a:lnTo>
                  <a:lnTo>
                    <a:pt x="1005" y="461"/>
                  </a:lnTo>
                  <a:lnTo>
                    <a:pt x="1007" y="409"/>
                  </a:lnTo>
                  <a:lnTo>
                    <a:pt x="1005" y="355"/>
                  </a:lnTo>
                  <a:lnTo>
                    <a:pt x="1001" y="301"/>
                  </a:lnTo>
                  <a:lnTo>
                    <a:pt x="993" y="248"/>
                  </a:lnTo>
                  <a:lnTo>
                    <a:pt x="982" y="196"/>
                  </a:lnTo>
                  <a:lnTo>
                    <a:pt x="970" y="146"/>
                  </a:lnTo>
                  <a:lnTo>
                    <a:pt x="954" y="96"/>
                  </a:lnTo>
                  <a:lnTo>
                    <a:pt x="935" y="48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7" name="Freeform 95"/>
            <p:cNvSpPr>
              <a:spLocks/>
            </p:cNvSpPr>
            <p:nvPr/>
          </p:nvSpPr>
          <p:spPr bwMode="auto">
            <a:xfrm>
              <a:off x="4430" y="877"/>
              <a:ext cx="92" cy="83"/>
            </a:xfrm>
            <a:custGeom>
              <a:avLst/>
              <a:gdLst>
                <a:gd name="T0" fmla="*/ 0 w 376"/>
                <a:gd name="T1" fmla="*/ 382 h 399"/>
                <a:gd name="T2" fmla="*/ 3 w 376"/>
                <a:gd name="T3" fmla="*/ 380 h 399"/>
                <a:gd name="T4" fmla="*/ 7 w 376"/>
                <a:gd name="T5" fmla="*/ 373 h 399"/>
                <a:gd name="T6" fmla="*/ 17 w 376"/>
                <a:gd name="T7" fmla="*/ 360 h 399"/>
                <a:gd name="T8" fmla="*/ 29 w 376"/>
                <a:gd name="T9" fmla="*/ 345 h 399"/>
                <a:gd name="T10" fmla="*/ 44 w 376"/>
                <a:gd name="T11" fmla="*/ 326 h 399"/>
                <a:gd name="T12" fmla="*/ 63 w 376"/>
                <a:gd name="T13" fmla="*/ 304 h 399"/>
                <a:gd name="T14" fmla="*/ 85 w 376"/>
                <a:gd name="T15" fmla="*/ 280 h 399"/>
                <a:gd name="T16" fmla="*/ 109 w 376"/>
                <a:gd name="T17" fmla="*/ 252 h 399"/>
                <a:gd name="T18" fmla="*/ 135 w 376"/>
                <a:gd name="T19" fmla="*/ 223 h 399"/>
                <a:gd name="T20" fmla="*/ 164 w 376"/>
                <a:gd name="T21" fmla="*/ 192 h 399"/>
                <a:gd name="T22" fmla="*/ 194 w 376"/>
                <a:gd name="T23" fmla="*/ 160 h 399"/>
                <a:gd name="T24" fmla="*/ 227 w 376"/>
                <a:gd name="T25" fmla="*/ 128 h 399"/>
                <a:gd name="T26" fmla="*/ 262 w 376"/>
                <a:gd name="T27" fmla="*/ 95 h 399"/>
                <a:gd name="T28" fmla="*/ 299 w 376"/>
                <a:gd name="T29" fmla="*/ 63 h 399"/>
                <a:gd name="T30" fmla="*/ 337 w 376"/>
                <a:gd name="T31" fmla="*/ 31 h 399"/>
                <a:gd name="T32" fmla="*/ 376 w 376"/>
                <a:gd name="T33" fmla="*/ 0 h 399"/>
                <a:gd name="T34" fmla="*/ 374 w 376"/>
                <a:gd name="T35" fmla="*/ 3 h 399"/>
                <a:gd name="T36" fmla="*/ 369 w 376"/>
                <a:gd name="T37" fmla="*/ 12 h 399"/>
                <a:gd name="T38" fmla="*/ 360 w 376"/>
                <a:gd name="T39" fmla="*/ 27 h 399"/>
                <a:gd name="T40" fmla="*/ 348 w 376"/>
                <a:gd name="T41" fmla="*/ 47 h 399"/>
                <a:gd name="T42" fmla="*/ 333 w 376"/>
                <a:gd name="T43" fmla="*/ 71 h 399"/>
                <a:gd name="T44" fmla="*/ 316 w 376"/>
                <a:gd name="T45" fmla="*/ 98 h 399"/>
                <a:gd name="T46" fmla="*/ 295 w 376"/>
                <a:gd name="T47" fmla="*/ 128 h 399"/>
                <a:gd name="T48" fmla="*/ 273 w 376"/>
                <a:gd name="T49" fmla="*/ 159 h 399"/>
                <a:gd name="T50" fmla="*/ 249 w 376"/>
                <a:gd name="T51" fmla="*/ 192 h 399"/>
                <a:gd name="T52" fmla="*/ 224 w 376"/>
                <a:gd name="T53" fmla="*/ 225 h 399"/>
                <a:gd name="T54" fmla="*/ 196 w 376"/>
                <a:gd name="T55" fmla="*/ 259 h 399"/>
                <a:gd name="T56" fmla="*/ 167 w 376"/>
                <a:gd name="T57" fmla="*/ 291 h 399"/>
                <a:gd name="T58" fmla="*/ 139 w 376"/>
                <a:gd name="T59" fmla="*/ 322 h 399"/>
                <a:gd name="T60" fmla="*/ 108 w 376"/>
                <a:gd name="T61" fmla="*/ 351 h 399"/>
                <a:gd name="T62" fmla="*/ 76 w 376"/>
                <a:gd name="T63" fmla="*/ 376 h 399"/>
                <a:gd name="T64" fmla="*/ 45 w 376"/>
                <a:gd name="T65" fmla="*/ 398 h 399"/>
                <a:gd name="T66" fmla="*/ 44 w 376"/>
                <a:gd name="T67" fmla="*/ 398 h 399"/>
                <a:gd name="T68" fmla="*/ 41 w 376"/>
                <a:gd name="T69" fmla="*/ 398 h 399"/>
                <a:gd name="T70" fmla="*/ 36 w 376"/>
                <a:gd name="T71" fmla="*/ 399 h 399"/>
                <a:gd name="T72" fmla="*/ 29 w 376"/>
                <a:gd name="T73" fmla="*/ 398 h 399"/>
                <a:gd name="T74" fmla="*/ 22 w 376"/>
                <a:gd name="T75" fmla="*/ 397 h 399"/>
                <a:gd name="T76" fmla="*/ 14 w 376"/>
                <a:gd name="T77" fmla="*/ 394 h 399"/>
                <a:gd name="T78" fmla="*/ 7 w 376"/>
                <a:gd name="T79" fmla="*/ 389 h 399"/>
                <a:gd name="T80" fmla="*/ 0 w 376"/>
                <a:gd name="T81" fmla="*/ 382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76" h="399">
                  <a:moveTo>
                    <a:pt x="0" y="382"/>
                  </a:moveTo>
                  <a:lnTo>
                    <a:pt x="3" y="380"/>
                  </a:lnTo>
                  <a:lnTo>
                    <a:pt x="7" y="373"/>
                  </a:lnTo>
                  <a:lnTo>
                    <a:pt x="17" y="360"/>
                  </a:lnTo>
                  <a:lnTo>
                    <a:pt x="29" y="345"/>
                  </a:lnTo>
                  <a:lnTo>
                    <a:pt x="44" y="326"/>
                  </a:lnTo>
                  <a:lnTo>
                    <a:pt x="63" y="304"/>
                  </a:lnTo>
                  <a:lnTo>
                    <a:pt x="85" y="280"/>
                  </a:lnTo>
                  <a:lnTo>
                    <a:pt x="109" y="252"/>
                  </a:lnTo>
                  <a:lnTo>
                    <a:pt x="135" y="223"/>
                  </a:lnTo>
                  <a:lnTo>
                    <a:pt x="164" y="192"/>
                  </a:lnTo>
                  <a:lnTo>
                    <a:pt x="194" y="160"/>
                  </a:lnTo>
                  <a:lnTo>
                    <a:pt x="227" y="128"/>
                  </a:lnTo>
                  <a:lnTo>
                    <a:pt x="262" y="95"/>
                  </a:lnTo>
                  <a:lnTo>
                    <a:pt x="299" y="63"/>
                  </a:lnTo>
                  <a:lnTo>
                    <a:pt x="337" y="31"/>
                  </a:lnTo>
                  <a:lnTo>
                    <a:pt x="376" y="0"/>
                  </a:lnTo>
                  <a:lnTo>
                    <a:pt x="374" y="3"/>
                  </a:lnTo>
                  <a:lnTo>
                    <a:pt x="369" y="12"/>
                  </a:lnTo>
                  <a:lnTo>
                    <a:pt x="360" y="27"/>
                  </a:lnTo>
                  <a:lnTo>
                    <a:pt x="348" y="47"/>
                  </a:lnTo>
                  <a:lnTo>
                    <a:pt x="333" y="71"/>
                  </a:lnTo>
                  <a:lnTo>
                    <a:pt x="316" y="98"/>
                  </a:lnTo>
                  <a:lnTo>
                    <a:pt x="295" y="128"/>
                  </a:lnTo>
                  <a:lnTo>
                    <a:pt x="273" y="159"/>
                  </a:lnTo>
                  <a:lnTo>
                    <a:pt x="249" y="192"/>
                  </a:lnTo>
                  <a:lnTo>
                    <a:pt x="224" y="225"/>
                  </a:lnTo>
                  <a:lnTo>
                    <a:pt x="196" y="259"/>
                  </a:lnTo>
                  <a:lnTo>
                    <a:pt x="167" y="291"/>
                  </a:lnTo>
                  <a:lnTo>
                    <a:pt x="139" y="322"/>
                  </a:lnTo>
                  <a:lnTo>
                    <a:pt x="108" y="351"/>
                  </a:lnTo>
                  <a:lnTo>
                    <a:pt x="76" y="376"/>
                  </a:lnTo>
                  <a:lnTo>
                    <a:pt x="45" y="398"/>
                  </a:lnTo>
                  <a:lnTo>
                    <a:pt x="44" y="398"/>
                  </a:lnTo>
                  <a:lnTo>
                    <a:pt x="41" y="398"/>
                  </a:lnTo>
                  <a:lnTo>
                    <a:pt x="36" y="399"/>
                  </a:lnTo>
                  <a:lnTo>
                    <a:pt x="29" y="398"/>
                  </a:lnTo>
                  <a:lnTo>
                    <a:pt x="22" y="397"/>
                  </a:lnTo>
                  <a:lnTo>
                    <a:pt x="14" y="394"/>
                  </a:lnTo>
                  <a:lnTo>
                    <a:pt x="7" y="389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8" name="Freeform 96"/>
            <p:cNvSpPr>
              <a:spLocks/>
            </p:cNvSpPr>
            <p:nvPr/>
          </p:nvSpPr>
          <p:spPr bwMode="auto">
            <a:xfrm>
              <a:off x="4632" y="858"/>
              <a:ext cx="69" cy="17"/>
            </a:xfrm>
            <a:custGeom>
              <a:avLst/>
              <a:gdLst>
                <a:gd name="T0" fmla="*/ 7 w 280"/>
                <a:gd name="T1" fmla="*/ 0 h 85"/>
                <a:gd name="T2" fmla="*/ 6 w 280"/>
                <a:gd name="T3" fmla="*/ 13 h 85"/>
                <a:gd name="T4" fmla="*/ 4 w 280"/>
                <a:gd name="T5" fmla="*/ 24 h 85"/>
                <a:gd name="T6" fmla="*/ 2 w 280"/>
                <a:gd name="T7" fmla="*/ 37 h 85"/>
                <a:gd name="T8" fmla="*/ 0 w 280"/>
                <a:gd name="T9" fmla="*/ 50 h 85"/>
                <a:gd name="T10" fmla="*/ 14 w 280"/>
                <a:gd name="T11" fmla="*/ 54 h 85"/>
                <a:gd name="T12" fmla="*/ 28 w 280"/>
                <a:gd name="T13" fmla="*/ 58 h 85"/>
                <a:gd name="T14" fmla="*/ 42 w 280"/>
                <a:gd name="T15" fmla="*/ 61 h 85"/>
                <a:gd name="T16" fmla="*/ 57 w 280"/>
                <a:gd name="T17" fmla="*/ 66 h 85"/>
                <a:gd name="T18" fmla="*/ 71 w 280"/>
                <a:gd name="T19" fmla="*/ 69 h 85"/>
                <a:gd name="T20" fmla="*/ 86 w 280"/>
                <a:gd name="T21" fmla="*/ 71 h 85"/>
                <a:gd name="T22" fmla="*/ 103 w 280"/>
                <a:gd name="T23" fmla="*/ 75 h 85"/>
                <a:gd name="T24" fmla="*/ 119 w 280"/>
                <a:gd name="T25" fmla="*/ 77 h 85"/>
                <a:gd name="T26" fmla="*/ 135 w 280"/>
                <a:gd name="T27" fmla="*/ 80 h 85"/>
                <a:gd name="T28" fmla="*/ 151 w 280"/>
                <a:gd name="T29" fmla="*/ 82 h 85"/>
                <a:gd name="T30" fmla="*/ 168 w 280"/>
                <a:gd name="T31" fmla="*/ 84 h 85"/>
                <a:gd name="T32" fmla="*/ 184 w 280"/>
                <a:gd name="T33" fmla="*/ 85 h 85"/>
                <a:gd name="T34" fmla="*/ 202 w 280"/>
                <a:gd name="T35" fmla="*/ 85 h 85"/>
                <a:gd name="T36" fmla="*/ 219 w 280"/>
                <a:gd name="T37" fmla="*/ 85 h 85"/>
                <a:gd name="T38" fmla="*/ 236 w 280"/>
                <a:gd name="T39" fmla="*/ 85 h 85"/>
                <a:gd name="T40" fmla="*/ 253 w 280"/>
                <a:gd name="T41" fmla="*/ 84 h 85"/>
                <a:gd name="T42" fmla="*/ 258 w 280"/>
                <a:gd name="T43" fmla="*/ 82 h 85"/>
                <a:gd name="T44" fmla="*/ 267 w 280"/>
                <a:gd name="T45" fmla="*/ 75 h 85"/>
                <a:gd name="T46" fmla="*/ 275 w 280"/>
                <a:gd name="T47" fmla="*/ 62 h 85"/>
                <a:gd name="T48" fmla="*/ 280 w 280"/>
                <a:gd name="T49" fmla="*/ 45 h 85"/>
                <a:gd name="T50" fmla="*/ 279 w 280"/>
                <a:gd name="T51" fmla="*/ 45 h 85"/>
                <a:gd name="T52" fmla="*/ 275 w 280"/>
                <a:gd name="T53" fmla="*/ 44 h 85"/>
                <a:gd name="T54" fmla="*/ 270 w 280"/>
                <a:gd name="T55" fmla="*/ 42 h 85"/>
                <a:gd name="T56" fmla="*/ 262 w 280"/>
                <a:gd name="T57" fmla="*/ 40 h 85"/>
                <a:gd name="T58" fmla="*/ 252 w 280"/>
                <a:gd name="T59" fmla="*/ 37 h 85"/>
                <a:gd name="T60" fmla="*/ 240 w 280"/>
                <a:gd name="T61" fmla="*/ 35 h 85"/>
                <a:gd name="T62" fmla="*/ 226 w 280"/>
                <a:gd name="T63" fmla="*/ 31 h 85"/>
                <a:gd name="T64" fmla="*/ 210 w 280"/>
                <a:gd name="T65" fmla="*/ 28 h 85"/>
                <a:gd name="T66" fmla="*/ 191 w 280"/>
                <a:gd name="T67" fmla="*/ 24 h 85"/>
                <a:gd name="T68" fmla="*/ 171 w 280"/>
                <a:gd name="T69" fmla="*/ 21 h 85"/>
                <a:gd name="T70" fmla="*/ 149 w 280"/>
                <a:gd name="T71" fmla="*/ 16 h 85"/>
                <a:gd name="T72" fmla="*/ 124 w 280"/>
                <a:gd name="T73" fmla="*/ 13 h 85"/>
                <a:gd name="T74" fmla="*/ 98 w 280"/>
                <a:gd name="T75" fmla="*/ 9 h 85"/>
                <a:gd name="T76" fmla="*/ 69 w 280"/>
                <a:gd name="T77" fmla="*/ 6 h 85"/>
                <a:gd name="T78" fmla="*/ 39 w 280"/>
                <a:gd name="T79" fmla="*/ 2 h 85"/>
                <a:gd name="T80" fmla="*/ 7 w 280"/>
                <a:gd name="T8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0" h="85">
                  <a:moveTo>
                    <a:pt x="7" y="0"/>
                  </a:moveTo>
                  <a:lnTo>
                    <a:pt x="6" y="13"/>
                  </a:lnTo>
                  <a:lnTo>
                    <a:pt x="4" y="24"/>
                  </a:lnTo>
                  <a:lnTo>
                    <a:pt x="2" y="37"/>
                  </a:lnTo>
                  <a:lnTo>
                    <a:pt x="0" y="50"/>
                  </a:lnTo>
                  <a:lnTo>
                    <a:pt x="14" y="54"/>
                  </a:lnTo>
                  <a:lnTo>
                    <a:pt x="28" y="58"/>
                  </a:lnTo>
                  <a:lnTo>
                    <a:pt x="42" y="61"/>
                  </a:lnTo>
                  <a:lnTo>
                    <a:pt x="57" y="66"/>
                  </a:lnTo>
                  <a:lnTo>
                    <a:pt x="71" y="69"/>
                  </a:lnTo>
                  <a:lnTo>
                    <a:pt x="86" y="71"/>
                  </a:lnTo>
                  <a:lnTo>
                    <a:pt x="103" y="75"/>
                  </a:lnTo>
                  <a:lnTo>
                    <a:pt x="119" y="77"/>
                  </a:lnTo>
                  <a:lnTo>
                    <a:pt x="135" y="80"/>
                  </a:lnTo>
                  <a:lnTo>
                    <a:pt x="151" y="82"/>
                  </a:lnTo>
                  <a:lnTo>
                    <a:pt x="168" y="84"/>
                  </a:lnTo>
                  <a:lnTo>
                    <a:pt x="184" y="85"/>
                  </a:lnTo>
                  <a:lnTo>
                    <a:pt x="202" y="85"/>
                  </a:lnTo>
                  <a:lnTo>
                    <a:pt x="219" y="85"/>
                  </a:lnTo>
                  <a:lnTo>
                    <a:pt x="236" y="85"/>
                  </a:lnTo>
                  <a:lnTo>
                    <a:pt x="253" y="84"/>
                  </a:lnTo>
                  <a:lnTo>
                    <a:pt x="258" y="82"/>
                  </a:lnTo>
                  <a:lnTo>
                    <a:pt x="267" y="75"/>
                  </a:lnTo>
                  <a:lnTo>
                    <a:pt x="275" y="62"/>
                  </a:lnTo>
                  <a:lnTo>
                    <a:pt x="280" y="45"/>
                  </a:lnTo>
                  <a:lnTo>
                    <a:pt x="279" y="45"/>
                  </a:lnTo>
                  <a:lnTo>
                    <a:pt x="275" y="44"/>
                  </a:lnTo>
                  <a:lnTo>
                    <a:pt x="270" y="42"/>
                  </a:lnTo>
                  <a:lnTo>
                    <a:pt x="262" y="40"/>
                  </a:lnTo>
                  <a:lnTo>
                    <a:pt x="252" y="37"/>
                  </a:lnTo>
                  <a:lnTo>
                    <a:pt x="240" y="35"/>
                  </a:lnTo>
                  <a:lnTo>
                    <a:pt x="226" y="31"/>
                  </a:lnTo>
                  <a:lnTo>
                    <a:pt x="210" y="28"/>
                  </a:lnTo>
                  <a:lnTo>
                    <a:pt x="191" y="24"/>
                  </a:lnTo>
                  <a:lnTo>
                    <a:pt x="171" y="21"/>
                  </a:lnTo>
                  <a:lnTo>
                    <a:pt x="149" y="16"/>
                  </a:lnTo>
                  <a:lnTo>
                    <a:pt x="124" y="13"/>
                  </a:lnTo>
                  <a:lnTo>
                    <a:pt x="98" y="9"/>
                  </a:lnTo>
                  <a:lnTo>
                    <a:pt x="69" y="6"/>
                  </a:lnTo>
                  <a:lnTo>
                    <a:pt x="39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9" name="Freeform 97"/>
            <p:cNvSpPr>
              <a:spLocks/>
            </p:cNvSpPr>
            <p:nvPr/>
          </p:nvSpPr>
          <p:spPr bwMode="auto">
            <a:xfrm>
              <a:off x="4599" y="856"/>
              <a:ext cx="35" cy="12"/>
            </a:xfrm>
            <a:custGeom>
              <a:avLst/>
              <a:gdLst>
                <a:gd name="T0" fmla="*/ 0 w 144"/>
                <a:gd name="T1" fmla="*/ 0 h 58"/>
                <a:gd name="T2" fmla="*/ 2 w 144"/>
                <a:gd name="T3" fmla="*/ 1 h 58"/>
                <a:gd name="T4" fmla="*/ 10 w 144"/>
                <a:gd name="T5" fmla="*/ 6 h 58"/>
                <a:gd name="T6" fmla="*/ 22 w 144"/>
                <a:gd name="T7" fmla="*/ 12 h 58"/>
                <a:gd name="T8" fmla="*/ 38 w 144"/>
                <a:gd name="T9" fmla="*/ 18 h 58"/>
                <a:gd name="T10" fmla="*/ 58 w 144"/>
                <a:gd name="T11" fmla="*/ 28 h 58"/>
                <a:gd name="T12" fmla="*/ 81 w 144"/>
                <a:gd name="T13" fmla="*/ 37 h 58"/>
                <a:gd name="T14" fmla="*/ 108 w 144"/>
                <a:gd name="T15" fmla="*/ 47 h 58"/>
                <a:gd name="T16" fmla="*/ 137 w 144"/>
                <a:gd name="T17" fmla="*/ 58 h 58"/>
                <a:gd name="T18" fmla="*/ 139 w 144"/>
                <a:gd name="T19" fmla="*/ 45 h 58"/>
                <a:gd name="T20" fmla="*/ 141 w 144"/>
                <a:gd name="T21" fmla="*/ 32 h 58"/>
                <a:gd name="T22" fmla="*/ 143 w 144"/>
                <a:gd name="T23" fmla="*/ 21 h 58"/>
                <a:gd name="T24" fmla="*/ 144 w 144"/>
                <a:gd name="T25" fmla="*/ 8 h 58"/>
                <a:gd name="T26" fmla="*/ 128 w 144"/>
                <a:gd name="T27" fmla="*/ 7 h 58"/>
                <a:gd name="T28" fmla="*/ 111 w 144"/>
                <a:gd name="T29" fmla="*/ 6 h 58"/>
                <a:gd name="T30" fmla="*/ 93 w 144"/>
                <a:gd name="T31" fmla="*/ 5 h 58"/>
                <a:gd name="T32" fmla="*/ 75 w 144"/>
                <a:gd name="T33" fmla="*/ 3 h 58"/>
                <a:gd name="T34" fmla="*/ 56 w 144"/>
                <a:gd name="T35" fmla="*/ 2 h 58"/>
                <a:gd name="T36" fmla="*/ 38 w 144"/>
                <a:gd name="T37" fmla="*/ 1 h 58"/>
                <a:gd name="T38" fmla="*/ 20 w 144"/>
                <a:gd name="T39" fmla="*/ 0 h 58"/>
                <a:gd name="T40" fmla="*/ 0 w 144"/>
                <a:gd name="T4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58">
                  <a:moveTo>
                    <a:pt x="0" y="0"/>
                  </a:moveTo>
                  <a:lnTo>
                    <a:pt x="2" y="1"/>
                  </a:lnTo>
                  <a:lnTo>
                    <a:pt x="10" y="6"/>
                  </a:lnTo>
                  <a:lnTo>
                    <a:pt x="22" y="12"/>
                  </a:lnTo>
                  <a:lnTo>
                    <a:pt x="38" y="18"/>
                  </a:lnTo>
                  <a:lnTo>
                    <a:pt x="58" y="28"/>
                  </a:lnTo>
                  <a:lnTo>
                    <a:pt x="81" y="37"/>
                  </a:lnTo>
                  <a:lnTo>
                    <a:pt x="108" y="47"/>
                  </a:lnTo>
                  <a:lnTo>
                    <a:pt x="137" y="58"/>
                  </a:lnTo>
                  <a:lnTo>
                    <a:pt x="139" y="45"/>
                  </a:lnTo>
                  <a:lnTo>
                    <a:pt x="141" y="32"/>
                  </a:lnTo>
                  <a:lnTo>
                    <a:pt x="143" y="21"/>
                  </a:lnTo>
                  <a:lnTo>
                    <a:pt x="144" y="8"/>
                  </a:lnTo>
                  <a:lnTo>
                    <a:pt x="128" y="7"/>
                  </a:lnTo>
                  <a:lnTo>
                    <a:pt x="111" y="6"/>
                  </a:lnTo>
                  <a:lnTo>
                    <a:pt x="93" y="5"/>
                  </a:lnTo>
                  <a:lnTo>
                    <a:pt x="75" y="3"/>
                  </a:lnTo>
                  <a:lnTo>
                    <a:pt x="56" y="2"/>
                  </a:lnTo>
                  <a:lnTo>
                    <a:pt x="38" y="1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0" name="Freeform 98"/>
            <p:cNvSpPr>
              <a:spLocks/>
            </p:cNvSpPr>
            <p:nvPr/>
          </p:nvSpPr>
          <p:spPr bwMode="auto">
            <a:xfrm>
              <a:off x="4621" y="729"/>
              <a:ext cx="31" cy="64"/>
            </a:xfrm>
            <a:custGeom>
              <a:avLst/>
              <a:gdLst>
                <a:gd name="T0" fmla="*/ 124 w 124"/>
                <a:gd name="T1" fmla="*/ 6 h 310"/>
                <a:gd name="T2" fmla="*/ 83 w 124"/>
                <a:gd name="T3" fmla="*/ 0 h 310"/>
                <a:gd name="T4" fmla="*/ 82 w 124"/>
                <a:gd name="T5" fmla="*/ 4 h 310"/>
                <a:gd name="T6" fmla="*/ 77 w 124"/>
                <a:gd name="T7" fmla="*/ 16 h 310"/>
                <a:gd name="T8" fmla="*/ 71 w 124"/>
                <a:gd name="T9" fmla="*/ 36 h 310"/>
                <a:gd name="T10" fmla="*/ 61 w 124"/>
                <a:gd name="T11" fmla="*/ 61 h 310"/>
                <a:gd name="T12" fmla="*/ 49 w 124"/>
                <a:gd name="T13" fmla="*/ 91 h 310"/>
                <a:gd name="T14" fmla="*/ 35 w 124"/>
                <a:gd name="T15" fmla="*/ 125 h 310"/>
                <a:gd name="T16" fmla="*/ 19 w 124"/>
                <a:gd name="T17" fmla="*/ 165 h 310"/>
                <a:gd name="T18" fmla="*/ 0 w 124"/>
                <a:gd name="T19" fmla="*/ 205 h 310"/>
                <a:gd name="T20" fmla="*/ 8 w 124"/>
                <a:gd name="T21" fmla="*/ 230 h 310"/>
                <a:gd name="T22" fmla="*/ 16 w 124"/>
                <a:gd name="T23" fmla="*/ 257 h 310"/>
                <a:gd name="T24" fmla="*/ 24 w 124"/>
                <a:gd name="T25" fmla="*/ 283 h 310"/>
                <a:gd name="T26" fmla="*/ 31 w 124"/>
                <a:gd name="T27" fmla="*/ 310 h 310"/>
                <a:gd name="T28" fmla="*/ 53 w 124"/>
                <a:gd name="T29" fmla="*/ 252 h 310"/>
                <a:gd name="T30" fmla="*/ 72 w 124"/>
                <a:gd name="T31" fmla="*/ 197 h 310"/>
                <a:gd name="T32" fmla="*/ 88 w 124"/>
                <a:gd name="T33" fmla="*/ 145 h 310"/>
                <a:gd name="T34" fmla="*/ 101 w 124"/>
                <a:gd name="T35" fmla="*/ 99 h 310"/>
                <a:gd name="T36" fmla="*/ 111 w 124"/>
                <a:gd name="T37" fmla="*/ 61 h 310"/>
                <a:gd name="T38" fmla="*/ 118 w 124"/>
                <a:gd name="T39" fmla="*/ 31 h 310"/>
                <a:gd name="T40" fmla="*/ 122 w 124"/>
                <a:gd name="T41" fmla="*/ 13 h 310"/>
                <a:gd name="T42" fmla="*/ 124 w 124"/>
                <a:gd name="T43" fmla="*/ 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4" h="310">
                  <a:moveTo>
                    <a:pt x="124" y="6"/>
                  </a:moveTo>
                  <a:lnTo>
                    <a:pt x="83" y="0"/>
                  </a:lnTo>
                  <a:lnTo>
                    <a:pt x="82" y="4"/>
                  </a:lnTo>
                  <a:lnTo>
                    <a:pt x="77" y="16"/>
                  </a:lnTo>
                  <a:lnTo>
                    <a:pt x="71" y="36"/>
                  </a:lnTo>
                  <a:lnTo>
                    <a:pt x="61" y="61"/>
                  </a:lnTo>
                  <a:lnTo>
                    <a:pt x="49" y="91"/>
                  </a:lnTo>
                  <a:lnTo>
                    <a:pt x="35" y="125"/>
                  </a:lnTo>
                  <a:lnTo>
                    <a:pt x="19" y="165"/>
                  </a:lnTo>
                  <a:lnTo>
                    <a:pt x="0" y="205"/>
                  </a:lnTo>
                  <a:lnTo>
                    <a:pt x="8" y="230"/>
                  </a:lnTo>
                  <a:lnTo>
                    <a:pt x="16" y="257"/>
                  </a:lnTo>
                  <a:lnTo>
                    <a:pt x="24" y="283"/>
                  </a:lnTo>
                  <a:lnTo>
                    <a:pt x="31" y="310"/>
                  </a:lnTo>
                  <a:lnTo>
                    <a:pt x="53" y="252"/>
                  </a:lnTo>
                  <a:lnTo>
                    <a:pt x="72" y="197"/>
                  </a:lnTo>
                  <a:lnTo>
                    <a:pt x="88" y="145"/>
                  </a:lnTo>
                  <a:lnTo>
                    <a:pt x="101" y="99"/>
                  </a:lnTo>
                  <a:lnTo>
                    <a:pt x="111" y="61"/>
                  </a:lnTo>
                  <a:lnTo>
                    <a:pt x="118" y="31"/>
                  </a:lnTo>
                  <a:lnTo>
                    <a:pt x="122" y="13"/>
                  </a:lnTo>
                  <a:lnTo>
                    <a:pt x="12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1" name="Freeform 99"/>
            <p:cNvSpPr>
              <a:spLocks/>
            </p:cNvSpPr>
            <p:nvPr/>
          </p:nvSpPr>
          <p:spPr bwMode="auto">
            <a:xfrm>
              <a:off x="4381" y="771"/>
              <a:ext cx="248" cy="96"/>
            </a:xfrm>
            <a:custGeom>
              <a:avLst/>
              <a:gdLst>
                <a:gd name="T0" fmla="*/ 661 w 1013"/>
                <a:gd name="T1" fmla="*/ 367 h 461"/>
                <a:gd name="T2" fmla="*/ 567 w 1013"/>
                <a:gd name="T3" fmla="*/ 359 h 461"/>
                <a:gd name="T4" fmla="*/ 459 w 1013"/>
                <a:gd name="T5" fmla="*/ 336 h 461"/>
                <a:gd name="T6" fmla="*/ 349 w 1013"/>
                <a:gd name="T7" fmla="*/ 302 h 461"/>
                <a:gd name="T8" fmla="*/ 242 w 1013"/>
                <a:gd name="T9" fmla="*/ 263 h 461"/>
                <a:gd name="T10" fmla="*/ 148 w 1013"/>
                <a:gd name="T11" fmla="*/ 223 h 461"/>
                <a:gd name="T12" fmla="*/ 78 w 1013"/>
                <a:gd name="T13" fmla="*/ 192 h 461"/>
                <a:gd name="T14" fmla="*/ 39 w 1013"/>
                <a:gd name="T15" fmla="*/ 174 h 461"/>
                <a:gd name="T16" fmla="*/ 32 w 1013"/>
                <a:gd name="T17" fmla="*/ 170 h 461"/>
                <a:gd name="T18" fmla="*/ 22 w 1013"/>
                <a:gd name="T19" fmla="*/ 168 h 461"/>
                <a:gd name="T20" fmla="*/ 8 w 1013"/>
                <a:gd name="T21" fmla="*/ 169 h 461"/>
                <a:gd name="T22" fmla="*/ 0 w 1013"/>
                <a:gd name="T23" fmla="*/ 178 h 461"/>
                <a:gd name="T24" fmla="*/ 7 w 1013"/>
                <a:gd name="T25" fmla="*/ 198 h 461"/>
                <a:gd name="T26" fmla="*/ 52 w 1013"/>
                <a:gd name="T27" fmla="*/ 231 h 461"/>
                <a:gd name="T28" fmla="*/ 130 w 1013"/>
                <a:gd name="T29" fmla="*/ 278 h 461"/>
                <a:gd name="T30" fmla="*/ 234 w 1013"/>
                <a:gd name="T31" fmla="*/ 332 h 461"/>
                <a:gd name="T32" fmla="*/ 351 w 1013"/>
                <a:gd name="T33" fmla="*/ 384 h 461"/>
                <a:gd name="T34" fmla="*/ 473 w 1013"/>
                <a:gd name="T35" fmla="*/ 427 h 461"/>
                <a:gd name="T36" fmla="*/ 590 w 1013"/>
                <a:gd name="T37" fmla="*/ 455 h 461"/>
                <a:gd name="T38" fmla="*/ 692 w 1013"/>
                <a:gd name="T39" fmla="*/ 460 h 461"/>
                <a:gd name="T40" fmla="*/ 758 w 1013"/>
                <a:gd name="T41" fmla="*/ 442 h 461"/>
                <a:gd name="T42" fmla="*/ 801 w 1013"/>
                <a:gd name="T43" fmla="*/ 417 h 461"/>
                <a:gd name="T44" fmla="*/ 843 w 1013"/>
                <a:gd name="T45" fmla="*/ 384 h 461"/>
                <a:gd name="T46" fmla="*/ 881 w 1013"/>
                <a:gd name="T47" fmla="*/ 342 h 461"/>
                <a:gd name="T48" fmla="*/ 916 w 1013"/>
                <a:gd name="T49" fmla="*/ 295 h 461"/>
                <a:gd name="T50" fmla="*/ 947 w 1013"/>
                <a:gd name="T51" fmla="*/ 243 h 461"/>
                <a:gd name="T52" fmla="*/ 975 w 1013"/>
                <a:gd name="T53" fmla="*/ 189 h 461"/>
                <a:gd name="T54" fmla="*/ 1002 w 1013"/>
                <a:gd name="T55" fmla="*/ 132 h 461"/>
                <a:gd name="T56" fmla="*/ 1006 w 1013"/>
                <a:gd name="T57" fmla="*/ 78 h 461"/>
                <a:gd name="T58" fmla="*/ 990 w 1013"/>
                <a:gd name="T59" fmla="*/ 25 h 461"/>
                <a:gd name="T60" fmla="*/ 968 w 1013"/>
                <a:gd name="T61" fmla="*/ 29 h 461"/>
                <a:gd name="T62" fmla="*/ 939 w 1013"/>
                <a:gd name="T63" fmla="*/ 89 h 461"/>
                <a:gd name="T64" fmla="*/ 906 w 1013"/>
                <a:gd name="T65" fmla="*/ 147 h 461"/>
                <a:gd name="T66" fmla="*/ 872 w 1013"/>
                <a:gd name="T67" fmla="*/ 204 h 461"/>
                <a:gd name="T68" fmla="*/ 835 w 1013"/>
                <a:gd name="T69" fmla="*/ 256 h 461"/>
                <a:gd name="T70" fmla="*/ 798 w 1013"/>
                <a:gd name="T71" fmla="*/ 299 h 461"/>
                <a:gd name="T72" fmla="*/ 759 w 1013"/>
                <a:gd name="T73" fmla="*/ 334 h 461"/>
                <a:gd name="T74" fmla="*/ 720 w 1013"/>
                <a:gd name="T75" fmla="*/ 357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13" h="461">
                  <a:moveTo>
                    <a:pt x="700" y="363"/>
                  </a:moveTo>
                  <a:lnTo>
                    <a:pt x="661" y="367"/>
                  </a:lnTo>
                  <a:lnTo>
                    <a:pt x="616" y="366"/>
                  </a:lnTo>
                  <a:lnTo>
                    <a:pt x="567" y="359"/>
                  </a:lnTo>
                  <a:lnTo>
                    <a:pt x="515" y="349"/>
                  </a:lnTo>
                  <a:lnTo>
                    <a:pt x="459" y="336"/>
                  </a:lnTo>
                  <a:lnTo>
                    <a:pt x="404" y="319"/>
                  </a:lnTo>
                  <a:lnTo>
                    <a:pt x="349" y="302"/>
                  </a:lnTo>
                  <a:lnTo>
                    <a:pt x="295" y="282"/>
                  </a:lnTo>
                  <a:lnTo>
                    <a:pt x="242" y="263"/>
                  </a:lnTo>
                  <a:lnTo>
                    <a:pt x="193" y="242"/>
                  </a:lnTo>
                  <a:lnTo>
                    <a:pt x="148" y="223"/>
                  </a:lnTo>
                  <a:lnTo>
                    <a:pt x="110" y="207"/>
                  </a:lnTo>
                  <a:lnTo>
                    <a:pt x="78" y="192"/>
                  </a:lnTo>
                  <a:lnTo>
                    <a:pt x="54" y="182"/>
                  </a:lnTo>
                  <a:lnTo>
                    <a:pt x="39" y="174"/>
                  </a:lnTo>
                  <a:lnTo>
                    <a:pt x="33" y="172"/>
                  </a:lnTo>
                  <a:lnTo>
                    <a:pt x="32" y="170"/>
                  </a:lnTo>
                  <a:lnTo>
                    <a:pt x="28" y="169"/>
                  </a:lnTo>
                  <a:lnTo>
                    <a:pt x="22" y="168"/>
                  </a:lnTo>
                  <a:lnTo>
                    <a:pt x="15" y="168"/>
                  </a:lnTo>
                  <a:lnTo>
                    <a:pt x="8" y="169"/>
                  </a:lnTo>
                  <a:lnTo>
                    <a:pt x="2" y="172"/>
                  </a:lnTo>
                  <a:lnTo>
                    <a:pt x="0" y="178"/>
                  </a:lnTo>
                  <a:lnTo>
                    <a:pt x="0" y="189"/>
                  </a:lnTo>
                  <a:lnTo>
                    <a:pt x="7" y="198"/>
                  </a:lnTo>
                  <a:lnTo>
                    <a:pt x="24" y="213"/>
                  </a:lnTo>
                  <a:lnTo>
                    <a:pt x="52" y="231"/>
                  </a:lnTo>
                  <a:lnTo>
                    <a:pt x="87" y="253"/>
                  </a:lnTo>
                  <a:lnTo>
                    <a:pt x="130" y="278"/>
                  </a:lnTo>
                  <a:lnTo>
                    <a:pt x="180" y="304"/>
                  </a:lnTo>
                  <a:lnTo>
                    <a:pt x="234" y="332"/>
                  </a:lnTo>
                  <a:lnTo>
                    <a:pt x="291" y="358"/>
                  </a:lnTo>
                  <a:lnTo>
                    <a:pt x="351" y="384"/>
                  </a:lnTo>
                  <a:lnTo>
                    <a:pt x="412" y="407"/>
                  </a:lnTo>
                  <a:lnTo>
                    <a:pt x="473" y="427"/>
                  </a:lnTo>
                  <a:lnTo>
                    <a:pt x="533" y="443"/>
                  </a:lnTo>
                  <a:lnTo>
                    <a:pt x="590" y="455"/>
                  </a:lnTo>
                  <a:lnTo>
                    <a:pt x="644" y="461"/>
                  </a:lnTo>
                  <a:lnTo>
                    <a:pt x="692" y="460"/>
                  </a:lnTo>
                  <a:lnTo>
                    <a:pt x="735" y="451"/>
                  </a:lnTo>
                  <a:lnTo>
                    <a:pt x="758" y="442"/>
                  </a:lnTo>
                  <a:lnTo>
                    <a:pt x="781" y="431"/>
                  </a:lnTo>
                  <a:lnTo>
                    <a:pt x="801" y="417"/>
                  </a:lnTo>
                  <a:lnTo>
                    <a:pt x="822" y="401"/>
                  </a:lnTo>
                  <a:lnTo>
                    <a:pt x="843" y="384"/>
                  </a:lnTo>
                  <a:lnTo>
                    <a:pt x="861" y="364"/>
                  </a:lnTo>
                  <a:lnTo>
                    <a:pt x="881" y="342"/>
                  </a:lnTo>
                  <a:lnTo>
                    <a:pt x="898" y="319"/>
                  </a:lnTo>
                  <a:lnTo>
                    <a:pt x="916" y="295"/>
                  </a:lnTo>
                  <a:lnTo>
                    <a:pt x="932" y="269"/>
                  </a:lnTo>
                  <a:lnTo>
                    <a:pt x="947" y="243"/>
                  </a:lnTo>
                  <a:lnTo>
                    <a:pt x="962" y="216"/>
                  </a:lnTo>
                  <a:lnTo>
                    <a:pt x="975" y="189"/>
                  </a:lnTo>
                  <a:lnTo>
                    <a:pt x="989" y="161"/>
                  </a:lnTo>
                  <a:lnTo>
                    <a:pt x="1002" y="132"/>
                  </a:lnTo>
                  <a:lnTo>
                    <a:pt x="1013" y="105"/>
                  </a:lnTo>
                  <a:lnTo>
                    <a:pt x="1006" y="78"/>
                  </a:lnTo>
                  <a:lnTo>
                    <a:pt x="998" y="52"/>
                  </a:lnTo>
                  <a:lnTo>
                    <a:pt x="990" y="25"/>
                  </a:lnTo>
                  <a:lnTo>
                    <a:pt x="982" y="0"/>
                  </a:lnTo>
                  <a:lnTo>
                    <a:pt x="968" y="29"/>
                  </a:lnTo>
                  <a:lnTo>
                    <a:pt x="954" y="59"/>
                  </a:lnTo>
                  <a:lnTo>
                    <a:pt x="939" y="89"/>
                  </a:lnTo>
                  <a:lnTo>
                    <a:pt x="922" y="119"/>
                  </a:lnTo>
                  <a:lnTo>
                    <a:pt x="906" y="147"/>
                  </a:lnTo>
                  <a:lnTo>
                    <a:pt x="889" y="176"/>
                  </a:lnTo>
                  <a:lnTo>
                    <a:pt x="872" y="204"/>
                  </a:lnTo>
                  <a:lnTo>
                    <a:pt x="853" y="230"/>
                  </a:lnTo>
                  <a:lnTo>
                    <a:pt x="835" y="256"/>
                  </a:lnTo>
                  <a:lnTo>
                    <a:pt x="816" y="279"/>
                  </a:lnTo>
                  <a:lnTo>
                    <a:pt x="798" y="299"/>
                  </a:lnTo>
                  <a:lnTo>
                    <a:pt x="778" y="318"/>
                  </a:lnTo>
                  <a:lnTo>
                    <a:pt x="759" y="334"/>
                  </a:lnTo>
                  <a:lnTo>
                    <a:pt x="739" y="347"/>
                  </a:lnTo>
                  <a:lnTo>
                    <a:pt x="720" y="357"/>
                  </a:lnTo>
                  <a:lnTo>
                    <a:pt x="700" y="3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2" name="Freeform 100"/>
            <p:cNvSpPr>
              <a:spLocks/>
            </p:cNvSpPr>
            <p:nvPr/>
          </p:nvSpPr>
          <p:spPr bwMode="auto">
            <a:xfrm>
              <a:off x="4365" y="582"/>
              <a:ext cx="85" cy="62"/>
            </a:xfrm>
            <a:custGeom>
              <a:avLst/>
              <a:gdLst>
                <a:gd name="T0" fmla="*/ 351 w 351"/>
                <a:gd name="T1" fmla="*/ 302 h 302"/>
                <a:gd name="T2" fmla="*/ 328 w 351"/>
                <a:gd name="T3" fmla="*/ 272 h 302"/>
                <a:gd name="T4" fmla="*/ 306 w 351"/>
                <a:gd name="T5" fmla="*/ 243 h 302"/>
                <a:gd name="T6" fmla="*/ 286 w 351"/>
                <a:gd name="T7" fmla="*/ 215 h 302"/>
                <a:gd name="T8" fmla="*/ 267 w 351"/>
                <a:gd name="T9" fmla="*/ 188 h 302"/>
                <a:gd name="T10" fmla="*/ 249 w 351"/>
                <a:gd name="T11" fmla="*/ 162 h 302"/>
                <a:gd name="T12" fmla="*/ 233 w 351"/>
                <a:gd name="T13" fmla="*/ 137 h 302"/>
                <a:gd name="T14" fmla="*/ 218 w 351"/>
                <a:gd name="T15" fmla="*/ 114 h 302"/>
                <a:gd name="T16" fmla="*/ 205 w 351"/>
                <a:gd name="T17" fmla="*/ 92 h 302"/>
                <a:gd name="T18" fmla="*/ 192 w 351"/>
                <a:gd name="T19" fmla="*/ 71 h 302"/>
                <a:gd name="T20" fmla="*/ 182 w 351"/>
                <a:gd name="T21" fmla="*/ 54 h 302"/>
                <a:gd name="T22" fmla="*/ 174 w 351"/>
                <a:gd name="T23" fmla="*/ 38 h 302"/>
                <a:gd name="T24" fmla="*/ 166 w 351"/>
                <a:gd name="T25" fmla="*/ 25 h 302"/>
                <a:gd name="T26" fmla="*/ 160 w 351"/>
                <a:gd name="T27" fmla="*/ 14 h 302"/>
                <a:gd name="T28" fmla="*/ 157 w 351"/>
                <a:gd name="T29" fmla="*/ 7 h 302"/>
                <a:gd name="T30" fmla="*/ 154 w 351"/>
                <a:gd name="T31" fmla="*/ 1 h 302"/>
                <a:gd name="T32" fmla="*/ 153 w 351"/>
                <a:gd name="T33" fmla="*/ 0 h 302"/>
                <a:gd name="T34" fmla="*/ 139 w 351"/>
                <a:gd name="T35" fmla="*/ 37 h 302"/>
                <a:gd name="T36" fmla="*/ 123 w 351"/>
                <a:gd name="T37" fmla="*/ 74 h 302"/>
                <a:gd name="T38" fmla="*/ 107 w 351"/>
                <a:gd name="T39" fmla="*/ 111 h 302"/>
                <a:gd name="T40" fmla="*/ 88 w 351"/>
                <a:gd name="T41" fmla="*/ 147 h 302"/>
                <a:gd name="T42" fmla="*/ 68 w 351"/>
                <a:gd name="T43" fmla="*/ 184 h 302"/>
                <a:gd name="T44" fmla="*/ 46 w 351"/>
                <a:gd name="T45" fmla="*/ 220 h 302"/>
                <a:gd name="T46" fmla="*/ 24 w 351"/>
                <a:gd name="T47" fmla="*/ 256 h 302"/>
                <a:gd name="T48" fmla="*/ 0 w 351"/>
                <a:gd name="T49" fmla="*/ 291 h 302"/>
                <a:gd name="T50" fmla="*/ 19 w 351"/>
                <a:gd name="T51" fmla="*/ 289 h 302"/>
                <a:gd name="T52" fmla="*/ 37 w 351"/>
                <a:gd name="T53" fmla="*/ 286 h 302"/>
                <a:gd name="T54" fmla="*/ 55 w 351"/>
                <a:gd name="T55" fmla="*/ 285 h 302"/>
                <a:gd name="T56" fmla="*/ 74 w 351"/>
                <a:gd name="T57" fmla="*/ 282 h 302"/>
                <a:gd name="T58" fmla="*/ 92 w 351"/>
                <a:gd name="T59" fmla="*/ 281 h 302"/>
                <a:gd name="T60" fmla="*/ 111 w 351"/>
                <a:gd name="T61" fmla="*/ 281 h 302"/>
                <a:gd name="T62" fmla="*/ 129 w 351"/>
                <a:gd name="T63" fmla="*/ 280 h 302"/>
                <a:gd name="T64" fmla="*/ 148 w 351"/>
                <a:gd name="T65" fmla="*/ 280 h 302"/>
                <a:gd name="T66" fmla="*/ 160 w 351"/>
                <a:gd name="T67" fmla="*/ 280 h 302"/>
                <a:gd name="T68" fmla="*/ 174 w 351"/>
                <a:gd name="T69" fmla="*/ 280 h 302"/>
                <a:gd name="T70" fmla="*/ 187 w 351"/>
                <a:gd name="T71" fmla="*/ 281 h 302"/>
                <a:gd name="T72" fmla="*/ 199 w 351"/>
                <a:gd name="T73" fmla="*/ 281 h 302"/>
                <a:gd name="T74" fmla="*/ 213 w 351"/>
                <a:gd name="T75" fmla="*/ 282 h 302"/>
                <a:gd name="T76" fmla="*/ 226 w 351"/>
                <a:gd name="T77" fmla="*/ 283 h 302"/>
                <a:gd name="T78" fmla="*/ 238 w 351"/>
                <a:gd name="T79" fmla="*/ 285 h 302"/>
                <a:gd name="T80" fmla="*/ 251 w 351"/>
                <a:gd name="T81" fmla="*/ 286 h 302"/>
                <a:gd name="T82" fmla="*/ 264 w 351"/>
                <a:gd name="T83" fmla="*/ 287 h 302"/>
                <a:gd name="T84" fmla="*/ 277 w 351"/>
                <a:gd name="T85" fmla="*/ 289 h 302"/>
                <a:gd name="T86" fmla="*/ 289 w 351"/>
                <a:gd name="T87" fmla="*/ 290 h 302"/>
                <a:gd name="T88" fmla="*/ 302 w 351"/>
                <a:gd name="T89" fmla="*/ 293 h 302"/>
                <a:gd name="T90" fmla="*/ 315 w 351"/>
                <a:gd name="T91" fmla="*/ 295 h 302"/>
                <a:gd name="T92" fmla="*/ 327 w 351"/>
                <a:gd name="T93" fmla="*/ 297 h 302"/>
                <a:gd name="T94" fmla="*/ 339 w 351"/>
                <a:gd name="T95" fmla="*/ 299 h 302"/>
                <a:gd name="T96" fmla="*/ 351 w 351"/>
                <a:gd name="T97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302">
                  <a:moveTo>
                    <a:pt x="351" y="302"/>
                  </a:moveTo>
                  <a:lnTo>
                    <a:pt x="328" y="272"/>
                  </a:lnTo>
                  <a:lnTo>
                    <a:pt x="306" y="243"/>
                  </a:lnTo>
                  <a:lnTo>
                    <a:pt x="286" y="215"/>
                  </a:lnTo>
                  <a:lnTo>
                    <a:pt x="267" y="188"/>
                  </a:lnTo>
                  <a:lnTo>
                    <a:pt x="249" y="162"/>
                  </a:lnTo>
                  <a:lnTo>
                    <a:pt x="233" y="137"/>
                  </a:lnTo>
                  <a:lnTo>
                    <a:pt x="218" y="114"/>
                  </a:lnTo>
                  <a:lnTo>
                    <a:pt x="205" y="92"/>
                  </a:lnTo>
                  <a:lnTo>
                    <a:pt x="192" y="71"/>
                  </a:lnTo>
                  <a:lnTo>
                    <a:pt x="182" y="54"/>
                  </a:lnTo>
                  <a:lnTo>
                    <a:pt x="174" y="38"/>
                  </a:lnTo>
                  <a:lnTo>
                    <a:pt x="166" y="25"/>
                  </a:lnTo>
                  <a:lnTo>
                    <a:pt x="160" y="14"/>
                  </a:lnTo>
                  <a:lnTo>
                    <a:pt x="157" y="7"/>
                  </a:lnTo>
                  <a:lnTo>
                    <a:pt x="154" y="1"/>
                  </a:lnTo>
                  <a:lnTo>
                    <a:pt x="153" y="0"/>
                  </a:lnTo>
                  <a:lnTo>
                    <a:pt x="139" y="37"/>
                  </a:lnTo>
                  <a:lnTo>
                    <a:pt x="123" y="74"/>
                  </a:lnTo>
                  <a:lnTo>
                    <a:pt x="107" y="111"/>
                  </a:lnTo>
                  <a:lnTo>
                    <a:pt x="88" y="147"/>
                  </a:lnTo>
                  <a:lnTo>
                    <a:pt x="68" y="184"/>
                  </a:lnTo>
                  <a:lnTo>
                    <a:pt x="46" y="220"/>
                  </a:lnTo>
                  <a:lnTo>
                    <a:pt x="24" y="256"/>
                  </a:lnTo>
                  <a:lnTo>
                    <a:pt x="0" y="291"/>
                  </a:lnTo>
                  <a:lnTo>
                    <a:pt x="19" y="289"/>
                  </a:lnTo>
                  <a:lnTo>
                    <a:pt x="37" y="286"/>
                  </a:lnTo>
                  <a:lnTo>
                    <a:pt x="55" y="285"/>
                  </a:lnTo>
                  <a:lnTo>
                    <a:pt x="74" y="282"/>
                  </a:lnTo>
                  <a:lnTo>
                    <a:pt x="92" y="281"/>
                  </a:lnTo>
                  <a:lnTo>
                    <a:pt x="111" y="281"/>
                  </a:lnTo>
                  <a:lnTo>
                    <a:pt x="129" y="280"/>
                  </a:lnTo>
                  <a:lnTo>
                    <a:pt x="148" y="280"/>
                  </a:lnTo>
                  <a:lnTo>
                    <a:pt x="160" y="280"/>
                  </a:lnTo>
                  <a:lnTo>
                    <a:pt x="174" y="280"/>
                  </a:lnTo>
                  <a:lnTo>
                    <a:pt x="187" y="281"/>
                  </a:lnTo>
                  <a:lnTo>
                    <a:pt x="199" y="281"/>
                  </a:lnTo>
                  <a:lnTo>
                    <a:pt x="213" y="282"/>
                  </a:lnTo>
                  <a:lnTo>
                    <a:pt x="226" y="283"/>
                  </a:lnTo>
                  <a:lnTo>
                    <a:pt x="238" y="285"/>
                  </a:lnTo>
                  <a:lnTo>
                    <a:pt x="251" y="286"/>
                  </a:lnTo>
                  <a:lnTo>
                    <a:pt x="264" y="287"/>
                  </a:lnTo>
                  <a:lnTo>
                    <a:pt x="277" y="289"/>
                  </a:lnTo>
                  <a:lnTo>
                    <a:pt x="289" y="290"/>
                  </a:lnTo>
                  <a:lnTo>
                    <a:pt x="302" y="293"/>
                  </a:lnTo>
                  <a:lnTo>
                    <a:pt x="315" y="295"/>
                  </a:lnTo>
                  <a:lnTo>
                    <a:pt x="327" y="297"/>
                  </a:lnTo>
                  <a:lnTo>
                    <a:pt x="339" y="299"/>
                  </a:lnTo>
                  <a:lnTo>
                    <a:pt x="351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3" name="Freeform 101"/>
            <p:cNvSpPr>
              <a:spLocks/>
            </p:cNvSpPr>
            <p:nvPr/>
          </p:nvSpPr>
          <p:spPr bwMode="auto">
            <a:xfrm>
              <a:off x="4184" y="640"/>
              <a:ext cx="353" cy="272"/>
            </a:xfrm>
            <a:custGeom>
              <a:avLst/>
              <a:gdLst>
                <a:gd name="T0" fmla="*/ 1076 w 1442"/>
                <a:gd name="T1" fmla="*/ 19 h 1318"/>
                <a:gd name="T2" fmla="*/ 1052 w 1442"/>
                <a:gd name="T3" fmla="*/ 15 h 1318"/>
                <a:gd name="T4" fmla="*/ 1026 w 1442"/>
                <a:gd name="T5" fmla="*/ 10 h 1318"/>
                <a:gd name="T6" fmla="*/ 1001 w 1442"/>
                <a:gd name="T7" fmla="*/ 7 h 1318"/>
                <a:gd name="T8" fmla="*/ 975 w 1442"/>
                <a:gd name="T9" fmla="*/ 5 h 1318"/>
                <a:gd name="T10" fmla="*/ 950 w 1442"/>
                <a:gd name="T11" fmla="*/ 2 h 1318"/>
                <a:gd name="T12" fmla="*/ 924 w 1442"/>
                <a:gd name="T13" fmla="*/ 1 h 1318"/>
                <a:gd name="T14" fmla="*/ 897 w 1442"/>
                <a:gd name="T15" fmla="*/ 0 h 1318"/>
                <a:gd name="T16" fmla="*/ 866 w 1442"/>
                <a:gd name="T17" fmla="*/ 0 h 1318"/>
                <a:gd name="T18" fmla="*/ 829 w 1442"/>
                <a:gd name="T19" fmla="*/ 1 h 1318"/>
                <a:gd name="T20" fmla="*/ 792 w 1442"/>
                <a:gd name="T21" fmla="*/ 5 h 1318"/>
                <a:gd name="T22" fmla="*/ 756 w 1442"/>
                <a:gd name="T23" fmla="*/ 9 h 1318"/>
                <a:gd name="T24" fmla="*/ 684 w 1442"/>
                <a:gd name="T25" fmla="*/ 84 h 1318"/>
                <a:gd name="T26" fmla="*/ 568 w 1442"/>
                <a:gd name="T27" fmla="*/ 223 h 1318"/>
                <a:gd name="T28" fmla="*/ 446 w 1442"/>
                <a:gd name="T29" fmla="*/ 350 h 1318"/>
                <a:gd name="T30" fmla="*/ 324 w 1442"/>
                <a:gd name="T31" fmla="*/ 464 h 1318"/>
                <a:gd name="T32" fmla="*/ 212 w 1442"/>
                <a:gd name="T33" fmla="*/ 560 h 1318"/>
                <a:gd name="T34" fmla="*/ 116 w 1442"/>
                <a:gd name="T35" fmla="*/ 637 h 1318"/>
                <a:gd name="T36" fmla="*/ 45 w 1442"/>
                <a:gd name="T37" fmla="*/ 690 h 1318"/>
                <a:gd name="T38" fmla="*/ 6 w 1442"/>
                <a:gd name="T39" fmla="*/ 719 h 1318"/>
                <a:gd name="T40" fmla="*/ 78 w 1442"/>
                <a:gd name="T41" fmla="*/ 757 h 1318"/>
                <a:gd name="T42" fmla="*/ 218 w 1442"/>
                <a:gd name="T43" fmla="*/ 841 h 1318"/>
                <a:gd name="T44" fmla="*/ 334 w 1442"/>
                <a:gd name="T45" fmla="*/ 936 h 1318"/>
                <a:gd name="T46" fmla="*/ 428 w 1442"/>
                <a:gd name="T47" fmla="*/ 1035 h 1318"/>
                <a:gd name="T48" fmla="*/ 502 w 1442"/>
                <a:gd name="T49" fmla="*/ 1131 h 1318"/>
                <a:gd name="T50" fmla="*/ 556 w 1442"/>
                <a:gd name="T51" fmla="*/ 1214 h 1318"/>
                <a:gd name="T52" fmla="*/ 591 w 1442"/>
                <a:gd name="T53" fmla="*/ 1277 h 1318"/>
                <a:gd name="T54" fmla="*/ 608 w 1442"/>
                <a:gd name="T55" fmla="*/ 1313 h 1318"/>
                <a:gd name="T56" fmla="*/ 631 w 1442"/>
                <a:gd name="T57" fmla="*/ 1306 h 1318"/>
                <a:gd name="T58" fmla="*/ 671 w 1442"/>
                <a:gd name="T59" fmla="*/ 1283 h 1318"/>
                <a:gd name="T60" fmla="*/ 709 w 1442"/>
                <a:gd name="T61" fmla="*/ 1259 h 1318"/>
                <a:gd name="T62" fmla="*/ 747 w 1442"/>
                <a:gd name="T63" fmla="*/ 1236 h 1318"/>
                <a:gd name="T64" fmla="*/ 783 w 1442"/>
                <a:gd name="T65" fmla="*/ 1212 h 1318"/>
                <a:gd name="T66" fmla="*/ 818 w 1442"/>
                <a:gd name="T67" fmla="*/ 1188 h 1318"/>
                <a:gd name="T68" fmla="*/ 851 w 1442"/>
                <a:gd name="T69" fmla="*/ 1163 h 1318"/>
                <a:gd name="T70" fmla="*/ 883 w 1442"/>
                <a:gd name="T71" fmla="*/ 1139 h 1318"/>
                <a:gd name="T72" fmla="*/ 937 w 1442"/>
                <a:gd name="T73" fmla="*/ 1097 h 1318"/>
                <a:gd name="T74" fmla="*/ 1010 w 1442"/>
                <a:gd name="T75" fmla="*/ 1035 h 1318"/>
                <a:gd name="T76" fmla="*/ 1075 w 1442"/>
                <a:gd name="T77" fmla="*/ 974 h 1318"/>
                <a:gd name="T78" fmla="*/ 1132 w 1442"/>
                <a:gd name="T79" fmla="*/ 915 h 1318"/>
                <a:gd name="T80" fmla="*/ 1183 w 1442"/>
                <a:gd name="T81" fmla="*/ 855 h 1318"/>
                <a:gd name="T82" fmla="*/ 1229 w 1442"/>
                <a:gd name="T83" fmla="*/ 797 h 1318"/>
                <a:gd name="T84" fmla="*/ 1268 w 1442"/>
                <a:gd name="T85" fmla="*/ 741 h 1318"/>
                <a:gd name="T86" fmla="*/ 1304 w 1442"/>
                <a:gd name="T87" fmla="*/ 688 h 1318"/>
                <a:gd name="T88" fmla="*/ 1356 w 1442"/>
                <a:gd name="T89" fmla="*/ 592 h 1318"/>
                <a:gd name="T90" fmla="*/ 1406 w 1442"/>
                <a:gd name="T91" fmla="*/ 472 h 1318"/>
                <a:gd name="T92" fmla="*/ 1432 w 1442"/>
                <a:gd name="T93" fmla="*/ 385 h 1318"/>
                <a:gd name="T94" fmla="*/ 1441 w 1442"/>
                <a:gd name="T95" fmla="*/ 336 h 1318"/>
                <a:gd name="T96" fmla="*/ 1415 w 1442"/>
                <a:gd name="T97" fmla="*/ 316 h 1318"/>
                <a:gd name="T98" fmla="*/ 1364 w 1442"/>
                <a:gd name="T99" fmla="*/ 283 h 1318"/>
                <a:gd name="T100" fmla="*/ 1315 w 1442"/>
                <a:gd name="T101" fmla="*/ 248 h 1318"/>
                <a:gd name="T102" fmla="*/ 1268 w 1442"/>
                <a:gd name="T103" fmla="*/ 210 h 1318"/>
                <a:gd name="T104" fmla="*/ 1223 w 1442"/>
                <a:gd name="T105" fmla="*/ 169 h 1318"/>
                <a:gd name="T106" fmla="*/ 1182 w 1442"/>
                <a:gd name="T107" fmla="*/ 128 h 1318"/>
                <a:gd name="T108" fmla="*/ 1142 w 1442"/>
                <a:gd name="T109" fmla="*/ 85 h 1318"/>
                <a:gd name="T110" fmla="*/ 1106 w 1442"/>
                <a:gd name="T111" fmla="*/ 43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42" h="1318">
                  <a:moveTo>
                    <a:pt x="1088" y="22"/>
                  </a:moveTo>
                  <a:lnTo>
                    <a:pt x="1076" y="19"/>
                  </a:lnTo>
                  <a:lnTo>
                    <a:pt x="1064" y="17"/>
                  </a:lnTo>
                  <a:lnTo>
                    <a:pt x="1052" y="15"/>
                  </a:lnTo>
                  <a:lnTo>
                    <a:pt x="1039" y="13"/>
                  </a:lnTo>
                  <a:lnTo>
                    <a:pt x="1026" y="10"/>
                  </a:lnTo>
                  <a:lnTo>
                    <a:pt x="1014" y="9"/>
                  </a:lnTo>
                  <a:lnTo>
                    <a:pt x="1001" y="7"/>
                  </a:lnTo>
                  <a:lnTo>
                    <a:pt x="988" y="6"/>
                  </a:lnTo>
                  <a:lnTo>
                    <a:pt x="975" y="5"/>
                  </a:lnTo>
                  <a:lnTo>
                    <a:pt x="963" y="3"/>
                  </a:lnTo>
                  <a:lnTo>
                    <a:pt x="950" y="2"/>
                  </a:lnTo>
                  <a:lnTo>
                    <a:pt x="936" y="1"/>
                  </a:lnTo>
                  <a:lnTo>
                    <a:pt x="924" y="1"/>
                  </a:lnTo>
                  <a:lnTo>
                    <a:pt x="911" y="0"/>
                  </a:lnTo>
                  <a:lnTo>
                    <a:pt x="897" y="0"/>
                  </a:lnTo>
                  <a:lnTo>
                    <a:pt x="885" y="0"/>
                  </a:lnTo>
                  <a:lnTo>
                    <a:pt x="866" y="0"/>
                  </a:lnTo>
                  <a:lnTo>
                    <a:pt x="848" y="1"/>
                  </a:lnTo>
                  <a:lnTo>
                    <a:pt x="829" y="1"/>
                  </a:lnTo>
                  <a:lnTo>
                    <a:pt x="811" y="2"/>
                  </a:lnTo>
                  <a:lnTo>
                    <a:pt x="792" y="5"/>
                  </a:lnTo>
                  <a:lnTo>
                    <a:pt x="774" y="6"/>
                  </a:lnTo>
                  <a:lnTo>
                    <a:pt x="756" y="9"/>
                  </a:lnTo>
                  <a:lnTo>
                    <a:pt x="737" y="11"/>
                  </a:lnTo>
                  <a:lnTo>
                    <a:pt x="684" y="84"/>
                  </a:lnTo>
                  <a:lnTo>
                    <a:pt x="627" y="154"/>
                  </a:lnTo>
                  <a:lnTo>
                    <a:pt x="568" y="223"/>
                  </a:lnTo>
                  <a:lnTo>
                    <a:pt x="507" y="288"/>
                  </a:lnTo>
                  <a:lnTo>
                    <a:pt x="446" y="350"/>
                  </a:lnTo>
                  <a:lnTo>
                    <a:pt x="384" y="409"/>
                  </a:lnTo>
                  <a:lnTo>
                    <a:pt x="324" y="464"/>
                  </a:lnTo>
                  <a:lnTo>
                    <a:pt x="266" y="514"/>
                  </a:lnTo>
                  <a:lnTo>
                    <a:pt x="212" y="560"/>
                  </a:lnTo>
                  <a:lnTo>
                    <a:pt x="161" y="601"/>
                  </a:lnTo>
                  <a:lnTo>
                    <a:pt x="116" y="637"/>
                  </a:lnTo>
                  <a:lnTo>
                    <a:pt x="77" y="667"/>
                  </a:lnTo>
                  <a:lnTo>
                    <a:pt x="45" y="690"/>
                  </a:lnTo>
                  <a:lnTo>
                    <a:pt x="21" y="707"/>
                  </a:lnTo>
                  <a:lnTo>
                    <a:pt x="6" y="719"/>
                  </a:lnTo>
                  <a:lnTo>
                    <a:pt x="0" y="722"/>
                  </a:lnTo>
                  <a:lnTo>
                    <a:pt x="78" y="757"/>
                  </a:lnTo>
                  <a:lnTo>
                    <a:pt x="151" y="797"/>
                  </a:lnTo>
                  <a:lnTo>
                    <a:pt x="218" y="841"/>
                  </a:lnTo>
                  <a:lnTo>
                    <a:pt x="278" y="888"/>
                  </a:lnTo>
                  <a:lnTo>
                    <a:pt x="334" y="936"/>
                  </a:lnTo>
                  <a:lnTo>
                    <a:pt x="384" y="986"/>
                  </a:lnTo>
                  <a:lnTo>
                    <a:pt x="428" y="1035"/>
                  </a:lnTo>
                  <a:lnTo>
                    <a:pt x="468" y="1084"/>
                  </a:lnTo>
                  <a:lnTo>
                    <a:pt x="502" y="1131"/>
                  </a:lnTo>
                  <a:lnTo>
                    <a:pt x="531" y="1175"/>
                  </a:lnTo>
                  <a:lnTo>
                    <a:pt x="556" y="1214"/>
                  </a:lnTo>
                  <a:lnTo>
                    <a:pt x="576" y="1249"/>
                  </a:lnTo>
                  <a:lnTo>
                    <a:pt x="591" y="1277"/>
                  </a:lnTo>
                  <a:lnTo>
                    <a:pt x="602" y="1299"/>
                  </a:lnTo>
                  <a:lnTo>
                    <a:pt x="608" y="1313"/>
                  </a:lnTo>
                  <a:lnTo>
                    <a:pt x="610" y="1318"/>
                  </a:lnTo>
                  <a:lnTo>
                    <a:pt x="631" y="1306"/>
                  </a:lnTo>
                  <a:lnTo>
                    <a:pt x="651" y="1295"/>
                  </a:lnTo>
                  <a:lnTo>
                    <a:pt x="671" y="1283"/>
                  </a:lnTo>
                  <a:lnTo>
                    <a:pt x="691" y="1270"/>
                  </a:lnTo>
                  <a:lnTo>
                    <a:pt x="709" y="1259"/>
                  </a:lnTo>
                  <a:lnTo>
                    <a:pt x="729" y="1247"/>
                  </a:lnTo>
                  <a:lnTo>
                    <a:pt x="747" y="1236"/>
                  </a:lnTo>
                  <a:lnTo>
                    <a:pt x="766" y="1223"/>
                  </a:lnTo>
                  <a:lnTo>
                    <a:pt x="783" y="1212"/>
                  </a:lnTo>
                  <a:lnTo>
                    <a:pt x="800" y="1200"/>
                  </a:lnTo>
                  <a:lnTo>
                    <a:pt x="818" y="1188"/>
                  </a:lnTo>
                  <a:lnTo>
                    <a:pt x="835" y="1176"/>
                  </a:lnTo>
                  <a:lnTo>
                    <a:pt x="851" y="1163"/>
                  </a:lnTo>
                  <a:lnTo>
                    <a:pt x="867" y="1152"/>
                  </a:lnTo>
                  <a:lnTo>
                    <a:pt x="883" y="1139"/>
                  </a:lnTo>
                  <a:lnTo>
                    <a:pt x="899" y="1128"/>
                  </a:lnTo>
                  <a:lnTo>
                    <a:pt x="937" y="1097"/>
                  </a:lnTo>
                  <a:lnTo>
                    <a:pt x="974" y="1067"/>
                  </a:lnTo>
                  <a:lnTo>
                    <a:pt x="1010" y="1035"/>
                  </a:lnTo>
                  <a:lnTo>
                    <a:pt x="1042" y="1006"/>
                  </a:lnTo>
                  <a:lnTo>
                    <a:pt x="1075" y="974"/>
                  </a:lnTo>
                  <a:lnTo>
                    <a:pt x="1103" y="944"/>
                  </a:lnTo>
                  <a:lnTo>
                    <a:pt x="1132" y="915"/>
                  </a:lnTo>
                  <a:lnTo>
                    <a:pt x="1159" y="885"/>
                  </a:lnTo>
                  <a:lnTo>
                    <a:pt x="1183" y="855"/>
                  </a:lnTo>
                  <a:lnTo>
                    <a:pt x="1207" y="826"/>
                  </a:lnTo>
                  <a:lnTo>
                    <a:pt x="1229" y="797"/>
                  </a:lnTo>
                  <a:lnTo>
                    <a:pt x="1250" y="769"/>
                  </a:lnTo>
                  <a:lnTo>
                    <a:pt x="1268" y="741"/>
                  </a:lnTo>
                  <a:lnTo>
                    <a:pt x="1286" y="714"/>
                  </a:lnTo>
                  <a:lnTo>
                    <a:pt x="1304" y="688"/>
                  </a:lnTo>
                  <a:lnTo>
                    <a:pt x="1319" y="661"/>
                  </a:lnTo>
                  <a:lnTo>
                    <a:pt x="1356" y="592"/>
                  </a:lnTo>
                  <a:lnTo>
                    <a:pt x="1384" y="529"/>
                  </a:lnTo>
                  <a:lnTo>
                    <a:pt x="1406" y="472"/>
                  </a:lnTo>
                  <a:lnTo>
                    <a:pt x="1422" y="424"/>
                  </a:lnTo>
                  <a:lnTo>
                    <a:pt x="1432" y="385"/>
                  </a:lnTo>
                  <a:lnTo>
                    <a:pt x="1438" y="355"/>
                  </a:lnTo>
                  <a:lnTo>
                    <a:pt x="1441" y="336"/>
                  </a:lnTo>
                  <a:lnTo>
                    <a:pt x="1442" y="331"/>
                  </a:lnTo>
                  <a:lnTo>
                    <a:pt x="1415" y="316"/>
                  </a:lnTo>
                  <a:lnTo>
                    <a:pt x="1389" y="299"/>
                  </a:lnTo>
                  <a:lnTo>
                    <a:pt x="1364" y="283"/>
                  </a:lnTo>
                  <a:lnTo>
                    <a:pt x="1339" y="265"/>
                  </a:lnTo>
                  <a:lnTo>
                    <a:pt x="1315" y="248"/>
                  </a:lnTo>
                  <a:lnTo>
                    <a:pt x="1291" y="228"/>
                  </a:lnTo>
                  <a:lnTo>
                    <a:pt x="1268" y="210"/>
                  </a:lnTo>
                  <a:lnTo>
                    <a:pt x="1245" y="189"/>
                  </a:lnTo>
                  <a:lnTo>
                    <a:pt x="1223" y="169"/>
                  </a:lnTo>
                  <a:lnTo>
                    <a:pt x="1202" y="149"/>
                  </a:lnTo>
                  <a:lnTo>
                    <a:pt x="1182" y="128"/>
                  </a:lnTo>
                  <a:lnTo>
                    <a:pt x="1161" y="106"/>
                  </a:lnTo>
                  <a:lnTo>
                    <a:pt x="1142" y="85"/>
                  </a:lnTo>
                  <a:lnTo>
                    <a:pt x="1124" y="64"/>
                  </a:lnTo>
                  <a:lnTo>
                    <a:pt x="1106" y="43"/>
                  </a:lnTo>
                  <a:lnTo>
                    <a:pt x="108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4" name="Freeform 102"/>
            <p:cNvSpPr>
              <a:spLocks/>
            </p:cNvSpPr>
            <p:nvPr/>
          </p:nvSpPr>
          <p:spPr bwMode="auto">
            <a:xfrm>
              <a:off x="4388" y="613"/>
              <a:ext cx="35" cy="28"/>
            </a:xfrm>
            <a:custGeom>
              <a:avLst/>
              <a:gdLst>
                <a:gd name="T0" fmla="*/ 139 w 139"/>
                <a:gd name="T1" fmla="*/ 133 h 133"/>
                <a:gd name="T2" fmla="*/ 121 w 139"/>
                <a:gd name="T3" fmla="*/ 105 h 133"/>
                <a:gd name="T4" fmla="*/ 106 w 139"/>
                <a:gd name="T5" fmla="*/ 80 h 133"/>
                <a:gd name="T6" fmla="*/ 92 w 139"/>
                <a:gd name="T7" fmla="*/ 56 h 133"/>
                <a:gd name="T8" fmla="*/ 82 w 139"/>
                <a:gd name="T9" fmla="*/ 37 h 133"/>
                <a:gd name="T10" fmla="*/ 74 w 139"/>
                <a:gd name="T11" fmla="*/ 22 h 133"/>
                <a:gd name="T12" fmla="*/ 67 w 139"/>
                <a:gd name="T13" fmla="*/ 10 h 133"/>
                <a:gd name="T14" fmla="*/ 63 w 139"/>
                <a:gd name="T15" fmla="*/ 2 h 133"/>
                <a:gd name="T16" fmla="*/ 62 w 139"/>
                <a:gd name="T17" fmla="*/ 0 h 133"/>
                <a:gd name="T18" fmla="*/ 56 w 139"/>
                <a:gd name="T19" fmla="*/ 16 h 133"/>
                <a:gd name="T20" fmla="*/ 49 w 139"/>
                <a:gd name="T21" fmla="*/ 32 h 133"/>
                <a:gd name="T22" fmla="*/ 42 w 139"/>
                <a:gd name="T23" fmla="*/ 48 h 133"/>
                <a:gd name="T24" fmla="*/ 34 w 139"/>
                <a:gd name="T25" fmla="*/ 65 h 133"/>
                <a:gd name="T26" fmla="*/ 26 w 139"/>
                <a:gd name="T27" fmla="*/ 81 h 133"/>
                <a:gd name="T28" fmla="*/ 18 w 139"/>
                <a:gd name="T29" fmla="*/ 97 h 133"/>
                <a:gd name="T30" fmla="*/ 9 w 139"/>
                <a:gd name="T31" fmla="*/ 113 h 133"/>
                <a:gd name="T32" fmla="*/ 0 w 139"/>
                <a:gd name="T33" fmla="*/ 129 h 133"/>
                <a:gd name="T34" fmla="*/ 7 w 139"/>
                <a:gd name="T35" fmla="*/ 129 h 133"/>
                <a:gd name="T36" fmla="*/ 13 w 139"/>
                <a:gd name="T37" fmla="*/ 128 h 133"/>
                <a:gd name="T38" fmla="*/ 19 w 139"/>
                <a:gd name="T39" fmla="*/ 128 h 133"/>
                <a:gd name="T40" fmla="*/ 25 w 139"/>
                <a:gd name="T41" fmla="*/ 128 h 133"/>
                <a:gd name="T42" fmla="*/ 31 w 139"/>
                <a:gd name="T43" fmla="*/ 128 h 133"/>
                <a:gd name="T44" fmla="*/ 38 w 139"/>
                <a:gd name="T45" fmla="*/ 128 h 133"/>
                <a:gd name="T46" fmla="*/ 44 w 139"/>
                <a:gd name="T47" fmla="*/ 128 h 133"/>
                <a:gd name="T48" fmla="*/ 51 w 139"/>
                <a:gd name="T49" fmla="*/ 128 h 133"/>
                <a:gd name="T50" fmla="*/ 62 w 139"/>
                <a:gd name="T51" fmla="*/ 128 h 133"/>
                <a:gd name="T52" fmla="*/ 72 w 139"/>
                <a:gd name="T53" fmla="*/ 128 h 133"/>
                <a:gd name="T54" fmla="*/ 84 w 139"/>
                <a:gd name="T55" fmla="*/ 128 h 133"/>
                <a:gd name="T56" fmla="*/ 95 w 139"/>
                <a:gd name="T57" fmla="*/ 129 h 133"/>
                <a:gd name="T58" fmla="*/ 107 w 139"/>
                <a:gd name="T59" fmla="*/ 129 h 133"/>
                <a:gd name="T60" fmla="*/ 117 w 139"/>
                <a:gd name="T61" fmla="*/ 130 h 133"/>
                <a:gd name="T62" fmla="*/ 129 w 139"/>
                <a:gd name="T63" fmla="*/ 131 h 133"/>
                <a:gd name="T64" fmla="*/ 139 w 139"/>
                <a:gd name="T6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9" h="133">
                  <a:moveTo>
                    <a:pt x="139" y="133"/>
                  </a:moveTo>
                  <a:lnTo>
                    <a:pt x="121" y="105"/>
                  </a:lnTo>
                  <a:lnTo>
                    <a:pt x="106" y="80"/>
                  </a:lnTo>
                  <a:lnTo>
                    <a:pt x="92" y="56"/>
                  </a:lnTo>
                  <a:lnTo>
                    <a:pt x="82" y="37"/>
                  </a:lnTo>
                  <a:lnTo>
                    <a:pt x="74" y="22"/>
                  </a:lnTo>
                  <a:lnTo>
                    <a:pt x="67" y="10"/>
                  </a:lnTo>
                  <a:lnTo>
                    <a:pt x="63" y="2"/>
                  </a:lnTo>
                  <a:lnTo>
                    <a:pt x="62" y="0"/>
                  </a:lnTo>
                  <a:lnTo>
                    <a:pt x="56" y="16"/>
                  </a:lnTo>
                  <a:lnTo>
                    <a:pt x="49" y="32"/>
                  </a:lnTo>
                  <a:lnTo>
                    <a:pt x="42" y="48"/>
                  </a:lnTo>
                  <a:lnTo>
                    <a:pt x="34" y="65"/>
                  </a:lnTo>
                  <a:lnTo>
                    <a:pt x="26" y="81"/>
                  </a:lnTo>
                  <a:lnTo>
                    <a:pt x="18" y="97"/>
                  </a:lnTo>
                  <a:lnTo>
                    <a:pt x="9" y="113"/>
                  </a:lnTo>
                  <a:lnTo>
                    <a:pt x="0" y="129"/>
                  </a:lnTo>
                  <a:lnTo>
                    <a:pt x="7" y="129"/>
                  </a:lnTo>
                  <a:lnTo>
                    <a:pt x="13" y="128"/>
                  </a:lnTo>
                  <a:lnTo>
                    <a:pt x="19" y="128"/>
                  </a:lnTo>
                  <a:lnTo>
                    <a:pt x="25" y="128"/>
                  </a:lnTo>
                  <a:lnTo>
                    <a:pt x="31" y="128"/>
                  </a:lnTo>
                  <a:lnTo>
                    <a:pt x="38" y="128"/>
                  </a:lnTo>
                  <a:lnTo>
                    <a:pt x="44" y="128"/>
                  </a:lnTo>
                  <a:lnTo>
                    <a:pt x="51" y="128"/>
                  </a:lnTo>
                  <a:lnTo>
                    <a:pt x="62" y="128"/>
                  </a:lnTo>
                  <a:lnTo>
                    <a:pt x="72" y="128"/>
                  </a:lnTo>
                  <a:lnTo>
                    <a:pt x="84" y="128"/>
                  </a:lnTo>
                  <a:lnTo>
                    <a:pt x="95" y="129"/>
                  </a:lnTo>
                  <a:lnTo>
                    <a:pt x="107" y="129"/>
                  </a:lnTo>
                  <a:lnTo>
                    <a:pt x="117" y="130"/>
                  </a:lnTo>
                  <a:lnTo>
                    <a:pt x="129" y="131"/>
                  </a:lnTo>
                  <a:lnTo>
                    <a:pt x="139" y="133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5" name="Freeform 103"/>
            <p:cNvSpPr>
              <a:spLocks/>
            </p:cNvSpPr>
            <p:nvPr/>
          </p:nvSpPr>
          <p:spPr bwMode="auto">
            <a:xfrm>
              <a:off x="4220" y="640"/>
              <a:ext cx="296" cy="251"/>
            </a:xfrm>
            <a:custGeom>
              <a:avLst/>
              <a:gdLst>
                <a:gd name="T0" fmla="*/ 65 w 1207"/>
                <a:gd name="T1" fmla="*/ 736 h 1216"/>
                <a:gd name="T2" fmla="*/ 178 w 1207"/>
                <a:gd name="T3" fmla="*/ 811 h 1216"/>
                <a:gd name="T4" fmla="*/ 272 w 1207"/>
                <a:gd name="T5" fmla="*/ 894 h 1216"/>
                <a:gd name="T6" fmla="*/ 349 w 1207"/>
                <a:gd name="T7" fmla="*/ 979 h 1216"/>
                <a:gd name="T8" fmla="*/ 409 w 1207"/>
                <a:gd name="T9" fmla="*/ 1060 h 1216"/>
                <a:gd name="T10" fmla="*/ 453 w 1207"/>
                <a:gd name="T11" fmla="*/ 1130 h 1216"/>
                <a:gd name="T12" fmla="*/ 482 w 1207"/>
                <a:gd name="T13" fmla="*/ 1183 h 1216"/>
                <a:gd name="T14" fmla="*/ 496 w 1207"/>
                <a:gd name="T15" fmla="*/ 1213 h 1216"/>
                <a:gd name="T16" fmla="*/ 615 w 1207"/>
                <a:gd name="T17" fmla="*/ 1145 h 1216"/>
                <a:gd name="T18" fmla="*/ 810 w 1207"/>
                <a:gd name="T19" fmla="*/ 999 h 1216"/>
                <a:gd name="T20" fmla="*/ 957 w 1207"/>
                <a:gd name="T21" fmla="*/ 853 h 1216"/>
                <a:gd name="T22" fmla="*/ 1063 w 1207"/>
                <a:gd name="T23" fmla="*/ 716 h 1216"/>
                <a:gd name="T24" fmla="*/ 1134 w 1207"/>
                <a:gd name="T25" fmla="*/ 594 h 1216"/>
                <a:gd name="T26" fmla="*/ 1177 w 1207"/>
                <a:gd name="T27" fmla="*/ 493 h 1216"/>
                <a:gd name="T28" fmla="*/ 1199 w 1207"/>
                <a:gd name="T29" fmla="*/ 419 h 1216"/>
                <a:gd name="T30" fmla="*/ 1206 w 1207"/>
                <a:gd name="T31" fmla="*/ 379 h 1216"/>
                <a:gd name="T32" fmla="*/ 1175 w 1207"/>
                <a:gd name="T33" fmla="*/ 355 h 1216"/>
                <a:gd name="T34" fmla="*/ 1113 w 1207"/>
                <a:gd name="T35" fmla="*/ 313 h 1216"/>
                <a:gd name="T36" fmla="*/ 1056 w 1207"/>
                <a:gd name="T37" fmla="*/ 268 h 1216"/>
                <a:gd name="T38" fmla="*/ 1005 w 1207"/>
                <a:gd name="T39" fmla="*/ 220 h 1216"/>
                <a:gd name="T40" fmla="*/ 956 w 1207"/>
                <a:gd name="T41" fmla="*/ 170 h 1216"/>
                <a:gd name="T42" fmla="*/ 914 w 1207"/>
                <a:gd name="T43" fmla="*/ 121 h 1216"/>
                <a:gd name="T44" fmla="*/ 876 w 1207"/>
                <a:gd name="T45" fmla="*/ 72 h 1216"/>
                <a:gd name="T46" fmla="*/ 842 w 1207"/>
                <a:gd name="T47" fmla="*/ 26 h 1216"/>
                <a:gd name="T48" fmla="*/ 817 w 1207"/>
                <a:gd name="T49" fmla="*/ 3 h 1216"/>
                <a:gd name="T50" fmla="*/ 795 w 1207"/>
                <a:gd name="T51" fmla="*/ 1 h 1216"/>
                <a:gd name="T52" fmla="*/ 772 w 1207"/>
                <a:gd name="T53" fmla="*/ 0 h 1216"/>
                <a:gd name="T54" fmla="*/ 750 w 1207"/>
                <a:gd name="T55" fmla="*/ 0 h 1216"/>
                <a:gd name="T56" fmla="*/ 732 w 1207"/>
                <a:gd name="T57" fmla="*/ 0 h 1216"/>
                <a:gd name="T58" fmla="*/ 719 w 1207"/>
                <a:gd name="T59" fmla="*/ 0 h 1216"/>
                <a:gd name="T60" fmla="*/ 707 w 1207"/>
                <a:gd name="T61" fmla="*/ 0 h 1216"/>
                <a:gd name="T62" fmla="*/ 695 w 1207"/>
                <a:gd name="T63" fmla="*/ 1 h 1216"/>
                <a:gd name="T64" fmla="*/ 645 w 1207"/>
                <a:gd name="T65" fmla="*/ 68 h 1216"/>
                <a:gd name="T66" fmla="*/ 546 w 1207"/>
                <a:gd name="T67" fmla="*/ 200 h 1216"/>
                <a:gd name="T68" fmla="*/ 436 w 1207"/>
                <a:gd name="T69" fmla="*/ 324 h 1216"/>
                <a:gd name="T70" fmla="*/ 322 w 1207"/>
                <a:gd name="T71" fmla="*/ 436 h 1216"/>
                <a:gd name="T72" fmla="*/ 212 w 1207"/>
                <a:gd name="T73" fmla="*/ 534 h 1216"/>
                <a:gd name="T74" fmla="*/ 118 w 1207"/>
                <a:gd name="T75" fmla="*/ 614 h 1216"/>
                <a:gd name="T76" fmla="*/ 45 w 1207"/>
                <a:gd name="T77" fmla="*/ 670 h 1216"/>
                <a:gd name="T78" fmla="*/ 6 w 1207"/>
                <a:gd name="T79" fmla="*/ 700 h 1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07" h="1216">
                  <a:moveTo>
                    <a:pt x="0" y="704"/>
                  </a:moveTo>
                  <a:lnTo>
                    <a:pt x="65" y="736"/>
                  </a:lnTo>
                  <a:lnTo>
                    <a:pt x="124" y="772"/>
                  </a:lnTo>
                  <a:lnTo>
                    <a:pt x="178" y="811"/>
                  </a:lnTo>
                  <a:lnTo>
                    <a:pt x="227" y="851"/>
                  </a:lnTo>
                  <a:lnTo>
                    <a:pt x="272" y="894"/>
                  </a:lnTo>
                  <a:lnTo>
                    <a:pt x="314" y="936"/>
                  </a:lnTo>
                  <a:lnTo>
                    <a:pt x="349" y="979"/>
                  </a:lnTo>
                  <a:lnTo>
                    <a:pt x="381" y="1021"/>
                  </a:lnTo>
                  <a:lnTo>
                    <a:pt x="409" y="1060"/>
                  </a:lnTo>
                  <a:lnTo>
                    <a:pt x="433" y="1097"/>
                  </a:lnTo>
                  <a:lnTo>
                    <a:pt x="453" y="1130"/>
                  </a:lnTo>
                  <a:lnTo>
                    <a:pt x="469" y="1159"/>
                  </a:lnTo>
                  <a:lnTo>
                    <a:pt x="482" y="1183"/>
                  </a:lnTo>
                  <a:lnTo>
                    <a:pt x="490" y="1201"/>
                  </a:lnTo>
                  <a:lnTo>
                    <a:pt x="496" y="1213"/>
                  </a:lnTo>
                  <a:lnTo>
                    <a:pt x="497" y="1216"/>
                  </a:lnTo>
                  <a:lnTo>
                    <a:pt x="615" y="1145"/>
                  </a:lnTo>
                  <a:lnTo>
                    <a:pt x="719" y="1072"/>
                  </a:lnTo>
                  <a:lnTo>
                    <a:pt x="810" y="999"/>
                  </a:lnTo>
                  <a:lnTo>
                    <a:pt x="889" y="926"/>
                  </a:lnTo>
                  <a:lnTo>
                    <a:pt x="957" y="853"/>
                  </a:lnTo>
                  <a:lnTo>
                    <a:pt x="1015" y="784"/>
                  </a:lnTo>
                  <a:lnTo>
                    <a:pt x="1063" y="716"/>
                  </a:lnTo>
                  <a:lnTo>
                    <a:pt x="1102" y="653"/>
                  </a:lnTo>
                  <a:lnTo>
                    <a:pt x="1134" y="594"/>
                  </a:lnTo>
                  <a:lnTo>
                    <a:pt x="1159" y="540"/>
                  </a:lnTo>
                  <a:lnTo>
                    <a:pt x="1177" y="493"/>
                  </a:lnTo>
                  <a:lnTo>
                    <a:pt x="1190" y="451"/>
                  </a:lnTo>
                  <a:lnTo>
                    <a:pt x="1199" y="419"/>
                  </a:lnTo>
                  <a:lnTo>
                    <a:pt x="1204" y="394"/>
                  </a:lnTo>
                  <a:lnTo>
                    <a:pt x="1206" y="379"/>
                  </a:lnTo>
                  <a:lnTo>
                    <a:pt x="1207" y="373"/>
                  </a:lnTo>
                  <a:lnTo>
                    <a:pt x="1175" y="355"/>
                  </a:lnTo>
                  <a:lnTo>
                    <a:pt x="1144" y="335"/>
                  </a:lnTo>
                  <a:lnTo>
                    <a:pt x="1113" y="313"/>
                  </a:lnTo>
                  <a:lnTo>
                    <a:pt x="1084" y="291"/>
                  </a:lnTo>
                  <a:lnTo>
                    <a:pt x="1056" y="268"/>
                  </a:lnTo>
                  <a:lnTo>
                    <a:pt x="1030" y="245"/>
                  </a:lnTo>
                  <a:lnTo>
                    <a:pt x="1005" y="220"/>
                  </a:lnTo>
                  <a:lnTo>
                    <a:pt x="979" y="196"/>
                  </a:lnTo>
                  <a:lnTo>
                    <a:pt x="956" y="170"/>
                  </a:lnTo>
                  <a:lnTo>
                    <a:pt x="934" y="146"/>
                  </a:lnTo>
                  <a:lnTo>
                    <a:pt x="914" y="121"/>
                  </a:lnTo>
                  <a:lnTo>
                    <a:pt x="894" y="97"/>
                  </a:lnTo>
                  <a:lnTo>
                    <a:pt x="876" y="72"/>
                  </a:lnTo>
                  <a:lnTo>
                    <a:pt x="858" y="49"/>
                  </a:lnTo>
                  <a:lnTo>
                    <a:pt x="842" y="26"/>
                  </a:lnTo>
                  <a:lnTo>
                    <a:pt x="827" y="5"/>
                  </a:lnTo>
                  <a:lnTo>
                    <a:pt x="817" y="3"/>
                  </a:lnTo>
                  <a:lnTo>
                    <a:pt x="805" y="2"/>
                  </a:lnTo>
                  <a:lnTo>
                    <a:pt x="795" y="1"/>
                  </a:lnTo>
                  <a:lnTo>
                    <a:pt x="783" y="1"/>
                  </a:lnTo>
                  <a:lnTo>
                    <a:pt x="772" y="0"/>
                  </a:lnTo>
                  <a:lnTo>
                    <a:pt x="760" y="0"/>
                  </a:lnTo>
                  <a:lnTo>
                    <a:pt x="750" y="0"/>
                  </a:lnTo>
                  <a:lnTo>
                    <a:pt x="739" y="0"/>
                  </a:lnTo>
                  <a:lnTo>
                    <a:pt x="732" y="0"/>
                  </a:lnTo>
                  <a:lnTo>
                    <a:pt x="726" y="0"/>
                  </a:lnTo>
                  <a:lnTo>
                    <a:pt x="719" y="0"/>
                  </a:lnTo>
                  <a:lnTo>
                    <a:pt x="713" y="0"/>
                  </a:lnTo>
                  <a:lnTo>
                    <a:pt x="707" y="0"/>
                  </a:lnTo>
                  <a:lnTo>
                    <a:pt x="701" y="0"/>
                  </a:lnTo>
                  <a:lnTo>
                    <a:pt x="695" y="1"/>
                  </a:lnTo>
                  <a:lnTo>
                    <a:pt x="688" y="1"/>
                  </a:lnTo>
                  <a:lnTo>
                    <a:pt x="645" y="68"/>
                  </a:lnTo>
                  <a:lnTo>
                    <a:pt x="598" y="135"/>
                  </a:lnTo>
                  <a:lnTo>
                    <a:pt x="546" y="200"/>
                  </a:lnTo>
                  <a:lnTo>
                    <a:pt x="492" y="263"/>
                  </a:lnTo>
                  <a:lnTo>
                    <a:pt x="436" y="324"/>
                  </a:lnTo>
                  <a:lnTo>
                    <a:pt x="378" y="382"/>
                  </a:lnTo>
                  <a:lnTo>
                    <a:pt x="322" y="436"/>
                  </a:lnTo>
                  <a:lnTo>
                    <a:pt x="265" y="487"/>
                  </a:lnTo>
                  <a:lnTo>
                    <a:pt x="212" y="534"/>
                  </a:lnTo>
                  <a:lnTo>
                    <a:pt x="163" y="577"/>
                  </a:lnTo>
                  <a:lnTo>
                    <a:pt x="118" y="614"/>
                  </a:lnTo>
                  <a:lnTo>
                    <a:pt x="79" y="645"/>
                  </a:lnTo>
                  <a:lnTo>
                    <a:pt x="45" y="670"/>
                  </a:lnTo>
                  <a:lnTo>
                    <a:pt x="21" y="689"/>
                  </a:lnTo>
                  <a:lnTo>
                    <a:pt x="6" y="700"/>
                  </a:lnTo>
                  <a:lnTo>
                    <a:pt x="0" y="704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6" name="Freeform 104"/>
            <p:cNvSpPr>
              <a:spLocks/>
            </p:cNvSpPr>
            <p:nvPr/>
          </p:nvSpPr>
          <p:spPr bwMode="auto">
            <a:xfrm>
              <a:off x="4373" y="649"/>
              <a:ext cx="66" cy="63"/>
            </a:xfrm>
            <a:custGeom>
              <a:avLst/>
              <a:gdLst>
                <a:gd name="T0" fmla="*/ 97 w 270"/>
                <a:gd name="T1" fmla="*/ 29 h 306"/>
                <a:gd name="T2" fmla="*/ 75 w 270"/>
                <a:gd name="T3" fmla="*/ 40 h 306"/>
                <a:gd name="T4" fmla="*/ 65 w 270"/>
                <a:gd name="T5" fmla="*/ 77 h 306"/>
                <a:gd name="T6" fmla="*/ 47 w 270"/>
                <a:gd name="T7" fmla="*/ 85 h 306"/>
                <a:gd name="T8" fmla="*/ 35 w 270"/>
                <a:gd name="T9" fmla="*/ 110 h 306"/>
                <a:gd name="T10" fmla="*/ 25 w 270"/>
                <a:gd name="T11" fmla="*/ 124 h 306"/>
                <a:gd name="T12" fmla="*/ 13 w 270"/>
                <a:gd name="T13" fmla="*/ 127 h 306"/>
                <a:gd name="T14" fmla="*/ 4 w 270"/>
                <a:gd name="T15" fmla="*/ 133 h 306"/>
                <a:gd name="T16" fmla="*/ 0 w 270"/>
                <a:gd name="T17" fmla="*/ 150 h 306"/>
                <a:gd name="T18" fmla="*/ 13 w 270"/>
                <a:gd name="T19" fmla="*/ 165 h 306"/>
                <a:gd name="T20" fmla="*/ 32 w 270"/>
                <a:gd name="T21" fmla="*/ 169 h 306"/>
                <a:gd name="T22" fmla="*/ 32 w 270"/>
                <a:gd name="T23" fmla="*/ 185 h 306"/>
                <a:gd name="T24" fmla="*/ 30 w 270"/>
                <a:gd name="T25" fmla="*/ 206 h 306"/>
                <a:gd name="T26" fmla="*/ 37 w 270"/>
                <a:gd name="T27" fmla="*/ 222 h 306"/>
                <a:gd name="T28" fmla="*/ 58 w 270"/>
                <a:gd name="T29" fmla="*/ 226 h 306"/>
                <a:gd name="T30" fmla="*/ 71 w 270"/>
                <a:gd name="T31" fmla="*/ 241 h 306"/>
                <a:gd name="T32" fmla="*/ 78 w 270"/>
                <a:gd name="T33" fmla="*/ 260 h 306"/>
                <a:gd name="T34" fmla="*/ 86 w 270"/>
                <a:gd name="T35" fmla="*/ 270 h 306"/>
                <a:gd name="T36" fmla="*/ 105 w 270"/>
                <a:gd name="T37" fmla="*/ 267 h 306"/>
                <a:gd name="T38" fmla="*/ 117 w 270"/>
                <a:gd name="T39" fmla="*/ 277 h 306"/>
                <a:gd name="T40" fmla="*/ 124 w 270"/>
                <a:gd name="T41" fmla="*/ 296 h 306"/>
                <a:gd name="T42" fmla="*/ 135 w 270"/>
                <a:gd name="T43" fmla="*/ 306 h 306"/>
                <a:gd name="T44" fmla="*/ 154 w 270"/>
                <a:gd name="T45" fmla="*/ 297 h 306"/>
                <a:gd name="T46" fmla="*/ 164 w 270"/>
                <a:gd name="T47" fmla="*/ 279 h 306"/>
                <a:gd name="T48" fmla="*/ 170 w 270"/>
                <a:gd name="T49" fmla="*/ 263 h 306"/>
                <a:gd name="T50" fmla="*/ 179 w 270"/>
                <a:gd name="T51" fmla="*/ 256 h 306"/>
                <a:gd name="T52" fmla="*/ 194 w 270"/>
                <a:gd name="T53" fmla="*/ 261 h 306"/>
                <a:gd name="T54" fmla="*/ 207 w 270"/>
                <a:gd name="T55" fmla="*/ 260 h 306"/>
                <a:gd name="T56" fmla="*/ 217 w 270"/>
                <a:gd name="T57" fmla="*/ 252 h 306"/>
                <a:gd name="T58" fmla="*/ 219 w 270"/>
                <a:gd name="T59" fmla="*/ 236 h 306"/>
                <a:gd name="T60" fmla="*/ 216 w 270"/>
                <a:gd name="T61" fmla="*/ 217 h 306"/>
                <a:gd name="T62" fmla="*/ 225 w 270"/>
                <a:gd name="T63" fmla="*/ 209 h 306"/>
                <a:gd name="T64" fmla="*/ 241 w 270"/>
                <a:gd name="T65" fmla="*/ 203 h 306"/>
                <a:gd name="T66" fmla="*/ 253 w 270"/>
                <a:gd name="T67" fmla="*/ 195 h 306"/>
                <a:gd name="T68" fmla="*/ 255 w 270"/>
                <a:gd name="T69" fmla="*/ 164 h 306"/>
                <a:gd name="T70" fmla="*/ 270 w 270"/>
                <a:gd name="T71" fmla="*/ 150 h 306"/>
                <a:gd name="T72" fmla="*/ 263 w 270"/>
                <a:gd name="T73" fmla="*/ 127 h 306"/>
                <a:gd name="T74" fmla="*/ 246 w 270"/>
                <a:gd name="T75" fmla="*/ 120 h 306"/>
                <a:gd name="T76" fmla="*/ 245 w 270"/>
                <a:gd name="T77" fmla="*/ 95 h 306"/>
                <a:gd name="T78" fmla="*/ 233 w 270"/>
                <a:gd name="T79" fmla="*/ 70 h 306"/>
                <a:gd name="T80" fmla="*/ 212 w 270"/>
                <a:gd name="T81" fmla="*/ 73 h 306"/>
                <a:gd name="T82" fmla="*/ 209 w 270"/>
                <a:gd name="T83" fmla="*/ 63 h 306"/>
                <a:gd name="T84" fmla="*/ 208 w 270"/>
                <a:gd name="T85" fmla="*/ 44 h 306"/>
                <a:gd name="T86" fmla="*/ 200 w 270"/>
                <a:gd name="T87" fmla="*/ 33 h 306"/>
                <a:gd name="T88" fmla="*/ 180 w 270"/>
                <a:gd name="T89" fmla="*/ 36 h 306"/>
                <a:gd name="T90" fmla="*/ 174 w 270"/>
                <a:gd name="T91" fmla="*/ 26 h 306"/>
                <a:gd name="T92" fmla="*/ 173 w 270"/>
                <a:gd name="T93" fmla="*/ 9 h 306"/>
                <a:gd name="T94" fmla="*/ 163 w 270"/>
                <a:gd name="T95" fmla="*/ 2 h 306"/>
                <a:gd name="T96" fmla="*/ 144 w 270"/>
                <a:gd name="T97" fmla="*/ 8 h 306"/>
                <a:gd name="T98" fmla="*/ 132 w 270"/>
                <a:gd name="T99" fmla="*/ 3 h 306"/>
                <a:gd name="T100" fmla="*/ 118 w 270"/>
                <a:gd name="T101" fmla="*/ 0 h 306"/>
                <a:gd name="T102" fmla="*/ 106 w 270"/>
                <a:gd name="T103" fmla="*/ 1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0" h="306">
                  <a:moveTo>
                    <a:pt x="102" y="31"/>
                  </a:moveTo>
                  <a:lnTo>
                    <a:pt x="97" y="29"/>
                  </a:lnTo>
                  <a:lnTo>
                    <a:pt x="87" y="31"/>
                  </a:lnTo>
                  <a:lnTo>
                    <a:pt x="75" y="40"/>
                  </a:lnTo>
                  <a:lnTo>
                    <a:pt x="70" y="62"/>
                  </a:lnTo>
                  <a:lnTo>
                    <a:pt x="65" y="77"/>
                  </a:lnTo>
                  <a:lnTo>
                    <a:pt x="57" y="81"/>
                  </a:lnTo>
                  <a:lnTo>
                    <a:pt x="47" y="85"/>
                  </a:lnTo>
                  <a:lnTo>
                    <a:pt x="40" y="97"/>
                  </a:lnTo>
                  <a:lnTo>
                    <a:pt x="35" y="110"/>
                  </a:lnTo>
                  <a:lnTo>
                    <a:pt x="30" y="119"/>
                  </a:lnTo>
                  <a:lnTo>
                    <a:pt x="25" y="124"/>
                  </a:lnTo>
                  <a:lnTo>
                    <a:pt x="19" y="126"/>
                  </a:lnTo>
                  <a:lnTo>
                    <a:pt x="13" y="127"/>
                  </a:lnTo>
                  <a:lnTo>
                    <a:pt x="7" y="130"/>
                  </a:lnTo>
                  <a:lnTo>
                    <a:pt x="4" y="133"/>
                  </a:lnTo>
                  <a:lnTo>
                    <a:pt x="2" y="139"/>
                  </a:lnTo>
                  <a:lnTo>
                    <a:pt x="0" y="150"/>
                  </a:lnTo>
                  <a:lnTo>
                    <a:pt x="4" y="160"/>
                  </a:lnTo>
                  <a:lnTo>
                    <a:pt x="13" y="165"/>
                  </a:lnTo>
                  <a:lnTo>
                    <a:pt x="27" y="167"/>
                  </a:lnTo>
                  <a:lnTo>
                    <a:pt x="32" y="169"/>
                  </a:lnTo>
                  <a:lnTo>
                    <a:pt x="33" y="176"/>
                  </a:lnTo>
                  <a:lnTo>
                    <a:pt x="32" y="185"/>
                  </a:lnTo>
                  <a:lnTo>
                    <a:pt x="30" y="195"/>
                  </a:lnTo>
                  <a:lnTo>
                    <a:pt x="30" y="206"/>
                  </a:lnTo>
                  <a:lnTo>
                    <a:pt x="33" y="215"/>
                  </a:lnTo>
                  <a:lnTo>
                    <a:pt x="37" y="222"/>
                  </a:lnTo>
                  <a:lnTo>
                    <a:pt x="48" y="224"/>
                  </a:lnTo>
                  <a:lnTo>
                    <a:pt x="58" y="226"/>
                  </a:lnTo>
                  <a:lnTo>
                    <a:pt x="66" y="232"/>
                  </a:lnTo>
                  <a:lnTo>
                    <a:pt x="71" y="241"/>
                  </a:lnTo>
                  <a:lnTo>
                    <a:pt x="74" y="251"/>
                  </a:lnTo>
                  <a:lnTo>
                    <a:pt x="78" y="260"/>
                  </a:lnTo>
                  <a:lnTo>
                    <a:pt x="81" y="267"/>
                  </a:lnTo>
                  <a:lnTo>
                    <a:pt x="86" y="270"/>
                  </a:lnTo>
                  <a:lnTo>
                    <a:pt x="94" y="269"/>
                  </a:lnTo>
                  <a:lnTo>
                    <a:pt x="105" y="267"/>
                  </a:lnTo>
                  <a:lnTo>
                    <a:pt x="112" y="270"/>
                  </a:lnTo>
                  <a:lnTo>
                    <a:pt x="117" y="277"/>
                  </a:lnTo>
                  <a:lnTo>
                    <a:pt x="121" y="286"/>
                  </a:lnTo>
                  <a:lnTo>
                    <a:pt x="124" y="296"/>
                  </a:lnTo>
                  <a:lnTo>
                    <a:pt x="128" y="302"/>
                  </a:lnTo>
                  <a:lnTo>
                    <a:pt x="135" y="306"/>
                  </a:lnTo>
                  <a:lnTo>
                    <a:pt x="144" y="304"/>
                  </a:lnTo>
                  <a:lnTo>
                    <a:pt x="154" y="297"/>
                  </a:lnTo>
                  <a:lnTo>
                    <a:pt x="159" y="289"/>
                  </a:lnTo>
                  <a:lnTo>
                    <a:pt x="164" y="279"/>
                  </a:lnTo>
                  <a:lnTo>
                    <a:pt x="167" y="270"/>
                  </a:lnTo>
                  <a:lnTo>
                    <a:pt x="170" y="263"/>
                  </a:lnTo>
                  <a:lnTo>
                    <a:pt x="174" y="258"/>
                  </a:lnTo>
                  <a:lnTo>
                    <a:pt x="179" y="256"/>
                  </a:lnTo>
                  <a:lnTo>
                    <a:pt x="187" y="259"/>
                  </a:lnTo>
                  <a:lnTo>
                    <a:pt x="194" y="261"/>
                  </a:lnTo>
                  <a:lnTo>
                    <a:pt x="200" y="261"/>
                  </a:lnTo>
                  <a:lnTo>
                    <a:pt x="207" y="260"/>
                  </a:lnTo>
                  <a:lnTo>
                    <a:pt x="212" y="256"/>
                  </a:lnTo>
                  <a:lnTo>
                    <a:pt x="217" y="252"/>
                  </a:lnTo>
                  <a:lnTo>
                    <a:pt x="219" y="245"/>
                  </a:lnTo>
                  <a:lnTo>
                    <a:pt x="219" y="236"/>
                  </a:lnTo>
                  <a:lnTo>
                    <a:pt x="217" y="226"/>
                  </a:lnTo>
                  <a:lnTo>
                    <a:pt x="216" y="217"/>
                  </a:lnTo>
                  <a:lnTo>
                    <a:pt x="218" y="211"/>
                  </a:lnTo>
                  <a:lnTo>
                    <a:pt x="225" y="209"/>
                  </a:lnTo>
                  <a:lnTo>
                    <a:pt x="233" y="206"/>
                  </a:lnTo>
                  <a:lnTo>
                    <a:pt x="241" y="203"/>
                  </a:lnTo>
                  <a:lnTo>
                    <a:pt x="248" y="200"/>
                  </a:lnTo>
                  <a:lnTo>
                    <a:pt x="253" y="195"/>
                  </a:lnTo>
                  <a:lnTo>
                    <a:pt x="254" y="186"/>
                  </a:lnTo>
                  <a:lnTo>
                    <a:pt x="255" y="164"/>
                  </a:lnTo>
                  <a:lnTo>
                    <a:pt x="262" y="156"/>
                  </a:lnTo>
                  <a:lnTo>
                    <a:pt x="270" y="150"/>
                  </a:lnTo>
                  <a:lnTo>
                    <a:pt x="270" y="139"/>
                  </a:lnTo>
                  <a:lnTo>
                    <a:pt x="263" y="127"/>
                  </a:lnTo>
                  <a:lnTo>
                    <a:pt x="254" y="123"/>
                  </a:lnTo>
                  <a:lnTo>
                    <a:pt x="246" y="120"/>
                  </a:lnTo>
                  <a:lnTo>
                    <a:pt x="244" y="111"/>
                  </a:lnTo>
                  <a:lnTo>
                    <a:pt x="245" y="95"/>
                  </a:lnTo>
                  <a:lnTo>
                    <a:pt x="241" y="80"/>
                  </a:lnTo>
                  <a:lnTo>
                    <a:pt x="233" y="70"/>
                  </a:lnTo>
                  <a:lnTo>
                    <a:pt x="219" y="72"/>
                  </a:lnTo>
                  <a:lnTo>
                    <a:pt x="212" y="73"/>
                  </a:lnTo>
                  <a:lnTo>
                    <a:pt x="209" y="70"/>
                  </a:lnTo>
                  <a:lnTo>
                    <a:pt x="209" y="63"/>
                  </a:lnTo>
                  <a:lnTo>
                    <a:pt x="209" y="54"/>
                  </a:lnTo>
                  <a:lnTo>
                    <a:pt x="208" y="44"/>
                  </a:lnTo>
                  <a:lnTo>
                    <a:pt x="205" y="36"/>
                  </a:lnTo>
                  <a:lnTo>
                    <a:pt x="200" y="33"/>
                  </a:lnTo>
                  <a:lnTo>
                    <a:pt x="189" y="35"/>
                  </a:lnTo>
                  <a:lnTo>
                    <a:pt x="180" y="36"/>
                  </a:lnTo>
                  <a:lnTo>
                    <a:pt x="176" y="33"/>
                  </a:lnTo>
                  <a:lnTo>
                    <a:pt x="174" y="26"/>
                  </a:lnTo>
                  <a:lnTo>
                    <a:pt x="174" y="17"/>
                  </a:lnTo>
                  <a:lnTo>
                    <a:pt x="173" y="9"/>
                  </a:lnTo>
                  <a:lnTo>
                    <a:pt x="170" y="3"/>
                  </a:lnTo>
                  <a:lnTo>
                    <a:pt x="163" y="2"/>
                  </a:lnTo>
                  <a:lnTo>
                    <a:pt x="151" y="6"/>
                  </a:lnTo>
                  <a:lnTo>
                    <a:pt x="144" y="8"/>
                  </a:lnTo>
                  <a:lnTo>
                    <a:pt x="139" y="6"/>
                  </a:lnTo>
                  <a:lnTo>
                    <a:pt x="132" y="3"/>
                  </a:lnTo>
                  <a:lnTo>
                    <a:pt x="125" y="0"/>
                  </a:lnTo>
                  <a:lnTo>
                    <a:pt x="118" y="0"/>
                  </a:lnTo>
                  <a:lnTo>
                    <a:pt x="112" y="3"/>
                  </a:lnTo>
                  <a:lnTo>
                    <a:pt x="106" y="13"/>
                  </a:lnTo>
                  <a:lnTo>
                    <a:pt x="10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7" name="Freeform 105"/>
            <p:cNvSpPr>
              <a:spLocks/>
            </p:cNvSpPr>
            <p:nvPr/>
          </p:nvSpPr>
          <p:spPr bwMode="auto">
            <a:xfrm>
              <a:off x="4390" y="661"/>
              <a:ext cx="34" cy="35"/>
            </a:xfrm>
            <a:custGeom>
              <a:avLst/>
              <a:gdLst>
                <a:gd name="T0" fmla="*/ 110 w 140"/>
                <a:gd name="T1" fmla="*/ 32 h 168"/>
                <a:gd name="T2" fmla="*/ 107 w 140"/>
                <a:gd name="T3" fmla="*/ 28 h 168"/>
                <a:gd name="T4" fmla="*/ 100 w 140"/>
                <a:gd name="T5" fmla="*/ 19 h 168"/>
                <a:gd name="T6" fmla="*/ 91 w 140"/>
                <a:gd name="T7" fmla="*/ 10 h 168"/>
                <a:gd name="T8" fmla="*/ 84 w 140"/>
                <a:gd name="T9" fmla="*/ 3 h 168"/>
                <a:gd name="T10" fmla="*/ 78 w 140"/>
                <a:gd name="T11" fmla="*/ 1 h 168"/>
                <a:gd name="T12" fmla="*/ 71 w 140"/>
                <a:gd name="T13" fmla="*/ 0 h 168"/>
                <a:gd name="T14" fmla="*/ 62 w 140"/>
                <a:gd name="T15" fmla="*/ 2 h 168"/>
                <a:gd name="T16" fmla="*/ 53 w 140"/>
                <a:gd name="T17" fmla="*/ 10 h 168"/>
                <a:gd name="T18" fmla="*/ 47 w 140"/>
                <a:gd name="T19" fmla="*/ 16 h 168"/>
                <a:gd name="T20" fmla="*/ 41 w 140"/>
                <a:gd name="T21" fmla="*/ 23 h 168"/>
                <a:gd name="T22" fmla="*/ 35 w 140"/>
                <a:gd name="T23" fmla="*/ 31 h 168"/>
                <a:gd name="T24" fmla="*/ 28 w 140"/>
                <a:gd name="T25" fmla="*/ 39 h 168"/>
                <a:gd name="T26" fmla="*/ 21 w 140"/>
                <a:gd name="T27" fmla="*/ 48 h 168"/>
                <a:gd name="T28" fmla="*/ 16 w 140"/>
                <a:gd name="T29" fmla="*/ 56 h 168"/>
                <a:gd name="T30" fmla="*/ 10 w 140"/>
                <a:gd name="T31" fmla="*/ 65 h 168"/>
                <a:gd name="T32" fmla="*/ 4 w 140"/>
                <a:gd name="T33" fmla="*/ 72 h 168"/>
                <a:gd name="T34" fmla="*/ 0 w 140"/>
                <a:gd name="T35" fmla="*/ 81 h 168"/>
                <a:gd name="T36" fmla="*/ 0 w 140"/>
                <a:gd name="T37" fmla="*/ 94 h 168"/>
                <a:gd name="T38" fmla="*/ 7 w 140"/>
                <a:gd name="T39" fmla="*/ 109 h 168"/>
                <a:gd name="T40" fmla="*/ 20 w 140"/>
                <a:gd name="T41" fmla="*/ 130 h 168"/>
                <a:gd name="T42" fmla="*/ 30 w 140"/>
                <a:gd name="T43" fmla="*/ 141 h 168"/>
                <a:gd name="T44" fmla="*/ 40 w 140"/>
                <a:gd name="T45" fmla="*/ 150 h 168"/>
                <a:gd name="T46" fmla="*/ 49 w 140"/>
                <a:gd name="T47" fmla="*/ 157 h 168"/>
                <a:gd name="T48" fmla="*/ 57 w 140"/>
                <a:gd name="T49" fmla="*/ 163 h 168"/>
                <a:gd name="T50" fmla="*/ 66 w 140"/>
                <a:gd name="T51" fmla="*/ 167 h 168"/>
                <a:gd name="T52" fmla="*/ 74 w 140"/>
                <a:gd name="T53" fmla="*/ 168 h 168"/>
                <a:gd name="T54" fmla="*/ 81 w 140"/>
                <a:gd name="T55" fmla="*/ 165 h 168"/>
                <a:gd name="T56" fmla="*/ 87 w 140"/>
                <a:gd name="T57" fmla="*/ 161 h 168"/>
                <a:gd name="T58" fmla="*/ 93 w 140"/>
                <a:gd name="T59" fmla="*/ 154 h 168"/>
                <a:gd name="T60" fmla="*/ 100 w 140"/>
                <a:gd name="T61" fmla="*/ 146 h 168"/>
                <a:gd name="T62" fmla="*/ 108 w 140"/>
                <a:gd name="T63" fmla="*/ 137 h 168"/>
                <a:gd name="T64" fmla="*/ 116 w 140"/>
                <a:gd name="T65" fmla="*/ 129 h 168"/>
                <a:gd name="T66" fmla="*/ 123 w 140"/>
                <a:gd name="T67" fmla="*/ 119 h 168"/>
                <a:gd name="T68" fmla="*/ 130 w 140"/>
                <a:gd name="T69" fmla="*/ 111 h 168"/>
                <a:gd name="T70" fmla="*/ 134 w 140"/>
                <a:gd name="T71" fmla="*/ 103 h 168"/>
                <a:gd name="T72" fmla="*/ 137 w 140"/>
                <a:gd name="T73" fmla="*/ 97 h 168"/>
                <a:gd name="T74" fmla="*/ 138 w 140"/>
                <a:gd name="T75" fmla="*/ 92 h 168"/>
                <a:gd name="T76" fmla="*/ 139 w 140"/>
                <a:gd name="T77" fmla="*/ 86 h 168"/>
                <a:gd name="T78" fmla="*/ 140 w 140"/>
                <a:gd name="T79" fmla="*/ 79 h 168"/>
                <a:gd name="T80" fmla="*/ 139 w 140"/>
                <a:gd name="T81" fmla="*/ 72 h 168"/>
                <a:gd name="T82" fmla="*/ 135 w 140"/>
                <a:gd name="T83" fmla="*/ 64 h 168"/>
                <a:gd name="T84" fmla="*/ 130 w 140"/>
                <a:gd name="T85" fmla="*/ 55 h 168"/>
                <a:gd name="T86" fmla="*/ 122 w 140"/>
                <a:gd name="T87" fmla="*/ 45 h 168"/>
                <a:gd name="T88" fmla="*/ 110 w 140"/>
                <a:gd name="T89" fmla="*/ 3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0" h="168">
                  <a:moveTo>
                    <a:pt x="110" y="32"/>
                  </a:moveTo>
                  <a:lnTo>
                    <a:pt x="107" y="28"/>
                  </a:lnTo>
                  <a:lnTo>
                    <a:pt x="100" y="19"/>
                  </a:lnTo>
                  <a:lnTo>
                    <a:pt x="91" y="10"/>
                  </a:lnTo>
                  <a:lnTo>
                    <a:pt x="84" y="3"/>
                  </a:lnTo>
                  <a:lnTo>
                    <a:pt x="78" y="1"/>
                  </a:lnTo>
                  <a:lnTo>
                    <a:pt x="71" y="0"/>
                  </a:lnTo>
                  <a:lnTo>
                    <a:pt x="62" y="2"/>
                  </a:lnTo>
                  <a:lnTo>
                    <a:pt x="53" y="10"/>
                  </a:lnTo>
                  <a:lnTo>
                    <a:pt x="47" y="16"/>
                  </a:lnTo>
                  <a:lnTo>
                    <a:pt x="41" y="23"/>
                  </a:lnTo>
                  <a:lnTo>
                    <a:pt x="35" y="31"/>
                  </a:lnTo>
                  <a:lnTo>
                    <a:pt x="28" y="39"/>
                  </a:lnTo>
                  <a:lnTo>
                    <a:pt x="21" y="48"/>
                  </a:lnTo>
                  <a:lnTo>
                    <a:pt x="16" y="56"/>
                  </a:lnTo>
                  <a:lnTo>
                    <a:pt x="10" y="65"/>
                  </a:lnTo>
                  <a:lnTo>
                    <a:pt x="4" y="72"/>
                  </a:lnTo>
                  <a:lnTo>
                    <a:pt x="0" y="81"/>
                  </a:lnTo>
                  <a:lnTo>
                    <a:pt x="0" y="94"/>
                  </a:lnTo>
                  <a:lnTo>
                    <a:pt x="7" y="109"/>
                  </a:lnTo>
                  <a:lnTo>
                    <a:pt x="20" y="130"/>
                  </a:lnTo>
                  <a:lnTo>
                    <a:pt x="30" y="141"/>
                  </a:lnTo>
                  <a:lnTo>
                    <a:pt x="40" y="150"/>
                  </a:lnTo>
                  <a:lnTo>
                    <a:pt x="49" y="157"/>
                  </a:lnTo>
                  <a:lnTo>
                    <a:pt x="57" y="163"/>
                  </a:lnTo>
                  <a:lnTo>
                    <a:pt x="66" y="167"/>
                  </a:lnTo>
                  <a:lnTo>
                    <a:pt x="74" y="168"/>
                  </a:lnTo>
                  <a:lnTo>
                    <a:pt x="81" y="165"/>
                  </a:lnTo>
                  <a:lnTo>
                    <a:pt x="87" y="161"/>
                  </a:lnTo>
                  <a:lnTo>
                    <a:pt x="93" y="154"/>
                  </a:lnTo>
                  <a:lnTo>
                    <a:pt x="100" y="146"/>
                  </a:lnTo>
                  <a:lnTo>
                    <a:pt x="108" y="137"/>
                  </a:lnTo>
                  <a:lnTo>
                    <a:pt x="116" y="129"/>
                  </a:lnTo>
                  <a:lnTo>
                    <a:pt x="123" y="119"/>
                  </a:lnTo>
                  <a:lnTo>
                    <a:pt x="130" y="111"/>
                  </a:lnTo>
                  <a:lnTo>
                    <a:pt x="134" y="103"/>
                  </a:lnTo>
                  <a:lnTo>
                    <a:pt x="137" y="97"/>
                  </a:lnTo>
                  <a:lnTo>
                    <a:pt x="138" y="92"/>
                  </a:lnTo>
                  <a:lnTo>
                    <a:pt x="139" y="86"/>
                  </a:lnTo>
                  <a:lnTo>
                    <a:pt x="140" y="79"/>
                  </a:lnTo>
                  <a:lnTo>
                    <a:pt x="139" y="72"/>
                  </a:lnTo>
                  <a:lnTo>
                    <a:pt x="135" y="64"/>
                  </a:lnTo>
                  <a:lnTo>
                    <a:pt x="130" y="55"/>
                  </a:lnTo>
                  <a:lnTo>
                    <a:pt x="122" y="45"/>
                  </a:lnTo>
                  <a:lnTo>
                    <a:pt x="110" y="32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8" name="Freeform 106"/>
            <p:cNvSpPr>
              <a:spLocks/>
            </p:cNvSpPr>
            <p:nvPr/>
          </p:nvSpPr>
          <p:spPr bwMode="auto">
            <a:xfrm>
              <a:off x="4335" y="732"/>
              <a:ext cx="84" cy="62"/>
            </a:xfrm>
            <a:custGeom>
              <a:avLst/>
              <a:gdLst>
                <a:gd name="T0" fmla="*/ 316 w 343"/>
                <a:gd name="T1" fmla="*/ 3 h 303"/>
                <a:gd name="T2" fmla="*/ 298 w 343"/>
                <a:gd name="T3" fmla="*/ 0 h 303"/>
                <a:gd name="T4" fmla="*/ 276 w 343"/>
                <a:gd name="T5" fmla="*/ 6 h 303"/>
                <a:gd name="T6" fmla="*/ 261 w 343"/>
                <a:gd name="T7" fmla="*/ 26 h 303"/>
                <a:gd name="T8" fmla="*/ 261 w 343"/>
                <a:gd name="T9" fmla="*/ 63 h 303"/>
                <a:gd name="T10" fmla="*/ 261 w 343"/>
                <a:gd name="T11" fmla="*/ 96 h 303"/>
                <a:gd name="T12" fmla="*/ 252 w 343"/>
                <a:gd name="T13" fmla="*/ 118 h 303"/>
                <a:gd name="T14" fmla="*/ 229 w 343"/>
                <a:gd name="T15" fmla="*/ 128 h 303"/>
                <a:gd name="T16" fmla="*/ 191 w 343"/>
                <a:gd name="T17" fmla="*/ 128 h 303"/>
                <a:gd name="T18" fmla="*/ 152 w 343"/>
                <a:gd name="T19" fmla="*/ 140 h 303"/>
                <a:gd name="T20" fmla="*/ 121 w 343"/>
                <a:gd name="T21" fmla="*/ 164 h 303"/>
                <a:gd name="T22" fmla="*/ 105 w 343"/>
                <a:gd name="T23" fmla="*/ 196 h 303"/>
                <a:gd name="T24" fmla="*/ 106 w 343"/>
                <a:gd name="T25" fmla="*/ 232 h 303"/>
                <a:gd name="T26" fmla="*/ 91 w 343"/>
                <a:gd name="T27" fmla="*/ 257 h 303"/>
                <a:gd name="T28" fmla="*/ 63 w 343"/>
                <a:gd name="T29" fmla="*/ 269 h 303"/>
                <a:gd name="T30" fmla="*/ 32 w 343"/>
                <a:gd name="T31" fmla="*/ 270 h 303"/>
                <a:gd name="T32" fmla="*/ 14 w 343"/>
                <a:gd name="T33" fmla="*/ 268 h 303"/>
                <a:gd name="T34" fmla="*/ 0 w 343"/>
                <a:gd name="T35" fmla="*/ 283 h 303"/>
                <a:gd name="T36" fmla="*/ 22 w 343"/>
                <a:gd name="T37" fmla="*/ 301 h 303"/>
                <a:gd name="T38" fmla="*/ 60 w 343"/>
                <a:gd name="T39" fmla="*/ 302 h 303"/>
                <a:gd name="T40" fmla="*/ 101 w 343"/>
                <a:gd name="T41" fmla="*/ 290 h 303"/>
                <a:gd name="T42" fmla="*/ 130 w 343"/>
                <a:gd name="T43" fmla="*/ 266 h 303"/>
                <a:gd name="T44" fmla="*/ 136 w 343"/>
                <a:gd name="T45" fmla="*/ 233 h 303"/>
                <a:gd name="T46" fmla="*/ 145 w 343"/>
                <a:gd name="T47" fmla="*/ 202 h 303"/>
                <a:gd name="T48" fmla="*/ 162 w 343"/>
                <a:gd name="T49" fmla="*/ 178 h 303"/>
                <a:gd name="T50" fmla="*/ 190 w 343"/>
                <a:gd name="T51" fmla="*/ 167 h 303"/>
                <a:gd name="T52" fmla="*/ 223 w 343"/>
                <a:gd name="T53" fmla="*/ 171 h 303"/>
                <a:gd name="T54" fmla="*/ 255 w 343"/>
                <a:gd name="T55" fmla="*/ 164 h 303"/>
                <a:gd name="T56" fmla="*/ 276 w 343"/>
                <a:gd name="T57" fmla="*/ 146 h 303"/>
                <a:gd name="T58" fmla="*/ 289 w 343"/>
                <a:gd name="T59" fmla="*/ 117 h 303"/>
                <a:gd name="T60" fmla="*/ 290 w 343"/>
                <a:gd name="T61" fmla="*/ 80 h 303"/>
                <a:gd name="T62" fmla="*/ 294 w 343"/>
                <a:gd name="T63" fmla="*/ 51 h 303"/>
                <a:gd name="T64" fmla="*/ 302 w 343"/>
                <a:gd name="T65" fmla="*/ 35 h 303"/>
                <a:gd name="T66" fmla="*/ 317 w 343"/>
                <a:gd name="T67" fmla="*/ 36 h 303"/>
                <a:gd name="T68" fmla="*/ 336 w 343"/>
                <a:gd name="T69" fmla="*/ 49 h 303"/>
                <a:gd name="T70" fmla="*/ 343 w 343"/>
                <a:gd name="T71" fmla="*/ 44 h 303"/>
                <a:gd name="T72" fmla="*/ 339 w 343"/>
                <a:gd name="T73" fmla="*/ 26 h 303"/>
                <a:gd name="T74" fmla="*/ 326 w 343"/>
                <a:gd name="T75" fmla="*/ 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" h="303">
                  <a:moveTo>
                    <a:pt x="318" y="3"/>
                  </a:moveTo>
                  <a:lnTo>
                    <a:pt x="316" y="3"/>
                  </a:lnTo>
                  <a:lnTo>
                    <a:pt x="308" y="2"/>
                  </a:lnTo>
                  <a:lnTo>
                    <a:pt x="298" y="0"/>
                  </a:lnTo>
                  <a:lnTo>
                    <a:pt x="287" y="2"/>
                  </a:lnTo>
                  <a:lnTo>
                    <a:pt x="276" y="6"/>
                  </a:lnTo>
                  <a:lnTo>
                    <a:pt x="267" y="13"/>
                  </a:lnTo>
                  <a:lnTo>
                    <a:pt x="261" y="26"/>
                  </a:lnTo>
                  <a:lnTo>
                    <a:pt x="260" y="43"/>
                  </a:lnTo>
                  <a:lnTo>
                    <a:pt x="261" y="63"/>
                  </a:lnTo>
                  <a:lnTo>
                    <a:pt x="263" y="81"/>
                  </a:lnTo>
                  <a:lnTo>
                    <a:pt x="261" y="96"/>
                  </a:lnTo>
                  <a:lnTo>
                    <a:pt x="258" y="109"/>
                  </a:lnTo>
                  <a:lnTo>
                    <a:pt x="252" y="118"/>
                  </a:lnTo>
                  <a:lnTo>
                    <a:pt x="243" y="125"/>
                  </a:lnTo>
                  <a:lnTo>
                    <a:pt x="229" y="128"/>
                  </a:lnTo>
                  <a:lnTo>
                    <a:pt x="212" y="128"/>
                  </a:lnTo>
                  <a:lnTo>
                    <a:pt x="191" y="128"/>
                  </a:lnTo>
                  <a:lnTo>
                    <a:pt x="172" y="133"/>
                  </a:lnTo>
                  <a:lnTo>
                    <a:pt x="152" y="140"/>
                  </a:lnTo>
                  <a:lnTo>
                    <a:pt x="135" y="150"/>
                  </a:lnTo>
                  <a:lnTo>
                    <a:pt x="121" y="164"/>
                  </a:lnTo>
                  <a:lnTo>
                    <a:pt x="111" y="179"/>
                  </a:lnTo>
                  <a:lnTo>
                    <a:pt x="105" y="196"/>
                  </a:lnTo>
                  <a:lnTo>
                    <a:pt x="106" y="215"/>
                  </a:lnTo>
                  <a:lnTo>
                    <a:pt x="106" y="232"/>
                  </a:lnTo>
                  <a:lnTo>
                    <a:pt x="101" y="246"/>
                  </a:lnTo>
                  <a:lnTo>
                    <a:pt x="91" y="257"/>
                  </a:lnTo>
                  <a:lnTo>
                    <a:pt x="78" y="264"/>
                  </a:lnTo>
                  <a:lnTo>
                    <a:pt x="63" y="269"/>
                  </a:lnTo>
                  <a:lnTo>
                    <a:pt x="47" y="271"/>
                  </a:lnTo>
                  <a:lnTo>
                    <a:pt x="32" y="270"/>
                  </a:lnTo>
                  <a:lnTo>
                    <a:pt x="18" y="265"/>
                  </a:lnTo>
                  <a:lnTo>
                    <a:pt x="14" y="268"/>
                  </a:lnTo>
                  <a:lnTo>
                    <a:pt x="5" y="273"/>
                  </a:lnTo>
                  <a:lnTo>
                    <a:pt x="0" y="283"/>
                  </a:lnTo>
                  <a:lnTo>
                    <a:pt x="9" y="295"/>
                  </a:lnTo>
                  <a:lnTo>
                    <a:pt x="22" y="301"/>
                  </a:lnTo>
                  <a:lnTo>
                    <a:pt x="39" y="303"/>
                  </a:lnTo>
                  <a:lnTo>
                    <a:pt x="60" y="302"/>
                  </a:lnTo>
                  <a:lnTo>
                    <a:pt x="81" y="298"/>
                  </a:lnTo>
                  <a:lnTo>
                    <a:pt x="101" y="290"/>
                  </a:lnTo>
                  <a:lnTo>
                    <a:pt x="119" y="279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3"/>
                  </a:lnTo>
                  <a:lnTo>
                    <a:pt x="139" y="217"/>
                  </a:lnTo>
                  <a:lnTo>
                    <a:pt x="145" y="202"/>
                  </a:lnTo>
                  <a:lnTo>
                    <a:pt x="153" y="188"/>
                  </a:lnTo>
                  <a:lnTo>
                    <a:pt x="162" y="178"/>
                  </a:lnTo>
                  <a:lnTo>
                    <a:pt x="175" y="171"/>
                  </a:lnTo>
                  <a:lnTo>
                    <a:pt x="190" y="167"/>
                  </a:lnTo>
                  <a:lnTo>
                    <a:pt x="206" y="169"/>
                  </a:lnTo>
                  <a:lnTo>
                    <a:pt x="223" y="171"/>
                  </a:lnTo>
                  <a:lnTo>
                    <a:pt x="240" y="169"/>
                  </a:lnTo>
                  <a:lnTo>
                    <a:pt x="255" y="164"/>
                  </a:lnTo>
                  <a:lnTo>
                    <a:pt x="266" y="156"/>
                  </a:lnTo>
                  <a:lnTo>
                    <a:pt x="276" y="146"/>
                  </a:lnTo>
                  <a:lnTo>
                    <a:pt x="284" y="132"/>
                  </a:lnTo>
                  <a:lnTo>
                    <a:pt x="289" y="117"/>
                  </a:lnTo>
                  <a:lnTo>
                    <a:pt x="290" y="98"/>
                  </a:lnTo>
                  <a:lnTo>
                    <a:pt x="290" y="80"/>
                  </a:lnTo>
                  <a:lnTo>
                    <a:pt x="291" y="65"/>
                  </a:lnTo>
                  <a:lnTo>
                    <a:pt x="294" y="51"/>
                  </a:lnTo>
                  <a:lnTo>
                    <a:pt x="297" y="42"/>
                  </a:lnTo>
                  <a:lnTo>
                    <a:pt x="302" y="35"/>
                  </a:lnTo>
                  <a:lnTo>
                    <a:pt x="309" y="34"/>
                  </a:lnTo>
                  <a:lnTo>
                    <a:pt x="317" y="36"/>
                  </a:lnTo>
                  <a:lnTo>
                    <a:pt x="327" y="43"/>
                  </a:lnTo>
                  <a:lnTo>
                    <a:pt x="336" y="49"/>
                  </a:lnTo>
                  <a:lnTo>
                    <a:pt x="341" y="49"/>
                  </a:lnTo>
                  <a:lnTo>
                    <a:pt x="343" y="44"/>
                  </a:lnTo>
                  <a:lnTo>
                    <a:pt x="342" y="36"/>
                  </a:lnTo>
                  <a:lnTo>
                    <a:pt x="339" y="26"/>
                  </a:lnTo>
                  <a:lnTo>
                    <a:pt x="334" y="17"/>
                  </a:lnTo>
                  <a:lnTo>
                    <a:pt x="326" y="8"/>
                  </a:lnTo>
                  <a:lnTo>
                    <a:pt x="31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9" name="Freeform 107"/>
            <p:cNvSpPr>
              <a:spLocks/>
            </p:cNvSpPr>
            <p:nvPr/>
          </p:nvSpPr>
          <p:spPr bwMode="auto">
            <a:xfrm>
              <a:off x="4368" y="768"/>
              <a:ext cx="85" cy="63"/>
            </a:xfrm>
            <a:custGeom>
              <a:avLst/>
              <a:gdLst>
                <a:gd name="T0" fmla="*/ 316 w 346"/>
                <a:gd name="T1" fmla="*/ 2 h 303"/>
                <a:gd name="T2" fmla="*/ 298 w 346"/>
                <a:gd name="T3" fmla="*/ 0 h 303"/>
                <a:gd name="T4" fmla="*/ 277 w 346"/>
                <a:gd name="T5" fmla="*/ 6 h 303"/>
                <a:gd name="T6" fmla="*/ 262 w 346"/>
                <a:gd name="T7" fmla="*/ 25 h 303"/>
                <a:gd name="T8" fmla="*/ 262 w 346"/>
                <a:gd name="T9" fmla="*/ 62 h 303"/>
                <a:gd name="T10" fmla="*/ 262 w 346"/>
                <a:gd name="T11" fmla="*/ 96 h 303"/>
                <a:gd name="T12" fmla="*/ 252 w 346"/>
                <a:gd name="T13" fmla="*/ 118 h 303"/>
                <a:gd name="T14" fmla="*/ 229 w 346"/>
                <a:gd name="T15" fmla="*/ 128 h 303"/>
                <a:gd name="T16" fmla="*/ 191 w 346"/>
                <a:gd name="T17" fmla="*/ 128 h 303"/>
                <a:gd name="T18" fmla="*/ 152 w 346"/>
                <a:gd name="T19" fmla="*/ 139 h 303"/>
                <a:gd name="T20" fmla="*/ 121 w 346"/>
                <a:gd name="T21" fmla="*/ 164 h 303"/>
                <a:gd name="T22" fmla="*/ 105 w 346"/>
                <a:gd name="T23" fmla="*/ 196 h 303"/>
                <a:gd name="T24" fmla="*/ 106 w 346"/>
                <a:gd name="T25" fmla="*/ 232 h 303"/>
                <a:gd name="T26" fmla="*/ 91 w 346"/>
                <a:gd name="T27" fmla="*/ 257 h 303"/>
                <a:gd name="T28" fmla="*/ 64 w 346"/>
                <a:gd name="T29" fmla="*/ 268 h 303"/>
                <a:gd name="T30" fmla="*/ 32 w 346"/>
                <a:gd name="T31" fmla="*/ 270 h 303"/>
                <a:gd name="T32" fmla="*/ 14 w 346"/>
                <a:gd name="T33" fmla="*/ 267 h 303"/>
                <a:gd name="T34" fmla="*/ 0 w 346"/>
                <a:gd name="T35" fmla="*/ 282 h 303"/>
                <a:gd name="T36" fmla="*/ 22 w 346"/>
                <a:gd name="T37" fmla="*/ 301 h 303"/>
                <a:gd name="T38" fmla="*/ 60 w 346"/>
                <a:gd name="T39" fmla="*/ 302 h 303"/>
                <a:gd name="T40" fmla="*/ 102 w 346"/>
                <a:gd name="T41" fmla="*/ 289 h 303"/>
                <a:gd name="T42" fmla="*/ 130 w 346"/>
                <a:gd name="T43" fmla="*/ 266 h 303"/>
                <a:gd name="T44" fmla="*/ 136 w 346"/>
                <a:gd name="T45" fmla="*/ 233 h 303"/>
                <a:gd name="T46" fmla="*/ 145 w 346"/>
                <a:gd name="T47" fmla="*/ 204 h 303"/>
                <a:gd name="T48" fmla="*/ 163 w 346"/>
                <a:gd name="T49" fmla="*/ 182 h 303"/>
                <a:gd name="T50" fmla="*/ 190 w 346"/>
                <a:gd name="T51" fmla="*/ 169 h 303"/>
                <a:gd name="T52" fmla="*/ 224 w 346"/>
                <a:gd name="T53" fmla="*/ 167 h 303"/>
                <a:gd name="T54" fmla="*/ 251 w 346"/>
                <a:gd name="T55" fmla="*/ 159 h 303"/>
                <a:gd name="T56" fmla="*/ 269 w 346"/>
                <a:gd name="T57" fmla="*/ 143 h 303"/>
                <a:gd name="T58" fmla="*/ 278 w 346"/>
                <a:gd name="T59" fmla="*/ 115 h 303"/>
                <a:gd name="T60" fmla="*/ 280 w 346"/>
                <a:gd name="T61" fmla="*/ 81 h 303"/>
                <a:gd name="T62" fmla="*/ 286 w 346"/>
                <a:gd name="T63" fmla="*/ 53 h 303"/>
                <a:gd name="T64" fmla="*/ 297 w 346"/>
                <a:gd name="T65" fmla="*/ 38 h 303"/>
                <a:gd name="T66" fmla="*/ 316 w 346"/>
                <a:gd name="T67" fmla="*/ 37 h 303"/>
                <a:gd name="T68" fmla="*/ 338 w 346"/>
                <a:gd name="T69" fmla="*/ 47 h 303"/>
                <a:gd name="T70" fmla="*/ 346 w 346"/>
                <a:gd name="T71" fmla="*/ 42 h 303"/>
                <a:gd name="T72" fmla="*/ 340 w 346"/>
                <a:gd name="T73" fmla="*/ 24 h 303"/>
                <a:gd name="T74" fmla="*/ 327 w 346"/>
                <a:gd name="T75" fmla="*/ 7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6" h="303">
                  <a:moveTo>
                    <a:pt x="318" y="2"/>
                  </a:moveTo>
                  <a:lnTo>
                    <a:pt x="316" y="2"/>
                  </a:lnTo>
                  <a:lnTo>
                    <a:pt x="308" y="1"/>
                  </a:lnTo>
                  <a:lnTo>
                    <a:pt x="298" y="0"/>
                  </a:lnTo>
                  <a:lnTo>
                    <a:pt x="287" y="1"/>
                  </a:lnTo>
                  <a:lnTo>
                    <a:pt x="277" y="6"/>
                  </a:lnTo>
                  <a:lnTo>
                    <a:pt x="267" y="13"/>
                  </a:lnTo>
                  <a:lnTo>
                    <a:pt x="262" y="25"/>
                  </a:lnTo>
                  <a:lnTo>
                    <a:pt x="260" y="43"/>
                  </a:lnTo>
                  <a:lnTo>
                    <a:pt x="262" y="62"/>
                  </a:lnTo>
                  <a:lnTo>
                    <a:pt x="263" y="81"/>
                  </a:lnTo>
                  <a:lnTo>
                    <a:pt x="262" y="96"/>
                  </a:lnTo>
                  <a:lnTo>
                    <a:pt x="258" y="108"/>
                  </a:lnTo>
                  <a:lnTo>
                    <a:pt x="252" y="118"/>
                  </a:lnTo>
                  <a:lnTo>
                    <a:pt x="243" y="124"/>
                  </a:lnTo>
                  <a:lnTo>
                    <a:pt x="229" y="128"/>
                  </a:lnTo>
                  <a:lnTo>
                    <a:pt x="212" y="128"/>
                  </a:lnTo>
                  <a:lnTo>
                    <a:pt x="191" y="128"/>
                  </a:lnTo>
                  <a:lnTo>
                    <a:pt x="172" y="133"/>
                  </a:lnTo>
                  <a:lnTo>
                    <a:pt x="152" y="139"/>
                  </a:lnTo>
                  <a:lnTo>
                    <a:pt x="135" y="150"/>
                  </a:lnTo>
                  <a:lnTo>
                    <a:pt x="121" y="164"/>
                  </a:lnTo>
                  <a:lnTo>
                    <a:pt x="111" y="179"/>
                  </a:lnTo>
                  <a:lnTo>
                    <a:pt x="105" y="196"/>
                  </a:lnTo>
                  <a:lnTo>
                    <a:pt x="106" y="214"/>
                  </a:lnTo>
                  <a:lnTo>
                    <a:pt x="106" y="232"/>
                  </a:lnTo>
                  <a:lnTo>
                    <a:pt x="102" y="245"/>
                  </a:lnTo>
                  <a:lnTo>
                    <a:pt x="91" y="257"/>
                  </a:lnTo>
                  <a:lnTo>
                    <a:pt x="78" y="264"/>
                  </a:lnTo>
                  <a:lnTo>
                    <a:pt x="64" y="268"/>
                  </a:lnTo>
                  <a:lnTo>
                    <a:pt x="47" y="271"/>
                  </a:lnTo>
                  <a:lnTo>
                    <a:pt x="32" y="270"/>
                  </a:lnTo>
                  <a:lnTo>
                    <a:pt x="19" y="265"/>
                  </a:lnTo>
                  <a:lnTo>
                    <a:pt x="14" y="267"/>
                  </a:lnTo>
                  <a:lnTo>
                    <a:pt x="5" y="273"/>
                  </a:lnTo>
                  <a:lnTo>
                    <a:pt x="0" y="282"/>
                  </a:lnTo>
                  <a:lnTo>
                    <a:pt x="9" y="295"/>
                  </a:lnTo>
                  <a:lnTo>
                    <a:pt x="22" y="301"/>
                  </a:lnTo>
                  <a:lnTo>
                    <a:pt x="39" y="303"/>
                  </a:lnTo>
                  <a:lnTo>
                    <a:pt x="60" y="302"/>
                  </a:lnTo>
                  <a:lnTo>
                    <a:pt x="81" y="297"/>
                  </a:lnTo>
                  <a:lnTo>
                    <a:pt x="102" y="289"/>
                  </a:lnTo>
                  <a:lnTo>
                    <a:pt x="119" y="279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3"/>
                  </a:lnTo>
                  <a:lnTo>
                    <a:pt x="140" y="218"/>
                  </a:lnTo>
                  <a:lnTo>
                    <a:pt x="145" y="204"/>
                  </a:lnTo>
                  <a:lnTo>
                    <a:pt x="153" y="191"/>
                  </a:lnTo>
                  <a:lnTo>
                    <a:pt x="163" y="182"/>
                  </a:lnTo>
                  <a:lnTo>
                    <a:pt x="175" y="174"/>
                  </a:lnTo>
                  <a:lnTo>
                    <a:pt x="190" y="169"/>
                  </a:lnTo>
                  <a:lnTo>
                    <a:pt x="206" y="168"/>
                  </a:lnTo>
                  <a:lnTo>
                    <a:pt x="224" y="167"/>
                  </a:lnTo>
                  <a:lnTo>
                    <a:pt x="239" y="165"/>
                  </a:lnTo>
                  <a:lnTo>
                    <a:pt x="251" y="159"/>
                  </a:lnTo>
                  <a:lnTo>
                    <a:pt x="262" y="152"/>
                  </a:lnTo>
                  <a:lnTo>
                    <a:pt x="269" y="143"/>
                  </a:lnTo>
                  <a:lnTo>
                    <a:pt x="274" y="130"/>
                  </a:lnTo>
                  <a:lnTo>
                    <a:pt x="278" y="115"/>
                  </a:lnTo>
                  <a:lnTo>
                    <a:pt x="279" y="98"/>
                  </a:lnTo>
                  <a:lnTo>
                    <a:pt x="280" y="81"/>
                  </a:lnTo>
                  <a:lnTo>
                    <a:pt x="281" y="65"/>
                  </a:lnTo>
                  <a:lnTo>
                    <a:pt x="286" y="53"/>
                  </a:lnTo>
                  <a:lnTo>
                    <a:pt x="290" y="44"/>
                  </a:lnTo>
                  <a:lnTo>
                    <a:pt x="297" y="38"/>
                  </a:lnTo>
                  <a:lnTo>
                    <a:pt x="305" y="36"/>
                  </a:lnTo>
                  <a:lnTo>
                    <a:pt x="316" y="37"/>
                  </a:lnTo>
                  <a:lnTo>
                    <a:pt x="327" y="43"/>
                  </a:lnTo>
                  <a:lnTo>
                    <a:pt x="338" y="47"/>
                  </a:lnTo>
                  <a:lnTo>
                    <a:pt x="343" y="46"/>
                  </a:lnTo>
                  <a:lnTo>
                    <a:pt x="346" y="42"/>
                  </a:lnTo>
                  <a:lnTo>
                    <a:pt x="345" y="33"/>
                  </a:lnTo>
                  <a:lnTo>
                    <a:pt x="340" y="24"/>
                  </a:lnTo>
                  <a:lnTo>
                    <a:pt x="334" y="15"/>
                  </a:lnTo>
                  <a:lnTo>
                    <a:pt x="327" y="7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0" name="Freeform 108"/>
            <p:cNvSpPr>
              <a:spLocks/>
            </p:cNvSpPr>
            <p:nvPr/>
          </p:nvSpPr>
          <p:spPr bwMode="auto">
            <a:xfrm>
              <a:off x="4373" y="758"/>
              <a:ext cx="84" cy="63"/>
            </a:xfrm>
            <a:custGeom>
              <a:avLst/>
              <a:gdLst>
                <a:gd name="T0" fmla="*/ 316 w 345"/>
                <a:gd name="T1" fmla="*/ 2 h 303"/>
                <a:gd name="T2" fmla="*/ 299 w 345"/>
                <a:gd name="T3" fmla="*/ 0 h 303"/>
                <a:gd name="T4" fmla="*/ 276 w 345"/>
                <a:gd name="T5" fmla="*/ 5 h 303"/>
                <a:gd name="T6" fmla="*/ 261 w 345"/>
                <a:gd name="T7" fmla="*/ 25 h 303"/>
                <a:gd name="T8" fmla="*/ 262 w 345"/>
                <a:gd name="T9" fmla="*/ 62 h 303"/>
                <a:gd name="T10" fmla="*/ 261 w 345"/>
                <a:gd name="T11" fmla="*/ 95 h 303"/>
                <a:gd name="T12" fmla="*/ 253 w 345"/>
                <a:gd name="T13" fmla="*/ 117 h 303"/>
                <a:gd name="T14" fmla="*/ 230 w 345"/>
                <a:gd name="T15" fmla="*/ 128 h 303"/>
                <a:gd name="T16" fmla="*/ 192 w 345"/>
                <a:gd name="T17" fmla="*/ 128 h 303"/>
                <a:gd name="T18" fmla="*/ 152 w 345"/>
                <a:gd name="T19" fmla="*/ 139 h 303"/>
                <a:gd name="T20" fmla="*/ 121 w 345"/>
                <a:gd name="T21" fmla="*/ 163 h 303"/>
                <a:gd name="T22" fmla="*/ 105 w 345"/>
                <a:gd name="T23" fmla="*/ 196 h 303"/>
                <a:gd name="T24" fmla="*/ 106 w 345"/>
                <a:gd name="T25" fmla="*/ 231 h 303"/>
                <a:gd name="T26" fmla="*/ 91 w 345"/>
                <a:gd name="T27" fmla="*/ 257 h 303"/>
                <a:gd name="T28" fmla="*/ 64 w 345"/>
                <a:gd name="T29" fmla="*/ 268 h 303"/>
                <a:gd name="T30" fmla="*/ 33 w 345"/>
                <a:gd name="T31" fmla="*/ 269 h 303"/>
                <a:gd name="T32" fmla="*/ 14 w 345"/>
                <a:gd name="T33" fmla="*/ 267 h 303"/>
                <a:gd name="T34" fmla="*/ 0 w 345"/>
                <a:gd name="T35" fmla="*/ 282 h 303"/>
                <a:gd name="T36" fmla="*/ 22 w 345"/>
                <a:gd name="T37" fmla="*/ 300 h 303"/>
                <a:gd name="T38" fmla="*/ 60 w 345"/>
                <a:gd name="T39" fmla="*/ 302 h 303"/>
                <a:gd name="T40" fmla="*/ 102 w 345"/>
                <a:gd name="T41" fmla="*/ 289 h 303"/>
                <a:gd name="T42" fmla="*/ 130 w 345"/>
                <a:gd name="T43" fmla="*/ 266 h 303"/>
                <a:gd name="T44" fmla="*/ 136 w 345"/>
                <a:gd name="T45" fmla="*/ 232 h 303"/>
                <a:gd name="T46" fmla="*/ 145 w 345"/>
                <a:gd name="T47" fmla="*/ 201 h 303"/>
                <a:gd name="T48" fmla="*/ 163 w 345"/>
                <a:gd name="T49" fmla="*/ 177 h 303"/>
                <a:gd name="T50" fmla="*/ 190 w 345"/>
                <a:gd name="T51" fmla="*/ 167 h 303"/>
                <a:gd name="T52" fmla="*/ 224 w 345"/>
                <a:gd name="T53" fmla="*/ 170 h 303"/>
                <a:gd name="T54" fmla="*/ 250 w 345"/>
                <a:gd name="T55" fmla="*/ 163 h 303"/>
                <a:gd name="T56" fmla="*/ 269 w 345"/>
                <a:gd name="T57" fmla="*/ 145 h 303"/>
                <a:gd name="T58" fmla="*/ 278 w 345"/>
                <a:gd name="T59" fmla="*/ 116 h 303"/>
                <a:gd name="T60" fmla="*/ 280 w 345"/>
                <a:gd name="T61" fmla="*/ 80 h 303"/>
                <a:gd name="T62" fmla="*/ 286 w 345"/>
                <a:gd name="T63" fmla="*/ 53 h 303"/>
                <a:gd name="T64" fmla="*/ 297 w 345"/>
                <a:gd name="T65" fmla="*/ 38 h 303"/>
                <a:gd name="T66" fmla="*/ 316 w 345"/>
                <a:gd name="T67" fmla="*/ 37 h 303"/>
                <a:gd name="T68" fmla="*/ 338 w 345"/>
                <a:gd name="T69" fmla="*/ 47 h 303"/>
                <a:gd name="T70" fmla="*/ 345 w 345"/>
                <a:gd name="T71" fmla="*/ 41 h 303"/>
                <a:gd name="T72" fmla="*/ 340 w 345"/>
                <a:gd name="T73" fmla="*/ 25 h 303"/>
                <a:gd name="T74" fmla="*/ 327 w 345"/>
                <a:gd name="T75" fmla="*/ 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5" h="303">
                  <a:moveTo>
                    <a:pt x="318" y="2"/>
                  </a:moveTo>
                  <a:lnTo>
                    <a:pt x="316" y="2"/>
                  </a:lnTo>
                  <a:lnTo>
                    <a:pt x="308" y="1"/>
                  </a:lnTo>
                  <a:lnTo>
                    <a:pt x="299" y="0"/>
                  </a:lnTo>
                  <a:lnTo>
                    <a:pt x="287" y="1"/>
                  </a:lnTo>
                  <a:lnTo>
                    <a:pt x="276" y="5"/>
                  </a:lnTo>
                  <a:lnTo>
                    <a:pt x="266" y="12"/>
                  </a:lnTo>
                  <a:lnTo>
                    <a:pt x="261" y="25"/>
                  </a:lnTo>
                  <a:lnTo>
                    <a:pt x="259" y="42"/>
                  </a:lnTo>
                  <a:lnTo>
                    <a:pt x="262" y="62"/>
                  </a:lnTo>
                  <a:lnTo>
                    <a:pt x="262" y="80"/>
                  </a:lnTo>
                  <a:lnTo>
                    <a:pt x="261" y="95"/>
                  </a:lnTo>
                  <a:lnTo>
                    <a:pt x="258" y="108"/>
                  </a:lnTo>
                  <a:lnTo>
                    <a:pt x="253" y="117"/>
                  </a:lnTo>
                  <a:lnTo>
                    <a:pt x="243" y="124"/>
                  </a:lnTo>
                  <a:lnTo>
                    <a:pt x="230" y="128"/>
                  </a:lnTo>
                  <a:lnTo>
                    <a:pt x="212" y="128"/>
                  </a:lnTo>
                  <a:lnTo>
                    <a:pt x="192" y="128"/>
                  </a:lnTo>
                  <a:lnTo>
                    <a:pt x="172" y="132"/>
                  </a:lnTo>
                  <a:lnTo>
                    <a:pt x="152" y="139"/>
                  </a:lnTo>
                  <a:lnTo>
                    <a:pt x="135" y="149"/>
                  </a:lnTo>
                  <a:lnTo>
                    <a:pt x="121" y="163"/>
                  </a:lnTo>
                  <a:lnTo>
                    <a:pt x="111" y="178"/>
                  </a:lnTo>
                  <a:lnTo>
                    <a:pt x="105" y="196"/>
                  </a:lnTo>
                  <a:lnTo>
                    <a:pt x="106" y="214"/>
                  </a:lnTo>
                  <a:lnTo>
                    <a:pt x="106" y="231"/>
                  </a:lnTo>
                  <a:lnTo>
                    <a:pt x="102" y="245"/>
                  </a:lnTo>
                  <a:lnTo>
                    <a:pt x="91" y="257"/>
                  </a:lnTo>
                  <a:lnTo>
                    <a:pt x="79" y="264"/>
                  </a:lnTo>
                  <a:lnTo>
                    <a:pt x="64" y="268"/>
                  </a:lnTo>
                  <a:lnTo>
                    <a:pt x="48" y="270"/>
                  </a:lnTo>
                  <a:lnTo>
                    <a:pt x="33" y="269"/>
                  </a:lnTo>
                  <a:lnTo>
                    <a:pt x="19" y="265"/>
                  </a:lnTo>
                  <a:lnTo>
                    <a:pt x="14" y="267"/>
                  </a:lnTo>
                  <a:lnTo>
                    <a:pt x="5" y="273"/>
                  </a:lnTo>
                  <a:lnTo>
                    <a:pt x="0" y="282"/>
                  </a:lnTo>
                  <a:lnTo>
                    <a:pt x="10" y="295"/>
                  </a:lnTo>
                  <a:lnTo>
                    <a:pt x="22" y="300"/>
                  </a:lnTo>
                  <a:lnTo>
                    <a:pt x="40" y="303"/>
                  </a:lnTo>
                  <a:lnTo>
                    <a:pt x="60" y="302"/>
                  </a:lnTo>
                  <a:lnTo>
                    <a:pt x="81" y="297"/>
                  </a:lnTo>
                  <a:lnTo>
                    <a:pt x="102" y="289"/>
                  </a:lnTo>
                  <a:lnTo>
                    <a:pt x="119" y="278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2"/>
                  </a:lnTo>
                  <a:lnTo>
                    <a:pt x="140" y="216"/>
                  </a:lnTo>
                  <a:lnTo>
                    <a:pt x="145" y="201"/>
                  </a:lnTo>
                  <a:lnTo>
                    <a:pt x="154" y="187"/>
                  </a:lnTo>
                  <a:lnTo>
                    <a:pt x="163" y="177"/>
                  </a:lnTo>
                  <a:lnTo>
                    <a:pt x="175" y="170"/>
                  </a:lnTo>
                  <a:lnTo>
                    <a:pt x="190" y="167"/>
                  </a:lnTo>
                  <a:lnTo>
                    <a:pt x="206" y="168"/>
                  </a:lnTo>
                  <a:lnTo>
                    <a:pt x="224" y="170"/>
                  </a:lnTo>
                  <a:lnTo>
                    <a:pt x="239" y="168"/>
                  </a:lnTo>
                  <a:lnTo>
                    <a:pt x="250" y="163"/>
                  </a:lnTo>
                  <a:lnTo>
                    <a:pt x="261" y="155"/>
                  </a:lnTo>
                  <a:lnTo>
                    <a:pt x="269" y="145"/>
                  </a:lnTo>
                  <a:lnTo>
                    <a:pt x="274" y="131"/>
                  </a:lnTo>
                  <a:lnTo>
                    <a:pt x="278" y="116"/>
                  </a:lnTo>
                  <a:lnTo>
                    <a:pt x="279" y="98"/>
                  </a:lnTo>
                  <a:lnTo>
                    <a:pt x="280" y="80"/>
                  </a:lnTo>
                  <a:lnTo>
                    <a:pt x="281" y="64"/>
                  </a:lnTo>
                  <a:lnTo>
                    <a:pt x="286" y="53"/>
                  </a:lnTo>
                  <a:lnTo>
                    <a:pt x="291" y="43"/>
                  </a:lnTo>
                  <a:lnTo>
                    <a:pt x="297" y="38"/>
                  </a:lnTo>
                  <a:lnTo>
                    <a:pt x="306" y="35"/>
                  </a:lnTo>
                  <a:lnTo>
                    <a:pt x="316" y="37"/>
                  </a:lnTo>
                  <a:lnTo>
                    <a:pt x="327" y="42"/>
                  </a:lnTo>
                  <a:lnTo>
                    <a:pt x="338" y="47"/>
                  </a:lnTo>
                  <a:lnTo>
                    <a:pt x="344" y="46"/>
                  </a:lnTo>
                  <a:lnTo>
                    <a:pt x="345" y="41"/>
                  </a:lnTo>
                  <a:lnTo>
                    <a:pt x="344" y="33"/>
                  </a:lnTo>
                  <a:lnTo>
                    <a:pt x="340" y="25"/>
                  </a:lnTo>
                  <a:lnTo>
                    <a:pt x="334" y="16"/>
                  </a:lnTo>
                  <a:lnTo>
                    <a:pt x="327" y="8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1" name="Freeform 109"/>
            <p:cNvSpPr>
              <a:spLocks/>
            </p:cNvSpPr>
            <p:nvPr/>
          </p:nvSpPr>
          <p:spPr bwMode="auto">
            <a:xfrm>
              <a:off x="4248" y="763"/>
              <a:ext cx="31" cy="23"/>
            </a:xfrm>
            <a:custGeom>
              <a:avLst/>
              <a:gdLst>
                <a:gd name="T0" fmla="*/ 3 w 127"/>
                <a:gd name="T1" fmla="*/ 76 h 109"/>
                <a:gd name="T2" fmla="*/ 5 w 127"/>
                <a:gd name="T3" fmla="*/ 75 h 109"/>
                <a:gd name="T4" fmla="*/ 12 w 127"/>
                <a:gd name="T5" fmla="*/ 71 h 109"/>
                <a:gd name="T6" fmla="*/ 22 w 127"/>
                <a:gd name="T7" fmla="*/ 65 h 109"/>
                <a:gd name="T8" fmla="*/ 34 w 127"/>
                <a:gd name="T9" fmla="*/ 57 h 109"/>
                <a:gd name="T10" fmla="*/ 47 w 127"/>
                <a:gd name="T11" fmla="*/ 49 h 109"/>
                <a:gd name="T12" fmla="*/ 60 w 127"/>
                <a:gd name="T13" fmla="*/ 39 h 109"/>
                <a:gd name="T14" fmla="*/ 72 w 127"/>
                <a:gd name="T15" fmla="*/ 27 h 109"/>
                <a:gd name="T16" fmla="*/ 82 w 127"/>
                <a:gd name="T17" fmla="*/ 15 h 109"/>
                <a:gd name="T18" fmla="*/ 91 w 127"/>
                <a:gd name="T19" fmla="*/ 4 h 109"/>
                <a:gd name="T20" fmla="*/ 102 w 127"/>
                <a:gd name="T21" fmla="*/ 0 h 109"/>
                <a:gd name="T22" fmla="*/ 111 w 127"/>
                <a:gd name="T23" fmla="*/ 0 h 109"/>
                <a:gd name="T24" fmla="*/ 120 w 127"/>
                <a:gd name="T25" fmla="*/ 3 h 109"/>
                <a:gd name="T26" fmla="*/ 126 w 127"/>
                <a:gd name="T27" fmla="*/ 10 h 109"/>
                <a:gd name="T28" fmla="*/ 127 w 127"/>
                <a:gd name="T29" fmla="*/ 19 h 109"/>
                <a:gd name="T30" fmla="*/ 125 w 127"/>
                <a:gd name="T31" fmla="*/ 30 h 109"/>
                <a:gd name="T32" fmla="*/ 116 w 127"/>
                <a:gd name="T33" fmla="*/ 42 h 109"/>
                <a:gd name="T34" fmla="*/ 103 w 127"/>
                <a:gd name="T35" fmla="*/ 55 h 109"/>
                <a:gd name="T36" fmla="*/ 91 w 127"/>
                <a:gd name="T37" fmla="*/ 67 h 109"/>
                <a:gd name="T38" fmla="*/ 80 w 127"/>
                <a:gd name="T39" fmla="*/ 78 h 109"/>
                <a:gd name="T40" fmla="*/ 68 w 127"/>
                <a:gd name="T41" fmla="*/ 88 h 109"/>
                <a:gd name="T42" fmla="*/ 58 w 127"/>
                <a:gd name="T43" fmla="*/ 97 h 109"/>
                <a:gd name="T44" fmla="*/ 47 w 127"/>
                <a:gd name="T45" fmla="*/ 103 h 109"/>
                <a:gd name="T46" fmla="*/ 36 w 127"/>
                <a:gd name="T47" fmla="*/ 108 h 109"/>
                <a:gd name="T48" fmla="*/ 26 w 127"/>
                <a:gd name="T49" fmla="*/ 109 h 109"/>
                <a:gd name="T50" fmla="*/ 10 w 127"/>
                <a:gd name="T51" fmla="*/ 107 h 109"/>
                <a:gd name="T52" fmla="*/ 2 w 127"/>
                <a:gd name="T53" fmla="*/ 101 h 109"/>
                <a:gd name="T54" fmla="*/ 0 w 127"/>
                <a:gd name="T55" fmla="*/ 91 h 109"/>
                <a:gd name="T56" fmla="*/ 3 w 127"/>
                <a:gd name="T57" fmla="*/ 7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109">
                  <a:moveTo>
                    <a:pt x="3" y="76"/>
                  </a:moveTo>
                  <a:lnTo>
                    <a:pt x="5" y="75"/>
                  </a:lnTo>
                  <a:lnTo>
                    <a:pt x="12" y="71"/>
                  </a:lnTo>
                  <a:lnTo>
                    <a:pt x="22" y="65"/>
                  </a:lnTo>
                  <a:lnTo>
                    <a:pt x="34" y="57"/>
                  </a:lnTo>
                  <a:lnTo>
                    <a:pt x="47" y="49"/>
                  </a:lnTo>
                  <a:lnTo>
                    <a:pt x="60" y="39"/>
                  </a:lnTo>
                  <a:lnTo>
                    <a:pt x="72" y="27"/>
                  </a:lnTo>
                  <a:lnTo>
                    <a:pt x="82" y="15"/>
                  </a:lnTo>
                  <a:lnTo>
                    <a:pt x="91" y="4"/>
                  </a:lnTo>
                  <a:lnTo>
                    <a:pt x="102" y="0"/>
                  </a:lnTo>
                  <a:lnTo>
                    <a:pt x="111" y="0"/>
                  </a:lnTo>
                  <a:lnTo>
                    <a:pt x="120" y="3"/>
                  </a:lnTo>
                  <a:lnTo>
                    <a:pt x="126" y="10"/>
                  </a:lnTo>
                  <a:lnTo>
                    <a:pt x="127" y="19"/>
                  </a:lnTo>
                  <a:lnTo>
                    <a:pt x="125" y="30"/>
                  </a:lnTo>
                  <a:lnTo>
                    <a:pt x="116" y="42"/>
                  </a:lnTo>
                  <a:lnTo>
                    <a:pt x="103" y="55"/>
                  </a:lnTo>
                  <a:lnTo>
                    <a:pt x="91" y="67"/>
                  </a:lnTo>
                  <a:lnTo>
                    <a:pt x="80" y="78"/>
                  </a:lnTo>
                  <a:lnTo>
                    <a:pt x="68" y="88"/>
                  </a:lnTo>
                  <a:lnTo>
                    <a:pt x="58" y="97"/>
                  </a:lnTo>
                  <a:lnTo>
                    <a:pt x="47" y="103"/>
                  </a:lnTo>
                  <a:lnTo>
                    <a:pt x="36" y="108"/>
                  </a:lnTo>
                  <a:lnTo>
                    <a:pt x="26" y="109"/>
                  </a:lnTo>
                  <a:lnTo>
                    <a:pt x="10" y="107"/>
                  </a:lnTo>
                  <a:lnTo>
                    <a:pt x="2" y="101"/>
                  </a:lnTo>
                  <a:lnTo>
                    <a:pt x="0" y="91"/>
                  </a:lnTo>
                  <a:lnTo>
                    <a:pt x="3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2" name="Freeform 110"/>
            <p:cNvSpPr>
              <a:spLocks/>
            </p:cNvSpPr>
            <p:nvPr/>
          </p:nvSpPr>
          <p:spPr bwMode="auto">
            <a:xfrm>
              <a:off x="4262" y="774"/>
              <a:ext cx="31" cy="22"/>
            </a:xfrm>
            <a:custGeom>
              <a:avLst/>
              <a:gdLst>
                <a:gd name="T0" fmla="*/ 2 w 127"/>
                <a:gd name="T1" fmla="*/ 76 h 110"/>
                <a:gd name="T2" fmla="*/ 4 w 127"/>
                <a:gd name="T3" fmla="*/ 75 h 110"/>
                <a:gd name="T4" fmla="*/ 11 w 127"/>
                <a:gd name="T5" fmla="*/ 72 h 110"/>
                <a:gd name="T6" fmla="*/ 22 w 127"/>
                <a:gd name="T7" fmla="*/ 66 h 110"/>
                <a:gd name="T8" fmla="*/ 33 w 127"/>
                <a:gd name="T9" fmla="*/ 58 h 110"/>
                <a:gd name="T10" fmla="*/ 46 w 127"/>
                <a:gd name="T11" fmla="*/ 49 h 110"/>
                <a:gd name="T12" fmla="*/ 59 w 127"/>
                <a:gd name="T13" fmla="*/ 38 h 110"/>
                <a:gd name="T14" fmla="*/ 71 w 127"/>
                <a:gd name="T15" fmla="*/ 27 h 110"/>
                <a:gd name="T16" fmla="*/ 80 w 127"/>
                <a:gd name="T17" fmla="*/ 14 h 110"/>
                <a:gd name="T18" fmla="*/ 90 w 127"/>
                <a:gd name="T19" fmla="*/ 5 h 110"/>
                <a:gd name="T20" fmla="*/ 100 w 127"/>
                <a:gd name="T21" fmla="*/ 0 h 110"/>
                <a:gd name="T22" fmla="*/ 110 w 127"/>
                <a:gd name="T23" fmla="*/ 0 h 110"/>
                <a:gd name="T24" fmla="*/ 118 w 127"/>
                <a:gd name="T25" fmla="*/ 4 h 110"/>
                <a:gd name="T26" fmla="*/ 125 w 127"/>
                <a:gd name="T27" fmla="*/ 11 h 110"/>
                <a:gd name="T28" fmla="*/ 127 w 127"/>
                <a:gd name="T29" fmla="*/ 20 h 110"/>
                <a:gd name="T30" fmla="*/ 124 w 127"/>
                <a:gd name="T31" fmla="*/ 30 h 110"/>
                <a:gd name="T32" fmla="*/ 115 w 127"/>
                <a:gd name="T33" fmla="*/ 43 h 110"/>
                <a:gd name="T34" fmla="*/ 102 w 127"/>
                <a:gd name="T35" fmla="*/ 56 h 110"/>
                <a:gd name="T36" fmla="*/ 91 w 127"/>
                <a:gd name="T37" fmla="*/ 67 h 110"/>
                <a:gd name="T38" fmla="*/ 78 w 127"/>
                <a:gd name="T39" fmla="*/ 79 h 110"/>
                <a:gd name="T40" fmla="*/ 68 w 127"/>
                <a:gd name="T41" fmla="*/ 89 h 110"/>
                <a:gd name="T42" fmla="*/ 56 w 127"/>
                <a:gd name="T43" fmla="*/ 97 h 110"/>
                <a:gd name="T44" fmla="*/ 46 w 127"/>
                <a:gd name="T45" fmla="*/ 104 h 110"/>
                <a:gd name="T46" fmla="*/ 36 w 127"/>
                <a:gd name="T47" fmla="*/ 109 h 110"/>
                <a:gd name="T48" fmla="*/ 25 w 127"/>
                <a:gd name="T49" fmla="*/ 110 h 110"/>
                <a:gd name="T50" fmla="*/ 9 w 127"/>
                <a:gd name="T51" fmla="*/ 108 h 110"/>
                <a:gd name="T52" fmla="*/ 1 w 127"/>
                <a:gd name="T53" fmla="*/ 102 h 110"/>
                <a:gd name="T54" fmla="*/ 0 w 127"/>
                <a:gd name="T55" fmla="*/ 91 h 110"/>
                <a:gd name="T56" fmla="*/ 2 w 127"/>
                <a:gd name="T57" fmla="*/ 7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110">
                  <a:moveTo>
                    <a:pt x="2" y="76"/>
                  </a:moveTo>
                  <a:lnTo>
                    <a:pt x="4" y="75"/>
                  </a:lnTo>
                  <a:lnTo>
                    <a:pt x="11" y="72"/>
                  </a:lnTo>
                  <a:lnTo>
                    <a:pt x="22" y="66"/>
                  </a:lnTo>
                  <a:lnTo>
                    <a:pt x="33" y="58"/>
                  </a:lnTo>
                  <a:lnTo>
                    <a:pt x="46" y="49"/>
                  </a:lnTo>
                  <a:lnTo>
                    <a:pt x="59" y="38"/>
                  </a:lnTo>
                  <a:lnTo>
                    <a:pt x="71" y="27"/>
                  </a:lnTo>
                  <a:lnTo>
                    <a:pt x="80" y="14"/>
                  </a:lnTo>
                  <a:lnTo>
                    <a:pt x="90" y="5"/>
                  </a:lnTo>
                  <a:lnTo>
                    <a:pt x="100" y="0"/>
                  </a:lnTo>
                  <a:lnTo>
                    <a:pt x="110" y="0"/>
                  </a:lnTo>
                  <a:lnTo>
                    <a:pt x="118" y="4"/>
                  </a:lnTo>
                  <a:lnTo>
                    <a:pt x="125" y="11"/>
                  </a:lnTo>
                  <a:lnTo>
                    <a:pt x="127" y="20"/>
                  </a:lnTo>
                  <a:lnTo>
                    <a:pt x="124" y="30"/>
                  </a:lnTo>
                  <a:lnTo>
                    <a:pt x="115" y="43"/>
                  </a:lnTo>
                  <a:lnTo>
                    <a:pt x="102" y="56"/>
                  </a:lnTo>
                  <a:lnTo>
                    <a:pt x="91" y="67"/>
                  </a:lnTo>
                  <a:lnTo>
                    <a:pt x="78" y="79"/>
                  </a:lnTo>
                  <a:lnTo>
                    <a:pt x="68" y="89"/>
                  </a:lnTo>
                  <a:lnTo>
                    <a:pt x="56" y="97"/>
                  </a:lnTo>
                  <a:lnTo>
                    <a:pt x="46" y="104"/>
                  </a:lnTo>
                  <a:lnTo>
                    <a:pt x="36" y="109"/>
                  </a:lnTo>
                  <a:lnTo>
                    <a:pt x="25" y="110"/>
                  </a:lnTo>
                  <a:lnTo>
                    <a:pt x="9" y="108"/>
                  </a:lnTo>
                  <a:lnTo>
                    <a:pt x="1" y="102"/>
                  </a:lnTo>
                  <a:lnTo>
                    <a:pt x="0" y="91"/>
                  </a:lnTo>
                  <a:lnTo>
                    <a:pt x="2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63" name="Freeform 111"/>
            <p:cNvSpPr>
              <a:spLocks/>
            </p:cNvSpPr>
            <p:nvPr/>
          </p:nvSpPr>
          <p:spPr bwMode="auto">
            <a:xfrm>
              <a:off x="4276" y="784"/>
              <a:ext cx="30" cy="23"/>
            </a:xfrm>
            <a:custGeom>
              <a:avLst/>
              <a:gdLst>
                <a:gd name="T0" fmla="*/ 4 w 128"/>
                <a:gd name="T1" fmla="*/ 77 h 111"/>
                <a:gd name="T2" fmla="*/ 6 w 128"/>
                <a:gd name="T3" fmla="*/ 76 h 111"/>
                <a:gd name="T4" fmla="*/ 13 w 128"/>
                <a:gd name="T5" fmla="*/ 73 h 111"/>
                <a:gd name="T6" fmla="*/ 23 w 128"/>
                <a:gd name="T7" fmla="*/ 67 h 111"/>
                <a:gd name="T8" fmla="*/ 35 w 128"/>
                <a:gd name="T9" fmla="*/ 59 h 111"/>
                <a:gd name="T10" fmla="*/ 47 w 128"/>
                <a:gd name="T11" fmla="*/ 50 h 111"/>
                <a:gd name="T12" fmla="*/ 60 w 128"/>
                <a:gd name="T13" fmla="*/ 39 h 111"/>
                <a:gd name="T14" fmla="*/ 73 w 128"/>
                <a:gd name="T15" fmla="*/ 28 h 111"/>
                <a:gd name="T16" fmla="*/ 82 w 128"/>
                <a:gd name="T17" fmla="*/ 15 h 111"/>
                <a:gd name="T18" fmla="*/ 91 w 128"/>
                <a:gd name="T19" fmla="*/ 6 h 111"/>
                <a:gd name="T20" fmla="*/ 102 w 128"/>
                <a:gd name="T21" fmla="*/ 0 h 111"/>
                <a:gd name="T22" fmla="*/ 112 w 128"/>
                <a:gd name="T23" fmla="*/ 0 h 111"/>
                <a:gd name="T24" fmla="*/ 120 w 128"/>
                <a:gd name="T25" fmla="*/ 3 h 111"/>
                <a:gd name="T26" fmla="*/ 126 w 128"/>
                <a:gd name="T27" fmla="*/ 10 h 111"/>
                <a:gd name="T28" fmla="*/ 128 w 128"/>
                <a:gd name="T29" fmla="*/ 20 h 111"/>
                <a:gd name="T30" fmla="*/ 125 w 128"/>
                <a:gd name="T31" fmla="*/ 31 h 111"/>
                <a:gd name="T32" fmla="*/ 115 w 128"/>
                <a:gd name="T33" fmla="*/ 44 h 111"/>
                <a:gd name="T34" fmla="*/ 103 w 128"/>
                <a:gd name="T35" fmla="*/ 56 h 111"/>
                <a:gd name="T36" fmla="*/ 91 w 128"/>
                <a:gd name="T37" fmla="*/ 68 h 111"/>
                <a:gd name="T38" fmla="*/ 80 w 128"/>
                <a:gd name="T39" fmla="*/ 79 h 111"/>
                <a:gd name="T40" fmla="*/ 69 w 128"/>
                <a:gd name="T41" fmla="*/ 90 h 111"/>
                <a:gd name="T42" fmla="*/ 58 w 128"/>
                <a:gd name="T43" fmla="*/ 98 h 111"/>
                <a:gd name="T44" fmla="*/ 47 w 128"/>
                <a:gd name="T45" fmla="*/ 105 h 111"/>
                <a:gd name="T46" fmla="*/ 36 w 128"/>
                <a:gd name="T47" fmla="*/ 109 h 111"/>
                <a:gd name="T48" fmla="*/ 25 w 128"/>
                <a:gd name="T49" fmla="*/ 111 h 111"/>
                <a:gd name="T50" fmla="*/ 9 w 128"/>
                <a:gd name="T51" fmla="*/ 108 h 111"/>
                <a:gd name="T52" fmla="*/ 2 w 128"/>
                <a:gd name="T53" fmla="*/ 102 h 111"/>
                <a:gd name="T54" fmla="*/ 0 w 128"/>
                <a:gd name="T55" fmla="*/ 92 h 111"/>
                <a:gd name="T56" fmla="*/ 4 w 128"/>
                <a:gd name="T57" fmla="*/ 7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8" h="111">
                  <a:moveTo>
                    <a:pt x="4" y="77"/>
                  </a:moveTo>
                  <a:lnTo>
                    <a:pt x="6" y="76"/>
                  </a:lnTo>
                  <a:lnTo>
                    <a:pt x="13" y="73"/>
                  </a:lnTo>
                  <a:lnTo>
                    <a:pt x="23" y="67"/>
                  </a:lnTo>
                  <a:lnTo>
                    <a:pt x="35" y="59"/>
                  </a:lnTo>
                  <a:lnTo>
                    <a:pt x="47" y="50"/>
                  </a:lnTo>
                  <a:lnTo>
                    <a:pt x="60" y="39"/>
                  </a:lnTo>
                  <a:lnTo>
                    <a:pt x="73" y="28"/>
                  </a:lnTo>
                  <a:lnTo>
                    <a:pt x="82" y="15"/>
                  </a:lnTo>
                  <a:lnTo>
                    <a:pt x="91" y="6"/>
                  </a:lnTo>
                  <a:lnTo>
                    <a:pt x="102" y="0"/>
                  </a:lnTo>
                  <a:lnTo>
                    <a:pt x="112" y="0"/>
                  </a:lnTo>
                  <a:lnTo>
                    <a:pt x="120" y="3"/>
                  </a:lnTo>
                  <a:lnTo>
                    <a:pt x="126" y="10"/>
                  </a:lnTo>
                  <a:lnTo>
                    <a:pt x="128" y="20"/>
                  </a:lnTo>
                  <a:lnTo>
                    <a:pt x="125" y="31"/>
                  </a:lnTo>
                  <a:lnTo>
                    <a:pt x="115" y="44"/>
                  </a:lnTo>
                  <a:lnTo>
                    <a:pt x="103" y="56"/>
                  </a:lnTo>
                  <a:lnTo>
                    <a:pt x="91" y="68"/>
                  </a:lnTo>
                  <a:lnTo>
                    <a:pt x="80" y="79"/>
                  </a:lnTo>
                  <a:lnTo>
                    <a:pt x="69" y="90"/>
                  </a:lnTo>
                  <a:lnTo>
                    <a:pt x="58" y="98"/>
                  </a:lnTo>
                  <a:lnTo>
                    <a:pt x="47" y="105"/>
                  </a:lnTo>
                  <a:lnTo>
                    <a:pt x="36" y="109"/>
                  </a:lnTo>
                  <a:lnTo>
                    <a:pt x="25" y="111"/>
                  </a:lnTo>
                  <a:lnTo>
                    <a:pt x="9" y="108"/>
                  </a:lnTo>
                  <a:lnTo>
                    <a:pt x="2" y="102"/>
                  </a:lnTo>
                  <a:lnTo>
                    <a:pt x="0" y="92"/>
                  </a:lnTo>
                  <a:lnTo>
                    <a:pt x="4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9264" name="Picture 112" descr="square_kno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238" y="4356100"/>
            <a:ext cx="611187" cy="406400"/>
          </a:xfrm>
          <a:prstGeom prst="rect">
            <a:avLst/>
          </a:prstGeom>
          <a:noFill/>
          <a:effectLst>
            <a:outerShdw blurRad="63500" dist="107763" dir="81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265" name="AutoShape 113"/>
          <p:cNvSpPr>
            <a:spLocks noChangeArrowheads="1"/>
          </p:cNvSpPr>
          <p:nvPr/>
        </p:nvSpPr>
        <p:spPr bwMode="auto">
          <a:xfrm>
            <a:off x="1855788" y="4448175"/>
            <a:ext cx="407987" cy="298450"/>
          </a:xfrm>
          <a:prstGeom prst="rightArrow">
            <a:avLst>
              <a:gd name="adj1" fmla="val 50000"/>
              <a:gd name="adj2" fmla="val 74680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66" name="AutoShape 114"/>
          <p:cNvSpPr>
            <a:spLocks noChangeArrowheads="1"/>
          </p:cNvSpPr>
          <p:nvPr/>
        </p:nvSpPr>
        <p:spPr bwMode="auto">
          <a:xfrm>
            <a:off x="3322638" y="4448175"/>
            <a:ext cx="406400" cy="298450"/>
          </a:xfrm>
          <a:prstGeom prst="rightArrow">
            <a:avLst>
              <a:gd name="adj1" fmla="val 50000"/>
              <a:gd name="adj2" fmla="val 74389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68" name="AutoShape 116"/>
          <p:cNvSpPr>
            <a:spLocks noChangeArrowheads="1"/>
          </p:cNvSpPr>
          <p:nvPr/>
        </p:nvSpPr>
        <p:spPr bwMode="auto">
          <a:xfrm>
            <a:off x="2244725" y="5683250"/>
            <a:ext cx="1065213" cy="7667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69" name="AutoShape 117"/>
          <p:cNvSpPr>
            <a:spLocks noChangeArrowheads="1"/>
          </p:cNvSpPr>
          <p:nvPr/>
        </p:nvSpPr>
        <p:spPr bwMode="auto">
          <a:xfrm>
            <a:off x="419100" y="5926138"/>
            <a:ext cx="366713" cy="298450"/>
          </a:xfrm>
          <a:prstGeom prst="rightArrow">
            <a:avLst>
              <a:gd name="adj1" fmla="val 50000"/>
              <a:gd name="adj2" fmla="val 67125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70" name="AutoShape 118"/>
          <p:cNvSpPr>
            <a:spLocks noChangeArrowheads="1"/>
          </p:cNvSpPr>
          <p:nvPr/>
        </p:nvSpPr>
        <p:spPr bwMode="auto">
          <a:xfrm>
            <a:off x="3709988" y="5710238"/>
            <a:ext cx="1065212" cy="766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71" name="AutoShape 119"/>
          <p:cNvSpPr>
            <a:spLocks noChangeArrowheads="1"/>
          </p:cNvSpPr>
          <p:nvPr/>
        </p:nvSpPr>
        <p:spPr bwMode="auto">
          <a:xfrm>
            <a:off x="785813" y="5710238"/>
            <a:ext cx="1065212" cy="766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9272" name="Picture 120" descr="MCj031209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1000">
            <a:off x="2587625" y="5843588"/>
            <a:ext cx="323850" cy="342900"/>
          </a:xfrm>
          <a:prstGeom prst="rect">
            <a:avLst/>
          </a:prstGeom>
          <a:noFill/>
          <a:effectLst>
            <a:outerShdw blurRad="63500" dist="107763" dir="81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273" name="Group 121"/>
          <p:cNvGrpSpPr>
            <a:grpSpLocks/>
          </p:cNvGrpSpPr>
          <p:nvPr/>
        </p:nvGrpSpPr>
        <p:grpSpPr bwMode="auto">
          <a:xfrm>
            <a:off x="947738" y="5872163"/>
            <a:ext cx="633412" cy="323850"/>
            <a:chOff x="4184" y="582"/>
            <a:chExt cx="528" cy="388"/>
          </a:xfrm>
        </p:grpSpPr>
        <p:sp>
          <p:nvSpPr>
            <p:cNvPr id="49274" name="Freeform 122"/>
            <p:cNvSpPr>
              <a:spLocks/>
            </p:cNvSpPr>
            <p:nvPr/>
          </p:nvSpPr>
          <p:spPr bwMode="auto">
            <a:xfrm>
              <a:off x="4599" y="710"/>
              <a:ext cx="113" cy="233"/>
            </a:xfrm>
            <a:custGeom>
              <a:avLst/>
              <a:gdLst>
                <a:gd name="T0" fmla="*/ 423 w 461"/>
                <a:gd name="T1" fmla="*/ 707 h 1124"/>
                <a:gd name="T2" fmla="*/ 361 w 461"/>
                <a:gd name="T3" fmla="*/ 578 h 1124"/>
                <a:gd name="T4" fmla="*/ 317 w 461"/>
                <a:gd name="T5" fmla="*/ 447 h 1124"/>
                <a:gd name="T6" fmla="*/ 288 w 461"/>
                <a:gd name="T7" fmla="*/ 321 h 1124"/>
                <a:gd name="T8" fmla="*/ 271 w 461"/>
                <a:gd name="T9" fmla="*/ 209 h 1124"/>
                <a:gd name="T10" fmla="*/ 262 w 461"/>
                <a:gd name="T11" fmla="*/ 113 h 1124"/>
                <a:gd name="T12" fmla="*/ 259 w 461"/>
                <a:gd name="T13" fmla="*/ 43 h 1124"/>
                <a:gd name="T14" fmla="*/ 259 w 461"/>
                <a:gd name="T15" fmla="*/ 5 h 1124"/>
                <a:gd name="T16" fmla="*/ 247 w 461"/>
                <a:gd name="T17" fmla="*/ 10 h 1124"/>
                <a:gd name="T18" fmla="*/ 221 w 461"/>
                <a:gd name="T19" fmla="*/ 32 h 1124"/>
                <a:gd name="T20" fmla="*/ 194 w 461"/>
                <a:gd name="T21" fmla="*/ 53 h 1124"/>
                <a:gd name="T22" fmla="*/ 166 w 461"/>
                <a:gd name="T23" fmla="*/ 73 h 1124"/>
                <a:gd name="T24" fmla="*/ 137 w 461"/>
                <a:gd name="T25" fmla="*/ 92 h 1124"/>
                <a:gd name="T26" fmla="*/ 107 w 461"/>
                <a:gd name="T27" fmla="*/ 112 h 1124"/>
                <a:gd name="T28" fmla="*/ 76 w 461"/>
                <a:gd name="T29" fmla="*/ 129 h 1124"/>
                <a:gd name="T30" fmla="*/ 45 w 461"/>
                <a:gd name="T31" fmla="*/ 147 h 1124"/>
                <a:gd name="T32" fmla="*/ 56 w 461"/>
                <a:gd name="T33" fmla="*/ 207 h 1124"/>
                <a:gd name="T34" fmla="*/ 99 w 461"/>
                <a:gd name="T35" fmla="*/ 318 h 1124"/>
                <a:gd name="T36" fmla="*/ 129 w 461"/>
                <a:gd name="T37" fmla="*/ 433 h 1124"/>
                <a:gd name="T38" fmla="*/ 144 w 461"/>
                <a:gd name="T39" fmla="*/ 554 h 1124"/>
                <a:gd name="T40" fmla="*/ 144 w 461"/>
                <a:gd name="T41" fmla="*/ 685 h 1124"/>
                <a:gd name="T42" fmla="*/ 125 w 461"/>
                <a:gd name="T43" fmla="*/ 820 h 1124"/>
                <a:gd name="T44" fmla="*/ 87 w 461"/>
                <a:gd name="T45" fmla="*/ 948 h 1124"/>
                <a:gd name="T46" fmla="*/ 33 w 461"/>
                <a:gd name="T47" fmla="*/ 1068 h 1124"/>
                <a:gd name="T48" fmla="*/ 64 w 461"/>
                <a:gd name="T49" fmla="*/ 1097 h 1124"/>
                <a:gd name="T50" fmla="*/ 173 w 461"/>
                <a:gd name="T51" fmla="*/ 1038 h 1124"/>
                <a:gd name="T52" fmla="*/ 262 w 461"/>
                <a:gd name="T53" fmla="*/ 978 h 1124"/>
                <a:gd name="T54" fmla="*/ 333 w 461"/>
                <a:gd name="T55" fmla="*/ 919 h 1124"/>
                <a:gd name="T56" fmla="*/ 386 w 461"/>
                <a:gd name="T57" fmla="*/ 867 h 1124"/>
                <a:gd name="T58" fmla="*/ 424 w 461"/>
                <a:gd name="T59" fmla="*/ 822 h 1124"/>
                <a:gd name="T60" fmla="*/ 448 w 461"/>
                <a:gd name="T61" fmla="*/ 790 h 1124"/>
                <a:gd name="T62" fmla="*/ 460 w 461"/>
                <a:gd name="T63" fmla="*/ 772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1" h="1124">
                  <a:moveTo>
                    <a:pt x="461" y="770"/>
                  </a:moveTo>
                  <a:lnTo>
                    <a:pt x="423" y="707"/>
                  </a:lnTo>
                  <a:lnTo>
                    <a:pt x="390" y="643"/>
                  </a:lnTo>
                  <a:lnTo>
                    <a:pt x="361" y="578"/>
                  </a:lnTo>
                  <a:lnTo>
                    <a:pt x="338" y="513"/>
                  </a:lnTo>
                  <a:lnTo>
                    <a:pt x="317" y="447"/>
                  </a:lnTo>
                  <a:lnTo>
                    <a:pt x="301" y="384"/>
                  </a:lnTo>
                  <a:lnTo>
                    <a:pt x="288" y="321"/>
                  </a:lnTo>
                  <a:lnTo>
                    <a:pt x="278" y="263"/>
                  </a:lnTo>
                  <a:lnTo>
                    <a:pt x="271" y="209"/>
                  </a:lnTo>
                  <a:lnTo>
                    <a:pt x="265" y="158"/>
                  </a:lnTo>
                  <a:lnTo>
                    <a:pt x="262" y="113"/>
                  </a:lnTo>
                  <a:lnTo>
                    <a:pt x="261" y="75"/>
                  </a:lnTo>
                  <a:lnTo>
                    <a:pt x="259" y="43"/>
                  </a:lnTo>
                  <a:lnTo>
                    <a:pt x="259" y="20"/>
                  </a:lnTo>
                  <a:lnTo>
                    <a:pt x="259" y="5"/>
                  </a:lnTo>
                  <a:lnTo>
                    <a:pt x="259" y="0"/>
                  </a:lnTo>
                  <a:lnTo>
                    <a:pt x="247" y="10"/>
                  </a:lnTo>
                  <a:lnTo>
                    <a:pt x="234" y="22"/>
                  </a:lnTo>
                  <a:lnTo>
                    <a:pt x="221" y="32"/>
                  </a:lnTo>
                  <a:lnTo>
                    <a:pt x="208" y="43"/>
                  </a:lnTo>
                  <a:lnTo>
                    <a:pt x="194" y="53"/>
                  </a:lnTo>
                  <a:lnTo>
                    <a:pt x="180" y="63"/>
                  </a:lnTo>
                  <a:lnTo>
                    <a:pt x="166" y="73"/>
                  </a:lnTo>
                  <a:lnTo>
                    <a:pt x="152" y="83"/>
                  </a:lnTo>
                  <a:lnTo>
                    <a:pt x="137" y="92"/>
                  </a:lnTo>
                  <a:lnTo>
                    <a:pt x="122" y="103"/>
                  </a:lnTo>
                  <a:lnTo>
                    <a:pt x="107" y="112"/>
                  </a:lnTo>
                  <a:lnTo>
                    <a:pt x="92" y="121"/>
                  </a:lnTo>
                  <a:lnTo>
                    <a:pt x="76" y="129"/>
                  </a:lnTo>
                  <a:lnTo>
                    <a:pt x="61" y="138"/>
                  </a:lnTo>
                  <a:lnTo>
                    <a:pt x="45" y="147"/>
                  </a:lnTo>
                  <a:lnTo>
                    <a:pt x="29" y="156"/>
                  </a:lnTo>
                  <a:lnTo>
                    <a:pt x="56" y="207"/>
                  </a:lnTo>
                  <a:lnTo>
                    <a:pt x="79" y="262"/>
                  </a:lnTo>
                  <a:lnTo>
                    <a:pt x="99" y="318"/>
                  </a:lnTo>
                  <a:lnTo>
                    <a:pt x="115" y="374"/>
                  </a:lnTo>
                  <a:lnTo>
                    <a:pt x="129" y="433"/>
                  </a:lnTo>
                  <a:lnTo>
                    <a:pt x="139" y="493"/>
                  </a:lnTo>
                  <a:lnTo>
                    <a:pt x="144" y="554"/>
                  </a:lnTo>
                  <a:lnTo>
                    <a:pt x="147" y="616"/>
                  </a:lnTo>
                  <a:lnTo>
                    <a:pt x="144" y="685"/>
                  </a:lnTo>
                  <a:lnTo>
                    <a:pt x="136" y="753"/>
                  </a:lnTo>
                  <a:lnTo>
                    <a:pt x="125" y="820"/>
                  </a:lnTo>
                  <a:lnTo>
                    <a:pt x="109" y="885"/>
                  </a:lnTo>
                  <a:lnTo>
                    <a:pt x="87" y="948"/>
                  </a:lnTo>
                  <a:lnTo>
                    <a:pt x="63" y="1009"/>
                  </a:lnTo>
                  <a:lnTo>
                    <a:pt x="33" y="1068"/>
                  </a:lnTo>
                  <a:lnTo>
                    <a:pt x="0" y="1124"/>
                  </a:lnTo>
                  <a:lnTo>
                    <a:pt x="64" y="1097"/>
                  </a:lnTo>
                  <a:lnTo>
                    <a:pt x="120" y="1068"/>
                  </a:lnTo>
                  <a:lnTo>
                    <a:pt x="173" y="1038"/>
                  </a:lnTo>
                  <a:lnTo>
                    <a:pt x="220" y="1008"/>
                  </a:lnTo>
                  <a:lnTo>
                    <a:pt x="262" y="978"/>
                  </a:lnTo>
                  <a:lnTo>
                    <a:pt x="300" y="948"/>
                  </a:lnTo>
                  <a:lnTo>
                    <a:pt x="333" y="919"/>
                  </a:lnTo>
                  <a:lnTo>
                    <a:pt x="362" y="893"/>
                  </a:lnTo>
                  <a:lnTo>
                    <a:pt x="386" y="867"/>
                  </a:lnTo>
                  <a:lnTo>
                    <a:pt x="408" y="843"/>
                  </a:lnTo>
                  <a:lnTo>
                    <a:pt x="424" y="822"/>
                  </a:lnTo>
                  <a:lnTo>
                    <a:pt x="438" y="804"/>
                  </a:lnTo>
                  <a:lnTo>
                    <a:pt x="448" y="790"/>
                  </a:lnTo>
                  <a:lnTo>
                    <a:pt x="455" y="779"/>
                  </a:lnTo>
                  <a:lnTo>
                    <a:pt x="460" y="772"/>
                  </a:lnTo>
                  <a:lnTo>
                    <a:pt x="461" y="7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75" name="Freeform 123"/>
            <p:cNvSpPr>
              <a:spLocks/>
            </p:cNvSpPr>
            <p:nvPr/>
          </p:nvSpPr>
          <p:spPr bwMode="auto">
            <a:xfrm>
              <a:off x="4361" y="743"/>
              <a:ext cx="274" cy="227"/>
            </a:xfrm>
            <a:custGeom>
              <a:avLst/>
              <a:gdLst>
                <a:gd name="T0" fmla="*/ 976 w 1118"/>
                <a:gd name="T1" fmla="*/ 12 h 1102"/>
                <a:gd name="T2" fmla="*/ 928 w 1118"/>
                <a:gd name="T3" fmla="*/ 35 h 1102"/>
                <a:gd name="T4" fmla="*/ 877 w 1118"/>
                <a:gd name="T5" fmla="*/ 58 h 1102"/>
                <a:gd name="T6" fmla="*/ 826 w 1118"/>
                <a:gd name="T7" fmla="*/ 80 h 1102"/>
                <a:gd name="T8" fmla="*/ 776 w 1118"/>
                <a:gd name="T9" fmla="*/ 101 h 1102"/>
                <a:gd name="T10" fmla="*/ 724 w 1118"/>
                <a:gd name="T11" fmla="*/ 119 h 1102"/>
                <a:gd name="T12" fmla="*/ 672 w 1118"/>
                <a:gd name="T13" fmla="*/ 138 h 1102"/>
                <a:gd name="T14" fmla="*/ 620 w 1118"/>
                <a:gd name="T15" fmla="*/ 155 h 1102"/>
                <a:gd name="T16" fmla="*/ 537 w 1118"/>
                <a:gd name="T17" fmla="*/ 180 h 1102"/>
                <a:gd name="T18" fmla="*/ 424 w 1118"/>
                <a:gd name="T19" fmla="*/ 213 h 1102"/>
                <a:gd name="T20" fmla="*/ 319 w 1118"/>
                <a:gd name="T21" fmla="*/ 238 h 1102"/>
                <a:gd name="T22" fmla="*/ 224 w 1118"/>
                <a:gd name="T23" fmla="*/ 260 h 1102"/>
                <a:gd name="T24" fmla="*/ 142 w 1118"/>
                <a:gd name="T25" fmla="*/ 276 h 1102"/>
                <a:gd name="T26" fmla="*/ 75 w 1118"/>
                <a:gd name="T27" fmla="*/ 289 h 1102"/>
                <a:gd name="T28" fmla="*/ 28 w 1118"/>
                <a:gd name="T29" fmla="*/ 296 h 1102"/>
                <a:gd name="T30" fmla="*/ 4 w 1118"/>
                <a:gd name="T31" fmla="*/ 300 h 1102"/>
                <a:gd name="T32" fmla="*/ 30 w 1118"/>
                <a:gd name="T33" fmla="*/ 341 h 1102"/>
                <a:gd name="T34" fmla="*/ 83 w 1118"/>
                <a:gd name="T35" fmla="*/ 423 h 1102"/>
                <a:gd name="T36" fmla="*/ 127 w 1118"/>
                <a:gd name="T37" fmla="*/ 506 h 1102"/>
                <a:gd name="T38" fmla="*/ 162 w 1118"/>
                <a:gd name="T39" fmla="*/ 589 h 1102"/>
                <a:gd name="T40" fmla="*/ 202 w 1118"/>
                <a:gd name="T41" fmla="*/ 723 h 1102"/>
                <a:gd name="T42" fmla="*/ 231 w 1118"/>
                <a:gd name="T43" fmla="*/ 891 h 1102"/>
                <a:gd name="T44" fmla="*/ 239 w 1118"/>
                <a:gd name="T45" fmla="*/ 1020 h 1102"/>
                <a:gd name="T46" fmla="*/ 238 w 1118"/>
                <a:gd name="T47" fmla="*/ 1092 h 1102"/>
                <a:gd name="T48" fmla="*/ 295 w 1118"/>
                <a:gd name="T49" fmla="*/ 1101 h 1102"/>
                <a:gd name="T50" fmla="*/ 407 w 1118"/>
                <a:gd name="T51" fmla="*/ 1095 h 1102"/>
                <a:gd name="T52" fmla="*/ 512 w 1118"/>
                <a:gd name="T53" fmla="*/ 1085 h 1102"/>
                <a:gd name="T54" fmla="*/ 610 w 1118"/>
                <a:gd name="T55" fmla="*/ 1070 h 1102"/>
                <a:gd name="T56" fmla="*/ 701 w 1118"/>
                <a:gd name="T57" fmla="*/ 1052 h 1102"/>
                <a:gd name="T58" fmla="*/ 786 w 1118"/>
                <a:gd name="T59" fmla="*/ 1032 h 1102"/>
                <a:gd name="T60" fmla="*/ 864 w 1118"/>
                <a:gd name="T61" fmla="*/ 1007 h 1102"/>
                <a:gd name="T62" fmla="*/ 937 w 1118"/>
                <a:gd name="T63" fmla="*/ 982 h 1102"/>
                <a:gd name="T64" fmla="*/ 1004 w 1118"/>
                <a:gd name="T65" fmla="*/ 912 h 1102"/>
                <a:gd name="T66" fmla="*/ 1058 w 1118"/>
                <a:gd name="T67" fmla="*/ 792 h 1102"/>
                <a:gd name="T68" fmla="*/ 1096 w 1118"/>
                <a:gd name="T69" fmla="*/ 664 h 1102"/>
                <a:gd name="T70" fmla="*/ 1115 w 1118"/>
                <a:gd name="T71" fmla="*/ 529 h 1102"/>
                <a:gd name="T72" fmla="*/ 1115 w 1118"/>
                <a:gd name="T73" fmla="*/ 398 h 1102"/>
                <a:gd name="T74" fmla="*/ 1100 w 1118"/>
                <a:gd name="T75" fmla="*/ 277 h 1102"/>
                <a:gd name="T76" fmla="*/ 1070 w 1118"/>
                <a:gd name="T77" fmla="*/ 162 h 1102"/>
                <a:gd name="T78" fmla="*/ 1027 w 1118"/>
                <a:gd name="T79" fmla="*/ 51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18" h="1102">
                  <a:moveTo>
                    <a:pt x="1000" y="0"/>
                  </a:moveTo>
                  <a:lnTo>
                    <a:pt x="976" y="12"/>
                  </a:lnTo>
                  <a:lnTo>
                    <a:pt x="952" y="24"/>
                  </a:lnTo>
                  <a:lnTo>
                    <a:pt x="928" y="35"/>
                  </a:lnTo>
                  <a:lnTo>
                    <a:pt x="902" y="47"/>
                  </a:lnTo>
                  <a:lnTo>
                    <a:pt x="877" y="58"/>
                  </a:lnTo>
                  <a:lnTo>
                    <a:pt x="852" y="70"/>
                  </a:lnTo>
                  <a:lnTo>
                    <a:pt x="826" y="80"/>
                  </a:lnTo>
                  <a:lnTo>
                    <a:pt x="801" y="91"/>
                  </a:lnTo>
                  <a:lnTo>
                    <a:pt x="776" y="101"/>
                  </a:lnTo>
                  <a:lnTo>
                    <a:pt x="749" y="110"/>
                  </a:lnTo>
                  <a:lnTo>
                    <a:pt x="724" y="119"/>
                  </a:lnTo>
                  <a:lnTo>
                    <a:pt x="697" y="129"/>
                  </a:lnTo>
                  <a:lnTo>
                    <a:pt x="672" y="138"/>
                  </a:lnTo>
                  <a:lnTo>
                    <a:pt x="645" y="147"/>
                  </a:lnTo>
                  <a:lnTo>
                    <a:pt x="620" y="155"/>
                  </a:lnTo>
                  <a:lnTo>
                    <a:pt x="595" y="163"/>
                  </a:lnTo>
                  <a:lnTo>
                    <a:pt x="537" y="180"/>
                  </a:lnTo>
                  <a:lnTo>
                    <a:pt x="480" y="198"/>
                  </a:lnTo>
                  <a:lnTo>
                    <a:pt x="424" y="213"/>
                  </a:lnTo>
                  <a:lnTo>
                    <a:pt x="370" y="225"/>
                  </a:lnTo>
                  <a:lnTo>
                    <a:pt x="319" y="238"/>
                  </a:lnTo>
                  <a:lnTo>
                    <a:pt x="270" y="250"/>
                  </a:lnTo>
                  <a:lnTo>
                    <a:pt x="224" y="260"/>
                  </a:lnTo>
                  <a:lnTo>
                    <a:pt x="181" y="268"/>
                  </a:lnTo>
                  <a:lnTo>
                    <a:pt x="142" y="276"/>
                  </a:lnTo>
                  <a:lnTo>
                    <a:pt x="106" y="283"/>
                  </a:lnTo>
                  <a:lnTo>
                    <a:pt x="75" y="289"/>
                  </a:lnTo>
                  <a:lnTo>
                    <a:pt x="50" y="292"/>
                  </a:lnTo>
                  <a:lnTo>
                    <a:pt x="28" y="296"/>
                  </a:lnTo>
                  <a:lnTo>
                    <a:pt x="13" y="298"/>
                  </a:lnTo>
                  <a:lnTo>
                    <a:pt x="4" y="300"/>
                  </a:lnTo>
                  <a:lnTo>
                    <a:pt x="0" y="300"/>
                  </a:lnTo>
                  <a:lnTo>
                    <a:pt x="30" y="341"/>
                  </a:lnTo>
                  <a:lnTo>
                    <a:pt x="58" y="382"/>
                  </a:lnTo>
                  <a:lnTo>
                    <a:pt x="83" y="423"/>
                  </a:lnTo>
                  <a:lnTo>
                    <a:pt x="106" y="465"/>
                  </a:lnTo>
                  <a:lnTo>
                    <a:pt x="127" y="506"/>
                  </a:lnTo>
                  <a:lnTo>
                    <a:pt x="144" y="548"/>
                  </a:lnTo>
                  <a:lnTo>
                    <a:pt x="162" y="589"/>
                  </a:lnTo>
                  <a:lnTo>
                    <a:pt x="175" y="630"/>
                  </a:lnTo>
                  <a:lnTo>
                    <a:pt x="202" y="723"/>
                  </a:lnTo>
                  <a:lnTo>
                    <a:pt x="220" y="810"/>
                  </a:lnTo>
                  <a:lnTo>
                    <a:pt x="231" y="891"/>
                  </a:lnTo>
                  <a:lnTo>
                    <a:pt x="238" y="961"/>
                  </a:lnTo>
                  <a:lnTo>
                    <a:pt x="239" y="1020"/>
                  </a:lnTo>
                  <a:lnTo>
                    <a:pt x="239" y="1064"/>
                  </a:lnTo>
                  <a:lnTo>
                    <a:pt x="238" y="1092"/>
                  </a:lnTo>
                  <a:lnTo>
                    <a:pt x="237" y="1102"/>
                  </a:lnTo>
                  <a:lnTo>
                    <a:pt x="295" y="1101"/>
                  </a:lnTo>
                  <a:lnTo>
                    <a:pt x="352" y="1098"/>
                  </a:lnTo>
                  <a:lnTo>
                    <a:pt x="407" y="1095"/>
                  </a:lnTo>
                  <a:lnTo>
                    <a:pt x="460" y="1090"/>
                  </a:lnTo>
                  <a:lnTo>
                    <a:pt x="512" y="1085"/>
                  </a:lnTo>
                  <a:lnTo>
                    <a:pt x="561" y="1078"/>
                  </a:lnTo>
                  <a:lnTo>
                    <a:pt x="610" y="1070"/>
                  </a:lnTo>
                  <a:lnTo>
                    <a:pt x="656" y="1062"/>
                  </a:lnTo>
                  <a:lnTo>
                    <a:pt x="701" y="1052"/>
                  </a:lnTo>
                  <a:lnTo>
                    <a:pt x="744" y="1042"/>
                  </a:lnTo>
                  <a:lnTo>
                    <a:pt x="786" y="1032"/>
                  </a:lnTo>
                  <a:lnTo>
                    <a:pt x="826" y="1020"/>
                  </a:lnTo>
                  <a:lnTo>
                    <a:pt x="864" y="1007"/>
                  </a:lnTo>
                  <a:lnTo>
                    <a:pt x="901" y="995"/>
                  </a:lnTo>
                  <a:lnTo>
                    <a:pt x="937" y="982"/>
                  </a:lnTo>
                  <a:lnTo>
                    <a:pt x="971" y="968"/>
                  </a:lnTo>
                  <a:lnTo>
                    <a:pt x="1004" y="912"/>
                  </a:lnTo>
                  <a:lnTo>
                    <a:pt x="1034" y="853"/>
                  </a:lnTo>
                  <a:lnTo>
                    <a:pt x="1058" y="792"/>
                  </a:lnTo>
                  <a:lnTo>
                    <a:pt x="1080" y="729"/>
                  </a:lnTo>
                  <a:lnTo>
                    <a:pt x="1096" y="664"/>
                  </a:lnTo>
                  <a:lnTo>
                    <a:pt x="1107" y="597"/>
                  </a:lnTo>
                  <a:lnTo>
                    <a:pt x="1115" y="529"/>
                  </a:lnTo>
                  <a:lnTo>
                    <a:pt x="1118" y="460"/>
                  </a:lnTo>
                  <a:lnTo>
                    <a:pt x="1115" y="398"/>
                  </a:lnTo>
                  <a:lnTo>
                    <a:pt x="1110" y="337"/>
                  </a:lnTo>
                  <a:lnTo>
                    <a:pt x="1100" y="277"/>
                  </a:lnTo>
                  <a:lnTo>
                    <a:pt x="1086" y="218"/>
                  </a:lnTo>
                  <a:lnTo>
                    <a:pt x="1070" y="162"/>
                  </a:lnTo>
                  <a:lnTo>
                    <a:pt x="1050" y="106"/>
                  </a:lnTo>
                  <a:lnTo>
                    <a:pt x="1027" y="51"/>
                  </a:lnTo>
                  <a:lnTo>
                    <a:pt x="10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76" name="Freeform 124"/>
            <p:cNvSpPr>
              <a:spLocks/>
            </p:cNvSpPr>
            <p:nvPr/>
          </p:nvSpPr>
          <p:spPr bwMode="auto">
            <a:xfrm>
              <a:off x="4613" y="733"/>
              <a:ext cx="75" cy="186"/>
            </a:xfrm>
            <a:custGeom>
              <a:avLst/>
              <a:gdLst>
                <a:gd name="T0" fmla="*/ 308 w 308"/>
                <a:gd name="T1" fmla="*/ 656 h 901"/>
                <a:gd name="T2" fmla="*/ 276 w 308"/>
                <a:gd name="T3" fmla="*/ 603 h 901"/>
                <a:gd name="T4" fmla="*/ 247 w 308"/>
                <a:gd name="T5" fmla="*/ 549 h 901"/>
                <a:gd name="T6" fmla="*/ 223 w 308"/>
                <a:gd name="T7" fmla="*/ 492 h 901"/>
                <a:gd name="T8" fmla="*/ 202 w 308"/>
                <a:gd name="T9" fmla="*/ 437 h 901"/>
                <a:gd name="T10" fmla="*/ 185 w 308"/>
                <a:gd name="T11" fmla="*/ 382 h 901"/>
                <a:gd name="T12" fmla="*/ 171 w 308"/>
                <a:gd name="T13" fmla="*/ 326 h 901"/>
                <a:gd name="T14" fmla="*/ 161 w 308"/>
                <a:gd name="T15" fmla="*/ 275 h 901"/>
                <a:gd name="T16" fmla="*/ 151 w 308"/>
                <a:gd name="T17" fmla="*/ 224 h 901"/>
                <a:gd name="T18" fmla="*/ 146 w 308"/>
                <a:gd name="T19" fmla="*/ 178 h 901"/>
                <a:gd name="T20" fmla="*/ 141 w 308"/>
                <a:gd name="T21" fmla="*/ 135 h 901"/>
                <a:gd name="T22" fmla="*/ 138 w 308"/>
                <a:gd name="T23" fmla="*/ 97 h 901"/>
                <a:gd name="T24" fmla="*/ 136 w 308"/>
                <a:gd name="T25" fmla="*/ 64 h 901"/>
                <a:gd name="T26" fmla="*/ 135 w 308"/>
                <a:gd name="T27" fmla="*/ 37 h 901"/>
                <a:gd name="T28" fmla="*/ 135 w 308"/>
                <a:gd name="T29" fmla="*/ 18 h 901"/>
                <a:gd name="T30" fmla="*/ 135 w 308"/>
                <a:gd name="T31" fmla="*/ 5 h 901"/>
                <a:gd name="T32" fmla="*/ 135 w 308"/>
                <a:gd name="T33" fmla="*/ 0 h 901"/>
                <a:gd name="T34" fmla="*/ 120 w 308"/>
                <a:gd name="T35" fmla="*/ 13 h 901"/>
                <a:gd name="T36" fmla="*/ 104 w 308"/>
                <a:gd name="T37" fmla="*/ 27 h 901"/>
                <a:gd name="T38" fmla="*/ 88 w 308"/>
                <a:gd name="T39" fmla="*/ 40 h 901"/>
                <a:gd name="T40" fmla="*/ 72 w 308"/>
                <a:gd name="T41" fmla="*/ 51 h 901"/>
                <a:gd name="T42" fmla="*/ 55 w 308"/>
                <a:gd name="T43" fmla="*/ 64 h 901"/>
                <a:gd name="T44" fmla="*/ 37 w 308"/>
                <a:gd name="T45" fmla="*/ 75 h 901"/>
                <a:gd name="T46" fmla="*/ 19 w 308"/>
                <a:gd name="T47" fmla="*/ 87 h 901"/>
                <a:gd name="T48" fmla="*/ 0 w 308"/>
                <a:gd name="T49" fmla="*/ 98 h 901"/>
                <a:gd name="T50" fmla="*/ 21 w 308"/>
                <a:gd name="T51" fmla="*/ 146 h 901"/>
                <a:gd name="T52" fmla="*/ 40 w 308"/>
                <a:gd name="T53" fmla="*/ 194 h 901"/>
                <a:gd name="T54" fmla="*/ 56 w 308"/>
                <a:gd name="T55" fmla="*/ 244 h 901"/>
                <a:gd name="T56" fmla="*/ 68 w 308"/>
                <a:gd name="T57" fmla="*/ 294 h 901"/>
                <a:gd name="T58" fmla="*/ 79 w 308"/>
                <a:gd name="T59" fmla="*/ 346 h 901"/>
                <a:gd name="T60" fmla="*/ 87 w 308"/>
                <a:gd name="T61" fmla="*/ 399 h 901"/>
                <a:gd name="T62" fmla="*/ 91 w 308"/>
                <a:gd name="T63" fmla="*/ 453 h 901"/>
                <a:gd name="T64" fmla="*/ 93 w 308"/>
                <a:gd name="T65" fmla="*/ 507 h 901"/>
                <a:gd name="T66" fmla="*/ 91 w 308"/>
                <a:gd name="T67" fmla="*/ 559 h 901"/>
                <a:gd name="T68" fmla="*/ 87 w 308"/>
                <a:gd name="T69" fmla="*/ 611 h 901"/>
                <a:gd name="T70" fmla="*/ 80 w 308"/>
                <a:gd name="T71" fmla="*/ 662 h 901"/>
                <a:gd name="T72" fmla="*/ 71 w 308"/>
                <a:gd name="T73" fmla="*/ 711 h 901"/>
                <a:gd name="T74" fmla="*/ 58 w 308"/>
                <a:gd name="T75" fmla="*/ 761 h 901"/>
                <a:gd name="T76" fmla="*/ 43 w 308"/>
                <a:gd name="T77" fmla="*/ 808 h 901"/>
                <a:gd name="T78" fmla="*/ 27 w 308"/>
                <a:gd name="T79" fmla="*/ 855 h 901"/>
                <a:gd name="T80" fmla="*/ 7 w 308"/>
                <a:gd name="T81" fmla="*/ 901 h 901"/>
                <a:gd name="T82" fmla="*/ 47 w 308"/>
                <a:gd name="T83" fmla="*/ 879 h 901"/>
                <a:gd name="T84" fmla="*/ 82 w 308"/>
                <a:gd name="T85" fmla="*/ 857 h 901"/>
                <a:gd name="T86" fmla="*/ 116 w 308"/>
                <a:gd name="T87" fmla="*/ 836 h 901"/>
                <a:gd name="T88" fmla="*/ 146 w 308"/>
                <a:gd name="T89" fmla="*/ 815 h 901"/>
                <a:gd name="T90" fmla="*/ 173 w 308"/>
                <a:gd name="T91" fmla="*/ 793 h 901"/>
                <a:gd name="T92" fmla="*/ 197 w 308"/>
                <a:gd name="T93" fmla="*/ 773 h 901"/>
                <a:gd name="T94" fmla="*/ 219 w 308"/>
                <a:gd name="T95" fmla="*/ 754 h 901"/>
                <a:gd name="T96" fmla="*/ 239 w 308"/>
                <a:gd name="T97" fmla="*/ 735 h 901"/>
                <a:gd name="T98" fmla="*/ 256 w 308"/>
                <a:gd name="T99" fmla="*/ 718 h 901"/>
                <a:gd name="T100" fmla="*/ 270 w 308"/>
                <a:gd name="T101" fmla="*/ 703 h 901"/>
                <a:gd name="T102" fmla="*/ 281 w 308"/>
                <a:gd name="T103" fmla="*/ 689 h 901"/>
                <a:gd name="T104" fmla="*/ 292 w 308"/>
                <a:gd name="T105" fmla="*/ 678 h 901"/>
                <a:gd name="T106" fmla="*/ 299 w 308"/>
                <a:gd name="T107" fmla="*/ 669 h 901"/>
                <a:gd name="T108" fmla="*/ 303 w 308"/>
                <a:gd name="T109" fmla="*/ 662 h 901"/>
                <a:gd name="T110" fmla="*/ 307 w 308"/>
                <a:gd name="T111" fmla="*/ 657 h 901"/>
                <a:gd name="T112" fmla="*/ 308 w 308"/>
                <a:gd name="T113" fmla="*/ 656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8" h="901">
                  <a:moveTo>
                    <a:pt x="308" y="656"/>
                  </a:moveTo>
                  <a:lnTo>
                    <a:pt x="276" y="603"/>
                  </a:lnTo>
                  <a:lnTo>
                    <a:pt x="247" y="549"/>
                  </a:lnTo>
                  <a:lnTo>
                    <a:pt x="223" y="492"/>
                  </a:lnTo>
                  <a:lnTo>
                    <a:pt x="202" y="437"/>
                  </a:lnTo>
                  <a:lnTo>
                    <a:pt x="185" y="382"/>
                  </a:lnTo>
                  <a:lnTo>
                    <a:pt x="171" y="326"/>
                  </a:lnTo>
                  <a:lnTo>
                    <a:pt x="161" y="275"/>
                  </a:lnTo>
                  <a:lnTo>
                    <a:pt x="151" y="224"/>
                  </a:lnTo>
                  <a:lnTo>
                    <a:pt x="146" y="178"/>
                  </a:lnTo>
                  <a:lnTo>
                    <a:pt x="141" y="135"/>
                  </a:lnTo>
                  <a:lnTo>
                    <a:pt x="138" y="97"/>
                  </a:lnTo>
                  <a:lnTo>
                    <a:pt x="136" y="64"/>
                  </a:lnTo>
                  <a:lnTo>
                    <a:pt x="135" y="37"/>
                  </a:lnTo>
                  <a:lnTo>
                    <a:pt x="135" y="18"/>
                  </a:lnTo>
                  <a:lnTo>
                    <a:pt x="135" y="5"/>
                  </a:lnTo>
                  <a:lnTo>
                    <a:pt x="135" y="0"/>
                  </a:lnTo>
                  <a:lnTo>
                    <a:pt x="120" y="13"/>
                  </a:lnTo>
                  <a:lnTo>
                    <a:pt x="104" y="27"/>
                  </a:lnTo>
                  <a:lnTo>
                    <a:pt x="88" y="40"/>
                  </a:lnTo>
                  <a:lnTo>
                    <a:pt x="72" y="51"/>
                  </a:lnTo>
                  <a:lnTo>
                    <a:pt x="55" y="64"/>
                  </a:lnTo>
                  <a:lnTo>
                    <a:pt x="37" y="75"/>
                  </a:lnTo>
                  <a:lnTo>
                    <a:pt x="19" y="87"/>
                  </a:lnTo>
                  <a:lnTo>
                    <a:pt x="0" y="98"/>
                  </a:lnTo>
                  <a:lnTo>
                    <a:pt x="21" y="146"/>
                  </a:lnTo>
                  <a:lnTo>
                    <a:pt x="40" y="194"/>
                  </a:lnTo>
                  <a:lnTo>
                    <a:pt x="56" y="244"/>
                  </a:lnTo>
                  <a:lnTo>
                    <a:pt x="68" y="294"/>
                  </a:lnTo>
                  <a:lnTo>
                    <a:pt x="79" y="346"/>
                  </a:lnTo>
                  <a:lnTo>
                    <a:pt x="87" y="399"/>
                  </a:lnTo>
                  <a:lnTo>
                    <a:pt x="91" y="453"/>
                  </a:lnTo>
                  <a:lnTo>
                    <a:pt x="93" y="507"/>
                  </a:lnTo>
                  <a:lnTo>
                    <a:pt x="91" y="559"/>
                  </a:lnTo>
                  <a:lnTo>
                    <a:pt x="87" y="611"/>
                  </a:lnTo>
                  <a:lnTo>
                    <a:pt x="80" y="662"/>
                  </a:lnTo>
                  <a:lnTo>
                    <a:pt x="71" y="711"/>
                  </a:lnTo>
                  <a:lnTo>
                    <a:pt x="58" y="761"/>
                  </a:lnTo>
                  <a:lnTo>
                    <a:pt x="43" y="808"/>
                  </a:lnTo>
                  <a:lnTo>
                    <a:pt x="27" y="855"/>
                  </a:lnTo>
                  <a:lnTo>
                    <a:pt x="7" y="901"/>
                  </a:lnTo>
                  <a:lnTo>
                    <a:pt x="47" y="879"/>
                  </a:lnTo>
                  <a:lnTo>
                    <a:pt x="82" y="857"/>
                  </a:lnTo>
                  <a:lnTo>
                    <a:pt x="116" y="836"/>
                  </a:lnTo>
                  <a:lnTo>
                    <a:pt x="146" y="815"/>
                  </a:lnTo>
                  <a:lnTo>
                    <a:pt x="173" y="793"/>
                  </a:lnTo>
                  <a:lnTo>
                    <a:pt x="197" y="773"/>
                  </a:lnTo>
                  <a:lnTo>
                    <a:pt x="219" y="754"/>
                  </a:lnTo>
                  <a:lnTo>
                    <a:pt x="239" y="735"/>
                  </a:lnTo>
                  <a:lnTo>
                    <a:pt x="256" y="718"/>
                  </a:lnTo>
                  <a:lnTo>
                    <a:pt x="270" y="703"/>
                  </a:lnTo>
                  <a:lnTo>
                    <a:pt x="281" y="689"/>
                  </a:lnTo>
                  <a:lnTo>
                    <a:pt x="292" y="678"/>
                  </a:lnTo>
                  <a:lnTo>
                    <a:pt x="299" y="669"/>
                  </a:lnTo>
                  <a:lnTo>
                    <a:pt x="303" y="662"/>
                  </a:lnTo>
                  <a:lnTo>
                    <a:pt x="307" y="657"/>
                  </a:lnTo>
                  <a:lnTo>
                    <a:pt x="308" y="656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77" name="Freeform 125"/>
            <p:cNvSpPr>
              <a:spLocks/>
            </p:cNvSpPr>
            <p:nvPr/>
          </p:nvSpPr>
          <p:spPr bwMode="auto">
            <a:xfrm>
              <a:off x="4388" y="753"/>
              <a:ext cx="247" cy="202"/>
            </a:xfrm>
            <a:custGeom>
              <a:avLst/>
              <a:gdLst>
                <a:gd name="T0" fmla="*/ 881 w 1007"/>
                <a:gd name="T1" fmla="*/ 20 h 976"/>
                <a:gd name="T2" fmla="*/ 810 w 1007"/>
                <a:gd name="T3" fmla="*/ 57 h 976"/>
                <a:gd name="T4" fmla="*/ 736 w 1007"/>
                <a:gd name="T5" fmla="*/ 90 h 976"/>
                <a:gd name="T6" fmla="*/ 660 w 1007"/>
                <a:gd name="T7" fmla="*/ 121 h 976"/>
                <a:gd name="T8" fmla="*/ 584 w 1007"/>
                <a:gd name="T9" fmla="*/ 149 h 976"/>
                <a:gd name="T10" fmla="*/ 507 w 1007"/>
                <a:gd name="T11" fmla="*/ 174 h 976"/>
                <a:gd name="T12" fmla="*/ 432 w 1007"/>
                <a:gd name="T13" fmla="*/ 196 h 976"/>
                <a:gd name="T14" fmla="*/ 359 w 1007"/>
                <a:gd name="T15" fmla="*/ 217 h 976"/>
                <a:gd name="T16" fmla="*/ 290 w 1007"/>
                <a:gd name="T17" fmla="*/ 234 h 976"/>
                <a:gd name="T18" fmla="*/ 226 w 1007"/>
                <a:gd name="T19" fmla="*/ 248 h 976"/>
                <a:gd name="T20" fmla="*/ 167 w 1007"/>
                <a:gd name="T21" fmla="*/ 261 h 976"/>
                <a:gd name="T22" fmla="*/ 116 w 1007"/>
                <a:gd name="T23" fmla="*/ 271 h 976"/>
                <a:gd name="T24" fmla="*/ 73 w 1007"/>
                <a:gd name="T25" fmla="*/ 279 h 976"/>
                <a:gd name="T26" fmla="*/ 38 w 1007"/>
                <a:gd name="T27" fmla="*/ 285 h 976"/>
                <a:gd name="T28" fmla="*/ 14 w 1007"/>
                <a:gd name="T29" fmla="*/ 288 h 976"/>
                <a:gd name="T30" fmla="*/ 1 w 1007"/>
                <a:gd name="T31" fmla="*/ 291 h 976"/>
                <a:gd name="T32" fmla="*/ 41 w 1007"/>
                <a:gd name="T33" fmla="*/ 349 h 976"/>
                <a:gd name="T34" fmla="*/ 107 w 1007"/>
                <a:gd name="T35" fmla="*/ 468 h 976"/>
                <a:gd name="T36" fmla="*/ 153 w 1007"/>
                <a:gd name="T37" fmla="*/ 586 h 976"/>
                <a:gd name="T38" fmla="*/ 182 w 1007"/>
                <a:gd name="T39" fmla="*/ 696 h 976"/>
                <a:gd name="T40" fmla="*/ 197 w 1007"/>
                <a:gd name="T41" fmla="*/ 796 h 976"/>
                <a:gd name="T42" fmla="*/ 203 w 1007"/>
                <a:gd name="T43" fmla="*/ 879 h 976"/>
                <a:gd name="T44" fmla="*/ 204 w 1007"/>
                <a:gd name="T45" fmla="*/ 939 h 976"/>
                <a:gd name="T46" fmla="*/ 202 w 1007"/>
                <a:gd name="T47" fmla="*/ 971 h 976"/>
                <a:gd name="T48" fmla="*/ 261 w 1007"/>
                <a:gd name="T49" fmla="*/ 974 h 976"/>
                <a:gd name="T50" fmla="*/ 374 w 1007"/>
                <a:gd name="T51" fmla="*/ 963 h 976"/>
                <a:gd name="T52" fmla="*/ 480 w 1007"/>
                <a:gd name="T53" fmla="*/ 948 h 976"/>
                <a:gd name="T54" fmla="*/ 577 w 1007"/>
                <a:gd name="T55" fmla="*/ 929 h 976"/>
                <a:gd name="T56" fmla="*/ 667 w 1007"/>
                <a:gd name="T57" fmla="*/ 906 h 976"/>
                <a:gd name="T58" fmla="*/ 749 w 1007"/>
                <a:gd name="T59" fmla="*/ 879 h 976"/>
                <a:gd name="T60" fmla="*/ 823 w 1007"/>
                <a:gd name="T61" fmla="*/ 850 h 976"/>
                <a:gd name="T62" fmla="*/ 890 w 1007"/>
                <a:gd name="T63" fmla="*/ 819 h 976"/>
                <a:gd name="T64" fmla="*/ 941 w 1007"/>
                <a:gd name="T65" fmla="*/ 757 h 976"/>
                <a:gd name="T66" fmla="*/ 972 w 1007"/>
                <a:gd name="T67" fmla="*/ 663 h 976"/>
                <a:gd name="T68" fmla="*/ 994 w 1007"/>
                <a:gd name="T69" fmla="*/ 564 h 976"/>
                <a:gd name="T70" fmla="*/ 1005 w 1007"/>
                <a:gd name="T71" fmla="*/ 461 h 976"/>
                <a:gd name="T72" fmla="*/ 1005 w 1007"/>
                <a:gd name="T73" fmla="*/ 355 h 976"/>
                <a:gd name="T74" fmla="*/ 993 w 1007"/>
                <a:gd name="T75" fmla="*/ 248 h 976"/>
                <a:gd name="T76" fmla="*/ 970 w 1007"/>
                <a:gd name="T77" fmla="*/ 146 h 976"/>
                <a:gd name="T78" fmla="*/ 935 w 1007"/>
                <a:gd name="T79" fmla="*/ 48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07" h="976">
                  <a:moveTo>
                    <a:pt x="914" y="0"/>
                  </a:moveTo>
                  <a:lnTo>
                    <a:pt x="881" y="20"/>
                  </a:lnTo>
                  <a:lnTo>
                    <a:pt x="845" y="38"/>
                  </a:lnTo>
                  <a:lnTo>
                    <a:pt x="810" y="57"/>
                  </a:lnTo>
                  <a:lnTo>
                    <a:pt x="773" y="74"/>
                  </a:lnTo>
                  <a:lnTo>
                    <a:pt x="736" y="90"/>
                  </a:lnTo>
                  <a:lnTo>
                    <a:pt x="698" y="106"/>
                  </a:lnTo>
                  <a:lnTo>
                    <a:pt x="660" y="121"/>
                  </a:lnTo>
                  <a:lnTo>
                    <a:pt x="622" y="135"/>
                  </a:lnTo>
                  <a:lnTo>
                    <a:pt x="584" y="149"/>
                  </a:lnTo>
                  <a:lnTo>
                    <a:pt x="545" y="162"/>
                  </a:lnTo>
                  <a:lnTo>
                    <a:pt x="507" y="174"/>
                  </a:lnTo>
                  <a:lnTo>
                    <a:pt x="469" y="186"/>
                  </a:lnTo>
                  <a:lnTo>
                    <a:pt x="432" y="196"/>
                  </a:lnTo>
                  <a:lnTo>
                    <a:pt x="395" y="207"/>
                  </a:lnTo>
                  <a:lnTo>
                    <a:pt x="359" y="217"/>
                  </a:lnTo>
                  <a:lnTo>
                    <a:pt x="325" y="225"/>
                  </a:lnTo>
                  <a:lnTo>
                    <a:pt x="290" y="234"/>
                  </a:lnTo>
                  <a:lnTo>
                    <a:pt x="257" y="241"/>
                  </a:lnTo>
                  <a:lnTo>
                    <a:pt x="226" y="248"/>
                  </a:lnTo>
                  <a:lnTo>
                    <a:pt x="196" y="255"/>
                  </a:lnTo>
                  <a:lnTo>
                    <a:pt x="167" y="261"/>
                  </a:lnTo>
                  <a:lnTo>
                    <a:pt x="140" y="266"/>
                  </a:lnTo>
                  <a:lnTo>
                    <a:pt x="116" y="271"/>
                  </a:lnTo>
                  <a:lnTo>
                    <a:pt x="93" y="276"/>
                  </a:lnTo>
                  <a:lnTo>
                    <a:pt x="73" y="279"/>
                  </a:lnTo>
                  <a:lnTo>
                    <a:pt x="54" y="283"/>
                  </a:lnTo>
                  <a:lnTo>
                    <a:pt x="38" y="285"/>
                  </a:lnTo>
                  <a:lnTo>
                    <a:pt x="24" y="287"/>
                  </a:lnTo>
                  <a:lnTo>
                    <a:pt x="14" y="288"/>
                  </a:lnTo>
                  <a:lnTo>
                    <a:pt x="7" y="290"/>
                  </a:lnTo>
                  <a:lnTo>
                    <a:pt x="1" y="291"/>
                  </a:lnTo>
                  <a:lnTo>
                    <a:pt x="0" y="291"/>
                  </a:lnTo>
                  <a:lnTo>
                    <a:pt x="41" y="349"/>
                  </a:lnTo>
                  <a:lnTo>
                    <a:pt x="77" y="408"/>
                  </a:lnTo>
                  <a:lnTo>
                    <a:pt x="107" y="468"/>
                  </a:lnTo>
                  <a:lnTo>
                    <a:pt x="132" y="527"/>
                  </a:lnTo>
                  <a:lnTo>
                    <a:pt x="153" y="586"/>
                  </a:lnTo>
                  <a:lnTo>
                    <a:pt x="169" y="642"/>
                  </a:lnTo>
                  <a:lnTo>
                    <a:pt x="182" y="696"/>
                  </a:lnTo>
                  <a:lnTo>
                    <a:pt x="191" y="748"/>
                  </a:lnTo>
                  <a:lnTo>
                    <a:pt x="197" y="796"/>
                  </a:lnTo>
                  <a:lnTo>
                    <a:pt x="200" y="840"/>
                  </a:lnTo>
                  <a:lnTo>
                    <a:pt x="203" y="879"/>
                  </a:lnTo>
                  <a:lnTo>
                    <a:pt x="204" y="912"/>
                  </a:lnTo>
                  <a:lnTo>
                    <a:pt x="204" y="939"/>
                  </a:lnTo>
                  <a:lnTo>
                    <a:pt x="203" y="959"/>
                  </a:lnTo>
                  <a:lnTo>
                    <a:pt x="202" y="971"/>
                  </a:lnTo>
                  <a:lnTo>
                    <a:pt x="202" y="976"/>
                  </a:lnTo>
                  <a:lnTo>
                    <a:pt x="261" y="974"/>
                  </a:lnTo>
                  <a:lnTo>
                    <a:pt x="319" y="969"/>
                  </a:lnTo>
                  <a:lnTo>
                    <a:pt x="374" y="963"/>
                  </a:lnTo>
                  <a:lnTo>
                    <a:pt x="428" y="956"/>
                  </a:lnTo>
                  <a:lnTo>
                    <a:pt x="480" y="948"/>
                  </a:lnTo>
                  <a:lnTo>
                    <a:pt x="530" y="939"/>
                  </a:lnTo>
                  <a:lnTo>
                    <a:pt x="577" y="929"/>
                  </a:lnTo>
                  <a:lnTo>
                    <a:pt x="623" y="917"/>
                  </a:lnTo>
                  <a:lnTo>
                    <a:pt x="667" y="906"/>
                  </a:lnTo>
                  <a:lnTo>
                    <a:pt x="708" y="893"/>
                  </a:lnTo>
                  <a:lnTo>
                    <a:pt x="749" y="879"/>
                  </a:lnTo>
                  <a:lnTo>
                    <a:pt x="787" y="864"/>
                  </a:lnTo>
                  <a:lnTo>
                    <a:pt x="823" y="850"/>
                  </a:lnTo>
                  <a:lnTo>
                    <a:pt x="858" y="834"/>
                  </a:lnTo>
                  <a:lnTo>
                    <a:pt x="890" y="819"/>
                  </a:lnTo>
                  <a:lnTo>
                    <a:pt x="921" y="803"/>
                  </a:lnTo>
                  <a:lnTo>
                    <a:pt x="941" y="757"/>
                  </a:lnTo>
                  <a:lnTo>
                    <a:pt x="957" y="710"/>
                  </a:lnTo>
                  <a:lnTo>
                    <a:pt x="972" y="663"/>
                  </a:lnTo>
                  <a:lnTo>
                    <a:pt x="985" y="613"/>
                  </a:lnTo>
                  <a:lnTo>
                    <a:pt x="994" y="564"/>
                  </a:lnTo>
                  <a:lnTo>
                    <a:pt x="1001" y="513"/>
                  </a:lnTo>
                  <a:lnTo>
                    <a:pt x="1005" y="461"/>
                  </a:lnTo>
                  <a:lnTo>
                    <a:pt x="1007" y="409"/>
                  </a:lnTo>
                  <a:lnTo>
                    <a:pt x="1005" y="355"/>
                  </a:lnTo>
                  <a:lnTo>
                    <a:pt x="1001" y="301"/>
                  </a:lnTo>
                  <a:lnTo>
                    <a:pt x="993" y="248"/>
                  </a:lnTo>
                  <a:lnTo>
                    <a:pt x="982" y="196"/>
                  </a:lnTo>
                  <a:lnTo>
                    <a:pt x="970" y="146"/>
                  </a:lnTo>
                  <a:lnTo>
                    <a:pt x="954" y="96"/>
                  </a:lnTo>
                  <a:lnTo>
                    <a:pt x="935" y="48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78" name="Freeform 126"/>
            <p:cNvSpPr>
              <a:spLocks/>
            </p:cNvSpPr>
            <p:nvPr/>
          </p:nvSpPr>
          <p:spPr bwMode="auto">
            <a:xfrm>
              <a:off x="4430" y="877"/>
              <a:ext cx="92" cy="83"/>
            </a:xfrm>
            <a:custGeom>
              <a:avLst/>
              <a:gdLst>
                <a:gd name="T0" fmla="*/ 0 w 376"/>
                <a:gd name="T1" fmla="*/ 382 h 399"/>
                <a:gd name="T2" fmla="*/ 3 w 376"/>
                <a:gd name="T3" fmla="*/ 380 h 399"/>
                <a:gd name="T4" fmla="*/ 7 w 376"/>
                <a:gd name="T5" fmla="*/ 373 h 399"/>
                <a:gd name="T6" fmla="*/ 17 w 376"/>
                <a:gd name="T7" fmla="*/ 360 h 399"/>
                <a:gd name="T8" fmla="*/ 29 w 376"/>
                <a:gd name="T9" fmla="*/ 345 h 399"/>
                <a:gd name="T10" fmla="*/ 44 w 376"/>
                <a:gd name="T11" fmla="*/ 326 h 399"/>
                <a:gd name="T12" fmla="*/ 63 w 376"/>
                <a:gd name="T13" fmla="*/ 304 h 399"/>
                <a:gd name="T14" fmla="*/ 85 w 376"/>
                <a:gd name="T15" fmla="*/ 280 h 399"/>
                <a:gd name="T16" fmla="*/ 109 w 376"/>
                <a:gd name="T17" fmla="*/ 252 h 399"/>
                <a:gd name="T18" fmla="*/ 135 w 376"/>
                <a:gd name="T19" fmla="*/ 223 h 399"/>
                <a:gd name="T20" fmla="*/ 164 w 376"/>
                <a:gd name="T21" fmla="*/ 192 h 399"/>
                <a:gd name="T22" fmla="*/ 194 w 376"/>
                <a:gd name="T23" fmla="*/ 160 h 399"/>
                <a:gd name="T24" fmla="*/ 227 w 376"/>
                <a:gd name="T25" fmla="*/ 128 h 399"/>
                <a:gd name="T26" fmla="*/ 262 w 376"/>
                <a:gd name="T27" fmla="*/ 95 h 399"/>
                <a:gd name="T28" fmla="*/ 299 w 376"/>
                <a:gd name="T29" fmla="*/ 63 h 399"/>
                <a:gd name="T30" fmla="*/ 337 w 376"/>
                <a:gd name="T31" fmla="*/ 31 h 399"/>
                <a:gd name="T32" fmla="*/ 376 w 376"/>
                <a:gd name="T33" fmla="*/ 0 h 399"/>
                <a:gd name="T34" fmla="*/ 374 w 376"/>
                <a:gd name="T35" fmla="*/ 3 h 399"/>
                <a:gd name="T36" fmla="*/ 369 w 376"/>
                <a:gd name="T37" fmla="*/ 12 h 399"/>
                <a:gd name="T38" fmla="*/ 360 w 376"/>
                <a:gd name="T39" fmla="*/ 27 h 399"/>
                <a:gd name="T40" fmla="*/ 348 w 376"/>
                <a:gd name="T41" fmla="*/ 47 h 399"/>
                <a:gd name="T42" fmla="*/ 333 w 376"/>
                <a:gd name="T43" fmla="*/ 71 h 399"/>
                <a:gd name="T44" fmla="*/ 316 w 376"/>
                <a:gd name="T45" fmla="*/ 98 h 399"/>
                <a:gd name="T46" fmla="*/ 295 w 376"/>
                <a:gd name="T47" fmla="*/ 128 h 399"/>
                <a:gd name="T48" fmla="*/ 273 w 376"/>
                <a:gd name="T49" fmla="*/ 159 h 399"/>
                <a:gd name="T50" fmla="*/ 249 w 376"/>
                <a:gd name="T51" fmla="*/ 192 h 399"/>
                <a:gd name="T52" fmla="*/ 224 w 376"/>
                <a:gd name="T53" fmla="*/ 225 h 399"/>
                <a:gd name="T54" fmla="*/ 196 w 376"/>
                <a:gd name="T55" fmla="*/ 259 h 399"/>
                <a:gd name="T56" fmla="*/ 167 w 376"/>
                <a:gd name="T57" fmla="*/ 291 h 399"/>
                <a:gd name="T58" fmla="*/ 139 w 376"/>
                <a:gd name="T59" fmla="*/ 322 h 399"/>
                <a:gd name="T60" fmla="*/ 108 w 376"/>
                <a:gd name="T61" fmla="*/ 351 h 399"/>
                <a:gd name="T62" fmla="*/ 76 w 376"/>
                <a:gd name="T63" fmla="*/ 376 h 399"/>
                <a:gd name="T64" fmla="*/ 45 w 376"/>
                <a:gd name="T65" fmla="*/ 398 h 399"/>
                <a:gd name="T66" fmla="*/ 44 w 376"/>
                <a:gd name="T67" fmla="*/ 398 h 399"/>
                <a:gd name="T68" fmla="*/ 41 w 376"/>
                <a:gd name="T69" fmla="*/ 398 h 399"/>
                <a:gd name="T70" fmla="*/ 36 w 376"/>
                <a:gd name="T71" fmla="*/ 399 h 399"/>
                <a:gd name="T72" fmla="*/ 29 w 376"/>
                <a:gd name="T73" fmla="*/ 398 h 399"/>
                <a:gd name="T74" fmla="*/ 22 w 376"/>
                <a:gd name="T75" fmla="*/ 397 h 399"/>
                <a:gd name="T76" fmla="*/ 14 w 376"/>
                <a:gd name="T77" fmla="*/ 394 h 399"/>
                <a:gd name="T78" fmla="*/ 7 w 376"/>
                <a:gd name="T79" fmla="*/ 389 h 399"/>
                <a:gd name="T80" fmla="*/ 0 w 376"/>
                <a:gd name="T81" fmla="*/ 382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76" h="399">
                  <a:moveTo>
                    <a:pt x="0" y="382"/>
                  </a:moveTo>
                  <a:lnTo>
                    <a:pt x="3" y="380"/>
                  </a:lnTo>
                  <a:lnTo>
                    <a:pt x="7" y="373"/>
                  </a:lnTo>
                  <a:lnTo>
                    <a:pt x="17" y="360"/>
                  </a:lnTo>
                  <a:lnTo>
                    <a:pt x="29" y="345"/>
                  </a:lnTo>
                  <a:lnTo>
                    <a:pt x="44" y="326"/>
                  </a:lnTo>
                  <a:lnTo>
                    <a:pt x="63" y="304"/>
                  </a:lnTo>
                  <a:lnTo>
                    <a:pt x="85" y="280"/>
                  </a:lnTo>
                  <a:lnTo>
                    <a:pt x="109" y="252"/>
                  </a:lnTo>
                  <a:lnTo>
                    <a:pt x="135" y="223"/>
                  </a:lnTo>
                  <a:lnTo>
                    <a:pt x="164" y="192"/>
                  </a:lnTo>
                  <a:lnTo>
                    <a:pt x="194" y="160"/>
                  </a:lnTo>
                  <a:lnTo>
                    <a:pt x="227" y="128"/>
                  </a:lnTo>
                  <a:lnTo>
                    <a:pt x="262" y="95"/>
                  </a:lnTo>
                  <a:lnTo>
                    <a:pt x="299" y="63"/>
                  </a:lnTo>
                  <a:lnTo>
                    <a:pt x="337" y="31"/>
                  </a:lnTo>
                  <a:lnTo>
                    <a:pt x="376" y="0"/>
                  </a:lnTo>
                  <a:lnTo>
                    <a:pt x="374" y="3"/>
                  </a:lnTo>
                  <a:lnTo>
                    <a:pt x="369" y="12"/>
                  </a:lnTo>
                  <a:lnTo>
                    <a:pt x="360" y="27"/>
                  </a:lnTo>
                  <a:lnTo>
                    <a:pt x="348" y="47"/>
                  </a:lnTo>
                  <a:lnTo>
                    <a:pt x="333" y="71"/>
                  </a:lnTo>
                  <a:lnTo>
                    <a:pt x="316" y="98"/>
                  </a:lnTo>
                  <a:lnTo>
                    <a:pt x="295" y="128"/>
                  </a:lnTo>
                  <a:lnTo>
                    <a:pt x="273" y="159"/>
                  </a:lnTo>
                  <a:lnTo>
                    <a:pt x="249" y="192"/>
                  </a:lnTo>
                  <a:lnTo>
                    <a:pt x="224" y="225"/>
                  </a:lnTo>
                  <a:lnTo>
                    <a:pt x="196" y="259"/>
                  </a:lnTo>
                  <a:lnTo>
                    <a:pt x="167" y="291"/>
                  </a:lnTo>
                  <a:lnTo>
                    <a:pt x="139" y="322"/>
                  </a:lnTo>
                  <a:lnTo>
                    <a:pt x="108" y="351"/>
                  </a:lnTo>
                  <a:lnTo>
                    <a:pt x="76" y="376"/>
                  </a:lnTo>
                  <a:lnTo>
                    <a:pt x="45" y="398"/>
                  </a:lnTo>
                  <a:lnTo>
                    <a:pt x="44" y="398"/>
                  </a:lnTo>
                  <a:lnTo>
                    <a:pt x="41" y="398"/>
                  </a:lnTo>
                  <a:lnTo>
                    <a:pt x="36" y="399"/>
                  </a:lnTo>
                  <a:lnTo>
                    <a:pt x="29" y="398"/>
                  </a:lnTo>
                  <a:lnTo>
                    <a:pt x="22" y="397"/>
                  </a:lnTo>
                  <a:lnTo>
                    <a:pt x="14" y="394"/>
                  </a:lnTo>
                  <a:lnTo>
                    <a:pt x="7" y="389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79" name="Freeform 127"/>
            <p:cNvSpPr>
              <a:spLocks/>
            </p:cNvSpPr>
            <p:nvPr/>
          </p:nvSpPr>
          <p:spPr bwMode="auto">
            <a:xfrm>
              <a:off x="4632" y="858"/>
              <a:ext cx="69" cy="17"/>
            </a:xfrm>
            <a:custGeom>
              <a:avLst/>
              <a:gdLst>
                <a:gd name="T0" fmla="*/ 7 w 280"/>
                <a:gd name="T1" fmla="*/ 0 h 85"/>
                <a:gd name="T2" fmla="*/ 6 w 280"/>
                <a:gd name="T3" fmla="*/ 13 h 85"/>
                <a:gd name="T4" fmla="*/ 4 w 280"/>
                <a:gd name="T5" fmla="*/ 24 h 85"/>
                <a:gd name="T6" fmla="*/ 2 w 280"/>
                <a:gd name="T7" fmla="*/ 37 h 85"/>
                <a:gd name="T8" fmla="*/ 0 w 280"/>
                <a:gd name="T9" fmla="*/ 50 h 85"/>
                <a:gd name="T10" fmla="*/ 14 w 280"/>
                <a:gd name="T11" fmla="*/ 54 h 85"/>
                <a:gd name="T12" fmla="*/ 28 w 280"/>
                <a:gd name="T13" fmla="*/ 58 h 85"/>
                <a:gd name="T14" fmla="*/ 42 w 280"/>
                <a:gd name="T15" fmla="*/ 61 h 85"/>
                <a:gd name="T16" fmla="*/ 57 w 280"/>
                <a:gd name="T17" fmla="*/ 66 h 85"/>
                <a:gd name="T18" fmla="*/ 71 w 280"/>
                <a:gd name="T19" fmla="*/ 69 h 85"/>
                <a:gd name="T20" fmla="*/ 86 w 280"/>
                <a:gd name="T21" fmla="*/ 71 h 85"/>
                <a:gd name="T22" fmla="*/ 103 w 280"/>
                <a:gd name="T23" fmla="*/ 75 h 85"/>
                <a:gd name="T24" fmla="*/ 119 w 280"/>
                <a:gd name="T25" fmla="*/ 77 h 85"/>
                <a:gd name="T26" fmla="*/ 135 w 280"/>
                <a:gd name="T27" fmla="*/ 80 h 85"/>
                <a:gd name="T28" fmla="*/ 151 w 280"/>
                <a:gd name="T29" fmla="*/ 82 h 85"/>
                <a:gd name="T30" fmla="*/ 168 w 280"/>
                <a:gd name="T31" fmla="*/ 84 h 85"/>
                <a:gd name="T32" fmla="*/ 184 w 280"/>
                <a:gd name="T33" fmla="*/ 85 h 85"/>
                <a:gd name="T34" fmla="*/ 202 w 280"/>
                <a:gd name="T35" fmla="*/ 85 h 85"/>
                <a:gd name="T36" fmla="*/ 219 w 280"/>
                <a:gd name="T37" fmla="*/ 85 h 85"/>
                <a:gd name="T38" fmla="*/ 236 w 280"/>
                <a:gd name="T39" fmla="*/ 85 h 85"/>
                <a:gd name="T40" fmla="*/ 253 w 280"/>
                <a:gd name="T41" fmla="*/ 84 h 85"/>
                <a:gd name="T42" fmla="*/ 258 w 280"/>
                <a:gd name="T43" fmla="*/ 82 h 85"/>
                <a:gd name="T44" fmla="*/ 267 w 280"/>
                <a:gd name="T45" fmla="*/ 75 h 85"/>
                <a:gd name="T46" fmla="*/ 275 w 280"/>
                <a:gd name="T47" fmla="*/ 62 h 85"/>
                <a:gd name="T48" fmla="*/ 280 w 280"/>
                <a:gd name="T49" fmla="*/ 45 h 85"/>
                <a:gd name="T50" fmla="*/ 279 w 280"/>
                <a:gd name="T51" fmla="*/ 45 h 85"/>
                <a:gd name="T52" fmla="*/ 275 w 280"/>
                <a:gd name="T53" fmla="*/ 44 h 85"/>
                <a:gd name="T54" fmla="*/ 270 w 280"/>
                <a:gd name="T55" fmla="*/ 42 h 85"/>
                <a:gd name="T56" fmla="*/ 262 w 280"/>
                <a:gd name="T57" fmla="*/ 40 h 85"/>
                <a:gd name="T58" fmla="*/ 252 w 280"/>
                <a:gd name="T59" fmla="*/ 37 h 85"/>
                <a:gd name="T60" fmla="*/ 240 w 280"/>
                <a:gd name="T61" fmla="*/ 35 h 85"/>
                <a:gd name="T62" fmla="*/ 226 w 280"/>
                <a:gd name="T63" fmla="*/ 31 h 85"/>
                <a:gd name="T64" fmla="*/ 210 w 280"/>
                <a:gd name="T65" fmla="*/ 28 h 85"/>
                <a:gd name="T66" fmla="*/ 191 w 280"/>
                <a:gd name="T67" fmla="*/ 24 h 85"/>
                <a:gd name="T68" fmla="*/ 171 w 280"/>
                <a:gd name="T69" fmla="*/ 21 h 85"/>
                <a:gd name="T70" fmla="*/ 149 w 280"/>
                <a:gd name="T71" fmla="*/ 16 h 85"/>
                <a:gd name="T72" fmla="*/ 124 w 280"/>
                <a:gd name="T73" fmla="*/ 13 h 85"/>
                <a:gd name="T74" fmla="*/ 98 w 280"/>
                <a:gd name="T75" fmla="*/ 9 h 85"/>
                <a:gd name="T76" fmla="*/ 69 w 280"/>
                <a:gd name="T77" fmla="*/ 6 h 85"/>
                <a:gd name="T78" fmla="*/ 39 w 280"/>
                <a:gd name="T79" fmla="*/ 2 h 85"/>
                <a:gd name="T80" fmla="*/ 7 w 280"/>
                <a:gd name="T8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0" h="85">
                  <a:moveTo>
                    <a:pt x="7" y="0"/>
                  </a:moveTo>
                  <a:lnTo>
                    <a:pt x="6" y="13"/>
                  </a:lnTo>
                  <a:lnTo>
                    <a:pt x="4" y="24"/>
                  </a:lnTo>
                  <a:lnTo>
                    <a:pt x="2" y="37"/>
                  </a:lnTo>
                  <a:lnTo>
                    <a:pt x="0" y="50"/>
                  </a:lnTo>
                  <a:lnTo>
                    <a:pt x="14" y="54"/>
                  </a:lnTo>
                  <a:lnTo>
                    <a:pt x="28" y="58"/>
                  </a:lnTo>
                  <a:lnTo>
                    <a:pt x="42" y="61"/>
                  </a:lnTo>
                  <a:lnTo>
                    <a:pt x="57" y="66"/>
                  </a:lnTo>
                  <a:lnTo>
                    <a:pt x="71" y="69"/>
                  </a:lnTo>
                  <a:lnTo>
                    <a:pt x="86" y="71"/>
                  </a:lnTo>
                  <a:lnTo>
                    <a:pt x="103" y="75"/>
                  </a:lnTo>
                  <a:lnTo>
                    <a:pt x="119" y="77"/>
                  </a:lnTo>
                  <a:lnTo>
                    <a:pt x="135" y="80"/>
                  </a:lnTo>
                  <a:lnTo>
                    <a:pt x="151" y="82"/>
                  </a:lnTo>
                  <a:lnTo>
                    <a:pt x="168" y="84"/>
                  </a:lnTo>
                  <a:lnTo>
                    <a:pt x="184" y="85"/>
                  </a:lnTo>
                  <a:lnTo>
                    <a:pt x="202" y="85"/>
                  </a:lnTo>
                  <a:lnTo>
                    <a:pt x="219" y="85"/>
                  </a:lnTo>
                  <a:lnTo>
                    <a:pt x="236" y="85"/>
                  </a:lnTo>
                  <a:lnTo>
                    <a:pt x="253" y="84"/>
                  </a:lnTo>
                  <a:lnTo>
                    <a:pt x="258" y="82"/>
                  </a:lnTo>
                  <a:lnTo>
                    <a:pt x="267" y="75"/>
                  </a:lnTo>
                  <a:lnTo>
                    <a:pt x="275" y="62"/>
                  </a:lnTo>
                  <a:lnTo>
                    <a:pt x="280" y="45"/>
                  </a:lnTo>
                  <a:lnTo>
                    <a:pt x="279" y="45"/>
                  </a:lnTo>
                  <a:lnTo>
                    <a:pt x="275" y="44"/>
                  </a:lnTo>
                  <a:lnTo>
                    <a:pt x="270" y="42"/>
                  </a:lnTo>
                  <a:lnTo>
                    <a:pt x="262" y="40"/>
                  </a:lnTo>
                  <a:lnTo>
                    <a:pt x="252" y="37"/>
                  </a:lnTo>
                  <a:lnTo>
                    <a:pt x="240" y="35"/>
                  </a:lnTo>
                  <a:lnTo>
                    <a:pt x="226" y="31"/>
                  </a:lnTo>
                  <a:lnTo>
                    <a:pt x="210" y="28"/>
                  </a:lnTo>
                  <a:lnTo>
                    <a:pt x="191" y="24"/>
                  </a:lnTo>
                  <a:lnTo>
                    <a:pt x="171" y="21"/>
                  </a:lnTo>
                  <a:lnTo>
                    <a:pt x="149" y="16"/>
                  </a:lnTo>
                  <a:lnTo>
                    <a:pt x="124" y="13"/>
                  </a:lnTo>
                  <a:lnTo>
                    <a:pt x="98" y="9"/>
                  </a:lnTo>
                  <a:lnTo>
                    <a:pt x="69" y="6"/>
                  </a:lnTo>
                  <a:lnTo>
                    <a:pt x="39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0" name="Freeform 128"/>
            <p:cNvSpPr>
              <a:spLocks/>
            </p:cNvSpPr>
            <p:nvPr/>
          </p:nvSpPr>
          <p:spPr bwMode="auto">
            <a:xfrm>
              <a:off x="4599" y="856"/>
              <a:ext cx="35" cy="12"/>
            </a:xfrm>
            <a:custGeom>
              <a:avLst/>
              <a:gdLst>
                <a:gd name="T0" fmla="*/ 0 w 144"/>
                <a:gd name="T1" fmla="*/ 0 h 58"/>
                <a:gd name="T2" fmla="*/ 2 w 144"/>
                <a:gd name="T3" fmla="*/ 1 h 58"/>
                <a:gd name="T4" fmla="*/ 10 w 144"/>
                <a:gd name="T5" fmla="*/ 6 h 58"/>
                <a:gd name="T6" fmla="*/ 22 w 144"/>
                <a:gd name="T7" fmla="*/ 12 h 58"/>
                <a:gd name="T8" fmla="*/ 38 w 144"/>
                <a:gd name="T9" fmla="*/ 18 h 58"/>
                <a:gd name="T10" fmla="*/ 58 w 144"/>
                <a:gd name="T11" fmla="*/ 28 h 58"/>
                <a:gd name="T12" fmla="*/ 81 w 144"/>
                <a:gd name="T13" fmla="*/ 37 h 58"/>
                <a:gd name="T14" fmla="*/ 108 w 144"/>
                <a:gd name="T15" fmla="*/ 47 h 58"/>
                <a:gd name="T16" fmla="*/ 137 w 144"/>
                <a:gd name="T17" fmla="*/ 58 h 58"/>
                <a:gd name="T18" fmla="*/ 139 w 144"/>
                <a:gd name="T19" fmla="*/ 45 h 58"/>
                <a:gd name="T20" fmla="*/ 141 w 144"/>
                <a:gd name="T21" fmla="*/ 32 h 58"/>
                <a:gd name="T22" fmla="*/ 143 w 144"/>
                <a:gd name="T23" fmla="*/ 21 h 58"/>
                <a:gd name="T24" fmla="*/ 144 w 144"/>
                <a:gd name="T25" fmla="*/ 8 h 58"/>
                <a:gd name="T26" fmla="*/ 128 w 144"/>
                <a:gd name="T27" fmla="*/ 7 h 58"/>
                <a:gd name="T28" fmla="*/ 111 w 144"/>
                <a:gd name="T29" fmla="*/ 6 h 58"/>
                <a:gd name="T30" fmla="*/ 93 w 144"/>
                <a:gd name="T31" fmla="*/ 5 h 58"/>
                <a:gd name="T32" fmla="*/ 75 w 144"/>
                <a:gd name="T33" fmla="*/ 3 h 58"/>
                <a:gd name="T34" fmla="*/ 56 w 144"/>
                <a:gd name="T35" fmla="*/ 2 h 58"/>
                <a:gd name="T36" fmla="*/ 38 w 144"/>
                <a:gd name="T37" fmla="*/ 1 h 58"/>
                <a:gd name="T38" fmla="*/ 20 w 144"/>
                <a:gd name="T39" fmla="*/ 0 h 58"/>
                <a:gd name="T40" fmla="*/ 0 w 144"/>
                <a:gd name="T4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58">
                  <a:moveTo>
                    <a:pt x="0" y="0"/>
                  </a:moveTo>
                  <a:lnTo>
                    <a:pt x="2" y="1"/>
                  </a:lnTo>
                  <a:lnTo>
                    <a:pt x="10" y="6"/>
                  </a:lnTo>
                  <a:lnTo>
                    <a:pt x="22" y="12"/>
                  </a:lnTo>
                  <a:lnTo>
                    <a:pt x="38" y="18"/>
                  </a:lnTo>
                  <a:lnTo>
                    <a:pt x="58" y="28"/>
                  </a:lnTo>
                  <a:lnTo>
                    <a:pt x="81" y="37"/>
                  </a:lnTo>
                  <a:lnTo>
                    <a:pt x="108" y="47"/>
                  </a:lnTo>
                  <a:lnTo>
                    <a:pt x="137" y="58"/>
                  </a:lnTo>
                  <a:lnTo>
                    <a:pt x="139" y="45"/>
                  </a:lnTo>
                  <a:lnTo>
                    <a:pt x="141" y="32"/>
                  </a:lnTo>
                  <a:lnTo>
                    <a:pt x="143" y="21"/>
                  </a:lnTo>
                  <a:lnTo>
                    <a:pt x="144" y="8"/>
                  </a:lnTo>
                  <a:lnTo>
                    <a:pt x="128" y="7"/>
                  </a:lnTo>
                  <a:lnTo>
                    <a:pt x="111" y="6"/>
                  </a:lnTo>
                  <a:lnTo>
                    <a:pt x="93" y="5"/>
                  </a:lnTo>
                  <a:lnTo>
                    <a:pt x="75" y="3"/>
                  </a:lnTo>
                  <a:lnTo>
                    <a:pt x="56" y="2"/>
                  </a:lnTo>
                  <a:lnTo>
                    <a:pt x="38" y="1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1" name="Freeform 129"/>
            <p:cNvSpPr>
              <a:spLocks/>
            </p:cNvSpPr>
            <p:nvPr/>
          </p:nvSpPr>
          <p:spPr bwMode="auto">
            <a:xfrm>
              <a:off x="4621" y="729"/>
              <a:ext cx="31" cy="64"/>
            </a:xfrm>
            <a:custGeom>
              <a:avLst/>
              <a:gdLst>
                <a:gd name="T0" fmla="*/ 124 w 124"/>
                <a:gd name="T1" fmla="*/ 6 h 310"/>
                <a:gd name="T2" fmla="*/ 83 w 124"/>
                <a:gd name="T3" fmla="*/ 0 h 310"/>
                <a:gd name="T4" fmla="*/ 82 w 124"/>
                <a:gd name="T5" fmla="*/ 4 h 310"/>
                <a:gd name="T6" fmla="*/ 77 w 124"/>
                <a:gd name="T7" fmla="*/ 16 h 310"/>
                <a:gd name="T8" fmla="*/ 71 w 124"/>
                <a:gd name="T9" fmla="*/ 36 h 310"/>
                <a:gd name="T10" fmla="*/ 61 w 124"/>
                <a:gd name="T11" fmla="*/ 61 h 310"/>
                <a:gd name="T12" fmla="*/ 49 w 124"/>
                <a:gd name="T13" fmla="*/ 91 h 310"/>
                <a:gd name="T14" fmla="*/ 35 w 124"/>
                <a:gd name="T15" fmla="*/ 125 h 310"/>
                <a:gd name="T16" fmla="*/ 19 w 124"/>
                <a:gd name="T17" fmla="*/ 165 h 310"/>
                <a:gd name="T18" fmla="*/ 0 w 124"/>
                <a:gd name="T19" fmla="*/ 205 h 310"/>
                <a:gd name="T20" fmla="*/ 8 w 124"/>
                <a:gd name="T21" fmla="*/ 230 h 310"/>
                <a:gd name="T22" fmla="*/ 16 w 124"/>
                <a:gd name="T23" fmla="*/ 257 h 310"/>
                <a:gd name="T24" fmla="*/ 24 w 124"/>
                <a:gd name="T25" fmla="*/ 283 h 310"/>
                <a:gd name="T26" fmla="*/ 31 w 124"/>
                <a:gd name="T27" fmla="*/ 310 h 310"/>
                <a:gd name="T28" fmla="*/ 53 w 124"/>
                <a:gd name="T29" fmla="*/ 252 h 310"/>
                <a:gd name="T30" fmla="*/ 72 w 124"/>
                <a:gd name="T31" fmla="*/ 197 h 310"/>
                <a:gd name="T32" fmla="*/ 88 w 124"/>
                <a:gd name="T33" fmla="*/ 145 h 310"/>
                <a:gd name="T34" fmla="*/ 101 w 124"/>
                <a:gd name="T35" fmla="*/ 99 h 310"/>
                <a:gd name="T36" fmla="*/ 111 w 124"/>
                <a:gd name="T37" fmla="*/ 61 h 310"/>
                <a:gd name="T38" fmla="*/ 118 w 124"/>
                <a:gd name="T39" fmla="*/ 31 h 310"/>
                <a:gd name="T40" fmla="*/ 122 w 124"/>
                <a:gd name="T41" fmla="*/ 13 h 310"/>
                <a:gd name="T42" fmla="*/ 124 w 124"/>
                <a:gd name="T43" fmla="*/ 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4" h="310">
                  <a:moveTo>
                    <a:pt x="124" y="6"/>
                  </a:moveTo>
                  <a:lnTo>
                    <a:pt x="83" y="0"/>
                  </a:lnTo>
                  <a:lnTo>
                    <a:pt x="82" y="4"/>
                  </a:lnTo>
                  <a:lnTo>
                    <a:pt x="77" y="16"/>
                  </a:lnTo>
                  <a:lnTo>
                    <a:pt x="71" y="36"/>
                  </a:lnTo>
                  <a:lnTo>
                    <a:pt x="61" y="61"/>
                  </a:lnTo>
                  <a:lnTo>
                    <a:pt x="49" y="91"/>
                  </a:lnTo>
                  <a:lnTo>
                    <a:pt x="35" y="125"/>
                  </a:lnTo>
                  <a:lnTo>
                    <a:pt x="19" y="165"/>
                  </a:lnTo>
                  <a:lnTo>
                    <a:pt x="0" y="205"/>
                  </a:lnTo>
                  <a:lnTo>
                    <a:pt x="8" y="230"/>
                  </a:lnTo>
                  <a:lnTo>
                    <a:pt x="16" y="257"/>
                  </a:lnTo>
                  <a:lnTo>
                    <a:pt x="24" y="283"/>
                  </a:lnTo>
                  <a:lnTo>
                    <a:pt x="31" y="310"/>
                  </a:lnTo>
                  <a:lnTo>
                    <a:pt x="53" y="252"/>
                  </a:lnTo>
                  <a:lnTo>
                    <a:pt x="72" y="197"/>
                  </a:lnTo>
                  <a:lnTo>
                    <a:pt x="88" y="145"/>
                  </a:lnTo>
                  <a:lnTo>
                    <a:pt x="101" y="99"/>
                  </a:lnTo>
                  <a:lnTo>
                    <a:pt x="111" y="61"/>
                  </a:lnTo>
                  <a:lnTo>
                    <a:pt x="118" y="31"/>
                  </a:lnTo>
                  <a:lnTo>
                    <a:pt x="122" y="13"/>
                  </a:lnTo>
                  <a:lnTo>
                    <a:pt x="12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2" name="Freeform 130"/>
            <p:cNvSpPr>
              <a:spLocks/>
            </p:cNvSpPr>
            <p:nvPr/>
          </p:nvSpPr>
          <p:spPr bwMode="auto">
            <a:xfrm>
              <a:off x="4381" y="771"/>
              <a:ext cx="248" cy="96"/>
            </a:xfrm>
            <a:custGeom>
              <a:avLst/>
              <a:gdLst>
                <a:gd name="T0" fmla="*/ 661 w 1013"/>
                <a:gd name="T1" fmla="*/ 367 h 461"/>
                <a:gd name="T2" fmla="*/ 567 w 1013"/>
                <a:gd name="T3" fmla="*/ 359 h 461"/>
                <a:gd name="T4" fmla="*/ 459 w 1013"/>
                <a:gd name="T5" fmla="*/ 336 h 461"/>
                <a:gd name="T6" fmla="*/ 349 w 1013"/>
                <a:gd name="T7" fmla="*/ 302 h 461"/>
                <a:gd name="T8" fmla="*/ 242 w 1013"/>
                <a:gd name="T9" fmla="*/ 263 h 461"/>
                <a:gd name="T10" fmla="*/ 148 w 1013"/>
                <a:gd name="T11" fmla="*/ 223 h 461"/>
                <a:gd name="T12" fmla="*/ 78 w 1013"/>
                <a:gd name="T13" fmla="*/ 192 h 461"/>
                <a:gd name="T14" fmla="*/ 39 w 1013"/>
                <a:gd name="T15" fmla="*/ 174 h 461"/>
                <a:gd name="T16" fmla="*/ 32 w 1013"/>
                <a:gd name="T17" fmla="*/ 170 h 461"/>
                <a:gd name="T18" fmla="*/ 22 w 1013"/>
                <a:gd name="T19" fmla="*/ 168 h 461"/>
                <a:gd name="T20" fmla="*/ 8 w 1013"/>
                <a:gd name="T21" fmla="*/ 169 h 461"/>
                <a:gd name="T22" fmla="*/ 0 w 1013"/>
                <a:gd name="T23" fmla="*/ 178 h 461"/>
                <a:gd name="T24" fmla="*/ 7 w 1013"/>
                <a:gd name="T25" fmla="*/ 198 h 461"/>
                <a:gd name="T26" fmla="*/ 52 w 1013"/>
                <a:gd name="T27" fmla="*/ 231 h 461"/>
                <a:gd name="T28" fmla="*/ 130 w 1013"/>
                <a:gd name="T29" fmla="*/ 278 h 461"/>
                <a:gd name="T30" fmla="*/ 234 w 1013"/>
                <a:gd name="T31" fmla="*/ 332 h 461"/>
                <a:gd name="T32" fmla="*/ 351 w 1013"/>
                <a:gd name="T33" fmla="*/ 384 h 461"/>
                <a:gd name="T34" fmla="*/ 473 w 1013"/>
                <a:gd name="T35" fmla="*/ 427 h 461"/>
                <a:gd name="T36" fmla="*/ 590 w 1013"/>
                <a:gd name="T37" fmla="*/ 455 h 461"/>
                <a:gd name="T38" fmla="*/ 692 w 1013"/>
                <a:gd name="T39" fmla="*/ 460 h 461"/>
                <a:gd name="T40" fmla="*/ 758 w 1013"/>
                <a:gd name="T41" fmla="*/ 442 h 461"/>
                <a:gd name="T42" fmla="*/ 801 w 1013"/>
                <a:gd name="T43" fmla="*/ 417 h 461"/>
                <a:gd name="T44" fmla="*/ 843 w 1013"/>
                <a:gd name="T45" fmla="*/ 384 h 461"/>
                <a:gd name="T46" fmla="*/ 881 w 1013"/>
                <a:gd name="T47" fmla="*/ 342 h 461"/>
                <a:gd name="T48" fmla="*/ 916 w 1013"/>
                <a:gd name="T49" fmla="*/ 295 h 461"/>
                <a:gd name="T50" fmla="*/ 947 w 1013"/>
                <a:gd name="T51" fmla="*/ 243 h 461"/>
                <a:gd name="T52" fmla="*/ 975 w 1013"/>
                <a:gd name="T53" fmla="*/ 189 h 461"/>
                <a:gd name="T54" fmla="*/ 1002 w 1013"/>
                <a:gd name="T55" fmla="*/ 132 h 461"/>
                <a:gd name="T56" fmla="*/ 1006 w 1013"/>
                <a:gd name="T57" fmla="*/ 78 h 461"/>
                <a:gd name="T58" fmla="*/ 990 w 1013"/>
                <a:gd name="T59" fmla="*/ 25 h 461"/>
                <a:gd name="T60" fmla="*/ 968 w 1013"/>
                <a:gd name="T61" fmla="*/ 29 h 461"/>
                <a:gd name="T62" fmla="*/ 939 w 1013"/>
                <a:gd name="T63" fmla="*/ 89 h 461"/>
                <a:gd name="T64" fmla="*/ 906 w 1013"/>
                <a:gd name="T65" fmla="*/ 147 h 461"/>
                <a:gd name="T66" fmla="*/ 872 w 1013"/>
                <a:gd name="T67" fmla="*/ 204 h 461"/>
                <a:gd name="T68" fmla="*/ 835 w 1013"/>
                <a:gd name="T69" fmla="*/ 256 h 461"/>
                <a:gd name="T70" fmla="*/ 798 w 1013"/>
                <a:gd name="T71" fmla="*/ 299 h 461"/>
                <a:gd name="T72" fmla="*/ 759 w 1013"/>
                <a:gd name="T73" fmla="*/ 334 h 461"/>
                <a:gd name="T74" fmla="*/ 720 w 1013"/>
                <a:gd name="T75" fmla="*/ 357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13" h="461">
                  <a:moveTo>
                    <a:pt x="700" y="363"/>
                  </a:moveTo>
                  <a:lnTo>
                    <a:pt x="661" y="367"/>
                  </a:lnTo>
                  <a:lnTo>
                    <a:pt x="616" y="366"/>
                  </a:lnTo>
                  <a:lnTo>
                    <a:pt x="567" y="359"/>
                  </a:lnTo>
                  <a:lnTo>
                    <a:pt x="515" y="349"/>
                  </a:lnTo>
                  <a:lnTo>
                    <a:pt x="459" y="336"/>
                  </a:lnTo>
                  <a:lnTo>
                    <a:pt x="404" y="319"/>
                  </a:lnTo>
                  <a:lnTo>
                    <a:pt x="349" y="302"/>
                  </a:lnTo>
                  <a:lnTo>
                    <a:pt x="295" y="282"/>
                  </a:lnTo>
                  <a:lnTo>
                    <a:pt x="242" y="263"/>
                  </a:lnTo>
                  <a:lnTo>
                    <a:pt x="193" y="242"/>
                  </a:lnTo>
                  <a:lnTo>
                    <a:pt x="148" y="223"/>
                  </a:lnTo>
                  <a:lnTo>
                    <a:pt x="110" y="207"/>
                  </a:lnTo>
                  <a:lnTo>
                    <a:pt x="78" y="192"/>
                  </a:lnTo>
                  <a:lnTo>
                    <a:pt x="54" y="182"/>
                  </a:lnTo>
                  <a:lnTo>
                    <a:pt x="39" y="174"/>
                  </a:lnTo>
                  <a:lnTo>
                    <a:pt x="33" y="172"/>
                  </a:lnTo>
                  <a:lnTo>
                    <a:pt x="32" y="170"/>
                  </a:lnTo>
                  <a:lnTo>
                    <a:pt x="28" y="169"/>
                  </a:lnTo>
                  <a:lnTo>
                    <a:pt x="22" y="168"/>
                  </a:lnTo>
                  <a:lnTo>
                    <a:pt x="15" y="168"/>
                  </a:lnTo>
                  <a:lnTo>
                    <a:pt x="8" y="169"/>
                  </a:lnTo>
                  <a:lnTo>
                    <a:pt x="2" y="172"/>
                  </a:lnTo>
                  <a:lnTo>
                    <a:pt x="0" y="178"/>
                  </a:lnTo>
                  <a:lnTo>
                    <a:pt x="0" y="189"/>
                  </a:lnTo>
                  <a:lnTo>
                    <a:pt x="7" y="198"/>
                  </a:lnTo>
                  <a:lnTo>
                    <a:pt x="24" y="213"/>
                  </a:lnTo>
                  <a:lnTo>
                    <a:pt x="52" y="231"/>
                  </a:lnTo>
                  <a:lnTo>
                    <a:pt x="87" y="253"/>
                  </a:lnTo>
                  <a:lnTo>
                    <a:pt x="130" y="278"/>
                  </a:lnTo>
                  <a:lnTo>
                    <a:pt x="180" y="304"/>
                  </a:lnTo>
                  <a:lnTo>
                    <a:pt x="234" y="332"/>
                  </a:lnTo>
                  <a:lnTo>
                    <a:pt x="291" y="358"/>
                  </a:lnTo>
                  <a:lnTo>
                    <a:pt x="351" y="384"/>
                  </a:lnTo>
                  <a:lnTo>
                    <a:pt x="412" y="407"/>
                  </a:lnTo>
                  <a:lnTo>
                    <a:pt x="473" y="427"/>
                  </a:lnTo>
                  <a:lnTo>
                    <a:pt x="533" y="443"/>
                  </a:lnTo>
                  <a:lnTo>
                    <a:pt x="590" y="455"/>
                  </a:lnTo>
                  <a:lnTo>
                    <a:pt x="644" y="461"/>
                  </a:lnTo>
                  <a:lnTo>
                    <a:pt x="692" y="460"/>
                  </a:lnTo>
                  <a:lnTo>
                    <a:pt x="735" y="451"/>
                  </a:lnTo>
                  <a:lnTo>
                    <a:pt x="758" y="442"/>
                  </a:lnTo>
                  <a:lnTo>
                    <a:pt x="781" y="431"/>
                  </a:lnTo>
                  <a:lnTo>
                    <a:pt x="801" y="417"/>
                  </a:lnTo>
                  <a:lnTo>
                    <a:pt x="822" y="401"/>
                  </a:lnTo>
                  <a:lnTo>
                    <a:pt x="843" y="384"/>
                  </a:lnTo>
                  <a:lnTo>
                    <a:pt x="861" y="364"/>
                  </a:lnTo>
                  <a:lnTo>
                    <a:pt x="881" y="342"/>
                  </a:lnTo>
                  <a:lnTo>
                    <a:pt x="898" y="319"/>
                  </a:lnTo>
                  <a:lnTo>
                    <a:pt x="916" y="295"/>
                  </a:lnTo>
                  <a:lnTo>
                    <a:pt x="932" y="269"/>
                  </a:lnTo>
                  <a:lnTo>
                    <a:pt x="947" y="243"/>
                  </a:lnTo>
                  <a:lnTo>
                    <a:pt x="962" y="216"/>
                  </a:lnTo>
                  <a:lnTo>
                    <a:pt x="975" y="189"/>
                  </a:lnTo>
                  <a:lnTo>
                    <a:pt x="989" y="161"/>
                  </a:lnTo>
                  <a:lnTo>
                    <a:pt x="1002" y="132"/>
                  </a:lnTo>
                  <a:lnTo>
                    <a:pt x="1013" y="105"/>
                  </a:lnTo>
                  <a:lnTo>
                    <a:pt x="1006" y="78"/>
                  </a:lnTo>
                  <a:lnTo>
                    <a:pt x="998" y="52"/>
                  </a:lnTo>
                  <a:lnTo>
                    <a:pt x="990" y="25"/>
                  </a:lnTo>
                  <a:lnTo>
                    <a:pt x="982" y="0"/>
                  </a:lnTo>
                  <a:lnTo>
                    <a:pt x="968" y="29"/>
                  </a:lnTo>
                  <a:lnTo>
                    <a:pt x="954" y="59"/>
                  </a:lnTo>
                  <a:lnTo>
                    <a:pt x="939" y="89"/>
                  </a:lnTo>
                  <a:lnTo>
                    <a:pt x="922" y="119"/>
                  </a:lnTo>
                  <a:lnTo>
                    <a:pt x="906" y="147"/>
                  </a:lnTo>
                  <a:lnTo>
                    <a:pt x="889" y="176"/>
                  </a:lnTo>
                  <a:lnTo>
                    <a:pt x="872" y="204"/>
                  </a:lnTo>
                  <a:lnTo>
                    <a:pt x="853" y="230"/>
                  </a:lnTo>
                  <a:lnTo>
                    <a:pt x="835" y="256"/>
                  </a:lnTo>
                  <a:lnTo>
                    <a:pt x="816" y="279"/>
                  </a:lnTo>
                  <a:lnTo>
                    <a:pt x="798" y="299"/>
                  </a:lnTo>
                  <a:lnTo>
                    <a:pt x="778" y="318"/>
                  </a:lnTo>
                  <a:lnTo>
                    <a:pt x="759" y="334"/>
                  </a:lnTo>
                  <a:lnTo>
                    <a:pt x="739" y="347"/>
                  </a:lnTo>
                  <a:lnTo>
                    <a:pt x="720" y="357"/>
                  </a:lnTo>
                  <a:lnTo>
                    <a:pt x="700" y="3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3" name="Freeform 131"/>
            <p:cNvSpPr>
              <a:spLocks/>
            </p:cNvSpPr>
            <p:nvPr/>
          </p:nvSpPr>
          <p:spPr bwMode="auto">
            <a:xfrm>
              <a:off x="4365" y="582"/>
              <a:ext cx="85" cy="62"/>
            </a:xfrm>
            <a:custGeom>
              <a:avLst/>
              <a:gdLst>
                <a:gd name="T0" fmla="*/ 351 w 351"/>
                <a:gd name="T1" fmla="*/ 302 h 302"/>
                <a:gd name="T2" fmla="*/ 328 w 351"/>
                <a:gd name="T3" fmla="*/ 272 h 302"/>
                <a:gd name="T4" fmla="*/ 306 w 351"/>
                <a:gd name="T5" fmla="*/ 243 h 302"/>
                <a:gd name="T6" fmla="*/ 286 w 351"/>
                <a:gd name="T7" fmla="*/ 215 h 302"/>
                <a:gd name="T8" fmla="*/ 267 w 351"/>
                <a:gd name="T9" fmla="*/ 188 h 302"/>
                <a:gd name="T10" fmla="*/ 249 w 351"/>
                <a:gd name="T11" fmla="*/ 162 h 302"/>
                <a:gd name="T12" fmla="*/ 233 w 351"/>
                <a:gd name="T13" fmla="*/ 137 h 302"/>
                <a:gd name="T14" fmla="*/ 218 w 351"/>
                <a:gd name="T15" fmla="*/ 114 h 302"/>
                <a:gd name="T16" fmla="*/ 205 w 351"/>
                <a:gd name="T17" fmla="*/ 92 h 302"/>
                <a:gd name="T18" fmla="*/ 192 w 351"/>
                <a:gd name="T19" fmla="*/ 71 h 302"/>
                <a:gd name="T20" fmla="*/ 182 w 351"/>
                <a:gd name="T21" fmla="*/ 54 h 302"/>
                <a:gd name="T22" fmla="*/ 174 w 351"/>
                <a:gd name="T23" fmla="*/ 38 h 302"/>
                <a:gd name="T24" fmla="*/ 166 w 351"/>
                <a:gd name="T25" fmla="*/ 25 h 302"/>
                <a:gd name="T26" fmla="*/ 160 w 351"/>
                <a:gd name="T27" fmla="*/ 14 h 302"/>
                <a:gd name="T28" fmla="*/ 157 w 351"/>
                <a:gd name="T29" fmla="*/ 7 h 302"/>
                <a:gd name="T30" fmla="*/ 154 w 351"/>
                <a:gd name="T31" fmla="*/ 1 h 302"/>
                <a:gd name="T32" fmla="*/ 153 w 351"/>
                <a:gd name="T33" fmla="*/ 0 h 302"/>
                <a:gd name="T34" fmla="*/ 139 w 351"/>
                <a:gd name="T35" fmla="*/ 37 h 302"/>
                <a:gd name="T36" fmla="*/ 123 w 351"/>
                <a:gd name="T37" fmla="*/ 74 h 302"/>
                <a:gd name="T38" fmla="*/ 107 w 351"/>
                <a:gd name="T39" fmla="*/ 111 h 302"/>
                <a:gd name="T40" fmla="*/ 88 w 351"/>
                <a:gd name="T41" fmla="*/ 147 h 302"/>
                <a:gd name="T42" fmla="*/ 68 w 351"/>
                <a:gd name="T43" fmla="*/ 184 h 302"/>
                <a:gd name="T44" fmla="*/ 46 w 351"/>
                <a:gd name="T45" fmla="*/ 220 h 302"/>
                <a:gd name="T46" fmla="*/ 24 w 351"/>
                <a:gd name="T47" fmla="*/ 256 h 302"/>
                <a:gd name="T48" fmla="*/ 0 w 351"/>
                <a:gd name="T49" fmla="*/ 291 h 302"/>
                <a:gd name="T50" fmla="*/ 19 w 351"/>
                <a:gd name="T51" fmla="*/ 289 h 302"/>
                <a:gd name="T52" fmla="*/ 37 w 351"/>
                <a:gd name="T53" fmla="*/ 286 h 302"/>
                <a:gd name="T54" fmla="*/ 55 w 351"/>
                <a:gd name="T55" fmla="*/ 285 h 302"/>
                <a:gd name="T56" fmla="*/ 74 w 351"/>
                <a:gd name="T57" fmla="*/ 282 h 302"/>
                <a:gd name="T58" fmla="*/ 92 w 351"/>
                <a:gd name="T59" fmla="*/ 281 h 302"/>
                <a:gd name="T60" fmla="*/ 111 w 351"/>
                <a:gd name="T61" fmla="*/ 281 h 302"/>
                <a:gd name="T62" fmla="*/ 129 w 351"/>
                <a:gd name="T63" fmla="*/ 280 h 302"/>
                <a:gd name="T64" fmla="*/ 148 w 351"/>
                <a:gd name="T65" fmla="*/ 280 h 302"/>
                <a:gd name="T66" fmla="*/ 160 w 351"/>
                <a:gd name="T67" fmla="*/ 280 h 302"/>
                <a:gd name="T68" fmla="*/ 174 w 351"/>
                <a:gd name="T69" fmla="*/ 280 h 302"/>
                <a:gd name="T70" fmla="*/ 187 w 351"/>
                <a:gd name="T71" fmla="*/ 281 h 302"/>
                <a:gd name="T72" fmla="*/ 199 w 351"/>
                <a:gd name="T73" fmla="*/ 281 h 302"/>
                <a:gd name="T74" fmla="*/ 213 w 351"/>
                <a:gd name="T75" fmla="*/ 282 h 302"/>
                <a:gd name="T76" fmla="*/ 226 w 351"/>
                <a:gd name="T77" fmla="*/ 283 h 302"/>
                <a:gd name="T78" fmla="*/ 238 w 351"/>
                <a:gd name="T79" fmla="*/ 285 h 302"/>
                <a:gd name="T80" fmla="*/ 251 w 351"/>
                <a:gd name="T81" fmla="*/ 286 h 302"/>
                <a:gd name="T82" fmla="*/ 264 w 351"/>
                <a:gd name="T83" fmla="*/ 287 h 302"/>
                <a:gd name="T84" fmla="*/ 277 w 351"/>
                <a:gd name="T85" fmla="*/ 289 h 302"/>
                <a:gd name="T86" fmla="*/ 289 w 351"/>
                <a:gd name="T87" fmla="*/ 290 h 302"/>
                <a:gd name="T88" fmla="*/ 302 w 351"/>
                <a:gd name="T89" fmla="*/ 293 h 302"/>
                <a:gd name="T90" fmla="*/ 315 w 351"/>
                <a:gd name="T91" fmla="*/ 295 h 302"/>
                <a:gd name="T92" fmla="*/ 327 w 351"/>
                <a:gd name="T93" fmla="*/ 297 h 302"/>
                <a:gd name="T94" fmla="*/ 339 w 351"/>
                <a:gd name="T95" fmla="*/ 299 h 302"/>
                <a:gd name="T96" fmla="*/ 351 w 351"/>
                <a:gd name="T97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302">
                  <a:moveTo>
                    <a:pt x="351" y="302"/>
                  </a:moveTo>
                  <a:lnTo>
                    <a:pt x="328" y="272"/>
                  </a:lnTo>
                  <a:lnTo>
                    <a:pt x="306" y="243"/>
                  </a:lnTo>
                  <a:lnTo>
                    <a:pt x="286" y="215"/>
                  </a:lnTo>
                  <a:lnTo>
                    <a:pt x="267" y="188"/>
                  </a:lnTo>
                  <a:lnTo>
                    <a:pt x="249" y="162"/>
                  </a:lnTo>
                  <a:lnTo>
                    <a:pt x="233" y="137"/>
                  </a:lnTo>
                  <a:lnTo>
                    <a:pt x="218" y="114"/>
                  </a:lnTo>
                  <a:lnTo>
                    <a:pt x="205" y="92"/>
                  </a:lnTo>
                  <a:lnTo>
                    <a:pt x="192" y="71"/>
                  </a:lnTo>
                  <a:lnTo>
                    <a:pt x="182" y="54"/>
                  </a:lnTo>
                  <a:lnTo>
                    <a:pt x="174" y="38"/>
                  </a:lnTo>
                  <a:lnTo>
                    <a:pt x="166" y="25"/>
                  </a:lnTo>
                  <a:lnTo>
                    <a:pt x="160" y="14"/>
                  </a:lnTo>
                  <a:lnTo>
                    <a:pt x="157" y="7"/>
                  </a:lnTo>
                  <a:lnTo>
                    <a:pt x="154" y="1"/>
                  </a:lnTo>
                  <a:lnTo>
                    <a:pt x="153" y="0"/>
                  </a:lnTo>
                  <a:lnTo>
                    <a:pt x="139" y="37"/>
                  </a:lnTo>
                  <a:lnTo>
                    <a:pt x="123" y="74"/>
                  </a:lnTo>
                  <a:lnTo>
                    <a:pt x="107" y="111"/>
                  </a:lnTo>
                  <a:lnTo>
                    <a:pt x="88" y="147"/>
                  </a:lnTo>
                  <a:lnTo>
                    <a:pt x="68" y="184"/>
                  </a:lnTo>
                  <a:lnTo>
                    <a:pt x="46" y="220"/>
                  </a:lnTo>
                  <a:lnTo>
                    <a:pt x="24" y="256"/>
                  </a:lnTo>
                  <a:lnTo>
                    <a:pt x="0" y="291"/>
                  </a:lnTo>
                  <a:lnTo>
                    <a:pt x="19" y="289"/>
                  </a:lnTo>
                  <a:lnTo>
                    <a:pt x="37" y="286"/>
                  </a:lnTo>
                  <a:lnTo>
                    <a:pt x="55" y="285"/>
                  </a:lnTo>
                  <a:lnTo>
                    <a:pt x="74" y="282"/>
                  </a:lnTo>
                  <a:lnTo>
                    <a:pt x="92" y="281"/>
                  </a:lnTo>
                  <a:lnTo>
                    <a:pt x="111" y="281"/>
                  </a:lnTo>
                  <a:lnTo>
                    <a:pt x="129" y="280"/>
                  </a:lnTo>
                  <a:lnTo>
                    <a:pt x="148" y="280"/>
                  </a:lnTo>
                  <a:lnTo>
                    <a:pt x="160" y="280"/>
                  </a:lnTo>
                  <a:lnTo>
                    <a:pt x="174" y="280"/>
                  </a:lnTo>
                  <a:lnTo>
                    <a:pt x="187" y="281"/>
                  </a:lnTo>
                  <a:lnTo>
                    <a:pt x="199" y="281"/>
                  </a:lnTo>
                  <a:lnTo>
                    <a:pt x="213" y="282"/>
                  </a:lnTo>
                  <a:lnTo>
                    <a:pt x="226" y="283"/>
                  </a:lnTo>
                  <a:lnTo>
                    <a:pt x="238" y="285"/>
                  </a:lnTo>
                  <a:lnTo>
                    <a:pt x="251" y="286"/>
                  </a:lnTo>
                  <a:lnTo>
                    <a:pt x="264" y="287"/>
                  </a:lnTo>
                  <a:lnTo>
                    <a:pt x="277" y="289"/>
                  </a:lnTo>
                  <a:lnTo>
                    <a:pt x="289" y="290"/>
                  </a:lnTo>
                  <a:lnTo>
                    <a:pt x="302" y="293"/>
                  </a:lnTo>
                  <a:lnTo>
                    <a:pt x="315" y="295"/>
                  </a:lnTo>
                  <a:lnTo>
                    <a:pt x="327" y="297"/>
                  </a:lnTo>
                  <a:lnTo>
                    <a:pt x="339" y="299"/>
                  </a:lnTo>
                  <a:lnTo>
                    <a:pt x="351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4" name="Freeform 132"/>
            <p:cNvSpPr>
              <a:spLocks/>
            </p:cNvSpPr>
            <p:nvPr/>
          </p:nvSpPr>
          <p:spPr bwMode="auto">
            <a:xfrm>
              <a:off x="4184" y="640"/>
              <a:ext cx="353" cy="272"/>
            </a:xfrm>
            <a:custGeom>
              <a:avLst/>
              <a:gdLst>
                <a:gd name="T0" fmla="*/ 1076 w 1442"/>
                <a:gd name="T1" fmla="*/ 19 h 1318"/>
                <a:gd name="T2" fmla="*/ 1052 w 1442"/>
                <a:gd name="T3" fmla="*/ 15 h 1318"/>
                <a:gd name="T4" fmla="*/ 1026 w 1442"/>
                <a:gd name="T5" fmla="*/ 10 h 1318"/>
                <a:gd name="T6" fmla="*/ 1001 w 1442"/>
                <a:gd name="T7" fmla="*/ 7 h 1318"/>
                <a:gd name="T8" fmla="*/ 975 w 1442"/>
                <a:gd name="T9" fmla="*/ 5 h 1318"/>
                <a:gd name="T10" fmla="*/ 950 w 1442"/>
                <a:gd name="T11" fmla="*/ 2 h 1318"/>
                <a:gd name="T12" fmla="*/ 924 w 1442"/>
                <a:gd name="T13" fmla="*/ 1 h 1318"/>
                <a:gd name="T14" fmla="*/ 897 w 1442"/>
                <a:gd name="T15" fmla="*/ 0 h 1318"/>
                <a:gd name="T16" fmla="*/ 866 w 1442"/>
                <a:gd name="T17" fmla="*/ 0 h 1318"/>
                <a:gd name="T18" fmla="*/ 829 w 1442"/>
                <a:gd name="T19" fmla="*/ 1 h 1318"/>
                <a:gd name="T20" fmla="*/ 792 w 1442"/>
                <a:gd name="T21" fmla="*/ 5 h 1318"/>
                <a:gd name="T22" fmla="*/ 756 w 1442"/>
                <a:gd name="T23" fmla="*/ 9 h 1318"/>
                <a:gd name="T24" fmla="*/ 684 w 1442"/>
                <a:gd name="T25" fmla="*/ 84 h 1318"/>
                <a:gd name="T26" fmla="*/ 568 w 1442"/>
                <a:gd name="T27" fmla="*/ 223 h 1318"/>
                <a:gd name="T28" fmla="*/ 446 w 1442"/>
                <a:gd name="T29" fmla="*/ 350 h 1318"/>
                <a:gd name="T30" fmla="*/ 324 w 1442"/>
                <a:gd name="T31" fmla="*/ 464 h 1318"/>
                <a:gd name="T32" fmla="*/ 212 w 1442"/>
                <a:gd name="T33" fmla="*/ 560 h 1318"/>
                <a:gd name="T34" fmla="*/ 116 w 1442"/>
                <a:gd name="T35" fmla="*/ 637 h 1318"/>
                <a:gd name="T36" fmla="*/ 45 w 1442"/>
                <a:gd name="T37" fmla="*/ 690 h 1318"/>
                <a:gd name="T38" fmla="*/ 6 w 1442"/>
                <a:gd name="T39" fmla="*/ 719 h 1318"/>
                <a:gd name="T40" fmla="*/ 78 w 1442"/>
                <a:gd name="T41" fmla="*/ 757 h 1318"/>
                <a:gd name="T42" fmla="*/ 218 w 1442"/>
                <a:gd name="T43" fmla="*/ 841 h 1318"/>
                <a:gd name="T44" fmla="*/ 334 w 1442"/>
                <a:gd name="T45" fmla="*/ 936 h 1318"/>
                <a:gd name="T46" fmla="*/ 428 w 1442"/>
                <a:gd name="T47" fmla="*/ 1035 h 1318"/>
                <a:gd name="T48" fmla="*/ 502 w 1442"/>
                <a:gd name="T49" fmla="*/ 1131 h 1318"/>
                <a:gd name="T50" fmla="*/ 556 w 1442"/>
                <a:gd name="T51" fmla="*/ 1214 h 1318"/>
                <a:gd name="T52" fmla="*/ 591 w 1442"/>
                <a:gd name="T53" fmla="*/ 1277 h 1318"/>
                <a:gd name="T54" fmla="*/ 608 w 1442"/>
                <a:gd name="T55" fmla="*/ 1313 h 1318"/>
                <a:gd name="T56" fmla="*/ 631 w 1442"/>
                <a:gd name="T57" fmla="*/ 1306 h 1318"/>
                <a:gd name="T58" fmla="*/ 671 w 1442"/>
                <a:gd name="T59" fmla="*/ 1283 h 1318"/>
                <a:gd name="T60" fmla="*/ 709 w 1442"/>
                <a:gd name="T61" fmla="*/ 1259 h 1318"/>
                <a:gd name="T62" fmla="*/ 747 w 1442"/>
                <a:gd name="T63" fmla="*/ 1236 h 1318"/>
                <a:gd name="T64" fmla="*/ 783 w 1442"/>
                <a:gd name="T65" fmla="*/ 1212 h 1318"/>
                <a:gd name="T66" fmla="*/ 818 w 1442"/>
                <a:gd name="T67" fmla="*/ 1188 h 1318"/>
                <a:gd name="T68" fmla="*/ 851 w 1442"/>
                <a:gd name="T69" fmla="*/ 1163 h 1318"/>
                <a:gd name="T70" fmla="*/ 883 w 1442"/>
                <a:gd name="T71" fmla="*/ 1139 h 1318"/>
                <a:gd name="T72" fmla="*/ 937 w 1442"/>
                <a:gd name="T73" fmla="*/ 1097 h 1318"/>
                <a:gd name="T74" fmla="*/ 1010 w 1442"/>
                <a:gd name="T75" fmla="*/ 1035 h 1318"/>
                <a:gd name="T76" fmla="*/ 1075 w 1442"/>
                <a:gd name="T77" fmla="*/ 974 h 1318"/>
                <a:gd name="T78" fmla="*/ 1132 w 1442"/>
                <a:gd name="T79" fmla="*/ 915 h 1318"/>
                <a:gd name="T80" fmla="*/ 1183 w 1442"/>
                <a:gd name="T81" fmla="*/ 855 h 1318"/>
                <a:gd name="T82" fmla="*/ 1229 w 1442"/>
                <a:gd name="T83" fmla="*/ 797 h 1318"/>
                <a:gd name="T84" fmla="*/ 1268 w 1442"/>
                <a:gd name="T85" fmla="*/ 741 h 1318"/>
                <a:gd name="T86" fmla="*/ 1304 w 1442"/>
                <a:gd name="T87" fmla="*/ 688 h 1318"/>
                <a:gd name="T88" fmla="*/ 1356 w 1442"/>
                <a:gd name="T89" fmla="*/ 592 h 1318"/>
                <a:gd name="T90" fmla="*/ 1406 w 1442"/>
                <a:gd name="T91" fmla="*/ 472 h 1318"/>
                <a:gd name="T92" fmla="*/ 1432 w 1442"/>
                <a:gd name="T93" fmla="*/ 385 h 1318"/>
                <a:gd name="T94" fmla="*/ 1441 w 1442"/>
                <a:gd name="T95" fmla="*/ 336 h 1318"/>
                <a:gd name="T96" fmla="*/ 1415 w 1442"/>
                <a:gd name="T97" fmla="*/ 316 h 1318"/>
                <a:gd name="T98" fmla="*/ 1364 w 1442"/>
                <a:gd name="T99" fmla="*/ 283 h 1318"/>
                <a:gd name="T100" fmla="*/ 1315 w 1442"/>
                <a:gd name="T101" fmla="*/ 248 h 1318"/>
                <a:gd name="T102" fmla="*/ 1268 w 1442"/>
                <a:gd name="T103" fmla="*/ 210 h 1318"/>
                <a:gd name="T104" fmla="*/ 1223 w 1442"/>
                <a:gd name="T105" fmla="*/ 169 h 1318"/>
                <a:gd name="T106" fmla="*/ 1182 w 1442"/>
                <a:gd name="T107" fmla="*/ 128 h 1318"/>
                <a:gd name="T108" fmla="*/ 1142 w 1442"/>
                <a:gd name="T109" fmla="*/ 85 h 1318"/>
                <a:gd name="T110" fmla="*/ 1106 w 1442"/>
                <a:gd name="T111" fmla="*/ 43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42" h="1318">
                  <a:moveTo>
                    <a:pt x="1088" y="22"/>
                  </a:moveTo>
                  <a:lnTo>
                    <a:pt x="1076" y="19"/>
                  </a:lnTo>
                  <a:lnTo>
                    <a:pt x="1064" y="17"/>
                  </a:lnTo>
                  <a:lnTo>
                    <a:pt x="1052" y="15"/>
                  </a:lnTo>
                  <a:lnTo>
                    <a:pt x="1039" y="13"/>
                  </a:lnTo>
                  <a:lnTo>
                    <a:pt x="1026" y="10"/>
                  </a:lnTo>
                  <a:lnTo>
                    <a:pt x="1014" y="9"/>
                  </a:lnTo>
                  <a:lnTo>
                    <a:pt x="1001" y="7"/>
                  </a:lnTo>
                  <a:lnTo>
                    <a:pt x="988" y="6"/>
                  </a:lnTo>
                  <a:lnTo>
                    <a:pt x="975" y="5"/>
                  </a:lnTo>
                  <a:lnTo>
                    <a:pt x="963" y="3"/>
                  </a:lnTo>
                  <a:lnTo>
                    <a:pt x="950" y="2"/>
                  </a:lnTo>
                  <a:lnTo>
                    <a:pt x="936" y="1"/>
                  </a:lnTo>
                  <a:lnTo>
                    <a:pt x="924" y="1"/>
                  </a:lnTo>
                  <a:lnTo>
                    <a:pt x="911" y="0"/>
                  </a:lnTo>
                  <a:lnTo>
                    <a:pt x="897" y="0"/>
                  </a:lnTo>
                  <a:lnTo>
                    <a:pt x="885" y="0"/>
                  </a:lnTo>
                  <a:lnTo>
                    <a:pt x="866" y="0"/>
                  </a:lnTo>
                  <a:lnTo>
                    <a:pt x="848" y="1"/>
                  </a:lnTo>
                  <a:lnTo>
                    <a:pt x="829" y="1"/>
                  </a:lnTo>
                  <a:lnTo>
                    <a:pt x="811" y="2"/>
                  </a:lnTo>
                  <a:lnTo>
                    <a:pt x="792" y="5"/>
                  </a:lnTo>
                  <a:lnTo>
                    <a:pt x="774" y="6"/>
                  </a:lnTo>
                  <a:lnTo>
                    <a:pt x="756" y="9"/>
                  </a:lnTo>
                  <a:lnTo>
                    <a:pt x="737" y="11"/>
                  </a:lnTo>
                  <a:lnTo>
                    <a:pt x="684" y="84"/>
                  </a:lnTo>
                  <a:lnTo>
                    <a:pt x="627" y="154"/>
                  </a:lnTo>
                  <a:lnTo>
                    <a:pt x="568" y="223"/>
                  </a:lnTo>
                  <a:lnTo>
                    <a:pt x="507" y="288"/>
                  </a:lnTo>
                  <a:lnTo>
                    <a:pt x="446" y="350"/>
                  </a:lnTo>
                  <a:lnTo>
                    <a:pt x="384" y="409"/>
                  </a:lnTo>
                  <a:lnTo>
                    <a:pt x="324" y="464"/>
                  </a:lnTo>
                  <a:lnTo>
                    <a:pt x="266" y="514"/>
                  </a:lnTo>
                  <a:lnTo>
                    <a:pt x="212" y="560"/>
                  </a:lnTo>
                  <a:lnTo>
                    <a:pt x="161" y="601"/>
                  </a:lnTo>
                  <a:lnTo>
                    <a:pt x="116" y="637"/>
                  </a:lnTo>
                  <a:lnTo>
                    <a:pt x="77" y="667"/>
                  </a:lnTo>
                  <a:lnTo>
                    <a:pt x="45" y="690"/>
                  </a:lnTo>
                  <a:lnTo>
                    <a:pt x="21" y="707"/>
                  </a:lnTo>
                  <a:lnTo>
                    <a:pt x="6" y="719"/>
                  </a:lnTo>
                  <a:lnTo>
                    <a:pt x="0" y="722"/>
                  </a:lnTo>
                  <a:lnTo>
                    <a:pt x="78" y="757"/>
                  </a:lnTo>
                  <a:lnTo>
                    <a:pt x="151" y="797"/>
                  </a:lnTo>
                  <a:lnTo>
                    <a:pt x="218" y="841"/>
                  </a:lnTo>
                  <a:lnTo>
                    <a:pt x="278" y="888"/>
                  </a:lnTo>
                  <a:lnTo>
                    <a:pt x="334" y="936"/>
                  </a:lnTo>
                  <a:lnTo>
                    <a:pt x="384" y="986"/>
                  </a:lnTo>
                  <a:lnTo>
                    <a:pt x="428" y="1035"/>
                  </a:lnTo>
                  <a:lnTo>
                    <a:pt x="468" y="1084"/>
                  </a:lnTo>
                  <a:lnTo>
                    <a:pt x="502" y="1131"/>
                  </a:lnTo>
                  <a:lnTo>
                    <a:pt x="531" y="1175"/>
                  </a:lnTo>
                  <a:lnTo>
                    <a:pt x="556" y="1214"/>
                  </a:lnTo>
                  <a:lnTo>
                    <a:pt x="576" y="1249"/>
                  </a:lnTo>
                  <a:lnTo>
                    <a:pt x="591" y="1277"/>
                  </a:lnTo>
                  <a:lnTo>
                    <a:pt x="602" y="1299"/>
                  </a:lnTo>
                  <a:lnTo>
                    <a:pt x="608" y="1313"/>
                  </a:lnTo>
                  <a:lnTo>
                    <a:pt x="610" y="1318"/>
                  </a:lnTo>
                  <a:lnTo>
                    <a:pt x="631" y="1306"/>
                  </a:lnTo>
                  <a:lnTo>
                    <a:pt x="651" y="1295"/>
                  </a:lnTo>
                  <a:lnTo>
                    <a:pt x="671" y="1283"/>
                  </a:lnTo>
                  <a:lnTo>
                    <a:pt x="691" y="1270"/>
                  </a:lnTo>
                  <a:lnTo>
                    <a:pt x="709" y="1259"/>
                  </a:lnTo>
                  <a:lnTo>
                    <a:pt x="729" y="1247"/>
                  </a:lnTo>
                  <a:lnTo>
                    <a:pt x="747" y="1236"/>
                  </a:lnTo>
                  <a:lnTo>
                    <a:pt x="766" y="1223"/>
                  </a:lnTo>
                  <a:lnTo>
                    <a:pt x="783" y="1212"/>
                  </a:lnTo>
                  <a:lnTo>
                    <a:pt x="800" y="1200"/>
                  </a:lnTo>
                  <a:lnTo>
                    <a:pt x="818" y="1188"/>
                  </a:lnTo>
                  <a:lnTo>
                    <a:pt x="835" y="1176"/>
                  </a:lnTo>
                  <a:lnTo>
                    <a:pt x="851" y="1163"/>
                  </a:lnTo>
                  <a:lnTo>
                    <a:pt x="867" y="1152"/>
                  </a:lnTo>
                  <a:lnTo>
                    <a:pt x="883" y="1139"/>
                  </a:lnTo>
                  <a:lnTo>
                    <a:pt x="899" y="1128"/>
                  </a:lnTo>
                  <a:lnTo>
                    <a:pt x="937" y="1097"/>
                  </a:lnTo>
                  <a:lnTo>
                    <a:pt x="974" y="1067"/>
                  </a:lnTo>
                  <a:lnTo>
                    <a:pt x="1010" y="1035"/>
                  </a:lnTo>
                  <a:lnTo>
                    <a:pt x="1042" y="1006"/>
                  </a:lnTo>
                  <a:lnTo>
                    <a:pt x="1075" y="974"/>
                  </a:lnTo>
                  <a:lnTo>
                    <a:pt x="1103" y="944"/>
                  </a:lnTo>
                  <a:lnTo>
                    <a:pt x="1132" y="915"/>
                  </a:lnTo>
                  <a:lnTo>
                    <a:pt x="1159" y="885"/>
                  </a:lnTo>
                  <a:lnTo>
                    <a:pt x="1183" y="855"/>
                  </a:lnTo>
                  <a:lnTo>
                    <a:pt x="1207" y="826"/>
                  </a:lnTo>
                  <a:lnTo>
                    <a:pt x="1229" y="797"/>
                  </a:lnTo>
                  <a:lnTo>
                    <a:pt x="1250" y="769"/>
                  </a:lnTo>
                  <a:lnTo>
                    <a:pt x="1268" y="741"/>
                  </a:lnTo>
                  <a:lnTo>
                    <a:pt x="1286" y="714"/>
                  </a:lnTo>
                  <a:lnTo>
                    <a:pt x="1304" y="688"/>
                  </a:lnTo>
                  <a:lnTo>
                    <a:pt x="1319" y="661"/>
                  </a:lnTo>
                  <a:lnTo>
                    <a:pt x="1356" y="592"/>
                  </a:lnTo>
                  <a:lnTo>
                    <a:pt x="1384" y="529"/>
                  </a:lnTo>
                  <a:lnTo>
                    <a:pt x="1406" y="472"/>
                  </a:lnTo>
                  <a:lnTo>
                    <a:pt x="1422" y="424"/>
                  </a:lnTo>
                  <a:lnTo>
                    <a:pt x="1432" y="385"/>
                  </a:lnTo>
                  <a:lnTo>
                    <a:pt x="1438" y="355"/>
                  </a:lnTo>
                  <a:lnTo>
                    <a:pt x="1441" y="336"/>
                  </a:lnTo>
                  <a:lnTo>
                    <a:pt x="1442" y="331"/>
                  </a:lnTo>
                  <a:lnTo>
                    <a:pt x="1415" y="316"/>
                  </a:lnTo>
                  <a:lnTo>
                    <a:pt x="1389" y="299"/>
                  </a:lnTo>
                  <a:lnTo>
                    <a:pt x="1364" y="283"/>
                  </a:lnTo>
                  <a:lnTo>
                    <a:pt x="1339" y="265"/>
                  </a:lnTo>
                  <a:lnTo>
                    <a:pt x="1315" y="248"/>
                  </a:lnTo>
                  <a:lnTo>
                    <a:pt x="1291" y="228"/>
                  </a:lnTo>
                  <a:lnTo>
                    <a:pt x="1268" y="210"/>
                  </a:lnTo>
                  <a:lnTo>
                    <a:pt x="1245" y="189"/>
                  </a:lnTo>
                  <a:lnTo>
                    <a:pt x="1223" y="169"/>
                  </a:lnTo>
                  <a:lnTo>
                    <a:pt x="1202" y="149"/>
                  </a:lnTo>
                  <a:lnTo>
                    <a:pt x="1182" y="128"/>
                  </a:lnTo>
                  <a:lnTo>
                    <a:pt x="1161" y="106"/>
                  </a:lnTo>
                  <a:lnTo>
                    <a:pt x="1142" y="85"/>
                  </a:lnTo>
                  <a:lnTo>
                    <a:pt x="1124" y="64"/>
                  </a:lnTo>
                  <a:lnTo>
                    <a:pt x="1106" y="43"/>
                  </a:lnTo>
                  <a:lnTo>
                    <a:pt x="108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5" name="Freeform 133"/>
            <p:cNvSpPr>
              <a:spLocks/>
            </p:cNvSpPr>
            <p:nvPr/>
          </p:nvSpPr>
          <p:spPr bwMode="auto">
            <a:xfrm>
              <a:off x="4388" y="613"/>
              <a:ext cx="35" cy="28"/>
            </a:xfrm>
            <a:custGeom>
              <a:avLst/>
              <a:gdLst>
                <a:gd name="T0" fmla="*/ 139 w 139"/>
                <a:gd name="T1" fmla="*/ 133 h 133"/>
                <a:gd name="T2" fmla="*/ 121 w 139"/>
                <a:gd name="T3" fmla="*/ 105 h 133"/>
                <a:gd name="T4" fmla="*/ 106 w 139"/>
                <a:gd name="T5" fmla="*/ 80 h 133"/>
                <a:gd name="T6" fmla="*/ 92 w 139"/>
                <a:gd name="T7" fmla="*/ 56 h 133"/>
                <a:gd name="T8" fmla="*/ 82 w 139"/>
                <a:gd name="T9" fmla="*/ 37 h 133"/>
                <a:gd name="T10" fmla="*/ 74 w 139"/>
                <a:gd name="T11" fmla="*/ 22 h 133"/>
                <a:gd name="T12" fmla="*/ 67 w 139"/>
                <a:gd name="T13" fmla="*/ 10 h 133"/>
                <a:gd name="T14" fmla="*/ 63 w 139"/>
                <a:gd name="T15" fmla="*/ 2 h 133"/>
                <a:gd name="T16" fmla="*/ 62 w 139"/>
                <a:gd name="T17" fmla="*/ 0 h 133"/>
                <a:gd name="T18" fmla="*/ 56 w 139"/>
                <a:gd name="T19" fmla="*/ 16 h 133"/>
                <a:gd name="T20" fmla="*/ 49 w 139"/>
                <a:gd name="T21" fmla="*/ 32 h 133"/>
                <a:gd name="T22" fmla="*/ 42 w 139"/>
                <a:gd name="T23" fmla="*/ 48 h 133"/>
                <a:gd name="T24" fmla="*/ 34 w 139"/>
                <a:gd name="T25" fmla="*/ 65 h 133"/>
                <a:gd name="T26" fmla="*/ 26 w 139"/>
                <a:gd name="T27" fmla="*/ 81 h 133"/>
                <a:gd name="T28" fmla="*/ 18 w 139"/>
                <a:gd name="T29" fmla="*/ 97 h 133"/>
                <a:gd name="T30" fmla="*/ 9 w 139"/>
                <a:gd name="T31" fmla="*/ 113 h 133"/>
                <a:gd name="T32" fmla="*/ 0 w 139"/>
                <a:gd name="T33" fmla="*/ 129 h 133"/>
                <a:gd name="T34" fmla="*/ 7 w 139"/>
                <a:gd name="T35" fmla="*/ 129 h 133"/>
                <a:gd name="T36" fmla="*/ 13 w 139"/>
                <a:gd name="T37" fmla="*/ 128 h 133"/>
                <a:gd name="T38" fmla="*/ 19 w 139"/>
                <a:gd name="T39" fmla="*/ 128 h 133"/>
                <a:gd name="T40" fmla="*/ 25 w 139"/>
                <a:gd name="T41" fmla="*/ 128 h 133"/>
                <a:gd name="T42" fmla="*/ 31 w 139"/>
                <a:gd name="T43" fmla="*/ 128 h 133"/>
                <a:gd name="T44" fmla="*/ 38 w 139"/>
                <a:gd name="T45" fmla="*/ 128 h 133"/>
                <a:gd name="T46" fmla="*/ 44 w 139"/>
                <a:gd name="T47" fmla="*/ 128 h 133"/>
                <a:gd name="T48" fmla="*/ 51 w 139"/>
                <a:gd name="T49" fmla="*/ 128 h 133"/>
                <a:gd name="T50" fmla="*/ 62 w 139"/>
                <a:gd name="T51" fmla="*/ 128 h 133"/>
                <a:gd name="T52" fmla="*/ 72 w 139"/>
                <a:gd name="T53" fmla="*/ 128 h 133"/>
                <a:gd name="T54" fmla="*/ 84 w 139"/>
                <a:gd name="T55" fmla="*/ 128 h 133"/>
                <a:gd name="T56" fmla="*/ 95 w 139"/>
                <a:gd name="T57" fmla="*/ 129 h 133"/>
                <a:gd name="T58" fmla="*/ 107 w 139"/>
                <a:gd name="T59" fmla="*/ 129 h 133"/>
                <a:gd name="T60" fmla="*/ 117 w 139"/>
                <a:gd name="T61" fmla="*/ 130 h 133"/>
                <a:gd name="T62" fmla="*/ 129 w 139"/>
                <a:gd name="T63" fmla="*/ 131 h 133"/>
                <a:gd name="T64" fmla="*/ 139 w 139"/>
                <a:gd name="T6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9" h="133">
                  <a:moveTo>
                    <a:pt x="139" y="133"/>
                  </a:moveTo>
                  <a:lnTo>
                    <a:pt x="121" y="105"/>
                  </a:lnTo>
                  <a:lnTo>
                    <a:pt x="106" y="80"/>
                  </a:lnTo>
                  <a:lnTo>
                    <a:pt x="92" y="56"/>
                  </a:lnTo>
                  <a:lnTo>
                    <a:pt x="82" y="37"/>
                  </a:lnTo>
                  <a:lnTo>
                    <a:pt x="74" y="22"/>
                  </a:lnTo>
                  <a:lnTo>
                    <a:pt x="67" y="10"/>
                  </a:lnTo>
                  <a:lnTo>
                    <a:pt x="63" y="2"/>
                  </a:lnTo>
                  <a:lnTo>
                    <a:pt x="62" y="0"/>
                  </a:lnTo>
                  <a:lnTo>
                    <a:pt x="56" y="16"/>
                  </a:lnTo>
                  <a:lnTo>
                    <a:pt x="49" y="32"/>
                  </a:lnTo>
                  <a:lnTo>
                    <a:pt x="42" y="48"/>
                  </a:lnTo>
                  <a:lnTo>
                    <a:pt x="34" y="65"/>
                  </a:lnTo>
                  <a:lnTo>
                    <a:pt x="26" y="81"/>
                  </a:lnTo>
                  <a:lnTo>
                    <a:pt x="18" y="97"/>
                  </a:lnTo>
                  <a:lnTo>
                    <a:pt x="9" y="113"/>
                  </a:lnTo>
                  <a:lnTo>
                    <a:pt x="0" y="129"/>
                  </a:lnTo>
                  <a:lnTo>
                    <a:pt x="7" y="129"/>
                  </a:lnTo>
                  <a:lnTo>
                    <a:pt x="13" y="128"/>
                  </a:lnTo>
                  <a:lnTo>
                    <a:pt x="19" y="128"/>
                  </a:lnTo>
                  <a:lnTo>
                    <a:pt x="25" y="128"/>
                  </a:lnTo>
                  <a:lnTo>
                    <a:pt x="31" y="128"/>
                  </a:lnTo>
                  <a:lnTo>
                    <a:pt x="38" y="128"/>
                  </a:lnTo>
                  <a:lnTo>
                    <a:pt x="44" y="128"/>
                  </a:lnTo>
                  <a:lnTo>
                    <a:pt x="51" y="128"/>
                  </a:lnTo>
                  <a:lnTo>
                    <a:pt x="62" y="128"/>
                  </a:lnTo>
                  <a:lnTo>
                    <a:pt x="72" y="128"/>
                  </a:lnTo>
                  <a:lnTo>
                    <a:pt x="84" y="128"/>
                  </a:lnTo>
                  <a:lnTo>
                    <a:pt x="95" y="129"/>
                  </a:lnTo>
                  <a:lnTo>
                    <a:pt x="107" y="129"/>
                  </a:lnTo>
                  <a:lnTo>
                    <a:pt x="117" y="130"/>
                  </a:lnTo>
                  <a:lnTo>
                    <a:pt x="129" y="131"/>
                  </a:lnTo>
                  <a:lnTo>
                    <a:pt x="139" y="133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6" name="Freeform 134"/>
            <p:cNvSpPr>
              <a:spLocks/>
            </p:cNvSpPr>
            <p:nvPr/>
          </p:nvSpPr>
          <p:spPr bwMode="auto">
            <a:xfrm>
              <a:off x="4220" y="640"/>
              <a:ext cx="296" cy="251"/>
            </a:xfrm>
            <a:custGeom>
              <a:avLst/>
              <a:gdLst>
                <a:gd name="T0" fmla="*/ 65 w 1207"/>
                <a:gd name="T1" fmla="*/ 736 h 1216"/>
                <a:gd name="T2" fmla="*/ 178 w 1207"/>
                <a:gd name="T3" fmla="*/ 811 h 1216"/>
                <a:gd name="T4" fmla="*/ 272 w 1207"/>
                <a:gd name="T5" fmla="*/ 894 h 1216"/>
                <a:gd name="T6" fmla="*/ 349 w 1207"/>
                <a:gd name="T7" fmla="*/ 979 h 1216"/>
                <a:gd name="T8" fmla="*/ 409 w 1207"/>
                <a:gd name="T9" fmla="*/ 1060 h 1216"/>
                <a:gd name="T10" fmla="*/ 453 w 1207"/>
                <a:gd name="T11" fmla="*/ 1130 h 1216"/>
                <a:gd name="T12" fmla="*/ 482 w 1207"/>
                <a:gd name="T13" fmla="*/ 1183 h 1216"/>
                <a:gd name="T14" fmla="*/ 496 w 1207"/>
                <a:gd name="T15" fmla="*/ 1213 h 1216"/>
                <a:gd name="T16" fmla="*/ 615 w 1207"/>
                <a:gd name="T17" fmla="*/ 1145 h 1216"/>
                <a:gd name="T18" fmla="*/ 810 w 1207"/>
                <a:gd name="T19" fmla="*/ 999 h 1216"/>
                <a:gd name="T20" fmla="*/ 957 w 1207"/>
                <a:gd name="T21" fmla="*/ 853 h 1216"/>
                <a:gd name="T22" fmla="*/ 1063 w 1207"/>
                <a:gd name="T23" fmla="*/ 716 h 1216"/>
                <a:gd name="T24" fmla="*/ 1134 w 1207"/>
                <a:gd name="T25" fmla="*/ 594 h 1216"/>
                <a:gd name="T26" fmla="*/ 1177 w 1207"/>
                <a:gd name="T27" fmla="*/ 493 h 1216"/>
                <a:gd name="T28" fmla="*/ 1199 w 1207"/>
                <a:gd name="T29" fmla="*/ 419 h 1216"/>
                <a:gd name="T30" fmla="*/ 1206 w 1207"/>
                <a:gd name="T31" fmla="*/ 379 h 1216"/>
                <a:gd name="T32" fmla="*/ 1175 w 1207"/>
                <a:gd name="T33" fmla="*/ 355 h 1216"/>
                <a:gd name="T34" fmla="*/ 1113 w 1207"/>
                <a:gd name="T35" fmla="*/ 313 h 1216"/>
                <a:gd name="T36" fmla="*/ 1056 w 1207"/>
                <a:gd name="T37" fmla="*/ 268 h 1216"/>
                <a:gd name="T38" fmla="*/ 1005 w 1207"/>
                <a:gd name="T39" fmla="*/ 220 h 1216"/>
                <a:gd name="T40" fmla="*/ 956 w 1207"/>
                <a:gd name="T41" fmla="*/ 170 h 1216"/>
                <a:gd name="T42" fmla="*/ 914 w 1207"/>
                <a:gd name="T43" fmla="*/ 121 h 1216"/>
                <a:gd name="T44" fmla="*/ 876 w 1207"/>
                <a:gd name="T45" fmla="*/ 72 h 1216"/>
                <a:gd name="T46" fmla="*/ 842 w 1207"/>
                <a:gd name="T47" fmla="*/ 26 h 1216"/>
                <a:gd name="T48" fmla="*/ 817 w 1207"/>
                <a:gd name="T49" fmla="*/ 3 h 1216"/>
                <a:gd name="T50" fmla="*/ 795 w 1207"/>
                <a:gd name="T51" fmla="*/ 1 h 1216"/>
                <a:gd name="T52" fmla="*/ 772 w 1207"/>
                <a:gd name="T53" fmla="*/ 0 h 1216"/>
                <a:gd name="T54" fmla="*/ 750 w 1207"/>
                <a:gd name="T55" fmla="*/ 0 h 1216"/>
                <a:gd name="T56" fmla="*/ 732 w 1207"/>
                <a:gd name="T57" fmla="*/ 0 h 1216"/>
                <a:gd name="T58" fmla="*/ 719 w 1207"/>
                <a:gd name="T59" fmla="*/ 0 h 1216"/>
                <a:gd name="T60" fmla="*/ 707 w 1207"/>
                <a:gd name="T61" fmla="*/ 0 h 1216"/>
                <a:gd name="T62" fmla="*/ 695 w 1207"/>
                <a:gd name="T63" fmla="*/ 1 h 1216"/>
                <a:gd name="T64" fmla="*/ 645 w 1207"/>
                <a:gd name="T65" fmla="*/ 68 h 1216"/>
                <a:gd name="T66" fmla="*/ 546 w 1207"/>
                <a:gd name="T67" fmla="*/ 200 h 1216"/>
                <a:gd name="T68" fmla="*/ 436 w 1207"/>
                <a:gd name="T69" fmla="*/ 324 h 1216"/>
                <a:gd name="T70" fmla="*/ 322 w 1207"/>
                <a:gd name="T71" fmla="*/ 436 h 1216"/>
                <a:gd name="T72" fmla="*/ 212 w 1207"/>
                <a:gd name="T73" fmla="*/ 534 h 1216"/>
                <a:gd name="T74" fmla="*/ 118 w 1207"/>
                <a:gd name="T75" fmla="*/ 614 h 1216"/>
                <a:gd name="T76" fmla="*/ 45 w 1207"/>
                <a:gd name="T77" fmla="*/ 670 h 1216"/>
                <a:gd name="T78" fmla="*/ 6 w 1207"/>
                <a:gd name="T79" fmla="*/ 700 h 1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07" h="1216">
                  <a:moveTo>
                    <a:pt x="0" y="704"/>
                  </a:moveTo>
                  <a:lnTo>
                    <a:pt x="65" y="736"/>
                  </a:lnTo>
                  <a:lnTo>
                    <a:pt x="124" y="772"/>
                  </a:lnTo>
                  <a:lnTo>
                    <a:pt x="178" y="811"/>
                  </a:lnTo>
                  <a:lnTo>
                    <a:pt x="227" y="851"/>
                  </a:lnTo>
                  <a:lnTo>
                    <a:pt x="272" y="894"/>
                  </a:lnTo>
                  <a:lnTo>
                    <a:pt x="314" y="936"/>
                  </a:lnTo>
                  <a:lnTo>
                    <a:pt x="349" y="979"/>
                  </a:lnTo>
                  <a:lnTo>
                    <a:pt x="381" y="1021"/>
                  </a:lnTo>
                  <a:lnTo>
                    <a:pt x="409" y="1060"/>
                  </a:lnTo>
                  <a:lnTo>
                    <a:pt x="433" y="1097"/>
                  </a:lnTo>
                  <a:lnTo>
                    <a:pt x="453" y="1130"/>
                  </a:lnTo>
                  <a:lnTo>
                    <a:pt x="469" y="1159"/>
                  </a:lnTo>
                  <a:lnTo>
                    <a:pt x="482" y="1183"/>
                  </a:lnTo>
                  <a:lnTo>
                    <a:pt x="490" y="1201"/>
                  </a:lnTo>
                  <a:lnTo>
                    <a:pt x="496" y="1213"/>
                  </a:lnTo>
                  <a:lnTo>
                    <a:pt x="497" y="1216"/>
                  </a:lnTo>
                  <a:lnTo>
                    <a:pt x="615" y="1145"/>
                  </a:lnTo>
                  <a:lnTo>
                    <a:pt x="719" y="1072"/>
                  </a:lnTo>
                  <a:lnTo>
                    <a:pt x="810" y="999"/>
                  </a:lnTo>
                  <a:lnTo>
                    <a:pt x="889" y="926"/>
                  </a:lnTo>
                  <a:lnTo>
                    <a:pt x="957" y="853"/>
                  </a:lnTo>
                  <a:lnTo>
                    <a:pt x="1015" y="784"/>
                  </a:lnTo>
                  <a:lnTo>
                    <a:pt x="1063" y="716"/>
                  </a:lnTo>
                  <a:lnTo>
                    <a:pt x="1102" y="653"/>
                  </a:lnTo>
                  <a:lnTo>
                    <a:pt x="1134" y="594"/>
                  </a:lnTo>
                  <a:lnTo>
                    <a:pt x="1159" y="540"/>
                  </a:lnTo>
                  <a:lnTo>
                    <a:pt x="1177" y="493"/>
                  </a:lnTo>
                  <a:lnTo>
                    <a:pt x="1190" y="451"/>
                  </a:lnTo>
                  <a:lnTo>
                    <a:pt x="1199" y="419"/>
                  </a:lnTo>
                  <a:lnTo>
                    <a:pt x="1204" y="394"/>
                  </a:lnTo>
                  <a:lnTo>
                    <a:pt x="1206" y="379"/>
                  </a:lnTo>
                  <a:lnTo>
                    <a:pt x="1207" y="373"/>
                  </a:lnTo>
                  <a:lnTo>
                    <a:pt x="1175" y="355"/>
                  </a:lnTo>
                  <a:lnTo>
                    <a:pt x="1144" y="335"/>
                  </a:lnTo>
                  <a:lnTo>
                    <a:pt x="1113" y="313"/>
                  </a:lnTo>
                  <a:lnTo>
                    <a:pt x="1084" y="291"/>
                  </a:lnTo>
                  <a:lnTo>
                    <a:pt x="1056" y="268"/>
                  </a:lnTo>
                  <a:lnTo>
                    <a:pt x="1030" y="245"/>
                  </a:lnTo>
                  <a:lnTo>
                    <a:pt x="1005" y="220"/>
                  </a:lnTo>
                  <a:lnTo>
                    <a:pt x="979" y="196"/>
                  </a:lnTo>
                  <a:lnTo>
                    <a:pt x="956" y="170"/>
                  </a:lnTo>
                  <a:lnTo>
                    <a:pt x="934" y="146"/>
                  </a:lnTo>
                  <a:lnTo>
                    <a:pt x="914" y="121"/>
                  </a:lnTo>
                  <a:lnTo>
                    <a:pt x="894" y="97"/>
                  </a:lnTo>
                  <a:lnTo>
                    <a:pt x="876" y="72"/>
                  </a:lnTo>
                  <a:lnTo>
                    <a:pt x="858" y="49"/>
                  </a:lnTo>
                  <a:lnTo>
                    <a:pt x="842" y="26"/>
                  </a:lnTo>
                  <a:lnTo>
                    <a:pt x="827" y="5"/>
                  </a:lnTo>
                  <a:lnTo>
                    <a:pt x="817" y="3"/>
                  </a:lnTo>
                  <a:lnTo>
                    <a:pt x="805" y="2"/>
                  </a:lnTo>
                  <a:lnTo>
                    <a:pt x="795" y="1"/>
                  </a:lnTo>
                  <a:lnTo>
                    <a:pt x="783" y="1"/>
                  </a:lnTo>
                  <a:lnTo>
                    <a:pt x="772" y="0"/>
                  </a:lnTo>
                  <a:lnTo>
                    <a:pt x="760" y="0"/>
                  </a:lnTo>
                  <a:lnTo>
                    <a:pt x="750" y="0"/>
                  </a:lnTo>
                  <a:lnTo>
                    <a:pt x="739" y="0"/>
                  </a:lnTo>
                  <a:lnTo>
                    <a:pt x="732" y="0"/>
                  </a:lnTo>
                  <a:lnTo>
                    <a:pt x="726" y="0"/>
                  </a:lnTo>
                  <a:lnTo>
                    <a:pt x="719" y="0"/>
                  </a:lnTo>
                  <a:lnTo>
                    <a:pt x="713" y="0"/>
                  </a:lnTo>
                  <a:lnTo>
                    <a:pt x="707" y="0"/>
                  </a:lnTo>
                  <a:lnTo>
                    <a:pt x="701" y="0"/>
                  </a:lnTo>
                  <a:lnTo>
                    <a:pt x="695" y="1"/>
                  </a:lnTo>
                  <a:lnTo>
                    <a:pt x="688" y="1"/>
                  </a:lnTo>
                  <a:lnTo>
                    <a:pt x="645" y="68"/>
                  </a:lnTo>
                  <a:lnTo>
                    <a:pt x="598" y="135"/>
                  </a:lnTo>
                  <a:lnTo>
                    <a:pt x="546" y="200"/>
                  </a:lnTo>
                  <a:lnTo>
                    <a:pt x="492" y="263"/>
                  </a:lnTo>
                  <a:lnTo>
                    <a:pt x="436" y="324"/>
                  </a:lnTo>
                  <a:lnTo>
                    <a:pt x="378" y="382"/>
                  </a:lnTo>
                  <a:lnTo>
                    <a:pt x="322" y="436"/>
                  </a:lnTo>
                  <a:lnTo>
                    <a:pt x="265" y="487"/>
                  </a:lnTo>
                  <a:lnTo>
                    <a:pt x="212" y="534"/>
                  </a:lnTo>
                  <a:lnTo>
                    <a:pt x="163" y="577"/>
                  </a:lnTo>
                  <a:lnTo>
                    <a:pt x="118" y="614"/>
                  </a:lnTo>
                  <a:lnTo>
                    <a:pt x="79" y="645"/>
                  </a:lnTo>
                  <a:lnTo>
                    <a:pt x="45" y="670"/>
                  </a:lnTo>
                  <a:lnTo>
                    <a:pt x="21" y="689"/>
                  </a:lnTo>
                  <a:lnTo>
                    <a:pt x="6" y="700"/>
                  </a:lnTo>
                  <a:lnTo>
                    <a:pt x="0" y="704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7" name="Freeform 135"/>
            <p:cNvSpPr>
              <a:spLocks/>
            </p:cNvSpPr>
            <p:nvPr/>
          </p:nvSpPr>
          <p:spPr bwMode="auto">
            <a:xfrm>
              <a:off x="4373" y="649"/>
              <a:ext cx="66" cy="63"/>
            </a:xfrm>
            <a:custGeom>
              <a:avLst/>
              <a:gdLst>
                <a:gd name="T0" fmla="*/ 97 w 270"/>
                <a:gd name="T1" fmla="*/ 29 h 306"/>
                <a:gd name="T2" fmla="*/ 75 w 270"/>
                <a:gd name="T3" fmla="*/ 40 h 306"/>
                <a:gd name="T4" fmla="*/ 65 w 270"/>
                <a:gd name="T5" fmla="*/ 77 h 306"/>
                <a:gd name="T6" fmla="*/ 47 w 270"/>
                <a:gd name="T7" fmla="*/ 85 h 306"/>
                <a:gd name="T8" fmla="*/ 35 w 270"/>
                <a:gd name="T9" fmla="*/ 110 h 306"/>
                <a:gd name="T10" fmla="*/ 25 w 270"/>
                <a:gd name="T11" fmla="*/ 124 h 306"/>
                <a:gd name="T12" fmla="*/ 13 w 270"/>
                <a:gd name="T13" fmla="*/ 127 h 306"/>
                <a:gd name="T14" fmla="*/ 4 w 270"/>
                <a:gd name="T15" fmla="*/ 133 h 306"/>
                <a:gd name="T16" fmla="*/ 0 w 270"/>
                <a:gd name="T17" fmla="*/ 150 h 306"/>
                <a:gd name="T18" fmla="*/ 13 w 270"/>
                <a:gd name="T19" fmla="*/ 165 h 306"/>
                <a:gd name="T20" fmla="*/ 32 w 270"/>
                <a:gd name="T21" fmla="*/ 169 h 306"/>
                <a:gd name="T22" fmla="*/ 32 w 270"/>
                <a:gd name="T23" fmla="*/ 185 h 306"/>
                <a:gd name="T24" fmla="*/ 30 w 270"/>
                <a:gd name="T25" fmla="*/ 206 h 306"/>
                <a:gd name="T26" fmla="*/ 37 w 270"/>
                <a:gd name="T27" fmla="*/ 222 h 306"/>
                <a:gd name="T28" fmla="*/ 58 w 270"/>
                <a:gd name="T29" fmla="*/ 226 h 306"/>
                <a:gd name="T30" fmla="*/ 71 w 270"/>
                <a:gd name="T31" fmla="*/ 241 h 306"/>
                <a:gd name="T32" fmla="*/ 78 w 270"/>
                <a:gd name="T33" fmla="*/ 260 h 306"/>
                <a:gd name="T34" fmla="*/ 86 w 270"/>
                <a:gd name="T35" fmla="*/ 270 h 306"/>
                <a:gd name="T36" fmla="*/ 105 w 270"/>
                <a:gd name="T37" fmla="*/ 267 h 306"/>
                <a:gd name="T38" fmla="*/ 117 w 270"/>
                <a:gd name="T39" fmla="*/ 277 h 306"/>
                <a:gd name="T40" fmla="*/ 124 w 270"/>
                <a:gd name="T41" fmla="*/ 296 h 306"/>
                <a:gd name="T42" fmla="*/ 135 w 270"/>
                <a:gd name="T43" fmla="*/ 306 h 306"/>
                <a:gd name="T44" fmla="*/ 154 w 270"/>
                <a:gd name="T45" fmla="*/ 297 h 306"/>
                <a:gd name="T46" fmla="*/ 164 w 270"/>
                <a:gd name="T47" fmla="*/ 279 h 306"/>
                <a:gd name="T48" fmla="*/ 170 w 270"/>
                <a:gd name="T49" fmla="*/ 263 h 306"/>
                <a:gd name="T50" fmla="*/ 179 w 270"/>
                <a:gd name="T51" fmla="*/ 256 h 306"/>
                <a:gd name="T52" fmla="*/ 194 w 270"/>
                <a:gd name="T53" fmla="*/ 261 h 306"/>
                <a:gd name="T54" fmla="*/ 207 w 270"/>
                <a:gd name="T55" fmla="*/ 260 h 306"/>
                <a:gd name="T56" fmla="*/ 217 w 270"/>
                <a:gd name="T57" fmla="*/ 252 h 306"/>
                <a:gd name="T58" fmla="*/ 219 w 270"/>
                <a:gd name="T59" fmla="*/ 236 h 306"/>
                <a:gd name="T60" fmla="*/ 216 w 270"/>
                <a:gd name="T61" fmla="*/ 217 h 306"/>
                <a:gd name="T62" fmla="*/ 225 w 270"/>
                <a:gd name="T63" fmla="*/ 209 h 306"/>
                <a:gd name="T64" fmla="*/ 241 w 270"/>
                <a:gd name="T65" fmla="*/ 203 h 306"/>
                <a:gd name="T66" fmla="*/ 253 w 270"/>
                <a:gd name="T67" fmla="*/ 195 h 306"/>
                <a:gd name="T68" fmla="*/ 255 w 270"/>
                <a:gd name="T69" fmla="*/ 164 h 306"/>
                <a:gd name="T70" fmla="*/ 270 w 270"/>
                <a:gd name="T71" fmla="*/ 150 h 306"/>
                <a:gd name="T72" fmla="*/ 263 w 270"/>
                <a:gd name="T73" fmla="*/ 127 h 306"/>
                <a:gd name="T74" fmla="*/ 246 w 270"/>
                <a:gd name="T75" fmla="*/ 120 h 306"/>
                <a:gd name="T76" fmla="*/ 245 w 270"/>
                <a:gd name="T77" fmla="*/ 95 h 306"/>
                <a:gd name="T78" fmla="*/ 233 w 270"/>
                <a:gd name="T79" fmla="*/ 70 h 306"/>
                <a:gd name="T80" fmla="*/ 212 w 270"/>
                <a:gd name="T81" fmla="*/ 73 h 306"/>
                <a:gd name="T82" fmla="*/ 209 w 270"/>
                <a:gd name="T83" fmla="*/ 63 h 306"/>
                <a:gd name="T84" fmla="*/ 208 w 270"/>
                <a:gd name="T85" fmla="*/ 44 h 306"/>
                <a:gd name="T86" fmla="*/ 200 w 270"/>
                <a:gd name="T87" fmla="*/ 33 h 306"/>
                <a:gd name="T88" fmla="*/ 180 w 270"/>
                <a:gd name="T89" fmla="*/ 36 h 306"/>
                <a:gd name="T90" fmla="*/ 174 w 270"/>
                <a:gd name="T91" fmla="*/ 26 h 306"/>
                <a:gd name="T92" fmla="*/ 173 w 270"/>
                <a:gd name="T93" fmla="*/ 9 h 306"/>
                <a:gd name="T94" fmla="*/ 163 w 270"/>
                <a:gd name="T95" fmla="*/ 2 h 306"/>
                <a:gd name="T96" fmla="*/ 144 w 270"/>
                <a:gd name="T97" fmla="*/ 8 h 306"/>
                <a:gd name="T98" fmla="*/ 132 w 270"/>
                <a:gd name="T99" fmla="*/ 3 h 306"/>
                <a:gd name="T100" fmla="*/ 118 w 270"/>
                <a:gd name="T101" fmla="*/ 0 h 306"/>
                <a:gd name="T102" fmla="*/ 106 w 270"/>
                <a:gd name="T103" fmla="*/ 1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0" h="306">
                  <a:moveTo>
                    <a:pt x="102" y="31"/>
                  </a:moveTo>
                  <a:lnTo>
                    <a:pt x="97" y="29"/>
                  </a:lnTo>
                  <a:lnTo>
                    <a:pt x="87" y="31"/>
                  </a:lnTo>
                  <a:lnTo>
                    <a:pt x="75" y="40"/>
                  </a:lnTo>
                  <a:lnTo>
                    <a:pt x="70" y="62"/>
                  </a:lnTo>
                  <a:lnTo>
                    <a:pt x="65" y="77"/>
                  </a:lnTo>
                  <a:lnTo>
                    <a:pt x="57" y="81"/>
                  </a:lnTo>
                  <a:lnTo>
                    <a:pt x="47" y="85"/>
                  </a:lnTo>
                  <a:lnTo>
                    <a:pt x="40" y="97"/>
                  </a:lnTo>
                  <a:lnTo>
                    <a:pt x="35" y="110"/>
                  </a:lnTo>
                  <a:lnTo>
                    <a:pt x="30" y="119"/>
                  </a:lnTo>
                  <a:lnTo>
                    <a:pt x="25" y="124"/>
                  </a:lnTo>
                  <a:lnTo>
                    <a:pt x="19" y="126"/>
                  </a:lnTo>
                  <a:lnTo>
                    <a:pt x="13" y="127"/>
                  </a:lnTo>
                  <a:lnTo>
                    <a:pt x="7" y="130"/>
                  </a:lnTo>
                  <a:lnTo>
                    <a:pt x="4" y="133"/>
                  </a:lnTo>
                  <a:lnTo>
                    <a:pt x="2" y="139"/>
                  </a:lnTo>
                  <a:lnTo>
                    <a:pt x="0" y="150"/>
                  </a:lnTo>
                  <a:lnTo>
                    <a:pt x="4" y="160"/>
                  </a:lnTo>
                  <a:lnTo>
                    <a:pt x="13" y="165"/>
                  </a:lnTo>
                  <a:lnTo>
                    <a:pt x="27" y="167"/>
                  </a:lnTo>
                  <a:lnTo>
                    <a:pt x="32" y="169"/>
                  </a:lnTo>
                  <a:lnTo>
                    <a:pt x="33" y="176"/>
                  </a:lnTo>
                  <a:lnTo>
                    <a:pt x="32" y="185"/>
                  </a:lnTo>
                  <a:lnTo>
                    <a:pt x="30" y="195"/>
                  </a:lnTo>
                  <a:lnTo>
                    <a:pt x="30" y="206"/>
                  </a:lnTo>
                  <a:lnTo>
                    <a:pt x="33" y="215"/>
                  </a:lnTo>
                  <a:lnTo>
                    <a:pt x="37" y="222"/>
                  </a:lnTo>
                  <a:lnTo>
                    <a:pt x="48" y="224"/>
                  </a:lnTo>
                  <a:lnTo>
                    <a:pt x="58" y="226"/>
                  </a:lnTo>
                  <a:lnTo>
                    <a:pt x="66" y="232"/>
                  </a:lnTo>
                  <a:lnTo>
                    <a:pt x="71" y="241"/>
                  </a:lnTo>
                  <a:lnTo>
                    <a:pt x="74" y="251"/>
                  </a:lnTo>
                  <a:lnTo>
                    <a:pt x="78" y="260"/>
                  </a:lnTo>
                  <a:lnTo>
                    <a:pt x="81" y="267"/>
                  </a:lnTo>
                  <a:lnTo>
                    <a:pt x="86" y="270"/>
                  </a:lnTo>
                  <a:lnTo>
                    <a:pt x="94" y="269"/>
                  </a:lnTo>
                  <a:lnTo>
                    <a:pt x="105" y="267"/>
                  </a:lnTo>
                  <a:lnTo>
                    <a:pt x="112" y="270"/>
                  </a:lnTo>
                  <a:lnTo>
                    <a:pt x="117" y="277"/>
                  </a:lnTo>
                  <a:lnTo>
                    <a:pt x="121" y="286"/>
                  </a:lnTo>
                  <a:lnTo>
                    <a:pt x="124" y="296"/>
                  </a:lnTo>
                  <a:lnTo>
                    <a:pt x="128" y="302"/>
                  </a:lnTo>
                  <a:lnTo>
                    <a:pt x="135" y="306"/>
                  </a:lnTo>
                  <a:lnTo>
                    <a:pt x="144" y="304"/>
                  </a:lnTo>
                  <a:lnTo>
                    <a:pt x="154" y="297"/>
                  </a:lnTo>
                  <a:lnTo>
                    <a:pt x="159" y="289"/>
                  </a:lnTo>
                  <a:lnTo>
                    <a:pt x="164" y="279"/>
                  </a:lnTo>
                  <a:lnTo>
                    <a:pt x="167" y="270"/>
                  </a:lnTo>
                  <a:lnTo>
                    <a:pt x="170" y="263"/>
                  </a:lnTo>
                  <a:lnTo>
                    <a:pt x="174" y="258"/>
                  </a:lnTo>
                  <a:lnTo>
                    <a:pt x="179" y="256"/>
                  </a:lnTo>
                  <a:lnTo>
                    <a:pt x="187" y="259"/>
                  </a:lnTo>
                  <a:lnTo>
                    <a:pt x="194" y="261"/>
                  </a:lnTo>
                  <a:lnTo>
                    <a:pt x="200" y="261"/>
                  </a:lnTo>
                  <a:lnTo>
                    <a:pt x="207" y="260"/>
                  </a:lnTo>
                  <a:lnTo>
                    <a:pt x="212" y="256"/>
                  </a:lnTo>
                  <a:lnTo>
                    <a:pt x="217" y="252"/>
                  </a:lnTo>
                  <a:lnTo>
                    <a:pt x="219" y="245"/>
                  </a:lnTo>
                  <a:lnTo>
                    <a:pt x="219" y="236"/>
                  </a:lnTo>
                  <a:lnTo>
                    <a:pt x="217" y="226"/>
                  </a:lnTo>
                  <a:lnTo>
                    <a:pt x="216" y="217"/>
                  </a:lnTo>
                  <a:lnTo>
                    <a:pt x="218" y="211"/>
                  </a:lnTo>
                  <a:lnTo>
                    <a:pt x="225" y="209"/>
                  </a:lnTo>
                  <a:lnTo>
                    <a:pt x="233" y="206"/>
                  </a:lnTo>
                  <a:lnTo>
                    <a:pt x="241" y="203"/>
                  </a:lnTo>
                  <a:lnTo>
                    <a:pt x="248" y="200"/>
                  </a:lnTo>
                  <a:lnTo>
                    <a:pt x="253" y="195"/>
                  </a:lnTo>
                  <a:lnTo>
                    <a:pt x="254" y="186"/>
                  </a:lnTo>
                  <a:lnTo>
                    <a:pt x="255" y="164"/>
                  </a:lnTo>
                  <a:lnTo>
                    <a:pt x="262" y="156"/>
                  </a:lnTo>
                  <a:lnTo>
                    <a:pt x="270" y="150"/>
                  </a:lnTo>
                  <a:lnTo>
                    <a:pt x="270" y="139"/>
                  </a:lnTo>
                  <a:lnTo>
                    <a:pt x="263" y="127"/>
                  </a:lnTo>
                  <a:lnTo>
                    <a:pt x="254" y="123"/>
                  </a:lnTo>
                  <a:lnTo>
                    <a:pt x="246" y="120"/>
                  </a:lnTo>
                  <a:lnTo>
                    <a:pt x="244" y="111"/>
                  </a:lnTo>
                  <a:lnTo>
                    <a:pt x="245" y="95"/>
                  </a:lnTo>
                  <a:lnTo>
                    <a:pt x="241" y="80"/>
                  </a:lnTo>
                  <a:lnTo>
                    <a:pt x="233" y="70"/>
                  </a:lnTo>
                  <a:lnTo>
                    <a:pt x="219" y="72"/>
                  </a:lnTo>
                  <a:lnTo>
                    <a:pt x="212" y="73"/>
                  </a:lnTo>
                  <a:lnTo>
                    <a:pt x="209" y="70"/>
                  </a:lnTo>
                  <a:lnTo>
                    <a:pt x="209" y="63"/>
                  </a:lnTo>
                  <a:lnTo>
                    <a:pt x="209" y="54"/>
                  </a:lnTo>
                  <a:lnTo>
                    <a:pt x="208" y="44"/>
                  </a:lnTo>
                  <a:lnTo>
                    <a:pt x="205" y="36"/>
                  </a:lnTo>
                  <a:lnTo>
                    <a:pt x="200" y="33"/>
                  </a:lnTo>
                  <a:lnTo>
                    <a:pt x="189" y="35"/>
                  </a:lnTo>
                  <a:lnTo>
                    <a:pt x="180" y="36"/>
                  </a:lnTo>
                  <a:lnTo>
                    <a:pt x="176" y="33"/>
                  </a:lnTo>
                  <a:lnTo>
                    <a:pt x="174" y="26"/>
                  </a:lnTo>
                  <a:lnTo>
                    <a:pt x="174" y="17"/>
                  </a:lnTo>
                  <a:lnTo>
                    <a:pt x="173" y="9"/>
                  </a:lnTo>
                  <a:lnTo>
                    <a:pt x="170" y="3"/>
                  </a:lnTo>
                  <a:lnTo>
                    <a:pt x="163" y="2"/>
                  </a:lnTo>
                  <a:lnTo>
                    <a:pt x="151" y="6"/>
                  </a:lnTo>
                  <a:lnTo>
                    <a:pt x="144" y="8"/>
                  </a:lnTo>
                  <a:lnTo>
                    <a:pt x="139" y="6"/>
                  </a:lnTo>
                  <a:lnTo>
                    <a:pt x="132" y="3"/>
                  </a:lnTo>
                  <a:lnTo>
                    <a:pt x="125" y="0"/>
                  </a:lnTo>
                  <a:lnTo>
                    <a:pt x="118" y="0"/>
                  </a:lnTo>
                  <a:lnTo>
                    <a:pt x="112" y="3"/>
                  </a:lnTo>
                  <a:lnTo>
                    <a:pt x="106" y="13"/>
                  </a:lnTo>
                  <a:lnTo>
                    <a:pt x="10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8" name="Freeform 136"/>
            <p:cNvSpPr>
              <a:spLocks/>
            </p:cNvSpPr>
            <p:nvPr/>
          </p:nvSpPr>
          <p:spPr bwMode="auto">
            <a:xfrm>
              <a:off x="4390" y="661"/>
              <a:ext cx="34" cy="35"/>
            </a:xfrm>
            <a:custGeom>
              <a:avLst/>
              <a:gdLst>
                <a:gd name="T0" fmla="*/ 110 w 140"/>
                <a:gd name="T1" fmla="*/ 32 h 168"/>
                <a:gd name="T2" fmla="*/ 107 w 140"/>
                <a:gd name="T3" fmla="*/ 28 h 168"/>
                <a:gd name="T4" fmla="*/ 100 w 140"/>
                <a:gd name="T5" fmla="*/ 19 h 168"/>
                <a:gd name="T6" fmla="*/ 91 w 140"/>
                <a:gd name="T7" fmla="*/ 10 h 168"/>
                <a:gd name="T8" fmla="*/ 84 w 140"/>
                <a:gd name="T9" fmla="*/ 3 h 168"/>
                <a:gd name="T10" fmla="*/ 78 w 140"/>
                <a:gd name="T11" fmla="*/ 1 h 168"/>
                <a:gd name="T12" fmla="*/ 71 w 140"/>
                <a:gd name="T13" fmla="*/ 0 h 168"/>
                <a:gd name="T14" fmla="*/ 62 w 140"/>
                <a:gd name="T15" fmla="*/ 2 h 168"/>
                <a:gd name="T16" fmla="*/ 53 w 140"/>
                <a:gd name="T17" fmla="*/ 10 h 168"/>
                <a:gd name="T18" fmla="*/ 47 w 140"/>
                <a:gd name="T19" fmla="*/ 16 h 168"/>
                <a:gd name="T20" fmla="*/ 41 w 140"/>
                <a:gd name="T21" fmla="*/ 23 h 168"/>
                <a:gd name="T22" fmla="*/ 35 w 140"/>
                <a:gd name="T23" fmla="*/ 31 h 168"/>
                <a:gd name="T24" fmla="*/ 28 w 140"/>
                <a:gd name="T25" fmla="*/ 39 h 168"/>
                <a:gd name="T26" fmla="*/ 21 w 140"/>
                <a:gd name="T27" fmla="*/ 48 h 168"/>
                <a:gd name="T28" fmla="*/ 16 w 140"/>
                <a:gd name="T29" fmla="*/ 56 h 168"/>
                <a:gd name="T30" fmla="*/ 10 w 140"/>
                <a:gd name="T31" fmla="*/ 65 h 168"/>
                <a:gd name="T32" fmla="*/ 4 w 140"/>
                <a:gd name="T33" fmla="*/ 72 h 168"/>
                <a:gd name="T34" fmla="*/ 0 w 140"/>
                <a:gd name="T35" fmla="*/ 81 h 168"/>
                <a:gd name="T36" fmla="*/ 0 w 140"/>
                <a:gd name="T37" fmla="*/ 94 h 168"/>
                <a:gd name="T38" fmla="*/ 7 w 140"/>
                <a:gd name="T39" fmla="*/ 109 h 168"/>
                <a:gd name="T40" fmla="*/ 20 w 140"/>
                <a:gd name="T41" fmla="*/ 130 h 168"/>
                <a:gd name="T42" fmla="*/ 30 w 140"/>
                <a:gd name="T43" fmla="*/ 141 h 168"/>
                <a:gd name="T44" fmla="*/ 40 w 140"/>
                <a:gd name="T45" fmla="*/ 150 h 168"/>
                <a:gd name="T46" fmla="*/ 49 w 140"/>
                <a:gd name="T47" fmla="*/ 157 h 168"/>
                <a:gd name="T48" fmla="*/ 57 w 140"/>
                <a:gd name="T49" fmla="*/ 163 h 168"/>
                <a:gd name="T50" fmla="*/ 66 w 140"/>
                <a:gd name="T51" fmla="*/ 167 h 168"/>
                <a:gd name="T52" fmla="*/ 74 w 140"/>
                <a:gd name="T53" fmla="*/ 168 h 168"/>
                <a:gd name="T54" fmla="*/ 81 w 140"/>
                <a:gd name="T55" fmla="*/ 165 h 168"/>
                <a:gd name="T56" fmla="*/ 87 w 140"/>
                <a:gd name="T57" fmla="*/ 161 h 168"/>
                <a:gd name="T58" fmla="*/ 93 w 140"/>
                <a:gd name="T59" fmla="*/ 154 h 168"/>
                <a:gd name="T60" fmla="*/ 100 w 140"/>
                <a:gd name="T61" fmla="*/ 146 h 168"/>
                <a:gd name="T62" fmla="*/ 108 w 140"/>
                <a:gd name="T63" fmla="*/ 137 h 168"/>
                <a:gd name="T64" fmla="*/ 116 w 140"/>
                <a:gd name="T65" fmla="*/ 129 h 168"/>
                <a:gd name="T66" fmla="*/ 123 w 140"/>
                <a:gd name="T67" fmla="*/ 119 h 168"/>
                <a:gd name="T68" fmla="*/ 130 w 140"/>
                <a:gd name="T69" fmla="*/ 111 h 168"/>
                <a:gd name="T70" fmla="*/ 134 w 140"/>
                <a:gd name="T71" fmla="*/ 103 h 168"/>
                <a:gd name="T72" fmla="*/ 137 w 140"/>
                <a:gd name="T73" fmla="*/ 97 h 168"/>
                <a:gd name="T74" fmla="*/ 138 w 140"/>
                <a:gd name="T75" fmla="*/ 92 h 168"/>
                <a:gd name="T76" fmla="*/ 139 w 140"/>
                <a:gd name="T77" fmla="*/ 86 h 168"/>
                <a:gd name="T78" fmla="*/ 140 w 140"/>
                <a:gd name="T79" fmla="*/ 79 h 168"/>
                <a:gd name="T80" fmla="*/ 139 w 140"/>
                <a:gd name="T81" fmla="*/ 72 h 168"/>
                <a:gd name="T82" fmla="*/ 135 w 140"/>
                <a:gd name="T83" fmla="*/ 64 h 168"/>
                <a:gd name="T84" fmla="*/ 130 w 140"/>
                <a:gd name="T85" fmla="*/ 55 h 168"/>
                <a:gd name="T86" fmla="*/ 122 w 140"/>
                <a:gd name="T87" fmla="*/ 45 h 168"/>
                <a:gd name="T88" fmla="*/ 110 w 140"/>
                <a:gd name="T89" fmla="*/ 3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0" h="168">
                  <a:moveTo>
                    <a:pt x="110" y="32"/>
                  </a:moveTo>
                  <a:lnTo>
                    <a:pt x="107" y="28"/>
                  </a:lnTo>
                  <a:lnTo>
                    <a:pt x="100" y="19"/>
                  </a:lnTo>
                  <a:lnTo>
                    <a:pt x="91" y="10"/>
                  </a:lnTo>
                  <a:lnTo>
                    <a:pt x="84" y="3"/>
                  </a:lnTo>
                  <a:lnTo>
                    <a:pt x="78" y="1"/>
                  </a:lnTo>
                  <a:lnTo>
                    <a:pt x="71" y="0"/>
                  </a:lnTo>
                  <a:lnTo>
                    <a:pt x="62" y="2"/>
                  </a:lnTo>
                  <a:lnTo>
                    <a:pt x="53" y="10"/>
                  </a:lnTo>
                  <a:lnTo>
                    <a:pt x="47" y="16"/>
                  </a:lnTo>
                  <a:lnTo>
                    <a:pt x="41" y="23"/>
                  </a:lnTo>
                  <a:lnTo>
                    <a:pt x="35" y="31"/>
                  </a:lnTo>
                  <a:lnTo>
                    <a:pt x="28" y="39"/>
                  </a:lnTo>
                  <a:lnTo>
                    <a:pt x="21" y="48"/>
                  </a:lnTo>
                  <a:lnTo>
                    <a:pt x="16" y="56"/>
                  </a:lnTo>
                  <a:lnTo>
                    <a:pt x="10" y="65"/>
                  </a:lnTo>
                  <a:lnTo>
                    <a:pt x="4" y="72"/>
                  </a:lnTo>
                  <a:lnTo>
                    <a:pt x="0" y="81"/>
                  </a:lnTo>
                  <a:lnTo>
                    <a:pt x="0" y="94"/>
                  </a:lnTo>
                  <a:lnTo>
                    <a:pt x="7" y="109"/>
                  </a:lnTo>
                  <a:lnTo>
                    <a:pt x="20" y="130"/>
                  </a:lnTo>
                  <a:lnTo>
                    <a:pt x="30" y="141"/>
                  </a:lnTo>
                  <a:lnTo>
                    <a:pt x="40" y="150"/>
                  </a:lnTo>
                  <a:lnTo>
                    <a:pt x="49" y="157"/>
                  </a:lnTo>
                  <a:lnTo>
                    <a:pt x="57" y="163"/>
                  </a:lnTo>
                  <a:lnTo>
                    <a:pt x="66" y="167"/>
                  </a:lnTo>
                  <a:lnTo>
                    <a:pt x="74" y="168"/>
                  </a:lnTo>
                  <a:lnTo>
                    <a:pt x="81" y="165"/>
                  </a:lnTo>
                  <a:lnTo>
                    <a:pt x="87" y="161"/>
                  </a:lnTo>
                  <a:lnTo>
                    <a:pt x="93" y="154"/>
                  </a:lnTo>
                  <a:lnTo>
                    <a:pt x="100" y="146"/>
                  </a:lnTo>
                  <a:lnTo>
                    <a:pt x="108" y="137"/>
                  </a:lnTo>
                  <a:lnTo>
                    <a:pt x="116" y="129"/>
                  </a:lnTo>
                  <a:lnTo>
                    <a:pt x="123" y="119"/>
                  </a:lnTo>
                  <a:lnTo>
                    <a:pt x="130" y="111"/>
                  </a:lnTo>
                  <a:lnTo>
                    <a:pt x="134" y="103"/>
                  </a:lnTo>
                  <a:lnTo>
                    <a:pt x="137" y="97"/>
                  </a:lnTo>
                  <a:lnTo>
                    <a:pt x="138" y="92"/>
                  </a:lnTo>
                  <a:lnTo>
                    <a:pt x="139" y="86"/>
                  </a:lnTo>
                  <a:lnTo>
                    <a:pt x="140" y="79"/>
                  </a:lnTo>
                  <a:lnTo>
                    <a:pt x="139" y="72"/>
                  </a:lnTo>
                  <a:lnTo>
                    <a:pt x="135" y="64"/>
                  </a:lnTo>
                  <a:lnTo>
                    <a:pt x="130" y="55"/>
                  </a:lnTo>
                  <a:lnTo>
                    <a:pt x="122" y="45"/>
                  </a:lnTo>
                  <a:lnTo>
                    <a:pt x="110" y="32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89" name="Freeform 137"/>
            <p:cNvSpPr>
              <a:spLocks/>
            </p:cNvSpPr>
            <p:nvPr/>
          </p:nvSpPr>
          <p:spPr bwMode="auto">
            <a:xfrm>
              <a:off x="4335" y="732"/>
              <a:ext cx="84" cy="62"/>
            </a:xfrm>
            <a:custGeom>
              <a:avLst/>
              <a:gdLst>
                <a:gd name="T0" fmla="*/ 316 w 343"/>
                <a:gd name="T1" fmla="*/ 3 h 303"/>
                <a:gd name="T2" fmla="*/ 298 w 343"/>
                <a:gd name="T3" fmla="*/ 0 h 303"/>
                <a:gd name="T4" fmla="*/ 276 w 343"/>
                <a:gd name="T5" fmla="*/ 6 h 303"/>
                <a:gd name="T6" fmla="*/ 261 w 343"/>
                <a:gd name="T7" fmla="*/ 26 h 303"/>
                <a:gd name="T8" fmla="*/ 261 w 343"/>
                <a:gd name="T9" fmla="*/ 63 h 303"/>
                <a:gd name="T10" fmla="*/ 261 w 343"/>
                <a:gd name="T11" fmla="*/ 96 h 303"/>
                <a:gd name="T12" fmla="*/ 252 w 343"/>
                <a:gd name="T13" fmla="*/ 118 h 303"/>
                <a:gd name="T14" fmla="*/ 229 w 343"/>
                <a:gd name="T15" fmla="*/ 128 h 303"/>
                <a:gd name="T16" fmla="*/ 191 w 343"/>
                <a:gd name="T17" fmla="*/ 128 h 303"/>
                <a:gd name="T18" fmla="*/ 152 w 343"/>
                <a:gd name="T19" fmla="*/ 140 h 303"/>
                <a:gd name="T20" fmla="*/ 121 w 343"/>
                <a:gd name="T21" fmla="*/ 164 h 303"/>
                <a:gd name="T22" fmla="*/ 105 w 343"/>
                <a:gd name="T23" fmla="*/ 196 h 303"/>
                <a:gd name="T24" fmla="*/ 106 w 343"/>
                <a:gd name="T25" fmla="*/ 232 h 303"/>
                <a:gd name="T26" fmla="*/ 91 w 343"/>
                <a:gd name="T27" fmla="*/ 257 h 303"/>
                <a:gd name="T28" fmla="*/ 63 w 343"/>
                <a:gd name="T29" fmla="*/ 269 h 303"/>
                <a:gd name="T30" fmla="*/ 32 w 343"/>
                <a:gd name="T31" fmla="*/ 270 h 303"/>
                <a:gd name="T32" fmla="*/ 14 w 343"/>
                <a:gd name="T33" fmla="*/ 268 h 303"/>
                <a:gd name="T34" fmla="*/ 0 w 343"/>
                <a:gd name="T35" fmla="*/ 283 h 303"/>
                <a:gd name="T36" fmla="*/ 22 w 343"/>
                <a:gd name="T37" fmla="*/ 301 h 303"/>
                <a:gd name="T38" fmla="*/ 60 w 343"/>
                <a:gd name="T39" fmla="*/ 302 h 303"/>
                <a:gd name="T40" fmla="*/ 101 w 343"/>
                <a:gd name="T41" fmla="*/ 290 h 303"/>
                <a:gd name="T42" fmla="*/ 130 w 343"/>
                <a:gd name="T43" fmla="*/ 266 h 303"/>
                <a:gd name="T44" fmla="*/ 136 w 343"/>
                <a:gd name="T45" fmla="*/ 233 h 303"/>
                <a:gd name="T46" fmla="*/ 145 w 343"/>
                <a:gd name="T47" fmla="*/ 202 h 303"/>
                <a:gd name="T48" fmla="*/ 162 w 343"/>
                <a:gd name="T49" fmla="*/ 178 h 303"/>
                <a:gd name="T50" fmla="*/ 190 w 343"/>
                <a:gd name="T51" fmla="*/ 167 h 303"/>
                <a:gd name="T52" fmla="*/ 223 w 343"/>
                <a:gd name="T53" fmla="*/ 171 h 303"/>
                <a:gd name="T54" fmla="*/ 255 w 343"/>
                <a:gd name="T55" fmla="*/ 164 h 303"/>
                <a:gd name="T56" fmla="*/ 276 w 343"/>
                <a:gd name="T57" fmla="*/ 146 h 303"/>
                <a:gd name="T58" fmla="*/ 289 w 343"/>
                <a:gd name="T59" fmla="*/ 117 h 303"/>
                <a:gd name="T60" fmla="*/ 290 w 343"/>
                <a:gd name="T61" fmla="*/ 80 h 303"/>
                <a:gd name="T62" fmla="*/ 294 w 343"/>
                <a:gd name="T63" fmla="*/ 51 h 303"/>
                <a:gd name="T64" fmla="*/ 302 w 343"/>
                <a:gd name="T65" fmla="*/ 35 h 303"/>
                <a:gd name="T66" fmla="*/ 317 w 343"/>
                <a:gd name="T67" fmla="*/ 36 h 303"/>
                <a:gd name="T68" fmla="*/ 336 w 343"/>
                <a:gd name="T69" fmla="*/ 49 h 303"/>
                <a:gd name="T70" fmla="*/ 343 w 343"/>
                <a:gd name="T71" fmla="*/ 44 h 303"/>
                <a:gd name="T72" fmla="*/ 339 w 343"/>
                <a:gd name="T73" fmla="*/ 26 h 303"/>
                <a:gd name="T74" fmla="*/ 326 w 343"/>
                <a:gd name="T75" fmla="*/ 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" h="303">
                  <a:moveTo>
                    <a:pt x="318" y="3"/>
                  </a:moveTo>
                  <a:lnTo>
                    <a:pt x="316" y="3"/>
                  </a:lnTo>
                  <a:lnTo>
                    <a:pt x="308" y="2"/>
                  </a:lnTo>
                  <a:lnTo>
                    <a:pt x="298" y="0"/>
                  </a:lnTo>
                  <a:lnTo>
                    <a:pt x="287" y="2"/>
                  </a:lnTo>
                  <a:lnTo>
                    <a:pt x="276" y="6"/>
                  </a:lnTo>
                  <a:lnTo>
                    <a:pt x="267" y="13"/>
                  </a:lnTo>
                  <a:lnTo>
                    <a:pt x="261" y="26"/>
                  </a:lnTo>
                  <a:lnTo>
                    <a:pt x="260" y="43"/>
                  </a:lnTo>
                  <a:lnTo>
                    <a:pt x="261" y="63"/>
                  </a:lnTo>
                  <a:lnTo>
                    <a:pt x="263" y="81"/>
                  </a:lnTo>
                  <a:lnTo>
                    <a:pt x="261" y="96"/>
                  </a:lnTo>
                  <a:lnTo>
                    <a:pt x="258" y="109"/>
                  </a:lnTo>
                  <a:lnTo>
                    <a:pt x="252" y="118"/>
                  </a:lnTo>
                  <a:lnTo>
                    <a:pt x="243" y="125"/>
                  </a:lnTo>
                  <a:lnTo>
                    <a:pt x="229" y="128"/>
                  </a:lnTo>
                  <a:lnTo>
                    <a:pt x="212" y="128"/>
                  </a:lnTo>
                  <a:lnTo>
                    <a:pt x="191" y="128"/>
                  </a:lnTo>
                  <a:lnTo>
                    <a:pt x="172" y="133"/>
                  </a:lnTo>
                  <a:lnTo>
                    <a:pt x="152" y="140"/>
                  </a:lnTo>
                  <a:lnTo>
                    <a:pt x="135" y="150"/>
                  </a:lnTo>
                  <a:lnTo>
                    <a:pt x="121" y="164"/>
                  </a:lnTo>
                  <a:lnTo>
                    <a:pt x="111" y="179"/>
                  </a:lnTo>
                  <a:lnTo>
                    <a:pt x="105" y="196"/>
                  </a:lnTo>
                  <a:lnTo>
                    <a:pt x="106" y="215"/>
                  </a:lnTo>
                  <a:lnTo>
                    <a:pt x="106" y="232"/>
                  </a:lnTo>
                  <a:lnTo>
                    <a:pt x="101" y="246"/>
                  </a:lnTo>
                  <a:lnTo>
                    <a:pt x="91" y="257"/>
                  </a:lnTo>
                  <a:lnTo>
                    <a:pt x="78" y="264"/>
                  </a:lnTo>
                  <a:lnTo>
                    <a:pt x="63" y="269"/>
                  </a:lnTo>
                  <a:lnTo>
                    <a:pt x="47" y="271"/>
                  </a:lnTo>
                  <a:lnTo>
                    <a:pt x="32" y="270"/>
                  </a:lnTo>
                  <a:lnTo>
                    <a:pt x="18" y="265"/>
                  </a:lnTo>
                  <a:lnTo>
                    <a:pt x="14" y="268"/>
                  </a:lnTo>
                  <a:lnTo>
                    <a:pt x="5" y="273"/>
                  </a:lnTo>
                  <a:lnTo>
                    <a:pt x="0" y="283"/>
                  </a:lnTo>
                  <a:lnTo>
                    <a:pt x="9" y="295"/>
                  </a:lnTo>
                  <a:lnTo>
                    <a:pt x="22" y="301"/>
                  </a:lnTo>
                  <a:lnTo>
                    <a:pt x="39" y="303"/>
                  </a:lnTo>
                  <a:lnTo>
                    <a:pt x="60" y="302"/>
                  </a:lnTo>
                  <a:lnTo>
                    <a:pt x="81" y="298"/>
                  </a:lnTo>
                  <a:lnTo>
                    <a:pt x="101" y="290"/>
                  </a:lnTo>
                  <a:lnTo>
                    <a:pt x="119" y="279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3"/>
                  </a:lnTo>
                  <a:lnTo>
                    <a:pt x="139" y="217"/>
                  </a:lnTo>
                  <a:lnTo>
                    <a:pt x="145" y="202"/>
                  </a:lnTo>
                  <a:lnTo>
                    <a:pt x="153" y="188"/>
                  </a:lnTo>
                  <a:lnTo>
                    <a:pt x="162" y="178"/>
                  </a:lnTo>
                  <a:lnTo>
                    <a:pt x="175" y="171"/>
                  </a:lnTo>
                  <a:lnTo>
                    <a:pt x="190" y="167"/>
                  </a:lnTo>
                  <a:lnTo>
                    <a:pt x="206" y="169"/>
                  </a:lnTo>
                  <a:lnTo>
                    <a:pt x="223" y="171"/>
                  </a:lnTo>
                  <a:lnTo>
                    <a:pt x="240" y="169"/>
                  </a:lnTo>
                  <a:lnTo>
                    <a:pt x="255" y="164"/>
                  </a:lnTo>
                  <a:lnTo>
                    <a:pt x="266" y="156"/>
                  </a:lnTo>
                  <a:lnTo>
                    <a:pt x="276" y="146"/>
                  </a:lnTo>
                  <a:lnTo>
                    <a:pt x="284" y="132"/>
                  </a:lnTo>
                  <a:lnTo>
                    <a:pt x="289" y="117"/>
                  </a:lnTo>
                  <a:lnTo>
                    <a:pt x="290" y="98"/>
                  </a:lnTo>
                  <a:lnTo>
                    <a:pt x="290" y="80"/>
                  </a:lnTo>
                  <a:lnTo>
                    <a:pt x="291" y="65"/>
                  </a:lnTo>
                  <a:lnTo>
                    <a:pt x="294" y="51"/>
                  </a:lnTo>
                  <a:lnTo>
                    <a:pt x="297" y="42"/>
                  </a:lnTo>
                  <a:lnTo>
                    <a:pt x="302" y="35"/>
                  </a:lnTo>
                  <a:lnTo>
                    <a:pt x="309" y="34"/>
                  </a:lnTo>
                  <a:lnTo>
                    <a:pt x="317" y="36"/>
                  </a:lnTo>
                  <a:lnTo>
                    <a:pt x="327" y="43"/>
                  </a:lnTo>
                  <a:lnTo>
                    <a:pt x="336" y="49"/>
                  </a:lnTo>
                  <a:lnTo>
                    <a:pt x="341" y="49"/>
                  </a:lnTo>
                  <a:lnTo>
                    <a:pt x="343" y="44"/>
                  </a:lnTo>
                  <a:lnTo>
                    <a:pt x="342" y="36"/>
                  </a:lnTo>
                  <a:lnTo>
                    <a:pt x="339" y="26"/>
                  </a:lnTo>
                  <a:lnTo>
                    <a:pt x="334" y="17"/>
                  </a:lnTo>
                  <a:lnTo>
                    <a:pt x="326" y="8"/>
                  </a:lnTo>
                  <a:lnTo>
                    <a:pt x="31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90" name="Freeform 138"/>
            <p:cNvSpPr>
              <a:spLocks/>
            </p:cNvSpPr>
            <p:nvPr/>
          </p:nvSpPr>
          <p:spPr bwMode="auto">
            <a:xfrm>
              <a:off x="4368" y="768"/>
              <a:ext cx="85" cy="63"/>
            </a:xfrm>
            <a:custGeom>
              <a:avLst/>
              <a:gdLst>
                <a:gd name="T0" fmla="*/ 316 w 346"/>
                <a:gd name="T1" fmla="*/ 2 h 303"/>
                <a:gd name="T2" fmla="*/ 298 w 346"/>
                <a:gd name="T3" fmla="*/ 0 h 303"/>
                <a:gd name="T4" fmla="*/ 277 w 346"/>
                <a:gd name="T5" fmla="*/ 6 h 303"/>
                <a:gd name="T6" fmla="*/ 262 w 346"/>
                <a:gd name="T7" fmla="*/ 25 h 303"/>
                <a:gd name="T8" fmla="*/ 262 w 346"/>
                <a:gd name="T9" fmla="*/ 62 h 303"/>
                <a:gd name="T10" fmla="*/ 262 w 346"/>
                <a:gd name="T11" fmla="*/ 96 h 303"/>
                <a:gd name="T12" fmla="*/ 252 w 346"/>
                <a:gd name="T13" fmla="*/ 118 h 303"/>
                <a:gd name="T14" fmla="*/ 229 w 346"/>
                <a:gd name="T15" fmla="*/ 128 h 303"/>
                <a:gd name="T16" fmla="*/ 191 w 346"/>
                <a:gd name="T17" fmla="*/ 128 h 303"/>
                <a:gd name="T18" fmla="*/ 152 w 346"/>
                <a:gd name="T19" fmla="*/ 139 h 303"/>
                <a:gd name="T20" fmla="*/ 121 w 346"/>
                <a:gd name="T21" fmla="*/ 164 h 303"/>
                <a:gd name="T22" fmla="*/ 105 w 346"/>
                <a:gd name="T23" fmla="*/ 196 h 303"/>
                <a:gd name="T24" fmla="*/ 106 w 346"/>
                <a:gd name="T25" fmla="*/ 232 h 303"/>
                <a:gd name="T26" fmla="*/ 91 w 346"/>
                <a:gd name="T27" fmla="*/ 257 h 303"/>
                <a:gd name="T28" fmla="*/ 64 w 346"/>
                <a:gd name="T29" fmla="*/ 268 h 303"/>
                <a:gd name="T30" fmla="*/ 32 w 346"/>
                <a:gd name="T31" fmla="*/ 270 h 303"/>
                <a:gd name="T32" fmla="*/ 14 w 346"/>
                <a:gd name="T33" fmla="*/ 267 h 303"/>
                <a:gd name="T34" fmla="*/ 0 w 346"/>
                <a:gd name="T35" fmla="*/ 282 h 303"/>
                <a:gd name="T36" fmla="*/ 22 w 346"/>
                <a:gd name="T37" fmla="*/ 301 h 303"/>
                <a:gd name="T38" fmla="*/ 60 w 346"/>
                <a:gd name="T39" fmla="*/ 302 h 303"/>
                <a:gd name="T40" fmla="*/ 102 w 346"/>
                <a:gd name="T41" fmla="*/ 289 h 303"/>
                <a:gd name="T42" fmla="*/ 130 w 346"/>
                <a:gd name="T43" fmla="*/ 266 h 303"/>
                <a:gd name="T44" fmla="*/ 136 w 346"/>
                <a:gd name="T45" fmla="*/ 233 h 303"/>
                <a:gd name="T46" fmla="*/ 145 w 346"/>
                <a:gd name="T47" fmla="*/ 204 h 303"/>
                <a:gd name="T48" fmla="*/ 163 w 346"/>
                <a:gd name="T49" fmla="*/ 182 h 303"/>
                <a:gd name="T50" fmla="*/ 190 w 346"/>
                <a:gd name="T51" fmla="*/ 169 h 303"/>
                <a:gd name="T52" fmla="*/ 224 w 346"/>
                <a:gd name="T53" fmla="*/ 167 h 303"/>
                <a:gd name="T54" fmla="*/ 251 w 346"/>
                <a:gd name="T55" fmla="*/ 159 h 303"/>
                <a:gd name="T56" fmla="*/ 269 w 346"/>
                <a:gd name="T57" fmla="*/ 143 h 303"/>
                <a:gd name="T58" fmla="*/ 278 w 346"/>
                <a:gd name="T59" fmla="*/ 115 h 303"/>
                <a:gd name="T60" fmla="*/ 280 w 346"/>
                <a:gd name="T61" fmla="*/ 81 h 303"/>
                <a:gd name="T62" fmla="*/ 286 w 346"/>
                <a:gd name="T63" fmla="*/ 53 h 303"/>
                <a:gd name="T64" fmla="*/ 297 w 346"/>
                <a:gd name="T65" fmla="*/ 38 h 303"/>
                <a:gd name="T66" fmla="*/ 316 w 346"/>
                <a:gd name="T67" fmla="*/ 37 h 303"/>
                <a:gd name="T68" fmla="*/ 338 w 346"/>
                <a:gd name="T69" fmla="*/ 47 h 303"/>
                <a:gd name="T70" fmla="*/ 346 w 346"/>
                <a:gd name="T71" fmla="*/ 42 h 303"/>
                <a:gd name="T72" fmla="*/ 340 w 346"/>
                <a:gd name="T73" fmla="*/ 24 h 303"/>
                <a:gd name="T74" fmla="*/ 327 w 346"/>
                <a:gd name="T75" fmla="*/ 7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6" h="303">
                  <a:moveTo>
                    <a:pt x="318" y="2"/>
                  </a:moveTo>
                  <a:lnTo>
                    <a:pt x="316" y="2"/>
                  </a:lnTo>
                  <a:lnTo>
                    <a:pt x="308" y="1"/>
                  </a:lnTo>
                  <a:lnTo>
                    <a:pt x="298" y="0"/>
                  </a:lnTo>
                  <a:lnTo>
                    <a:pt x="287" y="1"/>
                  </a:lnTo>
                  <a:lnTo>
                    <a:pt x="277" y="6"/>
                  </a:lnTo>
                  <a:lnTo>
                    <a:pt x="267" y="13"/>
                  </a:lnTo>
                  <a:lnTo>
                    <a:pt x="262" y="25"/>
                  </a:lnTo>
                  <a:lnTo>
                    <a:pt x="260" y="43"/>
                  </a:lnTo>
                  <a:lnTo>
                    <a:pt x="262" y="62"/>
                  </a:lnTo>
                  <a:lnTo>
                    <a:pt x="263" y="81"/>
                  </a:lnTo>
                  <a:lnTo>
                    <a:pt x="262" y="96"/>
                  </a:lnTo>
                  <a:lnTo>
                    <a:pt x="258" y="108"/>
                  </a:lnTo>
                  <a:lnTo>
                    <a:pt x="252" y="118"/>
                  </a:lnTo>
                  <a:lnTo>
                    <a:pt x="243" y="124"/>
                  </a:lnTo>
                  <a:lnTo>
                    <a:pt x="229" y="128"/>
                  </a:lnTo>
                  <a:lnTo>
                    <a:pt x="212" y="128"/>
                  </a:lnTo>
                  <a:lnTo>
                    <a:pt x="191" y="128"/>
                  </a:lnTo>
                  <a:lnTo>
                    <a:pt x="172" y="133"/>
                  </a:lnTo>
                  <a:lnTo>
                    <a:pt x="152" y="139"/>
                  </a:lnTo>
                  <a:lnTo>
                    <a:pt x="135" y="150"/>
                  </a:lnTo>
                  <a:lnTo>
                    <a:pt x="121" y="164"/>
                  </a:lnTo>
                  <a:lnTo>
                    <a:pt x="111" y="179"/>
                  </a:lnTo>
                  <a:lnTo>
                    <a:pt x="105" y="196"/>
                  </a:lnTo>
                  <a:lnTo>
                    <a:pt x="106" y="214"/>
                  </a:lnTo>
                  <a:lnTo>
                    <a:pt x="106" y="232"/>
                  </a:lnTo>
                  <a:lnTo>
                    <a:pt x="102" y="245"/>
                  </a:lnTo>
                  <a:lnTo>
                    <a:pt x="91" y="257"/>
                  </a:lnTo>
                  <a:lnTo>
                    <a:pt x="78" y="264"/>
                  </a:lnTo>
                  <a:lnTo>
                    <a:pt x="64" y="268"/>
                  </a:lnTo>
                  <a:lnTo>
                    <a:pt x="47" y="271"/>
                  </a:lnTo>
                  <a:lnTo>
                    <a:pt x="32" y="270"/>
                  </a:lnTo>
                  <a:lnTo>
                    <a:pt x="19" y="265"/>
                  </a:lnTo>
                  <a:lnTo>
                    <a:pt x="14" y="267"/>
                  </a:lnTo>
                  <a:lnTo>
                    <a:pt x="5" y="273"/>
                  </a:lnTo>
                  <a:lnTo>
                    <a:pt x="0" y="282"/>
                  </a:lnTo>
                  <a:lnTo>
                    <a:pt x="9" y="295"/>
                  </a:lnTo>
                  <a:lnTo>
                    <a:pt x="22" y="301"/>
                  </a:lnTo>
                  <a:lnTo>
                    <a:pt x="39" y="303"/>
                  </a:lnTo>
                  <a:lnTo>
                    <a:pt x="60" y="302"/>
                  </a:lnTo>
                  <a:lnTo>
                    <a:pt x="81" y="297"/>
                  </a:lnTo>
                  <a:lnTo>
                    <a:pt x="102" y="289"/>
                  </a:lnTo>
                  <a:lnTo>
                    <a:pt x="119" y="279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3"/>
                  </a:lnTo>
                  <a:lnTo>
                    <a:pt x="140" y="218"/>
                  </a:lnTo>
                  <a:lnTo>
                    <a:pt x="145" y="204"/>
                  </a:lnTo>
                  <a:lnTo>
                    <a:pt x="153" y="191"/>
                  </a:lnTo>
                  <a:lnTo>
                    <a:pt x="163" y="182"/>
                  </a:lnTo>
                  <a:lnTo>
                    <a:pt x="175" y="174"/>
                  </a:lnTo>
                  <a:lnTo>
                    <a:pt x="190" y="169"/>
                  </a:lnTo>
                  <a:lnTo>
                    <a:pt x="206" y="168"/>
                  </a:lnTo>
                  <a:lnTo>
                    <a:pt x="224" y="167"/>
                  </a:lnTo>
                  <a:lnTo>
                    <a:pt x="239" y="165"/>
                  </a:lnTo>
                  <a:lnTo>
                    <a:pt x="251" y="159"/>
                  </a:lnTo>
                  <a:lnTo>
                    <a:pt x="262" y="152"/>
                  </a:lnTo>
                  <a:lnTo>
                    <a:pt x="269" y="143"/>
                  </a:lnTo>
                  <a:lnTo>
                    <a:pt x="274" y="130"/>
                  </a:lnTo>
                  <a:lnTo>
                    <a:pt x="278" y="115"/>
                  </a:lnTo>
                  <a:lnTo>
                    <a:pt x="279" y="98"/>
                  </a:lnTo>
                  <a:lnTo>
                    <a:pt x="280" y="81"/>
                  </a:lnTo>
                  <a:lnTo>
                    <a:pt x="281" y="65"/>
                  </a:lnTo>
                  <a:lnTo>
                    <a:pt x="286" y="53"/>
                  </a:lnTo>
                  <a:lnTo>
                    <a:pt x="290" y="44"/>
                  </a:lnTo>
                  <a:lnTo>
                    <a:pt x="297" y="38"/>
                  </a:lnTo>
                  <a:lnTo>
                    <a:pt x="305" y="36"/>
                  </a:lnTo>
                  <a:lnTo>
                    <a:pt x="316" y="37"/>
                  </a:lnTo>
                  <a:lnTo>
                    <a:pt x="327" y="43"/>
                  </a:lnTo>
                  <a:lnTo>
                    <a:pt x="338" y="47"/>
                  </a:lnTo>
                  <a:lnTo>
                    <a:pt x="343" y="46"/>
                  </a:lnTo>
                  <a:lnTo>
                    <a:pt x="346" y="42"/>
                  </a:lnTo>
                  <a:lnTo>
                    <a:pt x="345" y="33"/>
                  </a:lnTo>
                  <a:lnTo>
                    <a:pt x="340" y="24"/>
                  </a:lnTo>
                  <a:lnTo>
                    <a:pt x="334" y="15"/>
                  </a:lnTo>
                  <a:lnTo>
                    <a:pt x="327" y="7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91" name="Freeform 139"/>
            <p:cNvSpPr>
              <a:spLocks/>
            </p:cNvSpPr>
            <p:nvPr/>
          </p:nvSpPr>
          <p:spPr bwMode="auto">
            <a:xfrm>
              <a:off x="4373" y="758"/>
              <a:ext cx="84" cy="63"/>
            </a:xfrm>
            <a:custGeom>
              <a:avLst/>
              <a:gdLst>
                <a:gd name="T0" fmla="*/ 316 w 345"/>
                <a:gd name="T1" fmla="*/ 2 h 303"/>
                <a:gd name="T2" fmla="*/ 299 w 345"/>
                <a:gd name="T3" fmla="*/ 0 h 303"/>
                <a:gd name="T4" fmla="*/ 276 w 345"/>
                <a:gd name="T5" fmla="*/ 5 h 303"/>
                <a:gd name="T6" fmla="*/ 261 w 345"/>
                <a:gd name="T7" fmla="*/ 25 h 303"/>
                <a:gd name="T8" fmla="*/ 262 w 345"/>
                <a:gd name="T9" fmla="*/ 62 h 303"/>
                <a:gd name="T10" fmla="*/ 261 w 345"/>
                <a:gd name="T11" fmla="*/ 95 h 303"/>
                <a:gd name="T12" fmla="*/ 253 w 345"/>
                <a:gd name="T13" fmla="*/ 117 h 303"/>
                <a:gd name="T14" fmla="*/ 230 w 345"/>
                <a:gd name="T15" fmla="*/ 128 h 303"/>
                <a:gd name="T16" fmla="*/ 192 w 345"/>
                <a:gd name="T17" fmla="*/ 128 h 303"/>
                <a:gd name="T18" fmla="*/ 152 w 345"/>
                <a:gd name="T19" fmla="*/ 139 h 303"/>
                <a:gd name="T20" fmla="*/ 121 w 345"/>
                <a:gd name="T21" fmla="*/ 163 h 303"/>
                <a:gd name="T22" fmla="*/ 105 w 345"/>
                <a:gd name="T23" fmla="*/ 196 h 303"/>
                <a:gd name="T24" fmla="*/ 106 w 345"/>
                <a:gd name="T25" fmla="*/ 231 h 303"/>
                <a:gd name="T26" fmla="*/ 91 w 345"/>
                <a:gd name="T27" fmla="*/ 257 h 303"/>
                <a:gd name="T28" fmla="*/ 64 w 345"/>
                <a:gd name="T29" fmla="*/ 268 h 303"/>
                <a:gd name="T30" fmla="*/ 33 w 345"/>
                <a:gd name="T31" fmla="*/ 269 h 303"/>
                <a:gd name="T32" fmla="*/ 14 w 345"/>
                <a:gd name="T33" fmla="*/ 267 h 303"/>
                <a:gd name="T34" fmla="*/ 0 w 345"/>
                <a:gd name="T35" fmla="*/ 282 h 303"/>
                <a:gd name="T36" fmla="*/ 22 w 345"/>
                <a:gd name="T37" fmla="*/ 300 h 303"/>
                <a:gd name="T38" fmla="*/ 60 w 345"/>
                <a:gd name="T39" fmla="*/ 302 h 303"/>
                <a:gd name="T40" fmla="*/ 102 w 345"/>
                <a:gd name="T41" fmla="*/ 289 h 303"/>
                <a:gd name="T42" fmla="*/ 130 w 345"/>
                <a:gd name="T43" fmla="*/ 266 h 303"/>
                <a:gd name="T44" fmla="*/ 136 w 345"/>
                <a:gd name="T45" fmla="*/ 232 h 303"/>
                <a:gd name="T46" fmla="*/ 145 w 345"/>
                <a:gd name="T47" fmla="*/ 201 h 303"/>
                <a:gd name="T48" fmla="*/ 163 w 345"/>
                <a:gd name="T49" fmla="*/ 177 h 303"/>
                <a:gd name="T50" fmla="*/ 190 w 345"/>
                <a:gd name="T51" fmla="*/ 167 h 303"/>
                <a:gd name="T52" fmla="*/ 224 w 345"/>
                <a:gd name="T53" fmla="*/ 170 h 303"/>
                <a:gd name="T54" fmla="*/ 250 w 345"/>
                <a:gd name="T55" fmla="*/ 163 h 303"/>
                <a:gd name="T56" fmla="*/ 269 w 345"/>
                <a:gd name="T57" fmla="*/ 145 h 303"/>
                <a:gd name="T58" fmla="*/ 278 w 345"/>
                <a:gd name="T59" fmla="*/ 116 h 303"/>
                <a:gd name="T60" fmla="*/ 280 w 345"/>
                <a:gd name="T61" fmla="*/ 80 h 303"/>
                <a:gd name="T62" fmla="*/ 286 w 345"/>
                <a:gd name="T63" fmla="*/ 53 h 303"/>
                <a:gd name="T64" fmla="*/ 297 w 345"/>
                <a:gd name="T65" fmla="*/ 38 h 303"/>
                <a:gd name="T66" fmla="*/ 316 w 345"/>
                <a:gd name="T67" fmla="*/ 37 h 303"/>
                <a:gd name="T68" fmla="*/ 338 w 345"/>
                <a:gd name="T69" fmla="*/ 47 h 303"/>
                <a:gd name="T70" fmla="*/ 345 w 345"/>
                <a:gd name="T71" fmla="*/ 41 h 303"/>
                <a:gd name="T72" fmla="*/ 340 w 345"/>
                <a:gd name="T73" fmla="*/ 25 h 303"/>
                <a:gd name="T74" fmla="*/ 327 w 345"/>
                <a:gd name="T75" fmla="*/ 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5" h="303">
                  <a:moveTo>
                    <a:pt x="318" y="2"/>
                  </a:moveTo>
                  <a:lnTo>
                    <a:pt x="316" y="2"/>
                  </a:lnTo>
                  <a:lnTo>
                    <a:pt x="308" y="1"/>
                  </a:lnTo>
                  <a:lnTo>
                    <a:pt x="299" y="0"/>
                  </a:lnTo>
                  <a:lnTo>
                    <a:pt x="287" y="1"/>
                  </a:lnTo>
                  <a:lnTo>
                    <a:pt x="276" y="5"/>
                  </a:lnTo>
                  <a:lnTo>
                    <a:pt x="266" y="12"/>
                  </a:lnTo>
                  <a:lnTo>
                    <a:pt x="261" y="25"/>
                  </a:lnTo>
                  <a:lnTo>
                    <a:pt x="259" y="42"/>
                  </a:lnTo>
                  <a:lnTo>
                    <a:pt x="262" y="62"/>
                  </a:lnTo>
                  <a:lnTo>
                    <a:pt x="262" y="80"/>
                  </a:lnTo>
                  <a:lnTo>
                    <a:pt x="261" y="95"/>
                  </a:lnTo>
                  <a:lnTo>
                    <a:pt x="258" y="108"/>
                  </a:lnTo>
                  <a:lnTo>
                    <a:pt x="253" y="117"/>
                  </a:lnTo>
                  <a:lnTo>
                    <a:pt x="243" y="124"/>
                  </a:lnTo>
                  <a:lnTo>
                    <a:pt x="230" y="128"/>
                  </a:lnTo>
                  <a:lnTo>
                    <a:pt x="212" y="128"/>
                  </a:lnTo>
                  <a:lnTo>
                    <a:pt x="192" y="128"/>
                  </a:lnTo>
                  <a:lnTo>
                    <a:pt x="172" y="132"/>
                  </a:lnTo>
                  <a:lnTo>
                    <a:pt x="152" y="139"/>
                  </a:lnTo>
                  <a:lnTo>
                    <a:pt x="135" y="149"/>
                  </a:lnTo>
                  <a:lnTo>
                    <a:pt x="121" y="163"/>
                  </a:lnTo>
                  <a:lnTo>
                    <a:pt x="111" y="178"/>
                  </a:lnTo>
                  <a:lnTo>
                    <a:pt x="105" y="196"/>
                  </a:lnTo>
                  <a:lnTo>
                    <a:pt x="106" y="214"/>
                  </a:lnTo>
                  <a:lnTo>
                    <a:pt x="106" y="231"/>
                  </a:lnTo>
                  <a:lnTo>
                    <a:pt x="102" y="245"/>
                  </a:lnTo>
                  <a:lnTo>
                    <a:pt x="91" y="257"/>
                  </a:lnTo>
                  <a:lnTo>
                    <a:pt x="79" y="264"/>
                  </a:lnTo>
                  <a:lnTo>
                    <a:pt x="64" y="268"/>
                  </a:lnTo>
                  <a:lnTo>
                    <a:pt x="48" y="270"/>
                  </a:lnTo>
                  <a:lnTo>
                    <a:pt x="33" y="269"/>
                  </a:lnTo>
                  <a:lnTo>
                    <a:pt x="19" y="265"/>
                  </a:lnTo>
                  <a:lnTo>
                    <a:pt x="14" y="267"/>
                  </a:lnTo>
                  <a:lnTo>
                    <a:pt x="5" y="273"/>
                  </a:lnTo>
                  <a:lnTo>
                    <a:pt x="0" y="282"/>
                  </a:lnTo>
                  <a:lnTo>
                    <a:pt x="10" y="295"/>
                  </a:lnTo>
                  <a:lnTo>
                    <a:pt x="22" y="300"/>
                  </a:lnTo>
                  <a:lnTo>
                    <a:pt x="40" y="303"/>
                  </a:lnTo>
                  <a:lnTo>
                    <a:pt x="60" y="302"/>
                  </a:lnTo>
                  <a:lnTo>
                    <a:pt x="81" y="297"/>
                  </a:lnTo>
                  <a:lnTo>
                    <a:pt x="102" y="289"/>
                  </a:lnTo>
                  <a:lnTo>
                    <a:pt x="119" y="278"/>
                  </a:lnTo>
                  <a:lnTo>
                    <a:pt x="130" y="266"/>
                  </a:lnTo>
                  <a:lnTo>
                    <a:pt x="135" y="250"/>
                  </a:lnTo>
                  <a:lnTo>
                    <a:pt x="136" y="232"/>
                  </a:lnTo>
                  <a:lnTo>
                    <a:pt x="140" y="216"/>
                  </a:lnTo>
                  <a:lnTo>
                    <a:pt x="145" y="201"/>
                  </a:lnTo>
                  <a:lnTo>
                    <a:pt x="154" y="187"/>
                  </a:lnTo>
                  <a:lnTo>
                    <a:pt x="163" y="177"/>
                  </a:lnTo>
                  <a:lnTo>
                    <a:pt x="175" y="170"/>
                  </a:lnTo>
                  <a:lnTo>
                    <a:pt x="190" y="167"/>
                  </a:lnTo>
                  <a:lnTo>
                    <a:pt x="206" y="168"/>
                  </a:lnTo>
                  <a:lnTo>
                    <a:pt x="224" y="170"/>
                  </a:lnTo>
                  <a:lnTo>
                    <a:pt x="239" y="168"/>
                  </a:lnTo>
                  <a:lnTo>
                    <a:pt x="250" y="163"/>
                  </a:lnTo>
                  <a:lnTo>
                    <a:pt x="261" y="155"/>
                  </a:lnTo>
                  <a:lnTo>
                    <a:pt x="269" y="145"/>
                  </a:lnTo>
                  <a:lnTo>
                    <a:pt x="274" y="131"/>
                  </a:lnTo>
                  <a:lnTo>
                    <a:pt x="278" y="116"/>
                  </a:lnTo>
                  <a:lnTo>
                    <a:pt x="279" y="98"/>
                  </a:lnTo>
                  <a:lnTo>
                    <a:pt x="280" y="80"/>
                  </a:lnTo>
                  <a:lnTo>
                    <a:pt x="281" y="64"/>
                  </a:lnTo>
                  <a:lnTo>
                    <a:pt x="286" y="53"/>
                  </a:lnTo>
                  <a:lnTo>
                    <a:pt x="291" y="43"/>
                  </a:lnTo>
                  <a:lnTo>
                    <a:pt x="297" y="38"/>
                  </a:lnTo>
                  <a:lnTo>
                    <a:pt x="306" y="35"/>
                  </a:lnTo>
                  <a:lnTo>
                    <a:pt x="316" y="37"/>
                  </a:lnTo>
                  <a:lnTo>
                    <a:pt x="327" y="42"/>
                  </a:lnTo>
                  <a:lnTo>
                    <a:pt x="338" y="47"/>
                  </a:lnTo>
                  <a:lnTo>
                    <a:pt x="344" y="46"/>
                  </a:lnTo>
                  <a:lnTo>
                    <a:pt x="345" y="41"/>
                  </a:lnTo>
                  <a:lnTo>
                    <a:pt x="344" y="33"/>
                  </a:lnTo>
                  <a:lnTo>
                    <a:pt x="340" y="25"/>
                  </a:lnTo>
                  <a:lnTo>
                    <a:pt x="334" y="16"/>
                  </a:lnTo>
                  <a:lnTo>
                    <a:pt x="327" y="8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92" name="Freeform 140"/>
            <p:cNvSpPr>
              <a:spLocks/>
            </p:cNvSpPr>
            <p:nvPr/>
          </p:nvSpPr>
          <p:spPr bwMode="auto">
            <a:xfrm>
              <a:off x="4248" y="763"/>
              <a:ext cx="31" cy="23"/>
            </a:xfrm>
            <a:custGeom>
              <a:avLst/>
              <a:gdLst>
                <a:gd name="T0" fmla="*/ 3 w 127"/>
                <a:gd name="T1" fmla="*/ 76 h 109"/>
                <a:gd name="T2" fmla="*/ 5 w 127"/>
                <a:gd name="T3" fmla="*/ 75 h 109"/>
                <a:gd name="T4" fmla="*/ 12 w 127"/>
                <a:gd name="T5" fmla="*/ 71 h 109"/>
                <a:gd name="T6" fmla="*/ 22 w 127"/>
                <a:gd name="T7" fmla="*/ 65 h 109"/>
                <a:gd name="T8" fmla="*/ 34 w 127"/>
                <a:gd name="T9" fmla="*/ 57 h 109"/>
                <a:gd name="T10" fmla="*/ 47 w 127"/>
                <a:gd name="T11" fmla="*/ 49 h 109"/>
                <a:gd name="T12" fmla="*/ 60 w 127"/>
                <a:gd name="T13" fmla="*/ 39 h 109"/>
                <a:gd name="T14" fmla="*/ 72 w 127"/>
                <a:gd name="T15" fmla="*/ 27 h 109"/>
                <a:gd name="T16" fmla="*/ 82 w 127"/>
                <a:gd name="T17" fmla="*/ 15 h 109"/>
                <a:gd name="T18" fmla="*/ 91 w 127"/>
                <a:gd name="T19" fmla="*/ 4 h 109"/>
                <a:gd name="T20" fmla="*/ 102 w 127"/>
                <a:gd name="T21" fmla="*/ 0 h 109"/>
                <a:gd name="T22" fmla="*/ 111 w 127"/>
                <a:gd name="T23" fmla="*/ 0 h 109"/>
                <a:gd name="T24" fmla="*/ 120 w 127"/>
                <a:gd name="T25" fmla="*/ 3 h 109"/>
                <a:gd name="T26" fmla="*/ 126 w 127"/>
                <a:gd name="T27" fmla="*/ 10 h 109"/>
                <a:gd name="T28" fmla="*/ 127 w 127"/>
                <a:gd name="T29" fmla="*/ 19 h 109"/>
                <a:gd name="T30" fmla="*/ 125 w 127"/>
                <a:gd name="T31" fmla="*/ 30 h 109"/>
                <a:gd name="T32" fmla="*/ 116 w 127"/>
                <a:gd name="T33" fmla="*/ 42 h 109"/>
                <a:gd name="T34" fmla="*/ 103 w 127"/>
                <a:gd name="T35" fmla="*/ 55 h 109"/>
                <a:gd name="T36" fmla="*/ 91 w 127"/>
                <a:gd name="T37" fmla="*/ 67 h 109"/>
                <a:gd name="T38" fmla="*/ 80 w 127"/>
                <a:gd name="T39" fmla="*/ 78 h 109"/>
                <a:gd name="T40" fmla="*/ 68 w 127"/>
                <a:gd name="T41" fmla="*/ 88 h 109"/>
                <a:gd name="T42" fmla="*/ 58 w 127"/>
                <a:gd name="T43" fmla="*/ 97 h 109"/>
                <a:gd name="T44" fmla="*/ 47 w 127"/>
                <a:gd name="T45" fmla="*/ 103 h 109"/>
                <a:gd name="T46" fmla="*/ 36 w 127"/>
                <a:gd name="T47" fmla="*/ 108 h 109"/>
                <a:gd name="T48" fmla="*/ 26 w 127"/>
                <a:gd name="T49" fmla="*/ 109 h 109"/>
                <a:gd name="T50" fmla="*/ 10 w 127"/>
                <a:gd name="T51" fmla="*/ 107 h 109"/>
                <a:gd name="T52" fmla="*/ 2 w 127"/>
                <a:gd name="T53" fmla="*/ 101 h 109"/>
                <a:gd name="T54" fmla="*/ 0 w 127"/>
                <a:gd name="T55" fmla="*/ 91 h 109"/>
                <a:gd name="T56" fmla="*/ 3 w 127"/>
                <a:gd name="T57" fmla="*/ 7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109">
                  <a:moveTo>
                    <a:pt x="3" y="76"/>
                  </a:moveTo>
                  <a:lnTo>
                    <a:pt x="5" y="75"/>
                  </a:lnTo>
                  <a:lnTo>
                    <a:pt x="12" y="71"/>
                  </a:lnTo>
                  <a:lnTo>
                    <a:pt x="22" y="65"/>
                  </a:lnTo>
                  <a:lnTo>
                    <a:pt x="34" y="57"/>
                  </a:lnTo>
                  <a:lnTo>
                    <a:pt x="47" y="49"/>
                  </a:lnTo>
                  <a:lnTo>
                    <a:pt x="60" y="39"/>
                  </a:lnTo>
                  <a:lnTo>
                    <a:pt x="72" y="27"/>
                  </a:lnTo>
                  <a:lnTo>
                    <a:pt x="82" y="15"/>
                  </a:lnTo>
                  <a:lnTo>
                    <a:pt x="91" y="4"/>
                  </a:lnTo>
                  <a:lnTo>
                    <a:pt x="102" y="0"/>
                  </a:lnTo>
                  <a:lnTo>
                    <a:pt x="111" y="0"/>
                  </a:lnTo>
                  <a:lnTo>
                    <a:pt x="120" y="3"/>
                  </a:lnTo>
                  <a:lnTo>
                    <a:pt x="126" y="10"/>
                  </a:lnTo>
                  <a:lnTo>
                    <a:pt x="127" y="19"/>
                  </a:lnTo>
                  <a:lnTo>
                    <a:pt x="125" y="30"/>
                  </a:lnTo>
                  <a:lnTo>
                    <a:pt x="116" y="42"/>
                  </a:lnTo>
                  <a:lnTo>
                    <a:pt x="103" y="55"/>
                  </a:lnTo>
                  <a:lnTo>
                    <a:pt x="91" y="67"/>
                  </a:lnTo>
                  <a:lnTo>
                    <a:pt x="80" y="78"/>
                  </a:lnTo>
                  <a:lnTo>
                    <a:pt x="68" y="88"/>
                  </a:lnTo>
                  <a:lnTo>
                    <a:pt x="58" y="97"/>
                  </a:lnTo>
                  <a:lnTo>
                    <a:pt x="47" y="103"/>
                  </a:lnTo>
                  <a:lnTo>
                    <a:pt x="36" y="108"/>
                  </a:lnTo>
                  <a:lnTo>
                    <a:pt x="26" y="109"/>
                  </a:lnTo>
                  <a:lnTo>
                    <a:pt x="10" y="107"/>
                  </a:lnTo>
                  <a:lnTo>
                    <a:pt x="2" y="101"/>
                  </a:lnTo>
                  <a:lnTo>
                    <a:pt x="0" y="91"/>
                  </a:lnTo>
                  <a:lnTo>
                    <a:pt x="3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93" name="Freeform 141"/>
            <p:cNvSpPr>
              <a:spLocks/>
            </p:cNvSpPr>
            <p:nvPr/>
          </p:nvSpPr>
          <p:spPr bwMode="auto">
            <a:xfrm>
              <a:off x="4262" y="774"/>
              <a:ext cx="31" cy="22"/>
            </a:xfrm>
            <a:custGeom>
              <a:avLst/>
              <a:gdLst>
                <a:gd name="T0" fmla="*/ 2 w 127"/>
                <a:gd name="T1" fmla="*/ 76 h 110"/>
                <a:gd name="T2" fmla="*/ 4 w 127"/>
                <a:gd name="T3" fmla="*/ 75 h 110"/>
                <a:gd name="T4" fmla="*/ 11 w 127"/>
                <a:gd name="T5" fmla="*/ 72 h 110"/>
                <a:gd name="T6" fmla="*/ 22 w 127"/>
                <a:gd name="T7" fmla="*/ 66 h 110"/>
                <a:gd name="T8" fmla="*/ 33 w 127"/>
                <a:gd name="T9" fmla="*/ 58 h 110"/>
                <a:gd name="T10" fmla="*/ 46 w 127"/>
                <a:gd name="T11" fmla="*/ 49 h 110"/>
                <a:gd name="T12" fmla="*/ 59 w 127"/>
                <a:gd name="T13" fmla="*/ 38 h 110"/>
                <a:gd name="T14" fmla="*/ 71 w 127"/>
                <a:gd name="T15" fmla="*/ 27 h 110"/>
                <a:gd name="T16" fmla="*/ 80 w 127"/>
                <a:gd name="T17" fmla="*/ 14 h 110"/>
                <a:gd name="T18" fmla="*/ 90 w 127"/>
                <a:gd name="T19" fmla="*/ 5 h 110"/>
                <a:gd name="T20" fmla="*/ 100 w 127"/>
                <a:gd name="T21" fmla="*/ 0 h 110"/>
                <a:gd name="T22" fmla="*/ 110 w 127"/>
                <a:gd name="T23" fmla="*/ 0 h 110"/>
                <a:gd name="T24" fmla="*/ 118 w 127"/>
                <a:gd name="T25" fmla="*/ 4 h 110"/>
                <a:gd name="T26" fmla="*/ 125 w 127"/>
                <a:gd name="T27" fmla="*/ 11 h 110"/>
                <a:gd name="T28" fmla="*/ 127 w 127"/>
                <a:gd name="T29" fmla="*/ 20 h 110"/>
                <a:gd name="T30" fmla="*/ 124 w 127"/>
                <a:gd name="T31" fmla="*/ 30 h 110"/>
                <a:gd name="T32" fmla="*/ 115 w 127"/>
                <a:gd name="T33" fmla="*/ 43 h 110"/>
                <a:gd name="T34" fmla="*/ 102 w 127"/>
                <a:gd name="T35" fmla="*/ 56 h 110"/>
                <a:gd name="T36" fmla="*/ 91 w 127"/>
                <a:gd name="T37" fmla="*/ 67 h 110"/>
                <a:gd name="T38" fmla="*/ 78 w 127"/>
                <a:gd name="T39" fmla="*/ 79 h 110"/>
                <a:gd name="T40" fmla="*/ 68 w 127"/>
                <a:gd name="T41" fmla="*/ 89 h 110"/>
                <a:gd name="T42" fmla="*/ 56 w 127"/>
                <a:gd name="T43" fmla="*/ 97 h 110"/>
                <a:gd name="T44" fmla="*/ 46 w 127"/>
                <a:gd name="T45" fmla="*/ 104 h 110"/>
                <a:gd name="T46" fmla="*/ 36 w 127"/>
                <a:gd name="T47" fmla="*/ 109 h 110"/>
                <a:gd name="T48" fmla="*/ 25 w 127"/>
                <a:gd name="T49" fmla="*/ 110 h 110"/>
                <a:gd name="T50" fmla="*/ 9 w 127"/>
                <a:gd name="T51" fmla="*/ 108 h 110"/>
                <a:gd name="T52" fmla="*/ 1 w 127"/>
                <a:gd name="T53" fmla="*/ 102 h 110"/>
                <a:gd name="T54" fmla="*/ 0 w 127"/>
                <a:gd name="T55" fmla="*/ 91 h 110"/>
                <a:gd name="T56" fmla="*/ 2 w 127"/>
                <a:gd name="T57" fmla="*/ 7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110">
                  <a:moveTo>
                    <a:pt x="2" y="76"/>
                  </a:moveTo>
                  <a:lnTo>
                    <a:pt x="4" y="75"/>
                  </a:lnTo>
                  <a:lnTo>
                    <a:pt x="11" y="72"/>
                  </a:lnTo>
                  <a:lnTo>
                    <a:pt x="22" y="66"/>
                  </a:lnTo>
                  <a:lnTo>
                    <a:pt x="33" y="58"/>
                  </a:lnTo>
                  <a:lnTo>
                    <a:pt x="46" y="49"/>
                  </a:lnTo>
                  <a:lnTo>
                    <a:pt x="59" y="38"/>
                  </a:lnTo>
                  <a:lnTo>
                    <a:pt x="71" y="27"/>
                  </a:lnTo>
                  <a:lnTo>
                    <a:pt x="80" y="14"/>
                  </a:lnTo>
                  <a:lnTo>
                    <a:pt x="90" y="5"/>
                  </a:lnTo>
                  <a:lnTo>
                    <a:pt x="100" y="0"/>
                  </a:lnTo>
                  <a:lnTo>
                    <a:pt x="110" y="0"/>
                  </a:lnTo>
                  <a:lnTo>
                    <a:pt x="118" y="4"/>
                  </a:lnTo>
                  <a:lnTo>
                    <a:pt x="125" y="11"/>
                  </a:lnTo>
                  <a:lnTo>
                    <a:pt x="127" y="20"/>
                  </a:lnTo>
                  <a:lnTo>
                    <a:pt x="124" y="30"/>
                  </a:lnTo>
                  <a:lnTo>
                    <a:pt x="115" y="43"/>
                  </a:lnTo>
                  <a:lnTo>
                    <a:pt x="102" y="56"/>
                  </a:lnTo>
                  <a:lnTo>
                    <a:pt x="91" y="67"/>
                  </a:lnTo>
                  <a:lnTo>
                    <a:pt x="78" y="79"/>
                  </a:lnTo>
                  <a:lnTo>
                    <a:pt x="68" y="89"/>
                  </a:lnTo>
                  <a:lnTo>
                    <a:pt x="56" y="97"/>
                  </a:lnTo>
                  <a:lnTo>
                    <a:pt x="46" y="104"/>
                  </a:lnTo>
                  <a:lnTo>
                    <a:pt x="36" y="109"/>
                  </a:lnTo>
                  <a:lnTo>
                    <a:pt x="25" y="110"/>
                  </a:lnTo>
                  <a:lnTo>
                    <a:pt x="9" y="108"/>
                  </a:lnTo>
                  <a:lnTo>
                    <a:pt x="1" y="102"/>
                  </a:lnTo>
                  <a:lnTo>
                    <a:pt x="0" y="91"/>
                  </a:lnTo>
                  <a:lnTo>
                    <a:pt x="2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94" name="Freeform 142"/>
            <p:cNvSpPr>
              <a:spLocks/>
            </p:cNvSpPr>
            <p:nvPr/>
          </p:nvSpPr>
          <p:spPr bwMode="auto">
            <a:xfrm>
              <a:off x="4276" y="784"/>
              <a:ext cx="30" cy="23"/>
            </a:xfrm>
            <a:custGeom>
              <a:avLst/>
              <a:gdLst>
                <a:gd name="T0" fmla="*/ 4 w 128"/>
                <a:gd name="T1" fmla="*/ 77 h 111"/>
                <a:gd name="T2" fmla="*/ 6 w 128"/>
                <a:gd name="T3" fmla="*/ 76 h 111"/>
                <a:gd name="T4" fmla="*/ 13 w 128"/>
                <a:gd name="T5" fmla="*/ 73 h 111"/>
                <a:gd name="T6" fmla="*/ 23 w 128"/>
                <a:gd name="T7" fmla="*/ 67 h 111"/>
                <a:gd name="T8" fmla="*/ 35 w 128"/>
                <a:gd name="T9" fmla="*/ 59 h 111"/>
                <a:gd name="T10" fmla="*/ 47 w 128"/>
                <a:gd name="T11" fmla="*/ 50 h 111"/>
                <a:gd name="T12" fmla="*/ 60 w 128"/>
                <a:gd name="T13" fmla="*/ 39 h 111"/>
                <a:gd name="T14" fmla="*/ 73 w 128"/>
                <a:gd name="T15" fmla="*/ 28 h 111"/>
                <a:gd name="T16" fmla="*/ 82 w 128"/>
                <a:gd name="T17" fmla="*/ 15 h 111"/>
                <a:gd name="T18" fmla="*/ 91 w 128"/>
                <a:gd name="T19" fmla="*/ 6 h 111"/>
                <a:gd name="T20" fmla="*/ 102 w 128"/>
                <a:gd name="T21" fmla="*/ 0 h 111"/>
                <a:gd name="T22" fmla="*/ 112 w 128"/>
                <a:gd name="T23" fmla="*/ 0 h 111"/>
                <a:gd name="T24" fmla="*/ 120 w 128"/>
                <a:gd name="T25" fmla="*/ 3 h 111"/>
                <a:gd name="T26" fmla="*/ 126 w 128"/>
                <a:gd name="T27" fmla="*/ 10 h 111"/>
                <a:gd name="T28" fmla="*/ 128 w 128"/>
                <a:gd name="T29" fmla="*/ 20 h 111"/>
                <a:gd name="T30" fmla="*/ 125 w 128"/>
                <a:gd name="T31" fmla="*/ 31 h 111"/>
                <a:gd name="T32" fmla="*/ 115 w 128"/>
                <a:gd name="T33" fmla="*/ 44 h 111"/>
                <a:gd name="T34" fmla="*/ 103 w 128"/>
                <a:gd name="T35" fmla="*/ 56 h 111"/>
                <a:gd name="T36" fmla="*/ 91 w 128"/>
                <a:gd name="T37" fmla="*/ 68 h 111"/>
                <a:gd name="T38" fmla="*/ 80 w 128"/>
                <a:gd name="T39" fmla="*/ 79 h 111"/>
                <a:gd name="T40" fmla="*/ 69 w 128"/>
                <a:gd name="T41" fmla="*/ 90 h 111"/>
                <a:gd name="T42" fmla="*/ 58 w 128"/>
                <a:gd name="T43" fmla="*/ 98 h 111"/>
                <a:gd name="T44" fmla="*/ 47 w 128"/>
                <a:gd name="T45" fmla="*/ 105 h 111"/>
                <a:gd name="T46" fmla="*/ 36 w 128"/>
                <a:gd name="T47" fmla="*/ 109 h 111"/>
                <a:gd name="T48" fmla="*/ 25 w 128"/>
                <a:gd name="T49" fmla="*/ 111 h 111"/>
                <a:gd name="T50" fmla="*/ 9 w 128"/>
                <a:gd name="T51" fmla="*/ 108 h 111"/>
                <a:gd name="T52" fmla="*/ 2 w 128"/>
                <a:gd name="T53" fmla="*/ 102 h 111"/>
                <a:gd name="T54" fmla="*/ 0 w 128"/>
                <a:gd name="T55" fmla="*/ 92 h 111"/>
                <a:gd name="T56" fmla="*/ 4 w 128"/>
                <a:gd name="T57" fmla="*/ 7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8" h="111">
                  <a:moveTo>
                    <a:pt x="4" y="77"/>
                  </a:moveTo>
                  <a:lnTo>
                    <a:pt x="6" y="76"/>
                  </a:lnTo>
                  <a:lnTo>
                    <a:pt x="13" y="73"/>
                  </a:lnTo>
                  <a:lnTo>
                    <a:pt x="23" y="67"/>
                  </a:lnTo>
                  <a:lnTo>
                    <a:pt x="35" y="59"/>
                  </a:lnTo>
                  <a:lnTo>
                    <a:pt x="47" y="50"/>
                  </a:lnTo>
                  <a:lnTo>
                    <a:pt x="60" y="39"/>
                  </a:lnTo>
                  <a:lnTo>
                    <a:pt x="73" y="28"/>
                  </a:lnTo>
                  <a:lnTo>
                    <a:pt x="82" y="15"/>
                  </a:lnTo>
                  <a:lnTo>
                    <a:pt x="91" y="6"/>
                  </a:lnTo>
                  <a:lnTo>
                    <a:pt x="102" y="0"/>
                  </a:lnTo>
                  <a:lnTo>
                    <a:pt x="112" y="0"/>
                  </a:lnTo>
                  <a:lnTo>
                    <a:pt x="120" y="3"/>
                  </a:lnTo>
                  <a:lnTo>
                    <a:pt x="126" y="10"/>
                  </a:lnTo>
                  <a:lnTo>
                    <a:pt x="128" y="20"/>
                  </a:lnTo>
                  <a:lnTo>
                    <a:pt x="125" y="31"/>
                  </a:lnTo>
                  <a:lnTo>
                    <a:pt x="115" y="44"/>
                  </a:lnTo>
                  <a:lnTo>
                    <a:pt x="103" y="56"/>
                  </a:lnTo>
                  <a:lnTo>
                    <a:pt x="91" y="68"/>
                  </a:lnTo>
                  <a:lnTo>
                    <a:pt x="80" y="79"/>
                  </a:lnTo>
                  <a:lnTo>
                    <a:pt x="69" y="90"/>
                  </a:lnTo>
                  <a:lnTo>
                    <a:pt x="58" y="98"/>
                  </a:lnTo>
                  <a:lnTo>
                    <a:pt x="47" y="105"/>
                  </a:lnTo>
                  <a:lnTo>
                    <a:pt x="36" y="109"/>
                  </a:lnTo>
                  <a:lnTo>
                    <a:pt x="25" y="111"/>
                  </a:lnTo>
                  <a:lnTo>
                    <a:pt x="9" y="108"/>
                  </a:lnTo>
                  <a:lnTo>
                    <a:pt x="2" y="102"/>
                  </a:lnTo>
                  <a:lnTo>
                    <a:pt x="0" y="92"/>
                  </a:lnTo>
                  <a:lnTo>
                    <a:pt x="4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9295" name="Picture 143" descr="square_kno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538" y="5803900"/>
            <a:ext cx="611187" cy="406400"/>
          </a:xfrm>
          <a:prstGeom prst="rect">
            <a:avLst/>
          </a:prstGeom>
          <a:noFill/>
          <a:effectLst>
            <a:outerShdw blurRad="63500" dist="107763" dir="81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296" name="AutoShape 144"/>
          <p:cNvSpPr>
            <a:spLocks noChangeArrowheads="1"/>
          </p:cNvSpPr>
          <p:nvPr/>
        </p:nvSpPr>
        <p:spPr bwMode="auto">
          <a:xfrm>
            <a:off x="1843088" y="5926138"/>
            <a:ext cx="407987" cy="298450"/>
          </a:xfrm>
          <a:prstGeom prst="rightArrow">
            <a:avLst>
              <a:gd name="adj1" fmla="val 50000"/>
              <a:gd name="adj2" fmla="val 74680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97" name="AutoShape 145"/>
          <p:cNvSpPr>
            <a:spLocks noChangeArrowheads="1"/>
          </p:cNvSpPr>
          <p:nvPr/>
        </p:nvSpPr>
        <p:spPr bwMode="auto">
          <a:xfrm>
            <a:off x="3309938" y="5926138"/>
            <a:ext cx="406400" cy="298450"/>
          </a:xfrm>
          <a:prstGeom prst="rightArrow">
            <a:avLst>
              <a:gd name="adj1" fmla="val 50000"/>
              <a:gd name="adj2" fmla="val 74389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99" name="AutoShape 147"/>
          <p:cNvSpPr>
            <a:spLocks noChangeArrowheads="1"/>
          </p:cNvSpPr>
          <p:nvPr/>
        </p:nvSpPr>
        <p:spPr bwMode="auto">
          <a:xfrm>
            <a:off x="8077200" y="2895600"/>
            <a:ext cx="838200" cy="571500"/>
          </a:xfrm>
          <a:prstGeom prst="rightArrow">
            <a:avLst>
              <a:gd name="adj1" fmla="val 50000"/>
              <a:gd name="adj2" fmla="val 80123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300" name="AutoShape 148"/>
          <p:cNvSpPr>
            <a:spLocks noChangeArrowheads="1"/>
          </p:cNvSpPr>
          <p:nvPr/>
        </p:nvSpPr>
        <p:spPr bwMode="auto">
          <a:xfrm>
            <a:off x="8077200" y="4343400"/>
            <a:ext cx="838200" cy="571500"/>
          </a:xfrm>
          <a:prstGeom prst="rightArrow">
            <a:avLst>
              <a:gd name="adj1" fmla="val 50000"/>
              <a:gd name="adj2" fmla="val 80123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301" name="AutoShape 149"/>
          <p:cNvSpPr>
            <a:spLocks noChangeArrowheads="1"/>
          </p:cNvSpPr>
          <p:nvPr/>
        </p:nvSpPr>
        <p:spPr bwMode="auto">
          <a:xfrm>
            <a:off x="8077200" y="5791200"/>
            <a:ext cx="838200" cy="571500"/>
          </a:xfrm>
          <a:prstGeom prst="rightArrow">
            <a:avLst>
              <a:gd name="adj1" fmla="val 50000"/>
              <a:gd name="adj2" fmla="val 80123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302" name="Group 150"/>
          <p:cNvGrpSpPr>
            <a:grpSpLocks/>
          </p:cNvGrpSpPr>
          <p:nvPr/>
        </p:nvGrpSpPr>
        <p:grpSpPr bwMode="auto">
          <a:xfrm>
            <a:off x="5257800" y="1257300"/>
            <a:ext cx="990600" cy="5181600"/>
            <a:chOff x="4464" y="576"/>
            <a:chExt cx="624" cy="3264"/>
          </a:xfrm>
        </p:grpSpPr>
        <p:grpSp>
          <p:nvGrpSpPr>
            <p:cNvPr id="49303" name="Group 151"/>
            <p:cNvGrpSpPr>
              <a:grpSpLocks/>
            </p:cNvGrpSpPr>
            <p:nvPr/>
          </p:nvGrpSpPr>
          <p:grpSpPr bwMode="auto">
            <a:xfrm>
              <a:off x="4464" y="576"/>
              <a:ext cx="624" cy="480"/>
              <a:chOff x="4032" y="480"/>
              <a:chExt cx="768" cy="576"/>
            </a:xfrm>
          </p:grpSpPr>
          <p:sp>
            <p:nvSpPr>
              <p:cNvPr id="49304" name="Freeform 152"/>
              <p:cNvSpPr>
                <a:spLocks/>
              </p:cNvSpPr>
              <p:nvPr/>
            </p:nvSpPr>
            <p:spPr bwMode="auto">
              <a:xfrm>
                <a:off x="4032" y="480"/>
                <a:ext cx="768" cy="576"/>
              </a:xfrm>
              <a:custGeom>
                <a:avLst/>
                <a:gdLst>
                  <a:gd name="T0" fmla="*/ 0 w 768"/>
                  <a:gd name="T1" fmla="*/ 0 h 576"/>
                  <a:gd name="T2" fmla="*/ 768 w 768"/>
                  <a:gd name="T3" fmla="*/ 0 h 576"/>
                  <a:gd name="T4" fmla="*/ 768 w 768"/>
                  <a:gd name="T5" fmla="*/ 576 h 576"/>
                  <a:gd name="T6" fmla="*/ 0 w 768"/>
                  <a:gd name="T7" fmla="*/ 576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8" h="576">
                    <a:moveTo>
                      <a:pt x="0" y="0"/>
                    </a:moveTo>
                    <a:lnTo>
                      <a:pt x="768" y="0"/>
                    </a:lnTo>
                    <a:lnTo>
                      <a:pt x="768" y="576"/>
                    </a:lnTo>
                    <a:lnTo>
                      <a:pt x="0" y="576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0" scaled="1"/>
              </a:gra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05" name="Line 153"/>
              <p:cNvSpPr>
                <a:spLocks noChangeShapeType="1"/>
              </p:cNvSpPr>
              <p:nvPr/>
            </p:nvSpPr>
            <p:spPr bwMode="auto">
              <a:xfrm>
                <a:off x="4560" y="624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306" name="Group 154"/>
            <p:cNvGrpSpPr>
              <a:grpSpLocks/>
            </p:cNvGrpSpPr>
            <p:nvPr/>
          </p:nvGrpSpPr>
          <p:grpSpPr bwMode="auto">
            <a:xfrm>
              <a:off x="4464" y="1536"/>
              <a:ext cx="624" cy="480"/>
              <a:chOff x="4032" y="480"/>
              <a:chExt cx="768" cy="576"/>
            </a:xfrm>
          </p:grpSpPr>
          <p:sp>
            <p:nvSpPr>
              <p:cNvPr id="49307" name="Freeform 155"/>
              <p:cNvSpPr>
                <a:spLocks/>
              </p:cNvSpPr>
              <p:nvPr/>
            </p:nvSpPr>
            <p:spPr bwMode="auto">
              <a:xfrm>
                <a:off x="4032" y="480"/>
                <a:ext cx="768" cy="576"/>
              </a:xfrm>
              <a:custGeom>
                <a:avLst/>
                <a:gdLst>
                  <a:gd name="T0" fmla="*/ 0 w 768"/>
                  <a:gd name="T1" fmla="*/ 0 h 576"/>
                  <a:gd name="T2" fmla="*/ 768 w 768"/>
                  <a:gd name="T3" fmla="*/ 0 h 576"/>
                  <a:gd name="T4" fmla="*/ 768 w 768"/>
                  <a:gd name="T5" fmla="*/ 576 h 576"/>
                  <a:gd name="T6" fmla="*/ 0 w 768"/>
                  <a:gd name="T7" fmla="*/ 576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8" h="576">
                    <a:moveTo>
                      <a:pt x="0" y="0"/>
                    </a:moveTo>
                    <a:lnTo>
                      <a:pt x="768" y="0"/>
                    </a:lnTo>
                    <a:lnTo>
                      <a:pt x="768" y="576"/>
                    </a:lnTo>
                    <a:lnTo>
                      <a:pt x="0" y="576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0" scaled="1"/>
              </a:gra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08" name="Line 156"/>
              <p:cNvSpPr>
                <a:spLocks noChangeShapeType="1"/>
              </p:cNvSpPr>
              <p:nvPr/>
            </p:nvSpPr>
            <p:spPr bwMode="auto">
              <a:xfrm>
                <a:off x="4560" y="624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309" name="Group 157"/>
            <p:cNvGrpSpPr>
              <a:grpSpLocks/>
            </p:cNvGrpSpPr>
            <p:nvPr/>
          </p:nvGrpSpPr>
          <p:grpSpPr bwMode="auto">
            <a:xfrm>
              <a:off x="4464" y="2448"/>
              <a:ext cx="624" cy="480"/>
              <a:chOff x="4032" y="480"/>
              <a:chExt cx="768" cy="576"/>
            </a:xfrm>
          </p:grpSpPr>
          <p:sp>
            <p:nvSpPr>
              <p:cNvPr id="49310" name="Freeform 158"/>
              <p:cNvSpPr>
                <a:spLocks/>
              </p:cNvSpPr>
              <p:nvPr/>
            </p:nvSpPr>
            <p:spPr bwMode="auto">
              <a:xfrm>
                <a:off x="4032" y="480"/>
                <a:ext cx="768" cy="576"/>
              </a:xfrm>
              <a:custGeom>
                <a:avLst/>
                <a:gdLst>
                  <a:gd name="T0" fmla="*/ 0 w 768"/>
                  <a:gd name="T1" fmla="*/ 0 h 576"/>
                  <a:gd name="T2" fmla="*/ 768 w 768"/>
                  <a:gd name="T3" fmla="*/ 0 h 576"/>
                  <a:gd name="T4" fmla="*/ 768 w 768"/>
                  <a:gd name="T5" fmla="*/ 576 h 576"/>
                  <a:gd name="T6" fmla="*/ 0 w 768"/>
                  <a:gd name="T7" fmla="*/ 576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8" h="576">
                    <a:moveTo>
                      <a:pt x="0" y="0"/>
                    </a:moveTo>
                    <a:lnTo>
                      <a:pt x="768" y="0"/>
                    </a:lnTo>
                    <a:lnTo>
                      <a:pt x="768" y="576"/>
                    </a:lnTo>
                    <a:lnTo>
                      <a:pt x="0" y="576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0" scaled="1"/>
              </a:gra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11" name="Line 159"/>
              <p:cNvSpPr>
                <a:spLocks noChangeShapeType="1"/>
              </p:cNvSpPr>
              <p:nvPr/>
            </p:nvSpPr>
            <p:spPr bwMode="auto">
              <a:xfrm>
                <a:off x="4560" y="624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312" name="Group 160"/>
            <p:cNvGrpSpPr>
              <a:grpSpLocks/>
            </p:cNvGrpSpPr>
            <p:nvPr/>
          </p:nvGrpSpPr>
          <p:grpSpPr bwMode="auto">
            <a:xfrm>
              <a:off x="4464" y="3360"/>
              <a:ext cx="624" cy="480"/>
              <a:chOff x="4032" y="480"/>
              <a:chExt cx="768" cy="576"/>
            </a:xfrm>
          </p:grpSpPr>
          <p:sp>
            <p:nvSpPr>
              <p:cNvPr id="49313" name="Freeform 161"/>
              <p:cNvSpPr>
                <a:spLocks/>
              </p:cNvSpPr>
              <p:nvPr/>
            </p:nvSpPr>
            <p:spPr bwMode="auto">
              <a:xfrm>
                <a:off x="4032" y="480"/>
                <a:ext cx="768" cy="576"/>
              </a:xfrm>
              <a:custGeom>
                <a:avLst/>
                <a:gdLst>
                  <a:gd name="T0" fmla="*/ 0 w 768"/>
                  <a:gd name="T1" fmla="*/ 0 h 576"/>
                  <a:gd name="T2" fmla="*/ 768 w 768"/>
                  <a:gd name="T3" fmla="*/ 0 h 576"/>
                  <a:gd name="T4" fmla="*/ 768 w 768"/>
                  <a:gd name="T5" fmla="*/ 576 h 576"/>
                  <a:gd name="T6" fmla="*/ 0 w 768"/>
                  <a:gd name="T7" fmla="*/ 576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8" h="576">
                    <a:moveTo>
                      <a:pt x="0" y="0"/>
                    </a:moveTo>
                    <a:lnTo>
                      <a:pt x="768" y="0"/>
                    </a:lnTo>
                    <a:lnTo>
                      <a:pt x="768" y="576"/>
                    </a:lnTo>
                    <a:lnTo>
                      <a:pt x="0" y="576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0" scaled="1"/>
              </a:gra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14" name="Line 162"/>
              <p:cNvSpPr>
                <a:spLocks noChangeShapeType="1"/>
              </p:cNvSpPr>
              <p:nvPr/>
            </p:nvSpPr>
            <p:spPr bwMode="auto">
              <a:xfrm>
                <a:off x="4560" y="624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9315" name="Rectangle 163"/>
          <p:cNvSpPr>
            <a:spLocks noChangeArrowheads="1"/>
          </p:cNvSpPr>
          <p:nvPr/>
        </p:nvSpPr>
        <p:spPr bwMode="auto">
          <a:xfrm>
            <a:off x="0" y="1257300"/>
            <a:ext cx="381000" cy="76200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blurRad="63500" dist="107763" dir="81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319" name="Rectangle 167"/>
          <p:cNvSpPr>
            <a:spLocks noChangeArrowheads="1"/>
          </p:cNvSpPr>
          <p:nvPr/>
        </p:nvSpPr>
        <p:spPr bwMode="auto">
          <a:xfrm>
            <a:off x="0" y="2705100"/>
            <a:ext cx="381000" cy="76200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blurRad="63500" dist="107763" dir="81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320" name="Rectangle 168"/>
          <p:cNvSpPr>
            <a:spLocks noChangeArrowheads="1"/>
          </p:cNvSpPr>
          <p:nvPr/>
        </p:nvSpPr>
        <p:spPr bwMode="auto">
          <a:xfrm>
            <a:off x="0" y="4229100"/>
            <a:ext cx="381000" cy="76200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blurRad="63500" dist="107763" dir="81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321" name="Rectangle 169"/>
          <p:cNvSpPr>
            <a:spLocks noChangeArrowheads="1"/>
          </p:cNvSpPr>
          <p:nvPr/>
        </p:nvSpPr>
        <p:spPr bwMode="auto">
          <a:xfrm>
            <a:off x="0" y="5676900"/>
            <a:ext cx="381000" cy="762000"/>
          </a:xfrm>
          <a:prstGeom prst="rect">
            <a:avLst/>
          </a:prstGeom>
          <a:gradFill rotWithShape="1">
            <a:gsLst>
              <a:gs pos="0">
                <a:srgbClr val="F75615">
                  <a:gamma/>
                  <a:shade val="46275"/>
                  <a:invGamma/>
                </a:srgbClr>
              </a:gs>
              <a:gs pos="50000">
                <a:srgbClr val="F75615"/>
              </a:gs>
              <a:gs pos="100000">
                <a:srgbClr val="F75615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blurRad="63500" dist="107763" dir="81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324" name="Group 172"/>
          <p:cNvGrpSpPr>
            <a:grpSpLocks/>
          </p:cNvGrpSpPr>
          <p:nvPr/>
        </p:nvGrpSpPr>
        <p:grpSpPr bwMode="auto">
          <a:xfrm>
            <a:off x="4267200" y="2705100"/>
            <a:ext cx="1066800" cy="838200"/>
            <a:chOff x="2688" y="1488"/>
            <a:chExt cx="672" cy="528"/>
          </a:xfrm>
        </p:grpSpPr>
        <p:sp>
          <p:nvSpPr>
            <p:cNvPr id="49236" name="AutoShape 84"/>
            <p:cNvSpPr>
              <a:spLocks noChangeArrowheads="1"/>
            </p:cNvSpPr>
            <p:nvPr/>
          </p:nvSpPr>
          <p:spPr bwMode="auto">
            <a:xfrm>
              <a:off x="3024" y="1655"/>
              <a:ext cx="256" cy="188"/>
            </a:xfrm>
            <a:prstGeom prst="rightArrow">
              <a:avLst>
                <a:gd name="adj1" fmla="val 50000"/>
                <a:gd name="adj2" fmla="val 74389"/>
              </a:avLst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22" name="AutoShape 170"/>
            <p:cNvSpPr>
              <a:spLocks noChangeArrowheads="1"/>
            </p:cNvSpPr>
            <p:nvPr/>
          </p:nvSpPr>
          <p:spPr bwMode="auto">
            <a:xfrm>
              <a:off x="2688" y="1488"/>
              <a:ext cx="672" cy="528"/>
            </a:xfrm>
            <a:prstGeom prst="rightArrow">
              <a:avLst>
                <a:gd name="adj1" fmla="val 50000"/>
                <a:gd name="adj2" fmla="val 31818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23" name="Text Box 171"/>
            <p:cNvSpPr txBox="1">
              <a:spLocks noChangeArrowheads="1"/>
            </p:cNvSpPr>
            <p:nvPr/>
          </p:nvSpPr>
          <p:spPr bwMode="auto">
            <a:xfrm>
              <a:off x="2688" y="1632"/>
              <a:ext cx="52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1 x </a:t>
              </a:r>
              <a:r>
                <a:rPr lang="en-US" i="1"/>
                <a:t>R</a:t>
              </a:r>
            </a:p>
          </p:txBody>
        </p:sp>
      </p:grpSp>
      <p:sp>
        <p:nvSpPr>
          <p:cNvPr id="49327" name="AutoShape 175"/>
          <p:cNvSpPr>
            <a:spLocks noChangeArrowheads="1"/>
          </p:cNvSpPr>
          <p:nvPr/>
        </p:nvSpPr>
        <p:spPr bwMode="auto">
          <a:xfrm>
            <a:off x="6019800" y="6248400"/>
            <a:ext cx="2286000" cy="5334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dirty="0" smtClean="0">
                <a:latin typeface="+mn-lt"/>
              </a:rPr>
              <a:t>Fabric Scheduler</a:t>
            </a:r>
            <a:endParaRPr lang="en-US" sz="1800" dirty="0">
              <a:latin typeface="+mn-lt"/>
            </a:endParaRPr>
          </a:p>
        </p:txBody>
      </p:sp>
      <p:sp>
        <p:nvSpPr>
          <p:cNvPr id="174" name="Rectangle 170"/>
          <p:cNvSpPr txBox="1">
            <a:spLocks noChangeArrowheads="1"/>
          </p:cNvSpPr>
          <p:nvPr/>
        </p:nvSpPr>
        <p:spPr>
          <a:xfrm>
            <a:off x="152400" y="152400"/>
            <a:ext cx="91440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dirty="0" smtClean="0"/>
              <a:t>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Gen. Router: Switched Interconnects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4563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62917 1.11111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9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5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62917 1.11111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49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58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62917 1.11111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9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58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62917 1.11111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49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917 1.85185E-6 L 0.68195 1.85185E-6 L 0.8625 0.21111 L 0.9625 0.21111 " pathEditMode="relative" ptsTypes="AAAA">
                                      <p:cBhvr>
                                        <p:cTn id="16" dur="500" fill="hold"/>
                                        <p:tgtEl>
                                          <p:spTgt spid="49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4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917 0 L 0.68195 0 L 0.8625 -0.0037 L 0.96111 -0.00185 " pathEditMode="relative" rAng="0" ptsTypes="AAAA">
                                      <p:cBhvr>
                                        <p:cTn id="19" dur="500" fill="hold"/>
                                        <p:tgtEl>
                                          <p:spTgt spid="49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97" y="-18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4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917 -2.22222E-6 L 0.68195 -2.22222E-6 L 0.86111 -0.22037 L 0.9625 -0.22222 " pathEditMode="relative" rAng="0" ptsTypes="AAAA">
                                      <p:cBhvr>
                                        <p:cTn id="22" dur="500" fill="hold"/>
                                        <p:tgtEl>
                                          <p:spTgt spid="49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-1111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4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917 -3.33333E-6 L 0.68195 -3.33333E-6 L 0.86111 -0.43518 L 0.9625 -0.43518 " pathEditMode="relative" rAng="0" ptsTypes="AAAA">
                                      <p:cBhvr>
                                        <p:cTn id="25" dur="500" fill="hold"/>
                                        <p:tgtEl>
                                          <p:spTgt spid="49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-2175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pTgt spid="4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9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15" grpId="0" animBg="1"/>
      <p:bldP spid="49315" grpId="1" animBg="1"/>
      <p:bldP spid="49319" grpId="0" animBg="1"/>
      <p:bldP spid="49319" grpId="1" animBg="1"/>
      <p:bldP spid="49320" grpId="0" animBg="1"/>
      <p:bldP spid="49320" grpId="1" animBg="1"/>
      <p:bldP spid="49321" grpId="0" animBg="1"/>
      <p:bldP spid="49321" grpId="1" animBg="1"/>
      <p:bldP spid="49327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117316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Reality is more complicated</a:t>
            </a:r>
            <a:endParaRPr lang="en-US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2100263"/>
            <a:ext cx="8686800" cy="36147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Commercial (high-speed) routers use</a:t>
            </a:r>
          </a:p>
          <a:p>
            <a:pPr lvl="1"/>
            <a:r>
              <a:rPr lang="en-US" dirty="0" smtClean="0"/>
              <a:t>combination of input and output queuing </a:t>
            </a:r>
          </a:p>
          <a:p>
            <a:pPr lvl="1"/>
            <a:r>
              <a:rPr lang="en-US" dirty="0" smtClean="0"/>
              <a:t>complex multi-stage switching topologies (Clos, Benes) </a:t>
            </a:r>
          </a:p>
          <a:p>
            <a:pPr lvl="1"/>
            <a:r>
              <a:rPr lang="en-US" dirty="0" smtClean="0"/>
              <a:t>distributed, multi-stage schedulers (for scalability)</a:t>
            </a:r>
          </a:p>
          <a:p>
            <a:endParaRPr lang="en-US" dirty="0"/>
          </a:p>
          <a:p>
            <a:r>
              <a:rPr lang="en-US" dirty="0" smtClean="0"/>
              <a:t>We’ll consider one simpler context</a:t>
            </a:r>
          </a:p>
          <a:p>
            <a:pPr lvl="1"/>
            <a:r>
              <a:rPr lang="en-US" dirty="0" smtClean="0"/>
              <a:t>de-facto architecture for a long time and still used in lower-speed routers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1900" y="1371600"/>
            <a:ext cx="2679700" cy="138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504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33937"/>
          </a:xfrm>
        </p:spPr>
        <p:txBody>
          <a:bodyPr>
            <a:normAutofit/>
          </a:bodyPr>
          <a:lstStyle/>
          <a:p>
            <a:r>
              <a:rPr lang="en-US" dirty="0" smtClean="0"/>
              <a:t>Crossbar fabric</a:t>
            </a:r>
          </a:p>
          <a:p>
            <a:r>
              <a:rPr lang="en-US" dirty="0" smtClean="0"/>
              <a:t>Centralized scheduler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895600" y="3276600"/>
            <a:ext cx="3073400" cy="2903220"/>
            <a:chOff x="4876800" y="2730500"/>
            <a:chExt cx="1524000" cy="1524000"/>
          </a:xfrm>
        </p:grpSpPr>
        <p:sp>
          <p:nvSpPr>
            <p:cNvPr id="29" name="Rectangle 149"/>
            <p:cNvSpPr>
              <a:spLocks noChangeArrowheads="1"/>
            </p:cNvSpPr>
            <p:nvPr/>
          </p:nvSpPr>
          <p:spPr bwMode="auto">
            <a:xfrm>
              <a:off x="4876800" y="2730500"/>
              <a:ext cx="1524000" cy="1524000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0" name="Group 150"/>
            <p:cNvGrpSpPr>
              <a:grpSpLocks/>
            </p:cNvGrpSpPr>
            <p:nvPr/>
          </p:nvGrpSpPr>
          <p:grpSpPr bwMode="auto">
            <a:xfrm>
              <a:off x="5410200" y="2882900"/>
              <a:ext cx="457200" cy="1219200"/>
              <a:chOff x="2736" y="1824"/>
              <a:chExt cx="288" cy="768"/>
            </a:xfrm>
          </p:grpSpPr>
          <p:sp>
            <p:nvSpPr>
              <p:cNvPr id="36" name="Line 151"/>
              <p:cNvSpPr>
                <a:spLocks noChangeShapeType="1"/>
              </p:cNvSpPr>
              <p:nvPr/>
            </p:nvSpPr>
            <p:spPr bwMode="auto">
              <a:xfrm>
                <a:off x="2736" y="1824"/>
                <a:ext cx="0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152"/>
              <p:cNvSpPr>
                <a:spLocks noChangeShapeType="1"/>
              </p:cNvSpPr>
              <p:nvPr/>
            </p:nvSpPr>
            <p:spPr bwMode="auto">
              <a:xfrm>
                <a:off x="2832" y="1824"/>
                <a:ext cx="0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153"/>
              <p:cNvSpPr>
                <a:spLocks noChangeShapeType="1"/>
              </p:cNvSpPr>
              <p:nvPr/>
            </p:nvSpPr>
            <p:spPr bwMode="auto">
              <a:xfrm>
                <a:off x="2928" y="1824"/>
                <a:ext cx="0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154"/>
              <p:cNvSpPr>
                <a:spLocks noChangeShapeType="1"/>
              </p:cNvSpPr>
              <p:nvPr/>
            </p:nvSpPr>
            <p:spPr bwMode="auto">
              <a:xfrm>
                <a:off x="3024" y="1824"/>
                <a:ext cx="0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31" name="Group 155"/>
            <p:cNvGrpSpPr>
              <a:grpSpLocks/>
            </p:cNvGrpSpPr>
            <p:nvPr/>
          </p:nvGrpSpPr>
          <p:grpSpPr bwMode="auto">
            <a:xfrm rot="-5400000">
              <a:off x="5410200" y="2882900"/>
              <a:ext cx="457200" cy="1219200"/>
              <a:chOff x="2736" y="1824"/>
              <a:chExt cx="288" cy="768"/>
            </a:xfrm>
          </p:grpSpPr>
          <p:sp>
            <p:nvSpPr>
              <p:cNvPr id="32" name="Line 156"/>
              <p:cNvSpPr>
                <a:spLocks noChangeShapeType="1"/>
              </p:cNvSpPr>
              <p:nvPr/>
            </p:nvSpPr>
            <p:spPr bwMode="auto">
              <a:xfrm>
                <a:off x="2736" y="1822"/>
                <a:ext cx="0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157"/>
              <p:cNvSpPr>
                <a:spLocks noChangeShapeType="1"/>
              </p:cNvSpPr>
              <p:nvPr/>
            </p:nvSpPr>
            <p:spPr bwMode="auto">
              <a:xfrm>
                <a:off x="2832" y="1822"/>
                <a:ext cx="0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158"/>
              <p:cNvSpPr>
                <a:spLocks noChangeShapeType="1"/>
              </p:cNvSpPr>
              <p:nvPr/>
            </p:nvSpPr>
            <p:spPr bwMode="auto">
              <a:xfrm>
                <a:off x="2930" y="1824"/>
                <a:ext cx="0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159"/>
              <p:cNvSpPr>
                <a:spLocks noChangeShapeType="1"/>
              </p:cNvSpPr>
              <p:nvPr/>
            </p:nvSpPr>
            <p:spPr bwMode="auto">
              <a:xfrm>
                <a:off x="3026" y="1824"/>
                <a:ext cx="0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711379" y="4242137"/>
            <a:ext cx="11080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</a:t>
            </a:r>
            <a:br>
              <a:rPr lang="en-US" dirty="0" smtClean="0"/>
            </a:br>
            <a:r>
              <a:rPr lang="en-US" dirty="0" smtClean="0"/>
              <a:t>ports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06779" y="6229290"/>
            <a:ext cx="2784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Output ports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886200" y="4191000"/>
            <a:ext cx="1066800" cy="1066800"/>
            <a:chOff x="3886200" y="4191000"/>
            <a:chExt cx="1066800" cy="1066800"/>
          </a:xfrm>
        </p:grpSpPr>
        <p:sp>
          <p:nvSpPr>
            <p:cNvPr id="5" name="Oval 4"/>
            <p:cNvSpPr/>
            <p:nvPr/>
          </p:nvSpPr>
          <p:spPr bwMode="auto">
            <a:xfrm>
              <a:off x="4191000" y="4191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886200" y="44958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4800600" y="48006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4495800" y="51054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7589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Scheduling</a:t>
            </a:r>
            <a:endParaRPr lang="en-US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5100" y="1968500"/>
            <a:ext cx="92075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Goal: </a:t>
            </a:r>
            <a:r>
              <a:rPr lang="en-US" sz="2400" dirty="0"/>
              <a:t>r</a:t>
            </a:r>
            <a:r>
              <a:rPr lang="en-US" sz="2400" dirty="0" smtClean="0"/>
              <a:t>un links at full capacity, fairness across inputs</a:t>
            </a:r>
          </a:p>
          <a:p>
            <a:r>
              <a:rPr lang="en-US" sz="2400" dirty="0" smtClean="0"/>
              <a:t>Scheduling formulated as finding a matching on a bipartite graph</a:t>
            </a:r>
          </a:p>
          <a:p>
            <a:endParaRPr lang="en-US" sz="2400" dirty="0" smtClean="0"/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Practical solutions look for a </a:t>
            </a:r>
            <a:r>
              <a:rPr lang="en-US" sz="2400" dirty="0">
                <a:solidFill>
                  <a:srgbClr val="000000"/>
                </a:solidFill>
              </a:rPr>
              <a:t>good </a:t>
            </a:r>
            <a:r>
              <a:rPr lang="en-US" sz="2400" b="1" dirty="0">
                <a:solidFill>
                  <a:srgbClr val="000000"/>
                </a:solidFill>
              </a:rPr>
              <a:t>maximal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matching (fast) </a:t>
            </a:r>
            <a:endParaRPr lang="en-US" sz="2400" dirty="0">
              <a:solidFill>
                <a:srgbClr val="000000"/>
              </a:solidFill>
            </a:endParaRPr>
          </a:p>
          <a:p>
            <a:pPr lvl="1"/>
            <a:endParaRPr lang="en-US" dirty="0" smtClean="0"/>
          </a:p>
          <a:p>
            <a:pPr lvl="2"/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endParaRPr lang="en-US" sz="2400" dirty="0" smtClean="0"/>
          </a:p>
          <a:p>
            <a:pPr lvl="1"/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7162800" y="228600"/>
            <a:ext cx="1371600" cy="1371600"/>
            <a:chOff x="4876800" y="2730500"/>
            <a:chExt cx="1524000" cy="1524000"/>
          </a:xfrm>
        </p:grpSpPr>
        <p:sp>
          <p:nvSpPr>
            <p:cNvPr id="5" name="Rectangle 149"/>
            <p:cNvSpPr>
              <a:spLocks noChangeArrowheads="1"/>
            </p:cNvSpPr>
            <p:nvPr/>
          </p:nvSpPr>
          <p:spPr bwMode="auto">
            <a:xfrm>
              <a:off x="4876800" y="2730500"/>
              <a:ext cx="1524000" cy="1524000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6" name="Group 150"/>
            <p:cNvGrpSpPr>
              <a:grpSpLocks/>
            </p:cNvGrpSpPr>
            <p:nvPr/>
          </p:nvGrpSpPr>
          <p:grpSpPr bwMode="auto">
            <a:xfrm>
              <a:off x="5410200" y="2882900"/>
              <a:ext cx="457200" cy="1219200"/>
              <a:chOff x="2736" y="1824"/>
              <a:chExt cx="288" cy="768"/>
            </a:xfrm>
          </p:grpSpPr>
          <p:sp>
            <p:nvSpPr>
              <p:cNvPr id="7" name="Line 151"/>
              <p:cNvSpPr>
                <a:spLocks noChangeShapeType="1"/>
              </p:cNvSpPr>
              <p:nvPr/>
            </p:nvSpPr>
            <p:spPr bwMode="auto">
              <a:xfrm>
                <a:off x="2736" y="1824"/>
                <a:ext cx="0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" name="Line 152"/>
              <p:cNvSpPr>
                <a:spLocks noChangeShapeType="1"/>
              </p:cNvSpPr>
              <p:nvPr/>
            </p:nvSpPr>
            <p:spPr bwMode="auto">
              <a:xfrm>
                <a:off x="2832" y="1824"/>
                <a:ext cx="0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" name="Line 153"/>
              <p:cNvSpPr>
                <a:spLocks noChangeShapeType="1"/>
              </p:cNvSpPr>
              <p:nvPr/>
            </p:nvSpPr>
            <p:spPr bwMode="auto">
              <a:xfrm>
                <a:off x="2928" y="1824"/>
                <a:ext cx="0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" name="Line 154"/>
              <p:cNvSpPr>
                <a:spLocks noChangeShapeType="1"/>
              </p:cNvSpPr>
              <p:nvPr/>
            </p:nvSpPr>
            <p:spPr bwMode="auto">
              <a:xfrm>
                <a:off x="3024" y="1824"/>
                <a:ext cx="0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1" name="Group 155"/>
            <p:cNvGrpSpPr>
              <a:grpSpLocks/>
            </p:cNvGrpSpPr>
            <p:nvPr/>
          </p:nvGrpSpPr>
          <p:grpSpPr bwMode="auto">
            <a:xfrm rot="-5400000">
              <a:off x="5410200" y="2882900"/>
              <a:ext cx="457200" cy="1219200"/>
              <a:chOff x="2736" y="1824"/>
              <a:chExt cx="288" cy="768"/>
            </a:xfrm>
          </p:grpSpPr>
          <p:sp>
            <p:nvSpPr>
              <p:cNvPr id="12" name="Line 156"/>
              <p:cNvSpPr>
                <a:spLocks noChangeShapeType="1"/>
              </p:cNvSpPr>
              <p:nvPr/>
            </p:nvSpPr>
            <p:spPr bwMode="auto">
              <a:xfrm>
                <a:off x="2736" y="1822"/>
                <a:ext cx="0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3" name="Line 157"/>
              <p:cNvSpPr>
                <a:spLocks noChangeShapeType="1"/>
              </p:cNvSpPr>
              <p:nvPr/>
            </p:nvSpPr>
            <p:spPr bwMode="auto">
              <a:xfrm>
                <a:off x="2832" y="1822"/>
                <a:ext cx="0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" name="Line 158"/>
              <p:cNvSpPr>
                <a:spLocks noChangeShapeType="1"/>
              </p:cNvSpPr>
              <p:nvPr/>
            </p:nvSpPr>
            <p:spPr bwMode="auto">
              <a:xfrm>
                <a:off x="2930" y="1824"/>
                <a:ext cx="0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5" name="Line 159"/>
              <p:cNvSpPr>
                <a:spLocks noChangeShapeType="1"/>
              </p:cNvSpPr>
              <p:nvPr/>
            </p:nvSpPr>
            <p:spPr bwMode="auto">
              <a:xfrm>
                <a:off x="3026" y="1824"/>
                <a:ext cx="0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1752600" y="3200400"/>
            <a:ext cx="4953000" cy="2514600"/>
            <a:chOff x="1752600" y="3200400"/>
            <a:chExt cx="4953000" cy="2514600"/>
          </a:xfrm>
        </p:grpSpPr>
        <p:sp>
          <p:nvSpPr>
            <p:cNvPr id="16" name="Oval 15"/>
            <p:cNvSpPr/>
            <p:nvPr/>
          </p:nvSpPr>
          <p:spPr bwMode="auto">
            <a:xfrm>
              <a:off x="2514600" y="3200400"/>
              <a:ext cx="990600" cy="25146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4724400" y="3200400"/>
              <a:ext cx="990600" cy="25146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3962400"/>
              <a:ext cx="75485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+mn-lt"/>
                </a:rPr>
                <a:t>Input </a:t>
              </a:r>
              <a:br>
                <a:rPr lang="en-US" b="0" dirty="0" smtClean="0">
                  <a:latin typeface="+mn-lt"/>
                </a:rPr>
              </a:br>
              <a:r>
                <a:rPr lang="en-US" b="0" dirty="0" smtClean="0">
                  <a:latin typeface="+mn-lt"/>
                </a:rPr>
                <a:t>ports</a:t>
              </a:r>
              <a:endParaRPr lang="en-US" b="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50992" y="4038600"/>
              <a:ext cx="95460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+mn-lt"/>
                </a:rPr>
                <a:t>Output</a:t>
              </a:r>
              <a:br>
                <a:rPr lang="en-US" b="0" dirty="0" smtClean="0">
                  <a:latin typeface="+mn-lt"/>
                </a:rPr>
              </a:br>
              <a:r>
                <a:rPr lang="en-US" b="0" dirty="0" smtClean="0">
                  <a:latin typeface="+mn-lt"/>
                </a:rPr>
                <a:t>ports</a:t>
              </a:r>
              <a:endParaRPr lang="en-US" b="0" dirty="0">
                <a:latin typeface="+mn-lt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2895600" y="3810000"/>
              <a:ext cx="152400" cy="152400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2895600" y="4114800"/>
              <a:ext cx="152400" cy="152400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2895600" y="4419600"/>
              <a:ext cx="152400" cy="152400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2895600" y="4724400"/>
              <a:ext cx="152400" cy="152400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2895600" y="5029200"/>
              <a:ext cx="152400" cy="152400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5105400" y="3810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5105400" y="4114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5105400" y="4419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5105400" y="4724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5105400" y="50292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31" name="Straight Connector 30"/>
            <p:cNvCxnSpPr>
              <a:stCxn id="20" idx="6"/>
              <a:endCxn id="27" idx="2"/>
            </p:cNvCxnSpPr>
            <p:nvPr/>
          </p:nvCxnSpPr>
          <p:spPr bwMode="auto">
            <a:xfrm>
              <a:off x="3048000" y="3886200"/>
              <a:ext cx="2057400" cy="609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3048000" y="4800600"/>
              <a:ext cx="21336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>
              <a:stCxn id="23" idx="4"/>
              <a:endCxn id="29" idx="3"/>
            </p:cNvCxnSpPr>
            <p:nvPr/>
          </p:nvCxnSpPr>
          <p:spPr bwMode="auto">
            <a:xfrm>
              <a:off x="2971800" y="4876800"/>
              <a:ext cx="2155918" cy="28248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>
              <a:stCxn id="22" idx="7"/>
            </p:cNvCxnSpPr>
            <p:nvPr/>
          </p:nvCxnSpPr>
          <p:spPr bwMode="auto">
            <a:xfrm flipV="1">
              <a:off x="3025682" y="4168682"/>
              <a:ext cx="2102036" cy="27323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V="1">
              <a:off x="3048000" y="3886200"/>
              <a:ext cx="2102036" cy="27323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63477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Routers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ore </a:t>
            </a:r>
            <a:r>
              <a:rPr lang="en-US" dirty="0" smtClean="0"/>
              <a:t>building block of </a:t>
            </a:r>
            <a:r>
              <a:rPr lang="en-US" dirty="0" smtClean="0"/>
              <a:t>Internet</a:t>
            </a:r>
          </a:p>
          <a:p>
            <a:endParaRPr lang="en-US" dirty="0"/>
          </a:p>
          <a:p>
            <a:r>
              <a:rPr lang="en-US" dirty="0" smtClean="0"/>
              <a:t>Scalable addressing </a:t>
            </a:r>
            <a:r>
              <a:rPr lang="en-US" dirty="0" smtClean="0">
                <a:sym typeface="Wingdings"/>
              </a:rPr>
              <a:t> Longest Prefix Matching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Need fast implementations for:</a:t>
            </a:r>
          </a:p>
          <a:p>
            <a:pPr lvl="1"/>
            <a:r>
              <a:rPr lang="en-US" dirty="0" smtClean="0"/>
              <a:t>Longest prefix matching</a:t>
            </a:r>
          </a:p>
          <a:p>
            <a:pPr lvl="1"/>
            <a:r>
              <a:rPr lang="en-US" dirty="0" smtClean="0"/>
              <a:t>Switch fabric scheduling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9537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  <a:ea typeface="ＭＳ Ｐゴシック" charset="0"/>
                <a:cs typeface="ＭＳ Ｐゴシック" charset="0"/>
              </a:rPr>
              <a:t>Transport </a:t>
            </a:r>
            <a:r>
              <a:rPr lang="en-US" dirty="0" smtClean="0">
                <a:latin typeface="+mn-lt"/>
                <a:ea typeface="ＭＳ Ｐゴシック" charset="0"/>
                <a:cs typeface="ＭＳ Ｐゴシック" charset="0"/>
              </a:rPr>
              <a:t>Layer</a:t>
            </a: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 </a:t>
            </a:r>
            <a:r>
              <a:rPr lang="en-US" dirty="0" smtClean="0">
                <a:solidFill>
                  <a:srgbClr val="FF0000"/>
                </a:solidFill>
              </a:rPr>
              <a:t>at end-hosts</a:t>
            </a:r>
            <a:r>
              <a:rPr lang="en-US" dirty="0" smtClean="0">
                <a:solidFill>
                  <a:srgbClr val="660066"/>
                </a:solidFill>
              </a:rPr>
              <a:t>, </a:t>
            </a:r>
            <a:r>
              <a:rPr lang="en-US" dirty="0" smtClean="0"/>
              <a:t>between the application and network layer </a:t>
            </a:r>
            <a:endParaRPr lang="en-US" dirty="0"/>
          </a:p>
        </p:txBody>
      </p:sp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066800" y="3810000"/>
            <a:ext cx="1703388" cy="381000"/>
          </a:xfrm>
          <a:prstGeom prst="rect">
            <a:avLst/>
          </a:prstGeom>
          <a:solidFill>
            <a:srgbClr val="FF7C8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1233488" y="3794125"/>
            <a:ext cx="1224970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+mn-lt"/>
              </a:rPr>
              <a:t>Transport</a:t>
            </a:r>
          </a:p>
        </p:txBody>
      </p:sp>
      <p:sp>
        <p:nvSpPr>
          <p:cNvPr id="53253" name="Rectangle 6"/>
          <p:cNvSpPr>
            <a:spLocks noChangeArrowheads="1"/>
          </p:cNvSpPr>
          <p:nvPr/>
        </p:nvSpPr>
        <p:spPr bwMode="auto">
          <a:xfrm>
            <a:off x="1066800" y="4191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3254" name="Text Box 7"/>
          <p:cNvSpPr txBox="1">
            <a:spLocks noChangeArrowheads="1"/>
          </p:cNvSpPr>
          <p:nvPr/>
        </p:nvSpPr>
        <p:spPr bwMode="auto">
          <a:xfrm>
            <a:off x="1325563" y="4175125"/>
            <a:ext cx="1114888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+mn-lt"/>
              </a:rPr>
              <a:t>Network</a:t>
            </a:r>
          </a:p>
        </p:txBody>
      </p:sp>
      <p:sp>
        <p:nvSpPr>
          <p:cNvPr id="53255" name="Rectangle 8"/>
          <p:cNvSpPr>
            <a:spLocks noChangeArrowheads="1"/>
          </p:cNvSpPr>
          <p:nvPr/>
        </p:nvSpPr>
        <p:spPr bwMode="auto">
          <a:xfrm>
            <a:off x="1066800" y="4572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3256" name="Text Box 9"/>
          <p:cNvSpPr txBox="1">
            <a:spLocks noChangeArrowheads="1"/>
          </p:cNvSpPr>
          <p:nvPr/>
        </p:nvSpPr>
        <p:spPr bwMode="auto">
          <a:xfrm>
            <a:off x="1331913" y="4556125"/>
            <a:ext cx="1075189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+mn-lt"/>
              </a:rPr>
              <a:t>Datalink</a:t>
            </a:r>
          </a:p>
        </p:txBody>
      </p:sp>
      <p:sp>
        <p:nvSpPr>
          <p:cNvPr id="53257" name="Rectangle 10"/>
          <p:cNvSpPr>
            <a:spLocks noChangeArrowheads="1"/>
          </p:cNvSpPr>
          <p:nvPr/>
        </p:nvSpPr>
        <p:spPr bwMode="auto">
          <a:xfrm>
            <a:off x="1066800" y="4953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3258" name="Text Box 11"/>
          <p:cNvSpPr txBox="1">
            <a:spLocks noChangeArrowheads="1"/>
          </p:cNvSpPr>
          <p:nvPr/>
        </p:nvSpPr>
        <p:spPr bwMode="auto">
          <a:xfrm>
            <a:off x="1311275" y="4937125"/>
            <a:ext cx="1042503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+mn-lt"/>
              </a:rPr>
              <a:t>Physical</a:t>
            </a:r>
          </a:p>
        </p:txBody>
      </p:sp>
      <p:sp>
        <p:nvSpPr>
          <p:cNvPr id="53259" name="Rectangle 12"/>
          <p:cNvSpPr>
            <a:spLocks noChangeArrowheads="1"/>
          </p:cNvSpPr>
          <p:nvPr/>
        </p:nvSpPr>
        <p:spPr bwMode="auto">
          <a:xfrm>
            <a:off x="6477000" y="3822700"/>
            <a:ext cx="1703388" cy="381000"/>
          </a:xfrm>
          <a:prstGeom prst="rect">
            <a:avLst/>
          </a:prstGeom>
          <a:solidFill>
            <a:srgbClr val="FF7C8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3260" name="Text Box 13"/>
          <p:cNvSpPr txBox="1">
            <a:spLocks noChangeArrowheads="1"/>
          </p:cNvSpPr>
          <p:nvPr/>
        </p:nvSpPr>
        <p:spPr bwMode="auto">
          <a:xfrm>
            <a:off x="6643688" y="3806825"/>
            <a:ext cx="1224970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+mn-lt"/>
              </a:rPr>
              <a:t>Transport</a:t>
            </a:r>
          </a:p>
        </p:txBody>
      </p:sp>
      <p:sp>
        <p:nvSpPr>
          <p:cNvPr id="53261" name="Rectangle 14"/>
          <p:cNvSpPr>
            <a:spLocks noChangeArrowheads="1"/>
          </p:cNvSpPr>
          <p:nvPr/>
        </p:nvSpPr>
        <p:spPr bwMode="auto">
          <a:xfrm>
            <a:off x="6477000" y="4203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3262" name="Text Box 15"/>
          <p:cNvSpPr txBox="1">
            <a:spLocks noChangeArrowheads="1"/>
          </p:cNvSpPr>
          <p:nvPr/>
        </p:nvSpPr>
        <p:spPr bwMode="auto">
          <a:xfrm>
            <a:off x="6735763" y="4187825"/>
            <a:ext cx="1114888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+mn-lt"/>
              </a:rPr>
              <a:t>Network</a:t>
            </a:r>
          </a:p>
        </p:txBody>
      </p:sp>
      <p:sp>
        <p:nvSpPr>
          <p:cNvPr id="53263" name="Rectangle 16"/>
          <p:cNvSpPr>
            <a:spLocks noChangeArrowheads="1"/>
          </p:cNvSpPr>
          <p:nvPr/>
        </p:nvSpPr>
        <p:spPr bwMode="auto">
          <a:xfrm>
            <a:off x="6477000" y="4584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3264" name="Text Box 17"/>
          <p:cNvSpPr txBox="1">
            <a:spLocks noChangeArrowheads="1"/>
          </p:cNvSpPr>
          <p:nvPr/>
        </p:nvSpPr>
        <p:spPr bwMode="auto">
          <a:xfrm>
            <a:off x="6742113" y="4568825"/>
            <a:ext cx="1075189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+mn-lt"/>
              </a:rPr>
              <a:t>Datalink</a:t>
            </a:r>
          </a:p>
        </p:txBody>
      </p:sp>
      <p:sp>
        <p:nvSpPr>
          <p:cNvPr id="53265" name="Rectangle 18"/>
          <p:cNvSpPr>
            <a:spLocks noChangeArrowheads="1"/>
          </p:cNvSpPr>
          <p:nvPr/>
        </p:nvSpPr>
        <p:spPr bwMode="auto">
          <a:xfrm>
            <a:off x="6477000" y="4965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3266" name="Text Box 19"/>
          <p:cNvSpPr txBox="1">
            <a:spLocks noChangeArrowheads="1"/>
          </p:cNvSpPr>
          <p:nvPr/>
        </p:nvSpPr>
        <p:spPr bwMode="auto">
          <a:xfrm>
            <a:off x="6721475" y="4949825"/>
            <a:ext cx="1042503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+mn-lt"/>
              </a:rPr>
              <a:t>Physical</a:t>
            </a:r>
          </a:p>
        </p:txBody>
      </p:sp>
      <p:sp>
        <p:nvSpPr>
          <p:cNvPr id="53267" name="Rectangle 20"/>
          <p:cNvSpPr>
            <a:spLocks noChangeArrowheads="1"/>
          </p:cNvSpPr>
          <p:nvPr/>
        </p:nvSpPr>
        <p:spPr bwMode="auto">
          <a:xfrm>
            <a:off x="3797300" y="4191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3268" name="Text Box 21"/>
          <p:cNvSpPr txBox="1">
            <a:spLocks noChangeArrowheads="1"/>
          </p:cNvSpPr>
          <p:nvPr/>
        </p:nvSpPr>
        <p:spPr bwMode="auto">
          <a:xfrm>
            <a:off x="4056063" y="4175125"/>
            <a:ext cx="1114888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+mn-lt"/>
              </a:rPr>
              <a:t>Network</a:t>
            </a:r>
          </a:p>
        </p:txBody>
      </p:sp>
      <p:sp>
        <p:nvSpPr>
          <p:cNvPr id="53269" name="Rectangle 22"/>
          <p:cNvSpPr>
            <a:spLocks noChangeArrowheads="1"/>
          </p:cNvSpPr>
          <p:nvPr/>
        </p:nvSpPr>
        <p:spPr bwMode="auto">
          <a:xfrm>
            <a:off x="3797300" y="4572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3270" name="Text Box 23"/>
          <p:cNvSpPr txBox="1">
            <a:spLocks noChangeArrowheads="1"/>
          </p:cNvSpPr>
          <p:nvPr/>
        </p:nvSpPr>
        <p:spPr bwMode="auto">
          <a:xfrm>
            <a:off x="4064000" y="4556125"/>
            <a:ext cx="1075189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+mn-lt"/>
              </a:rPr>
              <a:t>Datalink</a:t>
            </a:r>
          </a:p>
        </p:txBody>
      </p:sp>
      <p:sp>
        <p:nvSpPr>
          <p:cNvPr id="53271" name="Rectangle 24"/>
          <p:cNvSpPr>
            <a:spLocks noChangeArrowheads="1"/>
          </p:cNvSpPr>
          <p:nvPr/>
        </p:nvSpPr>
        <p:spPr bwMode="auto">
          <a:xfrm>
            <a:off x="3797300" y="4953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3272" name="Text Box 25"/>
          <p:cNvSpPr txBox="1">
            <a:spLocks noChangeArrowheads="1"/>
          </p:cNvSpPr>
          <p:nvPr/>
        </p:nvSpPr>
        <p:spPr bwMode="auto">
          <a:xfrm>
            <a:off x="4041775" y="4937125"/>
            <a:ext cx="1042503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+mn-lt"/>
              </a:rPr>
              <a:t>Physical</a:t>
            </a:r>
          </a:p>
        </p:txBody>
      </p:sp>
      <p:cxnSp>
        <p:nvCxnSpPr>
          <p:cNvPr id="53273" name="AutoShape 26"/>
          <p:cNvCxnSpPr>
            <a:cxnSpLocks noChangeShapeType="1"/>
            <a:stCxn id="53257" idx="3"/>
            <a:endCxn id="53271" idx="1"/>
          </p:cNvCxnSpPr>
          <p:nvPr/>
        </p:nvCxnSpPr>
        <p:spPr bwMode="auto">
          <a:xfrm>
            <a:off x="2782888" y="51435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4" name="AutoShape 27"/>
          <p:cNvCxnSpPr>
            <a:cxnSpLocks noChangeShapeType="1"/>
            <a:stCxn id="53255" idx="3"/>
            <a:endCxn id="53269" idx="1"/>
          </p:cNvCxnSpPr>
          <p:nvPr/>
        </p:nvCxnSpPr>
        <p:spPr bwMode="auto">
          <a:xfrm>
            <a:off x="2782888" y="47625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5" name="AutoShape 28"/>
          <p:cNvCxnSpPr>
            <a:cxnSpLocks noChangeShapeType="1"/>
            <a:stCxn id="53253" idx="3"/>
            <a:endCxn id="53267" idx="1"/>
          </p:cNvCxnSpPr>
          <p:nvPr/>
        </p:nvCxnSpPr>
        <p:spPr bwMode="auto">
          <a:xfrm>
            <a:off x="2782888" y="43815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6" name="AutoShape 29"/>
          <p:cNvCxnSpPr>
            <a:cxnSpLocks noChangeShapeType="1"/>
            <a:stCxn id="53271" idx="3"/>
            <a:endCxn id="53265" idx="1"/>
          </p:cNvCxnSpPr>
          <p:nvPr/>
        </p:nvCxnSpPr>
        <p:spPr bwMode="auto">
          <a:xfrm>
            <a:off x="5500688" y="5143500"/>
            <a:ext cx="976312" cy="1270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7" name="AutoShape 30"/>
          <p:cNvCxnSpPr>
            <a:cxnSpLocks noChangeShapeType="1"/>
            <a:stCxn id="53269" idx="3"/>
            <a:endCxn id="53263" idx="1"/>
          </p:cNvCxnSpPr>
          <p:nvPr/>
        </p:nvCxnSpPr>
        <p:spPr bwMode="auto">
          <a:xfrm>
            <a:off x="5500688" y="4762500"/>
            <a:ext cx="976312" cy="1270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8" name="AutoShape 31"/>
          <p:cNvCxnSpPr>
            <a:cxnSpLocks noChangeShapeType="1"/>
            <a:stCxn id="53267" idx="3"/>
            <a:endCxn id="53261" idx="1"/>
          </p:cNvCxnSpPr>
          <p:nvPr/>
        </p:nvCxnSpPr>
        <p:spPr bwMode="auto">
          <a:xfrm>
            <a:off x="5500688" y="4381500"/>
            <a:ext cx="976312" cy="1270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9" name="AutoShape 32"/>
          <p:cNvCxnSpPr>
            <a:cxnSpLocks noChangeShapeType="1"/>
            <a:stCxn id="53251" idx="3"/>
            <a:endCxn id="53259" idx="1"/>
          </p:cNvCxnSpPr>
          <p:nvPr/>
        </p:nvCxnSpPr>
        <p:spPr bwMode="auto">
          <a:xfrm>
            <a:off x="2770188" y="4000500"/>
            <a:ext cx="3706812" cy="1270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3280" name="Group 33"/>
          <p:cNvGrpSpPr>
            <a:grpSpLocks/>
          </p:cNvGrpSpPr>
          <p:nvPr/>
        </p:nvGrpSpPr>
        <p:grpSpPr bwMode="auto">
          <a:xfrm>
            <a:off x="1066800" y="3441700"/>
            <a:ext cx="7113588" cy="400050"/>
            <a:chOff x="647" y="2280"/>
            <a:chExt cx="4481" cy="252"/>
          </a:xfrm>
          <a:solidFill>
            <a:srgbClr val="CCFFFF"/>
          </a:solidFill>
        </p:grpSpPr>
        <p:sp>
          <p:nvSpPr>
            <p:cNvPr id="53285" name="Rectangle 34"/>
            <p:cNvSpPr>
              <a:spLocks noChangeArrowheads="1"/>
            </p:cNvSpPr>
            <p:nvPr/>
          </p:nvSpPr>
          <p:spPr bwMode="auto">
            <a:xfrm>
              <a:off x="647" y="2280"/>
              <a:ext cx="1073" cy="24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3286" name="Text Box 35"/>
            <p:cNvSpPr txBox="1">
              <a:spLocks noChangeArrowheads="1"/>
            </p:cNvSpPr>
            <p:nvPr/>
          </p:nvSpPr>
          <p:spPr bwMode="auto">
            <a:xfrm>
              <a:off x="695" y="2280"/>
              <a:ext cx="891" cy="25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dirty="0">
                  <a:latin typeface="+mn-lt"/>
                </a:rPr>
                <a:t>Application</a:t>
              </a:r>
            </a:p>
          </p:txBody>
        </p:sp>
        <p:sp>
          <p:nvSpPr>
            <p:cNvPr id="53287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3288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891" cy="25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+mn-lt"/>
                </a:rPr>
                <a:t>Application</a:t>
              </a:r>
            </a:p>
          </p:txBody>
        </p:sp>
        <p:cxnSp>
          <p:nvCxnSpPr>
            <p:cNvPr id="53289" name="AutoShape 38"/>
            <p:cNvCxnSpPr>
              <a:cxnSpLocks noChangeShapeType="1"/>
              <a:stCxn id="53285" idx="3"/>
              <a:endCxn id="53288" idx="1"/>
            </p:cNvCxnSpPr>
            <p:nvPr/>
          </p:nvCxnSpPr>
          <p:spPr bwMode="auto">
            <a:xfrm>
              <a:off x="1720" y="2400"/>
              <a:ext cx="2356" cy="6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xtLst/>
          </p:spPr>
        </p:cxnSp>
      </p:grpSp>
      <p:sp>
        <p:nvSpPr>
          <p:cNvPr id="53281" name="Text Box 39"/>
          <p:cNvSpPr txBox="1">
            <a:spLocks noChangeArrowheads="1"/>
          </p:cNvSpPr>
          <p:nvPr/>
        </p:nvSpPr>
        <p:spPr bwMode="auto">
          <a:xfrm>
            <a:off x="1403282" y="6246643"/>
            <a:ext cx="1028836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+mn-lt"/>
              </a:rPr>
              <a:t>Host A</a:t>
            </a:r>
          </a:p>
        </p:txBody>
      </p:sp>
      <p:sp>
        <p:nvSpPr>
          <p:cNvPr id="53282" name="Text Box 40"/>
          <p:cNvSpPr txBox="1">
            <a:spLocks noChangeArrowheads="1"/>
          </p:cNvSpPr>
          <p:nvPr/>
        </p:nvSpPr>
        <p:spPr bwMode="auto">
          <a:xfrm>
            <a:off x="6907092" y="6170443"/>
            <a:ext cx="1013658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+mn-lt"/>
              </a:rPr>
              <a:t>Host B</a:t>
            </a:r>
          </a:p>
        </p:txBody>
      </p:sp>
      <p:sp>
        <p:nvSpPr>
          <p:cNvPr id="53283" name="Text Box 41"/>
          <p:cNvSpPr txBox="1">
            <a:spLocks noChangeArrowheads="1"/>
          </p:cNvSpPr>
          <p:nvPr/>
        </p:nvSpPr>
        <p:spPr bwMode="auto">
          <a:xfrm>
            <a:off x="4179830" y="5943600"/>
            <a:ext cx="1057390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+mn-lt"/>
              </a:rPr>
              <a:t>Router</a:t>
            </a:r>
          </a:p>
        </p:txBody>
      </p:sp>
      <p:sp>
        <p:nvSpPr>
          <p:cNvPr id="53284" name="Freeform 42"/>
          <p:cNvSpPr>
            <a:spLocks/>
          </p:cNvSpPr>
          <p:nvPr/>
        </p:nvSpPr>
        <p:spPr bwMode="auto">
          <a:xfrm>
            <a:off x="2590801" y="3429000"/>
            <a:ext cx="4114800" cy="1670050"/>
          </a:xfrm>
          <a:custGeom>
            <a:avLst/>
            <a:gdLst>
              <a:gd name="T0" fmla="*/ 0 w 2352"/>
              <a:gd name="T1" fmla="*/ 0 h 1968"/>
              <a:gd name="T2" fmla="*/ 0 w 2352"/>
              <a:gd name="T3" fmla="*/ 2147483647 h 1968"/>
              <a:gd name="T4" fmla="*/ 2147483647 w 2352"/>
              <a:gd name="T5" fmla="*/ 2147483647 h 1968"/>
              <a:gd name="T6" fmla="*/ 2147483647 w 2352"/>
              <a:gd name="T7" fmla="*/ 2147483647 h 1968"/>
              <a:gd name="T8" fmla="*/ 2147483647 w 2352"/>
              <a:gd name="T9" fmla="*/ 2147483647 h 1968"/>
              <a:gd name="T10" fmla="*/ 2147483647 w 2352"/>
              <a:gd name="T11" fmla="*/ 2147483647 h 1968"/>
              <a:gd name="T12" fmla="*/ 2147483647 w 2352"/>
              <a:gd name="T13" fmla="*/ 2147483647 h 1968"/>
              <a:gd name="T14" fmla="*/ 2147483647 w 2352"/>
              <a:gd name="T15" fmla="*/ 2147483647 h 1968"/>
              <a:gd name="T16" fmla="*/ 2147483647 w 2352"/>
              <a:gd name="T17" fmla="*/ 2147483647 h 1968"/>
              <a:gd name="T18" fmla="*/ 2147483647 w 2352"/>
              <a:gd name="T19" fmla="*/ 0 h 196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352"/>
              <a:gd name="T31" fmla="*/ 0 h 1968"/>
              <a:gd name="T32" fmla="*/ 2352 w 2352"/>
              <a:gd name="T33" fmla="*/ 1968 h 196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352" h="1968">
                <a:moveTo>
                  <a:pt x="0" y="0"/>
                </a:moveTo>
                <a:lnTo>
                  <a:pt x="0" y="1824"/>
                </a:lnTo>
                <a:lnTo>
                  <a:pt x="96" y="1968"/>
                </a:lnTo>
                <a:lnTo>
                  <a:pt x="864" y="1968"/>
                </a:lnTo>
                <a:lnTo>
                  <a:pt x="864" y="1200"/>
                </a:lnTo>
                <a:lnTo>
                  <a:pt x="1488" y="1200"/>
                </a:lnTo>
                <a:lnTo>
                  <a:pt x="1488" y="1968"/>
                </a:lnTo>
                <a:lnTo>
                  <a:pt x="2256" y="1968"/>
                </a:lnTo>
                <a:lnTo>
                  <a:pt x="2352" y="1824"/>
                </a:lnTo>
                <a:lnTo>
                  <a:pt x="2352" y="0"/>
                </a:lnTo>
              </a:path>
            </a:pathLst>
          </a:cu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>
              <a:latin typeface="+mn-lt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762000" y="3581400"/>
            <a:ext cx="2286000" cy="838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6172200" y="3581400"/>
            <a:ext cx="2286000" cy="838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47" name="Picture 5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5486400"/>
            <a:ext cx="914400" cy="55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410200"/>
            <a:ext cx="850174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10200"/>
            <a:ext cx="850174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930588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73162"/>
          </a:xfrm>
        </p:spPr>
        <p:txBody>
          <a:bodyPr/>
          <a:lstStyle/>
          <a:p>
            <a:pPr algn="ctr"/>
            <a:r>
              <a:rPr lang="en-US" sz="5400" dirty="0" smtClean="0"/>
              <a:t>Why do we need a transport layer?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7908599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transport layer? 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229600" cy="44116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</a:rPr>
              <a:t>Demultiplex</a:t>
            </a:r>
            <a:r>
              <a:rPr lang="en-US" dirty="0" smtClean="0">
                <a:solidFill>
                  <a:srgbClr val="000000"/>
                </a:solidFill>
              </a:rPr>
              <a:t> packets between many applications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Additional services on top of IP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851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transport </a:t>
            </a:r>
            <a:r>
              <a:rPr lang="en-US" dirty="0" smtClean="0"/>
              <a:t>layer: </a:t>
            </a:r>
            <a:r>
              <a:rPr lang="en-US" dirty="0" err="1" smtClean="0"/>
              <a:t>Demultiplexing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229600" cy="4411662"/>
          </a:xfrm>
        </p:spPr>
        <p:txBody>
          <a:bodyPr/>
          <a:lstStyle/>
          <a:p>
            <a:r>
              <a:rPr lang="en-US" dirty="0" smtClean="0"/>
              <a:t>IP </a:t>
            </a:r>
            <a:r>
              <a:rPr lang="en-US" dirty="0"/>
              <a:t>packets are addressed to a </a:t>
            </a:r>
            <a:r>
              <a:rPr lang="en-US" dirty="0" smtClean="0"/>
              <a:t>host but end-to-end communication is between application processes at hosts</a:t>
            </a:r>
          </a:p>
          <a:p>
            <a:pPr lvl="1"/>
            <a:r>
              <a:rPr lang="en-US" dirty="0"/>
              <a:t>Need a way to decide which packets go to which </a:t>
            </a:r>
            <a:r>
              <a:rPr lang="en-US" dirty="0" smtClean="0"/>
              <a:t>applications </a:t>
            </a:r>
            <a:r>
              <a:rPr lang="en-US" dirty="0"/>
              <a:t>(</a:t>
            </a:r>
            <a:r>
              <a:rPr lang="en-US" i="1" dirty="0"/>
              <a:t>multiplexing/</a:t>
            </a:r>
            <a:r>
              <a:rPr lang="en-US" i="1" dirty="0" err="1"/>
              <a:t>demultiplexing</a:t>
            </a:r>
            <a:r>
              <a:rPr lang="en-US" dirty="0"/>
              <a:t>)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3480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 of routers (core)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715000" y="6019800"/>
            <a:ext cx="20623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Calibri"/>
                <a:cs typeface="Calibri"/>
              </a:rPr>
              <a:t>72 racks, &gt;1MW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3886200" cy="419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b="1" dirty="0" smtClean="0">
                <a:solidFill>
                  <a:schemeClr val="tx1"/>
                </a:solidFill>
              </a:rPr>
              <a:t>Cisco CRS</a:t>
            </a:r>
            <a:endParaRPr lang="en-US" sz="2600" b="1" dirty="0" smtClean="0"/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R=10/40/100 </a:t>
            </a:r>
            <a:r>
              <a:rPr lang="en-US" sz="2600" dirty="0" err="1" smtClean="0">
                <a:solidFill>
                  <a:schemeClr val="tx1"/>
                </a:solidFill>
              </a:rPr>
              <a:t>Gbps</a:t>
            </a:r>
            <a:endParaRPr lang="en-US" sz="26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NR = 922 </a:t>
            </a:r>
            <a:r>
              <a:rPr lang="en-US" sz="2600" dirty="0" err="1" smtClean="0">
                <a:solidFill>
                  <a:schemeClr val="tx1"/>
                </a:solidFill>
              </a:rPr>
              <a:t>Tbps</a:t>
            </a:r>
            <a:endParaRPr lang="en-US" sz="26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Netflix: 0.7GB per hour (1.5Mb/s)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~600 million concurrent Netflix users</a:t>
            </a:r>
            <a:endParaRPr lang="en-US" sz="2600" dirty="0" smtClean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3003492"/>
            <a:ext cx="4532703" cy="301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128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534400" cy="1173162"/>
          </a:xfrm>
        </p:spPr>
        <p:txBody>
          <a:bodyPr/>
          <a:lstStyle/>
          <a:p>
            <a:r>
              <a:rPr lang="en-US" dirty="0"/>
              <a:t>Why a transport layer: </a:t>
            </a:r>
            <a:r>
              <a:rPr lang="en-US" dirty="0" err="1"/>
              <a:t>Demultiplexing</a:t>
            </a:r>
            <a:r>
              <a:rPr lang="en-US" dirty="0"/>
              <a:t> 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9" name="Rectangle 12"/>
          <p:cNvSpPr>
            <a:spLocks noChangeArrowheads="1"/>
          </p:cNvSpPr>
          <p:nvPr/>
        </p:nvSpPr>
        <p:spPr bwMode="auto">
          <a:xfrm>
            <a:off x="6477000" y="3822700"/>
            <a:ext cx="1703388" cy="381000"/>
          </a:xfrm>
          <a:prstGeom prst="rect">
            <a:avLst/>
          </a:prstGeom>
          <a:solidFill>
            <a:srgbClr val="FF7C8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Text Box 13"/>
          <p:cNvSpPr txBox="1">
            <a:spLocks noChangeArrowheads="1"/>
          </p:cNvSpPr>
          <p:nvPr/>
        </p:nvSpPr>
        <p:spPr bwMode="auto">
          <a:xfrm>
            <a:off x="6643688" y="38068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Transport</a:t>
            </a:r>
          </a:p>
        </p:txBody>
      </p:sp>
      <p:sp>
        <p:nvSpPr>
          <p:cNvPr id="53261" name="Rectangle 14"/>
          <p:cNvSpPr>
            <a:spLocks noChangeArrowheads="1"/>
          </p:cNvSpPr>
          <p:nvPr/>
        </p:nvSpPr>
        <p:spPr bwMode="auto">
          <a:xfrm>
            <a:off x="6477000" y="4203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Text Box 15"/>
          <p:cNvSpPr txBox="1">
            <a:spLocks noChangeArrowheads="1"/>
          </p:cNvSpPr>
          <p:nvPr/>
        </p:nvSpPr>
        <p:spPr bwMode="auto">
          <a:xfrm>
            <a:off x="6735763" y="41878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53263" name="Rectangle 16"/>
          <p:cNvSpPr>
            <a:spLocks noChangeArrowheads="1"/>
          </p:cNvSpPr>
          <p:nvPr/>
        </p:nvSpPr>
        <p:spPr bwMode="auto">
          <a:xfrm>
            <a:off x="6477000" y="4584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Text Box 17"/>
          <p:cNvSpPr txBox="1">
            <a:spLocks noChangeArrowheads="1"/>
          </p:cNvSpPr>
          <p:nvPr/>
        </p:nvSpPr>
        <p:spPr bwMode="auto">
          <a:xfrm>
            <a:off x="6742113" y="45688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53265" name="Rectangle 18"/>
          <p:cNvSpPr>
            <a:spLocks noChangeArrowheads="1"/>
          </p:cNvSpPr>
          <p:nvPr/>
        </p:nvSpPr>
        <p:spPr bwMode="auto">
          <a:xfrm>
            <a:off x="6477000" y="4965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Text Box 19"/>
          <p:cNvSpPr txBox="1">
            <a:spLocks noChangeArrowheads="1"/>
          </p:cNvSpPr>
          <p:nvPr/>
        </p:nvSpPr>
        <p:spPr bwMode="auto">
          <a:xfrm>
            <a:off x="6721475" y="49498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grpSp>
        <p:nvGrpSpPr>
          <p:cNvPr id="53280" name="Group 33"/>
          <p:cNvGrpSpPr>
            <a:grpSpLocks/>
          </p:cNvGrpSpPr>
          <p:nvPr/>
        </p:nvGrpSpPr>
        <p:grpSpPr bwMode="auto">
          <a:xfrm>
            <a:off x="6477002" y="3441700"/>
            <a:ext cx="1703388" cy="396875"/>
            <a:chOff x="4055" y="2280"/>
            <a:chExt cx="1073" cy="250"/>
          </a:xfrm>
          <a:solidFill>
            <a:srgbClr val="CCFFFF"/>
          </a:solidFill>
        </p:grpSpPr>
        <p:sp>
          <p:nvSpPr>
            <p:cNvPr id="53287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8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dirty="0">
                  <a:latin typeface="Arial" charset="0"/>
                </a:rPr>
                <a:t>Application</a:t>
              </a:r>
            </a:p>
          </p:txBody>
        </p:sp>
      </p:grpSp>
      <p:sp>
        <p:nvSpPr>
          <p:cNvPr id="46" name="Text Box 39"/>
          <p:cNvSpPr txBox="1">
            <a:spLocks noChangeArrowheads="1"/>
          </p:cNvSpPr>
          <p:nvPr/>
        </p:nvSpPr>
        <p:spPr bwMode="auto">
          <a:xfrm>
            <a:off x="1281324" y="6172200"/>
            <a:ext cx="1157076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Arial" charset="0"/>
              </a:rPr>
              <a:t>Host A</a:t>
            </a:r>
          </a:p>
        </p:txBody>
      </p:sp>
      <p:sp>
        <p:nvSpPr>
          <p:cNvPr id="48" name="Text Box 40"/>
          <p:cNvSpPr txBox="1">
            <a:spLocks noChangeArrowheads="1"/>
          </p:cNvSpPr>
          <p:nvPr/>
        </p:nvSpPr>
        <p:spPr bwMode="auto">
          <a:xfrm>
            <a:off x="6826842" y="6170443"/>
            <a:ext cx="1174158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Arial" charset="0"/>
              </a:rPr>
              <a:t>Host B</a:t>
            </a:r>
          </a:p>
        </p:txBody>
      </p:sp>
      <p:pic>
        <p:nvPicPr>
          <p:cNvPr id="4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10200"/>
            <a:ext cx="850174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 bwMode="auto">
          <a:xfrm>
            <a:off x="762000" y="2819400"/>
            <a:ext cx="2286000" cy="2743200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1371600" y="5181600"/>
            <a:ext cx="1066800" cy="6858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1800" b="0" dirty="0" err="1" smtClean="0">
                <a:latin typeface="+mn-lt"/>
              </a:rPr>
              <a:t>Datalink</a:t>
            </a:r>
            <a:endParaRPr lang="en-US" sz="1800" b="0" dirty="0">
              <a:latin typeface="+mn-lt"/>
            </a:endParaRPr>
          </a:p>
          <a:p>
            <a:pPr algn="ctr">
              <a:lnSpc>
                <a:spcPct val="110000"/>
              </a:lnSpc>
            </a:pPr>
            <a:r>
              <a:rPr lang="en-US" sz="1800" b="0" dirty="0" smtClean="0">
                <a:latin typeface="+mn-lt"/>
              </a:rPr>
              <a:t>Physical</a:t>
            </a:r>
            <a:endParaRPr lang="en-US" sz="1800" b="0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0" y="3810000"/>
            <a:ext cx="2286000" cy="0"/>
          </a:xfrm>
          <a:prstGeom prst="line">
            <a:avLst/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914400" y="2895600"/>
            <a:ext cx="304800" cy="838200"/>
          </a:xfrm>
          <a:prstGeom prst="rect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592247" y="3141554"/>
            <a:ext cx="982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browser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1752600" y="2895600"/>
            <a:ext cx="228600" cy="838200"/>
          </a:xfrm>
          <a:prstGeom prst="rect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514600" y="2895600"/>
            <a:ext cx="228600" cy="838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209800" y="2895600"/>
            <a:ext cx="2286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 rot="5400000">
            <a:off x="1522177" y="3122377"/>
            <a:ext cx="731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telnet</a:t>
            </a:r>
            <a:endParaRPr lang="en-US" sz="1600" dirty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 rot="5400000">
            <a:off x="2166657" y="3157257"/>
            <a:ext cx="966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+mn-lt"/>
              </a:rPr>
              <a:t>mmedia</a:t>
            </a:r>
            <a:endParaRPr lang="en-US" sz="1600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 rot="5400000">
            <a:off x="2121994" y="3025852"/>
            <a:ext cx="4466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ftp</a:t>
            </a:r>
            <a:endParaRPr lang="en-US" sz="1600" dirty="0"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290935" y="2895600"/>
            <a:ext cx="304800" cy="8382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5400000">
            <a:off x="973247" y="3149292"/>
            <a:ext cx="982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browser</a:t>
            </a:r>
          </a:p>
        </p:txBody>
      </p:sp>
      <p:sp>
        <p:nvSpPr>
          <p:cNvPr id="52" name="Rectangle 10"/>
          <p:cNvSpPr>
            <a:spLocks noChangeArrowheads="1"/>
          </p:cNvSpPr>
          <p:nvPr/>
        </p:nvSpPr>
        <p:spPr bwMode="auto">
          <a:xfrm>
            <a:off x="1524000" y="4648200"/>
            <a:ext cx="762000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1800" b="0" dirty="0" smtClean="0">
                <a:latin typeface="+mn-lt"/>
              </a:rPr>
              <a:t>IP</a:t>
            </a:r>
            <a:endParaRPr lang="en-US" sz="1800" b="0" dirty="0">
              <a:latin typeface="+mn-lt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914400" y="1524000"/>
            <a:ext cx="2514600" cy="990600"/>
          </a:xfrm>
          <a:prstGeom prst="wedgeEllipseCallout">
            <a:avLst>
              <a:gd name="adj1" fmla="val -4175"/>
              <a:gd name="adj2" fmla="val 88413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1676400"/>
            <a:ext cx="2279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many application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processes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52679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i="1" dirty="0" smtClean="0">
                <a:solidFill>
                  <a:srgbClr val="000090"/>
                </a:solidFill>
                <a:latin typeface="+mn-lt"/>
              </a:rPr>
              <a:t>Drivers</a:t>
            </a:r>
            <a:br>
              <a:rPr lang="en-US" sz="1400" b="0" i="1" dirty="0" smtClean="0">
                <a:solidFill>
                  <a:srgbClr val="000090"/>
                </a:solidFill>
                <a:latin typeface="+mn-lt"/>
              </a:rPr>
            </a:br>
            <a:r>
              <a:rPr lang="en-US" sz="1400" b="0" i="1" dirty="0" smtClean="0">
                <a:solidFill>
                  <a:srgbClr val="000090"/>
                </a:solidFill>
                <a:latin typeface="+mn-lt"/>
              </a:rPr>
              <a:t>+NIC</a:t>
            </a:r>
            <a:endParaRPr lang="en-US" sz="1400" b="0" i="1" dirty="0">
              <a:solidFill>
                <a:srgbClr val="00009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85800" y="3810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i="1" dirty="0" smtClean="0">
                <a:solidFill>
                  <a:srgbClr val="000090"/>
                </a:solidFill>
                <a:latin typeface="+mn-lt"/>
              </a:rPr>
              <a:t>Operating </a:t>
            </a:r>
            <a:br>
              <a:rPr lang="en-US" sz="1400" b="0" i="1" dirty="0" smtClean="0">
                <a:solidFill>
                  <a:srgbClr val="000090"/>
                </a:solidFill>
                <a:latin typeface="+mn-lt"/>
              </a:rPr>
            </a:br>
            <a:r>
              <a:rPr lang="en-US" sz="1400" b="0" i="1" dirty="0" smtClean="0">
                <a:solidFill>
                  <a:srgbClr val="000090"/>
                </a:solidFill>
                <a:latin typeface="+mn-lt"/>
              </a:rPr>
              <a:t>System</a:t>
            </a:r>
            <a:endParaRPr lang="en-US" sz="1400" b="0" i="1" dirty="0">
              <a:solidFill>
                <a:srgbClr val="00009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112045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534400" cy="1173162"/>
          </a:xfrm>
        </p:spPr>
        <p:txBody>
          <a:bodyPr/>
          <a:lstStyle/>
          <a:p>
            <a:r>
              <a:rPr lang="en-US" dirty="0"/>
              <a:t>Why a transport layer: </a:t>
            </a:r>
            <a:r>
              <a:rPr lang="en-US" dirty="0" err="1"/>
              <a:t>Demultiplexing</a:t>
            </a:r>
            <a:r>
              <a:rPr lang="en-US" dirty="0"/>
              <a:t> 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" name="Text Box 39"/>
          <p:cNvSpPr txBox="1">
            <a:spLocks noChangeArrowheads="1"/>
          </p:cNvSpPr>
          <p:nvPr/>
        </p:nvSpPr>
        <p:spPr bwMode="auto">
          <a:xfrm>
            <a:off x="1281324" y="6172200"/>
            <a:ext cx="1157076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Arial" charset="0"/>
              </a:rPr>
              <a:t>Host A</a:t>
            </a:r>
          </a:p>
        </p:txBody>
      </p:sp>
      <p:sp>
        <p:nvSpPr>
          <p:cNvPr id="48" name="Text Box 40"/>
          <p:cNvSpPr txBox="1">
            <a:spLocks noChangeArrowheads="1"/>
          </p:cNvSpPr>
          <p:nvPr/>
        </p:nvSpPr>
        <p:spPr bwMode="auto">
          <a:xfrm>
            <a:off x="6826842" y="6170443"/>
            <a:ext cx="1174158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Arial" charset="0"/>
              </a:rPr>
              <a:t>Host B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762000" y="2819400"/>
            <a:ext cx="2286000" cy="2743200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1371600" y="5181600"/>
            <a:ext cx="1066800" cy="6858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1800" b="0" dirty="0" err="1" smtClean="0">
                <a:latin typeface="+mn-lt"/>
              </a:rPr>
              <a:t>Datalink</a:t>
            </a:r>
            <a:endParaRPr lang="en-US" sz="1800" b="0" dirty="0">
              <a:latin typeface="+mn-lt"/>
            </a:endParaRPr>
          </a:p>
          <a:p>
            <a:pPr algn="ctr">
              <a:lnSpc>
                <a:spcPct val="110000"/>
              </a:lnSpc>
            </a:pPr>
            <a:r>
              <a:rPr lang="en-US" sz="1800" b="0" dirty="0" smtClean="0">
                <a:latin typeface="+mn-lt"/>
              </a:rPr>
              <a:t>Physical</a:t>
            </a:r>
            <a:endParaRPr lang="en-US" sz="1800" b="0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0" y="3810000"/>
            <a:ext cx="2286000" cy="0"/>
          </a:xfrm>
          <a:prstGeom prst="line">
            <a:avLst/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914400" y="2895600"/>
            <a:ext cx="304800" cy="838200"/>
          </a:xfrm>
          <a:prstGeom prst="rect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592247" y="3141554"/>
            <a:ext cx="982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browser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1752600" y="2895600"/>
            <a:ext cx="228600" cy="838200"/>
          </a:xfrm>
          <a:prstGeom prst="rect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514600" y="2895600"/>
            <a:ext cx="228600" cy="838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209800" y="2895600"/>
            <a:ext cx="2286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 rot="5400000">
            <a:off x="1522177" y="3122377"/>
            <a:ext cx="731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telnet</a:t>
            </a:r>
            <a:endParaRPr lang="en-US" sz="1600" dirty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 rot="5400000">
            <a:off x="2166657" y="3157257"/>
            <a:ext cx="966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+mn-lt"/>
              </a:rPr>
              <a:t>mmedia</a:t>
            </a:r>
            <a:endParaRPr lang="en-US" sz="1600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 rot="5400000">
            <a:off x="2121994" y="3025852"/>
            <a:ext cx="4466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ftp</a:t>
            </a:r>
            <a:endParaRPr lang="en-US" sz="1600" dirty="0"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290935" y="2895600"/>
            <a:ext cx="304800" cy="8382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5400000">
            <a:off x="973247" y="3149292"/>
            <a:ext cx="982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browser</a:t>
            </a:r>
          </a:p>
        </p:txBody>
      </p:sp>
      <p:sp>
        <p:nvSpPr>
          <p:cNvPr id="52" name="Rectangle 10"/>
          <p:cNvSpPr>
            <a:spLocks noChangeArrowheads="1"/>
          </p:cNvSpPr>
          <p:nvPr/>
        </p:nvSpPr>
        <p:spPr bwMode="auto">
          <a:xfrm>
            <a:off x="1524000" y="4648200"/>
            <a:ext cx="762000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1800" b="0" dirty="0" smtClean="0">
                <a:latin typeface="+mn-lt"/>
              </a:rPr>
              <a:t>IP</a:t>
            </a:r>
            <a:endParaRPr lang="en-US" sz="1800" b="0" dirty="0">
              <a:latin typeface="+mn-lt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914400" y="1524000"/>
            <a:ext cx="2514600" cy="990600"/>
          </a:xfrm>
          <a:prstGeom prst="wedgeEllipseCallout">
            <a:avLst>
              <a:gd name="adj1" fmla="val -4175"/>
              <a:gd name="adj2" fmla="val 88413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1676400"/>
            <a:ext cx="2279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many application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processes</a:t>
            </a:r>
            <a:endParaRPr lang="en-US" dirty="0">
              <a:latin typeface="+mn-lt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6248400" y="2819400"/>
            <a:ext cx="2286000" cy="2743200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6858000" y="5181600"/>
            <a:ext cx="1066800" cy="6858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1800" b="0" dirty="0" err="1" smtClean="0">
                <a:latin typeface="+mn-lt"/>
              </a:rPr>
              <a:t>Datalink</a:t>
            </a:r>
            <a:endParaRPr lang="en-US" sz="1800" b="0" dirty="0">
              <a:latin typeface="+mn-lt"/>
            </a:endParaRPr>
          </a:p>
          <a:p>
            <a:pPr algn="ctr">
              <a:lnSpc>
                <a:spcPct val="110000"/>
              </a:lnSpc>
            </a:pPr>
            <a:r>
              <a:rPr lang="en-US" sz="1800" b="0" dirty="0" smtClean="0">
                <a:latin typeface="+mn-lt"/>
              </a:rPr>
              <a:t>Physical</a:t>
            </a:r>
            <a:endParaRPr lang="en-US" sz="1800" b="0" dirty="0">
              <a:latin typeface="+mn-lt"/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6248400" y="3810000"/>
            <a:ext cx="2286000" cy="0"/>
          </a:xfrm>
          <a:prstGeom prst="line">
            <a:avLst/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7772400" y="2895600"/>
            <a:ext cx="228600" cy="838200"/>
          </a:xfrm>
          <a:prstGeom prst="rect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8110955" y="2895600"/>
            <a:ext cx="2286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rot="5400000">
            <a:off x="7575732" y="3122377"/>
            <a:ext cx="731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telnet</a:t>
            </a:r>
            <a:endParaRPr lang="en-US" sz="1600" dirty="0"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 rot="5400000">
            <a:off x="8023149" y="3025852"/>
            <a:ext cx="4466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ftp</a:t>
            </a:r>
            <a:endParaRPr lang="en-US" sz="1600" dirty="0">
              <a:latin typeface="+mn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477000" y="2895600"/>
            <a:ext cx="1066800" cy="8382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8" name="Rectangle 10"/>
          <p:cNvSpPr>
            <a:spLocks noChangeArrowheads="1"/>
          </p:cNvSpPr>
          <p:nvPr/>
        </p:nvSpPr>
        <p:spPr bwMode="auto">
          <a:xfrm>
            <a:off x="7010400" y="4648200"/>
            <a:ext cx="762000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1800" b="0" dirty="0" smtClean="0">
                <a:latin typeface="+mn-lt"/>
              </a:rPr>
              <a:t>IP</a:t>
            </a:r>
            <a:endParaRPr lang="en-US" sz="1800" b="0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 rot="5400000">
            <a:off x="6597578" y="3003622"/>
            <a:ext cx="8008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HTTP </a:t>
            </a:r>
            <a:br>
              <a:rPr lang="en-US" sz="1600" dirty="0" smtClean="0">
                <a:latin typeface="+mn-lt"/>
              </a:rPr>
            </a:br>
            <a:r>
              <a:rPr lang="en-US" sz="1600" dirty="0" smtClean="0">
                <a:latin typeface="+mn-lt"/>
              </a:rPr>
              <a:t>server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66294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67056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70104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>
            <a:off x="72390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74676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73914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73152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70866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68580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/>
          <p:cNvCxnSpPr>
            <a:stCxn id="52" idx="3"/>
            <a:endCxn id="58" idx="1"/>
          </p:cNvCxnSpPr>
          <p:nvPr/>
        </p:nvCxnSpPr>
        <p:spPr bwMode="auto">
          <a:xfrm>
            <a:off x="2286000" y="4838700"/>
            <a:ext cx="472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67" name="Rectangle 10"/>
          <p:cNvSpPr>
            <a:spLocks noChangeArrowheads="1"/>
          </p:cNvSpPr>
          <p:nvPr/>
        </p:nvSpPr>
        <p:spPr bwMode="auto">
          <a:xfrm>
            <a:off x="1143000" y="4038600"/>
            <a:ext cx="1371600" cy="381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1800" b="0" dirty="0" smtClean="0">
                <a:latin typeface="+mn-lt"/>
              </a:rPr>
              <a:t>Transport</a:t>
            </a:r>
            <a:endParaRPr lang="en-US" sz="1800" b="0" dirty="0">
              <a:latin typeface="+mn-lt"/>
            </a:endParaRPr>
          </a:p>
        </p:txBody>
      </p:sp>
      <p:cxnSp>
        <p:nvCxnSpPr>
          <p:cNvPr id="69" name="Straight Arrow Connector 68"/>
          <p:cNvCxnSpPr>
            <a:stCxn id="67" idx="3"/>
            <a:endCxn id="70" idx="1"/>
          </p:cNvCxnSpPr>
          <p:nvPr/>
        </p:nvCxnSpPr>
        <p:spPr bwMode="auto">
          <a:xfrm>
            <a:off x="2514600" y="4229100"/>
            <a:ext cx="4191000" cy="0"/>
          </a:xfrm>
          <a:prstGeom prst="straightConnector1">
            <a:avLst/>
          </a:prstGeom>
          <a:noFill/>
          <a:ln w="28575" cap="flat" cmpd="sng" algn="ctr">
            <a:solidFill>
              <a:schemeClr val="tx2">
                <a:lumMod val="40000"/>
                <a:lumOff val="60000"/>
              </a:schemeClr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70" name="Rectangle 10"/>
          <p:cNvSpPr>
            <a:spLocks noChangeArrowheads="1"/>
          </p:cNvSpPr>
          <p:nvPr/>
        </p:nvSpPr>
        <p:spPr bwMode="auto">
          <a:xfrm>
            <a:off x="6705600" y="4038600"/>
            <a:ext cx="1371600" cy="381000"/>
          </a:xfrm>
          <a:prstGeom prst="rect">
            <a:avLst/>
          </a:prstGeom>
          <a:solidFill>
            <a:srgbClr val="850A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1800" b="0" dirty="0" smtClean="0">
                <a:latin typeface="+mn-lt"/>
              </a:rPr>
              <a:t>Transport</a:t>
            </a:r>
            <a:endParaRPr lang="en-US" sz="1800" b="0" dirty="0">
              <a:latin typeface="+mn-lt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0" y="5334000"/>
            <a:ext cx="3200400" cy="1447800"/>
            <a:chOff x="3048000" y="5334000"/>
            <a:chExt cx="3200400" cy="1447800"/>
          </a:xfrm>
        </p:grpSpPr>
        <p:sp>
          <p:nvSpPr>
            <p:cNvPr id="71" name="Oval Callout 70"/>
            <p:cNvSpPr/>
            <p:nvPr/>
          </p:nvSpPr>
          <p:spPr bwMode="auto">
            <a:xfrm>
              <a:off x="3048000" y="5334000"/>
              <a:ext cx="3200400" cy="1447800"/>
            </a:xfrm>
            <a:prstGeom prst="wedgeEllipseCallout">
              <a:avLst>
                <a:gd name="adj1" fmla="val -3177"/>
                <a:gd name="adj2" fmla="val -84936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277351" y="5486400"/>
              <a:ext cx="2775419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0" dirty="0" smtClean="0">
                  <a:latin typeface="+mn-lt"/>
                </a:rPr>
                <a:t>Communication </a:t>
              </a:r>
              <a:br>
                <a:rPr lang="en-US" sz="1800" b="0" dirty="0" smtClean="0">
                  <a:latin typeface="+mn-lt"/>
                </a:rPr>
              </a:br>
              <a:r>
                <a:rPr lang="en-US" sz="1800" b="0" dirty="0" smtClean="0">
                  <a:latin typeface="+mn-lt"/>
                </a:rPr>
                <a:t>between hosts</a:t>
              </a:r>
            </a:p>
            <a:p>
              <a:pPr algn="ctr"/>
              <a:r>
                <a:rPr lang="en-US" sz="1600" b="0" dirty="0" smtClean="0">
                  <a:latin typeface="+mn-lt"/>
                </a:rPr>
                <a:t>(128.4.5.6 </a:t>
              </a:r>
              <a:r>
                <a:rPr lang="en-US" sz="1600" b="0" dirty="0" smtClean="0">
                  <a:latin typeface="+mn-lt"/>
                  <a:sym typeface="Wingdings"/>
                </a:rPr>
                <a:t>162.99.7.56)</a:t>
              </a:r>
              <a:endParaRPr lang="en-US" sz="1600" b="0" dirty="0">
                <a:latin typeface="+mn-lt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200400" y="2286000"/>
            <a:ext cx="2971800" cy="1447800"/>
            <a:chOff x="3124200" y="5257800"/>
            <a:chExt cx="3200400" cy="1447800"/>
          </a:xfrm>
        </p:grpSpPr>
        <p:sp>
          <p:nvSpPr>
            <p:cNvPr id="75" name="Oval Callout 74"/>
            <p:cNvSpPr/>
            <p:nvPr/>
          </p:nvSpPr>
          <p:spPr bwMode="auto">
            <a:xfrm>
              <a:off x="3124200" y="5257800"/>
              <a:ext cx="3200400" cy="1447800"/>
            </a:xfrm>
            <a:prstGeom prst="wedgeEllipseCallout">
              <a:avLst>
                <a:gd name="adj1" fmla="val 623"/>
                <a:gd name="adj2" fmla="val 83029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408347" y="5562600"/>
              <a:ext cx="265549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 smtClean="0">
                  <a:solidFill>
                    <a:srgbClr val="FF0000"/>
                  </a:solidFill>
                  <a:latin typeface="+mn-lt"/>
                </a:rPr>
                <a:t>Communication</a:t>
              </a:r>
              <a:br>
                <a:rPr lang="en-US" b="0" dirty="0" smtClean="0">
                  <a:solidFill>
                    <a:srgbClr val="FF0000"/>
                  </a:solidFill>
                  <a:latin typeface="+mn-lt"/>
                </a:rPr>
              </a:br>
              <a:r>
                <a:rPr lang="en-US" b="0" dirty="0" smtClean="0">
                  <a:solidFill>
                    <a:srgbClr val="FF0000"/>
                  </a:solidFill>
                  <a:latin typeface="+mn-lt"/>
                </a:rPr>
                <a:t> between processes</a:t>
              </a:r>
            </a:p>
            <a:p>
              <a:pPr algn="ctr"/>
              <a:r>
                <a:rPr lang="en-US" b="0" dirty="0" smtClean="0">
                  <a:solidFill>
                    <a:srgbClr val="FF0000"/>
                  </a:solidFill>
                  <a:latin typeface="+mn-lt"/>
                </a:rPr>
                <a:t>at hosts</a:t>
              </a:r>
            </a:p>
          </p:txBody>
        </p:sp>
      </p:grpSp>
      <p:sp>
        <p:nvSpPr>
          <p:cNvPr id="16" name="Freeform 15"/>
          <p:cNvSpPr/>
          <p:nvPr/>
        </p:nvSpPr>
        <p:spPr>
          <a:xfrm>
            <a:off x="1268347" y="3526103"/>
            <a:ext cx="6447578" cy="778069"/>
          </a:xfrm>
          <a:custGeom>
            <a:avLst/>
            <a:gdLst>
              <a:gd name="connsiteX0" fmla="*/ 163886 w 6447578"/>
              <a:gd name="connsiteY0" fmla="*/ 0 h 778069"/>
              <a:gd name="connsiteX1" fmla="*/ 744887 w 6447578"/>
              <a:gd name="connsiteY1" fmla="*/ 661989 h 778069"/>
              <a:gd name="connsiteX2" fmla="*/ 6041448 w 6447578"/>
              <a:gd name="connsiteY2" fmla="*/ 716028 h 778069"/>
              <a:gd name="connsiteX3" fmla="*/ 6081983 w 6447578"/>
              <a:gd name="connsiteY3" fmla="*/ 13510 h 778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47578" h="778069">
                <a:moveTo>
                  <a:pt x="163886" y="0"/>
                </a:moveTo>
                <a:cubicBezTo>
                  <a:pt x="-35411" y="271325"/>
                  <a:pt x="-234707" y="542651"/>
                  <a:pt x="744887" y="661989"/>
                </a:cubicBezTo>
                <a:cubicBezTo>
                  <a:pt x="1724481" y="781327"/>
                  <a:pt x="5151932" y="824108"/>
                  <a:pt x="6041448" y="716028"/>
                </a:cubicBezTo>
                <a:cubicBezTo>
                  <a:pt x="6930964" y="607948"/>
                  <a:pt x="6081983" y="13510"/>
                  <a:pt x="6081983" y="13510"/>
                </a:cubicBezTo>
              </a:path>
            </a:pathLst>
          </a:custGeom>
          <a:ln w="38100" cmpd="sng">
            <a:solidFill>
              <a:srgbClr val="FF0000"/>
            </a:solidFill>
            <a:headEnd type="arrow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15092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70" grpId="0" animBg="1"/>
      <p:bldP spid="16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3238"/>
            <a:ext cx="8229600" cy="1173162"/>
          </a:xfrm>
        </p:spPr>
        <p:txBody>
          <a:bodyPr/>
          <a:lstStyle/>
          <a:p>
            <a:r>
              <a:rPr lang="en-US" dirty="0"/>
              <a:t>Why a transport </a:t>
            </a:r>
            <a:r>
              <a:rPr lang="en-US" dirty="0" smtClean="0"/>
              <a:t>layer:</a:t>
            </a:r>
            <a:br>
              <a:rPr lang="en-US" dirty="0" smtClean="0"/>
            </a:br>
            <a:r>
              <a:rPr lang="en-US" dirty="0" smtClean="0"/>
              <a:t>Improved service model </a:t>
            </a:r>
            <a:endParaRPr lang="en-US" b="0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229600" cy="4411662"/>
          </a:xfrm>
        </p:spPr>
        <p:txBody>
          <a:bodyPr/>
          <a:lstStyle/>
          <a:p>
            <a:r>
              <a:rPr lang="en-US" dirty="0" smtClean="0"/>
              <a:t>IP </a:t>
            </a:r>
            <a:r>
              <a:rPr lang="en-US" dirty="0"/>
              <a:t>provides a </a:t>
            </a:r>
            <a:r>
              <a:rPr lang="en-US" dirty="0" smtClean="0"/>
              <a:t>weak </a:t>
            </a:r>
            <a:r>
              <a:rPr lang="en-US" dirty="0"/>
              <a:t>service model (</a:t>
            </a:r>
            <a:r>
              <a:rPr lang="en-US" i="1" dirty="0"/>
              <a:t>best-effort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Packets can be </a:t>
            </a:r>
            <a:r>
              <a:rPr lang="en-US" dirty="0" smtClean="0"/>
              <a:t>corrupted, delayed</a:t>
            </a:r>
            <a:r>
              <a:rPr lang="en-US" dirty="0"/>
              <a:t>, dropped, reordered, </a:t>
            </a:r>
            <a:r>
              <a:rPr lang="en-US" dirty="0" smtClean="0"/>
              <a:t>duplicated </a:t>
            </a:r>
            <a:endParaRPr lang="en-US" dirty="0"/>
          </a:p>
          <a:p>
            <a:pPr lvl="1"/>
            <a:r>
              <a:rPr lang="en-US" dirty="0" smtClean="0"/>
              <a:t>No guidance on how much traffic to send and when</a:t>
            </a:r>
            <a:endParaRPr lang="en-US" i="1" dirty="0" smtClean="0"/>
          </a:p>
          <a:p>
            <a:pPr lvl="1"/>
            <a:r>
              <a:rPr lang="en-US" dirty="0" smtClean="0"/>
              <a:t>Dealing with this is tedious for application developers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55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Role of the Transport Layer</a:t>
            </a:r>
            <a:endParaRPr lang="en-US" dirty="0">
              <a:latin typeface="+mn-lt"/>
            </a:endParaRPr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534400" cy="4411662"/>
          </a:xfrm>
        </p:spPr>
        <p:txBody>
          <a:bodyPr/>
          <a:lstStyle/>
          <a:p>
            <a:r>
              <a:rPr lang="en-US" dirty="0" smtClean="0"/>
              <a:t>Communication between application processes</a:t>
            </a:r>
          </a:p>
          <a:p>
            <a:pPr lvl="1"/>
            <a:r>
              <a:rPr lang="en-US" dirty="0" smtClean="0"/>
              <a:t>Mux and </a:t>
            </a:r>
            <a:r>
              <a:rPr lang="en-US" dirty="0" err="1" smtClean="0"/>
              <a:t>demux</a:t>
            </a:r>
            <a:r>
              <a:rPr lang="en-US" dirty="0" smtClean="0"/>
              <a:t> from/to application processes</a:t>
            </a:r>
          </a:p>
          <a:p>
            <a:pPr lvl="1"/>
            <a:r>
              <a:rPr lang="en-US" dirty="0" smtClean="0"/>
              <a:t>Implemented using </a:t>
            </a:r>
            <a:r>
              <a:rPr lang="en-US" i="1" dirty="0" smtClean="0">
                <a:solidFill>
                  <a:srgbClr val="FF0000"/>
                </a:solidFill>
              </a:rPr>
              <a:t>ports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863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3875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Transport Layer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534400" cy="4411662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Communication between application processes</a:t>
            </a:r>
          </a:p>
          <a:p>
            <a:r>
              <a:rPr lang="en-US" dirty="0" smtClean="0">
                <a:latin typeface="+mj-lt"/>
              </a:rPr>
              <a:t>Provide common end-to-end services for app layer </a:t>
            </a:r>
            <a:r>
              <a:rPr lang="en-US" dirty="0" smtClean="0">
                <a:solidFill>
                  <a:srgbClr val="000090"/>
                </a:solidFill>
                <a:latin typeface="+mj-lt"/>
              </a:rPr>
              <a:t>[optional]</a:t>
            </a:r>
          </a:p>
          <a:p>
            <a:pPr lvl="1"/>
            <a:r>
              <a:rPr lang="en-US" dirty="0" smtClean="0">
                <a:latin typeface="+mj-lt"/>
              </a:rPr>
              <a:t>Reliable, in-order data delivery</a:t>
            </a:r>
          </a:p>
          <a:p>
            <a:pPr lvl="1"/>
            <a:r>
              <a:rPr lang="en-US" dirty="0" smtClean="0">
                <a:latin typeface="+mj-lt"/>
              </a:rPr>
              <a:t>Well-paced data delivery</a:t>
            </a:r>
          </a:p>
          <a:p>
            <a:pPr lvl="2"/>
            <a:r>
              <a:rPr lang="en-US" dirty="0" smtClean="0">
                <a:latin typeface="+mj-lt"/>
              </a:rPr>
              <a:t>too fast may overwhelm the network</a:t>
            </a:r>
          </a:p>
          <a:p>
            <a:pPr lvl="2"/>
            <a:r>
              <a:rPr lang="en-US" dirty="0" smtClean="0">
                <a:latin typeface="+mj-lt"/>
              </a:rPr>
              <a:t>too slow is not efficient</a:t>
            </a:r>
          </a:p>
          <a:p>
            <a:pPr lvl="1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0547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Transport Layer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686800" cy="4411662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  <a:latin typeface="+mj-lt"/>
              </a:rPr>
              <a:t>Communication between processes</a:t>
            </a:r>
          </a:p>
          <a:p>
            <a:r>
              <a:rPr lang="en-US" dirty="0" smtClean="0">
                <a:solidFill>
                  <a:srgbClr val="7F7F7F"/>
                </a:solidFill>
                <a:latin typeface="+mj-lt"/>
              </a:rPr>
              <a:t>Provide common end-to-end services for app layer [optional]</a:t>
            </a:r>
          </a:p>
          <a:p>
            <a:r>
              <a:rPr lang="en-US" dirty="0" smtClean="0">
                <a:latin typeface="+mj-lt"/>
              </a:rPr>
              <a:t>TCP and UDP are the common transport protocols</a:t>
            </a:r>
          </a:p>
          <a:p>
            <a:pPr lvl="1"/>
            <a:r>
              <a:rPr lang="en-US" dirty="0" smtClean="0">
                <a:latin typeface="+mj-lt"/>
              </a:rPr>
              <a:t>also SCTP, MTCP, SST, RDP, DCCP, … </a:t>
            </a:r>
          </a:p>
          <a:p>
            <a:pPr lvl="1"/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29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Transport Layer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686800" cy="4411662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  <a:latin typeface="+mj-lt"/>
              </a:rPr>
              <a:t>Communication between processes</a:t>
            </a:r>
          </a:p>
          <a:p>
            <a:r>
              <a:rPr lang="en-US" dirty="0" smtClean="0">
                <a:solidFill>
                  <a:srgbClr val="7F7F7F"/>
                </a:solidFill>
                <a:latin typeface="+mj-lt"/>
              </a:rPr>
              <a:t>Provide common end-to-end services for app layer [optional]</a:t>
            </a:r>
          </a:p>
          <a:p>
            <a:r>
              <a:rPr lang="en-US" dirty="0" smtClean="0">
                <a:solidFill>
                  <a:srgbClr val="7F7F7F"/>
                </a:solidFill>
                <a:latin typeface="+mj-lt"/>
              </a:rPr>
              <a:t>TCP and UDP are the common transport protocols</a:t>
            </a:r>
          </a:p>
          <a:p>
            <a:r>
              <a:rPr lang="en-US" dirty="0" smtClean="0">
                <a:latin typeface="+mj-lt"/>
              </a:rPr>
              <a:t>UDP is a minimalist, no-frills transport protocol</a:t>
            </a:r>
          </a:p>
          <a:p>
            <a:pPr lvl="1"/>
            <a:r>
              <a:rPr lang="en-US" dirty="0" smtClean="0">
                <a:latin typeface="+mj-lt"/>
              </a:rPr>
              <a:t>only provides mux/</a:t>
            </a:r>
            <a:r>
              <a:rPr lang="en-US" dirty="0" err="1" smtClean="0">
                <a:latin typeface="+mj-lt"/>
              </a:rPr>
              <a:t>demux</a:t>
            </a:r>
            <a:r>
              <a:rPr lang="en-US" dirty="0" smtClean="0">
                <a:latin typeface="+mj-lt"/>
              </a:rPr>
              <a:t> capabilities</a:t>
            </a:r>
          </a:p>
          <a:p>
            <a:pPr lvl="1"/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834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Role of the Transport Layer</a:t>
            </a:r>
            <a:endParaRPr lang="en-US" dirty="0">
              <a:latin typeface="+mn-lt"/>
            </a:endParaRPr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686800" cy="4411662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Communication between processes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Provide common end-to-end services for app layer [optional]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TCP and UDP are the common transport protocols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UDP is a minimalist, no-frills transport protocol</a:t>
            </a:r>
          </a:p>
          <a:p>
            <a:r>
              <a:rPr lang="en-US" dirty="0" smtClean="0"/>
              <a:t>TCP is the whole-hog protocol</a:t>
            </a:r>
          </a:p>
          <a:p>
            <a:pPr lvl="1"/>
            <a:r>
              <a:rPr lang="en-US" dirty="0" smtClean="0"/>
              <a:t>offers apps a reliable, in-order, </a:t>
            </a:r>
            <a:r>
              <a:rPr lang="en-US" dirty="0" err="1" smtClean="0"/>
              <a:t>bytestream</a:t>
            </a:r>
            <a:r>
              <a:rPr lang="en-US" dirty="0" smtClean="0"/>
              <a:t> abstraction</a:t>
            </a:r>
          </a:p>
          <a:p>
            <a:pPr lvl="1"/>
            <a:r>
              <a:rPr lang="en-US" dirty="0" smtClean="0"/>
              <a:t>with congestion control </a:t>
            </a:r>
          </a:p>
          <a:p>
            <a:pPr lvl="1"/>
            <a:r>
              <a:rPr lang="en-US" dirty="0" smtClean="0"/>
              <a:t>but no performance guarantees (delay, </a:t>
            </a:r>
            <a:r>
              <a:rPr lang="en-US" dirty="0" err="1" smtClean="0"/>
              <a:t>bw</a:t>
            </a:r>
            <a:r>
              <a:rPr lang="en-US" dirty="0" smtClean="0"/>
              <a:t>, etc.)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491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 Routers</a:t>
            </a:r>
          </a:p>
          <a:p>
            <a:pPr lvl="1"/>
            <a:r>
              <a:rPr lang="en-US" dirty="0" smtClean="0"/>
              <a:t>$$$</a:t>
            </a:r>
          </a:p>
          <a:p>
            <a:pPr lvl="1"/>
            <a:r>
              <a:rPr lang="en-US" dirty="0" smtClean="0"/>
              <a:t>Line cards receive packets, change headers</a:t>
            </a:r>
          </a:p>
          <a:p>
            <a:pPr lvl="1"/>
            <a:r>
              <a:rPr lang="en-US" dirty="0" smtClean="0"/>
              <a:t>LPM for scalable addressing</a:t>
            </a:r>
          </a:p>
          <a:p>
            <a:pPr lvl="1"/>
            <a:r>
              <a:rPr lang="en-US" dirty="0" smtClean="0"/>
              <a:t>Fast hardware needed for LPM, fabric scheduling</a:t>
            </a:r>
          </a:p>
          <a:p>
            <a:pPr lvl="1"/>
            <a:endParaRPr lang="en-US" dirty="0"/>
          </a:p>
          <a:p>
            <a:r>
              <a:rPr lang="en-US" dirty="0" smtClean="0"/>
              <a:t>Transport Layer</a:t>
            </a:r>
          </a:p>
          <a:p>
            <a:pPr lvl="1"/>
            <a:r>
              <a:rPr lang="en-US" dirty="0" err="1" smtClean="0"/>
              <a:t>Demultiplexes</a:t>
            </a:r>
            <a:r>
              <a:rPr lang="en-US" dirty="0" smtClean="0"/>
              <a:t> between applications on same host</a:t>
            </a:r>
          </a:p>
          <a:p>
            <a:pPr lvl="1"/>
            <a:r>
              <a:rPr lang="en-US" dirty="0" smtClean="0"/>
              <a:t>2 protocols:</a:t>
            </a:r>
          </a:p>
          <a:p>
            <a:pPr lvl="2"/>
            <a:r>
              <a:rPr lang="en-US" dirty="0" smtClean="0"/>
              <a:t>UDP: minimal protocol</a:t>
            </a:r>
          </a:p>
          <a:p>
            <a:pPr lvl="2"/>
            <a:r>
              <a:rPr lang="en-US" dirty="0" smtClean="0"/>
              <a:t>TCP: reliable, in order byte stream (more next week!)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894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 of routers (edge)</a:t>
            </a:r>
            <a:endParaRPr lang="en-US" b="1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3352800" cy="152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b="1" dirty="0" smtClean="0">
                <a:solidFill>
                  <a:schemeClr val="tx1"/>
                </a:solidFill>
              </a:rPr>
              <a:t>Cisco ASR </a:t>
            </a:r>
            <a:endParaRPr lang="en-US" sz="2600" b="1" dirty="0" smtClean="0"/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R=1/10/40 </a:t>
            </a:r>
            <a:r>
              <a:rPr lang="en-US" sz="2600" dirty="0" err="1" smtClean="0">
                <a:solidFill>
                  <a:schemeClr val="tx1"/>
                </a:solidFill>
              </a:rPr>
              <a:t>Gbps</a:t>
            </a:r>
            <a:endParaRPr lang="en-US" sz="26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NR = </a:t>
            </a:r>
            <a:r>
              <a:rPr lang="en-US" sz="2600" dirty="0" smtClean="0"/>
              <a:t>120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Gbps</a:t>
            </a:r>
            <a:endParaRPr lang="en-US" sz="2600" dirty="0" smtClean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3352800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062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Examples of routers (small business)</a:t>
            </a:r>
            <a:endParaRPr lang="en-US" b="1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2819400"/>
            <a:ext cx="4267200" cy="152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b="1" dirty="0" smtClean="0">
                <a:solidFill>
                  <a:schemeClr val="tx1"/>
                </a:solidFill>
              </a:rPr>
              <a:t>Cisco 3945E</a:t>
            </a:r>
            <a:endParaRPr lang="en-US" sz="2600" b="1" dirty="0" smtClean="0"/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R = 10/100/1000 Mbps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NR &lt; 10 </a:t>
            </a:r>
            <a:r>
              <a:rPr lang="en-US" sz="2600" dirty="0" err="1" smtClean="0">
                <a:solidFill>
                  <a:schemeClr val="tx1"/>
                </a:solidFill>
              </a:rPr>
              <a:t>Gbps</a:t>
            </a:r>
            <a:endParaRPr lang="en-US" sz="2600" dirty="0" smtClean="0">
              <a:solidFill>
                <a:schemeClr val="tx1"/>
              </a:solidFill>
            </a:endParaRPr>
          </a:p>
        </p:txBody>
      </p:sp>
      <p:pic>
        <p:nvPicPr>
          <p:cNvPr id="11270" name="Picture 6" descr="Product Small 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3168" y="2667000"/>
            <a:ext cx="2701632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4469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41236</TotalTime>
  <Words>3603</Words>
  <Application>Microsoft Macintosh PowerPoint</Application>
  <PresentationFormat>On-screen Show (4:3)</PresentationFormat>
  <Paragraphs>1153</Paragraphs>
  <Slides>78</Slides>
  <Notes>31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79" baseType="lpstr">
      <vt:lpstr>Network</vt:lpstr>
      <vt:lpstr>IP Routers</vt:lpstr>
      <vt:lpstr>Context</vt:lpstr>
      <vt:lpstr>IP Routers</vt:lpstr>
      <vt:lpstr>Lecture #4: Routers Forward Packets</vt:lpstr>
      <vt:lpstr>Router definitions</vt:lpstr>
      <vt:lpstr>Networks and routers</vt:lpstr>
      <vt:lpstr>Examples of routers (core)</vt:lpstr>
      <vt:lpstr>Examples of routers (edge)</vt:lpstr>
      <vt:lpstr>Examples of routers (small business)</vt:lpstr>
      <vt:lpstr>What’s inside a router?</vt:lpstr>
      <vt:lpstr>What’s inside a router?</vt:lpstr>
      <vt:lpstr>What’s inside a router?</vt:lpstr>
      <vt:lpstr>Input Linecards</vt:lpstr>
      <vt:lpstr>Input Linecards</vt:lpstr>
      <vt:lpstr>Looking up the output port</vt:lpstr>
      <vt:lpstr>PowerPoint Presentation</vt:lpstr>
      <vt:lpstr>PowerPoint Presentation</vt:lpstr>
      <vt:lpstr>But aggregation is imperfect…</vt:lpstr>
      <vt:lpstr>Find the longest prefix that matches</vt:lpstr>
      <vt:lpstr>Longest Prefix Match Lookup</vt:lpstr>
      <vt:lpstr>Example #1: 4 Prefixes, 4 Ports</vt:lpstr>
      <vt:lpstr>Finding a match</vt:lpstr>
      <vt:lpstr>Finding a match: convert to binary</vt:lpstr>
      <vt:lpstr>Finding a match: convert to binary</vt:lpstr>
      <vt:lpstr>Finding a match: convert to binary</vt:lpstr>
      <vt:lpstr>Finding a match: convert to binary</vt:lpstr>
      <vt:lpstr>Longest prefix matching</vt:lpstr>
      <vt:lpstr>Finding Match Efficiently</vt:lpstr>
      <vt:lpstr>Consider four three-bit prefixes</vt:lpstr>
      <vt:lpstr>Tree Structure</vt:lpstr>
      <vt:lpstr>Walk Tree: Stop at Prefix Entries</vt:lpstr>
      <vt:lpstr>Walk Tree: Stop at Prefix Entries</vt:lpstr>
      <vt:lpstr>Slightly Different Example</vt:lpstr>
      <vt:lpstr>Prefix Tree</vt:lpstr>
      <vt:lpstr>More Compact Representation</vt:lpstr>
      <vt:lpstr>More Compact Representation</vt:lpstr>
      <vt:lpstr>LPM in real routers</vt:lpstr>
      <vt:lpstr>Recap: Input linecards</vt:lpstr>
      <vt:lpstr>Output Linecard</vt:lpstr>
      <vt:lpstr>Output Linecard</vt:lpstr>
      <vt:lpstr>Simplest: FIFO Router</vt:lpstr>
      <vt:lpstr>Packet Classification</vt:lpstr>
      <vt:lpstr>Scheduler</vt:lpstr>
      <vt:lpstr>Example: Priority Scheduler</vt:lpstr>
      <vt:lpstr>Example: Round Robin Scheduler</vt:lpstr>
      <vt:lpstr>Connecting input to output: Switch fabric</vt:lpstr>
      <vt:lpstr>Today’s Switch Fabrics: Mini-Network!</vt:lpstr>
      <vt:lpstr>Point-to-Point Switch (3rd Generation)</vt:lpstr>
      <vt:lpstr>What’s hard about the switch fabric?</vt:lpstr>
      <vt:lpstr>Queuing</vt:lpstr>
      <vt:lpstr>Output queuing</vt:lpstr>
      <vt:lpstr>Output queuing</vt:lpstr>
      <vt:lpstr>Input queuing</vt:lpstr>
      <vt:lpstr>Input Queuing: Challenges</vt:lpstr>
      <vt:lpstr>Challenge 2: Head of line blocking</vt:lpstr>
      <vt:lpstr>Fixing head of line blocking: Virtual Output Queues</vt:lpstr>
      <vt:lpstr>Shared Memory (1st Generation)</vt:lpstr>
      <vt:lpstr>Shared Bus (2nd Generation)</vt:lpstr>
      <vt:lpstr>3rd Gen. Router: Switched Interconnects</vt:lpstr>
      <vt:lpstr>PowerPoint Presentation</vt:lpstr>
      <vt:lpstr>PowerPoint Presentation</vt:lpstr>
      <vt:lpstr>Reality is more complicated</vt:lpstr>
      <vt:lpstr>Context</vt:lpstr>
      <vt:lpstr>Scheduling</vt:lpstr>
      <vt:lpstr>IP Routers Recap</vt:lpstr>
      <vt:lpstr>Transport Layer</vt:lpstr>
      <vt:lpstr>Why do we need a transport layer?</vt:lpstr>
      <vt:lpstr>Why a transport layer? </vt:lpstr>
      <vt:lpstr>Why a transport layer: Demultiplexing </vt:lpstr>
      <vt:lpstr>Why a transport layer: Demultiplexing </vt:lpstr>
      <vt:lpstr>Why a transport layer: Demultiplexing </vt:lpstr>
      <vt:lpstr>Why a transport layer: Improved service model </vt:lpstr>
      <vt:lpstr>Role of the Transport Layer</vt:lpstr>
      <vt:lpstr>Role of the Transport Layer</vt:lpstr>
      <vt:lpstr>Role of the Transport Layer</vt:lpstr>
      <vt:lpstr>Role of the Transport Layer</vt:lpstr>
      <vt:lpstr>Role of the Transport Layer</vt:lpstr>
      <vt:lpstr>Summary</vt:lpstr>
    </vt:vector>
  </TitlesOfParts>
  <Company>ICSI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122: Computer Networks</dc:title>
  <cp:lastModifiedBy>Kay Ousterhout</cp:lastModifiedBy>
  <cp:revision>1942</cp:revision>
  <cp:lastPrinted>2013-09-23T20:04:51Z</cp:lastPrinted>
  <dcterms:created xsi:type="dcterms:W3CDTF">2010-08-30T13:51:03Z</dcterms:created>
  <dcterms:modified xsi:type="dcterms:W3CDTF">2014-10-01T22:36:35Z</dcterms:modified>
</cp:coreProperties>
</file>