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3" r:id="rId1"/>
  </p:sldMasterIdLst>
  <p:notesMasterIdLst>
    <p:notesMasterId r:id="rId12"/>
  </p:notesMasterIdLst>
  <p:handoutMasterIdLst>
    <p:handoutMasterId r:id="rId13"/>
  </p:handoutMasterIdLst>
  <p:sldIdLst>
    <p:sldId id="751" r:id="rId2"/>
    <p:sldId id="912" r:id="rId3"/>
    <p:sldId id="760" r:id="rId4"/>
    <p:sldId id="913" r:id="rId5"/>
    <p:sldId id="914" r:id="rId6"/>
    <p:sldId id="915" r:id="rId7"/>
    <p:sldId id="916" r:id="rId8"/>
    <p:sldId id="917" r:id="rId9"/>
    <p:sldId id="918" r:id="rId10"/>
    <p:sldId id="919" r:id="rId11"/>
  </p:sldIdLst>
  <p:sldSz cx="9144000" cy="6858000" type="letter"/>
  <p:notesSz cx="7315200" cy="9601200"/>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charset="0"/>
        <a:cs typeface="+mn-cs"/>
      </a:defRPr>
    </a:lvl1pPr>
    <a:lvl2pPr marL="457200" algn="ctr" rtl="0" eaLnBrk="0" fontAlgn="base" hangingPunct="0">
      <a:spcBef>
        <a:spcPct val="0"/>
      </a:spcBef>
      <a:spcAft>
        <a:spcPct val="0"/>
      </a:spcAft>
      <a:defRPr sz="2400" kern="1200">
        <a:solidFill>
          <a:schemeClr val="tx1"/>
        </a:solidFill>
        <a:latin typeface="Arial" charset="0"/>
        <a:ea typeface="ＭＳ Ｐゴシック" charset="0"/>
        <a:cs typeface="+mn-cs"/>
      </a:defRPr>
    </a:lvl2pPr>
    <a:lvl3pPr marL="914400" algn="ctr" rtl="0" eaLnBrk="0" fontAlgn="base" hangingPunct="0">
      <a:spcBef>
        <a:spcPct val="0"/>
      </a:spcBef>
      <a:spcAft>
        <a:spcPct val="0"/>
      </a:spcAft>
      <a:defRPr sz="2400" kern="1200">
        <a:solidFill>
          <a:schemeClr val="tx1"/>
        </a:solidFill>
        <a:latin typeface="Arial" charset="0"/>
        <a:ea typeface="ＭＳ Ｐゴシック" charset="0"/>
        <a:cs typeface="+mn-cs"/>
      </a:defRPr>
    </a:lvl3pPr>
    <a:lvl4pPr marL="1371600" algn="ctr" rtl="0" eaLnBrk="0" fontAlgn="base" hangingPunct="0">
      <a:spcBef>
        <a:spcPct val="0"/>
      </a:spcBef>
      <a:spcAft>
        <a:spcPct val="0"/>
      </a:spcAft>
      <a:defRPr sz="2400" kern="1200">
        <a:solidFill>
          <a:schemeClr val="tx1"/>
        </a:solidFill>
        <a:latin typeface="Arial" charset="0"/>
        <a:ea typeface="ＭＳ Ｐゴシック" charset="0"/>
        <a:cs typeface="+mn-cs"/>
      </a:defRPr>
    </a:lvl4pPr>
    <a:lvl5pPr marL="1828800" algn="ctr" rtl="0" eaLnBrk="0" fontAlgn="base" hangingPunct="0">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867"/>
    <a:srgbClr val="FF9966"/>
    <a:srgbClr val="FFDD4B"/>
    <a:srgbClr val="0033CC"/>
    <a:srgbClr val="B4C753"/>
    <a:srgbClr val="2AABA8"/>
    <a:srgbClr val="FFFF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snapToGrid="0">
      <p:cViewPr varScale="1">
        <p:scale>
          <a:sx n="87" d="100"/>
          <a:sy n="87" d="100"/>
        </p:scale>
        <p:origin x="-15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2220" y="-90"/>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31305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t" anchorCtr="0" compatLnSpc="1">
            <a:prstTxWarp prst="textNoShape">
              <a:avLst/>
            </a:prstTxWarp>
          </a:bodyPr>
          <a:lstStyle>
            <a:lvl1pPr algn="l" defTabSz="963613">
              <a:defRPr sz="1200">
                <a:latin typeface="Times New Roman" charset="0"/>
              </a:defRPr>
            </a:lvl1pPr>
          </a:lstStyle>
          <a:p>
            <a:endParaRPr lang="en-US"/>
          </a:p>
        </p:txBody>
      </p:sp>
      <p:sp>
        <p:nvSpPr>
          <p:cNvPr id="156675" name="Rectangle 3"/>
          <p:cNvSpPr>
            <a:spLocks noGrp="1" noChangeArrowheads="1"/>
          </p:cNvSpPr>
          <p:nvPr>
            <p:ph type="dt" sz="quarter" idx="1"/>
          </p:nvPr>
        </p:nvSpPr>
        <p:spPr bwMode="auto">
          <a:xfrm>
            <a:off x="4176713" y="0"/>
            <a:ext cx="31305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t" anchorCtr="0" compatLnSpc="1">
            <a:prstTxWarp prst="textNoShape">
              <a:avLst/>
            </a:prstTxWarp>
          </a:bodyPr>
          <a:lstStyle>
            <a:lvl1pPr algn="r" defTabSz="963613">
              <a:defRPr sz="1200">
                <a:latin typeface="Times New Roman" charset="0"/>
              </a:defRPr>
            </a:lvl1pPr>
          </a:lstStyle>
          <a:p>
            <a:endParaRPr lang="en-US"/>
          </a:p>
        </p:txBody>
      </p:sp>
      <p:sp>
        <p:nvSpPr>
          <p:cNvPr id="156676" name="Rectangle 4"/>
          <p:cNvSpPr>
            <a:spLocks noGrp="1" noChangeArrowheads="1"/>
          </p:cNvSpPr>
          <p:nvPr>
            <p:ph type="ftr" sz="quarter" idx="2"/>
          </p:nvPr>
        </p:nvSpPr>
        <p:spPr bwMode="auto">
          <a:xfrm>
            <a:off x="0" y="9144000"/>
            <a:ext cx="31305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b" anchorCtr="0" compatLnSpc="1">
            <a:prstTxWarp prst="textNoShape">
              <a:avLst/>
            </a:prstTxWarp>
          </a:bodyPr>
          <a:lstStyle>
            <a:lvl1pPr algn="l" defTabSz="963613">
              <a:defRPr sz="1200">
                <a:latin typeface="Times New Roman" charset="0"/>
              </a:defRPr>
            </a:lvl1pPr>
          </a:lstStyle>
          <a:p>
            <a:endParaRPr lang="en-US"/>
          </a:p>
        </p:txBody>
      </p:sp>
      <p:sp>
        <p:nvSpPr>
          <p:cNvPr id="156677" name="Rectangle 5"/>
          <p:cNvSpPr>
            <a:spLocks noGrp="1" noChangeArrowheads="1"/>
          </p:cNvSpPr>
          <p:nvPr>
            <p:ph type="sldNum" sz="quarter" idx="3"/>
          </p:nvPr>
        </p:nvSpPr>
        <p:spPr bwMode="auto">
          <a:xfrm>
            <a:off x="4176713" y="9144000"/>
            <a:ext cx="31305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b" anchorCtr="0" compatLnSpc="1">
            <a:prstTxWarp prst="textNoShape">
              <a:avLst/>
            </a:prstTxWarp>
          </a:bodyPr>
          <a:lstStyle>
            <a:lvl1pPr algn="r" defTabSz="963613">
              <a:defRPr sz="1200">
                <a:latin typeface="Times New Roman" charset="0"/>
              </a:defRPr>
            </a:lvl1pPr>
          </a:lstStyle>
          <a:p>
            <a:fld id="{D824A5BA-C692-964D-AE64-0E6052BE5C6A}" type="slidenum">
              <a:rPr lang="en-US"/>
              <a:pPr/>
              <a:t>‹#›</a:t>
            </a:fld>
            <a:endParaRPr lang="en-US"/>
          </a:p>
        </p:txBody>
      </p:sp>
    </p:spTree>
    <p:extLst>
      <p:ext uri="{BB962C8B-B14F-4D97-AF65-F5344CB8AC3E}">
        <p14:creationId xmlns:p14="http://schemas.microsoft.com/office/powerpoint/2010/main" val="3273598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t" anchorCtr="0" compatLnSpc="1">
            <a:prstTxWarp prst="textNoShape">
              <a:avLst/>
            </a:prstTxWarp>
          </a:bodyPr>
          <a:lstStyle>
            <a:lvl1pPr algn="l" defTabSz="963613">
              <a:defRPr sz="1200">
                <a:latin typeface="Times New Roman" charset="0"/>
              </a:defRPr>
            </a:lvl1pPr>
          </a:lstStyle>
          <a:p>
            <a:endParaRPr lang="en-US"/>
          </a:p>
        </p:txBody>
      </p:sp>
      <p:sp>
        <p:nvSpPr>
          <p:cNvPr id="46083" name="Rectangle 3"/>
          <p:cNvSpPr>
            <a:spLocks noGrp="1" noChangeArrowheads="1"/>
          </p:cNvSpPr>
          <p:nvPr>
            <p:ph type="dt"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t" anchorCtr="0" compatLnSpc="1">
            <a:prstTxWarp prst="textNoShape">
              <a:avLst/>
            </a:prstTxWarp>
          </a:bodyPr>
          <a:lstStyle>
            <a:lvl1pPr algn="r" defTabSz="963613">
              <a:defRPr sz="1200">
                <a:latin typeface="Times New Roman" charset="0"/>
              </a:defRPr>
            </a:lvl1pPr>
          </a:lstStyle>
          <a:p>
            <a:endParaRPr lang="en-US"/>
          </a:p>
        </p:txBody>
      </p:sp>
      <p:sp>
        <p:nvSpPr>
          <p:cNvPr id="46084" name="Rectangle 4"/>
          <p:cNvSpPr>
            <a:spLocks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974725" y="4559300"/>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6" name="Rectangle 6"/>
          <p:cNvSpPr>
            <a:spLocks noGrp="1" noChangeArrowheads="1"/>
          </p:cNvSpPr>
          <p:nvPr>
            <p:ph type="ftr" sz="quarter" idx="4"/>
          </p:nvPr>
        </p:nvSpPr>
        <p:spPr bwMode="auto">
          <a:xfrm>
            <a:off x="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b" anchorCtr="0" compatLnSpc="1">
            <a:prstTxWarp prst="textNoShape">
              <a:avLst/>
            </a:prstTxWarp>
          </a:bodyPr>
          <a:lstStyle>
            <a:lvl1pPr algn="l" defTabSz="963613">
              <a:defRPr sz="1200">
                <a:latin typeface="Times New Roman" charset="0"/>
              </a:defRPr>
            </a:lvl1pPr>
          </a:lstStyle>
          <a:p>
            <a:endParaRPr lang="en-US"/>
          </a:p>
        </p:txBody>
      </p:sp>
      <p:sp>
        <p:nvSpPr>
          <p:cNvPr id="46087" name="Rectangle 7"/>
          <p:cNvSpPr>
            <a:spLocks noGrp="1" noChangeArrowheads="1"/>
          </p:cNvSpPr>
          <p:nvPr>
            <p:ph type="sldNum" sz="quarter" idx="5"/>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317" tIns="48158" rIns="96317" bIns="48158" numCol="1" anchor="b" anchorCtr="0" compatLnSpc="1">
            <a:prstTxWarp prst="textNoShape">
              <a:avLst/>
            </a:prstTxWarp>
          </a:bodyPr>
          <a:lstStyle>
            <a:lvl1pPr algn="r" defTabSz="963613">
              <a:defRPr sz="1200">
                <a:latin typeface="Times New Roman" charset="0"/>
              </a:defRPr>
            </a:lvl1pPr>
          </a:lstStyle>
          <a:p>
            <a:fld id="{8AD00AE1-4754-854A-9491-C4B81709B152}" type="slidenum">
              <a:rPr lang="en-US"/>
              <a:pPr/>
              <a:t>‹#›</a:t>
            </a:fld>
            <a:endParaRPr lang="en-US"/>
          </a:p>
        </p:txBody>
      </p:sp>
    </p:spTree>
    <p:extLst>
      <p:ext uri="{BB962C8B-B14F-4D97-AF65-F5344CB8AC3E}">
        <p14:creationId xmlns:p14="http://schemas.microsoft.com/office/powerpoint/2010/main" val="3683860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1pPr>
    <a:lvl2pPr marL="2286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2pPr>
    <a:lvl3pPr marL="4572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3pPr>
    <a:lvl4pPr marL="6858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4pPr>
    <a:lvl5pPr marL="9144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685800" y="1371600"/>
            <a:ext cx="7772400" cy="18288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pPr lvl="0"/>
            <a:r>
              <a:rPr lang="en-US" noProof="0" smtClean="0"/>
              <a:t>Click to edit Master title style</a:t>
            </a:r>
          </a:p>
        </p:txBody>
      </p:sp>
      <p:sp>
        <p:nvSpPr>
          <p:cNvPr id="102403" name="Rectangle 3"/>
          <p:cNvSpPr>
            <a:spLocks noGrp="1" noChangeArrowheads="1"/>
          </p:cNvSpPr>
          <p:nvPr>
            <p:ph type="subTitle" idx="1"/>
          </p:nvPr>
        </p:nvSpPr>
        <p:spPr>
          <a:xfrm>
            <a:off x="677863" y="3581400"/>
            <a:ext cx="7721600" cy="17526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0" indent="0" algn="ctr">
              <a:buFont typeface="Wingdings" charset="0"/>
              <a:buNone/>
              <a:defRPr/>
            </a:lvl1pPr>
          </a:lstStyle>
          <a:p>
            <a:pPr lvl="0"/>
            <a:r>
              <a:rPr lang="en-US" noProof="0" smtClean="0"/>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1165218"/>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6022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6022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612225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48011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6697476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7175"/>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7175"/>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0355687"/>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29780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375349"/>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96635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202889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619540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bwMode="auto">
          <a:xfrm>
            <a:off x="679450" y="533400"/>
            <a:ext cx="774858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89803" dir="81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a:t>
            </a:r>
          </a:p>
        </p:txBody>
      </p:sp>
      <p:sp>
        <p:nvSpPr>
          <p:cNvPr id="101379" name="Rectangle 3"/>
          <p:cNvSpPr>
            <a:spLocks noGrp="1" noChangeArrowheads="1"/>
          </p:cNvSpPr>
          <p:nvPr>
            <p:ph type="body" idx="1"/>
          </p:nvPr>
        </p:nvSpPr>
        <p:spPr bwMode="auto">
          <a:xfrm>
            <a:off x="457200" y="1527175"/>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53882" dir="81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1380" name="Rectangle 4"/>
          <p:cNvSpPr>
            <a:spLocks noChangeArrowheads="1"/>
          </p:cNvSpPr>
          <p:nvPr/>
        </p:nvSpPr>
        <p:spPr bwMode="auto">
          <a:xfrm>
            <a:off x="227013" y="1233488"/>
            <a:ext cx="8683625" cy="460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1389" name="Rectangle 13"/>
          <p:cNvSpPr>
            <a:spLocks noChangeArrowheads="1"/>
          </p:cNvSpPr>
          <p:nvPr/>
        </p:nvSpPr>
        <p:spPr bwMode="auto">
          <a:xfrm>
            <a:off x="227013" y="484188"/>
            <a:ext cx="8683625" cy="460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xmlns:p14="http://schemas.microsoft.com/office/powerpoint/2010/main"/>
  <p:txStyles>
    <p:titleStyle>
      <a:lvl1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2pPr>
      <a:lvl3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3pPr>
      <a:lvl4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4pPr>
      <a:lvl5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5pPr>
      <a:lvl6pPr marL="4572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6pPr>
      <a:lvl7pPr marL="9144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7pPr>
      <a:lvl8pPr marL="13716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8pPr>
      <a:lvl9pPr marL="18288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50000"/>
        </a:spcBef>
        <a:spcAft>
          <a:spcPct val="0"/>
        </a:spcAft>
        <a:buClr>
          <a:srgbClr val="2AABA8"/>
        </a:buClr>
        <a:buFont typeface="Wingdings" charset="0"/>
        <a:buChar char="§"/>
        <a:defRPr sz="2800">
          <a:solidFill>
            <a:srgbClr val="FFFFFF"/>
          </a:solidFill>
          <a:latin typeface="+mn-lt"/>
          <a:ea typeface="+mn-ea"/>
          <a:cs typeface="+mn-cs"/>
        </a:defRPr>
      </a:lvl1pPr>
      <a:lvl2pPr marL="742950" indent="-285750" algn="l" rtl="0" eaLnBrk="0" fontAlgn="base" hangingPunct="0">
        <a:spcBef>
          <a:spcPct val="0"/>
        </a:spcBef>
        <a:spcAft>
          <a:spcPct val="0"/>
        </a:spcAft>
        <a:buClr>
          <a:srgbClr val="2AABA8"/>
        </a:buClr>
        <a:buFont typeface="Wingdings" charset="0"/>
        <a:buChar char="§"/>
        <a:defRPr sz="2400">
          <a:solidFill>
            <a:srgbClr val="FFFFFF"/>
          </a:solidFill>
          <a:latin typeface="+mn-lt"/>
          <a:ea typeface="+mn-ea"/>
        </a:defRPr>
      </a:lvl2pPr>
      <a:lvl3pPr marL="1143000" indent="-228600" algn="l" rtl="0" eaLnBrk="0" fontAlgn="base" hangingPunct="0">
        <a:spcBef>
          <a:spcPct val="0"/>
        </a:spcBef>
        <a:spcAft>
          <a:spcPct val="0"/>
        </a:spcAft>
        <a:buClr>
          <a:srgbClr val="2AABA8"/>
        </a:buClr>
        <a:buFont typeface="Wingdings" charset="0"/>
        <a:buChar char="§"/>
        <a:defRPr sz="2000">
          <a:solidFill>
            <a:srgbClr val="FFFFFF"/>
          </a:solidFill>
          <a:latin typeface="+mn-lt"/>
          <a:ea typeface="+mn-ea"/>
        </a:defRPr>
      </a:lvl3pPr>
      <a:lvl4pPr marL="16002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4pPr>
      <a:lvl5pPr marL="20574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5pPr>
      <a:lvl6pPr marL="25146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6pPr>
      <a:lvl7pPr marL="29718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7pPr>
      <a:lvl8pPr marL="34290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8pPr>
      <a:lvl9pPr marL="38862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ctrTitle"/>
          </p:nvPr>
        </p:nvSpPr>
        <p:spPr>
          <a:xfrm>
            <a:off x="685800" y="1066800"/>
            <a:ext cx="7772400" cy="1143000"/>
          </a:xfrm>
        </p:spPr>
        <p:txBody>
          <a:bodyPr/>
          <a:lstStyle/>
          <a:p>
            <a:r>
              <a:rPr lang="en-US" sz="3200" dirty="0"/>
              <a:t>Foundations of Computer Graphics </a:t>
            </a:r>
            <a:r>
              <a:rPr lang="en-US" sz="3200" dirty="0" smtClean="0"/>
              <a:t>(Fall </a:t>
            </a:r>
            <a:r>
              <a:rPr lang="en-US" sz="3200" dirty="0"/>
              <a:t>2012)</a:t>
            </a:r>
          </a:p>
        </p:txBody>
      </p:sp>
      <p:sp>
        <p:nvSpPr>
          <p:cNvPr id="1045507" name="Rectangle 3"/>
          <p:cNvSpPr>
            <a:spLocks noGrp="1" noChangeArrowheads="1"/>
          </p:cNvSpPr>
          <p:nvPr>
            <p:ph type="subTitle" idx="1"/>
          </p:nvPr>
        </p:nvSpPr>
        <p:spPr>
          <a:xfrm>
            <a:off x="0" y="2305050"/>
            <a:ext cx="9144000" cy="1752600"/>
          </a:xfrm>
        </p:spPr>
        <p:txBody>
          <a:bodyPr/>
          <a:lstStyle/>
          <a:p>
            <a:r>
              <a:rPr lang="en-US" dirty="0"/>
              <a:t>CS 184, Lectures </a:t>
            </a:r>
            <a:r>
              <a:rPr lang="en-US" dirty="0" smtClean="0"/>
              <a:t>13,14: </a:t>
            </a:r>
            <a:r>
              <a:rPr lang="en-US" dirty="0"/>
              <a:t>Reviews Transforms, OpenGL</a:t>
            </a:r>
          </a:p>
        </p:txBody>
      </p:sp>
      <p:sp>
        <p:nvSpPr>
          <p:cNvPr id="1045508" name="Rectangle 4"/>
          <p:cNvSpPr>
            <a:spLocks noChangeArrowheads="1"/>
          </p:cNvSpPr>
          <p:nvPr/>
        </p:nvSpPr>
        <p:spPr bwMode="auto">
          <a:xfrm>
            <a:off x="133350"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09" name="Rectangle 5"/>
          <p:cNvSpPr>
            <a:spLocks noChangeArrowheads="1"/>
          </p:cNvSpPr>
          <p:nvPr/>
        </p:nvSpPr>
        <p:spPr bwMode="auto">
          <a:xfrm>
            <a:off x="123825"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10" name="Rectangle 6"/>
          <p:cNvSpPr>
            <a:spLocks noChangeArrowheads="1"/>
          </p:cNvSpPr>
          <p:nvPr/>
        </p:nvSpPr>
        <p:spPr bwMode="auto">
          <a:xfrm>
            <a:off x="111125"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11" name="Rectangle 7"/>
          <p:cNvSpPr>
            <a:spLocks noChangeArrowheads="1"/>
          </p:cNvSpPr>
          <p:nvPr/>
        </p:nvSpPr>
        <p:spPr bwMode="auto">
          <a:xfrm>
            <a:off x="133350"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16" name="Text Box 12"/>
          <p:cNvSpPr txBox="1">
            <a:spLocks noChangeArrowheads="1"/>
          </p:cNvSpPr>
          <p:nvPr/>
        </p:nvSpPr>
        <p:spPr bwMode="auto">
          <a:xfrm>
            <a:off x="2036763" y="2860675"/>
            <a:ext cx="5056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a:t>http://inst.eecs.berkeley.edu/~cs184</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6" name="Rectangle 2"/>
          <p:cNvSpPr>
            <a:spLocks noGrp="1" noChangeArrowheads="1"/>
          </p:cNvSpPr>
          <p:nvPr>
            <p:ph type="title"/>
          </p:nvPr>
        </p:nvSpPr>
        <p:spPr/>
        <p:txBody>
          <a:bodyPr/>
          <a:lstStyle/>
          <a:p>
            <a:r>
              <a:rPr lang="en-US"/>
              <a:t>Question 8</a:t>
            </a:r>
          </a:p>
        </p:txBody>
      </p:sp>
      <p:sp>
        <p:nvSpPr>
          <p:cNvPr id="1265667" name="Rectangle 3"/>
          <p:cNvSpPr>
            <a:spLocks noGrp="1" noChangeArrowheads="1"/>
          </p:cNvSpPr>
          <p:nvPr>
            <p:ph type="body" idx="1"/>
          </p:nvPr>
        </p:nvSpPr>
        <p:spPr>
          <a:xfrm>
            <a:off x="457200" y="1514475"/>
            <a:ext cx="8229600" cy="5330825"/>
          </a:xfrm>
        </p:spPr>
        <p:txBody>
          <a:bodyPr/>
          <a:lstStyle/>
          <a:p>
            <a:pPr>
              <a:lnSpc>
                <a:spcPct val="80000"/>
              </a:lnSpc>
              <a:buFont typeface="Wingdings" charset="0"/>
              <a:buNone/>
            </a:pPr>
            <a:r>
              <a:rPr lang="en-US" sz="2400"/>
              <a:t>Consider the following operations in the standard OpenGL pipeline: Scan conversion or Rasterization, Texture Mapping, Projection Matrix, Transformation of Points and Normals by the ModelView Matrix, Dehomogenization (perspective division), clipping. Briefly explain what each of these operations are, and in what order they are performed and why. Which of these operations are conventionally performed in the vertex shader, fragment shader, or the OpenGL fixed function pipeline?</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8498" name="Rectangle 2"/>
          <p:cNvSpPr>
            <a:spLocks noGrp="1" noChangeArrowheads="1"/>
          </p:cNvSpPr>
          <p:nvPr>
            <p:ph type="title"/>
          </p:nvPr>
        </p:nvSpPr>
        <p:spPr/>
        <p:txBody>
          <a:bodyPr/>
          <a:lstStyle/>
          <a:p>
            <a:r>
              <a:rPr lang="en-US"/>
              <a:t>To Do</a:t>
            </a:r>
          </a:p>
        </p:txBody>
      </p:sp>
      <p:sp>
        <p:nvSpPr>
          <p:cNvPr id="1258499" name="Rectangle 3"/>
          <p:cNvSpPr>
            <a:spLocks noGrp="1" noChangeArrowheads="1"/>
          </p:cNvSpPr>
          <p:nvPr>
            <p:ph type="body" idx="1"/>
          </p:nvPr>
        </p:nvSpPr>
        <p:spPr/>
        <p:txBody>
          <a:bodyPr/>
          <a:lstStyle/>
          <a:p>
            <a:r>
              <a:rPr lang="en-US" dirty="0"/>
              <a:t>Finish HW </a:t>
            </a:r>
            <a:r>
              <a:rPr lang="en-US" dirty="0" smtClean="0"/>
              <a:t>3.  </a:t>
            </a:r>
            <a:r>
              <a:rPr lang="en-US" dirty="0"/>
              <a:t>How are people doing on that?</a:t>
            </a:r>
          </a:p>
          <a:p>
            <a:r>
              <a:rPr lang="en-US" dirty="0"/>
              <a:t>Start thinking about, working on HW </a:t>
            </a:r>
            <a:r>
              <a:rPr lang="en-US" dirty="0" smtClean="0"/>
              <a:t>4</a:t>
            </a:r>
            <a:endParaRPr lang="en-US" dirty="0"/>
          </a:p>
          <a:p>
            <a:r>
              <a:rPr lang="en-US" dirty="0"/>
              <a:t>Let GSIs or me know if partner </a:t>
            </a:r>
            <a:r>
              <a:rPr lang="en-US" dirty="0" smtClean="0"/>
              <a:t>problems</a:t>
            </a:r>
          </a:p>
          <a:p>
            <a:r>
              <a:rPr lang="en-US" dirty="0" smtClean="0"/>
              <a:t>Prepare for midterm</a:t>
            </a:r>
            <a:endParaRPr lang="en-US" dirty="0"/>
          </a:p>
          <a:p>
            <a:endParaRPr lang="en-US" dirty="0"/>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p:txBody>
          <a:bodyPr/>
          <a:lstStyle/>
          <a:p>
            <a:r>
              <a:rPr lang="en-US"/>
              <a:t>Review Lectures</a:t>
            </a:r>
          </a:p>
        </p:txBody>
      </p:sp>
      <p:sp>
        <p:nvSpPr>
          <p:cNvPr id="1092611" name="Rectangle 3"/>
          <p:cNvSpPr>
            <a:spLocks noGrp="1" noChangeArrowheads="1"/>
          </p:cNvSpPr>
          <p:nvPr>
            <p:ph type="body" idx="1"/>
          </p:nvPr>
        </p:nvSpPr>
        <p:spPr>
          <a:xfrm>
            <a:off x="457200" y="1527175"/>
            <a:ext cx="8462963" cy="5029200"/>
          </a:xfrm>
        </p:spPr>
        <p:txBody>
          <a:bodyPr/>
          <a:lstStyle/>
          <a:p>
            <a:r>
              <a:rPr lang="en-US" dirty="0"/>
              <a:t>3 or 4 for class</a:t>
            </a:r>
          </a:p>
          <a:p>
            <a:r>
              <a:rPr lang="en-US" dirty="0"/>
              <a:t>Chance to cover some topics in depth</a:t>
            </a:r>
          </a:p>
          <a:p>
            <a:r>
              <a:rPr lang="en-US" dirty="0"/>
              <a:t>Go over some questions (see review notes)</a:t>
            </a:r>
          </a:p>
          <a:p>
            <a:pPr lvl="1"/>
            <a:r>
              <a:rPr lang="en-US" dirty="0"/>
              <a:t>More detailed mathematical questions</a:t>
            </a:r>
          </a:p>
          <a:p>
            <a:pPr lvl="1"/>
            <a:r>
              <a:rPr lang="en-US" dirty="0"/>
              <a:t>Preparation for midterm, </a:t>
            </a:r>
            <a:r>
              <a:rPr lang="en-US" dirty="0" smtClean="0"/>
              <a:t>final</a:t>
            </a:r>
            <a:endParaRPr lang="en-US" dirty="0"/>
          </a:p>
          <a:p>
            <a:r>
              <a:rPr lang="en-US" dirty="0"/>
              <a:t>Please feel free to also ask questions</a:t>
            </a:r>
          </a:p>
          <a:p>
            <a:r>
              <a:rPr lang="en-US" dirty="0"/>
              <a:t>More informal, done mostly on board</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22" name="Rectangle 2"/>
          <p:cNvSpPr>
            <a:spLocks noGrp="1" noChangeArrowheads="1"/>
          </p:cNvSpPr>
          <p:nvPr>
            <p:ph type="title"/>
          </p:nvPr>
        </p:nvSpPr>
        <p:spPr/>
        <p:txBody>
          <a:bodyPr/>
          <a:lstStyle/>
          <a:p>
            <a:r>
              <a:rPr lang="en-US"/>
              <a:t>Questions?</a:t>
            </a:r>
          </a:p>
        </p:txBody>
      </p:sp>
      <p:sp>
        <p:nvSpPr>
          <p:cNvPr id="1259523" name="Rectangle 3"/>
          <p:cNvSpPr>
            <a:spLocks noGrp="1" noChangeArrowheads="1"/>
          </p:cNvSpPr>
          <p:nvPr>
            <p:ph type="body" idx="1"/>
          </p:nvPr>
        </p:nvSpPr>
        <p:spPr/>
        <p:txBody>
          <a:bodyPr/>
          <a:lstStyle/>
          <a:p>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546" name="Rectangle 2"/>
          <p:cNvSpPr>
            <a:spLocks noGrp="1" noChangeArrowheads="1"/>
          </p:cNvSpPr>
          <p:nvPr>
            <p:ph type="title"/>
          </p:nvPr>
        </p:nvSpPr>
        <p:spPr/>
        <p:txBody>
          <a:bodyPr/>
          <a:lstStyle/>
          <a:p>
            <a:r>
              <a:rPr lang="en-US"/>
              <a:t>Question 1</a:t>
            </a:r>
          </a:p>
        </p:txBody>
      </p:sp>
      <p:sp>
        <p:nvSpPr>
          <p:cNvPr id="1260547" name="Rectangle 3"/>
          <p:cNvSpPr>
            <a:spLocks noGrp="1" noChangeArrowheads="1"/>
          </p:cNvSpPr>
          <p:nvPr>
            <p:ph type="body" idx="1"/>
          </p:nvPr>
        </p:nvSpPr>
        <p:spPr/>
        <p:txBody>
          <a:bodyPr/>
          <a:lstStyle/>
          <a:p>
            <a:pPr>
              <a:buFont typeface="Wingdings" charset="0"/>
              <a:buNone/>
            </a:pPr>
            <a:r>
              <a:rPr lang="en-US"/>
              <a:t>   Write the homogeneous 4x4 matrices for the following transforms:</a:t>
            </a:r>
          </a:p>
          <a:p>
            <a:r>
              <a:rPr lang="en-US"/>
              <a:t>Translate by +5 units in the X direction</a:t>
            </a:r>
          </a:p>
          <a:p>
            <a:r>
              <a:rPr lang="en-US"/>
              <a:t>Rotate by 30 degrees about the X axis</a:t>
            </a:r>
          </a:p>
          <a:p>
            <a:r>
              <a:rPr lang="en-US"/>
              <a:t>The rotation, followed by the translation above, followed by scaling by a factor of 2.</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Rectangle 2"/>
          <p:cNvSpPr>
            <a:spLocks noGrp="1" noChangeArrowheads="1"/>
          </p:cNvSpPr>
          <p:nvPr>
            <p:ph type="title"/>
          </p:nvPr>
        </p:nvSpPr>
        <p:spPr/>
        <p:txBody>
          <a:bodyPr/>
          <a:lstStyle/>
          <a:p>
            <a:r>
              <a:rPr lang="en-US"/>
              <a:t>Question 2</a:t>
            </a:r>
          </a:p>
        </p:txBody>
      </p:sp>
      <p:sp>
        <p:nvSpPr>
          <p:cNvPr id="1261571" name="Rectangle 3"/>
          <p:cNvSpPr>
            <a:spLocks noGrp="1" noChangeArrowheads="1"/>
          </p:cNvSpPr>
          <p:nvPr>
            <p:ph type="body" idx="1"/>
          </p:nvPr>
        </p:nvSpPr>
        <p:spPr/>
        <p:txBody>
          <a:bodyPr/>
          <a:lstStyle/>
          <a:p>
            <a:r>
              <a:rPr lang="en-US"/>
              <a:t>In 3D, consider applying a rotation R followed by a translation T. Write the form of the combined transformation in homogeneous coordinates (i.e. supply a 4x4 matrix) in terms of the elements of R and T. Now, construct the inverse transformation, giving the corresponding 4x4 matrix in terms of R and T. Verify by matrix multiplication that the inverse times the original transform does in fact give the identity.</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4" name="Rectangle 2"/>
          <p:cNvSpPr>
            <a:spLocks noGrp="1" noChangeArrowheads="1"/>
          </p:cNvSpPr>
          <p:nvPr>
            <p:ph type="title"/>
          </p:nvPr>
        </p:nvSpPr>
        <p:spPr/>
        <p:txBody>
          <a:bodyPr/>
          <a:lstStyle/>
          <a:p>
            <a:r>
              <a:rPr lang="en-US"/>
              <a:t>Question 3</a:t>
            </a:r>
          </a:p>
        </p:txBody>
      </p:sp>
      <p:sp>
        <p:nvSpPr>
          <p:cNvPr id="1262595" name="Rectangle 3"/>
          <p:cNvSpPr>
            <a:spLocks noGrp="1" noChangeArrowheads="1"/>
          </p:cNvSpPr>
          <p:nvPr>
            <p:ph type="body" idx="1"/>
          </p:nvPr>
        </p:nvSpPr>
        <p:spPr/>
        <p:txBody>
          <a:bodyPr/>
          <a:lstStyle/>
          <a:p>
            <a:pPr>
              <a:buFont typeface="Wingdings" charset="0"/>
              <a:buNone/>
            </a:pPr>
            <a:r>
              <a:rPr lang="en-US"/>
              <a:t>  Consider flatland (without homogeneous coordinates) 2x2 transformation matrices. Let</a:t>
            </a:r>
            <a:r>
              <a:rPr lang="ja-JP" altLang="en-US">
                <a:latin typeface="Arial"/>
              </a:rPr>
              <a:t>’</a:t>
            </a:r>
            <a:r>
              <a:rPr lang="en-US"/>
              <a:t>s say we want to scale by 1.5 (increase length 50%) not about the coordinate axes, but about an axis at -45 degrees to the horizontal. What is the resulting transformation matrix?</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Rectangle 2"/>
          <p:cNvSpPr>
            <a:spLocks noGrp="1" noChangeArrowheads="1"/>
          </p:cNvSpPr>
          <p:nvPr>
            <p:ph type="title"/>
          </p:nvPr>
        </p:nvSpPr>
        <p:spPr/>
        <p:txBody>
          <a:bodyPr/>
          <a:lstStyle/>
          <a:p>
            <a:r>
              <a:rPr lang="en-US"/>
              <a:t>Question 4</a:t>
            </a:r>
          </a:p>
        </p:txBody>
      </p:sp>
      <p:sp>
        <p:nvSpPr>
          <p:cNvPr id="1263619" name="Rectangle 3"/>
          <p:cNvSpPr>
            <a:spLocks noGrp="1" noChangeArrowheads="1"/>
          </p:cNvSpPr>
          <p:nvPr>
            <p:ph type="body" idx="1"/>
          </p:nvPr>
        </p:nvSpPr>
        <p:spPr/>
        <p:txBody>
          <a:bodyPr/>
          <a:lstStyle/>
          <a:p>
            <a:pPr>
              <a:buFont typeface="Wingdings" charset="0"/>
              <a:buNone/>
            </a:pPr>
            <a:r>
              <a:rPr lang="en-US"/>
              <a:t>   How can any 2D or 3D transformation (without homogeneous coordinates) be written (decomposed) as a combination of rotations and scales?</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2" name="Rectangle 2"/>
          <p:cNvSpPr>
            <a:spLocks noGrp="1" noChangeArrowheads="1"/>
          </p:cNvSpPr>
          <p:nvPr>
            <p:ph type="title"/>
          </p:nvPr>
        </p:nvSpPr>
        <p:spPr/>
        <p:txBody>
          <a:bodyPr/>
          <a:lstStyle/>
          <a:p>
            <a:r>
              <a:rPr lang="en-US"/>
              <a:t>Question 6</a:t>
            </a:r>
          </a:p>
        </p:txBody>
      </p:sp>
      <p:sp>
        <p:nvSpPr>
          <p:cNvPr id="1264643" name="Rectangle 3"/>
          <p:cNvSpPr>
            <a:spLocks noGrp="1" noChangeArrowheads="1"/>
          </p:cNvSpPr>
          <p:nvPr>
            <p:ph type="body" idx="1"/>
          </p:nvPr>
        </p:nvSpPr>
        <p:spPr>
          <a:xfrm>
            <a:off x="457200" y="1336675"/>
            <a:ext cx="8229600" cy="5330825"/>
          </a:xfrm>
        </p:spPr>
        <p:txBody>
          <a:bodyPr/>
          <a:lstStyle/>
          <a:p>
            <a:pPr>
              <a:lnSpc>
                <a:spcPct val="80000"/>
              </a:lnSpc>
              <a:buFont typeface="Wingdings" charset="0"/>
              <a:buNone/>
            </a:pPr>
            <a:r>
              <a:rPr lang="en-US" sz="2000"/>
              <a:t>Assume that in OpenGL, your near and far clipping planes are set at a distance of 1m and 100m respectively.  Further, assume your z-buffer has 9 bits of depth resolution. This means that after the gluPerspective transformation, the remapped z values [ranging from -1 to +1] are quantized into 512 discrete depths.  </a:t>
            </a:r>
          </a:p>
          <a:p>
            <a:pPr>
              <a:lnSpc>
                <a:spcPct val="80000"/>
              </a:lnSpc>
            </a:pPr>
            <a:r>
              <a:rPr lang="en-US" sz="2000"/>
              <a:t>How far apart are these discrete depth levels close to the near clipping plane? </a:t>
            </a:r>
          </a:p>
          <a:p>
            <a:pPr>
              <a:lnSpc>
                <a:spcPct val="80000"/>
              </a:lnSpc>
            </a:pPr>
            <a:r>
              <a:rPr lang="en-US" sz="2000"/>
              <a:t>More concretely, what is the z range (i.e. 1m to ?) of the first discrete depth?  </a:t>
            </a:r>
          </a:p>
          <a:p>
            <a:pPr>
              <a:lnSpc>
                <a:spcPct val="80000"/>
              </a:lnSpc>
            </a:pPr>
            <a:r>
              <a:rPr lang="en-US" sz="2000"/>
              <a:t>Now, consider the case where all the interesting geometry lies further than 10m. How far apart are the discrete depth levels at 10m? Compare your answer to the first part and explain the cause for this difference.</a:t>
            </a:r>
          </a:p>
          <a:p>
            <a:pPr>
              <a:lnSpc>
                <a:spcPct val="80000"/>
              </a:lnSpc>
            </a:pPr>
            <a:r>
              <a:rPr lang="en-US" sz="2000"/>
              <a:t> How many discrete depth levels describe the region between 10m and 100m? </a:t>
            </a:r>
          </a:p>
          <a:p>
            <a:pPr>
              <a:lnSpc>
                <a:spcPct val="80000"/>
              </a:lnSpc>
            </a:pPr>
            <a:r>
              <a:rPr lang="en-US" sz="2000"/>
              <a:t>What is the number of bits required for this number of depth levels? How many bits of precision have been lost?</a:t>
            </a:r>
          </a:p>
          <a:p>
            <a:pPr>
              <a:lnSpc>
                <a:spcPct val="80000"/>
              </a:lnSpc>
            </a:pPr>
            <a:r>
              <a:rPr lang="en-US" sz="2000"/>
              <a:t>What would you recommend doing to increase precision?</a:t>
            </a:r>
          </a:p>
        </p:txBody>
      </p:sp>
    </p:spTree>
  </p:cSld>
  <p:clrMapOvr>
    <a:masterClrMapping/>
  </p:clrMapOvr>
  <p:transition xmlns:p14="http://schemas.microsoft.com/office/powerpoint/2010/main"/>
</p:sld>
</file>

<file path=ppt/theme/theme1.xml><?xml version="1.0" encoding="utf-8"?>
<a:theme xmlns:a="http://schemas.openxmlformats.org/drawingml/2006/main" name="Default Design">
  <a:themeElements>
    <a:clrScheme name="Default Design 8">
      <a:dk1>
        <a:srgbClr val="292929"/>
      </a:dk1>
      <a:lt1>
        <a:srgbClr val="FFFFFF"/>
      </a:lt1>
      <a:dk2>
        <a:srgbClr val="333333"/>
      </a:dk2>
      <a:lt2>
        <a:srgbClr val="FFFFFF"/>
      </a:lt2>
      <a:accent1>
        <a:srgbClr val="A50021"/>
      </a:accent1>
      <a:accent2>
        <a:srgbClr val="666633"/>
      </a:accent2>
      <a:accent3>
        <a:srgbClr val="ADADAD"/>
      </a:accent3>
      <a:accent4>
        <a:srgbClr val="DADADA"/>
      </a:accent4>
      <a:accent5>
        <a:srgbClr val="CFAAAB"/>
      </a:accent5>
      <a:accent6>
        <a:srgbClr val="5C5C2D"/>
      </a:accent6>
      <a:hlink>
        <a:srgbClr val="0033CC"/>
      </a:hlink>
      <a:folHlink>
        <a:srgbClr val="FFCC66"/>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292929"/>
        </a:dk1>
        <a:lt1>
          <a:srgbClr val="FFFFFF"/>
        </a:lt1>
        <a:dk2>
          <a:srgbClr val="333333"/>
        </a:dk2>
        <a:lt2>
          <a:srgbClr val="FFFFFF"/>
        </a:lt2>
        <a:accent1>
          <a:srgbClr val="A50021"/>
        </a:accent1>
        <a:accent2>
          <a:srgbClr val="666633"/>
        </a:accent2>
        <a:accent3>
          <a:srgbClr val="ADADAD"/>
        </a:accent3>
        <a:accent4>
          <a:srgbClr val="DADADA"/>
        </a:accent4>
        <a:accent5>
          <a:srgbClr val="CFAAAB"/>
        </a:accent5>
        <a:accent6>
          <a:srgbClr val="5C5C2D"/>
        </a:accent6>
        <a:hlink>
          <a:srgbClr val="0033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29235</TotalTime>
  <Words>587</Words>
  <Application>Microsoft Macintosh PowerPoint</Application>
  <PresentationFormat>Letter Paper (8.5x11 in)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Arial</vt:lpstr>
      <vt:lpstr>Wingdings</vt:lpstr>
      <vt:lpstr>Default Design</vt:lpstr>
      <vt:lpstr>Foundations of Computer Graphics (Fall 2012)</vt:lpstr>
      <vt:lpstr>To Do</vt:lpstr>
      <vt:lpstr>Review Lectures</vt:lpstr>
      <vt:lpstr>Questions?</vt:lpstr>
      <vt:lpstr>Question 1</vt:lpstr>
      <vt:lpstr>Question 2</vt:lpstr>
      <vt:lpstr>Question 3</vt:lpstr>
      <vt:lpstr>Question 4</vt:lpstr>
      <vt:lpstr>Question 6</vt:lpstr>
      <vt:lpstr>Question 8</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Signal-Theoretic Representations of Appearance</dc:title>
  <dc:creator>Ravi Ramamoorthi</dc:creator>
  <cp:lastModifiedBy>Ravi Ramamoorthi</cp:lastModifiedBy>
  <cp:revision>744</cp:revision>
  <cp:lastPrinted>1999-08-03T15:46:38Z</cp:lastPrinted>
  <dcterms:created xsi:type="dcterms:W3CDTF">1999-02-11T00:43:51Z</dcterms:created>
  <dcterms:modified xsi:type="dcterms:W3CDTF">2012-09-21T06:03:34Z</dcterms:modified>
</cp:coreProperties>
</file>