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tags/tag1.xml" ContentType="application/vnd.openxmlformats-officedocument.presentationml.tags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  <p:sldMasterId id="2147483655" r:id="rId2"/>
    <p:sldMasterId id="2147483657" r:id="rId3"/>
    <p:sldMasterId id="2147483659" r:id="rId4"/>
    <p:sldMasterId id="2147483661" r:id="rId5"/>
    <p:sldMasterId id="2147483727" r:id="rId6"/>
  </p:sldMasterIdLst>
  <p:notesMasterIdLst>
    <p:notesMasterId r:id="rId69"/>
  </p:notesMasterIdLst>
  <p:handoutMasterIdLst>
    <p:handoutMasterId r:id="rId70"/>
  </p:handoutMasterIdLst>
  <p:sldIdLst>
    <p:sldId id="751" r:id="rId7"/>
    <p:sldId id="876" r:id="rId8"/>
    <p:sldId id="847" r:id="rId9"/>
    <p:sldId id="825" r:id="rId10"/>
    <p:sldId id="872" r:id="rId11"/>
    <p:sldId id="873" r:id="rId12"/>
    <p:sldId id="845" r:id="rId13"/>
    <p:sldId id="846" r:id="rId14"/>
    <p:sldId id="848" r:id="rId15"/>
    <p:sldId id="849" r:id="rId16"/>
    <p:sldId id="874" r:id="rId17"/>
    <p:sldId id="875" r:id="rId18"/>
    <p:sldId id="877" r:id="rId19"/>
    <p:sldId id="878" r:id="rId20"/>
    <p:sldId id="879" r:id="rId21"/>
    <p:sldId id="880" r:id="rId22"/>
    <p:sldId id="881" r:id="rId23"/>
    <p:sldId id="882" r:id="rId24"/>
    <p:sldId id="883" r:id="rId25"/>
    <p:sldId id="884" r:id="rId26"/>
    <p:sldId id="813" r:id="rId27"/>
    <p:sldId id="885" r:id="rId28"/>
    <p:sldId id="886" r:id="rId29"/>
    <p:sldId id="814" r:id="rId30"/>
    <p:sldId id="815" r:id="rId31"/>
    <p:sldId id="816" r:id="rId32"/>
    <p:sldId id="817" r:id="rId33"/>
    <p:sldId id="818" r:id="rId34"/>
    <p:sldId id="852" r:id="rId35"/>
    <p:sldId id="855" r:id="rId36"/>
    <p:sldId id="856" r:id="rId37"/>
    <p:sldId id="853" r:id="rId38"/>
    <p:sldId id="887" r:id="rId39"/>
    <p:sldId id="888" r:id="rId40"/>
    <p:sldId id="889" r:id="rId41"/>
    <p:sldId id="858" r:id="rId42"/>
    <p:sldId id="859" r:id="rId43"/>
    <p:sldId id="860" r:id="rId44"/>
    <p:sldId id="819" r:id="rId45"/>
    <p:sldId id="820" r:id="rId46"/>
    <p:sldId id="821" r:id="rId47"/>
    <p:sldId id="822" r:id="rId48"/>
    <p:sldId id="823" r:id="rId49"/>
    <p:sldId id="824" r:id="rId50"/>
    <p:sldId id="893" r:id="rId51"/>
    <p:sldId id="890" r:id="rId52"/>
    <p:sldId id="891" r:id="rId53"/>
    <p:sldId id="892" r:id="rId54"/>
    <p:sldId id="861" r:id="rId55"/>
    <p:sldId id="830" r:id="rId56"/>
    <p:sldId id="832" r:id="rId57"/>
    <p:sldId id="833" r:id="rId58"/>
    <p:sldId id="834" r:id="rId59"/>
    <p:sldId id="835" r:id="rId60"/>
    <p:sldId id="836" r:id="rId61"/>
    <p:sldId id="866" r:id="rId62"/>
    <p:sldId id="867" r:id="rId63"/>
    <p:sldId id="839" r:id="rId64"/>
    <p:sldId id="841" r:id="rId65"/>
    <p:sldId id="894" r:id="rId66"/>
    <p:sldId id="870" r:id="rId67"/>
    <p:sldId id="854" r:id="rId68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33"/>
    <a:srgbClr val="FF8867"/>
    <a:srgbClr val="FF9966"/>
    <a:srgbClr val="FFDD4B"/>
    <a:srgbClr val="0033CC"/>
    <a:srgbClr val="B4C753"/>
    <a:srgbClr val="2AABA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-42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70" Type="http://schemas.openxmlformats.org/officeDocument/2006/relationships/handoutMaster" Target="handoutMasters/handoutMaster1.xml"/><Relationship Id="rId71" Type="http://schemas.openxmlformats.org/officeDocument/2006/relationships/printerSettings" Target="printerSettings/printerSettings1.bin"/><Relationship Id="rId72" Type="http://schemas.openxmlformats.org/officeDocument/2006/relationships/presProps" Target="presProps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4" Type="http://schemas.openxmlformats.org/officeDocument/2006/relationships/image" Target="../media/image22.wmf"/><Relationship Id="rId1" Type="http://schemas.openxmlformats.org/officeDocument/2006/relationships/image" Target="../media/image19.wmf"/><Relationship Id="rId2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4" Type="http://schemas.openxmlformats.org/officeDocument/2006/relationships/image" Target="../media/image48.emf"/><Relationship Id="rId1" Type="http://schemas.openxmlformats.org/officeDocument/2006/relationships/image" Target="../media/image45.emf"/><Relationship Id="rId2" Type="http://schemas.openxmlformats.org/officeDocument/2006/relationships/image" Target="../media/image4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4" Type="http://schemas.openxmlformats.org/officeDocument/2006/relationships/image" Target="../media/image52.emf"/><Relationship Id="rId1" Type="http://schemas.openxmlformats.org/officeDocument/2006/relationships/image" Target="../media/image49.emf"/><Relationship Id="rId2" Type="http://schemas.openxmlformats.org/officeDocument/2006/relationships/image" Target="../media/image5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4" Type="http://schemas.openxmlformats.org/officeDocument/2006/relationships/image" Target="../media/image56.wmf"/><Relationship Id="rId5" Type="http://schemas.openxmlformats.org/officeDocument/2006/relationships/image" Target="../media/image57.wmf"/><Relationship Id="rId1" Type="http://schemas.openxmlformats.org/officeDocument/2006/relationships/image" Target="../media/image53.emf"/><Relationship Id="rId2" Type="http://schemas.openxmlformats.org/officeDocument/2006/relationships/image" Target="../media/image5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4" Type="http://schemas.openxmlformats.org/officeDocument/2006/relationships/image" Target="../media/image56.wmf"/><Relationship Id="rId5" Type="http://schemas.openxmlformats.org/officeDocument/2006/relationships/image" Target="../media/image57.wmf"/><Relationship Id="rId1" Type="http://schemas.openxmlformats.org/officeDocument/2006/relationships/image" Target="../media/image70.emf"/><Relationship Id="rId2" Type="http://schemas.openxmlformats.org/officeDocument/2006/relationships/image" Target="../media/image5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3" tIns="48160" rIns="96323" bIns="48160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 b="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3" tIns="48160" rIns="96323" bIns="48160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 b="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3" tIns="48160" rIns="96323" bIns="48160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 b="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3" tIns="48160" rIns="96323" bIns="48160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 b="0" smtClean="0">
                <a:cs typeface="+mn-cs"/>
              </a:defRPr>
            </a:lvl1pPr>
          </a:lstStyle>
          <a:p>
            <a:pPr>
              <a:defRPr/>
            </a:pPr>
            <a:fld id="{88E6FED3-C7CD-814E-92FB-876B73F94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02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3" tIns="48160" rIns="96323" bIns="48160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 b="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3" tIns="48160" rIns="96323" bIns="48160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 b="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3" tIns="48160" rIns="96323" bIns="481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3" tIns="48160" rIns="96323" bIns="48160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 b="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3" tIns="48160" rIns="96323" bIns="48160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 b="0" smtClean="0">
                <a:cs typeface="+mn-cs"/>
              </a:defRPr>
            </a:lvl1pPr>
          </a:lstStyle>
          <a:p>
            <a:pPr>
              <a:defRPr/>
            </a:pPr>
            <a:fld id="{CAD6C34A-8115-2446-924A-757BDF05B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427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79765900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70885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60629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B6A97-7498-0048-9DC9-21249475C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79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AB500-7A36-A444-8C7F-EC3D26937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69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700B6-BF93-EA4E-928C-2373579B3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99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9FE67-54B3-514A-A431-AE5D03CA0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99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A39E3-13D4-084A-A69F-4408F60BF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87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4B2BC-3D37-8C4E-AE13-38C4C1E1C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6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2A82F-BC70-5F48-9044-A21B360F1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13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CB5B6-E920-E948-8487-3B3E0129D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64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91897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51FCD-94F3-FA40-883E-34B24F304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22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6D5D0-2711-2148-9246-5036A5DD6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36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794C2-D460-C941-871E-BF48A5BC4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31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0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60906644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80289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9715979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05916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82138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60855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042326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7757876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5129435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4181195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44442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50759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12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8113572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67184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72172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74759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63204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2903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4187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8907088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451748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3132148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9164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40951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rgbClr val="FFFFFF"/>
                </a:solidFill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rgbClr val="FFFFFF"/>
                </a:solidFill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rgbClr val="FFFFFF"/>
                </a:solidFill>
                <a:cs typeface="Arial"/>
              </a:defRPr>
            </a:lvl1pPr>
          </a:lstStyle>
          <a:p>
            <a:pPr>
              <a:defRPr/>
            </a:pPr>
            <a:fld id="{CD6ACC8B-3A54-B242-9AD3-57269CE57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809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18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97008255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3311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936725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43586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58479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96078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74092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056439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3030630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1902187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33798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51286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78B01666-2F98-F048-B3C0-3D9DA8754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270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14B6F8CA-8541-9040-8312-295DE3238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822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CF401F52-B7B9-E848-AEE4-940316C3D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82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90569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C16BCDF7-498E-3145-9586-44A0C68C8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711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F93EF5A5-968C-3645-82B6-E3C9AF10C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661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96FD739A-7F26-704D-A048-2DAA438B9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04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C702B6FE-52CA-474C-A750-1E39E817E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184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570BADC4-7210-4741-AE93-097BF9B84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627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7966831F-7A2A-AB4A-81C9-C3B8C4211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360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CAD019E9-04BB-B948-8B00-B653592E3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312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9E1C81F7-8E3F-9744-B084-77ABE015D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152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charset="0"/>
              </a:defRPr>
            </a:lvl1pPr>
          </a:lstStyle>
          <a:p>
            <a:pPr>
              <a:defRPr/>
            </a:pPr>
            <a:fld id="{0C9750E2-22CC-8645-BD84-6BA52A4D9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2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699999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6755691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447769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9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333333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333333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333333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9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9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25BAFDE-54FC-204A-B2BD-269CF90B7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40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069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06981" name="Rectangle 5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0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41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11076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11077" name="Rectangle 5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1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812" r:id="rId12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417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1722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17221" name="Rectangle 5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3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333333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333333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333333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smtClean="0">
                <a:solidFill>
                  <a:srgbClr val="FFFFFF"/>
                </a:solidFill>
                <a:latin typeface="Arial" charset="0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smtClean="0">
                <a:solidFill>
                  <a:srgbClr val="FFFFFF"/>
                </a:solidFill>
                <a:latin typeface="Arial" charset="0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rgbClr val="FFFFFF"/>
                </a:solidFill>
                <a:latin typeface="Arial" charset="0"/>
                <a:cs typeface="Arial"/>
              </a:defRPr>
            </a:lvl1pPr>
          </a:lstStyle>
          <a:p>
            <a:pPr>
              <a:defRPr/>
            </a:pPr>
            <a:fld id="{1261D809-531A-1D41-9AB1-5E16BFE77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9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0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21.w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2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38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3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45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46.w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47.w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4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49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50.w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51.wmf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5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8.xml"/></Relationships>
</file>

<file path=ppt/slides/_rels/slide4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9.bin"/><Relationship Id="rId12" Type="http://schemas.openxmlformats.org/officeDocument/2006/relationships/image" Target="../media/image57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8.xml"/><Relationship Id="rId3" Type="http://schemas.openxmlformats.org/officeDocument/2006/relationships/oleObject" Target="../embeddings/oleObject15.bin"/><Relationship Id="rId4" Type="http://schemas.openxmlformats.org/officeDocument/2006/relationships/image" Target="../media/image53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54.w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55.wmf"/><Relationship Id="rId9" Type="http://schemas.openxmlformats.org/officeDocument/2006/relationships/oleObject" Target="../embeddings/oleObject18.bin"/><Relationship Id="rId10" Type="http://schemas.openxmlformats.org/officeDocument/2006/relationships/image" Target="../media/image56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4" Type="http://schemas.openxmlformats.org/officeDocument/2006/relationships/image" Target="../media/image61.jpeg"/><Relationship Id="rId5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9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6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eg"/><Relationship Id="rId3" Type="http://schemas.openxmlformats.org/officeDocument/2006/relationships/image" Target="../media/image6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5.bin"/><Relationship Id="rId12" Type="http://schemas.openxmlformats.org/officeDocument/2006/relationships/image" Target="../media/image57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5.xml"/><Relationship Id="rId3" Type="http://schemas.openxmlformats.org/officeDocument/2006/relationships/oleObject" Target="../embeddings/oleObject21.bin"/><Relationship Id="rId4" Type="http://schemas.openxmlformats.org/officeDocument/2006/relationships/image" Target="../media/image70.e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54.w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55.wmf"/><Relationship Id="rId9" Type="http://schemas.openxmlformats.org/officeDocument/2006/relationships/oleObject" Target="../embeddings/oleObject24.bin"/><Relationship Id="rId10" Type="http://schemas.openxmlformats.org/officeDocument/2006/relationships/image" Target="../media/image56.w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7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Foundations of Computer Graphics </a:t>
            </a:r>
            <a:br>
              <a:rPr lang="en-US" sz="3200" dirty="0" smtClean="0">
                <a:cs typeface="+mj-cs"/>
              </a:rPr>
            </a:br>
            <a:r>
              <a:rPr lang="en-US" sz="3200" dirty="0" smtClean="0">
                <a:cs typeface="+mj-cs"/>
              </a:rPr>
              <a:t> </a:t>
            </a:r>
            <a:r>
              <a:rPr lang="en-US" sz="3200" dirty="0" smtClean="0">
                <a:cs typeface="+mj-cs"/>
              </a:rPr>
              <a:t>(Fall </a:t>
            </a:r>
            <a:r>
              <a:rPr lang="en-US" sz="3200" dirty="0" smtClean="0">
                <a:cs typeface="+mj-cs"/>
              </a:rPr>
              <a:t>2012)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305050"/>
            <a:ext cx="8464550" cy="1752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CS 184, Lecture </a:t>
            </a:r>
            <a:r>
              <a:rPr lang="en-US" dirty="0" smtClean="0">
                <a:cs typeface="+mn-cs"/>
              </a:rPr>
              <a:t>24: </a:t>
            </a:r>
            <a:r>
              <a:rPr lang="en-US" dirty="0" smtClean="0">
                <a:cs typeface="+mn-cs"/>
              </a:rPr>
              <a:t>Radiometry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773238" y="2879725"/>
            <a:ext cx="58753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b="0">
                <a:solidFill>
                  <a:srgbClr val="333333"/>
                </a:solidFill>
                <a:latin typeface="Arial" charset="0"/>
                <a:cs typeface="+mn-cs"/>
              </a:rPr>
              <a:t>http://inst.eecs.berkeley.edu/~cs184</a:t>
            </a:r>
          </a:p>
        </p:txBody>
      </p:sp>
      <p:sp>
        <p:nvSpPr>
          <p:cNvPr id="1045517" name="Text Box 13"/>
          <p:cNvSpPr txBox="1">
            <a:spLocks noChangeArrowheads="1"/>
          </p:cNvSpPr>
          <p:nvPr/>
        </p:nvSpPr>
        <p:spPr bwMode="auto">
          <a:xfrm>
            <a:off x="5356225" y="6489700"/>
            <a:ext cx="379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0">
                <a:solidFill>
                  <a:srgbClr val="333333"/>
                </a:solidFill>
                <a:latin typeface="Arial" charset="0"/>
                <a:cs typeface="+mn-cs"/>
              </a:rPr>
              <a:t>Many slides courtesy Pat Hanrahan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slide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0979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0"/>
            <a:ext cx="8999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Radiometry and Photometry</a:t>
            </a:r>
          </a:p>
        </p:txBody>
      </p:sp>
      <p:sp>
        <p:nvSpPr>
          <p:cNvPr id="136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7463"/>
            <a:ext cx="8686800" cy="5029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Physical measurement of electromagnetic energy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Measure spatial (and angular) properties of light </a:t>
            </a:r>
          </a:p>
          <a:p>
            <a:pPr lvl="1">
              <a:defRPr/>
            </a:pPr>
            <a:r>
              <a:rPr lang="en-US" sz="2800" dirty="0" smtClean="0"/>
              <a:t>Radiant Power</a:t>
            </a:r>
          </a:p>
          <a:p>
            <a:pPr lvl="1">
              <a:defRPr/>
            </a:pPr>
            <a:r>
              <a:rPr lang="en-US" sz="2800" dirty="0" smtClean="0"/>
              <a:t>Radiant Intensity </a:t>
            </a:r>
          </a:p>
          <a:p>
            <a:pPr lvl="1">
              <a:defRPr/>
            </a:pPr>
            <a:r>
              <a:rPr lang="en-US" sz="2800" i="1" dirty="0" smtClean="0"/>
              <a:t>Irradiance </a:t>
            </a:r>
          </a:p>
          <a:p>
            <a:pPr lvl="2">
              <a:defRPr/>
            </a:pPr>
            <a:r>
              <a:rPr lang="en-US" i="1" dirty="0" smtClean="0"/>
              <a:t>Inverse square and cosine law</a:t>
            </a:r>
          </a:p>
          <a:p>
            <a:pPr lvl="1">
              <a:defRPr/>
            </a:pPr>
            <a:r>
              <a:rPr lang="en-US" sz="2800" dirty="0" smtClean="0"/>
              <a:t>Radiance</a:t>
            </a:r>
          </a:p>
          <a:p>
            <a:pPr lvl="1">
              <a:defRPr/>
            </a:pPr>
            <a:r>
              <a:rPr lang="en-US" sz="2800" dirty="0" smtClean="0"/>
              <a:t>Radiant </a:t>
            </a:r>
            <a:r>
              <a:rPr lang="en-US" sz="2800" dirty="0" err="1" smtClean="0"/>
              <a:t>Exitance</a:t>
            </a:r>
            <a:r>
              <a:rPr lang="en-US" sz="2800" dirty="0" smtClean="0"/>
              <a:t> (</a:t>
            </a:r>
            <a:r>
              <a:rPr lang="en-US" sz="2800" dirty="0" err="1" smtClean="0"/>
              <a:t>Radiosity</a:t>
            </a:r>
            <a:r>
              <a:rPr lang="en-US" sz="2800" dirty="0" smtClean="0"/>
              <a:t>)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Reflection functions: Bi-Directional Reflectance Distribution Function or BRDF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Reflection Equation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88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0"/>
            <a:ext cx="9018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0"/>
            <a:ext cx="8996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9072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0"/>
            <a:ext cx="8999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82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175"/>
            <a:ext cx="8401050" cy="5029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Lighting and shading key in computer graphics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HW 2 etc. ad-hoc shading models, no units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Really, want to match physical light reflection 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Next 3 lectures look at this formally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Today: physical measurement of light: radiometry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Formal reflection equation, reflectance models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Global Illumination (later)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Radiometry and Photometry</a:t>
            </a:r>
          </a:p>
        </p:txBody>
      </p:sp>
      <p:sp>
        <p:nvSpPr>
          <p:cNvPr id="136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7463"/>
            <a:ext cx="8686800" cy="5029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Physical measurement of electromagnetic energy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Measure spatial (and angular) properties of light </a:t>
            </a:r>
          </a:p>
          <a:p>
            <a:pPr lvl="1">
              <a:defRPr/>
            </a:pPr>
            <a:r>
              <a:rPr lang="en-US" sz="2800" dirty="0" smtClean="0"/>
              <a:t>Radiant Power</a:t>
            </a:r>
          </a:p>
          <a:p>
            <a:pPr lvl="1">
              <a:defRPr/>
            </a:pPr>
            <a:r>
              <a:rPr lang="en-US" sz="2800" dirty="0" smtClean="0"/>
              <a:t>Radiant Intensity </a:t>
            </a:r>
          </a:p>
          <a:p>
            <a:pPr lvl="1">
              <a:defRPr/>
            </a:pPr>
            <a:r>
              <a:rPr lang="en-US" sz="2800" dirty="0" smtClean="0"/>
              <a:t>Irradiance </a:t>
            </a:r>
          </a:p>
          <a:p>
            <a:pPr lvl="2">
              <a:defRPr/>
            </a:pPr>
            <a:r>
              <a:rPr lang="en-US" dirty="0" smtClean="0"/>
              <a:t>Inverse square and cosine law</a:t>
            </a:r>
          </a:p>
          <a:p>
            <a:pPr lvl="1">
              <a:defRPr/>
            </a:pPr>
            <a:r>
              <a:rPr lang="en-US" sz="2800" b="1" i="1" u="sng" dirty="0" smtClean="0"/>
              <a:t>Radiance</a:t>
            </a:r>
          </a:p>
          <a:p>
            <a:pPr lvl="1">
              <a:defRPr/>
            </a:pPr>
            <a:r>
              <a:rPr lang="en-US" sz="2800" dirty="0" smtClean="0"/>
              <a:t>Radiant </a:t>
            </a:r>
            <a:r>
              <a:rPr lang="en-US" sz="2800" dirty="0" err="1" smtClean="0"/>
              <a:t>Exitance</a:t>
            </a:r>
            <a:r>
              <a:rPr lang="en-US" sz="2800" dirty="0" smtClean="0"/>
              <a:t> (</a:t>
            </a:r>
            <a:r>
              <a:rPr lang="en-US" sz="2800" dirty="0" err="1" smtClean="0"/>
              <a:t>Radiosity</a:t>
            </a:r>
            <a:r>
              <a:rPr lang="en-US" sz="2800" dirty="0" smtClean="0"/>
              <a:t>)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Reflection functions: Bi-Directional Reflectance Distribution Function or BRDF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Reflection Equation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scan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2401888"/>
            <a:ext cx="32226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27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Radiance</a:t>
            </a:r>
          </a:p>
        </p:txBody>
      </p:sp>
      <p:sp>
        <p:nvSpPr>
          <p:cNvPr id="13527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Power per unit projected area perpendicular to the ray per unit solid angle in the direction of the ray 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Symbol: L(x,</a:t>
            </a:r>
            <a:r>
              <a:rPr lang="en-US" smtClean="0">
                <a:cs typeface="Times New Roman" charset="0"/>
              </a:rPr>
              <a:t>ω) </a:t>
            </a:r>
            <a:r>
              <a:rPr lang="en-US" smtClean="0"/>
              <a:t>(W/m</a:t>
            </a:r>
            <a:r>
              <a:rPr lang="en-US" baseline="30000" smtClean="0"/>
              <a:t>2</a:t>
            </a:r>
            <a:r>
              <a:rPr lang="en-US" smtClean="0"/>
              <a:t> sr)</a:t>
            </a:r>
          </a:p>
          <a:p>
            <a:pPr eaLnBrk="1" hangingPunct="1">
              <a:defRPr/>
            </a:pPr>
            <a:endParaRPr lang="en-US" sz="2400" smtClean="0">
              <a:cs typeface="Times New Roman" charset="0"/>
            </a:endParaRPr>
          </a:p>
          <a:p>
            <a:pPr eaLnBrk="1" hangingPunct="1">
              <a:defRPr/>
            </a:pPr>
            <a:r>
              <a:rPr lang="en-US" smtClean="0">
                <a:cs typeface="Times New Roman" charset="0"/>
              </a:rPr>
              <a:t>Flux given by                                                                  dΦ = </a:t>
            </a:r>
            <a:r>
              <a:rPr lang="en-US" smtClean="0"/>
              <a:t>L(x,</a:t>
            </a:r>
            <a:r>
              <a:rPr lang="en-US" smtClean="0">
                <a:cs typeface="Times New Roman" charset="0"/>
              </a:rPr>
              <a:t>ω) cos θ dω dA </a:t>
            </a:r>
            <a:endParaRPr lang="en-US" smtClean="0"/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0"/>
            <a:ext cx="9015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0"/>
            <a:ext cx="8893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Radiance properties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43025"/>
            <a:ext cx="8559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Times New Roman" charset="0"/>
              </a:rPr>
              <a:t>Radiance constant as propagates along ray</a:t>
            </a:r>
          </a:p>
          <a:p>
            <a:pPr lvl="1" eaLnBrk="1" hangingPunct="1">
              <a:defRPr/>
            </a:pPr>
            <a:r>
              <a:rPr lang="en-US" smtClean="0">
                <a:ea typeface="ＭＳ Ｐゴシック" charset="0"/>
                <a:cs typeface="Times New Roman" charset="0"/>
              </a:rPr>
              <a:t>Derived from conservation of flux </a:t>
            </a:r>
          </a:p>
          <a:p>
            <a:pPr lvl="1" eaLnBrk="1" hangingPunct="1">
              <a:defRPr/>
            </a:pPr>
            <a:r>
              <a:rPr lang="en-US" smtClean="0">
                <a:ea typeface="ＭＳ Ｐゴシック" charset="0"/>
                <a:cs typeface="Times New Roman" charset="0"/>
              </a:rPr>
              <a:t>Fundamental in Light Transport. </a:t>
            </a:r>
          </a:p>
          <a:p>
            <a:pPr lvl="1" eaLnBrk="1" hangingPunct="1">
              <a:defRPr/>
            </a:pPr>
            <a:endParaRPr lang="en-US" smtClean="0">
              <a:ea typeface="ＭＳ Ｐゴシック" charset="0"/>
              <a:cs typeface="Times New Roman" charset="0"/>
            </a:endParaRPr>
          </a:p>
          <a:p>
            <a:pPr eaLnBrk="1" hangingPunct="1">
              <a:defRPr/>
            </a:pPr>
            <a:endParaRPr lang="en-US" smtClean="0">
              <a:cs typeface="Times New Roman" charset="0"/>
            </a:endParaRPr>
          </a:p>
          <a:p>
            <a:pPr eaLnBrk="1" hangingPunct="1">
              <a:defRPr/>
            </a:pPr>
            <a:endParaRPr lang="en-US" sz="2400" smtClean="0"/>
          </a:p>
        </p:txBody>
      </p:sp>
      <p:pic>
        <p:nvPicPr>
          <p:cNvPr id="23555" name="Picture 4" descr="scan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3733800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56" name="Object 5"/>
          <p:cNvGraphicFramePr>
            <a:graphicFrameLocks noChangeAspect="1"/>
          </p:cNvGraphicFramePr>
          <p:nvPr/>
        </p:nvGraphicFramePr>
        <p:xfrm>
          <a:off x="4648200" y="3048000"/>
          <a:ext cx="41148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Equation" r:id="rId4" imgW="2184400" imgH="241300" progId="Equation.DSMT4">
                  <p:embed/>
                </p:oleObj>
              </mc:Choice>
              <mc:Fallback>
                <p:oleObj name="Equation" r:id="rId4" imgW="2184400" imgH="241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48000"/>
                        <a:ext cx="41148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6"/>
          <p:cNvGraphicFramePr>
            <a:graphicFrameLocks noChangeAspect="1"/>
          </p:cNvGraphicFramePr>
          <p:nvPr/>
        </p:nvGraphicFramePr>
        <p:xfrm>
          <a:off x="4724400" y="3803650"/>
          <a:ext cx="40386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" name="Equation" r:id="rId6" imgW="1993900" imgH="228600" progId="Equation.DSMT4">
                  <p:embed/>
                </p:oleObj>
              </mc:Choice>
              <mc:Fallback>
                <p:oleObj name="Equation" r:id="rId6" imgW="19939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803650"/>
                        <a:ext cx="40386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7"/>
          <p:cNvGraphicFramePr>
            <a:graphicFrameLocks noChangeAspect="1"/>
          </p:cNvGraphicFramePr>
          <p:nvPr/>
        </p:nvGraphicFramePr>
        <p:xfrm>
          <a:off x="4876800" y="4586288"/>
          <a:ext cx="35052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0" name="Equation" r:id="rId8" imgW="1663700" imgH="393700" progId="Equation.DSMT4">
                  <p:embed/>
                </p:oleObj>
              </mc:Choice>
              <mc:Fallback>
                <p:oleObj name="Equation" r:id="rId8" imgW="1663700" imgH="393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586288"/>
                        <a:ext cx="35052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8"/>
          <p:cNvGraphicFramePr>
            <a:graphicFrameLocks noChangeAspect="1"/>
          </p:cNvGraphicFramePr>
          <p:nvPr/>
        </p:nvGraphicFramePr>
        <p:xfrm>
          <a:off x="5181600" y="5514975"/>
          <a:ext cx="1295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1" name="Equation" r:id="rId10" imgW="583693" imgH="215713" progId="Equation.DSMT4">
                  <p:embed/>
                </p:oleObj>
              </mc:Choice>
              <mc:Fallback>
                <p:oleObj name="Equation" r:id="rId10" imgW="583693" imgH="215713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514975"/>
                        <a:ext cx="12954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patquiz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01600"/>
            <a:ext cx="8915400" cy="665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patquiz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4300"/>
            <a:ext cx="89281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Radiance properties</a:t>
            </a:r>
          </a:p>
        </p:txBody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09700"/>
            <a:ext cx="91440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Times New Roman" charset="0"/>
              </a:rPr>
              <a:t>Sensor response proportional to  radiance  (constant of proportionality is throughput)</a:t>
            </a:r>
          </a:p>
          <a:p>
            <a:pPr lvl="1" eaLnBrk="1" hangingPunct="1">
              <a:defRPr/>
            </a:pPr>
            <a:r>
              <a:rPr lang="en-US" dirty="0" smtClean="0">
                <a:ea typeface="ＭＳ Ｐゴシック" charset="0"/>
                <a:cs typeface="Times New Roman" charset="0"/>
              </a:rPr>
              <a:t>Far surface: See more, but subtend smaller angle</a:t>
            </a:r>
          </a:p>
          <a:p>
            <a:pPr lvl="1" eaLnBrk="1" hangingPunct="1">
              <a:defRPr/>
            </a:pPr>
            <a:r>
              <a:rPr lang="en-US" dirty="0" smtClean="0">
                <a:ea typeface="ＭＳ Ｐゴシック" charset="0"/>
                <a:cs typeface="Times New Roman" charset="0"/>
              </a:rPr>
              <a:t>Wall equally bright across viewing distances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cs typeface="Times New Roman" charset="0"/>
              </a:rPr>
              <a:t>Consequences</a:t>
            </a:r>
          </a:p>
          <a:p>
            <a:pPr lvl="1" eaLnBrk="1" hangingPunct="1">
              <a:defRPr/>
            </a:pPr>
            <a:r>
              <a:rPr lang="en-US" dirty="0" smtClean="0">
                <a:ea typeface="ＭＳ Ｐゴシック" charset="0"/>
                <a:cs typeface="Times New Roman" charset="0"/>
              </a:rPr>
              <a:t>Radiance associated with rays in a ray tracer</a:t>
            </a:r>
          </a:p>
          <a:p>
            <a:pPr lvl="1" eaLnBrk="1" hangingPunct="1">
              <a:defRPr/>
            </a:pPr>
            <a:r>
              <a:rPr lang="en-US" dirty="0" smtClean="0">
                <a:ea typeface="ＭＳ Ｐゴシック" charset="0"/>
                <a:cs typeface="Times New Roman" charset="0"/>
              </a:rPr>
              <a:t>Other radiometric quants derived from radiance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scan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38" y="2459038"/>
            <a:ext cx="3713162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78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Irradiance, Radiosity</a:t>
            </a:r>
          </a:p>
        </p:txBody>
      </p:sp>
      <p:sp>
        <p:nvSpPr>
          <p:cNvPr id="13578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8118475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Irradiance E is radiant power per unit area</a:t>
            </a:r>
          </a:p>
          <a:p>
            <a:pPr eaLnBrk="1" hangingPunct="1">
              <a:defRPr/>
            </a:pPr>
            <a:r>
              <a:rPr lang="en-US" smtClean="0"/>
              <a:t>Integrate incoming radiance over hemisphere</a:t>
            </a:r>
          </a:p>
          <a:p>
            <a:pPr lvl="1" eaLnBrk="1" hangingPunct="1">
              <a:defRPr/>
            </a:pPr>
            <a:r>
              <a:rPr lang="en-US" smtClean="0"/>
              <a:t>Projected solid angle (cos </a:t>
            </a:r>
            <a:r>
              <a:rPr lang="en-US" smtClean="0">
                <a:ea typeface="ＭＳ Ｐゴシック" charset="0"/>
                <a:cs typeface="Times New Roman" charset="0"/>
              </a:rPr>
              <a:t>θ dω)</a:t>
            </a:r>
          </a:p>
          <a:p>
            <a:pPr lvl="1" eaLnBrk="1" hangingPunct="1">
              <a:defRPr/>
            </a:pPr>
            <a:r>
              <a:rPr lang="en-US" smtClean="0">
                <a:ea typeface="ＭＳ Ｐゴシック" charset="0"/>
                <a:cs typeface="Times New Roman" charset="0"/>
              </a:rPr>
              <a:t>Uniform illumination:                                                          Irradiance = π  [CW 24,25]</a:t>
            </a:r>
          </a:p>
          <a:p>
            <a:pPr lvl="1" eaLnBrk="1" hangingPunct="1">
              <a:defRPr/>
            </a:pPr>
            <a:r>
              <a:rPr lang="en-US" smtClean="0">
                <a:ea typeface="ＭＳ Ｐゴシック" charset="0"/>
                <a:cs typeface="Times New Roman" charset="0"/>
              </a:rPr>
              <a:t>Units: W/</a:t>
            </a:r>
            <a:r>
              <a:rPr lang="en-US" smtClean="0"/>
              <a:t>m</a:t>
            </a:r>
            <a:r>
              <a:rPr lang="en-US" baseline="30000" smtClean="0"/>
              <a:t>2</a:t>
            </a:r>
          </a:p>
          <a:p>
            <a:pPr eaLnBrk="1" hangingPunct="1">
              <a:defRPr/>
            </a:pPr>
            <a:r>
              <a:rPr lang="en-US" smtClean="0"/>
              <a:t>Radiant Exitance (radiosity) </a:t>
            </a:r>
          </a:p>
          <a:p>
            <a:pPr lvl="1" eaLnBrk="1" hangingPunct="1">
              <a:defRPr/>
            </a:pPr>
            <a:r>
              <a:rPr lang="en-US" smtClean="0"/>
              <a:t>Power per unit area leaving                                     surface (like irradiance)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slide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slid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slide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slide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Irradiance Environment Maps</a:t>
            </a:r>
          </a:p>
        </p:txBody>
      </p:sp>
      <p:pic>
        <p:nvPicPr>
          <p:cNvPr id="31746" name="Picture 3" descr="gr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787525"/>
            <a:ext cx="3446462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4" descr="grace_fil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1771650"/>
            <a:ext cx="3436937" cy="34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9029" name="Text Box 5"/>
          <p:cNvSpPr txBox="1">
            <a:spLocks noChangeArrowheads="1"/>
          </p:cNvSpPr>
          <p:nvPr/>
        </p:nvSpPr>
        <p:spPr bwMode="auto">
          <a:xfrm>
            <a:off x="142875" y="5172075"/>
            <a:ext cx="4406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>
                <a:solidFill>
                  <a:srgbClr val="FFFFFF"/>
                </a:solidFill>
                <a:latin typeface="Arial" charset="0"/>
                <a:cs typeface="+mn-cs"/>
              </a:rPr>
              <a:t>Incident Radiance</a:t>
            </a:r>
          </a:p>
          <a:p>
            <a:pPr>
              <a:defRPr/>
            </a:pPr>
            <a:r>
              <a:rPr lang="en-US" sz="2400" b="0">
                <a:solidFill>
                  <a:srgbClr val="FFFFFF"/>
                </a:solidFill>
                <a:latin typeface="Arial" charset="0"/>
                <a:cs typeface="+mn-cs"/>
              </a:rPr>
              <a:t>(Illumination Environment Map)</a:t>
            </a:r>
          </a:p>
        </p:txBody>
      </p:sp>
      <p:sp>
        <p:nvSpPr>
          <p:cNvPr id="1409030" name="Text Box 6"/>
          <p:cNvSpPr txBox="1">
            <a:spLocks noChangeArrowheads="1"/>
          </p:cNvSpPr>
          <p:nvPr/>
        </p:nvSpPr>
        <p:spPr bwMode="auto">
          <a:xfrm>
            <a:off x="4689475" y="5178425"/>
            <a:ext cx="423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0">
                <a:solidFill>
                  <a:srgbClr val="FFFFFF"/>
                </a:solidFill>
                <a:latin typeface="Arial" charset="0"/>
                <a:cs typeface="+mn-cs"/>
              </a:rPr>
              <a:t>Irradiance Environment Map</a:t>
            </a:r>
          </a:p>
        </p:txBody>
      </p:sp>
      <p:sp>
        <p:nvSpPr>
          <p:cNvPr id="1409031" name="Line 7"/>
          <p:cNvSpPr>
            <a:spLocks noChangeShapeType="1"/>
          </p:cNvSpPr>
          <p:nvPr/>
        </p:nvSpPr>
        <p:spPr bwMode="auto">
          <a:xfrm>
            <a:off x="4086225" y="3536950"/>
            <a:ext cx="971550" cy="0"/>
          </a:xfrm>
          <a:prstGeom prst="line">
            <a:avLst/>
          </a:prstGeom>
          <a:noFill/>
          <a:ln w="476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409032" name="Group 8"/>
          <p:cNvGrpSpPr>
            <a:grpSpLocks/>
          </p:cNvGrpSpPr>
          <p:nvPr/>
        </p:nvGrpSpPr>
        <p:grpSpPr bwMode="auto">
          <a:xfrm>
            <a:off x="2890838" y="1320800"/>
            <a:ext cx="1017587" cy="1235075"/>
            <a:chOff x="1821" y="832"/>
            <a:chExt cx="641" cy="778"/>
          </a:xfrm>
        </p:grpSpPr>
        <p:sp>
          <p:nvSpPr>
            <p:cNvPr id="1409033" name="Line 9"/>
            <p:cNvSpPr>
              <a:spLocks noChangeShapeType="1"/>
            </p:cNvSpPr>
            <p:nvPr/>
          </p:nvSpPr>
          <p:spPr bwMode="auto">
            <a:xfrm flipV="1">
              <a:off x="1821" y="953"/>
              <a:ext cx="424" cy="65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9034" name="Text Box 10"/>
            <p:cNvSpPr txBox="1">
              <a:spLocks noChangeArrowheads="1"/>
            </p:cNvSpPr>
            <p:nvPr/>
          </p:nvSpPr>
          <p:spPr bwMode="auto">
            <a:xfrm>
              <a:off x="2207" y="832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0">
                  <a:solidFill>
                    <a:srgbClr val="FFFFFF"/>
                  </a:solidFill>
                  <a:latin typeface="Arial" charset="0"/>
                  <a:cs typeface="+mn-cs"/>
                </a:rPr>
                <a:t>R</a:t>
              </a:r>
            </a:p>
          </p:txBody>
        </p:sp>
      </p:grpSp>
      <p:grpSp>
        <p:nvGrpSpPr>
          <p:cNvPr id="1409035" name="Group 11"/>
          <p:cNvGrpSpPr>
            <a:grpSpLocks/>
          </p:cNvGrpSpPr>
          <p:nvPr/>
        </p:nvGrpSpPr>
        <p:grpSpPr bwMode="auto">
          <a:xfrm>
            <a:off x="6599238" y="1327150"/>
            <a:ext cx="1722437" cy="1512888"/>
            <a:chOff x="4157" y="836"/>
            <a:chExt cx="1085" cy="953"/>
          </a:xfrm>
        </p:grpSpPr>
        <p:sp>
          <p:nvSpPr>
            <p:cNvPr id="1409036" name="Text Box 12"/>
            <p:cNvSpPr txBox="1">
              <a:spLocks noChangeArrowheads="1"/>
            </p:cNvSpPr>
            <p:nvPr/>
          </p:nvSpPr>
          <p:spPr bwMode="auto">
            <a:xfrm>
              <a:off x="4987" y="836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0">
                  <a:solidFill>
                    <a:srgbClr val="FFFFFF"/>
                  </a:solidFill>
                  <a:latin typeface="Arial" charset="0"/>
                  <a:cs typeface="+mn-cs"/>
                </a:rPr>
                <a:t>N</a:t>
              </a:r>
            </a:p>
          </p:txBody>
        </p:sp>
        <p:sp>
          <p:nvSpPr>
            <p:cNvPr id="1409037" name="Arc 13"/>
            <p:cNvSpPr>
              <a:spLocks/>
            </p:cNvSpPr>
            <p:nvPr/>
          </p:nvSpPr>
          <p:spPr bwMode="auto">
            <a:xfrm rot="1637807">
              <a:off x="4286" y="1225"/>
              <a:ext cx="924" cy="44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0 w 43200"/>
                <a:gd name="T1" fmla="*/ 22538 h 24725"/>
                <a:gd name="T2" fmla="*/ 42973 w 43200"/>
                <a:gd name="T3" fmla="*/ 24725 h 24725"/>
                <a:gd name="T4" fmla="*/ 21600 w 43200"/>
                <a:gd name="T5" fmla="*/ 21600 h 24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4725" fill="none" extrusionOk="0">
                  <a:moveTo>
                    <a:pt x="20" y="22537"/>
                  </a:moveTo>
                  <a:cubicBezTo>
                    <a:pt x="6" y="22225"/>
                    <a:pt x="0" y="2191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199" y="22645"/>
                    <a:pt x="43124" y="23690"/>
                    <a:pt x="42972" y="24724"/>
                  </a:cubicBezTo>
                </a:path>
                <a:path w="43200" h="24725" stroke="0" extrusionOk="0">
                  <a:moveTo>
                    <a:pt x="20" y="22537"/>
                  </a:moveTo>
                  <a:cubicBezTo>
                    <a:pt x="6" y="22225"/>
                    <a:pt x="0" y="2191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199" y="22645"/>
                    <a:pt x="43124" y="23690"/>
                    <a:pt x="42972" y="2472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9038" name="Line 14"/>
            <p:cNvSpPr>
              <a:spLocks noChangeShapeType="1"/>
            </p:cNvSpPr>
            <p:nvPr/>
          </p:nvSpPr>
          <p:spPr bwMode="auto">
            <a:xfrm rot="1721430" flipH="1">
              <a:off x="4157" y="1648"/>
              <a:ext cx="939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9039" name="Oval 15"/>
            <p:cNvSpPr>
              <a:spLocks noChangeArrowheads="1"/>
            </p:cNvSpPr>
            <p:nvPr/>
          </p:nvSpPr>
          <p:spPr bwMode="auto">
            <a:xfrm rot="1721430">
              <a:off x="4175" y="1472"/>
              <a:ext cx="938" cy="317"/>
            </a:xfrm>
            <a:prstGeom prst="ellipse">
              <a:avLst/>
            </a:prstGeom>
            <a:solidFill>
              <a:srgbClr val="6633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9040" name="Line 16"/>
            <p:cNvSpPr>
              <a:spLocks noChangeShapeType="1"/>
            </p:cNvSpPr>
            <p:nvPr/>
          </p:nvSpPr>
          <p:spPr bwMode="auto">
            <a:xfrm rot="1721430">
              <a:off x="4257" y="1387"/>
              <a:ext cx="460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9041" name="Line 17"/>
            <p:cNvSpPr>
              <a:spLocks noChangeShapeType="1"/>
            </p:cNvSpPr>
            <p:nvPr/>
          </p:nvSpPr>
          <p:spPr bwMode="auto">
            <a:xfrm rot="1721430">
              <a:off x="4520" y="1242"/>
              <a:ext cx="232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9042" name="Line 18"/>
            <p:cNvSpPr>
              <a:spLocks noChangeShapeType="1"/>
            </p:cNvSpPr>
            <p:nvPr/>
          </p:nvSpPr>
          <p:spPr bwMode="auto">
            <a:xfrm rot="1721430" flipH="1">
              <a:off x="4725" y="1352"/>
              <a:ext cx="251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9043" name="Line 19"/>
            <p:cNvSpPr>
              <a:spLocks noChangeShapeType="1"/>
            </p:cNvSpPr>
            <p:nvPr/>
          </p:nvSpPr>
          <p:spPr bwMode="auto">
            <a:xfrm rot="1721430" flipH="1">
              <a:off x="4655" y="1607"/>
              <a:ext cx="426" cy="1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9044" name="Line 20"/>
            <p:cNvSpPr>
              <a:spLocks noChangeShapeType="1"/>
            </p:cNvSpPr>
            <p:nvPr/>
          </p:nvSpPr>
          <p:spPr bwMode="auto">
            <a:xfrm>
              <a:off x="4379" y="1425"/>
              <a:ext cx="96" cy="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9045" name="Line 21"/>
            <p:cNvSpPr>
              <a:spLocks noChangeShapeType="1"/>
            </p:cNvSpPr>
            <p:nvPr/>
          </p:nvSpPr>
          <p:spPr bwMode="auto">
            <a:xfrm flipV="1">
              <a:off x="4475" y="1351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9046" name="Line 22"/>
            <p:cNvSpPr>
              <a:spLocks noChangeShapeType="1"/>
            </p:cNvSpPr>
            <p:nvPr/>
          </p:nvSpPr>
          <p:spPr bwMode="auto">
            <a:xfrm>
              <a:off x="4571" y="1366"/>
              <a:ext cx="67" cy="6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9047" name="Line 23"/>
            <p:cNvSpPr>
              <a:spLocks noChangeShapeType="1"/>
            </p:cNvSpPr>
            <p:nvPr/>
          </p:nvSpPr>
          <p:spPr bwMode="auto">
            <a:xfrm flipV="1">
              <a:off x="4638" y="1373"/>
              <a:ext cx="59" cy="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9048" name="Line 24"/>
            <p:cNvSpPr>
              <a:spLocks noChangeShapeType="1"/>
            </p:cNvSpPr>
            <p:nvPr/>
          </p:nvSpPr>
          <p:spPr bwMode="auto">
            <a:xfrm flipH="1">
              <a:off x="4830" y="1461"/>
              <a:ext cx="44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9049" name="Line 25"/>
            <p:cNvSpPr>
              <a:spLocks noChangeShapeType="1"/>
            </p:cNvSpPr>
            <p:nvPr/>
          </p:nvSpPr>
          <p:spPr bwMode="auto">
            <a:xfrm>
              <a:off x="4830" y="1552"/>
              <a:ext cx="103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9050" name="Line 26"/>
            <p:cNvSpPr>
              <a:spLocks noChangeShapeType="1"/>
            </p:cNvSpPr>
            <p:nvPr/>
          </p:nvSpPr>
          <p:spPr bwMode="auto">
            <a:xfrm flipH="1">
              <a:off x="4889" y="1639"/>
              <a:ext cx="73" cy="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9051" name="Line 27"/>
            <p:cNvSpPr>
              <a:spLocks noChangeShapeType="1"/>
            </p:cNvSpPr>
            <p:nvPr/>
          </p:nvSpPr>
          <p:spPr bwMode="auto">
            <a:xfrm>
              <a:off x="4881" y="1684"/>
              <a:ext cx="82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9052" name="Line 28"/>
            <p:cNvSpPr>
              <a:spLocks noChangeShapeType="1"/>
            </p:cNvSpPr>
            <p:nvPr/>
          </p:nvSpPr>
          <p:spPr bwMode="auto">
            <a:xfrm flipV="1">
              <a:off x="4645" y="1001"/>
              <a:ext cx="370" cy="65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9072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Radiometry and Photometry</a:t>
            </a:r>
          </a:p>
        </p:txBody>
      </p:sp>
      <p:sp>
        <p:nvSpPr>
          <p:cNvPr id="136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7463"/>
            <a:ext cx="8686800" cy="5029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Physical measurement of electromagnetic energy</a:t>
            </a:r>
          </a:p>
          <a:p>
            <a:pPr>
              <a:defRPr/>
            </a:pPr>
            <a:r>
              <a:rPr lang="en-US" i="1" dirty="0" smtClean="0">
                <a:cs typeface="+mn-cs"/>
              </a:rPr>
              <a:t>Measure spatial (and angular) properties of light </a:t>
            </a:r>
          </a:p>
          <a:p>
            <a:pPr lvl="1">
              <a:defRPr/>
            </a:pPr>
            <a:r>
              <a:rPr lang="en-US" sz="2800" dirty="0" smtClean="0"/>
              <a:t>Radiant Power</a:t>
            </a:r>
          </a:p>
          <a:p>
            <a:pPr lvl="1">
              <a:defRPr/>
            </a:pPr>
            <a:r>
              <a:rPr lang="en-US" sz="2800" dirty="0" smtClean="0"/>
              <a:t>Radiant Intensity </a:t>
            </a:r>
          </a:p>
          <a:p>
            <a:pPr lvl="1">
              <a:defRPr/>
            </a:pPr>
            <a:r>
              <a:rPr lang="en-US" sz="2800" dirty="0" smtClean="0"/>
              <a:t>Irradiance </a:t>
            </a:r>
          </a:p>
          <a:p>
            <a:pPr lvl="2">
              <a:defRPr/>
            </a:pPr>
            <a:r>
              <a:rPr lang="en-US" dirty="0" smtClean="0"/>
              <a:t>Inverse square and cosine law</a:t>
            </a:r>
          </a:p>
          <a:p>
            <a:pPr lvl="1">
              <a:defRPr/>
            </a:pPr>
            <a:r>
              <a:rPr lang="en-US" sz="2800" dirty="0" smtClean="0"/>
              <a:t>Radiance</a:t>
            </a:r>
          </a:p>
          <a:p>
            <a:pPr lvl="1">
              <a:defRPr/>
            </a:pPr>
            <a:r>
              <a:rPr lang="en-US" sz="2800" dirty="0" smtClean="0"/>
              <a:t>Radiant </a:t>
            </a:r>
            <a:r>
              <a:rPr lang="en-US" sz="2800" dirty="0" err="1" smtClean="0"/>
              <a:t>Exitance</a:t>
            </a:r>
            <a:r>
              <a:rPr lang="en-US" sz="2800" dirty="0" smtClean="0"/>
              <a:t> (</a:t>
            </a:r>
            <a:r>
              <a:rPr lang="en-US" sz="2800" dirty="0" err="1" smtClean="0"/>
              <a:t>Radiosity</a:t>
            </a:r>
            <a:r>
              <a:rPr lang="en-US" sz="2800" dirty="0" smtClean="0"/>
              <a:t>)</a:t>
            </a:r>
          </a:p>
          <a:p>
            <a:pPr>
              <a:defRPr/>
            </a:pPr>
            <a:r>
              <a:rPr lang="en-US" i="1" dirty="0" smtClean="0">
                <a:cs typeface="+mn-cs"/>
              </a:rPr>
              <a:t>Reflection functions: Bi-Directional Reflectance Distribution Function or BRDF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Reflection Equation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slid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slid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 descr="slid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Building up the BRDF</a:t>
            </a:r>
          </a:p>
        </p:txBody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Bi-Directional Reflectance Distribution Function [Nicodemus 77]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Function based on incident, view direction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Relates incoming light energy to outgoing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Unifying framework for many materials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Radiometry and Photometry</a:t>
            </a:r>
          </a:p>
        </p:txBody>
      </p:sp>
      <p:sp>
        <p:nvSpPr>
          <p:cNvPr id="136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7463"/>
            <a:ext cx="8686800" cy="5029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Physical measurement of electromagnetic energy</a:t>
            </a:r>
          </a:p>
          <a:p>
            <a:pPr>
              <a:defRPr/>
            </a:pPr>
            <a:r>
              <a:rPr lang="en-US" i="1" dirty="0" smtClean="0">
                <a:cs typeface="+mn-cs"/>
              </a:rPr>
              <a:t>Measure spatial (and angular) properties of light </a:t>
            </a:r>
          </a:p>
          <a:p>
            <a:pPr lvl="1">
              <a:defRPr/>
            </a:pPr>
            <a:r>
              <a:rPr lang="en-US" sz="2800" i="1" dirty="0" smtClean="0"/>
              <a:t>Radiant Power</a:t>
            </a:r>
          </a:p>
          <a:p>
            <a:pPr lvl="1">
              <a:defRPr/>
            </a:pPr>
            <a:r>
              <a:rPr lang="en-US" sz="2800" dirty="0" smtClean="0"/>
              <a:t>Radiant Intensity </a:t>
            </a:r>
          </a:p>
          <a:p>
            <a:pPr lvl="1">
              <a:defRPr/>
            </a:pPr>
            <a:r>
              <a:rPr lang="en-US" sz="2800" dirty="0" smtClean="0"/>
              <a:t>Irradiance </a:t>
            </a:r>
          </a:p>
          <a:p>
            <a:pPr lvl="2">
              <a:defRPr/>
            </a:pPr>
            <a:r>
              <a:rPr lang="en-US" dirty="0" smtClean="0"/>
              <a:t>Inverse square and cosine law</a:t>
            </a:r>
          </a:p>
          <a:p>
            <a:pPr lvl="1">
              <a:defRPr/>
            </a:pPr>
            <a:r>
              <a:rPr lang="en-US" sz="2800" dirty="0" smtClean="0"/>
              <a:t>Radiance</a:t>
            </a:r>
          </a:p>
          <a:p>
            <a:pPr lvl="1">
              <a:defRPr/>
            </a:pPr>
            <a:r>
              <a:rPr lang="en-US" sz="2800" dirty="0" smtClean="0"/>
              <a:t>Radiant </a:t>
            </a:r>
            <a:r>
              <a:rPr lang="en-US" sz="2800" dirty="0" err="1" smtClean="0"/>
              <a:t>Exitance</a:t>
            </a:r>
            <a:r>
              <a:rPr lang="en-US" sz="2800" dirty="0" smtClean="0"/>
              <a:t> (</a:t>
            </a:r>
            <a:r>
              <a:rPr lang="en-US" sz="2800" dirty="0" err="1" smtClean="0"/>
              <a:t>Radiosity</a:t>
            </a:r>
            <a:r>
              <a:rPr lang="en-US" sz="2800" dirty="0" smtClean="0"/>
              <a:t>)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Reflection functions: Bi-Directional Reflectance Distribution Function or BRDF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Reflection Equation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 descr="slide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BRDF</a:t>
            </a:r>
          </a:p>
        </p:txBody>
      </p:sp>
      <p:sp>
        <p:nvSpPr>
          <p:cNvPr id="136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Reflected Radiance proportional Irradiance</a:t>
            </a:r>
          </a:p>
          <a:p>
            <a:pPr eaLnBrk="1" hangingPunct="1">
              <a:defRPr/>
            </a:pPr>
            <a:r>
              <a:rPr lang="en-US" dirty="0" smtClean="0"/>
              <a:t>Constant proportionality: BRDF </a:t>
            </a:r>
          </a:p>
          <a:p>
            <a:pPr eaLnBrk="1" hangingPunct="1">
              <a:defRPr/>
            </a:pPr>
            <a:r>
              <a:rPr lang="en-US" dirty="0" smtClean="0"/>
              <a:t>Ratio of outgoing light (radiance)                  to incoming light (irradiance)</a:t>
            </a:r>
          </a:p>
          <a:p>
            <a:pPr lvl="1" eaLnBrk="1" hangingPunct="1">
              <a:defRPr/>
            </a:pPr>
            <a:r>
              <a:rPr lang="en-US" dirty="0" smtClean="0"/>
              <a:t>Bidirectional Reflection Distribution Function </a:t>
            </a:r>
          </a:p>
          <a:p>
            <a:pPr lvl="1" eaLnBrk="1" hangingPunct="1">
              <a:defRPr/>
            </a:pPr>
            <a:r>
              <a:rPr lang="en-US" dirty="0" smtClean="0"/>
              <a:t>(4 </a:t>
            </a:r>
            <a:r>
              <a:rPr lang="en-US" dirty="0" err="1" smtClean="0"/>
              <a:t>Vars</a:t>
            </a:r>
            <a:r>
              <a:rPr lang="en-US" dirty="0" smtClean="0"/>
              <a:t>) units 1/</a:t>
            </a:r>
            <a:r>
              <a:rPr lang="en-US" dirty="0" err="1" smtClean="0"/>
              <a:t>sr</a:t>
            </a: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graphicFrame>
        <p:nvGraphicFramePr>
          <p:cNvPr id="38915" name="Object 4"/>
          <p:cNvGraphicFramePr>
            <a:graphicFrameLocks noChangeAspect="1"/>
          </p:cNvGraphicFramePr>
          <p:nvPr/>
        </p:nvGraphicFramePr>
        <p:xfrm>
          <a:off x="2789238" y="4735513"/>
          <a:ext cx="3479800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1" name="Equation" r:id="rId3" imgW="1676400" imgH="444500" progId="Equation.DSMT4">
                  <p:embed/>
                </p:oleObj>
              </mc:Choice>
              <mc:Fallback>
                <p:oleObj name="Equation" r:id="rId3" imgW="1676400" imgH="444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238" y="4735513"/>
                        <a:ext cx="3479800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5"/>
          <p:cNvGraphicFramePr>
            <a:graphicFrameLocks noChangeAspect="1"/>
          </p:cNvGraphicFramePr>
          <p:nvPr/>
        </p:nvGraphicFramePr>
        <p:xfrm>
          <a:off x="3128963" y="5754688"/>
          <a:ext cx="4275137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2" name="Equation" r:id="rId5" imgW="2019300" imgH="203200" progId="Equation.DSMT4">
                  <p:embed/>
                </p:oleObj>
              </mc:Choice>
              <mc:Fallback>
                <p:oleObj name="Equation" r:id="rId5" imgW="2019300" imgH="203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963" y="5754688"/>
                        <a:ext cx="4275137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 descr="slide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 descr="slide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Isotropic vs Anisotropic</a:t>
            </a:r>
          </a:p>
        </p:txBody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263" y="1447800"/>
            <a:ext cx="8493125" cy="4525963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Isotropic: Most materials (you can rotate about normal without changing reflections)</a:t>
            </a:r>
          </a:p>
          <a:p>
            <a:pPr>
              <a:defRPr/>
            </a:pPr>
            <a:r>
              <a:rPr lang="en-US" smtClean="0">
                <a:cs typeface="+mn-cs"/>
              </a:rPr>
              <a:t>Anisotropic: brushed metal etc. preferred tangential direction</a:t>
            </a:r>
          </a:p>
        </p:txBody>
      </p:sp>
      <p:pic>
        <p:nvPicPr>
          <p:cNvPr id="41987" name="Picture 4" descr="anis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4049713"/>
            <a:ext cx="204152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5" descr="is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4076700"/>
            <a:ext cx="2043112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6" descr="anis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4038600"/>
            <a:ext cx="2054225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3975" name="Text Box 7"/>
          <p:cNvSpPr txBox="1">
            <a:spLocks noChangeArrowheads="1"/>
          </p:cNvSpPr>
          <p:nvPr/>
        </p:nvSpPr>
        <p:spPr bwMode="auto">
          <a:xfrm>
            <a:off x="1012825" y="6013450"/>
            <a:ext cx="1543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100" dir="54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solidFill>
                  <a:srgbClr val="333333"/>
                </a:solidFill>
                <a:latin typeface="+mn-lt"/>
                <a:cs typeface="+mn-cs"/>
              </a:rPr>
              <a:t>Isotropic</a:t>
            </a:r>
          </a:p>
        </p:txBody>
      </p:sp>
      <p:sp>
        <p:nvSpPr>
          <p:cNvPr id="1363976" name="Text Box 8"/>
          <p:cNvSpPr txBox="1">
            <a:spLocks noChangeArrowheads="1"/>
          </p:cNvSpPr>
          <p:nvPr/>
        </p:nvSpPr>
        <p:spPr bwMode="auto">
          <a:xfrm>
            <a:off x="5368925" y="5984875"/>
            <a:ext cx="22304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100" dir="54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0" dirty="0">
                <a:solidFill>
                  <a:srgbClr val="333333"/>
                </a:solidFill>
                <a:latin typeface="+mn-lt"/>
                <a:cs typeface="+mn-cs"/>
              </a:rPr>
              <a:t>Anisotropic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Radiometry and Photometry</a:t>
            </a:r>
          </a:p>
        </p:txBody>
      </p:sp>
      <p:sp>
        <p:nvSpPr>
          <p:cNvPr id="136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7463"/>
            <a:ext cx="8686800" cy="5029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Physical measurement of electromagnetic energy</a:t>
            </a:r>
          </a:p>
          <a:p>
            <a:pPr>
              <a:defRPr/>
            </a:pPr>
            <a:r>
              <a:rPr lang="en-US" i="1" dirty="0" smtClean="0">
                <a:cs typeface="+mn-cs"/>
              </a:rPr>
              <a:t>Measure spatial (and angular) properties of light </a:t>
            </a:r>
          </a:p>
          <a:p>
            <a:pPr lvl="1">
              <a:defRPr/>
            </a:pPr>
            <a:r>
              <a:rPr lang="en-US" sz="2800" dirty="0" smtClean="0"/>
              <a:t>Radiant Power</a:t>
            </a:r>
          </a:p>
          <a:p>
            <a:pPr lvl="1">
              <a:defRPr/>
            </a:pPr>
            <a:r>
              <a:rPr lang="en-US" sz="2800" dirty="0" smtClean="0"/>
              <a:t>Radiant Intensity </a:t>
            </a:r>
          </a:p>
          <a:p>
            <a:pPr lvl="1">
              <a:defRPr/>
            </a:pPr>
            <a:r>
              <a:rPr lang="en-US" sz="2800" dirty="0" smtClean="0"/>
              <a:t>Irradiance </a:t>
            </a:r>
          </a:p>
          <a:p>
            <a:pPr lvl="2">
              <a:defRPr/>
            </a:pPr>
            <a:r>
              <a:rPr lang="en-US" dirty="0" smtClean="0"/>
              <a:t>Inverse square and cosine law</a:t>
            </a:r>
          </a:p>
          <a:p>
            <a:pPr lvl="1">
              <a:defRPr/>
            </a:pPr>
            <a:r>
              <a:rPr lang="en-US" sz="2800" dirty="0" smtClean="0"/>
              <a:t>Radiance</a:t>
            </a:r>
          </a:p>
          <a:p>
            <a:pPr lvl="1">
              <a:defRPr/>
            </a:pPr>
            <a:r>
              <a:rPr lang="en-US" sz="2800" dirty="0" smtClean="0"/>
              <a:t>Radiant </a:t>
            </a:r>
            <a:r>
              <a:rPr lang="en-US" sz="2800" dirty="0" err="1" smtClean="0"/>
              <a:t>Exitance</a:t>
            </a:r>
            <a:r>
              <a:rPr lang="en-US" sz="2800" dirty="0" smtClean="0"/>
              <a:t> (</a:t>
            </a:r>
            <a:r>
              <a:rPr lang="en-US" sz="2800" dirty="0" err="1" smtClean="0"/>
              <a:t>Radiosity</a:t>
            </a:r>
            <a:r>
              <a:rPr lang="en-US" sz="2800" dirty="0" smtClean="0"/>
              <a:t>)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Reflection functions: Bi-Directional Reflectance Distribution Function or BRDF</a:t>
            </a:r>
          </a:p>
          <a:p>
            <a:pPr>
              <a:defRPr/>
            </a:pPr>
            <a:r>
              <a:rPr lang="en-US" i="1" dirty="0" smtClean="0">
                <a:cs typeface="+mn-cs"/>
              </a:rPr>
              <a:t>Reflection Equation (and simple BRDF models)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45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Reflection Equation</a:t>
            </a:r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4114800" y="2997200"/>
          <a:ext cx="4381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6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997200"/>
                        <a:ext cx="43815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7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8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54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pSp>
        <p:nvGrpSpPr>
          <p:cNvPr id="44039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4456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57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58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59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60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44040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4462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63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64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4465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4466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4467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384468" name="Object 20"/>
          <p:cNvGraphicFramePr>
            <a:graphicFrameLocks noChangeAspect="1"/>
          </p:cNvGraphicFramePr>
          <p:nvPr>
            <p:ph sz="quarter" idx="4"/>
          </p:nvPr>
        </p:nvGraphicFramePr>
        <p:xfrm>
          <a:off x="1871663" y="5084763"/>
          <a:ext cx="556736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9" name="Equation" r:id="rId9" imgW="2959100" imgH="254000" progId="Equation.DSMT4">
                  <p:embed/>
                </p:oleObj>
              </mc:Choice>
              <mc:Fallback>
                <p:oleObj name="Equation" r:id="rId9" imgW="2959100" imgH="2540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5084763"/>
                        <a:ext cx="5567362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69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solidFill>
                  <a:srgbClr val="FFFFFF"/>
                </a:solidFill>
                <a:latin typeface="Arial" charset="0"/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 b="0">
                <a:solidFill>
                  <a:srgbClr val="FFFFFF"/>
                </a:solidFill>
                <a:latin typeface="Arial" charset="0"/>
                <a:cs typeface="Arial"/>
              </a:rPr>
              <a:t>(Output Image)</a:t>
            </a:r>
          </a:p>
        </p:txBody>
      </p:sp>
      <p:sp>
        <p:nvSpPr>
          <p:cNvPr id="1384470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solidFill>
                  <a:srgbClr val="FFFFFF"/>
                </a:solidFill>
                <a:latin typeface="Arial" charset="0"/>
                <a:cs typeface="Arial"/>
              </a:rPr>
              <a:t>Emission</a:t>
            </a:r>
          </a:p>
        </p:txBody>
      </p:sp>
      <p:sp>
        <p:nvSpPr>
          <p:cNvPr id="1384471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solidFill>
                  <a:srgbClr val="FFFFFF"/>
                </a:solidFill>
                <a:latin typeface="Arial" charset="0"/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 b="0">
                <a:solidFill>
                  <a:srgbClr val="FFFFFF"/>
                </a:solidFill>
                <a:latin typeface="Arial" charset="0"/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 b="0">
                <a:solidFill>
                  <a:srgbClr val="FFFFFF"/>
                </a:solidFill>
                <a:latin typeface="Arial" charset="0"/>
                <a:cs typeface="Arial"/>
              </a:rPr>
              <a:t>light source)</a:t>
            </a:r>
          </a:p>
        </p:txBody>
      </p:sp>
      <p:sp>
        <p:nvSpPr>
          <p:cNvPr id="1384472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solidFill>
                  <a:srgbClr val="FFFFFF"/>
                </a:solidFill>
                <a:latin typeface="Arial" charset="0"/>
                <a:cs typeface="Arial"/>
              </a:rPr>
              <a:t>BRDF</a:t>
            </a:r>
          </a:p>
        </p:txBody>
      </p:sp>
      <p:sp>
        <p:nvSpPr>
          <p:cNvPr id="1384473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solidFill>
                  <a:srgbClr val="FFFFFF"/>
                </a:solidFill>
                <a:latin typeface="Arial" charset="0"/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 b="0">
                <a:solidFill>
                  <a:srgbClr val="FFFFFF"/>
                </a:solidFill>
                <a:latin typeface="Arial" charset="0"/>
                <a:cs typeface="Arial"/>
              </a:rPr>
              <a:t>Incident angle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4469" grpId="0"/>
      <p:bldP spid="1384470" grpId="0"/>
      <p:bldP spid="1384471" grpId="0"/>
      <p:bldP spid="1384472" grpId="0"/>
      <p:bldP spid="138447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4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Reflection Equation</a:t>
            </a:r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5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6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7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478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pSp>
        <p:nvGrpSpPr>
          <p:cNvPr id="45063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5480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1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2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3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4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45064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5486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7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8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5489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5490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5491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45068" name="Object 20"/>
          <p:cNvGraphicFramePr>
            <a:graphicFrameLocks noChangeAspect="1"/>
          </p:cNvGraphicFramePr>
          <p:nvPr>
            <p:ph sz="quarter" idx="4"/>
          </p:nvPr>
        </p:nvGraphicFramePr>
        <p:xfrm>
          <a:off x="1639888" y="5084763"/>
          <a:ext cx="6096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8" name="Equation" r:id="rId9" imgW="3200400" imgH="266700" progId="Equation.DSMT4">
                  <p:embed/>
                </p:oleObj>
              </mc:Choice>
              <mc:Fallback>
                <p:oleObj name="Equation" r:id="rId9" imgW="3200400" imgH="2667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5084763"/>
                        <a:ext cx="6096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493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solidFill>
                  <a:srgbClr val="FFFFFF"/>
                </a:solidFill>
                <a:latin typeface="Arial" charset="0"/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 b="0">
                <a:solidFill>
                  <a:srgbClr val="FFFFFF"/>
                </a:solidFill>
                <a:latin typeface="Arial" charset="0"/>
                <a:cs typeface="Arial"/>
              </a:rPr>
              <a:t>(Output Image)</a:t>
            </a:r>
          </a:p>
        </p:txBody>
      </p:sp>
      <p:sp>
        <p:nvSpPr>
          <p:cNvPr id="1385494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solidFill>
                  <a:srgbClr val="FFFFFF"/>
                </a:solidFill>
                <a:latin typeface="Arial" charset="0"/>
                <a:cs typeface="Arial"/>
              </a:rPr>
              <a:t>Emission</a:t>
            </a:r>
          </a:p>
        </p:txBody>
      </p:sp>
      <p:sp>
        <p:nvSpPr>
          <p:cNvPr id="1385495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solidFill>
                  <a:srgbClr val="FFFFFF"/>
                </a:solidFill>
                <a:latin typeface="Arial" charset="0"/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 b="0">
                <a:solidFill>
                  <a:srgbClr val="FFFFFF"/>
                </a:solidFill>
                <a:latin typeface="Arial" charset="0"/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 b="0">
                <a:solidFill>
                  <a:srgbClr val="FFFFFF"/>
                </a:solidFill>
                <a:latin typeface="Arial" charset="0"/>
                <a:cs typeface="Arial"/>
              </a:rPr>
              <a:t>light source)</a:t>
            </a:r>
          </a:p>
        </p:txBody>
      </p:sp>
      <p:sp>
        <p:nvSpPr>
          <p:cNvPr id="1385496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solidFill>
                  <a:srgbClr val="FFFFFF"/>
                </a:solidFill>
                <a:latin typeface="Arial" charset="0"/>
                <a:cs typeface="Arial"/>
              </a:rPr>
              <a:t>BRDF</a:t>
            </a:r>
          </a:p>
        </p:txBody>
      </p:sp>
      <p:sp>
        <p:nvSpPr>
          <p:cNvPr id="1385497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solidFill>
                  <a:srgbClr val="FFFFFF"/>
                </a:solidFill>
                <a:latin typeface="Arial" charset="0"/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 b="0">
                <a:solidFill>
                  <a:srgbClr val="FFFFFF"/>
                </a:solidFill>
                <a:latin typeface="Arial" charset="0"/>
                <a:cs typeface="Arial"/>
              </a:rPr>
              <a:t>Incident angle</a:t>
            </a:r>
          </a:p>
        </p:txBody>
      </p:sp>
      <p:sp>
        <p:nvSpPr>
          <p:cNvPr id="1385498" name="Text Box 26"/>
          <p:cNvSpPr txBox="1">
            <a:spLocks noChangeArrowheads="1"/>
          </p:cNvSpPr>
          <p:nvPr/>
        </p:nvSpPr>
        <p:spPr bwMode="auto">
          <a:xfrm>
            <a:off x="4098925" y="4659313"/>
            <a:ext cx="3090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solidFill>
                  <a:srgbClr val="FFFF66"/>
                </a:solidFill>
                <a:latin typeface="Arial" charset="0"/>
                <a:cs typeface="Arial"/>
              </a:rPr>
              <a:t>Sum over all light sources</a:t>
            </a:r>
          </a:p>
        </p:txBody>
      </p:sp>
      <p:grpSp>
        <p:nvGrpSpPr>
          <p:cNvPr id="45075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5500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1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2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3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4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45076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5506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7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8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9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10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5511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5512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Reflection Equation</a:t>
            </a:r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5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6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7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02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pSp>
        <p:nvGrpSpPr>
          <p:cNvPr id="46087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6504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05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06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07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08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46088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6510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11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12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6513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14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15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46092" name="Object 20"/>
          <p:cNvGraphicFramePr>
            <a:graphicFrameLocks noChangeAspect="1"/>
          </p:cNvGraphicFramePr>
          <p:nvPr>
            <p:ph sz="quarter" idx="4"/>
          </p:nvPr>
        </p:nvGraphicFramePr>
        <p:xfrm>
          <a:off x="1158875" y="4824413"/>
          <a:ext cx="7358063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8" name="Equation" r:id="rId9" imgW="3327400" imgH="368300" progId="Equation.DSMT4">
                  <p:embed/>
                </p:oleObj>
              </mc:Choice>
              <mc:Fallback>
                <p:oleObj name="Equation" r:id="rId9" imgW="3327400" imgH="3683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4824413"/>
                        <a:ext cx="7358063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17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solidFill>
                  <a:srgbClr val="FFFFFF"/>
                </a:solidFill>
                <a:latin typeface="Arial" charset="0"/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 b="0">
                <a:solidFill>
                  <a:srgbClr val="FFFFFF"/>
                </a:solidFill>
                <a:latin typeface="Arial" charset="0"/>
                <a:cs typeface="Arial"/>
              </a:rPr>
              <a:t>(Output Image)</a:t>
            </a:r>
          </a:p>
        </p:txBody>
      </p:sp>
      <p:sp>
        <p:nvSpPr>
          <p:cNvPr id="1386518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solidFill>
                  <a:srgbClr val="FFFFFF"/>
                </a:solidFill>
                <a:latin typeface="Arial" charset="0"/>
                <a:cs typeface="Arial"/>
              </a:rPr>
              <a:t>Emission</a:t>
            </a:r>
          </a:p>
        </p:txBody>
      </p:sp>
      <p:sp>
        <p:nvSpPr>
          <p:cNvPr id="1386519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solidFill>
                  <a:srgbClr val="FFFFFF"/>
                </a:solidFill>
                <a:latin typeface="Arial" charset="0"/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 b="0">
                <a:solidFill>
                  <a:srgbClr val="FFFFFF"/>
                </a:solidFill>
                <a:latin typeface="Arial" charset="0"/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 b="0">
                <a:solidFill>
                  <a:srgbClr val="FFFFFF"/>
                </a:solidFill>
                <a:latin typeface="Arial" charset="0"/>
                <a:cs typeface="Arial"/>
              </a:rPr>
              <a:t>light source)</a:t>
            </a:r>
          </a:p>
        </p:txBody>
      </p:sp>
      <p:sp>
        <p:nvSpPr>
          <p:cNvPr id="1386520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solidFill>
                  <a:srgbClr val="FFFFFF"/>
                </a:solidFill>
                <a:latin typeface="Arial" charset="0"/>
                <a:cs typeface="Arial"/>
              </a:rPr>
              <a:t>BRDF</a:t>
            </a:r>
          </a:p>
        </p:txBody>
      </p:sp>
      <p:sp>
        <p:nvSpPr>
          <p:cNvPr id="1386521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solidFill>
                  <a:srgbClr val="FFFFFF"/>
                </a:solidFill>
                <a:latin typeface="Arial" charset="0"/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 b="0">
                <a:solidFill>
                  <a:srgbClr val="FFFFFF"/>
                </a:solidFill>
                <a:latin typeface="Arial" charset="0"/>
                <a:cs typeface="Arial"/>
              </a:rPr>
              <a:t>Incident angle</a:t>
            </a:r>
          </a:p>
        </p:txBody>
      </p:sp>
      <p:sp>
        <p:nvSpPr>
          <p:cNvPr id="1386522" name="Text Box 26"/>
          <p:cNvSpPr txBox="1">
            <a:spLocks noChangeArrowheads="1"/>
          </p:cNvSpPr>
          <p:nvPr/>
        </p:nvSpPr>
        <p:spPr bwMode="auto">
          <a:xfrm>
            <a:off x="4327525" y="4354513"/>
            <a:ext cx="3092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solidFill>
                  <a:srgbClr val="FFFF66"/>
                </a:solidFill>
                <a:latin typeface="Arial" charset="0"/>
                <a:cs typeface="Arial"/>
              </a:rPr>
              <a:t>Replace sum with integral</a:t>
            </a:r>
          </a:p>
        </p:txBody>
      </p:sp>
      <p:grpSp>
        <p:nvGrpSpPr>
          <p:cNvPr id="46099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6524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25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26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27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28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46100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6530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31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32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33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34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6535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36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37" name="Line 41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38" name="Line 42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39" name="Oval 43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46106" name="Object 44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9" name="Equation" r:id="rId11" imgW="266584" imgH="228501" progId="Equation.DSMT4">
                  <p:embed/>
                </p:oleObj>
              </mc:Choice>
              <mc:Fallback>
                <p:oleObj name="Equation" r:id="rId11" imgW="266584" imgH="228501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slide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1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BRDF Viewer plots </a:t>
            </a:r>
          </a:p>
        </p:txBody>
      </p:sp>
      <p:pic>
        <p:nvPicPr>
          <p:cNvPr id="48130" name="Picture 3" descr="brd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228600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4" descr="brd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52600"/>
            <a:ext cx="2438400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5" descr="brdf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243840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0118" name="Text Box 6"/>
          <p:cNvSpPr txBox="1">
            <a:spLocks noChangeArrowheads="1"/>
          </p:cNvSpPr>
          <p:nvPr/>
        </p:nvSpPr>
        <p:spPr bwMode="auto">
          <a:xfrm>
            <a:off x="1219200" y="3351213"/>
            <a:ext cx="1133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400" b="0">
                <a:solidFill>
                  <a:srgbClr val="333333"/>
                </a:solidFill>
                <a:latin typeface="Arial" charset="0"/>
                <a:cs typeface="+mn-cs"/>
              </a:rPr>
              <a:t>Diffuse</a:t>
            </a:r>
          </a:p>
        </p:txBody>
      </p:sp>
      <p:sp>
        <p:nvSpPr>
          <p:cNvPr id="1370119" name="Text Box 7"/>
          <p:cNvSpPr txBox="1">
            <a:spLocks noChangeArrowheads="1"/>
          </p:cNvSpPr>
          <p:nvPr/>
        </p:nvSpPr>
        <p:spPr bwMode="auto">
          <a:xfrm>
            <a:off x="5368925" y="6323013"/>
            <a:ext cx="3740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1800" b="0">
                <a:solidFill>
                  <a:srgbClr val="333333"/>
                </a:solidFill>
                <a:latin typeface="Arial" charset="0"/>
                <a:cs typeface="+mn-cs"/>
              </a:rPr>
              <a:t>bv written by Szymon Rusinkiewicz</a:t>
            </a:r>
          </a:p>
        </p:txBody>
      </p:sp>
      <p:sp>
        <p:nvSpPr>
          <p:cNvPr id="1370120" name="Text Box 8"/>
          <p:cNvSpPr txBox="1">
            <a:spLocks noChangeArrowheads="1"/>
          </p:cNvSpPr>
          <p:nvPr/>
        </p:nvSpPr>
        <p:spPr bwMode="auto">
          <a:xfrm>
            <a:off x="3225800" y="3351213"/>
            <a:ext cx="2643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400" b="0">
                <a:solidFill>
                  <a:srgbClr val="333333"/>
                </a:solidFill>
                <a:latin typeface="Arial" charset="0"/>
                <a:cs typeface="+mn-cs"/>
              </a:rPr>
              <a:t>Torrance-Sparrow</a:t>
            </a:r>
          </a:p>
        </p:txBody>
      </p:sp>
      <p:sp>
        <p:nvSpPr>
          <p:cNvPr id="1370121" name="Text Box 9"/>
          <p:cNvSpPr txBox="1">
            <a:spLocks noChangeArrowheads="1"/>
          </p:cNvSpPr>
          <p:nvPr/>
        </p:nvSpPr>
        <p:spPr bwMode="auto">
          <a:xfrm>
            <a:off x="6553200" y="3808413"/>
            <a:ext cx="169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400" b="0">
                <a:solidFill>
                  <a:srgbClr val="333333"/>
                </a:solidFill>
                <a:latin typeface="Arial" charset="0"/>
                <a:cs typeface="+mn-cs"/>
              </a:rPr>
              <a:t>Anisotropic</a:t>
            </a:r>
          </a:p>
        </p:txBody>
      </p:sp>
      <p:pic>
        <p:nvPicPr>
          <p:cNvPr id="48137" name="Picture 10" descr="brdf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68738"/>
            <a:ext cx="2438400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patd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07950"/>
            <a:ext cx="8902700" cy="664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patphon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7000"/>
            <a:ext cx="8890000" cy="66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patfres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14300"/>
            <a:ext cx="89154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patrefex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27000"/>
            <a:ext cx="8877300" cy="66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Analytical BRDF: TS example</a:t>
            </a:r>
          </a:p>
        </p:txBody>
      </p:sp>
      <p:sp>
        <p:nvSpPr>
          <p:cNvPr id="137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029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One famous analytically derived BRDF is the Torrance-Sparrow model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T-S is used to model specular surface, like </a:t>
            </a:r>
            <a:r>
              <a:rPr lang="en-US" dirty="0" err="1" smtClean="0">
                <a:cs typeface="+mn-cs"/>
              </a:rPr>
              <a:t>Phong</a:t>
            </a:r>
            <a:endParaRPr lang="en-US" dirty="0" smtClean="0">
              <a:cs typeface="+mn-cs"/>
            </a:endParaRPr>
          </a:p>
          <a:p>
            <a:pPr lvl="1">
              <a:defRPr/>
            </a:pPr>
            <a:r>
              <a:rPr lang="en-US" dirty="0" smtClean="0"/>
              <a:t>more accurate than </a:t>
            </a:r>
            <a:r>
              <a:rPr lang="en-US" dirty="0" err="1" smtClean="0"/>
              <a:t>Phong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has more parameters that can be set to match different materials</a:t>
            </a:r>
          </a:p>
          <a:p>
            <a:pPr lvl="1">
              <a:defRPr/>
            </a:pPr>
            <a:r>
              <a:rPr lang="en-US" dirty="0" smtClean="0"/>
              <a:t>derived based on assumptions of underlying geometry. (instead of </a:t>
            </a:r>
            <a:r>
              <a:rPr lang="ja-JP" altLang="en-US" dirty="0" smtClean="0">
                <a:latin typeface="Arial"/>
              </a:rPr>
              <a:t>‘</a:t>
            </a:r>
            <a:r>
              <a:rPr lang="en-US" dirty="0" smtClean="0"/>
              <a:t>because it works well</a:t>
            </a:r>
            <a:r>
              <a:rPr lang="ja-JP" altLang="en-US" dirty="0" smtClean="0">
                <a:latin typeface="Arial"/>
              </a:rPr>
              <a:t>’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Torrance-Sparrow</a:t>
            </a:r>
          </a:p>
        </p:txBody>
      </p:sp>
      <p:sp>
        <p:nvSpPr>
          <p:cNvPr id="146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8980488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Assume the surface is made up grooves at microscopic level.</a:t>
            </a:r>
          </a:p>
          <a:p>
            <a:pPr eaLnBrk="1" hangingPunct="1"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Assume the faces of these grooves (called </a:t>
            </a:r>
            <a:r>
              <a:rPr lang="en-US" sz="2400" dirty="0" err="1" smtClean="0">
                <a:cs typeface="+mn-cs"/>
              </a:rPr>
              <a:t>microfacets</a:t>
            </a:r>
            <a:r>
              <a:rPr lang="en-US" sz="2400" dirty="0" smtClean="0">
                <a:cs typeface="+mn-cs"/>
              </a:rPr>
              <a:t>) are perfect reflectors.</a:t>
            </a:r>
          </a:p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Take into account 3 phenomena</a:t>
            </a:r>
          </a:p>
        </p:txBody>
      </p:sp>
      <p:sp>
        <p:nvSpPr>
          <p:cNvPr id="1465348" name="Freeform 4"/>
          <p:cNvSpPr>
            <a:spLocks/>
          </p:cNvSpPr>
          <p:nvPr/>
        </p:nvSpPr>
        <p:spPr bwMode="auto">
          <a:xfrm>
            <a:off x="1452563" y="2457450"/>
            <a:ext cx="6061075" cy="796925"/>
          </a:xfrm>
          <a:custGeom>
            <a:avLst/>
            <a:gdLst>
              <a:gd name="T0" fmla="*/ 0 w 3818"/>
              <a:gd name="T1" fmla="*/ 56 h 502"/>
              <a:gd name="T2" fmla="*/ 557 w 3818"/>
              <a:gd name="T3" fmla="*/ 502 h 502"/>
              <a:gd name="T4" fmla="*/ 892 w 3818"/>
              <a:gd name="T5" fmla="*/ 56 h 502"/>
              <a:gd name="T6" fmla="*/ 1031 w 3818"/>
              <a:gd name="T7" fmla="*/ 474 h 502"/>
              <a:gd name="T8" fmla="*/ 1365 w 3818"/>
              <a:gd name="T9" fmla="*/ 56 h 502"/>
              <a:gd name="T10" fmla="*/ 1811 w 3818"/>
              <a:gd name="T11" fmla="*/ 446 h 502"/>
              <a:gd name="T12" fmla="*/ 2034 w 3818"/>
              <a:gd name="T13" fmla="*/ 56 h 502"/>
              <a:gd name="T14" fmla="*/ 2118 w 3818"/>
              <a:gd name="T15" fmla="*/ 446 h 502"/>
              <a:gd name="T16" fmla="*/ 2536 w 3818"/>
              <a:gd name="T17" fmla="*/ 28 h 502"/>
              <a:gd name="T18" fmla="*/ 2787 w 3818"/>
              <a:gd name="T19" fmla="*/ 418 h 502"/>
              <a:gd name="T20" fmla="*/ 3205 w 3818"/>
              <a:gd name="T21" fmla="*/ 0 h 502"/>
              <a:gd name="T22" fmla="*/ 3512 w 3818"/>
              <a:gd name="T23" fmla="*/ 418 h 502"/>
              <a:gd name="T24" fmla="*/ 3818 w 3818"/>
              <a:gd name="T25" fmla="*/ 57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18" h="502">
                <a:moveTo>
                  <a:pt x="0" y="56"/>
                </a:moveTo>
                <a:lnTo>
                  <a:pt x="557" y="502"/>
                </a:lnTo>
                <a:lnTo>
                  <a:pt x="892" y="56"/>
                </a:lnTo>
                <a:lnTo>
                  <a:pt x="1031" y="474"/>
                </a:lnTo>
                <a:lnTo>
                  <a:pt x="1365" y="56"/>
                </a:lnTo>
                <a:lnTo>
                  <a:pt x="1811" y="446"/>
                </a:lnTo>
                <a:lnTo>
                  <a:pt x="2034" y="56"/>
                </a:lnTo>
                <a:lnTo>
                  <a:pt x="2118" y="446"/>
                </a:lnTo>
                <a:lnTo>
                  <a:pt x="2536" y="28"/>
                </a:lnTo>
                <a:lnTo>
                  <a:pt x="2787" y="418"/>
                </a:lnTo>
                <a:lnTo>
                  <a:pt x="3205" y="0"/>
                </a:lnTo>
                <a:lnTo>
                  <a:pt x="3512" y="418"/>
                </a:lnTo>
                <a:lnTo>
                  <a:pt x="3818" y="5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49" name="Line 5"/>
          <p:cNvSpPr>
            <a:spLocks noChangeShapeType="1"/>
          </p:cNvSpPr>
          <p:nvPr/>
        </p:nvSpPr>
        <p:spPr bwMode="auto">
          <a:xfrm>
            <a:off x="3382963" y="5208588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50" name="Line 6"/>
          <p:cNvSpPr>
            <a:spLocks noChangeShapeType="1"/>
          </p:cNvSpPr>
          <p:nvPr/>
        </p:nvSpPr>
        <p:spPr bwMode="auto">
          <a:xfrm flipV="1">
            <a:off x="3916363" y="5208588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51" name="Line 7"/>
          <p:cNvSpPr>
            <a:spLocks noChangeShapeType="1"/>
          </p:cNvSpPr>
          <p:nvPr/>
        </p:nvSpPr>
        <p:spPr bwMode="auto">
          <a:xfrm>
            <a:off x="3078163" y="5056188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52" name="Line 8"/>
          <p:cNvSpPr>
            <a:spLocks noChangeShapeType="1"/>
          </p:cNvSpPr>
          <p:nvPr/>
        </p:nvSpPr>
        <p:spPr bwMode="auto">
          <a:xfrm>
            <a:off x="4602163" y="5208588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53" name="Line 9"/>
          <p:cNvSpPr>
            <a:spLocks noChangeShapeType="1"/>
          </p:cNvSpPr>
          <p:nvPr/>
        </p:nvSpPr>
        <p:spPr bwMode="auto">
          <a:xfrm flipV="1">
            <a:off x="5135563" y="5208588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54" name="Line 10"/>
          <p:cNvSpPr>
            <a:spLocks noChangeShapeType="1"/>
          </p:cNvSpPr>
          <p:nvPr/>
        </p:nvSpPr>
        <p:spPr bwMode="auto">
          <a:xfrm flipH="1" flipV="1">
            <a:off x="4373563" y="5132388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55" name="Line 11"/>
          <p:cNvSpPr>
            <a:spLocks noChangeShapeType="1"/>
          </p:cNvSpPr>
          <p:nvPr/>
        </p:nvSpPr>
        <p:spPr bwMode="auto">
          <a:xfrm>
            <a:off x="5821363" y="5208588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56" name="Line 12"/>
          <p:cNvSpPr>
            <a:spLocks noChangeShapeType="1"/>
          </p:cNvSpPr>
          <p:nvPr/>
        </p:nvSpPr>
        <p:spPr bwMode="auto">
          <a:xfrm flipV="1">
            <a:off x="6354763" y="5208588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57" name="Line 13"/>
          <p:cNvSpPr>
            <a:spLocks noChangeShapeType="1"/>
          </p:cNvSpPr>
          <p:nvPr/>
        </p:nvSpPr>
        <p:spPr bwMode="auto">
          <a:xfrm>
            <a:off x="5821363" y="4522788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58" name="Line 14"/>
          <p:cNvSpPr>
            <a:spLocks noChangeShapeType="1"/>
          </p:cNvSpPr>
          <p:nvPr/>
        </p:nvSpPr>
        <p:spPr bwMode="auto">
          <a:xfrm flipH="1">
            <a:off x="5973763" y="5360988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59" name="Line 15"/>
          <p:cNvSpPr>
            <a:spLocks noChangeShapeType="1"/>
          </p:cNvSpPr>
          <p:nvPr/>
        </p:nvSpPr>
        <p:spPr bwMode="auto">
          <a:xfrm flipV="1">
            <a:off x="5973763" y="4446588"/>
            <a:ext cx="685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60" name="Text Box 16"/>
          <p:cNvSpPr txBox="1">
            <a:spLocks noChangeArrowheads="1"/>
          </p:cNvSpPr>
          <p:nvPr/>
        </p:nvSpPr>
        <p:spPr bwMode="auto">
          <a:xfrm>
            <a:off x="2849563" y="5970588"/>
            <a:ext cx="1695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0">
                <a:latin typeface="Arial" charset="0"/>
                <a:cs typeface="Times New Roman" charset="0"/>
              </a:rPr>
              <a:t>Shadowing</a:t>
            </a:r>
          </a:p>
        </p:txBody>
      </p:sp>
      <p:sp>
        <p:nvSpPr>
          <p:cNvPr id="1465361" name="Text Box 17"/>
          <p:cNvSpPr txBox="1">
            <a:spLocks noChangeArrowheads="1"/>
          </p:cNvSpPr>
          <p:nvPr/>
        </p:nvSpPr>
        <p:spPr bwMode="auto">
          <a:xfrm>
            <a:off x="4586288" y="5935663"/>
            <a:ext cx="132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0">
                <a:latin typeface="Arial" charset="0"/>
                <a:cs typeface="Times New Roman" charset="0"/>
              </a:rPr>
              <a:t>Masking</a:t>
            </a:r>
          </a:p>
        </p:txBody>
      </p:sp>
      <p:sp>
        <p:nvSpPr>
          <p:cNvPr id="1465362" name="Text Box 18"/>
          <p:cNvSpPr txBox="1">
            <a:spLocks noChangeArrowheads="1"/>
          </p:cNvSpPr>
          <p:nvPr/>
        </p:nvSpPr>
        <p:spPr bwMode="auto">
          <a:xfrm>
            <a:off x="5957888" y="5935663"/>
            <a:ext cx="203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0">
                <a:latin typeface="Arial" charset="0"/>
                <a:cs typeface="Times New Roman" charset="0"/>
              </a:rPr>
              <a:t>Interreflection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Torrance-Sparrow Result</a:t>
            </a:r>
          </a:p>
        </p:txBody>
      </p:sp>
      <p:graphicFrame>
        <p:nvGraphicFramePr>
          <p:cNvPr id="55298" name="Object 3"/>
          <p:cNvGraphicFramePr>
            <a:graphicFrameLocks noChangeAspect="1"/>
          </p:cNvGraphicFramePr>
          <p:nvPr/>
        </p:nvGraphicFramePr>
        <p:xfrm>
          <a:off x="2579688" y="3141663"/>
          <a:ext cx="3789362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6" name="Equation" r:id="rId3" imgW="1485900" imgH="444500" progId="Equation.DSMT4">
                  <p:embed/>
                </p:oleObj>
              </mc:Choice>
              <mc:Fallback>
                <p:oleObj name="Equation" r:id="rId3" imgW="1485900" imgH="444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9688" y="3141663"/>
                        <a:ext cx="3789362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6372" name="AutoShape 4"/>
          <p:cNvSpPr>
            <a:spLocks/>
          </p:cNvSpPr>
          <p:nvPr/>
        </p:nvSpPr>
        <p:spPr bwMode="auto">
          <a:xfrm>
            <a:off x="438150" y="1389063"/>
            <a:ext cx="2468563" cy="1408112"/>
          </a:xfrm>
          <a:prstGeom prst="borderCallout1">
            <a:avLst>
              <a:gd name="adj1" fmla="val 8125"/>
              <a:gd name="adj2" fmla="val 103093"/>
              <a:gd name="adj3" fmla="val 124606"/>
              <a:gd name="adj4" fmla="val 12287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000" b="0">
                <a:latin typeface="Arial" charset="0"/>
                <a:cs typeface="Times New Roman" charset="0"/>
              </a:rPr>
              <a:t>Fresnel term:</a:t>
            </a:r>
          </a:p>
          <a:p>
            <a:pPr eaLnBrk="1" hangingPunct="1">
              <a:defRPr/>
            </a:pPr>
            <a:r>
              <a:rPr lang="en-US" sz="2000" b="0">
                <a:latin typeface="Arial" charset="0"/>
                <a:cs typeface="Times New Roman" charset="0"/>
              </a:rPr>
              <a:t>allows for wavelength dependency</a:t>
            </a:r>
          </a:p>
          <a:p>
            <a:pPr eaLnBrk="1" hangingPunct="1">
              <a:defRPr/>
            </a:pPr>
            <a:endParaRPr lang="en-US" sz="2000" b="0">
              <a:latin typeface="Arial" charset="0"/>
              <a:cs typeface="Times New Roman" charset="0"/>
            </a:endParaRPr>
          </a:p>
        </p:txBody>
      </p:sp>
      <p:sp>
        <p:nvSpPr>
          <p:cNvPr id="1466373" name="AutoShape 5"/>
          <p:cNvSpPr>
            <a:spLocks/>
          </p:cNvSpPr>
          <p:nvPr/>
        </p:nvSpPr>
        <p:spPr bwMode="auto">
          <a:xfrm>
            <a:off x="4694238" y="1346200"/>
            <a:ext cx="4011612" cy="1228725"/>
          </a:xfrm>
          <a:prstGeom prst="borderCallout1">
            <a:avLst>
              <a:gd name="adj1" fmla="val 9301"/>
              <a:gd name="adj2" fmla="val -1898"/>
              <a:gd name="adj3" fmla="val 153486"/>
              <a:gd name="adj4" fmla="val -118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000" b="0">
                <a:latin typeface="Arial" charset="0"/>
                <a:cs typeface="Times New Roman" charset="0"/>
              </a:rPr>
              <a:t>Geometric Attenuation:</a:t>
            </a:r>
          </a:p>
          <a:p>
            <a:pPr eaLnBrk="1" hangingPunct="1">
              <a:defRPr/>
            </a:pPr>
            <a:r>
              <a:rPr lang="en-US" sz="2000" b="0">
                <a:latin typeface="Arial" charset="0"/>
                <a:cs typeface="Times New Roman" charset="0"/>
              </a:rPr>
              <a:t>reduces the output based on the amount of shadowing or masking that occurs.</a:t>
            </a:r>
          </a:p>
        </p:txBody>
      </p:sp>
      <p:sp>
        <p:nvSpPr>
          <p:cNvPr id="1466374" name="AutoShape 6"/>
          <p:cNvSpPr>
            <a:spLocks/>
          </p:cNvSpPr>
          <p:nvPr/>
        </p:nvSpPr>
        <p:spPr bwMode="auto">
          <a:xfrm>
            <a:off x="6646863" y="2894013"/>
            <a:ext cx="2363787" cy="2959100"/>
          </a:xfrm>
          <a:prstGeom prst="borderCallout1">
            <a:avLst>
              <a:gd name="adj1" fmla="val 3861"/>
              <a:gd name="adj2" fmla="val -3222"/>
              <a:gd name="adj3" fmla="val 15824"/>
              <a:gd name="adj4" fmla="val -1101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000" b="0">
                <a:latin typeface="Arial" charset="0"/>
                <a:cs typeface="Times New Roman" charset="0"/>
              </a:rPr>
              <a:t>Distribution:</a:t>
            </a:r>
          </a:p>
          <a:p>
            <a:pPr eaLnBrk="1" hangingPunct="1">
              <a:defRPr/>
            </a:pPr>
            <a:r>
              <a:rPr lang="en-US" sz="2000" b="0">
                <a:latin typeface="Arial" charset="0"/>
                <a:cs typeface="Times New Roman" charset="0"/>
              </a:rPr>
              <a:t>distribution function determines what percentage of microfacets are oriented to reflect in the viewer direction.</a:t>
            </a:r>
          </a:p>
        </p:txBody>
      </p:sp>
      <p:sp>
        <p:nvSpPr>
          <p:cNvPr id="1466375" name="AutoShape 7"/>
          <p:cNvSpPr>
            <a:spLocks/>
          </p:cNvSpPr>
          <p:nvPr/>
        </p:nvSpPr>
        <p:spPr bwMode="auto">
          <a:xfrm>
            <a:off x="217488" y="4208463"/>
            <a:ext cx="2286000" cy="1450975"/>
          </a:xfrm>
          <a:prstGeom prst="borderCallout1">
            <a:avLst>
              <a:gd name="adj1" fmla="val 7880"/>
              <a:gd name="adj2" fmla="val 103333"/>
              <a:gd name="adj3" fmla="val -1421"/>
              <a:gd name="adj4" fmla="val 17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000" b="0">
                <a:latin typeface="Arial" charset="0"/>
                <a:cs typeface="Times New Roman" charset="0"/>
              </a:rPr>
              <a:t>How much of the macroscopic surface is visible to the light source</a:t>
            </a:r>
          </a:p>
        </p:txBody>
      </p:sp>
      <p:sp>
        <p:nvSpPr>
          <p:cNvPr id="1466376" name="AutoShape 8"/>
          <p:cNvSpPr>
            <a:spLocks/>
          </p:cNvSpPr>
          <p:nvPr/>
        </p:nvSpPr>
        <p:spPr bwMode="auto">
          <a:xfrm>
            <a:off x="2917825" y="4603750"/>
            <a:ext cx="2065338" cy="1450975"/>
          </a:xfrm>
          <a:prstGeom prst="borderCallout1">
            <a:avLst>
              <a:gd name="adj1" fmla="val 7880"/>
              <a:gd name="adj2" fmla="val 103690"/>
              <a:gd name="adj3" fmla="val -25602"/>
              <a:gd name="adj4" fmla="val 13151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000" b="0">
                <a:latin typeface="Arial" charset="0"/>
                <a:cs typeface="Times New Roman" charset="0"/>
              </a:rPr>
              <a:t>How much of the macroscopic surface is visible to the viewer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Other BRDF models</a:t>
            </a:r>
          </a:p>
        </p:txBody>
      </p:sp>
      <p:sp>
        <p:nvSpPr>
          <p:cNvPr id="137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Empirical: Measure and build a 4D table</a:t>
            </a:r>
          </a:p>
          <a:p>
            <a:pPr>
              <a:defRPr/>
            </a:pPr>
            <a:r>
              <a:rPr lang="en-US" smtClean="0">
                <a:cs typeface="+mn-cs"/>
              </a:rPr>
              <a:t>Anisotropic models for hair, brushed steel</a:t>
            </a:r>
          </a:p>
          <a:p>
            <a:pPr>
              <a:defRPr/>
            </a:pPr>
            <a:r>
              <a:rPr lang="en-US" smtClean="0">
                <a:cs typeface="+mn-cs"/>
              </a:rPr>
              <a:t>Cartoon shaders, funky BRDFs</a:t>
            </a:r>
          </a:p>
          <a:p>
            <a:pPr>
              <a:defRPr/>
            </a:pPr>
            <a:r>
              <a:rPr lang="en-US" smtClean="0">
                <a:cs typeface="+mn-cs"/>
              </a:rPr>
              <a:t>Capturing spatial variation</a:t>
            </a:r>
          </a:p>
          <a:p>
            <a:pPr>
              <a:defRPr/>
            </a:pPr>
            <a:r>
              <a:rPr lang="en-US" smtClean="0">
                <a:cs typeface="+mn-cs"/>
              </a:rPr>
              <a:t>Very active area of research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663575"/>
            <a:ext cx="7316788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Environment Maps</a:t>
            </a:r>
          </a:p>
        </p:txBody>
      </p:sp>
      <p:sp>
        <p:nvSpPr>
          <p:cNvPr id="138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538" y="1152525"/>
            <a:ext cx="8907462" cy="4724400"/>
          </a:xfrm>
        </p:spPr>
        <p:txBody>
          <a:bodyPr/>
          <a:lstStyle/>
          <a:p>
            <a:pPr>
              <a:defRPr/>
            </a:pPr>
            <a:r>
              <a:rPr lang="en-US" sz="2400" smtClean="0">
                <a:cs typeface="+mn-cs"/>
              </a:rPr>
              <a:t>Light as a function of direction, from entire environment</a:t>
            </a:r>
          </a:p>
          <a:p>
            <a:pPr>
              <a:defRPr/>
            </a:pPr>
            <a:r>
              <a:rPr lang="en-US" sz="2400" smtClean="0">
                <a:cs typeface="+mn-cs"/>
              </a:rPr>
              <a:t>Captured by photographing a chrome steel or mirror sphere</a:t>
            </a:r>
          </a:p>
          <a:p>
            <a:pPr>
              <a:defRPr/>
            </a:pPr>
            <a:r>
              <a:rPr lang="en-US" sz="2400" smtClean="0">
                <a:cs typeface="+mn-cs"/>
              </a:rPr>
              <a:t>Accurate only for one point, but distant lighting same at other scene locations (typically use only one env. map)</a:t>
            </a:r>
          </a:p>
        </p:txBody>
      </p:sp>
      <p:pic>
        <p:nvPicPr>
          <p:cNvPr id="57347" name="Picture 4" descr="miller_ball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159125"/>
            <a:ext cx="21526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1381" name="Text Box 5"/>
          <p:cNvSpPr txBox="1">
            <a:spLocks noChangeArrowheads="1"/>
          </p:cNvSpPr>
          <p:nvPr/>
        </p:nvSpPr>
        <p:spPr bwMode="auto">
          <a:xfrm>
            <a:off x="3971925" y="6145213"/>
            <a:ext cx="513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0">
                <a:solidFill>
                  <a:srgbClr val="333333"/>
                </a:solidFill>
                <a:latin typeface="Arial" charset="0"/>
                <a:cs typeface="Times New Roman" charset="0"/>
              </a:rPr>
              <a:t>Blinn and Newell 1976, Miller and Hoffman, 1984</a:t>
            </a:r>
          </a:p>
          <a:p>
            <a:pPr algn="l">
              <a:defRPr/>
            </a:pPr>
            <a:r>
              <a:rPr lang="en-US" sz="1800" b="0">
                <a:solidFill>
                  <a:srgbClr val="333333"/>
                </a:solidFill>
                <a:latin typeface="Arial" charset="0"/>
                <a:cs typeface="Times New Roman" charset="0"/>
              </a:rPr>
              <a:t>Later, Greene 86, Cabral et al. 87</a:t>
            </a:r>
          </a:p>
        </p:txBody>
      </p:sp>
      <p:pic>
        <p:nvPicPr>
          <p:cNvPr id="57349" name="Picture 6" descr="07-7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3071813"/>
            <a:ext cx="4611688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9086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Reflection Equation</a:t>
            </a:r>
          </a:p>
        </p:txBody>
      </p:sp>
      <p:graphicFrame>
        <p:nvGraphicFramePr>
          <p:cNvPr id="58370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2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1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3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2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4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02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pSp>
        <p:nvGrpSpPr>
          <p:cNvPr id="58374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6504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05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06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07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08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58375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6510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11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12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6513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14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15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58379" name="Object 20"/>
          <p:cNvGraphicFramePr>
            <a:graphicFrameLocks noChangeAspect="1"/>
          </p:cNvGraphicFramePr>
          <p:nvPr>
            <p:ph sz="quarter" idx="4"/>
          </p:nvPr>
        </p:nvGraphicFramePr>
        <p:xfrm>
          <a:off x="1158875" y="4824413"/>
          <a:ext cx="7358063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5" name="Equation" r:id="rId9" imgW="3327400" imgH="368300" progId="Equation.DSMT4">
                  <p:embed/>
                </p:oleObj>
              </mc:Choice>
              <mc:Fallback>
                <p:oleObj name="Equation" r:id="rId9" imgW="3327400" imgH="3683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4824413"/>
                        <a:ext cx="7358063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17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solidFill>
                  <a:srgbClr val="FFFFFF"/>
                </a:solidFill>
                <a:latin typeface="Arial" charset="0"/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 b="0">
                <a:solidFill>
                  <a:srgbClr val="FFFFFF"/>
                </a:solidFill>
                <a:latin typeface="Arial" charset="0"/>
                <a:cs typeface="Arial"/>
              </a:rPr>
              <a:t>(Output Image)</a:t>
            </a:r>
          </a:p>
        </p:txBody>
      </p:sp>
      <p:sp>
        <p:nvSpPr>
          <p:cNvPr id="1386518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solidFill>
                  <a:srgbClr val="FFFFFF"/>
                </a:solidFill>
                <a:latin typeface="Arial" charset="0"/>
                <a:cs typeface="Arial"/>
              </a:rPr>
              <a:t>Emission</a:t>
            </a:r>
          </a:p>
        </p:txBody>
      </p:sp>
      <p:sp>
        <p:nvSpPr>
          <p:cNvPr id="1386519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22288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 i="1" dirty="0">
                <a:solidFill>
                  <a:srgbClr val="FFFFFF"/>
                </a:solidFill>
                <a:latin typeface="Arial" charset="0"/>
                <a:cs typeface="Arial"/>
              </a:rPr>
              <a:t>Environment </a:t>
            </a:r>
          </a:p>
          <a:p>
            <a:pPr algn="l" eaLnBrk="1" hangingPunct="1">
              <a:defRPr/>
            </a:pPr>
            <a:r>
              <a:rPr lang="en-US" sz="2000" b="0" i="1" dirty="0">
                <a:solidFill>
                  <a:srgbClr val="FFFFFF"/>
                </a:solidFill>
                <a:latin typeface="Arial" charset="0"/>
                <a:cs typeface="Arial"/>
              </a:rPr>
              <a:t>Map (continuous)</a:t>
            </a:r>
          </a:p>
        </p:txBody>
      </p:sp>
      <p:sp>
        <p:nvSpPr>
          <p:cNvPr id="1386520" name="Text Box 24"/>
          <p:cNvSpPr txBox="1">
            <a:spLocks noChangeArrowheads="1"/>
          </p:cNvSpPr>
          <p:nvPr/>
        </p:nvSpPr>
        <p:spPr bwMode="auto">
          <a:xfrm>
            <a:off x="61563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 dirty="0">
                <a:solidFill>
                  <a:srgbClr val="FFFFFF"/>
                </a:solidFill>
                <a:latin typeface="Arial" charset="0"/>
                <a:cs typeface="Arial"/>
              </a:rPr>
              <a:t>BRDF</a:t>
            </a:r>
          </a:p>
        </p:txBody>
      </p:sp>
      <p:sp>
        <p:nvSpPr>
          <p:cNvPr id="1386521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solidFill>
                  <a:srgbClr val="FFFFFF"/>
                </a:solidFill>
                <a:latin typeface="Arial" charset="0"/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 b="0">
                <a:solidFill>
                  <a:srgbClr val="FFFFFF"/>
                </a:solidFill>
                <a:latin typeface="Arial" charset="0"/>
                <a:cs typeface="Arial"/>
              </a:rPr>
              <a:t>Incident angle</a:t>
            </a:r>
          </a:p>
        </p:txBody>
      </p:sp>
      <p:sp>
        <p:nvSpPr>
          <p:cNvPr id="1386522" name="Text Box 26"/>
          <p:cNvSpPr txBox="1">
            <a:spLocks noChangeArrowheads="1"/>
          </p:cNvSpPr>
          <p:nvPr/>
        </p:nvSpPr>
        <p:spPr bwMode="auto">
          <a:xfrm>
            <a:off x="4327525" y="4354513"/>
            <a:ext cx="3092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b="0">
                <a:solidFill>
                  <a:srgbClr val="FFFF66"/>
                </a:solidFill>
                <a:latin typeface="Arial" charset="0"/>
                <a:cs typeface="Arial"/>
              </a:rPr>
              <a:t>Replace sum with integral</a:t>
            </a:r>
          </a:p>
        </p:txBody>
      </p:sp>
      <p:grpSp>
        <p:nvGrpSpPr>
          <p:cNvPr id="58386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6524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25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26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27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28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58387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6530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31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32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33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34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6535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36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37" name="Line 41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38" name="Line 42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39" name="Oval 43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58393" name="Object 44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6" name="Equation" r:id="rId11" imgW="266584" imgH="228501" progId="Equation.DSMT4">
                  <p:embed/>
                </p:oleObj>
              </mc:Choice>
              <mc:Fallback>
                <p:oleObj name="Equation" r:id="rId11" imgW="266584" imgH="228501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663575"/>
            <a:ext cx="7316788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Environment Maps</a:t>
            </a:r>
          </a:p>
        </p:txBody>
      </p:sp>
      <p:sp>
        <p:nvSpPr>
          <p:cNvPr id="147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1350" y="1739900"/>
            <a:ext cx="850265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Environment maps widely used as lighting representation</a:t>
            </a:r>
          </a:p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Many modern methods deal with offline and real-time rendering with environment maps</a:t>
            </a:r>
          </a:p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Image-based complex lighting + complex BRDFs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663575"/>
            <a:ext cx="7316788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Demo</a:t>
            </a:r>
          </a:p>
        </p:txBody>
      </p:sp>
      <p:pic>
        <p:nvPicPr>
          <p:cNvPr id="60418" name="Picture 3" descr="scene-jan18columb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1744663"/>
            <a:ext cx="431482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slid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slid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slide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22.9|52.9"/>
</p:tagLst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2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4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4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5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5_Default Design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28990</TotalTime>
  <Words>990</Words>
  <Application>Microsoft Macintosh PowerPoint</Application>
  <PresentationFormat>Letter Paper (8.5x11 in)</PresentationFormat>
  <Paragraphs>213</Paragraphs>
  <Slides>62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74" baseType="lpstr">
      <vt:lpstr>Times New Roman</vt:lpstr>
      <vt:lpstr>ＭＳ Ｐゴシック</vt:lpstr>
      <vt:lpstr>Arial</vt:lpstr>
      <vt:lpstr>Wingdings</vt:lpstr>
      <vt:lpstr>Default Design</vt:lpstr>
      <vt:lpstr>3_Default Design</vt:lpstr>
      <vt:lpstr>2_Default Design</vt:lpstr>
      <vt:lpstr>4_Default Design</vt:lpstr>
      <vt:lpstr>5_Default Design</vt:lpstr>
      <vt:lpstr>6_Default Design</vt:lpstr>
      <vt:lpstr>MathType 4.0 Equation</vt:lpstr>
      <vt:lpstr>MathType 6.0 Equation</vt:lpstr>
      <vt:lpstr>Foundations of Computer Graphics   (Fall 2012)</vt:lpstr>
      <vt:lpstr>Overview</vt:lpstr>
      <vt:lpstr>PowerPoint Presentation</vt:lpstr>
      <vt:lpstr>Radiometry and Photometry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Radiometry and Photometry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Radiometry and Photometry</vt:lpstr>
      <vt:lpstr>Radiance</vt:lpstr>
      <vt:lpstr>PowerPoint Presentation</vt:lpstr>
      <vt:lpstr>PowerPoint Presentation</vt:lpstr>
      <vt:lpstr>Radiance properties</vt:lpstr>
      <vt:lpstr>PowerPoint Presentation</vt:lpstr>
      <vt:lpstr>PowerPoint Presentation</vt:lpstr>
      <vt:lpstr>Radiance properties</vt:lpstr>
      <vt:lpstr>Irradiance, Radiosity</vt:lpstr>
      <vt:lpstr>PowerPoint Presentation</vt:lpstr>
      <vt:lpstr>PowerPoint Presentation</vt:lpstr>
      <vt:lpstr>PowerPoint Presentation</vt:lpstr>
      <vt:lpstr>Irradiance Environment Maps</vt:lpstr>
      <vt:lpstr>PowerPoint Presentation</vt:lpstr>
      <vt:lpstr>PowerPoint Presentation</vt:lpstr>
      <vt:lpstr>Radiometry and Photometry</vt:lpstr>
      <vt:lpstr>PowerPoint Presentation</vt:lpstr>
      <vt:lpstr>PowerPoint Presentation</vt:lpstr>
      <vt:lpstr>PowerPoint Presentation</vt:lpstr>
      <vt:lpstr>Building up the BRDF</vt:lpstr>
      <vt:lpstr>PowerPoint Presentation</vt:lpstr>
      <vt:lpstr>BRDF</vt:lpstr>
      <vt:lpstr>PowerPoint Presentation</vt:lpstr>
      <vt:lpstr>PowerPoint Presentation</vt:lpstr>
      <vt:lpstr>Isotropic vs Anisotropic</vt:lpstr>
      <vt:lpstr>Radiometry and Photometry</vt:lpstr>
      <vt:lpstr>Reflection Equation</vt:lpstr>
      <vt:lpstr>Reflection Equation</vt:lpstr>
      <vt:lpstr>Reflection Equation</vt:lpstr>
      <vt:lpstr>PowerPoint Presentation</vt:lpstr>
      <vt:lpstr>BRDF Viewer plots </vt:lpstr>
      <vt:lpstr>PowerPoint Presentation</vt:lpstr>
      <vt:lpstr>PowerPoint Presentation</vt:lpstr>
      <vt:lpstr>PowerPoint Presentation</vt:lpstr>
      <vt:lpstr>PowerPoint Presentation</vt:lpstr>
      <vt:lpstr>Analytical BRDF: TS example</vt:lpstr>
      <vt:lpstr>Torrance-Sparrow</vt:lpstr>
      <vt:lpstr>Torrance-Sparrow Result</vt:lpstr>
      <vt:lpstr>Other BRDF models</vt:lpstr>
      <vt:lpstr>Environment Maps</vt:lpstr>
      <vt:lpstr>Reflection Equation</vt:lpstr>
      <vt:lpstr>Environment Maps</vt:lpstr>
      <vt:lpstr>Demo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796</cp:revision>
  <cp:lastPrinted>1999-08-03T15:46:38Z</cp:lastPrinted>
  <dcterms:created xsi:type="dcterms:W3CDTF">1999-02-11T00:43:51Z</dcterms:created>
  <dcterms:modified xsi:type="dcterms:W3CDTF">2012-11-09T23:59:05Z</dcterms:modified>
</cp:coreProperties>
</file>