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5" r:id="rId2"/>
    <p:sldMasterId id="2147483678" r:id="rId3"/>
    <p:sldMasterId id="2147483691" r:id="rId4"/>
  </p:sldMasterIdLst>
  <p:notesMasterIdLst>
    <p:notesMasterId r:id="rId30"/>
  </p:notesMasterIdLst>
  <p:handoutMasterIdLst>
    <p:handoutMasterId r:id="rId31"/>
  </p:handoutMasterIdLst>
  <p:sldIdLst>
    <p:sldId id="881" r:id="rId5"/>
    <p:sldId id="839" r:id="rId6"/>
    <p:sldId id="840" r:id="rId7"/>
    <p:sldId id="841" r:id="rId8"/>
    <p:sldId id="842" r:id="rId9"/>
    <p:sldId id="843" r:id="rId10"/>
    <p:sldId id="878" r:id="rId11"/>
    <p:sldId id="879" r:id="rId12"/>
    <p:sldId id="880" r:id="rId13"/>
    <p:sldId id="866" r:id="rId14"/>
    <p:sldId id="867" r:id="rId15"/>
    <p:sldId id="849" r:id="rId16"/>
    <p:sldId id="850" r:id="rId17"/>
    <p:sldId id="868" r:id="rId18"/>
    <p:sldId id="869" r:id="rId19"/>
    <p:sldId id="870" r:id="rId20"/>
    <p:sldId id="877" r:id="rId21"/>
    <p:sldId id="871" r:id="rId22"/>
    <p:sldId id="872" r:id="rId23"/>
    <p:sldId id="857" r:id="rId24"/>
    <p:sldId id="873" r:id="rId25"/>
    <p:sldId id="874" r:id="rId26"/>
    <p:sldId id="875" r:id="rId27"/>
    <p:sldId id="876" r:id="rId28"/>
    <p:sldId id="862" r:id="rId2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4" d="100"/>
          <a:sy n="164" d="100"/>
        </p:scale>
        <p:origin x="-4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2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w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Relationship Id="rId1" Type="http://schemas.openxmlformats.org/officeDocument/2006/relationships/image" Target="../media/image50.wmf"/><Relationship Id="rId2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emf"/><Relationship Id="rId1" Type="http://schemas.openxmlformats.org/officeDocument/2006/relationships/image" Target="../media/image50.wmf"/><Relationship Id="rId2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4.emf"/><Relationship Id="rId5" Type="http://schemas.openxmlformats.org/officeDocument/2006/relationships/image" Target="../media/image65.wmf"/><Relationship Id="rId1" Type="http://schemas.openxmlformats.org/officeDocument/2006/relationships/image" Target="../media/image50.wmf"/><Relationship Id="rId2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e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image" Target="../media/image20.emf"/><Relationship Id="rId2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9.e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30.emf"/><Relationship Id="rId1" Type="http://schemas.openxmlformats.org/officeDocument/2006/relationships/image" Target="../media/image28.e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A1551D2A-8229-5B41-B5C4-3066F6A5B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8D9CBAC2-994F-AB4F-A410-A724B0B05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16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04068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095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379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316D-3CA1-F642-A846-8CBC9B482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8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9838-BC2F-CF4B-9940-60B0C03C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1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BD13-57FD-E747-A3B6-30AE1B00F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7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769F-7CAE-3C4E-9B42-FD2D56671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1C07-E91E-E845-8B46-1B20DB46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4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19B3-157B-0646-BCA9-47149450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6137-028A-B747-BAB1-5B1683D0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7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9FAC-6F43-024B-9BFA-90D49936E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059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9D0D-FCFB-134A-911D-2DE805D3A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8481-075C-A14A-8837-64DF1711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0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B409-7085-C240-8A71-9632318B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0EB5-E520-4744-A747-170597A4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6922D45A-1645-EE48-A76B-62AD42283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76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4C20A986-42EA-FC40-A1C9-08C1BD767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65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0409AA02-F138-734A-9E69-CC2B0475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84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F7105F35-EF57-EE4E-9258-E15256EBE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3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2E85E65-405F-6E40-ABD2-B122D53B0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84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D253DD74-6FCA-F542-8C04-B758B70E4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4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75731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0BBD3C65-E992-A643-8DAC-7B5D9B43F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04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F2CEEE58-0252-B049-A1C9-18B6AAF3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BC97ED0D-4AA4-B94F-82CE-9118B0FB9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5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1D09117-A4B7-5C4B-89D8-FF63D56C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0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A16BEC8E-35D2-D44B-89DC-10F36975D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0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ECF2A004-9F5A-5640-B5C1-FAF561EA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92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47747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024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03193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331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564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500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871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55502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66227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82980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962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87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819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55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6038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37951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65590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E85DFB6E-5EAB-654F-94A5-72C352F7E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FD04E847-B926-5E41-9EDD-D836AAB16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5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6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4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5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8.bin"/><Relationship Id="rId18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58.bin"/><Relationship Id="rId22" Type="http://schemas.openxmlformats.org/officeDocument/2006/relationships/image" Target="../media/image59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53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6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ics.cornell.edu/online/box/goral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Foundations of Computer Graphics </a:t>
            </a:r>
            <a:r>
              <a:rPr lang="en-US" sz="3200" dirty="0" smtClean="0">
                <a:cs typeface="+mj-cs"/>
              </a:rPr>
              <a:t>(Fall </a:t>
            </a:r>
            <a:r>
              <a:rPr lang="en-US" sz="3200" dirty="0" smtClean="0">
                <a:cs typeface="+mj-cs"/>
              </a:rPr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507413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CS 184, Lecture </a:t>
            </a:r>
            <a:r>
              <a:rPr lang="en-US" dirty="0" smtClean="0">
                <a:cs typeface="+mn-cs"/>
              </a:rPr>
              <a:t>26: </a:t>
            </a:r>
            <a:r>
              <a:rPr lang="en-US" dirty="0" smtClean="0">
                <a:cs typeface="+mn-cs"/>
              </a:rPr>
              <a:t>Global Illumination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038350" y="2986088"/>
            <a:ext cx="505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 dirty="0">
                <a:solidFill>
                  <a:srgbClr val="FFFFFF"/>
                </a:solidFill>
                <a:latin typeface="Arial" charset="0"/>
              </a:rPr>
              <a:t>http://</a:t>
            </a:r>
            <a:r>
              <a:rPr lang="en-US" sz="2400" b="0" dirty="0" err="1">
                <a:solidFill>
                  <a:srgbClr val="FFFFFF"/>
                </a:solidFill>
                <a:latin typeface="Arial" charset="0"/>
              </a:rPr>
              <a:t>inst.eecs.berkeley.edu</a:t>
            </a:r>
            <a:r>
              <a:rPr lang="en-US" sz="2400" b="0" dirty="0">
                <a:solidFill>
                  <a:srgbClr val="FFFFFF"/>
                </a:solidFill>
                <a:latin typeface="Arial" charset="0"/>
              </a:rPr>
              <a:t>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Illumination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26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7528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529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530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87531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32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33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7418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35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(Output Image)</a:t>
            </a:r>
          </a:p>
        </p:txBody>
      </p:sp>
      <p:sp>
        <p:nvSpPr>
          <p:cNvPr id="1387536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Emission</a:t>
            </a:r>
          </a:p>
        </p:txBody>
      </p:sp>
      <p:sp>
        <p:nvSpPr>
          <p:cNvPr id="1387537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395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surface)</a:t>
            </a:r>
          </a:p>
        </p:txBody>
      </p:sp>
      <p:sp>
        <p:nvSpPr>
          <p:cNvPr id="1387538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BRDF</a:t>
            </a:r>
          </a:p>
        </p:txBody>
      </p:sp>
      <p:sp>
        <p:nvSpPr>
          <p:cNvPr id="1387539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Incident angle</a:t>
            </a:r>
          </a:p>
        </p:txBody>
      </p:sp>
      <p:sp>
        <p:nvSpPr>
          <p:cNvPr id="1387540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41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42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43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44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7429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46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47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7548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b="0">
                <a:solidFill>
                  <a:schemeClr val="accent2"/>
                </a:solidFill>
                <a:latin typeface="Arial" charset="0"/>
                <a:cs typeface="+mn-cs"/>
              </a:rPr>
              <a:t>Surfaces (interreflection)</a:t>
            </a:r>
          </a:p>
        </p:txBody>
      </p:sp>
      <p:graphicFrame>
        <p:nvGraphicFramePr>
          <p:cNvPr id="17433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4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5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7552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553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554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555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556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17436" name="Object 37"/>
          <p:cNvGraphicFramePr>
            <a:graphicFrameLocks noChangeAspect="1"/>
          </p:cNvGraphicFramePr>
          <p:nvPr/>
        </p:nvGraphicFramePr>
        <p:xfrm>
          <a:off x="5276850" y="4252913"/>
          <a:ext cx="16414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17" imgW="711200" imgH="241300" progId="Equation.DSMT4">
                  <p:embed/>
                </p:oleObj>
              </mc:Choice>
              <mc:Fallback>
                <p:oleObj name="Equation" r:id="rId17" imgW="711200" imgH="2413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4252913"/>
                        <a:ext cx="16414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8442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b="0">
                <a:solidFill>
                  <a:schemeClr val="accent2"/>
                </a:solidFill>
                <a:latin typeface="Arial" charset="0"/>
                <a:cs typeface="+mn-cs"/>
              </a:rPr>
              <a:t>Surfaces (interreflection)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KNOWN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/>
                </a:solidFill>
                <a:cs typeface="+mn-cs"/>
              </a:rPr>
              <a:t>Reflectance Equation (review)</a:t>
            </a:r>
          </a:p>
          <a:p>
            <a:pPr>
              <a:defRPr/>
            </a:pPr>
            <a:r>
              <a:rPr lang="en-US" smtClean="0">
                <a:cs typeface="+mn-cs"/>
              </a:rPr>
              <a:t>Global Illumination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Rendering Equation</a:t>
            </a:r>
          </a:p>
          <a:p>
            <a:pPr>
              <a:defRPr/>
            </a:pPr>
            <a:r>
              <a:rPr lang="en-US" i="1" smtClean="0">
                <a:solidFill>
                  <a:srgbClr val="FFFF66"/>
                </a:solidFill>
                <a:cs typeface="+mn-cs"/>
              </a:rPr>
              <a:t>As a general Integral Equation and Operator</a:t>
            </a:r>
          </a:p>
          <a:p>
            <a:pPr>
              <a:defRPr/>
            </a:pPr>
            <a:r>
              <a:rPr lang="en-US" i="1" smtClean="0">
                <a:solidFill>
                  <a:srgbClr val="FFFF66"/>
                </a:solidFill>
                <a:cs typeface="+mn-cs"/>
              </a:rPr>
              <a:t>Approximations (Ray Tracing, Radiosity)</a:t>
            </a:r>
          </a:p>
          <a:p>
            <a:pPr>
              <a:defRPr/>
            </a:pPr>
            <a:r>
              <a:rPr lang="en-US" smtClean="0">
                <a:cs typeface="+mn-cs"/>
              </a:rPr>
              <a:t>Surface Parameterization (Standard Form)</a:t>
            </a:r>
          </a:p>
        </p:txBody>
      </p:sp>
      <p:sp>
        <p:nvSpPr>
          <p:cNvPr id="1366020" name="Text Box 4"/>
          <p:cNvSpPr txBox="1">
            <a:spLocks noChangeArrowheads="1"/>
          </p:cNvSpPr>
          <p:nvPr/>
        </p:nvSpPr>
        <p:spPr bwMode="auto">
          <a:xfrm>
            <a:off x="1624013" y="5254625"/>
            <a:ext cx="7454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The material in this part of the lecture is fairly advanced and</a:t>
            </a:r>
          </a:p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not covered in any of the texts.  The slides should be fairly</a:t>
            </a:r>
          </a:p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complete.  This section is fairly short, and I hope some of you</a:t>
            </a:r>
          </a:p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will get some insight into solutions for general global illumination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81000"/>
            <a:ext cx="8434387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solidFill>
                  <a:schemeClr val="accent2"/>
                </a:solidFill>
                <a:latin typeface="+mn-lt"/>
                <a:cs typeface="+mn-cs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 dirty="0">
                <a:solidFill>
                  <a:schemeClr val="accent2"/>
                </a:solidFill>
                <a:latin typeface="+mn-lt"/>
                <a:cs typeface="+mn-cs"/>
              </a:rPr>
              <a:t>(Output Image</a:t>
            </a:r>
            <a:r>
              <a:rPr lang="en-US" sz="2000" b="0" dirty="0">
                <a:solidFill>
                  <a:schemeClr val="accent2"/>
                </a:solidFill>
                <a:cs typeface="+mn-cs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latin typeface="+mn-lt"/>
                <a:cs typeface="+mn-cs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solidFill>
                  <a:schemeClr val="accent2"/>
                </a:solidFill>
                <a:latin typeface="+mn-lt"/>
                <a:cs typeface="+mn-cs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b="0" dirty="0">
                <a:solidFill>
                  <a:schemeClr val="accent2"/>
                </a:solidFill>
                <a:latin typeface="+mn-lt"/>
                <a:cs typeface="+mn-cs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latin typeface="+mn-lt"/>
                <a:cs typeface="+mn-cs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latin typeface="+mn-lt"/>
                <a:cs typeface="+mn-cs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 dirty="0">
                <a:latin typeface="+mn-lt"/>
                <a:cs typeface="+mn-cs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solidFill>
                  <a:schemeClr val="accent2"/>
                </a:solidFill>
                <a:latin typeface="+mn-lt"/>
                <a:cs typeface="+mn-cs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solidFill>
                  <a:schemeClr val="accent2"/>
                </a:solidFill>
                <a:latin typeface="+mn-lt"/>
                <a:cs typeface="+mn-cs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latin typeface="+mn-lt"/>
                <a:cs typeface="+mn-cs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latin typeface="+mn-lt"/>
                <a:cs typeface="+mn-cs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latin typeface="+mn-lt"/>
                <a:cs typeface="+mn-cs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6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b="0">
                  <a:latin typeface="Arial" charset="0"/>
                  <a:cs typeface="+mn-cs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b="0">
                  <a:latin typeface="Arial" charset="0"/>
                  <a:cs typeface="+mn-cs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b="0" dirty="0">
                  <a:latin typeface="+mn-lt"/>
                  <a:cs typeface="+mn-cs"/>
                </a:rPr>
                <a:t>Kernel of equation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b="0">
                <a:latin typeface="Arial" charset="0"/>
                <a:cs typeface="+mn-cs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b="0">
                <a:latin typeface="Arial" charset="0"/>
                <a:cs typeface="+mn-cs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 b="0">
                <a:latin typeface="Arial" charset="0"/>
                <a:cs typeface="+mn-cs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 b="0">
                <a:latin typeface="Arial" charset="0"/>
                <a:cs typeface="+mn-cs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 b="0">
                <a:latin typeface="Arial" charset="0"/>
                <a:cs typeface="+mn-cs"/>
              </a:rPr>
              <a:t>(L, E are vectors, K is the light transport matrix)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Solution Techniques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0775"/>
            <a:ext cx="9453563" cy="556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   All global illumination methods try to solve (approximations of) the rendering equation</a:t>
            </a:r>
          </a:p>
          <a:p>
            <a:pPr lvl="1" eaLnBrk="1" hangingPunct="1">
              <a:defRPr/>
            </a:pPr>
            <a:r>
              <a:rPr lang="en-US" smtClean="0"/>
              <a:t>Too hard for analytic solution: numerical methods</a:t>
            </a:r>
          </a:p>
          <a:p>
            <a:pPr lvl="1" eaLnBrk="1" hangingPunct="1">
              <a:defRPr/>
            </a:pPr>
            <a:r>
              <a:rPr lang="en-US" smtClean="0"/>
              <a:t>General theory of solving integral equations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buFontTx/>
              <a:buNone/>
              <a:defRPr/>
            </a:pPr>
            <a:r>
              <a:rPr lang="en-US" smtClean="0"/>
              <a:t>   Radiosity (next lecture; usually diffuse surfaces)</a:t>
            </a:r>
          </a:p>
          <a:p>
            <a:pPr lvl="1" eaLnBrk="1" hangingPunct="1">
              <a:defRPr/>
            </a:pPr>
            <a:r>
              <a:rPr lang="en-US" smtClean="0"/>
              <a:t>General class numerical </a:t>
            </a:r>
            <a:r>
              <a:rPr lang="en-US" b="1" i="1" smtClean="0"/>
              <a:t>finite element</a:t>
            </a:r>
            <a:r>
              <a:rPr lang="en-US" smtClean="0"/>
              <a:t> methods (divide surfaces in scene into a finite set elements or patches)</a:t>
            </a:r>
          </a:p>
          <a:p>
            <a:pPr lvl="1" eaLnBrk="1" hangingPunct="1">
              <a:defRPr/>
            </a:pPr>
            <a:r>
              <a:rPr lang="en-US" smtClean="0"/>
              <a:t>Set up linear system (matrix) of simultaneous equations</a:t>
            </a:r>
          </a:p>
          <a:p>
            <a:pPr lvl="1" eaLnBrk="1" hangingPunct="1">
              <a:defRPr/>
            </a:pPr>
            <a:r>
              <a:rPr lang="en-US" smtClean="0"/>
              <a:t>Solve iteratively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Ray Tracing and extensions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mtClean="0"/>
              <a:t>General class numerical </a:t>
            </a:r>
            <a:r>
              <a:rPr lang="en-US" b="1" i="1" smtClean="0"/>
              <a:t>Monte Carlo</a:t>
            </a:r>
            <a:r>
              <a:rPr lang="en-US" smtClean="0"/>
              <a:t> methods</a:t>
            </a:r>
          </a:p>
          <a:p>
            <a:pPr lvl="1" eaLnBrk="1" hangingPunct="1">
              <a:defRPr/>
            </a:pPr>
            <a:r>
              <a:rPr lang="en-US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b="0">
                <a:latin typeface="Arial" charset="0"/>
                <a:cs typeface="+mn-cs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[Caustics etc]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solidFill>
                  <a:srgbClr val="FFFF66"/>
                </a:solidFill>
                <a:latin typeface="Arial" charset="0"/>
                <a:cs typeface="+mn-cs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2400" b="0">
                <a:solidFill>
                  <a:srgbClr val="FFFF66"/>
                </a:solidFill>
                <a:latin typeface="Arial" charset="0"/>
                <a:cs typeface="+mn-cs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solidFill>
                  <a:srgbClr val="FFFF66"/>
                </a:solidFill>
                <a:latin typeface="Arial" charset="0"/>
                <a:cs typeface="+mn-cs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2400" b="0">
                <a:solidFill>
                  <a:srgbClr val="FFFF66"/>
                </a:solidFill>
                <a:latin typeface="Arial" charset="0"/>
                <a:cs typeface="+mn-cs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2400" b="0">
                <a:latin typeface="Arial" charset="0"/>
                <a:cs typeface="+mn-cs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 b="0">
                <a:solidFill>
                  <a:srgbClr val="FFFF66"/>
                </a:solidFill>
                <a:latin typeface="Arial" charset="0"/>
                <a:cs typeface="+mn-cs"/>
              </a:rPr>
              <a:t>OpenGL Shading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So far considered mainly local illumination</a:t>
            </a:r>
          </a:p>
          <a:p>
            <a:pPr lvl="1">
              <a:defRPr/>
            </a:pPr>
            <a:r>
              <a:rPr lang="en-US" dirty="0" smtClean="0"/>
              <a:t>Light directly from light sources to surface</a:t>
            </a:r>
          </a:p>
          <a:p>
            <a:pPr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Global Illumination: multiple bounces </a:t>
            </a:r>
          </a:p>
          <a:p>
            <a:pPr lvl="1">
              <a:defRPr/>
            </a:pPr>
            <a:r>
              <a:rPr lang="en-US" dirty="0" smtClean="0"/>
              <a:t>Already ray tracing: reflections/refractions</a:t>
            </a:r>
            <a:r>
              <a:rPr lang="en-US" b="1" dirty="0" smtClean="0">
                <a:hlinkClick r:id="rId2"/>
              </a:rPr>
              <a:t> </a:t>
            </a:r>
            <a:endParaRPr lang="en-US" b="1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9219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876800" y="6321425"/>
            <a:ext cx="3182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200" b="0">
                <a:latin typeface="Arial" charset="0"/>
                <a:cs typeface="+mn-cs"/>
              </a:rPr>
              <a:t>Some images courtesy Henrik Wann 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/>
                </a:solidFill>
                <a:cs typeface="+mn-cs"/>
              </a:rPr>
              <a:t>Reflectance Equation (review)</a:t>
            </a:r>
          </a:p>
          <a:p>
            <a:pPr>
              <a:defRPr/>
            </a:pPr>
            <a:r>
              <a:rPr lang="en-US" smtClean="0">
                <a:cs typeface="+mn-cs"/>
              </a:rPr>
              <a:t>Global Illumination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Rendering Equation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As a general Integral Equation and Operator</a:t>
            </a:r>
          </a:p>
          <a:p>
            <a:pPr>
              <a:defRPr/>
            </a:pPr>
            <a:r>
              <a:rPr lang="en-US" smtClean="0">
                <a:cs typeface="+mn-cs"/>
              </a:rPr>
              <a:t>Approximations (Ray Tracing, Radiosity)</a:t>
            </a:r>
          </a:p>
          <a:p>
            <a:pPr>
              <a:defRPr/>
            </a:pPr>
            <a:r>
              <a:rPr lang="en-US" i="1" smtClean="0">
                <a:solidFill>
                  <a:srgbClr val="FFFF66"/>
                </a:solidFill>
                <a:cs typeface="+mn-cs"/>
              </a:rPr>
              <a:t>Surface Parameterization (Standard Form)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718050" y="3060700"/>
          <a:ext cx="4381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5" imgW="203200" imgH="241300" progId="Equation.DSMT4">
                  <p:embed/>
                </p:oleObj>
              </mc:Choice>
              <mc:Fallback>
                <p:oleObj name="Equation" r:id="rId5" imgW="2032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3060700"/>
                        <a:ext cx="4381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8682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8693" name="Object 25"/>
          <p:cNvGraphicFramePr>
            <a:graphicFrameLocks noChangeAspect="1"/>
          </p:cNvGraphicFramePr>
          <p:nvPr/>
        </p:nvGraphicFramePr>
        <p:xfrm>
          <a:off x="1828800" y="3032125"/>
          <a:ext cx="7461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11" imgW="279400" imgH="241300" progId="Equation.DSMT4">
                  <p:embed/>
                </p:oleObj>
              </mc:Choice>
              <mc:Fallback>
                <p:oleObj name="Equation" r:id="rId11" imgW="2794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32125"/>
                        <a:ext cx="7461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b="0">
                <a:solidFill>
                  <a:schemeClr val="accent2"/>
                </a:solidFill>
                <a:latin typeface="Arial" charset="0"/>
                <a:cs typeface="+mn-cs"/>
              </a:rPr>
              <a:t>Surfaces (interreflection)</a:t>
            </a:r>
          </a:p>
        </p:txBody>
      </p:sp>
      <p:graphicFrame>
        <p:nvGraphicFramePr>
          <p:cNvPr id="28697" name="Object 29"/>
          <p:cNvGraphicFramePr>
            <a:graphicFrameLocks noChangeAspect="1"/>
          </p:cNvGraphicFramePr>
          <p:nvPr/>
        </p:nvGraphicFramePr>
        <p:xfrm>
          <a:off x="1779588" y="2124075"/>
          <a:ext cx="6080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tion" r:id="rId13" imgW="228600" imgH="177800" progId="Equation.DSMT4">
                  <p:embed/>
                </p:oleObj>
              </mc:Choice>
              <mc:Fallback>
                <p:oleObj name="Equation" r:id="rId13" imgW="228600" imgH="177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2124075"/>
                        <a:ext cx="60801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9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chemeClr val="accent2"/>
                </a:solidFill>
                <a:latin typeface="Arial" charset="0"/>
                <a:cs typeface="+mn-cs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latin typeface="Arial" charset="0"/>
                <a:cs typeface="+mn-cs"/>
              </a:rPr>
              <a:t>KNOWN</a:t>
            </a:r>
          </a:p>
        </p:txBody>
      </p:sp>
      <p:graphicFrame>
        <p:nvGraphicFramePr>
          <p:cNvPr id="28705" name="Object 42"/>
          <p:cNvGraphicFramePr>
            <a:graphicFrameLocks noChangeAspect="1"/>
          </p:cNvGraphicFramePr>
          <p:nvPr/>
        </p:nvGraphicFramePr>
        <p:xfrm>
          <a:off x="5276850" y="4252913"/>
          <a:ext cx="16414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17" imgW="711200" imgH="241300" progId="Equation.DSMT4">
                  <p:embed/>
                </p:oleObj>
              </mc:Choice>
              <mc:Fallback>
                <p:oleObj name="Equation" r:id="rId17" imgW="711200" imgH="2413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4252913"/>
                        <a:ext cx="16414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143000" y="1295400"/>
          <a:ext cx="73914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3" imgW="3479800" imgH="368300" progId="Equation.DSMT4">
                  <p:embed/>
                </p:oleObj>
              </mc:Choice>
              <mc:Fallback>
                <p:oleObj name="Equation" r:id="rId3" imgW="34798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3914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23900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5" imgW="127000" imgH="139700" progId="Equation.DSMT4">
                  <p:embed/>
                </p:oleObj>
              </mc:Choice>
              <mc:Fallback>
                <p:oleObj name="Equation" r:id="rId5" imgW="127000" imgH="139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32338" y="3290888"/>
          <a:ext cx="3873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7" imgW="177800" imgH="165100" progId="Equation.DSMT4">
                  <p:embed/>
                </p:oleObj>
              </mc:Choice>
              <mc:Fallback>
                <p:oleObj name="Equation" r:id="rId7" imgW="177800" imgH="165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3290888"/>
                        <a:ext cx="3873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32300" y="3962400"/>
          <a:ext cx="660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3962400"/>
                        <a:ext cx="660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81313" y="5014913"/>
          <a:ext cx="4445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11" imgW="190500" imgH="241300" progId="Equation.DSMT4">
                  <p:embed/>
                </p:oleObj>
              </mc:Choice>
              <mc:Fallback>
                <p:oleObj name="Equation" r:id="rId11" imgW="1905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014913"/>
                        <a:ext cx="4445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13" imgW="266584" imgH="228501" progId="Equation.DSMT4">
                  <p:embed/>
                </p:oleObj>
              </mc:Choice>
              <mc:Fallback>
                <p:oleObj name="Equation" r:id="rId13" imgW="266584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38713"/>
          <a:ext cx="3540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tion" r:id="rId15" imgW="152400" imgH="241300" progId="Equation.DSMT4">
                  <p:embed/>
                </p:oleObj>
              </mc:Choice>
              <mc:Fallback>
                <p:oleObj name="Equation" r:id="rId15" imgW="1524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38713"/>
                        <a:ext cx="35401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19513" y="3579813"/>
          <a:ext cx="4143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17" imgW="177800" imgH="254000" progId="Equation.DSMT4">
                  <p:embed/>
                </p:oleObj>
              </mc:Choice>
              <mc:Fallback>
                <p:oleObj name="Equation" r:id="rId17" imgW="1778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579813"/>
                        <a:ext cx="4143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63925" y="4786313"/>
          <a:ext cx="6524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19" imgW="279400" imgH="241300" progId="Equation.DSMT4">
                  <p:embed/>
                </p:oleObj>
              </mc:Choice>
              <mc:Fallback>
                <p:oleObj name="Equation" r:id="rId19" imgW="2794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786313"/>
                        <a:ext cx="6524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251575" y="4743450"/>
          <a:ext cx="2508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21" imgW="1092200" imgH="469900" progId="Equation.DSMT4">
                  <p:embed/>
                </p:oleObj>
              </mc:Choice>
              <mc:Fallback>
                <p:oleObj name="Equation" r:id="rId21" imgW="1092200" imgH="4699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4743450"/>
                        <a:ext cx="2508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    Integral over angles sometimes insufficient.  Write integral in terms of surface radiance only (change of variables)</a:t>
            </a:r>
          </a:p>
          <a:p>
            <a:pPr eaLnBrk="1" hangingPunct="1">
              <a:buFontTx/>
              <a:buNone/>
              <a:defRPr/>
            </a:pPr>
            <a:endParaRPr lang="en-US" sz="2400" smtClean="0"/>
          </a:p>
          <a:p>
            <a:pPr eaLnBrk="1" hangingPunct="1">
              <a:buFontTx/>
              <a:buNone/>
              <a:defRPr/>
            </a:pPr>
            <a:endParaRPr lang="en-US" sz="2400" smtClean="0"/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    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143000" y="1295400"/>
          <a:ext cx="73914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3" imgW="3479800" imgH="368300" progId="Equation.DSMT4">
                  <p:embed/>
                </p:oleObj>
              </mc:Choice>
              <mc:Fallback>
                <p:oleObj name="Equation" r:id="rId3" imgW="34798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3914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23900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6251575" y="4743450"/>
          <a:ext cx="2508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5" imgW="1092200" imgH="469900" progId="Equation.DSMT4">
                  <p:embed/>
                </p:oleObj>
              </mc:Choice>
              <mc:Fallback>
                <p:oleObj name="Equation" r:id="rId5" imgW="10922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4743450"/>
                        <a:ext cx="2508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762000" y="2971800"/>
          <a:ext cx="8070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7" imgW="4406900" imgH="457200" progId="Equation.DSMT4">
                  <p:embed/>
                </p:oleObj>
              </mc:Choice>
              <mc:Fallback>
                <p:oleObj name="Equation" r:id="rId7" imgW="44069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8070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7010400" y="2971800"/>
            <a:ext cx="1828800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0728" name="Object 9"/>
          <p:cNvGraphicFramePr>
            <a:graphicFrameLocks noChangeAspect="1"/>
          </p:cNvGraphicFramePr>
          <p:nvPr/>
        </p:nvGraphicFramePr>
        <p:xfrm>
          <a:off x="4581525" y="5797550"/>
          <a:ext cx="4343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9" imgW="2082800" imgH="469900" progId="Equation.DSMT4">
                  <p:embed/>
                </p:oleObj>
              </mc:Choice>
              <mc:Fallback>
                <p:oleObj name="Equation" r:id="rId9" imgW="20828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797550"/>
                        <a:ext cx="43434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    Integral over angles sometimes insufficient.  Write integral in terms of surface radiance only (change of variables)</a:t>
            </a:r>
          </a:p>
          <a:p>
            <a:pPr eaLnBrk="1" hangingPunct="1">
              <a:buFontTx/>
              <a:buNone/>
              <a:defRPr/>
            </a:pPr>
            <a:endParaRPr lang="en-US" sz="2400" smtClean="0"/>
          </a:p>
          <a:p>
            <a:pPr eaLnBrk="1" hangingPunct="1">
              <a:buFontTx/>
              <a:buNone/>
              <a:defRPr/>
            </a:pPr>
            <a:endParaRPr lang="en-US" sz="2400" smtClean="0"/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    Domain integral awkward.  Introduce binary visibility fn V</a:t>
            </a:r>
          </a:p>
          <a:p>
            <a:pPr eaLnBrk="1" hangingPunct="1">
              <a:buFontTx/>
              <a:buNone/>
              <a:defRPr/>
            </a:pPr>
            <a:endParaRPr lang="en-US" sz="2400" smtClean="0"/>
          </a:p>
          <a:p>
            <a:pPr eaLnBrk="1" hangingPunct="1">
              <a:buFontTx/>
              <a:buNone/>
              <a:defRPr/>
            </a:pPr>
            <a:endParaRPr lang="en-US" sz="2400" smtClean="0"/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143000" y="1295400"/>
          <a:ext cx="73914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3" imgW="3479800" imgH="368300" progId="Equation.DSMT4">
                  <p:embed/>
                </p:oleObj>
              </mc:Choice>
              <mc:Fallback>
                <p:oleObj name="Equation" r:id="rId3" imgW="34798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3914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23900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1750" name="Object 7"/>
          <p:cNvGraphicFramePr>
            <a:graphicFrameLocks noChangeAspect="1"/>
          </p:cNvGraphicFramePr>
          <p:nvPr/>
        </p:nvGraphicFramePr>
        <p:xfrm>
          <a:off x="6251575" y="4743450"/>
          <a:ext cx="2508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5" imgW="1092200" imgH="469900" progId="Equation.DSMT4">
                  <p:embed/>
                </p:oleObj>
              </mc:Choice>
              <mc:Fallback>
                <p:oleObj name="Equation" r:id="rId5" imgW="10922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4743450"/>
                        <a:ext cx="2508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8"/>
          <p:cNvGraphicFramePr>
            <a:graphicFrameLocks noChangeAspect="1"/>
          </p:cNvGraphicFramePr>
          <p:nvPr/>
        </p:nvGraphicFramePr>
        <p:xfrm>
          <a:off x="762000" y="2971800"/>
          <a:ext cx="8070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7" imgW="4406900" imgH="457200" progId="Equation.DSMT4">
                  <p:embed/>
                </p:oleObj>
              </mc:Choice>
              <mc:Fallback>
                <p:oleObj name="Equation" r:id="rId7" imgW="44069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8070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7010400" y="2971800"/>
            <a:ext cx="1828800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1753" name="Object 10"/>
          <p:cNvGraphicFramePr>
            <a:graphicFrameLocks noChangeAspect="1"/>
          </p:cNvGraphicFramePr>
          <p:nvPr/>
        </p:nvGraphicFramePr>
        <p:xfrm>
          <a:off x="4581525" y="5797550"/>
          <a:ext cx="4343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9" imgW="2082800" imgH="469900" progId="Equation.DSMT4">
                  <p:embed/>
                </p:oleObj>
              </mc:Choice>
              <mc:Fallback>
                <p:oleObj name="Equation" r:id="rId9" imgW="20828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797550"/>
                        <a:ext cx="43434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1"/>
          <p:cNvGraphicFramePr>
            <a:graphicFrameLocks noChangeAspect="1"/>
          </p:cNvGraphicFramePr>
          <p:nvPr/>
        </p:nvGraphicFramePr>
        <p:xfrm>
          <a:off x="628650" y="4260850"/>
          <a:ext cx="81867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11" imgW="4470400" imgH="381000" progId="Equation.DSMT4">
                  <p:embed/>
                </p:oleObj>
              </mc:Choice>
              <mc:Fallback>
                <p:oleObj name="Equation" r:id="rId11" imgW="4470400" imgH="38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260850"/>
                        <a:ext cx="81867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b="0">
                <a:latin typeface="Arial" charset="0"/>
                <a:cs typeface="+mn-cs"/>
              </a:rPr>
              <a:t>Same as equation 2.52 Cohen Wallace. It swaps primed</a:t>
            </a:r>
          </a:p>
          <a:p>
            <a:pPr algn="l" eaLnBrk="1" hangingPunct="1">
              <a:defRPr/>
            </a:pPr>
            <a:r>
              <a:rPr lang="en-US" sz="1800" b="0">
                <a:latin typeface="Arial" charset="0"/>
                <a:cs typeface="+mn-cs"/>
              </a:rPr>
              <a:t>And unprimed, omits angular args of BRDF, - sign.</a:t>
            </a:r>
          </a:p>
          <a:p>
            <a:pPr algn="l" eaLnBrk="1" hangingPunct="1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Overview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smtClean="0">
                <a:cs typeface="+mn-cs"/>
              </a:rPr>
              <a:t>Theory</a:t>
            </a:r>
            <a:r>
              <a:rPr lang="en-US" smtClean="0">
                <a:cs typeface="+mn-cs"/>
              </a:rPr>
              <a:t> for all methods (ray trace, radiosity)</a:t>
            </a:r>
          </a:p>
          <a:p>
            <a:pPr>
              <a:defRPr/>
            </a:pPr>
            <a:r>
              <a:rPr lang="en-US" smtClean="0">
                <a:cs typeface="+mn-cs"/>
              </a:rPr>
              <a:t>We derive </a:t>
            </a:r>
            <a:r>
              <a:rPr lang="en-US" b="1" i="1" smtClean="0">
                <a:cs typeface="+mn-cs"/>
              </a:rPr>
              <a:t>Rendering Equation</a:t>
            </a:r>
            <a:r>
              <a:rPr lang="en-US" smtClean="0">
                <a:cs typeface="+mn-cs"/>
              </a:rPr>
              <a:t> [Kajiya 86]</a:t>
            </a:r>
          </a:p>
          <a:p>
            <a:pPr lvl="1">
              <a:defRPr/>
            </a:pPr>
            <a:r>
              <a:rPr lang="en-US" smtClean="0"/>
              <a:t>Major theoretical development in field</a:t>
            </a:r>
          </a:p>
          <a:p>
            <a:pPr lvl="1">
              <a:defRPr/>
            </a:pPr>
            <a:r>
              <a:rPr lang="en-US" smtClean="0"/>
              <a:t>Unifying framework for all global illumination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Discuss existing approaches as special cases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    </a:t>
            </a:r>
          </a:p>
          <a:p>
            <a:pPr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Global Illumination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5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smtClean="0">
                <a:cs typeface="+mn-cs"/>
              </a:rPr>
              <a:t>Diffuse interreflection, color bleeding [Cornell Box]</a:t>
            </a:r>
            <a:endParaRPr lang="en-US" smtClean="0">
              <a:cs typeface="+mn-cs"/>
            </a:endParaRP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44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46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Global Illumination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Caustics: Focusing through specular surface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Major research effort in 80s, 90s till today</a:t>
            </a:r>
          </a:p>
        </p:txBody>
      </p:sp>
      <p:pic>
        <p:nvPicPr>
          <p:cNvPr id="11267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i="1" smtClean="0">
                <a:cs typeface="+mn-cs"/>
              </a:rPr>
              <a:t>Theory</a:t>
            </a:r>
            <a:r>
              <a:rPr lang="en-US" sz="2400" smtClean="0">
                <a:cs typeface="+mn-cs"/>
              </a:rPr>
              <a:t> for all methods (ray trace, radiosity)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We derive </a:t>
            </a:r>
            <a:r>
              <a:rPr lang="en-US" sz="2400" b="1" i="1" smtClean="0">
                <a:cs typeface="+mn-cs"/>
              </a:rPr>
              <a:t>Rendering Equation</a:t>
            </a:r>
            <a:r>
              <a:rPr lang="en-US" sz="2400" smtClean="0">
                <a:cs typeface="+mn-cs"/>
              </a:rPr>
              <a:t> [Kajiya 86]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/>
              <a:t>Major theoretical development in field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/>
              <a:t>Unifying framework for all global illumination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Discuss existing approaches as special cases</a:t>
            </a:r>
          </a:p>
          <a:p>
            <a:pPr>
              <a:lnSpc>
                <a:spcPct val="9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smtClean="0">
                <a:cs typeface="+mn-cs"/>
              </a:rPr>
              <a:t>    </a:t>
            </a:r>
            <a:r>
              <a:rPr lang="en-US" sz="1800" smtClean="0">
                <a:cs typeface="+mn-cs"/>
              </a:rPr>
              <a:t>Fairly theoretical lecture (but important).  Not well covered in any of the textbooks.  Closest are 2.6.2 in Cohen and Wallace handout (but uses slightly different notation, argument [swaps x, x</a:t>
            </a:r>
            <a:r>
              <a:rPr lang="ja-JP" altLang="en-US" sz="1800" smtClean="0">
                <a:latin typeface="Arial"/>
                <a:cs typeface="+mn-cs"/>
              </a:rPr>
              <a:t>’</a:t>
            </a:r>
            <a:r>
              <a:rPr lang="en-US" sz="1800" smtClean="0">
                <a:cs typeface="+mn-cs"/>
              </a:rPr>
              <a:t> among other things])</a:t>
            </a:r>
            <a:endParaRPr lang="en-US" sz="2400" smtClean="0"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FFFF66"/>
                </a:solidFill>
                <a:cs typeface="+mn-cs"/>
              </a:rPr>
              <a:t>Reflection Equation (review)</a:t>
            </a:r>
          </a:p>
          <a:p>
            <a:pPr>
              <a:defRPr/>
            </a:pPr>
            <a:r>
              <a:rPr lang="en-US" i="1" dirty="0" smtClean="0">
                <a:solidFill>
                  <a:srgbClr val="FFFF66"/>
                </a:solidFill>
                <a:cs typeface="+mn-cs"/>
              </a:rPr>
              <a:t>Global Illumination</a:t>
            </a:r>
          </a:p>
          <a:p>
            <a:pPr>
              <a:defRPr/>
            </a:pPr>
            <a:r>
              <a:rPr lang="en-US" i="1" dirty="0" smtClean="0">
                <a:solidFill>
                  <a:srgbClr val="FFFF66"/>
                </a:solidFill>
                <a:cs typeface="+mn-cs"/>
              </a:rPr>
              <a:t>Rendering Equation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As a general Integral Equation and Operator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Approximations (Ray Tracing, </a:t>
            </a:r>
            <a:r>
              <a:rPr lang="en-US" dirty="0" err="1" smtClean="0">
                <a:cs typeface="+mn-cs"/>
              </a:rPr>
              <a:t>Radiosity</a:t>
            </a:r>
            <a:r>
              <a:rPr lang="en-US" dirty="0" smtClean="0">
                <a:cs typeface="+mn-cs"/>
              </a:rPr>
              <a:t>)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Surface Parameterization (Standard Form)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14343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15367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5371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15378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15379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16391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6395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16402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16403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6409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27985</TotalTime>
  <Words>841</Words>
  <Application>Microsoft Macintosh PowerPoint</Application>
  <PresentationFormat>Letter Paper (8.5x11 in)</PresentationFormat>
  <Paragraphs>211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Times New Roman</vt:lpstr>
      <vt:lpstr>ＭＳ Ｐゴシック</vt:lpstr>
      <vt:lpstr>Arial</vt:lpstr>
      <vt:lpstr>Wingdings</vt:lpstr>
      <vt:lpstr>Default Design</vt:lpstr>
      <vt:lpstr>1_Default Design</vt:lpstr>
      <vt:lpstr>6_Default Design</vt:lpstr>
      <vt:lpstr>2_Default Design</vt:lpstr>
      <vt:lpstr>MathType 6.0 Equation</vt:lpstr>
      <vt:lpstr>MathType 4.0 Equation</vt:lpstr>
      <vt:lpstr>Foundations of Computer Graphics (Fall 2012)</vt:lpstr>
      <vt:lpstr>Illumination Models</vt:lpstr>
      <vt:lpstr>Global Illumination</vt:lpstr>
      <vt:lpstr>Global Illumination</vt:lpstr>
      <vt:lpstr>Overview of lecture</vt:lpstr>
      <vt:lpstr>Outline</vt:lpstr>
      <vt:lpstr>Reflection Equation</vt:lpstr>
      <vt:lpstr>Reflection Equation</vt:lpstr>
      <vt:lpstr>Reflection Equation</vt:lpstr>
      <vt:lpstr>Global Illumination</vt:lpstr>
      <vt:lpstr>Rendering Equation</vt:lpstr>
      <vt:lpstr>Rendering Equation (Kajiya 86)</vt:lpstr>
      <vt:lpstr>Outline</vt:lpstr>
      <vt:lpstr>Rendering Equation as Integral Equation</vt:lpstr>
      <vt:lpstr>Linear Operator Equation</vt:lpstr>
      <vt:lpstr>Solution Techniques</vt:lpstr>
      <vt:lpstr>Ray Tracing and extensions</vt:lpstr>
      <vt:lpstr>Ray Tracing</vt:lpstr>
      <vt:lpstr>Ray Tracing</vt:lpstr>
      <vt:lpstr>Outline</vt:lpstr>
      <vt:lpstr>Rendering Equation</vt:lpstr>
      <vt:lpstr>Change of Variables</vt:lpstr>
      <vt:lpstr>Change of Variables</vt:lpstr>
      <vt:lpstr>Rendering Equation: Standard Form</vt:lpstr>
      <vt:lpstr>Overview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731</cp:revision>
  <cp:lastPrinted>1999-08-03T15:46:38Z</cp:lastPrinted>
  <dcterms:created xsi:type="dcterms:W3CDTF">1999-02-11T00:43:51Z</dcterms:created>
  <dcterms:modified xsi:type="dcterms:W3CDTF">2012-11-18T06:06:44Z</dcterms:modified>
</cp:coreProperties>
</file>