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3" r:id="rId1"/>
  </p:sldMasterIdLst>
  <p:notesMasterIdLst>
    <p:notesMasterId r:id="rId43"/>
  </p:notesMasterIdLst>
  <p:handoutMasterIdLst>
    <p:handoutMasterId r:id="rId44"/>
  </p:handoutMasterIdLst>
  <p:sldIdLst>
    <p:sldId id="751" r:id="rId2"/>
    <p:sldId id="760" r:id="rId3"/>
    <p:sldId id="808" r:id="rId4"/>
    <p:sldId id="809" r:id="rId5"/>
    <p:sldId id="785" r:id="rId6"/>
    <p:sldId id="810" r:id="rId7"/>
    <p:sldId id="811" r:id="rId8"/>
    <p:sldId id="835" r:id="rId9"/>
    <p:sldId id="836" r:id="rId10"/>
    <p:sldId id="813" r:id="rId11"/>
    <p:sldId id="814" r:id="rId12"/>
    <p:sldId id="815" r:id="rId13"/>
    <p:sldId id="816" r:id="rId14"/>
    <p:sldId id="817" r:id="rId15"/>
    <p:sldId id="819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9" r:id="rId24"/>
    <p:sldId id="827" r:id="rId25"/>
    <p:sldId id="828" r:id="rId26"/>
    <p:sldId id="830" r:id="rId27"/>
    <p:sldId id="832" r:id="rId28"/>
    <p:sldId id="838" r:id="rId29"/>
    <p:sldId id="837" r:id="rId30"/>
    <p:sldId id="839" r:id="rId31"/>
    <p:sldId id="840" r:id="rId32"/>
    <p:sldId id="841" r:id="rId33"/>
    <p:sldId id="833" r:id="rId34"/>
    <p:sldId id="842" r:id="rId35"/>
    <p:sldId id="844" r:id="rId36"/>
    <p:sldId id="845" r:id="rId37"/>
    <p:sldId id="843" r:id="rId38"/>
    <p:sldId id="846" r:id="rId39"/>
    <p:sldId id="847" r:id="rId40"/>
    <p:sldId id="848" r:id="rId41"/>
    <p:sldId id="849" r:id="rId42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i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867"/>
    <a:srgbClr val="FF9966"/>
    <a:srgbClr val="FFDD4B"/>
    <a:srgbClr val="0033CC"/>
    <a:srgbClr val="B4C753"/>
    <a:srgbClr val="2AABA8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5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 snapToGrid="0">
      <p:cViewPr varScale="1">
        <p:scale>
          <a:sx n="79" d="100"/>
          <a:sy n="79" d="100"/>
        </p:scale>
        <p:origin x="-2220" y="-90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4" Type="http://schemas.openxmlformats.org/officeDocument/2006/relationships/slide" Target="slides/slide24.xml"/><Relationship Id="rId5" Type="http://schemas.openxmlformats.org/officeDocument/2006/relationships/slide" Target="slides/slide35.xml"/><Relationship Id="rId1" Type="http://schemas.openxmlformats.org/officeDocument/2006/relationships/slide" Target="slides/slide8.xml"/><Relationship Id="rId2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 i="0"/>
            </a:lvl1pPr>
          </a:lstStyle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6713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 i="0"/>
            </a:lvl1pPr>
          </a:lstStyle>
          <a:p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1305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 i="0"/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6713" y="9144000"/>
            <a:ext cx="31305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 i="0"/>
            </a:lvl1pPr>
          </a:lstStyle>
          <a:p>
            <a:fld id="{672D65A4-44E3-0D46-ABC0-9D90315AE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1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 i="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 i="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 i="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09" tIns="48154" rIns="96309" bIns="48154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 i="0"/>
            </a:lvl1pPr>
          </a:lstStyle>
          <a:p>
            <a:fld id="{37175779-6AEF-7641-8F6F-945A63C0A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2286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4572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6858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9144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863" y="3581400"/>
            <a:ext cx="7721600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5913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8911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909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71172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525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467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9650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19620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37171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394360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533400"/>
            <a:ext cx="77485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9803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7175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27013" y="12334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227013" y="4841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2AABA8"/>
        </a:buClr>
        <a:buFont typeface="Wingdings" charset="0"/>
        <a:buChar char="§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3200" dirty="0"/>
              <a:t>Foundations of Computer Graphics </a:t>
            </a:r>
            <a:r>
              <a:rPr lang="en-US" sz="3200" dirty="0" smtClean="0"/>
              <a:t>(Fall </a:t>
            </a:r>
            <a:r>
              <a:rPr lang="en-US" sz="3200" dirty="0"/>
              <a:t>2012)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05050"/>
            <a:ext cx="8229600" cy="1752600"/>
          </a:xfrm>
        </p:spPr>
        <p:txBody>
          <a:bodyPr/>
          <a:lstStyle/>
          <a:p>
            <a:r>
              <a:rPr lang="en-US"/>
              <a:t>CS 184, Lecture 6: OpenGL 1</a:t>
            </a:r>
          </a:p>
        </p:txBody>
      </p:sp>
      <p:sp>
        <p:nvSpPr>
          <p:cNvPr id="1045508" name="Rectangle 4"/>
          <p:cNvSpPr>
            <a:spLocks noChangeArrowheads="1"/>
          </p:cNvSpPr>
          <p:nvPr/>
        </p:nvSpPr>
        <p:spPr bwMode="auto">
          <a:xfrm>
            <a:off x="133350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09" name="Rectangle 5"/>
          <p:cNvSpPr>
            <a:spLocks noChangeArrowheads="1"/>
          </p:cNvSpPr>
          <p:nvPr/>
        </p:nvSpPr>
        <p:spPr bwMode="auto">
          <a:xfrm>
            <a:off x="123825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0" name="Rectangle 6"/>
          <p:cNvSpPr>
            <a:spLocks noChangeArrowheads="1"/>
          </p:cNvSpPr>
          <p:nvPr/>
        </p:nvSpPr>
        <p:spPr bwMode="auto">
          <a:xfrm>
            <a:off x="111125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1" name="Rectangle 7"/>
          <p:cNvSpPr>
            <a:spLocks noChangeArrowheads="1"/>
          </p:cNvSpPr>
          <p:nvPr/>
        </p:nvSpPr>
        <p:spPr bwMode="auto">
          <a:xfrm>
            <a:off x="133350" y="252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6" name="Text Box 12"/>
          <p:cNvSpPr txBox="1">
            <a:spLocks noChangeArrowheads="1"/>
          </p:cNvSpPr>
          <p:nvPr/>
        </p:nvSpPr>
        <p:spPr bwMode="auto">
          <a:xfrm>
            <a:off x="2005013" y="2860675"/>
            <a:ext cx="505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i="0">
                <a:latin typeface="Arial" charset="0"/>
              </a:rPr>
              <a:t>http://inst.eecs.berkeley.edu/~cs184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5897563"/>
          </a:xfrm>
        </p:spPr>
        <p:txBody>
          <a:bodyPr/>
          <a:lstStyle/>
          <a:p>
            <a:r>
              <a:rPr lang="en-US"/>
              <a:t>Basic idea about OpenGL</a:t>
            </a:r>
          </a:p>
          <a:p>
            <a:r>
              <a:rPr lang="en-US" i="1"/>
              <a:t>Basic setup and buffers</a:t>
            </a:r>
          </a:p>
          <a:p>
            <a:r>
              <a:rPr lang="en-US"/>
              <a:t>Matrix modes</a:t>
            </a:r>
          </a:p>
          <a:p>
            <a:r>
              <a:rPr lang="en-US"/>
              <a:t>Window system interaction and callbacks</a:t>
            </a:r>
          </a:p>
          <a:p>
            <a:r>
              <a:rPr lang="en-US"/>
              <a:t>Drawing basic OpenGL primitives </a:t>
            </a:r>
          </a:p>
          <a:p>
            <a:r>
              <a:rPr lang="en-US"/>
              <a:t>Initializing Shaders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Buffers and Window Interactions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5897563"/>
          </a:xfrm>
        </p:spPr>
        <p:txBody>
          <a:bodyPr/>
          <a:lstStyle/>
          <a:p>
            <a:r>
              <a:rPr lang="en-US"/>
              <a:t>Buffers: Color (front, back, left, right), depth (z), accumulation, stencil.  When you draw, you write to some buffer (most simply, front and depth)</a:t>
            </a:r>
          </a:p>
          <a:p>
            <a:r>
              <a:rPr lang="en-US"/>
              <a:t>No window system interactions (for portability)</a:t>
            </a:r>
          </a:p>
          <a:p>
            <a:pPr lvl="1"/>
            <a:r>
              <a:rPr lang="en-US"/>
              <a:t>But can use GLUT (or Motif, GLX, Tcl/Tk)</a:t>
            </a:r>
          </a:p>
          <a:p>
            <a:pPr lvl="1"/>
            <a:r>
              <a:rPr lang="en-US"/>
              <a:t>Callbacks to implement mouse, keyboard interaction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setup code (you will likely copy)</a:t>
            </a:r>
          </a:p>
        </p:txBody>
      </p:sp>
      <p:sp>
        <p:nvSpPr>
          <p:cNvPr id="1154052" name="Text Box 4"/>
          <p:cNvSpPr txBox="1">
            <a:spLocks noChangeArrowheads="1"/>
          </p:cNvSpPr>
          <p:nvPr/>
        </p:nvSpPr>
        <p:spPr bwMode="auto">
          <a:xfrm>
            <a:off x="604838" y="1250950"/>
            <a:ext cx="7885112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int main(int argc, char** argv)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glutInit(&amp;argc, argv);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Requests the type of buffers (Single, RGB).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Think about what buffers you would need...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glutInitDisplayMode (GLUT_SINGLE | GLUT_RGB);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glutInitWindowSize (500, 500);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glutInitWindowPosition (100, 100);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glutCreateWindow ("Simple Demo with Shaders");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glewInit();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init (); // Always initialize first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Now, we define callbacks and functions for various tasks.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glutDisplayFunc(display);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glutReshapeFunc(reshape)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glutKeyboardFunc(keyboard);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glutMouseFunc(mouse)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glutMotionFunc(mousedrag) ;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glutMainLoop(); // Start the main code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return 0;   /* ANSI C requires main to return int.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5897563"/>
          </a:xfrm>
        </p:spPr>
        <p:txBody>
          <a:bodyPr/>
          <a:lstStyle/>
          <a:p>
            <a:r>
              <a:rPr lang="en-US"/>
              <a:t>Basic idea about OpenGL</a:t>
            </a:r>
          </a:p>
          <a:p>
            <a:r>
              <a:rPr lang="en-US"/>
              <a:t>Basic setup and buffers</a:t>
            </a:r>
          </a:p>
          <a:p>
            <a:r>
              <a:rPr lang="en-US" i="1"/>
              <a:t>Matrix modes</a:t>
            </a:r>
          </a:p>
          <a:p>
            <a:r>
              <a:rPr lang="en-US"/>
              <a:t>Window system interaction and callbacks</a:t>
            </a:r>
          </a:p>
          <a:p>
            <a:r>
              <a:rPr lang="en-US"/>
              <a:t>Drawing basic OpenGL primitives </a:t>
            </a:r>
          </a:p>
          <a:p>
            <a:r>
              <a:rPr lang="en-US"/>
              <a:t>Initializing Shaders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Viewing consists of two parts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Object positioning: </a:t>
            </a:r>
            <a:r>
              <a:rPr lang="en-US" sz="1800" i="1"/>
              <a:t>model view</a:t>
            </a:r>
            <a:r>
              <a:rPr lang="en-US" sz="1800"/>
              <a:t> transformation matrix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View projection: </a:t>
            </a:r>
            <a:r>
              <a:rPr lang="en-US" sz="1800" i="1"/>
              <a:t>projection</a:t>
            </a:r>
            <a:r>
              <a:rPr lang="en-US" sz="1800"/>
              <a:t> transformation matrix</a:t>
            </a:r>
          </a:p>
          <a:p>
            <a:pPr>
              <a:lnSpc>
                <a:spcPct val="90000"/>
              </a:lnSpc>
            </a:pPr>
            <a:r>
              <a:rPr lang="en-US" sz="2000"/>
              <a:t>Old OpenGL (still supported), two matrix stacks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GL_MODELVIEW_MATRIX, GL_PROJECTION_MATRIX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Can push and pop matrices onto stacks</a:t>
            </a:r>
          </a:p>
          <a:p>
            <a:pPr>
              <a:lnSpc>
                <a:spcPct val="90000"/>
              </a:lnSpc>
            </a:pPr>
            <a:r>
              <a:rPr lang="en-US" sz="2000"/>
              <a:t>New OpenGL: Use C++ STL templates to make stacks as needed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e.g. stack &lt;mat4&gt; modelview ; modelview.push(mat4(1.0)) ;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GLM libraries replace many deprecated commands.  Include mat4 </a:t>
            </a:r>
          </a:p>
          <a:p>
            <a:pPr>
              <a:lnSpc>
                <a:spcPct val="90000"/>
              </a:lnSpc>
            </a:pPr>
            <a:r>
              <a:rPr lang="en-US" sz="2000"/>
              <a:t>OpenGL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camera is always at the origin, pointing in the –</a:t>
            </a:r>
            <a:r>
              <a:rPr lang="en-US" sz="2000" i="1"/>
              <a:t>z</a:t>
            </a:r>
            <a:r>
              <a:rPr lang="en-US" sz="2000"/>
              <a:t> direction</a:t>
            </a:r>
          </a:p>
          <a:p>
            <a:pPr>
              <a:lnSpc>
                <a:spcPct val="90000"/>
              </a:lnSpc>
            </a:pPr>
            <a:r>
              <a:rPr lang="en-US" sz="2000"/>
              <a:t>Transformations move objects relative to the camera</a:t>
            </a:r>
          </a:p>
          <a:p>
            <a:pPr>
              <a:lnSpc>
                <a:spcPct val="90000"/>
              </a:lnSpc>
            </a:pPr>
            <a:r>
              <a:rPr lang="en-US" sz="2000"/>
              <a:t>In old OpenGL, </a:t>
            </a:r>
            <a:r>
              <a:rPr lang="en-US" sz="2000" i="1"/>
              <a:t>Matrices are column-major and right-multiply top of stack</a:t>
            </a:r>
            <a:r>
              <a:rPr lang="en-US" sz="2000"/>
              <a:t>. (Last transform in code is first actually applied).  In new GLM, it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confusing since matrices are row-order but still right-multiply (read the assignment notes and documentation).  </a:t>
            </a:r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in OpenGL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initialization code for viewing</a:t>
            </a:r>
          </a:p>
        </p:txBody>
      </p:sp>
      <p:sp>
        <p:nvSpPr>
          <p:cNvPr id="1158147" name="Text Box 3"/>
          <p:cNvSpPr txBox="1">
            <a:spLocks noChangeArrowheads="1"/>
          </p:cNvSpPr>
          <p:nvPr/>
        </p:nvSpPr>
        <p:spPr bwMode="auto">
          <a:xfrm>
            <a:off x="382588" y="1420813"/>
            <a:ext cx="8512175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#include &lt;GL/glut.h&gt;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#include &lt;stdlib.h&gt;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int mouseoldx, mouseoldy ; // For mouse motion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GLdouble eyeloc = 2.0 ; // Where to look from; initially 0 -2, 2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void init (void)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select clearing color 	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glClearColor (0.0, 0.0, 0.0, 0.0);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initialize viewing values 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glMatrixMode(GL_PROJECTION);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glLoadIdentity();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Think about this.  Why is the up vector not normalized?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glMatrixMode(GL_MODELVIEW)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glLoadIdentity()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gluLookAt(0,-eyeloc,eyeloc,0,0,0,0,1,1)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(To be cont</a:t>
            </a:r>
            <a:r>
              <a:rPr lang="ja-JP" altLang="en-US" sz="1600" b="1" i="0">
                <a:latin typeface="Courier New" charset="0"/>
                <a:cs typeface="Courier New" charset="0"/>
              </a:rPr>
              <a:t>’</a:t>
            </a:r>
            <a:r>
              <a:rPr lang="en-US" sz="1600" b="1" i="0">
                <a:latin typeface="Courier New" charset="0"/>
                <a:cs typeface="Courier New" charset="0"/>
              </a:rPr>
              <a:t>d).  Geometry and shader set up later 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5897563"/>
          </a:xfrm>
        </p:spPr>
        <p:txBody>
          <a:bodyPr/>
          <a:lstStyle/>
          <a:p>
            <a:r>
              <a:rPr lang="en-US"/>
              <a:t>Basic idea about OpenGL</a:t>
            </a:r>
          </a:p>
          <a:p>
            <a:r>
              <a:rPr lang="en-US"/>
              <a:t>Basic setup and buffers</a:t>
            </a:r>
          </a:p>
          <a:p>
            <a:r>
              <a:rPr lang="en-US"/>
              <a:t>Matrix modes</a:t>
            </a:r>
          </a:p>
          <a:p>
            <a:r>
              <a:rPr lang="en-US" i="1"/>
              <a:t>Window system interaction and callbacks</a:t>
            </a:r>
          </a:p>
          <a:p>
            <a:r>
              <a:rPr lang="en-US"/>
              <a:t>Drawing basic OpenGL primitives </a:t>
            </a:r>
          </a:p>
          <a:p>
            <a:r>
              <a:rPr lang="en-US"/>
              <a:t>Initializing Shaders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Window System Interaction</a:t>
            </a:r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part of OpenGL</a:t>
            </a:r>
          </a:p>
          <a:p>
            <a:r>
              <a:rPr lang="en-US"/>
              <a:t>Toolkits (GLUT) available</a:t>
            </a:r>
          </a:p>
          <a:p>
            <a:r>
              <a:rPr lang="en-US"/>
              <a:t>Callback functions for events</a:t>
            </a:r>
          </a:p>
          <a:p>
            <a:pPr lvl="1"/>
            <a:r>
              <a:rPr lang="en-US"/>
              <a:t>Keyboard, Mouse, etc.</a:t>
            </a:r>
          </a:p>
          <a:p>
            <a:pPr lvl="1"/>
            <a:r>
              <a:rPr lang="en-US"/>
              <a:t>Open, initialize, resize window</a:t>
            </a:r>
          </a:p>
          <a:p>
            <a:pPr lvl="1"/>
            <a:r>
              <a:rPr lang="en-US"/>
              <a:t>Similar to other systems (X, Java, etc.)</a:t>
            </a:r>
          </a:p>
          <a:p>
            <a:r>
              <a:rPr lang="en-US"/>
              <a:t>Our main func included </a:t>
            </a:r>
            <a:endParaRPr lang="en-US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</a:rPr>
              <a:t>glutDisplayFunc(display);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</a:rPr>
              <a:t>   glutReshapeFunc(reshape)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</a:rPr>
              <a:t>   glutKeyboardFunc(keyboard);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</a:rPr>
              <a:t>   glutMouseFunc(mouse) 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</a:rPr>
              <a:t>   glutMotionFunc(mousedrag) ;</a:t>
            </a:r>
          </a:p>
          <a:p>
            <a:endParaRPr lang="en-US" b="1">
              <a:solidFill>
                <a:schemeClr val="tx1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window interaction code</a:t>
            </a:r>
          </a:p>
        </p:txBody>
      </p:sp>
      <p:sp>
        <p:nvSpPr>
          <p:cNvPr id="1161219" name="Text Box 3"/>
          <p:cNvSpPr txBox="1">
            <a:spLocks noChangeArrowheads="1"/>
          </p:cNvSpPr>
          <p:nvPr/>
        </p:nvSpPr>
        <p:spPr bwMode="auto">
          <a:xfrm>
            <a:off x="382588" y="1420813"/>
            <a:ext cx="8512175" cy="547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Defines what to do when various keys are pressed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void keyboard (unsigned char key, int x, int y)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switch (key) 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case 27:  // Escape to quit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exit(0)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break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default: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break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}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}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Reshapes the window appropriately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void reshape(int w, int h)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glViewport (0, 0, (GLsizei) w, (GLsizei) h);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glMatrixMode(GL_PROJECTION);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glLoadIdentity();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gluPerspective(30.0, (GLdouble)w/(GLdouble)h, 1.0, 10.0)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}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533400"/>
            <a:ext cx="8488363" cy="685800"/>
          </a:xfrm>
        </p:spPr>
        <p:txBody>
          <a:bodyPr/>
          <a:lstStyle/>
          <a:p>
            <a:r>
              <a:rPr lang="en-US"/>
              <a:t>Mouse motion</a:t>
            </a:r>
            <a:r>
              <a:rPr lang="en-US" sz="2800"/>
              <a:t> (demo)</a:t>
            </a:r>
          </a:p>
        </p:txBody>
      </p:sp>
      <p:sp>
        <p:nvSpPr>
          <p:cNvPr id="1162243" name="Text Box 3"/>
          <p:cNvSpPr txBox="1">
            <a:spLocks noChangeArrowheads="1"/>
          </p:cNvSpPr>
          <p:nvPr/>
        </p:nvSpPr>
        <p:spPr bwMode="auto">
          <a:xfrm>
            <a:off x="382588" y="1262063"/>
            <a:ext cx="8512175" cy="595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Defines a Mouse callback to zoom in and out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This is done by modifying gluLookAt        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The actual motion is in mousedrag          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/* mouse simply sets state for mousedrag       */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void mouse(int button, int state, int x, int y)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if (button == GLUT_LEFT_BUTTON) 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if (state == GLUT_UP) 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// Do Nothing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}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else if (state == GLUT_DOWN) 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mouseoldx = x ; mouseoldy = y ; // so we can move wrt x , y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}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}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else if (button == GLUT_RIGHT_BUTTON &amp;&amp; state == GLUT_DOWN)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{ // Reset gluLookAt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eyeloc = 2.0 ;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glMatrixMode(GL_MODELVIEW)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glLoadIdentity()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gluLookAt(0,-eyeloc,eyeloc,0,0,0,0,1,1)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glutPostRedisplay()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}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}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Do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/>
              <a:t>thinking (now) about HW 2 </a:t>
            </a:r>
            <a:r>
              <a:rPr lang="en-US" i="1" dirty="0"/>
              <a:t>and</a:t>
            </a:r>
            <a:r>
              <a:rPr lang="en-US" dirty="0"/>
              <a:t> HW </a:t>
            </a:r>
            <a:r>
              <a:rPr lang="en-US" dirty="0" smtClean="0"/>
              <a:t>4.</a:t>
            </a:r>
          </a:p>
          <a:p>
            <a:r>
              <a:rPr lang="en-US" dirty="0" smtClean="0"/>
              <a:t>HW 2 (much) more difficult than HW 1  </a:t>
            </a:r>
            <a:endParaRPr lang="en-US" dirty="0"/>
          </a:p>
          <a:p>
            <a:pPr lvl="1"/>
            <a:r>
              <a:rPr lang="en-US" dirty="0" smtClean="0"/>
              <a:t>Much of it based on Thu lecture </a:t>
            </a:r>
          </a:p>
          <a:p>
            <a:pPr lvl="1"/>
            <a:r>
              <a:rPr lang="en-US" dirty="0" smtClean="0"/>
              <a:t>START EARLY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533400"/>
            <a:ext cx="8099425" cy="685800"/>
          </a:xfrm>
        </p:spPr>
        <p:txBody>
          <a:bodyPr/>
          <a:lstStyle/>
          <a:p>
            <a:r>
              <a:rPr lang="en-US"/>
              <a:t>Mouse drag</a:t>
            </a:r>
            <a:r>
              <a:rPr lang="en-US" sz="2800"/>
              <a:t> (demo)</a:t>
            </a:r>
          </a:p>
        </p:txBody>
      </p:sp>
      <p:sp>
        <p:nvSpPr>
          <p:cNvPr id="1163267" name="Text Box 3"/>
          <p:cNvSpPr txBox="1">
            <a:spLocks noChangeArrowheads="1"/>
          </p:cNvSpPr>
          <p:nvPr/>
        </p:nvSpPr>
        <p:spPr bwMode="auto">
          <a:xfrm>
            <a:off x="382588" y="1944688"/>
            <a:ext cx="8512175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void mousedrag(int x, int y) {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int yloc = y - mouseoldy  ;    // We will use the y coord to zoom in/out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eyeloc  += 0.005*yloc ;         // Where do we look from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if (eyeloc &lt; 0) eyeloc = 0.0 ;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mouseoldy = y ;</a:t>
            </a:r>
          </a:p>
          <a:p>
            <a:pPr algn="l"/>
            <a:endParaRPr lang="en-US" sz="18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/* Set the eye location */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glMatrixMode(GL_MODELVIEW) ;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glLoadIdentity() ;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gluLookAt(0,-eyeloc,eyeloc,0,0,0,0,1,1) ;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  glutPostRedisplay() ;</a:t>
            </a:r>
          </a:p>
          <a:p>
            <a:pPr algn="l"/>
            <a:r>
              <a:rPr lang="en-US" sz="1800" b="1" i="0">
                <a:latin typeface="Courier New" charset="0"/>
                <a:cs typeface="Courier New" charset="0"/>
              </a:rPr>
              <a:t>}</a:t>
            </a:r>
          </a:p>
          <a:p>
            <a:pPr algn="l"/>
            <a:endParaRPr lang="en-US" sz="1800" b="1" i="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5897563"/>
          </a:xfrm>
        </p:spPr>
        <p:txBody>
          <a:bodyPr/>
          <a:lstStyle/>
          <a:p>
            <a:r>
              <a:rPr lang="en-US"/>
              <a:t>Basic idea about OpenGL</a:t>
            </a:r>
          </a:p>
          <a:p>
            <a:r>
              <a:rPr lang="en-US"/>
              <a:t>Basic setup and buffers</a:t>
            </a:r>
          </a:p>
          <a:p>
            <a:r>
              <a:rPr lang="en-US"/>
              <a:t>Matrix modes</a:t>
            </a:r>
          </a:p>
          <a:p>
            <a:r>
              <a:rPr lang="en-US"/>
              <a:t>Window system interaction and callbacks</a:t>
            </a:r>
          </a:p>
          <a:p>
            <a:r>
              <a:rPr lang="en-US" i="1"/>
              <a:t>Drawing basic OpenGL primitives</a:t>
            </a:r>
            <a:r>
              <a:rPr lang="en-US"/>
              <a:t> </a:t>
            </a:r>
          </a:p>
          <a:p>
            <a:r>
              <a:rPr lang="en-US"/>
              <a:t>Initializing Shaders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OpenGL Primitives</a:t>
            </a:r>
          </a:p>
        </p:txBody>
      </p:sp>
      <p:sp>
        <p:nvSpPr>
          <p:cNvPr id="1165315" name="Text Box 3"/>
          <p:cNvSpPr txBox="1">
            <a:spLocks noChangeArrowheads="1"/>
          </p:cNvSpPr>
          <p:nvPr/>
        </p:nvSpPr>
        <p:spPr bwMode="auto">
          <a:xfrm>
            <a:off x="1239838" y="255428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Points</a:t>
            </a:r>
          </a:p>
        </p:txBody>
      </p:sp>
      <p:sp>
        <p:nvSpPr>
          <p:cNvPr id="1165316" name="Text Box 4"/>
          <p:cNvSpPr txBox="1">
            <a:spLocks noChangeArrowheads="1"/>
          </p:cNvSpPr>
          <p:nvPr/>
        </p:nvSpPr>
        <p:spPr bwMode="auto">
          <a:xfrm>
            <a:off x="4011613" y="2513013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Lines</a:t>
            </a:r>
          </a:p>
        </p:txBody>
      </p:sp>
      <p:sp>
        <p:nvSpPr>
          <p:cNvPr id="1165317" name="Text Box 5"/>
          <p:cNvSpPr txBox="1">
            <a:spLocks noChangeArrowheads="1"/>
          </p:cNvSpPr>
          <p:nvPr/>
        </p:nvSpPr>
        <p:spPr bwMode="auto">
          <a:xfrm>
            <a:off x="6738938" y="2589213"/>
            <a:ext cx="128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Polygon</a:t>
            </a:r>
          </a:p>
        </p:txBody>
      </p:sp>
      <p:sp>
        <p:nvSpPr>
          <p:cNvPr id="1165318" name="Text Box 6"/>
          <p:cNvSpPr txBox="1">
            <a:spLocks noChangeArrowheads="1"/>
          </p:cNvSpPr>
          <p:nvPr/>
        </p:nvSpPr>
        <p:spPr bwMode="auto">
          <a:xfrm>
            <a:off x="1036638" y="4078288"/>
            <a:ext cx="128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Triangle</a:t>
            </a:r>
          </a:p>
        </p:txBody>
      </p:sp>
      <p:sp>
        <p:nvSpPr>
          <p:cNvPr id="1165319" name="Text Box 7"/>
          <p:cNvSpPr txBox="1">
            <a:spLocks noChangeArrowheads="1"/>
          </p:cNvSpPr>
          <p:nvPr/>
        </p:nvSpPr>
        <p:spPr bwMode="auto">
          <a:xfrm>
            <a:off x="3879850" y="4002088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Quad</a:t>
            </a:r>
          </a:p>
        </p:txBody>
      </p:sp>
      <p:sp>
        <p:nvSpPr>
          <p:cNvPr id="1165320" name="Text Box 8"/>
          <p:cNvSpPr txBox="1">
            <a:spLocks noChangeArrowheads="1"/>
          </p:cNvSpPr>
          <p:nvPr/>
        </p:nvSpPr>
        <p:spPr bwMode="auto">
          <a:xfrm>
            <a:off x="6565900" y="4189413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Quad Strip</a:t>
            </a:r>
          </a:p>
        </p:txBody>
      </p:sp>
      <p:sp>
        <p:nvSpPr>
          <p:cNvPr id="1165321" name="Text Box 9"/>
          <p:cNvSpPr txBox="1">
            <a:spLocks noChangeArrowheads="1"/>
          </p:cNvSpPr>
          <p:nvPr/>
        </p:nvSpPr>
        <p:spPr bwMode="auto">
          <a:xfrm>
            <a:off x="1314450" y="5789613"/>
            <a:ext cx="199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Triangle Strip</a:t>
            </a:r>
          </a:p>
        </p:txBody>
      </p:sp>
      <p:sp>
        <p:nvSpPr>
          <p:cNvPr id="1165322" name="Text Box 10"/>
          <p:cNvSpPr txBox="1">
            <a:spLocks noChangeArrowheads="1"/>
          </p:cNvSpPr>
          <p:nvPr/>
        </p:nvSpPr>
        <p:spPr bwMode="auto">
          <a:xfrm>
            <a:off x="5335588" y="5789613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Triangle Fan</a:t>
            </a:r>
          </a:p>
        </p:txBody>
      </p:sp>
      <p:sp>
        <p:nvSpPr>
          <p:cNvPr id="1165323" name="Oval 11"/>
          <p:cNvSpPr>
            <a:spLocks noChangeArrowheads="1"/>
          </p:cNvSpPr>
          <p:nvPr/>
        </p:nvSpPr>
        <p:spPr bwMode="auto">
          <a:xfrm>
            <a:off x="990600" y="175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5324" name="Oval 12"/>
          <p:cNvSpPr>
            <a:spLocks noChangeArrowheads="1"/>
          </p:cNvSpPr>
          <p:nvPr/>
        </p:nvSpPr>
        <p:spPr bwMode="auto">
          <a:xfrm>
            <a:off x="16002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5325" name="Oval 13"/>
          <p:cNvSpPr>
            <a:spLocks noChangeArrowheads="1"/>
          </p:cNvSpPr>
          <p:nvPr/>
        </p:nvSpPr>
        <p:spPr bwMode="auto">
          <a:xfrm>
            <a:off x="1371600" y="213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5326" name="Oval 14"/>
          <p:cNvSpPr>
            <a:spLocks noChangeArrowheads="1"/>
          </p:cNvSpPr>
          <p:nvPr/>
        </p:nvSpPr>
        <p:spPr bwMode="auto">
          <a:xfrm>
            <a:off x="2133600" y="213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5327" name="Oval 15"/>
          <p:cNvSpPr>
            <a:spLocks noChangeArrowheads="1"/>
          </p:cNvSpPr>
          <p:nvPr/>
        </p:nvSpPr>
        <p:spPr bwMode="auto">
          <a:xfrm>
            <a:off x="1828800" y="2438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5328" name="Freeform 16"/>
          <p:cNvSpPr>
            <a:spLocks/>
          </p:cNvSpPr>
          <p:nvPr/>
        </p:nvSpPr>
        <p:spPr bwMode="auto">
          <a:xfrm>
            <a:off x="3581400" y="1676400"/>
            <a:ext cx="1600200" cy="762000"/>
          </a:xfrm>
          <a:custGeom>
            <a:avLst/>
            <a:gdLst>
              <a:gd name="T0" fmla="*/ 0 w 1008"/>
              <a:gd name="T1" fmla="*/ 432 h 480"/>
              <a:gd name="T2" fmla="*/ 432 w 1008"/>
              <a:gd name="T3" fmla="*/ 0 h 480"/>
              <a:gd name="T4" fmla="*/ 672 w 1008"/>
              <a:gd name="T5" fmla="*/ 480 h 480"/>
              <a:gd name="T6" fmla="*/ 1008 w 1008"/>
              <a:gd name="T7" fmla="*/ 4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480">
                <a:moveTo>
                  <a:pt x="0" y="432"/>
                </a:moveTo>
                <a:lnTo>
                  <a:pt x="432" y="0"/>
                </a:lnTo>
                <a:lnTo>
                  <a:pt x="672" y="480"/>
                </a:lnTo>
                <a:lnTo>
                  <a:pt x="1008" y="4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29" name="Freeform 17"/>
          <p:cNvSpPr>
            <a:spLocks/>
          </p:cNvSpPr>
          <p:nvPr/>
        </p:nvSpPr>
        <p:spPr bwMode="invGray">
          <a:xfrm>
            <a:off x="6324600" y="1600200"/>
            <a:ext cx="2209800" cy="914400"/>
          </a:xfrm>
          <a:custGeom>
            <a:avLst/>
            <a:gdLst>
              <a:gd name="T0" fmla="*/ 0 w 1392"/>
              <a:gd name="T1" fmla="*/ 336 h 576"/>
              <a:gd name="T2" fmla="*/ 432 w 1392"/>
              <a:gd name="T3" fmla="*/ 0 h 576"/>
              <a:gd name="T4" fmla="*/ 1392 w 1392"/>
              <a:gd name="T5" fmla="*/ 240 h 576"/>
              <a:gd name="T6" fmla="*/ 1248 w 1392"/>
              <a:gd name="T7" fmla="*/ 576 h 576"/>
              <a:gd name="T8" fmla="*/ 528 w 1392"/>
              <a:gd name="T9" fmla="*/ 528 h 576"/>
              <a:gd name="T10" fmla="*/ 0 w 1392"/>
              <a:gd name="T11" fmla="*/ 33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92" h="576">
                <a:moveTo>
                  <a:pt x="0" y="336"/>
                </a:moveTo>
                <a:lnTo>
                  <a:pt x="432" y="0"/>
                </a:lnTo>
                <a:lnTo>
                  <a:pt x="1392" y="240"/>
                </a:lnTo>
                <a:lnTo>
                  <a:pt x="1248" y="576"/>
                </a:lnTo>
                <a:lnTo>
                  <a:pt x="528" y="528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30" name="Freeform 18"/>
          <p:cNvSpPr>
            <a:spLocks/>
          </p:cNvSpPr>
          <p:nvPr/>
        </p:nvSpPr>
        <p:spPr bwMode="invGray">
          <a:xfrm>
            <a:off x="1295400" y="3200400"/>
            <a:ext cx="762000" cy="838200"/>
          </a:xfrm>
          <a:custGeom>
            <a:avLst/>
            <a:gdLst>
              <a:gd name="T0" fmla="*/ 0 w 480"/>
              <a:gd name="T1" fmla="*/ 480 h 528"/>
              <a:gd name="T2" fmla="*/ 384 w 480"/>
              <a:gd name="T3" fmla="*/ 0 h 528"/>
              <a:gd name="T4" fmla="*/ 480 w 480"/>
              <a:gd name="T5" fmla="*/ 528 h 528"/>
              <a:gd name="T6" fmla="*/ 0 w 480"/>
              <a:gd name="T7" fmla="*/ 48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528">
                <a:moveTo>
                  <a:pt x="0" y="480"/>
                </a:moveTo>
                <a:lnTo>
                  <a:pt x="384" y="0"/>
                </a:lnTo>
                <a:lnTo>
                  <a:pt x="480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31" name="Freeform 19"/>
          <p:cNvSpPr>
            <a:spLocks/>
          </p:cNvSpPr>
          <p:nvPr/>
        </p:nvSpPr>
        <p:spPr bwMode="invGray">
          <a:xfrm>
            <a:off x="3810000" y="3276600"/>
            <a:ext cx="1219200" cy="685800"/>
          </a:xfrm>
          <a:custGeom>
            <a:avLst/>
            <a:gdLst>
              <a:gd name="T0" fmla="*/ 0 w 768"/>
              <a:gd name="T1" fmla="*/ 0 h 432"/>
              <a:gd name="T2" fmla="*/ 192 w 768"/>
              <a:gd name="T3" fmla="*/ 384 h 432"/>
              <a:gd name="T4" fmla="*/ 768 w 768"/>
              <a:gd name="T5" fmla="*/ 432 h 432"/>
              <a:gd name="T6" fmla="*/ 768 w 768"/>
              <a:gd name="T7" fmla="*/ 48 h 432"/>
              <a:gd name="T8" fmla="*/ 0 w 768"/>
              <a:gd name="T9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8" h="432">
                <a:moveTo>
                  <a:pt x="0" y="0"/>
                </a:moveTo>
                <a:lnTo>
                  <a:pt x="192" y="384"/>
                </a:lnTo>
                <a:lnTo>
                  <a:pt x="768" y="432"/>
                </a:lnTo>
                <a:lnTo>
                  <a:pt x="768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5332" name="Group 20"/>
          <p:cNvGrpSpPr>
            <a:grpSpLocks/>
          </p:cNvGrpSpPr>
          <p:nvPr/>
        </p:nvGrpSpPr>
        <p:grpSpPr bwMode="auto">
          <a:xfrm>
            <a:off x="6172200" y="3276600"/>
            <a:ext cx="2209800" cy="914400"/>
            <a:chOff x="4080" y="2016"/>
            <a:chExt cx="1392" cy="576"/>
          </a:xfrm>
        </p:grpSpPr>
        <p:sp>
          <p:nvSpPr>
            <p:cNvPr id="1165333" name="Freeform 21"/>
            <p:cNvSpPr>
              <a:spLocks/>
            </p:cNvSpPr>
            <p:nvPr/>
          </p:nvSpPr>
          <p:spPr bwMode="invGray">
            <a:xfrm>
              <a:off x="4080" y="2016"/>
              <a:ext cx="384" cy="432"/>
            </a:xfrm>
            <a:custGeom>
              <a:avLst/>
              <a:gdLst>
                <a:gd name="T0" fmla="*/ 0 w 384"/>
                <a:gd name="T1" fmla="*/ 0 h 432"/>
                <a:gd name="T2" fmla="*/ 48 w 384"/>
                <a:gd name="T3" fmla="*/ 432 h 432"/>
                <a:gd name="T4" fmla="*/ 384 w 384"/>
                <a:gd name="T5" fmla="*/ 432 h 432"/>
                <a:gd name="T6" fmla="*/ 192 w 384"/>
                <a:gd name="T7" fmla="*/ 48 h 432"/>
                <a:gd name="T8" fmla="*/ 0 w 384"/>
                <a:gd name="T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432">
                  <a:moveTo>
                    <a:pt x="0" y="0"/>
                  </a:moveTo>
                  <a:lnTo>
                    <a:pt x="48" y="432"/>
                  </a:lnTo>
                  <a:lnTo>
                    <a:pt x="384" y="432"/>
                  </a:lnTo>
                  <a:lnTo>
                    <a:pt x="192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334" name="Freeform 22"/>
            <p:cNvSpPr>
              <a:spLocks/>
            </p:cNvSpPr>
            <p:nvPr/>
          </p:nvSpPr>
          <p:spPr bwMode="invGray">
            <a:xfrm>
              <a:off x="4272" y="2064"/>
              <a:ext cx="432" cy="384"/>
            </a:xfrm>
            <a:custGeom>
              <a:avLst/>
              <a:gdLst>
                <a:gd name="T0" fmla="*/ 0 w 432"/>
                <a:gd name="T1" fmla="*/ 0 h 384"/>
                <a:gd name="T2" fmla="*/ 192 w 432"/>
                <a:gd name="T3" fmla="*/ 384 h 384"/>
                <a:gd name="T4" fmla="*/ 384 w 432"/>
                <a:gd name="T5" fmla="*/ 336 h 384"/>
                <a:gd name="T6" fmla="*/ 432 w 432"/>
                <a:gd name="T7" fmla="*/ 0 h 384"/>
                <a:gd name="T8" fmla="*/ 0 w 432"/>
                <a:gd name="T9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384">
                  <a:moveTo>
                    <a:pt x="0" y="0"/>
                  </a:moveTo>
                  <a:lnTo>
                    <a:pt x="192" y="384"/>
                  </a:lnTo>
                  <a:lnTo>
                    <a:pt x="384" y="336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335" name="Freeform 23"/>
            <p:cNvSpPr>
              <a:spLocks/>
            </p:cNvSpPr>
            <p:nvPr/>
          </p:nvSpPr>
          <p:spPr bwMode="invGray">
            <a:xfrm>
              <a:off x="4656" y="2064"/>
              <a:ext cx="192" cy="336"/>
            </a:xfrm>
            <a:custGeom>
              <a:avLst/>
              <a:gdLst>
                <a:gd name="T0" fmla="*/ 0 w 192"/>
                <a:gd name="T1" fmla="*/ 336 h 336"/>
                <a:gd name="T2" fmla="*/ 48 w 192"/>
                <a:gd name="T3" fmla="*/ 0 h 336"/>
                <a:gd name="T4" fmla="*/ 192 w 192"/>
                <a:gd name="T5" fmla="*/ 96 h 336"/>
                <a:gd name="T6" fmla="*/ 192 w 192"/>
                <a:gd name="T7" fmla="*/ 288 h 336"/>
                <a:gd name="T8" fmla="*/ 0 w 192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336">
                  <a:moveTo>
                    <a:pt x="0" y="336"/>
                  </a:moveTo>
                  <a:lnTo>
                    <a:pt x="48" y="0"/>
                  </a:lnTo>
                  <a:lnTo>
                    <a:pt x="192" y="96"/>
                  </a:lnTo>
                  <a:lnTo>
                    <a:pt x="192" y="288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336" name="Freeform 24"/>
            <p:cNvSpPr>
              <a:spLocks/>
            </p:cNvSpPr>
            <p:nvPr/>
          </p:nvSpPr>
          <p:spPr bwMode="invGray">
            <a:xfrm>
              <a:off x="4848" y="2064"/>
              <a:ext cx="336" cy="528"/>
            </a:xfrm>
            <a:custGeom>
              <a:avLst/>
              <a:gdLst>
                <a:gd name="T0" fmla="*/ 0 w 336"/>
                <a:gd name="T1" fmla="*/ 96 h 528"/>
                <a:gd name="T2" fmla="*/ 0 w 336"/>
                <a:gd name="T3" fmla="*/ 288 h 528"/>
                <a:gd name="T4" fmla="*/ 288 w 336"/>
                <a:gd name="T5" fmla="*/ 528 h 528"/>
                <a:gd name="T6" fmla="*/ 336 w 336"/>
                <a:gd name="T7" fmla="*/ 0 h 528"/>
                <a:gd name="T8" fmla="*/ 0 w 336"/>
                <a:gd name="T9" fmla="*/ 96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528">
                  <a:moveTo>
                    <a:pt x="0" y="96"/>
                  </a:moveTo>
                  <a:lnTo>
                    <a:pt x="0" y="288"/>
                  </a:lnTo>
                  <a:lnTo>
                    <a:pt x="288" y="528"/>
                  </a:lnTo>
                  <a:lnTo>
                    <a:pt x="336" y="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337" name="Freeform 25"/>
            <p:cNvSpPr>
              <a:spLocks/>
            </p:cNvSpPr>
            <p:nvPr/>
          </p:nvSpPr>
          <p:spPr bwMode="invGray">
            <a:xfrm>
              <a:off x="5136" y="2064"/>
              <a:ext cx="336" cy="528"/>
            </a:xfrm>
            <a:custGeom>
              <a:avLst/>
              <a:gdLst>
                <a:gd name="T0" fmla="*/ 0 w 336"/>
                <a:gd name="T1" fmla="*/ 528 h 528"/>
                <a:gd name="T2" fmla="*/ 48 w 336"/>
                <a:gd name="T3" fmla="*/ 0 h 528"/>
                <a:gd name="T4" fmla="*/ 288 w 336"/>
                <a:gd name="T5" fmla="*/ 0 h 528"/>
                <a:gd name="T6" fmla="*/ 336 w 336"/>
                <a:gd name="T7" fmla="*/ 336 h 528"/>
                <a:gd name="T8" fmla="*/ 0 w 336"/>
                <a:gd name="T9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528">
                  <a:moveTo>
                    <a:pt x="0" y="528"/>
                  </a:moveTo>
                  <a:lnTo>
                    <a:pt x="48" y="0"/>
                  </a:lnTo>
                  <a:lnTo>
                    <a:pt x="288" y="0"/>
                  </a:lnTo>
                  <a:lnTo>
                    <a:pt x="336" y="336"/>
                  </a:lnTo>
                  <a:lnTo>
                    <a:pt x="0" y="528"/>
                  </a:lnTo>
                  <a:close/>
                </a:path>
              </a:pathLst>
            </a:cu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5338" name="Freeform 26"/>
          <p:cNvSpPr>
            <a:spLocks/>
          </p:cNvSpPr>
          <p:nvPr/>
        </p:nvSpPr>
        <p:spPr bwMode="invGray">
          <a:xfrm>
            <a:off x="1143000" y="5029200"/>
            <a:ext cx="533400" cy="609600"/>
          </a:xfrm>
          <a:custGeom>
            <a:avLst/>
            <a:gdLst>
              <a:gd name="T0" fmla="*/ 0 w 336"/>
              <a:gd name="T1" fmla="*/ 384 h 384"/>
              <a:gd name="T2" fmla="*/ 288 w 336"/>
              <a:gd name="T3" fmla="*/ 0 h 384"/>
              <a:gd name="T4" fmla="*/ 336 w 336"/>
              <a:gd name="T5" fmla="*/ 288 h 384"/>
              <a:gd name="T6" fmla="*/ 0 w 336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384">
                <a:moveTo>
                  <a:pt x="0" y="384"/>
                </a:moveTo>
                <a:lnTo>
                  <a:pt x="288" y="0"/>
                </a:lnTo>
                <a:lnTo>
                  <a:pt x="336" y="288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39" name="Freeform 27"/>
          <p:cNvSpPr>
            <a:spLocks/>
          </p:cNvSpPr>
          <p:nvPr/>
        </p:nvSpPr>
        <p:spPr bwMode="invGray">
          <a:xfrm>
            <a:off x="1600200" y="5029200"/>
            <a:ext cx="533400" cy="685800"/>
          </a:xfrm>
          <a:custGeom>
            <a:avLst/>
            <a:gdLst>
              <a:gd name="T0" fmla="*/ 0 w 336"/>
              <a:gd name="T1" fmla="*/ 0 h 432"/>
              <a:gd name="T2" fmla="*/ 48 w 336"/>
              <a:gd name="T3" fmla="*/ 288 h 432"/>
              <a:gd name="T4" fmla="*/ 336 w 336"/>
              <a:gd name="T5" fmla="*/ 432 h 432"/>
              <a:gd name="T6" fmla="*/ 0 w 336"/>
              <a:gd name="T7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432">
                <a:moveTo>
                  <a:pt x="0" y="0"/>
                </a:moveTo>
                <a:lnTo>
                  <a:pt x="48" y="288"/>
                </a:lnTo>
                <a:lnTo>
                  <a:pt x="336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0" name="Freeform 28"/>
          <p:cNvSpPr>
            <a:spLocks/>
          </p:cNvSpPr>
          <p:nvPr/>
        </p:nvSpPr>
        <p:spPr bwMode="invGray">
          <a:xfrm>
            <a:off x="1600200" y="5029200"/>
            <a:ext cx="914400" cy="685800"/>
          </a:xfrm>
          <a:custGeom>
            <a:avLst/>
            <a:gdLst>
              <a:gd name="T0" fmla="*/ 0 w 576"/>
              <a:gd name="T1" fmla="*/ 0 h 432"/>
              <a:gd name="T2" fmla="*/ 336 w 576"/>
              <a:gd name="T3" fmla="*/ 432 h 432"/>
              <a:gd name="T4" fmla="*/ 576 w 576"/>
              <a:gd name="T5" fmla="*/ 192 h 432"/>
              <a:gd name="T6" fmla="*/ 0 w 576"/>
              <a:gd name="T7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32">
                <a:moveTo>
                  <a:pt x="0" y="0"/>
                </a:moveTo>
                <a:lnTo>
                  <a:pt x="336" y="432"/>
                </a:lnTo>
                <a:lnTo>
                  <a:pt x="576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1" name="Freeform 29"/>
          <p:cNvSpPr>
            <a:spLocks/>
          </p:cNvSpPr>
          <p:nvPr/>
        </p:nvSpPr>
        <p:spPr bwMode="invGray">
          <a:xfrm>
            <a:off x="2133600" y="5334000"/>
            <a:ext cx="762000" cy="381000"/>
          </a:xfrm>
          <a:custGeom>
            <a:avLst/>
            <a:gdLst>
              <a:gd name="T0" fmla="*/ 0 w 480"/>
              <a:gd name="T1" fmla="*/ 240 h 240"/>
              <a:gd name="T2" fmla="*/ 240 w 480"/>
              <a:gd name="T3" fmla="*/ 0 h 240"/>
              <a:gd name="T4" fmla="*/ 480 w 480"/>
              <a:gd name="T5" fmla="*/ 192 h 240"/>
              <a:gd name="T6" fmla="*/ 0 w 48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240">
                <a:moveTo>
                  <a:pt x="0" y="240"/>
                </a:moveTo>
                <a:lnTo>
                  <a:pt x="240" y="0"/>
                </a:lnTo>
                <a:lnTo>
                  <a:pt x="480" y="192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2" name="Freeform 30"/>
          <p:cNvSpPr>
            <a:spLocks/>
          </p:cNvSpPr>
          <p:nvPr/>
        </p:nvSpPr>
        <p:spPr bwMode="invGray">
          <a:xfrm>
            <a:off x="2514600" y="5334000"/>
            <a:ext cx="1219200" cy="304800"/>
          </a:xfrm>
          <a:custGeom>
            <a:avLst/>
            <a:gdLst>
              <a:gd name="T0" fmla="*/ 0 w 768"/>
              <a:gd name="T1" fmla="*/ 0 h 192"/>
              <a:gd name="T2" fmla="*/ 768 w 768"/>
              <a:gd name="T3" fmla="*/ 48 h 192"/>
              <a:gd name="T4" fmla="*/ 240 w 768"/>
              <a:gd name="T5" fmla="*/ 192 h 192"/>
              <a:gd name="T6" fmla="*/ 0 w 768"/>
              <a:gd name="T7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192">
                <a:moveTo>
                  <a:pt x="0" y="0"/>
                </a:moveTo>
                <a:lnTo>
                  <a:pt x="768" y="48"/>
                </a:lnTo>
                <a:lnTo>
                  <a:pt x="240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3" name="Freeform 31"/>
          <p:cNvSpPr>
            <a:spLocks/>
          </p:cNvSpPr>
          <p:nvPr/>
        </p:nvSpPr>
        <p:spPr bwMode="invGray">
          <a:xfrm>
            <a:off x="5135563" y="5064125"/>
            <a:ext cx="990600" cy="685800"/>
          </a:xfrm>
          <a:custGeom>
            <a:avLst/>
            <a:gdLst>
              <a:gd name="T0" fmla="*/ 624 w 624"/>
              <a:gd name="T1" fmla="*/ 432 h 432"/>
              <a:gd name="T2" fmla="*/ 0 w 624"/>
              <a:gd name="T3" fmla="*/ 96 h 432"/>
              <a:gd name="T4" fmla="*/ 288 w 624"/>
              <a:gd name="T5" fmla="*/ 0 h 432"/>
              <a:gd name="T6" fmla="*/ 624 w 624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432">
                <a:moveTo>
                  <a:pt x="624" y="432"/>
                </a:moveTo>
                <a:lnTo>
                  <a:pt x="0" y="96"/>
                </a:lnTo>
                <a:lnTo>
                  <a:pt x="288" y="0"/>
                </a:lnTo>
                <a:lnTo>
                  <a:pt x="624" y="432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4" name="Freeform 32"/>
          <p:cNvSpPr>
            <a:spLocks/>
          </p:cNvSpPr>
          <p:nvPr/>
        </p:nvSpPr>
        <p:spPr bwMode="invGray">
          <a:xfrm>
            <a:off x="5592763" y="5064125"/>
            <a:ext cx="533400" cy="685800"/>
          </a:xfrm>
          <a:custGeom>
            <a:avLst/>
            <a:gdLst>
              <a:gd name="T0" fmla="*/ 336 w 336"/>
              <a:gd name="T1" fmla="*/ 432 h 432"/>
              <a:gd name="T2" fmla="*/ 0 w 336"/>
              <a:gd name="T3" fmla="*/ 0 h 432"/>
              <a:gd name="T4" fmla="*/ 336 w 336"/>
              <a:gd name="T5" fmla="*/ 0 h 432"/>
              <a:gd name="T6" fmla="*/ 336 w 33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432">
                <a:moveTo>
                  <a:pt x="336" y="432"/>
                </a:moveTo>
                <a:lnTo>
                  <a:pt x="0" y="0"/>
                </a:lnTo>
                <a:lnTo>
                  <a:pt x="336" y="0"/>
                </a:lnTo>
                <a:lnTo>
                  <a:pt x="336" y="432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5" name="Freeform 33"/>
          <p:cNvSpPr>
            <a:spLocks/>
          </p:cNvSpPr>
          <p:nvPr/>
        </p:nvSpPr>
        <p:spPr bwMode="invGray">
          <a:xfrm>
            <a:off x="6126163" y="5064125"/>
            <a:ext cx="457200" cy="685800"/>
          </a:xfrm>
          <a:custGeom>
            <a:avLst/>
            <a:gdLst>
              <a:gd name="T0" fmla="*/ 0 w 288"/>
              <a:gd name="T1" fmla="*/ 432 h 432"/>
              <a:gd name="T2" fmla="*/ 0 w 288"/>
              <a:gd name="T3" fmla="*/ 0 h 432"/>
              <a:gd name="T4" fmla="*/ 288 w 288"/>
              <a:gd name="T5" fmla="*/ 96 h 432"/>
              <a:gd name="T6" fmla="*/ 0 w 288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432">
                <a:moveTo>
                  <a:pt x="0" y="432"/>
                </a:moveTo>
                <a:lnTo>
                  <a:pt x="0" y="0"/>
                </a:lnTo>
                <a:lnTo>
                  <a:pt x="288" y="96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6" name="Freeform 34"/>
          <p:cNvSpPr>
            <a:spLocks/>
          </p:cNvSpPr>
          <p:nvPr/>
        </p:nvSpPr>
        <p:spPr bwMode="invGray">
          <a:xfrm>
            <a:off x="6126163" y="5140325"/>
            <a:ext cx="838200" cy="609600"/>
          </a:xfrm>
          <a:custGeom>
            <a:avLst/>
            <a:gdLst>
              <a:gd name="T0" fmla="*/ 0 w 528"/>
              <a:gd name="T1" fmla="*/ 384 h 384"/>
              <a:gd name="T2" fmla="*/ 288 w 528"/>
              <a:gd name="T3" fmla="*/ 48 h 384"/>
              <a:gd name="T4" fmla="*/ 528 w 528"/>
              <a:gd name="T5" fmla="*/ 0 h 384"/>
              <a:gd name="T6" fmla="*/ 0 w 528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8" h="384">
                <a:moveTo>
                  <a:pt x="0" y="384"/>
                </a:moveTo>
                <a:lnTo>
                  <a:pt x="288" y="48"/>
                </a:lnTo>
                <a:lnTo>
                  <a:pt x="528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5347" name="Freeform 35"/>
          <p:cNvSpPr>
            <a:spLocks/>
          </p:cNvSpPr>
          <p:nvPr/>
        </p:nvSpPr>
        <p:spPr bwMode="invGray">
          <a:xfrm>
            <a:off x="6126163" y="5140325"/>
            <a:ext cx="1143000" cy="609600"/>
          </a:xfrm>
          <a:custGeom>
            <a:avLst/>
            <a:gdLst>
              <a:gd name="T0" fmla="*/ 0 w 720"/>
              <a:gd name="T1" fmla="*/ 384 h 384"/>
              <a:gd name="T2" fmla="*/ 528 w 720"/>
              <a:gd name="T3" fmla="*/ 0 h 384"/>
              <a:gd name="T4" fmla="*/ 720 w 720"/>
              <a:gd name="T5" fmla="*/ 288 h 384"/>
              <a:gd name="T6" fmla="*/ 0 w 720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384">
                <a:moveTo>
                  <a:pt x="0" y="384"/>
                </a:moveTo>
                <a:lnTo>
                  <a:pt x="528" y="0"/>
                </a:lnTo>
                <a:lnTo>
                  <a:pt x="720" y="288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Geometry </a:t>
            </a:r>
          </a:p>
        </p:txBody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505825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Points (GL_POINTS)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/>
              <a:t>Stored in Homogeneous coordinates</a:t>
            </a:r>
          </a:p>
          <a:p>
            <a:pPr>
              <a:lnSpc>
                <a:spcPct val="90000"/>
              </a:lnSpc>
            </a:pPr>
            <a:r>
              <a:rPr lang="en-US" sz="2400"/>
              <a:t>Line segments (GL_LINES)</a:t>
            </a:r>
          </a:p>
          <a:p>
            <a:pPr>
              <a:lnSpc>
                <a:spcPct val="90000"/>
              </a:lnSpc>
            </a:pPr>
            <a:r>
              <a:rPr lang="en-US" sz="2400"/>
              <a:t>Polygons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Simple, convex (take your chances with concave)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Tessellate, GLU for complex shapes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Rectangles:  glRect</a:t>
            </a:r>
          </a:p>
          <a:p>
            <a:pPr>
              <a:lnSpc>
                <a:spcPct val="90000"/>
              </a:lnSpc>
            </a:pPr>
            <a:r>
              <a:rPr lang="en-US" sz="2400"/>
              <a:t>Special cases (strips, loops, triangles, fans, quads)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More complex primitives (GLUT): Sphere, teapot, cube,…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GLUT 3D Primitives</a:t>
            </a:r>
          </a:p>
        </p:txBody>
      </p:sp>
      <p:sp>
        <p:nvSpPr>
          <p:cNvPr id="1166339" name="Text Box 3"/>
          <p:cNvSpPr txBox="1">
            <a:spLocks noChangeArrowheads="1"/>
          </p:cNvSpPr>
          <p:nvPr/>
        </p:nvSpPr>
        <p:spPr bwMode="auto">
          <a:xfrm>
            <a:off x="1447800" y="3657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/>
              <a:t>Cube</a:t>
            </a:r>
          </a:p>
        </p:txBody>
      </p:sp>
      <p:sp>
        <p:nvSpPr>
          <p:cNvPr id="1166340" name="Text Box 4"/>
          <p:cNvSpPr txBox="1">
            <a:spLocks noChangeArrowheads="1"/>
          </p:cNvSpPr>
          <p:nvPr/>
        </p:nvSpPr>
        <p:spPr bwMode="auto">
          <a:xfrm>
            <a:off x="6629400" y="35052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/>
              <a:t>Sphere</a:t>
            </a:r>
          </a:p>
        </p:txBody>
      </p:sp>
      <p:sp>
        <p:nvSpPr>
          <p:cNvPr id="1166341" name="Text Box 5"/>
          <p:cNvSpPr txBox="1">
            <a:spLocks noChangeArrowheads="1"/>
          </p:cNvSpPr>
          <p:nvPr/>
        </p:nvSpPr>
        <p:spPr bwMode="auto">
          <a:xfrm>
            <a:off x="4038600" y="5943600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/>
              <a:t>Teapot</a:t>
            </a:r>
          </a:p>
        </p:txBody>
      </p:sp>
      <p:pic>
        <p:nvPicPr>
          <p:cNvPr id="1166342" name="Picture 6" descr="cub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"/>
          <a:stretch>
            <a:fillRect/>
          </a:stretch>
        </p:blipFill>
        <p:spPr bwMode="auto">
          <a:xfrm>
            <a:off x="609600" y="1371600"/>
            <a:ext cx="2613025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343" name="Picture 7" descr="sphe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143000"/>
            <a:ext cx="2689225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344" name="Picture 8" descr="teapo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689225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OpenGL: Drawing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3" y="1327150"/>
            <a:ext cx="8575675" cy="5897563"/>
          </a:xfrm>
        </p:spPr>
        <p:txBody>
          <a:bodyPr/>
          <a:lstStyle/>
          <a:p>
            <a:r>
              <a:rPr lang="en-US"/>
              <a:t>Enclose vertices between glBegin() … glEnd() pair</a:t>
            </a:r>
          </a:p>
          <a:p>
            <a:pPr lvl="1"/>
            <a:r>
              <a:rPr lang="en-US"/>
              <a:t>Can include normal C code and attributes like the colors</a:t>
            </a:r>
          </a:p>
          <a:p>
            <a:pPr lvl="1"/>
            <a:r>
              <a:rPr lang="en-US"/>
              <a:t> Inside are commands like glVertex3f, glColor3f</a:t>
            </a:r>
          </a:p>
          <a:p>
            <a:pPr lvl="1"/>
            <a:r>
              <a:rPr lang="en-US"/>
              <a:t>Attributes must be set </a:t>
            </a:r>
            <a:r>
              <a:rPr lang="en-US" b="1" i="1"/>
              <a:t>before</a:t>
            </a:r>
            <a:r>
              <a:rPr lang="en-US"/>
              <a:t> the vertex</a:t>
            </a:r>
          </a:p>
          <a:p>
            <a:r>
              <a:rPr lang="en-US"/>
              <a:t>Assembly line (pass vertices, transform, shade)</a:t>
            </a:r>
          </a:p>
          <a:p>
            <a:pPr lvl="1"/>
            <a:r>
              <a:rPr lang="en-US"/>
              <a:t>These are vertex, fragment shaders on current GPUs</a:t>
            </a:r>
          </a:p>
          <a:p>
            <a:pPr lvl="1"/>
            <a:r>
              <a:rPr lang="en-US" i="1"/>
              <a:t>Immediate Mode</a:t>
            </a:r>
            <a:r>
              <a:rPr lang="en-US"/>
              <a:t>: Sent to server and drawn</a:t>
            </a:r>
          </a:p>
          <a:p>
            <a:r>
              <a:rPr lang="en-US"/>
              <a:t>Client-Server model (client generates vertices, server draws) even if on same machine</a:t>
            </a:r>
          </a:p>
          <a:p>
            <a:pPr lvl="1"/>
            <a:r>
              <a:rPr lang="en-US"/>
              <a:t>glFlush() forces client to send network packet</a:t>
            </a:r>
          </a:p>
          <a:p>
            <a:pPr lvl="1"/>
            <a:r>
              <a:rPr lang="en-US"/>
              <a:t>glFinish() waits for ack, sparingly use synchronization</a:t>
            </a:r>
          </a:p>
          <a:p>
            <a:r>
              <a:rPr lang="en-US"/>
              <a:t>New OpenGL: </a:t>
            </a:r>
            <a:r>
              <a:rPr lang="en-US" b="1"/>
              <a:t>Vertex Buffer Objects</a:t>
            </a:r>
            <a:r>
              <a:rPr lang="en-US"/>
              <a:t> (next)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OpenGL: Specifying Geometry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" y="1527175"/>
            <a:ext cx="8980488" cy="5029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 err="1"/>
              <a:t>glBegin</a:t>
            </a:r>
            <a:r>
              <a:rPr lang="en-US" sz="2400" dirty="0"/>
              <a:t>(GL_POLYGON) ; // Chapter 2 but I do Counter Clock W</a:t>
            </a:r>
          </a:p>
          <a:p>
            <a:pPr lvl="1"/>
            <a:r>
              <a:rPr lang="en-US" sz="2000" dirty="0"/>
              <a:t>glVertex2f (4.0, 0.0) ;</a:t>
            </a:r>
          </a:p>
          <a:p>
            <a:pPr lvl="1"/>
            <a:r>
              <a:rPr lang="en-US" sz="2000" dirty="0"/>
              <a:t>glVertex2f (6.0, 1.5) ; </a:t>
            </a:r>
          </a:p>
          <a:p>
            <a:pPr lvl="1"/>
            <a:r>
              <a:rPr lang="en-US" sz="2000" dirty="0"/>
              <a:t>glVertex2f (4.0, 3.0) ;</a:t>
            </a:r>
          </a:p>
          <a:p>
            <a:pPr lvl="1"/>
            <a:r>
              <a:rPr lang="en-US" sz="2000" dirty="0"/>
              <a:t>glVertex2f (0.0, 3.0) ;</a:t>
            </a:r>
          </a:p>
          <a:p>
            <a:pPr lvl="1"/>
            <a:r>
              <a:rPr lang="en-US" sz="2000" dirty="0"/>
              <a:t>glVertex2f (0.0, 0.0) ;</a:t>
            </a:r>
          </a:p>
          <a:p>
            <a:pPr lvl="1"/>
            <a:r>
              <a:rPr lang="en-US" sz="2000" dirty="0"/>
              <a:t>// </a:t>
            </a:r>
            <a:r>
              <a:rPr lang="en-US" sz="2000" dirty="0" err="1"/>
              <a:t>glColor</a:t>
            </a:r>
            <a:r>
              <a:rPr lang="en-US" sz="2000" dirty="0"/>
              <a:t>, </a:t>
            </a:r>
            <a:r>
              <a:rPr lang="en-US" sz="2000" dirty="0" err="1"/>
              <a:t>glIndex</a:t>
            </a:r>
            <a:r>
              <a:rPr lang="en-US" sz="2000" dirty="0"/>
              <a:t>, </a:t>
            </a:r>
            <a:r>
              <a:rPr lang="en-US" sz="2000" dirty="0" err="1"/>
              <a:t>glNormal</a:t>
            </a:r>
            <a:r>
              <a:rPr lang="en-US" sz="2000" dirty="0"/>
              <a:t>, </a:t>
            </a:r>
            <a:r>
              <a:rPr lang="en-US" sz="2000" dirty="0" err="1"/>
              <a:t>glTexCoord</a:t>
            </a:r>
            <a:r>
              <a:rPr lang="en-US" sz="2000" dirty="0"/>
              <a:t>, … (</a:t>
            </a:r>
            <a:r>
              <a:rPr lang="en-US" sz="2000" dirty="0" err="1"/>
              <a:t>pp</a:t>
            </a:r>
            <a:r>
              <a:rPr lang="en-US" sz="2000" dirty="0"/>
              <a:t> 51,52)</a:t>
            </a:r>
          </a:p>
          <a:p>
            <a:pPr lvl="1"/>
            <a:r>
              <a:rPr lang="en-US" sz="2000" dirty="0"/>
              <a:t>// </a:t>
            </a:r>
            <a:r>
              <a:rPr lang="en-US" sz="2000" dirty="0" err="1"/>
              <a:t>glMaterial</a:t>
            </a:r>
            <a:r>
              <a:rPr lang="en-US" sz="2000" dirty="0"/>
              <a:t>, </a:t>
            </a:r>
            <a:r>
              <a:rPr lang="en-US" sz="2000" dirty="0" err="1"/>
              <a:t>glArrayElement</a:t>
            </a:r>
            <a:r>
              <a:rPr lang="en-US" sz="2000" dirty="0"/>
              <a:t>, </a:t>
            </a:r>
            <a:r>
              <a:rPr lang="en-US" sz="2000" dirty="0" err="1"/>
              <a:t>glEvalCoord</a:t>
            </a:r>
            <a:r>
              <a:rPr lang="en-US" sz="2000" dirty="0"/>
              <a:t>, … (</a:t>
            </a:r>
            <a:r>
              <a:rPr lang="en-US" sz="2000" dirty="0" err="1"/>
              <a:t>pp</a:t>
            </a:r>
            <a:r>
              <a:rPr lang="en-US" sz="2000" dirty="0"/>
              <a:t> 51,52)</a:t>
            </a:r>
          </a:p>
          <a:p>
            <a:pPr lvl="1"/>
            <a:r>
              <a:rPr lang="en-US" sz="2000" dirty="0"/>
              <a:t>// Other GL commands invalid between begin and end</a:t>
            </a:r>
          </a:p>
          <a:p>
            <a:pPr lvl="1"/>
            <a:r>
              <a:rPr lang="en-US" sz="2000" dirty="0"/>
              <a:t>// Can write normal C code…</a:t>
            </a:r>
          </a:p>
          <a:p>
            <a:pPr>
              <a:buFont typeface="Wingdings" charset="0"/>
              <a:buNone/>
            </a:pPr>
            <a:r>
              <a:rPr lang="en-US" sz="2400" dirty="0" err="1"/>
              <a:t>glEnd</a:t>
            </a:r>
            <a:r>
              <a:rPr lang="en-US" sz="2400" dirty="0"/>
              <a:t>() ;</a:t>
            </a:r>
          </a:p>
        </p:txBody>
      </p:sp>
      <p:sp>
        <p:nvSpPr>
          <p:cNvPr id="1169413" name="AutoShape 5"/>
          <p:cNvSpPr>
            <a:spLocks noChangeArrowheads="1"/>
          </p:cNvSpPr>
          <p:nvPr/>
        </p:nvSpPr>
        <p:spPr bwMode="auto">
          <a:xfrm>
            <a:off x="4906963" y="4953000"/>
            <a:ext cx="2620962" cy="1189038"/>
          </a:xfrm>
          <a:prstGeom prst="homePlate">
            <a:avLst>
              <a:gd name="adj" fmla="val 5510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9414" name="Text Box 6"/>
          <p:cNvSpPr txBox="1">
            <a:spLocks noChangeArrowheads="1"/>
          </p:cNvSpPr>
          <p:nvPr/>
        </p:nvSpPr>
        <p:spPr bwMode="auto">
          <a:xfrm>
            <a:off x="4037013" y="5810250"/>
            <a:ext cx="91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(0,0)</a:t>
            </a:r>
          </a:p>
        </p:txBody>
      </p:sp>
      <p:sp>
        <p:nvSpPr>
          <p:cNvPr id="1169415" name="Text Box 7"/>
          <p:cNvSpPr txBox="1">
            <a:spLocks noChangeArrowheads="1"/>
          </p:cNvSpPr>
          <p:nvPr/>
        </p:nvSpPr>
        <p:spPr bwMode="auto">
          <a:xfrm>
            <a:off x="6999288" y="5835650"/>
            <a:ext cx="91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(4,0)</a:t>
            </a:r>
          </a:p>
        </p:txBody>
      </p:sp>
      <p:sp>
        <p:nvSpPr>
          <p:cNvPr id="1169416" name="Text Box 8"/>
          <p:cNvSpPr txBox="1">
            <a:spLocks noChangeArrowheads="1"/>
          </p:cNvSpPr>
          <p:nvPr/>
        </p:nvSpPr>
        <p:spPr bwMode="auto">
          <a:xfrm>
            <a:off x="7480300" y="5273675"/>
            <a:ext cx="121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(6,1.5)</a:t>
            </a:r>
          </a:p>
        </p:txBody>
      </p:sp>
      <p:sp>
        <p:nvSpPr>
          <p:cNvPr id="1169417" name="Text Box 9"/>
          <p:cNvSpPr txBox="1">
            <a:spLocks noChangeArrowheads="1"/>
          </p:cNvSpPr>
          <p:nvPr/>
        </p:nvSpPr>
        <p:spPr bwMode="auto">
          <a:xfrm>
            <a:off x="6907213" y="4537075"/>
            <a:ext cx="91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(4,3)</a:t>
            </a:r>
          </a:p>
        </p:txBody>
      </p:sp>
      <p:sp>
        <p:nvSpPr>
          <p:cNvPr id="1169418" name="Text Box 10"/>
          <p:cNvSpPr txBox="1">
            <a:spLocks noChangeArrowheads="1"/>
          </p:cNvSpPr>
          <p:nvPr/>
        </p:nvSpPr>
        <p:spPr bwMode="auto">
          <a:xfrm>
            <a:off x="4043363" y="4657725"/>
            <a:ext cx="91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(0,3)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Old OpenGL: Drawing in Display</a:t>
            </a:r>
          </a:p>
        </p:txBody>
      </p:sp>
      <p:sp>
        <p:nvSpPr>
          <p:cNvPr id="1171459" name="Text Box 3"/>
          <p:cNvSpPr txBox="1">
            <a:spLocks noChangeArrowheads="1"/>
          </p:cNvSpPr>
          <p:nvPr/>
        </p:nvSpPr>
        <p:spPr bwMode="auto">
          <a:xfrm>
            <a:off x="382588" y="1404938"/>
            <a:ext cx="85121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void display(void)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{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glClear (GL_COLOR_BUFFER_BIT);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draw polygon (square) of unit length centered at the origin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This code draws each vertex in a different color. 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The hardware will blend between them. 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This is a useful debugging trick.  I make sure each vertex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// appears exactly where I expect it to appear.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glBegin(GL_POLYGON);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glColor3f (1.0, 0.0, 0.0);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glVertex3f (0.5, 0.5, 0.0);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glColor3f (0.0, 1.0, 0.0);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glVertex3f (-0.5, 0.5, 0.0);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glColor3f (0.0, 0.0, 1.0);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glVertex3f (-0.5, -0.5, 0.0);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glColor3f (1.0, 1.0, 1.0);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   glVertex3f (0.5, -0.5, 0.0);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glEnd(); 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   glFlush () ;</a:t>
            </a:r>
          </a:p>
          <a:p>
            <a:pPr algn="l"/>
            <a:r>
              <a:rPr lang="en-US" sz="1600" b="1" i="0">
                <a:latin typeface="Courier New" charset="0"/>
                <a:cs typeface="Courier New" charset="0"/>
              </a:rPr>
              <a:t>}</a:t>
            </a:r>
          </a:p>
          <a:p>
            <a:pPr algn="l"/>
            <a:endParaRPr lang="en-US" sz="1600" b="1" i="0">
              <a:latin typeface="Courier New" charset="0"/>
              <a:cs typeface="Courier New" charset="0"/>
            </a:endParaRPr>
          </a:p>
        </p:txBody>
      </p:sp>
      <p:sp>
        <p:nvSpPr>
          <p:cNvPr id="1171460" name="Rectangle 4"/>
          <p:cNvSpPr>
            <a:spLocks noChangeArrowheads="1"/>
          </p:cNvSpPr>
          <p:nvPr/>
        </p:nvSpPr>
        <p:spPr bwMode="auto">
          <a:xfrm>
            <a:off x="6203950" y="4097338"/>
            <a:ext cx="1798638" cy="16922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1461" name="Text Box 5"/>
          <p:cNvSpPr txBox="1">
            <a:spLocks noChangeArrowheads="1"/>
          </p:cNvSpPr>
          <p:nvPr/>
        </p:nvSpPr>
        <p:spPr bwMode="auto">
          <a:xfrm>
            <a:off x="5160963" y="5826125"/>
            <a:ext cx="1450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(-.5, -.5)</a:t>
            </a:r>
          </a:p>
          <a:p>
            <a:r>
              <a:rPr lang="en-US" i="0">
                <a:latin typeface="Arial" charset="0"/>
              </a:rPr>
              <a:t>BLUE</a:t>
            </a:r>
          </a:p>
        </p:txBody>
      </p:sp>
      <p:sp>
        <p:nvSpPr>
          <p:cNvPr id="1171462" name="Text Box 6"/>
          <p:cNvSpPr txBox="1">
            <a:spLocks noChangeArrowheads="1"/>
          </p:cNvSpPr>
          <p:nvPr/>
        </p:nvSpPr>
        <p:spPr bwMode="auto">
          <a:xfrm>
            <a:off x="7294563" y="5821363"/>
            <a:ext cx="1330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(.5, -.5)</a:t>
            </a:r>
          </a:p>
          <a:p>
            <a:r>
              <a:rPr lang="en-US" i="0">
                <a:latin typeface="Arial" charset="0"/>
              </a:rPr>
              <a:t>WHITE</a:t>
            </a:r>
          </a:p>
        </p:txBody>
      </p:sp>
      <p:sp>
        <p:nvSpPr>
          <p:cNvPr id="1171463" name="Text Box 7"/>
          <p:cNvSpPr txBox="1">
            <a:spLocks noChangeArrowheads="1"/>
          </p:cNvSpPr>
          <p:nvPr/>
        </p:nvSpPr>
        <p:spPr bwMode="auto">
          <a:xfrm>
            <a:off x="7900988" y="3702050"/>
            <a:ext cx="1212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(.5, .5)</a:t>
            </a:r>
          </a:p>
          <a:p>
            <a:r>
              <a:rPr lang="en-US" i="0">
                <a:latin typeface="Arial" charset="0"/>
              </a:rPr>
              <a:t>RED</a:t>
            </a:r>
          </a:p>
        </p:txBody>
      </p:sp>
      <p:sp>
        <p:nvSpPr>
          <p:cNvPr id="1171464" name="Text Box 8"/>
          <p:cNvSpPr txBox="1">
            <a:spLocks noChangeArrowheads="1"/>
          </p:cNvSpPr>
          <p:nvPr/>
        </p:nvSpPr>
        <p:spPr bwMode="auto">
          <a:xfrm>
            <a:off x="4810125" y="3759200"/>
            <a:ext cx="1447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(-.5, .5)</a:t>
            </a:r>
          </a:p>
          <a:p>
            <a:r>
              <a:rPr lang="en-US" i="0">
                <a:latin typeface="Arial" charset="0"/>
              </a:rPr>
              <a:t>GREEN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Modern OpenGL: Floor Specification</a:t>
            </a: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GLfloat floorverts[4][3] =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{0.5, 0.5, 0.0}, {-0.5, 0.5, 0.0}, {-0.5, -0.5, 0.0}, {0.5, -0.5, 0.0}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GLfloat floorcol[4][3] =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{1.0, 0.0, 0.0}, {0.0, 1.0, 0.0}, {0.0, 0.0, 1.0}, {1.0, 1.0, 1.0}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GLubyte floorinds[1][4] = { {0, 1, 2, 3} }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GLfloat floorverts2[4][3] =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{0.5, 0.5, 1.0}, {-0.5, 0.5, 1.0}, {-0.5, -0.5, 1.0}, {0.5, -0.5, 1.0}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GLfloat floorcol2[4][3] =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{1.0, 0.0, 0.0}, {1.0, 0.0, 0.0}, {1.0, 0.0, 0.0}, {1.0, 0.0, 0.0}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GLubyte floorinds2[1][4] = { {0, 1, 2, 3} } ; </a:t>
            </a:r>
          </a:p>
          <a:p>
            <a:pPr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533400"/>
            <a:ext cx="8067675" cy="685800"/>
          </a:xfrm>
        </p:spPr>
        <p:txBody>
          <a:bodyPr/>
          <a:lstStyle/>
          <a:p>
            <a:r>
              <a:rPr lang="en-US" sz="3200"/>
              <a:t>Modern OpenGL: Vertex Buffer Objects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int numobjects = 2 ;  // number of objects for buffer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const int numperobj  = 3 ;  // Vertices, colors,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GLuint buffers[numperobj] ; // List of buffers for geometric data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GLuint objects[numobjects]; // For each object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GLenum PrimType[numobjects];// Primitive Type (quads, polygons)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GLsizei NumElems[numobjects] ; // Number of geometric elements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Floor Geometry is specified with a vertex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The Buffer Offset Macro is from Red Book, page 103, 106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Note for more complex objects the indices must be integers, not bytes.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#define BUFFER_OFFSET(bytes) ((GLubyte *) NULL + (bytes))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#define NumberOf(array) (sizeof(array)/sizeof(array[0]))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enum {Vertices, Colors, Elements} ; // For arrays for object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enum {FLOOR, FLOOR2} ; // For objects, for the floor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Demo: Surreal (HW 3)</a:t>
            </a:r>
          </a:p>
        </p:txBody>
      </p:sp>
      <p:pic>
        <p:nvPicPr>
          <p:cNvPr id="1146883" name="Picture 3" descr="surreal_screenshot_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433513"/>
            <a:ext cx="6929438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OpenGL: Initialize Buffers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void initobject (GLuint object, GLfloat * vert, GLint sizevert, GLfloat * col, GLint sizecol, GLubyte * inds, GLint sizeind, GLenum type)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int offset = object * numperobj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glBindBuffer(GL_ARRAY_BUFFER, buffers[Vertices+offset])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glBufferData(GL_ARRAY_BUFFER, sizevert, vert,GL_STATIC_DRAW);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glVertexPointer(3, GL_FLOAT, 0, BUFFER_OFFSET(0))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glEnableClientState(GL_VERTEX_ARRAY)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glBindBuffer(GL_ARRAY_BUFFER, buffers[Colors+offset])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glBufferData(GL_ARRAY_BUFFER, sizecol, col,GL_STATIC_DRAW);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glColorPointer(3, GL_FLOAT, 0, BUFFER_OFFSET(0))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glEnableClientState(GL_COLOR_ARRAY)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glBindBuffer(GL_ELEMENT_ARRAY_BUFFER, buffers[Elements+offset])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glBufferData(GL_ELEMENT_ARRAY_BUFFER, sizeind, inds,GL_STATIC_DRAW);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PrimType[object] = type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   NumElems[object] = sizeind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Modern OpenGL: Draw Vertex Object</a:t>
            </a:r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void drawobject(GLuint object)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int offset = object * numperobj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glBindBuffer(GL_ARRAY_BUFFER, buffers[Vertices+offset])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glVertexPointer(3, GL_FLOAT, 0, BUFFER_OFFSET(0))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glEnableClientState(GL_VERTEX_ARRAY)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glBindBuffer(GL_ARRAY_BUFFER, buffers[Colors+offset])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glColorPointer(3, GL_FLOAT, 0, BUFFER_OFFSET(0))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glEnableClientState(GL_COLOR_ARRAY)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glBindBuffer(GL_ELEMENT_ARRAY_BUFFER, buffers[Elements+offset])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glDrawElements(PrimType[object], NumElems[object], GL_UNSIGNED_BYTE, BUFFER_OFFSET(0))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void display(void)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glClear (GL_COLOR_BUFFER_BIT);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drawobject(FLOOR) ;  drawobject(FLOOR2)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glFlush (); }</a:t>
            </a:r>
          </a:p>
          <a:p>
            <a:pPr>
              <a:lnSpc>
                <a:spcPct val="80000"/>
              </a:lnSpc>
            </a:pPr>
            <a:endParaRPr lang="en-US" sz="16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Initialization for Drawing, Shading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3813"/>
            <a:ext cx="8229600" cy="5564187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#include "shaders.h"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GLuint vertexshader, fragmentshader, shaderprogram ; // shaders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000" b="1">
                <a:latin typeface="Courier New" charset="0"/>
              </a:rPr>
              <a:t>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// Initialization in init() for Drawing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glGenBuffers(numperobj*numobjects, buffers)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initobject(FLOOR, (GLfloat *) floorverts, sizeof(floorverts), (GLfloat *) floorcol, sizeof (floorcol), (GLubyte *) floorinds, sizeof (floorinds), GL_POLYGON)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initobject(FLOOR2, (GLfloat *) floorverts2, sizeof(floorverts2), (GLfloat *) floorcol2, sizeof (floorcol2), (GLubyte *) floorinds2, sizeof (floorinds2), GL_POLYGON)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// In init() for Shaders, discussed next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vertexshader = initshaders(GL_VERTEX_SHADER, "shaders/nop.vert") 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fragmentshader = initshaders(GL_FRAGMENT_SHADER, "shaders/nop.frag") 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shaderprogram = initprogram(vertexshader, fragmentshader) ;</a:t>
            </a:r>
            <a:r>
              <a:rPr lang="en-US" sz="1400"/>
              <a:t>  </a:t>
            </a:r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Demo (change colors)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5897563"/>
          </a:xfrm>
        </p:spPr>
        <p:txBody>
          <a:bodyPr/>
          <a:lstStyle/>
          <a:p>
            <a:r>
              <a:rPr lang="en-US"/>
              <a:t>Basic idea about OpenGL</a:t>
            </a:r>
          </a:p>
          <a:p>
            <a:r>
              <a:rPr lang="en-US"/>
              <a:t>Basic setup and buffers</a:t>
            </a:r>
          </a:p>
          <a:p>
            <a:r>
              <a:rPr lang="en-US"/>
              <a:t>Matrix modes</a:t>
            </a:r>
          </a:p>
          <a:p>
            <a:r>
              <a:rPr lang="en-US"/>
              <a:t>Window system interaction and callbacks</a:t>
            </a:r>
          </a:p>
          <a:p>
            <a:r>
              <a:rPr lang="en-US"/>
              <a:t>Drawing basic OpenGL primitives </a:t>
            </a:r>
          </a:p>
          <a:p>
            <a:r>
              <a:rPr lang="en-US" i="1"/>
              <a:t>Initializing Shaders</a:t>
            </a:r>
          </a:p>
          <a:p>
            <a:endParaRPr lang="en-US" i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ChangeArrowheads="1"/>
          </p:cNvSpPr>
          <p:nvPr/>
        </p:nvSpPr>
        <p:spPr bwMode="auto">
          <a:xfrm>
            <a:off x="6015038" y="1838325"/>
            <a:ext cx="1995487" cy="2349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i="0"/>
          </a:p>
        </p:txBody>
      </p:sp>
      <p:sp>
        <p:nvSpPr>
          <p:cNvPr id="1188867" name="Rectangle 3"/>
          <p:cNvSpPr>
            <a:spLocks noChangeArrowheads="1"/>
          </p:cNvSpPr>
          <p:nvPr/>
        </p:nvSpPr>
        <p:spPr bwMode="auto">
          <a:xfrm>
            <a:off x="1133475" y="1374775"/>
            <a:ext cx="1995488" cy="2232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i="0"/>
          </a:p>
        </p:txBody>
      </p:sp>
      <p:sp>
        <p:nvSpPr>
          <p:cNvPr id="1188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OpenGL Rendering Pipeline</a:t>
            </a:r>
          </a:p>
        </p:txBody>
      </p:sp>
      <p:sp>
        <p:nvSpPr>
          <p:cNvPr id="1188869" name="AutoShape 5"/>
          <p:cNvSpPr>
            <a:spLocks noChangeArrowheads="1"/>
          </p:cNvSpPr>
          <p:nvPr/>
        </p:nvSpPr>
        <p:spPr bwMode="auto">
          <a:xfrm>
            <a:off x="1295400" y="2424113"/>
            <a:ext cx="16764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i="0">
                <a:latin typeface="Arial" charset="0"/>
              </a:rPr>
              <a:t>Geometry </a:t>
            </a:r>
          </a:p>
          <a:p>
            <a:pPr algn="l"/>
            <a:r>
              <a:rPr lang="en-US" sz="2000" i="0">
                <a:latin typeface="Arial" charset="0"/>
              </a:rPr>
              <a:t>Primitive </a:t>
            </a:r>
          </a:p>
          <a:p>
            <a:pPr algn="l"/>
            <a:r>
              <a:rPr lang="en-US" sz="2000" i="0">
                <a:latin typeface="Arial" charset="0"/>
              </a:rPr>
              <a:t>Operations</a:t>
            </a:r>
          </a:p>
        </p:txBody>
      </p:sp>
      <p:sp>
        <p:nvSpPr>
          <p:cNvPr id="1188870" name="AutoShape 6"/>
          <p:cNvSpPr>
            <a:spLocks noChangeArrowheads="1"/>
          </p:cNvSpPr>
          <p:nvPr/>
        </p:nvSpPr>
        <p:spPr bwMode="auto">
          <a:xfrm>
            <a:off x="1447800" y="4481513"/>
            <a:ext cx="1447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i="0">
                <a:latin typeface="Arial" charset="0"/>
              </a:rPr>
              <a:t>Pixel</a:t>
            </a:r>
          </a:p>
          <a:p>
            <a:pPr algn="l"/>
            <a:r>
              <a:rPr lang="en-US" sz="2000" i="0">
                <a:latin typeface="Arial" charset="0"/>
              </a:rPr>
              <a:t>Operations</a:t>
            </a:r>
          </a:p>
        </p:txBody>
      </p:sp>
      <p:sp>
        <p:nvSpPr>
          <p:cNvPr id="1188871" name="AutoShape 7"/>
          <p:cNvSpPr>
            <a:spLocks noChangeArrowheads="1"/>
          </p:cNvSpPr>
          <p:nvPr/>
        </p:nvSpPr>
        <p:spPr bwMode="auto">
          <a:xfrm>
            <a:off x="3962400" y="2962275"/>
            <a:ext cx="1608138" cy="985838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b="1" i="0">
                <a:latin typeface="Arial" charset="0"/>
              </a:rPr>
              <a:t>Scan </a:t>
            </a:r>
          </a:p>
          <a:p>
            <a:pPr algn="l"/>
            <a:r>
              <a:rPr lang="en-US" sz="2000" b="1" i="0">
                <a:latin typeface="Arial" charset="0"/>
              </a:rPr>
              <a:t>Conversion</a:t>
            </a:r>
          </a:p>
          <a:p>
            <a:pPr algn="l"/>
            <a:r>
              <a:rPr lang="en-US" sz="2000" b="1" i="0">
                <a:latin typeface="Arial" charset="0"/>
              </a:rPr>
              <a:t>(Rasterize)</a:t>
            </a:r>
          </a:p>
        </p:txBody>
      </p:sp>
      <p:sp>
        <p:nvSpPr>
          <p:cNvPr id="1188872" name="Rectangle 8"/>
          <p:cNvSpPr>
            <a:spLocks noChangeArrowheads="1"/>
          </p:cNvSpPr>
          <p:nvPr/>
        </p:nvSpPr>
        <p:spPr bwMode="auto">
          <a:xfrm>
            <a:off x="3962400" y="4481513"/>
            <a:ext cx="1524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i="0">
                <a:latin typeface="Arial" charset="0"/>
              </a:rPr>
              <a:t>Texture</a:t>
            </a:r>
          </a:p>
          <a:p>
            <a:r>
              <a:rPr lang="en-US" sz="2000" i="0">
                <a:latin typeface="Arial" charset="0"/>
              </a:rPr>
              <a:t>Memory</a:t>
            </a:r>
          </a:p>
        </p:txBody>
      </p:sp>
      <p:sp>
        <p:nvSpPr>
          <p:cNvPr id="1188873" name="AutoShape 9"/>
          <p:cNvSpPr>
            <a:spLocks noChangeArrowheads="1"/>
          </p:cNvSpPr>
          <p:nvPr/>
        </p:nvSpPr>
        <p:spPr bwMode="auto">
          <a:xfrm>
            <a:off x="6248400" y="3109913"/>
            <a:ext cx="16002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i="0">
                <a:latin typeface="Arial" charset="0"/>
              </a:rPr>
              <a:t>Fragment</a:t>
            </a:r>
          </a:p>
          <a:p>
            <a:pPr algn="l"/>
            <a:r>
              <a:rPr lang="en-US" sz="2000" i="0">
                <a:latin typeface="Arial" charset="0"/>
              </a:rPr>
              <a:t>Operations</a:t>
            </a:r>
          </a:p>
        </p:txBody>
      </p:sp>
      <p:sp>
        <p:nvSpPr>
          <p:cNvPr id="1188874" name="Rectangle 10"/>
          <p:cNvSpPr>
            <a:spLocks noChangeArrowheads="1"/>
          </p:cNvSpPr>
          <p:nvPr/>
        </p:nvSpPr>
        <p:spPr bwMode="auto">
          <a:xfrm rot="5400000">
            <a:off x="7696200" y="3719513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i="0">
                <a:latin typeface="Arial" charset="0"/>
              </a:rPr>
              <a:t>Framebuffer</a:t>
            </a:r>
          </a:p>
        </p:txBody>
      </p:sp>
      <p:sp>
        <p:nvSpPr>
          <p:cNvPr id="1188875" name="Text Box 11"/>
          <p:cNvSpPr txBox="1">
            <a:spLocks noChangeArrowheads="1"/>
          </p:cNvSpPr>
          <p:nvPr/>
        </p:nvSpPr>
        <p:spPr bwMode="auto">
          <a:xfrm>
            <a:off x="-36513" y="2714625"/>
            <a:ext cx="110172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Vertices</a:t>
            </a:r>
          </a:p>
        </p:txBody>
      </p:sp>
      <p:sp>
        <p:nvSpPr>
          <p:cNvPr id="1188876" name="Line 12"/>
          <p:cNvSpPr>
            <a:spLocks noChangeShapeType="1"/>
          </p:cNvSpPr>
          <p:nvPr/>
        </p:nvSpPr>
        <p:spPr bwMode="auto">
          <a:xfrm>
            <a:off x="990600" y="2957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77" name="Freeform 13"/>
          <p:cNvSpPr>
            <a:spLocks/>
          </p:cNvSpPr>
          <p:nvPr/>
        </p:nvSpPr>
        <p:spPr bwMode="auto">
          <a:xfrm>
            <a:off x="2971800" y="2957513"/>
            <a:ext cx="990600" cy="457200"/>
          </a:xfrm>
          <a:custGeom>
            <a:avLst/>
            <a:gdLst>
              <a:gd name="T0" fmla="*/ 0 w 624"/>
              <a:gd name="T1" fmla="*/ 0 h 288"/>
              <a:gd name="T2" fmla="*/ 240 w 624"/>
              <a:gd name="T3" fmla="*/ 0 h 288"/>
              <a:gd name="T4" fmla="*/ 240 w 624"/>
              <a:gd name="T5" fmla="*/ 288 h 288"/>
              <a:gd name="T6" fmla="*/ 624 w 62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288">
                <a:moveTo>
                  <a:pt x="0" y="0"/>
                </a:moveTo>
                <a:lnTo>
                  <a:pt x="240" y="0"/>
                </a:lnTo>
                <a:lnTo>
                  <a:pt x="240" y="288"/>
                </a:lnTo>
                <a:lnTo>
                  <a:pt x="624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78" name="Text Box 14"/>
          <p:cNvSpPr txBox="1">
            <a:spLocks noChangeArrowheads="1"/>
          </p:cNvSpPr>
          <p:nvPr/>
        </p:nvSpPr>
        <p:spPr bwMode="auto">
          <a:xfrm>
            <a:off x="-49213" y="4706938"/>
            <a:ext cx="101600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Images</a:t>
            </a:r>
          </a:p>
        </p:txBody>
      </p:sp>
      <p:sp>
        <p:nvSpPr>
          <p:cNvPr id="1188879" name="Line 15"/>
          <p:cNvSpPr>
            <a:spLocks noChangeShapeType="1"/>
          </p:cNvSpPr>
          <p:nvPr/>
        </p:nvSpPr>
        <p:spPr bwMode="auto">
          <a:xfrm>
            <a:off x="914400" y="49387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0" name="Freeform 16"/>
          <p:cNvSpPr>
            <a:spLocks/>
          </p:cNvSpPr>
          <p:nvPr/>
        </p:nvSpPr>
        <p:spPr bwMode="auto">
          <a:xfrm>
            <a:off x="2895600" y="3643313"/>
            <a:ext cx="1066800" cy="1295400"/>
          </a:xfrm>
          <a:custGeom>
            <a:avLst/>
            <a:gdLst>
              <a:gd name="T0" fmla="*/ 0 w 672"/>
              <a:gd name="T1" fmla="*/ 816 h 816"/>
              <a:gd name="T2" fmla="*/ 288 w 672"/>
              <a:gd name="T3" fmla="*/ 816 h 816"/>
              <a:gd name="T4" fmla="*/ 288 w 672"/>
              <a:gd name="T5" fmla="*/ 0 h 816"/>
              <a:gd name="T6" fmla="*/ 672 w 672"/>
              <a:gd name="T7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816">
                <a:moveTo>
                  <a:pt x="0" y="816"/>
                </a:moveTo>
                <a:lnTo>
                  <a:pt x="288" y="816"/>
                </a:lnTo>
                <a:lnTo>
                  <a:pt x="288" y="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1" name="Line 17"/>
          <p:cNvSpPr>
            <a:spLocks noChangeShapeType="1"/>
          </p:cNvSpPr>
          <p:nvPr/>
        </p:nvSpPr>
        <p:spPr bwMode="auto">
          <a:xfrm>
            <a:off x="3352800" y="49387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2" name="Line 18"/>
          <p:cNvSpPr>
            <a:spLocks noChangeShapeType="1"/>
          </p:cNvSpPr>
          <p:nvPr/>
        </p:nvSpPr>
        <p:spPr bwMode="auto">
          <a:xfrm flipV="1">
            <a:off x="4648200" y="394811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3" name="Line 19"/>
          <p:cNvSpPr>
            <a:spLocks noChangeShapeType="1"/>
          </p:cNvSpPr>
          <p:nvPr/>
        </p:nvSpPr>
        <p:spPr bwMode="auto">
          <a:xfrm>
            <a:off x="5581650" y="3490913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4" name="Line 20"/>
          <p:cNvSpPr>
            <a:spLocks noChangeShapeType="1"/>
          </p:cNvSpPr>
          <p:nvPr/>
        </p:nvSpPr>
        <p:spPr bwMode="auto">
          <a:xfrm>
            <a:off x="7848600" y="34909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5" name="Freeform 21"/>
          <p:cNvSpPr>
            <a:spLocks/>
          </p:cNvSpPr>
          <p:nvPr/>
        </p:nvSpPr>
        <p:spPr bwMode="auto">
          <a:xfrm>
            <a:off x="2133600" y="4938713"/>
            <a:ext cx="6477000" cy="685800"/>
          </a:xfrm>
          <a:custGeom>
            <a:avLst/>
            <a:gdLst>
              <a:gd name="T0" fmla="*/ 4080 w 4080"/>
              <a:gd name="T1" fmla="*/ 0 h 432"/>
              <a:gd name="T2" fmla="*/ 4080 w 4080"/>
              <a:gd name="T3" fmla="*/ 432 h 432"/>
              <a:gd name="T4" fmla="*/ 0 w 4080"/>
              <a:gd name="T5" fmla="*/ 432 h 432"/>
              <a:gd name="T6" fmla="*/ 0 w 4080"/>
              <a:gd name="T7" fmla="*/ 24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80" h="432">
                <a:moveTo>
                  <a:pt x="4080" y="0"/>
                </a:moveTo>
                <a:lnTo>
                  <a:pt x="4080" y="432"/>
                </a:lnTo>
                <a:lnTo>
                  <a:pt x="0" y="432"/>
                </a:lnTo>
                <a:lnTo>
                  <a:pt x="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6" name="Text Box 22"/>
          <p:cNvSpPr txBox="1">
            <a:spLocks noChangeArrowheads="1"/>
          </p:cNvSpPr>
          <p:nvPr/>
        </p:nvSpPr>
        <p:spPr bwMode="auto">
          <a:xfrm>
            <a:off x="661988" y="5721350"/>
            <a:ext cx="8391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0">
                <a:latin typeface="Arial" charset="0"/>
              </a:rPr>
              <a:t>Traditional Approach: Fixed function pipeline (state machine)</a:t>
            </a:r>
          </a:p>
          <a:p>
            <a:pPr algn="l"/>
            <a:r>
              <a:rPr lang="en-US" sz="2400" i="0">
                <a:latin typeface="Arial" charset="0"/>
              </a:rPr>
              <a:t>New Development (2003-): Programmable pipeline</a:t>
            </a:r>
          </a:p>
        </p:txBody>
      </p:sp>
      <p:sp>
        <p:nvSpPr>
          <p:cNvPr id="1188887" name="Text Box 23"/>
          <p:cNvSpPr txBox="1">
            <a:spLocks noChangeArrowheads="1"/>
          </p:cNvSpPr>
          <p:nvPr/>
        </p:nvSpPr>
        <p:spPr bwMode="auto">
          <a:xfrm>
            <a:off x="1076325" y="1354138"/>
            <a:ext cx="2187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Programmable in 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Modern GPUs 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(</a:t>
            </a:r>
            <a:r>
              <a:rPr lang="en-US" sz="2000" b="1" i="0">
                <a:solidFill>
                  <a:srgbClr val="99FFCC"/>
                </a:solidFill>
                <a:latin typeface="Arial" charset="0"/>
              </a:rPr>
              <a:t>Vertex Shader</a:t>
            </a:r>
            <a:r>
              <a:rPr lang="en-US" sz="2000" i="0">
                <a:solidFill>
                  <a:srgbClr val="99FFCC"/>
                </a:solidFill>
                <a:latin typeface="Arial" charset="0"/>
              </a:rPr>
              <a:t>)</a:t>
            </a:r>
          </a:p>
        </p:txBody>
      </p:sp>
      <p:sp>
        <p:nvSpPr>
          <p:cNvPr id="1188888" name="Text Box 24"/>
          <p:cNvSpPr txBox="1">
            <a:spLocks noChangeArrowheads="1"/>
          </p:cNvSpPr>
          <p:nvPr/>
        </p:nvSpPr>
        <p:spPr bwMode="auto">
          <a:xfrm>
            <a:off x="5954713" y="1771650"/>
            <a:ext cx="2187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Programmable in 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Modern GPUs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(</a:t>
            </a:r>
            <a:r>
              <a:rPr lang="en-US" sz="2000" b="1" i="0">
                <a:solidFill>
                  <a:srgbClr val="99FFCC"/>
                </a:solidFill>
                <a:latin typeface="Arial" charset="0"/>
              </a:rPr>
              <a:t>Fragment </a:t>
            </a:r>
          </a:p>
          <a:p>
            <a:pPr algn="l"/>
            <a:r>
              <a:rPr lang="en-US" sz="2000" b="1" i="0">
                <a:solidFill>
                  <a:srgbClr val="99FFCC"/>
                </a:solidFill>
                <a:latin typeface="Arial" charset="0"/>
              </a:rPr>
              <a:t> Shader</a:t>
            </a:r>
            <a:r>
              <a:rPr lang="en-US" sz="2000" i="0">
                <a:solidFill>
                  <a:srgbClr val="99FFCC"/>
                </a:solidFill>
                <a:latin typeface="Arial" charset="0"/>
              </a:rPr>
              <a:t>)</a:t>
            </a:r>
          </a:p>
        </p:txBody>
      </p:sp>
      <p:sp>
        <p:nvSpPr>
          <p:cNvPr id="1188889" name="AutoShape 25"/>
          <p:cNvSpPr>
            <a:spLocks noChangeArrowheads="1"/>
          </p:cNvSpPr>
          <p:nvPr/>
        </p:nvSpPr>
        <p:spPr bwMode="auto">
          <a:xfrm>
            <a:off x="138113" y="3252788"/>
            <a:ext cx="393700" cy="533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90" name="AutoShape 26"/>
          <p:cNvSpPr>
            <a:spLocks noChangeArrowheads="1"/>
          </p:cNvSpPr>
          <p:nvPr/>
        </p:nvSpPr>
        <p:spPr bwMode="auto">
          <a:xfrm rot="-2988209">
            <a:off x="775494" y="3547269"/>
            <a:ext cx="266700" cy="468312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91" name="AutoShape 27"/>
          <p:cNvSpPr>
            <a:spLocks noChangeArrowheads="1"/>
          </p:cNvSpPr>
          <p:nvPr/>
        </p:nvSpPr>
        <p:spPr bwMode="auto">
          <a:xfrm>
            <a:off x="4181475" y="2022475"/>
            <a:ext cx="393700" cy="533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92" name="AutoShape 28"/>
          <p:cNvSpPr>
            <a:spLocks noChangeArrowheads="1"/>
          </p:cNvSpPr>
          <p:nvPr/>
        </p:nvSpPr>
        <p:spPr bwMode="auto">
          <a:xfrm rot="-2988209">
            <a:off x="4818857" y="2239168"/>
            <a:ext cx="266700" cy="468313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93" name="Rectangle 29"/>
          <p:cNvSpPr>
            <a:spLocks noChangeArrowheads="1"/>
          </p:cNvSpPr>
          <p:nvPr/>
        </p:nvSpPr>
        <p:spPr bwMode="auto">
          <a:xfrm>
            <a:off x="4008438" y="2000250"/>
            <a:ext cx="1360487" cy="827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94" name="Line 30"/>
          <p:cNvSpPr>
            <a:spLocks noChangeShapeType="1"/>
          </p:cNvSpPr>
          <p:nvPr/>
        </p:nvSpPr>
        <p:spPr bwMode="auto">
          <a:xfrm flipV="1">
            <a:off x="3997325" y="2159000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5" name="Line 31"/>
          <p:cNvSpPr>
            <a:spLocks noChangeShapeType="1"/>
          </p:cNvSpPr>
          <p:nvPr/>
        </p:nvSpPr>
        <p:spPr bwMode="auto">
          <a:xfrm flipV="1">
            <a:off x="4005263" y="2355850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6" name="Line 32"/>
          <p:cNvSpPr>
            <a:spLocks noChangeShapeType="1"/>
          </p:cNvSpPr>
          <p:nvPr/>
        </p:nvSpPr>
        <p:spPr bwMode="auto">
          <a:xfrm flipV="1">
            <a:off x="3994150" y="2522538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7" name="Line 33"/>
          <p:cNvSpPr>
            <a:spLocks noChangeShapeType="1"/>
          </p:cNvSpPr>
          <p:nvPr/>
        </p:nvSpPr>
        <p:spPr bwMode="auto">
          <a:xfrm flipV="1">
            <a:off x="3994150" y="2678113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8" name="Line 34"/>
          <p:cNvSpPr>
            <a:spLocks noChangeShapeType="1"/>
          </p:cNvSpPr>
          <p:nvPr/>
        </p:nvSpPr>
        <p:spPr bwMode="auto">
          <a:xfrm>
            <a:off x="4135438" y="1998663"/>
            <a:ext cx="0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9" name="Line 35"/>
          <p:cNvSpPr>
            <a:spLocks noChangeShapeType="1"/>
          </p:cNvSpPr>
          <p:nvPr/>
        </p:nvSpPr>
        <p:spPr bwMode="auto">
          <a:xfrm>
            <a:off x="4287838" y="1995488"/>
            <a:ext cx="0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0" name="Line 36"/>
          <p:cNvSpPr>
            <a:spLocks noChangeShapeType="1"/>
          </p:cNvSpPr>
          <p:nvPr/>
        </p:nvSpPr>
        <p:spPr bwMode="auto">
          <a:xfrm>
            <a:off x="4465638" y="1995488"/>
            <a:ext cx="0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1" name="Line 37"/>
          <p:cNvSpPr>
            <a:spLocks noChangeShapeType="1"/>
          </p:cNvSpPr>
          <p:nvPr/>
        </p:nvSpPr>
        <p:spPr bwMode="auto">
          <a:xfrm>
            <a:off x="4610100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2" name="Line 38"/>
          <p:cNvSpPr>
            <a:spLocks noChangeShapeType="1"/>
          </p:cNvSpPr>
          <p:nvPr/>
        </p:nvSpPr>
        <p:spPr bwMode="auto">
          <a:xfrm>
            <a:off x="4754563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3" name="Line 39"/>
          <p:cNvSpPr>
            <a:spLocks noChangeShapeType="1"/>
          </p:cNvSpPr>
          <p:nvPr/>
        </p:nvSpPr>
        <p:spPr bwMode="auto">
          <a:xfrm>
            <a:off x="4899025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4" name="Line 40"/>
          <p:cNvSpPr>
            <a:spLocks noChangeShapeType="1"/>
          </p:cNvSpPr>
          <p:nvPr/>
        </p:nvSpPr>
        <p:spPr bwMode="auto">
          <a:xfrm>
            <a:off x="5021263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5" name="Line 41"/>
          <p:cNvSpPr>
            <a:spLocks noChangeShapeType="1"/>
          </p:cNvSpPr>
          <p:nvPr/>
        </p:nvSpPr>
        <p:spPr bwMode="auto">
          <a:xfrm>
            <a:off x="5154613" y="1984375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6" name="Line 42"/>
          <p:cNvSpPr>
            <a:spLocks noChangeShapeType="1"/>
          </p:cNvSpPr>
          <p:nvPr/>
        </p:nvSpPr>
        <p:spPr bwMode="auto">
          <a:xfrm>
            <a:off x="5265738" y="1984375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88907" name="Picture 43" descr="roofs of buil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8" y="4487863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Simplified OpenGL Pipeline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60500"/>
            <a:ext cx="8686800" cy="5532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User specifies vertices (vertex buffer object)</a:t>
            </a:r>
          </a:p>
          <a:p>
            <a:pPr>
              <a:lnSpc>
                <a:spcPct val="90000"/>
              </a:lnSpc>
            </a:pPr>
            <a:r>
              <a:rPr lang="en-US" dirty="0"/>
              <a:t>For each vertex in parallel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OpenGL calls user-specified vertex </a:t>
            </a:r>
            <a:r>
              <a:rPr lang="en-US" dirty="0" err="1"/>
              <a:t>shader</a:t>
            </a:r>
            <a:r>
              <a:rPr lang="en-US" dirty="0"/>
              <a:t>:        Transform vertex (</a:t>
            </a:r>
            <a:r>
              <a:rPr lang="en-US" dirty="0" err="1"/>
              <a:t>ModelView</a:t>
            </a:r>
            <a:r>
              <a:rPr lang="en-US" dirty="0"/>
              <a:t>, Projection), other ops</a:t>
            </a:r>
          </a:p>
          <a:p>
            <a:pPr>
              <a:lnSpc>
                <a:spcPct val="90000"/>
              </a:lnSpc>
            </a:pPr>
            <a:r>
              <a:rPr lang="en-US" dirty="0"/>
              <a:t>For each primitive, OpenGL rasterizes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Generates a </a:t>
            </a:r>
            <a:r>
              <a:rPr lang="en-US" i="1" dirty="0"/>
              <a:t>fragment </a:t>
            </a:r>
            <a:r>
              <a:rPr lang="en-US" dirty="0"/>
              <a:t>for each pixel the fragment covers</a:t>
            </a:r>
          </a:p>
          <a:p>
            <a:pPr>
              <a:lnSpc>
                <a:spcPct val="90000"/>
              </a:lnSpc>
            </a:pPr>
            <a:r>
              <a:rPr lang="en-US" dirty="0"/>
              <a:t>For each fragment in parallel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OpenGL calls user-specified fragment </a:t>
            </a:r>
            <a:r>
              <a:rPr lang="en-US" dirty="0" err="1"/>
              <a:t>shader</a:t>
            </a:r>
            <a:r>
              <a:rPr lang="en-US" dirty="0"/>
              <a:t>:     </a:t>
            </a:r>
            <a:r>
              <a:rPr lang="en-US" dirty="0" smtClean="0"/>
              <a:t>  Shading </a:t>
            </a:r>
            <a:r>
              <a:rPr lang="en-US" dirty="0"/>
              <a:t>and lighting calculations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OpenGL handles z-buffer depth test unless overwritten</a:t>
            </a:r>
          </a:p>
          <a:p>
            <a:pPr>
              <a:lnSpc>
                <a:spcPct val="90000"/>
              </a:lnSpc>
            </a:pPr>
            <a:r>
              <a:rPr lang="en-US" dirty="0"/>
              <a:t>Modern OpenGL 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lite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basically just a rasterizer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Real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action in user-defined vertex, fragment </a:t>
            </a:r>
            <a:r>
              <a:rPr lang="en-US" dirty="0" err="1"/>
              <a:t>shaders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Setup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Initializing (shader itself discussed later)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/>
              <a:t>Create shader (Vertex and Fragment)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/>
              <a:t>Compile shader 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/>
              <a:t>Attach shader to program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/>
              <a:t>Link program 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/>
              <a:t>Use program </a:t>
            </a:r>
          </a:p>
          <a:p>
            <a:pPr marL="533400" indent="-533400"/>
            <a:r>
              <a:rPr lang="en-US"/>
              <a:t>Shader source is just sequence of strings</a:t>
            </a:r>
          </a:p>
          <a:p>
            <a:pPr marL="533400" indent="-533400"/>
            <a:r>
              <a:rPr lang="en-US"/>
              <a:t>Similar steps to compile a normal program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Initialization Code</a:t>
            </a:r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GLuint initshaders (GLenum type, const char *filename)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// Using GLSL shaders, OpenGL book, page 679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GLuint shader = glCreateShader(type)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GLint compiled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string str = textFileRead (filename)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GLchar * cstr = new GLchar[str.size()+1]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const GLchar * cstr2 = cstr ; // Weirdness to get a const char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strcpy(cstr,str.c_str())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glShaderSource (shader, 1, &amp;cstr2, NULL)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glCompileShader (shader)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glGetShaderiv (shader, GL_COMPILE_STATUS, &amp;compiled)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if (!compiled) {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 shadererrors (shader)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 throw 3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return shader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Shader Program</a:t>
            </a:r>
          </a:p>
        </p:txBody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GLuint initprogram (GLuint vertexshader, GLuint fragmentshader)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GLuint program = glCreateProgram()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GLint linked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glAttachShader(program, vertexshader)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glAttachShader(program, fragmentshader)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glLinkProgram(program)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glGetProgramiv(program, GL_LINK_STATUS, &amp;linked)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if (linked) glUseProgram(program)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else {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 programerrors(program)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  throw 4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  return program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Lecture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0513"/>
            <a:ext cx="8799513" cy="5897562"/>
          </a:xfrm>
        </p:spPr>
        <p:txBody>
          <a:bodyPr/>
          <a:lstStyle/>
          <a:p>
            <a:r>
              <a:rPr lang="en-US" dirty="0"/>
              <a:t>Introduction to OpenGL and simple demo code</a:t>
            </a:r>
          </a:p>
          <a:p>
            <a:pPr lvl="1"/>
            <a:r>
              <a:rPr lang="en-US" dirty="0"/>
              <a:t>mytest1.cpp ; you compiled mytest3.cpp for HW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Include source (compiles Mac OS only) for programs</a:t>
            </a:r>
            <a:endParaRPr lang="en-US" dirty="0"/>
          </a:p>
          <a:p>
            <a:r>
              <a:rPr lang="en-US" dirty="0"/>
              <a:t>I am going to show (maybe write) actual code </a:t>
            </a:r>
          </a:p>
          <a:p>
            <a:pPr lvl="1"/>
            <a:r>
              <a:rPr lang="en-US" dirty="0"/>
              <a:t>Online code helps you understand HW </a:t>
            </a:r>
            <a:r>
              <a:rPr lang="en-US" dirty="0" smtClean="0"/>
              <a:t>2, HW 3, 4 </a:t>
            </a:r>
            <a:r>
              <a:rPr lang="en-US" dirty="0"/>
              <a:t>better  </a:t>
            </a:r>
          </a:p>
          <a:p>
            <a:pPr lvl="1"/>
            <a:r>
              <a:rPr lang="en-US" dirty="0"/>
              <a:t>ASK QUESTIONS if confused!!</a:t>
            </a:r>
          </a:p>
          <a:p>
            <a:r>
              <a:rPr lang="en-US" dirty="0"/>
              <a:t>Simple demo  of mytest1</a:t>
            </a:r>
          </a:p>
          <a:p>
            <a:r>
              <a:rPr lang="en-US" dirty="0"/>
              <a:t>This lecture deals with very basic OpenGL setup.  Next 2 lectures will likely be more interesting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(nop) vertex shader</a:t>
            </a:r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330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 shaders/  nop.vert.glsl  nop.frag.glsl</a:t>
            </a:r>
          </a:p>
          <a:p>
            <a:pPr>
              <a:lnSpc>
                <a:spcPct val="80000"/>
              </a:lnSpc>
            </a:pPr>
            <a:r>
              <a:rPr lang="en-US"/>
              <a:t>Written in GLSL (GL Shading Language)</a:t>
            </a:r>
          </a:p>
          <a:p>
            <a:pPr>
              <a:lnSpc>
                <a:spcPct val="80000"/>
              </a:lnSpc>
            </a:pPr>
            <a:r>
              <a:rPr lang="en-US"/>
              <a:t>Vertex Shader (out values interpolated to fragment)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# version 120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Mine is an old machine.  For version 130 or higher, do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out vec4 color ;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That is certainly more modern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varying vec4 color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void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gl_Position = gl_ProjectionMatrix * gl_ModelViewMatrix * gl_Vertex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color = gl_Color ;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(nop) fragment shader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# version 120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Mine is an old machine.  For version 130 or higher, do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in vec4 color ;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// That is certainly more modern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attribute vec4 color 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void main (void)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{     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	gl_FragColor = color ;     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b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5897563"/>
          </a:xfrm>
        </p:spPr>
        <p:txBody>
          <a:bodyPr/>
          <a:lstStyle/>
          <a:p>
            <a:r>
              <a:rPr lang="en-US" i="1"/>
              <a:t>Basic idea about OpenGL</a:t>
            </a:r>
          </a:p>
          <a:p>
            <a:r>
              <a:rPr lang="en-US"/>
              <a:t>Basic setup and buffers</a:t>
            </a:r>
          </a:p>
          <a:p>
            <a:r>
              <a:rPr lang="en-US"/>
              <a:t>Matrix modes</a:t>
            </a:r>
          </a:p>
          <a:p>
            <a:r>
              <a:rPr lang="en-US"/>
              <a:t>Window system interaction and callbacks</a:t>
            </a:r>
          </a:p>
          <a:p>
            <a:r>
              <a:rPr lang="en-US"/>
              <a:t>Drawing basic OpenGL primitives </a:t>
            </a:r>
          </a:p>
          <a:p>
            <a:r>
              <a:rPr lang="en-US"/>
              <a:t>Initializing Shaders</a:t>
            </a:r>
          </a:p>
          <a:p>
            <a:pPr>
              <a:buFont typeface="Wingdings" charset="0"/>
              <a:buNone/>
            </a:pPr>
            <a:r>
              <a:rPr lang="en-US" sz="2000"/>
              <a:t>     Best source for OpenGL is the redbook.  Of course, this is more a reference manual than a textbook, and you are better off implementing rather reading end to end.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OpenGL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OpenGL is a graphics</a:t>
            </a:r>
            <a:r>
              <a:rPr lang="en-US" i="1"/>
              <a:t> API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Portable software library (platform-independent)</a:t>
            </a:r>
          </a:p>
          <a:p>
            <a:pPr lvl="1">
              <a:lnSpc>
                <a:spcPct val="90000"/>
              </a:lnSpc>
            </a:pPr>
            <a:r>
              <a:rPr lang="en-US"/>
              <a:t>Layer between programmer and graphics hardware </a:t>
            </a:r>
          </a:p>
          <a:p>
            <a:pPr lvl="1">
              <a:lnSpc>
                <a:spcPct val="90000"/>
              </a:lnSpc>
            </a:pPr>
            <a:r>
              <a:rPr lang="en-US"/>
              <a:t>Uniform instruction set (hides different capabilities)</a:t>
            </a:r>
          </a:p>
          <a:p>
            <a:pPr>
              <a:lnSpc>
                <a:spcPct val="90000"/>
              </a:lnSpc>
            </a:pPr>
            <a:r>
              <a:rPr lang="en-US"/>
              <a:t>OpenGL can fit in many places</a:t>
            </a:r>
          </a:p>
          <a:p>
            <a:pPr lvl="1">
              <a:lnSpc>
                <a:spcPct val="90000"/>
              </a:lnSpc>
            </a:pPr>
            <a:r>
              <a:rPr lang="en-US"/>
              <a:t>Between application and graphics system</a:t>
            </a:r>
          </a:p>
          <a:p>
            <a:pPr lvl="1">
              <a:lnSpc>
                <a:spcPct val="90000"/>
              </a:lnSpc>
            </a:pPr>
            <a:r>
              <a:rPr lang="en-US"/>
              <a:t>Between higher level API and graphics system</a:t>
            </a:r>
          </a:p>
          <a:p>
            <a:pPr>
              <a:lnSpc>
                <a:spcPct val="90000"/>
              </a:lnSpc>
            </a:pPr>
            <a:r>
              <a:rPr lang="en-US"/>
              <a:t>Why do we need OpenGL or an API?</a:t>
            </a:r>
          </a:p>
          <a:p>
            <a:pPr lvl="1">
              <a:lnSpc>
                <a:spcPct val="90000"/>
              </a:lnSpc>
            </a:pPr>
            <a:r>
              <a:rPr lang="en-US"/>
              <a:t>Encapsulates many basic functions of 2D/3D graphics</a:t>
            </a:r>
          </a:p>
          <a:p>
            <a:pPr lvl="1">
              <a:lnSpc>
                <a:spcPct val="90000"/>
              </a:lnSpc>
            </a:pPr>
            <a:r>
              <a:rPr lang="en-US"/>
              <a:t>Think of it as high-level language (C++) for graphics</a:t>
            </a:r>
          </a:p>
          <a:p>
            <a:pPr lvl="1">
              <a:lnSpc>
                <a:spcPct val="90000"/>
              </a:lnSpc>
            </a:pPr>
            <a:r>
              <a:rPr lang="en-US"/>
              <a:t>History: Introduced  SGI in 92, maintained by Khronos</a:t>
            </a:r>
          </a:p>
          <a:p>
            <a:pPr lvl="1">
              <a:lnSpc>
                <a:spcPct val="90000"/>
              </a:lnSpc>
            </a:pPr>
            <a:r>
              <a:rPr lang="en-US"/>
              <a:t>Precursor for DirectX, WebGL, Java3D etc.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View</a:t>
            </a:r>
          </a:p>
        </p:txBody>
      </p:sp>
      <p:sp>
        <p:nvSpPr>
          <p:cNvPr id="1149955" name="Text Box 3"/>
          <p:cNvSpPr txBox="1">
            <a:spLocks noChangeArrowheads="1"/>
          </p:cNvSpPr>
          <p:nvPr/>
        </p:nvSpPr>
        <p:spPr bwMode="auto">
          <a:xfrm>
            <a:off x="5457825" y="1903413"/>
            <a:ext cx="16875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Application</a:t>
            </a:r>
          </a:p>
        </p:txBody>
      </p:sp>
      <p:sp>
        <p:nvSpPr>
          <p:cNvPr id="1149956" name="Text Box 4"/>
          <p:cNvSpPr txBox="1">
            <a:spLocks noChangeArrowheads="1"/>
          </p:cNvSpPr>
          <p:nvPr/>
        </p:nvSpPr>
        <p:spPr bwMode="auto">
          <a:xfrm>
            <a:off x="4954588" y="2960688"/>
            <a:ext cx="26860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Graphics Package</a:t>
            </a:r>
          </a:p>
        </p:txBody>
      </p:sp>
      <p:sp>
        <p:nvSpPr>
          <p:cNvPr id="1149957" name="Text Box 5"/>
          <p:cNvSpPr txBox="1">
            <a:spLocks noChangeArrowheads="1"/>
          </p:cNvSpPr>
          <p:nvPr/>
        </p:nvSpPr>
        <p:spPr bwMode="auto">
          <a:xfrm>
            <a:off x="1952625" y="2960688"/>
            <a:ext cx="16875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Application</a:t>
            </a:r>
          </a:p>
        </p:txBody>
      </p:sp>
      <p:sp>
        <p:nvSpPr>
          <p:cNvPr id="1149958" name="Text Box 6"/>
          <p:cNvSpPr txBox="1">
            <a:spLocks noChangeArrowheads="1"/>
          </p:cNvSpPr>
          <p:nvPr/>
        </p:nvSpPr>
        <p:spPr bwMode="auto">
          <a:xfrm>
            <a:off x="1516063" y="3960813"/>
            <a:ext cx="61102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OpenGL Application Programming Interface</a:t>
            </a:r>
          </a:p>
        </p:txBody>
      </p:sp>
      <p:sp>
        <p:nvSpPr>
          <p:cNvPr id="1149959" name="Text Box 7"/>
          <p:cNvSpPr txBox="1">
            <a:spLocks noChangeArrowheads="1"/>
          </p:cNvSpPr>
          <p:nvPr/>
        </p:nvSpPr>
        <p:spPr bwMode="auto">
          <a:xfrm>
            <a:off x="1844675" y="4875213"/>
            <a:ext cx="5467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Hardware and software (graphics card)</a:t>
            </a:r>
          </a:p>
        </p:txBody>
      </p:sp>
      <p:sp>
        <p:nvSpPr>
          <p:cNvPr id="1149960" name="Text Box 8"/>
          <p:cNvSpPr txBox="1">
            <a:spLocks noChangeArrowheads="1"/>
          </p:cNvSpPr>
          <p:nvPr/>
        </p:nvSpPr>
        <p:spPr bwMode="auto">
          <a:xfrm>
            <a:off x="1298575" y="5789613"/>
            <a:ext cx="21256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Output Device</a:t>
            </a:r>
          </a:p>
        </p:txBody>
      </p:sp>
      <p:sp>
        <p:nvSpPr>
          <p:cNvPr id="1149961" name="Text Box 9"/>
          <p:cNvSpPr txBox="1">
            <a:spLocks noChangeArrowheads="1"/>
          </p:cNvSpPr>
          <p:nvPr/>
        </p:nvSpPr>
        <p:spPr bwMode="auto">
          <a:xfrm>
            <a:off x="3632200" y="5810250"/>
            <a:ext cx="18891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Input Device</a:t>
            </a:r>
          </a:p>
        </p:txBody>
      </p:sp>
      <p:sp>
        <p:nvSpPr>
          <p:cNvPr id="1149962" name="Text Box 10"/>
          <p:cNvSpPr txBox="1">
            <a:spLocks noChangeArrowheads="1"/>
          </p:cNvSpPr>
          <p:nvPr/>
        </p:nvSpPr>
        <p:spPr bwMode="auto">
          <a:xfrm>
            <a:off x="5734050" y="5789613"/>
            <a:ext cx="18891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latin typeface="Arial" charset="0"/>
              </a:rPr>
              <a:t>Input Device</a:t>
            </a:r>
          </a:p>
        </p:txBody>
      </p:sp>
      <p:sp>
        <p:nvSpPr>
          <p:cNvPr id="1149963" name="Line 11"/>
          <p:cNvSpPr>
            <a:spLocks noChangeShapeType="1"/>
          </p:cNvSpPr>
          <p:nvPr/>
        </p:nvSpPr>
        <p:spPr bwMode="auto">
          <a:xfrm>
            <a:off x="624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964" name="Line 12"/>
          <p:cNvSpPr>
            <a:spLocks noChangeShapeType="1"/>
          </p:cNvSpPr>
          <p:nvPr/>
        </p:nvSpPr>
        <p:spPr bwMode="auto">
          <a:xfrm>
            <a:off x="2743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965" name="Line 13"/>
          <p:cNvSpPr>
            <a:spLocks noChangeShapeType="1"/>
          </p:cNvSpPr>
          <p:nvPr/>
        </p:nvSpPr>
        <p:spPr bwMode="auto">
          <a:xfrm>
            <a:off x="62484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966" name="Line 14"/>
          <p:cNvSpPr>
            <a:spLocks noChangeShapeType="1"/>
          </p:cNvSpPr>
          <p:nvPr/>
        </p:nvSpPr>
        <p:spPr bwMode="auto">
          <a:xfrm>
            <a:off x="4572000" y="4419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967" name="Line 15"/>
          <p:cNvSpPr>
            <a:spLocks noChangeShapeType="1"/>
          </p:cNvSpPr>
          <p:nvPr/>
        </p:nvSpPr>
        <p:spPr bwMode="auto">
          <a:xfrm>
            <a:off x="4572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968" name="Line 16"/>
          <p:cNvSpPr>
            <a:spLocks noChangeShapeType="1"/>
          </p:cNvSpPr>
          <p:nvPr/>
        </p:nvSpPr>
        <p:spPr bwMode="auto">
          <a:xfrm>
            <a:off x="59436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969" name="Line 17"/>
          <p:cNvSpPr>
            <a:spLocks noChangeShapeType="1"/>
          </p:cNvSpPr>
          <p:nvPr/>
        </p:nvSpPr>
        <p:spPr bwMode="auto">
          <a:xfrm>
            <a:off x="32004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67504" y="6441636"/>
            <a:ext cx="370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dirty="0" smtClean="0">
                <a:latin typeface="+mn-lt"/>
              </a:rPr>
              <a:t>Slide inspired by Greg Humphreys</a:t>
            </a:r>
            <a:endParaRPr lang="en-US" sz="1800" i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78" name="Rectangle 26"/>
          <p:cNvSpPr>
            <a:spLocks noChangeArrowheads="1"/>
          </p:cNvSpPr>
          <p:nvPr/>
        </p:nvSpPr>
        <p:spPr bwMode="auto">
          <a:xfrm>
            <a:off x="6015038" y="1838325"/>
            <a:ext cx="1995487" cy="2349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i="0"/>
          </a:p>
        </p:txBody>
      </p:sp>
      <p:sp>
        <p:nvSpPr>
          <p:cNvPr id="1175574" name="Rectangle 22"/>
          <p:cNvSpPr>
            <a:spLocks noChangeArrowheads="1"/>
          </p:cNvSpPr>
          <p:nvPr/>
        </p:nvSpPr>
        <p:spPr bwMode="auto">
          <a:xfrm>
            <a:off x="1133475" y="1374775"/>
            <a:ext cx="1995488" cy="2232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i="0"/>
          </a:p>
        </p:txBody>
      </p:sp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OpenGL Rendering Pipeline</a:t>
            </a:r>
          </a:p>
        </p:txBody>
      </p:sp>
      <p:sp>
        <p:nvSpPr>
          <p:cNvPr id="1175555" name="AutoShape 3"/>
          <p:cNvSpPr>
            <a:spLocks noChangeArrowheads="1"/>
          </p:cNvSpPr>
          <p:nvPr/>
        </p:nvSpPr>
        <p:spPr bwMode="auto">
          <a:xfrm>
            <a:off x="1295400" y="2424113"/>
            <a:ext cx="16764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i="0">
                <a:latin typeface="Arial" charset="0"/>
              </a:rPr>
              <a:t>Geometry </a:t>
            </a:r>
          </a:p>
          <a:p>
            <a:pPr algn="l"/>
            <a:r>
              <a:rPr lang="en-US" sz="2000" i="0">
                <a:latin typeface="Arial" charset="0"/>
              </a:rPr>
              <a:t>Primitive </a:t>
            </a:r>
          </a:p>
          <a:p>
            <a:pPr algn="l"/>
            <a:r>
              <a:rPr lang="en-US" sz="2000" i="0">
                <a:latin typeface="Arial" charset="0"/>
              </a:rPr>
              <a:t>Operations</a:t>
            </a:r>
          </a:p>
        </p:txBody>
      </p:sp>
      <p:sp>
        <p:nvSpPr>
          <p:cNvPr id="1175556" name="AutoShape 4"/>
          <p:cNvSpPr>
            <a:spLocks noChangeArrowheads="1"/>
          </p:cNvSpPr>
          <p:nvPr/>
        </p:nvSpPr>
        <p:spPr bwMode="auto">
          <a:xfrm>
            <a:off x="1447800" y="4481513"/>
            <a:ext cx="1447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i="0">
                <a:latin typeface="Arial" charset="0"/>
              </a:rPr>
              <a:t>Pixel</a:t>
            </a:r>
          </a:p>
          <a:p>
            <a:pPr algn="l"/>
            <a:r>
              <a:rPr lang="en-US" sz="2000" i="0">
                <a:latin typeface="Arial" charset="0"/>
              </a:rPr>
              <a:t>Operations</a:t>
            </a:r>
          </a:p>
        </p:txBody>
      </p:sp>
      <p:sp>
        <p:nvSpPr>
          <p:cNvPr id="1175557" name="AutoShape 5"/>
          <p:cNvSpPr>
            <a:spLocks noChangeArrowheads="1"/>
          </p:cNvSpPr>
          <p:nvPr/>
        </p:nvSpPr>
        <p:spPr bwMode="auto">
          <a:xfrm>
            <a:off x="3962400" y="2962275"/>
            <a:ext cx="1608138" cy="985838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b="1" i="0">
                <a:latin typeface="Arial" charset="0"/>
              </a:rPr>
              <a:t>Scan </a:t>
            </a:r>
          </a:p>
          <a:p>
            <a:pPr algn="l"/>
            <a:r>
              <a:rPr lang="en-US" sz="2000" b="1" i="0">
                <a:latin typeface="Arial" charset="0"/>
              </a:rPr>
              <a:t>Conversion</a:t>
            </a:r>
          </a:p>
          <a:p>
            <a:pPr algn="l"/>
            <a:r>
              <a:rPr lang="en-US" sz="2000" b="1" i="0">
                <a:latin typeface="Arial" charset="0"/>
              </a:rPr>
              <a:t>(Rasterize)</a:t>
            </a:r>
          </a:p>
        </p:txBody>
      </p:sp>
      <p:sp>
        <p:nvSpPr>
          <p:cNvPr id="1175558" name="Rectangle 6"/>
          <p:cNvSpPr>
            <a:spLocks noChangeArrowheads="1"/>
          </p:cNvSpPr>
          <p:nvPr/>
        </p:nvSpPr>
        <p:spPr bwMode="auto">
          <a:xfrm>
            <a:off x="3962400" y="4481513"/>
            <a:ext cx="1524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i="0">
                <a:latin typeface="Arial" charset="0"/>
              </a:rPr>
              <a:t>Texture</a:t>
            </a:r>
          </a:p>
          <a:p>
            <a:r>
              <a:rPr lang="en-US" sz="2000" i="0">
                <a:latin typeface="Arial" charset="0"/>
              </a:rPr>
              <a:t>Memory</a:t>
            </a:r>
          </a:p>
        </p:txBody>
      </p:sp>
      <p:sp>
        <p:nvSpPr>
          <p:cNvPr id="1175559" name="AutoShape 7"/>
          <p:cNvSpPr>
            <a:spLocks noChangeArrowheads="1"/>
          </p:cNvSpPr>
          <p:nvPr/>
        </p:nvSpPr>
        <p:spPr bwMode="auto">
          <a:xfrm>
            <a:off x="6248400" y="3109913"/>
            <a:ext cx="16002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 i="0">
                <a:latin typeface="Arial" charset="0"/>
              </a:rPr>
              <a:t>Fragment</a:t>
            </a:r>
          </a:p>
          <a:p>
            <a:pPr algn="l"/>
            <a:r>
              <a:rPr lang="en-US" sz="2000" i="0">
                <a:latin typeface="Arial" charset="0"/>
              </a:rPr>
              <a:t>Operations</a:t>
            </a:r>
          </a:p>
        </p:txBody>
      </p:sp>
      <p:sp>
        <p:nvSpPr>
          <p:cNvPr id="1175560" name="Rectangle 8"/>
          <p:cNvSpPr>
            <a:spLocks noChangeArrowheads="1"/>
          </p:cNvSpPr>
          <p:nvPr/>
        </p:nvSpPr>
        <p:spPr bwMode="auto">
          <a:xfrm rot="5400000">
            <a:off x="7696200" y="3719513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i="0">
                <a:latin typeface="Arial" charset="0"/>
              </a:rPr>
              <a:t>Framebuffer</a:t>
            </a:r>
          </a:p>
        </p:txBody>
      </p:sp>
      <p:sp>
        <p:nvSpPr>
          <p:cNvPr id="1175561" name="Text Box 9"/>
          <p:cNvSpPr txBox="1">
            <a:spLocks noChangeArrowheads="1"/>
          </p:cNvSpPr>
          <p:nvPr/>
        </p:nvSpPr>
        <p:spPr bwMode="auto">
          <a:xfrm>
            <a:off x="-36513" y="2714625"/>
            <a:ext cx="110172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Vertices</a:t>
            </a:r>
          </a:p>
        </p:txBody>
      </p:sp>
      <p:sp>
        <p:nvSpPr>
          <p:cNvPr id="1175562" name="Line 10"/>
          <p:cNvSpPr>
            <a:spLocks noChangeShapeType="1"/>
          </p:cNvSpPr>
          <p:nvPr/>
        </p:nvSpPr>
        <p:spPr bwMode="auto">
          <a:xfrm>
            <a:off x="990600" y="2957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3" name="Freeform 11"/>
          <p:cNvSpPr>
            <a:spLocks/>
          </p:cNvSpPr>
          <p:nvPr/>
        </p:nvSpPr>
        <p:spPr bwMode="auto">
          <a:xfrm>
            <a:off x="2971800" y="2957513"/>
            <a:ext cx="990600" cy="457200"/>
          </a:xfrm>
          <a:custGeom>
            <a:avLst/>
            <a:gdLst>
              <a:gd name="T0" fmla="*/ 0 w 624"/>
              <a:gd name="T1" fmla="*/ 0 h 288"/>
              <a:gd name="T2" fmla="*/ 240 w 624"/>
              <a:gd name="T3" fmla="*/ 0 h 288"/>
              <a:gd name="T4" fmla="*/ 240 w 624"/>
              <a:gd name="T5" fmla="*/ 288 h 288"/>
              <a:gd name="T6" fmla="*/ 624 w 62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288">
                <a:moveTo>
                  <a:pt x="0" y="0"/>
                </a:moveTo>
                <a:lnTo>
                  <a:pt x="240" y="0"/>
                </a:lnTo>
                <a:lnTo>
                  <a:pt x="240" y="288"/>
                </a:lnTo>
                <a:lnTo>
                  <a:pt x="624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4" name="Text Box 12"/>
          <p:cNvSpPr txBox="1">
            <a:spLocks noChangeArrowheads="1"/>
          </p:cNvSpPr>
          <p:nvPr/>
        </p:nvSpPr>
        <p:spPr bwMode="auto">
          <a:xfrm>
            <a:off x="-49213" y="4706938"/>
            <a:ext cx="101600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Images</a:t>
            </a:r>
          </a:p>
        </p:txBody>
      </p:sp>
      <p:sp>
        <p:nvSpPr>
          <p:cNvPr id="1175565" name="Line 13"/>
          <p:cNvSpPr>
            <a:spLocks noChangeShapeType="1"/>
          </p:cNvSpPr>
          <p:nvPr/>
        </p:nvSpPr>
        <p:spPr bwMode="auto">
          <a:xfrm>
            <a:off x="914400" y="49387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6" name="Freeform 14"/>
          <p:cNvSpPr>
            <a:spLocks/>
          </p:cNvSpPr>
          <p:nvPr/>
        </p:nvSpPr>
        <p:spPr bwMode="auto">
          <a:xfrm>
            <a:off x="2895600" y="3643313"/>
            <a:ext cx="1066800" cy="1295400"/>
          </a:xfrm>
          <a:custGeom>
            <a:avLst/>
            <a:gdLst>
              <a:gd name="T0" fmla="*/ 0 w 672"/>
              <a:gd name="T1" fmla="*/ 816 h 816"/>
              <a:gd name="T2" fmla="*/ 288 w 672"/>
              <a:gd name="T3" fmla="*/ 816 h 816"/>
              <a:gd name="T4" fmla="*/ 288 w 672"/>
              <a:gd name="T5" fmla="*/ 0 h 816"/>
              <a:gd name="T6" fmla="*/ 672 w 672"/>
              <a:gd name="T7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816">
                <a:moveTo>
                  <a:pt x="0" y="816"/>
                </a:moveTo>
                <a:lnTo>
                  <a:pt x="288" y="816"/>
                </a:lnTo>
                <a:lnTo>
                  <a:pt x="288" y="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7" name="Line 15"/>
          <p:cNvSpPr>
            <a:spLocks noChangeShapeType="1"/>
          </p:cNvSpPr>
          <p:nvPr/>
        </p:nvSpPr>
        <p:spPr bwMode="auto">
          <a:xfrm>
            <a:off x="3352800" y="49387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8" name="Line 16"/>
          <p:cNvSpPr>
            <a:spLocks noChangeShapeType="1"/>
          </p:cNvSpPr>
          <p:nvPr/>
        </p:nvSpPr>
        <p:spPr bwMode="auto">
          <a:xfrm flipV="1">
            <a:off x="4648200" y="394811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9" name="Line 17"/>
          <p:cNvSpPr>
            <a:spLocks noChangeShapeType="1"/>
          </p:cNvSpPr>
          <p:nvPr/>
        </p:nvSpPr>
        <p:spPr bwMode="auto">
          <a:xfrm>
            <a:off x="5581650" y="3490913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0" name="Line 18"/>
          <p:cNvSpPr>
            <a:spLocks noChangeShapeType="1"/>
          </p:cNvSpPr>
          <p:nvPr/>
        </p:nvSpPr>
        <p:spPr bwMode="auto">
          <a:xfrm>
            <a:off x="7848600" y="34909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1" name="Freeform 19"/>
          <p:cNvSpPr>
            <a:spLocks/>
          </p:cNvSpPr>
          <p:nvPr/>
        </p:nvSpPr>
        <p:spPr bwMode="auto">
          <a:xfrm>
            <a:off x="2133600" y="4938713"/>
            <a:ext cx="6477000" cy="685800"/>
          </a:xfrm>
          <a:custGeom>
            <a:avLst/>
            <a:gdLst>
              <a:gd name="T0" fmla="*/ 4080 w 4080"/>
              <a:gd name="T1" fmla="*/ 0 h 432"/>
              <a:gd name="T2" fmla="*/ 4080 w 4080"/>
              <a:gd name="T3" fmla="*/ 432 h 432"/>
              <a:gd name="T4" fmla="*/ 0 w 4080"/>
              <a:gd name="T5" fmla="*/ 432 h 432"/>
              <a:gd name="T6" fmla="*/ 0 w 4080"/>
              <a:gd name="T7" fmla="*/ 24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80" h="432">
                <a:moveTo>
                  <a:pt x="4080" y="0"/>
                </a:moveTo>
                <a:lnTo>
                  <a:pt x="4080" y="432"/>
                </a:lnTo>
                <a:lnTo>
                  <a:pt x="0" y="432"/>
                </a:lnTo>
                <a:lnTo>
                  <a:pt x="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2" name="Text Box 20"/>
          <p:cNvSpPr txBox="1">
            <a:spLocks noChangeArrowheads="1"/>
          </p:cNvSpPr>
          <p:nvPr/>
        </p:nvSpPr>
        <p:spPr bwMode="auto">
          <a:xfrm>
            <a:off x="661988" y="5721350"/>
            <a:ext cx="8391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0">
                <a:latin typeface="Arial" charset="0"/>
              </a:rPr>
              <a:t>Traditional Approach: Fixed function pipeline (state machine)</a:t>
            </a:r>
          </a:p>
          <a:p>
            <a:pPr algn="l"/>
            <a:r>
              <a:rPr lang="en-US" sz="2400" i="0">
                <a:latin typeface="Arial" charset="0"/>
              </a:rPr>
              <a:t>New Development (2003-): Programmable pipeline</a:t>
            </a:r>
          </a:p>
        </p:txBody>
      </p:sp>
      <p:sp>
        <p:nvSpPr>
          <p:cNvPr id="1175577" name="Text Box 25"/>
          <p:cNvSpPr txBox="1">
            <a:spLocks noChangeArrowheads="1"/>
          </p:cNvSpPr>
          <p:nvPr/>
        </p:nvSpPr>
        <p:spPr bwMode="auto">
          <a:xfrm>
            <a:off x="1076325" y="1354138"/>
            <a:ext cx="2187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Programmable in 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Modern GPUs 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(</a:t>
            </a:r>
            <a:r>
              <a:rPr lang="en-US" sz="2000" b="1" i="0">
                <a:solidFill>
                  <a:srgbClr val="99FFCC"/>
                </a:solidFill>
                <a:latin typeface="Arial" charset="0"/>
              </a:rPr>
              <a:t>Vertex Shader</a:t>
            </a:r>
            <a:r>
              <a:rPr lang="en-US" sz="2000" i="0">
                <a:solidFill>
                  <a:srgbClr val="99FFCC"/>
                </a:solidFill>
                <a:latin typeface="Arial" charset="0"/>
              </a:rPr>
              <a:t>)</a:t>
            </a:r>
          </a:p>
        </p:txBody>
      </p:sp>
      <p:sp>
        <p:nvSpPr>
          <p:cNvPr id="1175579" name="Text Box 27"/>
          <p:cNvSpPr txBox="1">
            <a:spLocks noChangeArrowheads="1"/>
          </p:cNvSpPr>
          <p:nvPr/>
        </p:nvSpPr>
        <p:spPr bwMode="auto">
          <a:xfrm>
            <a:off x="5954713" y="1771650"/>
            <a:ext cx="2187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Programmable in 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Modern GPUs</a:t>
            </a:r>
          </a:p>
          <a:p>
            <a:pPr algn="l"/>
            <a:r>
              <a:rPr lang="en-US" sz="2000" i="0">
                <a:solidFill>
                  <a:srgbClr val="99FFCC"/>
                </a:solidFill>
                <a:latin typeface="Arial" charset="0"/>
              </a:rPr>
              <a:t>(</a:t>
            </a:r>
            <a:r>
              <a:rPr lang="en-US" sz="2000" b="1" i="0">
                <a:solidFill>
                  <a:srgbClr val="99FFCC"/>
                </a:solidFill>
                <a:latin typeface="Arial" charset="0"/>
              </a:rPr>
              <a:t>Fragment </a:t>
            </a:r>
          </a:p>
          <a:p>
            <a:pPr algn="l"/>
            <a:r>
              <a:rPr lang="en-US" sz="2000" b="1" i="0">
                <a:solidFill>
                  <a:srgbClr val="99FFCC"/>
                </a:solidFill>
                <a:latin typeface="Arial" charset="0"/>
              </a:rPr>
              <a:t> Shader</a:t>
            </a:r>
            <a:r>
              <a:rPr lang="en-US" sz="2000" i="0">
                <a:solidFill>
                  <a:srgbClr val="99FFCC"/>
                </a:solidFill>
                <a:latin typeface="Arial" charset="0"/>
              </a:rPr>
              <a:t>)</a:t>
            </a:r>
          </a:p>
        </p:txBody>
      </p:sp>
      <p:sp>
        <p:nvSpPr>
          <p:cNvPr id="1175581" name="AutoShape 29"/>
          <p:cNvSpPr>
            <a:spLocks noChangeArrowheads="1"/>
          </p:cNvSpPr>
          <p:nvPr/>
        </p:nvSpPr>
        <p:spPr bwMode="auto">
          <a:xfrm>
            <a:off x="138113" y="3252788"/>
            <a:ext cx="393700" cy="533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5582" name="AutoShape 30"/>
          <p:cNvSpPr>
            <a:spLocks noChangeArrowheads="1"/>
          </p:cNvSpPr>
          <p:nvPr/>
        </p:nvSpPr>
        <p:spPr bwMode="auto">
          <a:xfrm rot="-2988209">
            <a:off x="775494" y="3547269"/>
            <a:ext cx="266700" cy="468312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5583" name="AutoShape 31"/>
          <p:cNvSpPr>
            <a:spLocks noChangeArrowheads="1"/>
          </p:cNvSpPr>
          <p:nvPr/>
        </p:nvSpPr>
        <p:spPr bwMode="auto">
          <a:xfrm>
            <a:off x="4181475" y="2022475"/>
            <a:ext cx="393700" cy="533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5584" name="AutoShape 32"/>
          <p:cNvSpPr>
            <a:spLocks noChangeArrowheads="1"/>
          </p:cNvSpPr>
          <p:nvPr/>
        </p:nvSpPr>
        <p:spPr bwMode="auto">
          <a:xfrm rot="-2988209">
            <a:off x="4818857" y="2239168"/>
            <a:ext cx="266700" cy="468313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5585" name="Rectangle 33"/>
          <p:cNvSpPr>
            <a:spLocks noChangeArrowheads="1"/>
          </p:cNvSpPr>
          <p:nvPr/>
        </p:nvSpPr>
        <p:spPr bwMode="auto">
          <a:xfrm>
            <a:off x="4008438" y="2000250"/>
            <a:ext cx="1360487" cy="827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5586" name="Line 34"/>
          <p:cNvSpPr>
            <a:spLocks noChangeShapeType="1"/>
          </p:cNvSpPr>
          <p:nvPr/>
        </p:nvSpPr>
        <p:spPr bwMode="auto">
          <a:xfrm flipV="1">
            <a:off x="3997325" y="2159000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88" name="Line 36"/>
          <p:cNvSpPr>
            <a:spLocks noChangeShapeType="1"/>
          </p:cNvSpPr>
          <p:nvPr/>
        </p:nvSpPr>
        <p:spPr bwMode="auto">
          <a:xfrm flipV="1">
            <a:off x="4005263" y="2355850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89" name="Line 37"/>
          <p:cNvSpPr>
            <a:spLocks noChangeShapeType="1"/>
          </p:cNvSpPr>
          <p:nvPr/>
        </p:nvSpPr>
        <p:spPr bwMode="auto">
          <a:xfrm flipV="1">
            <a:off x="3994150" y="2522538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0" name="Line 38"/>
          <p:cNvSpPr>
            <a:spLocks noChangeShapeType="1"/>
          </p:cNvSpPr>
          <p:nvPr/>
        </p:nvSpPr>
        <p:spPr bwMode="auto">
          <a:xfrm flipV="1">
            <a:off x="3994150" y="2678113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1" name="Line 39"/>
          <p:cNvSpPr>
            <a:spLocks noChangeShapeType="1"/>
          </p:cNvSpPr>
          <p:nvPr/>
        </p:nvSpPr>
        <p:spPr bwMode="auto">
          <a:xfrm>
            <a:off x="4135438" y="1998663"/>
            <a:ext cx="0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2" name="Line 40"/>
          <p:cNvSpPr>
            <a:spLocks noChangeShapeType="1"/>
          </p:cNvSpPr>
          <p:nvPr/>
        </p:nvSpPr>
        <p:spPr bwMode="auto">
          <a:xfrm>
            <a:off x="4287838" y="1995488"/>
            <a:ext cx="0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3" name="Line 41"/>
          <p:cNvSpPr>
            <a:spLocks noChangeShapeType="1"/>
          </p:cNvSpPr>
          <p:nvPr/>
        </p:nvSpPr>
        <p:spPr bwMode="auto">
          <a:xfrm>
            <a:off x="4465638" y="1995488"/>
            <a:ext cx="0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4" name="Line 42"/>
          <p:cNvSpPr>
            <a:spLocks noChangeShapeType="1"/>
          </p:cNvSpPr>
          <p:nvPr/>
        </p:nvSpPr>
        <p:spPr bwMode="auto">
          <a:xfrm>
            <a:off x="4610100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5" name="Line 43"/>
          <p:cNvSpPr>
            <a:spLocks noChangeShapeType="1"/>
          </p:cNvSpPr>
          <p:nvPr/>
        </p:nvSpPr>
        <p:spPr bwMode="auto">
          <a:xfrm>
            <a:off x="4754563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6" name="Line 44"/>
          <p:cNvSpPr>
            <a:spLocks noChangeShapeType="1"/>
          </p:cNvSpPr>
          <p:nvPr/>
        </p:nvSpPr>
        <p:spPr bwMode="auto">
          <a:xfrm>
            <a:off x="4899025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7" name="Line 45"/>
          <p:cNvSpPr>
            <a:spLocks noChangeShapeType="1"/>
          </p:cNvSpPr>
          <p:nvPr/>
        </p:nvSpPr>
        <p:spPr bwMode="auto">
          <a:xfrm>
            <a:off x="5021263" y="2006600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8" name="Line 46"/>
          <p:cNvSpPr>
            <a:spLocks noChangeShapeType="1"/>
          </p:cNvSpPr>
          <p:nvPr/>
        </p:nvSpPr>
        <p:spPr bwMode="auto">
          <a:xfrm>
            <a:off x="5154613" y="1984375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99" name="Line 47"/>
          <p:cNvSpPr>
            <a:spLocks noChangeShapeType="1"/>
          </p:cNvSpPr>
          <p:nvPr/>
        </p:nvSpPr>
        <p:spPr bwMode="auto">
          <a:xfrm>
            <a:off x="5265738" y="1984375"/>
            <a:ext cx="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75603" name="Picture 51" descr="roofs of buil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8" y="4487863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GPUs and Programmability</a:t>
            </a:r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527175"/>
            <a:ext cx="9324975" cy="5029200"/>
          </a:xfrm>
        </p:spPr>
        <p:txBody>
          <a:bodyPr/>
          <a:lstStyle/>
          <a:p>
            <a:r>
              <a:rPr lang="en-US"/>
              <a:t>Since 2003, can write vertex/pixel shaders</a:t>
            </a:r>
          </a:p>
          <a:p>
            <a:r>
              <a:rPr lang="en-US"/>
              <a:t>Fixed function pipeline special type of shader</a:t>
            </a:r>
          </a:p>
          <a:p>
            <a:r>
              <a:rPr lang="en-US"/>
              <a:t>Like writing C programs (see GLSL book)</a:t>
            </a:r>
          </a:p>
          <a:p>
            <a:r>
              <a:rPr lang="en-US"/>
              <a:t>Performance &gt;&gt; CPU (even used for non-graphics)</a:t>
            </a:r>
          </a:p>
          <a:p>
            <a:r>
              <a:rPr lang="en-US"/>
              <a:t>Operate </a:t>
            </a:r>
            <a:r>
              <a:rPr lang="en-US" i="1"/>
              <a:t>in parallel</a:t>
            </a:r>
            <a:r>
              <a:rPr lang="en-US"/>
              <a:t> on all vertices or fragments </a:t>
            </a:r>
          </a:p>
          <a:p>
            <a:endParaRPr lang="en-US"/>
          </a:p>
          <a:p>
            <a:r>
              <a:rPr lang="en-US"/>
              <a:t>Are teaching CS 184 with programmable shaders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292929"/>
      </a:dk1>
      <a:lt1>
        <a:srgbClr val="FFFFFF"/>
      </a:lt1>
      <a:dk2>
        <a:srgbClr val="333333"/>
      </a:dk2>
      <a:lt2>
        <a:srgbClr val="FFFFFF"/>
      </a:lt2>
      <a:accent1>
        <a:srgbClr val="A50021"/>
      </a:accent1>
      <a:accent2>
        <a:srgbClr val="666633"/>
      </a:accent2>
      <a:accent3>
        <a:srgbClr val="ADADAD"/>
      </a:accent3>
      <a:accent4>
        <a:srgbClr val="DADADA"/>
      </a:accent4>
      <a:accent5>
        <a:srgbClr val="CFAAAB"/>
      </a:accent5>
      <a:accent6>
        <a:srgbClr val="5C5C2D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292929"/>
        </a:dk1>
        <a:lt1>
          <a:srgbClr val="FFFFFF"/>
        </a:lt1>
        <a:dk2>
          <a:srgbClr val="333333"/>
        </a:dk2>
        <a:lt2>
          <a:srgbClr val="FFFFFF"/>
        </a:lt2>
        <a:accent1>
          <a:srgbClr val="A50021"/>
        </a:accent1>
        <a:accent2>
          <a:srgbClr val="666633"/>
        </a:accent2>
        <a:accent3>
          <a:srgbClr val="ADADAD"/>
        </a:accent3>
        <a:accent4>
          <a:srgbClr val="DADADA"/>
        </a:accent4>
        <a:accent5>
          <a:srgbClr val="CFAAAB"/>
        </a:accent5>
        <a:accent6>
          <a:srgbClr val="5C5C2D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26022</TotalTime>
  <Words>3446</Words>
  <Application>Microsoft Macintosh PowerPoint</Application>
  <PresentationFormat>Letter Paper (8.5x11 in)</PresentationFormat>
  <Paragraphs>524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Times New Roman</vt:lpstr>
      <vt:lpstr>Arial</vt:lpstr>
      <vt:lpstr>Wingdings</vt:lpstr>
      <vt:lpstr>Courier New</vt:lpstr>
      <vt:lpstr>Default Design</vt:lpstr>
      <vt:lpstr>Foundations of Computer Graphics (Fall 2012)</vt:lpstr>
      <vt:lpstr>To Do</vt:lpstr>
      <vt:lpstr>Demo: Surreal (HW 3)</vt:lpstr>
      <vt:lpstr>This Lecture</vt:lpstr>
      <vt:lpstr>Outline</vt:lpstr>
      <vt:lpstr>Introduction to OpenGL</vt:lpstr>
      <vt:lpstr>Programmer’s View</vt:lpstr>
      <vt:lpstr>OpenGL Rendering Pipeline</vt:lpstr>
      <vt:lpstr>GPUs and Programmability</vt:lpstr>
      <vt:lpstr>Outline</vt:lpstr>
      <vt:lpstr>Buffers and Window Interactions</vt:lpstr>
      <vt:lpstr>Basic setup code (you will likely copy)</vt:lpstr>
      <vt:lpstr>Outline</vt:lpstr>
      <vt:lpstr>Viewing in OpenGL</vt:lpstr>
      <vt:lpstr>Basic initialization code for viewing</vt:lpstr>
      <vt:lpstr>Outline</vt:lpstr>
      <vt:lpstr>Window System Interaction</vt:lpstr>
      <vt:lpstr>Basic window interaction code</vt:lpstr>
      <vt:lpstr>Mouse motion (demo)</vt:lpstr>
      <vt:lpstr>Mouse drag (demo)</vt:lpstr>
      <vt:lpstr>Outline</vt:lpstr>
      <vt:lpstr>OpenGL Primitives</vt:lpstr>
      <vt:lpstr>Geometry </vt:lpstr>
      <vt:lpstr>GLUT 3D Primitives</vt:lpstr>
      <vt:lpstr>Old OpenGL: Drawing</vt:lpstr>
      <vt:lpstr>Old OpenGL: Specifying Geometry</vt:lpstr>
      <vt:lpstr>Old OpenGL: Drawing in Display</vt:lpstr>
      <vt:lpstr>Modern OpenGL: Floor Specification</vt:lpstr>
      <vt:lpstr>Modern OpenGL: Vertex Buffer Objects</vt:lpstr>
      <vt:lpstr>Modern OpenGL: Initialize Buffers</vt:lpstr>
      <vt:lpstr>Modern OpenGL: Draw Vertex Object</vt:lpstr>
      <vt:lpstr>Initialization for Drawing, Shading</vt:lpstr>
      <vt:lpstr>Demo (change colors)</vt:lpstr>
      <vt:lpstr>Outline</vt:lpstr>
      <vt:lpstr>OpenGL Rendering Pipeline</vt:lpstr>
      <vt:lpstr>Simplified OpenGL Pipeline</vt:lpstr>
      <vt:lpstr>Shader Setup</vt:lpstr>
      <vt:lpstr>Shader Initialization Code</vt:lpstr>
      <vt:lpstr>Linking Shader Program</vt:lpstr>
      <vt:lpstr>Basic (nop) vertex shader</vt:lpstr>
      <vt:lpstr>Basic (nop) fragment shader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Signal-Theoretic Representations of Appearance</dc:title>
  <dc:creator>Ravi Ramamoorthi</dc:creator>
  <cp:lastModifiedBy>Ravi Ramamoorthi</cp:lastModifiedBy>
  <cp:revision>662</cp:revision>
  <cp:lastPrinted>1999-08-03T15:46:38Z</cp:lastPrinted>
  <dcterms:created xsi:type="dcterms:W3CDTF">1999-02-11T00:43:51Z</dcterms:created>
  <dcterms:modified xsi:type="dcterms:W3CDTF">2012-09-01T16:51:08Z</dcterms:modified>
</cp:coreProperties>
</file>