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751" r:id="rId2"/>
    <p:sldId id="893" r:id="rId3"/>
    <p:sldId id="809" r:id="rId4"/>
    <p:sldId id="894" r:id="rId5"/>
    <p:sldId id="862" r:id="rId6"/>
    <p:sldId id="863" r:id="rId7"/>
    <p:sldId id="914" r:id="rId8"/>
    <p:sldId id="895" r:id="rId9"/>
    <p:sldId id="918" r:id="rId10"/>
    <p:sldId id="897" r:id="rId11"/>
    <p:sldId id="898" r:id="rId12"/>
    <p:sldId id="899" r:id="rId13"/>
    <p:sldId id="865" r:id="rId14"/>
    <p:sldId id="900" r:id="rId15"/>
    <p:sldId id="913" r:id="rId16"/>
    <p:sldId id="866" r:id="rId17"/>
    <p:sldId id="878" r:id="rId18"/>
    <p:sldId id="879" r:id="rId19"/>
    <p:sldId id="868" r:id="rId20"/>
    <p:sldId id="870" r:id="rId21"/>
    <p:sldId id="872" r:id="rId22"/>
    <p:sldId id="873" r:id="rId23"/>
    <p:sldId id="874" r:id="rId24"/>
    <p:sldId id="902" r:id="rId25"/>
    <p:sldId id="903" r:id="rId26"/>
    <p:sldId id="904" r:id="rId27"/>
    <p:sldId id="905" r:id="rId28"/>
    <p:sldId id="877" r:id="rId29"/>
    <p:sldId id="906" r:id="rId30"/>
    <p:sldId id="908" r:id="rId31"/>
    <p:sldId id="907" r:id="rId32"/>
    <p:sldId id="909" r:id="rId33"/>
    <p:sldId id="910" r:id="rId34"/>
    <p:sldId id="911" r:id="rId35"/>
    <p:sldId id="912" r:id="rId36"/>
    <p:sldId id="880" r:id="rId37"/>
    <p:sldId id="882" r:id="rId38"/>
    <p:sldId id="915" r:id="rId39"/>
    <p:sldId id="916" r:id="rId40"/>
    <p:sldId id="917" r:id="rId41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6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Relationship Id="rId2" Type="http://schemas.openxmlformats.org/officeDocument/2006/relationships/slide" Target="slides/slide10.xml"/><Relationship Id="rId3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5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1"/>
            <a:ext cx="8229600" cy="1752600"/>
          </a:xfrm>
        </p:spPr>
        <p:txBody>
          <a:bodyPr/>
          <a:lstStyle/>
          <a:p>
            <a:r>
              <a:rPr lang="en-US"/>
              <a:t>CS 184, Lecture 7: OpenGL Shading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989139" y="2860676"/>
            <a:ext cx="508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2296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See OpenGL color plates 1-8 and glsl book</a:t>
            </a:r>
          </a:p>
          <a:p>
            <a:endParaRPr lang="en-US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# version 120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Mine is an old machine.  For version 130 or higher, do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out vec4 color ;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out vec4 mynormal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out vec4 myvertex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That is certainly more modern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varying vec4 color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varying vec3 mynormal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varying vec4 myvertex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gl_TexCoord[0] = gl_MultiTexCoord0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gl_Position = gl_ProjectionMatrix * gl_ModelViewMatrix * gl_Vertex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color = gl_Color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mynormal = gl_Normal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myvertex = gl_Vertex ;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/>
              <a:t>Rest of this lecture considers lighting </a:t>
            </a:r>
          </a:p>
          <a:p>
            <a:r>
              <a:rPr lang="en-US"/>
              <a:t>In real world, complex lighting, materials interact</a:t>
            </a:r>
          </a:p>
          <a:p>
            <a:r>
              <a:rPr lang="en-US"/>
              <a:t>We study this more formally later in class</a:t>
            </a:r>
          </a:p>
          <a:p>
            <a:r>
              <a:rPr lang="en-US"/>
              <a:t>For now some basic approximations to capture key effects in lighting and shading</a:t>
            </a:r>
          </a:p>
          <a:p>
            <a:r>
              <a:rPr lang="en-US"/>
              <a:t>Inspired by old OpenGL fixed function pipeline</a:t>
            </a:r>
          </a:p>
          <a:p>
            <a:pPr lvl="1"/>
            <a:r>
              <a:rPr lang="en-US"/>
              <a:t>But remember that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not physically based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52" name="Equation" r:id="rId3" imgW="1485900" imgH="482600" progId="Equation.DSMT4">
                  <p:embed/>
                </p:oleObj>
              </mc:Choice>
              <mc:Fallback>
                <p:oleObj name="Equation" r:id="rId3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/>
          </a:p>
          <a:p>
            <a:r>
              <a:rPr lang="en-US"/>
              <a:t>Need normals (to calculate how much diffuse, specular, find reflected direction and so on)</a:t>
            </a:r>
          </a:p>
          <a:p>
            <a:pPr lvl="1"/>
            <a:r>
              <a:rPr lang="en-US" i="1"/>
              <a:t>Usually specify at each vertex, interpolate</a:t>
            </a:r>
          </a:p>
          <a:p>
            <a:pPr lvl="1"/>
            <a:r>
              <a:rPr lang="en-US"/>
              <a:t>GLUT does it automatically for teapots etc </a:t>
            </a:r>
          </a:p>
          <a:p>
            <a:pPr lvl="1"/>
            <a:r>
              <a:rPr lang="en-US"/>
              <a:t>Can do manually for parametric surfaces </a:t>
            </a:r>
          </a:p>
          <a:p>
            <a:pPr lvl="1"/>
            <a:r>
              <a:rPr lang="en-US"/>
              <a:t>Average face normals for more complex shapes</a:t>
            </a:r>
          </a:p>
          <a:p>
            <a:endParaRPr lang="en-US"/>
          </a:p>
          <a:p>
            <a:r>
              <a:rPr lang="en-US"/>
              <a:t>Four terms: Ambient, Diffuse, Specular, Emissive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90" name="Equation" r:id="rId3" imgW="1168400" imgH="254000" progId="Equation.DSMT4">
                  <p:embed/>
                </p:oleObj>
              </mc:Choice>
              <mc:Fallback>
                <p:oleObj name="Equation" r:id="rId3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week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smtClean="0"/>
              <a:t>lectures have </a:t>
            </a:r>
            <a:r>
              <a:rPr lang="en-US" dirty="0"/>
              <a:t>all </a:t>
            </a:r>
            <a:r>
              <a:rPr lang="en-US" dirty="0" smtClean="0"/>
              <a:t>info for HW 2</a:t>
            </a:r>
          </a:p>
          <a:p>
            <a:r>
              <a:rPr lang="en-US" dirty="0" smtClean="0"/>
              <a:t>Start </a:t>
            </a:r>
            <a:r>
              <a:rPr lang="en-US" dirty="0"/>
              <a:t>thinking about HW </a:t>
            </a:r>
            <a:r>
              <a:rPr lang="en-US" dirty="0" smtClean="0"/>
              <a:t>4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55" name="Equation" r:id="rId3" imgW="812800" imgH="177800" progId="Equation.DSMT4">
                  <p:embed/>
                </p:oleObj>
              </mc:Choice>
              <mc:Fallback>
                <p:oleObj name="Equation" r:id="rId3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501" name="Equation" r:id="rId3" imgW="558800" imgH="165100" progId="Equation.DSMT4">
                  <p:embed/>
                </p:oleObj>
              </mc:Choice>
              <mc:Fallback>
                <p:oleObj name="Equation" r:id="rId3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538" name="Equation" r:id="rId3" imgW="558800" imgH="165100" progId="Equation.DSMT4">
                    <p:embed/>
                  </p:oleObj>
                </mc:Choice>
                <mc:Fallback>
                  <p:oleObj name="Equation" r:id="rId3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39" name="Equation" r:id="rId5" imgW="3581400" imgH="457200" progId="Equation.DSMT4">
                  <p:embed/>
                </p:oleObj>
              </mc:Choice>
              <mc:Fallback>
                <p:oleObj name="Equation" r:id="rId5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10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11" name="Equation" r:id="rId5" imgW="406400" imgH="165100" progId="Equation.DSMT4">
                  <p:embed/>
                </p:oleObj>
              </mc:Choice>
              <mc:Fallback>
                <p:oleObj name="Equation" r:id="rId5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12" name="Equation" r:id="rId7" imgW="1231900" imgH="203200" progId="Equation.DSMT4">
                  <p:embed/>
                </p:oleObj>
              </mc:Choice>
              <mc:Fallback>
                <p:oleObj name="Equation" r:id="rId7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21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22" name="Equation" r:id="rId5" imgW="4127500" imgH="457200" progId="Equation.DSMT4">
                  <p:embed/>
                </p:oleObj>
              </mc:Choice>
              <mc:Fallback>
                <p:oleObj name="Equation" r:id="rId5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/>
              <a:t>Lecture deals with lighting (DEMO for HW 2)</a:t>
            </a:r>
          </a:p>
          <a:p>
            <a:r>
              <a:rPr lang="en-US"/>
              <a:t>Briefly explain shaders used for mytest3</a:t>
            </a:r>
          </a:p>
          <a:p>
            <a:pPr lvl="1"/>
            <a:r>
              <a:rPr lang="en-US"/>
              <a:t>Do this before explaining code fully so you can start HW 2</a:t>
            </a:r>
          </a:p>
          <a:p>
            <a:pPr lvl="1"/>
            <a:r>
              <a:rPr lang="en-US"/>
              <a:t>Primarily explain with reference to source code</a:t>
            </a:r>
          </a:p>
          <a:p>
            <a:r>
              <a:rPr lang="en-US"/>
              <a:t>More formal look at lighting and shading later in class</a:t>
            </a:r>
          </a:p>
          <a:p>
            <a:pPr lvl="1"/>
            <a:r>
              <a:rPr lang="en-US"/>
              <a:t>Based on physical units and radiometry 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# version 120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Mine is an old machine.  For version 130 or higher, do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in vec4 color ;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in vec4 mynormal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in vec4 myvertex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That is certainly more modern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attribute vec4 color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attribute vec3 mynormal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attribute vec4 myvertex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sampler2D 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int istex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int islight ; // are we lighting.</a:t>
            </a:r>
            <a:r>
              <a:rPr lang="en-US" sz="1400" b="1"/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20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Assume light 0 is directional, light 1 is a point light.</a:t>
            </a:r>
            <a:r>
              <a:rPr lang="en-US" sz="1600">
                <a:latin typeface="Courier New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Actual light values are passed from the main OpenGL program.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This could of course be fancier.  Illustrates a simple idea.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vec3 light0dirn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Now, set the material parameters.  These could be varying or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bound to a buffer.  But for now, I'll just make them uniform.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I use ambient, diffuse, specular, shininess as in OpenGL.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But, ambient is just additive and doesn't multiply the lights.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vec4 ComputeLight (const in vec3 direction, const in vec4 lightcolor, const in vec3 normal, const in vec3 halfvec, const in vec4 mydiffuse, const in vec4 myspecular, const in float myshininess)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float nDotL = dot(normal, direction)  ; 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vec4 lambert = mydiffuse * lightcolor * max (nDotL, 0.0) ;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float nDotH = dot(normal, halfvec)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vec4 phong = myspecular * lightcolor * pow (max(nDotH, 0.0),      myshininess)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vec4 retval = lambert + phong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return retval ;    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}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void main (void) {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if (istex &gt; 0) gl_FragColor = texture2D(tex, gl_TexCoord[0].st)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else if (islight == 0) gl_FragColor = color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else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// They eye is always at (0,0,0) looking down -z axis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// Also compute current fragment posn, direction to eye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const vec3 eyepos = vec3(0,0,0)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vec4 _mypos = gl_ModelViewMatrix * myvertex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vec3 mypos = _mypos.xyz / _mypos.w ; // Dehomogenize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vec3 eyedirn = normalize(eyepos - mypos)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// Compute normal, needed for shading.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// Simpler is vec3 normal = normalize(gl_NormalMatrix * mynormal)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vec3 _normal = (gl_ModelViewMatrixInverseTranspose*vec4(mynormal,0.0)).xyz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vec3 normal = normalize(_normal) ; </a:t>
            </a:r>
          </a:p>
          <a:p>
            <a:pPr>
              <a:lnSpc>
                <a:spcPct val="80000"/>
              </a:lnSpc>
            </a:pP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// Light 0, directional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vec3 direction0 = normalize (light0dirn)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vec3 half0 = normalize (direction0 + eyedirn)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vec4 col0 = ComputeLight(direction0, light0color, normal, half0, diffuse, specular, shininess)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// Light 1, point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vec3 position = light1posn.xyz / light1posn.w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vec3 direction1 = normalize (position - mypos) ; // no atten.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vec3 half1 = normalize (direction1 + eyedirn) ;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vec4 col1 = ComputeLight(direction1, light1color, normal, half1, diffuse, specular, shininess)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gl_FragColor = ambient + col0 + col1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	 const GLfloat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medium[] = {0.5, 0.5, 0.5,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small[] = {0.2, 0.2, 0.2,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light_specular[]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light_direction[] = {0.5, 0, 0, 0}; // Dir lt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const GLfloat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GLfloat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// Lights are transformed by current modelview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// The shader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transformvec(light_direction,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transformvec(light_position1, light1) ;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60501"/>
            <a:ext cx="9239250" cy="5897563"/>
          </a:xfrm>
        </p:spPr>
        <p:txBody>
          <a:bodyPr/>
          <a:lstStyle/>
          <a:p>
            <a:r>
              <a:rPr lang="en-US"/>
              <a:t>Lights transform like other geometry</a:t>
            </a:r>
          </a:p>
          <a:p>
            <a:r>
              <a:rPr lang="en-US"/>
              <a:t>Only modelview matrix (not projection).  The only real application where the distinction is important</a:t>
            </a:r>
          </a:p>
          <a:p>
            <a:r>
              <a:rPr lang="en-US"/>
              <a:t>Types of light motion </a:t>
            </a:r>
          </a:p>
          <a:p>
            <a:pPr lvl="1"/>
            <a:r>
              <a:rPr lang="en-US"/>
              <a:t>Stationary: set the transforms to identity before specifying it</a:t>
            </a:r>
          </a:p>
          <a:p>
            <a:pPr lvl="1"/>
            <a:endParaRPr lang="en-US"/>
          </a:p>
          <a:p>
            <a:pPr lvl="1"/>
            <a:r>
              <a:rPr lang="en-US"/>
              <a:t>Moving light: Push Matrix, move light, Pop Matrix</a:t>
            </a:r>
          </a:p>
          <a:p>
            <a:pPr lvl="1"/>
            <a:endParaRPr lang="en-US"/>
          </a:p>
          <a:p>
            <a:pPr lvl="1"/>
            <a:r>
              <a:rPr lang="en-US"/>
              <a:t>Moving light source with viewpoint (attached to camera).  Can simply set light to 0 0 0 so origin wrt eye coords (make modelview matrix identity before doing this)</a:t>
            </a:r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Could also use GLM (but careful of conventions)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/* New helper transformation function to transform vector by modelview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void transformvec (const GLfloat input[4], GLfloat output[4])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GLfloat modelview[16] ; // in column major order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glGetFloatv(GL_MODELVIEW_MATRIX, modelview)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for (int i = 0 ; i &lt; 4 ; i++)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  output[i] = 0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  for (int j = 0 ; j &lt; 4 ; j++)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    output[i] += modelview[4*j+i] * input[j]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 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glUniform4fv(light0color, 1, light_specular)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// Generally, we would also need to define normals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// But glut already does this for us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if 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>
                <a:latin typeface="Courier New" charset="0"/>
              </a:rPr>
              <a:t>         glUniform1i(islight,lighting) ; // lighting only teapot.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/>
              <a:t>Important to bring out 3D appearance (compare teapot now to in previous demo)</a:t>
            </a:r>
          </a:p>
          <a:p>
            <a:r>
              <a:rPr lang="en-US"/>
              <a:t>Important for correct shading under lights</a:t>
            </a:r>
          </a:p>
          <a:p>
            <a:r>
              <a:rPr lang="en-US"/>
              <a:t>The way shading is done also important</a:t>
            </a:r>
          </a:p>
          <a:p>
            <a:pPr lvl="1"/>
            <a:r>
              <a:rPr lang="en-US"/>
              <a:t>Flat: Entire face has single color (normal) from one vertex</a:t>
            </a:r>
          </a:p>
          <a:p>
            <a:pPr lvl="1"/>
            <a:r>
              <a:rPr lang="en-US"/>
              <a:t>Gouraud or smooth: Colors at each vertex, interpolate</a:t>
            </a:r>
          </a:p>
          <a:p>
            <a:endParaRPr lang="en-US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442081" y="6294440"/>
            <a:ext cx="3668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glShadeModel(GL_FLAT)</a:t>
            </a: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661455" y="6310314"/>
            <a:ext cx="4289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glShadeModel(GL_SMOOTH</a:t>
            </a:r>
            <a:r>
              <a:rPr lang="en-US" sz="2400" b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/>
              <a:t>Red, Green, Blue primary colors</a:t>
            </a:r>
          </a:p>
          <a:p>
            <a:pPr lvl="1"/>
            <a:r>
              <a:rPr lang="en-US"/>
              <a:t>Can be thought of as vertices of a color cube</a:t>
            </a:r>
          </a:p>
          <a:p>
            <a:pPr lvl="1"/>
            <a:r>
              <a:rPr lang="en-US"/>
              <a:t>R+G = Yellow, B+G = Cyan, B+R = Magenta,                    R+G+B = White</a:t>
            </a:r>
          </a:p>
          <a:p>
            <a:pPr lvl="1"/>
            <a:r>
              <a:rPr lang="en-US"/>
              <a:t>Each color channel (R,G,B) treated separately</a:t>
            </a:r>
          </a:p>
          <a:p>
            <a:r>
              <a:rPr lang="en-US"/>
              <a:t>RGBA 32 bit mode (8 bits per channel) often used</a:t>
            </a:r>
          </a:p>
          <a:p>
            <a:pPr lvl="1"/>
            <a:r>
              <a:rPr lang="en-US"/>
              <a:t>A is for alpha for transparency if you need it</a:t>
            </a:r>
          </a:p>
          <a:p>
            <a:r>
              <a:rPr lang="en-US"/>
              <a:t>Colors normalized to 0 to 1 range in OpenGL</a:t>
            </a:r>
          </a:p>
          <a:p>
            <a:pPr lvl="1"/>
            <a:r>
              <a:rPr lang="en-US"/>
              <a:t>Often represented as 0 to 255 in terms of pixel intensities</a:t>
            </a:r>
          </a:p>
          <a:p>
            <a:r>
              <a:rPr lang="en-US"/>
              <a:t>Also, color index mode (not so important)</a:t>
            </a:r>
          </a:p>
          <a:p>
            <a:r>
              <a:rPr lang="en-US"/>
              <a:t>More next week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4" name="Equation" r:id="rId3" imgW="114300" imgH="241300" progId="Equation.DSMT4">
                  <p:embed/>
                </p:oleObj>
              </mc:Choice>
              <mc:Fallback>
                <p:oleObj name="Equation" r:id="rId3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5" name="Equation" r:id="rId5" imgW="139700" imgH="241300" progId="Equation.DSMT4">
                  <p:embed/>
                </p:oleObj>
              </mc:Choice>
              <mc:Fallback>
                <p:oleObj name="Equation" r:id="rId5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6" name="Equation" r:id="rId7" imgW="139700" imgH="241300" progId="Equation.DSMT4">
                  <p:embed/>
                </p:oleObj>
              </mc:Choice>
              <mc:Fallback>
                <p:oleObj name="Equation" r:id="rId7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7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8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99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0" name="Equation" r:id="rId15" imgW="190500" imgH="254000" progId="Equation.DSMT4">
                  <p:embed/>
                </p:oleObj>
              </mc:Choice>
              <mc:Fallback>
                <p:oleObj name="Equation" r:id="rId15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1" name="Equation" r:id="rId17" imgW="139700" imgH="254000" progId="Equation.DSMT4">
                  <p:embed/>
                </p:oleObj>
              </mc:Choice>
              <mc:Fallback>
                <p:oleObj name="Equation" r:id="rId17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2" name="Equation" r:id="rId19" imgW="139700" imgH="254000" progId="Equation.DSMT4">
                  <p:embed/>
                </p:oleObj>
              </mc:Choice>
              <mc:Fallback>
                <p:oleObj name="Equation" r:id="rId19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3" name="Equation" r:id="rId21" imgW="1714500" imgH="482600" progId="Equation.DSMT4">
                  <p:embed/>
                </p:oleObj>
              </mc:Choice>
              <mc:Fallback>
                <p:oleObj name="Equation" r:id="rId21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4" name="Equation" r:id="rId23" imgW="1714500" imgH="482600" progId="Equation.DSMT4">
                  <p:embed/>
                </p:oleObj>
              </mc:Choice>
              <mc:Fallback>
                <p:oleObj name="Equation" r:id="rId23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5" name="Equation" r:id="rId25" imgW="1739900" imgH="495300" progId="Equation.DSMT4">
                  <p:embed/>
                </p:oleObj>
              </mc:Choice>
              <mc:Fallback>
                <p:oleObj name="Equation" r:id="rId25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06" name="Equation" r:id="rId27" imgW="139700" imgH="266700" progId="Equation.DSMT4">
                  <p:embed/>
                </p:oleObj>
              </mc:Choice>
              <mc:Fallback>
                <p:oleObj name="Equation" r:id="rId27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27624</TotalTime>
  <Words>2543</Words>
  <Application>Microsoft Macintosh PowerPoint</Application>
  <PresentationFormat>Letter Paper (8.5x11 in)</PresentationFormat>
  <Paragraphs>392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Times New Roman</vt:lpstr>
      <vt:lpstr>Arial</vt:lpstr>
      <vt:lpstr>Wingdings</vt:lpstr>
      <vt:lpstr>Courier New</vt:lpstr>
      <vt:lpstr>System</vt:lpstr>
      <vt:lpstr>Symbol</vt:lpstr>
      <vt:lpstr>MT Extra</vt:lpstr>
      <vt:lpstr>Default Design</vt:lpstr>
      <vt:lpstr>MathType 6.0 Equation</vt:lpstr>
      <vt:lpstr>Equation</vt:lpstr>
      <vt:lpstr>Foundations of Computer Graphics (Fall 2012)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729</cp:revision>
  <cp:lastPrinted>2012-09-01T19:15:13Z</cp:lastPrinted>
  <dcterms:created xsi:type="dcterms:W3CDTF">1999-02-11T00:43:51Z</dcterms:created>
  <dcterms:modified xsi:type="dcterms:W3CDTF">2012-09-01T19:16:11Z</dcterms:modified>
</cp:coreProperties>
</file>