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751" r:id="rId2"/>
    <p:sldId id="760" r:id="rId3"/>
    <p:sldId id="809" r:id="rId4"/>
    <p:sldId id="834" r:id="rId5"/>
    <p:sldId id="785" r:id="rId6"/>
    <p:sldId id="863" r:id="rId7"/>
    <p:sldId id="862" r:id="rId8"/>
    <p:sldId id="864" r:id="rId9"/>
    <p:sldId id="865" r:id="rId10"/>
    <p:sldId id="866" r:id="rId11"/>
    <p:sldId id="869" r:id="rId12"/>
    <p:sldId id="838" r:id="rId13"/>
    <p:sldId id="839" r:id="rId14"/>
    <p:sldId id="842" r:id="rId15"/>
    <p:sldId id="843" r:id="rId16"/>
    <p:sldId id="844" r:id="rId17"/>
    <p:sldId id="870" r:id="rId18"/>
    <p:sldId id="854" r:id="rId19"/>
    <p:sldId id="847" r:id="rId20"/>
    <p:sldId id="848" r:id="rId21"/>
    <p:sldId id="871" r:id="rId22"/>
    <p:sldId id="852" r:id="rId23"/>
    <p:sldId id="850" r:id="rId24"/>
    <p:sldId id="851" r:id="rId25"/>
    <p:sldId id="853" r:id="rId26"/>
    <p:sldId id="855" r:id="rId27"/>
    <p:sldId id="874" r:id="rId28"/>
    <p:sldId id="875" r:id="rId29"/>
    <p:sldId id="873" r:id="rId30"/>
    <p:sldId id="872" r:id="rId31"/>
    <p:sldId id="860" r:id="rId32"/>
    <p:sldId id="876" r:id="rId33"/>
    <p:sldId id="858" r:id="rId34"/>
    <p:sldId id="877" r:id="rId35"/>
    <p:sldId id="878" r:id="rId36"/>
    <p:sldId id="879" r:id="rId37"/>
    <p:sldId id="859" r:id="rId38"/>
    <p:sldId id="880" r:id="rId39"/>
    <p:sldId id="881" r:id="rId40"/>
    <p:sldId id="882" r:id="rId41"/>
    <p:sldId id="883" r:id="rId42"/>
    <p:sldId id="885" r:id="rId4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-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0"/>
            <a:ext cx="8229600" cy="1752600"/>
          </a:xfrm>
        </p:spPr>
        <p:txBody>
          <a:bodyPr/>
          <a:lstStyle/>
          <a:p>
            <a:r>
              <a:rPr lang="en-US"/>
              <a:t>CS 184, Lecture 8: OpenGL 2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036763" y="2860675"/>
            <a:ext cx="505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http://inst.eecs.berkeley.edu/~cs184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Cube Colors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a function to draw with them, similar to drawobject but with color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drawcolor(GLuint object, GLuint color)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int base = numobjects * numperobj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buffers[Vertices+offset])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glVertexPointer(3,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glEnableClientState(GL_VERTEX_ARRAY)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buffers[base+color]) ; // Set color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glColorPointer(3,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glEnableClientState(GL_COLOR_ARRAY)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glBindBuffer(GL_ELEMENT_ARRAY_BUFFER, buffers[Elements+offset])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glDrawElements(PrimType[object], NumElems[object], GL_UNSIGNED_BYTE,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</a:t>
            </a: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 i="1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OpenGL Vertex Transforms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685800" y="1654175"/>
            <a:ext cx="232727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Object coords</a:t>
            </a:r>
          </a:p>
          <a:p>
            <a:r>
              <a:rPr lang="en-US" sz="2400" b="0">
                <a:latin typeface="Arial" charset="0"/>
              </a:rPr>
              <a:t>(x y z w)</a:t>
            </a:r>
            <a:r>
              <a:rPr lang="en-US" sz="2400" b="0" baseline="30000">
                <a:latin typeface="Arial" charset="0"/>
              </a:rPr>
              <a:t>t</a:t>
            </a:r>
            <a:r>
              <a:rPr lang="en-US" sz="2400" b="0">
                <a:latin typeface="Arial" charset="0"/>
              </a:rPr>
              <a:t> vertex</a:t>
            </a:r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428625" y="3184525"/>
            <a:ext cx="281305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Modelview matrix</a:t>
            </a:r>
          </a:p>
          <a:p>
            <a:r>
              <a:rPr lang="en-US" sz="2400" b="0">
                <a:latin typeface="Arial" charset="0"/>
              </a:rPr>
              <a:t>[Object Transforms</a:t>
            </a:r>
          </a:p>
          <a:p>
            <a:r>
              <a:rPr lang="en-US" sz="2400" b="0">
                <a:latin typeface="Arial" charset="0"/>
              </a:rPr>
              <a:t>and glm::lookAt]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1846263" y="2517775"/>
            <a:ext cx="0" cy="677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517525" y="5414963"/>
            <a:ext cx="262890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Projection matrix</a:t>
            </a:r>
          </a:p>
          <a:p>
            <a:r>
              <a:rPr lang="en-US" sz="2400" b="0">
                <a:latin typeface="Arial" charset="0"/>
              </a:rPr>
              <a:t>[3D to 2D, usually</a:t>
            </a:r>
          </a:p>
          <a:p>
            <a:r>
              <a:rPr lang="en-US" sz="2400" b="0">
                <a:latin typeface="Arial" charset="0"/>
              </a:rPr>
              <a:t>glm::perspective]</a:t>
            </a: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1841500" y="4433888"/>
            <a:ext cx="15875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1811338" y="4479925"/>
            <a:ext cx="2541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Eye coordinates</a:t>
            </a:r>
          </a:p>
          <a:p>
            <a:r>
              <a:rPr lang="en-US" sz="2400" b="0">
                <a:latin typeface="Arial" charset="0"/>
              </a:rPr>
              <a:t>(used for lighting)</a:t>
            </a:r>
          </a:p>
        </p:txBody>
      </p:sp>
      <p:sp>
        <p:nvSpPr>
          <p:cNvPr id="1177631" name="Line 31"/>
          <p:cNvSpPr>
            <a:spLocks noChangeShapeType="1"/>
          </p:cNvSpPr>
          <p:nvPr/>
        </p:nvSpPr>
        <p:spPr bwMode="auto">
          <a:xfrm flipV="1">
            <a:off x="3149600" y="6015038"/>
            <a:ext cx="1201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2" name="Line 32"/>
          <p:cNvSpPr>
            <a:spLocks noChangeShapeType="1"/>
          </p:cNvSpPr>
          <p:nvPr/>
        </p:nvSpPr>
        <p:spPr bwMode="auto">
          <a:xfrm flipV="1">
            <a:off x="4327525" y="2033588"/>
            <a:ext cx="17463" cy="398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3" name="Line 33"/>
          <p:cNvSpPr>
            <a:spLocks noChangeShapeType="1"/>
          </p:cNvSpPr>
          <p:nvPr/>
        </p:nvSpPr>
        <p:spPr bwMode="auto">
          <a:xfrm>
            <a:off x="4335463" y="2019300"/>
            <a:ext cx="110648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4" name="Text Box 34"/>
          <p:cNvSpPr txBox="1">
            <a:spLocks noChangeArrowheads="1"/>
          </p:cNvSpPr>
          <p:nvPr/>
        </p:nvSpPr>
        <p:spPr bwMode="auto">
          <a:xfrm>
            <a:off x="5467350" y="1631950"/>
            <a:ext cx="2971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Perspective Divide</a:t>
            </a:r>
          </a:p>
          <a:p>
            <a:r>
              <a:rPr lang="en-US" sz="2400" b="0">
                <a:latin typeface="Arial" charset="0"/>
              </a:rPr>
              <a:t>(Dehomogenization)</a:t>
            </a:r>
          </a:p>
        </p:txBody>
      </p:sp>
      <p:sp>
        <p:nvSpPr>
          <p:cNvPr id="1177635" name="Text Box 35"/>
          <p:cNvSpPr txBox="1">
            <a:spLocks noChangeArrowheads="1"/>
          </p:cNvSpPr>
          <p:nvPr/>
        </p:nvSpPr>
        <p:spPr bwMode="auto">
          <a:xfrm>
            <a:off x="3136900" y="154146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Clip coordinates</a:t>
            </a:r>
          </a:p>
        </p:txBody>
      </p:sp>
      <p:sp>
        <p:nvSpPr>
          <p:cNvPr id="1177636" name="Line 36"/>
          <p:cNvSpPr>
            <a:spLocks noChangeShapeType="1"/>
          </p:cNvSpPr>
          <p:nvPr/>
        </p:nvSpPr>
        <p:spPr bwMode="auto">
          <a:xfrm flipH="1">
            <a:off x="6923088" y="2513013"/>
            <a:ext cx="174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5530850" y="3513138"/>
            <a:ext cx="28829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Viewport Transform</a:t>
            </a:r>
          </a:p>
          <a:p>
            <a:r>
              <a:rPr lang="en-US" sz="2400" b="0">
                <a:latin typeface="Arial" charset="0"/>
              </a:rPr>
              <a:t>(glViewport)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4265613" y="2532063"/>
            <a:ext cx="283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Normalized Device </a:t>
            </a:r>
          </a:p>
          <a:p>
            <a:r>
              <a:rPr lang="en-US" sz="2400" b="0">
                <a:latin typeface="Arial" charset="0"/>
              </a:rPr>
              <a:t>Coordinates</a:t>
            </a:r>
          </a:p>
        </p:txBody>
      </p:sp>
      <p:sp>
        <p:nvSpPr>
          <p:cNvPr id="1177639" name="Line 39"/>
          <p:cNvSpPr>
            <a:spLocks noChangeShapeType="1"/>
          </p:cNvSpPr>
          <p:nvPr/>
        </p:nvSpPr>
        <p:spPr bwMode="auto">
          <a:xfrm flipH="1">
            <a:off x="6918325" y="4376738"/>
            <a:ext cx="17463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5624513" y="533876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Window Coords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14488"/>
            <a:ext cx="8994775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Matrix Stacks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glPushMatrix</a:t>
            </a:r>
            <a:r>
              <a:rPr lang="en-US" sz="2000" dirty="0"/>
              <a:t>, </a:t>
            </a:r>
            <a:r>
              <a:rPr lang="en-US" sz="2000" dirty="0" err="1"/>
              <a:t>glPopMatrix</a:t>
            </a:r>
            <a:r>
              <a:rPr lang="en-US" sz="2000" dirty="0"/>
              <a:t>, </a:t>
            </a:r>
            <a:r>
              <a:rPr lang="en-US" sz="2000" dirty="0" err="1"/>
              <a:t>glLoad</a:t>
            </a:r>
            <a:r>
              <a:rPr lang="en-US" sz="2000" dirty="0"/>
              <a:t>, </a:t>
            </a:r>
            <a:r>
              <a:rPr lang="en-US" sz="2000" dirty="0" err="1"/>
              <a:t>glMultMatrixf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Useful for hierarchically defined figures, placing pillars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Mytest2 uses old-style stacks.  Current recommendation is STL stacks managed yourself. </a:t>
            </a:r>
            <a:r>
              <a:rPr lang="en-US" sz="2000" i="1" dirty="0" smtClean="0"/>
              <a:t>(</a:t>
            </a:r>
            <a:r>
              <a:rPr lang="en-US" sz="2000" i="1" dirty="0"/>
              <a:t>Y</a:t>
            </a:r>
            <a:r>
              <a:rPr lang="en-US" sz="2000" i="1" dirty="0" smtClean="0"/>
              <a:t>ou </a:t>
            </a:r>
            <a:r>
              <a:rPr lang="en-US" sz="2000" i="1" dirty="0"/>
              <a:t>must manage the stack yourself for HW 2).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Write your own translate, scale, rotate for HW 1 and HW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Careful of OpenGL </a:t>
            </a:r>
            <a:r>
              <a:rPr lang="en-US" sz="2000" dirty="0" err="1">
                <a:cs typeface="Times New Roman" charset="0"/>
              </a:rPr>
              <a:t>convetion</a:t>
            </a:r>
            <a:r>
              <a:rPr lang="en-US" sz="2000" dirty="0">
                <a:cs typeface="Times New Roman" charset="0"/>
              </a:rPr>
              <a:t>: In old-style, </a:t>
            </a:r>
            <a:r>
              <a:rPr lang="en-US" sz="2000" b="1" dirty="0">
                <a:cs typeface="Times New Roman" charset="0"/>
              </a:rPr>
              <a:t>Right-multiply</a:t>
            </a:r>
            <a:r>
              <a:rPr lang="en-US" sz="2000" dirty="0">
                <a:cs typeface="Times New Roman" charset="0"/>
              </a:rPr>
              <a:t> current matrix (last is first applied).  </a:t>
            </a:r>
            <a:r>
              <a:rPr lang="en-US" sz="2000" dirty="0" err="1">
                <a:cs typeface="Times New Roman" charset="0"/>
              </a:rPr>
              <a:t>glm</a:t>
            </a:r>
            <a:r>
              <a:rPr lang="en-US" sz="2000" dirty="0">
                <a:cs typeface="Times New Roman" charset="0"/>
              </a:rPr>
              <a:t> operators follow this sometimes.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cs typeface="Times New Roman" charset="0"/>
              </a:rPr>
              <a:t>Also </a:t>
            </a:r>
            <a:r>
              <a:rPr lang="en-US" sz="2400" dirty="0" err="1">
                <a:cs typeface="Times New Roman" charset="0"/>
              </a:rPr>
              <a:t>gluLookAt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</a:t>
            </a:r>
            <a:r>
              <a:rPr lang="en-US" sz="2400" dirty="0" err="1">
                <a:cs typeface="Times New Roman" charset="0"/>
              </a:rPr>
              <a:t>lookAt</a:t>
            </a:r>
            <a:r>
              <a:rPr lang="en-US" sz="2400" dirty="0">
                <a:cs typeface="Times New Roman" charset="0"/>
              </a:rPr>
              <a:t>), </a:t>
            </a:r>
            <a:r>
              <a:rPr lang="en-US" sz="2400" dirty="0" err="1">
                <a:cs typeface="Times New Roman" charset="0"/>
              </a:rPr>
              <a:t>gluPerspective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::perspective)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Remember </a:t>
            </a:r>
            <a:r>
              <a:rPr lang="en-US" sz="2000" dirty="0" err="1">
                <a:cs typeface="Times New Roman" charset="0"/>
              </a:rPr>
              <a:t>gluLookAt</a:t>
            </a:r>
            <a:r>
              <a:rPr lang="en-US" sz="2000" dirty="0">
                <a:cs typeface="Times New Roman" charset="0"/>
              </a:rPr>
              <a:t> just matrix like any other transform, affecting </a:t>
            </a:r>
            <a:r>
              <a:rPr lang="en-US" sz="2000" dirty="0" err="1">
                <a:cs typeface="Times New Roman" charset="0"/>
              </a:rPr>
              <a:t>modelview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Must come </a:t>
            </a:r>
            <a:r>
              <a:rPr lang="en-US" sz="2000" b="1" dirty="0">
                <a:cs typeface="Times New Roman" charset="0"/>
              </a:rPr>
              <a:t>before in code, after in action </a:t>
            </a:r>
            <a:r>
              <a:rPr lang="en-US" sz="2000" dirty="0">
                <a:cs typeface="Times New Roman" charset="0"/>
              </a:rPr>
              <a:t>to other 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Why not usually an issue for </a:t>
            </a:r>
            <a:r>
              <a:rPr lang="en-US" sz="2000" dirty="0" err="1">
                <a:cs typeface="Times New Roman" charset="0"/>
              </a:rPr>
              <a:t>gluPerspective</a:t>
            </a:r>
            <a:r>
              <a:rPr lang="en-US" sz="2000" dirty="0">
                <a:cs typeface="Times New Roman" charset="0"/>
              </a:rPr>
              <a:t>?</a:t>
            </a:r>
            <a:endParaRPr lang="en-US" sz="1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1 (in display)</a:t>
            </a: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6055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glMatrixMode(GL_MODELVIEW)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1st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glPushMatrix()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glTranslatef(-0.4,-0.4,0.0)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glPopMatrix()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2nd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glPushMatrix()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glTranslatef(0.4,-0.4,0.0)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glPopMatrix() ; 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2</a:t>
            </a: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74650" y="1639888"/>
            <a:ext cx="859313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>
                <a:solidFill>
                  <a:srgbClr val="FFFFFF"/>
                </a:solidFill>
              </a:rPr>
              <a:t>// 3rd pillar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glPushMatrix() ;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    glTranslatef(0.4,0.4,0.0) ;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    drawcolor(CUBE, 2) ;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glPopMatrix() ; </a:t>
            </a:r>
          </a:p>
          <a:p>
            <a:pPr algn="l"/>
            <a:endParaRPr noProof="1">
              <a:solidFill>
                <a:srgbClr val="FFFFFF"/>
              </a:solidFill>
            </a:endParaRPr>
          </a:p>
          <a:p>
            <a:pPr algn="l"/>
            <a:r>
              <a:rPr noProof="1">
                <a:solidFill>
                  <a:srgbClr val="FFFFFF"/>
                </a:solidFill>
              </a:rPr>
              <a:t>   // 4th pillar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glPushMatrix() ;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    glTranslatef(-0.4,0.4,0.0) ; </a:t>
            </a:r>
          </a:p>
          <a:p>
            <a:pPr algn="l"/>
            <a:r>
              <a:rPr noProof="1">
                <a:solidFill>
                  <a:srgbClr val="FFFFFF"/>
                </a:solidFill>
              </a:rPr>
              <a:t>       drawcolor(CUBE, 3) ; </a:t>
            </a:r>
          </a:p>
          <a:p>
            <a:pPr algn="l"/>
            <a:r>
              <a:rPr lang="en-US">
                <a:cs typeface="Courier New" charset="0"/>
              </a:rPr>
              <a:t>   glPopMatrix() ;</a:t>
            </a:r>
          </a:p>
          <a:p>
            <a:pPr algn="l"/>
            <a:endParaRPr lang="en-US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1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matter?</a:t>
            </a:r>
          </a:p>
          <a:p>
            <a:r>
              <a:rPr lang="en-US" dirty="0"/>
              <a:t>What if I move floor after pillars in code?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 i="1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/>
              <a:t>New primitives draw over (replace) old objects</a:t>
            </a:r>
          </a:p>
          <a:p>
            <a:r>
              <a:rPr lang="en-US"/>
              <a:t>Can lead to jerky sensation</a:t>
            </a:r>
          </a:p>
          <a:p>
            <a:r>
              <a:rPr lang="en-US"/>
              <a:t>Solution: double buffer.  Render into back (offscreen) buffer.  When finished, swap buffers to display entire image at once.  </a:t>
            </a:r>
          </a:p>
          <a:p>
            <a:r>
              <a:rPr lang="en-US"/>
              <a:t>Changes in main and display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latin typeface="Courier New" charset="0"/>
                <a:cs typeface="Courier New" charset="0"/>
              </a:rPr>
              <a:t>glutInitDisplayMode (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GLUT_DOUBLE</a:t>
            </a:r>
            <a:r>
              <a:rPr lang="en-US" sz="1600" b="1">
                <a:latin typeface="Courier New" charset="0"/>
                <a:cs typeface="Courier New" charset="0"/>
              </a:rPr>
              <a:t> | GLUT_RGB | GLUT_DEPTH);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glutSwapBuffers() ;</a:t>
            </a: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glFlush ();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on Depth test (Z-buffer)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28038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solidFill>
                  <a:schemeClr val="tx1"/>
                </a:solidFill>
              </a:rPr>
              <a:t>OpenGL uses a Z-buffer for depth tests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For each pixel, store nearest Z value (to camera) so far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If new fragment is closer, it replaces old z, color             [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less than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can be over-ridden in fragment program]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Simple technique to get accurate visibility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(Be sure you know what fragments and pixels are)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solidFill>
                  <a:schemeClr val="tx1"/>
                </a:solidFill>
              </a:rPr>
              <a:t>Changes in main fn, display to Z-buffer</a:t>
            </a:r>
          </a:p>
          <a:p>
            <a:pPr lvl="1">
              <a:lnSpc>
                <a:spcPct val="90000"/>
              </a:lnSpc>
            </a:pPr>
            <a:endParaRPr lang="en-US" sz="180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glutInitDisplayMode (GLUT_SINGLE | GLUT_RGB |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GLUT_DEPTH</a:t>
            </a:r>
            <a:r>
              <a:rPr lang="en-US" sz="1600" b="1">
                <a:latin typeface="Courier New" charset="0"/>
                <a:cs typeface="Courier New" charset="0"/>
              </a:rPr>
              <a:t>);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glClear (GL_COLOR_BUFFER_BIT |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 GL_DEPTH_BUFFER_BIT</a:t>
            </a:r>
            <a:r>
              <a:rPr lang="en-US" sz="1600" b="1">
                <a:latin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cs typeface="Times New Roman" charset="0"/>
              </a:rPr>
              <a:t>In init function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/>
              <a:t>  </a:t>
            </a:r>
            <a:r>
              <a:rPr lang="en-US" sz="1800" b="1">
                <a:latin typeface="Courier New" charset="0"/>
                <a:cs typeface="Courier New" charset="0"/>
              </a:rPr>
              <a:t>glEnable(GL_DEPTH_TEST) 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  <a:cs typeface="Courier New" charset="0"/>
              </a:rPr>
              <a:t> glDepthFunc(GL_LESS) ; // The default option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4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62963" cy="5029200"/>
          </a:xfrm>
        </p:spPr>
        <p:txBody>
          <a:bodyPr/>
          <a:lstStyle/>
          <a:p>
            <a:r>
              <a:rPr lang="en-US" sz="2400"/>
              <a:t>Continue working on HW 2.  Can be difficult</a:t>
            </a:r>
          </a:p>
          <a:p>
            <a:r>
              <a:rPr lang="en-US" sz="2400"/>
              <a:t>Class lectures, programs primary source</a:t>
            </a:r>
          </a:p>
          <a:p>
            <a:r>
              <a:rPr lang="en-US" sz="2400"/>
              <a:t>Can leverage many sources (GL(SL) book, excellent online documentation, see links class website)</a:t>
            </a:r>
          </a:p>
          <a:p>
            <a:r>
              <a:rPr lang="en-US" sz="2400"/>
              <a:t>It is a good idea to copy (and modify) relevant segments</a:t>
            </a:r>
          </a:p>
          <a:p>
            <a:r>
              <a:rPr lang="en-US" sz="2400"/>
              <a:t>(Very) tough to get started, but lots of fun afterwards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2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 any more?</a:t>
            </a:r>
          </a:p>
          <a:p>
            <a:r>
              <a:rPr lang="en-US" dirty="0"/>
              <a:t>What if I change near plane to 0?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 i="1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3 </a:t>
            </a:r>
            <a:endParaRPr lang="en-US" dirty="0" smtClean="0"/>
          </a:p>
          <a:p>
            <a:r>
              <a:rPr lang="en-US" dirty="0" smtClean="0"/>
              <a:t>Notice </a:t>
            </a:r>
            <a:r>
              <a:rPr lang="en-US" dirty="0"/>
              <a:t>how teapot cycles around</a:t>
            </a:r>
          </a:p>
          <a:p>
            <a:r>
              <a:rPr lang="en-US" dirty="0"/>
              <a:t>And that I can pause and restart animation </a:t>
            </a:r>
          </a:p>
          <a:p>
            <a:r>
              <a:rPr lang="en-US" dirty="0"/>
              <a:t>And do everything else (zoom etc.) while teapot moves in background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Teapot (in display)</a:t>
            </a:r>
          </a:p>
        </p:txBody>
      </p:sp>
      <p:sp>
        <p:nvSpPr>
          <p:cNvPr id="1190915" name="Text Box 3"/>
          <p:cNvSpPr txBox="1">
            <a:spLocks noChangeArrowheads="1"/>
          </p:cNvSpPr>
          <p:nvPr/>
        </p:nvSpPr>
        <p:spPr bwMode="auto">
          <a:xfrm>
            <a:off x="374650" y="1639888"/>
            <a:ext cx="8593138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 //  ** NEW ** Put a teapot in the middle that animates </a:t>
            </a:r>
          </a:p>
          <a:p>
            <a:pPr algn="l"/>
            <a:r>
              <a:rPr noProof="1"/>
              <a:t>     glColor3f(0.0,1.0,1.0) ; // Deprecated command to set the color </a:t>
            </a:r>
          </a:p>
          <a:p>
            <a:pPr algn="l"/>
            <a:r>
              <a:rPr noProof="1"/>
              <a:t>     glPushMatrix() ;</a:t>
            </a:r>
          </a:p>
          <a:p>
            <a:pPr algn="l"/>
            <a:r>
              <a:rPr noProof="1"/>
              <a:t>     //  I now transform by the teapot translation for animation */</a:t>
            </a:r>
          </a:p>
          <a:p>
            <a:pPr algn="l"/>
            <a:r>
              <a:rPr noProof="1"/>
              <a:t>     glTranslatef(teapotloc, 0.0, 0.0) ;</a:t>
            </a:r>
          </a:p>
          <a:p>
            <a:pPr algn="l"/>
            <a:endParaRPr noProof="1"/>
          </a:p>
          <a:p>
            <a:pPr algn="l"/>
            <a:r>
              <a:rPr noProof="1"/>
              <a:t>     //  The following two transforms set up and center the teapot </a:t>
            </a:r>
          </a:p>
          <a:p>
            <a:pPr algn="l"/>
            <a:r>
              <a:rPr noProof="1"/>
              <a:t>     //  Remember that transforms right-multiply the stack </a:t>
            </a:r>
          </a:p>
          <a:p>
            <a:pPr algn="l"/>
            <a:endParaRPr noProof="1"/>
          </a:p>
          <a:p>
            <a:pPr algn="l"/>
            <a:r>
              <a:rPr noProof="1"/>
              <a:t>     glTranslatef(0.0,0.0,0.1) ;</a:t>
            </a:r>
          </a:p>
          <a:p>
            <a:pPr algn="l"/>
            <a:r>
              <a:rPr noProof="1"/>
              <a:t>     glRotatef(90.0,1.0,0.0,0.0) ;</a:t>
            </a:r>
          </a:p>
          <a:p>
            <a:pPr algn="l"/>
            <a:r>
              <a:rPr noProof="1"/>
              <a:t>     glutSolidTeapot(0.15) ; </a:t>
            </a:r>
          </a:p>
          <a:p>
            <a:pPr algn="l"/>
            <a:r>
              <a:rPr noProof="1"/>
              <a:t>     glPopMatrix() ;</a:t>
            </a:r>
          </a:p>
          <a:p>
            <a:pPr algn="l"/>
            <a:r>
              <a:rPr lang="en-US" sz="1800">
                <a:cs typeface="Courier New" charset="0"/>
              </a:rPr>
              <a:t> 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Animation routine</a:t>
            </a:r>
          </a:p>
        </p:txBody>
      </p:sp>
      <p:sp>
        <p:nvSpPr>
          <p:cNvPr id="1191939" name="Text Box 3"/>
          <p:cNvSpPr txBox="1">
            <a:spLocks noChangeArrowheads="1"/>
          </p:cNvSpPr>
          <p:nvPr/>
        </p:nvSpPr>
        <p:spPr bwMode="auto">
          <a:xfrm>
            <a:off x="374650" y="2497138"/>
            <a:ext cx="8593138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// ** NEW ** in this assignment, is an animation of a teapot </a:t>
            </a:r>
          </a:p>
          <a:p>
            <a:pPr algn="l"/>
            <a:r>
              <a:rPr noProof="1"/>
              <a:t>// Hitting p will pause this animation; see keyboard callback</a:t>
            </a:r>
          </a:p>
          <a:p>
            <a:pPr algn="l"/>
            <a:endParaRPr noProof="1"/>
          </a:p>
          <a:p>
            <a:pPr algn="l"/>
            <a:r>
              <a:rPr noProof="1"/>
              <a:t>void animation(void) {</a:t>
            </a:r>
          </a:p>
          <a:p>
            <a:pPr algn="l"/>
            <a:r>
              <a:rPr noProof="1"/>
              <a:t>  teapotloc = teapotloc + 0.005 ;</a:t>
            </a:r>
          </a:p>
          <a:p>
            <a:pPr algn="l"/>
            <a:r>
              <a:rPr noProof="1"/>
              <a:t>  if (teapotloc &gt; 0.5) teapotloc = -0.5 ;</a:t>
            </a:r>
          </a:p>
          <a:p>
            <a:pPr algn="l"/>
            <a:r>
              <a:rPr noProof="1"/>
              <a:t>  glutPostRedisplay() ;  </a:t>
            </a:r>
          </a:p>
          <a:p>
            <a:pPr algn="l"/>
            <a:r>
              <a:rPr noProof="1"/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callback (p to pause)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374650" y="1592263"/>
            <a:ext cx="859313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cs typeface="Courier New" charset="0"/>
              </a:rPr>
              <a:t>GLint animate = 0 ; // ** NEW ** whether to animate or not</a:t>
            </a:r>
          </a:p>
          <a:p>
            <a:pPr algn="l"/>
            <a:endParaRPr lang="en-US" sz="1800">
              <a:cs typeface="Courier New" charset="0"/>
            </a:endParaRPr>
          </a:p>
          <a:p>
            <a:pPr algn="l"/>
            <a:r>
              <a:rPr lang="en-US" sz="1800">
                <a:cs typeface="Courier New" charset="0"/>
              </a:rPr>
              <a:t>void keyboard (unsigned char key, int x, int y) </a:t>
            </a:r>
          </a:p>
          <a:p>
            <a:pPr algn="l"/>
            <a:r>
              <a:rPr lang="en-US" sz="1800">
                <a:cs typeface="Courier New" charset="0"/>
              </a:rPr>
              <a:t>{</a:t>
            </a:r>
          </a:p>
          <a:p>
            <a:pPr algn="l"/>
            <a:r>
              <a:rPr lang="en-US" sz="1800">
                <a:cs typeface="Courier New" charset="0"/>
              </a:rPr>
              <a:t>  switch (key) {</a:t>
            </a:r>
          </a:p>
          <a:p>
            <a:pPr algn="l"/>
            <a:r>
              <a:rPr lang="en-US" sz="1800">
                <a:cs typeface="Courier New" charset="0"/>
              </a:rPr>
              <a:t>  case 27:  // Escape to quit</a:t>
            </a:r>
          </a:p>
          <a:p>
            <a:pPr algn="l"/>
            <a:r>
              <a:rPr lang="en-US" sz="1800">
                <a:cs typeface="Courier New" charset="0"/>
              </a:rPr>
              <a:t>    exit(0)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case 'p': // ** NEW ** to pause/restart animation</a:t>
            </a:r>
          </a:p>
          <a:p>
            <a:pPr algn="l"/>
            <a:r>
              <a:rPr lang="en-US" sz="1800">
                <a:cs typeface="Courier New" charset="0"/>
              </a:rPr>
              <a:t>    animate = !animate ;</a:t>
            </a:r>
          </a:p>
          <a:p>
            <a:pPr algn="l"/>
            <a:r>
              <a:rPr lang="en-US" sz="1800">
                <a:cs typeface="Courier New" charset="0"/>
              </a:rPr>
              <a:t>      if (animate) glutIdleFunc(animation) ;</a:t>
            </a:r>
          </a:p>
          <a:p>
            <a:pPr algn="l"/>
            <a:r>
              <a:rPr lang="en-US" sz="1800">
                <a:cs typeface="Courier New" charset="0"/>
              </a:rPr>
              <a:t>      else glutIdleFunc(NULL)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default: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}</a:t>
            </a:r>
          </a:p>
          <a:p>
            <a:pPr algn="l"/>
            <a:r>
              <a:rPr lang="en-US" sz="1800">
                <a:cs typeface="Courier New" charset="0"/>
              </a:rPr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Display lists (extend init for pillars)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or z-buffering</a:t>
            </a:r>
          </a:p>
          <a:p>
            <a:r>
              <a:rPr lang="en-US"/>
              <a:t>Animation (moving teapot)</a:t>
            </a:r>
          </a:p>
          <a:p>
            <a:r>
              <a:rPr lang="en-US" i="1"/>
              <a:t>Texture mapping (wooden floor) [mytest3]</a:t>
            </a:r>
          </a:p>
          <a:p>
            <a:pPr>
              <a:buFont typeface="Wingdings" charset="0"/>
              <a:buNone/>
            </a:pPr>
            <a:r>
              <a:rPr lang="en-US" sz="2000"/>
              <a:t>     </a:t>
            </a:r>
          </a:p>
          <a:p>
            <a:pPr>
              <a:buFont typeface="Wingdings" charset="0"/>
              <a:buNone/>
            </a:pPr>
            <a:r>
              <a:rPr lang="en-US" sz="2400"/>
              <a:t>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globals and basic setup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GLubyte woodtexture[256][256][3] ; // texture (from grsites.com)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texNames[1] ; // texture buffer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istex ;  // blend parameter for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islight ; // for lighting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texturing = 1 ; // to turn on/off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lighting = 1 ; //</a:t>
            </a:r>
            <a:r>
              <a:rPr lang="en-US" sz="1600" b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to turn on/off lighting</a:t>
            </a:r>
          </a:p>
          <a:p>
            <a:endParaRPr lang="en-US" sz="1600" b="1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In Display</a:t>
            </a:r>
          </a:p>
          <a:p>
            <a:pPr>
              <a:buFont typeface="Wingdings" charset="0"/>
              <a:buNone/>
            </a:pPr>
            <a:r>
              <a:rPr sz="20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glUniform1i(islight,0) ; // Turn off lighting (except on teapot, later)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glUniform1i(istex,texturing)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drawtexture(FLOOR,texNames[0]) ; // Texturing floor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// drawobject(FLOOR)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glUniform1i(istex,0) ; // Other items aren't textured</a:t>
            </a:r>
            <a:r>
              <a:rPr sz="2400" b="1" noProof="1"/>
              <a:t> 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Toggles for Keyboard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case 't': // ** NEW ** to turn on/off texturing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texturing = !texturing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case 's': // ** NEW ** to turn on/off shading (always smooth)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lighting = !lighting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Visual Detail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Basic idea: use images instead of more polygons to represent fine scale color variation</a:t>
            </a:r>
          </a:p>
        </p:txBody>
      </p:sp>
      <p:pic>
        <p:nvPicPr>
          <p:cNvPr id="1217540" name="Picture 4" descr="dinos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9535"/>
          <a:stretch>
            <a:fillRect/>
          </a:stretch>
        </p:blipFill>
        <p:spPr bwMode="auto">
          <a:xfrm>
            <a:off x="838200" y="2505075"/>
            <a:ext cx="5334000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7541" name="Picture 5" descr="dino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505075"/>
            <a:ext cx="18827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8964612" cy="5897563"/>
          </a:xfrm>
        </p:spPr>
        <p:txBody>
          <a:bodyPr/>
          <a:lstStyle/>
          <a:p>
            <a:r>
              <a:rPr lang="en-US"/>
              <a:t>Make mytest1 more                                                    ambitious</a:t>
            </a:r>
          </a:p>
          <a:p>
            <a:r>
              <a:rPr lang="en-US"/>
              <a:t>Sequence of steps</a:t>
            </a:r>
          </a:p>
          <a:p>
            <a:r>
              <a:rPr lang="en-US"/>
              <a:t>Demo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50" r="64127" b="42587"/>
          <a:stretch>
            <a:fillRect/>
          </a:stretch>
        </p:blipFill>
        <p:spPr bwMode="auto">
          <a:xfrm>
            <a:off x="4108450" y="1560513"/>
            <a:ext cx="4800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Important topic: nearly all objects textured</a:t>
            </a:r>
          </a:p>
          <a:p>
            <a:pPr lvl="1"/>
            <a:r>
              <a:rPr lang="en-US"/>
              <a:t>Wood grain, faces, bricks and so on</a:t>
            </a:r>
          </a:p>
          <a:p>
            <a:pPr lvl="1"/>
            <a:r>
              <a:rPr lang="en-US"/>
              <a:t>Adds visual detail to scenes</a:t>
            </a:r>
          </a:p>
          <a:p>
            <a:r>
              <a:rPr lang="en-US"/>
              <a:t>Can be added in a fragment shader</a:t>
            </a:r>
          </a:p>
        </p:txBody>
      </p:sp>
      <p:pic>
        <p:nvPicPr>
          <p:cNvPr id="1216516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73500"/>
            <a:ext cx="3554412" cy="2236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517" name="Picture 5" descr="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787775"/>
            <a:ext cx="3629025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1347788" y="60991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Polygonal model</a:t>
            </a: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5429250" y="61087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With surface texture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texture</a:t>
            </a:r>
          </a:p>
        </p:txBody>
      </p:sp>
      <p:sp>
        <p:nvSpPr>
          <p:cNvPr id="1201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inittexture("wood.ppm", shaderprogram) ;</a:t>
            </a:r>
            <a:r>
              <a:rPr sz="1600" noProof="1">
                <a:latin typeface="Courier New" charset="0"/>
              </a:rPr>
              <a:t> </a:t>
            </a:r>
            <a:r>
              <a:rPr lang="en-US" sz="1600" b="1">
                <a:latin typeface="Courier New" charset="0"/>
              </a:rPr>
              <a:t>// in init()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Very basic code to read a ppm file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then set up buffers for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inittexture (const char * filename, GLuint program)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i,j,k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FILE * fp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GLint err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assert(fp = fopen(filename,"rb"))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fscanf(fp,"%*s %*d %*d %*d%*c")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for (i = 0 ; i &lt; 256 ; i++)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for (j = 0 ; j &lt; 256 ; j++)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for (k = 0 ; k &lt; 3 ; k++)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	 fscanf(fp,"%c",&amp;(woodtexture[i][j][k]))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fclose(fp) ; 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Each vertex must have a texture coordinate: pointer to texture.  Interpolate for pixels (each fragment has st)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4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// Set up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glGenTextures(1, texNames)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buffers[numobjects*numperobj+ncolors])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sizeof (floortex), floortex,GL_STATIC_DRAW);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glActiveTexture(GL_TEXTURE0)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glTexCoordPointer(2,GL_FLOAT,0,BUFFER_OFFSET(0))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glEnableClientState(GL_TEXTURE_COORD_ARRAY)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 (GL_TEXTURE_2D, texNames[0]) ; 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Texture Image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glTexImage2D( target, level, components, width height, border, format, type, data 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target is GL_TEXTURE_2D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level is (almost always) 0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components = 3 or 4 (RGB/RGBA)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width/height MUST be a power of 2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border = 0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format = GL_RGB or GL_RGBA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type = GL_UNSIGNED_BYTE, GL_FLOAT, etc…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Image and Bind to Shader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glTexImage2D(GL_TEXTURE_2D,0,GL_RGB, 256, 256, 0, GL_RGB, GL_UNSIGNED_BYTE, woodtexture)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GL_TEXTURE_MAG_FILTER,</a:t>
            </a:r>
            <a:r>
              <a:rPr lang="en-US" sz="1800" b="1">
                <a:latin typeface="Courier New" charset="0"/>
              </a:rPr>
              <a:t> </a:t>
            </a:r>
            <a:r>
              <a:rPr sz="1800" b="1" noProof="1">
                <a:latin typeface="Courier New" charset="0"/>
              </a:rPr>
              <a:t>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GL_TEXTURE_MIN_FILTER, 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GL_TEXTURE_WRAP_S,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GL_TEXTURE_WRAP_T,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8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// Define a sampler.  See page 709 in red book, 7th ed.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GLint texsampler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texsampler = glGetUniformLocation(program, "tex")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glUniform1i(texsampler,0) ; // Could also be GL_TEXTURE0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istex = glGetUniformLocation(program,"istex") ; 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Texture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drawtexture(GLuint object, GLuint texture)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int base = numobjects * numperobj + ncolors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buffers[Vertices+offset])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glVertexPointer(3,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glEnableClientState(GL_VERTEX_ARRAY)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</a:t>
            </a:r>
            <a:r>
              <a:rPr sz="1600" b="1" noProof="1">
                <a:latin typeface="Courier New" charset="0"/>
              </a:rPr>
              <a:t>glBindBuffer(GL_ARRAY_BUFFER, buffers[Colors+offset])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glColorPointer(3,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glEnableClientState(GL_COLOR_ARRAY)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Textures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glActiveTexture(GL_TEXTURE0)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glBindTexture(GL_TEXTURE_2D, texture)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glEnableClientState(GL_TEXTURE_COORD_ARRAY)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buffers[base]) ; // </a:t>
            </a:r>
            <a:r>
              <a:rPr lang="en-US" sz="1600" b="1">
                <a:latin typeface="Courier New" charset="0"/>
              </a:rPr>
              <a:t>T</a:t>
            </a:r>
            <a:r>
              <a:rPr sz="1600" b="1" noProof="1">
                <a:latin typeface="Courier New" charset="0"/>
              </a:rPr>
              <a:t>excoords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glTexCoordPointer(2,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 for Drawing (+Demo)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glBindBuffer(GL_ELEMENT_ARRAY_BUFFER, buffers[Elements+offset])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glDrawElements(PrimType[object], NumElems[object], GL_UNSIGNED_BYTE, BUFFER_OFFSET(0))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Vertex shader (just pass on texture coords)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/>
              <a:t> </a:t>
            </a:r>
            <a:r>
              <a:rPr lang="en-US" sz="1600" b="1">
                <a:latin typeface="Courier New" charset="0"/>
              </a:rPr>
              <a:t>gl_TexCoord[0] = gl_MultiTexCoord0 ; </a:t>
            </a:r>
          </a:p>
          <a:p>
            <a:pPr>
              <a:lnSpc>
                <a:spcPct val="90000"/>
              </a:lnSpc>
            </a:pPr>
            <a:r>
              <a:rPr lang="en-US"/>
              <a:t>Fragment shader (can be more complex blend)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sampler2D tex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int istex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void main (void)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{     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if (istex &gt; 0) gl_FragColor = texture2D(tex, gl_TexCoord[0].st)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Texture (very briefly)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Full lecture later in course</a:t>
            </a:r>
          </a:p>
          <a:p>
            <a:r>
              <a:rPr lang="en-US"/>
              <a:t>Optimizations for efficiency</a:t>
            </a:r>
          </a:p>
          <a:p>
            <a:r>
              <a:rPr lang="en-US"/>
              <a:t>Mipmapping</a:t>
            </a:r>
          </a:p>
          <a:p>
            <a:r>
              <a:rPr lang="en-US"/>
              <a:t>Filtering</a:t>
            </a:r>
          </a:p>
          <a:p>
            <a:r>
              <a:rPr lang="en-US"/>
              <a:t>Texture Coordinate generation</a:t>
            </a:r>
          </a:p>
          <a:p>
            <a:r>
              <a:rPr lang="en-US"/>
              <a:t>Texture Matrix</a:t>
            </a:r>
          </a:p>
          <a:p>
            <a:r>
              <a:rPr lang="en-US"/>
              <a:t>Environment Mapping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768725" y="6199188"/>
            <a:ext cx="526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If very ambitious, read all of chapter 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6738" y="1987550"/>
            <a:ext cx="812482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Maps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52550"/>
            <a:ext cx="7043738" cy="3771900"/>
          </a:xfrm>
        </p:spPr>
        <p:txBody>
          <a:bodyPr/>
          <a:lstStyle/>
          <a:p>
            <a:r>
              <a:rPr lang="en-US" sz="2400"/>
              <a:t>Quake introduced </a:t>
            </a:r>
            <a:r>
              <a:rPr lang="en-US" sz="2400" i="1">
                <a:solidFill>
                  <a:schemeClr val="tx2"/>
                </a:solidFill>
              </a:rPr>
              <a:t>illumination maps</a:t>
            </a:r>
            <a:r>
              <a:rPr lang="en-US" sz="2400" i="1"/>
              <a:t> </a:t>
            </a:r>
            <a:r>
              <a:rPr lang="en-US" sz="2400"/>
              <a:t>or </a:t>
            </a:r>
            <a:r>
              <a:rPr lang="en-US" sz="2400" i="1">
                <a:solidFill>
                  <a:schemeClr val="tx2"/>
                </a:solidFill>
              </a:rPr>
              <a:t>light maps</a:t>
            </a:r>
            <a:r>
              <a:rPr lang="en-US" sz="2400"/>
              <a:t> to capture lighting effects in video games</a:t>
            </a:r>
          </a:p>
        </p:txBody>
      </p:sp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6" name="Text Box 8"/>
          <p:cNvSpPr txBox="1">
            <a:spLocks noChangeArrowheads="1"/>
          </p:cNvSpPr>
          <p:nvPr/>
        </p:nvSpPr>
        <p:spPr bwMode="auto">
          <a:xfrm>
            <a:off x="382588" y="207645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map:</a:t>
            </a:r>
          </a:p>
        </p:txBody>
      </p: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25450" y="56737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+ light map: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722313" y="47434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 i="1">
                <a:solidFill>
                  <a:schemeClr val="accent1"/>
                </a:solidFill>
                <a:latin typeface="Arial" charset="0"/>
              </a:rPr>
              <a:t>Light map</a:t>
            </a:r>
          </a:p>
        </p:txBody>
      </p:sp>
      <p:sp>
        <p:nvSpPr>
          <p:cNvPr id="1225740" name="Rectangle 12"/>
          <p:cNvSpPr>
            <a:spLocks noChangeArrowheads="1"/>
          </p:cNvSpPr>
          <p:nvPr/>
        </p:nvSpPr>
        <p:spPr bwMode="auto">
          <a:xfrm>
            <a:off x="381000" y="3143250"/>
            <a:ext cx="1981200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Demo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 sz="2400" dirty="0"/>
              <a:t>Changed floor to all white, added global for teapot and </a:t>
            </a:r>
            <a:r>
              <a:rPr lang="en-US" sz="2400" dirty="0" err="1"/>
              <a:t>teapotloc</a:t>
            </a:r>
            <a:r>
              <a:rPr lang="en-US" sz="2400" dirty="0"/>
              <a:t>, moved geometry to new header file</a:t>
            </a:r>
          </a:p>
          <a:p>
            <a:r>
              <a:rPr lang="en-US" sz="2400" dirty="0"/>
              <a:t>Demo 0 </a:t>
            </a:r>
            <a:r>
              <a:rPr lang="en-US" sz="2400" dirty="0" smtClean="0"/>
              <a:t>[</a:t>
            </a:r>
            <a:r>
              <a:rPr lang="en-US" sz="2400" dirty="0"/>
              <a:t>set DEMO to 4 all features]</a:t>
            </a:r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454025" y="3549650"/>
            <a:ext cx="83740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cs typeface="Courier New" charset="0"/>
              </a:rPr>
              <a:t>#include &lt;GL/glut.h&gt;</a:t>
            </a:r>
          </a:p>
          <a:p>
            <a:pPr algn="l"/>
            <a:r>
              <a:rPr lang="en-US">
                <a:cs typeface="Courier New" charset="0"/>
              </a:rPr>
              <a:t>#include </a:t>
            </a:r>
            <a:r>
              <a:rPr lang="ja-JP" altLang="en-US">
                <a:cs typeface="Courier New" charset="0"/>
              </a:rPr>
              <a:t>“</a:t>
            </a:r>
            <a:r>
              <a:rPr lang="en-US">
                <a:cs typeface="Courier New" charset="0"/>
              </a:rPr>
              <a:t>shaders.h</a:t>
            </a:r>
            <a:r>
              <a:rPr lang="ja-JP" altLang="en-US">
                <a:cs typeface="Courier New" charset="0"/>
              </a:rPr>
              <a:t>”</a:t>
            </a:r>
            <a:endParaRPr lang="en-US">
              <a:cs typeface="Courier New" charset="0"/>
            </a:endParaRPr>
          </a:p>
          <a:p>
            <a:pPr algn="l"/>
            <a:r>
              <a:rPr lang="en-US">
                <a:cs typeface="Courier New" charset="0"/>
              </a:rPr>
              <a:t>#include </a:t>
            </a:r>
            <a:r>
              <a:rPr lang="ja-JP" altLang="en-US">
                <a:cs typeface="Courier New" charset="0"/>
              </a:rPr>
              <a:t>“</a:t>
            </a:r>
            <a:r>
              <a:rPr lang="en-US">
                <a:cs typeface="Courier New" charset="0"/>
              </a:rPr>
              <a:t>geometry.h</a:t>
            </a:r>
            <a:r>
              <a:rPr lang="ja-JP" altLang="en-US">
                <a:cs typeface="Courier New" charset="0"/>
              </a:rPr>
              <a:t>”</a:t>
            </a:r>
            <a:endParaRPr lang="en-US">
              <a:cs typeface="Courier New" charset="0"/>
            </a:endParaRPr>
          </a:p>
          <a:p>
            <a:pPr algn="l"/>
            <a:endParaRPr lang="en-US">
              <a:cs typeface="Courier New" charset="0"/>
            </a:endParaRPr>
          </a:p>
          <a:p>
            <a:pPr algn="l"/>
            <a:r>
              <a:rPr lang="en-US">
                <a:cs typeface="Courier New" charset="0"/>
              </a:rPr>
              <a:t>int mouseoldx, mouseoldy ; // For mouse motion</a:t>
            </a:r>
          </a:p>
          <a:p>
            <a:pPr algn="l"/>
            <a:r>
              <a:rPr lang="en-US">
                <a:cs typeface="Courier New" charset="0"/>
              </a:rPr>
              <a:t>GLdouble eyeloc = 2.0 ; // Where to look from; initially 0 -2, 2</a:t>
            </a:r>
          </a:p>
          <a:p>
            <a:pPr algn="l"/>
            <a:r>
              <a:rPr noProof="1"/>
              <a:t>GLfloat teapotloc = -0.5 ; // ** NEW ** where the teapot is located</a:t>
            </a:r>
          </a:p>
          <a:p>
            <a:pPr algn="l"/>
            <a:r>
              <a:rPr noProof="1"/>
              <a:t>GLint animate = 0 ; // ** NEW ** whether to animate or not</a:t>
            </a:r>
          </a:p>
          <a:p>
            <a:pPr algn="l"/>
            <a:r>
              <a:rPr noProof="1"/>
              <a:t>GLuint vertexshader, fragmentshader, shaderprogram ; // shaders</a:t>
            </a:r>
            <a:endParaRPr lang="en-US"/>
          </a:p>
          <a:p>
            <a:pPr algn="l"/>
            <a:endParaRPr lang="en-US"/>
          </a:p>
          <a:p>
            <a:pPr algn="l"/>
            <a:r>
              <a:rPr noProof="1"/>
              <a:t>const int DEMO = 0 ; // ** NEW ** To turn on and off features</a:t>
            </a:r>
          </a:p>
          <a:p>
            <a:pPr algn="l"/>
            <a:endParaRPr lang="en-US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pic>
        <p:nvPicPr>
          <p:cNvPr id="1226755" name="Picture 3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32013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6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678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rebuchet MS" charset="0"/>
              </a:rPr>
              <a:t>Images from </a:t>
            </a:r>
            <a:r>
              <a:rPr lang="en-US" b="0" i="1">
                <a:latin typeface="Trebuchet MS" charset="0"/>
              </a:rPr>
              <a:t>Illumination and Reflection Maps: </a:t>
            </a:r>
          </a:p>
          <a:p>
            <a:pPr algn="l"/>
            <a:r>
              <a:rPr lang="en-US" b="0" i="1">
                <a:latin typeface="Trebuchet MS" charset="0"/>
              </a:rPr>
              <a:t>                   Simulated Objects in Simulated and Real Environments</a:t>
            </a:r>
          </a:p>
          <a:p>
            <a:pPr algn="l"/>
            <a:r>
              <a:rPr lang="en-US" b="0">
                <a:latin typeface="Trebuchet MS" charset="0"/>
              </a:rPr>
              <a:t>Gene Miller and C. Robert Hoffman</a:t>
            </a:r>
          </a:p>
          <a:p>
            <a:pPr algn="l"/>
            <a:r>
              <a:rPr lang="en-US" b="0">
                <a:latin typeface="Trebuchet MS" charset="0"/>
              </a:rPr>
              <a:t>SIGGRAPH 1984 </a:t>
            </a:r>
            <a:r>
              <a:rPr lang="ja-JP" altLang="en-US" b="0">
                <a:latin typeface="Arial"/>
              </a:rPr>
              <a:t>“</a:t>
            </a:r>
            <a:r>
              <a:rPr lang="en-US" b="0">
                <a:latin typeface="Trebuchet MS" charset="0"/>
              </a:rPr>
              <a:t>Advanced Computer Graphics Animation</a:t>
            </a:r>
            <a:r>
              <a:rPr lang="ja-JP" altLang="en-US" b="0">
                <a:latin typeface="Arial"/>
              </a:rPr>
              <a:t>”</a:t>
            </a:r>
            <a:r>
              <a:rPr lang="en-US" b="0">
                <a:latin typeface="Trebuchet MS" charset="0"/>
              </a:rPr>
              <a:t> Course Notes</a:t>
            </a:r>
          </a:p>
        </p:txBody>
      </p:sp>
      <p:pic>
        <p:nvPicPr>
          <p:cNvPr id="1226757" name="Picture 5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2263"/>
            <a:ext cx="5849937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textures</a:t>
            </a:r>
          </a:p>
        </p:txBody>
      </p:sp>
      <p:pic>
        <p:nvPicPr>
          <p:cNvPr id="1227779" name="Picture 3" descr="p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0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57200" y="12192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Texture values indexed by 3D location (x,y,z)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Expensive storage, or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Compute on the fly,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e.g. Perlin noise </a:t>
            </a:r>
            <a:r>
              <a:rPr lang="en-US" sz="2400" b="0">
                <a:latin typeface="Arial" charset="0"/>
                <a:sym typeface="Wingdings" charset="0"/>
              </a:rPr>
              <a:t></a:t>
            </a:r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28" name="Picture 4" descr="Spirit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 i="1"/>
              <a:t>Basic geometry setup for cubes (pillars), colors</a:t>
            </a:r>
          </a:p>
          <a:p>
            <a:pPr lvl="1"/>
            <a:r>
              <a:rPr lang="en-US" i="1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Geometry Basic Setup 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numobjects = 2 ; // number of objects for buffer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numperobj  = 3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ncolors = 4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buffers[numperobj*numobjects+ncolors] ; // ** NEW ** List of buffers for geometric data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objects[numobjects] ; // For 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GLenum PrimType[numobjects]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GLsizei NumElems[numobjects]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Floor Geometry is specified with a vertex array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Same for other Geometry</a:t>
            </a:r>
            <a:r>
              <a:rPr lang="en-US" sz="1600" b="1">
                <a:latin typeface="Courier New" charset="0"/>
              </a:rPr>
              <a:t> (Cube)</a:t>
            </a:r>
            <a:r>
              <a:rPr sz="1600" b="1" noProof="1">
                <a:latin typeface="Courier New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The Buffer Offset Macro is from Red Book, page 103, 106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#define BUFFER_OFFSET(bytes) ((GLubyte *) NULL + (bytes))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#define NumberOf(array) (sizeof(array)/sizeof(array[0]))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enum {Vertices, Colors, Elements} ; // For arrays for object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enum {FLOOR, CUBE} ; // For objects, for the floor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/>
              <a:t>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(for pillars)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642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20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wd = 0.1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ht = 0.5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_cubecol[4][3]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{1.0, 0.0, 0.0}, {0.0, 1.0, 0.0}, {0.0, 0.0, 1.0}, {1.0, 1.0, 0.0} 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cubeverts[8][3] =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0.0}, {-wd, wd, 0.0}, {wd, wd, 0.0}, {wd, -wd, 0.0},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ht}, {wd, -wd, ht}, {wd, wd, ht}, {-wd, wd, ht}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GLfloat cubecol[8][3]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GLubyte cubeinds[6][4]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1, 2, 3}, // BOTTOM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{4, 5, 6, 7}, // TOP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4, 7, 1}, // LEFT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3, 5, 4}, // FRONT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{3, 2, 6, 5}, // RIGHT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{1, 7, 6, 2}  // BACK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>
                <a:latin typeface="Courier New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(separate Color)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923338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Simple function to set the color separately.  Takes out colors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initobjectnocol(GLuint object, GLfloat * vert, GLint sizevert, GLubyte * inds, GLint sizeind, GLenum type)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buffers[Vertices+offset])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sizevert, vert,GL_STATIC_DRAW);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glVertexPointer(3,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glEnableClientState(GL_VERTEX_ARRAY)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glBindBuffer(GL_ELEMENT_ARRAY_BUFFER,buffers[Elements+offset])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glBufferData(GL_ELEMENT_ARRAY_BUFFER, sizeind,</a:t>
            </a:r>
            <a:r>
              <a:rPr lang="en-US" sz="1600" b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inds,GL_STATIC_DRAW);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PrimType[object] = type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NumElems[object] = sizeind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Colors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Simple function to init a bunch of color buffers for the cube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initcolorscube (void)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base = numobjects * numperobj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for (int i = 0 ; i &lt; ncolors ; i++)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for (int j = 0 ; j &lt; 8 ; j++)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for (int k = 0 ; k &lt; 3 ; k++)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 cubecol[j][k] = _cubecol[i][k]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glBindBuffer(GL_ARRAY_BUFFER, buffers[base+i])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glBufferData(GL_ARRAY_BUFFER, sizeof(cubecol), cubecol ,GL_STATIC_DRAW);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glColorPointer(3, GL_FLOAT, 0, BUFFER_OFFSET(0))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glEnableClientState(GL_COLOR_ARRAY)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}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</a:t>
            </a: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//in init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initobjectnocol(CUBE, (GLfloat *) cubeverts, sizeof(cubeverts), (GLubyte *) cubeinds, sizeof (cubeinds), GL_QUADS) ;</a:t>
            </a:r>
            <a:endParaRPr lang="en-US" sz="1800" b="1"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US" sz="900"/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28337</TotalTime>
  <Words>3577</Words>
  <Application>Microsoft Macintosh PowerPoint</Application>
  <PresentationFormat>Letter Paper (8.5x11 in)</PresentationFormat>
  <Paragraphs>438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 New Roman</vt:lpstr>
      <vt:lpstr>Arial</vt:lpstr>
      <vt:lpstr>Wingdings</vt:lpstr>
      <vt:lpstr>Courier New</vt:lpstr>
      <vt:lpstr>Trebuchet MS</vt:lpstr>
      <vt:lpstr>Default Design</vt:lpstr>
      <vt:lpstr>Foundations of Computer Graphics (Fall 2012)</vt:lpstr>
      <vt:lpstr>To Do</vt:lpstr>
      <vt:lpstr>Methodology for Lecture</vt:lpstr>
      <vt:lpstr>Review of Last Demo</vt:lpstr>
      <vt:lpstr>Outline</vt:lpstr>
      <vt:lpstr>Geometry Basic Setup </vt:lpstr>
      <vt:lpstr>Cube geometry (for pillars)</vt:lpstr>
      <vt:lpstr>Cube Geometry (separate Color)</vt:lpstr>
      <vt:lpstr>Cube Colors</vt:lpstr>
      <vt:lpstr>Drawing with Cube Colors</vt:lpstr>
      <vt:lpstr>Outline</vt:lpstr>
      <vt:lpstr>Summary OpenGL Vertex Transforms</vt:lpstr>
      <vt:lpstr>Transformations</vt:lpstr>
      <vt:lpstr>Drawing Pillars 1 (in display)</vt:lpstr>
      <vt:lpstr>Drawing Pillars 2</vt:lpstr>
      <vt:lpstr>Demo</vt:lpstr>
      <vt:lpstr>Outline</vt:lpstr>
      <vt:lpstr>Double Buffering</vt:lpstr>
      <vt:lpstr>Turning on Depth test (Z-buffer)</vt:lpstr>
      <vt:lpstr>Demo</vt:lpstr>
      <vt:lpstr>Outline</vt:lpstr>
      <vt:lpstr>Demo</vt:lpstr>
      <vt:lpstr>Drawing Teapot (in display)</vt:lpstr>
      <vt:lpstr>Simple Animation routine</vt:lpstr>
      <vt:lpstr>Keyboard callback (p to pause)</vt:lpstr>
      <vt:lpstr>Outline</vt:lpstr>
      <vt:lpstr>New globals and basic setup</vt:lpstr>
      <vt:lpstr>Simple Toggles for Keyboard</vt:lpstr>
      <vt:lpstr>Adding Visual Detail</vt:lpstr>
      <vt:lpstr>Texture Mapping</vt:lpstr>
      <vt:lpstr>Setting up texture</vt:lpstr>
      <vt:lpstr>Texture Coordinates</vt:lpstr>
      <vt:lpstr>Specifying the Texture Image</vt:lpstr>
      <vt:lpstr>Texture Image and Bind to Shader</vt:lpstr>
      <vt:lpstr>Drawing with Texture</vt:lpstr>
      <vt:lpstr>Final Steps for Drawing (+Demo)</vt:lpstr>
      <vt:lpstr>More on Texture (very briefly)</vt:lpstr>
      <vt:lpstr>Displacement Mapping</vt:lpstr>
      <vt:lpstr>Illumination Maps</vt:lpstr>
      <vt:lpstr>Environment Maps</vt:lpstr>
      <vt:lpstr>Solid textures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704</cp:revision>
  <cp:lastPrinted>1999-08-03T15:46:38Z</cp:lastPrinted>
  <dcterms:created xsi:type="dcterms:W3CDTF">1999-02-11T00:43:51Z</dcterms:created>
  <dcterms:modified xsi:type="dcterms:W3CDTF">2012-09-08T21:36:59Z</dcterms:modified>
</cp:coreProperties>
</file>