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8"/>
  </p:notesMasterIdLst>
  <p:handoutMasterIdLst>
    <p:handoutMasterId r:id="rId39"/>
  </p:handoutMasterIdLst>
  <p:sldIdLst>
    <p:sldId id="585" r:id="rId2"/>
    <p:sldId id="628" r:id="rId3"/>
    <p:sldId id="586" r:id="rId4"/>
    <p:sldId id="587" r:id="rId5"/>
    <p:sldId id="612" r:id="rId6"/>
    <p:sldId id="588" r:id="rId7"/>
    <p:sldId id="614" r:id="rId8"/>
    <p:sldId id="615" r:id="rId9"/>
    <p:sldId id="589" r:id="rId10"/>
    <p:sldId id="590" r:id="rId11"/>
    <p:sldId id="639" r:id="rId12"/>
    <p:sldId id="594" r:id="rId13"/>
    <p:sldId id="595" r:id="rId14"/>
    <p:sldId id="627" r:id="rId15"/>
    <p:sldId id="626" r:id="rId16"/>
    <p:sldId id="623" r:id="rId17"/>
    <p:sldId id="624" r:id="rId18"/>
    <p:sldId id="617" r:id="rId19"/>
    <p:sldId id="625" r:id="rId20"/>
    <p:sldId id="597" r:id="rId21"/>
    <p:sldId id="598" r:id="rId22"/>
    <p:sldId id="610" r:id="rId23"/>
    <p:sldId id="600" r:id="rId24"/>
    <p:sldId id="629" r:id="rId25"/>
    <p:sldId id="630" r:id="rId26"/>
    <p:sldId id="631" r:id="rId27"/>
    <p:sldId id="632" r:id="rId28"/>
    <p:sldId id="633" r:id="rId29"/>
    <p:sldId id="634" r:id="rId30"/>
    <p:sldId id="596" r:id="rId31"/>
    <p:sldId id="635" r:id="rId32"/>
    <p:sldId id="593" r:id="rId33"/>
    <p:sldId id="637" r:id="rId34"/>
    <p:sldId id="638" r:id="rId35"/>
    <p:sldId id="599" r:id="rId36"/>
    <p:sldId id="601" r:id="rId37"/>
  </p:sldIdLst>
  <p:sldSz cx="12192000" cy="6858000"/>
  <p:notesSz cx="7315200" cy="9601200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86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062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240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418" algn="l" defTabSz="91435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30F336"/>
    <a:srgbClr val="BFEFBF"/>
    <a:srgbClr val="CC6600"/>
    <a:srgbClr val="996600"/>
    <a:srgbClr val="663300"/>
    <a:srgbClr val="2D2D8A"/>
    <a:srgbClr val="CC9900"/>
    <a:srgbClr val="3333FF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86313" autoAdjust="0"/>
  </p:normalViewPr>
  <p:slideViewPr>
    <p:cSldViewPr snapToGrid="0">
      <p:cViewPr varScale="1">
        <p:scale>
          <a:sx n="90" d="100"/>
          <a:sy n="90" d="100"/>
        </p:scale>
        <p:origin x="224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20C6108-B344-48B3-B893-0983A3B53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8DD6487-14A9-49B8-972D-88A1CCAF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25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1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D6487-14A9-49B8-972D-88A1CCAF32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80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039D5-275B-4A42-9DA6-D22E6DB5F3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886EB-61D6-4887-8014-0AD8743EA1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484AB-0E1D-492A-AE0D-24B7131CB0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8B0A2-D928-43B3-898A-E5B176FEDE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7" indent="0">
              <a:buNone/>
              <a:defRPr sz="1900"/>
            </a:lvl2pPr>
            <a:lvl3pPr marL="914332" indent="0">
              <a:buNone/>
              <a:defRPr sz="1600"/>
            </a:lvl3pPr>
            <a:lvl4pPr marL="1371498" indent="0">
              <a:buNone/>
              <a:defRPr sz="1500"/>
            </a:lvl4pPr>
            <a:lvl5pPr marL="1828664" indent="0">
              <a:buNone/>
              <a:defRPr sz="1500"/>
            </a:lvl5pPr>
            <a:lvl6pPr marL="2285830" indent="0">
              <a:buNone/>
              <a:defRPr sz="1500"/>
            </a:lvl6pPr>
            <a:lvl7pPr marL="2742994" indent="0">
              <a:buNone/>
              <a:defRPr sz="1500"/>
            </a:lvl7pPr>
            <a:lvl8pPr marL="3200160" indent="0">
              <a:buNone/>
              <a:defRPr sz="1500"/>
            </a:lvl8pPr>
            <a:lvl9pPr marL="3657327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AF2F-4CEE-4004-B96A-AF75E50B2E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54D69-0A2A-4D82-92F5-6566037E01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F3699-33B4-4046-A8C0-1E5BF91EE4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5258-A7B0-4F44-AD94-A478DFDD65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972F-AC02-4B9F-93B0-511030A361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5C1DF-81AF-4DF4-BCE2-0F605F1BC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67" indent="0">
              <a:buNone/>
              <a:defRPr sz="1200"/>
            </a:lvl2pPr>
            <a:lvl3pPr marL="914332" indent="0">
              <a:buNone/>
              <a:defRPr sz="11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30" indent="0">
              <a:buNone/>
              <a:defRPr sz="900"/>
            </a:lvl6pPr>
            <a:lvl7pPr marL="2742994" indent="0">
              <a:buNone/>
              <a:defRPr sz="900"/>
            </a:lvl7pPr>
            <a:lvl8pPr marL="3200160" indent="0">
              <a:buNone/>
              <a:defRPr sz="900"/>
            </a:lvl8pPr>
            <a:lvl9pPr marL="365732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7F8EA-D214-4032-BF2B-062C28AE1B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2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6F9CEA6C-9676-4610-9E76-A9EBD51544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3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4" tIns="45718" rIns="91434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6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74" indent="-34287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895" indent="-2857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1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080" indent="-228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47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12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578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744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5910" indent="-2285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2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865909"/>
          </a:xfrm>
        </p:spPr>
        <p:txBody>
          <a:bodyPr/>
          <a:lstStyle/>
          <a:p>
            <a:pPr eaLnBrk="1" hangingPunct="1"/>
            <a:r>
              <a:rPr lang="en-US" dirty="0"/>
              <a:t>Propositional Logic: Semantics, Inference, Agents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2" tIns="45718" rIns="9140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Sergey Levine and Stuart Russell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83" y="2287580"/>
            <a:ext cx="3548926" cy="2776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6E141-D6C0-694E-ACF7-DA4D4BEA8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66" y="2021290"/>
            <a:ext cx="2541195" cy="330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CE672-568A-EF47-913E-001F8D9532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12585" y="1814338"/>
            <a:ext cx="3723105" cy="37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9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semantics: The unvarnished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dirty="0"/>
              <a:t> true or false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a symbol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Lookup(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dirty="0"/>
              <a:t> Op(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 and(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    if</a:t>
            </a:r>
            <a:r>
              <a:rPr lang="en-US" dirty="0"/>
              <a:t> Op(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 or(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(Arg1(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),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not(</a:t>
            </a:r>
            <a:r>
              <a:rPr lang="en-US" dirty="0">
                <a:solidFill>
                  <a:srgbClr val="008000"/>
                </a:solidFill>
              </a:rPr>
              <a:t>PL-TRUE?</a:t>
            </a:r>
            <a:r>
              <a:rPr lang="en-US" dirty="0"/>
              <a:t>(Arg2(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),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)))</a:t>
            </a:r>
          </a:p>
          <a:p>
            <a:pPr marL="0" indent="0">
              <a:buNone/>
            </a:pPr>
            <a:r>
              <a:rPr lang="en-US" dirty="0"/>
              <a:t>etc. (Sometimes called “recursion over syntax”)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25EEFC-71B0-8945-B7A5-1BBF8BFC12B3}"/>
              </a:ext>
            </a:extLst>
          </p:cNvPr>
          <p:cNvSpPr/>
          <p:nvPr/>
        </p:nvSpPr>
        <p:spPr>
          <a:xfrm>
            <a:off x="297418" y="2021443"/>
            <a:ext cx="7817882" cy="49315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1C82EA-D83C-FC42-BC47-7C01ABA4E60D}"/>
              </a:ext>
            </a:extLst>
          </p:cNvPr>
          <p:cNvSpPr/>
          <p:nvPr/>
        </p:nvSpPr>
        <p:spPr>
          <a:xfrm>
            <a:off x="378380" y="2616756"/>
            <a:ext cx="9294258" cy="49315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7FC27-7ED9-ED43-85ED-93E4ABD0A951}"/>
              </a:ext>
            </a:extLst>
          </p:cNvPr>
          <p:cNvSpPr/>
          <p:nvPr/>
        </p:nvSpPr>
        <p:spPr>
          <a:xfrm>
            <a:off x="359329" y="4369356"/>
            <a:ext cx="10127695" cy="111704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A8FE-E400-2744-8784-CEC9D05A4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7533-D4D4-C542-8F71-0DE7CE07A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Pacman is at 3,3 at time 16 and goes North and there is no wall at 3,4 then Pacman is at 3,4 at time 17: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At_3,3_16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N_16   Wall_3,4      </a:t>
            </a:r>
            <a:r>
              <a:rPr lang="en-US" dirty="0">
                <a:solidFill>
                  <a:srgbClr val="CC00CC"/>
                </a:solidFill>
              </a:rPr>
              <a:t>At_3,3_17 </a:t>
            </a:r>
          </a:p>
          <a:p>
            <a:r>
              <a:rPr lang="en-US" dirty="0">
                <a:solidFill>
                  <a:schemeClr val="tx1"/>
                </a:solidFill>
              </a:rPr>
              <a:t>At time 0 Pacman does one of four actions: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(W</a:t>
            </a:r>
            <a:r>
              <a:rPr lang="en-US" dirty="0">
                <a:solidFill>
                  <a:srgbClr val="CC00CC"/>
                </a:solidFill>
              </a:rPr>
              <a:t>_0 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E_0  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N</a:t>
            </a:r>
            <a:r>
              <a:rPr lang="en-US" dirty="0">
                <a:solidFill>
                  <a:srgbClr val="CC00CC"/>
                </a:solidFill>
              </a:rPr>
              <a:t>_0  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S</a:t>
            </a:r>
            <a:r>
              <a:rPr lang="en-US" dirty="0">
                <a:solidFill>
                  <a:srgbClr val="CC00CC"/>
                </a:solidFill>
              </a:rPr>
              <a:t>_0)</a:t>
            </a:r>
            <a:endParaRPr lang="en-US" dirty="0"/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(W</a:t>
            </a:r>
            <a:r>
              <a:rPr lang="en-US" dirty="0">
                <a:solidFill>
                  <a:srgbClr val="CC00CC"/>
                </a:solidFill>
              </a:rPr>
              <a:t>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E_0)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CC00CC"/>
                </a:solidFill>
              </a:rPr>
              <a:t>W_0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S_0)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7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theorem proving: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chaining applies Modus Ponens to generate new facts:</a:t>
            </a:r>
          </a:p>
          <a:p>
            <a:pPr lvl="1"/>
            <a:r>
              <a:rPr lang="en-US" dirty="0"/>
              <a:t>Given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 Y </a:t>
            </a:r>
            <a:r>
              <a:rPr lang="en-US" dirty="0">
                <a:sym typeface="Symbol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/>
              <a:t>, …,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/>
              <a:t> 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</a:p>
          <a:p>
            <a:pPr lvl="1"/>
            <a:r>
              <a:rPr lang="en-US" dirty="0"/>
              <a:t>Infer </a:t>
            </a:r>
            <a:r>
              <a:rPr lang="en-US" dirty="0">
                <a:solidFill>
                  <a:srgbClr val="CC00CC"/>
                </a:solidFill>
              </a:rPr>
              <a:t>Y</a:t>
            </a:r>
            <a:endParaRPr lang="en-US" dirty="0"/>
          </a:p>
          <a:p>
            <a:r>
              <a:rPr lang="en-US" dirty="0"/>
              <a:t>Forward chaining keeps applying this rule, adding new facts, until nothing more can be added</a:t>
            </a:r>
          </a:p>
          <a:p>
            <a:r>
              <a:rPr lang="en-US" dirty="0"/>
              <a:t>Requires KB to contain only </a:t>
            </a:r>
            <a:r>
              <a:rPr lang="en-US" b="1" i="1" dirty="0">
                <a:solidFill>
                  <a:srgbClr val="FF0000"/>
                </a:solidFill>
              </a:rPr>
              <a:t>definite clauses</a:t>
            </a:r>
            <a:r>
              <a:rPr lang="en-US" dirty="0"/>
              <a:t>: 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(Conjunction of symbols)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dirty="0">
                <a:solidFill>
                  <a:srgbClr val="CC00CC"/>
                </a:solidFill>
              </a:rPr>
              <a:t>symbol</a:t>
            </a:r>
            <a:r>
              <a:rPr lang="en-US" dirty="0"/>
              <a:t>; or</a:t>
            </a:r>
          </a:p>
          <a:p>
            <a:pPr lvl="1"/>
            <a:r>
              <a:rPr lang="en-US" dirty="0"/>
              <a:t>A single symbol (note that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dirty="0">
                <a:sym typeface="Symbol"/>
              </a:rPr>
              <a:t>is equivalent to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True   X</a:t>
            </a:r>
            <a:r>
              <a:rPr lang="en-US" dirty="0">
                <a:sym typeface="Symbol"/>
              </a:rPr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1"/>
            <a:ext cx="12192000" cy="4986923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PL-FC-ENTAILS?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 ← a table, where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is the number of symbols in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’s premise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 ← a table, where</a:t>
            </a:r>
            <a:r>
              <a:rPr lang="en-US" dirty="0">
                <a:solidFill>
                  <a:srgbClr val="0000FF"/>
                </a:solidFill>
              </a:rPr>
              <a:t> 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] is initially false for all </a:t>
            </a:r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← a queue of symbols, initially symbols known to be true in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while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is not empty </a:t>
            </a:r>
            <a:r>
              <a:rPr lang="en-US" b="1" dirty="0">
                <a:solidFill>
                  <a:srgbClr val="CC00CC"/>
                </a:solidFill>
              </a:rPr>
              <a:t>do</a:t>
            </a:r>
            <a:r>
              <a:rPr lang="en-US" b="1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Pop(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true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] = false </a:t>
            </a:r>
            <a:r>
              <a:rPr lang="en-US" b="1" dirty="0">
                <a:solidFill>
                  <a:srgbClr val="CC00CC"/>
                </a:solidFill>
              </a:rPr>
              <a:t>then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</a:t>
            </a:r>
            <a:r>
              <a:rPr lang="en-US" dirty="0">
                <a:solidFill>
                  <a:srgbClr val="0000FF"/>
                </a:solidFill>
              </a:rPr>
              <a:t>inferred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]←true</a:t>
            </a:r>
            <a:br>
              <a:rPr lang="en-US" dirty="0"/>
            </a:br>
            <a:r>
              <a:rPr lang="en-US" dirty="0"/>
              <a:t>                    </a:t>
            </a:r>
            <a:r>
              <a:rPr lang="en-US" b="1" dirty="0">
                <a:solidFill>
                  <a:srgbClr val="CC00CC"/>
                </a:solidFill>
              </a:rPr>
              <a:t>for each </a:t>
            </a:r>
            <a:r>
              <a:rPr lang="en-US" dirty="0"/>
              <a:t>clause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 where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in </a:t>
            </a:r>
            <a:r>
              <a:rPr lang="en-US" dirty="0" err="1">
                <a:solidFill>
                  <a:srgbClr val="0000FF"/>
                </a:solidFill>
              </a:rPr>
              <a:t>c.premise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do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      decrement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        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count</a:t>
            </a:r>
            <a:r>
              <a:rPr lang="en-US" dirty="0"/>
              <a:t>[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] = 0 </a:t>
            </a:r>
            <a:r>
              <a:rPr lang="en-US" b="1" dirty="0">
                <a:solidFill>
                  <a:srgbClr val="CC00CC"/>
                </a:solidFill>
              </a:rPr>
              <a:t>then</a:t>
            </a:r>
            <a:r>
              <a:rPr lang="en-US" b="1" dirty="0"/>
              <a:t> </a:t>
            </a:r>
            <a:r>
              <a:rPr lang="en-US" dirty="0"/>
              <a:t>add </a:t>
            </a:r>
            <a:r>
              <a:rPr lang="en-US" dirty="0" err="1">
                <a:solidFill>
                  <a:srgbClr val="0000FF"/>
                </a:solidFill>
              </a:rPr>
              <a:t>c.conclusion</a:t>
            </a:r>
            <a:r>
              <a:rPr lang="en-US" dirty="0"/>
              <a:t> to </a:t>
            </a:r>
            <a:r>
              <a:rPr lang="en-US" dirty="0">
                <a:solidFill>
                  <a:srgbClr val="0000FF"/>
                </a:solidFill>
              </a:rPr>
              <a:t>agenda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/>
              <a:t>false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0BCC38-DD60-3E45-9B2E-123A66116025}"/>
              </a:ext>
            </a:extLst>
          </p:cNvPr>
          <p:cNvSpPr/>
          <p:nvPr/>
        </p:nvSpPr>
        <p:spPr>
          <a:xfrm>
            <a:off x="1411843" y="1335643"/>
            <a:ext cx="3589648" cy="493157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0779F3-1CDF-9B44-9490-91D108F739D4}"/>
              </a:ext>
            </a:extLst>
          </p:cNvPr>
          <p:cNvSpPr/>
          <p:nvPr/>
        </p:nvSpPr>
        <p:spPr>
          <a:xfrm>
            <a:off x="386606" y="1765133"/>
            <a:ext cx="11375903" cy="118588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76BD14-A388-434D-B88D-665B9AA18C40}"/>
              </a:ext>
            </a:extLst>
          </p:cNvPr>
          <p:cNvSpPr/>
          <p:nvPr/>
        </p:nvSpPr>
        <p:spPr>
          <a:xfrm>
            <a:off x="1037771" y="3275279"/>
            <a:ext cx="3936012" cy="81181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CF09C3-9FE6-474B-9F96-88E0B99B7C77}"/>
              </a:ext>
            </a:extLst>
          </p:cNvPr>
          <p:cNvSpPr/>
          <p:nvPr/>
        </p:nvSpPr>
        <p:spPr>
          <a:xfrm>
            <a:off x="1037770" y="4023424"/>
            <a:ext cx="4088411" cy="811812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AD1C2C-EFEA-7D4F-8E5B-441CAF27BA61}"/>
              </a:ext>
            </a:extLst>
          </p:cNvPr>
          <p:cNvSpPr/>
          <p:nvPr/>
        </p:nvSpPr>
        <p:spPr>
          <a:xfrm>
            <a:off x="1702788" y="4757714"/>
            <a:ext cx="8203212" cy="1185885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8406956" y="2566739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356113" y="36495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7292" y="4620127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027242" y="4625226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080682" y="613878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534400" y="6149920"/>
            <a:ext cx="533400" cy="533400"/>
          </a:xfrm>
          <a:prstGeom prst="ellipse">
            <a:avLst/>
          </a:prstGeom>
          <a:solidFill>
            <a:srgbClr val="BFEFBF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l-horn-exampl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95400"/>
            <a:ext cx="3302000" cy="5316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chaining example: Proving 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2438400" cy="4231341"/>
          </a:xfrm>
        </p:spPr>
        <p:txBody>
          <a:bodyPr/>
          <a:lstStyle/>
          <a:p>
            <a:r>
              <a:rPr lang="en-US" dirty="0">
                <a:solidFill>
                  <a:srgbClr val="CC00CC"/>
                </a:solidFill>
              </a:rPr>
              <a:t>P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dirty="0">
                <a:solidFill>
                  <a:srgbClr val="CC00CC"/>
                </a:solidFill>
              </a:rPr>
              <a:t>Q</a:t>
            </a:r>
          </a:p>
          <a:p>
            <a:r>
              <a:rPr lang="en-US" dirty="0">
                <a:solidFill>
                  <a:srgbClr val="CC00CC"/>
                </a:solidFill>
              </a:rPr>
              <a:t>L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M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dirty="0">
                <a:solidFill>
                  <a:srgbClr val="CC00CC"/>
                </a:solidFill>
              </a:rPr>
              <a:t>P</a:t>
            </a:r>
          </a:p>
          <a:p>
            <a:r>
              <a:rPr lang="en-US" dirty="0">
                <a:solidFill>
                  <a:srgbClr val="CC00CC"/>
                </a:solidFill>
              </a:rPr>
              <a:t>B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L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dirty="0">
                <a:solidFill>
                  <a:srgbClr val="CC00CC"/>
                </a:solidFill>
              </a:rPr>
              <a:t>M</a:t>
            </a:r>
          </a:p>
          <a:p>
            <a:r>
              <a:rPr lang="en-US" dirty="0">
                <a:solidFill>
                  <a:srgbClr val="CC00CC"/>
                </a:solidFill>
              </a:rPr>
              <a:t>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P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dirty="0">
                <a:solidFill>
                  <a:srgbClr val="CC00CC"/>
                </a:solidFill>
              </a:rPr>
              <a:t>L</a:t>
            </a:r>
          </a:p>
          <a:p>
            <a:r>
              <a:rPr lang="en-US" dirty="0">
                <a:solidFill>
                  <a:srgbClr val="CC00CC"/>
                </a:solidFill>
              </a:rPr>
              <a:t>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B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dirty="0">
                <a:solidFill>
                  <a:srgbClr val="CC00CC"/>
                </a:solidFill>
              </a:rPr>
              <a:t>L</a:t>
            </a:r>
          </a:p>
          <a:p>
            <a:r>
              <a:rPr lang="en-US" dirty="0">
                <a:solidFill>
                  <a:srgbClr val="CC00CC"/>
                </a:solidFill>
              </a:rPr>
              <a:t>A</a:t>
            </a:r>
          </a:p>
          <a:p>
            <a:r>
              <a:rPr lang="en-US" dirty="0">
                <a:solidFill>
                  <a:srgbClr val="CC00CC"/>
                </a:solidFill>
              </a:rPr>
              <a:t>B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24200" y="1371600"/>
            <a:ext cx="609600" cy="4729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0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43400" y="1371600"/>
            <a:ext cx="1676400" cy="3733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marL="342874" indent="-34287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895" indent="-28573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1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08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47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12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578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744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5910" indent="-2285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B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 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M</a:t>
            </a:r>
            <a:r>
              <a:rPr lang="en-US" dirty="0">
                <a:solidFill>
                  <a:srgbClr val="0000FF"/>
                </a:solidFill>
              </a:rPr>
              <a:t>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spcBef>
                <a:spcPts val="368"/>
              </a:spcBef>
              <a:buNone/>
            </a:pPr>
            <a:r>
              <a:rPr lang="en-US" dirty="0">
                <a:solidFill>
                  <a:srgbClr val="CC00CC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  false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00"/>
            <a:ext cx="142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Clauses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1352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Agenda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6392" y="6019800"/>
            <a:ext cx="84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A   B</a:t>
            </a:r>
          </a:p>
        </p:txBody>
      </p:sp>
      <p:sp>
        <p:nvSpPr>
          <p:cNvPr id="12" name="Oval 11"/>
          <p:cNvSpPr/>
          <p:nvPr/>
        </p:nvSpPr>
        <p:spPr>
          <a:xfrm>
            <a:off x="8534400" y="6151963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080682" y="6143811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69717" y="990600"/>
            <a:ext cx="1582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Inferred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0917" y="990600"/>
            <a:ext cx="11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cap="small" dirty="0">
                <a:latin typeface="Times New Roman"/>
              </a:rPr>
              <a:t>Count</a:t>
            </a:r>
          </a:p>
        </p:txBody>
      </p:sp>
      <p:sp>
        <p:nvSpPr>
          <p:cNvPr id="23" name="Oval 22"/>
          <p:cNvSpPr/>
          <p:nvPr/>
        </p:nvSpPr>
        <p:spPr>
          <a:xfrm>
            <a:off x="9262977" y="547526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90792" y="6019800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800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0600" y="1417876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7568" y="3177672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42916" y="374449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32296" y="601178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79211" y="1957959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29552" y="2581464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442373" y="3736495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78800" y="600376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97931" y="2484663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8163" y="199860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47721" y="2578790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41" name="Oval 40"/>
          <p:cNvSpPr/>
          <p:nvPr/>
        </p:nvSpPr>
        <p:spPr>
          <a:xfrm>
            <a:off x="7887366" y="4486260"/>
            <a:ext cx="824832" cy="824832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965164" y="6015797"/>
            <a:ext cx="441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</a:t>
            </a:r>
          </a:p>
        </p:txBody>
      </p:sp>
      <p:sp>
        <p:nvSpPr>
          <p:cNvPr id="44" name="Oval 43"/>
          <p:cNvSpPr/>
          <p:nvPr/>
        </p:nvSpPr>
        <p:spPr>
          <a:xfrm>
            <a:off x="9360569" y="3649395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2011937" y="599574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803279" y="302474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48" name="Oval 47"/>
          <p:cNvSpPr/>
          <p:nvPr/>
        </p:nvSpPr>
        <p:spPr>
          <a:xfrm>
            <a:off x="9428745" y="4384397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26333" y="200929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0" name="Oval 49"/>
          <p:cNvSpPr/>
          <p:nvPr/>
        </p:nvSpPr>
        <p:spPr>
          <a:xfrm>
            <a:off x="8511671" y="330690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473158" y="6002420"/>
            <a:ext cx="384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</a:t>
            </a:r>
          </a:p>
        </p:txBody>
      </p:sp>
      <p:sp>
        <p:nvSpPr>
          <p:cNvPr id="52" name="Oval 51"/>
          <p:cNvSpPr/>
          <p:nvPr/>
        </p:nvSpPr>
        <p:spPr>
          <a:xfrm>
            <a:off x="8411411" y="2566552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485179" y="600109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81889" y="3564832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37575" y="1413066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37028" y="3156309"/>
            <a:ext cx="683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//</a:t>
            </a:r>
            <a:r>
              <a:rPr lang="en-US" sz="2800" dirty="0">
                <a:solidFill>
                  <a:srgbClr val="FF0000"/>
                </a:solidFill>
              </a:rPr>
              <a:t> 0</a:t>
            </a:r>
          </a:p>
        </p:txBody>
      </p:sp>
      <p:sp>
        <p:nvSpPr>
          <p:cNvPr id="58" name="Oval 57"/>
          <p:cNvSpPr/>
          <p:nvPr/>
        </p:nvSpPr>
        <p:spPr>
          <a:xfrm>
            <a:off x="8503650" y="2042250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87102" y="5483282"/>
            <a:ext cx="304800" cy="3048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54421" y="6002419"/>
            <a:ext cx="34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74198" y="5994406"/>
            <a:ext cx="42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</a:t>
            </a:r>
          </a:p>
        </p:txBody>
      </p:sp>
      <p:sp>
        <p:nvSpPr>
          <p:cNvPr id="63" name="Oval 62"/>
          <p:cNvSpPr/>
          <p:nvPr/>
        </p:nvSpPr>
        <p:spPr>
          <a:xfrm>
            <a:off x="8416758" y="1248427"/>
            <a:ext cx="533400" cy="533400"/>
          </a:xfrm>
          <a:prstGeom prst="ellipse">
            <a:avLst/>
          </a:prstGeom>
          <a:noFill/>
          <a:ln w="762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958421" y="5993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18295" y="59984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dblStrike" dirty="0"/>
              <a:t>x</a:t>
            </a:r>
            <a:r>
              <a:rPr lang="en-US" sz="2400" dirty="0">
                <a:solidFill>
                  <a:srgbClr val="008000"/>
                </a:solidFill>
              </a:rPr>
              <a:t>  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00609" y="4078168"/>
            <a:ext cx="1721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xxxx</a:t>
            </a:r>
            <a:r>
              <a:rPr lang="en-US" sz="2800" dirty="0"/>
              <a:t>  </a:t>
            </a:r>
            <a:r>
              <a:rPr lang="en-US" sz="2800" dirty="0">
                <a:solidFill>
                  <a:srgbClr val="008000"/>
                </a:solidFill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356858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7" grpId="0" animBg="1"/>
      <p:bldP spid="37" grpId="0" animBg="1"/>
      <p:bldP spid="25" grpId="0" animBg="1"/>
      <p:bldP spid="20" grpId="0" animBg="1"/>
      <p:bldP spid="16" grpId="0" animBg="1"/>
      <p:bldP spid="4" grpId="0" animBg="1"/>
      <p:bldP spid="5" grpId="0" animBg="1"/>
      <p:bldP spid="10" grpId="0"/>
      <p:bldP spid="11" grpId="0"/>
      <p:bldP spid="12" grpId="0" animBg="1"/>
      <p:bldP spid="13" grpId="0" animBg="1"/>
      <p:bldP spid="23" grpId="0" animBg="1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 animBg="1"/>
      <p:bldP spid="41" grpId="1" animBg="1"/>
      <p:bldP spid="43" grpId="0"/>
      <p:bldP spid="44" grpId="0" animBg="1"/>
      <p:bldP spid="45" grpId="0"/>
      <p:bldP spid="46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6" grpId="0"/>
      <p:bldP spid="57" grpId="0"/>
      <p:bldP spid="58" grpId="0" animBg="1"/>
      <p:bldP spid="59" grpId="0" animBg="1"/>
      <p:bldP spid="60" grpId="0"/>
      <p:bldP spid="61" grpId="0"/>
      <p:bldP spid="63" grpId="0" animBg="1"/>
      <p:bldP spid="64" grpId="0"/>
      <p:bldP spid="65" grpId="0"/>
      <p:bldP spid="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forward chaining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3212"/>
            <a:ext cx="12192000" cy="5434262"/>
          </a:xfrm>
        </p:spPr>
        <p:txBody>
          <a:bodyPr/>
          <a:lstStyle/>
          <a:p>
            <a:r>
              <a:rPr lang="en-US" dirty="0"/>
              <a:t>Theorem: FC is sound and complete for definite-clause KBs</a:t>
            </a:r>
          </a:p>
          <a:p>
            <a:r>
              <a:rPr lang="en-US" dirty="0"/>
              <a:t>Soundness: follows from soundness of Modus Ponens (easy to check</a:t>
            </a:r>
            <a:r>
              <a:rPr lang="en-US" dirty="0">
                <a:sym typeface="Symbol"/>
              </a:rPr>
              <a:t>)</a:t>
            </a:r>
            <a:endParaRPr lang="en-US" dirty="0">
              <a:solidFill>
                <a:srgbClr val="CC00CC"/>
              </a:solidFill>
              <a:sym typeface="Symbol"/>
            </a:endParaRPr>
          </a:p>
          <a:p>
            <a:r>
              <a:rPr lang="en-US" dirty="0"/>
              <a:t>Completeness proof: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</a:t>
            </a:r>
            <a:r>
              <a:rPr lang="en-US" sz="2400" dirty="0"/>
              <a:t>1. FC reaches a fixed point where no new atomic sentences are derived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2. Consider the final </a:t>
            </a:r>
            <a:r>
              <a:rPr lang="en-US" sz="2400" i="1" dirty="0">
                <a:solidFill>
                  <a:srgbClr val="0000FF"/>
                </a:solidFill>
              </a:rPr>
              <a:t>inferred</a:t>
            </a:r>
            <a:r>
              <a:rPr lang="en-US" sz="2400" dirty="0"/>
              <a:t> table as a model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, assigning true/false to symbols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3. Every clause in the original KB 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	Proof: Suppose a clause </a:t>
            </a:r>
            <a:r>
              <a:rPr lang="en-US" sz="2400" dirty="0">
                <a:solidFill>
                  <a:srgbClr val="CC00CC"/>
                </a:solidFill>
              </a:rPr>
              <a:t>a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CC00CC"/>
                </a:solidFill>
              </a:rPr>
              <a:t>...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CC00CC"/>
                </a:solidFill>
              </a:rPr>
              <a:t>a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 </a:t>
            </a:r>
            <a:r>
              <a:rPr lang="en-US" sz="2400" dirty="0">
                <a:solidFill>
                  <a:srgbClr val="CC00CC"/>
                </a:solidFill>
              </a:rPr>
              <a:t>b </a:t>
            </a:r>
            <a:r>
              <a:rPr lang="en-US" sz="2400" dirty="0"/>
              <a:t>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Then </a:t>
            </a:r>
            <a:r>
              <a:rPr lang="en-US" sz="2400" dirty="0">
                <a:solidFill>
                  <a:srgbClr val="CC00CC"/>
                </a:solidFill>
              </a:rPr>
              <a:t>a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sz="2400" dirty="0">
                <a:solidFill>
                  <a:srgbClr val="CC00CC"/>
                </a:solidFill>
              </a:rPr>
              <a:t>...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</a:t>
            </a:r>
            <a:r>
              <a:rPr lang="en-US" sz="2400" dirty="0" err="1">
                <a:solidFill>
                  <a:srgbClr val="CC00CC"/>
                </a:solidFill>
              </a:rPr>
              <a:t>a</a:t>
            </a:r>
            <a:r>
              <a:rPr lang="en-US" sz="2400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/>
              <a:t>is true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C00CC"/>
                </a:solidFill>
              </a:rPr>
              <a:t>b</a:t>
            </a:r>
            <a:r>
              <a:rPr lang="en-US" sz="2400" dirty="0"/>
              <a:t> is false in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		Therefore the algorithm has not reached a fixed point!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4. Hence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r>
              <a:rPr lang="en-US" sz="2400" dirty="0"/>
              <a:t> is a model of KB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/>
              <a:t>	5. If </a:t>
            </a:r>
            <a:r>
              <a:rPr lang="en-US" sz="2400" dirty="0">
                <a:solidFill>
                  <a:srgbClr val="CC00CC"/>
                </a:solidFill>
              </a:rPr>
              <a:t>KB </a:t>
            </a:r>
            <a:r>
              <a:rPr lang="en-US" sz="2400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= </a:t>
            </a:r>
            <a:r>
              <a:rPr lang="en-US" sz="2400" dirty="0">
                <a:solidFill>
                  <a:srgbClr val="CC00CC"/>
                </a:solidFill>
              </a:rPr>
              <a:t>q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CC00CC"/>
                </a:solidFill>
              </a:rPr>
              <a:t>q</a:t>
            </a:r>
            <a:r>
              <a:rPr lang="en-US" sz="2400" dirty="0"/>
              <a:t> is true in every model of </a:t>
            </a:r>
            <a:r>
              <a:rPr lang="en-US" sz="2400" dirty="0">
                <a:solidFill>
                  <a:srgbClr val="CC00CC"/>
                </a:solidFill>
              </a:rPr>
              <a:t>KB</a:t>
            </a:r>
            <a:r>
              <a:rPr lang="en-US" sz="2400" dirty="0"/>
              <a:t>, including </a:t>
            </a:r>
            <a:r>
              <a:rPr lang="en-US" sz="2400" b="1" i="1" dirty="0">
                <a:solidFill>
                  <a:srgbClr val="0000FF"/>
                </a:solidFill>
              </a:rPr>
              <a:t>m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78453" y="4019884"/>
            <a:ext cx="1676400" cy="3733800"/>
            <a:chOff x="4343400" y="1371600"/>
            <a:chExt cx="1676400" cy="3733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4343400" y="1371600"/>
              <a:ext cx="1676400" cy="37338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34" tIns="45718" rIns="91434" bIns="45718" numCol="1" anchor="t" anchorCtr="0" compatLnSpc="1">
              <a:prstTxWarp prst="textNoShape">
                <a:avLst/>
              </a:prstTxWarp>
            </a:bodyPr>
            <a:lstStyle>
              <a:lvl1pPr marL="342874" indent="-34287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3200">
                  <a:solidFill>
                    <a:schemeClr val="accent2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742895" indent="-28573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291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08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247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412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578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8744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5910" indent="-228584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CC00CC"/>
                  </a:solidFill>
                </a:rPr>
                <a:t>A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CC00CC"/>
                  </a:solidFill>
                </a:rPr>
                <a:t>B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CC00CC"/>
                  </a:solidFill>
                </a:rPr>
                <a:t>L</a:t>
              </a:r>
              <a:r>
                <a:rPr lang="en-US" sz="2000" dirty="0">
                  <a:solidFill>
                    <a:srgbClr val="0000FF"/>
                  </a:solidFill>
                </a:rPr>
                <a:t> 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CC00CC"/>
                  </a:solidFill>
                </a:rPr>
                <a:t>M</a:t>
              </a:r>
              <a:r>
                <a:rPr lang="en-US" sz="2000" dirty="0">
                  <a:solidFill>
                    <a:srgbClr val="0000FF"/>
                  </a:solidFill>
                </a:rPr>
                <a:t>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CC00CC"/>
                  </a:solidFill>
                </a:rPr>
                <a:t>P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pPr marL="0" indent="0">
                <a:spcBef>
                  <a:spcPts val="368"/>
                </a:spcBef>
                <a:buNone/>
              </a:pPr>
              <a:r>
                <a:rPr lang="en-US" sz="2000" dirty="0">
                  <a:solidFill>
                    <a:srgbClr val="CC00CC"/>
                  </a:solidFill>
                </a:rPr>
                <a:t>Q</a:t>
              </a:r>
              <a:r>
                <a:rPr lang="en-US" sz="2000" dirty="0">
                  <a:solidFill>
                    <a:srgbClr val="0000FF"/>
                  </a:solidFill>
                </a:rPr>
                <a:t>  false</a:t>
              </a:r>
            </a:p>
            <a:p>
              <a:endParaRPr lang="en-US" sz="2000" dirty="0">
                <a:solidFill>
                  <a:srgbClr val="0000FF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00073" y="1377771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92053" y="17574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597406" y="2110347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9387" y="2449906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1364" y="2802833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6716" y="3129010"/>
              <a:ext cx="1172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xxxx</a:t>
              </a:r>
              <a:r>
                <a:rPr lang="en-US" dirty="0"/>
                <a:t>  </a:t>
              </a:r>
              <a:r>
                <a:rPr lang="en-US" dirty="0">
                  <a:solidFill>
                    <a:srgbClr val="008000"/>
                  </a:solidFill>
                </a:rPr>
                <a:t>true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44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CC00CC"/>
                </a:solidFill>
              </a:rPr>
              <a:t>function </a:t>
            </a:r>
            <a:r>
              <a:rPr lang="en-US" sz="2400" dirty="0">
                <a:solidFill>
                  <a:srgbClr val="008000"/>
                </a:solidFill>
              </a:rPr>
              <a:t>TT-ENTAILS?</a:t>
            </a:r>
            <a:r>
              <a:rPr lang="en-US" sz="2400" dirty="0">
                <a:solidFill>
                  <a:srgbClr val="000090"/>
                </a:solidFill>
              </a:rPr>
              <a:t>(</a:t>
            </a:r>
            <a:r>
              <a:rPr lang="en-US" sz="2400" dirty="0">
                <a:solidFill>
                  <a:srgbClr val="0000FF"/>
                </a:solidFill>
              </a:rPr>
              <a:t>KB, α</a:t>
            </a:r>
            <a:r>
              <a:rPr lang="en-US" sz="2400" dirty="0">
                <a:solidFill>
                  <a:srgbClr val="000090"/>
                </a:solidFill>
              </a:rPr>
              <a:t>) </a:t>
            </a:r>
            <a:r>
              <a:rPr lang="en-US" sz="2400" b="1" dirty="0">
                <a:solidFill>
                  <a:srgbClr val="CC00CC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</a:t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b="1" dirty="0">
                <a:solidFill>
                  <a:srgbClr val="CC00CC"/>
                </a:solidFill>
              </a:rPr>
              <a:t>return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TT-CHECK-ALL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KB,α,symbols(KB) U symbols(α),{}</a:t>
            </a:r>
            <a:r>
              <a:rPr lang="en-US" sz="2400" dirty="0"/>
              <a:t>)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CC00CC"/>
                </a:solidFill>
              </a:rPr>
              <a:t>function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TT-CHECK-ALL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KB,α,</a:t>
            </a:r>
            <a:r>
              <a:rPr lang="en-US" sz="2400" dirty="0" err="1">
                <a:solidFill>
                  <a:srgbClr val="0000FF"/>
                </a:solidFill>
              </a:rPr>
              <a:t>symbols,model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CC00CC"/>
                </a:solidFill>
              </a:rPr>
              <a:t>returns</a:t>
            </a:r>
            <a:r>
              <a:rPr lang="en-US" sz="2400" b="1" dirty="0"/>
              <a:t> </a:t>
            </a:r>
            <a:r>
              <a:rPr lang="en-US" sz="2400" dirty="0"/>
              <a:t>true or false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b="1" dirty="0">
                <a:solidFill>
                  <a:srgbClr val="CC00CC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/>
              <a:t>empty?(</a:t>
            </a:r>
            <a:r>
              <a:rPr lang="en-US" sz="2400" dirty="0">
                <a:solidFill>
                  <a:srgbClr val="0000FF"/>
                </a:solidFill>
              </a:rPr>
              <a:t>symbols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CC00CC"/>
                </a:solidFill>
              </a:rPr>
              <a:t>then</a:t>
            </a:r>
            <a:r>
              <a:rPr lang="en-US" sz="2400" b="1" dirty="0"/>
              <a:t> 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b="1" dirty="0">
                <a:solidFill>
                  <a:srgbClr val="CC00CC"/>
                </a:solidFill>
              </a:rPr>
              <a:t>if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8000"/>
                </a:solidFill>
              </a:rPr>
              <a:t>PL-TRUE?</a:t>
            </a:r>
            <a:r>
              <a:rPr lang="en-US" sz="2400" dirty="0"/>
              <a:t>(</a:t>
            </a:r>
            <a:r>
              <a:rPr lang="en-US" sz="2400" dirty="0" err="1">
                <a:solidFill>
                  <a:srgbClr val="0000FF"/>
                </a:solidFill>
              </a:rPr>
              <a:t>KB,model</a:t>
            </a:r>
            <a:r>
              <a:rPr lang="en-US" sz="2400" dirty="0"/>
              <a:t>) </a:t>
            </a:r>
            <a:r>
              <a:rPr lang="en-US" sz="2400" b="1" dirty="0">
                <a:solidFill>
                  <a:srgbClr val="CC00CC"/>
                </a:solidFill>
              </a:rPr>
              <a:t>then return </a:t>
            </a:r>
            <a:r>
              <a:rPr lang="en-US" sz="2400" dirty="0">
                <a:solidFill>
                  <a:srgbClr val="008000"/>
                </a:solidFill>
              </a:rPr>
              <a:t>PL-TRUE?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α,model</a:t>
            </a:r>
            <a:r>
              <a:rPr lang="en-US" sz="2400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           </a:t>
            </a:r>
            <a:r>
              <a:rPr lang="en-US" sz="2400" b="1" dirty="0">
                <a:solidFill>
                  <a:srgbClr val="CC00CC"/>
                </a:solidFill>
              </a:rPr>
              <a:t>else return </a:t>
            </a:r>
            <a:r>
              <a:rPr lang="en-US" sz="2400" dirty="0"/>
              <a:t>true</a:t>
            </a:r>
            <a:endParaRPr lang="en-US" sz="2400" i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1" dirty="0"/>
              <a:t>    </a:t>
            </a:r>
            <a:r>
              <a:rPr lang="en-US" sz="2400" b="1" dirty="0">
                <a:solidFill>
                  <a:srgbClr val="CC00CC"/>
                </a:solidFill>
              </a:rPr>
              <a:t>else</a:t>
            </a:r>
            <a:endParaRPr lang="en-US" sz="2400" dirty="0">
              <a:solidFill>
                <a:srgbClr val="CC00CC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    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dirty="0"/>
              <a:t> ← first(</a:t>
            </a:r>
            <a:r>
              <a:rPr lang="en-US" sz="2400" dirty="0">
                <a:solidFill>
                  <a:srgbClr val="0000FF"/>
                </a:solidFill>
              </a:rPr>
              <a:t>symbols)</a:t>
            </a:r>
            <a:br>
              <a:rPr lang="en-US" sz="2400" dirty="0">
                <a:solidFill>
                  <a:srgbClr val="0000FF"/>
                </a:solidFill>
              </a:rPr>
            </a:br>
            <a:r>
              <a:rPr lang="en-US" sz="2400" dirty="0">
                <a:solidFill>
                  <a:srgbClr val="0000FF"/>
                </a:solidFill>
              </a:rPr>
              <a:t>            rest ← rest(symbols</a:t>
            </a:r>
            <a:r>
              <a:rPr lang="en-US" sz="2400" dirty="0"/>
              <a:t>)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b="1" dirty="0">
                <a:solidFill>
                  <a:srgbClr val="CC00CC"/>
                </a:solidFill>
              </a:rPr>
              <a:t>return</a:t>
            </a:r>
            <a:r>
              <a:rPr lang="en-US" sz="2400" b="1" dirty="0"/>
              <a:t>  and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8000"/>
                </a:solidFill>
              </a:rPr>
              <a:t>TT-CHECK-ALL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KB,α,</a:t>
            </a:r>
            <a:r>
              <a:rPr lang="en-US" sz="2400" dirty="0" err="1">
                <a:solidFill>
                  <a:srgbClr val="0000FF"/>
                </a:solidFill>
              </a:rPr>
              <a:t>rest,model</a:t>
            </a:r>
            <a:r>
              <a:rPr lang="en-US" sz="2400" dirty="0">
                <a:solidFill>
                  <a:srgbClr val="0000FF"/>
                </a:solidFill>
              </a:rPr>
              <a:t> ∪ {P = true}</a:t>
            </a:r>
            <a:r>
              <a:rPr lang="en-US" sz="2400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                        </a:t>
            </a:r>
            <a:r>
              <a:rPr lang="en-US" sz="2400" dirty="0"/>
              <a:t>          </a:t>
            </a:r>
            <a:r>
              <a:rPr lang="en-US" sz="2400" dirty="0">
                <a:solidFill>
                  <a:srgbClr val="008000"/>
                </a:solidFill>
              </a:rPr>
              <a:t>TT-CHECK-ALL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0000FF"/>
                </a:solidFill>
              </a:rPr>
              <a:t>KB,α,</a:t>
            </a:r>
            <a:r>
              <a:rPr lang="en-US" sz="2400" dirty="0" err="1">
                <a:solidFill>
                  <a:srgbClr val="0000FF"/>
                </a:solidFill>
              </a:rPr>
              <a:t>rest,model</a:t>
            </a:r>
            <a:r>
              <a:rPr lang="en-US" sz="2400" dirty="0">
                <a:solidFill>
                  <a:srgbClr val="0000FF"/>
                </a:solidFill>
              </a:rPr>
              <a:t> ∪ {P = false }</a:t>
            </a:r>
            <a:r>
              <a:rPr lang="en-US" sz="2400" dirty="0"/>
              <a:t>))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99E44-9200-E74D-85B8-6DBA3771E5A9}"/>
              </a:ext>
            </a:extLst>
          </p:cNvPr>
          <p:cNvSpPr/>
          <p:nvPr/>
        </p:nvSpPr>
        <p:spPr>
          <a:xfrm>
            <a:off x="1550388" y="2277752"/>
            <a:ext cx="4573321" cy="4515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E085CE-CA89-494A-A2BD-A0F90510AEDF}"/>
              </a:ext>
            </a:extLst>
          </p:cNvPr>
          <p:cNvSpPr/>
          <p:nvPr/>
        </p:nvSpPr>
        <p:spPr>
          <a:xfrm>
            <a:off x="1217879" y="3053606"/>
            <a:ext cx="6956303" cy="7563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D9AAD7-9147-9B4F-8A47-DC12BECB3499}"/>
              </a:ext>
            </a:extLst>
          </p:cNvPr>
          <p:cNvSpPr/>
          <p:nvPr/>
        </p:nvSpPr>
        <p:spPr>
          <a:xfrm>
            <a:off x="2187698" y="4868552"/>
            <a:ext cx="6956303" cy="7563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checking, contd.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6172200" cy="2184398"/>
          </a:xfrm>
        </p:spPr>
        <p:txBody>
          <a:bodyPr/>
          <a:lstStyle/>
          <a:p>
            <a:r>
              <a:rPr lang="en-US" dirty="0"/>
              <a:t>Same recursion as backtracking</a:t>
            </a:r>
          </a:p>
          <a:p>
            <a:r>
              <a:rPr lang="en-US" dirty="0"/>
              <a:t>O(2</a:t>
            </a:r>
            <a:r>
              <a:rPr lang="en-US" baseline="30000" dirty="0"/>
              <a:t>n</a:t>
            </a:r>
            <a:r>
              <a:rPr lang="en-US" dirty="0"/>
              <a:t>) time, linear space</a:t>
            </a:r>
          </a:p>
          <a:p>
            <a:r>
              <a:rPr lang="en-US" dirty="0"/>
              <a:t>We can do much better!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184588" y="1207249"/>
            <a:ext cx="6763102" cy="3981803"/>
            <a:chOff x="5160682" y="1371600"/>
            <a:chExt cx="6787008" cy="3995878"/>
          </a:xfrm>
        </p:grpSpPr>
        <p:sp>
          <p:nvSpPr>
            <p:cNvPr id="4" name="Oval 3"/>
            <p:cNvSpPr/>
            <p:nvPr/>
          </p:nvSpPr>
          <p:spPr>
            <a:xfrm>
              <a:off x="8382000" y="1371600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4" idx="3"/>
            </p:cNvCxnSpPr>
            <p:nvPr/>
          </p:nvCxnSpPr>
          <p:spPr>
            <a:xfrm flipH="1">
              <a:off x="8077200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5"/>
            </p:cNvCxnSpPr>
            <p:nvPr/>
          </p:nvCxnSpPr>
          <p:spPr>
            <a:xfrm>
              <a:off x="8577122" y="1566722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8820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 flipH="1">
              <a:off x="75772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5"/>
            </p:cNvCxnSpPr>
            <p:nvPr/>
          </p:nvCxnSpPr>
          <p:spPr>
            <a:xfrm>
              <a:off x="80772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8872678" y="2090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H="1">
              <a:off x="8567878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5" idx="5"/>
            </p:cNvCxnSpPr>
            <p:nvPr/>
          </p:nvCxnSpPr>
          <p:spPr>
            <a:xfrm>
              <a:off x="9067800" y="2286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391400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>
              <a:stCxn id="18" idx="3"/>
            </p:cNvCxnSpPr>
            <p:nvPr/>
          </p:nvCxnSpPr>
          <p:spPr>
            <a:xfrm flipH="1">
              <a:off x="70866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8" idx="5"/>
            </p:cNvCxnSpPr>
            <p:nvPr/>
          </p:nvCxnSpPr>
          <p:spPr>
            <a:xfrm>
              <a:off x="7586522" y="3048000"/>
              <a:ext cx="185878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329878" y="28528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H="1">
              <a:off x="9220200" y="3048000"/>
              <a:ext cx="143156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5"/>
            </p:cNvCxnSpPr>
            <p:nvPr/>
          </p:nvCxnSpPr>
          <p:spPr>
            <a:xfrm>
              <a:off x="9525000" y="30480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324600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9" idx="3"/>
            </p:cNvCxnSpPr>
            <p:nvPr/>
          </p:nvCxnSpPr>
          <p:spPr>
            <a:xfrm flipH="1">
              <a:off x="60198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9" idx="5"/>
            </p:cNvCxnSpPr>
            <p:nvPr/>
          </p:nvCxnSpPr>
          <p:spPr>
            <a:xfrm>
              <a:off x="6519722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10472878" y="4605478"/>
              <a:ext cx="228600" cy="228600"/>
            </a:xfrm>
            <a:prstGeom prst="ellipse">
              <a:avLst/>
            </a:prstGeom>
            <a:solidFill>
              <a:srgbClr val="CCFFCC"/>
            </a:solidFill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stCxn id="32" idx="3"/>
            </p:cNvCxnSpPr>
            <p:nvPr/>
          </p:nvCxnSpPr>
          <p:spPr>
            <a:xfrm flipH="1">
              <a:off x="10168078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2" idx="5"/>
            </p:cNvCxnSpPr>
            <p:nvPr/>
          </p:nvCxnSpPr>
          <p:spPr>
            <a:xfrm>
              <a:off x="10668000" y="4800600"/>
              <a:ext cx="338278" cy="5668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77000" y="4191000"/>
              <a:ext cx="228600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0287000" y="4191000"/>
              <a:ext cx="262078" cy="41447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781800" y="370391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52316" y="3706908"/>
              <a:ext cx="228600" cy="38100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31528" y="1568823"/>
              <a:ext cx="95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CC"/>
                  </a:solidFill>
                </a:rPr>
                <a:t>P</a:t>
              </a:r>
              <a:r>
                <a:rPr lang="en-US" baseline="-25000" dirty="0">
                  <a:solidFill>
                    <a:srgbClr val="CC00CC"/>
                  </a:solidFill>
                </a:rPr>
                <a:t>1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803344" y="1571813"/>
              <a:ext cx="1046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CC"/>
                  </a:solidFill>
                </a:rPr>
                <a:t>P</a:t>
              </a:r>
              <a:r>
                <a:rPr lang="en-US" baseline="-25000" dirty="0">
                  <a:solidFill>
                    <a:srgbClr val="CC00CC"/>
                  </a:solidFill>
                </a:rPr>
                <a:t>1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11576" y="2303929"/>
              <a:ext cx="95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CC"/>
                  </a:solidFill>
                </a:rPr>
                <a:t>P</a:t>
              </a:r>
              <a:r>
                <a:rPr lang="en-US" baseline="-25000" dirty="0">
                  <a:solidFill>
                    <a:srgbClr val="CC00CC"/>
                  </a:solidFill>
                </a:rPr>
                <a:t>2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true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9272" y="2306919"/>
              <a:ext cx="1046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C00CC"/>
                  </a:solidFill>
                </a:rPr>
                <a:t>P</a:t>
              </a:r>
              <a:r>
                <a:rPr lang="en-US" baseline="-25000" dirty="0">
                  <a:solidFill>
                    <a:srgbClr val="CC00CC"/>
                  </a:solidFill>
                </a:rPr>
                <a:t>2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901084" y="4849907"/>
              <a:ext cx="1046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C00CC"/>
                  </a:solidFill>
                </a:rPr>
                <a:t>P</a:t>
              </a:r>
              <a:r>
                <a:rPr lang="en-US" baseline="-25000" dirty="0" err="1">
                  <a:solidFill>
                    <a:srgbClr val="CC00CC"/>
                  </a:solidFill>
                </a:rPr>
                <a:t>n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false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60682" y="4861859"/>
              <a:ext cx="9567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C00CC"/>
                  </a:solidFill>
                </a:rPr>
                <a:t>P</a:t>
              </a:r>
              <a:r>
                <a:rPr lang="en-US" baseline="-25000" dirty="0" err="1">
                  <a:solidFill>
                    <a:srgbClr val="CC00CC"/>
                  </a:solidFill>
                </a:rPr>
                <a:t>n</a:t>
              </a:r>
              <a:r>
                <a:rPr lang="en-US" dirty="0"/>
                <a:t>=</a:t>
              </a:r>
              <a:r>
                <a:rPr lang="en-US" dirty="0">
                  <a:solidFill>
                    <a:srgbClr val="0000FF"/>
                  </a:solidFill>
                </a:rPr>
                <a:t>true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 rot="16200000">
            <a:off x="5483415" y="6114715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11111…1</a:t>
            </a:r>
          </a:p>
        </p:txBody>
      </p:sp>
      <p:sp>
        <p:nvSpPr>
          <p:cNvPr id="51" name="TextBox 50"/>
          <p:cNvSpPr txBox="1"/>
          <p:nvPr/>
        </p:nvSpPr>
        <p:spPr>
          <a:xfrm rot="16200000">
            <a:off x="10496116" y="6144640"/>
            <a:ext cx="105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0000…0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5931647" y="5244353"/>
            <a:ext cx="268941" cy="268941"/>
            <a:chOff x="5931647" y="5244353"/>
            <a:chExt cx="268941" cy="268941"/>
          </a:xfrm>
        </p:grpSpPr>
        <p:sp>
          <p:nvSpPr>
            <p:cNvPr id="54" name="Rectangle 5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6741459" y="5257800"/>
            <a:ext cx="268941" cy="268941"/>
            <a:chOff x="6741459" y="5257800"/>
            <a:chExt cx="268941" cy="268941"/>
          </a:xfrm>
        </p:grpSpPr>
        <p:sp>
          <p:nvSpPr>
            <p:cNvPr id="55" name="Rectangle 54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Group 72"/>
          <p:cNvGrpSpPr/>
          <p:nvPr/>
        </p:nvGrpSpPr>
        <p:grpSpPr>
          <a:xfrm>
            <a:off x="7543800" y="5257800"/>
            <a:ext cx="268941" cy="268941"/>
            <a:chOff x="5931647" y="5244353"/>
            <a:chExt cx="268941" cy="268941"/>
          </a:xfrm>
        </p:grpSpPr>
        <p:sp>
          <p:nvSpPr>
            <p:cNvPr id="74" name="Rectangle 7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8798859" y="5257800"/>
            <a:ext cx="268941" cy="268941"/>
            <a:chOff x="5931647" y="5244353"/>
            <a:chExt cx="268941" cy="268941"/>
          </a:xfrm>
        </p:grpSpPr>
        <p:sp>
          <p:nvSpPr>
            <p:cNvPr id="79" name="Rectangle 7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1" name="Straight Connector 8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/>
          <p:cNvGrpSpPr/>
          <p:nvPr/>
        </p:nvGrpSpPr>
        <p:grpSpPr>
          <a:xfrm>
            <a:off x="9484659" y="5257800"/>
            <a:ext cx="268941" cy="268941"/>
            <a:chOff x="5931647" y="5244353"/>
            <a:chExt cx="268941" cy="268941"/>
          </a:xfrm>
        </p:grpSpPr>
        <p:sp>
          <p:nvSpPr>
            <p:cNvPr id="84" name="Rectangle 8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/>
          <p:cNvGrpSpPr/>
          <p:nvPr/>
        </p:nvGrpSpPr>
        <p:grpSpPr>
          <a:xfrm>
            <a:off x="10058400" y="5257800"/>
            <a:ext cx="268941" cy="268941"/>
            <a:chOff x="5931647" y="5244353"/>
            <a:chExt cx="268941" cy="268941"/>
          </a:xfrm>
        </p:grpSpPr>
        <p:sp>
          <p:nvSpPr>
            <p:cNvPr id="89" name="Rectangle 88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oup 92"/>
          <p:cNvGrpSpPr/>
          <p:nvPr/>
        </p:nvGrpSpPr>
        <p:grpSpPr>
          <a:xfrm>
            <a:off x="8189259" y="5257800"/>
            <a:ext cx="268941" cy="268941"/>
            <a:chOff x="6741459" y="5257800"/>
            <a:chExt cx="268941" cy="268941"/>
          </a:xfrm>
        </p:grpSpPr>
        <p:sp>
          <p:nvSpPr>
            <p:cNvPr id="94" name="Rectangle 9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97"/>
          <p:cNvGrpSpPr/>
          <p:nvPr/>
        </p:nvGrpSpPr>
        <p:grpSpPr>
          <a:xfrm>
            <a:off x="10932459" y="5257800"/>
            <a:ext cx="268941" cy="268941"/>
            <a:chOff x="6741459" y="5257800"/>
            <a:chExt cx="268941" cy="268941"/>
          </a:xfrm>
        </p:grpSpPr>
        <p:sp>
          <p:nvSpPr>
            <p:cNvPr id="99" name="Rectangle 9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Group 102"/>
          <p:cNvGrpSpPr/>
          <p:nvPr/>
        </p:nvGrpSpPr>
        <p:grpSpPr>
          <a:xfrm>
            <a:off x="6741459" y="5562600"/>
            <a:ext cx="268941" cy="268941"/>
            <a:chOff x="6741459" y="5257800"/>
            <a:chExt cx="268941" cy="268941"/>
          </a:xfrm>
        </p:grpSpPr>
        <p:sp>
          <p:nvSpPr>
            <p:cNvPr id="104" name="Rectangle 103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107"/>
          <p:cNvGrpSpPr/>
          <p:nvPr/>
        </p:nvGrpSpPr>
        <p:grpSpPr>
          <a:xfrm>
            <a:off x="8189259" y="5562600"/>
            <a:ext cx="268941" cy="268941"/>
            <a:chOff x="6741459" y="5257800"/>
            <a:chExt cx="268941" cy="268941"/>
          </a:xfrm>
        </p:grpSpPr>
        <p:sp>
          <p:nvSpPr>
            <p:cNvPr id="109" name="Rectangle 108"/>
            <p:cNvSpPr/>
            <p:nvPr/>
          </p:nvSpPr>
          <p:spPr>
            <a:xfrm>
              <a:off x="6741459" y="5257800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6798236" y="5289178"/>
              <a:ext cx="164352" cy="214922"/>
              <a:chOff x="5498353" y="2599765"/>
              <a:chExt cx="388471" cy="508000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>
                <a:off x="5498353" y="2883647"/>
                <a:ext cx="164353" cy="209177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V="1">
                <a:off x="5662706" y="2599765"/>
                <a:ext cx="224118" cy="508000"/>
              </a:xfrm>
              <a:prstGeom prst="line">
                <a:avLst/>
              </a:prstGeom>
              <a:ln w="28575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3" name="Group 112"/>
          <p:cNvGrpSpPr/>
          <p:nvPr/>
        </p:nvGrpSpPr>
        <p:grpSpPr>
          <a:xfrm>
            <a:off x="10932459" y="5562600"/>
            <a:ext cx="268941" cy="268941"/>
            <a:chOff x="5931647" y="5244353"/>
            <a:chExt cx="268941" cy="268941"/>
          </a:xfrm>
        </p:grpSpPr>
        <p:sp>
          <p:nvSpPr>
            <p:cNvPr id="114" name="Rectangle 113"/>
            <p:cNvSpPr/>
            <p:nvPr/>
          </p:nvSpPr>
          <p:spPr>
            <a:xfrm>
              <a:off x="5931647" y="5244353"/>
              <a:ext cx="268941" cy="268941"/>
            </a:xfrm>
            <a:prstGeom prst="rect">
              <a:avLst/>
            </a:prstGeom>
            <a:noFill/>
            <a:ln w="1905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958541" y="5257800"/>
              <a:ext cx="203200" cy="228600"/>
              <a:chOff x="5638800" y="2743200"/>
              <a:chExt cx="609600" cy="685800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5638800" y="2743200"/>
                <a:ext cx="609600" cy="6858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8" name="TextBox 117"/>
          <p:cNvSpPr txBox="1"/>
          <p:nvPr/>
        </p:nvSpPr>
        <p:spPr>
          <a:xfrm>
            <a:off x="4572000" y="5194569"/>
            <a:ext cx="620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KB?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4572000" y="5405735"/>
            <a:ext cx="497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solidFill>
                  <a:srgbClr val="CC00CC"/>
                </a:solidFill>
                <a:latin typeface="Times New Roman"/>
                <a:cs typeface="Times New Roman"/>
              </a:rPr>
              <a:t>α</a:t>
            </a:r>
            <a:r>
              <a:rPr lang="en-US" dirty="0">
                <a:solidFill>
                  <a:srgbClr val="CC00CC"/>
                </a:solidFill>
              </a:rPr>
              <a:t>?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0" grpId="0"/>
      <p:bldP spid="51" grpId="0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Satisfiability and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397002"/>
            <a:ext cx="11619345" cy="4729164"/>
          </a:xfrm>
        </p:spPr>
        <p:txBody>
          <a:bodyPr/>
          <a:lstStyle/>
          <a:p>
            <a:r>
              <a:rPr lang="en-US" dirty="0"/>
              <a:t>A sentence is </a:t>
            </a:r>
            <a:r>
              <a:rPr lang="en-US" b="1" i="1" dirty="0" err="1">
                <a:solidFill>
                  <a:srgbClr val="FF0000"/>
                </a:solidFill>
              </a:rPr>
              <a:t>satisfiable</a:t>
            </a:r>
            <a:r>
              <a:rPr lang="en-US" dirty="0"/>
              <a:t> if it is true in at least one world (</a:t>
            </a:r>
            <a:r>
              <a:rPr lang="en-US" dirty="0" err="1"/>
              <a:t>cf</a:t>
            </a:r>
            <a:r>
              <a:rPr lang="en-US" dirty="0"/>
              <a:t> CSPs!)</a:t>
            </a:r>
          </a:p>
          <a:p>
            <a:r>
              <a:rPr lang="en-US" dirty="0"/>
              <a:t>Suppose we have a hyper-efficient SAT solver; how can we use it to test entailment?</a:t>
            </a:r>
          </a:p>
          <a:p>
            <a:pPr lvl="1"/>
            <a:r>
              <a:rPr lang="en-US" dirty="0"/>
              <a:t>Suppose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Then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(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) </a:t>
            </a:r>
            <a:r>
              <a:rPr lang="en-US" dirty="0"/>
              <a:t>is false in all worlds</a:t>
            </a:r>
          </a:p>
          <a:p>
            <a:pPr lvl="1"/>
            <a:r>
              <a:rPr lang="en-US" dirty="0"/>
              <a:t>Hence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 </a:t>
            </a:r>
            <a:r>
              <a:rPr lang="en-US" dirty="0"/>
              <a:t>is false in all worlds, i.e., </a:t>
            </a:r>
            <a:r>
              <a:rPr lang="en-US" dirty="0" err="1"/>
              <a:t>unsatisfiable</a:t>
            </a:r>
            <a:endParaRPr lang="en-US" dirty="0"/>
          </a:p>
          <a:p>
            <a:r>
              <a:rPr lang="en-US" dirty="0"/>
              <a:t>So, add the negated conclusion to what you know, test for (un)satisfiability; also known as </a:t>
            </a:r>
            <a:r>
              <a:rPr lang="en-US" dirty="0" err="1">
                <a:solidFill>
                  <a:srgbClr val="0000FF"/>
                </a:solidFill>
                <a:latin typeface="Apple Chancery"/>
                <a:cs typeface="Apple Chancery"/>
              </a:rPr>
              <a:t>reductio</a:t>
            </a:r>
            <a:r>
              <a:rPr lang="en-US" dirty="0">
                <a:solidFill>
                  <a:srgbClr val="0000FF"/>
                </a:solidFill>
                <a:latin typeface="Apple Chancery"/>
                <a:cs typeface="Apple Chancery"/>
              </a:rPr>
              <a:t> ad absurdum</a:t>
            </a:r>
          </a:p>
          <a:p>
            <a:r>
              <a:rPr lang="en-US" dirty="0">
                <a:solidFill>
                  <a:srgbClr val="000090"/>
                </a:solidFill>
                <a:latin typeface="Calibri"/>
                <a:cs typeface="Calibri"/>
              </a:rPr>
              <a:t>Efficient SAT solvers operate on </a:t>
            </a:r>
            <a:r>
              <a:rPr lang="en-US" b="1" i="1" dirty="0">
                <a:solidFill>
                  <a:srgbClr val="FF0000"/>
                </a:solidFill>
                <a:latin typeface="Calibri"/>
                <a:cs typeface="Calibri"/>
              </a:rPr>
              <a:t>conjunctive normal form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2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Conjunctive normal form (CNF)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Every sentence can be expressed as a </a:t>
            </a:r>
            <a:r>
              <a:rPr lang="en-US" b="1" i="1" dirty="0">
                <a:solidFill>
                  <a:srgbClr val="0000FF"/>
                </a:solidFill>
              </a:rPr>
              <a:t>conjunction</a:t>
            </a:r>
            <a:r>
              <a:rPr lang="en-US" dirty="0"/>
              <a:t> of </a:t>
            </a:r>
            <a:r>
              <a:rPr lang="en-US" b="1" i="1" dirty="0">
                <a:solidFill>
                  <a:srgbClr val="FF0000"/>
                </a:solidFill>
              </a:rPr>
              <a:t>clauses</a:t>
            </a:r>
            <a:endParaRPr lang="en-US" dirty="0"/>
          </a:p>
          <a:p>
            <a:r>
              <a:rPr lang="en-US" dirty="0"/>
              <a:t>Each clause is a </a:t>
            </a:r>
            <a:r>
              <a:rPr lang="en-US" b="1" i="1" dirty="0">
                <a:solidFill>
                  <a:srgbClr val="0000FF"/>
                </a:solidFill>
              </a:rPr>
              <a:t>disjunction</a:t>
            </a:r>
            <a:r>
              <a:rPr lang="en-US" dirty="0"/>
              <a:t> of </a:t>
            </a:r>
            <a:r>
              <a:rPr lang="en-US" b="1" i="1" dirty="0">
                <a:solidFill>
                  <a:srgbClr val="FF0000"/>
                </a:solidFill>
              </a:rPr>
              <a:t>literals</a:t>
            </a:r>
          </a:p>
          <a:p>
            <a:r>
              <a:rPr lang="en-US" dirty="0"/>
              <a:t>Each literal is a symbol or a negated symbol</a:t>
            </a:r>
          </a:p>
          <a:p>
            <a:r>
              <a:rPr lang="en-US" dirty="0">
                <a:solidFill>
                  <a:srgbClr val="000090"/>
                </a:solidFill>
              </a:rPr>
              <a:t>Conversion to CNF by a sequence of standard transformations: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(Wall_0,1  Blocked_W_0)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 ((Wall_0,1  Blocked_W_0)  (Blocked_W_0 Wall_0,1)) 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((Wall_0,1 v Blocked_W_0)  (Blocked_W_0 v Wall_0,1)) 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(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 Wall_0,1   v   Blocked_W_0) 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(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  Blocked_W_0   v  Wall_0,1)</a:t>
            </a:r>
          </a:p>
          <a:p>
            <a:pPr marL="45716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257800" y="1295400"/>
            <a:ext cx="4495800" cy="533400"/>
          </a:xfrm>
          <a:prstGeom prst="wedgeRoundRectCallout">
            <a:avLst>
              <a:gd name="adj1" fmla="val -62042"/>
              <a:gd name="adj2" fmla="val 440858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Replace </a:t>
            </a:r>
            <a:r>
              <a:rPr lang="en-US" dirty="0" err="1">
                <a:solidFill>
                  <a:srgbClr val="000090"/>
                </a:solidFill>
              </a:rPr>
              <a:t>biconditional</a:t>
            </a:r>
            <a:r>
              <a:rPr lang="en-US" dirty="0">
                <a:solidFill>
                  <a:srgbClr val="000090"/>
                </a:solidFill>
              </a:rPr>
              <a:t> by two implications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8800" y="1981200"/>
            <a:ext cx="4495800" cy="533400"/>
          </a:xfrm>
          <a:prstGeom prst="wedgeRoundRectCallout">
            <a:avLst>
              <a:gd name="adj1" fmla="val -68356"/>
              <a:gd name="adj2" fmla="val 404444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Replace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  <a:r>
              <a:rPr lang="en-US" dirty="0">
                <a:solidFill>
                  <a:srgbClr val="000090"/>
                </a:solidFill>
              </a:rPr>
              <a:t> by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96200" y="2590800"/>
            <a:ext cx="4495800" cy="533400"/>
          </a:xfrm>
          <a:prstGeom prst="wedgeRoundRectCallout">
            <a:avLst>
              <a:gd name="adj1" fmla="val -54730"/>
              <a:gd name="adj2" fmla="val 396040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0"/>
                </a:solidFill>
              </a:rPr>
              <a:t>Distribute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rgbClr val="000090"/>
                </a:solidFill>
              </a:rPr>
              <a:t>over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0DA5-ECFB-3B4B-8FC0-7CC7C7F80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0CE3F-9FDE-D242-88A3-86C9590C2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You can think about deep learning as equivalent to ... our visual cortex or auditory cortex. But, of course, true intelligence is a lot more than just that, you have to recombine it into higher-level thinking and symbolic reasoning, a lot of the things classical AI tried to deal with in the 80s. … We would like to build up to this symbolic level of reasoning — </a:t>
            </a:r>
            <a:r>
              <a:rPr lang="en-US" dirty="0" err="1"/>
              <a:t>maths</a:t>
            </a:r>
            <a:r>
              <a:rPr lang="en-US" dirty="0"/>
              <a:t>, language, and logic. So that’s a big part of our work. 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b="1" i="1" dirty="0" err="1"/>
              <a:t>Demis</a:t>
            </a:r>
            <a:r>
              <a:rPr lang="en-US" b="1" i="1" dirty="0"/>
              <a:t> Hassabis, CEO of Google </a:t>
            </a:r>
            <a:r>
              <a:rPr lang="en-US" b="1" i="1" dirty="0" err="1"/>
              <a:t>Deepmind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0116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SAT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5311586"/>
          </a:xfrm>
        </p:spPr>
        <p:txBody>
          <a:bodyPr/>
          <a:lstStyle/>
          <a:p>
            <a:r>
              <a:rPr lang="en-US" dirty="0"/>
              <a:t>DPLL (</a:t>
            </a:r>
            <a:r>
              <a:rPr lang="en-US" sz="2800" dirty="0"/>
              <a:t>Davis-Putnam-</a:t>
            </a:r>
            <a:r>
              <a:rPr lang="en-US" sz="2800" dirty="0" err="1"/>
              <a:t>Logemann</a:t>
            </a:r>
            <a:r>
              <a:rPr lang="en-US" sz="2800" dirty="0"/>
              <a:t>-Loveland</a:t>
            </a:r>
            <a:r>
              <a:rPr lang="en-US" dirty="0"/>
              <a:t>) is the core of modern solvers</a:t>
            </a:r>
          </a:p>
          <a:p>
            <a:r>
              <a:rPr lang="en-US" dirty="0"/>
              <a:t>Essentially a backtracking search over models with some extras: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Early termination</a:t>
            </a:r>
            <a:r>
              <a:rPr lang="en-US" dirty="0"/>
              <a:t>: stop if </a:t>
            </a:r>
          </a:p>
          <a:p>
            <a:pPr lvl="2"/>
            <a:r>
              <a:rPr lang="en-US" dirty="0"/>
              <a:t>all clauses are satisfied; e.g.,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is satisfied by {</a:t>
            </a:r>
            <a:r>
              <a:rPr lang="en-US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dirty="0">
                <a:sym typeface="Symbol"/>
              </a:rPr>
              <a:t>=</a:t>
            </a:r>
            <a:r>
              <a:rPr lang="en-US" dirty="0">
                <a:solidFill>
                  <a:srgbClr val="0000FF"/>
                </a:solidFill>
                <a:sym typeface="Symbol"/>
              </a:rPr>
              <a:t>true</a:t>
            </a:r>
            <a:r>
              <a:rPr lang="en-US" dirty="0">
                <a:sym typeface="Symbol"/>
              </a:rPr>
              <a:t>}</a:t>
            </a:r>
          </a:p>
          <a:p>
            <a:pPr lvl="2"/>
            <a:r>
              <a:rPr lang="en-US" dirty="0">
                <a:sym typeface="Symbol"/>
              </a:rPr>
              <a:t>any clause is falsified; e.g.,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is satisfied by {</a:t>
            </a:r>
            <a:r>
              <a:rPr lang="en-US" dirty="0">
                <a:solidFill>
                  <a:srgbClr val="CC00CC"/>
                </a:solidFill>
                <a:sym typeface="Symbol"/>
              </a:rPr>
              <a:t>A</a:t>
            </a:r>
            <a:r>
              <a:rPr lang="en-US" dirty="0">
                <a:sym typeface="Symbol"/>
              </a:rPr>
              <a:t>=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 err="1">
                <a:sym typeface="Symbol"/>
              </a:rPr>
              <a:t>,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=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>
                <a:sym typeface="Symbol"/>
              </a:rPr>
              <a:t>}</a:t>
            </a:r>
            <a:endParaRPr lang="en-US" dirty="0"/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Pure literals</a:t>
            </a:r>
            <a:r>
              <a:rPr lang="en-US" dirty="0"/>
              <a:t>: if all occurrences of a symbol in as-yet-unsatisfied clauses have the same sign, then give the symbol that value</a:t>
            </a:r>
          </a:p>
          <a:p>
            <a:pPr lvl="2"/>
            <a:r>
              <a:rPr lang="en-US" dirty="0"/>
              <a:t>E.g.,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 is pure and positive in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</a:t>
            </a:r>
            <a:r>
              <a:rPr lang="en-US" dirty="0">
                <a:solidFill>
                  <a:srgbClr val="CC00CC"/>
                </a:solidFill>
              </a:rPr>
              <a:t> (C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B) </a:t>
            </a:r>
            <a:r>
              <a:rPr lang="en-US" dirty="0">
                <a:sym typeface="Symbol"/>
              </a:rPr>
              <a:t>so set it to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true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Unit clauses</a:t>
            </a:r>
            <a:r>
              <a:rPr lang="en-US" dirty="0"/>
              <a:t>: if a clause is left with a single literal, set symbol to satisfy clause</a:t>
            </a:r>
          </a:p>
          <a:p>
            <a:pPr lvl="2"/>
            <a:r>
              <a:rPr lang="en-US" dirty="0"/>
              <a:t>E.g., if </a:t>
            </a:r>
            <a:r>
              <a:rPr lang="en-US" dirty="0">
                <a:solidFill>
                  <a:srgbClr val="CC00CC"/>
                </a:solidFill>
              </a:rPr>
              <a:t>A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/>
              <a:t>, </a:t>
            </a:r>
            <a:r>
              <a:rPr lang="en-US" dirty="0">
                <a:solidFill>
                  <a:srgbClr val="CC00CC"/>
                </a:solidFill>
              </a:rPr>
              <a:t>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B) </a:t>
            </a:r>
            <a:r>
              <a:rPr lang="en-US" dirty="0">
                <a:solidFill>
                  <a:srgbClr val="CC00CC"/>
                </a:solidFill>
              </a:rPr>
              <a:t> (A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 </a:t>
            </a:r>
            <a:r>
              <a:rPr lang="en-US" dirty="0">
                <a:sym typeface="Symbol"/>
              </a:rPr>
              <a:t>becomes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false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 B) </a:t>
            </a:r>
            <a:r>
              <a:rPr lang="en-US" dirty="0">
                <a:solidFill>
                  <a:srgbClr val="CC00CC"/>
                </a:solidFill>
              </a:rPr>
              <a:t> (</a:t>
            </a:r>
            <a:r>
              <a:rPr lang="en-US" dirty="0">
                <a:solidFill>
                  <a:srgbClr val="0000FF"/>
                </a:solidFill>
              </a:rPr>
              <a:t>false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C)</a:t>
            </a:r>
            <a:r>
              <a:rPr lang="en-US" dirty="0">
                <a:sym typeface="Symbol"/>
              </a:rPr>
              <a:t>, i.e.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(B) </a:t>
            </a:r>
            <a:r>
              <a:rPr lang="en-US" dirty="0">
                <a:solidFill>
                  <a:srgbClr val="CC00CC"/>
                </a:solidFill>
              </a:rPr>
              <a:t>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C)</a:t>
            </a:r>
          </a:p>
          <a:p>
            <a:pPr lvl="2"/>
            <a:r>
              <a:rPr lang="en-US" dirty="0">
                <a:sym typeface="Symbol"/>
              </a:rPr>
              <a:t>Satisfying the unit clauses often leads to further propagation, new unit clauses,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clauses,symbols,model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true or false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every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true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true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/>
              <a:t>some </a:t>
            </a:r>
            <a:r>
              <a:rPr lang="en-US" dirty="0">
                <a:solidFill>
                  <a:srgbClr val="0000FF"/>
                </a:solidFill>
              </a:rPr>
              <a:t>clause</a:t>
            </a:r>
            <a:r>
              <a:rPr lang="en-US" dirty="0"/>
              <a:t> in </a:t>
            </a:r>
            <a:r>
              <a:rPr lang="en-US" dirty="0">
                <a:solidFill>
                  <a:srgbClr val="0000FF"/>
                </a:solidFill>
              </a:rPr>
              <a:t>clauses</a:t>
            </a:r>
            <a:r>
              <a:rPr lang="en-US" dirty="0"/>
              <a:t> is false in </a:t>
            </a:r>
            <a:r>
              <a:rPr lang="en-US" dirty="0">
                <a:solidFill>
                  <a:srgbClr val="0000FF"/>
                </a:solidFill>
              </a:rPr>
              <a:t>model</a:t>
            </a:r>
            <a:r>
              <a:rPr lang="en-US" dirty="0"/>
              <a:t>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/>
              <a:t>false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P,value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FIND-PURE-SYMBOL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symbols,clauses,model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>
                <a:solidFill>
                  <a:srgbClr val="0000FF"/>
                </a:solidFill>
              </a:rPr>
              <a:t>P,value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←</a:t>
            </a:r>
            <a:r>
              <a:rPr lang="en-US" dirty="0">
                <a:solidFill>
                  <a:srgbClr val="008000"/>
                </a:solidFill>
              </a:rPr>
              <a:t>FIND-UNIT-CLAUSE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clauses,model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if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is non-null </a:t>
            </a:r>
            <a:r>
              <a:rPr lang="en-US" b="1" dirty="0">
                <a:solidFill>
                  <a:srgbClr val="CC00CC"/>
                </a:solidFill>
              </a:rPr>
              <a:t>then return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clauses, symbols–P, model∪{P=value}</a:t>
            </a:r>
            <a:r>
              <a:rPr lang="en-US" dirty="0"/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/>
              <a:t> ← First(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); </a:t>
            </a:r>
            <a:r>
              <a:rPr lang="en-US" dirty="0">
                <a:solidFill>
                  <a:srgbClr val="0000FF"/>
                </a:solidFill>
              </a:rPr>
              <a:t>rest</a:t>
            </a:r>
            <a:r>
              <a:rPr lang="en-US" dirty="0"/>
              <a:t> ← Rest(</a:t>
            </a:r>
            <a:r>
              <a:rPr lang="en-US" dirty="0">
                <a:solidFill>
                  <a:srgbClr val="0000FF"/>
                </a:solidFill>
              </a:rPr>
              <a:t>symbols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or(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clauses,rest,model</a:t>
            </a:r>
            <a:r>
              <a:rPr lang="en-US" dirty="0">
                <a:solidFill>
                  <a:srgbClr val="0000FF"/>
                </a:solidFill>
              </a:rPr>
              <a:t>∪{P=true}</a:t>
            </a:r>
            <a:r>
              <a:rPr lang="en-US" dirty="0"/>
              <a:t>)</a:t>
            </a:r>
            <a:r>
              <a:rPr lang="en-US" b="1" dirty="0"/>
              <a:t>,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          </a:t>
            </a:r>
            <a:r>
              <a:rPr lang="en-US" dirty="0">
                <a:solidFill>
                  <a:srgbClr val="008000"/>
                </a:solidFill>
              </a:rPr>
              <a:t>DPLL</a:t>
            </a:r>
            <a:r>
              <a:rPr lang="en-US" dirty="0"/>
              <a:t>(</a:t>
            </a:r>
            <a:r>
              <a:rPr lang="en-US" dirty="0" err="1">
                <a:solidFill>
                  <a:srgbClr val="0000FF"/>
                </a:solidFill>
              </a:rPr>
              <a:t>clauses,rest,model</a:t>
            </a:r>
            <a:r>
              <a:rPr lang="en-US" dirty="0">
                <a:solidFill>
                  <a:srgbClr val="0000FF"/>
                </a:solidFill>
              </a:rPr>
              <a:t>∪{P=false}</a:t>
            </a:r>
            <a:r>
              <a:rPr lang="en-US" dirty="0"/>
              <a:t>))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A76338-F937-7F42-A395-2044C2B46F3A}"/>
              </a:ext>
            </a:extLst>
          </p:cNvPr>
          <p:cNvSpPr/>
          <p:nvPr/>
        </p:nvSpPr>
        <p:spPr>
          <a:xfrm>
            <a:off x="275770" y="1959097"/>
            <a:ext cx="9339285" cy="853376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04963E-5456-0D4E-9C05-C0BE07EFBDDF}"/>
              </a:ext>
            </a:extLst>
          </p:cNvPr>
          <p:cNvSpPr/>
          <p:nvPr/>
        </p:nvSpPr>
        <p:spPr>
          <a:xfrm>
            <a:off x="275770" y="2818079"/>
            <a:ext cx="11223503" cy="9087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EF011E-6401-5243-8493-89BBF2FE3EC7}"/>
              </a:ext>
            </a:extLst>
          </p:cNvPr>
          <p:cNvSpPr/>
          <p:nvPr/>
        </p:nvSpPr>
        <p:spPr>
          <a:xfrm>
            <a:off x="261916" y="3704770"/>
            <a:ext cx="11223503" cy="908794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45A1AB-1396-A145-903A-D2E0FE113219}"/>
              </a:ext>
            </a:extLst>
          </p:cNvPr>
          <p:cNvSpPr/>
          <p:nvPr/>
        </p:nvSpPr>
        <p:spPr>
          <a:xfrm>
            <a:off x="261916" y="4591461"/>
            <a:ext cx="7427357" cy="1476830"/>
          </a:xfrm>
          <a:prstGeom prst="rect">
            <a:avLst/>
          </a:prstGeom>
          <a:solidFill>
            <a:srgbClr val="FFFF00">
              <a:alpha val="18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Naïve implementation of DPLL: solve ~100 variables</a:t>
            </a:r>
          </a:p>
          <a:p>
            <a:r>
              <a:rPr lang="en-US" dirty="0"/>
              <a:t>Extras: </a:t>
            </a:r>
          </a:p>
          <a:p>
            <a:pPr lvl="1"/>
            <a:r>
              <a:rPr lang="en-US" dirty="0"/>
              <a:t>Variable and value ordering (from CSPs)</a:t>
            </a:r>
          </a:p>
          <a:p>
            <a:pPr lvl="1"/>
            <a:r>
              <a:rPr lang="en-US" dirty="0"/>
              <a:t>Divide and conquer</a:t>
            </a:r>
          </a:p>
          <a:p>
            <a:pPr lvl="1"/>
            <a:r>
              <a:rPr lang="en-US" dirty="0"/>
              <a:t>Caching unsolvable subcases as extra clauses to avoid redoing them</a:t>
            </a:r>
          </a:p>
          <a:p>
            <a:pPr lvl="1"/>
            <a:r>
              <a:rPr lang="en-US" dirty="0"/>
              <a:t>Cool indexing and incremental </a:t>
            </a:r>
            <a:r>
              <a:rPr lang="en-US" dirty="0" err="1"/>
              <a:t>recomputation</a:t>
            </a:r>
            <a:r>
              <a:rPr lang="en-US" dirty="0"/>
              <a:t> tricks so that every step of the DPLL algorithm is efficient (</a:t>
            </a:r>
            <a:r>
              <a:rPr lang="en-US" dirty="0" err="1"/>
              <a:t>typially</a:t>
            </a:r>
            <a:r>
              <a:rPr lang="en-US" dirty="0"/>
              <a:t> O(1))</a:t>
            </a:r>
          </a:p>
          <a:p>
            <a:pPr lvl="2"/>
            <a:r>
              <a:rPr lang="en-US" dirty="0"/>
              <a:t>Index of clauses in which each variable appears +</a:t>
            </a:r>
            <a:r>
              <a:rPr lang="en-US" dirty="0" err="1"/>
              <a:t>ve</a:t>
            </a:r>
            <a:r>
              <a:rPr lang="en-US" dirty="0"/>
              <a:t>/-</a:t>
            </a:r>
            <a:r>
              <a:rPr lang="en-US" dirty="0" err="1"/>
              <a:t>ve</a:t>
            </a:r>
            <a:endParaRPr lang="en-US" dirty="0"/>
          </a:p>
          <a:p>
            <a:pPr lvl="2"/>
            <a:r>
              <a:rPr lang="en-US" dirty="0"/>
              <a:t>Keep track number of satisfied clauses, update when variables assigned</a:t>
            </a:r>
          </a:p>
          <a:p>
            <a:pPr lvl="2"/>
            <a:r>
              <a:rPr lang="en-US" dirty="0"/>
              <a:t>Keep track of number of remaining literals in each clause</a:t>
            </a:r>
          </a:p>
          <a:p>
            <a:r>
              <a:rPr lang="en-US" dirty="0"/>
              <a:t>Real implementation of DPLL: solve ~10000000 variables</a:t>
            </a:r>
          </a:p>
        </p:txBody>
      </p:sp>
    </p:spTree>
    <p:extLst>
      <p:ext uri="{BB962C8B-B14F-4D97-AF65-F5344CB8AC3E}">
        <p14:creationId xmlns:p14="http://schemas.microsoft.com/office/powerpoint/2010/main" val="139176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 solvers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Circuit verification: does this VLSI circuit compute the right answer?</a:t>
            </a:r>
          </a:p>
          <a:p>
            <a:r>
              <a:rPr lang="en-US" dirty="0"/>
              <a:t>Software verification: does this program compute the right answer?</a:t>
            </a:r>
          </a:p>
          <a:p>
            <a:r>
              <a:rPr lang="en-US" dirty="0"/>
              <a:t>Software synthesis: what program computes the right answer?</a:t>
            </a:r>
          </a:p>
          <a:p>
            <a:r>
              <a:rPr lang="en-US" dirty="0"/>
              <a:t>Protocol verification: can this security protocol be broken?</a:t>
            </a:r>
          </a:p>
          <a:p>
            <a:r>
              <a:rPr lang="en-US" dirty="0"/>
              <a:t>Protocol synthesis: what protocol is secure for this task?</a:t>
            </a:r>
          </a:p>
          <a:p>
            <a:r>
              <a:rPr lang="en-US" dirty="0"/>
              <a:t>Planning: </a:t>
            </a:r>
            <a:r>
              <a:rPr lang="en-US" b="1" i="1" dirty="0">
                <a:solidFill>
                  <a:srgbClr val="FF0000"/>
                </a:solidFill>
              </a:rPr>
              <a:t>how can I eat all the dots???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knowledge-based agent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C00CC"/>
                </a:solidFill>
              </a:rPr>
              <a:t>function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KB-AGENT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) </a:t>
            </a:r>
            <a:r>
              <a:rPr lang="en-US" b="1" dirty="0">
                <a:solidFill>
                  <a:srgbClr val="CC00CC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an action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b="1" dirty="0">
                <a:solidFill>
                  <a:srgbClr val="CC00CC"/>
                </a:solidFill>
              </a:rPr>
              <a:t>persistent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a knowledge base </a:t>
            </a:r>
          </a:p>
          <a:p>
            <a:pPr marL="0" indent="0">
              <a:spcBef>
                <a:spcPts val="168"/>
              </a:spcBef>
              <a:buNone/>
            </a:pPr>
            <a:r>
              <a:rPr lang="en-US" dirty="0"/>
              <a:t>                    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, an integer, initially 0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MAKE-PERCEPT-SENTENCE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percept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ASK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MAKE-ACTION-QUERY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rgbClr val="008000"/>
                </a:solidFill>
              </a:rPr>
              <a:t>TELL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KB</a:t>
            </a:r>
            <a:r>
              <a:rPr lang="en-US" dirty="0"/>
              <a:t>, </a:t>
            </a:r>
            <a:r>
              <a:rPr lang="en-US" dirty="0">
                <a:solidFill>
                  <a:srgbClr val="008000"/>
                </a:solidFill>
              </a:rPr>
              <a:t>MAKE-ACTION-SENTENCE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))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0000FF"/>
                </a:solidFill>
              </a:rPr>
              <a:t> t</a:t>
            </a:r>
            <a:r>
              <a:rPr lang="en-US" dirty="0"/>
              <a:t>←</a:t>
            </a:r>
            <a:r>
              <a:rPr lang="en-US" dirty="0">
                <a:solidFill>
                  <a:srgbClr val="0000FF"/>
                </a:solidFill>
              </a:rPr>
              <a:t>t</a:t>
            </a:r>
            <a:r>
              <a:rPr lang="en-US" dirty="0"/>
              <a:t>+1 </a:t>
            </a:r>
          </a:p>
          <a:p>
            <a:pPr marL="0" indent="0">
              <a:buNone/>
            </a:pPr>
            <a:r>
              <a:rPr lang="en-US" b="1" dirty="0"/>
              <a:t>    </a:t>
            </a:r>
            <a:r>
              <a:rPr lang="en-US" b="1" dirty="0">
                <a:solidFill>
                  <a:srgbClr val="CC00CC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00FF"/>
                </a:solidFill>
              </a:rPr>
              <a:t>action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730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Partially observable </a:t>
            </a:r>
            <a:r>
              <a:rPr lang="en-US" dirty="0" err="1"/>
              <a:t>Pacman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5294"/>
            <a:ext cx="9705474" cy="5662706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Pacman</a:t>
            </a:r>
            <a:r>
              <a:rPr lang="en-US" dirty="0"/>
              <a:t> has to act given only local perception </a:t>
            </a:r>
          </a:p>
          <a:p>
            <a:pPr lvl="1"/>
            <a:r>
              <a:rPr lang="en-US" dirty="0"/>
              <a:t>Four Boolean percept variables for wall in each direction</a:t>
            </a:r>
          </a:p>
          <a:p>
            <a:r>
              <a:rPr lang="en-US" dirty="0"/>
              <a:t>What knowledge does he need to begin with?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Sensor model</a:t>
            </a:r>
            <a:r>
              <a:rPr lang="en-US" dirty="0"/>
              <a:t>: sentences stating how the current percept variables are determined by the current state variables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Transition model</a:t>
            </a:r>
            <a:r>
              <a:rPr lang="en-US" dirty="0"/>
              <a:t>: sentences stating how the next-state variables are determined by the current state variables and </a:t>
            </a:r>
            <a:r>
              <a:rPr lang="en-US" dirty="0" err="1"/>
              <a:t>Pacman’s</a:t>
            </a:r>
            <a:r>
              <a:rPr lang="en-US" dirty="0"/>
              <a:t> action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Initial conditions</a:t>
            </a:r>
            <a:r>
              <a:rPr lang="en-US" dirty="0"/>
              <a:t>: what </a:t>
            </a:r>
            <a:r>
              <a:rPr lang="en-US" dirty="0" err="1"/>
              <a:t>Pacman</a:t>
            </a:r>
            <a:r>
              <a:rPr lang="en-US" dirty="0"/>
              <a:t> knows about the initial state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Domain constraints</a:t>
            </a:r>
            <a:r>
              <a:rPr lang="en-US" dirty="0"/>
              <a:t>: what is generally true, e.g., </a:t>
            </a:r>
            <a:r>
              <a:rPr lang="en-US" dirty="0" err="1"/>
              <a:t>Pacman</a:t>
            </a:r>
            <a:r>
              <a:rPr lang="en-US" dirty="0"/>
              <a:t> can do one thing at a time and be in one place at a time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9553" y="1092592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293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Pacman</a:t>
            </a:r>
            <a:r>
              <a:rPr lang="en-US" dirty="0"/>
              <a:t>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5294"/>
            <a:ext cx="12192001" cy="5662706"/>
          </a:xfrm>
        </p:spPr>
        <p:txBody>
          <a:bodyPr>
            <a:normAutofit/>
          </a:bodyPr>
          <a:lstStyle/>
          <a:p>
            <a:r>
              <a:rPr lang="en-US" dirty="0" err="1"/>
              <a:t>Pacman’s</a:t>
            </a:r>
            <a:r>
              <a:rPr lang="en-US" dirty="0"/>
              <a:t> location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(Pacman is at [1,1] at time 0)   </a:t>
            </a:r>
            <a:r>
              <a:rPr lang="en-US" dirty="0">
                <a:solidFill>
                  <a:srgbClr val="CC00CC"/>
                </a:solidFill>
              </a:rPr>
              <a:t>At_3,3_4</a:t>
            </a:r>
            <a:r>
              <a:rPr lang="en-US" dirty="0"/>
              <a:t> 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Wall locations (these do not change with time)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Wall_0,0</a:t>
            </a:r>
            <a:r>
              <a:rPr lang="en-US" dirty="0"/>
              <a:t>   </a:t>
            </a:r>
            <a:r>
              <a:rPr lang="en-US" dirty="0">
                <a:solidFill>
                  <a:srgbClr val="CC00CC"/>
                </a:solidFill>
              </a:rPr>
              <a:t>Wall_0,1</a:t>
            </a:r>
            <a:r>
              <a:rPr lang="en-US" dirty="0"/>
              <a:t> 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Percepts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Blocked_W_0</a:t>
            </a:r>
            <a:r>
              <a:rPr lang="en-US" dirty="0"/>
              <a:t> (blocked by wall to my West at time 0) etc.</a:t>
            </a:r>
          </a:p>
          <a:p>
            <a:r>
              <a:rPr lang="en-US" dirty="0"/>
              <a:t>Actions</a:t>
            </a:r>
          </a:p>
          <a:p>
            <a:pPr lvl="2"/>
            <a:r>
              <a:rPr lang="en-US" dirty="0">
                <a:solidFill>
                  <a:srgbClr val="CC00CC"/>
                </a:solidFill>
              </a:rPr>
              <a:t>W_0</a:t>
            </a:r>
            <a:r>
              <a:rPr lang="en-US" dirty="0"/>
              <a:t> (</a:t>
            </a:r>
            <a:r>
              <a:rPr lang="en-US" dirty="0" err="1"/>
              <a:t>Pacman</a:t>
            </a:r>
            <a:r>
              <a:rPr lang="en-US" dirty="0"/>
              <a:t> moves West at time 0), </a:t>
            </a:r>
            <a:r>
              <a:rPr lang="en-US" dirty="0">
                <a:solidFill>
                  <a:srgbClr val="CC00CC"/>
                </a:solidFill>
              </a:rPr>
              <a:t>E_0 </a:t>
            </a:r>
            <a:r>
              <a:rPr lang="en-US" dirty="0"/>
              <a:t>etc.</a:t>
            </a:r>
          </a:p>
          <a:p>
            <a:r>
              <a:rPr lang="en-US" dirty="0" err="1"/>
              <a:t>NxN</a:t>
            </a:r>
            <a:r>
              <a:rPr lang="en-US" dirty="0"/>
              <a:t> world for T time steps =&gt; N</a:t>
            </a:r>
            <a:r>
              <a:rPr lang="en-US" baseline="30000" dirty="0"/>
              <a:t>2</a:t>
            </a:r>
            <a:r>
              <a:rPr lang="en-US" dirty="0"/>
              <a:t>T + N</a:t>
            </a:r>
            <a:r>
              <a:rPr lang="en-US" baseline="30000" dirty="0"/>
              <a:t>2</a:t>
            </a:r>
            <a:r>
              <a:rPr lang="en-US" dirty="0"/>
              <a:t> + 4T + 4T = O(N</a:t>
            </a:r>
            <a:r>
              <a:rPr lang="en-US" baseline="30000" dirty="0"/>
              <a:t>2</a:t>
            </a:r>
            <a:r>
              <a:rPr lang="en-US" dirty="0"/>
              <a:t>T) variables</a:t>
            </a:r>
          </a:p>
          <a:p>
            <a:r>
              <a:rPr lang="en-US" dirty="0"/>
              <a:t>2</a:t>
            </a:r>
            <a:r>
              <a:rPr lang="en-US" baseline="30000" dirty="0"/>
              <a:t>N</a:t>
            </a:r>
            <a:r>
              <a:rPr lang="en-US" baseline="56000" dirty="0"/>
              <a:t>2</a:t>
            </a:r>
            <a:r>
              <a:rPr lang="en-US" baseline="30000" dirty="0"/>
              <a:t>T</a:t>
            </a:r>
            <a:r>
              <a:rPr lang="en-US" dirty="0"/>
              <a:t> possible worlds! N=10, T=100 =&gt; 10</a:t>
            </a:r>
            <a:r>
              <a:rPr lang="en-US" baseline="30000" dirty="0"/>
              <a:t>3010</a:t>
            </a:r>
            <a:r>
              <a:rPr lang="en-US" dirty="0"/>
              <a:t> worlds (each a “history”)</a:t>
            </a:r>
            <a:endParaRPr lang="en-US" baseline="30000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9553" y="1092593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340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9432758" cy="3669630"/>
          </a:xfrm>
        </p:spPr>
        <p:txBody>
          <a:bodyPr/>
          <a:lstStyle/>
          <a:p>
            <a:r>
              <a:rPr lang="en-US" dirty="0"/>
              <a:t>State facts about how </a:t>
            </a:r>
            <a:r>
              <a:rPr lang="en-US" dirty="0" err="1"/>
              <a:t>Pacman’s</a:t>
            </a:r>
            <a:r>
              <a:rPr lang="en-US" dirty="0"/>
              <a:t> percepts arise…</a:t>
            </a:r>
          </a:p>
          <a:p>
            <a:r>
              <a:rPr lang="en-US" dirty="0" err="1"/>
              <a:t>Pacman</a:t>
            </a:r>
            <a:r>
              <a:rPr lang="en-US" dirty="0"/>
              <a:t> perceives a wall to the West at time </a:t>
            </a:r>
            <a:r>
              <a:rPr lang="en-US" dirty="0">
                <a:solidFill>
                  <a:srgbClr val="CC00CC"/>
                </a:solidFill>
              </a:rPr>
              <a:t>t</a:t>
            </a:r>
            <a:r>
              <a:rPr lang="en-US" dirty="0"/>
              <a:t>             </a:t>
            </a:r>
            <a:r>
              <a:rPr lang="en-US" b="1" i="1" dirty="0">
                <a:solidFill>
                  <a:srgbClr val="0000FF"/>
                </a:solidFill>
              </a:rPr>
              <a:t>if and only if </a:t>
            </a:r>
            <a:r>
              <a:rPr lang="en-US" dirty="0"/>
              <a:t>he is in </a:t>
            </a:r>
            <a:r>
              <a:rPr lang="en-US" dirty="0" err="1">
                <a:solidFill>
                  <a:srgbClr val="CC00CC"/>
                </a:solidFill>
              </a:rPr>
              <a:t>x,y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and there is a wall at </a:t>
            </a:r>
            <a:r>
              <a:rPr lang="en-US" dirty="0">
                <a:solidFill>
                  <a:srgbClr val="CC00CC"/>
                </a:solidFill>
              </a:rPr>
              <a:t>x-1,y ….</a:t>
            </a:r>
            <a:endParaRPr lang="en-US" dirty="0"/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Blocked_W_0 </a:t>
            </a:r>
            <a:r>
              <a:rPr lang="en-US" dirty="0">
                <a:sym typeface="Symbol"/>
              </a:rPr>
              <a:t> </a:t>
            </a:r>
          </a:p>
          <a:p>
            <a:pPr marL="914330" lvl="2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((</a:t>
            </a:r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Wall_0,1) v </a:t>
            </a:r>
          </a:p>
          <a:p>
            <a:pPr marL="914330" lvl="2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(</a:t>
            </a:r>
            <a:r>
              <a:rPr lang="en-US" dirty="0">
                <a:solidFill>
                  <a:srgbClr val="CC00CC"/>
                </a:solidFill>
              </a:rPr>
              <a:t>At_1,2_0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Wall_0,2) v </a:t>
            </a:r>
          </a:p>
          <a:p>
            <a:pPr marL="914330" lvl="2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(</a:t>
            </a:r>
            <a:r>
              <a:rPr lang="en-US" dirty="0">
                <a:solidFill>
                  <a:srgbClr val="CC00CC"/>
                </a:solidFill>
              </a:rPr>
              <a:t>At_1,3_0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Wall_0,3) v …. )</a:t>
            </a:r>
          </a:p>
          <a:p>
            <a:pPr marL="457165" lvl="1" indent="0">
              <a:buNone/>
            </a:pPr>
            <a:endParaRPr lang="en-US" dirty="0">
              <a:solidFill>
                <a:srgbClr val="CC00CC"/>
              </a:solidFill>
              <a:sym typeface="Symbol"/>
            </a:endParaRPr>
          </a:p>
          <a:p>
            <a:pPr marL="45716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9553" y="1092592"/>
            <a:ext cx="2172447" cy="220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5685" y="5173579"/>
            <a:ext cx="3763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many of these sentences?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5558" y="5125453"/>
            <a:ext cx="2251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How big are they?</a:t>
            </a:r>
          </a:p>
        </p:txBody>
      </p:sp>
    </p:spTree>
    <p:extLst>
      <p:ext uri="{BB962C8B-B14F-4D97-AF65-F5344CB8AC3E}">
        <p14:creationId xmlns:p14="http://schemas.microsoft.com/office/powerpoint/2010/main" val="367124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651916" cy="4729164"/>
          </a:xfrm>
        </p:spPr>
        <p:txBody>
          <a:bodyPr/>
          <a:lstStyle/>
          <a:p>
            <a:r>
              <a:rPr lang="en-US" dirty="0"/>
              <a:t>What is wrong with sentences like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Wall_0,1  Blocked_W_0</a:t>
            </a:r>
            <a:r>
              <a:rPr lang="en-US" dirty="0">
                <a:sym typeface="Symbol"/>
              </a:rPr>
              <a:t> </a:t>
            </a:r>
          </a:p>
          <a:p>
            <a:pPr lvl="2"/>
            <a:r>
              <a:rPr lang="en-US" dirty="0">
                <a:sym typeface="Symbol"/>
              </a:rPr>
              <a:t>If you are at [1,1] at time 0 and there is a wall in [0,1], the west percept is blocked</a:t>
            </a:r>
          </a:p>
          <a:p>
            <a:r>
              <a:rPr lang="en-US" dirty="0">
                <a:sym typeface="Symbol"/>
              </a:rPr>
              <a:t>True but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incomplete</a:t>
            </a:r>
            <a:r>
              <a:rPr lang="en-US" dirty="0">
                <a:sym typeface="Symbol"/>
              </a:rPr>
              <a:t>!</a:t>
            </a:r>
          </a:p>
          <a:p>
            <a:pPr lvl="1"/>
            <a:r>
              <a:rPr lang="en-US" dirty="0">
                <a:sym typeface="Symbol"/>
              </a:rPr>
              <a:t>They say “under these conditions the percept variable is true”</a:t>
            </a:r>
          </a:p>
          <a:p>
            <a:pPr lvl="1"/>
            <a:r>
              <a:rPr lang="en-US" dirty="0">
                <a:sym typeface="Symbol"/>
              </a:rPr>
              <a:t>They don’t say when it is false</a:t>
            </a:r>
          </a:p>
          <a:p>
            <a:pPr lvl="1"/>
            <a:r>
              <a:rPr lang="en-US" dirty="0">
                <a:sym typeface="Symbol"/>
              </a:rPr>
              <a:t>In particular, they allow for worlds where the percept is always true!!</a:t>
            </a:r>
          </a:p>
          <a:p>
            <a:pPr lvl="2"/>
            <a:r>
              <a:rPr lang="en-US" b="1" i="1" dirty="0">
                <a:solidFill>
                  <a:srgbClr val="FF0000"/>
                </a:solidFill>
                <a:sym typeface="Symbol"/>
              </a:rPr>
              <a:t>Unintended or non-standard models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4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How does each </a:t>
            </a:r>
            <a:r>
              <a:rPr lang="en-US" b="1" i="1" dirty="0">
                <a:solidFill>
                  <a:srgbClr val="FF0000"/>
                </a:solidFill>
              </a:rPr>
              <a:t>state variable</a:t>
            </a:r>
            <a:r>
              <a:rPr lang="en-US" dirty="0"/>
              <a:t> or </a:t>
            </a:r>
            <a:r>
              <a:rPr lang="en-US" b="1" i="1" dirty="0">
                <a:solidFill>
                  <a:srgbClr val="FF0000"/>
                </a:solidFill>
              </a:rPr>
              <a:t>fluent</a:t>
            </a:r>
            <a:r>
              <a:rPr lang="en-US" dirty="0"/>
              <a:t> at each time gets its value?</a:t>
            </a:r>
          </a:p>
          <a:p>
            <a:r>
              <a:rPr lang="en-US" dirty="0"/>
              <a:t>State variables for </a:t>
            </a:r>
            <a:r>
              <a:rPr lang="en-US" dirty="0" err="1"/>
              <a:t>POPacman</a:t>
            </a:r>
            <a:r>
              <a:rPr lang="en-US" dirty="0"/>
              <a:t> are </a:t>
            </a:r>
            <a:r>
              <a:rPr lang="en-US" dirty="0" err="1">
                <a:solidFill>
                  <a:srgbClr val="CC00CC"/>
                </a:solidFill>
              </a:rPr>
              <a:t>At_</a:t>
            </a:r>
            <a:r>
              <a:rPr lang="en-US" i="1" dirty="0" err="1">
                <a:solidFill>
                  <a:schemeClr val="tx1"/>
                </a:solidFill>
                <a:latin typeface="Times New Roman"/>
                <a:cs typeface="Times New Roman"/>
              </a:rPr>
              <a:t>x</a:t>
            </a:r>
            <a:r>
              <a:rPr lang="en-US" dirty="0" err="1">
                <a:solidFill>
                  <a:srgbClr val="CC00CC"/>
                </a:solidFill>
              </a:rPr>
              <a:t>,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dirty="0" err="1">
                <a:solidFill>
                  <a:srgbClr val="CC00CC"/>
                </a:solidFill>
              </a:rPr>
              <a:t>_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, e.g., </a:t>
            </a:r>
            <a:r>
              <a:rPr lang="en-US" dirty="0">
                <a:solidFill>
                  <a:srgbClr val="CC00CC"/>
                </a:solidFill>
              </a:rPr>
              <a:t>At_3,3_17</a:t>
            </a:r>
          </a:p>
          <a:p>
            <a:r>
              <a:rPr lang="en-US" dirty="0"/>
              <a:t>A state variable gets its value according to a </a:t>
            </a:r>
            <a:r>
              <a:rPr lang="en-US" b="1" i="1" dirty="0">
                <a:solidFill>
                  <a:srgbClr val="FF0000"/>
                </a:solidFill>
              </a:rPr>
              <a:t>successor-state axiom</a:t>
            </a:r>
          </a:p>
          <a:p>
            <a:pPr lvl="1"/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t-1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(some action</a:t>
            </a:r>
            <a:r>
              <a:rPr lang="en-US" baseline="-25000" dirty="0">
                <a:solidFill>
                  <a:srgbClr val="CC00CC"/>
                </a:solidFill>
              </a:rPr>
              <a:t>t-1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made it false)] v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[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t-1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(some action</a:t>
            </a:r>
            <a:r>
              <a:rPr lang="en-US" baseline="-25000" dirty="0">
                <a:solidFill>
                  <a:srgbClr val="CC00CC"/>
                </a:solidFill>
              </a:rPr>
              <a:t>t-1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made it true)]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For </a:t>
            </a:r>
            <a:r>
              <a:rPr lang="en-US" dirty="0" err="1">
                <a:solidFill>
                  <a:srgbClr val="000090"/>
                </a:solidFill>
                <a:sym typeface="Symbol"/>
              </a:rPr>
              <a:t>Pacman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location: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At_3,3_17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 [</a:t>
            </a:r>
            <a:r>
              <a:rPr lang="en-US" dirty="0">
                <a:solidFill>
                  <a:srgbClr val="CC00CC"/>
                </a:solidFill>
              </a:rPr>
              <a:t>At_3,3_16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((Wall_3,4  N_16) v (Wall_4,3  E_16) v …)]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v  [</a:t>
            </a:r>
            <a:r>
              <a:rPr lang="en-US" dirty="0">
                <a:solidFill>
                  <a:srgbClr val="CC00CC"/>
                </a:solidFill>
              </a:rPr>
              <a:t>At_3,3_16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((</a:t>
            </a:r>
            <a:r>
              <a:rPr lang="en-US" dirty="0">
                <a:solidFill>
                  <a:srgbClr val="CC00CC"/>
                </a:solidFill>
              </a:rPr>
              <a:t>At_3,2_16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Wall_3,3  N_16) v </a:t>
            </a:r>
          </a:p>
          <a:p>
            <a:pPr marL="457165" lvl="1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                                   (</a:t>
            </a:r>
            <a:r>
              <a:rPr lang="en-US" dirty="0">
                <a:solidFill>
                  <a:srgbClr val="CC00CC"/>
                </a:solidFill>
              </a:rPr>
              <a:t>At_2,3_16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Wall_3,3  N_16) v …)]</a:t>
            </a:r>
          </a:p>
          <a:p>
            <a:pPr lvl="1"/>
            <a:endParaRPr lang="en-US" dirty="0">
              <a:solidFill>
                <a:srgbClr val="000090"/>
              </a:solidFill>
              <a:sym typeface="Symbo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156179"/>
            <a:ext cx="11379200" cy="4514123"/>
          </a:xfrm>
        </p:spPr>
        <p:txBody>
          <a:bodyPr/>
          <a:lstStyle/>
          <a:p>
            <a:r>
              <a:rPr lang="en-US" dirty="0"/>
              <a:t>Knowledge base = set of sentences in a formal language</a:t>
            </a:r>
          </a:p>
          <a:p>
            <a:r>
              <a:rPr lang="en-US" dirty="0"/>
              <a:t>Declarative approach to building an agent (or other system): 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Tell</a:t>
            </a:r>
            <a:r>
              <a:rPr lang="en-US" dirty="0"/>
              <a:t> it what it needs to know (or have it </a:t>
            </a:r>
            <a:r>
              <a:rPr lang="en-US" b="1" i="1" dirty="0">
                <a:solidFill>
                  <a:srgbClr val="FF0000"/>
                </a:solidFill>
              </a:rPr>
              <a:t>Learn</a:t>
            </a:r>
            <a:r>
              <a:rPr lang="en-US" dirty="0"/>
              <a:t> the knowledge)</a:t>
            </a:r>
          </a:p>
          <a:p>
            <a:pPr lvl="1"/>
            <a:r>
              <a:rPr lang="en-US" dirty="0"/>
              <a:t>Then it can </a:t>
            </a:r>
            <a:r>
              <a:rPr lang="en-US" b="1" i="1" dirty="0">
                <a:solidFill>
                  <a:srgbClr val="FF0000"/>
                </a:solidFill>
              </a:rPr>
              <a:t>Ask</a:t>
            </a:r>
            <a:r>
              <a:rPr lang="en-US" dirty="0"/>
              <a:t> itself what to do—answers should follow from the KB </a:t>
            </a:r>
          </a:p>
          <a:p>
            <a:r>
              <a:rPr lang="en-US" dirty="0"/>
              <a:t>Agents can be viewed at the </a:t>
            </a:r>
            <a:r>
              <a:rPr lang="en-US" b="1" i="1" dirty="0">
                <a:solidFill>
                  <a:srgbClr val="FF0000"/>
                </a:solidFill>
              </a:rPr>
              <a:t>knowledge level</a:t>
            </a:r>
            <a:br>
              <a:rPr lang="en-US" dirty="0"/>
            </a:br>
            <a:r>
              <a:rPr lang="en-US" dirty="0"/>
              <a:t>i.e., what they </a:t>
            </a:r>
            <a:r>
              <a:rPr lang="en-US" b="1" i="1" dirty="0">
                <a:solidFill>
                  <a:srgbClr val="0000FF"/>
                </a:solidFill>
              </a:rPr>
              <a:t>know</a:t>
            </a:r>
            <a:r>
              <a:rPr lang="en-US" dirty="0"/>
              <a:t>, regardless of how implemented </a:t>
            </a:r>
          </a:p>
          <a:p>
            <a:r>
              <a:rPr lang="en-US" dirty="0"/>
              <a:t>A single inference algorithm can answer any answerable question</a:t>
            </a:r>
          </a:p>
          <a:p>
            <a:pPr lvl="1"/>
            <a:r>
              <a:rPr lang="en-US" dirty="0"/>
              <a:t>Cf. a search algorithm answers only “how to get from A to B” questions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11750" y="5638800"/>
            <a:ext cx="2839840" cy="52322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Knowledge base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6182380"/>
            <a:ext cx="2859827" cy="52322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Inference engine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5715000"/>
            <a:ext cx="2621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Domain-specific facts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0200" y="6229290"/>
            <a:ext cx="1710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Generic code</a:t>
            </a:r>
          </a:p>
        </p:txBody>
      </p:sp>
    </p:spTree>
    <p:extLst>
      <p:ext uri="{BB962C8B-B14F-4D97-AF65-F5344CB8AC3E}">
        <p14:creationId xmlns:p14="http://schemas.microsoft.com/office/powerpoint/2010/main" val="289315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89" y="1397002"/>
            <a:ext cx="12018211" cy="4729164"/>
          </a:xfrm>
        </p:spPr>
        <p:txBody>
          <a:bodyPr/>
          <a:lstStyle/>
          <a:p>
            <a:r>
              <a:rPr lang="en-US" dirty="0"/>
              <a:t>Pacman may know its initial location: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</a:t>
            </a:r>
          </a:p>
          <a:p>
            <a:r>
              <a:rPr lang="en-US" dirty="0"/>
              <a:t>Or, it may not: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At_1,1_0 v At_1,2_0 v At_1,3_0 v … v At_3,3_0</a:t>
            </a:r>
          </a:p>
          <a:p>
            <a:r>
              <a:rPr lang="en-US" dirty="0"/>
              <a:t>We also need a </a:t>
            </a:r>
            <a:r>
              <a:rPr lang="en-US" b="1" i="1" dirty="0">
                <a:solidFill>
                  <a:srgbClr val="FF0000"/>
                </a:solidFill>
              </a:rPr>
              <a:t>domain constraint </a:t>
            </a:r>
            <a:r>
              <a:rPr lang="en-US" dirty="0"/>
              <a:t>– exactly one thing at a time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(W</a:t>
            </a:r>
            <a:r>
              <a:rPr lang="en-US" dirty="0">
                <a:solidFill>
                  <a:srgbClr val="CC00CC"/>
                </a:solidFill>
              </a:rPr>
              <a:t>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E_0)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CC00CC"/>
                </a:solidFill>
              </a:rPr>
              <a:t>W_0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S_0)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(W</a:t>
            </a:r>
            <a:r>
              <a:rPr lang="en-US" dirty="0">
                <a:solidFill>
                  <a:srgbClr val="CC00CC"/>
                </a:solidFill>
              </a:rPr>
              <a:t>_1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E_1)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(</a:t>
            </a:r>
            <a:r>
              <a:rPr lang="en-US" dirty="0">
                <a:solidFill>
                  <a:srgbClr val="CC00CC"/>
                </a:solidFill>
              </a:rPr>
              <a:t>W_1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</a:t>
            </a:r>
            <a:r>
              <a:rPr lang="en-US" dirty="0">
                <a:solidFill>
                  <a:srgbClr val="CC00CC"/>
                </a:solidFill>
              </a:rPr>
              <a:t>S_1)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…  (W</a:t>
            </a:r>
            <a:r>
              <a:rPr lang="en-US" dirty="0">
                <a:solidFill>
                  <a:srgbClr val="CC00CC"/>
                </a:solidFill>
              </a:rPr>
              <a:t>_0 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E_0  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N</a:t>
            </a:r>
            <a:r>
              <a:rPr lang="en-US" dirty="0">
                <a:solidFill>
                  <a:srgbClr val="CC00CC"/>
                </a:solidFill>
              </a:rPr>
              <a:t>_0  v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 S</a:t>
            </a:r>
            <a:r>
              <a:rPr lang="en-US" dirty="0">
                <a:solidFill>
                  <a:srgbClr val="CC00CC"/>
                </a:solidFill>
              </a:rPr>
              <a:t>_0)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 …</a:t>
            </a:r>
            <a:endParaRPr lang="en-US" dirty="0">
              <a:solidFill>
                <a:srgbClr val="CC00CC"/>
              </a:solidFill>
            </a:endParaRPr>
          </a:p>
          <a:p>
            <a:pPr lvl="1"/>
            <a:endParaRPr lang="en-US" dirty="0">
              <a:solidFill>
                <a:srgbClr val="CC00CC"/>
              </a:solidFill>
            </a:endParaRPr>
          </a:p>
          <a:p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421" y="1951792"/>
            <a:ext cx="4516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 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At_1,2_0 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 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At_1,3_0 …. 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11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State estimation </a:t>
            </a:r>
            <a:r>
              <a:rPr lang="en-US" dirty="0"/>
              <a:t>means keeping track of what’s true now</a:t>
            </a:r>
          </a:p>
          <a:p>
            <a:r>
              <a:rPr lang="en-US" dirty="0"/>
              <a:t>A logical agent can just ask itself!</a:t>
            </a:r>
          </a:p>
          <a:p>
            <a:pPr lvl="1"/>
            <a:r>
              <a:rPr lang="en-US" dirty="0"/>
              <a:t>E.g., ask whether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KB  &lt;actions&gt;  &lt;percepts&gt;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 Wall_2,2</a:t>
            </a:r>
          </a:p>
          <a:p>
            <a:pPr lvl="1"/>
            <a:r>
              <a:rPr lang="en-US" dirty="0"/>
              <a:t>This is “lazy”: it involves reasoning about one’s whole life history at each step!</a:t>
            </a:r>
          </a:p>
          <a:p>
            <a:r>
              <a:rPr lang="en-US" dirty="0"/>
              <a:t>A more “eager” form of state estimation:</a:t>
            </a:r>
          </a:p>
          <a:p>
            <a:pPr lvl="1"/>
            <a:r>
              <a:rPr lang="en-US" dirty="0"/>
              <a:t>After each action and percept</a:t>
            </a:r>
          </a:p>
          <a:p>
            <a:pPr lvl="2"/>
            <a:r>
              <a:rPr lang="en-US" dirty="0"/>
              <a:t>For each state variable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endParaRPr lang="en-US" baseline="-25000" dirty="0">
              <a:solidFill>
                <a:srgbClr val="CC00CC"/>
              </a:solidFill>
            </a:endParaRPr>
          </a:p>
          <a:p>
            <a:pPr lvl="3"/>
            <a:r>
              <a:rPr lang="en-US" dirty="0"/>
              <a:t>If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is entailed, add to KB</a:t>
            </a:r>
          </a:p>
          <a:p>
            <a:pPr lvl="3"/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t</a:t>
            </a:r>
            <a:r>
              <a:rPr lang="en-US" dirty="0"/>
              <a:t> is entailed, add to KB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as satisfiability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hyper-efficient SAT solver, can we use it to make plans?</a:t>
            </a:r>
          </a:p>
          <a:p>
            <a:r>
              <a:rPr lang="en-US" dirty="0"/>
              <a:t>Yes, for fully observable, deterministic case: </a:t>
            </a:r>
          </a:p>
          <a:p>
            <a:pPr lvl="1"/>
            <a:r>
              <a:rPr lang="en-US" dirty="0"/>
              <a:t>planning problem is solvable </a:t>
            </a:r>
            <a:r>
              <a:rPr lang="en-US" dirty="0" err="1"/>
              <a:t>iff</a:t>
            </a:r>
            <a:r>
              <a:rPr lang="en-US" dirty="0"/>
              <a:t> there is some satisfying assignment </a:t>
            </a:r>
          </a:p>
          <a:p>
            <a:pPr lvl="1"/>
            <a:r>
              <a:rPr lang="en-US" dirty="0"/>
              <a:t>solution obtained from truth values of action variables</a:t>
            </a:r>
          </a:p>
          <a:p>
            <a:r>
              <a:rPr lang="en-US" dirty="0"/>
              <a:t>For T = 1 to infinity, set up the KB as follows and run SAT solver:</a:t>
            </a:r>
          </a:p>
          <a:p>
            <a:pPr lvl="1"/>
            <a:r>
              <a:rPr lang="en-US" dirty="0"/>
              <a:t>Initial state, domain constraints</a:t>
            </a:r>
          </a:p>
          <a:p>
            <a:pPr lvl="1"/>
            <a:r>
              <a:rPr lang="en-US" dirty="0"/>
              <a:t>Transition model sentences up to time T</a:t>
            </a:r>
          </a:p>
          <a:p>
            <a:pPr lvl="1"/>
            <a:r>
              <a:rPr lang="en-US" dirty="0"/>
              <a:t>Goal is true at time T</a:t>
            </a:r>
          </a:p>
          <a:p>
            <a:r>
              <a:rPr lang="en-US" dirty="0"/>
              <a:t>Read off action variables from 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cman_P2_ghosts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8211" y="0"/>
            <a:ext cx="5797884" cy="624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cman_P2_ghosts8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9500" y="-12024"/>
            <a:ext cx="7493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cman_P2_ghosts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676"/>
            <a:ext cx="59436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0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One possible agent architecture: knowledge + inference</a:t>
            </a:r>
          </a:p>
          <a:p>
            <a:r>
              <a:rPr lang="en-US" dirty="0"/>
              <a:t>Logics provide a formal way to encode knowledge</a:t>
            </a:r>
          </a:p>
          <a:p>
            <a:pPr lvl="1"/>
            <a:r>
              <a:rPr lang="en-US" dirty="0"/>
              <a:t>A logic is defined by: syntax, set of possible worlds, truth condition</a:t>
            </a:r>
          </a:p>
          <a:p>
            <a:r>
              <a:rPr lang="en-US" dirty="0"/>
              <a:t>Logical inference computes entailment relations among sentences</a:t>
            </a:r>
          </a:p>
          <a:p>
            <a:r>
              <a:rPr lang="en-US" dirty="0"/>
              <a:t>SAT solvers based on DPLL provide incredibly efficient inference</a:t>
            </a:r>
          </a:p>
          <a:p>
            <a:r>
              <a:rPr lang="en-US" dirty="0"/>
              <a:t>Logical agents can construct plans by asking whether there is a future in which the goal is achieved</a:t>
            </a:r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434283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Syntax</a:t>
            </a:r>
            <a:r>
              <a:rPr lang="en-US" dirty="0"/>
              <a:t>: What sentences are allowed?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Semantics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What are the </a:t>
            </a:r>
            <a:r>
              <a:rPr lang="en-US" b="1" i="1" dirty="0">
                <a:solidFill>
                  <a:srgbClr val="FF0000"/>
                </a:solidFill>
              </a:rPr>
              <a:t>possible worlds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Which sentences are</a:t>
            </a:r>
            <a:r>
              <a:rPr lang="en-US" b="1" i="1" dirty="0">
                <a:solidFill>
                  <a:srgbClr val="FF0000"/>
                </a:solidFill>
              </a:rPr>
              <a:t> true</a:t>
            </a:r>
            <a:r>
              <a:rPr lang="en-US" dirty="0"/>
              <a:t> in which worlds? (i.e., </a:t>
            </a:r>
            <a:r>
              <a:rPr lang="en-US" b="1" i="1" dirty="0">
                <a:solidFill>
                  <a:srgbClr val="0000FF"/>
                </a:solidFill>
              </a:rPr>
              <a:t>definition</a:t>
            </a:r>
            <a:r>
              <a:rPr lang="en-US" dirty="0"/>
              <a:t> of truth)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2896" y="4597542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761" y="5341055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2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7696" y="5515346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3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637" y="6327093"/>
            <a:ext cx="2020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CC00CC"/>
                </a:solidFill>
                <a:latin typeface="Apple Chancery"/>
                <a:cs typeface="Apple Chancery"/>
              </a:rPr>
              <a:t>Syntaxland</a:t>
            </a:r>
            <a:endParaRPr lang="en-US" sz="2800" dirty="0">
              <a:solidFill>
                <a:srgbClr val="CC00CC"/>
              </a:solidFill>
              <a:latin typeface="Apple Chancery"/>
              <a:cs typeface="Apple Chancery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8142" y="6334780"/>
            <a:ext cx="240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Apple Chancery"/>
                <a:cs typeface="Apple Chancery"/>
              </a:rPr>
              <a:t>Semanticsland</a:t>
            </a:r>
            <a:endParaRPr lang="en-US" sz="2800" dirty="0">
              <a:solidFill>
                <a:srgbClr val="0000FF"/>
              </a:solidFill>
              <a:latin typeface="Apple Chancery"/>
              <a:cs typeface="Apple Chancer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3615" y="3678034"/>
            <a:ext cx="6262976" cy="25177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36" y="5451777"/>
            <a:ext cx="676031" cy="630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504" y="4662775"/>
            <a:ext cx="676031" cy="63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62" y="4289742"/>
            <a:ext cx="676031" cy="630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23" y="4682966"/>
            <a:ext cx="676031" cy="630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40" y="3762606"/>
            <a:ext cx="676031" cy="630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45" y="3805541"/>
            <a:ext cx="676031" cy="630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93" y="4877449"/>
            <a:ext cx="676031" cy="630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7615" y="4000875"/>
            <a:ext cx="676031" cy="630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752" y="4875746"/>
            <a:ext cx="676031" cy="630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87" y="3999172"/>
            <a:ext cx="676031" cy="630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001" y="4501861"/>
            <a:ext cx="676031" cy="630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807" y="5442411"/>
            <a:ext cx="676031" cy="630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684" y="3821474"/>
            <a:ext cx="676031" cy="63096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445301" y="4619435"/>
            <a:ext cx="722651" cy="72265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25058" y="4672833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19929" y="542288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78093" y="427539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9553" y="37554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6407" y="5384423"/>
            <a:ext cx="722651" cy="722651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44659" y="54318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72941" y="4478597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00165" y="4870056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21623" y="48730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68376" y="4651915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50541" y="398255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236353" y="398553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92283" y="3794291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65031" y="5536823"/>
            <a:ext cx="722651" cy="722651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928753" y="3809232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4" animBg="1"/>
      <p:bldP spid="37" grpId="5" animBg="1"/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785600" cy="4729164"/>
          </a:xfrm>
        </p:spPr>
        <p:txBody>
          <a:bodyPr/>
          <a:lstStyle/>
          <a:p>
            <a:r>
              <a:rPr lang="en-US" dirty="0"/>
              <a:t>Propositional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CC00CC"/>
                </a:solidFill>
              </a:rPr>
              <a:t>P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 (Q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R)</a:t>
            </a:r>
            <a:r>
              <a:rPr lang="en-US" dirty="0"/>
              <a:t>;        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>
                <a:solidFill>
                  <a:srgbClr val="CC00CC"/>
                </a:solidFill>
              </a:rPr>
              <a:t> (Raining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>
                <a:solidFill>
                  <a:srgbClr val="CC00CC"/>
                </a:solidFill>
              </a:rPr>
              <a:t> Sunny)</a:t>
            </a:r>
          </a:p>
          <a:p>
            <a:pPr lvl="1"/>
            <a:r>
              <a:rPr lang="en-US" dirty="0"/>
              <a:t>Possible world: </a:t>
            </a: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true,</a:t>
            </a:r>
            <a:r>
              <a:rPr lang="en-US" dirty="0" err="1">
                <a:solidFill>
                  <a:srgbClr val="CC00CC"/>
                </a:solidFill>
              </a:rPr>
              <a:t>Q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true,</a:t>
            </a:r>
            <a:r>
              <a:rPr lang="en-US" dirty="0" err="1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false,</a:t>
            </a:r>
            <a:r>
              <a:rPr lang="en-US" dirty="0" err="1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=true} </a:t>
            </a:r>
            <a:r>
              <a:rPr lang="en-US" dirty="0"/>
              <a:t>or </a:t>
            </a:r>
            <a:r>
              <a:rPr lang="en-US" dirty="0">
                <a:solidFill>
                  <a:srgbClr val="0000FF"/>
                </a:solidFill>
              </a:rPr>
              <a:t>1101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is true in a world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true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true (etc.)</a:t>
            </a:r>
          </a:p>
          <a:p>
            <a:r>
              <a:rPr lang="en-US" dirty="0">
                <a:solidFill>
                  <a:srgbClr val="000090"/>
                </a:solidFill>
              </a:rPr>
              <a:t>First-order logic</a:t>
            </a:r>
          </a:p>
          <a:p>
            <a:pPr lvl="1"/>
            <a:r>
              <a:rPr lang="en-US" dirty="0"/>
              <a:t>Syntax: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x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y P(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x,y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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Q(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Joe,f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(x))</a:t>
            </a:r>
            <a:r>
              <a:rPr lang="en-US" dirty="0">
                <a:solidFill>
                  <a:srgbClr val="CC00CC"/>
                </a:solidFill>
              </a:rPr>
              <a:t>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>
                <a:solidFill>
                  <a:srgbClr val="CC00CC"/>
                </a:solidFill>
              </a:rPr>
              <a:t> f(x)=f(y)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Possible world: Objects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CC00CC"/>
                </a:solidFill>
              </a:rPr>
              <a:t>Q</a:t>
            </a:r>
            <a:r>
              <a:rPr lang="en-US" dirty="0">
                <a:solidFill>
                  <a:srgbClr val="000000"/>
                </a:solidFill>
              </a:rPr>
              <a:t> holds for &lt;</a:t>
            </a:r>
            <a:r>
              <a:rPr lang="en-US" dirty="0">
                <a:solidFill>
                  <a:srgbClr val="0000FF"/>
                </a:solidFill>
              </a:rPr>
              <a:t> 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&gt;; </a:t>
            </a:r>
            <a:r>
              <a:rPr lang="en-US" dirty="0">
                <a:solidFill>
                  <a:srgbClr val="CC00CC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)=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n-US" dirty="0">
                <a:solidFill>
                  <a:srgbClr val="CC00CC"/>
                </a:solidFill>
              </a:rPr>
              <a:t> Joe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o</a:t>
            </a:r>
            <a:r>
              <a:rPr lang="en-US" baseline="-25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Semantics: </a:t>
            </a:r>
            <a:r>
              <a:rPr lang="en-US" dirty="0">
                <a:sym typeface="Symbol"/>
              </a:rPr>
              <a:t>() is true in a world if =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baseline="-25000" dirty="0">
                <a:solidFill>
                  <a:srgbClr val="0000FF"/>
                </a:solidFill>
              </a:rPr>
              <a:t> </a:t>
            </a:r>
            <a:r>
              <a:rPr lang="en-US" dirty="0">
                <a:sym typeface="Symbol"/>
              </a:rPr>
              <a:t>and  holds for 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lang="en-US" baseline="-25000" dirty="0" err="1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; etc.</a:t>
            </a:r>
          </a:p>
        </p:txBody>
      </p:sp>
    </p:spTree>
    <p:extLst>
      <p:ext uri="{BB962C8B-B14F-4D97-AF65-F5344CB8AC3E}">
        <p14:creationId xmlns:p14="http://schemas.microsoft.com/office/powerpoint/2010/main" val="26565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entailment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7710"/>
            <a:ext cx="11379200" cy="4729164"/>
          </a:xfrm>
        </p:spPr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Entailment</a:t>
            </a:r>
            <a:r>
              <a:rPr lang="en-US" dirty="0"/>
              <a:t>: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</a:t>
            </a:r>
            <a:r>
              <a:rPr lang="en-US" dirty="0"/>
              <a:t> (“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entails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 or “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follows from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000090"/>
                </a:solidFill>
                <a:sym typeface="Symbol"/>
              </a:rPr>
              <a:t>”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in every world where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is true,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also true</a:t>
            </a:r>
          </a:p>
          <a:p>
            <a:pPr lvl="1"/>
            <a:r>
              <a:rPr lang="en-US" dirty="0"/>
              <a:t>I.e., the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-worlds are a subset of the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-worlds [</a:t>
            </a:r>
            <a:r>
              <a:rPr lang="en-US" b="1" i="1" dirty="0">
                <a:solidFill>
                  <a:srgbClr val="FF0000"/>
                </a:solidFill>
              </a:rPr>
              <a:t>models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</a:t>
            </a: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models</a:t>
            </a:r>
            <a:r>
              <a:rPr lang="en-US" dirty="0"/>
              <a:t>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)]</a:t>
            </a:r>
          </a:p>
          <a:p>
            <a:r>
              <a:rPr lang="en-US" dirty="0"/>
              <a:t>In the example,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pc="-360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dirty="0">
                <a:solidFill>
                  <a:srgbClr val="CC00CC"/>
                </a:solidFill>
                <a:sym typeface="Symbol"/>
              </a:rPr>
              <a:t>= 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 </a:t>
            </a:r>
          </a:p>
          <a:p>
            <a:r>
              <a:rPr lang="en-US" dirty="0"/>
              <a:t>(Say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2</a:t>
            </a:r>
            <a:r>
              <a:rPr lang="en-US" dirty="0"/>
              <a:t> 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R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S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>
                <a:solidFill>
                  <a:srgbClr val="CC00CC"/>
                </a:solidFill>
              </a:rPr>
              <a:t> W</a:t>
            </a:r>
            <a:r>
              <a:rPr lang="en-US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/>
              <a:t>  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Q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32896" y="4597542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761" y="5341055"/>
            <a:ext cx="595703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3200" baseline="-25000" dirty="0">
                <a:solidFill>
                  <a:srgbClr val="CC00CC"/>
                </a:solidFill>
                <a:sym typeface="Symbol"/>
              </a:rPr>
              <a:t>2</a:t>
            </a:r>
            <a:endParaRPr lang="en-US" sz="3200" baseline="-25000" dirty="0">
              <a:solidFill>
                <a:srgbClr val="CC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93615" y="3678034"/>
            <a:ext cx="6262976" cy="251770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336" y="5451777"/>
            <a:ext cx="676031" cy="6309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504" y="4662775"/>
            <a:ext cx="676031" cy="63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862" y="4289742"/>
            <a:ext cx="676031" cy="630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423" y="4682966"/>
            <a:ext cx="676031" cy="630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040" y="3762606"/>
            <a:ext cx="676031" cy="6309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845" y="3805541"/>
            <a:ext cx="676031" cy="630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693" y="4877449"/>
            <a:ext cx="676031" cy="6309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752" y="4875746"/>
            <a:ext cx="676031" cy="6309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8487" y="3999172"/>
            <a:ext cx="676031" cy="6309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001" y="4501861"/>
            <a:ext cx="676031" cy="6309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5807" y="5442411"/>
            <a:ext cx="676031" cy="6309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684" y="3821474"/>
            <a:ext cx="676031" cy="63096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445301" y="4619435"/>
            <a:ext cx="722651" cy="72265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025058" y="4672833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819929" y="542288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78093" y="4275398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9553" y="37554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6407" y="5384423"/>
            <a:ext cx="722651" cy="722651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444659" y="54318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372941" y="4478597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9300165" y="4870056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421623" y="4873044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468376" y="4651915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950541" y="3982550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92283" y="3794291"/>
            <a:ext cx="668589" cy="668589"/>
          </a:xfrm>
          <a:prstGeom prst="ellipse">
            <a:avLst/>
          </a:prstGeom>
          <a:solidFill>
            <a:schemeClr val="tx1">
              <a:alpha val="54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0808005" y="3735213"/>
            <a:ext cx="896422" cy="836991"/>
          </a:xfrm>
          <a:custGeom>
            <a:avLst/>
            <a:gdLst>
              <a:gd name="connsiteX0" fmla="*/ 771407 w 896422"/>
              <a:gd name="connsiteY0" fmla="*/ 119611 h 836991"/>
              <a:gd name="connsiteX1" fmla="*/ 502466 w 896422"/>
              <a:gd name="connsiteY1" fmla="*/ 81 h 836991"/>
              <a:gd name="connsiteX2" fmla="*/ 128936 w 896422"/>
              <a:gd name="connsiteY2" fmla="*/ 104669 h 836991"/>
              <a:gd name="connsiteX3" fmla="*/ 24348 w 896422"/>
              <a:gd name="connsiteY3" fmla="*/ 313846 h 836991"/>
              <a:gd name="connsiteX4" fmla="*/ 9407 w 896422"/>
              <a:gd name="connsiteY4" fmla="*/ 567846 h 836991"/>
              <a:gd name="connsiteX5" fmla="*/ 143877 w 896422"/>
              <a:gd name="connsiteY5" fmla="*/ 747140 h 836991"/>
              <a:gd name="connsiteX6" fmla="*/ 442701 w 896422"/>
              <a:gd name="connsiteY6" fmla="*/ 836787 h 836991"/>
              <a:gd name="connsiteX7" fmla="*/ 726583 w 896422"/>
              <a:gd name="connsiteY7" fmla="*/ 762081 h 836991"/>
              <a:gd name="connsiteX8" fmla="*/ 861054 w 896422"/>
              <a:gd name="connsiteY8" fmla="*/ 493140 h 836991"/>
              <a:gd name="connsiteX9" fmla="*/ 890936 w 896422"/>
              <a:gd name="connsiteY9" fmla="*/ 298905 h 836991"/>
              <a:gd name="connsiteX10" fmla="*/ 771407 w 896422"/>
              <a:gd name="connsiteY10" fmla="*/ 119611 h 83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6422" h="836991">
                <a:moveTo>
                  <a:pt x="771407" y="119611"/>
                </a:moveTo>
                <a:cubicBezTo>
                  <a:pt x="706662" y="69807"/>
                  <a:pt x="609544" y="2571"/>
                  <a:pt x="502466" y="81"/>
                </a:cubicBezTo>
                <a:cubicBezTo>
                  <a:pt x="395387" y="-2409"/>
                  <a:pt x="208622" y="52375"/>
                  <a:pt x="128936" y="104669"/>
                </a:cubicBezTo>
                <a:cubicBezTo>
                  <a:pt x="49250" y="156963"/>
                  <a:pt x="44269" y="236650"/>
                  <a:pt x="24348" y="313846"/>
                </a:cubicBezTo>
                <a:cubicBezTo>
                  <a:pt x="4427" y="391042"/>
                  <a:pt x="-10514" y="495630"/>
                  <a:pt x="9407" y="567846"/>
                </a:cubicBezTo>
                <a:cubicBezTo>
                  <a:pt x="29328" y="640062"/>
                  <a:pt x="71661" y="702317"/>
                  <a:pt x="143877" y="747140"/>
                </a:cubicBezTo>
                <a:cubicBezTo>
                  <a:pt x="216093" y="791963"/>
                  <a:pt x="345583" y="834297"/>
                  <a:pt x="442701" y="836787"/>
                </a:cubicBezTo>
                <a:cubicBezTo>
                  <a:pt x="539819" y="839277"/>
                  <a:pt x="656857" y="819356"/>
                  <a:pt x="726583" y="762081"/>
                </a:cubicBezTo>
                <a:cubicBezTo>
                  <a:pt x="796309" y="704806"/>
                  <a:pt x="833662" y="570336"/>
                  <a:pt x="861054" y="493140"/>
                </a:cubicBezTo>
                <a:cubicBezTo>
                  <a:pt x="888446" y="415944"/>
                  <a:pt x="905877" y="363650"/>
                  <a:pt x="890936" y="298905"/>
                </a:cubicBezTo>
                <a:cubicBezTo>
                  <a:pt x="875995" y="234160"/>
                  <a:pt x="836152" y="169415"/>
                  <a:pt x="771407" y="119611"/>
                </a:cubicBezTo>
                <a:close/>
              </a:path>
            </a:pathLst>
          </a:cu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7362421" y="3630706"/>
            <a:ext cx="4502398" cy="2547948"/>
          </a:xfrm>
          <a:custGeom>
            <a:avLst/>
            <a:gdLst>
              <a:gd name="connsiteX0" fmla="*/ 4351461 w 4502398"/>
              <a:gd name="connsiteY0" fmla="*/ 194235 h 2547948"/>
              <a:gd name="connsiteX1" fmla="*/ 4112403 w 4502398"/>
              <a:gd name="connsiteY1" fmla="*/ 44823 h 2547948"/>
              <a:gd name="connsiteX2" fmla="*/ 3753814 w 4502398"/>
              <a:gd name="connsiteY2" fmla="*/ 0 h 2547948"/>
              <a:gd name="connsiteX3" fmla="*/ 2946991 w 4502398"/>
              <a:gd name="connsiteY3" fmla="*/ 14941 h 2547948"/>
              <a:gd name="connsiteX4" fmla="*/ 2020638 w 4502398"/>
              <a:gd name="connsiteY4" fmla="*/ 14941 h 2547948"/>
              <a:gd name="connsiteX5" fmla="*/ 1243697 w 4502398"/>
              <a:gd name="connsiteY5" fmla="*/ 44823 h 2547948"/>
              <a:gd name="connsiteX6" fmla="*/ 362167 w 4502398"/>
              <a:gd name="connsiteY6" fmla="*/ 74706 h 2547948"/>
              <a:gd name="connsiteX7" fmla="*/ 123108 w 4502398"/>
              <a:gd name="connsiteY7" fmla="*/ 209176 h 2547948"/>
              <a:gd name="connsiteX8" fmla="*/ 48403 w 4502398"/>
              <a:gd name="connsiteY8" fmla="*/ 627529 h 2547948"/>
              <a:gd name="connsiteX9" fmla="*/ 197814 w 4502398"/>
              <a:gd name="connsiteY9" fmla="*/ 911412 h 2547948"/>
              <a:gd name="connsiteX10" fmla="*/ 123108 w 4502398"/>
              <a:gd name="connsiteY10" fmla="*/ 1135529 h 2547948"/>
              <a:gd name="connsiteX11" fmla="*/ 3579 w 4502398"/>
              <a:gd name="connsiteY11" fmla="*/ 1524000 h 2547948"/>
              <a:gd name="connsiteX12" fmla="*/ 272520 w 4502398"/>
              <a:gd name="connsiteY12" fmla="*/ 1852706 h 2547948"/>
              <a:gd name="connsiteX13" fmla="*/ 1139108 w 4502398"/>
              <a:gd name="connsiteY13" fmla="*/ 2091765 h 2547948"/>
              <a:gd name="connsiteX14" fmla="*/ 2558520 w 4502398"/>
              <a:gd name="connsiteY14" fmla="*/ 2360706 h 2547948"/>
              <a:gd name="connsiteX15" fmla="*/ 3230873 w 4502398"/>
              <a:gd name="connsiteY15" fmla="*/ 2465294 h 2547948"/>
              <a:gd name="connsiteX16" fmla="*/ 3559579 w 4502398"/>
              <a:gd name="connsiteY16" fmla="*/ 2525059 h 2547948"/>
              <a:gd name="connsiteX17" fmla="*/ 4142285 w 4502398"/>
              <a:gd name="connsiteY17" fmla="*/ 2061882 h 2547948"/>
              <a:gd name="connsiteX18" fmla="*/ 4411226 w 4502398"/>
              <a:gd name="connsiteY18" fmla="*/ 1240118 h 2547948"/>
              <a:gd name="connsiteX19" fmla="*/ 4500873 w 4502398"/>
              <a:gd name="connsiteY19" fmla="*/ 552823 h 2547948"/>
              <a:gd name="connsiteX20" fmla="*/ 4351461 w 4502398"/>
              <a:gd name="connsiteY20" fmla="*/ 194235 h 254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02398" h="2547948">
                <a:moveTo>
                  <a:pt x="4351461" y="194235"/>
                </a:moveTo>
                <a:cubicBezTo>
                  <a:pt x="4286716" y="109568"/>
                  <a:pt x="4212011" y="77195"/>
                  <a:pt x="4112403" y="44823"/>
                </a:cubicBezTo>
                <a:cubicBezTo>
                  <a:pt x="4012795" y="12450"/>
                  <a:pt x="3753814" y="0"/>
                  <a:pt x="3753814" y="0"/>
                </a:cubicBezTo>
                <a:lnTo>
                  <a:pt x="2946991" y="14941"/>
                </a:lnTo>
                <a:lnTo>
                  <a:pt x="2020638" y="14941"/>
                </a:lnTo>
                <a:cubicBezTo>
                  <a:pt x="1736756" y="19921"/>
                  <a:pt x="1243697" y="44823"/>
                  <a:pt x="1243697" y="44823"/>
                </a:cubicBezTo>
                <a:cubicBezTo>
                  <a:pt x="967285" y="54784"/>
                  <a:pt x="548932" y="47314"/>
                  <a:pt x="362167" y="74706"/>
                </a:cubicBezTo>
                <a:cubicBezTo>
                  <a:pt x="175402" y="102098"/>
                  <a:pt x="175402" y="117039"/>
                  <a:pt x="123108" y="209176"/>
                </a:cubicBezTo>
                <a:cubicBezTo>
                  <a:pt x="70814" y="301313"/>
                  <a:pt x="35952" y="510490"/>
                  <a:pt x="48403" y="627529"/>
                </a:cubicBezTo>
                <a:cubicBezTo>
                  <a:pt x="60854" y="744568"/>
                  <a:pt x="185363" y="826745"/>
                  <a:pt x="197814" y="911412"/>
                </a:cubicBezTo>
                <a:cubicBezTo>
                  <a:pt x="210265" y="996079"/>
                  <a:pt x="155480" y="1033431"/>
                  <a:pt x="123108" y="1135529"/>
                </a:cubicBezTo>
                <a:cubicBezTo>
                  <a:pt x="90736" y="1237627"/>
                  <a:pt x="-21323" y="1404471"/>
                  <a:pt x="3579" y="1524000"/>
                </a:cubicBezTo>
                <a:cubicBezTo>
                  <a:pt x="28481" y="1643530"/>
                  <a:pt x="83265" y="1758079"/>
                  <a:pt x="272520" y="1852706"/>
                </a:cubicBezTo>
                <a:cubicBezTo>
                  <a:pt x="461775" y="1947333"/>
                  <a:pt x="758108" y="2007098"/>
                  <a:pt x="1139108" y="2091765"/>
                </a:cubicBezTo>
                <a:cubicBezTo>
                  <a:pt x="1520108" y="2176432"/>
                  <a:pt x="2209893" y="2298451"/>
                  <a:pt x="2558520" y="2360706"/>
                </a:cubicBezTo>
                <a:cubicBezTo>
                  <a:pt x="2907147" y="2422961"/>
                  <a:pt x="3064030" y="2437902"/>
                  <a:pt x="3230873" y="2465294"/>
                </a:cubicBezTo>
                <a:cubicBezTo>
                  <a:pt x="3397716" y="2492686"/>
                  <a:pt x="3407677" y="2592294"/>
                  <a:pt x="3559579" y="2525059"/>
                </a:cubicBezTo>
                <a:cubicBezTo>
                  <a:pt x="3711481" y="2457824"/>
                  <a:pt x="4000344" y="2276039"/>
                  <a:pt x="4142285" y="2061882"/>
                </a:cubicBezTo>
                <a:cubicBezTo>
                  <a:pt x="4284226" y="1847725"/>
                  <a:pt x="4351461" y="1491628"/>
                  <a:pt x="4411226" y="1240118"/>
                </a:cubicBezTo>
                <a:cubicBezTo>
                  <a:pt x="4470991" y="988608"/>
                  <a:pt x="4510834" y="727137"/>
                  <a:pt x="4500873" y="552823"/>
                </a:cubicBezTo>
                <a:cubicBezTo>
                  <a:pt x="4490912" y="378509"/>
                  <a:pt x="4416206" y="278902"/>
                  <a:pt x="4351461" y="194235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29" grpId="3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6" grpId="0" animBg="1"/>
      <p:bldP spid="36" grpId="1" animBg="1"/>
      <p:bldP spid="36" grpId="2" animBg="1"/>
      <p:bldP spid="36" grpId="3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Inference: proofs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2"/>
            <a:ext cx="12192000" cy="4729164"/>
          </a:xfrm>
        </p:spPr>
        <p:txBody>
          <a:bodyPr/>
          <a:lstStyle/>
          <a:p>
            <a:r>
              <a:rPr lang="en-US" dirty="0"/>
              <a:t>A proof is a </a:t>
            </a:r>
            <a:r>
              <a:rPr lang="en-US" b="1" i="1" dirty="0">
                <a:solidFill>
                  <a:srgbClr val="0000FF"/>
                </a:solidFill>
              </a:rPr>
              <a:t>demonstration</a:t>
            </a:r>
            <a:r>
              <a:rPr lang="en-US" dirty="0"/>
              <a:t> of entailment between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r>
              <a:rPr lang="en-US" dirty="0"/>
              <a:t>Method 1: </a:t>
            </a:r>
            <a:r>
              <a:rPr lang="en-US" b="1" i="1" dirty="0">
                <a:solidFill>
                  <a:srgbClr val="FF0000"/>
                </a:solidFill>
              </a:rPr>
              <a:t>model-checking</a:t>
            </a:r>
          </a:p>
          <a:p>
            <a:pPr lvl="1"/>
            <a:r>
              <a:rPr lang="en-US" dirty="0"/>
              <a:t>For every possible world, 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>
                <a:sym typeface="Symbol"/>
              </a:rPr>
              <a:t>is true m</a:t>
            </a:r>
            <a:r>
              <a:rPr lang="en-US" dirty="0"/>
              <a:t>ake sure that </a:t>
            </a:r>
            <a:r>
              <a:rPr lang="en-US" dirty="0">
                <a:sym typeface="Symbol"/>
              </a:rPr>
              <a:t>is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>
                <a:sym typeface="Symbol"/>
              </a:rPr>
              <a:t> true too</a:t>
            </a:r>
          </a:p>
          <a:p>
            <a:pPr lvl="1"/>
            <a:r>
              <a:rPr lang="en-US" dirty="0">
                <a:sym typeface="Symbol"/>
              </a:rPr>
              <a:t>OK for propositional logic (finitely many worlds); not easy for first-order logic</a:t>
            </a:r>
          </a:p>
          <a:p>
            <a:r>
              <a:rPr lang="en-US" dirty="0">
                <a:sym typeface="Symbol"/>
              </a:rPr>
              <a:t>Method 2: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theorem-proving</a:t>
            </a:r>
          </a:p>
          <a:p>
            <a:pPr lvl="1"/>
            <a:r>
              <a:rPr lang="en-US" dirty="0">
                <a:sym typeface="Symbol"/>
              </a:rPr>
              <a:t>Search for a sequence of proof steps (applications of </a:t>
            </a:r>
            <a:r>
              <a:rPr lang="en-US" b="1" i="1" dirty="0">
                <a:solidFill>
                  <a:srgbClr val="FF0000"/>
                </a:solidFill>
                <a:sym typeface="Symbol"/>
              </a:rPr>
              <a:t>inference rules</a:t>
            </a:r>
            <a:r>
              <a:rPr lang="en-US" dirty="0">
                <a:sym typeface="Symbol"/>
              </a:rPr>
              <a:t>) leading from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to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E.g., from </a:t>
            </a:r>
            <a:r>
              <a:rPr lang="en-US" dirty="0">
                <a:solidFill>
                  <a:srgbClr val="CC00CC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</a:rPr>
              <a:t>(P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>
                <a:solidFill>
                  <a:srgbClr val="CC00CC"/>
                </a:solidFill>
              </a:rPr>
              <a:t> Q)</a:t>
            </a:r>
            <a:r>
              <a:rPr lang="en-US" dirty="0"/>
              <a:t>, infer </a:t>
            </a:r>
            <a:r>
              <a:rPr lang="en-US" dirty="0">
                <a:solidFill>
                  <a:srgbClr val="CC00CC"/>
                </a:solidFill>
              </a:rPr>
              <a:t>Q</a:t>
            </a:r>
            <a:r>
              <a:rPr lang="en-US" dirty="0"/>
              <a:t> by </a:t>
            </a:r>
            <a:r>
              <a:rPr lang="en-US" b="1" i="1" dirty="0">
                <a:solidFill>
                  <a:srgbClr val="FF0000"/>
                </a:solidFill>
              </a:rPr>
              <a:t>Modus Ponens</a:t>
            </a:r>
          </a:p>
          <a:p>
            <a:r>
              <a:rPr lang="en-US" b="1" i="1" dirty="0">
                <a:solidFill>
                  <a:srgbClr val="FF0000"/>
                </a:solidFill>
                <a:sym typeface="Symbol"/>
              </a:rPr>
              <a:t>Sound</a:t>
            </a:r>
            <a:r>
              <a:rPr lang="en-US" dirty="0">
                <a:sym typeface="Symbol"/>
              </a:rPr>
              <a:t> algorithm: everything it claims to prove is in fact entailed</a:t>
            </a:r>
          </a:p>
          <a:p>
            <a:r>
              <a:rPr lang="en-US" b="1" i="1" dirty="0">
                <a:solidFill>
                  <a:srgbClr val="FF0000"/>
                </a:solidFill>
                <a:sym typeface="Symbol"/>
              </a:rPr>
              <a:t>Complete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algorithm: every that is entailed can be proved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endParaRPr lang="en-US" dirty="0">
              <a:sym typeface="Symbol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9" y="1397002"/>
            <a:ext cx="11558337" cy="4729164"/>
          </a:xfrm>
        </p:spPr>
        <p:txBody>
          <a:bodyPr/>
          <a:lstStyle/>
          <a:p>
            <a:r>
              <a:rPr lang="en-US" sz="2800" dirty="0"/>
              <a:t>What’s the connection between complete inference algorithms and complete search algorithms?</a:t>
            </a:r>
          </a:p>
          <a:p>
            <a:r>
              <a:rPr lang="en-US" sz="2800" dirty="0"/>
              <a:t>Answer 1: they both have the words “complete…algorithm”</a:t>
            </a:r>
          </a:p>
          <a:p>
            <a:r>
              <a:rPr lang="en-US" sz="2800" dirty="0"/>
              <a:t>Answer 2: they both solve any solvable problem</a:t>
            </a:r>
          </a:p>
          <a:p>
            <a:r>
              <a:rPr lang="en-US" sz="2800" dirty="0"/>
              <a:t>Answer 3: Formulate inference as a search problem</a:t>
            </a:r>
          </a:p>
          <a:p>
            <a:pPr lvl="1"/>
            <a:r>
              <a:rPr lang="en-US" sz="2400" dirty="0"/>
              <a:t>Initial state: KB contains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</a:t>
            </a:r>
          </a:p>
          <a:p>
            <a:pPr lvl="1"/>
            <a:r>
              <a:rPr lang="en-US" sz="2400" dirty="0"/>
              <a:t>Actions: apply any inference rule that matches KB, add conclusion</a:t>
            </a:r>
          </a:p>
          <a:p>
            <a:pPr lvl="1"/>
            <a:r>
              <a:rPr lang="en-US" sz="2400" dirty="0"/>
              <a:t>Goal test: KB contains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</a:t>
            </a:r>
            <a:endParaRPr lang="en-US" sz="2400" dirty="0">
              <a:sym typeface="Symbol"/>
            </a:endParaRPr>
          </a:p>
          <a:p>
            <a:pPr marL="0" indent="0">
              <a:buNone/>
            </a:pPr>
            <a:r>
              <a:rPr lang="en-US" sz="2800" dirty="0">
                <a:sym typeface="Symbol"/>
              </a:rPr>
              <a:t>Hence any complete search algorithm (BFS, IDS, …) yields a complete inference algorithm…</a:t>
            </a:r>
          </a:p>
          <a:p>
            <a:pPr marL="0" indent="0">
              <a:buNone/>
            </a:pPr>
            <a:r>
              <a:rPr lang="en-US" sz="2800" dirty="0">
                <a:sym typeface="Symbol"/>
              </a:rPr>
              <a:t>provided the inference rules themselves are strong enough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657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Propositional logic syntax: The gruesome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Given: a set of proposition symbols {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/>
              <a:t>,</a:t>
            </a:r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dirty="0"/>
              <a:t>,…,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X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/>
              <a:t>} </a:t>
            </a:r>
          </a:p>
          <a:p>
            <a:pPr lvl="1"/>
            <a:r>
              <a:rPr lang="en-US" dirty="0"/>
              <a:t>(we often add </a:t>
            </a:r>
            <a:r>
              <a:rPr lang="en-US" dirty="0">
                <a:solidFill>
                  <a:srgbClr val="CC00CC"/>
                </a:solidFill>
              </a:rPr>
              <a:t>True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</a:rPr>
              <a:t>False</a:t>
            </a:r>
            <a:r>
              <a:rPr lang="en-US" dirty="0"/>
              <a:t> for convenience)</a:t>
            </a:r>
          </a:p>
          <a:p>
            <a:r>
              <a:rPr lang="en-US" dirty="0">
                <a:solidFill>
                  <a:srgbClr val="CC00CC"/>
                </a:solidFill>
              </a:rPr>
              <a:t>X</a:t>
            </a:r>
            <a:r>
              <a:rPr lang="en-US" baseline="-25000" dirty="0">
                <a:solidFill>
                  <a:srgbClr val="CC00CC"/>
                </a:solidFill>
              </a:rPr>
              <a:t>i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 </a:t>
            </a:r>
            <a:r>
              <a:rPr lang="en-US" dirty="0"/>
              <a:t>is a sentence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 </a:t>
            </a:r>
            <a:r>
              <a:rPr lang="en-US" dirty="0"/>
              <a:t>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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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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and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are sentences then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</a:t>
            </a:r>
            <a:r>
              <a:rPr lang="en-US" dirty="0"/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</a:t>
            </a:r>
            <a:r>
              <a:rPr lang="en-US" dirty="0"/>
              <a:t> is a sentence</a:t>
            </a:r>
          </a:p>
          <a:p>
            <a:r>
              <a:rPr lang="en-US" dirty="0"/>
              <a:t>And p.s. there are no other sentences!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 - print</Template>
  <TotalTime>45666</TotalTime>
  <Words>3010</Words>
  <Application>Microsoft Macintosh PowerPoint</Application>
  <PresentationFormat>Widescreen</PresentationFormat>
  <Paragraphs>365</Paragraphs>
  <Slides>36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Apple Chancery</vt:lpstr>
      <vt:lpstr>Arial</vt:lpstr>
      <vt:lpstr>Calibri</vt:lpstr>
      <vt:lpstr>Times New Roman</vt:lpstr>
      <vt:lpstr>Wingdings</vt:lpstr>
      <vt:lpstr>dan-berkeley-nlp-v1</vt:lpstr>
      <vt:lpstr>CS 188: Artificial Intelligence </vt:lpstr>
      <vt:lpstr>PowerPoint Presentation</vt:lpstr>
      <vt:lpstr>Knowledge</vt:lpstr>
      <vt:lpstr>Logic</vt:lpstr>
      <vt:lpstr>Examples</vt:lpstr>
      <vt:lpstr>Inference: entailment</vt:lpstr>
      <vt:lpstr>Inference: proofs</vt:lpstr>
      <vt:lpstr>Quiz</vt:lpstr>
      <vt:lpstr>Propositional logic syntax: The gruesome details</vt:lpstr>
      <vt:lpstr>Propositional logic semantics: The unvarnished truth</vt:lpstr>
      <vt:lpstr>PacMan facts</vt:lpstr>
      <vt:lpstr>Simple theorem proving: Forward chaining</vt:lpstr>
      <vt:lpstr>Forward chaining algorithm</vt:lpstr>
      <vt:lpstr>Forward chaining example: Proving Q</vt:lpstr>
      <vt:lpstr>Properties of forward chaining</vt:lpstr>
      <vt:lpstr>Simple model checking</vt:lpstr>
      <vt:lpstr>Simple model checking, contd.</vt:lpstr>
      <vt:lpstr>Satisfiability and entailment</vt:lpstr>
      <vt:lpstr>Conjunctive normal form (CNF)</vt:lpstr>
      <vt:lpstr>Efficient SAT solvers</vt:lpstr>
      <vt:lpstr>DPLL algorithm</vt:lpstr>
      <vt:lpstr>Efficiency</vt:lpstr>
      <vt:lpstr>SAT solvers in practice</vt:lpstr>
      <vt:lpstr>A knowledge-based agent</vt:lpstr>
      <vt:lpstr>Example: Partially observable Pacman</vt:lpstr>
      <vt:lpstr>Pacman variables</vt:lpstr>
      <vt:lpstr>Sensor model</vt:lpstr>
      <vt:lpstr>Quiz</vt:lpstr>
      <vt:lpstr>Transition model</vt:lpstr>
      <vt:lpstr>Initial state</vt:lpstr>
      <vt:lpstr>State estimation</vt:lpstr>
      <vt:lpstr>Planning as satisfiability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Stuart RUSSELL</cp:lastModifiedBy>
  <cp:revision>2298</cp:revision>
  <cp:lastPrinted>2014-01-30T19:57:00Z</cp:lastPrinted>
  <dcterms:created xsi:type="dcterms:W3CDTF">2004-08-27T04:16:05Z</dcterms:created>
  <dcterms:modified xsi:type="dcterms:W3CDTF">2019-03-04T06:01:33Z</dcterms:modified>
</cp:coreProperties>
</file>