
<file path=[Content_Types].xml><?xml version="1.0" encoding="utf-8"?>
<Types xmlns="http://schemas.openxmlformats.org/package/2006/content-types">
  <Default Extension="emf" ContentType="image/x-emf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9"/>
  </p:notesMasterIdLst>
  <p:handoutMasterIdLst>
    <p:handoutMasterId r:id="rId20"/>
  </p:handoutMasterIdLst>
  <p:sldIdLst>
    <p:sldId id="647" r:id="rId2"/>
    <p:sldId id="585" r:id="rId3"/>
    <p:sldId id="632" r:id="rId4"/>
    <p:sldId id="634" r:id="rId5"/>
    <p:sldId id="633" r:id="rId6"/>
    <p:sldId id="639" r:id="rId7"/>
    <p:sldId id="640" r:id="rId8"/>
    <p:sldId id="635" r:id="rId9"/>
    <p:sldId id="636" r:id="rId10"/>
    <p:sldId id="638" r:id="rId11"/>
    <p:sldId id="641" r:id="rId12"/>
    <p:sldId id="642" r:id="rId13"/>
    <p:sldId id="643" r:id="rId14"/>
    <p:sldId id="644" r:id="rId15"/>
    <p:sldId id="645" r:id="rId16"/>
    <p:sldId id="648" r:id="rId17"/>
    <p:sldId id="646" r:id="rId18"/>
  </p:sldIdLst>
  <p:sldSz cx="12192000" cy="6858000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00CC"/>
    <a:srgbClr val="BFEFBF"/>
    <a:srgbClr val="CC6600"/>
    <a:srgbClr val="996600"/>
    <a:srgbClr val="663300"/>
    <a:srgbClr val="2D2D8A"/>
    <a:srgbClr val="CC9900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50000" autoAdjust="0"/>
  </p:normalViewPr>
  <p:slideViewPr>
    <p:cSldViewPr snapToGrid="0">
      <p:cViewPr varScale="1">
        <p:scale>
          <a:sx n="109" d="100"/>
          <a:sy n="109" d="100"/>
        </p:scale>
        <p:origin x="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0C6108-B344-48B3-B893-0983A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DD6487-14A9-49B8-972D-88A1CC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5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676"/>
            <a:ext cx="5943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and semantics: Complex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7480968" cy="4729164"/>
          </a:xfrm>
        </p:spPr>
        <p:txBody>
          <a:bodyPr/>
          <a:lstStyle/>
          <a:p>
            <a:r>
              <a:rPr lang="en-US" dirty="0"/>
              <a:t>Sentences with logical connectives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</a:t>
            </a:r>
            <a:r>
              <a:rPr lang="en-US" dirty="0">
                <a:sym typeface="Symbol"/>
              </a:rPr>
              <a:t>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Sentences with universal or existential quantifiers, e.g.,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x Knows(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x,BFF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(x))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True in world w </a:t>
            </a:r>
            <a:r>
              <a:rPr lang="en-US" dirty="0" err="1">
                <a:solidFill>
                  <a:srgbClr val="000000"/>
                </a:solidFill>
                <a:sym typeface="Symbol"/>
              </a:rPr>
              <a:t>iff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true in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all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extensions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of w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refers to an object in w</a:t>
            </a:r>
          </a:p>
          <a:p>
            <a:pPr lvl="3"/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/>
              </a:rPr>
              <a:t>: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ea"/>
                <a:cs typeface="+mn-cs"/>
                <a:sym typeface="Symbol"/>
              </a:rPr>
              <a:t>T</a:t>
            </a:r>
          </a:p>
          <a:p>
            <a:pPr lvl="3"/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2</a:t>
            </a:r>
            <a:r>
              <a:rPr lang="en-US" dirty="0">
                <a:solidFill>
                  <a:srgbClr val="000000"/>
                </a:solidFill>
                <a:sym typeface="Symbol"/>
              </a:rPr>
              <a:t>: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T</a:t>
            </a:r>
            <a:endParaRPr lang="en-US" dirty="0">
              <a:solidFill>
                <a:srgbClr val="000000"/>
              </a:solidFill>
              <a:sym typeface="Symbol"/>
            </a:endParaRPr>
          </a:p>
          <a:p>
            <a:pPr lvl="3"/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3</a:t>
            </a:r>
            <a:r>
              <a:rPr lang="en-US" dirty="0">
                <a:solidFill>
                  <a:srgbClr val="000000"/>
                </a:solidFill>
                <a:sym typeface="Symbol"/>
              </a:rPr>
              <a:t>: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F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2937" y="1403693"/>
            <a:ext cx="322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A     B     </a:t>
            </a:r>
            <a:r>
              <a:rPr lang="en-US" sz="2400" dirty="0" err="1">
                <a:solidFill>
                  <a:srgbClr val="CC00CC"/>
                </a:solidFill>
              </a:rPr>
              <a:t>EvilKingJohn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49359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44516" y="3288632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32705" y="4122821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5"/>
            <a:endCxn id="7" idx="1"/>
          </p:cNvCxnSpPr>
          <p:nvPr/>
        </p:nvCxnSpPr>
        <p:spPr>
          <a:xfrm>
            <a:off x="9606961" y="3551077"/>
            <a:ext cx="870773" cy="61677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6"/>
            <a:endCxn id="7" idx="0"/>
          </p:cNvCxnSpPr>
          <p:nvPr/>
        </p:nvCxnSpPr>
        <p:spPr>
          <a:xfrm>
            <a:off x="9651990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3" idx="0"/>
            <a:endCxn id="6" idx="4"/>
          </p:cNvCxnSpPr>
          <p:nvPr/>
        </p:nvCxnSpPr>
        <p:spPr>
          <a:xfrm rot="16200000" flipV="1">
            <a:off x="9110570" y="3983790"/>
            <a:ext cx="812799" cy="37431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943464" y="1831474"/>
            <a:ext cx="628315" cy="13234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748200" y="1844840"/>
            <a:ext cx="227265" cy="21656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381947" y="4408905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stCxn id="7" idx="3"/>
            <a:endCxn id="13" idx="6"/>
          </p:cNvCxnSpPr>
          <p:nvPr/>
        </p:nvCxnSpPr>
        <p:spPr>
          <a:xfrm rot="5400000">
            <a:off x="9994890" y="4079798"/>
            <a:ext cx="177376" cy="788313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7"/>
            <a:endCxn id="7" idx="2"/>
          </p:cNvCxnSpPr>
          <p:nvPr/>
        </p:nvCxnSpPr>
        <p:spPr>
          <a:xfrm flipV="1">
            <a:off x="9644392" y="4276558"/>
            <a:ext cx="788313" cy="177376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44517" y="32618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6075" y="409608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81949" y="439553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531674" y="1818105"/>
            <a:ext cx="1029369" cy="20854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and semantics: Complex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7480968" cy="4729164"/>
          </a:xfrm>
        </p:spPr>
        <p:txBody>
          <a:bodyPr/>
          <a:lstStyle/>
          <a:p>
            <a:r>
              <a:rPr lang="en-US" dirty="0"/>
              <a:t>Sentences with logical connectives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</a:t>
            </a:r>
            <a:r>
              <a:rPr lang="en-US" dirty="0">
                <a:sym typeface="Symbol"/>
              </a:rPr>
              <a:t>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Sentences with universal or existential quantifiers, e.g.,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x Knows(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x,BFF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(x))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True in world w </a:t>
            </a:r>
            <a:r>
              <a:rPr lang="en-US" dirty="0" err="1">
                <a:solidFill>
                  <a:srgbClr val="000000"/>
                </a:solidFill>
                <a:sym typeface="Symbol"/>
              </a:rPr>
              <a:t>iff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true in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some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extension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of w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refers to an object in w</a:t>
            </a:r>
          </a:p>
          <a:p>
            <a:pPr lvl="3"/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1</a:t>
            </a:r>
            <a:r>
              <a:rPr lang="en-US" dirty="0">
                <a:solidFill>
                  <a:srgbClr val="000000"/>
                </a:solidFill>
                <a:sym typeface="Symbol"/>
              </a:rPr>
              <a:t>: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ea"/>
                <a:cs typeface="+mn-cs"/>
                <a:sym typeface="Symbol"/>
              </a:rPr>
              <a:t>T</a:t>
            </a:r>
          </a:p>
          <a:p>
            <a:pPr lvl="3"/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2</a:t>
            </a:r>
            <a:r>
              <a:rPr lang="en-US" dirty="0">
                <a:solidFill>
                  <a:srgbClr val="000000"/>
                </a:solidFill>
                <a:sym typeface="Symbol"/>
              </a:rPr>
              <a:t>: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T</a:t>
            </a:r>
            <a:endParaRPr lang="en-US" dirty="0">
              <a:solidFill>
                <a:srgbClr val="000000"/>
              </a:solidFill>
              <a:sym typeface="Symbol"/>
            </a:endParaRPr>
          </a:p>
          <a:p>
            <a:pPr lvl="3"/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3</a:t>
            </a:r>
            <a:r>
              <a:rPr lang="en-US" dirty="0">
                <a:solidFill>
                  <a:srgbClr val="000000"/>
                </a:solidFill>
                <a:sym typeface="Symbol"/>
              </a:rPr>
              <a:t>: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+mn-lt"/>
                <a:sym typeface="Symbol"/>
              </a:rPr>
              <a:t>F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2937" y="1403693"/>
            <a:ext cx="322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A     B     </a:t>
            </a:r>
            <a:r>
              <a:rPr lang="en-US" sz="2400" dirty="0" err="1">
                <a:solidFill>
                  <a:srgbClr val="CC00CC"/>
                </a:solidFill>
              </a:rPr>
              <a:t>EvilKingJohn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49359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44516" y="3288632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32705" y="4122821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5"/>
            <a:endCxn id="7" idx="1"/>
          </p:cNvCxnSpPr>
          <p:nvPr/>
        </p:nvCxnSpPr>
        <p:spPr>
          <a:xfrm>
            <a:off x="9606961" y="3551077"/>
            <a:ext cx="870773" cy="61677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6"/>
            <a:endCxn id="7" idx="0"/>
          </p:cNvCxnSpPr>
          <p:nvPr/>
        </p:nvCxnSpPr>
        <p:spPr>
          <a:xfrm>
            <a:off x="9651990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3" idx="0"/>
            <a:endCxn id="6" idx="4"/>
          </p:cNvCxnSpPr>
          <p:nvPr/>
        </p:nvCxnSpPr>
        <p:spPr>
          <a:xfrm rot="16200000" flipV="1">
            <a:off x="9110570" y="3983790"/>
            <a:ext cx="812799" cy="37431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943464" y="1831474"/>
            <a:ext cx="628315" cy="13234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748200" y="1844840"/>
            <a:ext cx="227265" cy="21656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381947" y="4408905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stCxn id="7" idx="3"/>
            <a:endCxn id="13" idx="6"/>
          </p:cNvCxnSpPr>
          <p:nvPr/>
        </p:nvCxnSpPr>
        <p:spPr>
          <a:xfrm rot="5400000">
            <a:off x="9994890" y="4079798"/>
            <a:ext cx="177376" cy="788313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7"/>
            <a:endCxn id="7" idx="2"/>
          </p:cNvCxnSpPr>
          <p:nvPr/>
        </p:nvCxnSpPr>
        <p:spPr>
          <a:xfrm flipV="1">
            <a:off x="9644392" y="4276558"/>
            <a:ext cx="788313" cy="177376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44517" y="32618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6075" y="409608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81949" y="439553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531674" y="1818105"/>
            <a:ext cx="1029369" cy="20854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knows President Obama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someone that everyone knows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Everyone knows someone</a:t>
            </a:r>
          </a:p>
        </p:txBody>
      </p:sp>
    </p:spTree>
    <p:extLst>
      <p:ext uri="{BB962C8B-B14F-4D97-AF65-F5344CB8AC3E}">
        <p14:creationId xmlns:p14="http://schemas.microsoft.com/office/powerpoint/2010/main" val="26873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fun with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Any two people of the same nationality speak a common 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5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Entailment is defined exactly as for PL: 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z="2400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sz="2400" dirty="0"/>
              <a:t> (“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entails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sz="2400" dirty="0"/>
              <a:t>) </a:t>
            </a:r>
            <a:r>
              <a:rPr lang="en-US" sz="2400" dirty="0" err="1"/>
              <a:t>iff</a:t>
            </a:r>
            <a:r>
              <a:rPr lang="en-US" sz="2400" dirty="0"/>
              <a:t> in every world where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400" dirty="0"/>
              <a:t> is true,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sz="2400" dirty="0"/>
              <a:t> is also true</a:t>
            </a:r>
          </a:p>
          <a:p>
            <a:pPr lvl="1"/>
            <a:r>
              <a:rPr lang="en-US" sz="2400" dirty="0"/>
              <a:t>E.g.,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x Knows(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x,Obama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dirty="0"/>
              <a:t>entails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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yx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Knows(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x,y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r>
              <a:rPr lang="en-US" sz="2800" dirty="0">
                <a:solidFill>
                  <a:srgbClr val="000090"/>
                </a:solidFill>
                <a:sym typeface="Symbol"/>
              </a:rPr>
              <a:t>If asked “Do you know what time it is?”, it’s rude to say “Yes”</a:t>
            </a:r>
          </a:p>
          <a:p>
            <a:r>
              <a:rPr lang="en-US" sz="2800" dirty="0">
                <a:solidFill>
                  <a:srgbClr val="000090"/>
                </a:solidFill>
                <a:sym typeface="Symbol"/>
              </a:rPr>
              <a:t>Similarly, given an existentially quantified query, it’s polite to provide an answer in the form of a </a:t>
            </a:r>
            <a:r>
              <a:rPr lang="en-US" sz="2800" b="1" i="1" dirty="0">
                <a:solidFill>
                  <a:srgbClr val="0000FF"/>
                </a:solidFill>
                <a:sym typeface="Symbol"/>
              </a:rPr>
              <a:t>substitution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 (or </a:t>
            </a:r>
            <a:r>
              <a:rPr lang="en-US" sz="2800" b="1" i="1" dirty="0">
                <a:solidFill>
                  <a:srgbClr val="0000FF"/>
                </a:solidFill>
                <a:sym typeface="Symbol"/>
              </a:rPr>
              <a:t>binding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) for the variable(s):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sym typeface="Symbol"/>
              </a:rPr>
              <a:t>KB =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x Knows(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x,Obama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sym typeface="Symbol"/>
              </a:rPr>
              <a:t>Query =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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yx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Knows(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x,y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sym typeface="Symbol"/>
              </a:rPr>
              <a:t>Answer = Yes, {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y/Obama</a:t>
            </a:r>
            <a:r>
              <a:rPr lang="en-US" sz="2400" dirty="0">
                <a:solidFill>
                  <a:srgbClr val="000090"/>
                </a:solidFill>
                <a:sym typeface="Symbol"/>
              </a:rPr>
              <a:t>}</a:t>
            </a:r>
          </a:p>
          <a:p>
            <a:r>
              <a:rPr lang="en-US" sz="2800" dirty="0">
                <a:solidFill>
                  <a:srgbClr val="000090"/>
                </a:solidFill>
                <a:sym typeface="Symbol"/>
              </a:rPr>
              <a:t>Applying the substitution should produce a sentence that is entailed by KB</a:t>
            </a:r>
          </a:p>
          <a:p>
            <a:pPr marL="342874" lvl="1" indent="-342874">
              <a:buClr>
                <a:schemeClr val="accent2"/>
              </a:buClr>
            </a:pPr>
            <a:endParaRPr lang="en-US" sz="2400" dirty="0">
              <a:solidFill>
                <a:srgbClr val="CC00CC"/>
              </a:solidFill>
              <a:sym typeface="Symbol"/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05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FOL: </a:t>
            </a:r>
            <a:r>
              <a:rPr lang="en-US" dirty="0" err="1"/>
              <a:t>Propositionalization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Convert </a:t>
            </a:r>
            <a:r>
              <a:rPr lang="en-US" sz="2800" dirty="0">
                <a:solidFill>
                  <a:srgbClr val="CC00CC"/>
                </a:solidFill>
              </a:rPr>
              <a:t>(KB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 )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/>
              <a:t>to PL, use a PL SAT solver to check (un)satisfiability</a:t>
            </a:r>
          </a:p>
          <a:p>
            <a:pPr lvl="1"/>
            <a:r>
              <a:rPr lang="en-US" sz="2400" dirty="0"/>
              <a:t>Trick: replace variables with ground terms, convert atomic sentences to symbols</a:t>
            </a:r>
          </a:p>
          <a:p>
            <a:pPr lvl="2"/>
            <a:r>
              <a:rPr lang="en-US" sz="2000" dirty="0">
                <a:solidFill>
                  <a:srgbClr val="CC00CC"/>
                </a:solidFill>
                <a:sym typeface="Symbol"/>
              </a:rPr>
              <a:t>x Knows(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x,Obama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000" dirty="0">
                <a:sym typeface="Symbol"/>
              </a:rPr>
              <a:t>and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Democrat(Feinstein) </a:t>
            </a:r>
          </a:p>
          <a:p>
            <a:pPr lvl="3"/>
            <a:r>
              <a:rPr lang="en-US" sz="1600" dirty="0">
                <a:solidFill>
                  <a:srgbClr val="CC00CC"/>
                </a:solidFill>
                <a:sym typeface="Symbol"/>
              </a:rPr>
              <a:t>Knows(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Obama,Obama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1600" dirty="0">
                <a:sym typeface="Symbol"/>
              </a:rPr>
              <a:t> and 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Knows(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Feinstein,Obama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600" dirty="0">
                <a:sym typeface="Symbol"/>
              </a:rPr>
              <a:t>and 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Democrat(Feinstein) </a:t>
            </a:r>
          </a:p>
          <a:p>
            <a:pPr lvl="3"/>
            <a:r>
              <a:rPr lang="en-US" sz="1600" dirty="0">
                <a:solidFill>
                  <a:srgbClr val="CC00CC"/>
                </a:solidFill>
                <a:sym typeface="Symbol"/>
              </a:rPr>
              <a:t>K_O_O  K_F_O  D_F</a:t>
            </a:r>
          </a:p>
          <a:p>
            <a:pPr lvl="2"/>
            <a:r>
              <a:rPr lang="en-US" sz="2000" dirty="0">
                <a:sym typeface="Symbol"/>
              </a:rPr>
              <a:t>and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x Knows(Mother(x),x)</a:t>
            </a:r>
          </a:p>
          <a:p>
            <a:pPr lvl="3"/>
            <a:r>
              <a:rPr lang="en-US" sz="1600" dirty="0">
                <a:solidFill>
                  <a:srgbClr val="CC00CC"/>
                </a:solidFill>
                <a:sym typeface="Symbol"/>
              </a:rPr>
              <a:t>Knows(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Obama,Obama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600" dirty="0">
                <a:sym typeface="Symbol"/>
              </a:rPr>
              <a:t>and 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Knows(Mother(Obama),Obama) </a:t>
            </a:r>
            <a:r>
              <a:rPr lang="en-US" sz="1600" dirty="0">
                <a:sym typeface="Symbol"/>
              </a:rPr>
              <a:t>and 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Knows(Mother(Mother(Obama)),Obama) </a:t>
            </a:r>
            <a:r>
              <a:rPr lang="en-US" sz="1600" dirty="0">
                <a:sym typeface="Symbol"/>
              </a:rPr>
              <a:t>…….</a:t>
            </a:r>
            <a:endParaRPr lang="en-US" sz="2000" dirty="0"/>
          </a:p>
          <a:p>
            <a:pPr lvl="1"/>
            <a:r>
              <a:rPr lang="en-US" sz="2400" dirty="0"/>
              <a:t>Real trick: for k = 1 to infinity, use terms of function nesting depth k</a:t>
            </a:r>
          </a:p>
          <a:p>
            <a:pPr lvl="2"/>
            <a:r>
              <a:rPr lang="en-US" sz="2000" dirty="0"/>
              <a:t>If entailed, will find a contradiction for some finite k; if not, may continue for ever; </a:t>
            </a:r>
            <a:r>
              <a:rPr lang="en-US" sz="2000" b="1" i="1" dirty="0" err="1">
                <a:solidFill>
                  <a:srgbClr val="0000FF"/>
                </a:solidFill>
              </a:rPr>
              <a:t>semidecidable</a:t>
            </a:r>
            <a:endParaRPr lang="en-US" sz="2000" b="1" i="1" dirty="0">
              <a:solidFill>
                <a:srgbClr val="0000FF"/>
              </a:solidFill>
            </a:endParaRPr>
          </a:p>
          <a:p>
            <a:pPr lvl="1"/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FOL: Lifted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97002"/>
            <a:ext cx="11644923" cy="4729164"/>
          </a:xfrm>
        </p:spPr>
        <p:txBody>
          <a:bodyPr/>
          <a:lstStyle/>
          <a:p>
            <a:r>
              <a:rPr lang="en-US" sz="2800" dirty="0"/>
              <a:t>Apply inference rules directly to first-order sentences, e.g.,</a:t>
            </a:r>
          </a:p>
          <a:p>
            <a:pPr lvl="1"/>
            <a:r>
              <a:rPr lang="en-US" sz="2400" dirty="0"/>
              <a:t>KB = </a:t>
            </a:r>
            <a:r>
              <a:rPr lang="en-US" sz="2400" dirty="0">
                <a:solidFill>
                  <a:srgbClr val="CC00CC"/>
                </a:solidFill>
              </a:rPr>
              <a:t>Person(Socrates)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x Person(x)  Mortal(x)</a:t>
            </a:r>
          </a:p>
          <a:p>
            <a:pPr lvl="1"/>
            <a:r>
              <a:rPr lang="en-US" sz="2400" dirty="0">
                <a:sym typeface="Symbol"/>
              </a:rPr>
              <a:t>conclude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Mortal(Socrates)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sym typeface="Symbol"/>
              </a:rPr>
              <a:t>The general rule is a version of Modus Ponens: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  <a:sym typeface="Symbol"/>
              </a:rPr>
              <a:t>Given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  [x]  [x] </a:t>
            </a:r>
            <a:r>
              <a:rPr lang="en-US" sz="2200" dirty="0">
                <a:solidFill>
                  <a:srgbClr val="000000"/>
                </a:solidFill>
                <a:sym typeface="Symbol"/>
              </a:rPr>
              <a:t>and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 ’, </a:t>
            </a:r>
            <a:r>
              <a:rPr lang="en-US" sz="2200" dirty="0">
                <a:solidFill>
                  <a:srgbClr val="000000"/>
                </a:solidFill>
                <a:sym typeface="Symbol"/>
              </a:rPr>
              <a:t>where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 ’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 = [x]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200" dirty="0">
                <a:sym typeface="Symbol"/>
              </a:rPr>
              <a:t>for some substitution 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200" dirty="0">
                <a:sym typeface="Symbol"/>
              </a:rPr>
              <a:t> conclude  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[x] </a:t>
            </a:r>
          </a:p>
          <a:p>
            <a:pPr lvl="3"/>
            <a:r>
              <a:rPr lang="en-US" sz="1800" dirty="0">
                <a:solidFill>
                  <a:srgbClr val="CC00CC"/>
                </a:solidFill>
                <a:sym typeface="Symbol"/>
              </a:rPr>
              <a:t> </a:t>
            </a:r>
            <a:r>
              <a:rPr lang="en-US" sz="1800" dirty="0">
                <a:sym typeface="Symbol"/>
              </a:rPr>
              <a:t>is </a:t>
            </a:r>
            <a:r>
              <a:rPr lang="en-US" sz="1800" dirty="0">
                <a:solidFill>
                  <a:srgbClr val="000090"/>
                </a:solidFill>
                <a:sym typeface="Symbol"/>
              </a:rPr>
              <a:t>{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x/Socrates</a:t>
            </a:r>
            <a:r>
              <a:rPr lang="en-US" sz="1800" dirty="0">
                <a:solidFill>
                  <a:srgbClr val="000090"/>
                </a:solidFill>
                <a:sym typeface="Symbol"/>
              </a:rPr>
              <a:t>}</a:t>
            </a:r>
          </a:p>
          <a:p>
            <a:pPr lvl="2"/>
            <a:r>
              <a:rPr lang="en-US" sz="2000" dirty="0">
                <a:solidFill>
                  <a:srgbClr val="000090"/>
                </a:solidFill>
                <a:sym typeface="Symbol"/>
              </a:rPr>
              <a:t>Given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Knows(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x,Obama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200" dirty="0">
                <a:solidFill>
                  <a:srgbClr val="000000"/>
                </a:solidFill>
                <a:sym typeface="Symbol"/>
              </a:rPr>
              <a:t>and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 Knows(</a:t>
            </a:r>
            <a:r>
              <a:rPr lang="en-US" sz="2200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)  Likes(</a:t>
            </a:r>
            <a:r>
              <a:rPr lang="en-US" sz="2200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3"/>
            <a:r>
              <a:rPr lang="en-US" sz="1800" dirty="0">
                <a:solidFill>
                  <a:srgbClr val="CC00CC"/>
                </a:solidFill>
                <a:sym typeface="Symbol"/>
              </a:rPr>
              <a:t> </a:t>
            </a:r>
            <a:r>
              <a:rPr lang="en-US" sz="1800" dirty="0">
                <a:sym typeface="Symbol"/>
              </a:rPr>
              <a:t>is </a:t>
            </a:r>
            <a:r>
              <a:rPr lang="en-US" sz="1800" dirty="0">
                <a:solidFill>
                  <a:srgbClr val="000090"/>
                </a:solidFill>
                <a:sym typeface="Symbol"/>
              </a:rPr>
              <a:t>{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y/x, z/Obama</a:t>
            </a:r>
            <a:r>
              <a:rPr lang="en-US" sz="1800" dirty="0">
                <a:solidFill>
                  <a:srgbClr val="000090"/>
                </a:solidFill>
                <a:sym typeface="Symbol"/>
              </a:rPr>
              <a:t>}, conclude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Likes(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x,Obama</a:t>
            </a:r>
            <a:r>
              <a:rPr lang="en-US" sz="1800">
                <a:solidFill>
                  <a:srgbClr val="CC00CC"/>
                </a:solidFill>
                <a:sym typeface="Symbol"/>
              </a:rPr>
              <a:t>) </a:t>
            </a:r>
            <a:endParaRPr lang="en-US" sz="1800" dirty="0">
              <a:solidFill>
                <a:srgbClr val="CC00CC"/>
              </a:solidFill>
              <a:sym typeface="Symbol"/>
            </a:endParaRPr>
          </a:p>
          <a:p>
            <a:r>
              <a:rPr lang="en-US" sz="2800" dirty="0">
                <a:solidFill>
                  <a:srgbClr val="000000"/>
                </a:solidFill>
                <a:sym typeface="Symbol"/>
              </a:rPr>
              <a:t>Examples: Prolog (backward chaining), </a:t>
            </a:r>
            <a:r>
              <a:rPr lang="en-US" sz="2800" dirty="0" err="1">
                <a:solidFill>
                  <a:srgbClr val="000000"/>
                </a:solidFill>
                <a:sym typeface="Symbol"/>
              </a:rPr>
              <a:t>Datalog</a:t>
            </a:r>
            <a:r>
              <a:rPr lang="en-US" sz="2800" dirty="0">
                <a:solidFill>
                  <a:srgbClr val="000000"/>
                </a:solidFill>
                <a:sym typeface="Symbol"/>
              </a:rPr>
              <a:t> (forward chaining), production rule systems (forward chaining), resolution theorem provers</a:t>
            </a:r>
            <a:endParaRPr lang="en-US" dirty="0"/>
          </a:p>
          <a:p>
            <a:pPr lvl="1"/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97002"/>
            <a:ext cx="11625179" cy="4729164"/>
          </a:xfrm>
        </p:spPr>
        <p:txBody>
          <a:bodyPr/>
          <a:lstStyle/>
          <a:p>
            <a:r>
              <a:rPr lang="en-US" dirty="0"/>
              <a:t>FOL is a very expressive formal language</a:t>
            </a:r>
          </a:p>
          <a:p>
            <a:r>
              <a:rPr lang="en-US" dirty="0"/>
              <a:t>Many domains of common-sense and technical knowledge can be written in FOL (see AIMA Ch. 12)</a:t>
            </a:r>
          </a:p>
          <a:p>
            <a:pPr lvl="1"/>
            <a:r>
              <a:rPr lang="en-US" dirty="0"/>
              <a:t>circuits, software, planning, law, network and security protocols, product descriptions, ecommerce transactions, geographical information systems, Google Knowledge Graph, Semantic Web, etc.</a:t>
            </a:r>
          </a:p>
          <a:p>
            <a:r>
              <a:rPr lang="en-US" dirty="0"/>
              <a:t>Inference is </a:t>
            </a:r>
            <a:r>
              <a:rPr lang="en-US" dirty="0" err="1"/>
              <a:t>semidecidable</a:t>
            </a:r>
            <a:r>
              <a:rPr lang="en-US" dirty="0"/>
              <a:t> in general; many problems are efficiently solvable in practice</a:t>
            </a:r>
          </a:p>
          <a:p>
            <a:r>
              <a:rPr lang="en-US" dirty="0"/>
              <a:t>Inference technology for logic programming is especially efficient (see AIMA Ch. 9)</a:t>
            </a:r>
          </a:p>
        </p:txBody>
      </p:sp>
    </p:spTree>
    <p:extLst>
      <p:ext uri="{BB962C8B-B14F-4D97-AF65-F5344CB8AC3E}">
        <p14:creationId xmlns:p14="http://schemas.microsoft.com/office/powerpoint/2010/main" val="34481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First-Order Logic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486402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005924"/>
            <a:ext cx="5715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representations</a:t>
            </a:r>
          </a:p>
        </p:txBody>
      </p:sp>
      <p:pic>
        <p:nvPicPr>
          <p:cNvPr id="4" name="Picture 3" descr="atomic-factored-structur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8" y="1304243"/>
            <a:ext cx="11425928" cy="4273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093" y="5638800"/>
            <a:ext cx="216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Search,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game-playing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068" y="5638800"/>
            <a:ext cx="36163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CSPs, planning,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propositional logic,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Bayes nets, neural nets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5657672"/>
            <a:ext cx="35195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First-order logic,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databases,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probabilistic programs</a:t>
            </a:r>
          </a:p>
        </p:txBody>
      </p:sp>
    </p:spTree>
    <p:extLst>
      <p:ext uri="{BB962C8B-B14F-4D97-AF65-F5344CB8AC3E}">
        <p14:creationId xmlns:p14="http://schemas.microsoft.com/office/powerpoint/2010/main" val="24725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of chess:</a:t>
            </a:r>
          </a:p>
          <a:p>
            <a:pPr lvl="1"/>
            <a:r>
              <a:rPr lang="en-US" dirty="0"/>
              <a:t>100,000 pages in propositional logic</a:t>
            </a:r>
          </a:p>
          <a:p>
            <a:pPr lvl="1"/>
            <a:r>
              <a:rPr lang="en-US" dirty="0"/>
              <a:t>1 page in first-order logic</a:t>
            </a:r>
          </a:p>
          <a:p>
            <a:r>
              <a:rPr lang="en-US" dirty="0"/>
              <a:t>Rules of </a:t>
            </a:r>
            <a:r>
              <a:rPr lang="en-US" dirty="0" err="1"/>
              <a:t>pacman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x,y,t</a:t>
            </a:r>
            <a:r>
              <a:rPr lang="en-US" dirty="0">
                <a:solidFill>
                  <a:srgbClr val="CC00CC"/>
                </a:solidFill>
              </a:rPr>
              <a:t> At(</a:t>
            </a:r>
            <a:r>
              <a:rPr lang="en-US" dirty="0" err="1">
                <a:solidFill>
                  <a:srgbClr val="CC00CC"/>
                </a:solidFill>
              </a:rPr>
              <a:t>x,y,t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At(x,y,t-1)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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u,v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Reachable(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x,y,u,v,Action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(t-1))] 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 [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u,v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At(u,v,t-1)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Reachable(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x,y,u,v,Action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(t-1))]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7079916" cy="4729164"/>
          </a:xfrm>
        </p:spPr>
        <p:txBody>
          <a:bodyPr/>
          <a:lstStyle/>
          <a:p>
            <a:r>
              <a:rPr lang="en-US" sz="2800" dirty="0"/>
              <a:t>A possible world for FOL consists of:</a:t>
            </a:r>
          </a:p>
          <a:p>
            <a:pPr lvl="1"/>
            <a:r>
              <a:rPr lang="en-US" sz="2400" dirty="0"/>
              <a:t>A non-empty set of objects</a:t>
            </a:r>
          </a:p>
          <a:p>
            <a:pPr lvl="1"/>
            <a:r>
              <a:rPr lang="en-US" sz="2400" dirty="0"/>
              <a:t>For each k-</a:t>
            </a:r>
            <a:r>
              <a:rPr lang="en-US" sz="2400" dirty="0" err="1"/>
              <a:t>ary</a:t>
            </a:r>
            <a:r>
              <a:rPr lang="en-US" sz="2400" dirty="0"/>
              <a:t> predicate in the language, a set of k-tuples of objects (i.e., the set of tuples of objects that satisfy the predicate in this world)</a:t>
            </a:r>
          </a:p>
          <a:p>
            <a:pPr lvl="1"/>
            <a:r>
              <a:rPr lang="en-US" sz="2400" dirty="0"/>
              <a:t>For each k-</a:t>
            </a:r>
            <a:r>
              <a:rPr lang="en-US" sz="2400" dirty="0" err="1"/>
              <a:t>ary</a:t>
            </a:r>
            <a:r>
              <a:rPr lang="en-US" sz="2400" dirty="0"/>
              <a:t> function in the language, a mapping from k-tuples of objects to objects</a:t>
            </a:r>
          </a:p>
          <a:p>
            <a:pPr lvl="1"/>
            <a:r>
              <a:rPr lang="en-US" sz="2400" dirty="0"/>
              <a:t>For each constant symbol, a particular object (can think of constants as 0-ary functions)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2105" y="1403693"/>
            <a:ext cx="26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Knows</a:t>
            </a:r>
            <a:r>
              <a:rPr lang="en-US" sz="2400" dirty="0">
                <a:solidFill>
                  <a:srgbClr val="CC00CC"/>
                </a:solidFill>
              </a:rPr>
              <a:t>(A, </a:t>
            </a:r>
            <a:r>
              <a:rPr lang="en-US" sz="2400" dirty="0">
                <a:solidFill>
                  <a:srgbClr val="008000"/>
                </a:solidFill>
              </a:rPr>
              <a:t>BFF</a:t>
            </a:r>
            <a:r>
              <a:rPr lang="en-US" sz="2400" dirty="0">
                <a:solidFill>
                  <a:srgbClr val="CC00CC"/>
                </a:solidFill>
              </a:rPr>
              <a:t>(B))</a:t>
            </a:r>
          </a:p>
        </p:txBody>
      </p:sp>
      <p:sp>
        <p:nvSpPr>
          <p:cNvPr id="5" name="Oval 4"/>
          <p:cNvSpPr/>
          <p:nvPr/>
        </p:nvSpPr>
        <p:spPr>
          <a:xfrm>
            <a:off x="8328527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5"/>
            <a:endCxn id="7" idx="1"/>
          </p:cNvCxnSpPr>
          <p:nvPr/>
        </p:nvCxnSpPr>
        <p:spPr>
          <a:xfrm>
            <a:off x="9286129" y="3551077"/>
            <a:ext cx="870773" cy="61677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6"/>
            <a:endCxn id="7" idx="0"/>
          </p:cNvCxnSpPr>
          <p:nvPr/>
        </p:nvCxnSpPr>
        <p:spPr>
          <a:xfrm>
            <a:off x="9331158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2"/>
            <a:endCxn id="6" idx="4"/>
          </p:cNvCxnSpPr>
          <p:nvPr/>
        </p:nvCxnSpPr>
        <p:spPr>
          <a:xfrm rot="10800000">
            <a:off x="9177421" y="3596106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250947" y="1858211"/>
            <a:ext cx="360948" cy="12967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427368" y="1844840"/>
            <a:ext cx="227265" cy="21656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023684" y="3261894"/>
            <a:ext cx="307474" cy="338554"/>
            <a:chOff x="9023684" y="3261894"/>
            <a:chExt cx="307474" cy="338554"/>
          </a:xfrm>
        </p:grpSpPr>
        <p:sp>
          <p:nvSpPr>
            <p:cNvPr id="6" name="Oval 5"/>
            <p:cNvSpPr/>
            <p:nvPr/>
          </p:nvSpPr>
          <p:spPr>
            <a:xfrm>
              <a:off x="9023684" y="3288632"/>
              <a:ext cx="307474" cy="307474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23685" y="3261894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11873" y="4096083"/>
            <a:ext cx="312150" cy="338554"/>
            <a:chOff x="10111873" y="4096083"/>
            <a:chExt cx="312150" cy="338554"/>
          </a:xfrm>
        </p:grpSpPr>
        <p:sp>
          <p:nvSpPr>
            <p:cNvPr id="7" name="Oval 6"/>
            <p:cNvSpPr/>
            <p:nvPr/>
          </p:nvSpPr>
          <p:spPr>
            <a:xfrm>
              <a:off x="10111873" y="4122821"/>
              <a:ext cx="307474" cy="307474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25243" y="4096083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7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7079916" cy="4729164"/>
          </a:xfrm>
        </p:spPr>
        <p:txBody>
          <a:bodyPr/>
          <a:lstStyle/>
          <a:p>
            <a:r>
              <a:rPr lang="en-US" sz="2800" dirty="0"/>
              <a:t>A possible world for FOL consists of:</a:t>
            </a:r>
          </a:p>
          <a:p>
            <a:pPr lvl="1"/>
            <a:r>
              <a:rPr lang="en-US" sz="2400" dirty="0"/>
              <a:t>A non-empty set of objects</a:t>
            </a:r>
          </a:p>
          <a:p>
            <a:pPr lvl="1"/>
            <a:r>
              <a:rPr lang="en-US" sz="2400" dirty="0"/>
              <a:t>For each k-</a:t>
            </a:r>
            <a:r>
              <a:rPr lang="en-US" sz="2400" dirty="0" err="1"/>
              <a:t>ary</a:t>
            </a:r>
            <a:r>
              <a:rPr lang="en-US" sz="2400" dirty="0"/>
              <a:t> predicate in the language, a set of k-tuples of objects (i.e., the set of tuples of objects that satisfy the predicate in this world)</a:t>
            </a:r>
          </a:p>
          <a:p>
            <a:pPr lvl="1"/>
            <a:r>
              <a:rPr lang="en-US" sz="2400" dirty="0"/>
              <a:t>For each k-</a:t>
            </a:r>
            <a:r>
              <a:rPr lang="en-US" sz="2400" dirty="0" err="1"/>
              <a:t>ary</a:t>
            </a:r>
            <a:r>
              <a:rPr lang="en-US" sz="2400" dirty="0"/>
              <a:t> function in the language, a mapping from k-tuples of objects to objects</a:t>
            </a:r>
          </a:p>
          <a:p>
            <a:pPr lvl="1"/>
            <a:r>
              <a:rPr lang="en-US" sz="2400" dirty="0"/>
              <a:t>For each constant symbol, a particular object (can think of constants as 0-ary functions)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2105" y="1403693"/>
            <a:ext cx="26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Knows</a:t>
            </a:r>
            <a:r>
              <a:rPr lang="en-US" sz="2400" dirty="0">
                <a:solidFill>
                  <a:srgbClr val="CC00CC"/>
                </a:solidFill>
              </a:rPr>
              <a:t>(A, </a:t>
            </a:r>
            <a:r>
              <a:rPr lang="en-US" sz="2400" dirty="0">
                <a:solidFill>
                  <a:srgbClr val="008000"/>
                </a:solidFill>
              </a:rPr>
              <a:t>BFF</a:t>
            </a:r>
            <a:r>
              <a:rPr lang="en-US" sz="2400" dirty="0">
                <a:solidFill>
                  <a:srgbClr val="CC00CC"/>
                </a:solidFill>
              </a:rPr>
              <a:t>(B))</a:t>
            </a:r>
          </a:p>
        </p:txBody>
      </p:sp>
      <p:sp>
        <p:nvSpPr>
          <p:cNvPr id="5" name="Oval 4"/>
          <p:cNvSpPr/>
          <p:nvPr/>
        </p:nvSpPr>
        <p:spPr>
          <a:xfrm>
            <a:off x="8328527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23684" y="3288632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11873" y="4122821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6" idx="6"/>
            <a:endCxn id="7" idx="0"/>
          </p:cNvCxnSpPr>
          <p:nvPr/>
        </p:nvCxnSpPr>
        <p:spPr>
          <a:xfrm>
            <a:off x="9331158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2"/>
            <a:endCxn id="6" idx="4"/>
          </p:cNvCxnSpPr>
          <p:nvPr/>
        </p:nvCxnSpPr>
        <p:spPr>
          <a:xfrm rot="10800000">
            <a:off x="9177421" y="3596106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250947" y="1858211"/>
            <a:ext cx="360948" cy="12967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438105" y="1844840"/>
            <a:ext cx="1216529" cy="139031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23685" y="32618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25243" y="409608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96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7079916" cy="4729164"/>
          </a:xfrm>
        </p:spPr>
        <p:txBody>
          <a:bodyPr/>
          <a:lstStyle/>
          <a:p>
            <a:r>
              <a:rPr lang="en-US" sz="2800" dirty="0"/>
              <a:t>A possible world for FOL consists of:</a:t>
            </a:r>
          </a:p>
          <a:p>
            <a:pPr lvl="1"/>
            <a:r>
              <a:rPr lang="en-US" sz="2400" dirty="0"/>
              <a:t>A non-empty set of objects</a:t>
            </a:r>
          </a:p>
          <a:p>
            <a:pPr lvl="1"/>
            <a:r>
              <a:rPr lang="en-US" sz="2400" dirty="0"/>
              <a:t>For each k-</a:t>
            </a:r>
            <a:r>
              <a:rPr lang="en-US" sz="2400" dirty="0" err="1"/>
              <a:t>ary</a:t>
            </a:r>
            <a:r>
              <a:rPr lang="en-US" sz="2400" dirty="0"/>
              <a:t> predicate in the language, a set of k-tuples of objects (i.e., the set of tuples of objects that satisfy the predicate in this world)</a:t>
            </a:r>
          </a:p>
          <a:p>
            <a:pPr lvl="1"/>
            <a:r>
              <a:rPr lang="en-US" sz="2400" dirty="0"/>
              <a:t>For each k-</a:t>
            </a:r>
            <a:r>
              <a:rPr lang="en-US" sz="2400" dirty="0" err="1"/>
              <a:t>ary</a:t>
            </a:r>
            <a:r>
              <a:rPr lang="en-US" sz="2400" dirty="0"/>
              <a:t> function in the language, a mapping from k-tuples of objects to objects</a:t>
            </a:r>
          </a:p>
          <a:p>
            <a:pPr lvl="1"/>
            <a:r>
              <a:rPr lang="en-US" sz="2400" dirty="0"/>
              <a:t>For each constant symbol, a particular object (can think of constants as 0-ary functions)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2105" y="1403693"/>
            <a:ext cx="26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Knows</a:t>
            </a:r>
            <a:r>
              <a:rPr lang="en-US" sz="2400" dirty="0">
                <a:solidFill>
                  <a:srgbClr val="CC00CC"/>
                </a:solidFill>
              </a:rPr>
              <a:t>(A, </a:t>
            </a:r>
            <a:r>
              <a:rPr lang="en-US" sz="2400" dirty="0">
                <a:solidFill>
                  <a:srgbClr val="008000"/>
                </a:solidFill>
              </a:rPr>
              <a:t>BFF</a:t>
            </a:r>
            <a:r>
              <a:rPr lang="en-US" sz="2400" dirty="0">
                <a:solidFill>
                  <a:srgbClr val="CC00CC"/>
                </a:solidFill>
              </a:rPr>
              <a:t>(B))</a:t>
            </a:r>
          </a:p>
        </p:txBody>
      </p:sp>
      <p:sp>
        <p:nvSpPr>
          <p:cNvPr id="5" name="Oval 4"/>
          <p:cNvSpPr/>
          <p:nvPr/>
        </p:nvSpPr>
        <p:spPr>
          <a:xfrm>
            <a:off x="8328527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23684" y="3288632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11873" y="4122821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5"/>
            <a:endCxn id="7" idx="1"/>
          </p:cNvCxnSpPr>
          <p:nvPr/>
        </p:nvCxnSpPr>
        <p:spPr>
          <a:xfrm>
            <a:off x="9286129" y="3551077"/>
            <a:ext cx="870773" cy="61677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6"/>
            <a:endCxn id="7" idx="0"/>
          </p:cNvCxnSpPr>
          <p:nvPr/>
        </p:nvCxnSpPr>
        <p:spPr>
          <a:xfrm>
            <a:off x="9331158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3" idx="0"/>
            <a:endCxn id="6" idx="4"/>
          </p:cNvCxnSpPr>
          <p:nvPr/>
        </p:nvCxnSpPr>
        <p:spPr>
          <a:xfrm rot="16200000" flipV="1">
            <a:off x="8789738" y="3983790"/>
            <a:ext cx="812799" cy="37431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250947" y="1858211"/>
            <a:ext cx="360948" cy="12967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427368" y="1844840"/>
            <a:ext cx="227265" cy="21656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061115" y="4408905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7" idx="3"/>
            <a:endCxn id="13" idx="6"/>
          </p:cNvCxnSpPr>
          <p:nvPr/>
        </p:nvCxnSpPr>
        <p:spPr>
          <a:xfrm rot="5400000">
            <a:off x="9674058" y="4079798"/>
            <a:ext cx="177376" cy="788313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7"/>
            <a:endCxn id="7" idx="2"/>
          </p:cNvCxnSpPr>
          <p:nvPr/>
        </p:nvCxnSpPr>
        <p:spPr>
          <a:xfrm flipV="1">
            <a:off x="9323560" y="4276558"/>
            <a:ext cx="788313" cy="177376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4841" y="5427579"/>
            <a:ext cx="3696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How many possible worlds?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23685" y="32618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25243" y="409608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61117" y="439553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and semantics: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7280442" cy="4729164"/>
          </a:xfrm>
        </p:spPr>
        <p:txBody>
          <a:bodyPr/>
          <a:lstStyle/>
          <a:p>
            <a:r>
              <a:rPr lang="en-US" dirty="0"/>
              <a:t>A term refers to an object; it can be</a:t>
            </a:r>
          </a:p>
          <a:p>
            <a:pPr lvl="1"/>
            <a:r>
              <a:rPr lang="en-US" dirty="0"/>
              <a:t>A constant symbol, e.g., </a:t>
            </a:r>
            <a:r>
              <a:rPr lang="en-US" dirty="0">
                <a:solidFill>
                  <a:srgbClr val="CC00CC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C00CC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EvilKingJohn</a:t>
            </a:r>
            <a:endParaRPr lang="en-US" dirty="0">
              <a:solidFill>
                <a:srgbClr val="CC00CC"/>
              </a:solidFill>
            </a:endParaRPr>
          </a:p>
          <a:p>
            <a:pPr lvl="2"/>
            <a:r>
              <a:rPr lang="en-US" dirty="0"/>
              <a:t>The possible world fixes these referents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function symbol with terms as arguments, e.g., </a:t>
            </a:r>
            <a:r>
              <a:rPr lang="en-US" dirty="0">
                <a:solidFill>
                  <a:srgbClr val="CC00CC"/>
                </a:solidFill>
              </a:rPr>
              <a:t>BFF(</a:t>
            </a:r>
            <a:r>
              <a:rPr lang="en-US" dirty="0" err="1">
                <a:solidFill>
                  <a:srgbClr val="CC00CC"/>
                </a:solidFill>
              </a:rPr>
              <a:t>EvilKingJohn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The possible world specifies the value of the function, given the referents of the terms</a:t>
            </a:r>
          </a:p>
          <a:p>
            <a:pPr lvl="3"/>
            <a:r>
              <a:rPr lang="en-US" dirty="0">
                <a:solidFill>
                  <a:srgbClr val="CC00CC"/>
                </a:solidFill>
              </a:rPr>
              <a:t>BFF(</a:t>
            </a:r>
            <a:r>
              <a:rPr lang="en-US" dirty="0" err="1">
                <a:solidFill>
                  <a:srgbClr val="CC00CC"/>
                </a:solidFill>
              </a:rPr>
              <a:t>EvilKingJohn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-&gt;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3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logical variable, e.g., </a:t>
            </a:r>
            <a:r>
              <a:rPr lang="en-US" dirty="0">
                <a:solidFill>
                  <a:srgbClr val="CC00CC"/>
                </a:solidFill>
              </a:rPr>
              <a:t>x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(more later)</a:t>
            </a:r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2937" y="1403693"/>
            <a:ext cx="322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A     B     </a:t>
            </a:r>
            <a:r>
              <a:rPr lang="en-US" sz="2400" dirty="0" err="1">
                <a:solidFill>
                  <a:srgbClr val="CC00CC"/>
                </a:solidFill>
              </a:rPr>
              <a:t>EvilKingJohn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49359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44516" y="3288632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32705" y="4122821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5"/>
            <a:endCxn id="7" idx="1"/>
          </p:cNvCxnSpPr>
          <p:nvPr/>
        </p:nvCxnSpPr>
        <p:spPr>
          <a:xfrm>
            <a:off x="9606961" y="3551077"/>
            <a:ext cx="870773" cy="61677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6"/>
            <a:endCxn id="7" idx="0"/>
          </p:cNvCxnSpPr>
          <p:nvPr/>
        </p:nvCxnSpPr>
        <p:spPr>
          <a:xfrm>
            <a:off x="9651990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3" idx="0"/>
            <a:endCxn id="6" idx="4"/>
          </p:cNvCxnSpPr>
          <p:nvPr/>
        </p:nvCxnSpPr>
        <p:spPr>
          <a:xfrm rot="16200000" flipV="1">
            <a:off x="9110570" y="3983790"/>
            <a:ext cx="812799" cy="37431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943464" y="1831474"/>
            <a:ext cx="628315" cy="13234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748200" y="1844840"/>
            <a:ext cx="227265" cy="21656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381947" y="4408905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stCxn id="7" idx="3"/>
            <a:endCxn id="13" idx="6"/>
          </p:cNvCxnSpPr>
          <p:nvPr/>
        </p:nvCxnSpPr>
        <p:spPr>
          <a:xfrm rot="5400000">
            <a:off x="9994890" y="4079798"/>
            <a:ext cx="177376" cy="788313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7"/>
            <a:endCxn id="7" idx="2"/>
          </p:cNvCxnSpPr>
          <p:nvPr/>
        </p:nvCxnSpPr>
        <p:spPr>
          <a:xfrm flipV="1">
            <a:off x="9644392" y="4276558"/>
            <a:ext cx="788313" cy="177376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44517" y="32618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6075" y="409608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81949" y="439553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531674" y="1818105"/>
            <a:ext cx="1029369" cy="20854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and semantics: Atomic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97002"/>
            <a:ext cx="8630654" cy="4729164"/>
          </a:xfrm>
        </p:spPr>
        <p:txBody>
          <a:bodyPr/>
          <a:lstStyle/>
          <a:p>
            <a:r>
              <a:rPr lang="en-US" dirty="0"/>
              <a:t>An atomic sentence is an elementary  proposition (</a:t>
            </a:r>
            <a:r>
              <a:rPr lang="en-US" dirty="0" err="1"/>
              <a:t>cf</a:t>
            </a:r>
            <a:r>
              <a:rPr lang="en-US" dirty="0"/>
              <a:t> symbols in PL)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predicate symbol with terms as arguments,       e.g., </a:t>
            </a:r>
            <a:r>
              <a:rPr lang="en-US" dirty="0">
                <a:solidFill>
                  <a:srgbClr val="CC00CC"/>
                </a:solidFill>
              </a:rPr>
              <a:t>Knows(A,BFF(B))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True </a:t>
            </a:r>
            <a:r>
              <a:rPr lang="en-US" dirty="0" err="1">
                <a:solidFill>
                  <a:schemeClr val="tx2"/>
                </a:solidFill>
              </a:rPr>
              <a:t>iff</a:t>
            </a:r>
            <a:r>
              <a:rPr lang="en-US" dirty="0">
                <a:solidFill>
                  <a:schemeClr val="tx2"/>
                </a:solidFill>
              </a:rPr>
              <a:t> the objects referred to by the terms are                  in the relation referred to by the predicate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Knows(A,BFF(B))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latin typeface="+mj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,BFF(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Knows(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 equality between terms, e.g., </a:t>
            </a:r>
            <a:r>
              <a:rPr lang="en-US" dirty="0">
                <a:solidFill>
                  <a:srgbClr val="CC00CC"/>
                </a:solidFill>
              </a:rPr>
              <a:t>BFF(BFF(BFF(B)))=B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True </a:t>
            </a:r>
            <a:r>
              <a:rPr lang="en-US" dirty="0" err="1">
                <a:solidFill>
                  <a:schemeClr val="tx2"/>
                </a:solidFill>
              </a:rPr>
              <a:t>iff</a:t>
            </a:r>
            <a:r>
              <a:rPr lang="en-US" dirty="0">
                <a:solidFill>
                  <a:schemeClr val="tx2"/>
                </a:solidFill>
              </a:rPr>
              <a:t> the terms refer to the same objects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BFF(BFF(BFF(B)))=B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BFF(BFF(BFF(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)))=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BFF(BFF(</a:t>
            </a:r>
            <a:r>
              <a:rPr lang="en-US" b="1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))=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dirty="0">
                <a:solidFill>
                  <a:srgbClr val="CC00CC"/>
                </a:solidFill>
              </a:rPr>
              <a:t>BFF(</a:t>
            </a: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)=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=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-&gt;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2937" y="1403693"/>
            <a:ext cx="322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A     B     </a:t>
            </a:r>
            <a:r>
              <a:rPr lang="en-US" sz="2400" dirty="0" err="1">
                <a:solidFill>
                  <a:srgbClr val="CC00CC"/>
                </a:solidFill>
              </a:rPr>
              <a:t>EvilKingJohn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49359" y="2419684"/>
            <a:ext cx="3048000" cy="3048000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44516" y="3288632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32705" y="4122821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5"/>
            <a:endCxn id="7" idx="1"/>
          </p:cNvCxnSpPr>
          <p:nvPr/>
        </p:nvCxnSpPr>
        <p:spPr>
          <a:xfrm>
            <a:off x="9606961" y="3551077"/>
            <a:ext cx="870773" cy="61677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6"/>
            <a:endCxn id="7" idx="0"/>
          </p:cNvCxnSpPr>
          <p:nvPr/>
        </p:nvCxnSpPr>
        <p:spPr>
          <a:xfrm>
            <a:off x="9651990" y="3442369"/>
            <a:ext cx="934452" cy="68045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3" idx="0"/>
            <a:endCxn id="6" idx="4"/>
          </p:cNvCxnSpPr>
          <p:nvPr/>
        </p:nvCxnSpPr>
        <p:spPr>
          <a:xfrm rot="16200000" flipV="1">
            <a:off x="9110570" y="3983790"/>
            <a:ext cx="812799" cy="37431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943464" y="1831474"/>
            <a:ext cx="628315" cy="13234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748200" y="1844840"/>
            <a:ext cx="227265" cy="216568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381947" y="4408905"/>
            <a:ext cx="307474" cy="30747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stCxn id="7" idx="3"/>
            <a:endCxn id="13" idx="6"/>
          </p:cNvCxnSpPr>
          <p:nvPr/>
        </p:nvCxnSpPr>
        <p:spPr>
          <a:xfrm rot="5400000">
            <a:off x="9994890" y="4079798"/>
            <a:ext cx="177376" cy="788313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7"/>
            <a:endCxn id="7" idx="2"/>
          </p:cNvCxnSpPr>
          <p:nvPr/>
        </p:nvCxnSpPr>
        <p:spPr>
          <a:xfrm flipV="1">
            <a:off x="9644392" y="4276558"/>
            <a:ext cx="788313" cy="177376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44517" y="32618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46075" y="409608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81949" y="439553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531674" y="1818105"/>
            <a:ext cx="1029369" cy="20854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 - print</Template>
  <TotalTime>54410</TotalTime>
  <Words>1521</Words>
  <Application>Microsoft Macintosh PowerPoint</Application>
  <PresentationFormat>Widescreen</PresentationFormat>
  <Paragraphs>147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dan-berkeley-nlp-v1</vt:lpstr>
      <vt:lpstr>PowerPoint Presentation</vt:lpstr>
      <vt:lpstr>CS 188: Artificial Intelligence </vt:lpstr>
      <vt:lpstr>Spectrum of representations</vt:lpstr>
      <vt:lpstr>Expressive power</vt:lpstr>
      <vt:lpstr>Possible worlds</vt:lpstr>
      <vt:lpstr>Possible worlds</vt:lpstr>
      <vt:lpstr>Possible worlds</vt:lpstr>
      <vt:lpstr>Syntax and semantics: Terms</vt:lpstr>
      <vt:lpstr>Syntax and semantics: Atomic sentences</vt:lpstr>
      <vt:lpstr>Syntax and semantics: Complex sentences</vt:lpstr>
      <vt:lpstr>Syntax and semantics: Complex sentences</vt:lpstr>
      <vt:lpstr>Fun with sentences</vt:lpstr>
      <vt:lpstr>More fun with sentences</vt:lpstr>
      <vt:lpstr>Inference in FOL</vt:lpstr>
      <vt:lpstr>Inference in FOL: Propositionalization</vt:lpstr>
      <vt:lpstr>Inference in FOL: Lifted inference</vt:lpstr>
      <vt:lpstr>Summary, pointers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2326</cp:revision>
  <cp:lastPrinted>2014-01-30T19:57:00Z</cp:lastPrinted>
  <dcterms:created xsi:type="dcterms:W3CDTF">2004-08-27T04:16:05Z</dcterms:created>
  <dcterms:modified xsi:type="dcterms:W3CDTF">2019-03-05T06:39:06Z</dcterms:modified>
</cp:coreProperties>
</file>