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50"/>
  </p:notesMasterIdLst>
  <p:handoutMasterIdLst>
    <p:handoutMasterId r:id="rId51"/>
  </p:handoutMasterIdLst>
  <p:sldIdLst>
    <p:sldId id="655" r:id="rId2"/>
    <p:sldId id="319" r:id="rId3"/>
    <p:sldId id="257" r:id="rId4"/>
    <p:sldId id="307" r:id="rId5"/>
    <p:sldId id="344" r:id="rId6"/>
    <p:sldId id="298" r:id="rId7"/>
    <p:sldId id="299" r:id="rId8"/>
    <p:sldId id="309" r:id="rId9"/>
    <p:sldId id="329" r:id="rId10"/>
    <p:sldId id="262" r:id="rId11"/>
    <p:sldId id="261" r:id="rId12"/>
    <p:sldId id="285" r:id="rId13"/>
    <p:sldId id="336" r:id="rId14"/>
    <p:sldId id="264" r:id="rId15"/>
    <p:sldId id="337" r:id="rId16"/>
    <p:sldId id="304" r:id="rId17"/>
    <p:sldId id="339" r:id="rId18"/>
    <p:sldId id="330" r:id="rId19"/>
    <p:sldId id="324" r:id="rId20"/>
    <p:sldId id="323" r:id="rId21"/>
    <p:sldId id="259" r:id="rId22"/>
    <p:sldId id="293" r:id="rId23"/>
    <p:sldId id="286" r:id="rId24"/>
    <p:sldId id="332" r:id="rId25"/>
    <p:sldId id="333" r:id="rId26"/>
    <p:sldId id="277" r:id="rId27"/>
    <p:sldId id="317" r:id="rId28"/>
    <p:sldId id="334" r:id="rId29"/>
    <p:sldId id="269" r:id="rId30"/>
    <p:sldId id="272" r:id="rId31"/>
    <p:sldId id="341" r:id="rId32"/>
    <p:sldId id="301" r:id="rId33"/>
    <p:sldId id="658" r:id="rId34"/>
    <p:sldId id="659" r:id="rId35"/>
    <p:sldId id="306" r:id="rId36"/>
    <p:sldId id="660" r:id="rId37"/>
    <p:sldId id="661" r:id="rId38"/>
    <p:sldId id="310" r:id="rId39"/>
    <p:sldId id="263" r:id="rId40"/>
    <p:sldId id="312" r:id="rId41"/>
    <p:sldId id="311" r:id="rId42"/>
    <p:sldId id="663" r:id="rId43"/>
    <p:sldId id="345" r:id="rId44"/>
    <p:sldId id="343" r:id="rId45"/>
    <p:sldId id="328" r:id="rId46"/>
    <p:sldId id="325" r:id="rId47"/>
    <p:sldId id="326" r:id="rId48"/>
    <p:sldId id="340" r:id="rId49"/>
  </p:sldIdLst>
  <p:sldSz cx="12192000" cy="6858000"/>
  <p:notesSz cx="7099300" cy="10234613"/>
  <p:custDataLst>
    <p:tags r:id="rId5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0078"/>
    <a:srgbClr val="FFFF00"/>
    <a:srgbClr val="E57071"/>
    <a:srgbClr val="DE68FF"/>
    <a:srgbClr val="FF9786"/>
    <a:srgbClr val="D3000F"/>
    <a:srgbClr val="3333FF"/>
    <a:srgbClr val="FF3300"/>
    <a:srgbClr val="CC00C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86472" autoAdjust="0"/>
  </p:normalViewPr>
  <p:slideViewPr>
    <p:cSldViewPr snapToGrid="0">
      <p:cViewPr>
        <p:scale>
          <a:sx n="93" d="100"/>
          <a:sy n="93" d="100"/>
        </p:scale>
        <p:origin x="304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72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5EC49A0E-63A9-4A0D-AD2C-B7E2E2E8B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09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4B81D889-D7E9-4039-B45C-464273848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43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9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“sort this list”  or “add these two numbers”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67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1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DABA8-4680-42FF-B10E-AE1FC3D1E3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10310-2E6D-4EA4-A70B-C328C85CE2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B455C-2F30-403D-8294-12A3DB8E9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CFCB-D7C5-4C75-A1E1-65873653C0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C6CEC-5ACE-4C3E-B007-68E1136822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AE46-61FD-4518-BCFE-BA431E7153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FAF4E-C055-4FE6-A9E8-15AB39EB0F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14710-EB38-4062-9830-60CCA75232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0DB1-D860-4CA1-A6A1-6DFDDFDEC2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9DFEB-451B-4D89-A1CD-CEA9DA588C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4E5CA303-B04A-41A5-A1FA-65C0783B1E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23.png"/><Relationship Id="rId5" Type="http://schemas.openxmlformats.org/officeDocument/2006/relationships/tags" Target="../tags/tag17.xml"/><Relationship Id="rId10" Type="http://schemas.openxmlformats.org/officeDocument/2006/relationships/image" Target="../media/image22.png"/><Relationship Id="rId4" Type="http://schemas.openxmlformats.org/officeDocument/2006/relationships/tags" Target="../tags/tag16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4.xml"/><Relationship Id="rId7" Type="http://schemas.openxmlformats.org/officeDocument/2006/relationships/image" Target="../media/image9.png"/><Relationship Id="rId12" Type="http://schemas.openxmlformats.org/officeDocument/2006/relationships/image" Target="../media/image33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4" Type="http://schemas.openxmlformats.org/officeDocument/2006/relationships/tags" Target="../tags/tag25.xm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28.xml"/><Relationship Id="rId7" Type="http://schemas.openxmlformats.org/officeDocument/2006/relationships/image" Target="../media/image34.png"/><Relationship Id="rId12" Type="http://schemas.openxmlformats.org/officeDocument/2006/relationships/image" Target="../media/image31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tags" Target="../tags/tag30.xml"/><Relationship Id="rId10" Type="http://schemas.openxmlformats.org/officeDocument/2006/relationships/image" Target="../media/image37.png"/><Relationship Id="rId4" Type="http://schemas.openxmlformats.org/officeDocument/2006/relationships/tags" Target="../tags/tag29.xml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25.png"/><Relationship Id="rId17" Type="http://schemas.openxmlformats.org/officeDocument/2006/relationships/image" Target="../media/image44.png"/><Relationship Id="rId2" Type="http://schemas.openxmlformats.org/officeDocument/2006/relationships/tags" Target="../tags/tag32.xml"/><Relationship Id="rId16" Type="http://schemas.openxmlformats.org/officeDocument/2006/relationships/image" Target="../media/image43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image" Target="../media/image39.png"/><Relationship Id="rId5" Type="http://schemas.openxmlformats.org/officeDocument/2006/relationships/tags" Target="../tags/tag35.xml"/><Relationship Id="rId15" Type="http://schemas.openxmlformats.org/officeDocument/2006/relationships/image" Target="../media/image42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6.pn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43.xml"/><Relationship Id="rId7" Type="http://schemas.openxmlformats.org/officeDocument/2006/relationships/image" Target="../media/image48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4.xml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47.xml"/><Relationship Id="rId7" Type="http://schemas.openxmlformats.org/officeDocument/2006/relationships/image" Target="../media/image51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8.xml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tags" Target="../tags/tag51.xml"/><Relationship Id="rId21" Type="http://schemas.openxmlformats.org/officeDocument/2006/relationships/image" Target="../media/image63.png"/><Relationship Id="rId7" Type="http://schemas.openxmlformats.org/officeDocument/2006/relationships/tags" Target="../tags/tag55.xml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tags" Target="../tags/tag50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3.xml"/><Relationship Id="rId15" Type="http://schemas.openxmlformats.org/officeDocument/2006/relationships/image" Target="../media/image57.png"/><Relationship Id="rId23" Type="http://schemas.openxmlformats.org/officeDocument/2006/relationships/image" Target="../media/image65.emf"/><Relationship Id="rId10" Type="http://schemas.openxmlformats.org/officeDocument/2006/relationships/tags" Target="../tags/tag58.xml"/><Relationship Id="rId19" Type="http://schemas.openxmlformats.org/officeDocument/2006/relationships/image" Target="../media/image61.png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63.xml"/><Relationship Id="rId7" Type="http://schemas.openxmlformats.org/officeDocument/2006/relationships/image" Target="../media/image70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69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4.xml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Image:Thomasbayes.jpg" TargetMode="External"/><Relationship Id="rId3" Type="http://schemas.openxmlformats.org/officeDocument/2006/relationships/tags" Target="../tags/tag69.xml"/><Relationship Id="rId7" Type="http://schemas.openxmlformats.org/officeDocument/2006/relationships/image" Target="../media/image76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image" Target="../media/image1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85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tags" Target="../tags/tag77.xml"/><Relationship Id="rId7" Type="http://schemas.openxmlformats.org/officeDocument/2006/relationships/image" Target="../media/image89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8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8.xml"/><Relationship Id="rId9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tags" Target="../tags/tag8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6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image" Target="../media/image95.png"/><Relationship Id="rId5" Type="http://schemas.openxmlformats.org/officeDocument/2006/relationships/tags" Target="../tags/tag83.xml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tags" Target="../tags/tag82.xml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image" Target="../media/image108.png"/><Relationship Id="rId18" Type="http://schemas.openxmlformats.org/officeDocument/2006/relationships/image" Target="../media/image112.png"/><Relationship Id="rId3" Type="http://schemas.openxmlformats.org/officeDocument/2006/relationships/tags" Target="../tags/tag89.xml"/><Relationship Id="rId21" Type="http://schemas.openxmlformats.org/officeDocument/2006/relationships/image" Target="../media/image115.png"/><Relationship Id="rId7" Type="http://schemas.openxmlformats.org/officeDocument/2006/relationships/tags" Target="../tags/tag93.xml"/><Relationship Id="rId12" Type="http://schemas.openxmlformats.org/officeDocument/2006/relationships/image" Target="../media/image107.png"/><Relationship Id="rId17" Type="http://schemas.openxmlformats.org/officeDocument/2006/relationships/image" Target="../media/image111.png"/><Relationship Id="rId2" Type="http://schemas.openxmlformats.org/officeDocument/2006/relationships/tags" Target="../tags/tag88.xml"/><Relationship Id="rId16" Type="http://schemas.openxmlformats.org/officeDocument/2006/relationships/image" Target="../media/image25.png"/><Relationship Id="rId20" Type="http://schemas.openxmlformats.org/officeDocument/2006/relationships/image" Target="../media/image114.png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91.xml"/><Relationship Id="rId15" Type="http://schemas.openxmlformats.org/officeDocument/2006/relationships/image" Target="../media/image110.png"/><Relationship Id="rId10" Type="http://schemas.openxmlformats.org/officeDocument/2006/relationships/tags" Target="../tags/tag96.xml"/><Relationship Id="rId19" Type="http://schemas.openxmlformats.org/officeDocument/2006/relationships/image" Target="../media/image113.png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13" Type="http://schemas.openxmlformats.org/officeDocument/2006/relationships/image" Target="../media/image116.png"/><Relationship Id="rId18" Type="http://schemas.openxmlformats.org/officeDocument/2006/relationships/image" Target="../media/image120.png"/><Relationship Id="rId3" Type="http://schemas.openxmlformats.org/officeDocument/2006/relationships/tags" Target="../tags/tag99.xml"/><Relationship Id="rId21" Type="http://schemas.openxmlformats.org/officeDocument/2006/relationships/image" Target="../media/image123.png"/><Relationship Id="rId7" Type="http://schemas.openxmlformats.org/officeDocument/2006/relationships/tags" Target="../tags/tag103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5.png"/><Relationship Id="rId2" Type="http://schemas.openxmlformats.org/officeDocument/2006/relationships/tags" Target="../tags/tag98.xml"/><Relationship Id="rId16" Type="http://schemas.openxmlformats.org/officeDocument/2006/relationships/image" Target="../media/image119.png"/><Relationship Id="rId20" Type="http://schemas.openxmlformats.org/officeDocument/2006/relationships/image" Target="../media/image122.png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tags" Target="../tags/tag107.xml"/><Relationship Id="rId5" Type="http://schemas.openxmlformats.org/officeDocument/2006/relationships/tags" Target="../tags/tag101.xml"/><Relationship Id="rId15" Type="http://schemas.openxmlformats.org/officeDocument/2006/relationships/image" Target="../media/image118.png"/><Relationship Id="rId23" Type="http://schemas.openxmlformats.org/officeDocument/2006/relationships/image" Target="../media/image124.png"/><Relationship Id="rId10" Type="http://schemas.openxmlformats.org/officeDocument/2006/relationships/tags" Target="../tags/tag106.xml"/><Relationship Id="rId19" Type="http://schemas.openxmlformats.org/officeDocument/2006/relationships/image" Target="../media/image121.png"/><Relationship Id="rId4" Type="http://schemas.openxmlformats.org/officeDocument/2006/relationships/tags" Target="../tags/tag100.xml"/><Relationship Id="rId9" Type="http://schemas.openxmlformats.org/officeDocument/2006/relationships/tags" Target="../tags/tag105.xml"/><Relationship Id="rId14" Type="http://schemas.openxmlformats.org/officeDocument/2006/relationships/image" Target="../media/image117.png"/><Relationship Id="rId22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tags" Target="../tags/tag110.xml"/><Relationship Id="rId7" Type="http://schemas.openxmlformats.org/officeDocument/2006/relationships/image" Target="../media/image115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9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" Type="http://schemas.openxmlformats.org/officeDocument/2006/relationships/tags" Target="../tags/tag5.xml"/><Relationship Id="rId16" Type="http://schemas.openxmlformats.org/officeDocument/2006/relationships/image" Target="../media/image16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9.png"/><Relationship Id="rId5" Type="http://schemas.openxmlformats.org/officeDocument/2006/relationships/tags" Target="../tags/tag8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9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BB75D-6252-7B41-A372-2B8055CE5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87458-BE15-B647-AB48-D80D76EF3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399" y="1397002"/>
            <a:ext cx="11691815" cy="4729164"/>
          </a:xfrm>
        </p:spPr>
        <p:txBody>
          <a:bodyPr/>
          <a:lstStyle/>
          <a:p>
            <a:r>
              <a:rPr lang="en-US" dirty="0"/>
              <a:t>Midterm is Wednesday March 20, 7pm-9pm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  <a:p>
            <a:r>
              <a:rPr lang="en-US" dirty="0"/>
              <a:t>Details on midterm prep page (follow link on piazza)</a:t>
            </a:r>
          </a:p>
          <a:p>
            <a:pPr lvl="1"/>
            <a:r>
              <a:rPr lang="en-US" dirty="0"/>
              <a:t>Format: directly on the exam sheet (no blue books); closed book, no notes</a:t>
            </a:r>
          </a:p>
          <a:p>
            <a:pPr lvl="1"/>
            <a:r>
              <a:rPr lang="en-US" dirty="0"/>
              <a:t>Location: multiple rooms, go to the right one</a:t>
            </a:r>
          </a:p>
          <a:p>
            <a:pPr lvl="1"/>
            <a:r>
              <a:rPr lang="en-US" dirty="0"/>
              <a:t>Past exams: on prep page</a:t>
            </a:r>
          </a:p>
          <a:p>
            <a:pPr lvl="1"/>
            <a:r>
              <a:rPr lang="en-US" dirty="0"/>
              <a:t>Review sessions in section next week and the week after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75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Joint Distributions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41314" y="1339380"/>
            <a:ext cx="7924642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</a:t>
            </a:r>
            <a:r>
              <a:rPr lang="en-US" sz="2400" i="1" dirty="0"/>
              <a:t>joint distribution</a:t>
            </a:r>
            <a:r>
              <a:rPr lang="en-US" sz="2400" dirty="0"/>
              <a:t> over a set of random variables: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specifies a real number for each assignment (or </a:t>
            </a:r>
            <a:r>
              <a:rPr lang="en-US" sz="2400" i="1" dirty="0"/>
              <a:t>outcome</a:t>
            </a:r>
            <a:r>
              <a:rPr lang="en-US" sz="2400" dirty="0"/>
              <a:t>): </a:t>
            </a:r>
          </a:p>
          <a:p>
            <a:pPr lvl="2" eaLnBrk="1" hangingPunct="1">
              <a:lnSpc>
                <a:spcPct val="80000"/>
              </a:lnSpc>
            </a:pP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Must obey: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lvl="7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Size of distribution if n variables with domain sizes d?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For all but the smallest distributions, impractical to write out!</a:t>
            </a:r>
          </a:p>
        </p:txBody>
      </p:sp>
      <p:pic>
        <p:nvPicPr>
          <p:cNvPr id="92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61" y="1416259"/>
            <a:ext cx="1803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6710" y="2388049"/>
            <a:ext cx="4867275" cy="2986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46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22" y="2937118"/>
            <a:ext cx="2445348" cy="32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22" y="3760065"/>
            <a:ext cx="28368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5" y="4366718"/>
            <a:ext cx="435927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10734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111521"/>
              </p:ext>
            </p:extLst>
          </p:nvPr>
        </p:nvGraphicFramePr>
        <p:xfrm>
          <a:off x="8747249" y="3210126"/>
          <a:ext cx="2354953" cy="1981200"/>
        </p:xfrm>
        <a:graphic>
          <a:graphicData uri="http://schemas.openxmlformats.org/drawingml/2006/table">
            <a:tbl>
              <a:tblPr/>
              <a:tblGrid>
                <a:gridCol w="7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Picture 11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182" y="274294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Probability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33388" y="1568450"/>
            <a:ext cx="5278437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A probability model is a joint distribution over a set of random variables</a:t>
            </a:r>
          </a:p>
          <a:p>
            <a:pPr lvl="1"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Probability models: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(Random) variables with domains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Assignments are called </a:t>
            </a:r>
            <a:r>
              <a:rPr lang="en-US" sz="1800" i="1" dirty="0"/>
              <a:t>outcomes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Joint distributions: say whether assignments (outcomes) are likely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i="1" dirty="0"/>
              <a:t>Normalized:</a:t>
            </a:r>
            <a:r>
              <a:rPr lang="en-US" sz="1800" dirty="0"/>
              <a:t> sum to 1.0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Ideally: only certain variables directly interact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Constraint satisfaction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Variables with domains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Constraints: state whether assignments are possible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Ideally: only certain variables directly interact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graphicFrame>
        <p:nvGraphicFramePr>
          <p:cNvPr id="1009904" name="Group 2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473060"/>
              </p:ext>
            </p:extLst>
          </p:nvPr>
        </p:nvGraphicFramePr>
        <p:xfrm>
          <a:off x="5773738" y="19081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0990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889398"/>
              </p:ext>
            </p:extLst>
          </p:nvPr>
        </p:nvGraphicFramePr>
        <p:xfrm>
          <a:off x="5765800" y="455612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97" name="TextBox 6"/>
          <p:cNvSpPr txBox="1">
            <a:spLocks noChangeArrowheads="1"/>
          </p:cNvSpPr>
          <p:nvPr/>
        </p:nvSpPr>
        <p:spPr bwMode="auto">
          <a:xfrm>
            <a:off x="5989638" y="1425575"/>
            <a:ext cx="240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Distribution over T,W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10275" y="4089400"/>
            <a:ext cx="2389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Constraint over T,W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37" y="4420499"/>
            <a:ext cx="2621134" cy="2039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47" y="1807215"/>
            <a:ext cx="2962741" cy="2087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6206836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An </a:t>
            </a:r>
            <a:r>
              <a:rPr lang="en-US" sz="2800" i="1" dirty="0"/>
              <a:t>event</a:t>
            </a:r>
            <a:r>
              <a:rPr lang="en-US" sz="2800" dirty="0"/>
              <a:t>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dirty="0"/>
              <a:t> is a set of outcomes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From a joint distribution, we can calculate the probability of any event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AND sunny?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OR sunny?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Typically, the events we care about are </a:t>
            </a:r>
            <a:r>
              <a:rPr lang="en-US" sz="2800" i="1" dirty="0"/>
              <a:t>partial assignments</a:t>
            </a:r>
            <a:r>
              <a:rPr lang="en-US" sz="2800" dirty="0"/>
              <a:t>, like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T=hot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501872"/>
              </p:ext>
            </p:extLst>
          </p:nvPr>
        </p:nvGraphicFramePr>
        <p:xfrm>
          <a:off x="8226236" y="3451800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294" name="Picture 3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87" y="2131330"/>
            <a:ext cx="4049019" cy="62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477" y="295618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P(+x,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P(+x)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OR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781603"/>
              </p:ext>
            </p:extLst>
          </p:nvPr>
        </p:nvGraphicFramePr>
        <p:xfrm>
          <a:off x="8364122" y="2116487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0293" y="1620874"/>
            <a:ext cx="1149651" cy="2986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124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Marginal Distributions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61746" y="1452563"/>
            <a:ext cx="7825053" cy="4525962"/>
          </a:xfrm>
        </p:spPr>
        <p:txBody>
          <a:bodyPr/>
          <a:lstStyle/>
          <a:p>
            <a:pPr eaLnBrk="1" hangingPunct="1"/>
            <a:r>
              <a:rPr lang="en-US" sz="2000" dirty="0"/>
              <a:t>Marginal distributions are sub-tables which eliminate variables </a:t>
            </a:r>
          </a:p>
          <a:p>
            <a:pPr eaLnBrk="1" hangingPunct="1"/>
            <a:r>
              <a:rPr lang="en-US" sz="2000" dirty="0"/>
              <a:t>Marginalization (summing out): Combine collapsed rows by adding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299939"/>
              </p:ext>
            </p:extLst>
          </p:nvPr>
        </p:nvGraphicFramePr>
        <p:xfrm>
          <a:off x="343549" y="330081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895498"/>
              </p:ext>
            </p:extLst>
          </p:nvPr>
        </p:nvGraphicFramePr>
        <p:xfrm>
          <a:off x="7148913" y="27197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496924"/>
              </p:ext>
            </p:extLst>
          </p:nvPr>
        </p:nvGraphicFramePr>
        <p:xfrm>
          <a:off x="7148913" y="45485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700875" y="34225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700875" y="499332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348" name="Picture 6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87" y="2842024"/>
            <a:ext cx="11779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7" name="Picture 9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63" y="2314974"/>
            <a:ext cx="7318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63" y="4143774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31" name="Picture 9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7" y="6110686"/>
            <a:ext cx="571658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E8F9C5-0C68-2744-80DB-0C36D0EDFC5C}"/>
                  </a:ext>
                </a:extLst>
              </p:cNvPr>
              <p:cNvSpPr txBox="1"/>
              <p:nvPr/>
            </p:nvSpPr>
            <p:spPr>
              <a:xfrm>
                <a:off x="3700875" y="3518273"/>
                <a:ext cx="2178609" cy="803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/>
                      </m:sSup>
                      <m:r>
                        <a:rPr lang="pt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p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/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E8F9C5-0C68-2744-80DB-0C36D0EDF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875" y="3518273"/>
                <a:ext cx="2178609" cy="803105"/>
              </a:xfrm>
              <a:prstGeom prst="rect">
                <a:avLst/>
              </a:prstGeom>
              <a:blipFill>
                <a:blip r:embed="rId11"/>
                <a:stretch>
                  <a:fillRect l="-1156" t="-104688" b="-16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3C730FD-5706-424F-90C9-A24F31137F7A}"/>
                  </a:ext>
                </a:extLst>
              </p:cNvPr>
              <p:cNvSpPr txBox="1"/>
              <p:nvPr/>
            </p:nvSpPr>
            <p:spPr>
              <a:xfrm>
                <a:off x="3700875" y="5076750"/>
                <a:ext cx="2258247" cy="803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/>
                      </m:sSup>
                      <m:r>
                        <a:rPr lang="pt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pt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/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3C730FD-5706-424F-90C9-A24F31137F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875" y="5076750"/>
                <a:ext cx="2258247" cy="803105"/>
              </a:xfrm>
              <a:prstGeom prst="rect">
                <a:avLst/>
              </a:prstGeom>
              <a:blipFill>
                <a:blip r:embed="rId12"/>
                <a:stretch>
                  <a:fillRect l="-1117" t="-104688" b="-16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Marginal Distributions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926394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153849"/>
              </p:ext>
            </p:extLst>
          </p:nvPr>
        </p:nvGraphicFramePr>
        <p:xfrm>
          <a:off x="7119884" y="19142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076043"/>
              </p:ext>
            </p:extLst>
          </p:nvPr>
        </p:nvGraphicFramePr>
        <p:xfrm>
          <a:off x="7119884" y="37430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671846" y="261704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671846" y="41877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0532" y="2866286"/>
            <a:ext cx="2582940" cy="6121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863" y="1509434"/>
            <a:ext cx="791580" cy="298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2479" y="4417976"/>
            <a:ext cx="2551748" cy="5670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0918" y="3338234"/>
            <a:ext cx="761332" cy="2985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4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Conditional Probabilities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17500" y="1292786"/>
            <a:ext cx="8562975" cy="4680978"/>
          </a:xfrm>
        </p:spPr>
        <p:txBody>
          <a:bodyPr/>
          <a:lstStyle/>
          <a:p>
            <a:pPr eaLnBrk="1" hangingPunct="1"/>
            <a:r>
              <a:rPr lang="en-US" sz="2400" dirty="0"/>
              <a:t>A simple relation between joint and conditional probabilities</a:t>
            </a:r>
          </a:p>
          <a:p>
            <a:pPr lvl="1" eaLnBrk="1" hangingPunct="1"/>
            <a:r>
              <a:rPr lang="en-US" sz="2000" dirty="0">
                <a:solidFill>
                  <a:schemeClr val="accent2"/>
                </a:solidFill>
              </a:rPr>
              <a:t>In fact, this is taken as the </a:t>
            </a:r>
            <a:r>
              <a:rPr lang="en-US" sz="2000" i="1" dirty="0">
                <a:solidFill>
                  <a:schemeClr val="accent2"/>
                </a:solidFill>
              </a:rPr>
              <a:t>definition</a:t>
            </a:r>
            <a:r>
              <a:rPr lang="en-US" sz="2000" dirty="0">
                <a:solidFill>
                  <a:schemeClr val="accent2"/>
                </a:solidFill>
              </a:rPr>
              <a:t> of a conditional probability</a:t>
            </a:r>
          </a:p>
        </p:txBody>
      </p:sp>
      <p:pic>
        <p:nvPicPr>
          <p:cNvPr id="1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2740025"/>
            <a:ext cx="237331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922584"/>
              </p:ext>
            </p:extLst>
          </p:nvPr>
        </p:nvGraphicFramePr>
        <p:xfrm>
          <a:off x="762000" y="4576763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3343" name="Group 21"/>
          <p:cNvGrpSpPr>
            <a:grpSpLocks/>
          </p:cNvGrpSpPr>
          <p:nvPr/>
        </p:nvGrpSpPr>
        <p:grpSpPr bwMode="auto">
          <a:xfrm>
            <a:off x="6021149" y="2655489"/>
            <a:ext cx="2197100" cy="1272154"/>
            <a:chOff x="5105400" y="2512724"/>
            <a:chExt cx="2895600" cy="1676400"/>
          </a:xfrm>
        </p:grpSpPr>
        <p:sp>
          <p:nvSpPr>
            <p:cNvPr id="13347" name="Oval 33"/>
            <p:cNvSpPr>
              <a:spLocks noChangeArrowheads="1"/>
            </p:cNvSpPr>
            <p:nvPr/>
          </p:nvSpPr>
          <p:spPr bwMode="auto">
            <a:xfrm>
              <a:off x="5105400" y="2512724"/>
              <a:ext cx="1828800" cy="1676400"/>
            </a:xfrm>
            <a:prstGeom prst="ellipse">
              <a:avLst/>
            </a:prstGeom>
            <a:solidFill>
              <a:srgbClr val="3333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8" name="Oval 34"/>
            <p:cNvSpPr>
              <a:spLocks noChangeArrowheads="1"/>
            </p:cNvSpPr>
            <p:nvPr/>
          </p:nvSpPr>
          <p:spPr bwMode="auto">
            <a:xfrm>
              <a:off x="6172200" y="2512724"/>
              <a:ext cx="1828800" cy="1676400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1" name="Picture 2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4191000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8332" y="4885634"/>
            <a:ext cx="3269608" cy="3135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87969" y="2256706"/>
            <a:ext cx="3174853" cy="215464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02170" y="3957739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9786"/>
                </a:solidFill>
                <a:latin typeface="Calibri"/>
                <a:cs typeface="Calibri"/>
              </a:rPr>
              <a:t>P(b)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6678" y="3951376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P(a)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7902" y="2289341"/>
            <a:ext cx="862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P(</a:t>
            </a:r>
            <a:r>
              <a:rPr lang="en-US" sz="2000" i="1" dirty="0" err="1">
                <a:solidFill>
                  <a:srgbClr val="E57071"/>
                </a:solidFill>
                <a:latin typeface="Calibri"/>
                <a:cs typeface="Calibri"/>
              </a:rPr>
              <a:t>a,b</a:t>
            </a:r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)</a:t>
            </a:r>
          </a:p>
        </p:txBody>
      </p:sp>
      <p:pic>
        <p:nvPicPr>
          <p:cNvPr id="15" name="Picture 14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4883" y="4686487"/>
            <a:ext cx="2836647" cy="7315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3115" y="4702804"/>
            <a:ext cx="836064" cy="6569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5435" y="4923246"/>
            <a:ext cx="82113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7662" y="5802804"/>
            <a:ext cx="5643434" cy="2985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759" y="6306751"/>
            <a:ext cx="1701988" cy="2538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6023" y="6311728"/>
            <a:ext cx="80620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ular Callout 10"/>
          <p:cNvSpPr/>
          <p:nvPr/>
        </p:nvSpPr>
        <p:spPr>
          <a:xfrm>
            <a:off x="4784956" y="5704129"/>
            <a:ext cx="6020880" cy="997942"/>
          </a:xfrm>
          <a:prstGeom prst="wedgeRectCallout">
            <a:avLst>
              <a:gd name="adj1" fmla="val -1035"/>
              <a:gd name="adj2" fmla="val -81872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Conditional Probabilities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80885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>
          <a:xfrm>
            <a:off x="4209143" y="1341782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|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950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34" charset="-128"/>
              </a:rPr>
              <a:t>Conditional Distributions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chemeClr val="tx1"/>
                </a:solidFill>
                <a:ea typeface="ＭＳ Ｐゴシック" pitchFamily="34" charset="-128"/>
              </a:rPr>
              <a:t>Conditional distributions are probability distributions over some variables given fixed values of others</a:t>
            </a:r>
          </a:p>
        </p:txBody>
      </p:sp>
      <p:pic>
        <p:nvPicPr>
          <p:cNvPr id="13316" name="Picture 5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2943225"/>
            <a:ext cx="20716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61942"/>
              </p:ext>
            </p:extLst>
          </p:nvPr>
        </p:nvGraphicFramePr>
        <p:xfrm>
          <a:off x="8479064" y="355872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5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655355"/>
              </p:ext>
            </p:extLst>
          </p:nvPr>
        </p:nvGraphicFramePr>
        <p:xfrm>
          <a:off x="1708150" y="3384550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9" name="Picture 5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4800600"/>
            <a:ext cx="21621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640011"/>
              </p:ext>
            </p:extLst>
          </p:nvPr>
        </p:nvGraphicFramePr>
        <p:xfrm>
          <a:off x="1712913" y="5241925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5115" name="Picture 5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89" y="3134859"/>
            <a:ext cx="1179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16" name="TextBox 55"/>
          <p:cNvSpPr txBox="1">
            <a:spLocks noChangeArrowheads="1"/>
          </p:cNvSpPr>
          <p:nvPr/>
        </p:nvSpPr>
        <p:spPr bwMode="auto">
          <a:xfrm>
            <a:off x="1309688" y="2386013"/>
            <a:ext cx="274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Conditional Distributions</a:t>
            </a:r>
          </a:p>
        </p:txBody>
      </p:sp>
      <p:sp>
        <p:nvSpPr>
          <p:cNvPr id="45117" name="TextBox 56"/>
          <p:cNvSpPr txBox="1">
            <a:spLocks noChangeArrowheads="1"/>
          </p:cNvSpPr>
          <p:nvPr/>
        </p:nvSpPr>
        <p:spPr bwMode="auto">
          <a:xfrm>
            <a:off x="8890227" y="2507796"/>
            <a:ext cx="258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Joint Distribution</a:t>
            </a:r>
          </a:p>
        </p:txBody>
      </p:sp>
      <p:sp>
        <p:nvSpPr>
          <p:cNvPr id="60" name="Left Brace 59"/>
          <p:cNvSpPr/>
          <p:nvPr/>
        </p:nvSpPr>
        <p:spPr>
          <a:xfrm>
            <a:off x="1139825" y="2921000"/>
            <a:ext cx="207963" cy="35179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4097338"/>
            <a:ext cx="31273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65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"/>
          <p:cNvSpPr>
            <a:spLocks noGrp="1" noChangeArrowheads="1"/>
          </p:cNvSpPr>
          <p:nvPr>
            <p:ph idx="1"/>
          </p:nvPr>
        </p:nvSpPr>
        <p:spPr>
          <a:xfrm>
            <a:off x="491720" y="1360415"/>
            <a:ext cx="84709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(Dictionary) To bring or restore to a normal condition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Procedure:</a:t>
            </a:r>
          </a:p>
          <a:p>
            <a:pPr lvl="1"/>
            <a:r>
              <a:rPr lang="en-US" sz="2000" dirty="0"/>
              <a:t>Step 1: Compute Z = sum over all entries</a:t>
            </a:r>
          </a:p>
          <a:p>
            <a:pPr lvl="1"/>
            <a:r>
              <a:rPr lang="en-US" sz="2000" dirty="0"/>
              <a:t>Step 2: Divide every entry by Z</a:t>
            </a:r>
          </a:p>
          <a:p>
            <a:pPr lvl="1"/>
            <a:endParaRPr lang="en-US" sz="2000" dirty="0"/>
          </a:p>
          <a:p>
            <a:r>
              <a:rPr lang="en-US" sz="2400" dirty="0"/>
              <a:t>Example 1</a:t>
            </a:r>
          </a:p>
          <a:p>
            <a:pPr lvl="1"/>
            <a:endParaRPr lang="en-US" sz="20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To Normalize</a:t>
            </a:r>
          </a:p>
        </p:txBody>
      </p:sp>
      <p:sp>
        <p:nvSpPr>
          <p:cNvPr id="1051690" name="Rectangular Callout 1051689"/>
          <p:cNvSpPr/>
          <p:nvPr/>
        </p:nvSpPr>
        <p:spPr>
          <a:xfrm>
            <a:off x="6505277" y="2324160"/>
            <a:ext cx="3343352" cy="362880"/>
          </a:xfrm>
          <a:prstGeom prst="wedgeRectCallout">
            <a:avLst>
              <a:gd name="adj1" fmla="val -43217"/>
              <a:gd name="adj2" fmla="val -164407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All entries sum to ONE</a:t>
            </a:r>
          </a:p>
        </p:txBody>
      </p:sp>
      <p:sp>
        <p:nvSpPr>
          <p:cNvPr id="1051691" name="Rounded Rectangle 1051690"/>
          <p:cNvSpPr/>
          <p:nvPr/>
        </p:nvSpPr>
        <p:spPr>
          <a:xfrm>
            <a:off x="5338993" y="1442880"/>
            <a:ext cx="2220261" cy="406080"/>
          </a:xfrm>
          <a:prstGeom prst="round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9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149899"/>
              </p:ext>
            </p:extLst>
          </p:nvPr>
        </p:nvGraphicFramePr>
        <p:xfrm>
          <a:off x="578911" y="48522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Line 45"/>
          <p:cNvSpPr>
            <a:spLocks noChangeShapeType="1"/>
          </p:cNvSpPr>
          <p:nvPr/>
        </p:nvSpPr>
        <p:spPr bwMode="auto">
          <a:xfrm>
            <a:off x="2417387" y="5468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1692" name="TextBox 1051691"/>
          <p:cNvSpPr txBox="1"/>
          <p:nvPr/>
        </p:nvSpPr>
        <p:spPr>
          <a:xfrm>
            <a:off x="2142511" y="5650560"/>
            <a:ext cx="133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 = 0.5</a:t>
            </a:r>
          </a:p>
        </p:txBody>
      </p:sp>
      <p:graphicFrame>
        <p:nvGraphicFramePr>
          <p:cNvPr id="52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155321"/>
              </p:ext>
            </p:extLst>
          </p:nvPr>
        </p:nvGraphicFramePr>
        <p:xfrm>
          <a:off x="3729096" y="4875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5862165" y="4286255"/>
            <a:ext cx="5195946" cy="139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Example 2</a:t>
            </a:r>
          </a:p>
          <a:p>
            <a:pPr lvl="1"/>
            <a:endParaRPr lang="en-US" sz="20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5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548457"/>
              </p:ext>
            </p:extLst>
          </p:nvPr>
        </p:nvGraphicFramePr>
        <p:xfrm>
          <a:off x="6031680" y="479904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2372663" y="491304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</a:t>
            </a:r>
          </a:p>
        </p:txBody>
      </p:sp>
      <p:sp>
        <p:nvSpPr>
          <p:cNvPr id="56" name="Line 45"/>
          <p:cNvSpPr>
            <a:spLocks noChangeShapeType="1"/>
          </p:cNvSpPr>
          <p:nvPr/>
        </p:nvSpPr>
        <p:spPr bwMode="auto">
          <a:xfrm>
            <a:off x="8608552" y="562973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8558293" y="5785680"/>
            <a:ext cx="84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= 50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537911" y="514320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</a:t>
            </a:r>
          </a:p>
        </p:txBody>
      </p:sp>
      <p:graphicFrame>
        <p:nvGraphicFramePr>
          <p:cNvPr id="60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062727"/>
              </p:ext>
            </p:extLst>
          </p:nvPr>
        </p:nvGraphicFramePr>
        <p:xfrm>
          <a:off x="9803883" y="479592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1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90" grpId="0" animBg="1"/>
      <p:bldP spid="1051691" grpId="0" animBg="1"/>
      <p:bldP spid="50" grpId="0" animBg="1"/>
      <p:bldP spid="1051692" grpId="0"/>
      <p:bldP spid="55" grpId="0"/>
      <p:bldP spid="56" grpId="0" animBg="1"/>
      <p:bldP spid="57" grpId="0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Probability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82" y="1900985"/>
            <a:ext cx="5592576" cy="3728384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Sergey Levine and Stuart Russell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1094162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Normalization Trick</a:t>
            </a:r>
          </a:p>
        </p:txBody>
      </p:sp>
      <p:sp>
        <p:nvSpPr>
          <p:cNvPr id="1051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377238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 trick to get a whole conditional distribution at once: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Select the joint probabilities matching the evidence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Normalize the selection (make it sum to one)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Why does this work? Sum of selection is P(evidence)!  (P(r), here)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</p:txBody>
      </p:sp>
      <p:graphicFrame>
        <p:nvGraphicFramePr>
          <p:cNvPr id="1051652" name="Group 4"/>
          <p:cNvGraphicFramePr>
            <a:graphicFrameLocks noGrp="1"/>
          </p:cNvGraphicFramePr>
          <p:nvPr>
            <p:extLst/>
          </p:nvPr>
        </p:nvGraphicFramePr>
        <p:xfrm>
          <a:off x="611188" y="3203575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51678" name="Line 30"/>
          <p:cNvSpPr>
            <a:spLocks noChangeShapeType="1"/>
          </p:cNvSpPr>
          <p:nvPr/>
        </p:nvSpPr>
        <p:spPr bwMode="auto">
          <a:xfrm>
            <a:off x="2973388" y="4011613"/>
            <a:ext cx="8159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51679" name="Group 31"/>
          <p:cNvGraphicFramePr>
            <a:graphicFrameLocks noGrp="1"/>
          </p:cNvGraphicFramePr>
          <p:nvPr>
            <p:extLst/>
          </p:nvPr>
        </p:nvGraphicFramePr>
        <p:xfrm>
          <a:off x="3883025" y="3582988"/>
          <a:ext cx="1866900" cy="1114425"/>
        </p:xfrm>
        <a:graphic>
          <a:graphicData uri="http://schemas.openxmlformats.org/drawingml/2006/table">
            <a:tbl>
              <a:tblPr/>
              <a:tblGrid>
                <a:gridCol w="611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2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51693" name="Line 45"/>
          <p:cNvSpPr>
            <a:spLocks noChangeShapeType="1"/>
          </p:cNvSpPr>
          <p:nvPr/>
        </p:nvSpPr>
        <p:spPr bwMode="auto">
          <a:xfrm>
            <a:off x="5881688" y="3979863"/>
            <a:ext cx="8064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51694" name="Group 46"/>
          <p:cNvGraphicFramePr>
            <a:graphicFrameLocks noGrp="1"/>
          </p:cNvGraphicFramePr>
          <p:nvPr>
            <p:extLst/>
          </p:nvPr>
        </p:nvGraphicFramePr>
        <p:xfrm>
          <a:off x="6859588" y="3582988"/>
          <a:ext cx="15811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51708" name="Text Box 60"/>
          <p:cNvSpPr txBox="1">
            <a:spLocks noChangeArrowheads="1"/>
          </p:cNvSpPr>
          <p:nvPr/>
        </p:nvSpPr>
        <p:spPr bwMode="auto">
          <a:xfrm>
            <a:off x="2944813" y="4194175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  <a:cs typeface="Calibri" pitchFamily="34" charset="0"/>
              </a:rPr>
              <a:t>Select</a:t>
            </a:r>
          </a:p>
        </p:txBody>
      </p:sp>
      <p:sp>
        <p:nvSpPr>
          <p:cNvPr id="1051709" name="Text Box 61"/>
          <p:cNvSpPr txBox="1">
            <a:spLocks noChangeArrowheads="1"/>
          </p:cNvSpPr>
          <p:nvPr/>
        </p:nvSpPr>
        <p:spPr bwMode="auto">
          <a:xfrm>
            <a:off x="5745163" y="4162425"/>
            <a:ext cx="129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Normalize</a:t>
            </a:r>
          </a:p>
        </p:txBody>
      </p:sp>
      <p:pic>
        <p:nvPicPr>
          <p:cNvPr id="1051710" name="Picture 6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3176588"/>
            <a:ext cx="10001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711" name="Picture 6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3121025"/>
            <a:ext cx="96996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715" name="Picture 6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3" y="5803900"/>
            <a:ext cx="55848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30" name="Picture 5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71775"/>
            <a:ext cx="1179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04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78" grpId="0" animBg="1"/>
      <p:bldP spid="1051693" grpId="0" animBg="1"/>
      <p:bldP spid="1051708" grpId="0"/>
      <p:bldP spid="105170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Inference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79413" y="1407089"/>
            <a:ext cx="6854237" cy="4773049"/>
          </a:xfrm>
        </p:spPr>
        <p:txBody>
          <a:bodyPr/>
          <a:lstStyle/>
          <a:p>
            <a:pPr eaLnBrk="1" hangingPunct="1"/>
            <a:r>
              <a:rPr lang="en-US" sz="2400" dirty="0"/>
              <a:t>Probabilistic inference: compute a desired probability from other known probabilities (e.g. conditional from joint)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We generally compute conditional probabilities </a:t>
            </a:r>
          </a:p>
          <a:p>
            <a:pPr lvl="1" eaLnBrk="1" hangingPunct="1"/>
            <a:r>
              <a:rPr lang="en-US" sz="2000" dirty="0"/>
              <a:t>P(on time | no reported accidents) = 0.90</a:t>
            </a:r>
          </a:p>
          <a:p>
            <a:pPr lvl="1" eaLnBrk="1" hangingPunct="1"/>
            <a:r>
              <a:rPr lang="en-US" sz="2000" dirty="0"/>
              <a:t>These represent the agent’s </a:t>
            </a:r>
            <a:r>
              <a:rPr lang="en-US" sz="2000" i="1" dirty="0"/>
              <a:t>beliefs</a:t>
            </a:r>
            <a:r>
              <a:rPr lang="en-US" sz="2000" dirty="0"/>
              <a:t> given the evidence</a:t>
            </a:r>
            <a:endParaRPr lang="en-US" sz="2000" i="1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Probabilities change with new evidence:</a:t>
            </a:r>
          </a:p>
          <a:p>
            <a:pPr lvl="1" eaLnBrk="1" hangingPunct="1"/>
            <a:r>
              <a:rPr lang="en-US" sz="2000" dirty="0"/>
              <a:t>P(on time | no accidents, 5 a.m.) = 0.95</a:t>
            </a:r>
          </a:p>
          <a:p>
            <a:pPr lvl="1" eaLnBrk="1" hangingPunct="1"/>
            <a:r>
              <a:rPr lang="en-US" sz="2000" dirty="0"/>
              <a:t>P(on time | no accidents, 5 a.m., raining) = 0.80</a:t>
            </a:r>
          </a:p>
          <a:p>
            <a:pPr lvl="1" eaLnBrk="1" hangingPunct="1"/>
            <a:r>
              <a:rPr lang="en-US" sz="2000" dirty="0"/>
              <a:t>Observing new evidence causes </a:t>
            </a:r>
            <a:r>
              <a:rPr lang="en-US" sz="2000" i="1" dirty="0"/>
              <a:t>beliefs to be updated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16" y="1295018"/>
            <a:ext cx="5110454" cy="472868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/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3"/>
            <a:ext cx="8229600" cy="13275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General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Evidence variables: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Query* variable: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Hidden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1" y="1699187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73" y="1610535"/>
            <a:ext cx="20955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73" y="1929623"/>
            <a:ext cx="1698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48" y="2234423"/>
            <a:ext cx="9588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04" y="1873689"/>
            <a:ext cx="2067441" cy="35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4" y="5973402"/>
            <a:ext cx="18859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353" y="5891444"/>
            <a:ext cx="3257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6468168" y="5199365"/>
            <a:ext cx="174830" cy="2134655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44501" name="Picture 2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465" y="6449400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AutoShape 22"/>
          <p:cNvSpPr>
            <a:spLocks/>
          </p:cNvSpPr>
          <p:nvPr/>
        </p:nvSpPr>
        <p:spPr bwMode="auto">
          <a:xfrm>
            <a:off x="5379898" y="1559239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5751431" y="196811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Calibri" pitchFamily="34" charset="0"/>
                <a:cs typeface="Calibri" pitchFamily="34" charset="0"/>
              </a:rPr>
              <a:t>All variables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0488610" y="1129148"/>
            <a:ext cx="155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 dirty="0">
                <a:latin typeface="Calibri" pitchFamily="34" charset="0"/>
                <a:cs typeface="Calibri" pitchFamily="34" charset="0"/>
              </a:rPr>
              <a:t>* Works fine with multiple query variables, too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79228" y="1296460"/>
            <a:ext cx="3997028" cy="86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We want:</a:t>
            </a:r>
          </a:p>
          <a:p>
            <a:pPr lvl="1">
              <a:lnSpc>
                <a:spcPct val="80000"/>
              </a:lnSpc>
            </a:pPr>
            <a:endParaRPr lang="en-US" sz="1600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37801" y="290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74097" y="2901163"/>
            <a:ext cx="3822722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2: Sum out H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596568" y="2892764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9" y="3774241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417" y="3557772"/>
            <a:ext cx="3114039" cy="2076026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692" y="5495132"/>
            <a:ext cx="2463800" cy="584200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6758" y="6144600"/>
            <a:ext cx="3657600" cy="533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96" y="3485394"/>
            <a:ext cx="1123188" cy="15111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0" animBg="1"/>
      <p:bldP spid="18447" grpId="0"/>
      <p:bldP spid="17" grpId="0"/>
      <p:bldP spid="18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501858"/>
              </p:ext>
            </p:extLst>
          </p:nvPr>
        </p:nvGraphicFramePr>
        <p:xfrm>
          <a:off x="7852551" y="1515801"/>
          <a:ext cx="3484335" cy="3333753"/>
        </p:xfrm>
        <a:graphic>
          <a:graphicData uri="http://schemas.openxmlformats.org/drawingml/2006/table">
            <a:tbl>
              <a:tblPr/>
              <a:tblGrid>
                <a:gridCol w="1036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929087" y="1411489"/>
            <a:ext cx="8080342" cy="42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Obvious problems: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Worst-case time complexity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 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Space complexity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 to store the joint distribution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by Enumeration</a:t>
            </a:r>
          </a:p>
        </p:txBody>
      </p:sp>
    </p:spTree>
    <p:extLst>
      <p:ext uri="{BB962C8B-B14F-4D97-AF65-F5344CB8AC3E}">
        <p14:creationId xmlns:p14="http://schemas.microsoft.com/office/powerpoint/2010/main" val="964982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r>
              <a:rPr lang="en-US" sz="2400" dirty="0"/>
              <a:t>Sometimes have conditional distributions but want the joint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pic>
        <p:nvPicPr>
          <p:cNvPr id="1027080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402" y="2225699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949" y="2347356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27216" name="AutoShape 144"/>
          <p:cNvSpPr>
            <a:spLocks noChangeArrowheads="1"/>
          </p:cNvSpPr>
          <p:nvPr/>
        </p:nvSpPr>
        <p:spPr bwMode="auto">
          <a:xfrm>
            <a:off x="8044687" y="2421643"/>
            <a:ext cx="914400" cy="381000"/>
          </a:xfrm>
          <a:prstGeom prst="leftRightArrow">
            <a:avLst>
              <a:gd name="adj1" fmla="val 50000"/>
              <a:gd name="adj2" fmla="val 48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37" y="3471580"/>
            <a:ext cx="5651673" cy="177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2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eaLnBrk="1" hangingPunct="1"/>
            <a:endParaRPr lang="en-US" sz="2400" dirty="0"/>
          </a:p>
        </p:txBody>
      </p:sp>
      <p:graphicFrame>
        <p:nvGraphicFramePr>
          <p:cNvPr id="1027084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619804"/>
              </p:ext>
            </p:extLst>
          </p:nvPr>
        </p:nvGraphicFramePr>
        <p:xfrm>
          <a:off x="1383150" y="42446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27160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154239"/>
              </p:ext>
            </p:extLst>
          </p:nvPr>
        </p:nvGraphicFramePr>
        <p:xfrm>
          <a:off x="3592950" y="37398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3" name="Picture 9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63" y="32889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7213" name="Group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181657"/>
              </p:ext>
            </p:extLst>
          </p:nvPr>
        </p:nvGraphicFramePr>
        <p:xfrm>
          <a:off x="7479150" y="3758879"/>
          <a:ext cx="23622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0.72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0.14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0.06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4" name="Picture 9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38" y="3287392"/>
            <a:ext cx="12414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215" name="AutoShape 143"/>
          <p:cNvSpPr>
            <a:spLocks noChangeArrowheads="1"/>
          </p:cNvSpPr>
          <p:nvPr/>
        </p:nvSpPr>
        <p:spPr bwMode="auto">
          <a:xfrm>
            <a:off x="6107550" y="4520879"/>
            <a:ext cx="990600" cy="533400"/>
          </a:xfrm>
          <a:prstGeom prst="leftRightArrow">
            <a:avLst>
              <a:gd name="adj1" fmla="val 50000"/>
              <a:gd name="adj2" fmla="val 37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50" y="38525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207875" y="4176807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201518" y="4577236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234852" y="4928060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248339" y="5298724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7035" y="1447471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Chain Rule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6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More generally, can always write any joint distribution as an incremental product of conditional distributions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is this always true?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21508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2640013"/>
            <a:ext cx="570706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3286125"/>
            <a:ext cx="496411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Rule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18" y="1628745"/>
            <a:ext cx="7963334" cy="46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71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Bayes’ Rule</a:t>
            </a:r>
          </a:p>
        </p:txBody>
      </p:sp>
      <p:sp>
        <p:nvSpPr>
          <p:cNvPr id="1017859" name="Rectangle 3"/>
          <p:cNvSpPr>
            <a:spLocks noGrp="1" noChangeArrowheads="1"/>
          </p:cNvSpPr>
          <p:nvPr>
            <p:ph idx="1"/>
          </p:nvPr>
        </p:nvSpPr>
        <p:spPr>
          <a:xfrm>
            <a:off x="694560" y="1600200"/>
            <a:ext cx="799224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Two ways to factor a joint distribution over two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Dividing, we get: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is this at all helpful?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Lets us build one conditional from its reverse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Often one conditional is tricky but the other one is simple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Foundation of many systems we’ll see later (e.g. ASR, MT)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the running for most important AI equation!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01786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30876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5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2286000"/>
            <a:ext cx="20145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9" name="Picture 13" descr="Thomas Bayes">
            <a:hlinkClick r:id="rId8" tooltip="Thomas Bayes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828" y="2735058"/>
            <a:ext cx="2927072" cy="313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7870" name="AutoShape 14"/>
          <p:cNvSpPr>
            <a:spLocks noChangeArrowheads="1"/>
          </p:cNvSpPr>
          <p:nvPr/>
        </p:nvSpPr>
        <p:spPr bwMode="auto">
          <a:xfrm>
            <a:off x="8051851" y="2041140"/>
            <a:ext cx="1905000" cy="457200"/>
          </a:xfrm>
          <a:prstGeom prst="wedgeRoundRectCallout">
            <a:avLst>
              <a:gd name="adj1" fmla="val -6000"/>
              <a:gd name="adj2" fmla="val 163889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That’s my rule!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787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Today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68988" y="1397000"/>
            <a:ext cx="6502411" cy="5078097"/>
          </a:xfrm>
        </p:spPr>
        <p:txBody>
          <a:bodyPr/>
          <a:lstStyle/>
          <a:p>
            <a:pPr eaLnBrk="1" hangingPunct="1"/>
            <a:r>
              <a:rPr lang="en-US" sz="2800" dirty="0"/>
              <a:t>Probability</a:t>
            </a:r>
          </a:p>
          <a:p>
            <a:pPr lvl="8"/>
            <a:endParaRPr lang="en-US" sz="300" dirty="0"/>
          </a:p>
          <a:p>
            <a:pPr lvl="1" eaLnBrk="1" hangingPunct="1"/>
            <a:r>
              <a:rPr lang="en-US" sz="2400" dirty="0"/>
              <a:t>Random Variables</a:t>
            </a:r>
          </a:p>
          <a:p>
            <a:pPr lvl="1" eaLnBrk="1" hangingPunct="1"/>
            <a:r>
              <a:rPr lang="en-US" sz="2400" dirty="0"/>
              <a:t>Joint and Marginal Distributions</a:t>
            </a:r>
          </a:p>
          <a:p>
            <a:pPr lvl="1" eaLnBrk="1" hangingPunct="1"/>
            <a:r>
              <a:rPr lang="en-US" sz="2400" dirty="0"/>
              <a:t>Conditional Distribution</a:t>
            </a:r>
          </a:p>
          <a:p>
            <a:pPr lvl="1" eaLnBrk="1" hangingPunct="1"/>
            <a:r>
              <a:rPr lang="en-US" sz="2400" dirty="0"/>
              <a:t>Product Rule, Chain Rule, Bayes’ Rule</a:t>
            </a:r>
          </a:p>
          <a:p>
            <a:pPr lvl="1" eaLnBrk="1" hangingPunct="1"/>
            <a:r>
              <a:rPr lang="en-US" sz="2400" dirty="0"/>
              <a:t>Inference</a:t>
            </a:r>
          </a:p>
          <a:p>
            <a:pPr lvl="1" eaLnBrk="1" hangingPunct="1"/>
            <a:r>
              <a:rPr lang="en-US" sz="2400" dirty="0"/>
              <a:t>Independence</a:t>
            </a:r>
          </a:p>
          <a:p>
            <a:pPr lvl="2"/>
            <a:endParaRPr lang="en-US" sz="2000" dirty="0"/>
          </a:p>
          <a:p>
            <a:pPr eaLnBrk="1" hangingPunct="1"/>
            <a:r>
              <a:rPr lang="en-US" sz="2800" dirty="0"/>
              <a:t>You’ll need all this stuff A LOT for the next few weeks, so make sure you go over it now!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29" y="1301896"/>
            <a:ext cx="4704859" cy="474295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Inference with Bayes’ Rule</a:t>
            </a:r>
          </a:p>
        </p:txBody>
      </p:sp>
      <p:sp>
        <p:nvSpPr>
          <p:cNvPr id="1020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Example: Diagnostic probability from causal probability: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lvl="1" eaLnBrk="1" hangingPunct="1"/>
            <a:r>
              <a:rPr lang="en-US" sz="2000" dirty="0"/>
              <a:t>M: meningitis, S: stiff neck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lvl="4"/>
            <a:endParaRPr lang="en-US" sz="12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r>
              <a:rPr lang="en-US" sz="2000" dirty="0"/>
              <a:t>Note: posterior probability of meningitis still very small</a:t>
            </a:r>
          </a:p>
          <a:p>
            <a:pPr lvl="1" eaLnBrk="1" hangingPunct="1"/>
            <a:r>
              <a:rPr lang="en-US" sz="2000" dirty="0"/>
              <a:t>Note: you should still get stiff necks checked out!  Why?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7454900" y="3471863"/>
            <a:ext cx="239713" cy="10001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6" name="TextBox 14"/>
          <p:cNvSpPr txBox="1">
            <a:spLocks noChangeArrowheads="1"/>
          </p:cNvSpPr>
          <p:nvPr/>
        </p:nvSpPr>
        <p:spPr bwMode="auto">
          <a:xfrm>
            <a:off x="7818438" y="3641725"/>
            <a:ext cx="1201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Example</a:t>
            </a:r>
          </a:p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givens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37" y="4229084"/>
            <a:ext cx="2580388" cy="32474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0" y="4945726"/>
            <a:ext cx="11345311" cy="56693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26" y="3479892"/>
            <a:ext cx="2228287" cy="317102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97" y="3831425"/>
            <a:ext cx="2381074" cy="31690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98" y="2006610"/>
            <a:ext cx="5445919" cy="712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46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Bayes’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P(W | dry) ? </a:t>
            </a:r>
          </a:p>
        </p:txBody>
      </p:sp>
      <p:graphicFrame>
        <p:nvGraphicFramePr>
          <p:cNvPr id="5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86620"/>
              </p:ext>
            </p:extLst>
          </p:nvPr>
        </p:nvGraphicFramePr>
        <p:xfrm>
          <a:off x="2232236" y="22634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191431"/>
              </p:ext>
            </p:extLst>
          </p:nvPr>
        </p:nvGraphicFramePr>
        <p:xfrm>
          <a:off x="4442036" y="17586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49" y="13077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36" y="18713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868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683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124" y="3982656"/>
            <a:ext cx="25050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Ghostbusters, Revisited</a:t>
            </a:r>
          </a:p>
        </p:txBody>
      </p:sp>
      <p:sp>
        <p:nvSpPr>
          <p:cNvPr id="1052675" name="Rectangle 3"/>
          <p:cNvSpPr>
            <a:spLocks noGrp="1" noChangeArrowheads="1"/>
          </p:cNvSpPr>
          <p:nvPr>
            <p:ph idx="1"/>
          </p:nvPr>
        </p:nvSpPr>
        <p:spPr>
          <a:xfrm>
            <a:off x="1433958" y="1682750"/>
            <a:ext cx="5764213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Let’s say we have two distributions: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C00000"/>
                </a:solidFill>
              </a:rPr>
              <a:t>Prior distribution </a:t>
            </a:r>
            <a:r>
              <a:rPr lang="en-US" sz="2000" dirty="0"/>
              <a:t>over ghost location: P(G)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Let’s say this is uniform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Sensor reading model: P(R | 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Given: we know what our sensors do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R = reading color measured at (1,1)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E.g. P(R = yellow | G=(1,1)) = 0.1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can calculate the </a:t>
            </a:r>
            <a:r>
              <a:rPr lang="en-US" sz="2400" dirty="0">
                <a:solidFill>
                  <a:srgbClr val="C00000"/>
                </a:solidFill>
              </a:rPr>
              <a:t>posterior distribution</a:t>
            </a:r>
            <a:r>
              <a:rPr lang="en-US" sz="2400" dirty="0"/>
              <a:t> P(</a:t>
            </a:r>
            <a:r>
              <a:rPr lang="en-US" sz="2400" dirty="0" err="1"/>
              <a:t>G|r</a:t>
            </a:r>
            <a:r>
              <a:rPr lang="en-US" sz="2400" dirty="0"/>
              <a:t>) over ghost locations given a reading using Bayes’ rule: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What about two readings? What is   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/>
              <a:t>?</a:t>
            </a:r>
          </a:p>
        </p:txBody>
      </p:sp>
      <p:pic>
        <p:nvPicPr>
          <p:cNvPr id="24580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474" y="1468056"/>
            <a:ext cx="24320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40" y="5413058"/>
            <a:ext cx="29400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Independence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981200"/>
            <a:ext cx="4662898" cy="41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6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78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77724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Two variables are </a:t>
            </a:r>
            <a:r>
              <a:rPr lang="en-US" sz="2400" i="1" dirty="0">
                <a:latin typeface="Calibri"/>
                <a:cs typeface="Calibri"/>
              </a:rPr>
              <a:t>independent</a:t>
            </a:r>
            <a:r>
              <a:rPr lang="en-US" sz="2400" dirty="0">
                <a:latin typeface="Calibri"/>
                <a:cs typeface="Calibri"/>
              </a:rPr>
              <a:t> if: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This says that their joint distribution </a:t>
            </a:r>
            <a:r>
              <a:rPr lang="en-US" sz="2000" i="1" dirty="0">
                <a:latin typeface="Calibri"/>
                <a:cs typeface="Calibri"/>
              </a:rPr>
              <a:t>factors</a:t>
            </a:r>
            <a:r>
              <a:rPr lang="en-US" sz="2000" dirty="0">
                <a:latin typeface="Calibri"/>
                <a:cs typeface="Calibri"/>
              </a:rPr>
              <a:t> into a product two simpler distributions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Another form:</a:t>
            </a:r>
            <a:endParaRPr lang="en-US" sz="2400" dirty="0"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>
                <a:latin typeface="Calibri"/>
                <a:cs typeface="Calibri"/>
              </a:rPr>
              <a:t>		</a:t>
            </a: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Independence is a simplifying </a:t>
            </a:r>
            <a:r>
              <a:rPr lang="en-US" sz="2400" i="1" dirty="0">
                <a:latin typeface="Calibri"/>
                <a:cs typeface="Calibri"/>
              </a:rPr>
              <a:t>modeling assumption</a:t>
            </a:r>
          </a:p>
          <a:p>
            <a:pPr lvl="6">
              <a:lnSpc>
                <a:spcPct val="80000"/>
              </a:lnSpc>
            </a:pPr>
            <a:endParaRPr lang="en-US" sz="1200" i="1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i="1" dirty="0">
                <a:latin typeface="Calibri"/>
                <a:cs typeface="Calibri"/>
              </a:rPr>
              <a:t>Empirical </a:t>
            </a:r>
            <a:r>
              <a:rPr lang="en-US" sz="2000" dirty="0">
                <a:latin typeface="Calibri"/>
                <a:cs typeface="Calibri"/>
              </a:rPr>
              <a:t>joint distributions: at best </a:t>
            </a: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sz="2000" dirty="0">
                <a:latin typeface="Calibri"/>
                <a:cs typeface="Calibri"/>
              </a:rPr>
              <a:t>close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r>
              <a:rPr lang="en-US" sz="2000" dirty="0">
                <a:latin typeface="Calibri"/>
                <a:cs typeface="Calibri"/>
              </a:rPr>
              <a:t> to independent</a:t>
            </a:r>
          </a:p>
          <a:p>
            <a:pPr lvl="7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What could we assume for {Weather, Traffic, Cavity, Toothache}?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Independence</a:t>
            </a:r>
          </a:p>
        </p:txBody>
      </p:sp>
      <p:pic>
        <p:nvPicPr>
          <p:cNvPr id="5" name="Picture 4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8488" y="1925638"/>
            <a:ext cx="3795712" cy="2988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0" y="3886200"/>
            <a:ext cx="3048000" cy="3137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769" y="1828800"/>
            <a:ext cx="4257231" cy="375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1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Independence?</a:t>
            </a:r>
          </a:p>
        </p:txBody>
      </p:sp>
      <p:graphicFrame>
        <p:nvGraphicFramePr>
          <p:cNvPr id="1041412" name="Group 4"/>
          <p:cNvGraphicFramePr>
            <a:graphicFrameLocks noGrp="1"/>
          </p:cNvGraphicFramePr>
          <p:nvPr>
            <p:extLst/>
          </p:nvPr>
        </p:nvGraphicFramePr>
        <p:xfrm>
          <a:off x="2278114" y="3277390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41438" name="Group 30"/>
          <p:cNvGraphicFramePr>
            <a:graphicFrameLocks noGrp="1"/>
          </p:cNvGraphicFramePr>
          <p:nvPr>
            <p:extLst/>
          </p:nvPr>
        </p:nvGraphicFramePr>
        <p:xfrm>
          <a:off x="7394626" y="3285327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41464" name="Group 56"/>
          <p:cNvGraphicFramePr>
            <a:graphicFrameLocks noGrp="1"/>
          </p:cNvGraphicFramePr>
          <p:nvPr>
            <p:extLst/>
          </p:nvPr>
        </p:nvGraphicFramePr>
        <p:xfrm>
          <a:off x="5135614" y="2108990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41478" name="Group 70"/>
          <p:cNvGraphicFramePr>
            <a:graphicFrameLocks noGrp="1"/>
          </p:cNvGraphicFramePr>
          <p:nvPr>
            <p:extLst/>
          </p:nvPr>
        </p:nvGraphicFramePr>
        <p:xfrm>
          <a:off x="5140376" y="5076027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2614" y="2848765"/>
            <a:ext cx="1296987" cy="2981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" name="Picture 3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9789" y="1731165"/>
            <a:ext cx="731837" cy="298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Picture 4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7876" y="4704552"/>
            <a:ext cx="850900" cy="29856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6589" y="2853527"/>
            <a:ext cx="1298575" cy="29852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755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/>
                <a:cs typeface="Calibri"/>
              </a:rPr>
              <a:t>Example: Independence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N fair, independent coin flips:</a:t>
            </a:r>
          </a:p>
        </p:txBody>
      </p:sp>
      <p:graphicFrame>
        <p:nvGraphicFramePr>
          <p:cNvPr id="1043475" name="Group 19"/>
          <p:cNvGraphicFramePr>
            <a:graphicFrameLocks noGrp="1"/>
          </p:cNvGraphicFramePr>
          <p:nvPr>
            <p:extLst/>
          </p:nvPr>
        </p:nvGraphicFramePr>
        <p:xfrm>
          <a:off x="699676" y="2892425"/>
          <a:ext cx="1428750" cy="74295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7663" name="Picture 2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64" y="2514600"/>
            <a:ext cx="9112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43477" name="Group 21"/>
          <p:cNvGraphicFramePr>
            <a:graphicFrameLocks noGrp="1"/>
          </p:cNvGraphicFramePr>
          <p:nvPr>
            <p:extLst/>
          </p:nvPr>
        </p:nvGraphicFramePr>
        <p:xfrm>
          <a:off x="2471326" y="2889250"/>
          <a:ext cx="1428750" cy="74295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43489" name="Group 33"/>
          <p:cNvGraphicFramePr>
            <a:graphicFrameLocks noGrp="1"/>
          </p:cNvGraphicFramePr>
          <p:nvPr>
            <p:extLst/>
          </p:nvPr>
        </p:nvGraphicFramePr>
        <p:xfrm>
          <a:off x="5747926" y="2889250"/>
          <a:ext cx="1428750" cy="74295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7686" name="Picture 4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851" y="2514600"/>
            <a:ext cx="925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7" name="Picture 4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01" y="2514600"/>
            <a:ext cx="9112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8" name="Picture 4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76" y="3170238"/>
            <a:ext cx="469900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89" name="AutoShape 49"/>
          <p:cNvSpPr>
            <a:spLocks/>
          </p:cNvSpPr>
          <p:nvPr/>
        </p:nvSpPr>
        <p:spPr bwMode="auto">
          <a:xfrm rot="-5400000">
            <a:off x="3804826" y="590550"/>
            <a:ext cx="381000" cy="7124700"/>
          </a:xfrm>
          <a:prstGeom prst="leftBrace">
            <a:avLst>
              <a:gd name="adj1" fmla="val 1558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7690" name="Rectangle 52"/>
          <p:cNvSpPr>
            <a:spLocks noChangeArrowheads="1"/>
          </p:cNvSpPr>
          <p:nvPr/>
        </p:nvSpPr>
        <p:spPr bwMode="auto">
          <a:xfrm>
            <a:off x="2680876" y="5181600"/>
            <a:ext cx="2895600" cy="1295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7691" name="AutoShape 57"/>
          <p:cNvSpPr>
            <a:spLocks/>
          </p:cNvSpPr>
          <p:nvPr/>
        </p:nvSpPr>
        <p:spPr bwMode="auto">
          <a:xfrm>
            <a:off x="2299876" y="5105400"/>
            <a:ext cx="152400" cy="13716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27692" name="Picture 58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76" y="4800600"/>
            <a:ext cx="246538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3" name="Picture 59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676" y="5588000"/>
            <a:ext cx="32861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94" name="Freeform 60"/>
          <p:cNvSpPr>
            <a:spLocks/>
          </p:cNvSpPr>
          <p:nvPr/>
        </p:nvSpPr>
        <p:spPr bwMode="auto">
          <a:xfrm>
            <a:off x="2604676" y="5791200"/>
            <a:ext cx="2971800" cy="457200"/>
          </a:xfrm>
          <a:custGeom>
            <a:avLst/>
            <a:gdLst>
              <a:gd name="T0" fmla="*/ 0 w 1872"/>
              <a:gd name="T1" fmla="*/ 2147483647 h 288"/>
              <a:gd name="T2" fmla="*/ 2147483647 w 1872"/>
              <a:gd name="T3" fmla="*/ 0 h 288"/>
              <a:gd name="T4" fmla="*/ 2147483647 w 1872"/>
              <a:gd name="T5" fmla="*/ 2147483647 h 288"/>
              <a:gd name="T6" fmla="*/ 2147483647 w 1872"/>
              <a:gd name="T7" fmla="*/ 0 h 288"/>
              <a:gd name="T8" fmla="*/ 2147483647 w 1872"/>
              <a:gd name="T9" fmla="*/ 2147483647 h 288"/>
              <a:gd name="T10" fmla="*/ 2147483647 w 1872"/>
              <a:gd name="T11" fmla="*/ 0 h 288"/>
              <a:gd name="T12" fmla="*/ 2147483647 w 1872"/>
              <a:gd name="T13" fmla="*/ 2147483647 h 288"/>
              <a:gd name="T14" fmla="*/ 2147483647 w 1872"/>
              <a:gd name="T15" fmla="*/ 2147483647 h 288"/>
              <a:gd name="T16" fmla="*/ 2147483647 w 1872"/>
              <a:gd name="T17" fmla="*/ 2147483647 h 288"/>
              <a:gd name="T18" fmla="*/ 2147483647 w 1872"/>
              <a:gd name="T19" fmla="*/ 2147483647 h 288"/>
              <a:gd name="T20" fmla="*/ 2147483647 w 1872"/>
              <a:gd name="T21" fmla="*/ 2147483647 h 288"/>
              <a:gd name="T22" fmla="*/ 2147483647 w 1872"/>
              <a:gd name="T23" fmla="*/ 2147483647 h 288"/>
              <a:gd name="T24" fmla="*/ 2147483647 w 1872"/>
              <a:gd name="T25" fmla="*/ 2147483647 h 288"/>
              <a:gd name="T26" fmla="*/ 0 w 1872"/>
              <a:gd name="T27" fmla="*/ 2147483647 h 288"/>
              <a:gd name="T28" fmla="*/ 0 w 1872"/>
              <a:gd name="T29" fmla="*/ 2147483647 h 2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72"/>
              <a:gd name="T46" fmla="*/ 0 h 288"/>
              <a:gd name="T47" fmla="*/ 1872 w 1872"/>
              <a:gd name="T48" fmla="*/ 288 h 28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72" h="288">
                <a:moveTo>
                  <a:pt x="0" y="115"/>
                </a:moveTo>
                <a:lnTo>
                  <a:pt x="197" y="0"/>
                </a:lnTo>
                <a:lnTo>
                  <a:pt x="493" y="58"/>
                </a:lnTo>
                <a:lnTo>
                  <a:pt x="837" y="0"/>
                </a:lnTo>
                <a:lnTo>
                  <a:pt x="1182" y="115"/>
                </a:lnTo>
                <a:lnTo>
                  <a:pt x="1576" y="0"/>
                </a:lnTo>
                <a:lnTo>
                  <a:pt x="1872" y="115"/>
                </a:lnTo>
                <a:lnTo>
                  <a:pt x="1872" y="230"/>
                </a:lnTo>
                <a:lnTo>
                  <a:pt x="1576" y="173"/>
                </a:lnTo>
                <a:lnTo>
                  <a:pt x="1182" y="288"/>
                </a:lnTo>
                <a:lnTo>
                  <a:pt x="841" y="136"/>
                </a:lnTo>
                <a:lnTo>
                  <a:pt x="502" y="201"/>
                </a:lnTo>
                <a:lnTo>
                  <a:pt x="197" y="173"/>
                </a:lnTo>
                <a:lnTo>
                  <a:pt x="0" y="230"/>
                </a:lnTo>
                <a:lnTo>
                  <a:pt x="0" y="1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524" y="1150853"/>
            <a:ext cx="3229661" cy="3085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09" y="4749346"/>
            <a:ext cx="4115264" cy="186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30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1600200"/>
            <a:ext cx="6324599" cy="415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871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828800"/>
            <a:ext cx="5041097" cy="3014588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97001"/>
            <a:ext cx="68580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P(Toothache, Cavity, Catch)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If I have a cavity, the probability that the probe catches in it doesn't depend on whether I have a toothache: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P(+catch | +toothache, +cavity) = P(+catch | +cavity)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The same independence holds if I don</a:t>
            </a:r>
            <a:r>
              <a:rPr lang="ja-JP" altLang="en-US" sz="2000" dirty="0">
                <a:latin typeface="Calibri"/>
                <a:cs typeface="Calibri"/>
              </a:rPr>
              <a:t>’</a:t>
            </a:r>
            <a:r>
              <a:rPr lang="en-US" sz="2000" dirty="0">
                <a:latin typeface="Calibri"/>
                <a:cs typeface="Calibri"/>
              </a:rPr>
              <a:t>t have a cavity: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P(+catch | +toothache, </a:t>
            </a:r>
            <a:r>
              <a:rPr lang="en-US" sz="1800" dirty="0">
                <a:latin typeface="Calibri"/>
                <a:cs typeface="Calibri"/>
                <a:sym typeface="Symbol" charset="0"/>
              </a:rPr>
              <a:t>-</a:t>
            </a:r>
            <a:r>
              <a:rPr lang="en-US" sz="1800" dirty="0">
                <a:latin typeface="Calibri"/>
                <a:cs typeface="Calibri"/>
              </a:rPr>
              <a:t>cavity) = P(+catch| </a:t>
            </a:r>
            <a:r>
              <a:rPr lang="en-US" sz="1800" dirty="0">
                <a:latin typeface="Calibri"/>
                <a:cs typeface="Calibri"/>
                <a:sym typeface="Symbol" charset="0"/>
              </a:rPr>
              <a:t>-</a:t>
            </a:r>
            <a:r>
              <a:rPr lang="en-US" sz="1800" dirty="0">
                <a:latin typeface="Calibri"/>
                <a:cs typeface="Calibri"/>
              </a:rPr>
              <a:t>cavity)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Catch is </a:t>
            </a:r>
            <a:r>
              <a:rPr lang="en-US" sz="2000" i="1" dirty="0">
                <a:latin typeface="Calibri"/>
                <a:cs typeface="Calibri"/>
              </a:rPr>
              <a:t>conditionally independent</a:t>
            </a:r>
            <a:r>
              <a:rPr lang="en-US" sz="2000" dirty="0">
                <a:latin typeface="Calibri"/>
                <a:cs typeface="Calibri"/>
              </a:rPr>
              <a:t> of Toothache given Cavity: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P(Catch | Toothache, Cavity) = P(Catch | Cavity)</a:t>
            </a:r>
          </a:p>
          <a:p>
            <a:pPr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4800" y="4948236"/>
            <a:ext cx="7772400" cy="84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Equivalent statements: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P(Toothache | Catch , Cavity) = P(Toothache | Cavity)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P(Toothache, Catch | Cavity) = P(Toothache | Cavity) P(Catch | Cavity)</a:t>
            </a:r>
          </a:p>
          <a:p>
            <a:pPr lvl="1">
              <a:lnSpc>
                <a:spcPct val="80000"/>
              </a:lnSpc>
            </a:pPr>
            <a:r>
              <a:rPr lang="en-US" sz="1800" dirty="0">
                <a:latin typeface="Calibri"/>
                <a:cs typeface="Calibri"/>
              </a:rPr>
              <a:t>One can be derived from the other easily</a:t>
            </a:r>
          </a:p>
        </p:txBody>
      </p:sp>
    </p:spTree>
    <p:extLst>
      <p:ext uri="{BB962C8B-B14F-4D97-AF65-F5344CB8AC3E}">
        <p14:creationId xmlns:p14="http://schemas.microsoft.com/office/powerpoint/2010/main" val="267354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</a:t>
            </a:r>
          </a:p>
        </p:txBody>
      </p:sp>
      <p:sp>
        <p:nvSpPr>
          <p:cNvPr id="1015811" name="Rectangle 3"/>
          <p:cNvSpPr>
            <a:spLocks noGrp="1" noChangeArrowheads="1"/>
          </p:cNvSpPr>
          <p:nvPr>
            <p:ph idx="1"/>
          </p:nvPr>
        </p:nvSpPr>
        <p:spPr>
          <a:xfrm>
            <a:off x="2103438" y="1524000"/>
            <a:ext cx="82296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Unconditional (absolute) independence very rare (why?)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i="1" dirty="0">
                <a:latin typeface="Calibri"/>
                <a:cs typeface="Calibri"/>
              </a:rPr>
              <a:t>Conditional independence</a:t>
            </a:r>
            <a:r>
              <a:rPr lang="en-US" sz="2400" dirty="0">
                <a:latin typeface="Calibri"/>
                <a:cs typeface="Calibri"/>
              </a:rPr>
              <a:t> is our most basic and robust form of knowledge about uncertain environments.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X is conditionally independent of Y given Z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>
                <a:latin typeface="Calibri"/>
                <a:cs typeface="Calibri"/>
              </a:rPr>
              <a:t>      if and only if: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>
                <a:latin typeface="Calibri"/>
                <a:cs typeface="Calibri"/>
              </a:rPr>
              <a:t>      or, equivalently, if and only if</a:t>
            </a: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5" name="Picture 4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38" y="4572000"/>
            <a:ext cx="4841875" cy="3138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0238" y="5715000"/>
            <a:ext cx="3884613" cy="3137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910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in Ghostbusters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821723" y="1407090"/>
            <a:ext cx="3901072" cy="3756660"/>
          </a:xfrm>
        </p:spPr>
        <p:txBody>
          <a:bodyPr/>
          <a:lstStyle/>
          <a:p>
            <a:r>
              <a:rPr lang="en-US" sz="2400" dirty="0"/>
              <a:t>A ghost is in the grid somewhere</a:t>
            </a:r>
          </a:p>
          <a:p>
            <a:r>
              <a:rPr lang="en-US" sz="2400" dirty="0"/>
              <a:t>Sensor readings tell how close a square is to the ghost</a:t>
            </a:r>
          </a:p>
          <a:p>
            <a:pPr lvl="1"/>
            <a:r>
              <a:rPr lang="en-US" sz="2000" dirty="0"/>
              <a:t>On the ghost: red</a:t>
            </a:r>
          </a:p>
          <a:p>
            <a:pPr lvl="1"/>
            <a:r>
              <a:rPr lang="en-US" sz="2000" dirty="0"/>
              <a:t>1 or 2 away: orange</a:t>
            </a:r>
          </a:p>
          <a:p>
            <a:pPr lvl="1"/>
            <a:r>
              <a:rPr lang="en-US" sz="2000" dirty="0"/>
              <a:t>3 or 4 away: yellow</a:t>
            </a:r>
          </a:p>
          <a:p>
            <a:pPr lvl="1"/>
            <a:r>
              <a:rPr lang="en-US" sz="2000" dirty="0"/>
              <a:t>5+ away: green</a:t>
            </a:r>
          </a:p>
        </p:txBody>
      </p:sp>
      <p:pic>
        <p:nvPicPr>
          <p:cNvPr id="6148" name="Picture 2" descr="\\.host\Shared Folders\Shared with PC\ghostbuste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98" y="1639398"/>
            <a:ext cx="4448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233230"/>
              </p:ext>
            </p:extLst>
          </p:nvPr>
        </p:nvGraphicFramePr>
        <p:xfrm>
          <a:off x="1470007" y="5701911"/>
          <a:ext cx="7367588" cy="792408"/>
        </p:xfrm>
        <a:graphic>
          <a:graphicData uri="http://schemas.openxmlformats.org/drawingml/2006/table">
            <a:tbl>
              <a:tblPr/>
              <a:tblGrid>
                <a:gridCol w="1841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P(red | 3)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P(orange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P(yellow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P(green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28719" y="5074849"/>
            <a:ext cx="81946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 Sensors are noisy, but we know P(Color | Distance)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167" name="TextBox 7"/>
          <p:cNvSpPr txBox="1">
            <a:spLocks noChangeArrowheads="1"/>
          </p:cNvSpPr>
          <p:nvPr/>
        </p:nvSpPr>
        <p:spPr bwMode="auto">
          <a:xfrm>
            <a:off x="7725714" y="6488668"/>
            <a:ext cx="453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[Demo: Ghostbuster – no probability (L12D1) ]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</a:t>
            </a:r>
          </a:p>
        </p:txBody>
      </p:sp>
      <p:sp>
        <p:nvSpPr>
          <p:cNvPr id="1015811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447800"/>
            <a:ext cx="82296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What about this domain: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Traffic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Umbrella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Raining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733800"/>
            <a:ext cx="5714999" cy="296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69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/>
                <a:cs typeface="Calibri"/>
              </a:rPr>
              <a:t>Conditional Independence</a:t>
            </a:r>
          </a:p>
        </p:txBody>
      </p:sp>
      <p:sp>
        <p:nvSpPr>
          <p:cNvPr id="1015811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447800"/>
            <a:ext cx="82296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What about this domain: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Fire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Smoke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Alarm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 eaLnBrk="1" hangingPunct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1" y="1371600"/>
            <a:ext cx="3352797" cy="22027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4038600"/>
            <a:ext cx="49911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8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Ghostbusters, Revisited</a:t>
            </a:r>
          </a:p>
        </p:txBody>
      </p:sp>
      <p:sp>
        <p:nvSpPr>
          <p:cNvPr id="1052675" name="Rectangle 3"/>
          <p:cNvSpPr>
            <a:spLocks noGrp="1" noChangeArrowheads="1"/>
          </p:cNvSpPr>
          <p:nvPr>
            <p:ph idx="1"/>
          </p:nvPr>
        </p:nvSpPr>
        <p:spPr>
          <a:xfrm>
            <a:off x="1433958" y="1682750"/>
            <a:ext cx="5764213" cy="4191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What about two readings? What is   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/>
              <a:t>?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Readings are conditionally independent given the ghost location!</a:t>
            </a:r>
          </a:p>
          <a:p>
            <a:pPr>
              <a:lnSpc>
                <a:spcPct val="90000"/>
              </a:lnSpc>
            </a:pP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Applying Bayes’ rule in full:</a:t>
            </a:r>
          </a:p>
          <a:p>
            <a:pPr>
              <a:lnSpc>
                <a:spcPct val="90000"/>
              </a:lnSpc>
            </a:pP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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=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>
              <a:lnSpc>
                <a:spcPct val="90000"/>
              </a:lnSpc>
            </a:pPr>
            <a:r>
              <a:rPr lang="en-US" sz="2400" i="1" u="sng" dirty="0"/>
              <a:t>Bayesian updating</a:t>
            </a:r>
            <a:endParaRPr lang="en-US" sz="2400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512446" y="6488668"/>
            <a:ext cx="47047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[Demo: Ghostbuster – with probability (L12D2) ]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AD691C-29FA-A54C-9DB5-E21F4BDC063B}"/>
              </a:ext>
            </a:extLst>
          </p:cNvPr>
          <p:cNvGrpSpPr/>
          <p:nvPr/>
        </p:nvGrpSpPr>
        <p:grpSpPr>
          <a:xfrm>
            <a:off x="8384474" y="1468056"/>
            <a:ext cx="2432050" cy="2432050"/>
            <a:chOff x="8384474" y="1468056"/>
            <a:chExt cx="2432050" cy="2432050"/>
          </a:xfrm>
        </p:grpSpPr>
        <p:pic>
          <p:nvPicPr>
            <p:cNvPr id="24580" name="Picture 10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4474" y="1468056"/>
              <a:ext cx="2432050" cy="243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CC26E2A-E446-0F40-8035-14CD8CD9B0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7642" y="3108960"/>
              <a:ext cx="658368" cy="658368"/>
            </a:xfrm>
            <a:prstGeom prst="rect">
              <a:avLst/>
            </a:prstGeom>
            <a:noFill/>
            <a:ln w="107950">
              <a:solidFill>
                <a:srgbClr val="FFFF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75A1F9-F836-0D4D-87E6-E83DB14AA7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45832" y="1597294"/>
              <a:ext cx="658368" cy="658368"/>
            </a:xfrm>
            <a:prstGeom prst="rect">
              <a:avLst/>
            </a:prstGeom>
            <a:noFill/>
            <a:ln w="107950">
              <a:solidFill>
                <a:srgbClr val="FFFF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81410D-3C9D-A346-A28F-384126724DFE}"/>
                </a:ext>
              </a:extLst>
            </p:cNvPr>
            <p:cNvSpPr/>
            <p:nvPr/>
          </p:nvSpPr>
          <p:spPr>
            <a:xfrm>
              <a:off x="9378950" y="1720850"/>
              <a:ext cx="460375" cy="406400"/>
            </a:xfrm>
            <a:prstGeom prst="rect">
              <a:avLst/>
            </a:prstGeom>
            <a:solidFill>
              <a:srgbClr val="47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786926-B34D-5349-B579-FBF2CBF73FB2}"/>
                </a:ext>
              </a:extLst>
            </p:cNvPr>
            <p:cNvSpPr/>
            <p:nvPr/>
          </p:nvSpPr>
          <p:spPr>
            <a:xfrm>
              <a:off x="10144125" y="1710737"/>
              <a:ext cx="460375" cy="406400"/>
            </a:xfrm>
            <a:prstGeom prst="rect">
              <a:avLst/>
            </a:prstGeom>
            <a:solidFill>
              <a:srgbClr val="47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A555A14-FE51-EA44-A42D-4E673CD50F0A}"/>
                </a:ext>
              </a:extLst>
            </p:cNvPr>
            <p:cNvSpPr/>
            <p:nvPr/>
          </p:nvSpPr>
          <p:spPr>
            <a:xfrm>
              <a:off x="8616638" y="1702506"/>
              <a:ext cx="460375" cy="406400"/>
            </a:xfrm>
            <a:prstGeom prst="rect">
              <a:avLst/>
            </a:prstGeom>
            <a:solidFill>
              <a:srgbClr val="47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AF075EB-BEE0-724B-B64F-564F12EC8DA4}"/>
                </a:ext>
              </a:extLst>
            </p:cNvPr>
            <p:cNvSpPr/>
            <p:nvPr/>
          </p:nvSpPr>
          <p:spPr>
            <a:xfrm>
              <a:off x="10144125" y="2468284"/>
              <a:ext cx="460375" cy="406400"/>
            </a:xfrm>
            <a:prstGeom prst="rect">
              <a:avLst/>
            </a:prstGeom>
            <a:solidFill>
              <a:srgbClr val="47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F74828-72AC-BB41-A920-3FA08F5941D7}"/>
                </a:ext>
              </a:extLst>
            </p:cNvPr>
            <p:cNvSpPr/>
            <p:nvPr/>
          </p:nvSpPr>
          <p:spPr>
            <a:xfrm>
              <a:off x="9390763" y="2482406"/>
              <a:ext cx="460375" cy="406400"/>
            </a:xfrm>
            <a:prstGeom prst="rect">
              <a:avLst/>
            </a:prstGeom>
            <a:solidFill>
              <a:srgbClr val="47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105607-1C12-7541-95A5-A495AF5C8177}"/>
                </a:ext>
              </a:extLst>
            </p:cNvPr>
            <p:cNvSpPr/>
            <p:nvPr/>
          </p:nvSpPr>
          <p:spPr>
            <a:xfrm>
              <a:off x="10123526" y="3234944"/>
              <a:ext cx="460375" cy="406400"/>
            </a:xfrm>
            <a:prstGeom prst="rect">
              <a:avLst/>
            </a:prstGeom>
            <a:solidFill>
              <a:srgbClr val="47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107F38-8F6E-634E-A7F8-377E2D0208B8}"/>
                </a:ext>
              </a:extLst>
            </p:cNvPr>
            <p:cNvSpPr/>
            <p:nvPr/>
          </p:nvSpPr>
          <p:spPr>
            <a:xfrm>
              <a:off x="9378950" y="3253295"/>
              <a:ext cx="460375" cy="406400"/>
            </a:xfrm>
            <a:prstGeom prst="rect">
              <a:avLst/>
            </a:prstGeom>
            <a:solidFill>
              <a:srgbClr val="47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91464E9-61CB-0648-8D68-1762BC375F7F}"/>
                </a:ext>
              </a:extLst>
            </p:cNvPr>
            <p:cNvSpPr/>
            <p:nvPr/>
          </p:nvSpPr>
          <p:spPr>
            <a:xfrm>
              <a:off x="8616638" y="2482850"/>
              <a:ext cx="460375" cy="406400"/>
            </a:xfrm>
            <a:prstGeom prst="rect">
              <a:avLst/>
            </a:prstGeom>
            <a:solidFill>
              <a:srgbClr val="47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BD44621-811D-F443-AEAB-04D310B3D762}"/>
                </a:ext>
              </a:extLst>
            </p:cNvPr>
            <p:cNvSpPr/>
            <p:nvPr/>
          </p:nvSpPr>
          <p:spPr>
            <a:xfrm>
              <a:off x="8616638" y="3253295"/>
              <a:ext cx="460375" cy="406400"/>
            </a:xfrm>
            <a:prstGeom prst="rect">
              <a:avLst/>
            </a:prstGeom>
            <a:solidFill>
              <a:srgbClr val="47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3AC221-0F29-1B45-B480-0C4B6D1B36DB}"/>
              </a:ext>
            </a:extLst>
          </p:cNvPr>
          <p:cNvGrpSpPr/>
          <p:nvPr/>
        </p:nvGrpSpPr>
        <p:grpSpPr>
          <a:xfrm>
            <a:off x="8384474" y="4024184"/>
            <a:ext cx="2432050" cy="2432050"/>
            <a:chOff x="8384474" y="1468056"/>
            <a:chExt cx="2432050" cy="2432050"/>
          </a:xfrm>
        </p:grpSpPr>
        <p:pic>
          <p:nvPicPr>
            <p:cNvPr id="21" name="Picture 10">
              <a:extLst>
                <a:ext uri="{FF2B5EF4-FFF2-40B4-BE49-F238E27FC236}">
                  <a16:creationId xmlns:a16="http://schemas.microsoft.com/office/drawing/2014/main" id="{FC7468A3-E9A8-9A4F-89EA-8EE17AF583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4474" y="1468056"/>
              <a:ext cx="2432050" cy="243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837B734-9302-AC49-980F-44BF98442B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17642" y="3108960"/>
              <a:ext cx="658368" cy="658368"/>
            </a:xfrm>
            <a:prstGeom prst="rect">
              <a:avLst/>
            </a:prstGeom>
            <a:noFill/>
            <a:ln w="107950">
              <a:solidFill>
                <a:srgbClr val="FFFF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3E4A305-743F-CC45-9AA4-216604E62E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45832" y="1597294"/>
              <a:ext cx="658368" cy="658368"/>
            </a:xfrm>
            <a:prstGeom prst="rect">
              <a:avLst/>
            </a:prstGeom>
            <a:noFill/>
            <a:ln w="107950">
              <a:solidFill>
                <a:srgbClr val="FFFF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3F966B8-4479-1D4F-B6A3-683D128E512F}"/>
                </a:ext>
              </a:extLst>
            </p:cNvPr>
            <p:cNvSpPr/>
            <p:nvPr/>
          </p:nvSpPr>
          <p:spPr>
            <a:xfrm>
              <a:off x="9378950" y="1720850"/>
              <a:ext cx="460375" cy="406400"/>
            </a:xfrm>
            <a:prstGeom prst="rect">
              <a:avLst/>
            </a:prstGeom>
            <a:solidFill>
              <a:srgbClr val="47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0.07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8CFF60-C738-9C4C-B0DC-351C1A1D7652}"/>
                </a:ext>
              </a:extLst>
            </p:cNvPr>
            <p:cNvSpPr/>
            <p:nvPr/>
          </p:nvSpPr>
          <p:spPr>
            <a:xfrm>
              <a:off x="10144125" y="1710737"/>
              <a:ext cx="460375" cy="406400"/>
            </a:xfrm>
            <a:prstGeom prst="rect">
              <a:avLst/>
            </a:prstGeom>
            <a:solidFill>
              <a:srgbClr val="47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&lt;.01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14ED4DC-E30B-BD4C-B36E-86F33E6C84F7}"/>
                </a:ext>
              </a:extLst>
            </p:cNvPr>
            <p:cNvSpPr/>
            <p:nvPr/>
          </p:nvSpPr>
          <p:spPr>
            <a:xfrm>
              <a:off x="8616638" y="1702506"/>
              <a:ext cx="460375" cy="406400"/>
            </a:xfrm>
            <a:prstGeom prst="rect">
              <a:avLst/>
            </a:prstGeom>
            <a:solidFill>
              <a:srgbClr val="47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0.24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10E38A9-215B-A248-B581-83EA3FDBC5EF}"/>
                </a:ext>
              </a:extLst>
            </p:cNvPr>
            <p:cNvSpPr/>
            <p:nvPr/>
          </p:nvSpPr>
          <p:spPr>
            <a:xfrm>
              <a:off x="10144125" y="2468284"/>
              <a:ext cx="460375" cy="406400"/>
            </a:xfrm>
            <a:prstGeom prst="rect">
              <a:avLst/>
            </a:prstGeom>
            <a:solidFill>
              <a:srgbClr val="47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0.07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FA25A39-9CAF-1A4C-A275-FC0A5C11952E}"/>
                </a:ext>
              </a:extLst>
            </p:cNvPr>
            <p:cNvSpPr/>
            <p:nvPr/>
          </p:nvSpPr>
          <p:spPr>
            <a:xfrm>
              <a:off x="9390763" y="2482406"/>
              <a:ext cx="460375" cy="406400"/>
            </a:xfrm>
            <a:prstGeom prst="rect">
              <a:avLst/>
            </a:prstGeom>
            <a:solidFill>
              <a:srgbClr val="47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0.24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9B8C47A-E4D3-0846-9339-238139FA31D4}"/>
                </a:ext>
              </a:extLst>
            </p:cNvPr>
            <p:cNvSpPr/>
            <p:nvPr/>
          </p:nvSpPr>
          <p:spPr>
            <a:xfrm>
              <a:off x="10123526" y="3234944"/>
              <a:ext cx="460375" cy="406400"/>
            </a:xfrm>
            <a:prstGeom prst="rect">
              <a:avLst/>
            </a:prstGeom>
            <a:solidFill>
              <a:srgbClr val="47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0.24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2EE572C-E389-7F43-91A0-2EC3DF5A4C75}"/>
                </a:ext>
              </a:extLst>
            </p:cNvPr>
            <p:cNvSpPr/>
            <p:nvPr/>
          </p:nvSpPr>
          <p:spPr>
            <a:xfrm>
              <a:off x="9378950" y="3253295"/>
              <a:ext cx="460375" cy="406400"/>
            </a:xfrm>
            <a:prstGeom prst="rect">
              <a:avLst/>
            </a:prstGeom>
            <a:solidFill>
              <a:srgbClr val="47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0.07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F88EC21-55BF-7043-BFDD-DC500019630F}"/>
                </a:ext>
              </a:extLst>
            </p:cNvPr>
            <p:cNvSpPr/>
            <p:nvPr/>
          </p:nvSpPr>
          <p:spPr>
            <a:xfrm>
              <a:off x="8616638" y="2482850"/>
              <a:ext cx="460375" cy="406400"/>
            </a:xfrm>
            <a:prstGeom prst="rect">
              <a:avLst/>
            </a:prstGeom>
            <a:solidFill>
              <a:srgbClr val="47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0.07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4B0802-F6D0-7542-BC92-56573FC5EC27}"/>
                </a:ext>
              </a:extLst>
            </p:cNvPr>
            <p:cNvSpPr/>
            <p:nvPr/>
          </p:nvSpPr>
          <p:spPr>
            <a:xfrm>
              <a:off x="8616638" y="3253295"/>
              <a:ext cx="460375" cy="406400"/>
            </a:xfrm>
            <a:prstGeom prst="rect">
              <a:avLst/>
            </a:prstGeom>
            <a:solidFill>
              <a:srgbClr val="4700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&lt;.01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07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Probability</a:t>
            </a:r>
          </a:p>
        </p:txBody>
      </p:sp>
      <p:pic>
        <p:nvPicPr>
          <p:cNvPr id="5" name="Ghostbusters - 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639" y="1121835"/>
            <a:ext cx="8386722" cy="52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Uncertainty is ubiquitous in the real world</a:t>
            </a:r>
          </a:p>
          <a:p>
            <a:r>
              <a:rPr lang="en-US" dirty="0"/>
              <a:t>Probability theory is designed to handle uncertain information</a:t>
            </a:r>
          </a:p>
          <a:p>
            <a:pPr lvl="1"/>
            <a:r>
              <a:rPr lang="en-US" dirty="0"/>
              <a:t>“The theory of probabilities is just common sense reduced to calculus”</a:t>
            </a:r>
          </a:p>
          <a:p>
            <a:pPr marL="914353" lvl="2" indent="0">
              <a:buNone/>
            </a:pPr>
            <a:r>
              <a:rPr lang="en-US" dirty="0"/>
              <a:t>Laplace, 1814</a:t>
            </a:r>
          </a:p>
          <a:p>
            <a:r>
              <a:rPr lang="en-US" dirty="0"/>
              <a:t>A probability model assigns a probability to each possible world</a:t>
            </a:r>
          </a:p>
          <a:p>
            <a:pPr lvl="1"/>
            <a:r>
              <a:rPr lang="en-US" dirty="0"/>
              <a:t>Typically a Cartesian product of random variable assignments</a:t>
            </a:r>
          </a:p>
          <a:p>
            <a:r>
              <a:rPr lang="en-US" dirty="0"/>
              <a:t>Any question can be answered by summing entries in the model</a:t>
            </a:r>
          </a:p>
          <a:p>
            <a:r>
              <a:rPr lang="en-US" dirty="0"/>
              <a:t>Bayes’ rule operates directly with conditional probabilities</a:t>
            </a:r>
          </a:p>
          <a:p>
            <a:r>
              <a:rPr lang="en-US" dirty="0"/>
              <a:t>Independence and conditional independence simplify the 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9178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/>
          </p:nvPr>
        </p:nvGraphicFramePr>
        <p:xfrm>
          <a:off x="303920" y="310214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9729" y="4777781"/>
            <a:ext cx="1909108" cy="2178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693" y="5202189"/>
            <a:ext cx="3963475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51684" name="Picture 105168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641" y="4628880"/>
            <a:ext cx="1960986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51687" name="Picture 105168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1787" y="5820987"/>
            <a:ext cx="1846854" cy="48621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61715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4886" y="1985833"/>
            <a:ext cx="1954844" cy="2231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4815" y="2414780"/>
            <a:ext cx="4058427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84" y="1831680"/>
            <a:ext cx="2018590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982" y="2968286"/>
            <a:ext cx="1891099" cy="4887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/>
          </p:nvPr>
        </p:nvGraphicFramePr>
        <p:xfrm>
          <a:off x="10246121" y="365996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19800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3791013" y="3971222"/>
            <a:ext cx="5772525" cy="317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3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77132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/>
          </p:nvPr>
        </p:nvGraphicFramePr>
        <p:xfrm>
          <a:off x="303920" y="330086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051689" name="Group 1051688"/>
          <p:cNvGrpSpPr/>
          <p:nvPr/>
        </p:nvGrpSpPr>
        <p:grpSpPr bwMode="auto">
          <a:xfrm>
            <a:off x="4685939" y="5619332"/>
            <a:ext cx="3357110" cy="990267"/>
            <a:chOff x="3830658" y="4628880"/>
            <a:chExt cx="5101206" cy="1477080"/>
          </a:xfrm>
        </p:grpSpPr>
        <p:pic>
          <p:nvPicPr>
            <p:cNvPr id="27" name="Picture 26" descr="txp_fig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30658" y="4759927"/>
              <a:ext cx="2046540" cy="1953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Picture 29" descr="txp_fig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78325" y="5133446"/>
              <a:ext cx="3553539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51684" name="Picture 1051683" descr="txp_fig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81865" y="4628880"/>
              <a:ext cx="1758164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51687" name="Picture 1051686" descr="txp_fig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5099" y="5678047"/>
              <a:ext cx="1655837" cy="42791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81587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 bwMode="auto">
          <a:xfrm>
            <a:off x="4636141" y="1261440"/>
            <a:ext cx="3605608" cy="1008935"/>
            <a:chOff x="3711749" y="2025130"/>
            <a:chExt cx="5117028" cy="1431867"/>
          </a:xfrm>
        </p:grpSpPr>
        <p:pic>
          <p:nvPicPr>
            <p:cNvPr id="6" name="Picture 5" descr="txp_fig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11749" y="2160935"/>
              <a:ext cx="1722173" cy="1965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 descr="txp_fig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53396" y="2538828"/>
              <a:ext cx="357538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 descr="txp_fig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70372" y="2025130"/>
              <a:ext cx="177833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Picture 23" descr="txp_fig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42091" y="3026454"/>
              <a:ext cx="1666015" cy="4305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aphicFrame>
        <p:nvGraphicFramePr>
          <p:cNvPr id="58" name="Group 46"/>
          <p:cNvGraphicFramePr>
            <a:graphicFrameLocks noGrp="1"/>
          </p:cNvGraphicFramePr>
          <p:nvPr>
            <p:extLst/>
          </p:nvPr>
        </p:nvGraphicFramePr>
        <p:xfrm>
          <a:off x="10246121" y="3729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26712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421632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/>
          </p:nvPr>
        </p:nvGraphicFramePr>
        <p:xfrm>
          <a:off x="5308484" y="378445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4172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337805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82004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09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9" grpId="0" animBg="1"/>
      <p:bldP spid="22" grpId="0" animBg="1"/>
      <p:bldP spid="2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/>
          </p:nvPr>
        </p:nvGraphicFramePr>
        <p:xfrm>
          <a:off x="303920" y="255782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07283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/>
          </p:nvPr>
        </p:nvGraphicFramePr>
        <p:xfrm>
          <a:off x="10246121" y="298604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252408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47328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/>
          </p:nvPr>
        </p:nvGraphicFramePr>
        <p:xfrm>
          <a:off x="5308484" y="304141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342965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02828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263501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07700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>
            <p:ph idx="1"/>
          </p:nvPr>
        </p:nvSpPr>
        <p:spPr>
          <a:xfrm>
            <a:off x="396725" y="4987081"/>
            <a:ext cx="9607409" cy="5857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Why does this work? Sum of selection is P(evidence)!  (P(T=c), here)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</p:txBody>
      </p:sp>
      <p:pic>
        <p:nvPicPr>
          <p:cNvPr id="31" name="Picture 6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52" y="5674300"/>
            <a:ext cx="55848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8530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/>
          </p:nvPr>
        </p:nvGraphicFramePr>
        <p:xfrm>
          <a:off x="303920" y="29714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822" y="2486483"/>
            <a:ext cx="1235379" cy="320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886929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8038022" y="3843299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441931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989421" y="2490651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P(X | Y=-y) ?</a:t>
            </a:r>
          </a:p>
        </p:txBody>
      </p:sp>
    </p:spTree>
    <p:extLst>
      <p:ext uri="{BB962C8B-B14F-4D97-AF65-F5344CB8AC3E}">
        <p14:creationId xmlns:p14="http://schemas.microsoft.com/office/powerpoint/2010/main" val="4055254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 – No probability</a:t>
            </a:r>
          </a:p>
        </p:txBody>
      </p:sp>
      <p:pic>
        <p:nvPicPr>
          <p:cNvPr id="5" name="Ghostbusters - No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686" y="1134315"/>
            <a:ext cx="8572628" cy="535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8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Uncertainty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idx="1"/>
          </p:nvPr>
        </p:nvSpPr>
        <p:spPr>
          <a:xfrm>
            <a:off x="967676" y="1500583"/>
            <a:ext cx="668928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General situation: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Observed variables (evidence)</a:t>
            </a:r>
            <a:r>
              <a:rPr lang="en-US" sz="2000" dirty="0"/>
              <a:t>: Agent knows certain things about the state of the world (e.g., sensor readings or symptoms)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Unobserved variables</a:t>
            </a:r>
            <a:r>
              <a:rPr lang="en-US" sz="2000" dirty="0"/>
              <a:t>: Agent needs to reason about other aspects (e.g. where an object is or what disease is present)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Model</a:t>
            </a:r>
            <a:r>
              <a:rPr lang="en-US" sz="2000" dirty="0"/>
              <a:t>: Agent knows something about how the known variables relate to the unknown variables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Probabilistic reasoning gives us a framework for managing </a:t>
            </a:r>
            <a:r>
              <a:rPr lang="en-US" sz="2400" i="1" u="sng" dirty="0"/>
              <a:t>uncertain</a:t>
            </a:r>
            <a:r>
              <a:rPr lang="en-US" sz="2400" dirty="0"/>
              <a:t> beliefs and knowledge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554406"/>
              </p:ext>
            </p:extLst>
          </p:nvPr>
        </p:nvGraphicFramePr>
        <p:xfrm>
          <a:off x="8542273" y="1526975"/>
          <a:ext cx="1387475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" name="Photo Editor Photo" r:id="rId3" imgW="2430476" imgH="2430476" progId="MSPhotoEd.3">
                  <p:embed/>
                </p:oleObj>
              </mc:Choice>
              <mc:Fallback>
                <p:oleObj name="Photo Editor Photo" r:id="rId3" imgW="2430476" imgH="2430476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1526975"/>
                        <a:ext cx="1387475" cy="138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878546"/>
              </p:ext>
            </p:extLst>
          </p:nvPr>
        </p:nvGraphicFramePr>
        <p:xfrm>
          <a:off x="8542273" y="3127175"/>
          <a:ext cx="1425575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7" name="Photo Editor Photo" r:id="rId5" imgW="2491956" imgH="2491956" progId="MSPhotoEd.3">
                  <p:embed/>
                </p:oleObj>
              </mc:Choice>
              <mc:Fallback>
                <p:oleObj name="Photo Editor Photo" r:id="rId5" imgW="2491956" imgH="2491956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3127175"/>
                        <a:ext cx="1425575" cy="142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1" name="Group 13"/>
          <p:cNvGrpSpPr>
            <a:grpSpLocks/>
          </p:cNvGrpSpPr>
          <p:nvPr/>
        </p:nvGrpSpPr>
        <p:grpSpPr bwMode="auto">
          <a:xfrm>
            <a:off x="8534336" y="4727375"/>
            <a:ext cx="1414462" cy="1439863"/>
            <a:chOff x="4027" y="3072"/>
            <a:chExt cx="891" cy="907"/>
          </a:xfrm>
        </p:grpSpPr>
        <p:graphicFrame>
          <p:nvGraphicFramePr>
            <p:cNvPr id="1028" name="Object 8"/>
            <p:cNvGraphicFramePr>
              <a:graphicFrameLocks noChangeAspect="1"/>
            </p:cNvGraphicFramePr>
            <p:nvPr/>
          </p:nvGraphicFramePr>
          <p:xfrm>
            <a:off x="4032" y="3072"/>
            <a:ext cx="886" cy="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8" name="Photo Editor Photo" r:id="rId7" imgW="2461473" imgH="2446232" progId="MSPhotoEd.3">
                    <p:embed/>
                  </p:oleObj>
                </mc:Choice>
                <mc:Fallback>
                  <p:oleObj name="Photo Editor Photo" r:id="rId7" imgW="2461473" imgH="2446232" progId="MSPhotoEd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clrChange>
                            <a:clrFrom>
                              <a:srgbClr val="000000"/>
                            </a:clrFrom>
                            <a:clrTo>
                              <a:srgbClr val="000000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3072"/>
                          <a:ext cx="886" cy="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33" name="Picture 1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43" r="62584" b="-1559"/>
            <a:stretch>
              <a:fillRect/>
            </a:stretch>
          </p:blipFill>
          <p:spPr bwMode="auto">
            <a:xfrm>
              <a:off x="4027" y="3643"/>
              <a:ext cx="3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Random Variables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78104" y="1234479"/>
            <a:ext cx="7928783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 random variable is some aspect of the world about which we (may) have uncertainty</a:t>
            </a:r>
          </a:p>
          <a:p>
            <a:pPr lvl="8">
              <a:lnSpc>
                <a:spcPct val="90000"/>
              </a:lnSpc>
            </a:pPr>
            <a:endParaRPr lang="en-US" sz="12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 = Is it raining?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 = Is it hot or cold?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 = How long will it take to drive to work?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 = Where is the ghost?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(Technically, a random variable is a deterministic function from a possible world to some range of values.)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Like variables in a CSP, random variables have domains</a:t>
            </a:r>
          </a:p>
          <a:p>
            <a:pPr lvl="8">
              <a:lnSpc>
                <a:spcPct val="90000"/>
              </a:lnSpc>
            </a:pPr>
            <a:endParaRPr lang="en-US" sz="12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 in {true, false}   (often write as {+r, </a:t>
            </a:r>
            <a:r>
              <a:rPr lang="en-US" sz="2000" dirty="0">
                <a:sym typeface="Symbol" pitchFamily="18" charset="2"/>
              </a:rPr>
              <a:t>-</a:t>
            </a:r>
            <a:r>
              <a:rPr lang="en-US" sz="2000" dirty="0"/>
              <a:t>r})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 in {hot, cold}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 in [0, </a:t>
            </a:r>
            <a:r>
              <a:rPr lang="en-US" sz="2000" dirty="0">
                <a:sym typeface="Symbol" pitchFamily="18" charset="2"/>
              </a:rPr>
              <a:t>)</a:t>
            </a: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 in possible locations, maybe {(0,0), (0,1), …}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20" y="1332374"/>
            <a:ext cx="4094076" cy="4127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/>
              <a:t>Associate a probability with each value</a:t>
            </a:r>
          </a:p>
          <a:p>
            <a:endParaRPr lang="en-US" sz="2400" dirty="0"/>
          </a:p>
          <a:p>
            <a:pPr lvl="1"/>
            <a:r>
              <a:rPr lang="en-US" sz="2000" dirty="0"/>
              <a:t>Temperature: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809658"/>
              </p:ext>
            </p:extLst>
          </p:nvPr>
        </p:nvGraphicFramePr>
        <p:xfrm>
          <a:off x="3527323" y="3884723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98" y="3506898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396137"/>
              </p:ext>
            </p:extLst>
          </p:nvPr>
        </p:nvGraphicFramePr>
        <p:xfrm>
          <a:off x="9748222" y="3636086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09" y="3189898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9" y="3235290"/>
            <a:ext cx="2544888" cy="23829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94" y="3352677"/>
            <a:ext cx="3211282" cy="2140854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6399477" y="1244840"/>
            <a:ext cx="4709342" cy="156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400" dirty="0"/>
          </a:p>
          <a:p>
            <a:endParaRPr lang="en-US" sz="2400" dirty="0"/>
          </a:p>
          <a:p>
            <a:pPr lvl="1"/>
            <a:r>
              <a:rPr lang="en-US" sz="2000" dirty="0"/>
              <a:t>Weather: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517598" y="1500630"/>
            <a:ext cx="4535502" cy="3137521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/>
              <a:t>	Shorthand notation: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OK </a:t>
            </a:r>
            <a:r>
              <a:rPr lang="en-US" sz="2400" i="1" dirty="0"/>
              <a:t>if</a:t>
            </a:r>
            <a:r>
              <a:rPr lang="en-US" sz="2400" dirty="0"/>
              <a:t> all domain entries are unique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30696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/>
              <a:t>Unobserved random variables have distributions</a:t>
            </a:r>
          </a:p>
          <a:p>
            <a:pPr>
              <a:spcBef>
                <a:spcPts val="0"/>
              </a:spcBef>
            </a:pPr>
            <a:endParaRPr lang="en-US" sz="2400" dirty="0"/>
          </a:p>
          <a:p>
            <a:pPr>
              <a:spcBef>
                <a:spcPts val="0"/>
              </a:spcBef>
            </a:pPr>
            <a:endParaRPr lang="en-US" sz="2400" dirty="0"/>
          </a:p>
          <a:p>
            <a:pPr>
              <a:spcBef>
                <a:spcPts val="0"/>
              </a:spcBef>
            </a:pPr>
            <a:endParaRPr lang="en-US" sz="2400" dirty="0"/>
          </a:p>
          <a:p>
            <a:pPr>
              <a:spcBef>
                <a:spcPts val="0"/>
              </a:spcBef>
            </a:pPr>
            <a:endParaRPr lang="en-US" sz="2400" dirty="0"/>
          </a:p>
          <a:p>
            <a:pPr>
              <a:spcBef>
                <a:spcPts val="0"/>
              </a:spcBef>
            </a:pPr>
            <a:endParaRPr lang="en-US" sz="2400" dirty="0"/>
          </a:p>
          <a:p>
            <a:pPr lvl="3">
              <a:spcBef>
                <a:spcPts val="0"/>
              </a:spcBef>
            </a:pPr>
            <a:endParaRPr lang="en-US" sz="1200" dirty="0"/>
          </a:p>
          <a:p>
            <a:pPr>
              <a:spcBef>
                <a:spcPts val="0"/>
              </a:spcBef>
            </a:pPr>
            <a:endParaRPr lang="en-US" sz="2400" dirty="0"/>
          </a:p>
          <a:p>
            <a:pPr>
              <a:spcBef>
                <a:spcPts val="0"/>
              </a:spcBef>
            </a:pPr>
            <a:r>
              <a:rPr lang="en-US" sz="2400" dirty="0"/>
              <a:t>A distribution for a discrete variable is a TABLE of probabilities of values</a:t>
            </a:r>
          </a:p>
          <a:p>
            <a:pPr lvl="8">
              <a:spcBef>
                <a:spcPts val="0"/>
              </a:spcBef>
            </a:pPr>
            <a:endParaRPr lang="en-US" sz="1200" dirty="0"/>
          </a:p>
          <a:p>
            <a:pPr>
              <a:spcBef>
                <a:spcPts val="0"/>
              </a:spcBef>
            </a:pPr>
            <a:r>
              <a:rPr lang="en-US" sz="2400" dirty="0"/>
              <a:t>A probability (lower case value) is a single number</a:t>
            </a:r>
          </a:p>
          <a:p>
            <a:pPr lvl="2">
              <a:spcBef>
                <a:spcPts val="0"/>
              </a:spcBef>
            </a:pPr>
            <a:endParaRPr lang="en-US" sz="1600" dirty="0"/>
          </a:p>
          <a:p>
            <a:pPr>
              <a:spcBef>
                <a:spcPts val="0"/>
              </a:spcBef>
            </a:pPr>
            <a:endParaRPr lang="en-US" sz="2400" dirty="0"/>
          </a:p>
          <a:p>
            <a:pPr>
              <a:spcBef>
                <a:spcPts val="0"/>
              </a:spcBef>
            </a:pPr>
            <a:r>
              <a:rPr lang="en-US" sz="2400" dirty="0"/>
              <a:t>Must have:                                                 and</a:t>
            </a:r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17655"/>
              </p:ext>
            </p:extLst>
          </p:nvPr>
        </p:nvGraphicFramePr>
        <p:xfrm>
          <a:off x="1360963" y="2216140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38" y="1838315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140016"/>
              </p:ext>
            </p:extLst>
          </p:nvPr>
        </p:nvGraphicFramePr>
        <p:xfrm>
          <a:off x="3410425" y="2216140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913" y="1844665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33" y="5504778"/>
            <a:ext cx="28511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8064" y="6007163"/>
            <a:ext cx="2583980" cy="29872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4588" y="5934813"/>
            <a:ext cx="2492511" cy="5671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3848" y="3327456"/>
            <a:ext cx="3627379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3387" y="2289137"/>
            <a:ext cx="3179555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015" y="2815765"/>
            <a:ext cx="3373612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6830" y="3922124"/>
            <a:ext cx="328405" cy="597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95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hot) = P(T = hot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3"/>
  <p:tag name="PICTUREFILESIZE" val="965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0"/>
  <p:tag name="PICTUREFILESIZE" val="859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cold) = P(T = cold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6"/>
  <p:tag name="PICTUREFILESIZE" val="1044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| x_2) = \frac{P(x_1, x_2)}{P(x_2)} = \frac{P(x_1, x_2)}{\sum_{x_1} P(x_1, x_2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74"/>
  <p:tag name="PICTUREFILESIZE" val="2950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ldots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X_1, X_2, \ldots X_n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=x_1, X_2=x_2, \ldots X_n=x_n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130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x_1, x_2, \ldots x_n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49"/>
  <p:tag name="PICTUREFILESIZE" val="69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\ldots x_n) \ge 0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874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(x_1, x_2, \ldots x_n)} P(x_1, x_2, \ldots x_n) = 1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61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 = \sum_{(x_1 \ldots x_n) \in E}P(x_1 \ldots 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62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= x_1) = \sum_{x_2} P(X_1 = x_1, X_2 = x_2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83"/>
  <p:tag name="PICTUREFILESIZE" val="1913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 = \sum_{y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1117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28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= \sum_{x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1"/>
  <p:tag name="PICTUREFILESIZE" val="104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0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) = \frac{P(a, b)}{P(b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59"/>
  <p:tag name="PICTUREFILESIZE" val="1248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s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9"/>
  <p:tag name="PICTUREFILESIZE" val="874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=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5}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6"/>
  <p:tag name="PICTUREFILESIZE" val="365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5"/>
  <p:tag name="PICTUREFILESIZE" val="169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W = s ,T = c) + P(W = r,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78"/>
  <p:tag name="PICTUREFILESIZE" val="1365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2 + 0.3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430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5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"/>
  <p:tag name="PICTUREFILESIZE" val="18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724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5"/>
  <p:tag name="PICTUREFILESIZE" val="749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 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7"/>
  <p:tag name="PICTUREFILESIZE" val="361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 | r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57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| x_2) = \frac{P(x_1, x_2)}{P(x_2)} = \frac{P(x_1, x_2)}{\sum_{x_1} P(x_1, x_2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74"/>
  <p:tag name="PICTUREFILESIZE" val="2950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E_1 \ldots E_k = e_1 \ldots e_k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5"/>
  <p:tag name="PICTUREFILESIZE" val="609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48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_1 \ldots H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232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Q | e_1 \ldots e_k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678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Q, e_1 \ldots e_k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08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{h_1 \ldots h_r} P(Q, h_1 \ldots h_r, e_1 \ldots e_k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1"/>
  <p:tag name="PICTUREFILESIZE" val="1551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Z = \sum_{q}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825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P( Q | e_1 \cdots e_k )  = \frac{1}{Z} 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4"/>
  <p:tag name="PICTUREFILESIZE" val="962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ain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827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86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x_3) = P(x_1) P(x_2 | x_1) P(x_3|x_1,x_2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15"/>
  <p:tag name="PICTUREFILESIZE" val="2058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, x_2, \ldots x_n) = \prod_i P(x_i | x_1 \ldots x_{i-1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61"/>
  <p:tag name="PICTUREFILESIZE" val="166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y | x)}{P(y)}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7"/>
  <p:tag name="PICTUREFILESIZE" val="1633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 P(y | x)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5"/>
  <p:tag name="PICTUREFILESIZE" val="694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 \ \, P(X=x) \ge 0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844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g | r) \propto P(r | g) P(g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7"/>
  <p:tag name="PICTUREFILESIZE" val="1168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: P(x, y) = P(x) 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4"/>
  <p:tag name="PICTUREFILESIZE" val="1245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: P(x | y) = P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4"/>
  <p:tag name="PICTUREFILESIZE" val="1022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_1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7"/>
  <p:tag name="PICTUREFILESIZE" val="483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9"/>
  <p:tag name="PICTUREFILESIZE" val="272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8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_2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7"/>
  <p:tag name="PICTUREFILESIZE" val="526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x P(X=x) =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7"/>
  <p:tag name="PICTUREFILESIZE" val="888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2"/>
  <p:tag name="PICTUREFILESIZE" val="404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2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97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dot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, X_2, \ldots 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5"/>
  <p:tag name="PICTUREFILESIZE" val="796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2^n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153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,z : P(x, y | z) = P(x | z) P(y | z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4"/>
  <p:tag name="PICTUREFILESIZE" val="1792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,z : P(x | z, y) = P(x | z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0"/>
  <p:tag name="PICTUREFILESIZE" val="1409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4"/>
  <p:tag name="PICTUREFILESIZE" val="708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) = P(W=rain),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3"/>
  <p:tag name="PICTUREFILESIZE" val="1194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49652</TotalTime>
  <Words>2557</Words>
  <Application>Microsoft Macintosh PowerPoint</Application>
  <PresentationFormat>Widescreen</PresentationFormat>
  <Paragraphs>1005</Paragraphs>
  <Slides>48</Slides>
  <Notes>3</Notes>
  <HiddenSlides>4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Cambria Math</vt:lpstr>
      <vt:lpstr>Times New Roman</vt:lpstr>
      <vt:lpstr>Wingdings</vt:lpstr>
      <vt:lpstr>dan-berkeley-nlp-v1</vt:lpstr>
      <vt:lpstr>Photo Editor Photo</vt:lpstr>
      <vt:lpstr>Announcements</vt:lpstr>
      <vt:lpstr>CS 188: Artificial Intelligence </vt:lpstr>
      <vt:lpstr>Today</vt:lpstr>
      <vt:lpstr>Inference in Ghostbusters</vt:lpstr>
      <vt:lpstr>Video of Demo Ghostbuster – No probability</vt:lpstr>
      <vt:lpstr>Uncertainty</vt:lpstr>
      <vt:lpstr>Random Variables</vt:lpstr>
      <vt:lpstr>Probability Distributions</vt:lpstr>
      <vt:lpstr>Probability Distributions</vt:lpstr>
      <vt:lpstr>Joint Distributions</vt:lpstr>
      <vt:lpstr>Probability Models</vt:lpstr>
      <vt:lpstr>Events</vt:lpstr>
      <vt:lpstr>Quiz: Events</vt:lpstr>
      <vt:lpstr>Marginal Distributions</vt:lpstr>
      <vt:lpstr>Quiz: Marginal Distributions</vt:lpstr>
      <vt:lpstr>Conditional Probabilities</vt:lpstr>
      <vt:lpstr>Quiz: Conditional Probabilities</vt:lpstr>
      <vt:lpstr>Conditional Distributions</vt:lpstr>
      <vt:lpstr>To Normalize</vt:lpstr>
      <vt:lpstr>Normalization Trick</vt:lpstr>
      <vt:lpstr>Probabilistic Inference</vt:lpstr>
      <vt:lpstr>Inference by Enumeration</vt:lpstr>
      <vt:lpstr>Inference by Enumeration</vt:lpstr>
      <vt:lpstr>Inference by Enumeration</vt:lpstr>
      <vt:lpstr>The Product Rule</vt:lpstr>
      <vt:lpstr>The Product Rule</vt:lpstr>
      <vt:lpstr>The Chain Rule</vt:lpstr>
      <vt:lpstr>Bayes Rule</vt:lpstr>
      <vt:lpstr>Bayes’ Rule</vt:lpstr>
      <vt:lpstr>Inference with Bayes’ Rule</vt:lpstr>
      <vt:lpstr>Quiz: Bayes’ Rule</vt:lpstr>
      <vt:lpstr>Ghostbusters, Revisited</vt:lpstr>
      <vt:lpstr>Independence</vt:lpstr>
      <vt:lpstr>Independence</vt:lpstr>
      <vt:lpstr>Example: Independence?</vt:lpstr>
      <vt:lpstr>Example: Independence</vt:lpstr>
      <vt:lpstr>Conditional Independence</vt:lpstr>
      <vt:lpstr>Conditional Independence</vt:lpstr>
      <vt:lpstr>Conditional Independence</vt:lpstr>
      <vt:lpstr>Conditional Independence</vt:lpstr>
      <vt:lpstr>Conditional Independence</vt:lpstr>
      <vt:lpstr>Ghostbusters, Revisited</vt:lpstr>
      <vt:lpstr>Video of Demo Ghostbusters with Probability</vt:lpstr>
      <vt:lpstr>Summary</vt:lpstr>
      <vt:lpstr>Normalization Trick</vt:lpstr>
      <vt:lpstr>Normalization Trick</vt:lpstr>
      <vt:lpstr>Normalization Trick</vt:lpstr>
      <vt:lpstr>Quiz: Normalization Trick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Stuart RUSSELL</cp:lastModifiedBy>
  <cp:revision>2624</cp:revision>
  <cp:lastPrinted>2014-02-27T08:03:23Z</cp:lastPrinted>
  <dcterms:created xsi:type="dcterms:W3CDTF">2004-08-27T04:16:05Z</dcterms:created>
  <dcterms:modified xsi:type="dcterms:W3CDTF">2019-03-12T02:55:34Z</dcterms:modified>
</cp:coreProperties>
</file>