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34"/>
  </p:notesMasterIdLst>
  <p:handoutMasterIdLst>
    <p:handoutMasterId r:id="rId35"/>
  </p:handoutMasterIdLst>
  <p:sldIdLst>
    <p:sldId id="449" r:id="rId2"/>
    <p:sldId id="464" r:id="rId3"/>
    <p:sldId id="462" r:id="rId4"/>
    <p:sldId id="424" r:id="rId5"/>
    <p:sldId id="401" r:id="rId6"/>
    <p:sldId id="444" r:id="rId7"/>
    <p:sldId id="413" r:id="rId8"/>
    <p:sldId id="420" r:id="rId9"/>
    <p:sldId id="432" r:id="rId10"/>
    <p:sldId id="403" r:id="rId11"/>
    <p:sldId id="421" r:id="rId12"/>
    <p:sldId id="404" r:id="rId13"/>
    <p:sldId id="405" r:id="rId14"/>
    <p:sldId id="434" r:id="rId15"/>
    <p:sldId id="406" r:id="rId16"/>
    <p:sldId id="422" r:id="rId17"/>
    <p:sldId id="435" r:id="rId18"/>
    <p:sldId id="408" r:id="rId19"/>
    <p:sldId id="409" r:id="rId20"/>
    <p:sldId id="423" r:id="rId21"/>
    <p:sldId id="410" r:id="rId22"/>
    <p:sldId id="411" r:id="rId23"/>
    <p:sldId id="450" r:id="rId24"/>
    <p:sldId id="436" r:id="rId25"/>
    <p:sldId id="445" r:id="rId26"/>
    <p:sldId id="446" r:id="rId27"/>
    <p:sldId id="447" r:id="rId28"/>
    <p:sldId id="448" r:id="rId29"/>
    <p:sldId id="416" r:id="rId30"/>
    <p:sldId id="443" r:id="rId31"/>
    <p:sldId id="463" r:id="rId32"/>
    <p:sldId id="437" r:id="rId33"/>
  </p:sldIdLst>
  <p:sldSz cx="12192000" cy="6858000"/>
  <p:notesSz cx="7315200" cy="9601200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97D7FF"/>
    <a:srgbClr val="FFDD78"/>
    <a:srgbClr val="FFC000"/>
    <a:srgbClr val="FFB1CE"/>
    <a:srgbClr val="FF9999"/>
    <a:srgbClr val="FFFF00"/>
    <a:srgbClr val="FF0000"/>
    <a:srgbClr val="FF3300"/>
    <a:srgbClr val="3333FF"/>
    <a:srgbClr val="00C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40" autoAdjust="0"/>
    <p:restoredTop sz="50000" autoAdjust="0"/>
  </p:normalViewPr>
  <p:slideViewPr>
    <p:cSldViewPr snapToGrid="0">
      <p:cViewPr>
        <p:scale>
          <a:sx n="114" d="100"/>
          <a:sy n="114" d="100"/>
        </p:scale>
        <p:origin x="144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3576A76-EAAE-494F-9F7F-EC8DD1141B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993E6AE6-BA58-4D01-BFA7-9066FA1BC5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7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56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Better animation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93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FBDBA-8484-455D-B245-CB37572AF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1F2AE3-E00A-49E3-84D4-020B69DEF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293A6-559F-4294-A2FB-84D948A63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1BBA2E-7FD9-46B8-A226-C36B49A9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1409C-11F8-4378-A9C8-ED515D87E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CF41DF-D8B8-41F6-9DEF-CF7345794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CC272-083A-4C84-813A-D9CF7008B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B74DA-79AF-4B05-95C9-B7F6D7E3A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AFD908-86D3-45AB-ADF7-3B2458B2F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54A4C-ECA7-4D89-B689-5883706A9C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13666-7D53-408E-8CAE-D86E2DAC0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741FC258-4C93-4B3A-BC1B-47590C715D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Warm-Up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we have a </a:t>
            </a:r>
            <a:r>
              <a:rPr lang="en-US" b="1" i="1" dirty="0"/>
              <a:t>biased</a:t>
            </a:r>
            <a:r>
              <a:rPr lang="en-US" dirty="0"/>
              <a:t> coin that comes up heads with some </a:t>
            </a:r>
            <a:r>
              <a:rPr lang="en-US" b="1" i="1" dirty="0"/>
              <a:t>unknown</a:t>
            </a:r>
            <a:r>
              <a:rPr lang="en-US" dirty="0"/>
              <a:t> probability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/>
              <a:t>; how can we use it to produce random bits with probabilities of </a:t>
            </a:r>
            <a:r>
              <a:rPr lang="en-US" b="1" i="1" dirty="0"/>
              <a:t>exactly</a:t>
            </a:r>
            <a:r>
              <a:rPr lang="en-US" dirty="0"/>
              <a:t> 0.5 for 0 and 1?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A2E-7FD9-46B8-A226-C36B49A97BF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47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2667000" y="5638800"/>
            <a:ext cx="2438400" cy="4572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230764"/>
              </p:ext>
            </p:extLst>
          </p:nvPr>
        </p:nvGraphicFramePr>
        <p:xfrm>
          <a:off x="2667000" y="4491038"/>
          <a:ext cx="2438400" cy="220996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5715000" y="1489075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57348" name="Oval 5"/>
          <p:cNvSpPr>
            <a:spLocks noChangeArrowheads="1"/>
          </p:cNvSpPr>
          <p:nvPr/>
        </p:nvSpPr>
        <p:spPr bwMode="auto">
          <a:xfrm>
            <a:off x="5638800" y="22098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57349" name="Oval 6"/>
          <p:cNvSpPr>
            <a:spLocks noChangeArrowheads="1"/>
          </p:cNvSpPr>
          <p:nvPr/>
        </p:nvSpPr>
        <p:spPr bwMode="auto">
          <a:xfrm>
            <a:off x="4267200" y="317817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57350" name="Oval 7"/>
          <p:cNvSpPr>
            <a:spLocks noChangeArrowheads="1"/>
          </p:cNvSpPr>
          <p:nvPr/>
        </p:nvSpPr>
        <p:spPr bwMode="auto">
          <a:xfrm>
            <a:off x="7007225" y="32004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57351" name="Oval 8"/>
          <p:cNvSpPr>
            <a:spLocks noChangeArrowheads="1"/>
          </p:cNvSpPr>
          <p:nvPr/>
        </p:nvSpPr>
        <p:spPr bwMode="auto">
          <a:xfrm>
            <a:off x="5635625" y="41910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cxnSp>
        <p:nvCxnSpPr>
          <p:cNvPr id="57352" name="AutoShape 9"/>
          <p:cNvCxnSpPr>
            <a:cxnSpLocks noChangeShapeType="1"/>
            <a:stCxn id="57348" idx="5"/>
            <a:endCxn id="57350" idx="1"/>
          </p:cNvCxnSpPr>
          <p:nvPr/>
        </p:nvCxnSpPr>
        <p:spPr bwMode="auto">
          <a:xfrm>
            <a:off x="6681788" y="2714625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353" name="AutoShape 10"/>
          <p:cNvCxnSpPr>
            <a:cxnSpLocks noChangeShapeType="1"/>
            <a:stCxn id="57348" idx="3"/>
            <a:endCxn id="57349" idx="7"/>
          </p:cNvCxnSpPr>
          <p:nvPr/>
        </p:nvCxnSpPr>
        <p:spPr bwMode="auto">
          <a:xfrm flipH="1">
            <a:off x="5310188" y="2714625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354" name="AutoShape 11"/>
          <p:cNvCxnSpPr>
            <a:cxnSpLocks noChangeShapeType="1"/>
            <a:stCxn id="57349" idx="5"/>
            <a:endCxn id="57351" idx="1"/>
          </p:cNvCxnSpPr>
          <p:nvPr/>
        </p:nvCxnSpPr>
        <p:spPr bwMode="auto">
          <a:xfrm>
            <a:off x="5310188" y="3683000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355" name="AutoShape 12"/>
          <p:cNvCxnSpPr>
            <a:cxnSpLocks noChangeShapeType="1"/>
            <a:stCxn id="57350" idx="3"/>
            <a:endCxn id="57351" idx="7"/>
          </p:cNvCxnSpPr>
          <p:nvPr/>
        </p:nvCxnSpPr>
        <p:spPr bwMode="auto">
          <a:xfrm flipH="1">
            <a:off x="6678613" y="3705225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32562" name="Oval 18"/>
          <p:cNvSpPr>
            <a:spLocks noChangeArrowheads="1"/>
          </p:cNvSpPr>
          <p:nvPr/>
        </p:nvSpPr>
        <p:spPr bwMode="auto">
          <a:xfrm>
            <a:off x="5638800" y="22098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1132563" name="Oval 19"/>
          <p:cNvSpPr>
            <a:spLocks noChangeArrowheads="1"/>
          </p:cNvSpPr>
          <p:nvPr/>
        </p:nvSpPr>
        <p:spPr bwMode="auto">
          <a:xfrm>
            <a:off x="4267200" y="3178175"/>
            <a:ext cx="1222375" cy="574675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1132564" name="Oval 20"/>
          <p:cNvSpPr>
            <a:spLocks noChangeArrowheads="1"/>
          </p:cNvSpPr>
          <p:nvPr/>
        </p:nvSpPr>
        <p:spPr bwMode="auto">
          <a:xfrm>
            <a:off x="7007225" y="32004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1132565" name="Oval 21"/>
          <p:cNvSpPr>
            <a:spLocks noChangeArrowheads="1"/>
          </p:cNvSpPr>
          <p:nvPr/>
        </p:nvSpPr>
        <p:spPr bwMode="auto">
          <a:xfrm>
            <a:off x="5638800" y="41910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>
                <a:latin typeface="Calibri" pitchFamily="34" charset="0"/>
                <a:cs typeface="Calibri" pitchFamily="34" charset="0"/>
              </a:rPr>
              <a:t>WetGrass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2667000" y="2703513"/>
            <a:ext cx="13716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224477"/>
              </p:ext>
            </p:extLst>
          </p:nvPr>
        </p:nvGraphicFramePr>
        <p:xfrm>
          <a:off x="5715000" y="1509713"/>
          <a:ext cx="1143000" cy="552414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980839"/>
              </p:ext>
            </p:extLst>
          </p:nvPr>
        </p:nvGraphicFramePr>
        <p:xfrm>
          <a:off x="2743200" y="2725738"/>
          <a:ext cx="1295400" cy="110482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8382000" y="2703513"/>
            <a:ext cx="1371600" cy="538162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393639"/>
              </p:ext>
            </p:extLst>
          </p:nvPr>
        </p:nvGraphicFramePr>
        <p:xfrm>
          <a:off x="8458200" y="2725738"/>
          <a:ext cx="1295400" cy="110482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7455" name="TextBox 39"/>
          <p:cNvSpPr txBox="1">
            <a:spLocks noChangeArrowheads="1"/>
          </p:cNvSpPr>
          <p:nvPr/>
        </p:nvSpPr>
        <p:spPr bwMode="auto">
          <a:xfrm>
            <a:off x="7924800" y="4232275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Samples: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263053" y="4689475"/>
            <a:ext cx="1981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latin typeface="Calibri" pitchFamily="34" charset="0"/>
                <a:cs typeface="Calibri" pitchFamily="34" charset="0"/>
              </a:rPr>
              <a:t>    c, </a:t>
            </a:r>
            <a:r>
              <a:rPr lang="en-US" sz="1800" dirty="0">
                <a:sym typeface="Symbol"/>
              </a:rPr>
              <a:t>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s,    r, w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8305800" y="5005388"/>
            <a:ext cx="1981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ym typeface="Symbol"/>
              </a:rPr>
              <a:t>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c,    s, </a:t>
            </a:r>
            <a:r>
              <a:rPr lang="en-US" sz="1800" dirty="0">
                <a:sym typeface="Symbol"/>
              </a:rPr>
              <a:t>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r, w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305800" y="5386388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4200" y="4038600"/>
            <a:ext cx="1542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W 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|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S,R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sz="2400" i="1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94367" y="2281535"/>
            <a:ext cx="1185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S 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|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C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sz="2400" i="1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48600" y="2286000"/>
            <a:ext cx="1213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R 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|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C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sz="2400" i="1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15000" y="1066800"/>
            <a:ext cx="76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C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sz="2400" i="1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1132562" grpId="0" animBg="1"/>
      <p:bldP spid="1132563" grpId="0" animBg="1"/>
      <p:bldP spid="1132564" grpId="0" animBg="1"/>
      <p:bldP spid="1132565" grpId="0" animBg="1"/>
      <p:bldP spid="1132566" grpId="0" animBg="1"/>
      <p:bldP spid="31" grpId="0" animBg="1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2971800" y="1447800"/>
            <a:ext cx="5867400" cy="2108199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For </a:t>
            </a:r>
            <a:r>
              <a:rPr lang="en-US" sz="2800" dirty="0" err="1">
                <a:ea typeface="ＭＳ Ｐゴシック" pitchFamily="34" charset="-128"/>
              </a:rPr>
              <a:t>i</a:t>
            </a:r>
            <a:r>
              <a:rPr lang="en-US" sz="2800" dirty="0">
                <a:ea typeface="ＭＳ Ｐゴシック" pitchFamily="34" charset="-128"/>
              </a:rPr>
              <a:t>=1, 2, …, n (in topological order)</a:t>
            </a:r>
          </a:p>
          <a:p>
            <a:pPr lvl="2"/>
            <a:endParaRPr lang="en-US" sz="800" dirty="0">
              <a:ea typeface="ＭＳ Ｐゴシック" pitchFamily="34" charset="-128"/>
            </a:endParaRPr>
          </a:p>
          <a:p>
            <a:pPr lvl="1"/>
            <a:r>
              <a:rPr lang="en-US" sz="2400" dirty="0">
                <a:ea typeface="ＭＳ Ｐゴシック" pitchFamily="34" charset="-128"/>
              </a:rPr>
              <a:t>Sample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 from 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P(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 |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parents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))</a:t>
            </a:r>
          </a:p>
          <a:p>
            <a:pPr lvl="1"/>
            <a:endParaRPr lang="en-US" sz="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Return 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28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8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, </a:t>
            </a:r>
            <a:r>
              <a:rPr lang="en-US" sz="28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800" baseline="-25000" dirty="0">
                <a:solidFill>
                  <a:srgbClr val="CC00CC"/>
                </a:solidFill>
                <a:ea typeface="ＭＳ Ｐゴシック" pitchFamily="34" charset="-128"/>
              </a:rPr>
              <a:t>2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, …, </a:t>
            </a:r>
            <a:r>
              <a:rPr lang="en-US" sz="2800" i="1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8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" y="3755742"/>
            <a:ext cx="12191997" cy="310225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524000"/>
            <a:ext cx="8229600" cy="4876800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This process generates samples with probability:</a:t>
            </a:r>
          </a:p>
          <a:p>
            <a:pPr marL="0" lvl="1" indent="0">
              <a:buClr>
                <a:schemeClr val="accent2"/>
              </a:buClr>
              <a:buNone/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	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S</a:t>
            </a:r>
            <a:r>
              <a:rPr lang="en-US" sz="2400" i="1" baseline="-250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PS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,…,</a:t>
            </a:r>
            <a:r>
              <a:rPr lang="en-US" sz="2400" i="1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) = </a:t>
            </a:r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	…i.e. the BN</a:t>
            </a:r>
            <a:r>
              <a:rPr lang="ja-JP" altLang="en-US" sz="2400" dirty="0">
                <a:ea typeface="ＭＳ Ｐゴシック" pitchFamily="34" charset="-128"/>
                <a:cs typeface="Calibri" pitchFamily="34" charset="0"/>
              </a:rPr>
              <a:t>’</a:t>
            </a:r>
            <a:r>
              <a:rPr lang="en-US" altLang="ja-JP" sz="2400" dirty="0">
                <a:ea typeface="ＭＳ Ｐゴシック" pitchFamily="34" charset="-128"/>
                <a:cs typeface="Calibri" pitchFamily="34" charset="0"/>
              </a:rPr>
              <a:t>s joint probability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Let the number of samples of an event be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400" i="1" baseline="-250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PS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,…,</a:t>
            </a:r>
            <a:r>
              <a:rPr lang="en-US" sz="2400" i="1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)</a:t>
            </a: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Estimate from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N </a:t>
            </a: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samples is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Q</a:t>
            </a:r>
            <a:r>
              <a:rPr lang="en-US" sz="2400" i="1" baseline="-250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,…,</a:t>
            </a:r>
            <a:r>
              <a:rPr lang="en-US" sz="2400" i="1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) =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400" i="1" baseline="-250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PS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,…,</a:t>
            </a:r>
            <a:r>
              <a:rPr lang="en-US" sz="2400" i="1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)/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 </a:t>
            </a:r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Then </a:t>
            </a:r>
            <a:r>
              <a:rPr lang="en-US" sz="2400" dirty="0" err="1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lim</a:t>
            </a:r>
            <a:r>
              <a:rPr lang="en-US" sz="2400" i="1" baseline="-25000" dirty="0" err="1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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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Q</a:t>
            </a:r>
            <a:r>
              <a:rPr lang="en-US" sz="2400" i="1" baseline="-250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,…,</a:t>
            </a:r>
            <a:r>
              <a:rPr lang="en-US" sz="2400" i="1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)  =  </a:t>
            </a:r>
            <a:r>
              <a:rPr lang="en-US" sz="2400" dirty="0" err="1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lim</a:t>
            </a:r>
            <a:r>
              <a:rPr lang="en-US" sz="2400" i="1" baseline="-25000" dirty="0" err="1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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400" i="1" baseline="-250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PS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,…,</a:t>
            </a:r>
            <a:r>
              <a:rPr lang="en-US" sz="2400" i="1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)/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			           =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S</a:t>
            </a:r>
            <a:r>
              <a:rPr lang="en-US" sz="2400" i="1" baseline="-250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PS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,…,</a:t>
            </a:r>
            <a:r>
              <a:rPr lang="en-US" sz="2400" i="1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)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			           =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P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,…,</a:t>
            </a:r>
            <a:r>
              <a:rPr lang="en-US" sz="2400" i="1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) </a:t>
            </a:r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I.e., the sampling procedure is </a:t>
            </a:r>
            <a:r>
              <a:rPr lang="en-US" sz="2400" b="1" i="1" dirty="0">
                <a:solidFill>
                  <a:srgbClr val="A50021"/>
                </a:solidFill>
                <a:ea typeface="ＭＳ Ｐゴシック" pitchFamily="34" charset="-128"/>
                <a:cs typeface="Calibri" pitchFamily="34" charset="0"/>
              </a:rPr>
              <a:t>consistent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6800" y="1976735"/>
            <a:ext cx="4688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990099"/>
                </a:solidFill>
                <a:sym typeface="Symbol"/>
              </a:rPr>
              <a:t>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i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x</a:t>
            </a:r>
            <a:r>
              <a:rPr lang="en-US" sz="2400" i="1" baseline="-25000" dirty="0">
                <a:solidFill>
                  <a:srgbClr val="CC00CC"/>
                </a:solidFill>
              </a:rPr>
              <a:t>i</a:t>
            </a:r>
            <a:r>
              <a:rPr lang="en-US" sz="2400" dirty="0">
                <a:solidFill>
                  <a:srgbClr val="CC00CC"/>
                </a:solidFill>
              </a:rPr>
              <a:t> | </a:t>
            </a:r>
            <a:r>
              <a:rPr lang="en-US" sz="2400" i="1" dirty="0">
                <a:solidFill>
                  <a:srgbClr val="CC00CC"/>
                </a:solidFill>
              </a:rPr>
              <a:t>parents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X</a:t>
            </a:r>
            <a:r>
              <a:rPr lang="en-US" sz="2400" i="1" baseline="-25000" dirty="0">
                <a:solidFill>
                  <a:srgbClr val="CC00CC"/>
                </a:solidFill>
              </a:rPr>
              <a:t>i</a:t>
            </a:r>
            <a:r>
              <a:rPr lang="en-US" sz="2400" dirty="0">
                <a:solidFill>
                  <a:srgbClr val="CC00CC"/>
                </a:solidFill>
              </a:rPr>
              <a:t>)) =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P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</a:rPr>
              <a:t>1</a:t>
            </a:r>
            <a:r>
              <a:rPr lang="en-US" sz="2400" dirty="0">
                <a:solidFill>
                  <a:srgbClr val="CC00CC"/>
                </a:solidFill>
              </a:rPr>
              <a:t>,…,</a:t>
            </a:r>
            <a:r>
              <a:rPr lang="en-US" sz="2400" i="1" dirty="0" err="1">
                <a:solidFill>
                  <a:srgbClr val="CC00CC"/>
                </a:solidFill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</a:rPr>
              <a:t>n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)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Example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We’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ll get a bunch of samples from the BN:</a:t>
            </a:r>
          </a:p>
          <a:p>
            <a:pPr lvl="1"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	   c, </a:t>
            </a:r>
            <a:r>
              <a:rPr lang="en-US" sz="2000" dirty="0">
                <a:sym typeface="Symbol"/>
              </a:rPr>
              <a:t>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s,    r,    w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	   c,    s,    r,    w</a:t>
            </a:r>
          </a:p>
          <a:p>
            <a:pPr lvl="1"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	</a:t>
            </a:r>
            <a:r>
              <a:rPr lang="en-US" sz="2000" dirty="0">
                <a:sym typeface="Symbol"/>
              </a:rPr>
              <a:t>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c,    s,    r, </a:t>
            </a:r>
            <a:r>
              <a:rPr lang="en-US" sz="2000" dirty="0">
                <a:sym typeface="Symbol"/>
              </a:rPr>
              <a:t>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w</a:t>
            </a:r>
          </a:p>
          <a:p>
            <a:pPr lvl="1"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	   c, </a:t>
            </a:r>
            <a:r>
              <a:rPr lang="en-US" sz="2000" dirty="0">
                <a:sym typeface="Symbol"/>
              </a:rPr>
              <a:t>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s,    r,    w</a:t>
            </a:r>
          </a:p>
          <a:p>
            <a:pPr lvl="1"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	</a:t>
            </a:r>
            <a:r>
              <a:rPr lang="en-US" sz="2000" dirty="0">
                <a:sym typeface="Symbol"/>
              </a:rPr>
              <a:t>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c, </a:t>
            </a:r>
            <a:r>
              <a:rPr lang="en-US" sz="2000" dirty="0">
                <a:sym typeface="Symbol"/>
              </a:rPr>
              <a:t>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s, </a:t>
            </a:r>
            <a:r>
              <a:rPr lang="en-US" sz="2000" dirty="0">
                <a:sym typeface="Symbol"/>
              </a:rPr>
              <a:t>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r,    w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If we want to know </a:t>
            </a:r>
            <a:r>
              <a:rPr lang="en-US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P(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W</a:t>
            </a:r>
            <a:r>
              <a:rPr lang="en-US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We have counts &lt;</a:t>
            </a:r>
            <a:r>
              <a:rPr lang="en-US" sz="2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w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:4, 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w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:1&gt;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Normalize to get </a:t>
            </a:r>
            <a:r>
              <a:rPr lang="en-US" sz="2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P(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W</a:t>
            </a:r>
            <a:r>
              <a:rPr lang="en-US" sz="2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)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=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&lt;</a:t>
            </a:r>
            <a:r>
              <a:rPr lang="en-US" sz="2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w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:0.8, 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w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:0.2&gt;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This will get closer to the true distribution with more samples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Can estimate anything else, too</a:t>
            </a:r>
          </a:p>
          <a:p>
            <a:pPr lvl="2"/>
            <a:r>
              <a:rPr lang="en-US" sz="16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E.g., for query </a:t>
            </a:r>
            <a:r>
              <a:rPr lang="en-US" sz="16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P(</a:t>
            </a:r>
            <a:r>
              <a:rPr lang="en-US" sz="16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C</a:t>
            </a:r>
            <a:r>
              <a:rPr lang="en-US" sz="16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| </a:t>
            </a:r>
            <a:r>
              <a:rPr lang="en-US" sz="16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r, </a:t>
            </a:r>
            <a:r>
              <a:rPr lang="en-US" sz="16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w</a:t>
            </a:r>
            <a:r>
              <a:rPr lang="en-US" sz="16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)</a:t>
            </a:r>
            <a:r>
              <a:rPr lang="en-US" sz="1600" dirty="0"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16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use </a:t>
            </a:r>
            <a:r>
              <a:rPr lang="en-US" sz="16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P(</a:t>
            </a:r>
            <a:r>
              <a:rPr lang="en-US" sz="16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C</a:t>
            </a:r>
            <a:r>
              <a:rPr lang="en-US" sz="16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| </a:t>
            </a:r>
            <a:r>
              <a:rPr lang="en-US" sz="16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r, </a:t>
            </a:r>
            <a:r>
              <a:rPr lang="en-US" sz="16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w</a:t>
            </a:r>
            <a:r>
              <a:rPr lang="en-US" sz="16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) = </a:t>
            </a:r>
            <a:r>
              <a:rPr lang="en-US" sz="1600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sz="16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P(</a:t>
            </a:r>
            <a:r>
              <a:rPr lang="en-US" sz="16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C</a:t>
            </a:r>
            <a:r>
              <a:rPr lang="en-US" sz="16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, </a:t>
            </a:r>
            <a:r>
              <a:rPr lang="en-US" sz="16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r, </a:t>
            </a:r>
            <a:r>
              <a:rPr lang="en-US" sz="16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w</a:t>
            </a:r>
            <a:r>
              <a:rPr lang="en-US" sz="16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)</a:t>
            </a: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315200" y="1905000"/>
            <a:ext cx="1652499" cy="1447799"/>
            <a:chOff x="7416868" y="3352800"/>
            <a:chExt cx="2870132" cy="2514600"/>
          </a:xfrm>
        </p:grpSpPr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1" name="AutoShape 6"/>
            <p:cNvCxnSpPr>
              <a:cxnSpLocks noChangeShapeType="1"/>
              <a:stCxn id="19" idx="3"/>
              <a:endCxn id="20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AutoShape 6"/>
            <p:cNvCxnSpPr>
              <a:cxnSpLocks noChangeShapeType="1"/>
              <a:stCxn id="18" idx="5"/>
              <a:endCxn id="20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3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4" name="AutoShape 6"/>
            <p:cNvCxnSpPr>
              <a:cxnSpLocks noChangeShapeType="1"/>
              <a:stCxn id="23" idx="5"/>
              <a:endCxn id="19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" name="AutoShape 6"/>
            <p:cNvCxnSpPr>
              <a:cxnSpLocks noChangeShapeType="1"/>
              <a:stCxn id="23" idx="3"/>
              <a:endCxn id="18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Rejection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782858"/>
            <a:ext cx="12039597" cy="313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72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7315200" y="4849812"/>
            <a:ext cx="28956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/>
                <a:cs typeface="Calibri"/>
              </a:rPr>
              <a:t>	   c,</a:t>
            </a:r>
            <a:r>
              <a:rPr lang="en-US" sz="2000" dirty="0">
                <a:sym typeface="Symbol"/>
              </a:rPr>
              <a:t> </a:t>
            </a:r>
            <a:r>
              <a:rPr lang="en-US" sz="2000" dirty="0">
                <a:latin typeface="Calibri"/>
                <a:cs typeface="Calibri"/>
              </a:rPr>
              <a:t>s,    r,    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/>
                <a:cs typeface="Calibri"/>
              </a:rPr>
              <a:t>	   c,    s, </a:t>
            </a:r>
            <a:r>
              <a:rPr lang="en-US" sz="2000" dirty="0">
                <a:sym typeface="Symbol"/>
              </a:rPr>
              <a:t></a:t>
            </a:r>
            <a:r>
              <a:rPr lang="en-US" sz="2000" dirty="0">
                <a:latin typeface="Calibri"/>
                <a:cs typeface="Calibri"/>
              </a:rPr>
              <a:t>r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/>
                <a:cs typeface="Calibri"/>
                <a:sym typeface="Symbol" pitchFamily="18" charset="2"/>
              </a:rPr>
              <a:t>	</a:t>
            </a:r>
            <a:r>
              <a:rPr lang="en-US" sz="2000" dirty="0">
                <a:sym typeface="Symbol"/>
              </a:rPr>
              <a:t></a:t>
            </a:r>
            <a:r>
              <a:rPr lang="en-US" sz="2000" dirty="0">
                <a:latin typeface="Calibri"/>
                <a:cs typeface="Calibri"/>
              </a:rPr>
              <a:t>c,    s,    r, </a:t>
            </a:r>
            <a:r>
              <a:rPr lang="en-US" sz="2000" dirty="0">
                <a:sym typeface="Symbol"/>
              </a:rPr>
              <a:t></a:t>
            </a:r>
            <a:r>
              <a:rPr lang="en-US" sz="2000" dirty="0">
                <a:latin typeface="Calibri"/>
                <a:cs typeface="Calibri"/>
              </a:rPr>
              <a:t>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/>
                <a:cs typeface="Calibri"/>
              </a:rPr>
              <a:t>	   c, </a:t>
            </a:r>
            <a:r>
              <a:rPr lang="en-US" sz="2000" dirty="0">
                <a:sym typeface="Symbol"/>
              </a:rPr>
              <a:t></a:t>
            </a:r>
            <a:r>
              <a:rPr lang="en-US" sz="2000" dirty="0">
                <a:latin typeface="Calibri"/>
                <a:cs typeface="Calibri"/>
              </a:rPr>
              <a:t>s, </a:t>
            </a:r>
            <a:r>
              <a:rPr lang="en-US" sz="2000" dirty="0">
                <a:sym typeface="Symbol"/>
              </a:rPr>
              <a:t></a:t>
            </a:r>
            <a:r>
              <a:rPr lang="en-US" sz="2000" dirty="0">
                <a:latin typeface="Calibri"/>
                <a:cs typeface="Calibri"/>
              </a:rPr>
              <a:t>r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/>
                <a:cs typeface="Calibri"/>
                <a:sym typeface="Symbol" pitchFamily="18" charset="2"/>
              </a:rPr>
              <a:t>	</a:t>
            </a:r>
            <a:r>
              <a:rPr lang="en-US" sz="2000" dirty="0">
                <a:sym typeface="Symbol"/>
              </a:rPr>
              <a:t></a:t>
            </a:r>
            <a:r>
              <a:rPr lang="en-US" sz="2000" dirty="0">
                <a:latin typeface="Calibri"/>
                <a:cs typeface="Calibri"/>
              </a:rPr>
              <a:t>c, </a:t>
            </a:r>
            <a:r>
              <a:rPr lang="en-US" sz="2000" dirty="0">
                <a:sym typeface="Symbol"/>
              </a:rPr>
              <a:t></a:t>
            </a:r>
            <a:r>
              <a:rPr lang="en-US" sz="2000" dirty="0">
                <a:latin typeface="Calibri"/>
                <a:cs typeface="Calibri"/>
              </a:rPr>
              <a:t>s,    r,    w</a:t>
            </a: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Rejection Sampling</a:t>
            </a:r>
          </a:p>
        </p:txBody>
      </p:sp>
      <p:sp>
        <p:nvSpPr>
          <p:cNvPr id="11345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6477000" cy="4525963"/>
          </a:xfrm>
        </p:spPr>
        <p:txBody>
          <a:bodyPr/>
          <a:lstStyle/>
          <a:p>
            <a:pPr marL="914353" lvl="2" indent="0">
              <a:buNone/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A simple modification of prior sampling for conditional probabilities</a:t>
            </a:r>
          </a:p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Let’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s say we want 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P(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C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| 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r, 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w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Count the C outcomes, but ignore (reject) samples that don’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t have </a:t>
            </a:r>
            <a:r>
              <a:rPr lang="en-US" altLang="ja-JP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R</a:t>
            </a:r>
            <a:r>
              <a:rPr lang="en-US" altLang="ja-JP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=true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, </a:t>
            </a:r>
            <a:r>
              <a:rPr lang="en-US" altLang="ja-JP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W</a:t>
            </a:r>
            <a:r>
              <a:rPr lang="en-US" altLang="ja-JP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=true</a:t>
            </a:r>
            <a:endParaRPr lang="en-US" altLang="ja-JP" sz="2400" dirty="0">
              <a:solidFill>
                <a:srgbClr val="CC00CC"/>
              </a:solidFill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This is called </a:t>
            </a:r>
            <a:r>
              <a:rPr lang="en-US" sz="2400" b="1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rejection sampling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It is also consistent for conditional probabilities (i.e., correct in the limit)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077200" y="2971800"/>
            <a:ext cx="1652499" cy="1447799"/>
            <a:chOff x="7416868" y="3352800"/>
            <a:chExt cx="2870132" cy="2514600"/>
          </a:xfrm>
        </p:grpSpPr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21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2" name="AutoShape 6"/>
            <p:cNvCxnSpPr>
              <a:cxnSpLocks noChangeShapeType="1"/>
              <a:stCxn id="20" idx="3"/>
              <a:endCxn id="21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" name="AutoShape 6"/>
            <p:cNvCxnSpPr>
              <a:cxnSpLocks noChangeShapeType="1"/>
              <a:stCxn id="19" idx="5"/>
              <a:endCxn id="21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4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5" name="AutoShape 6"/>
            <p:cNvCxnSpPr>
              <a:cxnSpLocks noChangeShapeType="1"/>
              <a:stCxn id="24" idx="5"/>
              <a:endCxn id="20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AutoShape 6"/>
            <p:cNvCxnSpPr>
              <a:cxnSpLocks noChangeShapeType="1"/>
              <a:stCxn id="24" idx="3"/>
              <a:endCxn id="19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3" name="Straight Connector 2"/>
          <p:cNvCxnSpPr>
            <a:cxnSpLocks/>
          </p:cNvCxnSpPr>
          <p:nvPr/>
        </p:nvCxnSpPr>
        <p:spPr>
          <a:xfrm flipH="1">
            <a:off x="8229600" y="5410200"/>
            <a:ext cx="1371600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H="1">
            <a:off x="8229600" y="5715000"/>
            <a:ext cx="1773044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 flipH="1">
            <a:off x="8229600" y="6019800"/>
            <a:ext cx="1282390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Rejection Sampling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3429000" y="1295400"/>
            <a:ext cx="6096000" cy="2438400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>
                <a:ea typeface="ＭＳ Ｐゴシック" pitchFamily="34" charset="-128"/>
              </a:rPr>
              <a:t>Input: evidence 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,..,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k</a:t>
            </a:r>
          </a:p>
          <a:p>
            <a:r>
              <a:rPr lang="en-US" sz="2000" dirty="0">
                <a:ea typeface="ＭＳ Ｐゴシック" pitchFamily="34" charset="-128"/>
              </a:rPr>
              <a:t>For </a:t>
            </a:r>
            <a:r>
              <a:rPr lang="en-US" sz="2000" dirty="0" err="1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=1, 2, …, n</a:t>
            </a:r>
          </a:p>
          <a:p>
            <a:pPr lvl="2"/>
            <a:endParaRPr lang="en-US" sz="600" dirty="0">
              <a:ea typeface="ＭＳ Ｐゴシック" pitchFamily="34" charset="-128"/>
            </a:endParaRPr>
          </a:p>
          <a:p>
            <a:pPr lvl="1"/>
            <a:r>
              <a:rPr lang="en-US" sz="1800" dirty="0">
                <a:ea typeface="ＭＳ Ｐゴシック" pitchFamily="34" charset="-128"/>
              </a:rPr>
              <a:t>Sample </a:t>
            </a:r>
            <a:r>
              <a:rPr lang="en-US" sz="18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18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from </a:t>
            </a:r>
            <a:r>
              <a:rPr lang="en-US" sz="1800" dirty="0">
                <a:solidFill>
                  <a:srgbClr val="CC00CC"/>
                </a:solidFill>
                <a:ea typeface="ＭＳ Ｐゴシック" pitchFamily="34" charset="-128"/>
              </a:rPr>
              <a:t>P(</a:t>
            </a:r>
            <a:r>
              <a:rPr lang="en-US" sz="18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18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CC00CC"/>
                </a:solidFill>
                <a:ea typeface="ＭＳ Ｐゴシック" pitchFamily="34" charset="-128"/>
              </a:rPr>
              <a:t> | </a:t>
            </a:r>
            <a:r>
              <a:rPr lang="en-US" sz="1800" i="1" dirty="0">
                <a:solidFill>
                  <a:srgbClr val="CC00CC"/>
                </a:solidFill>
                <a:ea typeface="ＭＳ Ｐゴシック" pitchFamily="34" charset="-128"/>
              </a:rPr>
              <a:t>parents</a:t>
            </a:r>
            <a:r>
              <a:rPr lang="en-US" sz="18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18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18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CC00CC"/>
                </a:solidFill>
                <a:ea typeface="ＭＳ Ｐゴシック" pitchFamily="34" charset="-128"/>
              </a:rPr>
              <a:t>))</a:t>
            </a:r>
          </a:p>
          <a:p>
            <a:pPr lvl="1"/>
            <a:endParaRPr lang="en-US" sz="600" dirty="0">
              <a:ea typeface="ＭＳ Ｐゴシック" pitchFamily="34" charset="-128"/>
            </a:endParaRPr>
          </a:p>
          <a:p>
            <a:pPr lvl="1"/>
            <a:r>
              <a:rPr lang="en-US" sz="1800" dirty="0">
                <a:ea typeface="ＭＳ Ｐゴシック" pitchFamily="34" charset="-128"/>
              </a:rPr>
              <a:t>If 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not consistent with evidence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Reject: Return, and no sample is generated in this cycle</a:t>
            </a:r>
          </a:p>
          <a:p>
            <a:pPr lvl="1"/>
            <a:endParaRPr lang="en-US" sz="600" dirty="0">
              <a:ea typeface="ＭＳ Ｐゴシック" pitchFamily="34" charset="-128"/>
            </a:endParaRPr>
          </a:p>
          <a:p>
            <a:r>
              <a:rPr lang="en-US" sz="2000" dirty="0">
                <a:ea typeface="ＭＳ Ｐゴシック" pitchFamily="34" charset="-128"/>
              </a:rPr>
              <a:t>Return 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(x</a:t>
            </a:r>
            <a:r>
              <a:rPr lang="en-US" sz="20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, x</a:t>
            </a:r>
            <a:r>
              <a:rPr lang="en-US" sz="2000" baseline="-25000" dirty="0">
                <a:solidFill>
                  <a:srgbClr val="CC00CC"/>
                </a:solidFill>
                <a:ea typeface="ＭＳ Ｐゴシック" pitchFamily="34" charset="-128"/>
              </a:rPr>
              <a:t>2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, …, </a:t>
            </a:r>
            <a:r>
              <a:rPr lang="en-US" sz="2000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000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2" y="4319829"/>
            <a:ext cx="9753596" cy="253817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Weighting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37640"/>
            <a:ext cx="12191999" cy="29107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76400"/>
            <a:ext cx="2622550" cy="209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45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096000" y="1524000"/>
            <a:ext cx="5943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Idea: fix evidence variables, sample the rest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Problem: sample distribution not consistent!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Solution: </a:t>
            </a:r>
            <a:r>
              <a:rPr lang="en-US" sz="2000" b="1" i="1" dirty="0">
                <a:solidFill>
                  <a:srgbClr val="0000FF"/>
                </a:solidFill>
                <a:ea typeface="ＭＳ Ｐゴシック" pitchFamily="34" charset="-128"/>
                <a:cs typeface="Calibri" pitchFamily="34" charset="0"/>
              </a:rPr>
              <a:t>weight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 each sample by probability of evidence variables given parents</a:t>
            </a:r>
          </a:p>
        </p:txBody>
      </p:sp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66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5867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Problem with rejection sampling: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If evidence is unlikely, rejects lots of samples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Evidence not exploited </a:t>
            </a:r>
            <a:r>
              <a:rPr lang="en-US" altLang="ja-JP" sz="2000" dirty="0">
                <a:ea typeface="ＭＳ Ｐゴシック" pitchFamily="34" charset="-128"/>
                <a:cs typeface="Calibri" pitchFamily="34" charset="0"/>
              </a:rPr>
              <a:t>as you sample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Consider 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P(</a:t>
            </a:r>
            <a:r>
              <a:rPr lang="en-US" sz="2000" i="1" dirty="0" err="1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Shape</a:t>
            </a:r>
            <a:r>
              <a:rPr lang="en-US" sz="2000" dirty="0" err="1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|</a:t>
            </a:r>
            <a:r>
              <a:rPr lang="en-US" sz="2000" i="1" dirty="0" err="1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Color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=blue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)</a:t>
            </a:r>
          </a:p>
          <a:p>
            <a:pPr lvl="1">
              <a:lnSpc>
                <a:spcPct val="90000"/>
              </a:lnSpc>
            </a:pPr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  <a:cs typeface="Calibri" pitchFamily="34" charset="0"/>
            </a:endParaRPr>
          </a:p>
        </p:txBody>
      </p:sp>
      <p:cxnSp>
        <p:nvCxnSpPr>
          <p:cNvPr id="1136645" name="AutoShape 5"/>
          <p:cNvCxnSpPr>
            <a:cxnSpLocks noChangeShapeType="1"/>
            <a:stCxn id="1136646" idx="6"/>
            <a:endCxn id="1136647" idx="2"/>
          </p:cNvCxnSpPr>
          <p:nvPr/>
        </p:nvCxnSpPr>
        <p:spPr bwMode="auto">
          <a:xfrm>
            <a:off x="7408863" y="3944938"/>
            <a:ext cx="9588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36646" name="Oval 6"/>
          <p:cNvSpPr>
            <a:spLocks noChangeArrowheads="1"/>
          </p:cNvSpPr>
          <p:nvPr/>
        </p:nvSpPr>
        <p:spPr bwMode="auto">
          <a:xfrm>
            <a:off x="6172200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Shape</a:t>
            </a:r>
          </a:p>
        </p:txBody>
      </p:sp>
      <p:sp>
        <p:nvSpPr>
          <p:cNvPr id="1136647" name="Oval 7"/>
          <p:cNvSpPr>
            <a:spLocks noChangeArrowheads="1"/>
          </p:cNvSpPr>
          <p:nvPr/>
        </p:nvSpPr>
        <p:spPr bwMode="auto">
          <a:xfrm>
            <a:off x="8382000" y="3657600"/>
            <a:ext cx="1222375" cy="574675"/>
          </a:xfrm>
          <a:prstGeom prst="ellipse">
            <a:avLst/>
          </a:prstGeom>
          <a:solidFill>
            <a:srgbClr val="3333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dirty="0">
                <a:latin typeface="Calibri" pitchFamily="34" charset="0"/>
                <a:cs typeface="Calibri" pitchFamily="34" charset="0"/>
              </a:rPr>
              <a:t>Color</a:t>
            </a:r>
          </a:p>
        </p:txBody>
      </p:sp>
      <p:sp>
        <p:nvSpPr>
          <p:cNvPr id="1136649" name="Line 9"/>
          <p:cNvSpPr>
            <a:spLocks noChangeShapeType="1"/>
          </p:cNvSpPr>
          <p:nvPr/>
        </p:nvSpPr>
        <p:spPr bwMode="auto">
          <a:xfrm flipV="1">
            <a:off x="8534400" y="36576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6650" name="Line 10"/>
          <p:cNvSpPr>
            <a:spLocks noChangeShapeType="1"/>
          </p:cNvSpPr>
          <p:nvPr/>
        </p:nvSpPr>
        <p:spPr bwMode="auto">
          <a:xfrm flipV="1">
            <a:off x="8915400" y="37338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36651" name="AutoShape 11"/>
          <p:cNvCxnSpPr>
            <a:cxnSpLocks noChangeShapeType="1"/>
            <a:stCxn id="1136652" idx="6"/>
            <a:endCxn id="1136653" idx="2"/>
          </p:cNvCxnSpPr>
          <p:nvPr/>
        </p:nvCxnSpPr>
        <p:spPr bwMode="auto">
          <a:xfrm>
            <a:off x="1524000" y="3944938"/>
            <a:ext cx="5334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36652" name="Oval 12"/>
          <p:cNvSpPr>
            <a:spLocks noChangeArrowheads="1"/>
          </p:cNvSpPr>
          <p:nvPr/>
        </p:nvSpPr>
        <p:spPr bwMode="auto">
          <a:xfrm>
            <a:off x="301625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Shape</a:t>
            </a:r>
          </a:p>
        </p:txBody>
      </p:sp>
      <p:sp>
        <p:nvSpPr>
          <p:cNvPr id="1136653" name="Oval 13"/>
          <p:cNvSpPr>
            <a:spLocks noChangeArrowheads="1"/>
          </p:cNvSpPr>
          <p:nvPr/>
        </p:nvSpPr>
        <p:spPr bwMode="auto">
          <a:xfrm>
            <a:off x="2057400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dirty="0">
                <a:latin typeface="Calibri" pitchFamily="34" charset="0"/>
                <a:cs typeface="Calibri" pitchFamily="34" charset="0"/>
              </a:rPr>
              <a:t>Color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124200" y="3124200"/>
            <a:ext cx="2514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pyramid,  green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pyramid,  red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sphere,   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cube,         red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 sphere,      green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448800" y="3093184"/>
            <a:ext cx="2743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pyramid,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pyramid,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sphere,   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cube,         blue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sphere,      blue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257800"/>
            <a:ext cx="5791200" cy="1382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294590"/>
            <a:ext cx="5486399" cy="14277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450080"/>
            <a:ext cx="1295400" cy="1036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6" grpId="0" animBg="1"/>
      <p:bldP spid="1136647" grpId="0" animBg="1"/>
      <p:bldP spid="1136649" grpId="0" animBg="1"/>
      <p:bldP spid="1136650" grpId="0" animBg="1"/>
      <p:bldP spid="1136652" grpId="0" animBg="1"/>
      <p:bldP spid="1136653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5486400" y="1600200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2438400" y="4572000"/>
            <a:ext cx="24384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2438400" y="2814638"/>
            <a:ext cx="13716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093854"/>
              </p:ext>
            </p:extLst>
          </p:nvPr>
        </p:nvGraphicFramePr>
        <p:xfrm>
          <a:off x="5486400" y="1620838"/>
          <a:ext cx="1143000" cy="552414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762731"/>
              </p:ext>
            </p:extLst>
          </p:nvPr>
        </p:nvGraphicFramePr>
        <p:xfrm>
          <a:off x="2514600" y="2836863"/>
          <a:ext cx="1295400" cy="110482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8153400" y="2814638"/>
            <a:ext cx="1371600" cy="538162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331959"/>
              </p:ext>
            </p:extLst>
          </p:nvPr>
        </p:nvGraphicFramePr>
        <p:xfrm>
          <a:off x="8229600" y="2836863"/>
          <a:ext cx="1295400" cy="110482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154586"/>
              </p:ext>
            </p:extLst>
          </p:nvPr>
        </p:nvGraphicFramePr>
        <p:xfrm>
          <a:off x="2438400" y="4602163"/>
          <a:ext cx="2438400" cy="220996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3588" name="TextBox 39"/>
          <p:cNvSpPr txBox="1">
            <a:spLocks noChangeArrowheads="1"/>
          </p:cNvSpPr>
          <p:nvPr/>
        </p:nvSpPr>
        <p:spPr bwMode="auto">
          <a:xfrm>
            <a:off x="7696200" y="43434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Samples:</a:t>
            </a:r>
          </a:p>
        </p:txBody>
      </p:sp>
      <p:sp>
        <p:nvSpPr>
          <p:cNvPr id="63589" name="TextBox 40"/>
          <p:cNvSpPr txBox="1">
            <a:spLocks noChangeArrowheads="1"/>
          </p:cNvSpPr>
          <p:nvPr/>
        </p:nvSpPr>
        <p:spPr bwMode="auto">
          <a:xfrm>
            <a:off x="7696200" y="4781490"/>
            <a:ext cx="11815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b="1" i="1" dirty="0">
                <a:latin typeface="Calibri" pitchFamily="34" charset="0"/>
                <a:cs typeface="Calibri" pitchFamily="34" charset="0"/>
              </a:rPr>
              <a:t>  , s,   , w</a:t>
            </a:r>
          </a:p>
        </p:txBody>
      </p:sp>
      <p:sp>
        <p:nvSpPr>
          <p:cNvPr id="63591" name="Oval 4"/>
          <p:cNvSpPr>
            <a:spLocks noChangeArrowheads="1"/>
          </p:cNvSpPr>
          <p:nvPr/>
        </p:nvSpPr>
        <p:spPr bwMode="auto">
          <a:xfrm>
            <a:off x="5410200" y="23971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63592" name="Oval 5"/>
          <p:cNvSpPr>
            <a:spLocks noChangeArrowheads="1"/>
          </p:cNvSpPr>
          <p:nvPr/>
        </p:nvSpPr>
        <p:spPr bwMode="auto">
          <a:xfrm>
            <a:off x="4038600" y="33655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63593" name="Oval 6"/>
          <p:cNvSpPr>
            <a:spLocks noChangeArrowheads="1"/>
          </p:cNvSpPr>
          <p:nvPr/>
        </p:nvSpPr>
        <p:spPr bwMode="auto">
          <a:xfrm>
            <a:off x="6778625" y="33877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63594" name="Oval 7"/>
          <p:cNvSpPr>
            <a:spLocks noChangeArrowheads="1"/>
          </p:cNvSpPr>
          <p:nvPr/>
        </p:nvSpPr>
        <p:spPr bwMode="auto">
          <a:xfrm>
            <a:off x="5407025" y="43783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cxnSp>
        <p:nvCxnSpPr>
          <p:cNvPr id="63595" name="AutoShape 8"/>
          <p:cNvCxnSpPr>
            <a:cxnSpLocks noChangeShapeType="1"/>
            <a:stCxn id="51" idx="5"/>
            <a:endCxn id="63593" idx="1"/>
          </p:cNvCxnSpPr>
          <p:nvPr/>
        </p:nvCxnSpPr>
        <p:spPr bwMode="auto">
          <a:xfrm>
            <a:off x="6453188" y="2901950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3596" name="AutoShape 9"/>
          <p:cNvCxnSpPr>
            <a:cxnSpLocks noChangeShapeType="1"/>
            <a:stCxn id="63591" idx="3"/>
            <a:endCxn id="63592" idx="7"/>
          </p:cNvCxnSpPr>
          <p:nvPr/>
        </p:nvCxnSpPr>
        <p:spPr bwMode="auto">
          <a:xfrm flipH="1">
            <a:off x="5081588" y="2901950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3597" name="AutoShape 10"/>
          <p:cNvCxnSpPr>
            <a:cxnSpLocks noChangeShapeType="1"/>
            <a:stCxn id="63592" idx="5"/>
            <a:endCxn id="63594" idx="1"/>
          </p:cNvCxnSpPr>
          <p:nvPr/>
        </p:nvCxnSpPr>
        <p:spPr bwMode="auto">
          <a:xfrm>
            <a:off x="5081588" y="3870325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3598" name="AutoShape 11"/>
          <p:cNvCxnSpPr>
            <a:cxnSpLocks noChangeShapeType="1"/>
            <a:stCxn id="63593" idx="3"/>
            <a:endCxn id="63594" idx="7"/>
          </p:cNvCxnSpPr>
          <p:nvPr/>
        </p:nvCxnSpPr>
        <p:spPr bwMode="auto">
          <a:xfrm flipH="1">
            <a:off x="6450013" y="3892550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1" name="Oval 16"/>
          <p:cNvSpPr>
            <a:spLocks noChangeArrowheads="1"/>
          </p:cNvSpPr>
          <p:nvPr/>
        </p:nvSpPr>
        <p:spPr bwMode="auto">
          <a:xfrm>
            <a:off x="5410200" y="23971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63600" name="Oval 17"/>
          <p:cNvSpPr>
            <a:spLocks noChangeArrowheads="1"/>
          </p:cNvSpPr>
          <p:nvPr/>
        </p:nvSpPr>
        <p:spPr bwMode="auto">
          <a:xfrm>
            <a:off x="4038600" y="33655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53" name="Oval 18"/>
          <p:cNvSpPr>
            <a:spLocks noChangeArrowheads="1"/>
          </p:cNvSpPr>
          <p:nvPr/>
        </p:nvSpPr>
        <p:spPr bwMode="auto">
          <a:xfrm>
            <a:off x="6778625" y="33877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63602" name="Oval 19"/>
          <p:cNvSpPr>
            <a:spLocks noChangeArrowheads="1"/>
          </p:cNvSpPr>
          <p:nvPr/>
        </p:nvSpPr>
        <p:spPr bwMode="auto">
          <a:xfrm>
            <a:off x="5410200" y="43783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sp>
        <p:nvSpPr>
          <p:cNvPr id="63603" name="Line 23"/>
          <p:cNvSpPr>
            <a:spLocks noChangeShapeType="1"/>
          </p:cNvSpPr>
          <p:nvPr/>
        </p:nvSpPr>
        <p:spPr bwMode="auto">
          <a:xfrm flipV="1">
            <a:off x="5562600" y="44196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4" name="Line 24"/>
          <p:cNvSpPr>
            <a:spLocks noChangeShapeType="1"/>
          </p:cNvSpPr>
          <p:nvPr/>
        </p:nvSpPr>
        <p:spPr bwMode="auto">
          <a:xfrm flipV="1">
            <a:off x="5943600" y="44958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5" name="Line 25"/>
          <p:cNvSpPr>
            <a:spLocks noChangeShapeType="1"/>
          </p:cNvSpPr>
          <p:nvPr/>
        </p:nvSpPr>
        <p:spPr bwMode="auto">
          <a:xfrm flipV="1">
            <a:off x="4114800" y="33528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6" name="Line 26"/>
          <p:cNvSpPr>
            <a:spLocks noChangeShapeType="1"/>
          </p:cNvSpPr>
          <p:nvPr/>
        </p:nvSpPr>
        <p:spPr bwMode="auto">
          <a:xfrm flipV="1">
            <a:off x="4495800" y="34290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95600" y="4038600"/>
            <a:ext cx="1542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W 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|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S,R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sz="2400" i="1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00011" y="2281535"/>
            <a:ext cx="1185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S 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|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C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sz="2400" i="1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235244" y="2286000"/>
            <a:ext cx="1213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R 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|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C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sz="2400" i="1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20644" y="1066800"/>
            <a:ext cx="76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C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sz="2400" i="1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20200" y="4812268"/>
            <a:ext cx="1002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3300"/>
                </a:solidFill>
              </a:rPr>
              <a:t>w</a:t>
            </a:r>
            <a:r>
              <a:rPr lang="en-US" b="1" dirty="0">
                <a:solidFill>
                  <a:srgbClr val="FF3300"/>
                </a:solidFill>
              </a:rPr>
              <a:t> = 1.0</a:t>
            </a:r>
            <a:endParaRPr lang="en-US" b="1" i="1" dirty="0">
              <a:solidFill>
                <a:srgbClr val="FF33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210800" y="4800600"/>
            <a:ext cx="74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3300"/>
                </a:solidFill>
              </a:rPr>
              <a:t>x 0.1</a:t>
            </a:r>
            <a:endParaRPr lang="en-US" b="1" i="1" dirty="0">
              <a:solidFill>
                <a:srgbClr val="FF33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972800" y="4800600"/>
            <a:ext cx="86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3300"/>
                </a:solidFill>
              </a:rPr>
              <a:t>x 0.99</a:t>
            </a:r>
            <a:endParaRPr lang="en-US" b="1" i="1" dirty="0">
              <a:solidFill>
                <a:srgbClr val="FF3300"/>
              </a:solidFill>
            </a:endParaRPr>
          </a:p>
        </p:txBody>
      </p:sp>
      <p:sp>
        <p:nvSpPr>
          <p:cNvPr id="45" name="TextBox 40"/>
          <p:cNvSpPr txBox="1">
            <a:spLocks noChangeArrowheads="1"/>
          </p:cNvSpPr>
          <p:nvPr/>
        </p:nvSpPr>
        <p:spPr bwMode="auto">
          <a:xfrm>
            <a:off x="7673472" y="4781490"/>
            <a:ext cx="30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b="1" i="1" dirty="0">
                <a:latin typeface="Calibri" pitchFamily="34" charset="0"/>
                <a:cs typeface="Calibri" pitchFamily="34" charset="0"/>
              </a:rPr>
              <a:t>c</a:t>
            </a:r>
          </a:p>
        </p:txBody>
      </p:sp>
      <p:sp>
        <p:nvSpPr>
          <p:cNvPr id="46" name="TextBox 40"/>
          <p:cNvSpPr txBox="1">
            <a:spLocks noChangeArrowheads="1"/>
          </p:cNvSpPr>
          <p:nvPr/>
        </p:nvSpPr>
        <p:spPr bwMode="auto">
          <a:xfrm>
            <a:off x="8153400" y="4781490"/>
            <a:ext cx="30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b="1" i="1" dirty="0">
                <a:latin typeface="Calibri" pitchFamily="34" charset="0"/>
                <a:cs typeface="Calibri" pitchFamily="34" charset="0"/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1132566" grpId="0" animBg="1"/>
      <p:bldP spid="31" grpId="0" animBg="1"/>
      <p:bldP spid="51" grpId="0" animBg="1"/>
      <p:bldP spid="53" grpId="0" animBg="1"/>
      <p:bldP spid="43" grpId="0"/>
      <p:bldP spid="44" grpId="0"/>
      <p:bldP spid="45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Warm-Up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we have a </a:t>
            </a:r>
            <a:r>
              <a:rPr lang="en-US" b="1" i="1" dirty="0"/>
              <a:t>biased</a:t>
            </a:r>
            <a:r>
              <a:rPr lang="en-US" dirty="0"/>
              <a:t> coin that comes up heads with some </a:t>
            </a:r>
            <a:r>
              <a:rPr lang="en-US" b="1" i="1" dirty="0"/>
              <a:t>unknown</a:t>
            </a:r>
            <a:r>
              <a:rPr lang="en-US" dirty="0"/>
              <a:t> probability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/>
              <a:t>; how can we use it to produce random bits with probabilities of </a:t>
            </a:r>
            <a:r>
              <a:rPr lang="en-US" b="1" i="1" dirty="0"/>
              <a:t>exactly</a:t>
            </a:r>
            <a:r>
              <a:rPr lang="en-US" dirty="0"/>
              <a:t> 0.5 for 0 and 1?</a:t>
            </a:r>
          </a:p>
          <a:p>
            <a:r>
              <a:rPr lang="en-US" dirty="0"/>
              <a:t>Answer (von Neumann):</a:t>
            </a:r>
          </a:p>
          <a:p>
            <a:pPr lvl="1"/>
            <a:r>
              <a:rPr lang="en-US" dirty="0"/>
              <a:t>Flip coin twice, repeat until the outcomes are different</a:t>
            </a:r>
          </a:p>
          <a:p>
            <a:pPr lvl="1"/>
            <a:r>
              <a:rPr lang="en-US" dirty="0"/>
              <a:t>HT = 0, TH = 1, each has probability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(1-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A2E-7FD9-46B8-A226-C36B49A97BF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51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3810000" y="1219200"/>
            <a:ext cx="4191000" cy="3174999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>
                <a:ea typeface="ＭＳ Ｐゴシック" pitchFamily="34" charset="-128"/>
              </a:rPr>
              <a:t>Input: evidence 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,..,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k</a:t>
            </a:r>
            <a:endParaRPr lang="en-US" sz="2000" dirty="0">
              <a:ea typeface="ＭＳ Ｐゴシック" pitchFamily="34" charset="-128"/>
            </a:endParaRPr>
          </a:p>
          <a:p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w</a:t>
            </a:r>
            <a:r>
              <a:rPr lang="en-US" sz="2000" dirty="0">
                <a:ea typeface="ＭＳ Ｐゴシック" pitchFamily="34" charset="-128"/>
              </a:rPr>
              <a:t> = 1.0</a:t>
            </a:r>
          </a:p>
          <a:p>
            <a:r>
              <a:rPr lang="en-US" sz="2000" dirty="0">
                <a:ea typeface="ＭＳ Ｐゴシック" pitchFamily="34" charset="-128"/>
              </a:rPr>
              <a:t>for </a:t>
            </a:r>
            <a:r>
              <a:rPr lang="en-US" sz="2000" dirty="0" err="1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=1, 2, …, n</a:t>
            </a:r>
          </a:p>
          <a:p>
            <a:pPr lvl="1"/>
            <a:r>
              <a:rPr lang="en-US" sz="1800" dirty="0">
                <a:ea typeface="ＭＳ Ｐゴシック" pitchFamily="34" charset="-128"/>
              </a:rPr>
              <a:t>if </a:t>
            </a:r>
            <a:r>
              <a:rPr lang="en-US" sz="18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18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is an evidence variable</a:t>
            </a:r>
          </a:p>
          <a:p>
            <a:pPr lvl="2"/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16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 = observed </a:t>
            </a:r>
            <a:r>
              <a:rPr lang="en-US" sz="1600" dirty="0" err="1">
                <a:ea typeface="ＭＳ Ｐゴシック" pitchFamily="34" charset="-128"/>
              </a:rPr>
              <a:t>value</a:t>
            </a:r>
            <a:r>
              <a:rPr lang="en-US" sz="1600" baseline="-25000" dirty="0" err="1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 for </a:t>
            </a:r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16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Set</a:t>
            </a:r>
            <a:r>
              <a:rPr lang="en-US" sz="1600" dirty="0">
                <a:solidFill>
                  <a:srgbClr val="CC00CC"/>
                </a:solidFill>
                <a:ea typeface="ＭＳ Ｐゴシック" pitchFamily="34" charset="-128"/>
              </a:rPr>
              <a:t> w = w * P(x</a:t>
            </a:r>
            <a:r>
              <a:rPr lang="en-US" sz="1600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1600" dirty="0">
                <a:solidFill>
                  <a:srgbClr val="CC00CC"/>
                </a:solidFill>
                <a:ea typeface="ＭＳ Ｐゴシック" pitchFamily="34" charset="-128"/>
              </a:rPr>
              <a:t> | Parents(X</a:t>
            </a:r>
            <a:r>
              <a:rPr lang="en-US" sz="1600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1600" dirty="0">
                <a:solidFill>
                  <a:srgbClr val="CC00CC"/>
                </a:solidFill>
                <a:ea typeface="ＭＳ Ｐゴシック" pitchFamily="34" charset="-128"/>
              </a:rPr>
              <a:t>))</a:t>
            </a:r>
          </a:p>
          <a:p>
            <a:pPr lvl="1"/>
            <a:r>
              <a:rPr lang="en-US" sz="1800" dirty="0">
                <a:ea typeface="ＭＳ Ｐゴシック" pitchFamily="34" charset="-128"/>
              </a:rPr>
              <a:t>else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Sample </a:t>
            </a:r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16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 from </a:t>
            </a:r>
            <a:r>
              <a:rPr lang="en-US" sz="1600" dirty="0">
                <a:solidFill>
                  <a:srgbClr val="CC00CC"/>
                </a:solidFill>
                <a:ea typeface="ＭＳ Ｐゴシック" pitchFamily="34" charset="-128"/>
              </a:rPr>
              <a:t>P(X</a:t>
            </a:r>
            <a:r>
              <a:rPr lang="en-US" sz="1600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1600" dirty="0">
                <a:solidFill>
                  <a:srgbClr val="CC00CC"/>
                </a:solidFill>
                <a:ea typeface="ＭＳ Ｐゴシック" pitchFamily="34" charset="-128"/>
              </a:rPr>
              <a:t> | Parents(X</a:t>
            </a:r>
            <a:r>
              <a:rPr lang="en-US" sz="1600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1600" dirty="0">
                <a:solidFill>
                  <a:srgbClr val="CC00CC"/>
                </a:solidFill>
                <a:ea typeface="ＭＳ Ｐゴシック" pitchFamily="34" charset="-128"/>
              </a:rPr>
              <a:t>))</a:t>
            </a:r>
          </a:p>
          <a:p>
            <a:r>
              <a:rPr lang="en-US" sz="2000" dirty="0">
                <a:ea typeface="ＭＳ Ｐゴシック" pitchFamily="34" charset="-128"/>
              </a:rPr>
              <a:t>return 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(x</a:t>
            </a:r>
            <a:r>
              <a:rPr lang="en-US" sz="20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, x</a:t>
            </a:r>
            <a:r>
              <a:rPr lang="en-US" sz="2000" baseline="-25000" dirty="0">
                <a:solidFill>
                  <a:srgbClr val="CC00CC"/>
                </a:solidFill>
                <a:ea typeface="ＭＳ Ｐゴシック" pitchFamily="34" charset="-128"/>
              </a:rPr>
              <a:t>2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, …, </a:t>
            </a:r>
            <a:r>
              <a:rPr lang="en-US" sz="2000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000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)</a:t>
            </a:r>
            <a:r>
              <a:rPr lang="en-US" sz="2000" dirty="0">
                <a:ea typeface="ＭＳ Ｐゴシック" pitchFamily="34" charset="-128"/>
              </a:rPr>
              <a:t>, 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652152"/>
            <a:ext cx="9144000" cy="21830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465320"/>
            <a:ext cx="990600" cy="7924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7667" name="Rectangle 3"/>
          <p:cNvSpPr>
            <a:spLocks noGrp="1" noChangeArrowheads="1"/>
          </p:cNvSpPr>
          <p:nvPr>
            <p:ph idx="1"/>
          </p:nvPr>
        </p:nvSpPr>
        <p:spPr>
          <a:xfrm>
            <a:off x="1981199" y="1600200"/>
            <a:ext cx="8540187" cy="3581400"/>
          </a:xfrm>
        </p:spPr>
        <p:txBody>
          <a:bodyPr/>
          <a:lstStyle/>
          <a:p>
            <a:r>
              <a:rPr lang="en-US" sz="2000" dirty="0">
                <a:ea typeface="ＭＳ Ｐゴシック" pitchFamily="34" charset="-128"/>
                <a:cs typeface="Calibri" pitchFamily="34" charset="0"/>
              </a:rPr>
              <a:t>Sampling distribution if </a:t>
            </a:r>
            <a:r>
              <a:rPr lang="en-US" sz="2000" b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Z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 sampled and </a:t>
            </a:r>
            <a:r>
              <a:rPr lang="en-US" sz="2000" b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e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 fixed evidence</a:t>
            </a:r>
          </a:p>
          <a:p>
            <a:pPr marL="0" indent="0">
              <a:buNone/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	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S</a:t>
            </a:r>
            <a:r>
              <a:rPr lang="en-US" sz="2400" i="1" baseline="-25000" dirty="0">
                <a:solidFill>
                  <a:srgbClr val="CC00CC"/>
                </a:solidFill>
                <a:cs typeface="Calibri" pitchFamily="34" charset="0"/>
              </a:rPr>
              <a:t>WS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(</a:t>
            </a:r>
            <a:r>
              <a:rPr lang="en-US" sz="2400" b="1" dirty="0" err="1">
                <a:solidFill>
                  <a:srgbClr val="CC00CC"/>
                </a:solidFill>
                <a:cs typeface="Calibri" pitchFamily="34" charset="0"/>
              </a:rPr>
              <a:t>z</a:t>
            </a:r>
            <a:r>
              <a:rPr lang="en-US" sz="2400" dirty="0" err="1">
                <a:solidFill>
                  <a:srgbClr val="CC00CC"/>
                </a:solidFill>
                <a:cs typeface="Calibri" pitchFamily="34" charset="0"/>
              </a:rPr>
              <a:t>,</a:t>
            </a:r>
            <a:r>
              <a:rPr lang="en-US" sz="2400" b="1" dirty="0" err="1">
                <a:solidFill>
                  <a:srgbClr val="CC00CC"/>
                </a:solidFill>
                <a:cs typeface="Calibri" pitchFamily="34" charset="0"/>
              </a:rPr>
              <a:t>e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) =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 </a:t>
            </a:r>
            <a:r>
              <a:rPr lang="en-US" sz="2400" dirty="0">
                <a:solidFill>
                  <a:srgbClr val="990099"/>
                </a:solidFill>
                <a:sym typeface="Symbol"/>
              </a:rPr>
              <a:t>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i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z</a:t>
            </a:r>
            <a:r>
              <a:rPr lang="en-US" sz="2400" i="1" baseline="-25000" dirty="0" err="1">
                <a:solidFill>
                  <a:srgbClr val="CC00CC"/>
                </a:solidFill>
              </a:rPr>
              <a:t>i</a:t>
            </a:r>
            <a:r>
              <a:rPr lang="en-US" sz="2400" dirty="0">
                <a:solidFill>
                  <a:srgbClr val="CC00CC"/>
                </a:solidFill>
              </a:rPr>
              <a:t> | </a:t>
            </a:r>
            <a:r>
              <a:rPr lang="en-US" sz="2400" i="1" dirty="0">
                <a:solidFill>
                  <a:srgbClr val="CC00CC"/>
                </a:solidFill>
              </a:rPr>
              <a:t>parents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Z</a:t>
            </a:r>
            <a:r>
              <a:rPr lang="en-US" sz="2400" i="1" baseline="-25000" dirty="0" err="1">
                <a:solidFill>
                  <a:srgbClr val="CC00CC"/>
                </a:solidFill>
              </a:rPr>
              <a:t>i</a:t>
            </a:r>
            <a:r>
              <a:rPr lang="en-US" sz="2400" dirty="0">
                <a:solidFill>
                  <a:srgbClr val="CC00CC"/>
                </a:solidFill>
              </a:rPr>
              <a:t>)) </a:t>
            </a:r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000" dirty="0">
                <a:ea typeface="ＭＳ Ｐゴシック" pitchFamily="34" charset="-128"/>
                <a:cs typeface="Calibri" pitchFamily="34" charset="0"/>
              </a:rPr>
              <a:t>Now, samples have weights</a:t>
            </a:r>
          </a:p>
          <a:p>
            <a:pPr marL="0" indent="0">
              <a:buNone/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	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w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(</a:t>
            </a:r>
            <a:r>
              <a:rPr lang="en-US" sz="2400" b="1" dirty="0" err="1">
                <a:solidFill>
                  <a:srgbClr val="CC00CC"/>
                </a:solidFill>
                <a:cs typeface="Calibri" pitchFamily="34" charset="0"/>
              </a:rPr>
              <a:t>z</a:t>
            </a:r>
            <a:r>
              <a:rPr lang="en-US" sz="2400" dirty="0" err="1">
                <a:solidFill>
                  <a:srgbClr val="CC00CC"/>
                </a:solidFill>
                <a:cs typeface="Calibri" pitchFamily="34" charset="0"/>
              </a:rPr>
              <a:t>,</a:t>
            </a:r>
            <a:r>
              <a:rPr lang="en-US" sz="2400" b="1" dirty="0" err="1">
                <a:solidFill>
                  <a:srgbClr val="CC00CC"/>
                </a:solidFill>
                <a:cs typeface="Calibri" pitchFamily="34" charset="0"/>
              </a:rPr>
              <a:t>e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) =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 </a:t>
            </a:r>
            <a:r>
              <a:rPr lang="en-US" sz="2400" dirty="0">
                <a:solidFill>
                  <a:srgbClr val="990099"/>
                </a:solidFill>
                <a:sym typeface="Symbol"/>
              </a:rPr>
              <a:t>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j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e</a:t>
            </a:r>
            <a:r>
              <a:rPr lang="en-US" sz="2400" i="1" baseline="-25000" dirty="0" err="1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 | </a:t>
            </a:r>
            <a:r>
              <a:rPr lang="en-US" sz="2400" i="1" dirty="0">
                <a:solidFill>
                  <a:srgbClr val="CC00CC"/>
                </a:solidFill>
              </a:rPr>
              <a:t>parents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E</a:t>
            </a:r>
            <a:r>
              <a:rPr lang="en-US" sz="2400" i="1" baseline="-25000" dirty="0" err="1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)) </a:t>
            </a:r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000" dirty="0">
                <a:ea typeface="ＭＳ Ｐゴシック" pitchFamily="34" charset="-128"/>
                <a:cs typeface="Calibri" pitchFamily="34" charset="0"/>
              </a:rPr>
              <a:t>Together, weighted sampling distribution is consistent</a:t>
            </a:r>
          </a:p>
          <a:p>
            <a:pPr marL="0" indent="0">
              <a:buNone/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	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S</a:t>
            </a:r>
            <a:r>
              <a:rPr lang="en-US" sz="2400" i="1" baseline="-25000" dirty="0">
                <a:solidFill>
                  <a:srgbClr val="CC00CC"/>
                </a:solidFill>
                <a:cs typeface="Calibri" pitchFamily="34" charset="0"/>
              </a:rPr>
              <a:t>WS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(</a:t>
            </a:r>
            <a:r>
              <a:rPr lang="en-US" sz="2400" b="1" dirty="0" err="1">
                <a:solidFill>
                  <a:srgbClr val="CC00CC"/>
                </a:solidFill>
                <a:cs typeface="Calibri" pitchFamily="34" charset="0"/>
              </a:rPr>
              <a:t>z</a:t>
            </a:r>
            <a:r>
              <a:rPr lang="en-US" sz="2400" dirty="0" err="1">
                <a:solidFill>
                  <a:srgbClr val="CC00CC"/>
                </a:solidFill>
                <a:cs typeface="Calibri" pitchFamily="34" charset="0"/>
              </a:rPr>
              <a:t>,</a:t>
            </a:r>
            <a:r>
              <a:rPr lang="en-US" sz="2400" b="1" dirty="0" err="1">
                <a:solidFill>
                  <a:srgbClr val="CC00CC"/>
                </a:solidFill>
                <a:cs typeface="Calibri" pitchFamily="34" charset="0"/>
              </a:rPr>
              <a:t>e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)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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w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(</a:t>
            </a:r>
            <a:r>
              <a:rPr lang="en-US" sz="2400" b="1" dirty="0" err="1">
                <a:solidFill>
                  <a:srgbClr val="CC00CC"/>
                </a:solidFill>
                <a:cs typeface="Calibri" pitchFamily="34" charset="0"/>
              </a:rPr>
              <a:t>z</a:t>
            </a:r>
            <a:r>
              <a:rPr lang="en-US" sz="2400" dirty="0" err="1">
                <a:solidFill>
                  <a:srgbClr val="CC00CC"/>
                </a:solidFill>
                <a:cs typeface="Calibri" pitchFamily="34" charset="0"/>
              </a:rPr>
              <a:t>,</a:t>
            </a:r>
            <a:r>
              <a:rPr lang="en-US" sz="2400" b="1" dirty="0" err="1">
                <a:solidFill>
                  <a:srgbClr val="CC00CC"/>
                </a:solidFill>
                <a:cs typeface="Calibri" pitchFamily="34" charset="0"/>
              </a:rPr>
              <a:t>e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) =  </a:t>
            </a:r>
            <a:r>
              <a:rPr lang="en-US" sz="2400" dirty="0">
                <a:solidFill>
                  <a:srgbClr val="990099"/>
                </a:solidFill>
                <a:sym typeface="Symbol"/>
              </a:rPr>
              <a:t>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i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z</a:t>
            </a:r>
            <a:r>
              <a:rPr lang="en-US" sz="2400" i="1" baseline="-25000" dirty="0" err="1">
                <a:solidFill>
                  <a:srgbClr val="CC00CC"/>
                </a:solidFill>
              </a:rPr>
              <a:t>i</a:t>
            </a:r>
            <a:r>
              <a:rPr lang="en-US" sz="2400" dirty="0">
                <a:solidFill>
                  <a:srgbClr val="CC00CC"/>
                </a:solidFill>
              </a:rPr>
              <a:t> | </a:t>
            </a:r>
            <a:r>
              <a:rPr lang="en-US" sz="2400" i="1" dirty="0">
                <a:solidFill>
                  <a:srgbClr val="CC00CC"/>
                </a:solidFill>
              </a:rPr>
              <a:t>parents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Z</a:t>
            </a:r>
            <a:r>
              <a:rPr lang="en-US" sz="2400" i="1" baseline="-25000" dirty="0" err="1">
                <a:solidFill>
                  <a:srgbClr val="CC00CC"/>
                </a:solidFill>
              </a:rPr>
              <a:t>i</a:t>
            </a:r>
            <a:r>
              <a:rPr lang="en-US" sz="2400" dirty="0">
                <a:solidFill>
                  <a:srgbClr val="CC00CC"/>
                </a:solidFill>
              </a:rPr>
              <a:t>))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 </a:t>
            </a:r>
            <a:r>
              <a:rPr lang="en-US" sz="2400" dirty="0">
                <a:solidFill>
                  <a:srgbClr val="990099"/>
                </a:solidFill>
                <a:sym typeface="Symbol"/>
              </a:rPr>
              <a:t>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j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e</a:t>
            </a:r>
            <a:r>
              <a:rPr lang="en-US" sz="2400" i="1" baseline="-25000" dirty="0" err="1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 | </a:t>
            </a:r>
            <a:r>
              <a:rPr lang="en-US" sz="2400" i="1" dirty="0">
                <a:solidFill>
                  <a:srgbClr val="CC00CC"/>
                </a:solidFill>
              </a:rPr>
              <a:t>parents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E</a:t>
            </a:r>
            <a:r>
              <a:rPr lang="en-US" sz="2400" i="1" baseline="-25000" dirty="0" err="1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))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C00CC"/>
                </a:solidFill>
              </a:rPr>
              <a:t>		              =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P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(</a:t>
            </a:r>
            <a:r>
              <a:rPr lang="en-US" sz="2400" b="1" dirty="0" err="1">
                <a:solidFill>
                  <a:srgbClr val="CC00CC"/>
                </a:solidFill>
                <a:cs typeface="Calibri" pitchFamily="34" charset="0"/>
              </a:rPr>
              <a:t>z</a:t>
            </a:r>
            <a:r>
              <a:rPr lang="en-US" sz="2400" dirty="0" err="1">
                <a:solidFill>
                  <a:srgbClr val="CC00CC"/>
                </a:solidFill>
                <a:cs typeface="Calibri" pitchFamily="34" charset="0"/>
              </a:rPr>
              <a:t>,</a:t>
            </a:r>
            <a:r>
              <a:rPr lang="en-US" sz="2400" b="1" dirty="0" err="1">
                <a:solidFill>
                  <a:srgbClr val="CC00CC"/>
                </a:solidFill>
                <a:cs typeface="Calibri" pitchFamily="34" charset="0"/>
              </a:rPr>
              <a:t>e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) 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>
              <a:ea typeface="ＭＳ Ｐゴシック" pitchFamily="34" charset="-128"/>
              <a:cs typeface="Calibri" pitchFamily="34" charset="0"/>
            </a:endParaRPr>
          </a:p>
        </p:txBody>
      </p:sp>
      <p:grpSp>
        <p:nvGrpSpPr>
          <p:cNvPr id="64518" name="Group 30"/>
          <p:cNvGrpSpPr>
            <a:grpSpLocks/>
          </p:cNvGrpSpPr>
          <p:nvPr/>
        </p:nvGrpSpPr>
        <p:grpSpPr bwMode="auto">
          <a:xfrm>
            <a:off x="7848600" y="2438400"/>
            <a:ext cx="2438400" cy="1573213"/>
            <a:chOff x="3456" y="1414"/>
            <a:chExt cx="2496" cy="1610"/>
          </a:xfrm>
        </p:grpSpPr>
        <p:sp>
          <p:nvSpPr>
            <p:cNvPr id="64521" name="Oval 14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Cloudy</a:t>
              </a:r>
            </a:p>
          </p:txBody>
        </p:sp>
        <p:sp>
          <p:nvSpPr>
            <p:cNvPr id="64522" name="Oval 15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23" name="Oval 16"/>
            <p:cNvSpPr>
              <a:spLocks noChangeArrowheads="1"/>
            </p:cNvSpPr>
            <p:nvPr/>
          </p:nvSpPr>
          <p:spPr bwMode="auto">
            <a:xfrm>
              <a:off x="5182" y="2038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R</a:t>
              </a:r>
            </a:p>
          </p:txBody>
        </p:sp>
        <p:sp>
          <p:nvSpPr>
            <p:cNvPr id="64524" name="Oval 17"/>
            <p:cNvSpPr>
              <a:spLocks noChangeArrowheads="1"/>
            </p:cNvSpPr>
            <p:nvPr/>
          </p:nvSpPr>
          <p:spPr bwMode="auto">
            <a:xfrm>
              <a:off x="4318" y="2662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64525" name="AutoShape 18"/>
            <p:cNvCxnSpPr>
              <a:cxnSpLocks noChangeShapeType="1"/>
              <a:stCxn id="64529" idx="5"/>
              <a:endCxn id="64523" idx="1"/>
            </p:cNvCxnSpPr>
            <p:nvPr/>
          </p:nvCxnSpPr>
          <p:spPr bwMode="auto">
            <a:xfrm>
              <a:off x="4977" y="1732"/>
              <a:ext cx="318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4526" name="AutoShape 19"/>
            <p:cNvCxnSpPr>
              <a:cxnSpLocks noChangeShapeType="1"/>
              <a:stCxn id="64521" idx="3"/>
              <a:endCxn id="64522" idx="7"/>
            </p:cNvCxnSpPr>
            <p:nvPr/>
          </p:nvCxnSpPr>
          <p:spPr bwMode="auto">
            <a:xfrm flipH="1">
              <a:off x="4113" y="1732"/>
              <a:ext cx="320" cy="3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4527" name="AutoShape 20"/>
            <p:cNvCxnSpPr>
              <a:cxnSpLocks noChangeShapeType="1"/>
              <a:stCxn id="64522" idx="5"/>
              <a:endCxn id="64524" idx="1"/>
            </p:cNvCxnSpPr>
            <p:nvPr/>
          </p:nvCxnSpPr>
          <p:spPr bwMode="auto">
            <a:xfrm>
              <a:off x="4113" y="2342"/>
              <a:ext cx="318" cy="3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4528" name="AutoShape 21"/>
            <p:cNvCxnSpPr>
              <a:cxnSpLocks noChangeShapeType="1"/>
              <a:stCxn id="64523" idx="3"/>
              <a:endCxn id="64524" idx="7"/>
            </p:cNvCxnSpPr>
            <p:nvPr/>
          </p:nvCxnSpPr>
          <p:spPr bwMode="auto">
            <a:xfrm flipH="1">
              <a:off x="4975" y="2356"/>
              <a:ext cx="320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4529" name="Oval 22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  <a:cs typeface="Calibri" pitchFamily="34" charset="0"/>
                </a:rPr>
                <a:t>C</a:t>
              </a:r>
            </a:p>
          </p:txBody>
        </p:sp>
        <p:sp>
          <p:nvSpPr>
            <p:cNvPr id="64530" name="Oval 23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S</a:t>
              </a:r>
            </a:p>
          </p:txBody>
        </p:sp>
        <p:sp>
          <p:nvSpPr>
            <p:cNvPr id="64531" name="Oval 25"/>
            <p:cNvSpPr>
              <a:spLocks noChangeArrowheads="1"/>
            </p:cNvSpPr>
            <p:nvPr/>
          </p:nvSpPr>
          <p:spPr bwMode="auto">
            <a:xfrm>
              <a:off x="4320" y="2662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W</a:t>
              </a:r>
            </a:p>
          </p:txBody>
        </p:sp>
        <p:sp>
          <p:nvSpPr>
            <p:cNvPr id="64532" name="Line 26"/>
            <p:cNvSpPr>
              <a:spLocks noChangeShapeType="1"/>
            </p:cNvSpPr>
            <p:nvPr/>
          </p:nvSpPr>
          <p:spPr bwMode="auto">
            <a:xfrm flipV="1">
              <a:off x="4392" y="2662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3" name="Line 27"/>
            <p:cNvSpPr>
              <a:spLocks noChangeShapeType="1"/>
            </p:cNvSpPr>
            <p:nvPr/>
          </p:nvSpPr>
          <p:spPr bwMode="auto">
            <a:xfrm flipV="1">
              <a:off x="4632" y="2710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4" name="Line 28"/>
            <p:cNvSpPr>
              <a:spLocks noChangeShapeType="1"/>
            </p:cNvSpPr>
            <p:nvPr/>
          </p:nvSpPr>
          <p:spPr bwMode="auto">
            <a:xfrm flipV="1">
              <a:off x="3504" y="2016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5" name="Line 29"/>
            <p:cNvSpPr>
              <a:spLocks noChangeShapeType="1"/>
            </p:cNvSpPr>
            <p:nvPr/>
          </p:nvSpPr>
          <p:spPr bwMode="auto">
            <a:xfrm flipV="1">
              <a:off x="3744" y="2064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Oval 135">
            <a:extLst>
              <a:ext uri="{FF2B5EF4-FFF2-40B4-BE49-F238E27FC236}">
                <a16:creationId xmlns:a16="http://schemas.microsoft.com/office/drawing/2014/main" id="{8567F189-778B-2D45-A419-D3FB0D96A16C}"/>
              </a:ext>
            </a:extLst>
          </p:cNvPr>
          <p:cNvSpPr/>
          <p:nvPr/>
        </p:nvSpPr>
        <p:spPr>
          <a:xfrm>
            <a:off x="1011533" y="4550645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D2D5A572-33AC-1043-93CE-EB27C94F0317}"/>
              </a:ext>
            </a:extLst>
          </p:cNvPr>
          <p:cNvSpPr/>
          <p:nvPr/>
        </p:nvSpPr>
        <p:spPr>
          <a:xfrm>
            <a:off x="3937553" y="5668538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DEE62C87-9F35-C34D-ABB2-CDFBA49E5341}"/>
              </a:ext>
            </a:extLst>
          </p:cNvPr>
          <p:cNvSpPr/>
          <p:nvPr/>
        </p:nvSpPr>
        <p:spPr>
          <a:xfrm>
            <a:off x="3447552" y="5666504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BD2E1D41-5B68-8940-9DD2-C01DED5B7999}"/>
              </a:ext>
            </a:extLst>
          </p:cNvPr>
          <p:cNvSpPr/>
          <p:nvPr/>
        </p:nvSpPr>
        <p:spPr>
          <a:xfrm>
            <a:off x="2114414" y="6226020"/>
            <a:ext cx="348426" cy="348427"/>
          </a:xfrm>
          <a:prstGeom prst="ellipse">
            <a:avLst/>
          </a:prstGeom>
          <a:solidFill>
            <a:srgbClr val="FFDD78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13C7ADB1-5B95-8949-A12F-9CA02A5F9C65}"/>
              </a:ext>
            </a:extLst>
          </p:cNvPr>
          <p:cNvSpPr/>
          <p:nvPr/>
        </p:nvSpPr>
        <p:spPr>
          <a:xfrm>
            <a:off x="1156218" y="6226021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CF51EB3F-CCC7-5F4C-87CA-9B65BCC91CAA}"/>
              </a:ext>
            </a:extLst>
          </p:cNvPr>
          <p:cNvSpPr/>
          <p:nvPr/>
        </p:nvSpPr>
        <p:spPr>
          <a:xfrm>
            <a:off x="4426174" y="5658419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0CBECB03-A641-8843-947E-E3B4BCBFD998}"/>
              </a:ext>
            </a:extLst>
          </p:cNvPr>
          <p:cNvSpPr/>
          <p:nvPr/>
        </p:nvSpPr>
        <p:spPr>
          <a:xfrm>
            <a:off x="1494793" y="4553575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Likelihood Weighting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1"/>
            <a:ext cx="5562600" cy="2362200"/>
          </a:xfrm>
        </p:spPr>
        <p:txBody>
          <a:bodyPr/>
          <a:lstStyle/>
          <a:p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Likelihood weighting is good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All samples are used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The values of </a:t>
            </a:r>
            <a:r>
              <a:rPr lang="en-US" sz="1800" b="1" i="1" dirty="0">
                <a:solidFill>
                  <a:srgbClr val="0000FF"/>
                </a:solidFill>
                <a:latin typeface="Calibri"/>
                <a:ea typeface="ＭＳ Ｐゴシック" pitchFamily="34" charset="-128"/>
                <a:cs typeface="Calibri"/>
              </a:rPr>
              <a:t>downstream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 variables are influenced by </a:t>
            </a:r>
            <a:r>
              <a:rPr lang="en-US" sz="1800" b="1" i="1" dirty="0">
                <a:solidFill>
                  <a:srgbClr val="0000FF"/>
                </a:solidFill>
                <a:latin typeface="Calibri"/>
                <a:ea typeface="ＭＳ Ｐゴシック" pitchFamily="34" charset="-128"/>
                <a:cs typeface="Calibri"/>
              </a:rPr>
              <a:t>upstream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 evidence</a:t>
            </a:r>
          </a:p>
          <a:p>
            <a:pPr marL="0" indent="0"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 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019800" y="1371600"/>
            <a:ext cx="6172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Likelihood weighting still has weaknesses</a:t>
            </a:r>
            <a:endParaRPr lang="en-US" altLang="ja-JP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1800" dirty="0">
                <a:latin typeface="Calibri"/>
                <a:cs typeface="Calibri"/>
              </a:rPr>
              <a:t>The values of </a:t>
            </a:r>
            <a:r>
              <a:rPr lang="en-US" sz="1800" b="1" i="1" dirty="0">
                <a:solidFill>
                  <a:srgbClr val="0000FF"/>
                </a:solidFill>
                <a:latin typeface="Calibri"/>
                <a:cs typeface="Calibri"/>
              </a:rPr>
              <a:t>upstream</a:t>
            </a:r>
            <a:r>
              <a:rPr lang="en-US" sz="1800" dirty="0">
                <a:latin typeface="Calibri"/>
                <a:cs typeface="Calibri"/>
              </a:rPr>
              <a:t> variables are unaffected by </a:t>
            </a:r>
            <a:r>
              <a:rPr lang="en-US" sz="1800" b="1" i="1" dirty="0">
                <a:solidFill>
                  <a:srgbClr val="0000FF"/>
                </a:solidFill>
                <a:latin typeface="Calibri"/>
                <a:cs typeface="Calibri"/>
              </a:rPr>
              <a:t>downstream</a:t>
            </a:r>
            <a:r>
              <a:rPr lang="en-US" sz="1800" dirty="0">
                <a:latin typeface="Calibri"/>
                <a:cs typeface="Calibri"/>
              </a:rPr>
              <a:t> evidence</a:t>
            </a:r>
          </a:p>
          <a:p>
            <a:pPr lvl="2"/>
            <a:r>
              <a:rPr lang="en-US" sz="1400" dirty="0">
                <a:latin typeface="Calibri"/>
                <a:cs typeface="Calibri"/>
              </a:rPr>
              <a:t>E.g., suppose evidence is a video of a traffic accident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With evidence in </a:t>
            </a:r>
            <a:r>
              <a:rPr lang="en-US" sz="1800" i="1" dirty="0">
                <a:solidFill>
                  <a:srgbClr val="CC00CC"/>
                </a:solidFill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leaf nodes, weights will be </a:t>
            </a:r>
            <a:r>
              <a:rPr lang="en-US" sz="1800" dirty="0">
                <a:solidFill>
                  <a:srgbClr val="CC00CC"/>
                </a:solidFill>
                <a:latin typeface="Calibri"/>
                <a:cs typeface="Calibri"/>
              </a:rPr>
              <a:t>O(2</a:t>
            </a:r>
            <a:r>
              <a:rPr lang="en-US" sz="2400" baseline="30000" dirty="0">
                <a:solidFill>
                  <a:srgbClr val="CC00CC"/>
                </a:solidFill>
                <a:latin typeface="Calibri"/>
                <a:cs typeface="Calibri"/>
              </a:rPr>
              <a:t>-k</a:t>
            </a:r>
            <a:r>
              <a:rPr lang="en-US" sz="18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With high probability, one lucky sample will have much larger weight than the others, dominating the result</a:t>
            </a:r>
            <a:endParaRPr lang="en-US" sz="1800" dirty="0">
              <a:solidFill>
                <a:srgbClr val="CC00CC"/>
              </a:solidFill>
              <a:latin typeface="Calibri"/>
              <a:cs typeface="Calibri"/>
            </a:endParaRPr>
          </a:p>
          <a:p>
            <a:pPr lvl="1"/>
            <a:endParaRPr lang="en-US" sz="1800" dirty="0">
              <a:solidFill>
                <a:srgbClr val="CC00CC"/>
              </a:solidFill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We would like each variable to “see” </a:t>
            </a:r>
            <a:r>
              <a:rPr lang="en-US" sz="2400" b="1" i="1" dirty="0">
                <a:solidFill>
                  <a:srgbClr val="0000FF"/>
                </a:solidFill>
                <a:latin typeface="Calibri"/>
                <a:ea typeface="ＭＳ Ｐゴシック" pitchFamily="34" charset="-128"/>
                <a:cs typeface="Calibri"/>
              </a:rPr>
              <a:t>all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 the evidence!</a:t>
            </a: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00DD269-CBDA-CB42-B6EA-7A1B6F27AC7C}"/>
              </a:ext>
            </a:extLst>
          </p:cNvPr>
          <p:cNvSpPr/>
          <p:nvPr/>
        </p:nvSpPr>
        <p:spPr>
          <a:xfrm>
            <a:off x="1703849" y="3996093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2AC0D21-366B-F749-8F69-3432D4371BF6}"/>
              </a:ext>
            </a:extLst>
          </p:cNvPr>
          <p:cNvSpPr/>
          <p:nvPr/>
        </p:nvSpPr>
        <p:spPr>
          <a:xfrm>
            <a:off x="2958184" y="4553575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F98D755-52CB-2C4B-B43C-0132C8C64C64}"/>
              </a:ext>
            </a:extLst>
          </p:cNvPr>
          <p:cNvSpPr/>
          <p:nvPr/>
        </p:nvSpPr>
        <p:spPr>
          <a:xfrm>
            <a:off x="2470387" y="4553575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10BC779-0CCF-3344-BE91-578D55C66BA4}"/>
              </a:ext>
            </a:extLst>
          </p:cNvPr>
          <p:cNvSpPr/>
          <p:nvPr/>
        </p:nvSpPr>
        <p:spPr>
          <a:xfrm>
            <a:off x="1982590" y="4553575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CA50425-362F-DA45-89D2-A6AE0E84C30F}"/>
              </a:ext>
            </a:extLst>
          </p:cNvPr>
          <p:cNvSpPr/>
          <p:nvPr/>
        </p:nvSpPr>
        <p:spPr>
          <a:xfrm>
            <a:off x="1494793" y="4553575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477F593-694A-6547-B80C-2A87FC4FE708}"/>
              </a:ext>
            </a:extLst>
          </p:cNvPr>
          <p:cNvSpPr/>
          <p:nvPr/>
        </p:nvSpPr>
        <p:spPr>
          <a:xfrm>
            <a:off x="1007631" y="4549140"/>
            <a:ext cx="348426" cy="348427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3AC0124-DD03-CB42-8D42-4B612E8F0A2A}"/>
              </a:ext>
            </a:extLst>
          </p:cNvPr>
          <p:cNvSpPr/>
          <p:nvPr/>
        </p:nvSpPr>
        <p:spPr>
          <a:xfrm>
            <a:off x="2470387" y="3438610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153A7F3-88A8-8844-A358-7C058763D4DD}"/>
              </a:ext>
            </a:extLst>
          </p:cNvPr>
          <p:cNvSpPr/>
          <p:nvPr/>
        </p:nvSpPr>
        <p:spPr>
          <a:xfrm>
            <a:off x="1982590" y="3438610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5643FA5-AF60-C64E-8701-12DEC5D05FDE}"/>
              </a:ext>
            </a:extLst>
          </p:cNvPr>
          <p:cNvSpPr/>
          <p:nvPr/>
        </p:nvSpPr>
        <p:spPr>
          <a:xfrm>
            <a:off x="1494793" y="3438610"/>
            <a:ext cx="348426" cy="348427"/>
          </a:xfrm>
          <a:prstGeom prst="ellipse">
            <a:avLst/>
          </a:prstGeom>
          <a:solidFill>
            <a:srgbClr val="FF0000">
              <a:alpha val="54902"/>
            </a:srgbClr>
          </a:solidFill>
          <a:ln w="38100" cmpd="sng"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ACADB1A-F8DD-3543-BB06-8901FF77FE79}"/>
              </a:ext>
            </a:extLst>
          </p:cNvPr>
          <p:cNvCxnSpPr>
            <a:stCxn id="16" idx="4"/>
            <a:endCxn id="8" idx="1"/>
          </p:cNvCxnSpPr>
          <p:nvPr/>
        </p:nvCxnSpPr>
        <p:spPr>
          <a:xfrm>
            <a:off x="1669006" y="3787037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4E282CA-01D9-EC43-ADB6-EA9D909646E4}"/>
              </a:ext>
            </a:extLst>
          </p:cNvPr>
          <p:cNvCxnSpPr>
            <a:stCxn id="15" idx="4"/>
            <a:endCxn id="8" idx="0"/>
          </p:cNvCxnSpPr>
          <p:nvPr/>
        </p:nvCxnSpPr>
        <p:spPr>
          <a:xfrm flipH="1">
            <a:off x="1878062" y="3787037"/>
            <a:ext cx="278741" cy="20905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FB25E3-4603-DF49-BCBE-153F88069784}"/>
              </a:ext>
            </a:extLst>
          </p:cNvPr>
          <p:cNvCxnSpPr>
            <a:stCxn id="14" idx="3"/>
            <a:endCxn id="27" idx="0"/>
          </p:cNvCxnSpPr>
          <p:nvPr/>
        </p:nvCxnSpPr>
        <p:spPr>
          <a:xfrm flipH="1">
            <a:off x="2435545" y="3736011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79768F6-591A-A543-8FB7-C886B11688D9}"/>
              </a:ext>
            </a:extLst>
          </p:cNvPr>
          <p:cNvCxnSpPr>
            <a:stCxn id="8" idx="3"/>
            <a:endCxn id="13" idx="7"/>
          </p:cNvCxnSpPr>
          <p:nvPr/>
        </p:nvCxnSpPr>
        <p:spPr>
          <a:xfrm flipH="1">
            <a:off x="1305031" y="4293494"/>
            <a:ext cx="449844" cy="30667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0516950-1CAB-3B46-8E06-AAE3E9599675}"/>
              </a:ext>
            </a:extLst>
          </p:cNvPr>
          <p:cNvCxnSpPr>
            <a:stCxn id="8" idx="3"/>
            <a:endCxn id="12" idx="7"/>
          </p:cNvCxnSpPr>
          <p:nvPr/>
        </p:nvCxnSpPr>
        <p:spPr>
          <a:xfrm>
            <a:off x="1754875" y="4293494"/>
            <a:ext cx="37319" cy="311107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2F8DA57-022C-E142-97DC-2F4B9088F7A8}"/>
              </a:ext>
            </a:extLst>
          </p:cNvPr>
          <p:cNvCxnSpPr>
            <a:stCxn id="8" idx="4"/>
            <a:endCxn id="11" idx="0"/>
          </p:cNvCxnSpPr>
          <p:nvPr/>
        </p:nvCxnSpPr>
        <p:spPr>
          <a:xfrm>
            <a:off x="1878062" y="4344519"/>
            <a:ext cx="278741" cy="20905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E224E73-71DC-6745-94C8-DBFC11D2ED4E}"/>
              </a:ext>
            </a:extLst>
          </p:cNvPr>
          <p:cNvCxnSpPr>
            <a:stCxn id="27" idx="4"/>
            <a:endCxn id="10" idx="1"/>
          </p:cNvCxnSpPr>
          <p:nvPr/>
        </p:nvCxnSpPr>
        <p:spPr>
          <a:xfrm>
            <a:off x="2435545" y="4344519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CDFA580-335C-7D4C-8314-CDA8C4373E42}"/>
              </a:ext>
            </a:extLst>
          </p:cNvPr>
          <p:cNvCxnSpPr>
            <a:stCxn id="27" idx="5"/>
          </p:cNvCxnSpPr>
          <p:nvPr/>
        </p:nvCxnSpPr>
        <p:spPr>
          <a:xfrm>
            <a:off x="2558732" y="4293494"/>
            <a:ext cx="431818" cy="29244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BEDBEAF-D3A6-BE46-8DA8-B0B257BE6723}"/>
              </a:ext>
            </a:extLst>
          </p:cNvPr>
          <p:cNvSpPr/>
          <p:nvPr/>
        </p:nvSpPr>
        <p:spPr>
          <a:xfrm>
            <a:off x="2261331" y="3996093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44F41C4-32F6-B549-B634-19BE5029C084}"/>
              </a:ext>
            </a:extLst>
          </p:cNvPr>
          <p:cNvCxnSpPr>
            <a:stCxn id="27" idx="4"/>
            <a:endCxn id="11" idx="7"/>
          </p:cNvCxnSpPr>
          <p:nvPr/>
        </p:nvCxnSpPr>
        <p:spPr>
          <a:xfrm flipH="1">
            <a:off x="2279991" y="4344519"/>
            <a:ext cx="155554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C873034E-6631-FE4F-9602-645841B1FA03}"/>
              </a:ext>
            </a:extLst>
          </p:cNvPr>
          <p:cNvSpPr/>
          <p:nvPr/>
        </p:nvSpPr>
        <p:spPr>
          <a:xfrm>
            <a:off x="3515667" y="3438610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55110C1-754D-984C-9C02-91D7873E3B35}"/>
              </a:ext>
            </a:extLst>
          </p:cNvPr>
          <p:cNvSpPr/>
          <p:nvPr/>
        </p:nvSpPr>
        <p:spPr>
          <a:xfrm>
            <a:off x="4770002" y="3996093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E919E18-04A7-7F45-9C71-33A04BA2EF76}"/>
              </a:ext>
            </a:extLst>
          </p:cNvPr>
          <p:cNvSpPr/>
          <p:nvPr/>
        </p:nvSpPr>
        <p:spPr>
          <a:xfrm>
            <a:off x="4282205" y="3996093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DB718C8-39CA-B54E-ACCE-52FBDA8FACF9}"/>
              </a:ext>
            </a:extLst>
          </p:cNvPr>
          <p:cNvSpPr/>
          <p:nvPr/>
        </p:nvSpPr>
        <p:spPr>
          <a:xfrm>
            <a:off x="3794408" y="3996093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4471A04-D3B3-A540-A952-ADA83B60C986}"/>
              </a:ext>
            </a:extLst>
          </p:cNvPr>
          <p:cNvSpPr/>
          <p:nvPr/>
        </p:nvSpPr>
        <p:spPr>
          <a:xfrm>
            <a:off x="3306611" y="3996093"/>
            <a:ext cx="348426" cy="348427"/>
          </a:xfrm>
          <a:prstGeom prst="ellipse">
            <a:avLst/>
          </a:prstGeom>
          <a:solidFill>
            <a:srgbClr val="FFFF00">
              <a:alpha val="54902"/>
            </a:srgbClr>
          </a:solidFill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3091186-1799-E84D-A39F-C63FDFA6F315}"/>
              </a:ext>
            </a:extLst>
          </p:cNvPr>
          <p:cNvSpPr/>
          <p:nvPr/>
        </p:nvSpPr>
        <p:spPr>
          <a:xfrm>
            <a:off x="2818814" y="3996093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974A722-CA4F-A34F-9B90-1497360E5C0E}"/>
              </a:ext>
            </a:extLst>
          </p:cNvPr>
          <p:cNvSpPr/>
          <p:nvPr/>
        </p:nvSpPr>
        <p:spPr>
          <a:xfrm>
            <a:off x="4282205" y="2881128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E8E0DCE-C129-8342-A92E-3376A4565DB0}"/>
              </a:ext>
            </a:extLst>
          </p:cNvPr>
          <p:cNvSpPr/>
          <p:nvPr/>
        </p:nvSpPr>
        <p:spPr>
          <a:xfrm>
            <a:off x="3794408" y="2881128"/>
            <a:ext cx="348426" cy="348427"/>
          </a:xfrm>
          <a:prstGeom prst="ellipse">
            <a:avLst/>
          </a:prstGeom>
          <a:solidFill>
            <a:srgbClr val="FF0000">
              <a:alpha val="54902"/>
            </a:srgbClr>
          </a:solidFill>
          <a:ln w="38100" cmpd="sng"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7469833-8D58-3046-9929-9CB375927EC3}"/>
              </a:ext>
            </a:extLst>
          </p:cNvPr>
          <p:cNvSpPr/>
          <p:nvPr/>
        </p:nvSpPr>
        <p:spPr>
          <a:xfrm>
            <a:off x="3306611" y="2881128"/>
            <a:ext cx="348426" cy="348427"/>
          </a:xfrm>
          <a:prstGeom prst="ellipse">
            <a:avLst/>
          </a:prstGeom>
          <a:solidFill>
            <a:srgbClr val="FF0000">
              <a:alpha val="54902"/>
            </a:srgbClr>
          </a:solidFill>
          <a:ln w="38100" cmpd="sng"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342AEC2-ECA6-F042-81FA-FB8B81D94789}"/>
              </a:ext>
            </a:extLst>
          </p:cNvPr>
          <p:cNvCxnSpPr>
            <a:stCxn id="37" idx="4"/>
            <a:endCxn id="29" idx="1"/>
          </p:cNvCxnSpPr>
          <p:nvPr/>
        </p:nvCxnSpPr>
        <p:spPr>
          <a:xfrm>
            <a:off x="3480824" y="3229555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0D70D5E-24C4-7246-8617-7D929D01DC11}"/>
              </a:ext>
            </a:extLst>
          </p:cNvPr>
          <p:cNvCxnSpPr>
            <a:stCxn id="36" idx="4"/>
            <a:endCxn id="29" idx="0"/>
          </p:cNvCxnSpPr>
          <p:nvPr/>
        </p:nvCxnSpPr>
        <p:spPr>
          <a:xfrm flipH="1">
            <a:off x="3689880" y="3229555"/>
            <a:ext cx="278741" cy="20905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B7F3B9A-6EB7-AB47-965E-483010488B55}"/>
              </a:ext>
            </a:extLst>
          </p:cNvPr>
          <p:cNvCxnSpPr>
            <a:stCxn id="35" idx="3"/>
            <a:endCxn id="46" idx="0"/>
          </p:cNvCxnSpPr>
          <p:nvPr/>
        </p:nvCxnSpPr>
        <p:spPr>
          <a:xfrm flipH="1">
            <a:off x="4247362" y="3178529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6A18F9D-7373-224B-92B6-0236F1C2CA83}"/>
              </a:ext>
            </a:extLst>
          </p:cNvPr>
          <p:cNvCxnSpPr>
            <a:stCxn id="29" idx="3"/>
            <a:endCxn id="34" idx="7"/>
          </p:cNvCxnSpPr>
          <p:nvPr/>
        </p:nvCxnSpPr>
        <p:spPr>
          <a:xfrm flipH="1">
            <a:off x="3116214" y="3736011"/>
            <a:ext cx="450478" cy="311107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368C141-B1EB-7E4A-AD0F-8632E106D53C}"/>
              </a:ext>
            </a:extLst>
          </p:cNvPr>
          <p:cNvCxnSpPr>
            <a:stCxn id="29" idx="3"/>
            <a:endCxn id="33" idx="7"/>
          </p:cNvCxnSpPr>
          <p:nvPr/>
        </p:nvCxnSpPr>
        <p:spPr>
          <a:xfrm>
            <a:off x="3566692" y="3736011"/>
            <a:ext cx="37319" cy="311107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02DA899-8016-944D-A6B8-4C7A66EFFED4}"/>
              </a:ext>
            </a:extLst>
          </p:cNvPr>
          <p:cNvCxnSpPr>
            <a:stCxn id="29" idx="4"/>
            <a:endCxn id="32" idx="0"/>
          </p:cNvCxnSpPr>
          <p:nvPr/>
        </p:nvCxnSpPr>
        <p:spPr>
          <a:xfrm>
            <a:off x="3689880" y="3787037"/>
            <a:ext cx="278741" cy="20905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2C4F861-F31C-8E43-8182-F5D6E5643C66}"/>
              </a:ext>
            </a:extLst>
          </p:cNvPr>
          <p:cNvCxnSpPr>
            <a:stCxn id="46" idx="4"/>
            <a:endCxn id="31" idx="1"/>
          </p:cNvCxnSpPr>
          <p:nvPr/>
        </p:nvCxnSpPr>
        <p:spPr>
          <a:xfrm>
            <a:off x="4247362" y="3787037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8791336-D271-144F-88B2-49047DEFF39B}"/>
              </a:ext>
            </a:extLst>
          </p:cNvPr>
          <p:cNvCxnSpPr>
            <a:stCxn id="46" idx="5"/>
          </p:cNvCxnSpPr>
          <p:nvPr/>
        </p:nvCxnSpPr>
        <p:spPr>
          <a:xfrm>
            <a:off x="4370550" y="3736011"/>
            <a:ext cx="431818" cy="29244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2B2CF81F-1FB0-4943-82B5-83157A57BBEE}"/>
              </a:ext>
            </a:extLst>
          </p:cNvPr>
          <p:cNvSpPr/>
          <p:nvPr/>
        </p:nvSpPr>
        <p:spPr>
          <a:xfrm>
            <a:off x="4073149" y="3438610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3D7C1DB-8182-5946-8E7C-542CA1C49931}"/>
              </a:ext>
            </a:extLst>
          </p:cNvPr>
          <p:cNvCxnSpPr>
            <a:stCxn id="46" idx="4"/>
            <a:endCxn id="32" idx="7"/>
          </p:cNvCxnSpPr>
          <p:nvPr/>
        </p:nvCxnSpPr>
        <p:spPr>
          <a:xfrm flipH="1">
            <a:off x="4091809" y="3787037"/>
            <a:ext cx="155554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5D054B87-31AB-5E4A-82D5-7C825B41C02B}"/>
              </a:ext>
            </a:extLst>
          </p:cNvPr>
          <p:cNvSpPr/>
          <p:nvPr/>
        </p:nvSpPr>
        <p:spPr>
          <a:xfrm>
            <a:off x="3655037" y="5111058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69507A5-9169-5E4A-9F12-44AEB1A75490}"/>
              </a:ext>
            </a:extLst>
          </p:cNvPr>
          <p:cNvSpPr/>
          <p:nvPr/>
        </p:nvSpPr>
        <p:spPr>
          <a:xfrm>
            <a:off x="4909373" y="5668540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0858DD6-C5AF-9B41-B9DE-D63CE1786148}"/>
              </a:ext>
            </a:extLst>
          </p:cNvPr>
          <p:cNvSpPr/>
          <p:nvPr/>
        </p:nvSpPr>
        <p:spPr>
          <a:xfrm>
            <a:off x="4422210" y="5664105"/>
            <a:ext cx="348426" cy="348427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DB549B0-B900-AA4C-8B55-02B601E889ED}"/>
              </a:ext>
            </a:extLst>
          </p:cNvPr>
          <p:cNvSpPr/>
          <p:nvPr/>
        </p:nvSpPr>
        <p:spPr>
          <a:xfrm>
            <a:off x="3934413" y="5664105"/>
            <a:ext cx="348426" cy="348427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6B15CE4-F399-3A42-AD13-56AF63362757}"/>
              </a:ext>
            </a:extLst>
          </p:cNvPr>
          <p:cNvSpPr/>
          <p:nvPr/>
        </p:nvSpPr>
        <p:spPr>
          <a:xfrm>
            <a:off x="3446616" y="5664105"/>
            <a:ext cx="348426" cy="348427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1E1C0C7-A2D9-5E45-A833-1E8A368B5573}"/>
              </a:ext>
            </a:extLst>
          </p:cNvPr>
          <p:cNvSpPr/>
          <p:nvPr/>
        </p:nvSpPr>
        <p:spPr>
          <a:xfrm>
            <a:off x="2958184" y="5668540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0516352-0E41-8C40-AE2A-C53CA82C78B5}"/>
              </a:ext>
            </a:extLst>
          </p:cNvPr>
          <p:cNvSpPr/>
          <p:nvPr/>
        </p:nvSpPr>
        <p:spPr>
          <a:xfrm>
            <a:off x="4421575" y="4553575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64C192C-A81B-9D48-84C4-160F11612B7C}"/>
              </a:ext>
            </a:extLst>
          </p:cNvPr>
          <p:cNvSpPr/>
          <p:nvPr/>
        </p:nvSpPr>
        <p:spPr>
          <a:xfrm>
            <a:off x="3933778" y="4553575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C7673C6-4549-264C-A58F-2BB78BD9DD46}"/>
              </a:ext>
            </a:extLst>
          </p:cNvPr>
          <p:cNvSpPr/>
          <p:nvPr/>
        </p:nvSpPr>
        <p:spPr>
          <a:xfrm>
            <a:off x="3445981" y="4553575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BD07D3A-99DB-8B43-95F4-5A63FDE0915E}"/>
              </a:ext>
            </a:extLst>
          </p:cNvPr>
          <p:cNvCxnSpPr>
            <a:stCxn id="56" idx="4"/>
            <a:endCxn id="48" idx="1"/>
          </p:cNvCxnSpPr>
          <p:nvPr/>
        </p:nvCxnSpPr>
        <p:spPr>
          <a:xfrm>
            <a:off x="3620195" y="4902002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84481C3-29F4-BF4E-B20C-8971B2D30243}"/>
              </a:ext>
            </a:extLst>
          </p:cNvPr>
          <p:cNvCxnSpPr>
            <a:stCxn id="55" idx="4"/>
            <a:endCxn id="48" idx="0"/>
          </p:cNvCxnSpPr>
          <p:nvPr/>
        </p:nvCxnSpPr>
        <p:spPr>
          <a:xfrm flipH="1">
            <a:off x="3829250" y="4902002"/>
            <a:ext cx="278741" cy="20905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70DE9BD-A8FD-B34B-9E0A-16520578EC83}"/>
              </a:ext>
            </a:extLst>
          </p:cNvPr>
          <p:cNvCxnSpPr>
            <a:stCxn id="54" idx="3"/>
            <a:endCxn id="65" idx="0"/>
          </p:cNvCxnSpPr>
          <p:nvPr/>
        </p:nvCxnSpPr>
        <p:spPr>
          <a:xfrm flipH="1">
            <a:off x="4386733" y="4850976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B6164F4-1D8A-D14E-842F-B27CB3956927}"/>
              </a:ext>
            </a:extLst>
          </p:cNvPr>
          <p:cNvCxnSpPr>
            <a:stCxn id="48" idx="3"/>
            <a:endCxn id="53" idx="7"/>
          </p:cNvCxnSpPr>
          <p:nvPr/>
        </p:nvCxnSpPr>
        <p:spPr>
          <a:xfrm flipH="1">
            <a:off x="3255585" y="5408458"/>
            <a:ext cx="450478" cy="311107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396290C-3B7C-504A-8232-6C7C55390999}"/>
              </a:ext>
            </a:extLst>
          </p:cNvPr>
          <p:cNvCxnSpPr>
            <a:stCxn id="48" idx="3"/>
            <a:endCxn id="52" idx="7"/>
          </p:cNvCxnSpPr>
          <p:nvPr/>
        </p:nvCxnSpPr>
        <p:spPr>
          <a:xfrm>
            <a:off x="3706063" y="5408459"/>
            <a:ext cx="37953" cy="30667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1529AEE-0767-5242-B0CA-7FB5BD4048CF}"/>
              </a:ext>
            </a:extLst>
          </p:cNvPr>
          <p:cNvCxnSpPr>
            <a:stCxn id="48" idx="4"/>
            <a:endCxn id="51" idx="0"/>
          </p:cNvCxnSpPr>
          <p:nvPr/>
        </p:nvCxnSpPr>
        <p:spPr>
          <a:xfrm>
            <a:off x="3829250" y="5459485"/>
            <a:ext cx="279376" cy="20462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6FA2DF3-282C-B845-99FB-40AA3540CB0F}"/>
              </a:ext>
            </a:extLst>
          </p:cNvPr>
          <p:cNvCxnSpPr>
            <a:stCxn id="65" idx="4"/>
            <a:endCxn id="50" idx="1"/>
          </p:cNvCxnSpPr>
          <p:nvPr/>
        </p:nvCxnSpPr>
        <p:spPr>
          <a:xfrm>
            <a:off x="4386733" y="5459485"/>
            <a:ext cx="86503" cy="25564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3317258-BA1D-B542-8C95-EAEA5A7FA4F9}"/>
              </a:ext>
            </a:extLst>
          </p:cNvPr>
          <p:cNvCxnSpPr>
            <a:stCxn id="65" idx="5"/>
          </p:cNvCxnSpPr>
          <p:nvPr/>
        </p:nvCxnSpPr>
        <p:spPr>
          <a:xfrm>
            <a:off x="4509920" y="5408458"/>
            <a:ext cx="431818" cy="29244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86CEDDD6-4670-F94A-B661-B005389124F4}"/>
              </a:ext>
            </a:extLst>
          </p:cNvPr>
          <p:cNvSpPr/>
          <p:nvPr/>
        </p:nvSpPr>
        <p:spPr>
          <a:xfrm>
            <a:off x="4212520" y="5111058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805FD34-23DA-3143-8809-77797C21198E}"/>
              </a:ext>
            </a:extLst>
          </p:cNvPr>
          <p:cNvCxnSpPr>
            <a:stCxn id="65" idx="4"/>
            <a:endCxn id="51" idx="7"/>
          </p:cNvCxnSpPr>
          <p:nvPr/>
        </p:nvCxnSpPr>
        <p:spPr>
          <a:xfrm flipH="1">
            <a:off x="4231813" y="5459485"/>
            <a:ext cx="154920" cy="25564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EABBEAFE-0F8F-614C-A5D0-BC673586C62D}"/>
              </a:ext>
            </a:extLst>
          </p:cNvPr>
          <p:cNvSpPr/>
          <p:nvPr/>
        </p:nvSpPr>
        <p:spPr>
          <a:xfrm>
            <a:off x="1843220" y="5668540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1DFB365-B60A-2C49-9C98-018FD3725ABC}"/>
              </a:ext>
            </a:extLst>
          </p:cNvPr>
          <p:cNvSpPr/>
          <p:nvPr/>
        </p:nvSpPr>
        <p:spPr>
          <a:xfrm>
            <a:off x="3097555" y="6226022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2C3D694-83EA-C345-B5A9-5BF2E9D2B7D4}"/>
              </a:ext>
            </a:extLst>
          </p:cNvPr>
          <p:cNvSpPr/>
          <p:nvPr/>
        </p:nvSpPr>
        <p:spPr>
          <a:xfrm>
            <a:off x="2609758" y="6226022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D63661D-D379-D042-9188-FEDEAD22780F}"/>
              </a:ext>
            </a:extLst>
          </p:cNvPr>
          <p:cNvSpPr/>
          <p:nvPr/>
        </p:nvSpPr>
        <p:spPr>
          <a:xfrm>
            <a:off x="2122596" y="6221587"/>
            <a:ext cx="348426" cy="348427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4A0D7AE-1F92-E241-817A-D4B35034DA43}"/>
              </a:ext>
            </a:extLst>
          </p:cNvPr>
          <p:cNvSpPr/>
          <p:nvPr/>
        </p:nvSpPr>
        <p:spPr>
          <a:xfrm>
            <a:off x="1634164" y="6226022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22DF27E-A0B9-0048-95BA-2066C740386C}"/>
              </a:ext>
            </a:extLst>
          </p:cNvPr>
          <p:cNvSpPr/>
          <p:nvPr/>
        </p:nvSpPr>
        <p:spPr>
          <a:xfrm>
            <a:off x="1147002" y="6221587"/>
            <a:ext cx="348426" cy="348427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A76EA9D-A7FB-3D4F-8CF2-D109DD5CDAEC}"/>
              </a:ext>
            </a:extLst>
          </p:cNvPr>
          <p:cNvSpPr/>
          <p:nvPr/>
        </p:nvSpPr>
        <p:spPr>
          <a:xfrm>
            <a:off x="2609758" y="5111058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F317878-C8A6-1845-BE2D-D92A354B70E3}"/>
              </a:ext>
            </a:extLst>
          </p:cNvPr>
          <p:cNvSpPr/>
          <p:nvPr/>
        </p:nvSpPr>
        <p:spPr>
          <a:xfrm>
            <a:off x="2121961" y="5111058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65A7F3F-9F5C-C449-B9DE-A39644DE2C11}"/>
              </a:ext>
            </a:extLst>
          </p:cNvPr>
          <p:cNvSpPr/>
          <p:nvPr/>
        </p:nvSpPr>
        <p:spPr>
          <a:xfrm>
            <a:off x="1634164" y="5111058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41CB6EA3-9B2C-F745-A955-51CB75A9B98C}"/>
              </a:ext>
            </a:extLst>
          </p:cNvPr>
          <p:cNvCxnSpPr>
            <a:stCxn id="75" idx="4"/>
            <a:endCxn id="67" idx="1"/>
          </p:cNvCxnSpPr>
          <p:nvPr/>
        </p:nvCxnSpPr>
        <p:spPr>
          <a:xfrm>
            <a:off x="1808377" y="5459484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97FF437-DB50-7D43-9E5C-243E7C2FBA7A}"/>
              </a:ext>
            </a:extLst>
          </p:cNvPr>
          <p:cNvCxnSpPr>
            <a:stCxn id="74" idx="4"/>
            <a:endCxn id="67" idx="0"/>
          </p:cNvCxnSpPr>
          <p:nvPr/>
        </p:nvCxnSpPr>
        <p:spPr>
          <a:xfrm flipH="1">
            <a:off x="2017433" y="5459484"/>
            <a:ext cx="278741" cy="20905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7F0181A0-D43B-3C4F-B18E-6044E6780EC5}"/>
              </a:ext>
            </a:extLst>
          </p:cNvPr>
          <p:cNvCxnSpPr>
            <a:stCxn id="73" idx="3"/>
            <a:endCxn id="84" idx="0"/>
          </p:cNvCxnSpPr>
          <p:nvPr/>
        </p:nvCxnSpPr>
        <p:spPr>
          <a:xfrm flipH="1">
            <a:off x="2574915" y="5408458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C462D820-9297-6041-9168-97FFF4B07C01}"/>
              </a:ext>
            </a:extLst>
          </p:cNvPr>
          <p:cNvCxnSpPr>
            <a:cxnSpLocks/>
            <a:stCxn id="67" idx="3"/>
            <a:endCxn id="72" idx="7"/>
          </p:cNvCxnSpPr>
          <p:nvPr/>
        </p:nvCxnSpPr>
        <p:spPr>
          <a:xfrm flipH="1">
            <a:off x="1444402" y="5965941"/>
            <a:ext cx="449844" cy="30667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39D6A6D-3EA9-E040-965F-B078D9D8CB17}"/>
              </a:ext>
            </a:extLst>
          </p:cNvPr>
          <p:cNvCxnSpPr>
            <a:stCxn id="67" idx="3"/>
            <a:endCxn id="71" idx="7"/>
          </p:cNvCxnSpPr>
          <p:nvPr/>
        </p:nvCxnSpPr>
        <p:spPr>
          <a:xfrm>
            <a:off x="1894245" y="5965941"/>
            <a:ext cx="37319" cy="311107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B036B3A-87C7-EE45-A4FC-8F1B292ACE1D}"/>
              </a:ext>
            </a:extLst>
          </p:cNvPr>
          <p:cNvCxnSpPr>
            <a:stCxn id="67" idx="4"/>
            <a:endCxn id="70" idx="0"/>
          </p:cNvCxnSpPr>
          <p:nvPr/>
        </p:nvCxnSpPr>
        <p:spPr>
          <a:xfrm>
            <a:off x="2017433" y="6016967"/>
            <a:ext cx="279376" cy="20462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51423119-C5BC-D94A-8AAF-9D1BF5ECD44E}"/>
              </a:ext>
            </a:extLst>
          </p:cNvPr>
          <p:cNvCxnSpPr>
            <a:stCxn id="84" idx="4"/>
            <a:endCxn id="69" idx="1"/>
          </p:cNvCxnSpPr>
          <p:nvPr/>
        </p:nvCxnSpPr>
        <p:spPr>
          <a:xfrm>
            <a:off x="2574915" y="6016967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5D0CA28-6597-7A4B-AFCE-337129578C10}"/>
              </a:ext>
            </a:extLst>
          </p:cNvPr>
          <p:cNvCxnSpPr>
            <a:stCxn id="84" idx="5"/>
          </p:cNvCxnSpPr>
          <p:nvPr/>
        </p:nvCxnSpPr>
        <p:spPr>
          <a:xfrm>
            <a:off x="2698103" y="5965941"/>
            <a:ext cx="431818" cy="29244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Oval 83">
            <a:extLst>
              <a:ext uri="{FF2B5EF4-FFF2-40B4-BE49-F238E27FC236}">
                <a16:creationId xmlns:a16="http://schemas.microsoft.com/office/drawing/2014/main" id="{3AACEA04-1174-7544-B640-2FBA4AA17EFC}"/>
              </a:ext>
            </a:extLst>
          </p:cNvPr>
          <p:cNvSpPr/>
          <p:nvPr/>
        </p:nvSpPr>
        <p:spPr>
          <a:xfrm>
            <a:off x="2400702" y="5668540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3E82018A-B512-BD4C-908F-EA384B4B2179}"/>
              </a:ext>
            </a:extLst>
          </p:cNvPr>
          <p:cNvCxnSpPr>
            <a:stCxn id="84" idx="4"/>
            <a:endCxn id="70" idx="7"/>
          </p:cNvCxnSpPr>
          <p:nvPr/>
        </p:nvCxnSpPr>
        <p:spPr>
          <a:xfrm flipH="1">
            <a:off x="2419996" y="6016967"/>
            <a:ext cx="154919" cy="25564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125BED57-91DD-BE40-88E2-C89AD772E539}"/>
              </a:ext>
            </a:extLst>
          </p:cNvPr>
          <p:cNvSpPr/>
          <p:nvPr/>
        </p:nvSpPr>
        <p:spPr>
          <a:xfrm>
            <a:off x="3167240" y="5111058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D2B8A9CB-2BB9-CA4E-9912-FAFA14F5320E}"/>
              </a:ext>
            </a:extLst>
          </p:cNvPr>
          <p:cNvSpPr/>
          <p:nvPr/>
        </p:nvSpPr>
        <p:spPr>
          <a:xfrm>
            <a:off x="2958184" y="3438610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BAF196E7-27AB-1340-944E-59CBE0526110}"/>
              </a:ext>
            </a:extLst>
          </p:cNvPr>
          <p:cNvCxnSpPr>
            <a:stCxn id="37" idx="3"/>
            <a:endCxn id="87" idx="7"/>
          </p:cNvCxnSpPr>
          <p:nvPr/>
        </p:nvCxnSpPr>
        <p:spPr>
          <a:xfrm flipH="1">
            <a:off x="3255585" y="3178529"/>
            <a:ext cx="102051" cy="311107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8A7784A7-E7F3-404C-8476-320D98648E31}"/>
              </a:ext>
            </a:extLst>
          </p:cNvPr>
          <p:cNvCxnSpPr>
            <a:stCxn id="34" idx="4"/>
            <a:endCxn id="9" idx="0"/>
          </p:cNvCxnSpPr>
          <p:nvPr/>
        </p:nvCxnSpPr>
        <p:spPr>
          <a:xfrm>
            <a:off x="2993027" y="4344519"/>
            <a:ext cx="139371" cy="20905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E55F512B-AF2B-9F48-9C40-8F66D4FE75E9}"/>
              </a:ext>
            </a:extLst>
          </p:cNvPr>
          <p:cNvCxnSpPr>
            <a:stCxn id="32" idx="4"/>
            <a:endCxn id="56" idx="7"/>
          </p:cNvCxnSpPr>
          <p:nvPr/>
        </p:nvCxnSpPr>
        <p:spPr>
          <a:xfrm flipH="1">
            <a:off x="3743382" y="4344519"/>
            <a:ext cx="225239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0169C34-98C8-664D-8899-B5F58317D5A7}"/>
              </a:ext>
            </a:extLst>
          </p:cNvPr>
          <p:cNvCxnSpPr>
            <a:stCxn id="31" idx="4"/>
            <a:endCxn id="54" idx="0"/>
          </p:cNvCxnSpPr>
          <p:nvPr/>
        </p:nvCxnSpPr>
        <p:spPr>
          <a:xfrm>
            <a:off x="4456418" y="4344519"/>
            <a:ext cx="139371" cy="20905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128A7D2-D9FF-284A-9188-59C2ADA274CA}"/>
              </a:ext>
            </a:extLst>
          </p:cNvPr>
          <p:cNvCxnSpPr>
            <a:stCxn id="9" idx="3"/>
            <a:endCxn id="73" idx="7"/>
          </p:cNvCxnSpPr>
          <p:nvPr/>
        </p:nvCxnSpPr>
        <p:spPr>
          <a:xfrm flipH="1">
            <a:off x="2907159" y="4850976"/>
            <a:ext cx="102051" cy="311107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3C9C228C-02C6-C040-B17F-923929DA59D4}"/>
              </a:ext>
            </a:extLst>
          </p:cNvPr>
          <p:cNvCxnSpPr>
            <a:stCxn id="11" idx="5"/>
            <a:endCxn id="73" idx="1"/>
          </p:cNvCxnSpPr>
          <p:nvPr/>
        </p:nvCxnSpPr>
        <p:spPr>
          <a:xfrm>
            <a:off x="2279991" y="4850976"/>
            <a:ext cx="380793" cy="311107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347F9B0-AA11-A54E-B3DD-21BA9665BBDB}"/>
              </a:ext>
            </a:extLst>
          </p:cNvPr>
          <p:cNvCxnSpPr>
            <a:stCxn id="86" idx="3"/>
            <a:endCxn id="53" idx="0"/>
          </p:cNvCxnSpPr>
          <p:nvPr/>
        </p:nvCxnSpPr>
        <p:spPr>
          <a:xfrm flipH="1">
            <a:off x="3132398" y="5408458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8262F25C-4667-5B4B-A637-A7BA141E8CE8}"/>
              </a:ext>
            </a:extLst>
          </p:cNvPr>
          <p:cNvCxnSpPr>
            <a:stCxn id="56" idx="3"/>
            <a:endCxn id="86" idx="0"/>
          </p:cNvCxnSpPr>
          <p:nvPr/>
        </p:nvCxnSpPr>
        <p:spPr>
          <a:xfrm flipH="1">
            <a:off x="3341453" y="4850976"/>
            <a:ext cx="155554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6ACB247F-9080-0344-ACA4-C28412E8B963}"/>
              </a:ext>
            </a:extLst>
          </p:cNvPr>
          <p:cNvCxnSpPr>
            <a:stCxn id="33" idx="4"/>
            <a:endCxn id="86" idx="0"/>
          </p:cNvCxnSpPr>
          <p:nvPr/>
        </p:nvCxnSpPr>
        <p:spPr>
          <a:xfrm flipH="1">
            <a:off x="3341453" y="4344519"/>
            <a:ext cx="139371" cy="76653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4DAEEEF-0A9A-3A49-AA63-B1FFC6E8C408}"/>
              </a:ext>
            </a:extLst>
          </p:cNvPr>
          <p:cNvCxnSpPr>
            <a:stCxn id="86" idx="2"/>
            <a:endCxn id="73" idx="6"/>
          </p:cNvCxnSpPr>
          <p:nvPr/>
        </p:nvCxnSpPr>
        <p:spPr>
          <a:xfrm flipH="1">
            <a:off x="2958184" y="5285271"/>
            <a:ext cx="209056" cy="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Oval 97">
            <a:extLst>
              <a:ext uri="{FF2B5EF4-FFF2-40B4-BE49-F238E27FC236}">
                <a16:creationId xmlns:a16="http://schemas.microsoft.com/office/drawing/2014/main" id="{637EF39B-E7E1-0047-B5AE-26FB07769AF0}"/>
              </a:ext>
            </a:extLst>
          </p:cNvPr>
          <p:cNvSpPr/>
          <p:nvPr/>
        </p:nvSpPr>
        <p:spPr>
          <a:xfrm>
            <a:off x="1703849" y="3996093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273141-420A-D249-A9F2-0B1FFCDDFD57}"/>
              </a:ext>
            </a:extLst>
          </p:cNvPr>
          <p:cNvSpPr/>
          <p:nvPr/>
        </p:nvSpPr>
        <p:spPr>
          <a:xfrm>
            <a:off x="1982590" y="3438610"/>
            <a:ext cx="348426" cy="34842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3EB33444-ADB5-4E47-8EA7-8A5DBF13DA75}"/>
              </a:ext>
            </a:extLst>
          </p:cNvPr>
          <p:cNvSpPr/>
          <p:nvPr/>
        </p:nvSpPr>
        <p:spPr>
          <a:xfrm>
            <a:off x="3515667" y="3438610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BC6F134A-AF6D-3444-B733-DAA3F80D33A7}"/>
              </a:ext>
            </a:extLst>
          </p:cNvPr>
          <p:cNvSpPr/>
          <p:nvPr/>
        </p:nvSpPr>
        <p:spPr>
          <a:xfrm>
            <a:off x="3655037" y="5111058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BE38FD4-8A34-F546-87EE-4515CC88B8C9}"/>
              </a:ext>
            </a:extLst>
          </p:cNvPr>
          <p:cNvSpPr/>
          <p:nvPr/>
        </p:nvSpPr>
        <p:spPr>
          <a:xfrm>
            <a:off x="3445981" y="4553575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2C668931-560D-B640-B912-EDDB6927C69E}"/>
              </a:ext>
            </a:extLst>
          </p:cNvPr>
          <p:cNvSpPr/>
          <p:nvPr/>
        </p:nvSpPr>
        <p:spPr>
          <a:xfrm>
            <a:off x="4212520" y="5111058"/>
            <a:ext cx="348426" cy="34842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0F3C9197-FA02-E149-875D-0035D8CAA36D}"/>
              </a:ext>
            </a:extLst>
          </p:cNvPr>
          <p:cNvSpPr/>
          <p:nvPr/>
        </p:nvSpPr>
        <p:spPr>
          <a:xfrm>
            <a:off x="1843220" y="5668540"/>
            <a:ext cx="348426" cy="34842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13231564-9A7A-B645-B648-DA25F8713D13}"/>
              </a:ext>
            </a:extLst>
          </p:cNvPr>
          <p:cNvSpPr/>
          <p:nvPr/>
        </p:nvSpPr>
        <p:spPr>
          <a:xfrm>
            <a:off x="2400702" y="5668540"/>
            <a:ext cx="348426" cy="348427"/>
          </a:xfrm>
          <a:prstGeom prst="ellipse">
            <a:avLst/>
          </a:prstGeom>
          <a:solidFill>
            <a:srgbClr val="FFDD78">
              <a:alpha val="87059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3BAD760C-584C-0646-80E8-CFBBABFF2762}"/>
              </a:ext>
            </a:extLst>
          </p:cNvPr>
          <p:cNvSpPr/>
          <p:nvPr/>
        </p:nvSpPr>
        <p:spPr>
          <a:xfrm>
            <a:off x="3167240" y="5111058"/>
            <a:ext cx="348426" cy="348427"/>
          </a:xfrm>
          <a:prstGeom prst="ellipse">
            <a:avLst/>
          </a:prstGeom>
          <a:solidFill>
            <a:srgbClr val="FFDD78">
              <a:alpha val="87059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444F2D63-197C-BB49-8136-F2863152E478}"/>
              </a:ext>
            </a:extLst>
          </p:cNvPr>
          <p:cNvSpPr/>
          <p:nvPr/>
        </p:nvSpPr>
        <p:spPr>
          <a:xfrm>
            <a:off x="2958184" y="3438610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E4BD9127-7C06-E746-B66C-58E89567246E}"/>
              </a:ext>
            </a:extLst>
          </p:cNvPr>
          <p:cNvSpPr/>
          <p:nvPr/>
        </p:nvSpPr>
        <p:spPr>
          <a:xfrm>
            <a:off x="2958184" y="4553575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A0251D67-817E-264F-BDC4-0240D7A89088}"/>
              </a:ext>
            </a:extLst>
          </p:cNvPr>
          <p:cNvSpPr/>
          <p:nvPr/>
        </p:nvSpPr>
        <p:spPr>
          <a:xfrm>
            <a:off x="1982590" y="4553575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620D5F69-0BB7-2243-9F3D-99D1BFB0FAB4}"/>
              </a:ext>
            </a:extLst>
          </p:cNvPr>
          <p:cNvSpPr/>
          <p:nvPr/>
        </p:nvSpPr>
        <p:spPr>
          <a:xfrm>
            <a:off x="2261331" y="3996093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9A2AEDC2-9CB9-0948-AEC0-0C75DAE08E4B}"/>
              </a:ext>
            </a:extLst>
          </p:cNvPr>
          <p:cNvSpPr/>
          <p:nvPr/>
        </p:nvSpPr>
        <p:spPr>
          <a:xfrm>
            <a:off x="3794408" y="3996093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9EDD81B9-ED32-A94B-8FF7-CE2412FEB329}"/>
              </a:ext>
            </a:extLst>
          </p:cNvPr>
          <p:cNvSpPr/>
          <p:nvPr/>
        </p:nvSpPr>
        <p:spPr>
          <a:xfrm>
            <a:off x="2818814" y="3996093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9A75E042-5467-F346-8438-D9E1E2E2F8B9}"/>
              </a:ext>
            </a:extLst>
          </p:cNvPr>
          <p:cNvSpPr/>
          <p:nvPr/>
        </p:nvSpPr>
        <p:spPr>
          <a:xfrm>
            <a:off x="4073149" y="3438610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436C1A45-AE59-A34D-B43E-A23ED65A1426}"/>
              </a:ext>
            </a:extLst>
          </p:cNvPr>
          <p:cNvSpPr/>
          <p:nvPr/>
        </p:nvSpPr>
        <p:spPr>
          <a:xfrm>
            <a:off x="4909373" y="5668540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04376310-E5A2-2A40-9933-902F7F6E68ED}"/>
              </a:ext>
            </a:extLst>
          </p:cNvPr>
          <p:cNvSpPr/>
          <p:nvPr/>
        </p:nvSpPr>
        <p:spPr>
          <a:xfrm>
            <a:off x="2958184" y="5668540"/>
            <a:ext cx="348426" cy="348427"/>
          </a:xfrm>
          <a:prstGeom prst="ellipse">
            <a:avLst/>
          </a:prstGeom>
          <a:solidFill>
            <a:srgbClr val="FFDD78">
              <a:alpha val="87059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C93B5056-B9D3-234A-87E3-5267CAF9E36D}"/>
              </a:ext>
            </a:extLst>
          </p:cNvPr>
          <p:cNvSpPr/>
          <p:nvPr/>
        </p:nvSpPr>
        <p:spPr>
          <a:xfrm>
            <a:off x="4421575" y="4553575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80A0D373-FD16-7E4A-9668-A9FFBACC973C}"/>
              </a:ext>
            </a:extLst>
          </p:cNvPr>
          <p:cNvSpPr/>
          <p:nvPr/>
        </p:nvSpPr>
        <p:spPr>
          <a:xfrm>
            <a:off x="3933778" y="4553575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4E268EFA-E748-474C-B42A-DD760CED28CF}"/>
              </a:ext>
            </a:extLst>
          </p:cNvPr>
          <p:cNvSpPr/>
          <p:nvPr/>
        </p:nvSpPr>
        <p:spPr>
          <a:xfrm>
            <a:off x="3097555" y="6226022"/>
            <a:ext cx="348426" cy="348427"/>
          </a:xfrm>
          <a:prstGeom prst="ellipse">
            <a:avLst/>
          </a:prstGeom>
          <a:solidFill>
            <a:srgbClr val="FFDD78">
              <a:alpha val="87059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38DE7679-978C-594C-AC90-B5ABB87909E7}"/>
              </a:ext>
            </a:extLst>
          </p:cNvPr>
          <p:cNvSpPr/>
          <p:nvPr/>
        </p:nvSpPr>
        <p:spPr>
          <a:xfrm>
            <a:off x="2609758" y="6226022"/>
            <a:ext cx="348426" cy="348427"/>
          </a:xfrm>
          <a:prstGeom prst="ellipse">
            <a:avLst/>
          </a:prstGeom>
          <a:solidFill>
            <a:srgbClr val="FFDD78">
              <a:alpha val="87059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5106BC0F-EA3C-504A-A1D4-BBF0F80FCFF2}"/>
              </a:ext>
            </a:extLst>
          </p:cNvPr>
          <p:cNvSpPr/>
          <p:nvPr/>
        </p:nvSpPr>
        <p:spPr>
          <a:xfrm>
            <a:off x="1634164" y="6226022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EE08AD43-A327-7847-AB04-5D68B37032D3}"/>
              </a:ext>
            </a:extLst>
          </p:cNvPr>
          <p:cNvSpPr/>
          <p:nvPr/>
        </p:nvSpPr>
        <p:spPr>
          <a:xfrm>
            <a:off x="2609758" y="5111058"/>
            <a:ext cx="348426" cy="348427"/>
          </a:xfrm>
          <a:prstGeom prst="ellipse">
            <a:avLst/>
          </a:prstGeom>
          <a:solidFill>
            <a:srgbClr val="FFDD78">
              <a:alpha val="87059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AAD23C1A-015A-8449-A75F-916ECD82214A}"/>
              </a:ext>
            </a:extLst>
          </p:cNvPr>
          <p:cNvSpPr/>
          <p:nvPr/>
        </p:nvSpPr>
        <p:spPr>
          <a:xfrm>
            <a:off x="2121961" y="5111058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5988E2ED-C604-4A42-9496-1EC1F1DF3062}"/>
              </a:ext>
            </a:extLst>
          </p:cNvPr>
          <p:cNvSpPr/>
          <p:nvPr/>
        </p:nvSpPr>
        <p:spPr>
          <a:xfrm>
            <a:off x="1634164" y="5111058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DFFC3024-7B0D-E74F-B422-B8E69913962A}"/>
              </a:ext>
            </a:extLst>
          </p:cNvPr>
          <p:cNvSpPr/>
          <p:nvPr/>
        </p:nvSpPr>
        <p:spPr>
          <a:xfrm>
            <a:off x="2470387" y="4553575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329CB2B8-ABC9-A34D-8AF1-10183B81DC79}"/>
              </a:ext>
            </a:extLst>
          </p:cNvPr>
          <p:cNvSpPr/>
          <p:nvPr/>
        </p:nvSpPr>
        <p:spPr>
          <a:xfrm>
            <a:off x="2470387" y="3438610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44C70DB6-1972-4847-A3E9-4E429B4645A0}"/>
              </a:ext>
            </a:extLst>
          </p:cNvPr>
          <p:cNvSpPr/>
          <p:nvPr/>
        </p:nvSpPr>
        <p:spPr>
          <a:xfrm>
            <a:off x="4770002" y="3996093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677A5EC4-F225-EF46-B2F2-01A75B74F2E9}"/>
              </a:ext>
            </a:extLst>
          </p:cNvPr>
          <p:cNvSpPr/>
          <p:nvPr/>
        </p:nvSpPr>
        <p:spPr>
          <a:xfrm>
            <a:off x="4282205" y="3996093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90AE402D-EC49-6249-BD80-A3DFCC9AC68B}"/>
              </a:ext>
            </a:extLst>
          </p:cNvPr>
          <p:cNvSpPr/>
          <p:nvPr/>
        </p:nvSpPr>
        <p:spPr>
          <a:xfrm>
            <a:off x="4282205" y="2881128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2BAEC578-6D56-854A-8859-4E6857779E08}"/>
              </a:ext>
            </a:extLst>
          </p:cNvPr>
          <p:cNvSpPr/>
          <p:nvPr/>
        </p:nvSpPr>
        <p:spPr>
          <a:xfrm>
            <a:off x="1011533" y="4553574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3FF16C10-8BC6-8947-8E4B-776B0A6E9B83}"/>
              </a:ext>
            </a:extLst>
          </p:cNvPr>
          <p:cNvSpPr/>
          <p:nvPr/>
        </p:nvSpPr>
        <p:spPr>
          <a:xfrm>
            <a:off x="1155698" y="6228045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01221C2D-EA0A-E744-AB56-A9FBB31924B0}"/>
              </a:ext>
            </a:extLst>
          </p:cNvPr>
          <p:cNvSpPr/>
          <p:nvPr/>
        </p:nvSpPr>
        <p:spPr>
          <a:xfrm>
            <a:off x="2116060" y="6226021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B2774EEF-CEC4-E448-AE7E-08A17679D1E8}"/>
              </a:ext>
            </a:extLst>
          </p:cNvPr>
          <p:cNvSpPr/>
          <p:nvPr/>
        </p:nvSpPr>
        <p:spPr>
          <a:xfrm>
            <a:off x="3448250" y="5668539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C5D3EFCF-A67A-434D-80B2-D0F196D7EAE5}"/>
              </a:ext>
            </a:extLst>
          </p:cNvPr>
          <p:cNvSpPr/>
          <p:nvPr/>
        </p:nvSpPr>
        <p:spPr>
          <a:xfrm>
            <a:off x="4424052" y="5659889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4E8E3A50-9EC5-6E40-B5BD-AE07F0975566}"/>
              </a:ext>
            </a:extLst>
          </p:cNvPr>
          <p:cNvSpPr/>
          <p:nvPr/>
        </p:nvSpPr>
        <p:spPr>
          <a:xfrm>
            <a:off x="3938316" y="5668538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10" grpId="0" animBg="1"/>
      <p:bldP spid="21" grpId="0"/>
      <p:bldP spid="13" grpId="0" animBg="1"/>
      <p:bldP spid="50" grpId="0" animBg="1"/>
      <p:bldP spid="51" grpId="0" animBg="1"/>
      <p:bldP spid="52" grpId="0" animBg="1"/>
      <p:bldP spid="70" grpId="0" animBg="1"/>
      <p:bldP spid="72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I perform a random walk on a graph, following the arcs out of a node </a:t>
            </a:r>
            <a:r>
              <a:rPr lang="en-US" b="1" i="1" dirty="0"/>
              <a:t>uniformly at random</a:t>
            </a:r>
            <a:r>
              <a:rPr lang="en-US" dirty="0"/>
              <a:t>. In the infinite limit, what fraction of time do I spend at each node? </a:t>
            </a:r>
          </a:p>
          <a:p>
            <a:pPr lvl="1"/>
            <a:r>
              <a:rPr lang="en-US" dirty="0"/>
              <a:t>Consider these two examples: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A2E-7FD9-46B8-A226-C36B49A97BF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1219197" y="3886197"/>
            <a:ext cx="411473" cy="411473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1752597" y="4876797"/>
            <a:ext cx="411473" cy="411473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609597" y="4876797"/>
            <a:ext cx="411473" cy="411473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9" name="Straight Connector 8"/>
          <p:cNvCxnSpPr>
            <a:stCxn id="5" idx="3"/>
            <a:endCxn id="7" idx="7"/>
          </p:cNvCxnSpPr>
          <p:nvPr/>
        </p:nvCxnSpPr>
        <p:spPr>
          <a:xfrm flipH="1">
            <a:off x="960811" y="4237411"/>
            <a:ext cx="318645" cy="69964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2"/>
            <a:endCxn id="7" idx="6"/>
          </p:cNvCxnSpPr>
          <p:nvPr/>
        </p:nvCxnSpPr>
        <p:spPr>
          <a:xfrm flipH="1">
            <a:off x="1021070" y="5082534"/>
            <a:ext cx="73152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5"/>
            <a:endCxn id="6" idx="1"/>
          </p:cNvCxnSpPr>
          <p:nvPr/>
        </p:nvCxnSpPr>
        <p:spPr>
          <a:xfrm>
            <a:off x="1570411" y="4237411"/>
            <a:ext cx="242445" cy="69964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>
            <a:spLocks noChangeAspect="1"/>
          </p:cNvSpPr>
          <p:nvPr/>
        </p:nvSpPr>
        <p:spPr>
          <a:xfrm>
            <a:off x="5029197" y="3886197"/>
            <a:ext cx="411473" cy="411473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5562597" y="4876797"/>
            <a:ext cx="411473" cy="411473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4419597" y="4876797"/>
            <a:ext cx="411473" cy="411473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20" name="Straight Connector 19"/>
          <p:cNvCxnSpPr>
            <a:stCxn id="17" idx="3"/>
            <a:endCxn id="19" idx="7"/>
          </p:cNvCxnSpPr>
          <p:nvPr/>
        </p:nvCxnSpPr>
        <p:spPr>
          <a:xfrm flipH="1">
            <a:off x="4770811" y="4237411"/>
            <a:ext cx="318645" cy="69964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5"/>
            <a:endCxn id="18" idx="1"/>
          </p:cNvCxnSpPr>
          <p:nvPr/>
        </p:nvCxnSpPr>
        <p:spPr>
          <a:xfrm>
            <a:off x="5380411" y="4237411"/>
            <a:ext cx="242445" cy="69964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19" idx="4"/>
            <a:endCxn id="18" idx="4"/>
          </p:cNvCxnSpPr>
          <p:nvPr/>
        </p:nvCxnSpPr>
        <p:spPr>
          <a:xfrm rot="16200000" flipH="1">
            <a:off x="5196834" y="4716770"/>
            <a:ext cx="12700" cy="1143000"/>
          </a:xfrm>
          <a:prstGeom prst="curvedConnector3">
            <a:avLst>
              <a:gd name="adj1" fmla="val 180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19" idx="6"/>
            <a:endCxn id="18" idx="2"/>
          </p:cNvCxnSpPr>
          <p:nvPr/>
        </p:nvCxnSpPr>
        <p:spPr>
          <a:xfrm>
            <a:off x="4831070" y="5082534"/>
            <a:ext cx="731527" cy="12700"/>
          </a:xfrm>
          <a:prstGeom prst="curvedConnector3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60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Gibbs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295400"/>
            <a:ext cx="6828713" cy="54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41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Chain Monte Carlo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MCMC (Markov chain Monte Carlo) is a family of randomized algorithms for approximating some quantity of interest over a very large state space</a:t>
            </a:r>
          </a:p>
          <a:p>
            <a:pPr lvl="1"/>
            <a:r>
              <a:rPr lang="en-US" dirty="0"/>
              <a:t>Markov chain = a sequence of randomly chosen states (“random walk”), where each state is chosen conditioned on the previous state</a:t>
            </a:r>
          </a:p>
          <a:p>
            <a:pPr lvl="1"/>
            <a:r>
              <a:rPr lang="en-US" dirty="0"/>
              <a:t>Monte Carlo = a very expensive city in Monaco with a famous casino</a:t>
            </a:r>
          </a:p>
          <a:p>
            <a:pPr lvl="1"/>
            <a:r>
              <a:rPr lang="en-US" dirty="0"/>
              <a:t>Monte Carlo = an algorithm (usually based on sampling) that has some probability of producing an incorrect answer</a:t>
            </a:r>
          </a:p>
          <a:p>
            <a:r>
              <a:rPr lang="en-US" dirty="0"/>
              <a:t>MCMC = wander around for a bit, average what you see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A2E-7FD9-46B8-A226-C36B49A97BFD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4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Gibbs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particular kind of MCMC</a:t>
            </a:r>
          </a:p>
          <a:p>
            <a:pPr lvl="1"/>
            <a:r>
              <a:rPr lang="en-US" dirty="0"/>
              <a:t>States are complete assignments to all variables</a:t>
            </a:r>
          </a:p>
          <a:p>
            <a:pPr lvl="2"/>
            <a:r>
              <a:rPr lang="en-US" dirty="0"/>
              <a:t>(</a:t>
            </a:r>
            <a:r>
              <a:rPr lang="en-US" dirty="0" err="1"/>
              <a:t>Cf</a:t>
            </a:r>
            <a:r>
              <a:rPr lang="en-US" dirty="0"/>
              <a:t> local search: closely related to min-conflicts, simulated annealing!)</a:t>
            </a:r>
          </a:p>
          <a:p>
            <a:pPr lvl="1"/>
            <a:r>
              <a:rPr lang="en-US" dirty="0"/>
              <a:t>Evidence variables remain fixed, other variables change</a:t>
            </a:r>
          </a:p>
          <a:p>
            <a:pPr lvl="1"/>
            <a:r>
              <a:rPr lang="en-US" dirty="0"/>
              <a:t>To generate the next state, pick a variable and sample a value for it conditioned on all the other variables (</a:t>
            </a:r>
            <a:r>
              <a:rPr lang="en-US" dirty="0" err="1"/>
              <a:t>Cf</a:t>
            </a:r>
            <a:r>
              <a:rPr lang="en-US" dirty="0"/>
              <a:t> min-conflicts!)</a:t>
            </a:r>
          </a:p>
          <a:p>
            <a:pPr lvl="2"/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’ ~ 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,..,x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i-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,x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i+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,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..,x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n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</a:p>
          <a:p>
            <a:pPr lvl="2"/>
            <a:r>
              <a:rPr lang="en-US" dirty="0">
                <a:solidFill>
                  <a:srgbClr val="000000"/>
                </a:solidFill>
                <a:sym typeface="Symbol"/>
              </a:rPr>
              <a:t>Will tend to move towards states of higher probability, but can go down too</a:t>
            </a:r>
          </a:p>
          <a:p>
            <a:pPr lvl="2"/>
            <a:r>
              <a:rPr lang="en-US" dirty="0">
                <a:solidFill>
                  <a:srgbClr val="000000"/>
                </a:solidFill>
                <a:sym typeface="Symbol"/>
              </a:rPr>
              <a:t>In a Bayes net,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,..,x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i-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,x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i+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,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..,x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n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=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markov_blanket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))</a:t>
            </a:r>
            <a:endParaRPr lang="en-US" dirty="0">
              <a:solidFill>
                <a:srgbClr val="000000"/>
              </a:solidFill>
              <a:sym typeface="Symbol"/>
            </a:endParaRP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Theorem: Gibbs sampling is consistent*</a:t>
            </a:r>
          </a:p>
          <a:p>
            <a:r>
              <a:rPr lang="en-US" sz="800" dirty="0">
                <a:solidFill>
                  <a:srgbClr val="000090"/>
                </a:solidFill>
                <a:sym typeface="Symbol"/>
              </a:rPr>
              <a:t>Provided all Gibbs distributions are bounded away from 0 and 1 and variable selection is fair</a:t>
            </a:r>
            <a:endParaRPr lang="en-US" sz="800" dirty="0">
              <a:solidFill>
                <a:srgbClr val="000090"/>
              </a:solidFill>
            </a:endParaRP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A2E-7FD9-46B8-A226-C36B49A97BF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6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would anyone do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1397001"/>
            <a:ext cx="4241800" cy="472916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Samples soon begin to reflect all the evidence in the network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Eventually they are being drawn from the true posterior!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A2E-7FD9-46B8-A226-C36B49A97BF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371600" y="2667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43200" y="3276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09800" y="3276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76400" y="3276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43000" y="3276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9600" y="3276600"/>
            <a:ext cx="381000" cy="381000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09800" y="2057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76400" y="2057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43000" y="2057400"/>
            <a:ext cx="381000" cy="381000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3" idx="4"/>
            <a:endCxn id="5" idx="1"/>
          </p:cNvCxnSpPr>
          <p:nvPr/>
        </p:nvCxnSpPr>
        <p:spPr>
          <a:xfrm>
            <a:off x="1333500" y="24384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2" idx="4"/>
            <a:endCxn id="5" idx="0"/>
          </p:cNvCxnSpPr>
          <p:nvPr/>
        </p:nvCxnSpPr>
        <p:spPr>
          <a:xfrm flipH="1">
            <a:off x="1562100" y="24384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3"/>
            <a:endCxn id="22" idx="0"/>
          </p:cNvCxnSpPr>
          <p:nvPr/>
        </p:nvCxnSpPr>
        <p:spPr>
          <a:xfrm flipH="1">
            <a:off x="2171700" y="2382604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3"/>
            <a:endCxn id="10" idx="7"/>
          </p:cNvCxnSpPr>
          <p:nvPr/>
        </p:nvCxnSpPr>
        <p:spPr>
          <a:xfrm flipH="1">
            <a:off x="934804" y="2992204"/>
            <a:ext cx="4925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3"/>
            <a:endCxn id="9" idx="7"/>
          </p:cNvCxnSpPr>
          <p:nvPr/>
        </p:nvCxnSpPr>
        <p:spPr>
          <a:xfrm>
            <a:off x="1427396" y="2992204"/>
            <a:ext cx="40808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4"/>
            <a:endCxn id="8" idx="0"/>
          </p:cNvCxnSpPr>
          <p:nvPr/>
        </p:nvCxnSpPr>
        <p:spPr>
          <a:xfrm>
            <a:off x="1562100" y="30480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2" idx="4"/>
            <a:endCxn id="7" idx="1"/>
          </p:cNvCxnSpPr>
          <p:nvPr/>
        </p:nvCxnSpPr>
        <p:spPr>
          <a:xfrm>
            <a:off x="2171700" y="30480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2" idx="5"/>
          </p:cNvCxnSpPr>
          <p:nvPr/>
        </p:nvCxnSpPr>
        <p:spPr>
          <a:xfrm>
            <a:off x="2306404" y="2992204"/>
            <a:ext cx="472188" cy="31978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981200" y="2667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4"/>
            <a:endCxn id="8" idx="7"/>
          </p:cNvCxnSpPr>
          <p:nvPr/>
        </p:nvCxnSpPr>
        <p:spPr>
          <a:xfrm flipH="1">
            <a:off x="2001604" y="3048000"/>
            <a:ext cx="1700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352800" y="2057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724400" y="2667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191000" y="2667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57600" y="2667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124200" y="2667000"/>
            <a:ext cx="381000" cy="381000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590800" y="2667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191000" y="1447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657600" y="1447800"/>
            <a:ext cx="381000" cy="381000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124200" y="1447800"/>
            <a:ext cx="381000" cy="381000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stCxn id="32" idx="4"/>
            <a:endCxn id="24" idx="1"/>
          </p:cNvCxnSpPr>
          <p:nvPr/>
        </p:nvCxnSpPr>
        <p:spPr>
          <a:xfrm>
            <a:off x="3314700" y="18288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1" idx="4"/>
            <a:endCxn id="24" idx="0"/>
          </p:cNvCxnSpPr>
          <p:nvPr/>
        </p:nvCxnSpPr>
        <p:spPr>
          <a:xfrm flipH="1">
            <a:off x="3543300" y="18288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0" idx="3"/>
            <a:endCxn id="41" idx="0"/>
          </p:cNvCxnSpPr>
          <p:nvPr/>
        </p:nvCxnSpPr>
        <p:spPr>
          <a:xfrm flipH="1">
            <a:off x="4152900" y="1773004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4" idx="3"/>
            <a:endCxn id="29" idx="7"/>
          </p:cNvCxnSpPr>
          <p:nvPr/>
        </p:nvCxnSpPr>
        <p:spPr>
          <a:xfrm flipH="1">
            <a:off x="2916004" y="2382604"/>
            <a:ext cx="4925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4" idx="3"/>
            <a:endCxn id="28" idx="7"/>
          </p:cNvCxnSpPr>
          <p:nvPr/>
        </p:nvCxnSpPr>
        <p:spPr>
          <a:xfrm>
            <a:off x="3408596" y="2382604"/>
            <a:ext cx="40808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4" idx="4"/>
            <a:endCxn id="27" idx="0"/>
          </p:cNvCxnSpPr>
          <p:nvPr/>
        </p:nvCxnSpPr>
        <p:spPr>
          <a:xfrm>
            <a:off x="3543300" y="24384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1" idx="4"/>
            <a:endCxn id="26" idx="1"/>
          </p:cNvCxnSpPr>
          <p:nvPr/>
        </p:nvCxnSpPr>
        <p:spPr>
          <a:xfrm>
            <a:off x="4152900" y="24384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41" idx="5"/>
          </p:cNvCxnSpPr>
          <p:nvPr/>
        </p:nvCxnSpPr>
        <p:spPr>
          <a:xfrm>
            <a:off x="4287604" y="2382604"/>
            <a:ext cx="472188" cy="31978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3962400" y="2057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stCxn id="41" idx="4"/>
            <a:endCxn id="27" idx="7"/>
          </p:cNvCxnSpPr>
          <p:nvPr/>
        </p:nvCxnSpPr>
        <p:spPr>
          <a:xfrm flipH="1">
            <a:off x="3982804" y="2438400"/>
            <a:ext cx="1700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3505200" y="38862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876800" y="4495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343400" y="4495800"/>
            <a:ext cx="381000" cy="381000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810000" y="4495800"/>
            <a:ext cx="381000" cy="381000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276600" y="4495800"/>
            <a:ext cx="381000" cy="381000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743200" y="4495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343400" y="3276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810000" y="3276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276600" y="3276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>
            <a:stCxn id="51" idx="4"/>
            <a:endCxn id="43" idx="1"/>
          </p:cNvCxnSpPr>
          <p:nvPr/>
        </p:nvCxnSpPr>
        <p:spPr>
          <a:xfrm>
            <a:off x="3467100" y="36576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0" idx="4"/>
            <a:endCxn id="43" idx="0"/>
          </p:cNvCxnSpPr>
          <p:nvPr/>
        </p:nvCxnSpPr>
        <p:spPr>
          <a:xfrm flipH="1">
            <a:off x="3695700" y="36576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9" idx="3"/>
            <a:endCxn id="60" idx="0"/>
          </p:cNvCxnSpPr>
          <p:nvPr/>
        </p:nvCxnSpPr>
        <p:spPr>
          <a:xfrm flipH="1">
            <a:off x="4305300" y="3601804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3" idx="3"/>
            <a:endCxn id="48" idx="7"/>
          </p:cNvCxnSpPr>
          <p:nvPr/>
        </p:nvCxnSpPr>
        <p:spPr>
          <a:xfrm flipH="1">
            <a:off x="3068404" y="4211404"/>
            <a:ext cx="4925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3" idx="3"/>
            <a:endCxn id="47" idx="7"/>
          </p:cNvCxnSpPr>
          <p:nvPr/>
        </p:nvCxnSpPr>
        <p:spPr>
          <a:xfrm>
            <a:off x="3560996" y="4211404"/>
            <a:ext cx="40808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3" idx="4"/>
            <a:endCxn id="46" idx="0"/>
          </p:cNvCxnSpPr>
          <p:nvPr/>
        </p:nvCxnSpPr>
        <p:spPr>
          <a:xfrm>
            <a:off x="3695700" y="42672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60" idx="4"/>
            <a:endCxn id="45" idx="1"/>
          </p:cNvCxnSpPr>
          <p:nvPr/>
        </p:nvCxnSpPr>
        <p:spPr>
          <a:xfrm>
            <a:off x="4305300" y="42672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0" idx="5"/>
          </p:cNvCxnSpPr>
          <p:nvPr/>
        </p:nvCxnSpPr>
        <p:spPr>
          <a:xfrm>
            <a:off x="4440004" y="4211404"/>
            <a:ext cx="472188" cy="31978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4114800" y="38862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60" idx="4"/>
            <a:endCxn id="46" idx="7"/>
          </p:cNvCxnSpPr>
          <p:nvPr/>
        </p:nvCxnSpPr>
        <p:spPr>
          <a:xfrm flipH="1">
            <a:off x="4135204" y="4267200"/>
            <a:ext cx="1700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1524000" y="4495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895600" y="5105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362200" y="5105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828800" y="5105400"/>
            <a:ext cx="381000" cy="381000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295400" y="5105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62000" y="5105400"/>
            <a:ext cx="381000" cy="381000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362200" y="38862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828800" y="38862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295400" y="38862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/>
          <p:cNvCxnSpPr>
            <a:stCxn id="70" idx="4"/>
            <a:endCxn id="62" idx="1"/>
          </p:cNvCxnSpPr>
          <p:nvPr/>
        </p:nvCxnSpPr>
        <p:spPr>
          <a:xfrm>
            <a:off x="1485900" y="42672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69" idx="4"/>
            <a:endCxn id="62" idx="0"/>
          </p:cNvCxnSpPr>
          <p:nvPr/>
        </p:nvCxnSpPr>
        <p:spPr>
          <a:xfrm flipH="1">
            <a:off x="1714500" y="42672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8" idx="3"/>
            <a:endCxn id="79" idx="0"/>
          </p:cNvCxnSpPr>
          <p:nvPr/>
        </p:nvCxnSpPr>
        <p:spPr>
          <a:xfrm flipH="1">
            <a:off x="2324100" y="4211404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62" idx="3"/>
            <a:endCxn id="67" idx="7"/>
          </p:cNvCxnSpPr>
          <p:nvPr/>
        </p:nvCxnSpPr>
        <p:spPr>
          <a:xfrm flipH="1">
            <a:off x="1087204" y="4821004"/>
            <a:ext cx="4925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62" idx="3"/>
            <a:endCxn id="66" idx="7"/>
          </p:cNvCxnSpPr>
          <p:nvPr/>
        </p:nvCxnSpPr>
        <p:spPr>
          <a:xfrm>
            <a:off x="1579796" y="4821004"/>
            <a:ext cx="40808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62" idx="4"/>
            <a:endCxn id="65" idx="0"/>
          </p:cNvCxnSpPr>
          <p:nvPr/>
        </p:nvCxnSpPr>
        <p:spPr>
          <a:xfrm>
            <a:off x="1714500" y="48768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79" idx="4"/>
            <a:endCxn id="64" idx="1"/>
          </p:cNvCxnSpPr>
          <p:nvPr/>
        </p:nvCxnSpPr>
        <p:spPr>
          <a:xfrm>
            <a:off x="2324100" y="48768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79" idx="5"/>
          </p:cNvCxnSpPr>
          <p:nvPr/>
        </p:nvCxnSpPr>
        <p:spPr>
          <a:xfrm>
            <a:off x="2458804" y="4821004"/>
            <a:ext cx="472188" cy="31978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2133600" y="4495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stCxn id="79" idx="4"/>
            <a:endCxn id="65" idx="7"/>
          </p:cNvCxnSpPr>
          <p:nvPr/>
        </p:nvCxnSpPr>
        <p:spPr>
          <a:xfrm flipH="1">
            <a:off x="2154004" y="4876800"/>
            <a:ext cx="1700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2971800" y="38862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2743200" y="2057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Arrow Connector 82"/>
          <p:cNvCxnSpPr>
            <a:stCxn id="32" idx="3"/>
            <a:endCxn id="82" idx="7"/>
          </p:cNvCxnSpPr>
          <p:nvPr/>
        </p:nvCxnSpPr>
        <p:spPr>
          <a:xfrm flipH="1">
            <a:off x="3068404" y="1773004"/>
            <a:ext cx="1115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29" idx="4"/>
            <a:endCxn id="6" idx="0"/>
          </p:cNvCxnSpPr>
          <p:nvPr/>
        </p:nvCxnSpPr>
        <p:spPr>
          <a:xfrm>
            <a:off x="2781300" y="3048000"/>
            <a:ext cx="1524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7" idx="4"/>
            <a:endCxn id="51" idx="7"/>
          </p:cNvCxnSpPr>
          <p:nvPr/>
        </p:nvCxnSpPr>
        <p:spPr>
          <a:xfrm flipH="1">
            <a:off x="3601804" y="3048000"/>
            <a:ext cx="2462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26" idx="4"/>
            <a:endCxn id="49" idx="0"/>
          </p:cNvCxnSpPr>
          <p:nvPr/>
        </p:nvCxnSpPr>
        <p:spPr>
          <a:xfrm>
            <a:off x="4381500" y="3048000"/>
            <a:ext cx="1524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6" idx="3"/>
            <a:endCxn id="68" idx="7"/>
          </p:cNvCxnSpPr>
          <p:nvPr/>
        </p:nvCxnSpPr>
        <p:spPr>
          <a:xfrm flipH="1">
            <a:off x="2687404" y="3601804"/>
            <a:ext cx="1115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" idx="5"/>
            <a:endCxn id="68" idx="1"/>
          </p:cNvCxnSpPr>
          <p:nvPr/>
        </p:nvCxnSpPr>
        <p:spPr>
          <a:xfrm>
            <a:off x="2001604" y="3601804"/>
            <a:ext cx="4163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81" idx="3"/>
            <a:endCxn id="48" idx="0"/>
          </p:cNvCxnSpPr>
          <p:nvPr/>
        </p:nvCxnSpPr>
        <p:spPr>
          <a:xfrm flipH="1">
            <a:off x="2933700" y="4211404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51" idx="3"/>
            <a:endCxn id="81" idx="0"/>
          </p:cNvCxnSpPr>
          <p:nvPr/>
        </p:nvCxnSpPr>
        <p:spPr>
          <a:xfrm flipH="1">
            <a:off x="3162300" y="3601804"/>
            <a:ext cx="1700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28" idx="4"/>
            <a:endCxn id="81" idx="0"/>
          </p:cNvCxnSpPr>
          <p:nvPr/>
        </p:nvCxnSpPr>
        <p:spPr>
          <a:xfrm flipH="1">
            <a:off x="3162300" y="3048000"/>
            <a:ext cx="152400" cy="8382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81" idx="2"/>
            <a:endCxn id="68" idx="6"/>
          </p:cNvCxnSpPr>
          <p:nvPr/>
        </p:nvCxnSpPr>
        <p:spPr>
          <a:xfrm flipH="1">
            <a:off x="2743200" y="4076700"/>
            <a:ext cx="228600" cy="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1371600" y="26670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1676400" y="20574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3352800" y="20574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3505200" y="38862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3276600" y="32766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4114800" y="38862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1524000" y="44958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2133600" y="44958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2971800" y="38862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2743200" y="20574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2743200" y="32766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1676400" y="32766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1143000" y="32766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1981200" y="26670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3657600" y="26670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2590800" y="26670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3962400" y="20574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4876800" y="44958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2743200" y="44958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4343400" y="32766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3810000" y="32766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2895600" y="51054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2362200" y="51054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1295400" y="51054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2362200" y="38862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1828800" y="38862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1295400" y="38862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2209800" y="32766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2209800" y="20574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4724400" y="26670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4191000" y="26670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4191000" y="14478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0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anyone do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594600" cy="4729164"/>
          </a:xfrm>
        </p:spPr>
        <p:txBody>
          <a:bodyPr/>
          <a:lstStyle/>
          <a:p>
            <a:pPr lvl="1"/>
            <a:r>
              <a:rPr lang="en-US" dirty="0">
                <a:solidFill>
                  <a:srgbClr val="000090"/>
                </a:solidFill>
                <a:sym typeface="Symbol"/>
              </a:rPr>
              <a:t>Repeat many times</a:t>
            </a:r>
          </a:p>
          <a:p>
            <a:pPr lvl="2"/>
            <a:r>
              <a:rPr lang="en-US" dirty="0">
                <a:solidFill>
                  <a:srgbClr val="000090"/>
                </a:solidFill>
                <a:sym typeface="Symbol"/>
              </a:rPr>
              <a:t>Sample a non-evidence variable 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from</a:t>
            </a:r>
          </a:p>
          <a:p>
            <a:pPr marL="914353" lvl="2" indent="0">
              <a:buNone/>
            </a:pPr>
            <a:r>
              <a:rPr lang="en-US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,..,x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i-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,x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i+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,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..,x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n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=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markov_blanket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))</a:t>
            </a:r>
          </a:p>
          <a:p>
            <a:pPr marL="914353" lvl="2" indent="0">
              <a:buNone/>
            </a:pPr>
            <a:r>
              <a:rPr lang="en-US" dirty="0">
                <a:solidFill>
                  <a:srgbClr val="CC00CC"/>
                </a:solidFill>
                <a:sym typeface="Symbol"/>
              </a:rPr>
              <a:t>    =  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parents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))  </a:t>
            </a:r>
            <a:r>
              <a:rPr lang="en-US" dirty="0">
                <a:solidFill>
                  <a:srgbClr val="990099"/>
                </a:solidFill>
                <a:sym typeface="Symbol"/>
              </a:rPr>
              <a:t></a:t>
            </a:r>
            <a:r>
              <a:rPr lang="en-US" sz="2800" i="1" baseline="-25000" dirty="0">
                <a:solidFill>
                  <a:srgbClr val="CC00CC"/>
                </a:solidFill>
                <a:sym typeface="Symbol"/>
              </a:rPr>
              <a:t>j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y</a:t>
            </a:r>
            <a:r>
              <a:rPr lang="en-US" i="1" baseline="-25000" dirty="0" err="1">
                <a:solidFill>
                  <a:srgbClr val="CC00CC"/>
                </a:solidFill>
                <a:sym typeface="Symbol"/>
              </a:rPr>
              <a:t>j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parents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Y</a:t>
            </a:r>
            <a:r>
              <a:rPr lang="en-US" i="1" baseline="-25000" dirty="0" err="1">
                <a:solidFill>
                  <a:srgbClr val="CC00CC"/>
                </a:solidFill>
                <a:sym typeface="Symbol"/>
              </a:rPr>
              <a:t>j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))</a:t>
            </a:r>
          </a:p>
          <a:p>
            <a:pPr lvl="2"/>
            <a:endParaRPr lang="en-US" dirty="0">
              <a:solidFill>
                <a:srgbClr val="000000"/>
              </a:solidFill>
              <a:sym typeface="Symbo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A2E-7FD9-46B8-A226-C36B49A97BFD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 descr="markov-blanke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851" y="1600200"/>
            <a:ext cx="4335149" cy="40513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685797"/>
              </p:ext>
            </p:extLst>
          </p:nvPr>
        </p:nvGraphicFramePr>
        <p:xfrm>
          <a:off x="9605211" y="2514600"/>
          <a:ext cx="521208" cy="5486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60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31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31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046975"/>
              </p:ext>
            </p:extLst>
          </p:nvPr>
        </p:nvGraphicFramePr>
        <p:xfrm>
          <a:off x="8763001" y="4099560"/>
          <a:ext cx="521208" cy="5486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60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31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31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346713"/>
              </p:ext>
            </p:extLst>
          </p:nvPr>
        </p:nvGraphicFramePr>
        <p:xfrm>
          <a:off x="10528969" y="4038600"/>
          <a:ext cx="521208" cy="5486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60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31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31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8763000" y="4099560"/>
            <a:ext cx="278063" cy="272716"/>
          </a:xfrm>
          <a:prstGeom prst="rect">
            <a:avLst/>
          </a:prstGeom>
          <a:solidFill>
            <a:srgbClr val="00FF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515600" y="4303830"/>
            <a:ext cx="278063" cy="272716"/>
          </a:xfrm>
          <a:prstGeom prst="rect">
            <a:avLst/>
          </a:prstGeom>
          <a:solidFill>
            <a:srgbClr val="00FF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601200" y="2776621"/>
            <a:ext cx="278063" cy="272716"/>
          </a:xfrm>
          <a:prstGeom prst="rect">
            <a:avLst/>
          </a:prstGeom>
          <a:solidFill>
            <a:srgbClr val="00FF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0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5486400" y="1371600"/>
            <a:ext cx="652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ea typeface="ＭＳ Ｐゴシック" pitchFamily="34" charset="-128"/>
              </a:rPr>
              <a:t>Step 2: Initialize other variables 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Randomly</a:t>
            </a:r>
          </a:p>
        </p:txBody>
      </p:sp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Gibbs Sampling Example: </a:t>
            </a:r>
            <a:r>
              <a:rPr lang="en-US" i="1" dirty="0">
                <a:solidFill>
                  <a:srgbClr val="CC00CC"/>
                </a:solidFill>
                <a:ea typeface="ＭＳ Ｐゴシック" pitchFamily="34" charset="-128"/>
              </a:rPr>
              <a:t>P</a:t>
            </a:r>
            <a:r>
              <a:rPr lang="en-US" dirty="0">
                <a:solidFill>
                  <a:srgbClr val="CC00CC"/>
                </a:solidFill>
                <a:ea typeface="ＭＳ Ｐゴシック" pitchFamily="34" charset="-128"/>
              </a:rPr>
              <a:t>( </a:t>
            </a:r>
            <a:r>
              <a:rPr lang="en-US" i="1" dirty="0">
                <a:solidFill>
                  <a:srgbClr val="CC00CC"/>
                </a:solidFill>
                <a:ea typeface="ＭＳ Ｐゴシック" pitchFamily="34" charset="-128"/>
              </a:rPr>
              <a:t>S</a:t>
            </a:r>
            <a:r>
              <a:rPr lang="en-US" dirty="0">
                <a:solidFill>
                  <a:srgbClr val="CC00CC"/>
                </a:solidFill>
                <a:ea typeface="ＭＳ Ｐゴシック" pitchFamily="34" charset="-128"/>
              </a:rPr>
              <a:t> | </a:t>
            </a:r>
            <a:r>
              <a:rPr lang="en-US" i="1" dirty="0">
                <a:solidFill>
                  <a:srgbClr val="CC00CC"/>
                </a:solidFill>
                <a:ea typeface="ＭＳ Ｐゴシック" pitchFamily="34" charset="-128"/>
              </a:rPr>
              <a:t>r</a:t>
            </a:r>
            <a:r>
              <a:rPr lang="en-US" dirty="0">
                <a:solidFill>
                  <a:srgbClr val="CC00CC"/>
                </a:solidFill>
                <a:ea typeface="ＭＳ Ｐゴシック" pitchFamily="34" charset="-128"/>
              </a:rPr>
              <a:t>)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527800" cy="3022599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Step 1: Fix evidence</a:t>
            </a:r>
          </a:p>
          <a:p>
            <a:pPr lvl="1"/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R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 = true</a:t>
            </a: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Step 3: Repeat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Choose a non-evidence variable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Resample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000" dirty="0">
                <a:ea typeface="ＭＳ Ｐゴシック" pitchFamily="34" charset="-128"/>
              </a:rPr>
              <a:t> from 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000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2000" i="1" dirty="0" err="1">
                <a:solidFill>
                  <a:srgbClr val="CC00CC"/>
                </a:solidFill>
                <a:sym typeface="Symbol"/>
              </a:rPr>
              <a:t>markov_blanket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))</a:t>
            </a:r>
            <a:endParaRPr lang="en-US" sz="2000" dirty="0">
              <a:solidFill>
                <a:srgbClr val="000000"/>
              </a:solidFill>
              <a:sym typeface="Symbol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505200" y="1524000"/>
            <a:ext cx="1652499" cy="1447799"/>
            <a:chOff x="7416868" y="3352800"/>
            <a:chExt cx="2870132" cy="2514600"/>
          </a:xfrm>
        </p:grpSpPr>
        <p:sp>
          <p:nvSpPr>
            <p:cNvPr id="17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0" name="AutoShape 6"/>
            <p:cNvCxnSpPr>
              <a:cxnSpLocks noChangeShapeType="1"/>
              <a:stCxn id="18" idx="3"/>
              <a:endCxn id="19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" name="AutoShape 6"/>
            <p:cNvCxnSpPr>
              <a:cxnSpLocks noChangeShapeType="1"/>
              <a:stCxn id="17" idx="5"/>
              <a:endCxn id="19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2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3" name="AutoShape 6"/>
            <p:cNvCxnSpPr>
              <a:cxnSpLocks noChangeShapeType="1"/>
              <a:stCxn id="22" idx="5"/>
              <a:endCxn id="18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AutoShape 6"/>
            <p:cNvCxnSpPr>
              <a:cxnSpLocks noChangeShapeType="1"/>
              <a:stCxn id="22" idx="3"/>
              <a:endCxn id="17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0" name="Group 39"/>
          <p:cNvGrpSpPr/>
          <p:nvPr/>
        </p:nvGrpSpPr>
        <p:grpSpPr>
          <a:xfrm>
            <a:off x="10134600" y="1524000"/>
            <a:ext cx="1652499" cy="1447799"/>
            <a:chOff x="7416868" y="3352800"/>
            <a:chExt cx="2870132" cy="2514600"/>
          </a:xfrm>
        </p:grpSpPr>
        <p:sp>
          <p:nvSpPr>
            <p:cNvPr id="41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42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43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44" name="AutoShape 6"/>
            <p:cNvCxnSpPr>
              <a:cxnSpLocks noChangeShapeType="1"/>
              <a:stCxn id="42" idx="3"/>
              <a:endCxn id="43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" name="AutoShape 6"/>
            <p:cNvCxnSpPr>
              <a:cxnSpLocks noChangeShapeType="1"/>
              <a:stCxn id="41" idx="5"/>
              <a:endCxn id="43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6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47" name="AutoShape 6"/>
            <p:cNvCxnSpPr>
              <a:cxnSpLocks noChangeShapeType="1"/>
              <a:stCxn id="46" idx="5"/>
              <a:endCxn id="42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8" name="AutoShape 6"/>
            <p:cNvCxnSpPr>
              <a:cxnSpLocks noChangeShapeType="1"/>
              <a:stCxn id="46" idx="3"/>
              <a:endCxn id="41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0" name="Group 49"/>
          <p:cNvGrpSpPr/>
          <p:nvPr/>
        </p:nvGrpSpPr>
        <p:grpSpPr>
          <a:xfrm>
            <a:off x="304800" y="4343400"/>
            <a:ext cx="1142999" cy="1001412"/>
            <a:chOff x="7416868" y="3352800"/>
            <a:chExt cx="2870132" cy="2514600"/>
          </a:xfrm>
        </p:grpSpPr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52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54" name="AutoShape 6"/>
            <p:cNvCxnSpPr>
              <a:cxnSpLocks noChangeShapeType="1"/>
              <a:stCxn id="52" idx="3"/>
              <a:endCxn id="53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5" name="AutoShape 6"/>
            <p:cNvCxnSpPr>
              <a:cxnSpLocks noChangeShapeType="1"/>
              <a:stCxn id="51" idx="5"/>
              <a:endCxn id="53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57" name="AutoShape 6"/>
            <p:cNvCxnSpPr>
              <a:cxnSpLocks noChangeShapeType="1"/>
              <a:stCxn id="56" idx="5"/>
              <a:endCxn id="52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8" name="AutoShape 6"/>
            <p:cNvCxnSpPr>
              <a:cxnSpLocks noChangeShapeType="1"/>
              <a:stCxn id="56" idx="3"/>
              <a:endCxn id="51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>
            <a:off x="1676400" y="4343400"/>
            <a:ext cx="1752600" cy="1001412"/>
            <a:chOff x="1676400" y="4343400"/>
            <a:chExt cx="1752600" cy="1001412"/>
          </a:xfrm>
        </p:grpSpPr>
        <p:sp>
          <p:nvSpPr>
            <p:cNvPr id="60" name="Oval 4"/>
            <p:cNvSpPr>
              <a:spLocks noChangeArrowheads="1"/>
            </p:cNvSpPr>
            <p:nvPr/>
          </p:nvSpPr>
          <p:spPr bwMode="auto">
            <a:xfrm>
              <a:off x="2286001" y="4707550"/>
              <a:ext cx="303458" cy="303458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61" name="Oval 4"/>
            <p:cNvSpPr>
              <a:spLocks noChangeArrowheads="1"/>
            </p:cNvSpPr>
            <p:nvPr/>
          </p:nvSpPr>
          <p:spPr bwMode="auto">
            <a:xfrm>
              <a:off x="3125542" y="4707550"/>
              <a:ext cx="303458" cy="303458"/>
            </a:xfrm>
            <a:prstGeom prst="ellipse">
              <a:avLst/>
            </a:prstGeom>
            <a:solidFill>
              <a:srgbClr val="00FF42"/>
            </a:solidFill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62" name="Oval 4"/>
            <p:cNvSpPr>
              <a:spLocks noChangeArrowheads="1"/>
            </p:cNvSpPr>
            <p:nvPr/>
          </p:nvSpPr>
          <p:spPr bwMode="auto">
            <a:xfrm>
              <a:off x="2710843" y="5041354"/>
              <a:ext cx="303458" cy="303458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63" name="AutoShape 6"/>
            <p:cNvCxnSpPr>
              <a:cxnSpLocks noChangeShapeType="1"/>
              <a:stCxn id="61" idx="3"/>
              <a:endCxn id="62" idx="7"/>
            </p:cNvCxnSpPr>
            <p:nvPr/>
          </p:nvCxnSpPr>
          <p:spPr bwMode="auto">
            <a:xfrm flipH="1">
              <a:off x="2969860" y="4966568"/>
              <a:ext cx="200122" cy="1192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4" name="AutoShape 6"/>
            <p:cNvCxnSpPr>
              <a:cxnSpLocks noChangeShapeType="1"/>
              <a:stCxn id="60" idx="5"/>
              <a:endCxn id="62" idx="1"/>
            </p:cNvCxnSpPr>
            <p:nvPr/>
          </p:nvCxnSpPr>
          <p:spPr bwMode="auto">
            <a:xfrm>
              <a:off x="2545019" y="4966568"/>
              <a:ext cx="210264" cy="1192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5" name="Oval 4"/>
            <p:cNvSpPr>
              <a:spLocks noChangeArrowheads="1"/>
            </p:cNvSpPr>
            <p:nvPr/>
          </p:nvSpPr>
          <p:spPr bwMode="auto">
            <a:xfrm>
              <a:off x="2710843" y="4343400"/>
              <a:ext cx="303458" cy="303458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66" name="AutoShape 6"/>
            <p:cNvCxnSpPr>
              <a:cxnSpLocks noChangeShapeType="1"/>
              <a:stCxn id="65" idx="5"/>
              <a:endCxn id="61" idx="1"/>
            </p:cNvCxnSpPr>
            <p:nvPr/>
          </p:nvCxnSpPr>
          <p:spPr bwMode="auto">
            <a:xfrm>
              <a:off x="2969860" y="4602418"/>
              <a:ext cx="200122" cy="14957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7" name="AutoShape 6"/>
            <p:cNvCxnSpPr>
              <a:cxnSpLocks noChangeShapeType="1"/>
              <a:stCxn id="65" idx="3"/>
              <a:endCxn id="60" idx="7"/>
            </p:cNvCxnSpPr>
            <p:nvPr/>
          </p:nvCxnSpPr>
          <p:spPr bwMode="auto">
            <a:xfrm flipH="1">
              <a:off x="2545019" y="4602418"/>
              <a:ext cx="210264" cy="14957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7595" name="Straight Arrow Connector 67594"/>
            <p:cNvCxnSpPr/>
            <p:nvPr/>
          </p:nvCxnSpPr>
          <p:spPr>
            <a:xfrm>
              <a:off x="1676400" y="4836480"/>
              <a:ext cx="304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3657600" y="4343400"/>
            <a:ext cx="1676399" cy="1001412"/>
            <a:chOff x="3657600" y="4343400"/>
            <a:chExt cx="1676399" cy="1001412"/>
          </a:xfrm>
        </p:grpSpPr>
        <p:cxnSp>
          <p:nvCxnSpPr>
            <p:cNvPr id="73" name="Straight Arrow Connector 72"/>
            <p:cNvCxnSpPr/>
            <p:nvPr/>
          </p:nvCxnSpPr>
          <p:spPr>
            <a:xfrm>
              <a:off x="3657600" y="4836480"/>
              <a:ext cx="304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4"/>
            <p:cNvSpPr>
              <a:spLocks noChangeArrowheads="1"/>
            </p:cNvSpPr>
            <p:nvPr/>
          </p:nvSpPr>
          <p:spPr bwMode="auto">
            <a:xfrm>
              <a:off x="4191000" y="4707550"/>
              <a:ext cx="303458" cy="303458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6" name="Oval 4"/>
            <p:cNvSpPr>
              <a:spLocks noChangeArrowheads="1"/>
            </p:cNvSpPr>
            <p:nvPr/>
          </p:nvSpPr>
          <p:spPr bwMode="auto">
            <a:xfrm>
              <a:off x="5030541" y="4707550"/>
              <a:ext cx="303458" cy="303458"/>
            </a:xfrm>
            <a:prstGeom prst="ellipse">
              <a:avLst/>
            </a:prstGeom>
            <a:solidFill>
              <a:srgbClr val="00FF42"/>
            </a:solidFill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7" name="Oval 4"/>
            <p:cNvSpPr>
              <a:spLocks noChangeArrowheads="1"/>
            </p:cNvSpPr>
            <p:nvPr/>
          </p:nvSpPr>
          <p:spPr bwMode="auto">
            <a:xfrm>
              <a:off x="4615842" y="5041354"/>
              <a:ext cx="303458" cy="303458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78" name="AutoShape 6"/>
            <p:cNvCxnSpPr>
              <a:cxnSpLocks noChangeShapeType="1"/>
              <a:stCxn id="76" idx="3"/>
              <a:endCxn id="77" idx="7"/>
            </p:cNvCxnSpPr>
            <p:nvPr/>
          </p:nvCxnSpPr>
          <p:spPr bwMode="auto">
            <a:xfrm flipH="1">
              <a:off x="4874859" y="4966568"/>
              <a:ext cx="200122" cy="1192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" name="AutoShape 6"/>
            <p:cNvCxnSpPr>
              <a:cxnSpLocks noChangeShapeType="1"/>
              <a:stCxn id="75" idx="5"/>
              <a:endCxn id="77" idx="1"/>
            </p:cNvCxnSpPr>
            <p:nvPr/>
          </p:nvCxnSpPr>
          <p:spPr bwMode="auto">
            <a:xfrm>
              <a:off x="4450018" y="4966568"/>
              <a:ext cx="210264" cy="1192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0" name="Oval 4"/>
            <p:cNvSpPr>
              <a:spLocks noChangeArrowheads="1"/>
            </p:cNvSpPr>
            <p:nvPr/>
          </p:nvSpPr>
          <p:spPr bwMode="auto">
            <a:xfrm>
              <a:off x="4615842" y="4343400"/>
              <a:ext cx="303458" cy="3034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81" name="AutoShape 6"/>
            <p:cNvCxnSpPr>
              <a:cxnSpLocks noChangeShapeType="1"/>
              <a:stCxn id="80" idx="5"/>
              <a:endCxn id="76" idx="1"/>
            </p:cNvCxnSpPr>
            <p:nvPr/>
          </p:nvCxnSpPr>
          <p:spPr bwMode="auto">
            <a:xfrm>
              <a:off x="4874859" y="4602418"/>
              <a:ext cx="200122" cy="14957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2" name="AutoShape 6"/>
            <p:cNvCxnSpPr>
              <a:cxnSpLocks noChangeShapeType="1"/>
              <a:stCxn id="80" idx="3"/>
              <a:endCxn id="75" idx="7"/>
            </p:cNvCxnSpPr>
            <p:nvPr/>
          </p:nvCxnSpPr>
          <p:spPr bwMode="auto">
            <a:xfrm flipH="1">
              <a:off x="4450018" y="4602418"/>
              <a:ext cx="210264" cy="14957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" name="Group 4"/>
          <p:cNvGrpSpPr/>
          <p:nvPr/>
        </p:nvGrpSpPr>
        <p:grpSpPr>
          <a:xfrm>
            <a:off x="5562600" y="4343400"/>
            <a:ext cx="1752600" cy="1001412"/>
            <a:chOff x="5562600" y="4343400"/>
            <a:chExt cx="1752600" cy="1001412"/>
          </a:xfrm>
        </p:grpSpPr>
        <p:sp>
          <p:nvSpPr>
            <p:cNvPr id="84" name="Oval 4"/>
            <p:cNvSpPr>
              <a:spLocks noChangeArrowheads="1"/>
            </p:cNvSpPr>
            <p:nvPr/>
          </p:nvSpPr>
          <p:spPr bwMode="auto">
            <a:xfrm>
              <a:off x="6172201" y="4707550"/>
              <a:ext cx="303458" cy="303458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5" name="Oval 4"/>
            <p:cNvSpPr>
              <a:spLocks noChangeArrowheads="1"/>
            </p:cNvSpPr>
            <p:nvPr/>
          </p:nvSpPr>
          <p:spPr bwMode="auto">
            <a:xfrm>
              <a:off x="7011742" y="4707550"/>
              <a:ext cx="303458" cy="303458"/>
            </a:xfrm>
            <a:prstGeom prst="ellipse">
              <a:avLst/>
            </a:prstGeom>
            <a:solidFill>
              <a:srgbClr val="00FF42"/>
            </a:solidFill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6" name="Oval 4"/>
            <p:cNvSpPr>
              <a:spLocks noChangeArrowheads="1"/>
            </p:cNvSpPr>
            <p:nvPr/>
          </p:nvSpPr>
          <p:spPr bwMode="auto">
            <a:xfrm>
              <a:off x="6597043" y="5041354"/>
              <a:ext cx="303458" cy="303458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87" name="AutoShape 6"/>
            <p:cNvCxnSpPr>
              <a:cxnSpLocks noChangeShapeType="1"/>
              <a:stCxn id="85" idx="3"/>
              <a:endCxn id="86" idx="7"/>
            </p:cNvCxnSpPr>
            <p:nvPr/>
          </p:nvCxnSpPr>
          <p:spPr bwMode="auto">
            <a:xfrm flipH="1">
              <a:off x="6856060" y="4966568"/>
              <a:ext cx="200122" cy="1192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8" name="AutoShape 6"/>
            <p:cNvCxnSpPr>
              <a:cxnSpLocks noChangeShapeType="1"/>
              <a:stCxn id="84" idx="5"/>
              <a:endCxn id="86" idx="1"/>
            </p:cNvCxnSpPr>
            <p:nvPr/>
          </p:nvCxnSpPr>
          <p:spPr bwMode="auto">
            <a:xfrm>
              <a:off x="6431219" y="4966568"/>
              <a:ext cx="210264" cy="1192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9" name="Oval 4"/>
            <p:cNvSpPr>
              <a:spLocks noChangeArrowheads="1"/>
            </p:cNvSpPr>
            <p:nvPr/>
          </p:nvSpPr>
          <p:spPr bwMode="auto">
            <a:xfrm>
              <a:off x="6597043" y="4343400"/>
              <a:ext cx="303458" cy="303458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0" name="AutoShape 6"/>
            <p:cNvCxnSpPr>
              <a:cxnSpLocks noChangeShapeType="1"/>
              <a:stCxn id="89" idx="5"/>
              <a:endCxn id="85" idx="1"/>
            </p:cNvCxnSpPr>
            <p:nvPr/>
          </p:nvCxnSpPr>
          <p:spPr bwMode="auto">
            <a:xfrm>
              <a:off x="6856060" y="4602418"/>
              <a:ext cx="200122" cy="14957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1" name="AutoShape 6"/>
            <p:cNvCxnSpPr>
              <a:cxnSpLocks noChangeShapeType="1"/>
              <a:stCxn id="89" idx="3"/>
              <a:endCxn id="84" idx="7"/>
            </p:cNvCxnSpPr>
            <p:nvPr/>
          </p:nvCxnSpPr>
          <p:spPr bwMode="auto">
            <a:xfrm flipH="1">
              <a:off x="6431219" y="4602418"/>
              <a:ext cx="210264" cy="14957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2" name="Straight Arrow Connector 91"/>
            <p:cNvCxnSpPr/>
            <p:nvPr/>
          </p:nvCxnSpPr>
          <p:spPr>
            <a:xfrm>
              <a:off x="5562600" y="4836480"/>
              <a:ext cx="304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7543800" y="4343400"/>
            <a:ext cx="1600199" cy="1001412"/>
            <a:chOff x="7543800" y="4343400"/>
            <a:chExt cx="1600199" cy="1001412"/>
          </a:xfrm>
        </p:grpSpPr>
        <p:cxnSp>
          <p:nvCxnSpPr>
            <p:cNvPr id="93" name="Straight Arrow Connector 92"/>
            <p:cNvCxnSpPr/>
            <p:nvPr/>
          </p:nvCxnSpPr>
          <p:spPr>
            <a:xfrm>
              <a:off x="7543800" y="4836480"/>
              <a:ext cx="304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4"/>
            <p:cNvSpPr>
              <a:spLocks noChangeArrowheads="1"/>
            </p:cNvSpPr>
            <p:nvPr/>
          </p:nvSpPr>
          <p:spPr bwMode="auto">
            <a:xfrm>
              <a:off x="8001000" y="4707550"/>
              <a:ext cx="303458" cy="303458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96" name="Oval 4"/>
            <p:cNvSpPr>
              <a:spLocks noChangeArrowheads="1"/>
            </p:cNvSpPr>
            <p:nvPr/>
          </p:nvSpPr>
          <p:spPr bwMode="auto">
            <a:xfrm>
              <a:off x="8840541" y="4707550"/>
              <a:ext cx="303458" cy="303458"/>
            </a:xfrm>
            <a:prstGeom prst="ellipse">
              <a:avLst/>
            </a:prstGeom>
            <a:solidFill>
              <a:srgbClr val="00FF42"/>
            </a:solidFill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97" name="Oval 4"/>
            <p:cNvSpPr>
              <a:spLocks noChangeArrowheads="1"/>
            </p:cNvSpPr>
            <p:nvPr/>
          </p:nvSpPr>
          <p:spPr bwMode="auto">
            <a:xfrm>
              <a:off x="8425842" y="5041354"/>
              <a:ext cx="303458" cy="3034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8" name="AutoShape 6"/>
            <p:cNvCxnSpPr>
              <a:cxnSpLocks noChangeShapeType="1"/>
              <a:stCxn id="96" idx="3"/>
              <a:endCxn id="97" idx="7"/>
            </p:cNvCxnSpPr>
            <p:nvPr/>
          </p:nvCxnSpPr>
          <p:spPr bwMode="auto">
            <a:xfrm flipH="1">
              <a:off x="8684859" y="4966568"/>
              <a:ext cx="200122" cy="1192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9" name="AutoShape 6"/>
            <p:cNvCxnSpPr>
              <a:cxnSpLocks noChangeShapeType="1"/>
              <a:stCxn id="95" idx="5"/>
              <a:endCxn id="97" idx="1"/>
            </p:cNvCxnSpPr>
            <p:nvPr/>
          </p:nvCxnSpPr>
          <p:spPr bwMode="auto">
            <a:xfrm>
              <a:off x="8260018" y="4966568"/>
              <a:ext cx="210264" cy="1192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0" name="Oval 4"/>
            <p:cNvSpPr>
              <a:spLocks noChangeArrowheads="1"/>
            </p:cNvSpPr>
            <p:nvPr/>
          </p:nvSpPr>
          <p:spPr bwMode="auto">
            <a:xfrm>
              <a:off x="8425842" y="4343400"/>
              <a:ext cx="303458" cy="303458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01" name="AutoShape 6"/>
            <p:cNvCxnSpPr>
              <a:cxnSpLocks noChangeShapeType="1"/>
              <a:stCxn id="100" idx="5"/>
              <a:endCxn id="96" idx="1"/>
            </p:cNvCxnSpPr>
            <p:nvPr/>
          </p:nvCxnSpPr>
          <p:spPr bwMode="auto">
            <a:xfrm>
              <a:off x="8684859" y="4602418"/>
              <a:ext cx="200122" cy="14957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2" name="AutoShape 6"/>
            <p:cNvCxnSpPr>
              <a:cxnSpLocks noChangeShapeType="1"/>
              <a:stCxn id="100" idx="3"/>
              <a:endCxn id="95" idx="7"/>
            </p:cNvCxnSpPr>
            <p:nvPr/>
          </p:nvCxnSpPr>
          <p:spPr bwMode="auto">
            <a:xfrm flipH="1">
              <a:off x="8260018" y="4602418"/>
              <a:ext cx="210264" cy="14957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9372600" y="4343400"/>
            <a:ext cx="1752600" cy="1001412"/>
            <a:chOff x="9372600" y="4343400"/>
            <a:chExt cx="1752600" cy="1001412"/>
          </a:xfrm>
        </p:grpSpPr>
        <p:sp>
          <p:nvSpPr>
            <p:cNvPr id="104" name="Oval 4"/>
            <p:cNvSpPr>
              <a:spLocks noChangeArrowheads="1"/>
            </p:cNvSpPr>
            <p:nvPr/>
          </p:nvSpPr>
          <p:spPr bwMode="auto">
            <a:xfrm>
              <a:off x="9982201" y="4707550"/>
              <a:ext cx="303458" cy="303458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05" name="Oval 4"/>
            <p:cNvSpPr>
              <a:spLocks noChangeArrowheads="1"/>
            </p:cNvSpPr>
            <p:nvPr/>
          </p:nvSpPr>
          <p:spPr bwMode="auto">
            <a:xfrm>
              <a:off x="10821742" y="4707550"/>
              <a:ext cx="303458" cy="303458"/>
            </a:xfrm>
            <a:prstGeom prst="ellipse">
              <a:avLst/>
            </a:prstGeom>
            <a:solidFill>
              <a:srgbClr val="00FF42"/>
            </a:solidFill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06" name="Oval 4"/>
            <p:cNvSpPr>
              <a:spLocks noChangeArrowheads="1"/>
            </p:cNvSpPr>
            <p:nvPr/>
          </p:nvSpPr>
          <p:spPr bwMode="auto">
            <a:xfrm>
              <a:off x="10407043" y="5041354"/>
              <a:ext cx="303458" cy="303458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07" name="AutoShape 6"/>
            <p:cNvCxnSpPr>
              <a:cxnSpLocks noChangeShapeType="1"/>
              <a:stCxn id="105" idx="3"/>
              <a:endCxn id="106" idx="7"/>
            </p:cNvCxnSpPr>
            <p:nvPr/>
          </p:nvCxnSpPr>
          <p:spPr bwMode="auto">
            <a:xfrm flipH="1">
              <a:off x="10666060" y="4966568"/>
              <a:ext cx="200122" cy="1192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8" name="AutoShape 6"/>
            <p:cNvCxnSpPr>
              <a:cxnSpLocks noChangeShapeType="1"/>
              <a:stCxn id="104" idx="5"/>
              <a:endCxn id="106" idx="1"/>
            </p:cNvCxnSpPr>
            <p:nvPr/>
          </p:nvCxnSpPr>
          <p:spPr bwMode="auto">
            <a:xfrm>
              <a:off x="10241219" y="4966568"/>
              <a:ext cx="210264" cy="1192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9" name="Oval 4"/>
            <p:cNvSpPr>
              <a:spLocks noChangeArrowheads="1"/>
            </p:cNvSpPr>
            <p:nvPr/>
          </p:nvSpPr>
          <p:spPr bwMode="auto">
            <a:xfrm>
              <a:off x="10407043" y="4343400"/>
              <a:ext cx="303458" cy="303458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10" name="AutoShape 6"/>
            <p:cNvCxnSpPr>
              <a:cxnSpLocks noChangeShapeType="1"/>
              <a:stCxn id="109" idx="5"/>
              <a:endCxn id="105" idx="1"/>
            </p:cNvCxnSpPr>
            <p:nvPr/>
          </p:nvCxnSpPr>
          <p:spPr bwMode="auto">
            <a:xfrm>
              <a:off x="10666060" y="4602418"/>
              <a:ext cx="200122" cy="14957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1" name="AutoShape 6"/>
            <p:cNvCxnSpPr>
              <a:cxnSpLocks noChangeShapeType="1"/>
              <a:stCxn id="109" idx="3"/>
              <a:endCxn id="104" idx="7"/>
            </p:cNvCxnSpPr>
            <p:nvPr/>
          </p:nvCxnSpPr>
          <p:spPr bwMode="auto">
            <a:xfrm flipH="1">
              <a:off x="10241219" y="4602418"/>
              <a:ext cx="210264" cy="14957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2" name="Straight Arrow Connector 111"/>
            <p:cNvCxnSpPr/>
            <p:nvPr/>
          </p:nvCxnSpPr>
          <p:spPr>
            <a:xfrm>
              <a:off x="9372600" y="4836480"/>
              <a:ext cx="304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3" name="Straight Arrow Connector 112"/>
          <p:cNvCxnSpPr/>
          <p:nvPr/>
        </p:nvCxnSpPr>
        <p:spPr>
          <a:xfrm>
            <a:off x="11430000" y="4871892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1000" y="6172200"/>
            <a:ext cx="286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</a:t>
            </a:r>
            <a:r>
              <a:rPr lang="en-US" i="1" dirty="0">
                <a:solidFill>
                  <a:srgbClr val="CC00CC"/>
                </a:solidFill>
              </a:rPr>
              <a:t>S</a:t>
            </a:r>
            <a:r>
              <a:rPr lang="en-US" dirty="0">
                <a:solidFill>
                  <a:srgbClr val="CC00CC"/>
                </a:solidFill>
              </a:rPr>
              <a:t> ~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S</a:t>
            </a:r>
            <a:r>
              <a:rPr lang="en-US" dirty="0">
                <a:solidFill>
                  <a:srgbClr val="CC00CC"/>
                </a:solidFill>
              </a:rPr>
              <a:t> | </a:t>
            </a:r>
            <a:r>
              <a:rPr lang="en-US" i="1" dirty="0">
                <a:solidFill>
                  <a:srgbClr val="CC00CC"/>
                </a:solidFill>
              </a:rPr>
              <a:t>c</a:t>
            </a:r>
            <a:r>
              <a:rPr lang="en-US" dirty="0">
                <a:solidFill>
                  <a:srgbClr val="CC00CC"/>
                </a:solidFill>
              </a:rPr>
              <a:t>, </a:t>
            </a:r>
            <a:r>
              <a:rPr lang="en-US" i="1" dirty="0">
                <a:solidFill>
                  <a:srgbClr val="CC00CC"/>
                </a:solidFill>
              </a:rPr>
              <a:t>r</a:t>
            </a:r>
            <a:r>
              <a:rPr lang="en-US" dirty="0">
                <a:solidFill>
                  <a:srgbClr val="CC00CC"/>
                </a:solidFill>
              </a:rPr>
              <a:t>,</a:t>
            </a:r>
            <a:r>
              <a:rPr lang="en-US" dirty="0"/>
              <a:t>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i="1" dirty="0">
                <a:solidFill>
                  <a:srgbClr val="CC00CC"/>
                </a:solidFill>
              </a:rPr>
              <a:t>w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648200" y="6172200"/>
            <a:ext cx="2444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</a:t>
            </a:r>
            <a:r>
              <a:rPr lang="en-US" i="1" dirty="0">
                <a:solidFill>
                  <a:srgbClr val="CC00CC"/>
                </a:solidFill>
              </a:rPr>
              <a:t>C</a:t>
            </a:r>
            <a:r>
              <a:rPr lang="en-US" dirty="0">
                <a:solidFill>
                  <a:srgbClr val="CC00CC"/>
                </a:solidFill>
              </a:rPr>
              <a:t> ~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C</a:t>
            </a:r>
            <a:r>
              <a:rPr lang="en-US" dirty="0">
                <a:solidFill>
                  <a:srgbClr val="CC00CC"/>
                </a:solidFill>
              </a:rPr>
              <a:t> | </a:t>
            </a:r>
            <a:r>
              <a:rPr lang="en-US" i="1" dirty="0">
                <a:solidFill>
                  <a:srgbClr val="CC00CC"/>
                </a:solidFill>
              </a:rPr>
              <a:t>s</a:t>
            </a:r>
            <a:r>
              <a:rPr lang="en-US" dirty="0">
                <a:solidFill>
                  <a:srgbClr val="CC00CC"/>
                </a:solidFill>
              </a:rPr>
              <a:t>, </a:t>
            </a:r>
            <a:r>
              <a:rPr lang="en-US" i="1" dirty="0">
                <a:solidFill>
                  <a:srgbClr val="CC00CC"/>
                </a:solidFill>
              </a:rPr>
              <a:t>r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8604588" y="6172200"/>
            <a:ext cx="2546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</a:t>
            </a:r>
            <a:r>
              <a:rPr lang="en-US" i="1" dirty="0">
                <a:solidFill>
                  <a:srgbClr val="CC00CC"/>
                </a:solidFill>
              </a:rPr>
              <a:t>W</a:t>
            </a:r>
            <a:r>
              <a:rPr lang="en-US" dirty="0">
                <a:solidFill>
                  <a:srgbClr val="CC00CC"/>
                </a:solidFill>
              </a:rPr>
              <a:t> ~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W</a:t>
            </a:r>
            <a:r>
              <a:rPr lang="en-US" dirty="0">
                <a:solidFill>
                  <a:srgbClr val="CC00CC"/>
                </a:solidFill>
              </a:rPr>
              <a:t> | </a:t>
            </a:r>
            <a:r>
              <a:rPr lang="en-US" i="1" dirty="0">
                <a:solidFill>
                  <a:srgbClr val="CC00CC"/>
                </a:solidFill>
              </a:rPr>
              <a:t>s</a:t>
            </a:r>
            <a:r>
              <a:rPr lang="en-US" dirty="0">
                <a:solidFill>
                  <a:srgbClr val="CC00CC"/>
                </a:solidFill>
              </a:rPr>
              <a:t>, </a:t>
            </a:r>
            <a:r>
              <a:rPr lang="en-US" i="1" dirty="0">
                <a:solidFill>
                  <a:srgbClr val="CC00CC"/>
                </a:solidFill>
              </a:rPr>
              <a:t>r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4" grpId="0"/>
      <p:bldP spid="1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 Nets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048000" y="1447800"/>
            <a:ext cx="6324600" cy="472916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Part I: Representation</a:t>
            </a:r>
          </a:p>
          <a:p>
            <a:pPr lvl="6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200" dirty="0">
              <a:latin typeface="Calibri"/>
              <a:ea typeface="ＭＳ Ｐゴシック" pitchFamily="34" charset="-128"/>
              <a:cs typeface="Calibri"/>
            </a:endParaRPr>
          </a:p>
          <a:p>
            <a:pPr lvl="8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Part II: Exact inference</a:t>
            </a:r>
          </a:p>
          <a:p>
            <a:pPr lvl="7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Enumeration (always exponential complexity)</a:t>
            </a:r>
          </a:p>
          <a:p>
            <a:pPr lvl="6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Variable elimination (worst-case exponential complexity, often better)</a:t>
            </a:r>
          </a:p>
          <a:p>
            <a:pPr lvl="6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Inference is NP-hard in general</a:t>
            </a:r>
          </a:p>
          <a:p>
            <a:pPr lvl="5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Part III: Approximate Inference</a:t>
            </a: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3"/>
            <a:endParaRPr lang="en-US" sz="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Later: Learning Bayes nets from data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638" y="28956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638" y="34290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638" y="42672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7990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Why does it work? (see AIMA 14.5.2 for details)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335665" y="1447800"/>
            <a:ext cx="11574683" cy="4729164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Suppose we run it for a long time and predict the probability of reaching any given state at time t: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π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,...,x</a:t>
            </a:r>
            <a:r>
              <a:rPr lang="en-US" sz="2800" i="1" baseline="-25000" dirty="0">
                <a:solidFill>
                  <a:srgbClr val="CC00CC"/>
                </a:solidFill>
                <a:sym typeface="Symbol"/>
              </a:rPr>
              <a:t>n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 </a:t>
            </a:r>
            <a:r>
              <a:rPr lang="en-US" sz="2800" dirty="0">
                <a:ea typeface="ＭＳ Ｐゴシック" pitchFamily="34" charset="-128"/>
                <a:sym typeface="Symbol"/>
              </a:rPr>
              <a:t>or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π</a:t>
            </a:r>
            <a:r>
              <a:rPr lang="en-US" sz="2800" i="1" baseline="-250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b="1" u="sng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 </a:t>
            </a:r>
            <a:endParaRPr lang="en-US" sz="1600" dirty="0">
              <a:ea typeface="ＭＳ Ｐゴシック" pitchFamily="34" charset="-128"/>
            </a:endParaRPr>
          </a:p>
          <a:p>
            <a:pPr marL="342882" lvl="2" indent="-342882"/>
            <a:r>
              <a:rPr lang="en-US" sz="2800" dirty="0">
                <a:solidFill>
                  <a:srgbClr val="000090"/>
                </a:solidFill>
                <a:ea typeface="ＭＳ Ｐゴシック" pitchFamily="34" charset="-128"/>
              </a:rPr>
              <a:t>Each Gibbs sampling step (pick a variable, resample its value) applied to a state</a:t>
            </a: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n-US" sz="2800" b="1" u="sng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0090"/>
                </a:solidFill>
                <a:ea typeface="ＭＳ Ｐゴシック" pitchFamily="34" charset="-128"/>
              </a:rPr>
              <a:t>has a probability </a:t>
            </a:r>
            <a:r>
              <a:rPr lang="en-US" sz="2800" i="1" dirty="0">
                <a:solidFill>
                  <a:srgbClr val="CC00CC"/>
                </a:solidFill>
                <a:ea typeface="ＭＳ Ｐゴシック" pitchFamily="34" charset="-128"/>
                <a:sym typeface="Symbol"/>
              </a:rPr>
              <a:t>q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b="1" u="sng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b="1" dirty="0">
                <a:solidFill>
                  <a:srgbClr val="CC00CC"/>
                </a:solidFill>
                <a:sym typeface="Symbol"/>
              </a:rPr>
              <a:t>’</a:t>
            </a:r>
            <a:r>
              <a:rPr lang="en-US" sz="2800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2800" b="1" u="sng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 </a:t>
            </a:r>
            <a:r>
              <a:rPr lang="en-US" sz="2800" dirty="0">
                <a:solidFill>
                  <a:srgbClr val="000090"/>
                </a:solidFill>
                <a:ea typeface="ＭＳ Ｐゴシック" pitchFamily="34" charset="-128"/>
              </a:rPr>
              <a:t>of reaching a next state </a:t>
            </a:r>
            <a:r>
              <a:rPr lang="en-US" sz="2800" b="1" u="sng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b="1" dirty="0">
                <a:solidFill>
                  <a:srgbClr val="CC00CC"/>
                </a:solidFill>
                <a:sym typeface="Symbol"/>
              </a:rPr>
              <a:t>’</a:t>
            </a:r>
            <a:r>
              <a:rPr lang="en-US" sz="2800" i="1" baseline="-25000" dirty="0">
                <a:solidFill>
                  <a:srgbClr val="CC00CC"/>
                </a:solidFill>
                <a:sym typeface="Symbol"/>
              </a:rPr>
              <a:t> </a:t>
            </a:r>
          </a:p>
          <a:p>
            <a:pPr marL="342882" lvl="2" indent="-342882"/>
            <a:r>
              <a:rPr lang="en-US" sz="2800" dirty="0">
                <a:solidFill>
                  <a:srgbClr val="000090"/>
                </a:solidFill>
                <a:ea typeface="ＭＳ Ｐゴシック" pitchFamily="34" charset="-128"/>
              </a:rPr>
              <a:t>So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π</a:t>
            </a:r>
            <a:r>
              <a:rPr lang="en-US" sz="2800" i="1" baseline="-250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sz="2800" baseline="-25000" dirty="0">
                <a:solidFill>
                  <a:srgbClr val="CC00CC"/>
                </a:solidFill>
                <a:sym typeface="Symbol"/>
              </a:rPr>
              <a:t>+1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b="1" u="sng" dirty="0">
                <a:solidFill>
                  <a:srgbClr val="CC00CC"/>
                </a:solidFill>
                <a:sym typeface="Symbol"/>
              </a:rPr>
              <a:t>x’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 = </a:t>
            </a:r>
            <a:r>
              <a:rPr lang="en-US" sz="3600" b="1" u="sng" baseline="-25000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800" i="1" dirty="0">
                <a:solidFill>
                  <a:srgbClr val="CC00CC"/>
                </a:solidFill>
                <a:ea typeface="ＭＳ Ｐゴシック" pitchFamily="34" charset="-128"/>
                <a:sym typeface="Symbol"/>
              </a:rPr>
              <a:t>q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b="1" u="sng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b="1" dirty="0">
                <a:solidFill>
                  <a:srgbClr val="CC00CC"/>
                </a:solidFill>
                <a:sym typeface="Symbol"/>
              </a:rPr>
              <a:t>’</a:t>
            </a:r>
            <a:r>
              <a:rPr lang="en-US" sz="2800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2800" b="1" u="sng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π</a:t>
            </a:r>
            <a:r>
              <a:rPr lang="en-US" sz="2800" i="1" baseline="-250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b="1" u="sng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 </a:t>
            </a:r>
            <a:r>
              <a:rPr lang="en-US" sz="2800" dirty="0">
                <a:solidFill>
                  <a:srgbClr val="000090"/>
                </a:solidFill>
                <a:ea typeface="ＭＳ Ｐゴシック" pitchFamily="34" charset="-128"/>
                <a:sym typeface="Symbol"/>
              </a:rPr>
              <a:t>or, in matrix/vector form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π</a:t>
            </a:r>
            <a:r>
              <a:rPr lang="en-US" sz="2800" i="1" baseline="-250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sz="2800" baseline="-25000" dirty="0">
                <a:solidFill>
                  <a:srgbClr val="CC00CC"/>
                </a:solidFill>
                <a:sym typeface="Symbol"/>
              </a:rPr>
              <a:t>+1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 = Q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π</a:t>
            </a:r>
            <a:r>
              <a:rPr lang="en-US" sz="2800" i="1" baseline="-250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 </a:t>
            </a:r>
            <a:endParaRPr lang="en-US" sz="16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When the process is in equilibrium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π</a:t>
            </a:r>
            <a:r>
              <a:rPr lang="en-US" sz="2800" i="1" baseline="-250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sz="2800" baseline="-25000" dirty="0">
                <a:solidFill>
                  <a:srgbClr val="CC00CC"/>
                </a:solidFill>
                <a:sym typeface="Symbol"/>
              </a:rPr>
              <a:t>+1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 =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π</a:t>
            </a:r>
            <a:r>
              <a:rPr lang="en-US" sz="2800" i="1" baseline="-250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0090"/>
                </a:solidFill>
                <a:sym typeface="Symbol"/>
              </a:rPr>
              <a:t>so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 Q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π</a:t>
            </a:r>
            <a:r>
              <a:rPr lang="en-US" sz="2800" i="1" baseline="-250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 =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π</a:t>
            </a:r>
            <a:r>
              <a:rPr lang="en-US" sz="2800" i="1" baseline="-25000" dirty="0">
                <a:solidFill>
                  <a:srgbClr val="CC00CC"/>
                </a:solidFill>
                <a:sym typeface="Symbol"/>
              </a:rPr>
              <a:t>t</a:t>
            </a:r>
            <a:endParaRPr lang="en-US" sz="14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This has a unique* solution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π</a:t>
            </a:r>
            <a:r>
              <a:rPr lang="en-US" sz="2800" i="1" baseline="-250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 = P(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,...,</a:t>
            </a:r>
            <a:r>
              <a:rPr lang="en-US" sz="2800" i="1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i="1" baseline="-25000" dirty="0" err="1">
                <a:solidFill>
                  <a:srgbClr val="CC00CC"/>
                </a:solidFill>
                <a:sym typeface="Symbol"/>
              </a:rPr>
              <a:t>n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 |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sz="28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,...,</a:t>
            </a:r>
            <a:r>
              <a:rPr lang="en-US" sz="2800" i="1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sz="2800" i="1" baseline="-25000" dirty="0" err="1">
                <a:solidFill>
                  <a:srgbClr val="CC00CC"/>
                </a:solidFill>
                <a:sym typeface="Symbol"/>
              </a:rPr>
              <a:t>k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</a:t>
            </a:r>
          </a:p>
          <a:p>
            <a:r>
              <a:rPr lang="en-US" sz="2800" dirty="0">
                <a:solidFill>
                  <a:srgbClr val="000090"/>
                </a:solidFill>
                <a:ea typeface="ＭＳ Ｐゴシック" pitchFamily="34" charset="-128"/>
                <a:sym typeface="Symbol"/>
              </a:rPr>
              <a:t>So for large enough </a:t>
            </a:r>
            <a:r>
              <a:rPr lang="en-US" sz="2800" i="1" dirty="0">
                <a:solidFill>
                  <a:srgbClr val="CC00CC"/>
                </a:solidFill>
                <a:ea typeface="ＭＳ Ｐゴシック" pitchFamily="34" charset="-128"/>
                <a:sym typeface="Symbol"/>
              </a:rPr>
              <a:t>t</a:t>
            </a:r>
            <a:r>
              <a:rPr lang="en-US" sz="2800" dirty="0">
                <a:solidFill>
                  <a:srgbClr val="000090"/>
                </a:solidFill>
                <a:ea typeface="ＭＳ Ｐゴシック" pitchFamily="34" charset="-128"/>
                <a:sym typeface="Symbol"/>
              </a:rPr>
              <a:t> the next sample will be drawn from the true posterior</a:t>
            </a:r>
          </a:p>
          <a:p>
            <a:pPr lvl="1"/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  <a:sym typeface="Symbol"/>
              </a:rPr>
              <a:t>“Large enough” depends on CPTs in the Bayes net; takes </a:t>
            </a:r>
            <a:r>
              <a:rPr lang="en-US" sz="2400" i="1" u="sng" dirty="0">
                <a:solidFill>
                  <a:srgbClr val="000090"/>
                </a:solidFill>
                <a:ea typeface="ＭＳ Ｐゴシック" pitchFamily="34" charset="-128"/>
                <a:sym typeface="Symbol"/>
              </a:rPr>
              <a:t>longer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  <a:sym typeface="Symbol"/>
              </a:rPr>
              <a:t> if nearly deterministic</a:t>
            </a:r>
            <a:endParaRPr lang="en-US" sz="2400" dirty="0">
              <a:solidFill>
                <a:srgbClr val="00009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318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A7057-ADFF-544F-886F-FF7B916A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Gibbs sampling and MCMC in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C04F2-1DA6-BC4B-99A4-367D59543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commonly used method for large Bayes nets</a:t>
            </a:r>
          </a:p>
          <a:p>
            <a:pPr lvl="1"/>
            <a:r>
              <a:rPr lang="en-US" dirty="0"/>
              <a:t>See, e.g., BUGS, JAGS, STAN, </a:t>
            </a:r>
            <a:r>
              <a:rPr lang="en-US" dirty="0" err="1"/>
              <a:t>infer.net</a:t>
            </a:r>
            <a:r>
              <a:rPr lang="en-US" dirty="0"/>
              <a:t>, BLOG, etc.</a:t>
            </a:r>
          </a:p>
          <a:p>
            <a:r>
              <a:rPr lang="en-US" dirty="0"/>
              <a:t>Can be </a:t>
            </a:r>
            <a:r>
              <a:rPr lang="en-US" i="1" u="sng" dirty="0"/>
              <a:t>compiled</a:t>
            </a:r>
            <a:r>
              <a:rPr lang="en-US" dirty="0"/>
              <a:t> to run very fast</a:t>
            </a:r>
          </a:p>
          <a:p>
            <a:pPr lvl="1"/>
            <a:r>
              <a:rPr lang="en-US" dirty="0"/>
              <a:t>Eliminate all data structure references, just multiply and sample</a:t>
            </a:r>
          </a:p>
          <a:p>
            <a:pPr lvl="1"/>
            <a:r>
              <a:rPr lang="en-US" dirty="0"/>
              <a:t>~100 million samples per second on a laptop</a:t>
            </a:r>
          </a:p>
          <a:p>
            <a:r>
              <a:rPr lang="en-US" dirty="0"/>
              <a:t>Can run asynchronously in parallel (one processor per variable)</a:t>
            </a:r>
          </a:p>
          <a:p>
            <a:r>
              <a:rPr lang="en-US" dirty="0"/>
              <a:t>Many cognitive scientists suggest the brain runs on MCMC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5B67E-89B4-714B-BCE8-D3F011F94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A2E-7FD9-46B8-A226-C36B49A97BF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5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4020853"/>
            <a:ext cx="3581398" cy="2837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Net Sampling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19200"/>
            <a:ext cx="5918200" cy="4729164"/>
          </a:xfrm>
        </p:spPr>
        <p:txBody>
          <a:bodyPr/>
          <a:lstStyle/>
          <a:p>
            <a:r>
              <a:rPr lang="en-US" sz="2400" dirty="0"/>
              <a:t>Prior Sampling  P</a:t>
            </a:r>
          </a:p>
          <a:p>
            <a:endParaRPr lang="en-US" sz="2400" dirty="0"/>
          </a:p>
          <a:p>
            <a:endParaRPr lang="en-US" sz="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8"/>
            <a:endParaRPr lang="en-US" sz="1200" dirty="0"/>
          </a:p>
          <a:p>
            <a:r>
              <a:rPr lang="en-US" sz="2400" dirty="0"/>
              <a:t>Likelihood Weighting  P( Q | e)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69000" y="1219200"/>
            <a:ext cx="5918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/>
              <a:t>Rejection Sampling  P( Q | e )</a:t>
            </a:r>
            <a:endParaRPr lang="en-US" sz="1200" dirty="0"/>
          </a:p>
          <a:p>
            <a:endParaRPr lang="en-US" sz="2400" dirty="0"/>
          </a:p>
          <a:p>
            <a:endParaRPr lang="en-US" sz="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7"/>
            <a:endParaRPr lang="en-US" sz="1200" dirty="0"/>
          </a:p>
          <a:p>
            <a:r>
              <a:rPr lang="en-US" sz="2400" dirty="0"/>
              <a:t>Gibbs Sampling  P( Q | e 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53000"/>
            <a:ext cx="5105400" cy="1218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196455"/>
            <a:ext cx="5029200" cy="1308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133600"/>
            <a:ext cx="5181598" cy="13184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455160"/>
            <a:ext cx="908050" cy="72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9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CS 188: Artificial Intelligence</a:t>
            </a:r>
            <a:br>
              <a:rPr lang="en-US" dirty="0">
                <a:latin typeface="Calibri"/>
                <a:cs typeface="Calibri"/>
              </a:rPr>
            </a:b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>
                <a:latin typeface="Calibri"/>
                <a:cs typeface="Calibri"/>
              </a:rPr>
              <a:t>Bayes Nets: Approximate Inference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2057400"/>
            <a:ext cx="8822429" cy="3626047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5638800"/>
            <a:ext cx="12192000" cy="99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Instructors: Sergey Levine and Stuart Russell 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University of California, Berkeley</a:t>
            </a:r>
          </a:p>
        </p:txBody>
      </p:sp>
    </p:spTree>
    <p:extLst>
      <p:ext uri="{BB962C8B-B14F-4D97-AF65-F5344CB8AC3E}">
        <p14:creationId xmlns:p14="http://schemas.microsoft.com/office/powerpoint/2010/main" val="217835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Sampling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6096000" cy="4525963"/>
          </a:xfrm>
        </p:spPr>
        <p:txBody>
          <a:bodyPr/>
          <a:lstStyle/>
          <a:p>
            <a:pPr lvl="5">
              <a:lnSpc>
                <a:spcPct val="9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Basic idea</a:t>
            </a:r>
          </a:p>
          <a:p>
            <a:pPr lvl="3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Draw 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N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 samples from a </a:t>
            </a:r>
            <a:r>
              <a:rPr lang="en-US" sz="2000" b="1" i="1" dirty="0">
                <a:solidFill>
                  <a:srgbClr val="0000FF"/>
                </a:solidFill>
                <a:latin typeface="Calibri"/>
                <a:ea typeface="ＭＳ Ｐゴシック" pitchFamily="34" charset="-128"/>
                <a:cs typeface="Calibri"/>
              </a:rPr>
              <a:t>sampling distribution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S</a:t>
            </a:r>
          </a:p>
          <a:p>
            <a:pPr lvl="4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Compute an approximate posterior probability</a:t>
            </a:r>
          </a:p>
          <a:p>
            <a:pPr lvl="4">
              <a:lnSpc>
                <a:spcPct val="90000"/>
              </a:lnSpc>
            </a:pPr>
            <a:endParaRPr lang="en-US" sz="600" b="1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Show this converges to the true probability 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4302211"/>
            <a:ext cx="6231629" cy="256122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705600" y="1295400"/>
            <a:ext cx="5181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Why sample?</a:t>
            </a:r>
          </a:p>
          <a:p>
            <a:pPr lvl="5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Often very fast to get a decent approximate answer</a:t>
            </a:r>
            <a:endParaRPr lang="en-US" altLang="ja-JP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5">
              <a:lnSpc>
                <a:spcPct val="90000"/>
              </a:lnSpc>
            </a:pPr>
            <a:endParaRPr lang="en-US" altLang="ja-JP" sz="5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The algorithms are very simple and general (easy to apply to fancy models)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They require very little memory (</a:t>
            </a:r>
            <a:r>
              <a:rPr lang="en-US" sz="2000" dirty="0">
                <a:solidFill>
                  <a:srgbClr val="CC00CC"/>
                </a:solidFill>
                <a:latin typeface="Calibri"/>
                <a:cs typeface="Calibri"/>
              </a:rPr>
              <a:t>O(n)</a:t>
            </a:r>
            <a:r>
              <a:rPr lang="en-US" sz="2000" dirty="0">
                <a:latin typeface="Calibri"/>
                <a:cs typeface="Calibri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They can be applied to large models, whereas exact algorithms blow up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you have two agent programs </a:t>
            </a:r>
            <a:r>
              <a:rPr lang="en-US" b="1" i="1" dirty="0">
                <a:solidFill>
                  <a:srgbClr val="008000"/>
                </a:solidFill>
              </a:rPr>
              <a:t>A</a:t>
            </a:r>
            <a:r>
              <a:rPr lang="en-US" dirty="0"/>
              <a:t> and </a:t>
            </a:r>
            <a:r>
              <a:rPr lang="en-US" b="1" i="1" dirty="0">
                <a:solidFill>
                  <a:srgbClr val="008000"/>
                </a:solidFill>
              </a:rPr>
              <a:t>B</a:t>
            </a:r>
            <a:r>
              <a:rPr lang="en-US" dirty="0"/>
              <a:t> for Monopoly</a:t>
            </a:r>
          </a:p>
          <a:p>
            <a:r>
              <a:rPr lang="en-US" dirty="0"/>
              <a:t>What is the probability that </a:t>
            </a:r>
            <a:r>
              <a:rPr lang="en-US" b="1" i="1" dirty="0">
                <a:solidFill>
                  <a:srgbClr val="008000"/>
                </a:solidFill>
              </a:rPr>
              <a:t>A</a:t>
            </a:r>
            <a:r>
              <a:rPr lang="en-US" dirty="0"/>
              <a:t> wins?</a:t>
            </a:r>
          </a:p>
          <a:p>
            <a:pPr lvl="1"/>
            <a:r>
              <a:rPr lang="en-US" dirty="0"/>
              <a:t>Method 1: </a:t>
            </a:r>
          </a:p>
          <a:p>
            <a:pPr lvl="2"/>
            <a:r>
              <a:rPr lang="en-US" dirty="0"/>
              <a:t>Let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s</a:t>
            </a:r>
            <a:r>
              <a:rPr lang="en-US" dirty="0"/>
              <a:t> be a sequence of dice rolls and Chance and Community Chest cards</a:t>
            </a:r>
          </a:p>
          <a:p>
            <a:pPr lvl="2"/>
            <a:r>
              <a:rPr lang="en-US" dirty="0"/>
              <a:t>Given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s</a:t>
            </a:r>
            <a:r>
              <a:rPr lang="en-US" dirty="0"/>
              <a:t>, the outcome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V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s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</a:t>
            </a:r>
            <a:r>
              <a:rPr lang="en-US" dirty="0"/>
              <a:t>is determined (1 for a win, 0 for a loss)</a:t>
            </a:r>
          </a:p>
          <a:p>
            <a:pPr lvl="2"/>
            <a:r>
              <a:rPr lang="en-US" dirty="0"/>
              <a:t>Probability that </a:t>
            </a:r>
            <a:r>
              <a:rPr lang="en-US" b="1" i="1" dirty="0">
                <a:solidFill>
                  <a:srgbClr val="008000"/>
                </a:solidFill>
              </a:rPr>
              <a:t>A</a:t>
            </a:r>
            <a:r>
              <a:rPr lang="en-US" dirty="0"/>
              <a:t> wins is</a:t>
            </a:r>
            <a:endParaRPr lang="en-US" dirty="0">
              <a:solidFill>
                <a:srgbClr val="CC00CC"/>
              </a:solidFill>
              <a:sym typeface="Symbol"/>
            </a:endParaRPr>
          </a:p>
          <a:p>
            <a:pPr lvl="2"/>
            <a:r>
              <a:rPr lang="en-US" dirty="0"/>
              <a:t>Problem: infinitely many sequences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s </a:t>
            </a:r>
            <a:r>
              <a:rPr lang="en-US" dirty="0">
                <a:sym typeface="Symbol"/>
              </a:rPr>
              <a:t>!</a:t>
            </a:r>
          </a:p>
          <a:p>
            <a:pPr lvl="1"/>
            <a:r>
              <a:rPr lang="en-US" dirty="0">
                <a:solidFill>
                  <a:srgbClr val="000000"/>
                </a:solidFill>
                <a:sym typeface="Symbol"/>
              </a:rPr>
              <a:t>Method 2:</a:t>
            </a:r>
          </a:p>
          <a:p>
            <a:pPr lvl="2"/>
            <a:r>
              <a:rPr lang="en-US" dirty="0">
                <a:solidFill>
                  <a:srgbClr val="000000"/>
                </a:solidFill>
                <a:sym typeface="Symbol"/>
              </a:rPr>
              <a:t>Sample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N</a:t>
            </a:r>
            <a:r>
              <a:rPr lang="en-US" dirty="0">
                <a:solidFill>
                  <a:srgbClr val="000000"/>
                </a:solidFill>
                <a:sym typeface="Symbol"/>
              </a:rPr>
              <a:t> sequences from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s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dirty="0">
                <a:solidFill>
                  <a:srgbClr val="000000"/>
                </a:solidFill>
                <a:sym typeface="Symbol"/>
              </a:rPr>
              <a:t> , play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N</a:t>
            </a:r>
            <a:r>
              <a:rPr lang="en-US" dirty="0">
                <a:solidFill>
                  <a:srgbClr val="000000"/>
                </a:solidFill>
                <a:sym typeface="Symbol"/>
              </a:rPr>
              <a:t> games (maybe 100) </a:t>
            </a:r>
          </a:p>
          <a:p>
            <a:pPr lvl="2"/>
            <a:r>
              <a:rPr lang="en-US" dirty="0"/>
              <a:t>Probability that</a:t>
            </a:r>
            <a:r>
              <a:rPr lang="en-US" b="1" i="1" dirty="0">
                <a:solidFill>
                  <a:srgbClr val="008000"/>
                </a:solidFill>
              </a:rPr>
              <a:t> A</a:t>
            </a:r>
            <a:r>
              <a:rPr lang="en-US" dirty="0"/>
              <a:t> wins is roughly </a:t>
            </a:r>
            <a:r>
              <a:rPr lang="en-US" dirty="0">
                <a:solidFill>
                  <a:srgbClr val="CC00CC"/>
                </a:solidFill>
              </a:rPr>
              <a:t>1/</a:t>
            </a:r>
            <a:r>
              <a:rPr lang="en-US" i="1" dirty="0">
                <a:solidFill>
                  <a:srgbClr val="CC00CC"/>
                </a:solidFill>
              </a:rPr>
              <a:t>N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V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s</a:t>
            </a:r>
            <a:r>
              <a:rPr lang="en-US" i="1" baseline="-25000" dirty="0" err="1">
                <a:solidFill>
                  <a:srgbClr val="CC00CC"/>
                </a:solidFill>
                <a:sym typeface="Symbol"/>
              </a:rPr>
              <a:t>i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  </a:t>
            </a:r>
            <a:r>
              <a:rPr lang="en-US" dirty="0">
                <a:sym typeface="Symbol"/>
              </a:rPr>
              <a:t>i.e.,</a:t>
            </a:r>
            <a:r>
              <a:rPr lang="en-US" dirty="0"/>
              <a:t> fraction of wins in the sample</a:t>
            </a:r>
            <a:endParaRPr lang="en-US" dirty="0">
              <a:solidFill>
                <a:srgbClr val="000000"/>
              </a:solidFill>
            </a:endParaRP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A2E-7FD9-46B8-A226-C36B49A97BF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00600" y="3886200"/>
            <a:ext cx="1806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s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s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V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s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73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Sampling basics: discrete (</a:t>
            </a:r>
            <a:r>
              <a:rPr lang="en-US" i="1" dirty="0">
                <a:solidFill>
                  <a:srgbClr val="3333FF"/>
                </a:solidFill>
                <a:ea typeface="ＭＳ Ｐゴシック" pitchFamily="34" charset="-128"/>
              </a:rPr>
              <a:t>categorical</a:t>
            </a:r>
            <a:r>
              <a:rPr lang="en-US" dirty="0">
                <a:ea typeface="ＭＳ Ｐゴシック" pitchFamily="34" charset="-128"/>
              </a:rPr>
              <a:t>) distribution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152400" y="1397001"/>
            <a:ext cx="4953000" cy="3403599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To simulate a biased d-sided coin:</a:t>
            </a:r>
          </a:p>
          <a:p>
            <a:pPr lvl="6"/>
            <a:endParaRPr lang="en-US" sz="6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Step 1: Get sample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u</a:t>
            </a:r>
            <a:r>
              <a:rPr lang="en-US" sz="2000" dirty="0">
                <a:ea typeface="ＭＳ Ｐゴシック" pitchFamily="34" charset="-128"/>
              </a:rPr>
              <a:t> from uniform distribution over 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[0, 1)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E.g. random() in python</a:t>
            </a:r>
          </a:p>
          <a:p>
            <a:pPr lvl="4"/>
            <a:endParaRPr lang="en-US" sz="6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Step 2: Convert this sample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u</a:t>
            </a:r>
            <a:r>
              <a:rPr lang="en-US" sz="2000" dirty="0">
                <a:ea typeface="ＭＳ Ｐゴシック" pitchFamily="34" charset="-128"/>
              </a:rPr>
              <a:t> into an outcome for the given distribution by associating each outcome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000" dirty="0">
                <a:ea typeface="ＭＳ Ｐゴシック" pitchFamily="34" charset="-128"/>
              </a:rPr>
              <a:t> with a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P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)</a:t>
            </a:r>
            <a:r>
              <a:rPr lang="en-US" sz="2000" dirty="0">
                <a:ea typeface="ＭＳ Ｐゴシック" pitchFamily="34" charset="-128"/>
              </a:rPr>
              <a:t>-sized sub-interval of [0,1)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0" y="1371600"/>
            <a:ext cx="41910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ea typeface="ＭＳ Ｐゴシック" pitchFamily="34" charset="-128"/>
              </a:rPr>
              <a:t>Example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pPr lvl="1"/>
            <a:r>
              <a:rPr lang="en-US" sz="2000" dirty="0"/>
              <a:t>If random() returns </a:t>
            </a:r>
            <a:r>
              <a:rPr lang="en-US" sz="2000" i="1" dirty="0"/>
              <a:t>u</a:t>
            </a:r>
            <a:r>
              <a:rPr lang="en-US" sz="2000" dirty="0"/>
              <a:t> = 0.83, then the sample is </a:t>
            </a:r>
            <a:r>
              <a:rPr lang="en-US" sz="2000" i="1" dirty="0"/>
              <a:t>C</a:t>
            </a:r>
            <a:r>
              <a:rPr lang="en-US" sz="2000" dirty="0"/>
              <a:t> = </a:t>
            </a:r>
            <a:r>
              <a:rPr lang="en-US" sz="2000" i="1" dirty="0">
                <a:solidFill>
                  <a:srgbClr val="3333FF"/>
                </a:solidFill>
              </a:rPr>
              <a:t>blue</a:t>
            </a:r>
          </a:p>
          <a:p>
            <a:pPr lvl="1"/>
            <a:r>
              <a:rPr lang="en-US" sz="2000" dirty="0" err="1"/>
              <a:t>E.g</a:t>
            </a:r>
            <a:r>
              <a:rPr lang="en-US" sz="2000" dirty="0"/>
              <a:t>, after sampling 8 times:</a:t>
            </a:r>
            <a:endParaRPr lang="en-US" sz="2000" dirty="0">
              <a:ea typeface="ＭＳ Ｐゴシック" pitchFamily="34" charset="-128"/>
            </a:endParaRPr>
          </a:p>
          <a:p>
            <a:pPr lvl="6"/>
            <a:endParaRPr lang="en-US" sz="600" dirty="0">
              <a:ea typeface="ＭＳ Ｐゴシック" pitchFamily="34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551511"/>
              </p:ext>
            </p:extLst>
          </p:nvPr>
        </p:nvGraphicFramePr>
        <p:xfrm>
          <a:off x="5715000" y="2209800"/>
          <a:ext cx="25146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P(C)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3300"/>
                          </a:solidFill>
                          <a:latin typeface="Calibri"/>
                          <a:cs typeface="Calibri"/>
                        </a:rPr>
                        <a:t>red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0.6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green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blue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486400"/>
            <a:ext cx="4821156" cy="11291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58200" y="2514600"/>
            <a:ext cx="37834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 </a:t>
            </a:r>
            <a:r>
              <a:rPr lang="en-US" sz="2400" dirty="0">
                <a:sym typeface="Symbol"/>
              </a:rPr>
              <a:t></a:t>
            </a:r>
            <a:r>
              <a:rPr lang="en-US" sz="2400" dirty="0"/>
              <a:t> </a:t>
            </a:r>
            <a:r>
              <a:rPr lang="en-US" sz="2400" i="1" dirty="0"/>
              <a:t>u</a:t>
            </a:r>
            <a:r>
              <a:rPr lang="en-US" sz="2400" dirty="0"/>
              <a:t> &lt; 0.6, </a:t>
            </a:r>
            <a:r>
              <a:rPr lang="en-US" sz="2400" dirty="0">
                <a:sym typeface="Symbol"/>
              </a:rPr>
              <a:t></a:t>
            </a:r>
            <a:r>
              <a:rPr lang="en-US" sz="2400" dirty="0"/>
              <a:t> </a:t>
            </a:r>
            <a:r>
              <a:rPr lang="en-US" sz="2400" i="1" dirty="0"/>
              <a:t>C=</a:t>
            </a:r>
            <a:r>
              <a:rPr lang="en-US" sz="2400" i="1" dirty="0">
                <a:solidFill>
                  <a:srgbClr val="FF0000"/>
                </a:solidFill>
              </a:rPr>
              <a:t>red</a:t>
            </a:r>
          </a:p>
          <a:p>
            <a:r>
              <a:rPr lang="en-US" sz="2400" dirty="0"/>
              <a:t>0.6 </a:t>
            </a:r>
            <a:r>
              <a:rPr lang="en-US" sz="2400" dirty="0">
                <a:sym typeface="Symbol"/>
              </a:rPr>
              <a:t></a:t>
            </a:r>
            <a:r>
              <a:rPr lang="en-US" sz="2400" dirty="0"/>
              <a:t> </a:t>
            </a:r>
            <a:r>
              <a:rPr lang="en-US" sz="2400" i="1" dirty="0"/>
              <a:t>u</a:t>
            </a:r>
            <a:r>
              <a:rPr lang="en-US" sz="2400" dirty="0"/>
              <a:t> &lt; 0.7, </a:t>
            </a:r>
            <a:r>
              <a:rPr lang="en-US" sz="2400" dirty="0">
                <a:sym typeface="Symbol"/>
              </a:rPr>
              <a:t></a:t>
            </a:r>
            <a:r>
              <a:rPr lang="en-US" sz="2400" dirty="0"/>
              <a:t> </a:t>
            </a:r>
            <a:r>
              <a:rPr lang="en-US" sz="2400" i="1" dirty="0"/>
              <a:t>C=</a:t>
            </a:r>
            <a:r>
              <a:rPr lang="en-US" sz="2400" i="1" dirty="0">
                <a:solidFill>
                  <a:srgbClr val="008000"/>
                </a:solidFill>
              </a:rPr>
              <a:t>green</a:t>
            </a:r>
            <a:r>
              <a:rPr lang="en-US" sz="2400" dirty="0"/>
              <a:t>  </a:t>
            </a:r>
          </a:p>
          <a:p>
            <a:r>
              <a:rPr lang="en-US" sz="2400" dirty="0"/>
              <a:t>0.7 </a:t>
            </a:r>
            <a:r>
              <a:rPr lang="en-US" sz="2400" dirty="0">
                <a:sym typeface="Symbol"/>
              </a:rPr>
              <a:t></a:t>
            </a:r>
            <a:r>
              <a:rPr lang="en-US" sz="2400" dirty="0"/>
              <a:t> </a:t>
            </a:r>
            <a:r>
              <a:rPr lang="en-US" sz="2400" i="1" dirty="0"/>
              <a:t>u</a:t>
            </a:r>
            <a:r>
              <a:rPr lang="en-US" sz="2400" dirty="0"/>
              <a:t> &lt; 1.0, </a:t>
            </a:r>
            <a:r>
              <a:rPr lang="en-US" sz="2400" dirty="0">
                <a:sym typeface="Symbol"/>
              </a:rPr>
              <a:t></a:t>
            </a:r>
            <a:r>
              <a:rPr lang="en-US" sz="2400" dirty="0"/>
              <a:t> </a:t>
            </a:r>
            <a:r>
              <a:rPr lang="en-US" sz="2400" i="1" dirty="0"/>
              <a:t>C=</a:t>
            </a:r>
            <a:r>
              <a:rPr lang="en-US" sz="2400" i="1" dirty="0">
                <a:solidFill>
                  <a:srgbClr val="0000FF"/>
                </a:solidFill>
              </a:rPr>
              <a:t>blue</a:t>
            </a:r>
            <a:r>
              <a:rPr lang="en-US" sz="2400" dirty="0"/>
              <a:t>    </a:t>
            </a:r>
          </a:p>
        </p:txBody>
      </p:sp>
      <p:grpSp>
        <p:nvGrpSpPr>
          <p:cNvPr id="55300" name="Group 55299"/>
          <p:cNvGrpSpPr/>
          <p:nvPr/>
        </p:nvGrpSpPr>
        <p:grpSpPr>
          <a:xfrm>
            <a:off x="152400" y="5791200"/>
            <a:ext cx="5334000" cy="152400"/>
            <a:chOff x="152400" y="5791200"/>
            <a:chExt cx="5334000" cy="152400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858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12192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17526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22860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1524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28194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352800" y="5791200"/>
              <a:ext cx="0" cy="1524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886200" y="5791200"/>
              <a:ext cx="0" cy="1524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3886200" y="5791200"/>
              <a:ext cx="533400" cy="0"/>
            </a:xfrm>
            <a:prstGeom prst="line">
              <a:avLst/>
            </a:prstGeom>
            <a:ln w="762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4419600" y="5791200"/>
              <a:ext cx="533400" cy="0"/>
            </a:xfrm>
            <a:prstGeom prst="line">
              <a:avLst/>
            </a:prstGeom>
            <a:ln w="762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4953000" y="5791200"/>
              <a:ext cx="533400" cy="0"/>
            </a:xfrm>
            <a:prstGeom prst="line">
              <a:avLst/>
            </a:prstGeom>
            <a:ln w="762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3352800" y="5791200"/>
              <a:ext cx="533400" cy="0"/>
            </a:xfrm>
            <a:prstGeom prst="line">
              <a:avLst/>
            </a:prstGeom>
            <a:ln w="76200" cmpd="sng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381000" y="5029200"/>
            <a:ext cx="4800600" cy="304800"/>
            <a:chOff x="381000" y="5029200"/>
            <a:chExt cx="4800600" cy="304800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3810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9144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14478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>
              <a:off x="19812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25146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30480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35814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41148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46482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51816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Sampling in Bayes Nets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3429000" y="1828799"/>
            <a:ext cx="5867400" cy="4297365"/>
          </a:xfrm>
        </p:spPr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Prior Sampling</a:t>
            </a:r>
          </a:p>
          <a:p>
            <a:pPr lvl="5"/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Rejection Sampling</a:t>
            </a:r>
          </a:p>
          <a:p>
            <a:pPr lvl="4"/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Likelihood Weighting</a:t>
            </a:r>
          </a:p>
          <a:p>
            <a:pPr lvl="4"/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Gibbs Sampling</a:t>
            </a:r>
          </a:p>
          <a:p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" y="2895600"/>
            <a:ext cx="12191997" cy="310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113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67780</TotalTime>
  <Words>2047</Words>
  <Application>Microsoft Macintosh PowerPoint</Application>
  <PresentationFormat>Widescreen</PresentationFormat>
  <Paragraphs>482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Wingdings</vt:lpstr>
      <vt:lpstr>dan-berkeley-nlp-v1</vt:lpstr>
      <vt:lpstr>Quick Warm-Up</vt:lpstr>
      <vt:lpstr>Quick Warm-Up</vt:lpstr>
      <vt:lpstr>Bayes Nets</vt:lpstr>
      <vt:lpstr>CS 188: Artificial Intelligence </vt:lpstr>
      <vt:lpstr>Sampling</vt:lpstr>
      <vt:lpstr>Example</vt:lpstr>
      <vt:lpstr>Sampling basics: discrete (categorical) distribution</vt:lpstr>
      <vt:lpstr>Sampling in Bayes Nets</vt:lpstr>
      <vt:lpstr>Prior Sampling</vt:lpstr>
      <vt:lpstr>Prior Sampling</vt:lpstr>
      <vt:lpstr>Prior Sampling</vt:lpstr>
      <vt:lpstr>Prior Sampling</vt:lpstr>
      <vt:lpstr>Example</vt:lpstr>
      <vt:lpstr>Rejection Sampling</vt:lpstr>
      <vt:lpstr>Rejection Sampling</vt:lpstr>
      <vt:lpstr>Rejection Sampling</vt:lpstr>
      <vt:lpstr>Likelihood Weighting</vt:lpstr>
      <vt:lpstr>Likelihood Weighting</vt:lpstr>
      <vt:lpstr>Likelihood Weighting</vt:lpstr>
      <vt:lpstr>Likelihood Weighting</vt:lpstr>
      <vt:lpstr>Likelihood Weighting</vt:lpstr>
      <vt:lpstr>Likelihood Weighting</vt:lpstr>
      <vt:lpstr>Break Quiz</vt:lpstr>
      <vt:lpstr>Gibbs Sampling</vt:lpstr>
      <vt:lpstr>Markov Chain Monte Carlo</vt:lpstr>
      <vt:lpstr>Gibbs sampling</vt:lpstr>
      <vt:lpstr>Why would anyone do this?</vt:lpstr>
      <vt:lpstr>How would anyone do this?</vt:lpstr>
      <vt:lpstr>Gibbs Sampling Example: P( S | r)</vt:lpstr>
      <vt:lpstr>Why does it work? (see AIMA 14.5.2 for details)</vt:lpstr>
      <vt:lpstr>Gibbs sampling and MCMC in practice</vt:lpstr>
      <vt:lpstr>Bayes Net Sampling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Stuart RUSSELL</cp:lastModifiedBy>
  <cp:revision>3724</cp:revision>
  <cp:lastPrinted>2013-10-23T02:18:13Z</cp:lastPrinted>
  <dcterms:created xsi:type="dcterms:W3CDTF">2004-08-27T04:16:05Z</dcterms:created>
  <dcterms:modified xsi:type="dcterms:W3CDTF">2019-03-28T19:05:27Z</dcterms:modified>
</cp:coreProperties>
</file>