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9" r:id="rId1"/>
  </p:sldMasterIdLst>
  <p:notesMasterIdLst>
    <p:notesMasterId r:id="rId47"/>
  </p:notesMasterIdLst>
  <p:handoutMasterIdLst>
    <p:handoutMasterId r:id="rId48"/>
  </p:handoutMasterIdLst>
  <p:sldIdLst>
    <p:sldId id="460" r:id="rId2"/>
    <p:sldId id="375" r:id="rId3"/>
    <p:sldId id="377" r:id="rId4"/>
    <p:sldId id="516" r:id="rId5"/>
    <p:sldId id="478" r:id="rId6"/>
    <p:sldId id="479" r:id="rId7"/>
    <p:sldId id="484" r:id="rId8"/>
    <p:sldId id="398" r:id="rId9"/>
    <p:sldId id="432" r:id="rId10"/>
    <p:sldId id="480" r:id="rId11"/>
    <p:sldId id="481" r:id="rId12"/>
    <p:sldId id="483" r:id="rId13"/>
    <p:sldId id="482" r:id="rId14"/>
    <p:sldId id="384" r:id="rId15"/>
    <p:sldId id="476" r:id="rId16"/>
    <p:sldId id="477" r:id="rId17"/>
    <p:sldId id="486" r:id="rId18"/>
    <p:sldId id="487" r:id="rId19"/>
    <p:sldId id="488" r:id="rId20"/>
    <p:sldId id="491" r:id="rId21"/>
    <p:sldId id="497" r:id="rId22"/>
    <p:sldId id="517" r:id="rId23"/>
    <p:sldId id="498" r:id="rId24"/>
    <p:sldId id="499" r:id="rId25"/>
    <p:sldId id="500" r:id="rId26"/>
    <p:sldId id="501" r:id="rId27"/>
    <p:sldId id="502" r:id="rId28"/>
    <p:sldId id="503" r:id="rId29"/>
    <p:sldId id="504" r:id="rId30"/>
    <p:sldId id="519" r:id="rId31"/>
    <p:sldId id="541" r:id="rId32"/>
    <p:sldId id="520" r:id="rId33"/>
    <p:sldId id="521" r:id="rId34"/>
    <p:sldId id="507" r:id="rId35"/>
    <p:sldId id="509" r:id="rId36"/>
    <p:sldId id="510" r:id="rId37"/>
    <p:sldId id="513" r:id="rId38"/>
    <p:sldId id="514" r:id="rId39"/>
    <p:sldId id="522" r:id="rId40"/>
    <p:sldId id="526" r:id="rId41"/>
    <p:sldId id="542" r:id="rId42"/>
    <p:sldId id="524" r:id="rId43"/>
    <p:sldId id="525" r:id="rId44"/>
    <p:sldId id="527" r:id="rId45"/>
    <p:sldId id="528" r:id="rId46"/>
  </p:sldIdLst>
  <p:sldSz cx="12192000" cy="6858000"/>
  <p:notesSz cx="7315200" cy="9601200"/>
  <p:custDataLst>
    <p:tags r:id="rId4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16B"/>
    <a:srgbClr val="33CC33"/>
    <a:srgbClr val="3333FF"/>
    <a:srgbClr val="FFFF00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78"/>
    <p:restoredTop sz="94778"/>
  </p:normalViewPr>
  <p:slideViewPr>
    <p:cSldViewPr snapToGrid="0">
      <p:cViewPr>
        <p:scale>
          <a:sx n="100" d="100"/>
          <a:sy n="100" d="100"/>
        </p:scale>
        <p:origin x="144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E40C18FC-EE2D-42E8-B71B-E316FD6071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27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5200DAEC-8020-4CF7-A90A-331E0EE17C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2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latin typeface="Calibri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latin typeface="Calibri"/>
                <a:cs typeface="Calibri"/>
              </a:rPr>
              <a:t>Note: pretty short lecture, good one to present mini-contest results or anything else not </a:t>
            </a:r>
            <a:r>
              <a:rPr lang="en-US" sz="1200" baseline="0">
                <a:latin typeface="Calibri"/>
                <a:cs typeface="Calibri"/>
              </a:rPr>
              <a:t>exactly lecture.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60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C31FDCF-3A5F-45BB-BE78-2255FC240CFB}" type="slidenum">
              <a:rPr lang="en-US" sz="1300"/>
              <a:pPr eaLnBrk="1" hangingPunct="1"/>
              <a:t>28</a:t>
            </a:fld>
            <a:endParaRPr lang="en-US" sz="13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6150C38-8F90-468C-8ADD-18932126F018}" type="slidenum">
              <a:rPr lang="en-US" sz="1300"/>
              <a:pPr eaLnBrk="1" hangingPunct="1"/>
              <a:t>29</a:t>
            </a:fld>
            <a:endParaRPr lang="en-US" sz="13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</a:t>
            </a:r>
            <a:r>
              <a:rPr lang="en-US" baseline="0" dirty="0"/>
              <a:t>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41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D4DC253-A9A5-4D90-B624-D5BA5845A987}" type="slidenum">
              <a:rPr lang="en-US" sz="1300"/>
              <a:pPr eaLnBrk="1" hangingPunct="1"/>
              <a:t>3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pitchFamily="34" charset="0"/>
                <a:ea typeface="ＭＳ Ｐゴシック" pitchFamily="34" charset="-128"/>
              </a:rPr>
              <a:t>Add conditional independence</a:t>
            </a:r>
            <a:r>
              <a:rPr lang="en-US" baseline="0" dirty="0">
                <a:latin typeface="Arial" pitchFamily="34" charset="0"/>
                <a:ea typeface="ＭＳ Ｐゴシック" pitchFamily="34" charset="-128"/>
              </a:rPr>
              <a:t> consequences here</a:t>
            </a:r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D4DC253-A9A5-4D90-B624-D5BA5845A987}" type="slidenum">
              <a:rPr lang="en-US" sz="1300"/>
              <a:pPr eaLnBrk="1" hangingPunct="1"/>
              <a:t>20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Dan has some demo for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E0D98D4-78BC-410E-807E-3CF904F29929}" type="slidenum">
              <a:rPr lang="en-US" sz="1300"/>
              <a:pPr eaLnBrk="1" hangingPunct="1"/>
              <a:t>23</a:t>
            </a:fld>
            <a:endParaRPr 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467A021-EE08-411B-BCD8-80D56E705DA8}" type="slidenum">
              <a:rPr lang="en-US" sz="1300"/>
              <a:pPr eaLnBrk="1" hangingPunct="1"/>
              <a:t>24</a:t>
            </a:fld>
            <a:endParaRPr lang="en-US" sz="13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D1D1D66-829D-40F7-87E0-0A1B418824B1}" type="slidenum">
              <a:rPr lang="en-US" sz="1300"/>
              <a:pPr eaLnBrk="1" hangingPunct="1"/>
              <a:t>25</a:t>
            </a:fld>
            <a:endParaRPr lang="en-US" sz="13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6F41D82-CFF6-49DA-BB1F-0BF0014E07B6}" type="slidenum">
              <a:rPr lang="en-US" sz="1300"/>
              <a:pPr eaLnBrk="1" hangingPunct="1"/>
              <a:t>26</a:t>
            </a:fld>
            <a:endParaRPr lang="en-US" sz="13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2F25A04-AD2E-44F3-AFC4-F98EA25C7AF0}" type="slidenum">
              <a:rPr lang="en-US" sz="1300"/>
              <a:pPr eaLnBrk="1" hangingPunct="1"/>
              <a:t>27</a:t>
            </a:fld>
            <a:endParaRPr lang="en-US" sz="13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37CE-2868-4A24-AB49-9D6ECFAE0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6A190-8AB7-4691-9B1A-A7A256B1B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2BF44-F5DC-417D-9079-2D308383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20002-19F1-4774-AF43-286B6C1B4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36B34-1B90-46F4-A9FD-203AD0F3FE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737EC-F46C-4BDE-97B4-414C27CD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94C94-7C12-4DBB-8C4A-35B5A4CE2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BA95B-2345-4C5A-9B56-F1F9E0D05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3B8CD-5DCF-4A13-886D-84358CFE1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A8097-C3C0-403A-AC97-EA80930ED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4B70B-A198-4F20-B03F-8CDDBD258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5517FA1F-2885-4781-AF47-C9AEB50C4E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Markov Models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2" y="2971800"/>
            <a:ext cx="6790812" cy="1495832"/>
          </a:xfrm>
          <a:prstGeom prst="rect">
            <a:avLst/>
          </a:prstGeom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5152792"/>
            <a:ext cx="12192000" cy="99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Sergey Levine and Stuart Russell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University of California, Berkeley</a:t>
            </a:r>
          </a:p>
        </p:txBody>
      </p:sp>
    </p:spTree>
    <p:extLst>
      <p:ext uri="{BB962C8B-B14F-4D97-AF65-F5344CB8AC3E}">
        <p14:creationId xmlns:p14="http://schemas.microsoft.com/office/powerpoint/2010/main" val="1811261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prediction, contd.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 1: &lt;0.6,0.4&gt;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is the weather like at time 2?</a:t>
            </a:r>
          </a:p>
          <a:p>
            <a:pPr lvl="1"/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) = </a:t>
            </a:r>
            <a:r>
              <a:rPr lang="en-US" dirty="0">
                <a:solidFill>
                  <a:srgbClr val="CC00CC"/>
                </a:solidFill>
                <a:sym typeface="Symbol"/>
              </a:rPr>
              <a:t></a:t>
            </a:r>
            <a:r>
              <a:rPr lang="en-US" sz="3200" i="1" baseline="-25000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i="1" baseline="-51000" dirty="0">
                <a:solidFill>
                  <a:srgbClr val="CC00CC"/>
                </a:solidFill>
                <a:sym typeface="Symbol"/>
              </a:rPr>
              <a:t>1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 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2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,X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1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=x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1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</a:p>
          <a:p>
            <a:pPr lvl="1"/>
            <a:r>
              <a:rPr lang="en-US" dirty="0">
                <a:solidFill>
                  <a:srgbClr val="CC00CC"/>
                </a:solidFill>
                <a:sym typeface="Symbol"/>
              </a:rPr>
              <a:t>          = </a:t>
            </a:r>
            <a:r>
              <a:rPr lang="en-US" sz="3200" i="1" baseline="-25000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i="1" baseline="-51000" dirty="0">
                <a:solidFill>
                  <a:srgbClr val="CC00CC"/>
                </a:solidFill>
                <a:sym typeface="Symbol"/>
              </a:rPr>
              <a:t>1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 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1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=x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1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 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2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|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1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=x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1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</a:p>
          <a:p>
            <a:pPr lvl="1"/>
            <a:r>
              <a:rPr lang="en-US" dirty="0">
                <a:solidFill>
                  <a:srgbClr val="CC00CC"/>
                </a:solidFill>
                <a:sym typeface="Symbol"/>
              </a:rPr>
              <a:t>          = 0.6&lt;0.9,0.1&gt; + 0.4&lt;0.3,0.7&gt; = &lt;0.66,0.34&gt;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303362"/>
              </p:ext>
            </p:extLst>
          </p:nvPr>
        </p:nvGraphicFramePr>
        <p:xfrm>
          <a:off x="4762500" y="1371600"/>
          <a:ext cx="2362199" cy="147878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8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1181100"/>
            <a:ext cx="4480838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7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prediction, contd.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 2: &lt;0.66,0.34&gt;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is the weather like at time 3?</a:t>
            </a:r>
          </a:p>
          <a:p>
            <a:pPr lvl="1"/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3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) = </a:t>
            </a:r>
            <a:r>
              <a:rPr lang="en-US" dirty="0">
                <a:solidFill>
                  <a:srgbClr val="CC00CC"/>
                </a:solidFill>
                <a:sym typeface="Symbol"/>
              </a:rPr>
              <a:t></a:t>
            </a:r>
            <a:r>
              <a:rPr lang="en-US" sz="3200" i="1" baseline="-25000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i="1" baseline="-51000" dirty="0">
                <a:solidFill>
                  <a:srgbClr val="CC00CC"/>
                </a:solidFill>
                <a:sym typeface="Symbol"/>
              </a:rPr>
              <a:t>2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 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3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,X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2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=x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2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</a:p>
          <a:p>
            <a:pPr lvl="1"/>
            <a:r>
              <a:rPr lang="en-US" dirty="0">
                <a:solidFill>
                  <a:srgbClr val="CC00CC"/>
                </a:solidFill>
                <a:sym typeface="Symbol"/>
              </a:rPr>
              <a:t>          = </a:t>
            </a:r>
            <a:r>
              <a:rPr lang="en-US" sz="3200" i="1" baseline="-25000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i="1" baseline="-51000" dirty="0">
                <a:solidFill>
                  <a:srgbClr val="CC00CC"/>
                </a:solidFill>
                <a:sym typeface="Symbol"/>
              </a:rPr>
              <a:t>2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 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2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=x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2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 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3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|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2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=x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2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</a:p>
          <a:p>
            <a:pPr lvl="1"/>
            <a:r>
              <a:rPr lang="en-US" dirty="0">
                <a:solidFill>
                  <a:srgbClr val="CC00CC"/>
                </a:solidFill>
                <a:sym typeface="Symbol"/>
              </a:rPr>
              <a:t>          = 0.66&lt;0.9,0.1&gt; + 0.34&lt;0.3,0.7&gt; = &lt;0.696,0.304&gt;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303362"/>
              </p:ext>
            </p:extLst>
          </p:nvPr>
        </p:nvGraphicFramePr>
        <p:xfrm>
          <a:off x="4762500" y="1371600"/>
          <a:ext cx="2362199" cy="147878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8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1181100"/>
            <a:ext cx="4480838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algorithm (simple form)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What is the state at time </a:t>
            </a:r>
            <a:r>
              <a:rPr lang="en-US" i="1" dirty="0">
                <a:solidFill>
                  <a:srgbClr val="CC00CC"/>
                </a:solidFill>
              </a:rPr>
              <a:t>t</a:t>
            </a:r>
            <a:r>
              <a:rPr lang="en-US" dirty="0"/>
              <a:t>?</a:t>
            </a:r>
          </a:p>
          <a:p>
            <a:pPr lvl="1"/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i="1" dirty="0" err="1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200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) = </a:t>
            </a:r>
            <a:r>
              <a:rPr lang="en-US" dirty="0">
                <a:solidFill>
                  <a:srgbClr val="CC00CC"/>
                </a:solidFill>
                <a:sym typeface="Symbol"/>
              </a:rPr>
              <a:t></a:t>
            </a:r>
            <a:r>
              <a:rPr lang="en-US" sz="3200" i="1" baseline="-25000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i="1" baseline="-51000" dirty="0">
                <a:solidFill>
                  <a:srgbClr val="CC00CC"/>
                </a:solidFill>
                <a:sym typeface="Symbol"/>
              </a:rPr>
              <a:t>t</a:t>
            </a:r>
            <a:r>
              <a:rPr lang="en-US" sz="2400" baseline="-51000" dirty="0">
                <a:solidFill>
                  <a:srgbClr val="CC00CC"/>
                </a:solidFill>
                <a:sym typeface="Symbol"/>
              </a:rPr>
              <a:t>-1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 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,X</a:t>
            </a:r>
            <a:r>
              <a:rPr lang="en-US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=x</a:t>
            </a:r>
            <a:r>
              <a:rPr lang="en-US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</a:p>
          <a:p>
            <a:pPr lvl="1"/>
            <a:r>
              <a:rPr lang="en-US" dirty="0">
                <a:solidFill>
                  <a:srgbClr val="CC00CC"/>
                </a:solidFill>
                <a:sym typeface="Symbol"/>
              </a:rPr>
              <a:t>          = </a:t>
            </a:r>
            <a:r>
              <a:rPr lang="en-US" sz="3200" i="1" baseline="-25000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i="1" baseline="-51000" dirty="0">
                <a:solidFill>
                  <a:srgbClr val="CC00CC"/>
                </a:solidFill>
                <a:sym typeface="Symbol"/>
              </a:rPr>
              <a:t>t</a:t>
            </a:r>
            <a:r>
              <a:rPr lang="en-US" sz="2400" baseline="-51000" dirty="0">
                <a:solidFill>
                  <a:srgbClr val="CC00CC"/>
                </a:solidFill>
                <a:sym typeface="Symbol"/>
              </a:rPr>
              <a:t>-1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=x</a:t>
            </a:r>
            <a:r>
              <a:rPr lang="en-US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 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|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=x</a:t>
            </a:r>
            <a:r>
              <a:rPr lang="en-US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</a:p>
          <a:p>
            <a:r>
              <a:rPr lang="en-US" dirty="0">
                <a:solidFill>
                  <a:srgbClr val="000090"/>
                </a:solidFill>
              </a:rPr>
              <a:t>Iterate this update starting at </a:t>
            </a:r>
            <a:r>
              <a:rPr lang="en-US" i="1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=0</a:t>
            </a:r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4953000" y="1447800"/>
            <a:ext cx="2209800" cy="685800"/>
          </a:xfrm>
          <a:prstGeom prst="wedgeRoundRectCallout">
            <a:avLst>
              <a:gd name="adj1" fmla="val -88649"/>
              <a:gd name="adj2" fmla="val 193981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Probability from previous iteration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7086600" y="1905000"/>
            <a:ext cx="2209800" cy="685800"/>
          </a:xfrm>
          <a:prstGeom prst="wedgeRoundRectCallout">
            <a:avLst>
              <a:gd name="adj1" fmla="val -77730"/>
              <a:gd name="adj2" fmla="val 147685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Transition model</a:t>
            </a:r>
          </a:p>
        </p:txBody>
      </p:sp>
    </p:spTree>
    <p:extLst>
      <p:ext uri="{BB962C8B-B14F-4D97-AF65-F5344CB8AC3E}">
        <p14:creationId xmlns:p14="http://schemas.microsoft.com/office/powerpoint/2010/main" val="70029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 same thing in linear algebra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0002-19F1-4774-AF43-286B6C1B400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What is the weather like at time 2?</a:t>
            </a:r>
          </a:p>
          <a:p>
            <a:pPr lvl="1"/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) = </a:t>
            </a:r>
            <a:r>
              <a:rPr lang="en-US" dirty="0">
                <a:solidFill>
                  <a:srgbClr val="CC00CC"/>
                </a:solidFill>
                <a:sym typeface="Symbol"/>
              </a:rPr>
              <a:t>0.6&lt;0.9,0.1&gt; + 0.4&lt;0.3,0.7&gt; = &lt;0.66,0.34&gt;</a:t>
            </a:r>
          </a:p>
          <a:p>
            <a:r>
              <a:rPr lang="en-US" dirty="0"/>
              <a:t>In matrix-vector form:</a:t>
            </a:r>
          </a:p>
          <a:p>
            <a:pPr lvl="1"/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) = </a:t>
            </a:r>
            <a:r>
              <a:rPr lang="en-US" sz="4800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         </a:t>
            </a:r>
            <a:r>
              <a:rPr lang="en-US" sz="4800" dirty="0">
                <a:solidFill>
                  <a:srgbClr val="CC00CC"/>
                </a:solidFill>
                <a:latin typeface="Calibri"/>
                <a:cs typeface="Calibri"/>
              </a:rPr>
              <a:t>)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sz="4800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    </a:t>
            </a:r>
            <a:r>
              <a:rPr lang="en-US" sz="4800" dirty="0">
                <a:solidFill>
                  <a:srgbClr val="CC00CC"/>
                </a:solidFill>
                <a:latin typeface="Calibri"/>
                <a:cs typeface="Calibri"/>
              </a:rPr>
              <a:t>)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 = </a:t>
            </a:r>
            <a:r>
              <a:rPr lang="en-US" sz="4800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      </a:t>
            </a:r>
            <a:r>
              <a:rPr lang="en-US" sz="4800" dirty="0">
                <a:solidFill>
                  <a:srgbClr val="CC00CC"/>
                </a:solidFill>
                <a:latin typeface="Calibri"/>
                <a:cs typeface="Calibri"/>
              </a:rPr>
              <a:t>)</a:t>
            </a:r>
          </a:p>
          <a:p>
            <a:endParaRPr lang="en-US" dirty="0">
              <a:solidFill>
                <a:srgbClr val="CC00CC"/>
              </a:solidFill>
              <a:latin typeface="Calibri"/>
              <a:cs typeface="Calibri"/>
            </a:endParaRPr>
          </a:p>
          <a:p>
            <a:r>
              <a:rPr lang="en-US" dirty="0">
                <a:solidFill>
                  <a:srgbClr val="000090"/>
                </a:solidFill>
                <a:latin typeface="Calibri"/>
                <a:cs typeface="Calibri"/>
              </a:rPr>
              <a:t>I.e., multiply by </a:t>
            </a:r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baseline="30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dirty="0">
                <a:solidFill>
                  <a:srgbClr val="000090"/>
                </a:solidFill>
                <a:latin typeface="Calibri"/>
                <a:cs typeface="Calibri"/>
              </a:rPr>
              <a:t>, transpose of transition matrix</a:t>
            </a:r>
            <a:endParaRPr lang="en-US" dirty="0">
              <a:solidFill>
                <a:srgbClr val="000090"/>
              </a:solidFill>
            </a:endParaRPr>
          </a:p>
          <a:p>
            <a:pPr marL="457176" lvl="1" indent="0">
              <a:buNone/>
            </a:pP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666622"/>
              </p:ext>
            </p:extLst>
          </p:nvPr>
        </p:nvGraphicFramePr>
        <p:xfrm>
          <a:off x="8382000" y="2705100"/>
          <a:ext cx="2362199" cy="147878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8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87600" y="3302000"/>
            <a:ext cx="890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0.9 0.3</a:t>
            </a:r>
          </a:p>
          <a:p>
            <a:r>
              <a:rPr lang="en-US" dirty="0">
                <a:solidFill>
                  <a:srgbClr val="CC00CC"/>
                </a:solidFill>
              </a:rPr>
              <a:t>0.1 0.7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43300" y="3289300"/>
            <a:ext cx="505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0.6</a:t>
            </a:r>
          </a:p>
          <a:p>
            <a:r>
              <a:rPr lang="en-US" dirty="0">
                <a:solidFill>
                  <a:srgbClr val="CC00CC"/>
                </a:solidFill>
              </a:rPr>
              <a:t>0.4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84700" y="3289300"/>
            <a:ext cx="633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0.66</a:t>
            </a:r>
          </a:p>
          <a:p>
            <a:r>
              <a:rPr lang="en-US" dirty="0">
                <a:solidFill>
                  <a:srgbClr val="CC00CC"/>
                </a:solidFill>
              </a:rPr>
              <a:t>0.34</a:t>
            </a:r>
          </a:p>
        </p:txBody>
      </p:sp>
    </p:spTree>
    <p:extLst>
      <p:ext uri="{BB962C8B-B14F-4D97-AF65-F5344CB8AC3E}">
        <p14:creationId xmlns:p14="http://schemas.microsoft.com/office/powerpoint/2010/main" val="419889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93" y="5025820"/>
            <a:ext cx="7161608" cy="1832178"/>
          </a:xfrm>
          <a:prstGeom prst="rect">
            <a:avLst/>
          </a:prstGeom>
        </p:spPr>
      </p:pic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Stationary Distributions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6400" y="1371600"/>
            <a:ext cx="113792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The limiting distribution is called the </a:t>
            </a:r>
            <a:r>
              <a:rPr lang="en-US" b="1" i="1" dirty="0">
                <a:solidFill>
                  <a:srgbClr val="FF0000"/>
                </a:solidFill>
                <a:ea typeface="ＭＳ Ｐゴシック" pitchFamily="34" charset="-128"/>
              </a:rPr>
              <a:t>stationary distribution</a:t>
            </a:r>
            <a:r>
              <a:rPr lang="en-US" dirty="0">
                <a:solidFill>
                  <a:srgbClr val="CC0000"/>
                </a:solidFill>
                <a:ea typeface="ＭＳ Ｐゴシック" pitchFamily="34" charset="-128"/>
              </a:rPr>
              <a:t> </a:t>
            </a:r>
            <a:r>
              <a:rPr lang="en-US" dirty="0">
                <a:solidFill>
                  <a:srgbClr val="CC0000"/>
                </a:solidFill>
              </a:rPr>
              <a:t>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sz="3600" baseline="-25000" dirty="0">
                <a:solidFill>
                  <a:srgbClr val="CC00CC"/>
                </a:solidFill>
                <a:sym typeface="Symbol"/>
              </a:rPr>
              <a:t></a:t>
            </a:r>
            <a:r>
              <a:rPr lang="en-US" baseline="-25000" dirty="0">
                <a:solidFill>
                  <a:srgbClr val="CC0000"/>
                </a:solidFill>
                <a:latin typeface="cmsy10" pitchFamily="34" charset="0"/>
                <a:ea typeface="ＭＳ Ｐゴシック" pitchFamily="34" charset="-128"/>
              </a:rPr>
              <a:t>  </a:t>
            </a:r>
            <a:r>
              <a:rPr lang="en-US" dirty="0">
                <a:ea typeface="ＭＳ Ｐゴシック" pitchFamily="34" charset="-128"/>
              </a:rPr>
              <a:t>of the chain</a:t>
            </a:r>
          </a:p>
          <a:p>
            <a:pPr>
              <a:lnSpc>
                <a:spcPct val="90000"/>
              </a:lnSpc>
            </a:pPr>
            <a:r>
              <a:rPr lang="en-US" dirty="0">
                <a:ea typeface="ＭＳ Ｐゴシック" pitchFamily="34" charset="-128"/>
              </a:rPr>
              <a:t>It satisfies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sz="3600" baseline="-25000" dirty="0">
                <a:solidFill>
                  <a:srgbClr val="CC00CC"/>
                </a:solidFill>
                <a:sym typeface="Symbol"/>
              </a:rPr>
              <a:t></a:t>
            </a:r>
            <a:r>
              <a:rPr lang="en-US" dirty="0">
                <a:solidFill>
                  <a:srgbClr val="CC00CC"/>
                </a:solidFill>
                <a:latin typeface="cmsy10" pitchFamily="34" charset="0"/>
                <a:sym typeface="Symbol"/>
              </a:rPr>
              <a:t> 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=</a:t>
            </a:r>
            <a:r>
              <a:rPr lang="en-US" dirty="0">
                <a:solidFill>
                  <a:srgbClr val="CC00CC"/>
                </a:solidFill>
                <a:latin typeface="cmsy10" pitchFamily="34" charset="0"/>
                <a:sym typeface="Symbol"/>
              </a:rPr>
              <a:t>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sz="3600" baseline="-25000" dirty="0">
                <a:solidFill>
                  <a:srgbClr val="CC00CC"/>
                </a:solidFill>
                <a:sym typeface="Symbol"/>
              </a:rPr>
              <a:t></a:t>
            </a:r>
            <a:r>
              <a:rPr lang="en-US" baseline="-25000" dirty="0">
                <a:solidFill>
                  <a:srgbClr val="CC00CC"/>
                </a:solidFill>
                <a:sym typeface="Symbol"/>
              </a:rPr>
              <a:t>+1</a:t>
            </a:r>
            <a:r>
              <a:rPr lang="en-US" dirty="0">
                <a:solidFill>
                  <a:srgbClr val="CC00CC"/>
                </a:solidFill>
                <a:sym typeface="Symbol"/>
              </a:rPr>
              <a:t> = </a:t>
            </a:r>
            <a:r>
              <a:rPr lang="en-US" sz="2400" baseline="-25000" dirty="0">
                <a:solidFill>
                  <a:srgbClr val="CC0000"/>
                </a:solidFill>
                <a:latin typeface="cmsy10" pitchFamily="34" charset="0"/>
              </a:rPr>
              <a:t> </a:t>
            </a:r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baseline="30000" dirty="0">
                <a:solidFill>
                  <a:srgbClr val="CC00CC"/>
                </a:solidFill>
                <a:latin typeface="Calibri"/>
                <a:cs typeface="Calibri"/>
              </a:rPr>
              <a:t>T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baseline="-25000" dirty="0">
                <a:solidFill>
                  <a:srgbClr val="CC00CC"/>
                </a:solidFill>
                <a:sym typeface="Symbol"/>
              </a:rPr>
              <a:t>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0090"/>
                </a:solidFill>
                <a:sym typeface="Symbol"/>
              </a:rPr>
              <a:t>Solving for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sz="3600" baseline="-25000" dirty="0">
                <a:solidFill>
                  <a:srgbClr val="CC00CC"/>
                </a:solidFill>
                <a:sym typeface="Symbol"/>
              </a:rPr>
              <a:t>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 </a:t>
            </a:r>
            <a:r>
              <a:rPr lang="en-US" dirty="0">
                <a:solidFill>
                  <a:srgbClr val="000090"/>
                </a:solidFill>
                <a:latin typeface="Calibri"/>
                <a:cs typeface="Calibri"/>
                <a:sym typeface="Symbol"/>
              </a:rPr>
              <a:t>in the example:</a:t>
            </a:r>
          </a:p>
          <a:p>
            <a:pPr marL="457176" lvl="1" indent="0">
              <a:lnSpc>
                <a:spcPct val="90000"/>
              </a:lnSpc>
              <a:buNone/>
            </a:pPr>
            <a:r>
              <a:rPr lang="en-US" sz="4800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         </a:t>
            </a:r>
            <a:r>
              <a:rPr lang="en-US" sz="4800" dirty="0">
                <a:solidFill>
                  <a:srgbClr val="CC00CC"/>
                </a:solidFill>
                <a:latin typeface="Calibri"/>
                <a:cs typeface="Calibri"/>
              </a:rPr>
              <a:t>) (  )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 = </a:t>
            </a:r>
            <a:r>
              <a:rPr lang="en-US" sz="4800" dirty="0">
                <a:solidFill>
                  <a:srgbClr val="CC00CC"/>
                </a:solidFill>
                <a:latin typeface="Calibri"/>
                <a:cs typeface="Calibri"/>
              </a:rPr>
              <a:t>(  )</a:t>
            </a:r>
            <a:endParaRPr lang="en-US" sz="2400" dirty="0">
              <a:solidFill>
                <a:srgbClr val="CC00CC"/>
              </a:solidFill>
              <a:latin typeface="Calibri"/>
              <a:cs typeface="Calibri"/>
            </a:endParaRPr>
          </a:p>
          <a:p>
            <a:pPr marL="457176" lvl="1" indent="0">
              <a:lnSpc>
                <a:spcPct val="90000"/>
              </a:lnSpc>
              <a:buNone/>
            </a:pP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0.9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 + 0.3(1-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) =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endParaRPr lang="en-US" sz="2400" dirty="0">
              <a:solidFill>
                <a:srgbClr val="CC00CC"/>
              </a:solidFill>
              <a:latin typeface="Calibri"/>
              <a:cs typeface="Calibri"/>
            </a:endParaRPr>
          </a:p>
          <a:p>
            <a:pPr marL="457176" lvl="1" indent="0">
              <a:lnSpc>
                <a:spcPct val="90000"/>
              </a:lnSpc>
              <a:buNone/>
            </a:pP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 = 0.75</a:t>
            </a:r>
          </a:p>
          <a:p>
            <a:pPr marL="457176" lvl="1" indent="0">
              <a:lnSpc>
                <a:spcPct val="9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Stationary distribution is 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&lt;0.75,0.25&gt; </a:t>
            </a:r>
            <a:r>
              <a:rPr lang="en-US" sz="2400" b="1" i="1" dirty="0">
                <a:solidFill>
                  <a:srgbClr val="0000FF"/>
                </a:solidFill>
                <a:sym typeface="Symbol"/>
              </a:rPr>
              <a:t>regardless of starting distribution</a:t>
            </a:r>
            <a:endParaRPr lang="en-US" sz="2400" b="1" i="1" dirty="0">
              <a:solidFill>
                <a:srgbClr val="0000FF"/>
              </a:solidFill>
              <a:latin typeface="Calibri"/>
              <a:cs typeface="Calibri"/>
            </a:endParaRPr>
          </a:p>
          <a:p>
            <a:pPr marL="457176" lvl="1" indent="0">
              <a:lnSpc>
                <a:spcPct val="90000"/>
              </a:lnSpc>
              <a:buNone/>
            </a:pPr>
            <a:endParaRPr lang="en-US" b="1" i="1" dirty="0">
              <a:solidFill>
                <a:srgbClr val="0000FF"/>
              </a:solidFill>
              <a:latin typeface="Calibri"/>
              <a:cs typeface="Calibri"/>
              <a:sym typeface="Symbol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3581400"/>
            <a:ext cx="890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0.9 0.3</a:t>
            </a:r>
          </a:p>
          <a:p>
            <a:r>
              <a:rPr lang="en-US" dirty="0">
                <a:solidFill>
                  <a:srgbClr val="CC00CC"/>
                </a:solidFill>
              </a:rPr>
              <a:t>0.1 0.7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22500" y="3568700"/>
            <a:ext cx="561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</a:p>
          <a:p>
            <a:r>
              <a:rPr lang="en-US" dirty="0">
                <a:solidFill>
                  <a:srgbClr val="CC00CC"/>
                </a:solidFill>
              </a:rPr>
              <a:t>1-</a:t>
            </a:r>
            <a:r>
              <a:rPr lang="en-US" i="1" dirty="0">
                <a:solidFill>
                  <a:srgbClr val="CC00CC"/>
                </a:solidFill>
              </a:rPr>
              <a:t>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10085" y="3556000"/>
            <a:ext cx="561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</a:p>
          <a:p>
            <a:r>
              <a:rPr lang="en-US" dirty="0">
                <a:solidFill>
                  <a:srgbClr val="CC00CC"/>
                </a:solidFill>
              </a:rPr>
              <a:t>1-</a:t>
            </a:r>
            <a:r>
              <a:rPr lang="en-US" i="1" dirty="0">
                <a:solidFill>
                  <a:srgbClr val="CC00CC"/>
                </a:solidFill>
              </a:rPr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Circular Dynamics</a:t>
            </a:r>
          </a:p>
        </p:txBody>
      </p:sp>
      <p:pic>
        <p:nvPicPr>
          <p:cNvPr id="3" name="Ghostbusters -- Circular Dynamics -- Markov Model, Stationar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60" y="1143000"/>
            <a:ext cx="841248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7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Whirlpool Dynamics</a:t>
            </a:r>
          </a:p>
        </p:txBody>
      </p:sp>
      <p:pic>
        <p:nvPicPr>
          <p:cNvPr id="3" name="Ghostbusters -- Whirlpool (Center) Dynamics -- Markov Model, Stationar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7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Hidden Markov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19200"/>
            <a:ext cx="5954245" cy="539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18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Hidden Markov Models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5151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Usually the true state is not observed directly</a:t>
            </a: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Hidden Markov models (HMMs)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Underlying Markov chain over states </a:t>
            </a:r>
            <a:r>
              <a:rPr lang="en-US" sz="20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X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You observe evidence </a:t>
            </a:r>
            <a:r>
              <a:rPr lang="en-US" sz="20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 at each time step</a:t>
            </a:r>
          </a:p>
          <a:p>
            <a:pPr lvl="1">
              <a:lnSpc>
                <a:spcPct val="90000"/>
              </a:lnSpc>
            </a:pPr>
            <a:r>
              <a:rPr lang="en-US" sz="2000" i="1" dirty="0" err="1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i="1" baseline="-25000" dirty="0" err="1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0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is a single discrete variable; </a:t>
            </a:r>
            <a:r>
              <a:rPr lang="en-US" sz="20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sz="3200" i="1" baseline="-25000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0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may be continuous and may consist of several variables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76400" y="4267200"/>
            <a:ext cx="4800600" cy="1600200"/>
            <a:chOff x="1676400" y="4267200"/>
            <a:chExt cx="4800600" cy="1600200"/>
          </a:xfrm>
        </p:grpSpPr>
        <p:sp>
          <p:nvSpPr>
            <p:cNvPr id="36867" name="Oval 4"/>
            <p:cNvSpPr>
              <a:spLocks noChangeArrowheads="1"/>
            </p:cNvSpPr>
            <p:nvPr/>
          </p:nvSpPr>
          <p:spPr bwMode="auto">
            <a:xfrm>
              <a:off x="59436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solidFill>
                    <a:schemeClr val="bg1"/>
                  </a:solidFill>
                  <a:latin typeface="Calibri"/>
                  <a:cs typeface="Calibri"/>
                </a:rPr>
                <a:t>X</a:t>
              </a:r>
              <a:r>
                <a:rPr lang="en-US" sz="2400" baseline="-25000">
                  <a:solidFill>
                    <a:schemeClr val="bg1"/>
                  </a:solidFill>
                  <a:latin typeface="Calibri"/>
                  <a:cs typeface="Calibri"/>
                </a:rPr>
                <a:t>5</a:t>
              </a:r>
            </a:p>
          </p:txBody>
        </p:sp>
        <p:cxnSp>
          <p:nvCxnSpPr>
            <p:cNvPr id="36868" name="AutoShape 5"/>
            <p:cNvCxnSpPr>
              <a:cxnSpLocks noChangeShapeType="1"/>
              <a:stCxn id="36867" idx="4"/>
              <a:endCxn id="36883" idx="0"/>
            </p:cNvCxnSpPr>
            <p:nvPr/>
          </p:nvCxnSpPr>
          <p:spPr bwMode="auto">
            <a:xfrm>
              <a:off x="62103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6869" name="Oval 6"/>
            <p:cNvSpPr>
              <a:spLocks noChangeArrowheads="1"/>
            </p:cNvSpPr>
            <p:nvPr/>
          </p:nvSpPr>
          <p:spPr bwMode="auto">
            <a:xfrm>
              <a:off x="25908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36870" name="AutoShape 7"/>
            <p:cNvCxnSpPr>
              <a:cxnSpLocks noChangeShapeType="1"/>
              <a:stCxn id="36869" idx="4"/>
              <a:endCxn id="36880" idx="0"/>
            </p:cNvCxnSpPr>
            <p:nvPr/>
          </p:nvCxnSpPr>
          <p:spPr bwMode="auto">
            <a:xfrm>
              <a:off x="28575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872" name="AutoShape 9"/>
            <p:cNvCxnSpPr>
              <a:cxnSpLocks noChangeShapeType="1"/>
              <a:stCxn id="36873" idx="6"/>
              <a:endCxn id="36869" idx="2"/>
            </p:cNvCxnSpPr>
            <p:nvPr/>
          </p:nvCxnSpPr>
          <p:spPr bwMode="auto">
            <a:xfrm>
              <a:off x="22240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6873" name="Oval 10"/>
            <p:cNvSpPr>
              <a:spLocks noChangeArrowheads="1"/>
            </p:cNvSpPr>
            <p:nvPr/>
          </p:nvSpPr>
          <p:spPr bwMode="auto">
            <a:xfrm>
              <a:off x="16764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6875" name="Oval 12"/>
            <p:cNvSpPr>
              <a:spLocks noChangeArrowheads="1"/>
            </p:cNvSpPr>
            <p:nvPr/>
          </p:nvSpPr>
          <p:spPr bwMode="auto">
            <a:xfrm>
              <a:off x="35052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36876" name="AutoShape 13"/>
            <p:cNvCxnSpPr>
              <a:cxnSpLocks noChangeShapeType="1"/>
              <a:stCxn id="36875" idx="6"/>
              <a:endCxn id="36878" idx="2"/>
            </p:cNvCxnSpPr>
            <p:nvPr/>
          </p:nvCxnSpPr>
          <p:spPr bwMode="auto">
            <a:xfrm>
              <a:off x="40528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877" name="AutoShape 14"/>
            <p:cNvCxnSpPr>
              <a:cxnSpLocks noChangeShapeType="1"/>
              <a:stCxn id="36869" idx="6"/>
              <a:endCxn id="36875" idx="2"/>
            </p:cNvCxnSpPr>
            <p:nvPr/>
          </p:nvCxnSpPr>
          <p:spPr bwMode="auto">
            <a:xfrm>
              <a:off x="31384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6878" name="Oval 15"/>
            <p:cNvSpPr>
              <a:spLocks noChangeArrowheads="1"/>
            </p:cNvSpPr>
            <p:nvPr/>
          </p:nvSpPr>
          <p:spPr bwMode="auto">
            <a:xfrm>
              <a:off x="44196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36879" name="AutoShape 16"/>
            <p:cNvCxnSpPr>
              <a:cxnSpLocks noChangeShapeType="1"/>
              <a:stCxn id="36878" idx="6"/>
              <a:endCxn id="36867" idx="2"/>
            </p:cNvCxnSpPr>
            <p:nvPr/>
          </p:nvCxnSpPr>
          <p:spPr bwMode="auto">
            <a:xfrm>
              <a:off x="4967288" y="4533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6880" name="Oval 17"/>
            <p:cNvSpPr>
              <a:spLocks noChangeArrowheads="1"/>
            </p:cNvSpPr>
            <p:nvPr/>
          </p:nvSpPr>
          <p:spPr bwMode="auto">
            <a:xfrm>
              <a:off x="25908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36881" name="Oval 18"/>
            <p:cNvSpPr>
              <a:spLocks noChangeArrowheads="1"/>
            </p:cNvSpPr>
            <p:nvPr/>
          </p:nvSpPr>
          <p:spPr bwMode="auto">
            <a:xfrm>
              <a:off x="35052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36882" name="Oval 19"/>
            <p:cNvSpPr>
              <a:spLocks noChangeArrowheads="1"/>
            </p:cNvSpPr>
            <p:nvPr/>
          </p:nvSpPr>
          <p:spPr bwMode="auto">
            <a:xfrm>
              <a:off x="44196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3</a:t>
              </a:r>
            </a:p>
          </p:txBody>
        </p:sp>
        <p:sp>
          <p:nvSpPr>
            <p:cNvPr id="36883" name="Oval 20"/>
            <p:cNvSpPr>
              <a:spLocks noChangeArrowheads="1"/>
            </p:cNvSpPr>
            <p:nvPr/>
          </p:nvSpPr>
          <p:spPr bwMode="auto">
            <a:xfrm>
              <a:off x="5943600" y="53340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solidFill>
                    <a:schemeClr val="bg1"/>
                  </a:solidFill>
                  <a:latin typeface="Calibri"/>
                  <a:cs typeface="Calibri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Calibri"/>
                  <a:cs typeface="Calibri"/>
                </a:rPr>
                <a:t>5</a:t>
              </a:r>
            </a:p>
          </p:txBody>
        </p:sp>
        <p:cxnSp>
          <p:nvCxnSpPr>
            <p:cNvPr id="36884" name="AutoShape 21"/>
            <p:cNvCxnSpPr>
              <a:cxnSpLocks noChangeShapeType="1"/>
              <a:stCxn id="36875" idx="4"/>
              <a:endCxn id="36881" idx="0"/>
            </p:cNvCxnSpPr>
            <p:nvPr/>
          </p:nvCxnSpPr>
          <p:spPr bwMode="auto">
            <a:xfrm>
              <a:off x="37719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885" name="AutoShape 22"/>
            <p:cNvCxnSpPr>
              <a:cxnSpLocks noChangeShapeType="1"/>
              <a:stCxn id="36878" idx="4"/>
              <a:endCxn id="36882" idx="0"/>
            </p:cNvCxnSpPr>
            <p:nvPr/>
          </p:nvCxnSpPr>
          <p:spPr bwMode="auto">
            <a:xfrm>
              <a:off x="46863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524000"/>
            <a:ext cx="5107669" cy="463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24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Weather HMM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" y="3048000"/>
            <a:ext cx="7315200" cy="2819400"/>
            <a:chOff x="990600" y="1676400"/>
            <a:chExt cx="7315200" cy="2819400"/>
          </a:xfrm>
        </p:grpSpPr>
        <p:cxnSp>
          <p:nvCxnSpPr>
            <p:cNvPr id="11" name="Straight Arrow Connector 10"/>
            <p:cNvCxnSpPr>
              <a:endCxn id="52" idx="2"/>
            </p:cNvCxnSpPr>
            <p:nvPr/>
          </p:nvCxnSpPr>
          <p:spPr>
            <a:xfrm>
              <a:off x="3124200" y="2057400"/>
              <a:ext cx="533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1371600" y="3703638"/>
              <a:ext cx="1981200" cy="762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US" dirty="0">
                  <a:solidFill>
                    <a:srgbClr val="333399"/>
                  </a:solidFill>
                  <a:latin typeface="Calibri"/>
                  <a:cs typeface="Calibri"/>
                </a:rPr>
                <a:t>Umbrella</a:t>
              </a:r>
              <a:r>
                <a:rPr lang="en-US" baseline="-25000" dirty="0">
                  <a:solidFill>
                    <a:srgbClr val="333399"/>
                  </a:solidFill>
                  <a:latin typeface="Calibri"/>
                  <a:cs typeface="Calibri"/>
                </a:rPr>
                <a:t>t-1</a:t>
              </a:r>
            </a:p>
          </p:txBody>
        </p:sp>
        <p:cxnSp>
          <p:nvCxnSpPr>
            <p:cNvPr id="26" name="Straight Arrow Connector 25"/>
            <p:cNvCxnSpPr>
              <a:stCxn id="51" idx="4"/>
              <a:endCxn id="25" idx="0"/>
            </p:cNvCxnSpPr>
            <p:nvPr/>
          </p:nvCxnSpPr>
          <p:spPr>
            <a:xfrm>
              <a:off x="2362200" y="2438400"/>
              <a:ext cx="0" cy="126523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52" idx="4"/>
              <a:endCxn id="49" idx="0"/>
            </p:cNvCxnSpPr>
            <p:nvPr/>
          </p:nvCxnSpPr>
          <p:spPr>
            <a:xfrm>
              <a:off x="4648200" y="2438400"/>
              <a:ext cx="0" cy="1295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endCxn id="53" idx="2"/>
            </p:cNvCxnSpPr>
            <p:nvPr/>
          </p:nvCxnSpPr>
          <p:spPr>
            <a:xfrm flipV="1">
              <a:off x="5410200" y="2057400"/>
              <a:ext cx="533400" cy="793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53" idx="4"/>
              <a:endCxn id="50" idx="0"/>
            </p:cNvCxnSpPr>
            <p:nvPr/>
          </p:nvCxnSpPr>
          <p:spPr>
            <a:xfrm>
              <a:off x="6934200" y="2438400"/>
              <a:ext cx="0" cy="1295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3657600" y="3733800"/>
              <a:ext cx="1981200" cy="762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US" dirty="0" err="1">
                  <a:solidFill>
                    <a:srgbClr val="333399"/>
                  </a:solidFill>
                  <a:latin typeface="Calibri"/>
                  <a:cs typeface="Calibri"/>
                </a:rPr>
                <a:t>Umbrella</a:t>
              </a:r>
              <a:r>
                <a:rPr lang="en-US" baseline="-25000" dirty="0" err="1">
                  <a:solidFill>
                    <a:srgbClr val="333399"/>
                  </a:solidFill>
                  <a:latin typeface="Calibri"/>
                  <a:cs typeface="Calibri"/>
                </a:rPr>
                <a:t>t</a:t>
              </a:r>
              <a:endParaRPr lang="en-US" baseline="-25000" dirty="0">
                <a:solidFill>
                  <a:srgbClr val="333399"/>
                </a:solidFill>
                <a:latin typeface="Calibri"/>
                <a:cs typeface="Calibri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943600" y="3733800"/>
              <a:ext cx="1981200" cy="762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US" dirty="0">
                  <a:solidFill>
                    <a:srgbClr val="333399"/>
                  </a:solidFill>
                  <a:latin typeface="Calibri"/>
                  <a:cs typeface="Calibri"/>
                </a:rPr>
                <a:t>Umbrella</a:t>
              </a:r>
              <a:r>
                <a:rPr lang="en-US" baseline="-25000" dirty="0">
                  <a:solidFill>
                    <a:srgbClr val="333399"/>
                  </a:solidFill>
                  <a:latin typeface="Calibri"/>
                  <a:cs typeface="Calibri"/>
                </a:rPr>
                <a:t>t+1</a:t>
              </a:r>
            </a:p>
          </p:txBody>
        </p:sp>
        <p:sp>
          <p:nvSpPr>
            <p:cNvPr id="51" name="Oval 50"/>
            <p:cNvSpPr/>
            <p:nvPr/>
          </p:nvSpPr>
          <p:spPr>
            <a:xfrm>
              <a:off x="1371600" y="1676400"/>
              <a:ext cx="1981200" cy="762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US" dirty="0">
                  <a:solidFill>
                    <a:srgbClr val="333399"/>
                  </a:solidFill>
                  <a:latin typeface="Calibri"/>
                  <a:cs typeface="Calibri"/>
                </a:rPr>
                <a:t>Weather</a:t>
              </a:r>
              <a:r>
                <a:rPr lang="en-US" baseline="-25000" dirty="0">
                  <a:solidFill>
                    <a:srgbClr val="333399"/>
                  </a:solidFill>
                  <a:latin typeface="Calibri"/>
                  <a:cs typeface="Calibri"/>
                </a:rPr>
                <a:t>t-1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3657600" y="1676400"/>
              <a:ext cx="1981200" cy="762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US" dirty="0" err="1">
                  <a:solidFill>
                    <a:srgbClr val="333399"/>
                  </a:solidFill>
                  <a:latin typeface="Calibri"/>
                  <a:cs typeface="Calibri"/>
                </a:rPr>
                <a:t>Weather</a:t>
              </a:r>
              <a:r>
                <a:rPr lang="en-US" baseline="-25000" dirty="0" err="1">
                  <a:solidFill>
                    <a:srgbClr val="333399"/>
                  </a:solidFill>
                  <a:latin typeface="Calibri"/>
                  <a:cs typeface="Calibri"/>
                </a:rPr>
                <a:t>t</a:t>
              </a:r>
              <a:endParaRPr lang="en-US" baseline="-25000" dirty="0">
                <a:solidFill>
                  <a:srgbClr val="333399"/>
                </a:solidFill>
                <a:latin typeface="Calibri"/>
                <a:cs typeface="Calibri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943600" y="1676400"/>
              <a:ext cx="1981200" cy="762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US" dirty="0">
                  <a:solidFill>
                    <a:srgbClr val="333399"/>
                  </a:solidFill>
                  <a:latin typeface="Calibri"/>
                  <a:cs typeface="Calibri"/>
                </a:rPr>
                <a:t>Weather</a:t>
              </a:r>
              <a:r>
                <a:rPr lang="en-US" baseline="-25000" dirty="0">
                  <a:solidFill>
                    <a:srgbClr val="333399"/>
                  </a:solidFill>
                  <a:latin typeface="Calibri"/>
                  <a:cs typeface="Calibri"/>
                </a:rPr>
                <a:t>t+1</a:t>
              </a: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>
              <a:off x="990600" y="2057400"/>
              <a:ext cx="381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7924800" y="2057400"/>
              <a:ext cx="381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1" name="Rectangle 3"/>
          <p:cNvSpPr>
            <a:spLocks noGrp="1" noChangeArrowheads="1"/>
          </p:cNvSpPr>
          <p:nvPr>
            <p:ph idx="1"/>
          </p:nvPr>
        </p:nvSpPr>
        <p:spPr>
          <a:xfrm>
            <a:off x="6781800" y="1143000"/>
            <a:ext cx="5257800" cy="16303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An HMM is defined by: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Initial distribution:  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0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  <a:endParaRPr lang="en-US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Transition model:   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|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  <a:endParaRPr lang="en-US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Sensor model:         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E</a:t>
            </a:r>
            <a:r>
              <a:rPr lang="en-US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|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i="1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048000"/>
            <a:ext cx="2621611" cy="890016"/>
          </a:xfrm>
          <a:prstGeom prst="rect">
            <a:avLst/>
          </a:prstGeom>
        </p:spPr>
      </p:pic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774353"/>
              </p:ext>
            </p:extLst>
          </p:nvPr>
        </p:nvGraphicFramePr>
        <p:xfrm>
          <a:off x="1752600" y="1752600"/>
          <a:ext cx="1904999" cy="121932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91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587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4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4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4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4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4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245132"/>
              </p:ext>
            </p:extLst>
          </p:nvPr>
        </p:nvGraphicFramePr>
        <p:xfrm>
          <a:off x="6172200" y="3886200"/>
          <a:ext cx="1905000" cy="121932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91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036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4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400" b="1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4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4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4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4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955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false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95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575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Uncertainty and Time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828800"/>
            <a:ext cx="92202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Often, we want to </a:t>
            </a:r>
            <a:r>
              <a:rPr lang="en-US" sz="2800" dirty="0">
                <a:solidFill>
                  <a:srgbClr val="000090"/>
                </a:solidFill>
                <a:latin typeface="Calibri"/>
                <a:ea typeface="ＭＳ Ｐゴシック" pitchFamily="34" charset="-128"/>
                <a:cs typeface="Calibri"/>
              </a:rPr>
              <a:t>reason about a </a:t>
            </a:r>
            <a:r>
              <a:rPr lang="en-US" sz="2800" b="1" i="1" dirty="0">
                <a:solidFill>
                  <a:srgbClr val="0000FF"/>
                </a:solidFill>
                <a:latin typeface="Calibri"/>
                <a:ea typeface="ＭＳ Ｐゴシック" pitchFamily="34" charset="-128"/>
                <a:cs typeface="Calibri"/>
              </a:rPr>
              <a:t>sequence</a:t>
            </a: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 of observations</a:t>
            </a:r>
          </a:p>
          <a:p>
            <a:pPr lvl="4">
              <a:lnSpc>
                <a:spcPct val="90000"/>
              </a:lnSpc>
            </a:pPr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Speech recognition</a:t>
            </a:r>
          </a:p>
          <a:p>
            <a:pPr lvl="4">
              <a:lnSpc>
                <a:spcPct val="90000"/>
              </a:lnSpc>
            </a:pPr>
            <a:endParaRPr lang="en-US" sz="5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Robot localization</a:t>
            </a:r>
          </a:p>
          <a:p>
            <a:pPr lvl="5">
              <a:lnSpc>
                <a:spcPct val="90000"/>
              </a:lnSpc>
            </a:pPr>
            <a:endParaRPr lang="en-US" sz="5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User attention</a:t>
            </a:r>
          </a:p>
          <a:p>
            <a:pPr lvl="5">
              <a:lnSpc>
                <a:spcPct val="90000"/>
              </a:lnSpc>
            </a:pPr>
            <a:endParaRPr lang="en-US" sz="5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Medical monitoring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Need to introduce time into our models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HMM as probability model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1353800" cy="51054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Joint distribution for Markov model:</a:t>
            </a:r>
            <a:r>
              <a:rPr lang="en-US" sz="2400" kern="1200" dirty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sz="24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0</a:t>
            </a:r>
            <a:r>
              <a:rPr lang="en-US" sz="3200" dirty="0">
                <a:solidFill>
                  <a:srgbClr val="CC00CC"/>
                </a:solidFill>
                <a:latin typeface="Calibri"/>
                <a:cs typeface="Calibri"/>
              </a:rPr>
              <a:t>,…,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 X</a:t>
            </a:r>
            <a:r>
              <a:rPr lang="en-US" sz="32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) = </a:t>
            </a:r>
            <a:r>
              <a:rPr lang="en-US" sz="24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0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) </a:t>
            </a:r>
            <a:r>
              <a:rPr lang="en-US" sz="3200" dirty="0">
                <a:solidFill>
                  <a:srgbClr val="990099"/>
                </a:solidFill>
                <a:sym typeface="Symbol"/>
              </a:rPr>
              <a:t></a:t>
            </a:r>
            <a:r>
              <a:rPr lang="en-US" sz="3200" i="1" baseline="-25000" dirty="0">
                <a:solidFill>
                  <a:srgbClr val="CC00CC"/>
                </a:solidFill>
                <a:sym typeface="Symbol"/>
              </a:rPr>
              <a:t>t</a:t>
            </a:r>
            <a:r>
              <a:rPr lang="en-US" sz="3200" baseline="-25000" dirty="0">
                <a:solidFill>
                  <a:srgbClr val="CC00CC"/>
                </a:solidFill>
                <a:sym typeface="Symbol"/>
              </a:rPr>
              <a:t>=1:</a:t>
            </a:r>
            <a:r>
              <a:rPr lang="en-US" sz="3200" i="1" baseline="-25000" dirty="0">
                <a:solidFill>
                  <a:srgbClr val="CC00CC"/>
                </a:solidFill>
                <a:sym typeface="Symbol"/>
              </a:rPr>
              <a:t>T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sz="2400" i="1" dirty="0" err="1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200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 |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2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-1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Joint distribution for hidden Markov model:</a:t>
            </a:r>
            <a:r>
              <a:rPr lang="en-US" sz="2400" kern="1200" dirty="0">
                <a:latin typeface="Calibri"/>
                <a:ea typeface="ＭＳ Ｐゴシック" pitchFamily="34" charset="-128"/>
                <a:cs typeface="Calibri"/>
              </a:rPr>
              <a:t>                                                                 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sz="24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0</a:t>
            </a:r>
            <a:r>
              <a:rPr lang="en-US" sz="3200" dirty="0">
                <a:solidFill>
                  <a:srgbClr val="CC00CC"/>
                </a:solidFill>
                <a:latin typeface="Calibri"/>
                <a:cs typeface="Calibri"/>
              </a:rPr>
              <a:t>,</a:t>
            </a:r>
            <a:r>
              <a:rPr lang="en-US" sz="24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3200" dirty="0">
                <a:solidFill>
                  <a:srgbClr val="CC00CC"/>
                </a:solidFill>
                <a:latin typeface="Calibri"/>
                <a:cs typeface="Calibri"/>
              </a:rPr>
              <a:t>,…,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 X</a:t>
            </a:r>
            <a:r>
              <a:rPr lang="en-US" sz="32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3200" dirty="0">
                <a:solidFill>
                  <a:srgbClr val="CC00CC"/>
                </a:solidFill>
                <a:latin typeface="Calibri"/>
                <a:cs typeface="Calibri"/>
              </a:rPr>
              <a:t>,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E</a:t>
            </a:r>
            <a:r>
              <a:rPr lang="en-US" sz="32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) = </a:t>
            </a:r>
            <a:r>
              <a:rPr lang="en-US" sz="24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0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) </a:t>
            </a:r>
            <a:r>
              <a:rPr lang="en-US" sz="3200" dirty="0">
                <a:solidFill>
                  <a:srgbClr val="990099"/>
                </a:solidFill>
                <a:sym typeface="Symbol"/>
              </a:rPr>
              <a:t></a:t>
            </a:r>
            <a:r>
              <a:rPr lang="en-US" sz="3200" i="1" baseline="-25000" dirty="0">
                <a:solidFill>
                  <a:srgbClr val="CC00CC"/>
                </a:solidFill>
                <a:sym typeface="Symbol"/>
              </a:rPr>
              <a:t>t</a:t>
            </a:r>
            <a:r>
              <a:rPr lang="en-US" sz="3200" baseline="-25000" dirty="0">
                <a:solidFill>
                  <a:srgbClr val="CC00CC"/>
                </a:solidFill>
                <a:sym typeface="Symbol"/>
              </a:rPr>
              <a:t>=1:</a:t>
            </a:r>
            <a:r>
              <a:rPr lang="en-US" sz="3200" i="1" baseline="-25000" dirty="0">
                <a:solidFill>
                  <a:srgbClr val="CC00CC"/>
                </a:solidFill>
                <a:sym typeface="Symbol"/>
              </a:rPr>
              <a:t>T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sz="2400" i="1" dirty="0" err="1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200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 |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2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-1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) </a:t>
            </a:r>
            <a:r>
              <a:rPr lang="en-US" sz="24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sz="3200" i="1" baseline="-25000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| </a:t>
            </a:r>
            <a:r>
              <a:rPr lang="en-US" sz="2400" i="1" dirty="0" err="1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i="1" baseline="-25000" dirty="0" err="1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) 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Future states are independent of the past given the present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Current evidence is independent of everything else given the current state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Are evidence variables independent of each other?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90600" y="4648200"/>
            <a:ext cx="4800600" cy="1600200"/>
            <a:chOff x="1676400" y="4267200"/>
            <a:chExt cx="4800600" cy="1600200"/>
          </a:xfrm>
        </p:grpSpPr>
        <p:sp>
          <p:nvSpPr>
            <p:cNvPr id="27" name="Oval 4"/>
            <p:cNvSpPr>
              <a:spLocks noChangeArrowheads="1"/>
            </p:cNvSpPr>
            <p:nvPr/>
          </p:nvSpPr>
          <p:spPr bwMode="auto">
            <a:xfrm>
              <a:off x="59436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solidFill>
                    <a:schemeClr val="bg1"/>
                  </a:solidFill>
                  <a:latin typeface="Calibri"/>
                  <a:cs typeface="Calibri"/>
                </a:rPr>
                <a:t>X</a:t>
              </a:r>
              <a:r>
                <a:rPr lang="en-US" sz="2400" baseline="-25000">
                  <a:solidFill>
                    <a:schemeClr val="bg1"/>
                  </a:solidFill>
                  <a:latin typeface="Calibri"/>
                  <a:cs typeface="Calibri"/>
                </a:rPr>
                <a:t>5</a:t>
              </a:r>
            </a:p>
          </p:txBody>
        </p:sp>
        <p:cxnSp>
          <p:nvCxnSpPr>
            <p:cNvPr id="31" name="AutoShape 5"/>
            <p:cNvCxnSpPr>
              <a:cxnSpLocks noChangeShapeType="1"/>
              <a:stCxn id="27" idx="4"/>
              <a:endCxn id="48" idx="0"/>
            </p:cNvCxnSpPr>
            <p:nvPr/>
          </p:nvCxnSpPr>
          <p:spPr bwMode="auto">
            <a:xfrm>
              <a:off x="62103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4" name="Oval 6"/>
            <p:cNvSpPr>
              <a:spLocks noChangeArrowheads="1"/>
            </p:cNvSpPr>
            <p:nvPr/>
          </p:nvSpPr>
          <p:spPr bwMode="auto">
            <a:xfrm>
              <a:off x="25908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35" name="AutoShape 7"/>
            <p:cNvCxnSpPr>
              <a:cxnSpLocks noChangeShapeType="1"/>
              <a:stCxn id="34" idx="4"/>
              <a:endCxn id="45" idx="0"/>
            </p:cNvCxnSpPr>
            <p:nvPr/>
          </p:nvCxnSpPr>
          <p:spPr bwMode="auto">
            <a:xfrm>
              <a:off x="28575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7" name="AutoShape 9"/>
            <p:cNvCxnSpPr>
              <a:cxnSpLocks noChangeShapeType="1"/>
              <a:stCxn id="38" idx="6"/>
              <a:endCxn id="34" idx="2"/>
            </p:cNvCxnSpPr>
            <p:nvPr/>
          </p:nvCxnSpPr>
          <p:spPr bwMode="auto">
            <a:xfrm>
              <a:off x="22240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8" name="Oval 10"/>
            <p:cNvSpPr>
              <a:spLocks noChangeArrowheads="1"/>
            </p:cNvSpPr>
            <p:nvPr/>
          </p:nvSpPr>
          <p:spPr bwMode="auto">
            <a:xfrm>
              <a:off x="16764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40" name="Oval 12"/>
            <p:cNvSpPr>
              <a:spLocks noChangeArrowheads="1"/>
            </p:cNvSpPr>
            <p:nvPr/>
          </p:nvSpPr>
          <p:spPr bwMode="auto">
            <a:xfrm>
              <a:off x="35052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41" name="AutoShape 13"/>
            <p:cNvCxnSpPr>
              <a:cxnSpLocks noChangeShapeType="1"/>
              <a:stCxn id="40" idx="6"/>
              <a:endCxn id="43" idx="2"/>
            </p:cNvCxnSpPr>
            <p:nvPr/>
          </p:nvCxnSpPr>
          <p:spPr bwMode="auto">
            <a:xfrm>
              <a:off x="40528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" name="AutoShape 14"/>
            <p:cNvCxnSpPr>
              <a:cxnSpLocks noChangeShapeType="1"/>
              <a:stCxn id="34" idx="6"/>
              <a:endCxn id="40" idx="2"/>
            </p:cNvCxnSpPr>
            <p:nvPr/>
          </p:nvCxnSpPr>
          <p:spPr bwMode="auto">
            <a:xfrm>
              <a:off x="31384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3" name="Oval 15"/>
            <p:cNvSpPr>
              <a:spLocks noChangeArrowheads="1"/>
            </p:cNvSpPr>
            <p:nvPr/>
          </p:nvSpPr>
          <p:spPr bwMode="auto">
            <a:xfrm>
              <a:off x="44196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44" name="AutoShape 16"/>
            <p:cNvCxnSpPr>
              <a:cxnSpLocks noChangeShapeType="1"/>
              <a:stCxn id="43" idx="6"/>
              <a:endCxn id="27" idx="2"/>
            </p:cNvCxnSpPr>
            <p:nvPr/>
          </p:nvCxnSpPr>
          <p:spPr bwMode="auto">
            <a:xfrm>
              <a:off x="4967288" y="4533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5" name="Oval 17"/>
            <p:cNvSpPr>
              <a:spLocks noChangeArrowheads="1"/>
            </p:cNvSpPr>
            <p:nvPr/>
          </p:nvSpPr>
          <p:spPr bwMode="auto">
            <a:xfrm>
              <a:off x="25908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46" name="Oval 18"/>
            <p:cNvSpPr>
              <a:spLocks noChangeArrowheads="1"/>
            </p:cNvSpPr>
            <p:nvPr/>
          </p:nvSpPr>
          <p:spPr bwMode="auto">
            <a:xfrm>
              <a:off x="35052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44196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3</a:t>
              </a:r>
            </a:p>
          </p:txBody>
        </p:sp>
        <p:sp>
          <p:nvSpPr>
            <p:cNvPr id="48" name="Oval 20"/>
            <p:cNvSpPr>
              <a:spLocks noChangeArrowheads="1"/>
            </p:cNvSpPr>
            <p:nvPr/>
          </p:nvSpPr>
          <p:spPr bwMode="auto">
            <a:xfrm>
              <a:off x="5943600" y="53340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solidFill>
                    <a:schemeClr val="bg1"/>
                  </a:solidFill>
                  <a:latin typeface="Calibri"/>
                  <a:cs typeface="Calibri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Calibri"/>
                  <a:cs typeface="Calibri"/>
                </a:rPr>
                <a:t>5</a:t>
              </a:r>
            </a:p>
          </p:txBody>
        </p:sp>
        <p:cxnSp>
          <p:nvCxnSpPr>
            <p:cNvPr id="49" name="AutoShape 21"/>
            <p:cNvCxnSpPr>
              <a:cxnSpLocks noChangeShapeType="1"/>
              <a:stCxn id="40" idx="4"/>
              <a:endCxn id="46" idx="0"/>
            </p:cNvCxnSpPr>
            <p:nvPr/>
          </p:nvCxnSpPr>
          <p:spPr bwMode="auto">
            <a:xfrm>
              <a:off x="37719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0" name="AutoShape 22"/>
            <p:cNvCxnSpPr>
              <a:cxnSpLocks noChangeShapeType="1"/>
              <a:stCxn id="43" idx="4"/>
              <a:endCxn id="47" idx="0"/>
            </p:cNvCxnSpPr>
            <p:nvPr/>
          </p:nvCxnSpPr>
          <p:spPr bwMode="auto">
            <a:xfrm>
              <a:off x="46863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" name="TextBox 1"/>
          <p:cNvSpPr txBox="1"/>
          <p:nvPr/>
        </p:nvSpPr>
        <p:spPr>
          <a:xfrm>
            <a:off x="6934200" y="4800600"/>
            <a:ext cx="3429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Useful notation: </a:t>
            </a:r>
          </a:p>
          <a:p>
            <a:r>
              <a:rPr lang="en-US" sz="2400" i="1" kern="0" dirty="0" err="1">
                <a:solidFill>
                  <a:srgbClr val="CC00CC"/>
                </a:solidFill>
                <a:latin typeface="Calibri"/>
                <a:ea typeface="+mn-ea"/>
                <a:cs typeface="Calibri"/>
              </a:rPr>
              <a:t>X</a:t>
            </a:r>
            <a:r>
              <a:rPr lang="en-US" sz="3200" i="1" kern="0" baseline="-25000" dirty="0" err="1">
                <a:solidFill>
                  <a:srgbClr val="CC00CC"/>
                </a:solidFill>
                <a:latin typeface="Calibri"/>
                <a:ea typeface="+mn-ea"/>
                <a:cs typeface="Calibri"/>
              </a:rPr>
              <a:t>a</a:t>
            </a:r>
            <a:r>
              <a:rPr lang="en-US" sz="3200" kern="0" baseline="-25000" dirty="0" err="1">
                <a:solidFill>
                  <a:srgbClr val="CC00CC"/>
                </a:solidFill>
                <a:latin typeface="Calibri"/>
                <a:ea typeface="+mn-ea"/>
                <a:cs typeface="Calibri"/>
              </a:rPr>
              <a:t>:</a:t>
            </a:r>
            <a:r>
              <a:rPr lang="en-US" sz="3200" i="1" kern="0" baseline="-25000" dirty="0" err="1">
                <a:solidFill>
                  <a:srgbClr val="CC00CC"/>
                </a:solidFill>
                <a:latin typeface="Calibri"/>
                <a:ea typeface="+mn-ea"/>
                <a:cs typeface="Calibri"/>
              </a:rPr>
              <a:t>b</a:t>
            </a:r>
            <a:r>
              <a:rPr lang="en-US" sz="3200" kern="0" dirty="0">
                <a:solidFill>
                  <a:srgbClr val="CC00CC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2400" kern="0" dirty="0">
                <a:solidFill>
                  <a:srgbClr val="CC00CC"/>
                </a:solidFill>
                <a:latin typeface="Calibri"/>
                <a:ea typeface="+mn-ea"/>
                <a:cs typeface="Calibri"/>
              </a:rPr>
              <a:t>= </a:t>
            </a:r>
            <a:r>
              <a:rPr lang="en-US" dirty="0"/>
              <a:t> </a:t>
            </a:r>
            <a:r>
              <a:rPr lang="en-US" sz="2400" i="1" kern="0" dirty="0" err="1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200" i="1" kern="0" baseline="-25000" dirty="0" err="1">
                <a:solidFill>
                  <a:srgbClr val="CC00CC"/>
                </a:solidFill>
                <a:latin typeface="Calibri"/>
                <a:cs typeface="Calibri"/>
              </a:rPr>
              <a:t>a</a:t>
            </a:r>
            <a:r>
              <a:rPr lang="en-US" sz="2400" i="1" kern="0" dirty="0">
                <a:solidFill>
                  <a:srgbClr val="CC00CC"/>
                </a:solidFill>
                <a:latin typeface="Calibri"/>
                <a:cs typeface="Calibri"/>
              </a:rPr>
              <a:t> , X</a:t>
            </a:r>
            <a:r>
              <a:rPr lang="en-US" sz="3200" i="1" kern="0" baseline="-25000" dirty="0">
                <a:solidFill>
                  <a:srgbClr val="CC00CC"/>
                </a:solidFill>
                <a:latin typeface="Calibri"/>
                <a:cs typeface="Calibri"/>
              </a:rPr>
              <a:t>a</a:t>
            </a:r>
            <a:r>
              <a:rPr lang="en-US" sz="3200" kern="0" baseline="-25000" dirty="0">
                <a:solidFill>
                  <a:srgbClr val="CC00CC"/>
                </a:solidFill>
                <a:latin typeface="Calibri"/>
                <a:cs typeface="Calibri"/>
              </a:rPr>
              <a:t>+1</a:t>
            </a:r>
            <a:r>
              <a:rPr lang="en-US" sz="2400" kern="0" dirty="0">
                <a:solidFill>
                  <a:srgbClr val="CC00CC"/>
                </a:solidFill>
                <a:latin typeface="Calibri"/>
                <a:cs typeface="Calibri"/>
              </a:rPr>
              <a:t>, …, </a:t>
            </a:r>
            <a:r>
              <a:rPr lang="en-US" sz="2400" i="1" kern="0" dirty="0" err="1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200" i="1" kern="0" baseline="-25000" dirty="0" err="1">
                <a:solidFill>
                  <a:srgbClr val="CC00CC"/>
                </a:solidFill>
                <a:latin typeface="Calibri"/>
                <a:cs typeface="Calibri"/>
              </a:rPr>
              <a:t>b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8723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Real HMM Examples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397000"/>
            <a:ext cx="10337800" cy="500379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Speech recognition HMMs: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Observations are acoustic signals (continuous valued)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States are specific positions in specific words (so, tens of thousands)</a:t>
            </a:r>
          </a:p>
          <a:p>
            <a:pPr lvl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Machine translation HMMs: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Observations are words (tens of thousands)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States are translation options</a:t>
            </a:r>
          </a:p>
          <a:p>
            <a:pPr lvl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Robot tracking: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Observations are range readings (continuous)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States are positions on a map (continuous)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Molecular biology: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Observations are nucleotides ACGT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States are coding/non-coding/start/stop/splice-site etc.</a:t>
            </a:r>
          </a:p>
          <a:p>
            <a:pPr lvl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6863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785600" cy="4729164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Filtering</a:t>
            </a:r>
            <a:r>
              <a:rPr lang="en-US" dirty="0"/>
              <a:t>: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|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belief state</a:t>
            </a:r>
            <a:r>
              <a:rPr lang="en-US" dirty="0"/>
              <a:t>—input to the decision process of a rational agent 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Prediction</a:t>
            </a:r>
            <a:r>
              <a:rPr lang="en-US" dirty="0"/>
              <a:t>: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sz="3600" baseline="-25000" dirty="0">
                <a:solidFill>
                  <a:srgbClr val="CC00CC"/>
                </a:solidFill>
              </a:rPr>
              <a:t>+</a:t>
            </a:r>
            <a:r>
              <a:rPr lang="en-US" sz="3600" i="1" baseline="-25000" dirty="0">
                <a:solidFill>
                  <a:srgbClr val="CC00CC"/>
                </a:solidFill>
              </a:rPr>
              <a:t>k</a:t>
            </a:r>
            <a:r>
              <a:rPr lang="en-US" dirty="0">
                <a:solidFill>
                  <a:srgbClr val="CC00CC"/>
                </a:solidFill>
              </a:rPr>
              <a:t>|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</a:t>
            </a:r>
            <a:r>
              <a:rPr lang="en-US" dirty="0"/>
              <a:t> for </a:t>
            </a:r>
            <a:r>
              <a:rPr lang="en-US" i="1" dirty="0">
                <a:solidFill>
                  <a:srgbClr val="CC00CC"/>
                </a:solidFill>
              </a:rPr>
              <a:t>k</a:t>
            </a:r>
            <a:r>
              <a:rPr lang="en-US" dirty="0">
                <a:solidFill>
                  <a:srgbClr val="CC00CC"/>
                </a:solidFill>
              </a:rPr>
              <a:t> &gt; 0 </a:t>
            </a:r>
          </a:p>
          <a:p>
            <a:pPr lvl="1"/>
            <a:r>
              <a:rPr lang="en-US" dirty="0"/>
              <a:t>evaluation of possible action sequences; like filtering without the evidence 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Smoothing</a:t>
            </a:r>
            <a:r>
              <a:rPr lang="en-US" dirty="0"/>
              <a:t>: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sz="3600" i="1" baseline="-25000" dirty="0">
                <a:solidFill>
                  <a:srgbClr val="CC00CC"/>
                </a:solidFill>
              </a:rPr>
              <a:t>k</a:t>
            </a:r>
            <a:r>
              <a:rPr lang="en-US" dirty="0">
                <a:solidFill>
                  <a:srgbClr val="CC00CC"/>
                </a:solidFill>
              </a:rPr>
              <a:t>|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 </a:t>
            </a:r>
            <a:r>
              <a:rPr lang="en-US" dirty="0"/>
              <a:t>for </a:t>
            </a:r>
            <a:r>
              <a:rPr lang="en-US" dirty="0">
                <a:solidFill>
                  <a:srgbClr val="CC00CC"/>
                </a:solidFill>
              </a:rPr>
              <a:t>0 ≤ </a:t>
            </a:r>
            <a:r>
              <a:rPr lang="en-US" i="1" dirty="0">
                <a:solidFill>
                  <a:srgbClr val="CC00CC"/>
                </a:solidFill>
              </a:rPr>
              <a:t>k</a:t>
            </a:r>
            <a:r>
              <a:rPr lang="en-US" dirty="0">
                <a:solidFill>
                  <a:srgbClr val="CC00CC"/>
                </a:solidFill>
              </a:rPr>
              <a:t> &lt; </a:t>
            </a:r>
            <a:r>
              <a:rPr lang="en-US" i="1" dirty="0">
                <a:solidFill>
                  <a:srgbClr val="CC00CC"/>
                </a:solidFill>
              </a:rPr>
              <a:t>t</a:t>
            </a:r>
          </a:p>
          <a:p>
            <a:pPr lvl="1"/>
            <a:r>
              <a:rPr lang="en-US" dirty="0"/>
              <a:t>better estimate of past states, essential for learning 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Most likely explanation</a:t>
            </a:r>
            <a:r>
              <a:rPr lang="en-US" dirty="0"/>
              <a:t>: </a:t>
            </a:r>
            <a:r>
              <a:rPr lang="en-US" dirty="0" err="1">
                <a:solidFill>
                  <a:srgbClr val="CC00CC"/>
                </a:solidFill>
              </a:rPr>
              <a:t>arg</a:t>
            </a:r>
            <a:r>
              <a:rPr lang="en-US" dirty="0">
                <a:solidFill>
                  <a:srgbClr val="CC00CC"/>
                </a:solidFill>
              </a:rPr>
              <a:t> max</a:t>
            </a:r>
            <a:r>
              <a:rPr lang="en-US" sz="3600" i="1" baseline="-25000" dirty="0">
                <a:solidFill>
                  <a:srgbClr val="CC00CC"/>
                </a:solidFill>
              </a:rPr>
              <a:t>x</a:t>
            </a:r>
            <a:r>
              <a:rPr lang="en-US" sz="2800" baseline="-50000" dirty="0">
                <a:solidFill>
                  <a:srgbClr val="CC00CC"/>
                </a:solidFill>
              </a:rPr>
              <a:t>1:</a:t>
            </a:r>
            <a:r>
              <a:rPr lang="en-US" sz="2800" i="1" baseline="-50000" dirty="0">
                <a:solidFill>
                  <a:srgbClr val="CC00CC"/>
                </a:solidFill>
              </a:rPr>
              <a:t>t</a:t>
            </a:r>
            <a:r>
              <a:rPr lang="en-US" sz="2400" baseline="-50000" dirty="0">
                <a:solidFill>
                  <a:srgbClr val="CC00CC"/>
                </a:solidFill>
              </a:rPr>
              <a:t>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 </a:t>
            </a:r>
            <a:r>
              <a:rPr lang="en-US" dirty="0">
                <a:solidFill>
                  <a:srgbClr val="CC00CC"/>
                </a:solidFill>
              </a:rPr>
              <a:t>| 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 </a:t>
            </a:r>
          </a:p>
          <a:p>
            <a:pPr lvl="1"/>
            <a:r>
              <a:rPr lang="en-US" dirty="0"/>
              <a:t>speech recognition, decoding with a noisy channel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0002-19F1-4774-AF43-286B6C1B400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94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Filtering / Monitoring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523999"/>
            <a:ext cx="8458200" cy="4602165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Filtering, or monitoring, or state estimation, is the task of maintaining the distribution </a:t>
            </a:r>
            <a:r>
              <a:rPr lang="en-US" sz="2400" b="1" i="1" dirty="0">
                <a:solidFill>
                  <a:srgbClr val="CC00CC"/>
                </a:solidFill>
                <a:ea typeface="ＭＳ Ｐゴシック" pitchFamily="34" charset="-128"/>
              </a:rPr>
              <a:t>f</a:t>
            </a:r>
            <a:r>
              <a:rPr lang="en-US" baseline="-25000" dirty="0">
                <a:solidFill>
                  <a:srgbClr val="CC00CC"/>
                </a:solidFill>
                <a:ea typeface="ＭＳ Ｐゴシック" pitchFamily="34" charset="-128"/>
              </a:rPr>
              <a:t>1:</a:t>
            </a:r>
            <a:r>
              <a:rPr lang="en-US" i="1" baseline="-25000" dirty="0">
                <a:solidFill>
                  <a:srgbClr val="CC00CC"/>
                </a:solidFill>
                <a:ea typeface="ＭＳ Ｐゴシック" pitchFamily="34" charset="-128"/>
              </a:rPr>
              <a:t>t</a:t>
            </a:r>
            <a:r>
              <a:rPr lang="en-US" sz="2400" dirty="0">
                <a:solidFill>
                  <a:srgbClr val="CC00CC"/>
                </a:solidFill>
                <a:ea typeface="ＭＳ Ｐゴシック" pitchFamily="34" charset="-128"/>
              </a:rPr>
              <a:t> </a:t>
            </a:r>
            <a:r>
              <a:rPr lang="en-US" sz="2400" dirty="0">
                <a:ea typeface="ＭＳ Ｐゴシック" pitchFamily="34" charset="-128"/>
              </a:rPr>
              <a:t>= </a:t>
            </a:r>
            <a:r>
              <a:rPr lang="en-US" sz="2400" i="1" dirty="0">
                <a:solidFill>
                  <a:srgbClr val="CC00CC"/>
                </a:solidFill>
              </a:rPr>
              <a:t>P</a:t>
            </a:r>
            <a:r>
              <a:rPr lang="en-US" sz="2400" dirty="0">
                <a:solidFill>
                  <a:srgbClr val="CC00CC"/>
                </a:solidFill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X</a:t>
            </a:r>
            <a:r>
              <a:rPr lang="en-US" sz="2800" i="1" baseline="-25000" dirty="0">
                <a:solidFill>
                  <a:srgbClr val="CC00CC"/>
                </a:solidFill>
              </a:rPr>
              <a:t>t</a:t>
            </a:r>
            <a:r>
              <a:rPr lang="en-US" sz="2400" dirty="0">
                <a:solidFill>
                  <a:srgbClr val="CC00CC"/>
                </a:solidFill>
              </a:rPr>
              <a:t>|</a:t>
            </a:r>
            <a:r>
              <a:rPr lang="en-US" sz="2400" i="1" dirty="0">
                <a:solidFill>
                  <a:srgbClr val="CC00CC"/>
                </a:solidFill>
              </a:rPr>
              <a:t>e</a:t>
            </a:r>
            <a:r>
              <a:rPr lang="en-US" sz="2800" baseline="-25000" dirty="0">
                <a:solidFill>
                  <a:srgbClr val="CC00CC"/>
                </a:solidFill>
              </a:rPr>
              <a:t>1:</a:t>
            </a:r>
            <a:r>
              <a:rPr lang="en-US" sz="2800" i="1" baseline="-25000" dirty="0">
                <a:solidFill>
                  <a:srgbClr val="CC00CC"/>
                </a:solidFill>
              </a:rPr>
              <a:t>t</a:t>
            </a:r>
            <a:r>
              <a:rPr lang="en-US" sz="2400" dirty="0">
                <a:solidFill>
                  <a:srgbClr val="CC00CC"/>
                </a:solidFill>
              </a:rPr>
              <a:t>) </a:t>
            </a:r>
            <a:r>
              <a:rPr lang="en-US" sz="2400" dirty="0">
                <a:ea typeface="ＭＳ Ｐゴシック" pitchFamily="34" charset="-128"/>
              </a:rPr>
              <a:t>over time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We start with </a:t>
            </a:r>
            <a:r>
              <a:rPr lang="en-US" sz="2400" b="1" i="1" dirty="0">
                <a:solidFill>
                  <a:srgbClr val="CC00CC"/>
                </a:solidFill>
                <a:ea typeface="ＭＳ Ｐゴシック" pitchFamily="34" charset="-128"/>
              </a:rPr>
              <a:t>f</a:t>
            </a:r>
            <a:r>
              <a:rPr lang="en-US" sz="2400" baseline="-25000" dirty="0">
                <a:solidFill>
                  <a:srgbClr val="CC00CC"/>
                </a:solidFill>
                <a:ea typeface="ＭＳ Ｐゴシック" pitchFamily="34" charset="-128"/>
              </a:rPr>
              <a:t>0</a:t>
            </a:r>
            <a:r>
              <a:rPr lang="en-US" sz="2400" dirty="0">
                <a:solidFill>
                  <a:srgbClr val="CC00CC"/>
                </a:solidFill>
                <a:ea typeface="ＭＳ Ｐゴシック" pitchFamily="34" charset="-128"/>
              </a:rPr>
              <a:t> </a:t>
            </a:r>
            <a:r>
              <a:rPr lang="en-US" sz="2400" dirty="0">
                <a:ea typeface="ＭＳ Ｐゴシック" pitchFamily="34" charset="-128"/>
              </a:rPr>
              <a:t>in an initial setting, usually uniform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Filtering is a fundamental task in engineering and science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solidFill>
                  <a:schemeClr val="tx1"/>
                </a:solidFill>
                <a:ea typeface="ＭＳ Ｐゴシック" pitchFamily="34" charset="-128"/>
              </a:rPr>
              <a:t>The Kalman filter (continuous variables, linear dynamics, Gaussian noise) was invented in 1960 </a:t>
            </a:r>
            <a:r>
              <a:rPr lang="en-US" altLang="ja-JP" sz="2400" dirty="0">
                <a:solidFill>
                  <a:schemeClr val="tx1"/>
                </a:solidFill>
                <a:ea typeface="ＭＳ Ｐゴシック" pitchFamily="34" charset="-128"/>
              </a:rPr>
              <a:t>and used for trajectory estimation in the Apollo program; core ideas used by Gauss for planetary observations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endParaRPr lang="en-US" sz="24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457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334000"/>
            <a:ext cx="7772400" cy="1271588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t=0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Sensor model: four bits for wall/no-wall in each direction, never more than 1 mistake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Transition model: action may fail with small prob.</a:t>
            </a: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1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2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3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4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5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6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7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8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9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0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1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2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3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4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5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6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7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8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9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0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1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2" name="Rectangle 29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3" name="Rectangle 30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4" name="Rectangle 31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5" name="Rectangle 32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6" name="Oval 33"/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7" name="Line 34"/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8" name="Line 35"/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9" name="Line 36"/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40" name="Line 37"/>
          <p:cNvSpPr>
            <a:spLocks noChangeShapeType="1"/>
          </p:cNvSpPr>
          <p:nvPr/>
        </p:nvSpPr>
        <p:spPr bwMode="auto">
          <a:xfrm flipH="1">
            <a:off x="3295650" y="2409825"/>
            <a:ext cx="242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41" name="Text Box 38"/>
          <p:cNvSpPr txBox="1">
            <a:spLocks noChangeArrowheads="1"/>
          </p:cNvSpPr>
          <p:nvPr/>
        </p:nvSpPr>
        <p:spPr bwMode="auto">
          <a:xfrm>
            <a:off x="152400" y="1295400"/>
            <a:ext cx="1676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latin typeface="Calibri"/>
                <a:cs typeface="Calibri"/>
              </a:rPr>
              <a:t>Example from </a:t>
            </a:r>
            <a:r>
              <a:rPr lang="de-DE" sz="1600" i="1" dirty="0">
                <a:latin typeface="Calibri"/>
                <a:cs typeface="Calibri"/>
              </a:rPr>
              <a:t>Michael Pfeiffer</a:t>
            </a:r>
            <a:endParaRPr lang="en-US" sz="1600" i="1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61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5257800"/>
            <a:ext cx="8534400" cy="119538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t=1</a:t>
            </a:r>
          </a:p>
          <a:p>
            <a:pPr algn="ctr"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Lighter grey: was </a:t>
            </a:r>
            <a:r>
              <a:rPr lang="en-US" sz="2400" b="1" i="1" dirty="0">
                <a:latin typeface="Calibri"/>
                <a:ea typeface="ＭＳ Ｐゴシック" pitchFamily="34" charset="-128"/>
                <a:cs typeface="Calibri"/>
              </a:rPr>
              <a:t>possible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to get the reading, </a:t>
            </a:r>
          </a:p>
          <a:p>
            <a:pPr algn="ctr"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but </a:t>
            </a:r>
            <a:r>
              <a:rPr lang="en-US" sz="2400" b="1" i="1" dirty="0">
                <a:latin typeface="Calibri"/>
                <a:ea typeface="ＭＳ Ｐゴシック" pitchFamily="34" charset="-128"/>
                <a:cs typeface="Calibri"/>
              </a:rPr>
              <a:t>less likely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(required 1 mistake)</a:t>
            </a:r>
          </a:p>
        </p:txBody>
      </p:sp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8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9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0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1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2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3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4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5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6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7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8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9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0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1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2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3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4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5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6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7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8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9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0" name="Line 29"/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1" name="Oval 30"/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2" name="Line 31"/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3" name="Line 32"/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4" name="Line 33"/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5" name="Rectangle 34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6" name="Rectangle 35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9187" name="Rectangle 36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9188" name="Rectangle 37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1199142" name="AutoShape 38"/>
          <p:cNvSpPr>
            <a:spLocks noChangeArrowheads="1"/>
          </p:cNvSpPr>
          <p:nvPr/>
        </p:nvSpPr>
        <p:spPr bwMode="auto">
          <a:xfrm>
            <a:off x="3276600" y="2286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0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91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t=2</a:t>
            </a:r>
          </a:p>
        </p:txBody>
      </p:sp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4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5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6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7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8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9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0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1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2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3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4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5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6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7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8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9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0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1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2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3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4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5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6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7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8" name="Line 29"/>
          <p:cNvSpPr>
            <a:spLocks noChangeShapeType="1"/>
          </p:cNvSpPr>
          <p:nvPr/>
        </p:nvSpPr>
        <p:spPr bwMode="auto">
          <a:xfrm>
            <a:off x="3829050" y="2424113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9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0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1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2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3" name="Oval 34"/>
          <p:cNvSpPr>
            <a:spLocks noChangeArrowheads="1"/>
          </p:cNvSpPr>
          <p:nvPr/>
        </p:nvSpPr>
        <p:spPr bwMode="auto">
          <a:xfrm>
            <a:off x="34528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4" name="Line 35"/>
          <p:cNvSpPr>
            <a:spLocks noChangeShapeType="1"/>
          </p:cNvSpPr>
          <p:nvPr/>
        </p:nvSpPr>
        <p:spPr bwMode="auto">
          <a:xfrm flipV="1">
            <a:off x="36480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5" name="Line 36"/>
          <p:cNvSpPr>
            <a:spLocks noChangeShapeType="1"/>
          </p:cNvSpPr>
          <p:nvPr/>
        </p:nvSpPr>
        <p:spPr bwMode="auto">
          <a:xfrm>
            <a:off x="36433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6" name="Line 37"/>
          <p:cNvSpPr>
            <a:spLocks noChangeShapeType="1"/>
          </p:cNvSpPr>
          <p:nvPr/>
        </p:nvSpPr>
        <p:spPr bwMode="auto">
          <a:xfrm flipH="1">
            <a:off x="32004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1190" name="AutoShape 38"/>
          <p:cNvSpPr>
            <a:spLocks noChangeArrowheads="1"/>
          </p:cNvSpPr>
          <p:nvPr/>
        </p:nvSpPr>
        <p:spPr bwMode="auto">
          <a:xfrm>
            <a:off x="3833813" y="230505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3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119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t=3</a:t>
            </a: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5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6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7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8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9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0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1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2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4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5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6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7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8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9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0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1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2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3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4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5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6" name="Line 29"/>
          <p:cNvSpPr>
            <a:spLocks noChangeShapeType="1"/>
          </p:cNvSpPr>
          <p:nvPr/>
        </p:nvSpPr>
        <p:spPr bwMode="auto">
          <a:xfrm>
            <a:off x="4376738" y="2428875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7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8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79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80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81" name="Oval 34"/>
          <p:cNvSpPr>
            <a:spLocks noChangeArrowheads="1"/>
          </p:cNvSpPr>
          <p:nvPr/>
        </p:nvSpPr>
        <p:spPr bwMode="auto">
          <a:xfrm>
            <a:off x="39862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2" name="Line 35"/>
          <p:cNvSpPr>
            <a:spLocks noChangeShapeType="1"/>
          </p:cNvSpPr>
          <p:nvPr/>
        </p:nvSpPr>
        <p:spPr bwMode="auto">
          <a:xfrm flipV="1">
            <a:off x="41814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3" name="Line 36"/>
          <p:cNvSpPr>
            <a:spLocks noChangeShapeType="1"/>
          </p:cNvSpPr>
          <p:nvPr/>
        </p:nvSpPr>
        <p:spPr bwMode="auto">
          <a:xfrm>
            <a:off x="41767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4" name="Line 37"/>
          <p:cNvSpPr>
            <a:spLocks noChangeShapeType="1"/>
          </p:cNvSpPr>
          <p:nvPr/>
        </p:nvSpPr>
        <p:spPr bwMode="auto">
          <a:xfrm flipH="1">
            <a:off x="37338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3238" name="AutoShape 38"/>
          <p:cNvSpPr>
            <a:spLocks noChangeArrowheads="1"/>
          </p:cNvSpPr>
          <p:nvPr/>
        </p:nvSpPr>
        <p:spPr bwMode="auto">
          <a:xfrm>
            <a:off x="4362450" y="2309813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5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32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t=4</a:t>
            </a: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2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3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4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5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6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7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8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9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0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1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2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3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4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5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6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7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8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9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0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1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2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3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4" name="Line 29"/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5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6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7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8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9" name="Oval 34"/>
          <p:cNvSpPr>
            <a:spLocks noChangeArrowheads="1"/>
          </p:cNvSpPr>
          <p:nvPr/>
        </p:nvSpPr>
        <p:spPr bwMode="auto">
          <a:xfrm>
            <a:off x="44958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0" name="Line 35"/>
          <p:cNvSpPr>
            <a:spLocks noChangeShapeType="1"/>
          </p:cNvSpPr>
          <p:nvPr/>
        </p:nvSpPr>
        <p:spPr bwMode="auto">
          <a:xfrm flipV="1">
            <a:off x="46910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1" name="Line 36"/>
          <p:cNvSpPr>
            <a:spLocks noChangeShapeType="1"/>
          </p:cNvSpPr>
          <p:nvPr/>
        </p:nvSpPr>
        <p:spPr bwMode="auto">
          <a:xfrm>
            <a:off x="46863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2" name="Line 37"/>
          <p:cNvSpPr>
            <a:spLocks noChangeShapeType="1"/>
          </p:cNvSpPr>
          <p:nvPr/>
        </p:nvSpPr>
        <p:spPr bwMode="auto">
          <a:xfrm flipH="1">
            <a:off x="42433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5286" name="AutoShape 38"/>
          <p:cNvSpPr>
            <a:spLocks noChangeArrowheads="1"/>
          </p:cNvSpPr>
          <p:nvPr/>
        </p:nvSpPr>
        <p:spPr bwMode="auto">
          <a:xfrm>
            <a:off x="4872038" y="2281238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1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528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t=5</a:t>
            </a:r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0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1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2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3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4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5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6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7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8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9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0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1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2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3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4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5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6" name="Rectangle 23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7" name="Rectangle 24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8" name="Rectangle 25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9" name="Rectangle 26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0" name="Rectangle 27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1" name="Line 28"/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2" name="Rectangle 29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3" name="Rectangle 30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4" name="Rectangle 31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5" name="Rectangle 32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6" name="Oval 33"/>
          <p:cNvSpPr>
            <a:spLocks noChangeArrowheads="1"/>
          </p:cNvSpPr>
          <p:nvPr/>
        </p:nvSpPr>
        <p:spPr bwMode="auto">
          <a:xfrm>
            <a:off x="50292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7" name="Line 34"/>
          <p:cNvSpPr>
            <a:spLocks noChangeShapeType="1"/>
          </p:cNvSpPr>
          <p:nvPr/>
        </p:nvSpPr>
        <p:spPr bwMode="auto">
          <a:xfrm flipV="1">
            <a:off x="52244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8" name="Line 35"/>
          <p:cNvSpPr>
            <a:spLocks noChangeShapeType="1"/>
          </p:cNvSpPr>
          <p:nvPr/>
        </p:nvSpPr>
        <p:spPr bwMode="auto">
          <a:xfrm>
            <a:off x="5219700" y="2586038"/>
            <a:ext cx="0" cy="257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9" name="Line 36"/>
          <p:cNvSpPr>
            <a:spLocks noChangeShapeType="1"/>
          </p:cNvSpPr>
          <p:nvPr/>
        </p:nvSpPr>
        <p:spPr bwMode="auto">
          <a:xfrm>
            <a:off x="5414963" y="2400300"/>
            <a:ext cx="242887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80" name="Line 37"/>
          <p:cNvSpPr>
            <a:spLocks noChangeShapeType="1"/>
          </p:cNvSpPr>
          <p:nvPr/>
        </p:nvSpPr>
        <p:spPr bwMode="auto">
          <a:xfrm flipH="1">
            <a:off x="47767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81" name="Rectangle 38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61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Markov Models (aka Markov chain/process)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47800"/>
            <a:ext cx="11277600" cy="50292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Value of X at a given time is called the </a:t>
            </a:r>
            <a:r>
              <a:rPr lang="en-US" sz="2400" b="1" i="1" dirty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state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pitchFamily="34" charset="-128"/>
                <a:cs typeface="Calibri"/>
              </a:rPr>
              <a:t> (usually discrete, finite)</a:t>
            </a:r>
            <a:endParaRPr lang="en-US" sz="2400" b="1" i="1" dirty="0">
              <a:solidFill>
                <a:srgbClr val="FF000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marL="457176" lvl="1" indent="0">
              <a:lnSpc>
                <a:spcPct val="90000"/>
              </a:lnSpc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The </a:t>
            </a:r>
            <a:r>
              <a:rPr lang="en-US" sz="2400" b="1" i="1" dirty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transition model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sz="2400" i="1" dirty="0" err="1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200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 |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2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-1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)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specifies how the state evolves over time </a:t>
            </a:r>
          </a:p>
          <a:p>
            <a:pPr lvl="1">
              <a:lnSpc>
                <a:spcPct val="90000"/>
              </a:lnSpc>
            </a:pPr>
            <a:r>
              <a:rPr lang="en-US" sz="2400" b="1" i="1" dirty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Stationarity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assumption: transition probabilities are the same at all times</a:t>
            </a:r>
          </a:p>
          <a:p>
            <a:pPr lvl="1">
              <a:lnSpc>
                <a:spcPct val="90000"/>
              </a:lnSpc>
            </a:pPr>
            <a:r>
              <a:rPr lang="en-US" sz="2400" b="1" i="1" dirty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Markov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assumption: “future is independent of the past given the present”</a:t>
            </a:r>
          </a:p>
          <a:p>
            <a:pPr lvl="2">
              <a:lnSpc>
                <a:spcPct val="90000"/>
              </a:lnSpc>
            </a:pPr>
            <a:r>
              <a:rPr lang="en-US" sz="2000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28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800" baseline="-25000" dirty="0">
                <a:solidFill>
                  <a:srgbClr val="CC00CC"/>
                </a:solidFill>
                <a:latin typeface="Calibri"/>
                <a:cs typeface="Calibri"/>
              </a:rPr>
              <a:t>+1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 is independent of </a:t>
            </a:r>
            <a:r>
              <a:rPr lang="en-US" sz="2000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2800" baseline="-25000" dirty="0">
                <a:solidFill>
                  <a:srgbClr val="CC00CC"/>
                </a:solidFill>
                <a:latin typeface="Calibri"/>
                <a:cs typeface="Calibri"/>
              </a:rPr>
              <a:t>0</a:t>
            </a:r>
            <a:r>
              <a:rPr lang="en-US" sz="2800" dirty="0">
                <a:solidFill>
                  <a:srgbClr val="CC00CC"/>
                </a:solidFill>
                <a:latin typeface="Calibri"/>
                <a:cs typeface="Calibri"/>
              </a:rPr>
              <a:t>,…,</a:t>
            </a:r>
            <a:r>
              <a:rPr lang="en-US" sz="2000" i="1" dirty="0">
                <a:solidFill>
                  <a:srgbClr val="CC00CC"/>
                </a:solidFill>
                <a:latin typeface="Calibri"/>
                <a:cs typeface="Calibri"/>
              </a:rPr>
              <a:t> X</a:t>
            </a:r>
            <a:r>
              <a:rPr lang="en-US" sz="28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800" baseline="-25000" dirty="0">
                <a:solidFill>
                  <a:srgbClr val="CC00CC"/>
                </a:solidFill>
                <a:latin typeface="Calibri"/>
                <a:cs typeface="Calibri"/>
              </a:rPr>
              <a:t>-1</a:t>
            </a:r>
            <a:r>
              <a:rPr lang="en-US" sz="2000" i="1" kern="1200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given </a:t>
            </a:r>
            <a:r>
              <a:rPr lang="en-US" sz="2000" i="1" dirty="0" err="1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2800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endParaRPr lang="en-US" sz="2800" dirty="0">
              <a:solidFill>
                <a:srgbClr val="CC00CC"/>
              </a:solidFill>
              <a:latin typeface="Calibri"/>
              <a:cs typeface="Calibri"/>
            </a:endParaRPr>
          </a:p>
          <a:p>
            <a:pPr lvl="2">
              <a:lnSpc>
                <a:spcPct val="90000"/>
              </a:lnSpc>
            </a:pPr>
            <a:r>
              <a:rPr lang="en-US" sz="2000" kern="1200" dirty="0">
                <a:latin typeface="Calibri"/>
                <a:ea typeface="ＭＳ Ｐゴシック" pitchFamily="34" charset="-128"/>
                <a:cs typeface="Calibri"/>
              </a:rPr>
              <a:t>This is a</a:t>
            </a:r>
            <a:r>
              <a:rPr lang="en-US" sz="2000" b="1" i="1" kern="1200" dirty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 first-order </a:t>
            </a:r>
            <a:r>
              <a:rPr lang="en-US" sz="2000" kern="1200" dirty="0">
                <a:latin typeface="Calibri"/>
                <a:ea typeface="ＭＳ Ｐゴシック" pitchFamily="34" charset="-128"/>
                <a:cs typeface="Calibri"/>
              </a:rPr>
              <a:t>Markov model (a </a:t>
            </a:r>
            <a:r>
              <a:rPr lang="en-US" sz="2000" i="1" kern="1200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lang="en-US" sz="2000" kern="1200" dirty="0">
                <a:latin typeface="Calibri"/>
                <a:ea typeface="ＭＳ Ｐゴシック" pitchFamily="34" charset="-128"/>
                <a:cs typeface="Calibri"/>
              </a:rPr>
              <a:t>th-order model allows dependencies on</a:t>
            </a:r>
            <a:r>
              <a:rPr lang="en-US" sz="2000" i="1" kern="1200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 k </a:t>
            </a:r>
            <a:r>
              <a:rPr lang="en-US" sz="2000" kern="1200" dirty="0">
                <a:latin typeface="Calibri"/>
                <a:ea typeface="ＭＳ Ｐゴシック" pitchFamily="34" charset="-128"/>
                <a:cs typeface="Calibri"/>
              </a:rPr>
              <a:t>earlier steps)</a:t>
            </a:r>
          </a:p>
          <a:p>
            <a:pPr lvl="1">
              <a:lnSpc>
                <a:spcPct val="90000"/>
              </a:lnSpc>
            </a:pPr>
            <a:r>
              <a:rPr lang="en-US" sz="2400" kern="1200" dirty="0">
                <a:latin typeface="Calibri"/>
                <a:ea typeface="ＭＳ Ｐゴシック" pitchFamily="34" charset="-128"/>
                <a:cs typeface="Calibri"/>
              </a:rPr>
              <a:t>Joint distribution 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sz="24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0</a:t>
            </a:r>
            <a:r>
              <a:rPr lang="en-US" sz="3200" dirty="0">
                <a:solidFill>
                  <a:srgbClr val="CC00CC"/>
                </a:solidFill>
                <a:latin typeface="Calibri"/>
                <a:cs typeface="Calibri"/>
              </a:rPr>
              <a:t>,…,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 X</a:t>
            </a:r>
            <a:r>
              <a:rPr lang="en-US" sz="32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) = </a:t>
            </a:r>
            <a:r>
              <a:rPr lang="en-US" sz="24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0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) </a:t>
            </a:r>
            <a:r>
              <a:rPr lang="en-US" sz="3200" dirty="0">
                <a:solidFill>
                  <a:srgbClr val="990099"/>
                </a:solidFill>
                <a:sym typeface="Symbol"/>
              </a:rPr>
              <a:t></a:t>
            </a:r>
            <a:r>
              <a:rPr lang="en-US" sz="3200" i="1" baseline="-25000" dirty="0">
                <a:solidFill>
                  <a:srgbClr val="CC00CC"/>
                </a:solidFill>
                <a:sym typeface="Symbol"/>
              </a:rPr>
              <a:t>t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sz="2400" i="1" dirty="0" err="1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200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 |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2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-1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05200" y="2133600"/>
            <a:ext cx="4657642" cy="533400"/>
            <a:chOff x="3895276" y="2590800"/>
            <a:chExt cx="4657642" cy="533400"/>
          </a:xfrm>
        </p:grpSpPr>
        <p:sp>
          <p:nvSpPr>
            <p:cNvPr id="22531" name="Oval 4"/>
            <p:cNvSpPr>
              <a:spLocks noChangeArrowheads="1"/>
            </p:cNvSpPr>
            <p:nvPr/>
          </p:nvSpPr>
          <p:spPr bwMode="auto">
            <a:xfrm>
              <a:off x="8010076" y="2590800"/>
              <a:ext cx="542842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aseline="-25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532" name="Oval 5"/>
            <p:cNvSpPr>
              <a:spLocks noChangeArrowheads="1"/>
            </p:cNvSpPr>
            <p:nvPr/>
          </p:nvSpPr>
          <p:spPr bwMode="auto">
            <a:xfrm>
              <a:off x="4809676" y="2590800"/>
              <a:ext cx="542842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2400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cxnSp>
          <p:nvCxnSpPr>
            <p:cNvPr id="22533" name="AutoShape 6"/>
            <p:cNvCxnSpPr>
              <a:cxnSpLocks noChangeShapeType="1"/>
              <a:stCxn id="22534" idx="6"/>
              <a:endCxn id="22532" idx="2"/>
            </p:cNvCxnSpPr>
            <p:nvPr/>
          </p:nvCxnSpPr>
          <p:spPr bwMode="auto">
            <a:xfrm>
              <a:off x="4438118" y="2857500"/>
              <a:ext cx="371558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2534" name="Oval 7"/>
            <p:cNvSpPr>
              <a:spLocks noChangeArrowheads="1"/>
            </p:cNvSpPr>
            <p:nvPr/>
          </p:nvSpPr>
          <p:spPr bwMode="auto">
            <a:xfrm>
              <a:off x="3895276" y="2590800"/>
              <a:ext cx="542842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2400" baseline="-25000" dirty="0"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22535" name="Oval 8"/>
            <p:cNvSpPr>
              <a:spLocks noChangeArrowheads="1"/>
            </p:cNvSpPr>
            <p:nvPr/>
          </p:nvSpPr>
          <p:spPr bwMode="auto">
            <a:xfrm>
              <a:off x="5724076" y="2590800"/>
              <a:ext cx="542842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2400" baseline="-25000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cxnSp>
          <p:nvCxnSpPr>
            <p:cNvPr id="22536" name="AutoShape 9"/>
            <p:cNvCxnSpPr>
              <a:cxnSpLocks noChangeShapeType="1"/>
              <a:stCxn id="22535" idx="6"/>
              <a:endCxn id="22538" idx="2"/>
            </p:cNvCxnSpPr>
            <p:nvPr/>
          </p:nvCxnSpPr>
          <p:spPr bwMode="auto">
            <a:xfrm>
              <a:off x="6266918" y="2857500"/>
              <a:ext cx="371558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537" name="AutoShape 10"/>
            <p:cNvCxnSpPr>
              <a:cxnSpLocks noChangeShapeType="1"/>
              <a:stCxn id="22532" idx="6"/>
              <a:endCxn id="22535" idx="2"/>
            </p:cNvCxnSpPr>
            <p:nvPr/>
          </p:nvCxnSpPr>
          <p:spPr bwMode="auto">
            <a:xfrm>
              <a:off x="5352518" y="2857500"/>
              <a:ext cx="371558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2538" name="Oval 11"/>
            <p:cNvSpPr>
              <a:spLocks noChangeArrowheads="1"/>
            </p:cNvSpPr>
            <p:nvPr/>
          </p:nvSpPr>
          <p:spPr bwMode="auto">
            <a:xfrm>
              <a:off x="6638476" y="2590800"/>
              <a:ext cx="542842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2400" baseline="-25000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cxnSp>
          <p:nvCxnSpPr>
            <p:cNvPr id="22539" name="AutoShape 12"/>
            <p:cNvCxnSpPr>
              <a:cxnSpLocks noChangeShapeType="1"/>
              <a:stCxn id="22538" idx="6"/>
              <a:endCxn id="22531" idx="2"/>
            </p:cNvCxnSpPr>
            <p:nvPr/>
          </p:nvCxnSpPr>
          <p:spPr bwMode="auto">
            <a:xfrm>
              <a:off x="7181318" y="2857500"/>
              <a:ext cx="828758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" name="TextBox 2"/>
          <p:cNvSpPr txBox="1"/>
          <p:nvPr/>
        </p:nvSpPr>
        <p:spPr>
          <a:xfrm>
            <a:off x="3352800" y="2971800"/>
            <a:ext cx="864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0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57800" y="2971800"/>
            <a:ext cx="1572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sz="2400" i="1" dirty="0" err="1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200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 |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2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-1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Aim: devise a </a:t>
            </a:r>
            <a:r>
              <a:rPr lang="en-US" b="1" i="1" dirty="0">
                <a:solidFill>
                  <a:srgbClr val="FF0000"/>
                </a:solidFill>
              </a:rPr>
              <a:t>recursive filtering </a:t>
            </a:r>
            <a:r>
              <a:rPr lang="en-US" dirty="0"/>
              <a:t>algorithm of the form</a:t>
            </a:r>
          </a:p>
          <a:p>
            <a:pPr lvl="1"/>
            <a:r>
              <a:rPr lang="en-US" i="1" dirty="0">
                <a:solidFill>
                  <a:srgbClr val="0000FF"/>
                </a:solidFill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(</a:t>
            </a:r>
            <a:r>
              <a:rPr lang="en-US" i="1" dirty="0">
                <a:solidFill>
                  <a:srgbClr val="0000FF"/>
                </a:solidFill>
              </a:rPr>
              <a:t>X</a:t>
            </a:r>
            <a:r>
              <a:rPr lang="en-US" sz="3200" i="1" baseline="-25000" dirty="0">
                <a:solidFill>
                  <a:srgbClr val="0000FF"/>
                </a:solidFill>
              </a:rPr>
              <a:t>t</a:t>
            </a:r>
            <a:r>
              <a:rPr lang="en-US" sz="3200" baseline="-25000" dirty="0">
                <a:solidFill>
                  <a:srgbClr val="0000FF"/>
                </a:solidFill>
              </a:rPr>
              <a:t>+1</a:t>
            </a:r>
            <a:r>
              <a:rPr lang="en-US" dirty="0">
                <a:solidFill>
                  <a:srgbClr val="0000FF"/>
                </a:solidFill>
              </a:rPr>
              <a:t>|</a:t>
            </a:r>
            <a:r>
              <a:rPr lang="en-US" i="1" dirty="0">
                <a:solidFill>
                  <a:srgbClr val="0000FF"/>
                </a:solidFill>
              </a:rPr>
              <a:t>e</a:t>
            </a:r>
            <a:r>
              <a:rPr lang="en-US" sz="3200" baseline="-25000" dirty="0">
                <a:solidFill>
                  <a:srgbClr val="0000FF"/>
                </a:solidFill>
              </a:rPr>
              <a:t>1:</a:t>
            </a:r>
            <a:r>
              <a:rPr lang="en-US" sz="3200" i="1" baseline="-25000" dirty="0">
                <a:solidFill>
                  <a:srgbClr val="0000FF"/>
                </a:solidFill>
              </a:rPr>
              <a:t>t</a:t>
            </a:r>
            <a:r>
              <a:rPr lang="en-US" sz="3200" baseline="-25000" dirty="0">
                <a:solidFill>
                  <a:srgbClr val="0000FF"/>
                </a:solidFill>
              </a:rPr>
              <a:t>+1</a:t>
            </a:r>
            <a:r>
              <a:rPr lang="en-US" dirty="0">
                <a:solidFill>
                  <a:srgbClr val="0000FF"/>
                </a:solidFill>
              </a:rPr>
              <a:t>) </a:t>
            </a:r>
            <a:r>
              <a:rPr lang="en-US" dirty="0">
                <a:solidFill>
                  <a:srgbClr val="CC00CC"/>
                </a:solidFill>
              </a:rPr>
              <a:t>= </a:t>
            </a:r>
            <a:r>
              <a:rPr lang="en-US" i="1" dirty="0">
                <a:solidFill>
                  <a:srgbClr val="CC00CC"/>
                </a:solidFill>
              </a:rPr>
              <a:t>g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baseline="-25000" dirty="0">
                <a:solidFill>
                  <a:srgbClr val="CC00CC"/>
                </a:solidFill>
              </a:rPr>
              <a:t>+1</a:t>
            </a:r>
            <a:r>
              <a:rPr lang="en-US" dirty="0">
                <a:solidFill>
                  <a:srgbClr val="CC00CC"/>
                </a:solidFill>
              </a:rPr>
              <a:t>, </a:t>
            </a:r>
            <a:r>
              <a:rPr lang="en-US" i="1" dirty="0">
                <a:solidFill>
                  <a:srgbClr val="0000FF"/>
                </a:solidFill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(</a:t>
            </a:r>
            <a:r>
              <a:rPr lang="en-US" i="1" dirty="0">
                <a:solidFill>
                  <a:srgbClr val="0000FF"/>
                </a:solidFill>
              </a:rPr>
              <a:t>X</a:t>
            </a:r>
            <a:r>
              <a:rPr lang="en-US" i="1" baseline="-25000" dirty="0">
                <a:solidFill>
                  <a:srgbClr val="0000FF"/>
                </a:solidFill>
              </a:rPr>
              <a:t>t</a:t>
            </a:r>
            <a:r>
              <a:rPr lang="en-US" dirty="0">
                <a:solidFill>
                  <a:srgbClr val="0000FF"/>
                </a:solidFill>
              </a:rPr>
              <a:t>|</a:t>
            </a:r>
            <a:r>
              <a:rPr lang="en-US" i="1" dirty="0">
                <a:solidFill>
                  <a:srgbClr val="0000FF"/>
                </a:solidFill>
              </a:rPr>
              <a:t>e</a:t>
            </a:r>
            <a:r>
              <a:rPr lang="en-US" baseline="-25000" dirty="0">
                <a:solidFill>
                  <a:srgbClr val="0000FF"/>
                </a:solidFill>
              </a:rPr>
              <a:t>1:</a:t>
            </a:r>
            <a:r>
              <a:rPr lang="en-US" i="1" baseline="-25000" dirty="0">
                <a:solidFill>
                  <a:srgbClr val="0000FF"/>
                </a:solidFill>
              </a:rPr>
              <a:t>t</a:t>
            </a:r>
            <a:r>
              <a:rPr lang="en-US" dirty="0">
                <a:solidFill>
                  <a:srgbClr val="0000FF"/>
                </a:solidFill>
              </a:rPr>
              <a:t>) </a:t>
            </a:r>
            <a:r>
              <a:rPr lang="en-US" dirty="0">
                <a:solidFill>
                  <a:srgbClr val="CC00CC"/>
                </a:solidFill>
              </a:rPr>
              <a:t>)</a:t>
            </a:r>
          </a:p>
          <a:p>
            <a:endParaRPr lang="en-US" dirty="0">
              <a:solidFill>
                <a:srgbClr val="CC00CC"/>
              </a:solidFill>
            </a:endParaRPr>
          </a:p>
          <a:p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baseline="-25000" dirty="0">
                <a:solidFill>
                  <a:srgbClr val="CC00CC"/>
                </a:solidFill>
              </a:rPr>
              <a:t>+1</a:t>
            </a:r>
            <a:r>
              <a:rPr lang="en-US" dirty="0">
                <a:solidFill>
                  <a:srgbClr val="CC00CC"/>
                </a:solidFill>
              </a:rPr>
              <a:t>|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baseline="-25000" dirty="0">
                <a:solidFill>
                  <a:srgbClr val="CC00CC"/>
                </a:solidFill>
              </a:rPr>
              <a:t>1: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baseline="-25000" dirty="0">
                <a:solidFill>
                  <a:srgbClr val="CC00CC"/>
                </a:solidFill>
              </a:rPr>
              <a:t>+1</a:t>
            </a:r>
            <a:r>
              <a:rPr lang="en-US" dirty="0">
                <a:solidFill>
                  <a:srgbClr val="CC00CC"/>
                </a:solidFill>
              </a:rPr>
              <a:t>) =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76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Aim: devise a </a:t>
            </a:r>
            <a:r>
              <a:rPr lang="en-US" b="1" i="1" dirty="0">
                <a:solidFill>
                  <a:srgbClr val="FF0000"/>
                </a:solidFill>
              </a:rPr>
              <a:t>recursive filtering </a:t>
            </a:r>
            <a:r>
              <a:rPr lang="en-US" dirty="0"/>
              <a:t>algorithm of the form</a:t>
            </a:r>
          </a:p>
          <a:p>
            <a:pPr lvl="1"/>
            <a:r>
              <a:rPr lang="en-US" i="1" dirty="0">
                <a:solidFill>
                  <a:srgbClr val="0000FF"/>
                </a:solidFill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(</a:t>
            </a:r>
            <a:r>
              <a:rPr lang="en-US" i="1" dirty="0">
                <a:solidFill>
                  <a:srgbClr val="0000FF"/>
                </a:solidFill>
              </a:rPr>
              <a:t>X</a:t>
            </a:r>
            <a:r>
              <a:rPr lang="en-US" sz="3200" i="1" baseline="-25000" dirty="0">
                <a:solidFill>
                  <a:srgbClr val="0000FF"/>
                </a:solidFill>
              </a:rPr>
              <a:t>t</a:t>
            </a:r>
            <a:r>
              <a:rPr lang="en-US" sz="3200" baseline="-25000" dirty="0">
                <a:solidFill>
                  <a:srgbClr val="0000FF"/>
                </a:solidFill>
              </a:rPr>
              <a:t>+1</a:t>
            </a:r>
            <a:r>
              <a:rPr lang="en-US" dirty="0">
                <a:solidFill>
                  <a:srgbClr val="0000FF"/>
                </a:solidFill>
              </a:rPr>
              <a:t>|</a:t>
            </a:r>
            <a:r>
              <a:rPr lang="en-US" i="1" dirty="0">
                <a:solidFill>
                  <a:srgbClr val="0000FF"/>
                </a:solidFill>
              </a:rPr>
              <a:t>e</a:t>
            </a:r>
            <a:r>
              <a:rPr lang="en-US" sz="3200" baseline="-25000" dirty="0">
                <a:solidFill>
                  <a:srgbClr val="0000FF"/>
                </a:solidFill>
              </a:rPr>
              <a:t>1:</a:t>
            </a:r>
            <a:r>
              <a:rPr lang="en-US" sz="3200" i="1" baseline="-25000" dirty="0">
                <a:solidFill>
                  <a:srgbClr val="0000FF"/>
                </a:solidFill>
              </a:rPr>
              <a:t>t</a:t>
            </a:r>
            <a:r>
              <a:rPr lang="en-US" sz="3200" baseline="-25000" dirty="0">
                <a:solidFill>
                  <a:srgbClr val="0000FF"/>
                </a:solidFill>
              </a:rPr>
              <a:t>+1</a:t>
            </a:r>
            <a:r>
              <a:rPr lang="en-US" dirty="0">
                <a:solidFill>
                  <a:srgbClr val="0000FF"/>
                </a:solidFill>
              </a:rPr>
              <a:t>) </a:t>
            </a:r>
            <a:r>
              <a:rPr lang="en-US" dirty="0">
                <a:solidFill>
                  <a:srgbClr val="CC00CC"/>
                </a:solidFill>
              </a:rPr>
              <a:t>= </a:t>
            </a:r>
            <a:r>
              <a:rPr lang="en-US" i="1" dirty="0">
                <a:solidFill>
                  <a:srgbClr val="CC00CC"/>
                </a:solidFill>
              </a:rPr>
              <a:t>g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baseline="-25000" dirty="0">
                <a:solidFill>
                  <a:srgbClr val="CC00CC"/>
                </a:solidFill>
              </a:rPr>
              <a:t>+1</a:t>
            </a:r>
            <a:r>
              <a:rPr lang="en-US" dirty="0">
                <a:solidFill>
                  <a:srgbClr val="CC00CC"/>
                </a:solidFill>
              </a:rPr>
              <a:t>, </a:t>
            </a:r>
            <a:r>
              <a:rPr lang="en-US" i="1" dirty="0">
                <a:solidFill>
                  <a:srgbClr val="0000FF"/>
                </a:solidFill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(</a:t>
            </a:r>
            <a:r>
              <a:rPr lang="en-US" i="1" dirty="0">
                <a:solidFill>
                  <a:srgbClr val="0000FF"/>
                </a:solidFill>
              </a:rPr>
              <a:t>X</a:t>
            </a:r>
            <a:r>
              <a:rPr lang="en-US" i="1" baseline="-25000" dirty="0">
                <a:solidFill>
                  <a:srgbClr val="0000FF"/>
                </a:solidFill>
              </a:rPr>
              <a:t>t</a:t>
            </a:r>
            <a:r>
              <a:rPr lang="en-US" dirty="0">
                <a:solidFill>
                  <a:srgbClr val="0000FF"/>
                </a:solidFill>
              </a:rPr>
              <a:t>|</a:t>
            </a:r>
            <a:r>
              <a:rPr lang="en-US" i="1" dirty="0">
                <a:solidFill>
                  <a:srgbClr val="0000FF"/>
                </a:solidFill>
              </a:rPr>
              <a:t>e</a:t>
            </a:r>
            <a:r>
              <a:rPr lang="en-US" baseline="-25000" dirty="0">
                <a:solidFill>
                  <a:srgbClr val="0000FF"/>
                </a:solidFill>
              </a:rPr>
              <a:t>1:</a:t>
            </a:r>
            <a:r>
              <a:rPr lang="en-US" i="1" baseline="-25000" dirty="0">
                <a:solidFill>
                  <a:srgbClr val="0000FF"/>
                </a:solidFill>
              </a:rPr>
              <a:t>t</a:t>
            </a:r>
            <a:r>
              <a:rPr lang="en-US" dirty="0">
                <a:solidFill>
                  <a:srgbClr val="0000FF"/>
                </a:solidFill>
              </a:rPr>
              <a:t>) </a:t>
            </a:r>
            <a:r>
              <a:rPr lang="en-US" dirty="0">
                <a:solidFill>
                  <a:srgbClr val="CC00CC"/>
                </a:solidFill>
              </a:rPr>
              <a:t>)</a:t>
            </a:r>
          </a:p>
          <a:p>
            <a:endParaRPr lang="en-US" dirty="0">
              <a:solidFill>
                <a:srgbClr val="CC00CC"/>
              </a:solidFill>
            </a:endParaRPr>
          </a:p>
          <a:p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baseline="-25000" dirty="0">
                <a:solidFill>
                  <a:srgbClr val="CC00CC"/>
                </a:solidFill>
              </a:rPr>
              <a:t>+1</a:t>
            </a:r>
            <a:r>
              <a:rPr lang="en-US" dirty="0">
                <a:solidFill>
                  <a:srgbClr val="CC00CC"/>
                </a:solidFill>
              </a:rPr>
              <a:t>|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baseline="-25000" dirty="0">
                <a:solidFill>
                  <a:srgbClr val="CC00CC"/>
                </a:solidFill>
              </a:rPr>
              <a:t>1: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baseline="-25000" dirty="0">
                <a:solidFill>
                  <a:srgbClr val="CC00CC"/>
                </a:solidFill>
              </a:rPr>
              <a:t>+1</a:t>
            </a:r>
            <a:r>
              <a:rPr lang="en-US" dirty="0">
                <a:solidFill>
                  <a:srgbClr val="CC00CC"/>
                </a:solidFill>
              </a:rPr>
              <a:t>) =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baseline="-25000" dirty="0">
                <a:solidFill>
                  <a:srgbClr val="CC00CC"/>
                </a:solidFill>
              </a:rPr>
              <a:t>+1</a:t>
            </a:r>
            <a:r>
              <a:rPr lang="en-US" dirty="0">
                <a:solidFill>
                  <a:srgbClr val="CC00CC"/>
                </a:solidFill>
              </a:rPr>
              <a:t>|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baseline="-25000" dirty="0">
                <a:solidFill>
                  <a:srgbClr val="CC00CC"/>
                </a:solidFill>
              </a:rPr>
              <a:t>1: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, 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baseline="-25000" dirty="0">
                <a:solidFill>
                  <a:srgbClr val="CC00CC"/>
                </a:solidFill>
              </a:rPr>
              <a:t>+1</a:t>
            </a:r>
            <a:r>
              <a:rPr lang="en-US" dirty="0">
                <a:solidFill>
                  <a:srgbClr val="CC00CC"/>
                </a:solidFill>
              </a:rPr>
              <a:t>)</a:t>
            </a:r>
          </a:p>
          <a:p>
            <a:r>
              <a:rPr lang="en-US" dirty="0">
                <a:solidFill>
                  <a:srgbClr val="CC00CC"/>
                </a:solidFill>
              </a:rPr>
              <a:t>                       =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α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baseline="-25000" dirty="0">
                <a:solidFill>
                  <a:srgbClr val="CC00CC"/>
                </a:solidFill>
              </a:rPr>
              <a:t>+1</a:t>
            </a:r>
            <a:r>
              <a:rPr lang="en-US" dirty="0">
                <a:solidFill>
                  <a:srgbClr val="CC00CC"/>
                </a:solidFill>
              </a:rPr>
              <a:t>|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baseline="-25000" dirty="0">
                <a:solidFill>
                  <a:srgbClr val="CC00CC"/>
                </a:solidFill>
              </a:rPr>
              <a:t>+1</a:t>
            </a:r>
            <a:r>
              <a:rPr lang="en-US" dirty="0">
                <a:solidFill>
                  <a:srgbClr val="CC00CC"/>
                </a:solidFill>
              </a:rPr>
              <a:t>, 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baseline="-25000" dirty="0">
                <a:solidFill>
                  <a:srgbClr val="CC00CC"/>
                </a:solidFill>
              </a:rPr>
              <a:t>1: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baseline="-25000" dirty="0">
                <a:solidFill>
                  <a:srgbClr val="CC00CC"/>
                </a:solidFill>
              </a:rPr>
              <a:t>+1</a:t>
            </a:r>
            <a:r>
              <a:rPr lang="en-US" dirty="0">
                <a:solidFill>
                  <a:srgbClr val="CC00CC"/>
                </a:solidFill>
              </a:rPr>
              <a:t>| 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baseline="-25000" dirty="0">
                <a:solidFill>
                  <a:srgbClr val="CC00CC"/>
                </a:solidFill>
              </a:rPr>
              <a:t>1: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</a:t>
            </a:r>
          </a:p>
          <a:p>
            <a:r>
              <a:rPr lang="en-US" dirty="0">
                <a:solidFill>
                  <a:srgbClr val="CC00CC"/>
                </a:solidFill>
              </a:rPr>
              <a:t>                       =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α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baseline="-25000" dirty="0">
                <a:solidFill>
                  <a:srgbClr val="CC00CC"/>
                </a:solidFill>
              </a:rPr>
              <a:t>+1</a:t>
            </a:r>
            <a:r>
              <a:rPr lang="en-US" dirty="0">
                <a:solidFill>
                  <a:srgbClr val="CC00CC"/>
                </a:solidFill>
              </a:rPr>
              <a:t>|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baseline="-25000" dirty="0">
                <a:solidFill>
                  <a:srgbClr val="CC00CC"/>
                </a:solidFill>
              </a:rPr>
              <a:t>+1</a:t>
            </a:r>
            <a:r>
              <a:rPr lang="en-US" dirty="0">
                <a:solidFill>
                  <a:srgbClr val="CC00CC"/>
                </a:solidFill>
              </a:rPr>
              <a:t>)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baseline="-25000" dirty="0">
                <a:solidFill>
                  <a:srgbClr val="CC00CC"/>
                </a:solidFill>
              </a:rPr>
              <a:t>+1</a:t>
            </a:r>
            <a:r>
              <a:rPr lang="en-US" dirty="0">
                <a:solidFill>
                  <a:srgbClr val="CC00CC"/>
                </a:solidFill>
              </a:rPr>
              <a:t>| 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baseline="-25000" dirty="0">
                <a:solidFill>
                  <a:srgbClr val="CC00CC"/>
                </a:solidFill>
              </a:rPr>
              <a:t>1: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</a:t>
            </a:r>
          </a:p>
          <a:p>
            <a:pPr marL="342882" lvl="1" indent="-342882">
              <a:buClr>
                <a:schemeClr val="accent2"/>
              </a:buClr>
            </a:pPr>
            <a:r>
              <a:rPr lang="en-US" sz="3200" dirty="0">
                <a:solidFill>
                  <a:srgbClr val="CC00CC"/>
                </a:solidFill>
              </a:rPr>
              <a:t>                       = 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α </a:t>
            </a:r>
            <a:r>
              <a:rPr lang="en-US" sz="3200" i="1" dirty="0">
                <a:solidFill>
                  <a:srgbClr val="CC00CC"/>
                </a:solidFill>
              </a:rPr>
              <a:t>P</a:t>
            </a:r>
            <a:r>
              <a:rPr lang="en-US" sz="3200" dirty="0">
                <a:solidFill>
                  <a:srgbClr val="CC00CC"/>
                </a:solidFill>
              </a:rPr>
              <a:t>(</a:t>
            </a:r>
            <a:r>
              <a:rPr lang="en-US" sz="3200" i="1" dirty="0">
                <a:solidFill>
                  <a:srgbClr val="CC00CC"/>
                </a:solidFill>
              </a:rPr>
              <a:t>e</a:t>
            </a:r>
            <a:r>
              <a:rPr lang="en-US" sz="3200" i="1" baseline="-25000" dirty="0">
                <a:solidFill>
                  <a:srgbClr val="CC00CC"/>
                </a:solidFill>
              </a:rPr>
              <a:t>t</a:t>
            </a:r>
            <a:r>
              <a:rPr lang="en-US" sz="3200" baseline="-25000" dirty="0">
                <a:solidFill>
                  <a:srgbClr val="CC00CC"/>
                </a:solidFill>
              </a:rPr>
              <a:t>+1</a:t>
            </a:r>
            <a:r>
              <a:rPr lang="en-US" sz="3200" dirty="0">
                <a:solidFill>
                  <a:srgbClr val="CC00CC"/>
                </a:solidFill>
              </a:rPr>
              <a:t>|</a:t>
            </a:r>
            <a:r>
              <a:rPr lang="en-US" sz="3200" i="1" dirty="0">
                <a:solidFill>
                  <a:srgbClr val="CC00CC"/>
                </a:solidFill>
              </a:rPr>
              <a:t>X</a:t>
            </a:r>
            <a:r>
              <a:rPr lang="en-US" sz="3200" i="1" baseline="-25000" dirty="0">
                <a:solidFill>
                  <a:srgbClr val="CC00CC"/>
                </a:solidFill>
              </a:rPr>
              <a:t>t</a:t>
            </a:r>
            <a:r>
              <a:rPr lang="en-US" sz="3200" baseline="-25000" dirty="0">
                <a:solidFill>
                  <a:srgbClr val="CC00CC"/>
                </a:solidFill>
              </a:rPr>
              <a:t>+1</a:t>
            </a:r>
            <a:r>
              <a:rPr lang="en-US" sz="3200" dirty="0">
                <a:solidFill>
                  <a:srgbClr val="CC00CC"/>
                </a:solidFill>
              </a:rPr>
              <a:t>) 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</a:t>
            </a:r>
            <a:r>
              <a:rPr lang="en-US" sz="3600" i="1" baseline="-25000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i="1" baseline="-51000" dirty="0" err="1">
                <a:solidFill>
                  <a:srgbClr val="CC00CC"/>
                </a:solidFill>
                <a:sym typeface="Symbol"/>
              </a:rPr>
              <a:t>t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3200" i="1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sz="3200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32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 </a:t>
            </a:r>
            <a:r>
              <a:rPr lang="en-US" sz="3200" dirty="0">
                <a:solidFill>
                  <a:srgbClr val="CC00CC"/>
                </a:solidFill>
              </a:rPr>
              <a:t>| </a:t>
            </a:r>
            <a:r>
              <a:rPr lang="en-US" sz="3200" i="1" dirty="0">
                <a:solidFill>
                  <a:srgbClr val="CC00CC"/>
                </a:solidFill>
              </a:rPr>
              <a:t>e</a:t>
            </a:r>
            <a:r>
              <a:rPr lang="en-US" sz="3200" baseline="-25000" dirty="0">
                <a:solidFill>
                  <a:srgbClr val="CC00CC"/>
                </a:solidFill>
              </a:rPr>
              <a:t>1:</a:t>
            </a:r>
            <a:r>
              <a:rPr lang="en-US" sz="3200" i="1" baseline="-25000" dirty="0">
                <a:solidFill>
                  <a:srgbClr val="CC00CC"/>
                </a:solidFill>
              </a:rPr>
              <a:t>t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)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 P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32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3200" baseline="-25000" dirty="0">
                <a:solidFill>
                  <a:srgbClr val="CC00CC"/>
                </a:solidFill>
              </a:rPr>
              <a:t>+1</a:t>
            </a:r>
            <a:r>
              <a:rPr lang="en-US" sz="3200" dirty="0">
                <a:solidFill>
                  <a:srgbClr val="CC00CC"/>
                </a:solidFill>
                <a:latin typeface="Calibri"/>
                <a:cs typeface="Calibri"/>
              </a:rPr>
              <a:t>|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sz="3200" i="1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sz="3200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32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, </a:t>
            </a:r>
            <a:r>
              <a:rPr lang="en-US" sz="3200" i="1" dirty="0">
                <a:solidFill>
                  <a:srgbClr val="CC00CC"/>
                </a:solidFill>
              </a:rPr>
              <a:t>e</a:t>
            </a:r>
            <a:r>
              <a:rPr lang="en-US" sz="3200" baseline="-25000" dirty="0">
                <a:solidFill>
                  <a:srgbClr val="CC00CC"/>
                </a:solidFill>
              </a:rPr>
              <a:t>1:</a:t>
            </a:r>
            <a:r>
              <a:rPr lang="en-US" sz="3200" i="1" baseline="-25000" dirty="0">
                <a:solidFill>
                  <a:srgbClr val="CC00CC"/>
                </a:solidFill>
              </a:rPr>
              <a:t>t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)</a:t>
            </a:r>
          </a:p>
          <a:p>
            <a:pPr marL="342882" lvl="1" indent="-342882">
              <a:buClr>
                <a:schemeClr val="accent2"/>
              </a:buClr>
            </a:pPr>
            <a:r>
              <a:rPr lang="en-US" sz="3200" dirty="0">
                <a:solidFill>
                  <a:srgbClr val="CC00CC"/>
                </a:solidFill>
              </a:rPr>
              <a:t>                       = 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α </a:t>
            </a:r>
            <a:r>
              <a:rPr lang="en-US" sz="3200" i="1" dirty="0">
                <a:solidFill>
                  <a:srgbClr val="CC00CC"/>
                </a:solidFill>
              </a:rPr>
              <a:t>P</a:t>
            </a:r>
            <a:r>
              <a:rPr lang="en-US" sz="3200" dirty="0">
                <a:solidFill>
                  <a:srgbClr val="CC00CC"/>
                </a:solidFill>
              </a:rPr>
              <a:t>(</a:t>
            </a:r>
            <a:r>
              <a:rPr lang="en-US" sz="3200" i="1" dirty="0">
                <a:solidFill>
                  <a:srgbClr val="CC00CC"/>
                </a:solidFill>
              </a:rPr>
              <a:t>e</a:t>
            </a:r>
            <a:r>
              <a:rPr lang="en-US" sz="3200" i="1" baseline="-25000" dirty="0">
                <a:solidFill>
                  <a:srgbClr val="CC00CC"/>
                </a:solidFill>
              </a:rPr>
              <a:t>t</a:t>
            </a:r>
            <a:r>
              <a:rPr lang="en-US" sz="3200" baseline="-25000" dirty="0">
                <a:solidFill>
                  <a:srgbClr val="CC00CC"/>
                </a:solidFill>
              </a:rPr>
              <a:t>+1</a:t>
            </a:r>
            <a:r>
              <a:rPr lang="en-US" sz="3200" dirty="0">
                <a:solidFill>
                  <a:srgbClr val="CC00CC"/>
                </a:solidFill>
              </a:rPr>
              <a:t>|</a:t>
            </a:r>
            <a:r>
              <a:rPr lang="en-US" sz="3200" i="1" dirty="0">
                <a:solidFill>
                  <a:srgbClr val="CC00CC"/>
                </a:solidFill>
              </a:rPr>
              <a:t>X</a:t>
            </a:r>
            <a:r>
              <a:rPr lang="en-US" sz="3200" i="1" baseline="-25000" dirty="0">
                <a:solidFill>
                  <a:srgbClr val="CC00CC"/>
                </a:solidFill>
              </a:rPr>
              <a:t>t</a:t>
            </a:r>
            <a:r>
              <a:rPr lang="en-US" sz="3200" baseline="-25000" dirty="0">
                <a:solidFill>
                  <a:srgbClr val="CC00CC"/>
                </a:solidFill>
              </a:rPr>
              <a:t>+1</a:t>
            </a:r>
            <a:r>
              <a:rPr lang="en-US" sz="3200" dirty="0">
                <a:solidFill>
                  <a:srgbClr val="CC00CC"/>
                </a:solidFill>
              </a:rPr>
              <a:t>) 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</a:t>
            </a:r>
            <a:r>
              <a:rPr lang="en-US" sz="3600" i="1" baseline="-25000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sz="3200" i="1" baseline="-51000" dirty="0" err="1">
                <a:solidFill>
                  <a:srgbClr val="CC00CC"/>
                </a:solidFill>
                <a:sym typeface="Symbol"/>
              </a:rPr>
              <a:t>t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 P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3200" i="1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sz="3200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32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 </a:t>
            </a:r>
            <a:r>
              <a:rPr lang="en-US" sz="3200" dirty="0">
                <a:solidFill>
                  <a:srgbClr val="CC00CC"/>
                </a:solidFill>
              </a:rPr>
              <a:t>| </a:t>
            </a:r>
            <a:r>
              <a:rPr lang="en-US" sz="3200" i="1" dirty="0">
                <a:solidFill>
                  <a:srgbClr val="CC00CC"/>
                </a:solidFill>
              </a:rPr>
              <a:t>e</a:t>
            </a:r>
            <a:r>
              <a:rPr lang="en-US" sz="3200" baseline="-25000" dirty="0">
                <a:solidFill>
                  <a:srgbClr val="CC00CC"/>
                </a:solidFill>
              </a:rPr>
              <a:t>1:</a:t>
            </a:r>
            <a:r>
              <a:rPr lang="en-US" sz="3200" i="1" baseline="-25000" dirty="0">
                <a:solidFill>
                  <a:srgbClr val="CC00CC"/>
                </a:solidFill>
              </a:rPr>
              <a:t>t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)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 P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32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3200" baseline="-25000" dirty="0">
                <a:solidFill>
                  <a:srgbClr val="CC00CC"/>
                </a:solidFill>
              </a:rPr>
              <a:t>+1</a:t>
            </a:r>
            <a:r>
              <a:rPr lang="en-US" sz="3200" dirty="0">
                <a:solidFill>
                  <a:srgbClr val="CC00CC"/>
                </a:solidFill>
                <a:latin typeface="Calibri"/>
                <a:cs typeface="Calibri"/>
              </a:rPr>
              <a:t>|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sz="3200" i="1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sz="3200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)</a:t>
            </a:r>
          </a:p>
          <a:p>
            <a:pPr marL="0" indent="0">
              <a:buNone/>
            </a:pPr>
            <a:endParaRPr lang="en-US" dirty="0">
              <a:solidFill>
                <a:srgbClr val="CC00CC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0002-19F1-4774-AF43-286B6C1B4006}" type="slidenum">
              <a:rPr lang="en-US" smtClean="0"/>
              <a:pPr/>
              <a:t>31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505200" y="3733800"/>
            <a:ext cx="685800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029200" y="3733800"/>
            <a:ext cx="685800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ular Callout 7"/>
          <p:cNvSpPr/>
          <p:nvPr/>
        </p:nvSpPr>
        <p:spPr>
          <a:xfrm>
            <a:off x="6096000" y="2514600"/>
            <a:ext cx="3200400" cy="457200"/>
          </a:xfrm>
          <a:prstGeom prst="wedgeRoundRectCallout">
            <a:avLst>
              <a:gd name="adj1" fmla="val -62499"/>
              <a:gd name="adj2" fmla="val 198611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Apply Bayes’ rule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648200" y="4267200"/>
            <a:ext cx="1371600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ular Callout 10"/>
          <p:cNvSpPr/>
          <p:nvPr/>
        </p:nvSpPr>
        <p:spPr>
          <a:xfrm>
            <a:off x="6477000" y="3048000"/>
            <a:ext cx="3505200" cy="457200"/>
          </a:xfrm>
          <a:prstGeom prst="wedgeRoundRectCallout">
            <a:avLst>
              <a:gd name="adj1" fmla="val -62499"/>
              <a:gd name="adj2" fmla="val 198611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Apply conditional independence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410200" y="4876800"/>
            <a:ext cx="1905000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57600" y="4876800"/>
            <a:ext cx="1676400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200400" y="4876800"/>
            <a:ext cx="304800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ular Callout 17"/>
          <p:cNvSpPr/>
          <p:nvPr/>
        </p:nvSpPr>
        <p:spPr>
          <a:xfrm>
            <a:off x="6400800" y="5486400"/>
            <a:ext cx="1524000" cy="457200"/>
          </a:xfrm>
          <a:prstGeom prst="wedgeRoundRectCallout">
            <a:avLst>
              <a:gd name="adj1" fmla="val -66593"/>
              <a:gd name="adj2" fmla="val -176389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Predict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4648200" y="5486400"/>
            <a:ext cx="1524000" cy="457200"/>
          </a:xfrm>
          <a:prstGeom prst="wedgeRoundRectCallout">
            <a:avLst>
              <a:gd name="adj1" fmla="val -66593"/>
              <a:gd name="adj2" fmla="val -176389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Update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2209800" y="5486400"/>
            <a:ext cx="1524000" cy="457200"/>
          </a:xfrm>
          <a:prstGeom prst="wedgeRoundRectCallout">
            <a:avLst>
              <a:gd name="adj1" fmla="val 25907"/>
              <a:gd name="adj2" fmla="val -168056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Normalize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7772400" y="3733800"/>
            <a:ext cx="3505200" cy="457200"/>
          </a:xfrm>
          <a:prstGeom prst="wedgeRoundRectCallout">
            <a:avLst>
              <a:gd name="adj1" fmla="val -62499"/>
              <a:gd name="adj2" fmla="val 198611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Condition on </a:t>
            </a:r>
            <a:r>
              <a:rPr lang="en-US" i="1" dirty="0" err="1">
                <a:solidFill>
                  <a:srgbClr val="CC00CC"/>
                </a:solidFill>
              </a:rPr>
              <a:t>X</a:t>
            </a:r>
            <a:r>
              <a:rPr lang="en-US" i="1" baseline="-25000" dirty="0" err="1">
                <a:solidFill>
                  <a:srgbClr val="CC00CC"/>
                </a:solidFill>
              </a:rPr>
              <a:t>t</a:t>
            </a:r>
            <a:endParaRPr lang="en-US" i="1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8839200" y="5486400"/>
            <a:ext cx="1066800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ular Callout 23"/>
          <p:cNvSpPr/>
          <p:nvPr/>
        </p:nvSpPr>
        <p:spPr>
          <a:xfrm>
            <a:off x="10058400" y="4191000"/>
            <a:ext cx="2133600" cy="762000"/>
          </a:xfrm>
          <a:prstGeom prst="wedgeRoundRectCallout">
            <a:avLst>
              <a:gd name="adj1" fmla="val -55978"/>
              <a:gd name="adj2" fmla="val 119166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Apply conditional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independence</a:t>
            </a:r>
          </a:p>
        </p:txBody>
      </p:sp>
    </p:spTree>
    <p:extLst>
      <p:ext uri="{BB962C8B-B14F-4D97-AF65-F5344CB8AC3E}">
        <p14:creationId xmlns:p14="http://schemas.microsoft.com/office/powerpoint/2010/main" val="53699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0000FF"/>
                </a:solidFill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(</a:t>
            </a:r>
            <a:r>
              <a:rPr lang="en-US" i="1" dirty="0">
                <a:solidFill>
                  <a:srgbClr val="0000FF"/>
                </a:solidFill>
              </a:rPr>
              <a:t>X</a:t>
            </a:r>
            <a:r>
              <a:rPr lang="en-US" i="1" baseline="-25000" dirty="0">
                <a:solidFill>
                  <a:srgbClr val="0000FF"/>
                </a:solidFill>
              </a:rPr>
              <a:t>t</a:t>
            </a:r>
            <a:r>
              <a:rPr lang="en-US" baseline="-25000" dirty="0">
                <a:solidFill>
                  <a:srgbClr val="0000FF"/>
                </a:solidFill>
              </a:rPr>
              <a:t>+1</a:t>
            </a:r>
            <a:r>
              <a:rPr lang="en-US" dirty="0">
                <a:solidFill>
                  <a:srgbClr val="0000FF"/>
                </a:solidFill>
              </a:rPr>
              <a:t>|</a:t>
            </a:r>
            <a:r>
              <a:rPr lang="en-US" i="1" dirty="0">
                <a:solidFill>
                  <a:srgbClr val="0000FF"/>
                </a:solidFill>
              </a:rPr>
              <a:t>e</a:t>
            </a:r>
            <a:r>
              <a:rPr lang="en-US" baseline="-25000" dirty="0">
                <a:solidFill>
                  <a:srgbClr val="0000FF"/>
                </a:solidFill>
              </a:rPr>
              <a:t>1:</a:t>
            </a:r>
            <a:r>
              <a:rPr lang="en-US" i="1" baseline="-25000" dirty="0">
                <a:solidFill>
                  <a:srgbClr val="0000FF"/>
                </a:solidFill>
              </a:rPr>
              <a:t>t</a:t>
            </a:r>
            <a:r>
              <a:rPr lang="en-US" baseline="-25000" dirty="0">
                <a:solidFill>
                  <a:srgbClr val="0000FF"/>
                </a:solidFill>
              </a:rPr>
              <a:t>+1</a:t>
            </a:r>
            <a:r>
              <a:rPr lang="en-US" dirty="0">
                <a:solidFill>
                  <a:srgbClr val="0000FF"/>
                </a:solidFill>
              </a:rPr>
              <a:t>) </a:t>
            </a:r>
            <a:r>
              <a:rPr lang="en-US" dirty="0">
                <a:solidFill>
                  <a:srgbClr val="CC00CC"/>
                </a:solidFill>
              </a:rPr>
              <a:t>= 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α </a:t>
            </a:r>
            <a:r>
              <a:rPr lang="en-US" sz="3200" i="1" dirty="0">
                <a:solidFill>
                  <a:srgbClr val="CC00CC"/>
                </a:solidFill>
              </a:rPr>
              <a:t>P</a:t>
            </a:r>
            <a:r>
              <a:rPr lang="en-US" sz="3200" dirty="0">
                <a:solidFill>
                  <a:srgbClr val="CC00CC"/>
                </a:solidFill>
              </a:rPr>
              <a:t>(</a:t>
            </a:r>
            <a:r>
              <a:rPr lang="en-US" sz="3200" i="1" dirty="0">
                <a:solidFill>
                  <a:srgbClr val="CC00CC"/>
                </a:solidFill>
              </a:rPr>
              <a:t>e</a:t>
            </a:r>
            <a:r>
              <a:rPr lang="en-US" sz="3200" i="1" baseline="-25000" dirty="0">
                <a:solidFill>
                  <a:srgbClr val="CC00CC"/>
                </a:solidFill>
              </a:rPr>
              <a:t>t</a:t>
            </a:r>
            <a:r>
              <a:rPr lang="en-US" sz="3200" baseline="-25000" dirty="0">
                <a:solidFill>
                  <a:srgbClr val="CC00CC"/>
                </a:solidFill>
              </a:rPr>
              <a:t>+1</a:t>
            </a:r>
            <a:r>
              <a:rPr lang="en-US" sz="3200" dirty="0">
                <a:solidFill>
                  <a:srgbClr val="CC00CC"/>
                </a:solidFill>
              </a:rPr>
              <a:t>|</a:t>
            </a:r>
            <a:r>
              <a:rPr lang="en-US" sz="3200" i="1" dirty="0">
                <a:solidFill>
                  <a:srgbClr val="CC00CC"/>
                </a:solidFill>
              </a:rPr>
              <a:t>X</a:t>
            </a:r>
            <a:r>
              <a:rPr lang="en-US" sz="3200" i="1" baseline="-25000" dirty="0">
                <a:solidFill>
                  <a:srgbClr val="CC00CC"/>
                </a:solidFill>
              </a:rPr>
              <a:t>t</a:t>
            </a:r>
            <a:r>
              <a:rPr lang="en-US" sz="3200" baseline="-25000" dirty="0">
                <a:solidFill>
                  <a:srgbClr val="CC00CC"/>
                </a:solidFill>
              </a:rPr>
              <a:t>+1</a:t>
            </a:r>
            <a:r>
              <a:rPr lang="en-US" sz="3200" dirty="0">
                <a:solidFill>
                  <a:srgbClr val="CC00CC"/>
                </a:solidFill>
              </a:rPr>
              <a:t>) 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</a:t>
            </a:r>
            <a:r>
              <a:rPr lang="en-US" sz="3600" i="1" baseline="-25000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sz="3200" i="1" baseline="-51000" dirty="0" err="1">
                <a:solidFill>
                  <a:srgbClr val="CC00CC"/>
                </a:solidFill>
                <a:sym typeface="Symbol"/>
              </a:rPr>
              <a:t>t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3200" i="1" dirty="0">
                <a:solidFill>
                  <a:srgbClr val="0000FF"/>
                </a:solidFill>
                <a:sym typeface="Symbol"/>
              </a:rPr>
              <a:t>P</a:t>
            </a:r>
            <a:r>
              <a:rPr lang="en-US" sz="3200" dirty="0">
                <a:solidFill>
                  <a:srgbClr val="0000FF"/>
                </a:solidFill>
                <a:sym typeface="Symbol"/>
              </a:rPr>
              <a:t>(</a:t>
            </a:r>
            <a:r>
              <a:rPr lang="en-US" sz="3200" i="1" dirty="0" err="1">
                <a:solidFill>
                  <a:srgbClr val="0000FF"/>
                </a:solidFill>
                <a:sym typeface="Symbol"/>
              </a:rPr>
              <a:t>x</a:t>
            </a:r>
            <a:r>
              <a:rPr lang="en-US" sz="3200" i="1" baseline="-25000" dirty="0" err="1">
                <a:solidFill>
                  <a:srgbClr val="0000FF"/>
                </a:solidFill>
                <a:latin typeface="Calibri"/>
                <a:cs typeface="Calibri"/>
              </a:rPr>
              <a:t>t</a:t>
            </a:r>
            <a:r>
              <a:rPr lang="en-US" sz="3200" dirty="0">
                <a:solidFill>
                  <a:srgbClr val="0000FF"/>
                </a:solidFill>
                <a:latin typeface="Calibri"/>
                <a:cs typeface="Calibri"/>
                <a:sym typeface="Symbol"/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| </a:t>
            </a:r>
            <a:r>
              <a:rPr lang="en-US" sz="3200" i="1" dirty="0">
                <a:solidFill>
                  <a:srgbClr val="0000FF"/>
                </a:solidFill>
              </a:rPr>
              <a:t>e</a:t>
            </a:r>
            <a:r>
              <a:rPr lang="en-US" sz="3200" baseline="-25000" dirty="0">
                <a:solidFill>
                  <a:srgbClr val="0000FF"/>
                </a:solidFill>
              </a:rPr>
              <a:t>1:</a:t>
            </a:r>
            <a:r>
              <a:rPr lang="en-US" sz="3200" i="1" baseline="-25000" dirty="0">
                <a:solidFill>
                  <a:srgbClr val="0000FF"/>
                </a:solidFill>
              </a:rPr>
              <a:t>t</a:t>
            </a:r>
            <a:r>
              <a:rPr lang="en-US" sz="3200" dirty="0">
                <a:solidFill>
                  <a:srgbClr val="0000FF"/>
                </a:solidFill>
                <a:sym typeface="Symbol"/>
              </a:rPr>
              <a:t>)</a:t>
            </a:r>
            <a:r>
              <a:rPr lang="en-US" sz="3200" i="1" dirty="0">
                <a:solidFill>
                  <a:srgbClr val="0000FF"/>
                </a:solidFill>
                <a:sym typeface="Symbol"/>
              </a:rPr>
              <a:t> 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32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3200" baseline="-25000" dirty="0">
                <a:solidFill>
                  <a:srgbClr val="CC00CC"/>
                </a:solidFill>
              </a:rPr>
              <a:t>+1</a:t>
            </a:r>
            <a:r>
              <a:rPr lang="en-US" sz="3200" dirty="0">
                <a:solidFill>
                  <a:srgbClr val="CC00CC"/>
                </a:solidFill>
                <a:latin typeface="Calibri"/>
                <a:cs typeface="Calibri"/>
              </a:rPr>
              <a:t>|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sz="3200" i="1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sz="3200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)</a:t>
            </a:r>
          </a:p>
          <a:p>
            <a:endParaRPr lang="en-US" dirty="0">
              <a:solidFill>
                <a:srgbClr val="CC00CC"/>
              </a:solidFill>
              <a:sym typeface="Symbol"/>
            </a:endParaRPr>
          </a:p>
          <a:p>
            <a:endParaRPr lang="en-US" sz="3200" dirty="0">
              <a:solidFill>
                <a:srgbClr val="CC00CC"/>
              </a:solidFill>
              <a:sym typeface="Symbol"/>
            </a:endParaRPr>
          </a:p>
          <a:p>
            <a:endParaRPr lang="en-US" dirty="0">
              <a:solidFill>
                <a:srgbClr val="CC00CC"/>
              </a:solidFill>
              <a:sym typeface="Symbol"/>
            </a:endParaRPr>
          </a:p>
          <a:p>
            <a:r>
              <a:rPr lang="en-US" b="1" i="1" dirty="0">
                <a:solidFill>
                  <a:srgbClr val="CC00CC"/>
                </a:solidFill>
                <a:sym typeface="Symbol"/>
              </a:rPr>
              <a:t>f</a:t>
            </a:r>
            <a:r>
              <a:rPr lang="en-US" baseline="-25000" dirty="0">
                <a:solidFill>
                  <a:srgbClr val="CC00CC"/>
                </a:solidFill>
                <a:sym typeface="Symbol"/>
              </a:rPr>
              <a:t>1:</a:t>
            </a:r>
            <a:r>
              <a:rPr lang="en-US" i="1" baseline="-25000" dirty="0">
                <a:solidFill>
                  <a:srgbClr val="CC00CC"/>
                </a:solidFill>
                <a:sym typeface="Symbol"/>
              </a:rPr>
              <a:t>t</a:t>
            </a:r>
            <a:r>
              <a:rPr lang="en-US" baseline="-25000" dirty="0">
                <a:solidFill>
                  <a:srgbClr val="CC00CC"/>
                </a:solidFill>
                <a:sym typeface="Symbol"/>
              </a:rPr>
              <a:t>+1</a:t>
            </a:r>
            <a:r>
              <a:rPr lang="en-US" dirty="0">
                <a:solidFill>
                  <a:srgbClr val="CC00CC"/>
                </a:solidFill>
                <a:sym typeface="Symbol"/>
              </a:rPr>
              <a:t> = </a:t>
            </a:r>
            <a:r>
              <a:rPr lang="en-US" cap="small" dirty="0">
                <a:solidFill>
                  <a:srgbClr val="008000"/>
                </a:solidFill>
                <a:sym typeface="Symbol"/>
              </a:rPr>
              <a:t>Forward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b="1" i="1" dirty="0">
                <a:solidFill>
                  <a:srgbClr val="CC00CC"/>
                </a:solidFill>
                <a:sym typeface="Symbol"/>
              </a:rPr>
              <a:t>f</a:t>
            </a:r>
            <a:r>
              <a:rPr lang="en-US" baseline="-25000" dirty="0">
                <a:solidFill>
                  <a:srgbClr val="CC00CC"/>
                </a:solidFill>
                <a:sym typeface="Symbol"/>
              </a:rPr>
              <a:t>1:</a:t>
            </a:r>
            <a:r>
              <a:rPr lang="en-US" i="1" baseline="-25000" dirty="0">
                <a:solidFill>
                  <a:srgbClr val="CC00CC"/>
                </a:solidFill>
                <a:sym typeface="Symbol"/>
              </a:rPr>
              <a:t>t</a:t>
            </a:r>
            <a:r>
              <a:rPr lang="en-US" dirty="0">
                <a:solidFill>
                  <a:srgbClr val="CC00CC"/>
                </a:solidFill>
                <a:sym typeface="Symbol"/>
              </a:rPr>
              <a:t> , 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baseline="-25000" dirty="0">
                <a:solidFill>
                  <a:srgbClr val="CC00CC"/>
                </a:solidFill>
              </a:rPr>
              <a:t>+1</a:t>
            </a:r>
            <a:r>
              <a:rPr lang="en-US" dirty="0">
                <a:solidFill>
                  <a:srgbClr val="CC00CC"/>
                </a:solidFill>
              </a:rPr>
              <a:t>)</a:t>
            </a:r>
            <a:endParaRPr lang="en-US" b="1" i="1" dirty="0">
              <a:solidFill>
                <a:srgbClr val="CC00CC"/>
              </a:solidFill>
              <a:sym typeface="Symbol"/>
            </a:endParaRPr>
          </a:p>
          <a:p>
            <a:r>
              <a:rPr lang="en-US" dirty="0">
                <a:solidFill>
                  <a:srgbClr val="000090"/>
                </a:solidFill>
                <a:sym typeface="Symbol"/>
              </a:rPr>
              <a:t>Cost per time step: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O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(|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dirty="0">
                <a:solidFill>
                  <a:srgbClr val="CC00CC"/>
                </a:solidFill>
                <a:sym typeface="Symbol"/>
              </a:rPr>
              <a:t>|</a:t>
            </a:r>
            <a:r>
              <a:rPr lang="en-US" baseline="30000" dirty="0">
                <a:solidFill>
                  <a:srgbClr val="CC00CC"/>
                </a:solidFill>
                <a:sym typeface="Symbol"/>
              </a:rPr>
              <a:t>2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  <a:r>
              <a:rPr lang="en-US" dirty="0">
                <a:solidFill>
                  <a:srgbClr val="000090"/>
                </a:solidFill>
                <a:sym typeface="Symbol"/>
              </a:rPr>
              <a:t> where </a:t>
            </a:r>
            <a:r>
              <a:rPr lang="en-US" dirty="0">
                <a:solidFill>
                  <a:srgbClr val="CC00CC"/>
                </a:solidFill>
                <a:sym typeface="Symbol"/>
              </a:rPr>
              <a:t>|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dirty="0">
                <a:solidFill>
                  <a:srgbClr val="CC00CC"/>
                </a:solidFill>
                <a:sym typeface="Symbol"/>
              </a:rPr>
              <a:t>| </a:t>
            </a:r>
            <a:r>
              <a:rPr lang="en-US" dirty="0">
                <a:solidFill>
                  <a:srgbClr val="000090"/>
                </a:solidFill>
                <a:sym typeface="Symbol"/>
              </a:rPr>
              <a:t>is the number of states</a:t>
            </a:r>
          </a:p>
          <a:p>
            <a:r>
              <a:rPr lang="en-US" dirty="0">
                <a:solidFill>
                  <a:srgbClr val="000090"/>
                </a:solidFill>
                <a:sym typeface="Symbol"/>
              </a:rPr>
              <a:t>Time and space costs are </a:t>
            </a:r>
            <a:r>
              <a:rPr lang="en-US" b="1" i="1" dirty="0">
                <a:solidFill>
                  <a:srgbClr val="0000FF"/>
                </a:solidFill>
                <a:sym typeface="Symbol"/>
              </a:rPr>
              <a:t>constant</a:t>
            </a:r>
            <a:r>
              <a:rPr lang="en-US" dirty="0">
                <a:solidFill>
                  <a:srgbClr val="000090"/>
                </a:solidFill>
                <a:sym typeface="Symbol"/>
              </a:rPr>
              <a:t>, independent of t</a:t>
            </a:r>
          </a:p>
          <a:p>
            <a:r>
              <a:rPr lang="en-US" i="1" dirty="0">
                <a:solidFill>
                  <a:srgbClr val="CC00CC"/>
                </a:solidFill>
                <a:sym typeface="Symbol"/>
              </a:rPr>
              <a:t>O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(|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dirty="0">
                <a:solidFill>
                  <a:srgbClr val="CC00CC"/>
                </a:solidFill>
                <a:sym typeface="Symbol"/>
              </a:rPr>
              <a:t>|</a:t>
            </a:r>
            <a:r>
              <a:rPr lang="en-US" baseline="30000" dirty="0">
                <a:solidFill>
                  <a:srgbClr val="CC00CC"/>
                </a:solidFill>
                <a:sym typeface="Symbol"/>
              </a:rPr>
              <a:t>2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  <a:r>
              <a:rPr lang="en-US" dirty="0">
                <a:solidFill>
                  <a:srgbClr val="000090"/>
                </a:solidFill>
                <a:sym typeface="Symbol"/>
              </a:rPr>
              <a:t> is infeasible for models with many state variables</a:t>
            </a:r>
          </a:p>
          <a:p>
            <a:r>
              <a:rPr lang="en-US" dirty="0">
                <a:solidFill>
                  <a:srgbClr val="000090"/>
                </a:solidFill>
                <a:sym typeface="Symbol"/>
              </a:rPr>
              <a:t>We get to invent really cool approximate filtering algorithms</a:t>
            </a:r>
          </a:p>
          <a:p>
            <a:pPr lvl="1"/>
            <a:endParaRPr lang="en-US" sz="2800" dirty="0">
              <a:solidFill>
                <a:srgbClr val="000090"/>
              </a:solidFill>
              <a:sym typeface="Symbol"/>
            </a:endParaRPr>
          </a:p>
          <a:p>
            <a:pPr marL="0" indent="0">
              <a:buNone/>
            </a:pPr>
            <a:endParaRPr lang="en-US" dirty="0">
              <a:solidFill>
                <a:srgbClr val="CC00CC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0002-19F1-4774-AF43-286B6C1B4006}" type="slidenum">
              <a:rPr lang="en-US" smtClean="0"/>
              <a:pPr/>
              <a:t>32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5410200" y="2133600"/>
            <a:ext cx="3886200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57600" y="2133600"/>
            <a:ext cx="1676400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200400" y="2133600"/>
            <a:ext cx="304800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ular Callout 17"/>
          <p:cNvSpPr/>
          <p:nvPr/>
        </p:nvSpPr>
        <p:spPr>
          <a:xfrm>
            <a:off x="7543800" y="2743200"/>
            <a:ext cx="1524000" cy="457200"/>
          </a:xfrm>
          <a:prstGeom prst="wedgeRoundRectCallout">
            <a:avLst>
              <a:gd name="adj1" fmla="val -66593"/>
              <a:gd name="adj2" fmla="val -176389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Predict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4648200" y="2743200"/>
            <a:ext cx="1524000" cy="457200"/>
          </a:xfrm>
          <a:prstGeom prst="wedgeRoundRectCallout">
            <a:avLst>
              <a:gd name="adj1" fmla="val -66593"/>
              <a:gd name="adj2" fmla="val -176389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Update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2209800" y="2743200"/>
            <a:ext cx="1524000" cy="457200"/>
          </a:xfrm>
          <a:prstGeom prst="wedgeRoundRectCallout">
            <a:avLst>
              <a:gd name="adj1" fmla="val 25907"/>
              <a:gd name="adj2" fmla="val -168056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Normalize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00" y="4749800"/>
            <a:ext cx="1219200" cy="914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600" y="5207000"/>
            <a:ext cx="1193800" cy="1193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0" y="5943600"/>
            <a:ext cx="1219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8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 same thing in linear algebra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0002-19F1-4774-AF43-286B6C1B400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Transition matrix </a:t>
            </a:r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dirty="0"/>
              <a:t>, observation matrix </a:t>
            </a:r>
            <a:r>
              <a:rPr lang="en-US" i="1" dirty="0" err="1">
                <a:solidFill>
                  <a:srgbClr val="CC00CC"/>
                </a:solidFill>
                <a:latin typeface="Calibri"/>
                <a:cs typeface="Calibri"/>
              </a:rPr>
              <a:t>O</a:t>
            </a:r>
            <a:r>
              <a:rPr lang="en-US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endParaRPr lang="en-US" dirty="0"/>
          </a:p>
          <a:p>
            <a:pPr lvl="1"/>
            <a:r>
              <a:rPr lang="en-US" dirty="0">
                <a:latin typeface="Calibri"/>
                <a:cs typeface="Calibri"/>
                <a:sym typeface="Symbol"/>
              </a:rPr>
              <a:t>Observation matrix has state likelihoods for </a:t>
            </a:r>
            <a:r>
              <a:rPr lang="en-US" i="1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E</a:t>
            </a:r>
            <a:r>
              <a:rPr lang="en-US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  <a:sym typeface="Symbol"/>
              </a:rPr>
              <a:t> along diagonal</a:t>
            </a:r>
          </a:p>
          <a:p>
            <a:pPr lvl="1"/>
            <a:r>
              <a:rPr lang="en-US" dirty="0">
                <a:latin typeface="Calibri"/>
                <a:cs typeface="Calibri"/>
                <a:sym typeface="Symbol"/>
              </a:rPr>
              <a:t>E.g., for </a:t>
            </a:r>
            <a:r>
              <a:rPr lang="en-US" i="1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U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1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 = true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  <a:sym typeface="Symbol"/>
              </a:rPr>
              <a:t>, </a:t>
            </a:r>
            <a:r>
              <a:rPr lang="en-US" i="1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O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1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 = </a:t>
            </a:r>
            <a:r>
              <a:rPr lang="en-US" sz="4800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         </a:t>
            </a:r>
            <a:r>
              <a:rPr lang="en-US" sz="4800" dirty="0">
                <a:solidFill>
                  <a:srgbClr val="CC00CC"/>
                </a:solidFill>
                <a:latin typeface="Calibri"/>
                <a:cs typeface="Calibri"/>
              </a:rPr>
              <a:t>)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endParaRPr lang="en-US" dirty="0">
              <a:sym typeface="Symbol"/>
            </a:endParaRPr>
          </a:p>
          <a:p>
            <a:r>
              <a:rPr lang="en-US" dirty="0"/>
              <a:t>Filtering algorithm becomes</a:t>
            </a:r>
          </a:p>
          <a:p>
            <a:pPr lvl="1"/>
            <a:r>
              <a:rPr lang="en-US" b="1" i="1" dirty="0">
                <a:solidFill>
                  <a:srgbClr val="CC00CC"/>
                </a:solidFill>
                <a:sym typeface="Symbol"/>
              </a:rPr>
              <a:t>f</a:t>
            </a:r>
            <a:r>
              <a:rPr lang="en-US" baseline="-25000" dirty="0">
                <a:solidFill>
                  <a:srgbClr val="CC00CC"/>
                </a:solidFill>
                <a:sym typeface="Symbol"/>
              </a:rPr>
              <a:t>1:</a:t>
            </a:r>
            <a:r>
              <a:rPr lang="en-US" i="1" baseline="-25000" dirty="0">
                <a:solidFill>
                  <a:srgbClr val="CC00CC"/>
                </a:solidFill>
                <a:sym typeface="Symbol"/>
              </a:rPr>
              <a:t>t</a:t>
            </a:r>
            <a:r>
              <a:rPr lang="en-US" baseline="-25000" dirty="0">
                <a:solidFill>
                  <a:srgbClr val="CC00CC"/>
                </a:solidFill>
                <a:sym typeface="Symbol"/>
              </a:rPr>
              <a:t>+1</a:t>
            </a:r>
            <a:r>
              <a:rPr lang="en-US" dirty="0">
                <a:solidFill>
                  <a:srgbClr val="CC00CC"/>
                </a:solidFill>
                <a:sym typeface="Symbol"/>
              </a:rPr>
              <a:t> =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α O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baseline="-25000" dirty="0">
                <a:solidFill>
                  <a:srgbClr val="CC00CC"/>
                </a:solidFill>
              </a:rPr>
              <a:t>+1</a:t>
            </a:r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baseline="30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b="1" i="1" dirty="0">
                <a:solidFill>
                  <a:srgbClr val="CC00CC"/>
                </a:solidFill>
                <a:sym typeface="Symbol"/>
              </a:rPr>
              <a:t>f</a:t>
            </a:r>
            <a:r>
              <a:rPr lang="en-US" baseline="-25000" dirty="0">
                <a:solidFill>
                  <a:srgbClr val="CC00CC"/>
                </a:solidFill>
                <a:sym typeface="Symbol"/>
              </a:rPr>
              <a:t>1:</a:t>
            </a:r>
            <a:r>
              <a:rPr lang="en-US" i="1" baseline="-25000" dirty="0">
                <a:solidFill>
                  <a:srgbClr val="CC00CC"/>
                </a:solidFill>
                <a:sym typeface="Symbol"/>
              </a:rPr>
              <a:t>t</a:t>
            </a:r>
            <a:endParaRPr lang="en-US" dirty="0"/>
          </a:p>
          <a:p>
            <a:endParaRPr lang="en-US" dirty="0">
              <a:solidFill>
                <a:srgbClr val="CC00CC"/>
              </a:solidFill>
              <a:latin typeface="Calibri"/>
              <a:cs typeface="Calibri"/>
            </a:endParaRPr>
          </a:p>
          <a:p>
            <a:pPr marL="457176" lvl="1" indent="0">
              <a:buNone/>
            </a:pP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468285"/>
              </p:ext>
            </p:extLst>
          </p:nvPr>
        </p:nvGraphicFramePr>
        <p:xfrm>
          <a:off x="8382000" y="2705100"/>
          <a:ext cx="2362199" cy="147878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8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571774"/>
              </p:ext>
            </p:extLst>
          </p:nvPr>
        </p:nvGraphicFramePr>
        <p:xfrm>
          <a:off x="8382000" y="4572000"/>
          <a:ext cx="1905000" cy="121932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91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036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4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400" b="1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4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4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4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4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955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false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95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672024" y="2667000"/>
            <a:ext cx="890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0.2   0</a:t>
            </a:r>
          </a:p>
          <a:p>
            <a:r>
              <a:rPr lang="en-US" dirty="0">
                <a:solidFill>
                  <a:srgbClr val="CC00CC"/>
                </a:solidFill>
              </a:rPr>
              <a:t> 0   0.9</a:t>
            </a:r>
          </a:p>
        </p:txBody>
      </p:sp>
    </p:spTree>
    <p:extLst>
      <p:ext uri="{BB962C8B-B14F-4D97-AF65-F5344CB8AC3E}">
        <p14:creationId xmlns:p14="http://schemas.microsoft.com/office/powerpoint/2010/main" val="176936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333282"/>
            <a:ext cx="7772399" cy="2524718"/>
          </a:xfrm>
          <a:prstGeom prst="rect">
            <a:avLst/>
          </a:prstGeom>
        </p:spPr>
      </p:pic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Example: Prediction step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5344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As time passes, uncertainty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accumulates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45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9993743"/>
              </p:ext>
            </p:extLst>
          </p:nvPr>
        </p:nvGraphicFramePr>
        <p:xfrm>
          <a:off x="1127125" y="2041525"/>
          <a:ext cx="255905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" name="Photo Editor Photo" r:id="rId4" imgW="3878916" imgH="2598645" progId="MSPhotoEd.3">
                  <p:embed/>
                </p:oleObj>
              </mc:Choice>
              <mc:Fallback>
                <p:oleObj name="Photo Editor Photo" r:id="rId4" imgW="3878916" imgH="259864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65" t="1222" r="1474" b="1222"/>
                      <a:stretch>
                        <a:fillRect/>
                      </a:stretch>
                    </p:blipFill>
                    <p:spPr bwMode="auto">
                      <a:xfrm>
                        <a:off x="1127125" y="2041525"/>
                        <a:ext cx="255905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069763"/>
              </p:ext>
            </p:extLst>
          </p:nvPr>
        </p:nvGraphicFramePr>
        <p:xfrm>
          <a:off x="4071937" y="2041525"/>
          <a:ext cx="2568575" cy="174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name="Photo Editor Photo" r:id="rId6" imgW="3894157" imgH="2644369" progId="MSPhotoEd.3">
                  <p:embed/>
                </p:oleObj>
              </mc:Choice>
              <mc:Fallback>
                <p:oleObj name="Photo Editor Photo" r:id="rId6" imgW="3894157" imgH="264436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19" t="1501" r="2078" b="2400"/>
                      <a:stretch>
                        <a:fillRect/>
                      </a:stretch>
                    </p:blipFill>
                    <p:spPr bwMode="auto">
                      <a:xfrm>
                        <a:off x="4071937" y="2041525"/>
                        <a:ext cx="2568575" cy="174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1898775"/>
              </p:ext>
            </p:extLst>
          </p:nvPr>
        </p:nvGraphicFramePr>
        <p:xfrm>
          <a:off x="8078787" y="2041525"/>
          <a:ext cx="2589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name="Photo Editor Photo" r:id="rId8" imgW="3924640" imgH="2659048" progId="MSPhotoEd.3">
                  <p:embed/>
                </p:oleObj>
              </mc:Choice>
              <mc:Fallback>
                <p:oleObj name="Photo Editor Photo" r:id="rId8" imgW="3924640" imgH="265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59" t="1492" r="2426" b="2866"/>
                      <a:stretch>
                        <a:fillRect/>
                      </a:stretch>
                    </p:blipFill>
                    <p:spPr bwMode="auto">
                      <a:xfrm>
                        <a:off x="8078787" y="2041525"/>
                        <a:ext cx="2589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20574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1</a:t>
            </a:r>
          </a:p>
        </p:txBody>
      </p:sp>
      <p:sp>
        <p:nvSpPr>
          <p:cNvPr id="1210376" name="Text Box 8"/>
          <p:cNvSpPr txBox="1">
            <a:spLocks noChangeArrowheads="1"/>
          </p:cNvSpPr>
          <p:nvPr/>
        </p:nvSpPr>
        <p:spPr bwMode="auto">
          <a:xfrm>
            <a:off x="50292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2</a:t>
            </a:r>
          </a:p>
        </p:txBody>
      </p:sp>
      <p:sp>
        <p:nvSpPr>
          <p:cNvPr id="1210377" name="Text Box 9"/>
          <p:cNvSpPr txBox="1">
            <a:spLocks noChangeArrowheads="1"/>
          </p:cNvSpPr>
          <p:nvPr/>
        </p:nvSpPr>
        <p:spPr bwMode="auto">
          <a:xfrm>
            <a:off x="9072793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T = 5</a:t>
            </a: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7391400" y="1447800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(Transition model: ghosts usually go clockwise)</a:t>
            </a:r>
          </a:p>
        </p:txBody>
      </p:sp>
    </p:spTree>
    <p:extLst>
      <p:ext uri="{BB962C8B-B14F-4D97-AF65-F5344CB8AC3E}">
        <p14:creationId xmlns:p14="http://schemas.microsoft.com/office/powerpoint/2010/main" val="129966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6" grpId="0"/>
      <p:bldP spid="121037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Example: Update step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397001"/>
            <a:ext cx="10795000" cy="4729164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As we get observations, beliefs get reweighted, uncertainty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decreases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55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494501"/>
              </p:ext>
            </p:extLst>
          </p:nvPr>
        </p:nvGraphicFramePr>
        <p:xfrm>
          <a:off x="6553200" y="2514600"/>
          <a:ext cx="2505075" cy="169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Photo Editor Photo" r:id="rId3" imgW="3802710" imgH="2567619" progId="MSPhotoEd.3">
                  <p:embed/>
                </p:oleObj>
              </mc:Choice>
              <mc:Fallback>
                <p:oleObj name="Photo Editor Photo" r:id="rId3" imgW="3802710" imgH="256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2514600"/>
                        <a:ext cx="2505075" cy="169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 t="905" r="2145" b="2351"/>
          <a:stretch>
            <a:fillRect/>
          </a:stretch>
        </p:blipFill>
        <p:spPr bwMode="auto">
          <a:xfrm>
            <a:off x="2994025" y="2517775"/>
            <a:ext cx="2492375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3048000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Before observation</a:t>
            </a:r>
          </a:p>
        </p:txBody>
      </p:sp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6778625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After observation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4058769"/>
            <a:ext cx="2436812" cy="2521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3" y="4114800"/>
            <a:ext cx="2561219" cy="25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837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982200" cy="11430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Weather HMM</a:t>
            </a:r>
          </a:p>
        </p:txBody>
      </p:sp>
      <p:cxnSp>
        <p:nvCxnSpPr>
          <p:cNvPr id="11" name="Straight Arrow Connector 10"/>
          <p:cNvCxnSpPr>
            <a:endCxn id="52" idx="2"/>
          </p:cNvCxnSpPr>
          <p:nvPr/>
        </p:nvCxnSpPr>
        <p:spPr>
          <a:xfrm>
            <a:off x="2133600" y="4327525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657600" y="4716463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3" idx="2"/>
          </p:cNvCxnSpPr>
          <p:nvPr/>
        </p:nvCxnSpPr>
        <p:spPr>
          <a:xfrm flipV="1">
            <a:off x="4419600" y="4327525"/>
            <a:ext cx="533400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943600" y="4724401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2667000" y="5241925"/>
            <a:ext cx="1981200" cy="7620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0" name="Oval 49"/>
          <p:cNvSpPr/>
          <p:nvPr/>
        </p:nvSpPr>
        <p:spPr>
          <a:xfrm>
            <a:off x="4953000" y="5241925"/>
            <a:ext cx="1981200" cy="762000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1" name="Oval 50"/>
          <p:cNvSpPr/>
          <p:nvPr/>
        </p:nvSpPr>
        <p:spPr>
          <a:xfrm>
            <a:off x="381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Weather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52" name="Oval 51"/>
          <p:cNvSpPr/>
          <p:nvPr/>
        </p:nvSpPr>
        <p:spPr>
          <a:xfrm>
            <a:off x="2667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Weather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3" name="Oval 52"/>
          <p:cNvSpPr/>
          <p:nvPr/>
        </p:nvSpPr>
        <p:spPr>
          <a:xfrm>
            <a:off x="4953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Weather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2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78" y="63500"/>
            <a:ext cx="2621611" cy="890016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>
            <a:off x="6934200" y="4327525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000" y="2895600"/>
            <a:ext cx="1324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f(sun) = 0.5</a:t>
            </a:r>
          </a:p>
          <a:p>
            <a:r>
              <a:rPr lang="en-US" dirty="0">
                <a:latin typeface="Calibri"/>
                <a:cs typeface="Calibri"/>
              </a:rPr>
              <a:t>f(rain)  = 0.5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36434" y="1676400"/>
            <a:ext cx="529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 0.6</a:t>
            </a:r>
          </a:p>
          <a:p>
            <a:r>
              <a:rPr lang="en-US" dirty="0">
                <a:latin typeface="Calibri"/>
                <a:cs typeface="Calibri"/>
              </a:rPr>
              <a:t> 0.4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48000" y="2858869"/>
            <a:ext cx="1388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f(sun) = 0.25</a:t>
            </a:r>
          </a:p>
          <a:p>
            <a:r>
              <a:rPr lang="en-US" dirty="0">
                <a:latin typeface="Calibri"/>
                <a:cs typeface="Calibri"/>
              </a:rPr>
              <a:t>f(rain) = 0.75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91200" y="1676400"/>
            <a:ext cx="593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0.45</a:t>
            </a:r>
          </a:p>
          <a:p>
            <a:r>
              <a:rPr lang="en-US" dirty="0">
                <a:latin typeface="Calibri"/>
                <a:cs typeface="Calibri"/>
              </a:rPr>
              <a:t>0.55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57800" y="2895600"/>
            <a:ext cx="1505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f(sun) = 0.154</a:t>
            </a:r>
          </a:p>
          <a:p>
            <a:r>
              <a:rPr lang="en-US" dirty="0">
                <a:latin typeface="Calibri"/>
                <a:cs typeface="Calibri"/>
              </a:rPr>
              <a:t>f(rain) = 0.846</a:t>
            </a:r>
          </a:p>
        </p:txBody>
      </p:sp>
      <p:cxnSp>
        <p:nvCxnSpPr>
          <p:cNvPr id="32" name="Straight Arrow Connector 31"/>
          <p:cNvCxnSpPr>
            <a:stCxn id="3" idx="3"/>
            <a:endCxn id="27" idx="1"/>
          </p:cNvCxnSpPr>
          <p:nvPr/>
        </p:nvCxnSpPr>
        <p:spPr>
          <a:xfrm flipV="1">
            <a:off x="2086176" y="1999566"/>
            <a:ext cx="1450258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800989" y="2322731"/>
            <a:ext cx="0" cy="5361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9" idx="2"/>
          </p:cNvCxnSpPr>
          <p:nvPr/>
        </p:nvCxnSpPr>
        <p:spPr>
          <a:xfrm flipH="1">
            <a:off x="6030176" y="2322731"/>
            <a:ext cx="57984" cy="5361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8" idx="3"/>
            <a:endCxn id="29" idx="1"/>
          </p:cNvCxnSpPr>
          <p:nvPr/>
        </p:nvCxnSpPr>
        <p:spPr>
          <a:xfrm flipV="1">
            <a:off x="4436984" y="1999566"/>
            <a:ext cx="1354216" cy="1182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453205"/>
              </p:ext>
            </p:extLst>
          </p:nvPr>
        </p:nvGraphicFramePr>
        <p:xfrm>
          <a:off x="7848600" y="2667000"/>
          <a:ext cx="1904999" cy="121932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91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587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4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4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4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4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4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205627"/>
              </p:ext>
            </p:extLst>
          </p:nvPr>
        </p:nvGraphicFramePr>
        <p:xfrm>
          <a:off x="7848600" y="4495800"/>
          <a:ext cx="1905000" cy="121932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91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036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4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400" b="1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4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4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4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4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955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false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95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549176"/>
              </p:ext>
            </p:extLst>
          </p:nvPr>
        </p:nvGraphicFramePr>
        <p:xfrm>
          <a:off x="381000" y="4952873"/>
          <a:ext cx="1413387" cy="91449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56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03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4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4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95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95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0.5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0.5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322899" y="1981200"/>
            <a:ext cx="8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predict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648200" y="1981200"/>
            <a:ext cx="8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predict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10000" y="2362200"/>
            <a:ext cx="89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update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172200" y="2362200"/>
            <a:ext cx="89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361713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3" grpId="0"/>
      <p:bldP spid="27" grpId="0"/>
      <p:bldP spid="28" grpId="0"/>
      <p:bldP spid="29" grpId="0"/>
      <p:bldP spid="30" grpId="0"/>
      <p:bldP spid="14" grpId="0"/>
      <p:bldP spid="39" grpId="0"/>
      <p:bldP spid="40" grpId="0"/>
      <p:bldP spid="4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Pacman</a:t>
            </a:r>
            <a:r>
              <a:rPr lang="en-US" dirty="0"/>
              <a:t> – Hunting Invisible Ghosts with Sonar</a:t>
            </a:r>
          </a:p>
        </p:txBody>
      </p:sp>
      <p:pic>
        <p:nvPicPr>
          <p:cNvPr id="5" name="Picture 4" descr="Screen Shot 2014-08-21 at 7.49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58" y="1219200"/>
            <a:ext cx="6297884" cy="5277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5911" y="6507901"/>
            <a:ext cx="440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Pacman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– Sonar – No Beliefs(L14D1)]</a:t>
            </a:r>
          </a:p>
        </p:txBody>
      </p:sp>
    </p:spTree>
    <p:extLst>
      <p:ext uri="{BB962C8B-B14F-4D97-AF65-F5344CB8AC3E}">
        <p14:creationId xmlns:p14="http://schemas.microsoft.com/office/powerpoint/2010/main" val="3699334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– Sonar</a:t>
            </a:r>
          </a:p>
        </p:txBody>
      </p:sp>
      <p:pic>
        <p:nvPicPr>
          <p:cNvPr id="5" name="Pacman sonar (P4) -- with belie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2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Likely Explanation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8387" y="1442418"/>
            <a:ext cx="7797750" cy="47297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8589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Quiz: are Markov models a special case of Bayes nets?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 and no!</a:t>
            </a:r>
          </a:p>
          <a:p>
            <a:r>
              <a:rPr lang="en-US" dirty="0"/>
              <a:t>Yes:</a:t>
            </a:r>
          </a:p>
          <a:p>
            <a:pPr lvl="1"/>
            <a:r>
              <a:rPr lang="en-US" dirty="0"/>
              <a:t>Directed acyclic graph, joint = product of conditionals</a:t>
            </a:r>
          </a:p>
          <a:p>
            <a:r>
              <a:rPr lang="en-US" dirty="0"/>
              <a:t>No:</a:t>
            </a:r>
          </a:p>
          <a:p>
            <a:pPr lvl="1"/>
            <a:r>
              <a:rPr lang="en-US" dirty="0"/>
              <a:t>Infinitely many variables (unless we truncate)</a:t>
            </a:r>
          </a:p>
          <a:p>
            <a:pPr lvl="1"/>
            <a:r>
              <a:rPr lang="en-US" dirty="0"/>
              <a:t>Repetition of transition model not part of standard Bayes net syntax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0002-19F1-4774-AF43-286B6C1B400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6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785600" cy="4729164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Filtering</a:t>
            </a:r>
            <a:r>
              <a:rPr lang="en-US" dirty="0"/>
              <a:t>: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|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belief state</a:t>
            </a:r>
            <a:r>
              <a:rPr lang="en-US" dirty="0"/>
              <a:t>—input to the decision process of a rational agent 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Prediction</a:t>
            </a:r>
            <a:r>
              <a:rPr lang="en-US" dirty="0"/>
              <a:t>: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sz="3600" baseline="-25000" dirty="0">
                <a:solidFill>
                  <a:srgbClr val="CC00CC"/>
                </a:solidFill>
              </a:rPr>
              <a:t>+</a:t>
            </a:r>
            <a:r>
              <a:rPr lang="en-US" sz="3600" i="1" baseline="-25000" dirty="0">
                <a:solidFill>
                  <a:srgbClr val="CC00CC"/>
                </a:solidFill>
              </a:rPr>
              <a:t>k</a:t>
            </a:r>
            <a:r>
              <a:rPr lang="en-US" dirty="0">
                <a:solidFill>
                  <a:srgbClr val="CC00CC"/>
                </a:solidFill>
              </a:rPr>
              <a:t>|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</a:t>
            </a:r>
            <a:r>
              <a:rPr lang="en-US" dirty="0"/>
              <a:t> for </a:t>
            </a:r>
            <a:r>
              <a:rPr lang="en-US" i="1" dirty="0">
                <a:solidFill>
                  <a:srgbClr val="CC00CC"/>
                </a:solidFill>
              </a:rPr>
              <a:t>k</a:t>
            </a:r>
            <a:r>
              <a:rPr lang="en-US" dirty="0">
                <a:solidFill>
                  <a:srgbClr val="CC00CC"/>
                </a:solidFill>
              </a:rPr>
              <a:t> &gt; 0 </a:t>
            </a:r>
          </a:p>
          <a:p>
            <a:pPr lvl="1"/>
            <a:r>
              <a:rPr lang="en-US" dirty="0"/>
              <a:t>evaluation of possible action sequences; like filtering without the evidence 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Smoothing</a:t>
            </a:r>
            <a:r>
              <a:rPr lang="en-US" dirty="0"/>
              <a:t>: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sz="3600" i="1" baseline="-25000" dirty="0">
                <a:solidFill>
                  <a:srgbClr val="CC00CC"/>
                </a:solidFill>
              </a:rPr>
              <a:t>k</a:t>
            </a:r>
            <a:r>
              <a:rPr lang="en-US" dirty="0">
                <a:solidFill>
                  <a:srgbClr val="CC00CC"/>
                </a:solidFill>
              </a:rPr>
              <a:t>|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 </a:t>
            </a:r>
            <a:r>
              <a:rPr lang="en-US" dirty="0"/>
              <a:t>for </a:t>
            </a:r>
            <a:r>
              <a:rPr lang="en-US" dirty="0">
                <a:solidFill>
                  <a:srgbClr val="CC00CC"/>
                </a:solidFill>
              </a:rPr>
              <a:t>0 ≤ </a:t>
            </a:r>
            <a:r>
              <a:rPr lang="en-US" i="1" dirty="0">
                <a:solidFill>
                  <a:srgbClr val="CC00CC"/>
                </a:solidFill>
              </a:rPr>
              <a:t>k</a:t>
            </a:r>
            <a:r>
              <a:rPr lang="en-US" dirty="0">
                <a:solidFill>
                  <a:srgbClr val="CC00CC"/>
                </a:solidFill>
              </a:rPr>
              <a:t> &lt; </a:t>
            </a:r>
            <a:r>
              <a:rPr lang="en-US" i="1" dirty="0">
                <a:solidFill>
                  <a:srgbClr val="CC00CC"/>
                </a:solidFill>
              </a:rPr>
              <a:t>t</a:t>
            </a:r>
          </a:p>
          <a:p>
            <a:pPr lvl="1"/>
            <a:r>
              <a:rPr lang="en-US" dirty="0"/>
              <a:t>better estimate of past states, essential for learning 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Most likely explanation</a:t>
            </a:r>
            <a:r>
              <a:rPr lang="en-US" dirty="0"/>
              <a:t>: </a:t>
            </a:r>
            <a:r>
              <a:rPr lang="en-US" dirty="0" err="1">
                <a:solidFill>
                  <a:srgbClr val="CC00CC"/>
                </a:solidFill>
              </a:rPr>
              <a:t>arg</a:t>
            </a:r>
            <a:r>
              <a:rPr lang="en-US" dirty="0">
                <a:solidFill>
                  <a:srgbClr val="CC00CC"/>
                </a:solidFill>
              </a:rPr>
              <a:t> max</a:t>
            </a:r>
            <a:r>
              <a:rPr lang="en-US" sz="3600" i="1" baseline="-25000" dirty="0">
                <a:solidFill>
                  <a:srgbClr val="CC00CC"/>
                </a:solidFill>
              </a:rPr>
              <a:t>x</a:t>
            </a:r>
            <a:r>
              <a:rPr lang="en-US" sz="2800" baseline="-50000" dirty="0">
                <a:solidFill>
                  <a:srgbClr val="CC00CC"/>
                </a:solidFill>
              </a:rPr>
              <a:t>1:</a:t>
            </a:r>
            <a:r>
              <a:rPr lang="en-US" sz="2800" i="1" baseline="-50000" dirty="0">
                <a:solidFill>
                  <a:srgbClr val="CC00CC"/>
                </a:solidFill>
              </a:rPr>
              <a:t>t</a:t>
            </a:r>
            <a:r>
              <a:rPr lang="en-US" sz="2400" baseline="-50000" dirty="0">
                <a:solidFill>
                  <a:srgbClr val="CC00CC"/>
                </a:solidFill>
              </a:rPr>
              <a:t>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 </a:t>
            </a:r>
            <a:r>
              <a:rPr lang="en-US" dirty="0">
                <a:solidFill>
                  <a:srgbClr val="CC00CC"/>
                </a:solidFill>
              </a:rPr>
              <a:t>| 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 </a:t>
            </a:r>
          </a:p>
          <a:p>
            <a:pPr lvl="1"/>
            <a:r>
              <a:rPr lang="en-US" dirty="0"/>
              <a:t>speech recognition, decoding with a noisy channel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0002-19F1-4774-AF43-286B6C1B400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4648200"/>
            <a:ext cx="8915400" cy="13716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279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Other HMM Queries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447800"/>
            <a:ext cx="35052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Filtering: P(X</a:t>
            </a:r>
            <a:r>
              <a:rPr lang="en-US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|e</a:t>
            </a:r>
            <a:r>
              <a:rPr lang="en-US" baseline="-25000" dirty="0">
                <a:latin typeface="Calibri"/>
                <a:ea typeface="ＭＳ Ｐゴシック" pitchFamily="34" charset="-128"/>
                <a:cs typeface="Calibri"/>
              </a:rPr>
              <a:t>1:t</a:t>
            </a: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marL="0" indent="0" algn="ctr"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40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47825" y="2233613"/>
            <a:ext cx="2850356" cy="1350169"/>
            <a:chOff x="1028700" y="4876800"/>
            <a:chExt cx="3276600" cy="1600200"/>
          </a:xfrm>
        </p:grpSpPr>
        <p:sp>
          <p:nvSpPr>
            <p:cNvPr id="10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i="1">
                  <a:latin typeface="Calibri"/>
                  <a:cs typeface="Calibri"/>
                </a:rPr>
                <a:t>X</a:t>
              </a:r>
              <a:r>
                <a:rPr lang="en-US" sz="2000" baseline="-2500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11" name="AutoShape 63"/>
            <p:cNvCxnSpPr>
              <a:cxnSpLocks noChangeShapeType="1"/>
              <a:stCxn id="10" idx="4"/>
              <a:endCxn id="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2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e</a:t>
              </a:r>
              <a:r>
                <a:rPr lang="en-US" sz="20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13" name="AutoShape 65"/>
            <p:cNvCxnSpPr>
              <a:cxnSpLocks noChangeShapeType="1"/>
              <a:stCxn id="14" idx="6"/>
              <a:endCxn id="10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4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i="1" dirty="0">
                  <a:latin typeface="Calibri"/>
                  <a:cs typeface="Calibri"/>
                </a:rPr>
                <a:t>X</a:t>
              </a:r>
              <a:r>
                <a:rPr lang="en-US" sz="20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15" name="AutoShape 67"/>
            <p:cNvCxnSpPr>
              <a:cxnSpLocks noChangeShapeType="1"/>
              <a:stCxn id="14" idx="4"/>
              <a:endCxn id="12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6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i="1" dirty="0">
                  <a:latin typeface="Calibri"/>
                  <a:cs typeface="Calibri"/>
                </a:rPr>
                <a:t>X</a:t>
              </a:r>
              <a:r>
                <a:rPr lang="en-US" sz="2000" baseline="-25000" dirty="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17" name="AutoShape 69"/>
            <p:cNvCxnSpPr>
              <a:cxnSpLocks noChangeShapeType="1"/>
              <a:stCxn id="16" idx="6"/>
              <a:endCxn id="19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8" name="AutoShape 70"/>
            <p:cNvCxnSpPr>
              <a:cxnSpLocks noChangeShapeType="1"/>
              <a:stCxn id="10" idx="6"/>
              <a:endCxn id="16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9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i="1">
                  <a:latin typeface="Calibri"/>
                  <a:cs typeface="Calibri"/>
                </a:rPr>
                <a:t>X</a:t>
              </a:r>
              <a:r>
                <a:rPr lang="en-US" sz="2000" baseline="-25000">
                  <a:latin typeface="Calibri"/>
                  <a:cs typeface="Calibri"/>
                </a:rPr>
                <a:t>4</a:t>
              </a:r>
            </a:p>
          </p:txBody>
        </p:sp>
        <p:sp>
          <p:nvSpPr>
            <p:cNvPr id="20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e</a:t>
              </a:r>
              <a:r>
                <a:rPr lang="en-US" sz="2000" baseline="-25000" dirty="0"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21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e</a:t>
              </a:r>
              <a:r>
                <a:rPr lang="en-US" sz="2000" baseline="-25000" dirty="0">
                  <a:latin typeface="Calibri"/>
                  <a:cs typeface="Calibri"/>
                </a:rPr>
                <a:t>3</a:t>
              </a:r>
            </a:p>
          </p:txBody>
        </p:sp>
        <p:sp>
          <p:nvSpPr>
            <p:cNvPr id="22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e</a:t>
              </a:r>
              <a:r>
                <a:rPr lang="en-US" sz="2000" baseline="-25000" dirty="0">
                  <a:latin typeface="Calibri"/>
                  <a:cs typeface="Calibri"/>
                </a:rPr>
                <a:t>4</a:t>
              </a:r>
            </a:p>
          </p:txBody>
        </p:sp>
        <p:cxnSp>
          <p:nvCxnSpPr>
            <p:cNvPr id="23" name="AutoShape 77"/>
            <p:cNvCxnSpPr>
              <a:cxnSpLocks noChangeShapeType="1"/>
              <a:stCxn id="16" idx="4"/>
              <a:endCxn id="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" name="AutoShape 78"/>
            <p:cNvCxnSpPr>
              <a:cxnSpLocks noChangeShapeType="1"/>
              <a:stCxn id="19" idx="4"/>
              <a:endCxn id="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95" name="Group 94"/>
          <p:cNvGrpSpPr/>
          <p:nvPr/>
        </p:nvGrpSpPr>
        <p:grpSpPr>
          <a:xfrm>
            <a:off x="1647825" y="5129213"/>
            <a:ext cx="2850356" cy="1350169"/>
            <a:chOff x="1028700" y="4876800"/>
            <a:chExt cx="3276600" cy="1600200"/>
          </a:xfrm>
        </p:grpSpPr>
        <p:sp>
          <p:nvSpPr>
            <p:cNvPr id="103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i="1">
                  <a:latin typeface="Calibri"/>
                  <a:cs typeface="Calibri"/>
                </a:rPr>
                <a:t>X</a:t>
              </a:r>
              <a:r>
                <a:rPr lang="en-US" sz="2000" baseline="-2500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104" name="AutoShape 63"/>
            <p:cNvCxnSpPr>
              <a:cxnSpLocks noChangeShapeType="1"/>
              <a:stCxn id="103" idx="4"/>
              <a:endCxn id="113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5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e</a:t>
              </a:r>
              <a:r>
                <a:rPr lang="en-US" sz="20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106" name="AutoShape 65"/>
            <p:cNvCxnSpPr>
              <a:cxnSpLocks noChangeShapeType="1"/>
              <a:stCxn id="107" idx="6"/>
              <a:endCxn id="103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7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i="1" dirty="0">
                  <a:latin typeface="Calibri"/>
                  <a:cs typeface="Calibri"/>
                </a:rPr>
                <a:t>X</a:t>
              </a:r>
              <a:r>
                <a:rPr lang="en-US" sz="20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108" name="AutoShape 67"/>
            <p:cNvCxnSpPr>
              <a:cxnSpLocks noChangeShapeType="1"/>
              <a:stCxn id="107" idx="4"/>
              <a:endCxn id="105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9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i="1" dirty="0">
                  <a:latin typeface="Calibri"/>
                  <a:cs typeface="Calibri"/>
                </a:rPr>
                <a:t>X</a:t>
              </a:r>
              <a:r>
                <a:rPr lang="en-US" sz="2000" baseline="-25000" dirty="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110" name="AutoShape 69"/>
            <p:cNvCxnSpPr>
              <a:cxnSpLocks noChangeShapeType="1"/>
              <a:stCxn id="109" idx="6"/>
              <a:endCxn id="112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1" name="AutoShape 70"/>
            <p:cNvCxnSpPr>
              <a:cxnSpLocks noChangeShapeType="1"/>
              <a:stCxn id="103" idx="6"/>
              <a:endCxn id="109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2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i="1">
                  <a:latin typeface="Calibri"/>
                  <a:cs typeface="Calibri"/>
                </a:rPr>
                <a:t>X</a:t>
              </a:r>
              <a:r>
                <a:rPr lang="en-US" sz="2000" baseline="-25000">
                  <a:latin typeface="Calibri"/>
                  <a:cs typeface="Calibri"/>
                </a:rPr>
                <a:t>4</a:t>
              </a:r>
            </a:p>
          </p:txBody>
        </p:sp>
        <p:sp>
          <p:nvSpPr>
            <p:cNvPr id="113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e</a:t>
              </a:r>
              <a:r>
                <a:rPr lang="en-US" sz="2000" baseline="-25000" dirty="0"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14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e</a:t>
              </a:r>
              <a:r>
                <a:rPr lang="en-US" sz="2000" baseline="-25000" dirty="0">
                  <a:latin typeface="Calibri"/>
                  <a:cs typeface="Calibri"/>
                </a:rPr>
                <a:t>3</a:t>
              </a:r>
            </a:p>
          </p:txBody>
        </p:sp>
        <p:sp>
          <p:nvSpPr>
            <p:cNvPr id="115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e</a:t>
              </a:r>
              <a:r>
                <a:rPr lang="en-US" sz="2000" baseline="-25000" dirty="0">
                  <a:latin typeface="Calibri"/>
                  <a:cs typeface="Calibri"/>
                </a:rPr>
                <a:t>4</a:t>
              </a:r>
            </a:p>
          </p:txBody>
        </p:sp>
        <p:cxnSp>
          <p:nvCxnSpPr>
            <p:cNvPr id="116" name="AutoShape 77"/>
            <p:cNvCxnSpPr>
              <a:cxnSpLocks noChangeShapeType="1"/>
              <a:stCxn id="109" idx="4"/>
              <a:endCxn id="114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7" name="AutoShape 78"/>
            <p:cNvCxnSpPr>
              <a:cxnSpLocks noChangeShapeType="1"/>
              <a:stCxn id="112" idx="4"/>
              <a:endCxn id="115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19" name="Group 118"/>
          <p:cNvGrpSpPr/>
          <p:nvPr/>
        </p:nvGrpSpPr>
        <p:grpSpPr>
          <a:xfrm>
            <a:off x="7439025" y="5129213"/>
            <a:ext cx="2850356" cy="1350169"/>
            <a:chOff x="1028700" y="4876800"/>
            <a:chExt cx="3276600" cy="1600200"/>
          </a:xfrm>
        </p:grpSpPr>
        <p:sp>
          <p:nvSpPr>
            <p:cNvPr id="127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i="1">
                  <a:latin typeface="Calibri"/>
                  <a:cs typeface="Calibri"/>
                </a:rPr>
                <a:t>X</a:t>
              </a:r>
              <a:r>
                <a:rPr lang="en-US" sz="2000" baseline="-2500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128" name="AutoShape 63"/>
            <p:cNvCxnSpPr>
              <a:cxnSpLocks noChangeShapeType="1"/>
              <a:stCxn id="127" idx="4"/>
              <a:endCxn id="13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29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e</a:t>
              </a:r>
              <a:r>
                <a:rPr lang="en-US" sz="20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130" name="AutoShape 65"/>
            <p:cNvCxnSpPr>
              <a:cxnSpLocks noChangeShapeType="1"/>
              <a:stCxn id="131" idx="6"/>
              <a:endCxn id="127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1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i="1" dirty="0">
                  <a:latin typeface="Calibri"/>
                  <a:cs typeface="Calibri"/>
                </a:rPr>
                <a:t>X</a:t>
              </a:r>
              <a:r>
                <a:rPr lang="en-US" sz="20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132" name="AutoShape 67"/>
            <p:cNvCxnSpPr>
              <a:cxnSpLocks noChangeShapeType="1"/>
              <a:stCxn id="131" idx="4"/>
              <a:endCxn id="129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3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i="1" dirty="0">
                  <a:latin typeface="Calibri"/>
                  <a:cs typeface="Calibri"/>
                </a:rPr>
                <a:t>X</a:t>
              </a:r>
              <a:r>
                <a:rPr lang="en-US" sz="2000" baseline="-25000" dirty="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134" name="AutoShape 69"/>
            <p:cNvCxnSpPr>
              <a:cxnSpLocks noChangeShapeType="1"/>
              <a:stCxn id="133" idx="6"/>
              <a:endCxn id="13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5" name="AutoShape 70"/>
            <p:cNvCxnSpPr>
              <a:cxnSpLocks noChangeShapeType="1"/>
              <a:stCxn id="127" idx="6"/>
              <a:endCxn id="13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6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i="1">
                  <a:latin typeface="Calibri"/>
                  <a:cs typeface="Calibri"/>
                </a:rPr>
                <a:t>X</a:t>
              </a:r>
              <a:r>
                <a:rPr lang="en-US" sz="2000" baseline="-25000">
                  <a:latin typeface="Calibri"/>
                  <a:cs typeface="Calibri"/>
                </a:rPr>
                <a:t>4</a:t>
              </a:r>
            </a:p>
          </p:txBody>
        </p:sp>
        <p:sp>
          <p:nvSpPr>
            <p:cNvPr id="137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e</a:t>
              </a:r>
              <a:r>
                <a:rPr lang="en-US" sz="2000" baseline="-25000" dirty="0"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38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e</a:t>
              </a:r>
              <a:r>
                <a:rPr lang="en-US" sz="2000" baseline="-25000" dirty="0">
                  <a:latin typeface="Calibri"/>
                  <a:cs typeface="Calibri"/>
                </a:rPr>
                <a:t>3</a:t>
              </a:r>
            </a:p>
          </p:txBody>
        </p:sp>
        <p:sp>
          <p:nvSpPr>
            <p:cNvPr id="139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e</a:t>
              </a:r>
              <a:r>
                <a:rPr lang="en-US" sz="2000" baseline="-25000" dirty="0">
                  <a:latin typeface="Calibri"/>
                  <a:cs typeface="Calibri"/>
                </a:rPr>
                <a:t>4</a:t>
              </a:r>
            </a:p>
          </p:txBody>
        </p:sp>
        <p:cxnSp>
          <p:nvCxnSpPr>
            <p:cNvPr id="140" name="AutoShape 77"/>
            <p:cNvCxnSpPr>
              <a:cxnSpLocks noChangeShapeType="1"/>
              <a:stCxn id="133" idx="4"/>
              <a:endCxn id="13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1" name="AutoShape 78"/>
            <p:cNvCxnSpPr>
              <a:cxnSpLocks noChangeShapeType="1"/>
              <a:stCxn id="136" idx="4"/>
              <a:endCxn id="13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43" name="Group 142"/>
          <p:cNvGrpSpPr/>
          <p:nvPr/>
        </p:nvGrpSpPr>
        <p:grpSpPr>
          <a:xfrm>
            <a:off x="7439025" y="2233613"/>
            <a:ext cx="2850356" cy="1350169"/>
            <a:chOff x="1028700" y="4876800"/>
            <a:chExt cx="3276600" cy="1600200"/>
          </a:xfrm>
        </p:grpSpPr>
        <p:sp>
          <p:nvSpPr>
            <p:cNvPr id="151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i="1">
                  <a:latin typeface="Calibri"/>
                  <a:cs typeface="Calibri"/>
                </a:rPr>
                <a:t>X</a:t>
              </a:r>
              <a:r>
                <a:rPr lang="en-US" sz="2000" baseline="-2500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152" name="AutoShape 63"/>
            <p:cNvCxnSpPr>
              <a:cxnSpLocks noChangeShapeType="1"/>
              <a:stCxn id="151" idx="4"/>
              <a:endCxn id="161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3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e</a:t>
              </a:r>
              <a:r>
                <a:rPr lang="en-US" sz="20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154" name="AutoShape 65"/>
            <p:cNvCxnSpPr>
              <a:cxnSpLocks noChangeShapeType="1"/>
              <a:stCxn id="155" idx="6"/>
              <a:endCxn id="151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5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i="1" dirty="0">
                  <a:latin typeface="Calibri"/>
                  <a:cs typeface="Calibri"/>
                </a:rPr>
                <a:t>X</a:t>
              </a:r>
              <a:r>
                <a:rPr lang="en-US" sz="20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156" name="AutoShape 67"/>
            <p:cNvCxnSpPr>
              <a:cxnSpLocks noChangeShapeType="1"/>
              <a:stCxn id="155" idx="4"/>
              <a:endCxn id="153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7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i="1" dirty="0">
                  <a:latin typeface="Calibri"/>
                  <a:cs typeface="Calibri"/>
                </a:rPr>
                <a:t>X</a:t>
              </a:r>
              <a:r>
                <a:rPr lang="en-US" sz="2000" baseline="-25000" dirty="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158" name="AutoShape 69"/>
            <p:cNvCxnSpPr>
              <a:cxnSpLocks noChangeShapeType="1"/>
              <a:stCxn id="157" idx="6"/>
              <a:endCxn id="160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9" name="AutoShape 70"/>
            <p:cNvCxnSpPr>
              <a:cxnSpLocks noChangeShapeType="1"/>
              <a:stCxn id="151" idx="6"/>
              <a:endCxn id="157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60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i="1">
                  <a:latin typeface="Calibri"/>
                  <a:cs typeface="Calibri"/>
                </a:rPr>
                <a:t>X</a:t>
              </a:r>
              <a:r>
                <a:rPr lang="en-US" sz="2000" baseline="-25000">
                  <a:latin typeface="Calibri"/>
                  <a:cs typeface="Calibri"/>
                </a:rPr>
                <a:t>4</a:t>
              </a:r>
            </a:p>
          </p:txBody>
        </p:sp>
        <p:sp>
          <p:nvSpPr>
            <p:cNvPr id="161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e</a:t>
              </a:r>
              <a:r>
                <a:rPr lang="en-US" sz="2000" baseline="-25000" dirty="0"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62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e</a:t>
              </a:r>
              <a:r>
                <a:rPr lang="en-US" sz="2000" baseline="-25000" dirty="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164" name="AutoShape 77"/>
            <p:cNvCxnSpPr>
              <a:cxnSpLocks noChangeShapeType="1"/>
              <a:stCxn id="157" idx="4"/>
              <a:endCxn id="162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6" name="Rectangle 3"/>
          <p:cNvSpPr txBox="1">
            <a:spLocks noChangeArrowheads="1"/>
          </p:cNvSpPr>
          <p:nvPr/>
        </p:nvSpPr>
        <p:spPr bwMode="auto">
          <a:xfrm>
            <a:off x="6934200" y="14478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Prediction: P(X</a:t>
            </a:r>
            <a:r>
              <a:rPr lang="en-US" baseline="-25000" dirty="0">
                <a:latin typeface="Calibri"/>
                <a:ea typeface="ＭＳ Ｐゴシック" pitchFamily="34" charset="-128"/>
                <a:cs typeface="Calibri"/>
              </a:rPr>
              <a:t>t+k</a:t>
            </a: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|e</a:t>
            </a:r>
            <a:r>
              <a:rPr lang="en-US" baseline="-25000" dirty="0">
                <a:latin typeface="Calibri"/>
                <a:ea typeface="ＭＳ Ｐゴシック" pitchFamily="34" charset="-128"/>
                <a:cs typeface="Calibri"/>
              </a:rPr>
              <a:t>1:t</a:t>
            </a: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</p:txBody>
      </p:sp>
      <p:sp>
        <p:nvSpPr>
          <p:cNvPr id="167" name="Rectangle 3"/>
          <p:cNvSpPr txBox="1">
            <a:spLocks noChangeArrowheads="1"/>
          </p:cNvSpPr>
          <p:nvPr/>
        </p:nvSpPr>
        <p:spPr bwMode="auto">
          <a:xfrm>
            <a:off x="914400" y="4343400"/>
            <a:ext cx="464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Smoothing: P(X</a:t>
            </a:r>
            <a:r>
              <a:rPr lang="en-US" baseline="-25000" dirty="0"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|e</a:t>
            </a:r>
            <a:r>
              <a:rPr lang="en-US" baseline="-25000" dirty="0">
                <a:latin typeface="Calibri"/>
                <a:ea typeface="ＭＳ Ｐゴシック" pitchFamily="34" charset="-128"/>
                <a:cs typeface="Calibri"/>
              </a:rPr>
              <a:t>1:t</a:t>
            </a: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), k&lt;t</a:t>
            </a:r>
          </a:p>
          <a:p>
            <a:pPr marL="0" indent="0" algn="ctr">
              <a:buFont typeface="Wingdings" pitchFamily="2" charset="2"/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Font typeface="Wingdings" pitchFamily="2" charset="2"/>
              <a:buNone/>
            </a:pPr>
            <a:endParaRPr lang="en-US" sz="4000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168" name="Rectangle 3"/>
          <p:cNvSpPr txBox="1">
            <a:spLocks noChangeArrowheads="1"/>
          </p:cNvSpPr>
          <p:nvPr/>
        </p:nvSpPr>
        <p:spPr bwMode="auto">
          <a:xfrm>
            <a:off x="6553200" y="4343400"/>
            <a:ext cx="480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Explanation: P(X</a:t>
            </a:r>
            <a:r>
              <a:rPr lang="en-US" baseline="-25000" dirty="0">
                <a:latin typeface="Calibri"/>
                <a:ea typeface="ＭＳ Ｐゴシック" pitchFamily="34" charset="-128"/>
                <a:cs typeface="Calibri"/>
              </a:rPr>
              <a:t>1:t</a:t>
            </a: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|e</a:t>
            </a:r>
            <a:r>
              <a:rPr lang="en-US" baseline="-25000" dirty="0">
                <a:latin typeface="Calibri"/>
                <a:ea typeface="ＭＳ Ｐゴシック" pitchFamily="34" charset="-128"/>
                <a:cs typeface="Calibri"/>
              </a:rPr>
              <a:t>1:t</a:t>
            </a: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marL="0" indent="0" algn="ctr">
              <a:buFont typeface="Wingdings" pitchFamily="2" charset="2"/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Font typeface="Wingdings" pitchFamily="2" charset="2"/>
              <a:buNone/>
            </a:pPr>
            <a:endParaRPr lang="en-US" sz="4000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169" name="Oval 75"/>
          <p:cNvSpPr>
            <a:spLocks noChangeArrowheads="1"/>
          </p:cNvSpPr>
          <p:nvPr/>
        </p:nvSpPr>
        <p:spPr bwMode="auto">
          <a:xfrm>
            <a:off x="3886200" y="20574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algn="ctr"/>
            <a:endParaRPr lang="en-US" sz="2000" baseline="-25000" dirty="0">
              <a:latin typeface="Calibri"/>
              <a:cs typeface="Calibri"/>
            </a:endParaRPr>
          </a:p>
        </p:txBody>
      </p:sp>
      <p:sp>
        <p:nvSpPr>
          <p:cNvPr id="170" name="Oval 75"/>
          <p:cNvSpPr>
            <a:spLocks noChangeArrowheads="1"/>
          </p:cNvSpPr>
          <p:nvPr/>
        </p:nvSpPr>
        <p:spPr bwMode="auto">
          <a:xfrm>
            <a:off x="9677400" y="20574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algn="ctr"/>
            <a:endParaRPr lang="en-US" sz="2000" baseline="-25000" dirty="0">
              <a:latin typeface="Calibri"/>
              <a:cs typeface="Calibri"/>
            </a:endParaRPr>
          </a:p>
        </p:txBody>
      </p:sp>
      <p:sp>
        <p:nvSpPr>
          <p:cNvPr id="171" name="Oval 75"/>
          <p:cNvSpPr>
            <a:spLocks noChangeArrowheads="1"/>
          </p:cNvSpPr>
          <p:nvPr/>
        </p:nvSpPr>
        <p:spPr bwMode="auto">
          <a:xfrm>
            <a:off x="3078480" y="49530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algn="ctr"/>
            <a:endParaRPr lang="en-US" sz="2000" baseline="-25000" dirty="0">
              <a:latin typeface="Calibri"/>
              <a:cs typeface="Calibri"/>
            </a:endParaRPr>
          </a:p>
        </p:txBody>
      </p:sp>
      <p:sp>
        <p:nvSpPr>
          <p:cNvPr id="172" name="Oval 75"/>
          <p:cNvSpPr>
            <a:spLocks noChangeArrowheads="1"/>
          </p:cNvSpPr>
          <p:nvPr/>
        </p:nvSpPr>
        <p:spPr bwMode="auto">
          <a:xfrm>
            <a:off x="7239000" y="4953000"/>
            <a:ext cx="33528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algn="ctr"/>
            <a:endParaRPr lang="en-US" sz="2000" baseline="-25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382428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Most likely explanation = most probable path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582400" cy="4953000"/>
          </a:xfrm>
        </p:spPr>
        <p:txBody>
          <a:bodyPr/>
          <a:lstStyle/>
          <a:p>
            <a:r>
              <a:rPr lang="en-US" sz="2400" b="1" i="1" dirty="0">
                <a:solidFill>
                  <a:srgbClr val="FF0000"/>
                </a:solidFill>
                <a:latin typeface="Calibri"/>
                <a:cs typeface="Calibri"/>
              </a:rPr>
              <a:t>State trellis</a:t>
            </a:r>
            <a:r>
              <a:rPr lang="en-US" sz="2400" dirty="0">
                <a:latin typeface="Calibri"/>
                <a:cs typeface="Calibri"/>
              </a:rPr>
              <a:t>: graph of states and transitions over time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Each arc represents some transition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</a:rPr>
              <a:t>-1 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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sz="2400" i="1" dirty="0" err="1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endParaRPr lang="en-US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Each arc has weight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sz="2400" i="1" dirty="0" err="1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 |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</a:rPr>
              <a:t>-1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) </a:t>
            </a:r>
            <a:r>
              <a:rPr lang="en-US" sz="24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i="1" baseline="-25000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| </a:t>
            </a:r>
            <a:r>
              <a:rPr lang="en-US" sz="2400" i="1" dirty="0" err="1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i="1" baseline="-25000" dirty="0" err="1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) </a:t>
            </a:r>
            <a:r>
              <a:rPr lang="en-US" sz="2400" dirty="0">
                <a:latin typeface="Calibri"/>
                <a:cs typeface="Calibri"/>
              </a:rPr>
              <a:t>(arcs to initial states have weight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2400" baseline="-25000" dirty="0">
                <a:solidFill>
                  <a:srgbClr val="CC00CC"/>
                </a:solidFill>
                <a:latin typeface="Calibri"/>
                <a:cs typeface="Calibri"/>
              </a:rPr>
              <a:t>0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) </a:t>
            </a:r>
            <a:r>
              <a:rPr lang="en-US" sz="2400" dirty="0">
                <a:latin typeface="Calibri"/>
                <a:cs typeface="Calibri"/>
              </a:rPr>
              <a:t>)</a:t>
            </a:r>
          </a:p>
          <a:p>
            <a:r>
              <a:rPr lang="en-US" sz="2400" dirty="0">
                <a:latin typeface="Calibri"/>
                <a:cs typeface="Calibri"/>
              </a:rPr>
              <a:t>The </a:t>
            </a:r>
            <a:r>
              <a:rPr lang="en-US" sz="2400" b="1" i="1" dirty="0">
                <a:solidFill>
                  <a:srgbClr val="0000FF"/>
                </a:solidFill>
                <a:latin typeface="Calibri"/>
                <a:cs typeface="Calibri"/>
              </a:rPr>
              <a:t>product</a:t>
            </a:r>
            <a:r>
              <a:rPr lang="en-US" sz="2400" dirty="0">
                <a:latin typeface="Calibri"/>
                <a:cs typeface="Calibri"/>
              </a:rPr>
              <a:t> of weights on a path is proportional to that state sequence’s probability </a:t>
            </a:r>
          </a:p>
          <a:p>
            <a:r>
              <a:rPr lang="en-US" sz="2400" dirty="0">
                <a:latin typeface="Calibri"/>
                <a:cs typeface="Calibri"/>
              </a:rPr>
              <a:t>Forward algorithm computes sums of paths, </a:t>
            </a:r>
            <a:r>
              <a:rPr lang="en-US" sz="2400" b="1" i="1" dirty="0">
                <a:solidFill>
                  <a:srgbClr val="FF0000"/>
                </a:solidFill>
                <a:latin typeface="Calibri"/>
                <a:cs typeface="Calibri"/>
              </a:rPr>
              <a:t>Viterbi algorithm </a:t>
            </a:r>
            <a:r>
              <a:rPr lang="en-US" sz="2400" dirty="0">
                <a:latin typeface="Calibri"/>
                <a:cs typeface="Calibri"/>
              </a:rPr>
              <a:t>computes best paths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0" y="1219200"/>
            <a:ext cx="45720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srgbClr val="CC00CC"/>
                </a:solidFill>
              </a:rPr>
              <a:t>arg</a:t>
            </a:r>
            <a:r>
              <a:rPr lang="en-US" dirty="0">
                <a:solidFill>
                  <a:srgbClr val="CC00CC"/>
                </a:solidFill>
              </a:rPr>
              <a:t> max</a:t>
            </a:r>
            <a:r>
              <a:rPr lang="en-US" sz="2000" i="1" baseline="-25000" dirty="0">
                <a:solidFill>
                  <a:srgbClr val="CC00CC"/>
                </a:solidFill>
              </a:rPr>
              <a:t>x</a:t>
            </a:r>
            <a:r>
              <a:rPr lang="en-US" sz="1600" baseline="-50000" dirty="0">
                <a:solidFill>
                  <a:srgbClr val="CC00CC"/>
                </a:solidFill>
              </a:rPr>
              <a:t>1:</a:t>
            </a:r>
            <a:r>
              <a:rPr lang="en-US" sz="1600" i="1" baseline="-50000" dirty="0">
                <a:solidFill>
                  <a:srgbClr val="CC00CC"/>
                </a:solidFill>
              </a:rPr>
              <a:t>t</a:t>
            </a:r>
            <a:r>
              <a:rPr lang="en-US" sz="1400" baseline="-50000" dirty="0">
                <a:solidFill>
                  <a:srgbClr val="CC00CC"/>
                </a:solidFill>
              </a:rPr>
              <a:t>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sz="2000" baseline="-25000" dirty="0">
                <a:solidFill>
                  <a:srgbClr val="CC00CC"/>
                </a:solidFill>
              </a:rPr>
              <a:t>1:</a:t>
            </a:r>
            <a:r>
              <a:rPr lang="en-US" sz="2000" i="1" baseline="-25000" dirty="0">
                <a:solidFill>
                  <a:srgbClr val="CC00CC"/>
                </a:solidFill>
              </a:rPr>
              <a:t>t </a:t>
            </a:r>
            <a:r>
              <a:rPr lang="en-US" dirty="0">
                <a:solidFill>
                  <a:srgbClr val="CC00CC"/>
                </a:solidFill>
              </a:rPr>
              <a:t>| 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sz="2000" baseline="-25000" dirty="0">
                <a:solidFill>
                  <a:srgbClr val="CC00CC"/>
                </a:solidFill>
              </a:rPr>
              <a:t>1:</a:t>
            </a:r>
            <a:r>
              <a:rPr lang="en-US" sz="20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</a:t>
            </a:r>
          </a:p>
          <a:p>
            <a:r>
              <a:rPr lang="en-US" dirty="0">
                <a:solidFill>
                  <a:srgbClr val="CC00CC"/>
                </a:solidFill>
              </a:rPr>
              <a:t>     = </a:t>
            </a:r>
            <a:r>
              <a:rPr lang="en-US" dirty="0" err="1">
                <a:solidFill>
                  <a:srgbClr val="CC00CC"/>
                </a:solidFill>
              </a:rPr>
              <a:t>arg</a:t>
            </a:r>
            <a:r>
              <a:rPr lang="en-US" dirty="0">
                <a:solidFill>
                  <a:srgbClr val="CC00CC"/>
                </a:solidFill>
              </a:rPr>
              <a:t> max</a:t>
            </a:r>
            <a:r>
              <a:rPr lang="en-US" sz="2000" i="1" baseline="-25000" dirty="0">
                <a:solidFill>
                  <a:srgbClr val="CC00CC"/>
                </a:solidFill>
              </a:rPr>
              <a:t>x</a:t>
            </a:r>
            <a:r>
              <a:rPr lang="en-US" sz="1600" baseline="-50000" dirty="0">
                <a:solidFill>
                  <a:srgbClr val="CC00CC"/>
                </a:solidFill>
              </a:rPr>
              <a:t>1:</a:t>
            </a:r>
            <a:r>
              <a:rPr lang="en-US" sz="1600" i="1" baseline="-50000" dirty="0">
                <a:solidFill>
                  <a:srgbClr val="CC00CC"/>
                </a:solidFill>
              </a:rPr>
              <a:t>t</a:t>
            </a:r>
            <a:r>
              <a:rPr lang="en-US" sz="1400" baseline="-50000" dirty="0">
                <a:solidFill>
                  <a:srgbClr val="CC00CC"/>
                </a:solidFill>
              </a:rPr>
              <a:t>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α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sz="2000" baseline="-25000" dirty="0">
                <a:solidFill>
                  <a:srgbClr val="CC00CC"/>
                </a:solidFill>
              </a:rPr>
              <a:t>1:</a:t>
            </a:r>
            <a:r>
              <a:rPr lang="en-US" sz="2000" i="1" baseline="-25000" dirty="0">
                <a:solidFill>
                  <a:srgbClr val="CC00CC"/>
                </a:solidFill>
              </a:rPr>
              <a:t>t </a:t>
            </a:r>
            <a:r>
              <a:rPr lang="en-US" dirty="0">
                <a:solidFill>
                  <a:srgbClr val="CC00CC"/>
                </a:solidFill>
              </a:rPr>
              <a:t>, 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sz="2000" baseline="-25000" dirty="0">
                <a:solidFill>
                  <a:srgbClr val="CC00CC"/>
                </a:solidFill>
              </a:rPr>
              <a:t>1:</a:t>
            </a:r>
            <a:r>
              <a:rPr lang="en-US" sz="20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</a:t>
            </a:r>
          </a:p>
          <a:p>
            <a:r>
              <a:rPr lang="en-US" dirty="0">
                <a:solidFill>
                  <a:srgbClr val="CC00CC"/>
                </a:solidFill>
              </a:rPr>
              <a:t>     = </a:t>
            </a:r>
            <a:r>
              <a:rPr lang="en-US" dirty="0" err="1">
                <a:solidFill>
                  <a:srgbClr val="CC00CC"/>
                </a:solidFill>
              </a:rPr>
              <a:t>arg</a:t>
            </a:r>
            <a:r>
              <a:rPr lang="en-US" dirty="0">
                <a:solidFill>
                  <a:srgbClr val="CC00CC"/>
                </a:solidFill>
              </a:rPr>
              <a:t> max</a:t>
            </a:r>
            <a:r>
              <a:rPr lang="en-US" sz="2000" i="1" baseline="-25000" dirty="0">
                <a:solidFill>
                  <a:srgbClr val="CC00CC"/>
                </a:solidFill>
              </a:rPr>
              <a:t>x</a:t>
            </a:r>
            <a:r>
              <a:rPr lang="en-US" sz="1600" baseline="-50000" dirty="0">
                <a:solidFill>
                  <a:srgbClr val="CC00CC"/>
                </a:solidFill>
              </a:rPr>
              <a:t>1:</a:t>
            </a:r>
            <a:r>
              <a:rPr lang="en-US" sz="1600" i="1" baseline="-50000" dirty="0">
                <a:solidFill>
                  <a:srgbClr val="CC00CC"/>
                </a:solidFill>
              </a:rPr>
              <a:t>t</a:t>
            </a:r>
            <a:r>
              <a:rPr lang="en-US" sz="1400" baseline="-50000" dirty="0">
                <a:solidFill>
                  <a:srgbClr val="CC00CC"/>
                </a:solidFill>
              </a:rPr>
              <a:t>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sz="2000" baseline="-25000" dirty="0">
                <a:solidFill>
                  <a:srgbClr val="CC00CC"/>
                </a:solidFill>
              </a:rPr>
              <a:t>1:</a:t>
            </a:r>
            <a:r>
              <a:rPr lang="en-US" sz="2000" i="1" baseline="-25000" dirty="0">
                <a:solidFill>
                  <a:srgbClr val="CC00CC"/>
                </a:solidFill>
              </a:rPr>
              <a:t>t </a:t>
            </a:r>
            <a:r>
              <a:rPr lang="en-US" dirty="0">
                <a:solidFill>
                  <a:srgbClr val="CC00CC"/>
                </a:solidFill>
              </a:rPr>
              <a:t>, 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sz="2000" baseline="-25000" dirty="0">
                <a:solidFill>
                  <a:srgbClr val="CC00CC"/>
                </a:solidFill>
              </a:rPr>
              <a:t>1:</a:t>
            </a:r>
            <a:r>
              <a:rPr lang="en-US" sz="20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 </a:t>
            </a:r>
          </a:p>
          <a:p>
            <a:r>
              <a:rPr lang="en-US" dirty="0">
                <a:solidFill>
                  <a:srgbClr val="CC00CC"/>
                </a:solidFill>
              </a:rPr>
              <a:t>     = </a:t>
            </a:r>
            <a:r>
              <a:rPr lang="en-US" dirty="0" err="1">
                <a:solidFill>
                  <a:srgbClr val="CC00CC"/>
                </a:solidFill>
              </a:rPr>
              <a:t>arg</a:t>
            </a:r>
            <a:r>
              <a:rPr lang="en-US" dirty="0">
                <a:solidFill>
                  <a:srgbClr val="CC00CC"/>
                </a:solidFill>
              </a:rPr>
              <a:t> max</a:t>
            </a:r>
            <a:r>
              <a:rPr lang="en-US" sz="2000" i="1" baseline="-25000" dirty="0">
                <a:solidFill>
                  <a:srgbClr val="CC00CC"/>
                </a:solidFill>
              </a:rPr>
              <a:t>x</a:t>
            </a:r>
            <a:r>
              <a:rPr lang="en-US" sz="1600" baseline="-50000" dirty="0">
                <a:solidFill>
                  <a:srgbClr val="CC00CC"/>
                </a:solidFill>
              </a:rPr>
              <a:t>1:</a:t>
            </a:r>
            <a:r>
              <a:rPr lang="en-US" sz="1600" i="1" baseline="-50000" dirty="0">
                <a:solidFill>
                  <a:srgbClr val="CC00CC"/>
                </a:solidFill>
              </a:rPr>
              <a:t>t</a:t>
            </a:r>
            <a:r>
              <a:rPr lang="en-US" sz="1600" i="1" dirty="0">
                <a:solidFill>
                  <a:srgbClr val="CC00CC"/>
                </a:solidFill>
              </a:rPr>
              <a:t> </a:t>
            </a:r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2400" baseline="-25000" dirty="0">
                <a:solidFill>
                  <a:srgbClr val="CC00CC"/>
                </a:solidFill>
                <a:latin typeface="Calibri"/>
                <a:cs typeface="Calibri"/>
              </a:rPr>
              <a:t>0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) </a:t>
            </a:r>
            <a:r>
              <a:rPr lang="en-US" sz="2400" dirty="0">
                <a:solidFill>
                  <a:srgbClr val="990099"/>
                </a:solidFill>
                <a:sym typeface="Symbol"/>
              </a:rPr>
              <a:t></a:t>
            </a:r>
            <a:r>
              <a:rPr lang="en-US" sz="2400" i="1" baseline="-25000" dirty="0">
                <a:solidFill>
                  <a:srgbClr val="CC00CC"/>
                </a:solidFill>
                <a:sym typeface="Symbol"/>
              </a:rPr>
              <a:t>t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i="1" dirty="0" err="1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2400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 | </a:t>
            </a:r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24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400" baseline="-25000" dirty="0">
                <a:solidFill>
                  <a:srgbClr val="CC00CC"/>
                </a:solidFill>
                <a:latin typeface="Calibri"/>
                <a:cs typeface="Calibri"/>
              </a:rPr>
              <a:t>-1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) </a:t>
            </a:r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e</a:t>
            </a:r>
            <a:r>
              <a:rPr lang="en-US" sz="24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400" baseline="-250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| </a:t>
            </a:r>
            <a:r>
              <a:rPr lang="en-US" i="1" dirty="0" err="1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2400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) </a:t>
            </a:r>
            <a:endParaRPr lang="en-US" dirty="0">
              <a:solidFill>
                <a:srgbClr val="CC00CC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CC00CC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CC00CC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14400" y="1905000"/>
            <a:ext cx="6076313" cy="1666220"/>
            <a:chOff x="914400" y="1905000"/>
            <a:chExt cx="6076313" cy="1666220"/>
          </a:xfrm>
        </p:grpSpPr>
        <p:sp>
          <p:nvSpPr>
            <p:cNvPr id="10244" name="Rectangle 6"/>
            <p:cNvSpPr>
              <a:spLocks noChangeArrowheads="1"/>
            </p:cNvSpPr>
            <p:nvPr/>
          </p:nvSpPr>
          <p:spPr bwMode="auto">
            <a:xfrm>
              <a:off x="1676400" y="1905000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10245" name="Rectangle 7"/>
            <p:cNvSpPr>
              <a:spLocks noChangeArrowheads="1"/>
            </p:cNvSpPr>
            <p:nvPr/>
          </p:nvSpPr>
          <p:spPr bwMode="auto">
            <a:xfrm>
              <a:off x="1676400" y="2590800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sp>
          <p:nvSpPr>
            <p:cNvPr id="10246" name="Rectangle 8"/>
            <p:cNvSpPr>
              <a:spLocks noChangeArrowheads="1"/>
            </p:cNvSpPr>
            <p:nvPr/>
          </p:nvSpPr>
          <p:spPr bwMode="auto">
            <a:xfrm>
              <a:off x="3124200" y="1905000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10247" name="Rectangle 9"/>
            <p:cNvSpPr>
              <a:spLocks noChangeArrowheads="1"/>
            </p:cNvSpPr>
            <p:nvPr/>
          </p:nvSpPr>
          <p:spPr bwMode="auto">
            <a:xfrm>
              <a:off x="3124200" y="2590800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sp>
          <p:nvSpPr>
            <p:cNvPr id="10248" name="Rectangle 10"/>
            <p:cNvSpPr>
              <a:spLocks noChangeArrowheads="1"/>
            </p:cNvSpPr>
            <p:nvPr/>
          </p:nvSpPr>
          <p:spPr bwMode="auto">
            <a:xfrm>
              <a:off x="4648200" y="1905000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10249" name="Rectangle 11"/>
            <p:cNvSpPr>
              <a:spLocks noChangeArrowheads="1"/>
            </p:cNvSpPr>
            <p:nvPr/>
          </p:nvSpPr>
          <p:spPr bwMode="auto">
            <a:xfrm>
              <a:off x="4648200" y="2590800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sp>
          <p:nvSpPr>
            <p:cNvPr id="10250" name="Rectangle 12"/>
            <p:cNvSpPr>
              <a:spLocks noChangeArrowheads="1"/>
            </p:cNvSpPr>
            <p:nvPr/>
          </p:nvSpPr>
          <p:spPr bwMode="auto">
            <a:xfrm>
              <a:off x="6172200" y="1905000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10251" name="Rectangle 13"/>
            <p:cNvSpPr>
              <a:spLocks noChangeArrowheads="1"/>
            </p:cNvSpPr>
            <p:nvPr/>
          </p:nvSpPr>
          <p:spPr bwMode="auto">
            <a:xfrm>
              <a:off x="6172200" y="2590800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cxnSp>
          <p:nvCxnSpPr>
            <p:cNvPr id="10252" name="AutoShape 14"/>
            <p:cNvCxnSpPr>
              <a:cxnSpLocks noChangeShapeType="1"/>
              <a:stCxn id="10244" idx="3"/>
              <a:endCxn id="10246" idx="1"/>
            </p:cNvCxnSpPr>
            <p:nvPr/>
          </p:nvCxnSpPr>
          <p:spPr bwMode="auto">
            <a:xfrm>
              <a:off x="2362200" y="2095500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253" name="AutoShape 15"/>
            <p:cNvCxnSpPr>
              <a:cxnSpLocks noChangeShapeType="1"/>
              <a:stCxn id="10244" idx="3"/>
              <a:endCxn id="10247" idx="1"/>
            </p:cNvCxnSpPr>
            <p:nvPr/>
          </p:nvCxnSpPr>
          <p:spPr bwMode="auto">
            <a:xfrm>
              <a:off x="2362200" y="2095500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254" name="AutoShape 16"/>
            <p:cNvCxnSpPr>
              <a:cxnSpLocks noChangeShapeType="1"/>
              <a:stCxn id="10245" idx="3"/>
              <a:endCxn id="10246" idx="1"/>
            </p:cNvCxnSpPr>
            <p:nvPr/>
          </p:nvCxnSpPr>
          <p:spPr bwMode="auto">
            <a:xfrm flipV="1">
              <a:off x="2362200" y="2095500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255" name="AutoShape 17"/>
            <p:cNvCxnSpPr>
              <a:cxnSpLocks noChangeShapeType="1"/>
              <a:stCxn id="10245" idx="3"/>
              <a:endCxn id="10247" idx="1"/>
            </p:cNvCxnSpPr>
            <p:nvPr/>
          </p:nvCxnSpPr>
          <p:spPr bwMode="auto">
            <a:xfrm>
              <a:off x="2362200" y="2781300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256" name="AutoShape 18"/>
            <p:cNvCxnSpPr>
              <a:cxnSpLocks noChangeShapeType="1"/>
              <a:stCxn id="10246" idx="3"/>
              <a:endCxn id="10248" idx="1"/>
            </p:cNvCxnSpPr>
            <p:nvPr/>
          </p:nvCxnSpPr>
          <p:spPr bwMode="auto">
            <a:xfrm>
              <a:off x="3810000" y="2095500"/>
              <a:ext cx="8382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257" name="AutoShape 19"/>
            <p:cNvCxnSpPr>
              <a:cxnSpLocks noChangeShapeType="1"/>
              <a:stCxn id="10246" idx="3"/>
              <a:endCxn id="10249" idx="1"/>
            </p:cNvCxnSpPr>
            <p:nvPr/>
          </p:nvCxnSpPr>
          <p:spPr bwMode="auto">
            <a:xfrm>
              <a:off x="3810000" y="2095500"/>
              <a:ext cx="8382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258" name="AutoShape 20"/>
            <p:cNvCxnSpPr>
              <a:cxnSpLocks noChangeShapeType="1"/>
              <a:stCxn id="10247" idx="3"/>
              <a:endCxn id="10248" idx="1"/>
            </p:cNvCxnSpPr>
            <p:nvPr/>
          </p:nvCxnSpPr>
          <p:spPr bwMode="auto">
            <a:xfrm flipV="1">
              <a:off x="3810000" y="2095500"/>
              <a:ext cx="8382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259" name="AutoShape 21"/>
            <p:cNvCxnSpPr>
              <a:cxnSpLocks noChangeShapeType="1"/>
              <a:stCxn id="10247" idx="3"/>
              <a:endCxn id="10249" idx="1"/>
            </p:cNvCxnSpPr>
            <p:nvPr/>
          </p:nvCxnSpPr>
          <p:spPr bwMode="auto">
            <a:xfrm>
              <a:off x="3810000" y="2781300"/>
              <a:ext cx="8382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260" name="AutoShape 22"/>
            <p:cNvCxnSpPr>
              <a:cxnSpLocks noChangeShapeType="1"/>
              <a:stCxn id="10248" idx="3"/>
              <a:endCxn id="10250" idx="1"/>
            </p:cNvCxnSpPr>
            <p:nvPr/>
          </p:nvCxnSpPr>
          <p:spPr bwMode="auto">
            <a:xfrm>
              <a:off x="5334000" y="2095500"/>
              <a:ext cx="8382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261" name="AutoShape 23"/>
            <p:cNvCxnSpPr>
              <a:cxnSpLocks noChangeShapeType="1"/>
              <a:stCxn id="10248" idx="3"/>
              <a:endCxn id="10251" idx="1"/>
            </p:cNvCxnSpPr>
            <p:nvPr/>
          </p:nvCxnSpPr>
          <p:spPr bwMode="auto">
            <a:xfrm>
              <a:off x="5334000" y="2095500"/>
              <a:ext cx="8382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262" name="AutoShape 24"/>
            <p:cNvCxnSpPr>
              <a:cxnSpLocks noChangeShapeType="1"/>
              <a:stCxn id="10249" idx="3"/>
              <a:endCxn id="10250" idx="1"/>
            </p:cNvCxnSpPr>
            <p:nvPr/>
          </p:nvCxnSpPr>
          <p:spPr bwMode="auto">
            <a:xfrm flipV="1">
              <a:off x="5334000" y="2095500"/>
              <a:ext cx="8382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263" name="AutoShape 25"/>
            <p:cNvCxnSpPr>
              <a:cxnSpLocks noChangeShapeType="1"/>
              <a:stCxn id="10249" idx="3"/>
              <a:endCxn id="10251" idx="1"/>
            </p:cNvCxnSpPr>
            <p:nvPr/>
          </p:nvCxnSpPr>
          <p:spPr bwMode="auto">
            <a:xfrm>
              <a:off x="5334000" y="2781300"/>
              <a:ext cx="8382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" name="TextBox 1"/>
            <p:cNvSpPr txBox="1"/>
            <p:nvPr/>
          </p:nvSpPr>
          <p:spPr>
            <a:xfrm>
              <a:off x="1676400" y="3048000"/>
              <a:ext cx="53143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solidFill>
                    <a:srgbClr val="CC00CC"/>
                  </a:solidFill>
                  <a:latin typeface="Calibri"/>
                  <a:cs typeface="Calibri"/>
                </a:rPr>
                <a:t>  X</a:t>
              </a:r>
              <a:r>
                <a:rPr lang="en-US" sz="3600" baseline="-25000" dirty="0">
                  <a:solidFill>
                    <a:srgbClr val="CC00CC"/>
                  </a:solidFill>
                  <a:latin typeface="Calibri"/>
                  <a:cs typeface="Calibri"/>
                </a:rPr>
                <a:t>0</a:t>
              </a:r>
              <a:r>
                <a:rPr lang="en-US" sz="2000" dirty="0">
                  <a:solidFill>
                    <a:srgbClr val="CC00CC"/>
                  </a:solidFill>
                  <a:latin typeface="Calibri"/>
                  <a:cs typeface="Calibri"/>
                </a:rPr>
                <a:t>                   </a:t>
              </a:r>
              <a:r>
                <a:rPr lang="en-US" sz="2800" i="1" dirty="0">
                  <a:solidFill>
                    <a:srgbClr val="CC00CC"/>
                  </a:solidFill>
                  <a:latin typeface="Calibri"/>
                  <a:cs typeface="Calibri"/>
                </a:rPr>
                <a:t>X</a:t>
              </a:r>
              <a:r>
                <a:rPr lang="en-US" sz="3600" baseline="-25000" dirty="0">
                  <a:solidFill>
                    <a:srgbClr val="CC00CC"/>
                  </a:solidFill>
                  <a:latin typeface="Calibri"/>
                  <a:cs typeface="Calibri"/>
                </a:rPr>
                <a:t>1                 </a:t>
              </a:r>
              <a:r>
                <a:rPr lang="en-US" sz="2800" dirty="0">
                  <a:solidFill>
                    <a:srgbClr val="CC00CC"/>
                  </a:solidFill>
                  <a:latin typeface="Calibri"/>
                  <a:cs typeface="Calibri"/>
                </a:rPr>
                <a:t>…</a:t>
              </a:r>
              <a:r>
                <a:rPr lang="en-US" sz="2000" i="1" dirty="0">
                  <a:solidFill>
                    <a:srgbClr val="CC00CC"/>
                  </a:solidFill>
                  <a:latin typeface="Calibri"/>
                  <a:cs typeface="Calibri"/>
                </a:rPr>
                <a:t>                      </a:t>
              </a:r>
              <a:r>
                <a:rPr lang="en-US" sz="2800" i="1" dirty="0">
                  <a:solidFill>
                    <a:srgbClr val="CC00CC"/>
                  </a:solidFill>
                  <a:latin typeface="Calibri"/>
                  <a:cs typeface="Calibri"/>
                </a:rPr>
                <a:t>X</a:t>
              </a:r>
              <a:r>
                <a:rPr lang="en-US" sz="3600" i="1" baseline="-25000" dirty="0">
                  <a:solidFill>
                    <a:srgbClr val="CC00CC"/>
                  </a:solidFill>
                  <a:latin typeface="Calibri"/>
                  <a:cs typeface="Calibri"/>
                </a:rPr>
                <a:t>T</a:t>
              </a:r>
              <a:endParaRPr lang="en-US" sz="3600" dirty="0"/>
            </a:p>
          </p:txBody>
        </p:sp>
        <p:cxnSp>
          <p:nvCxnSpPr>
            <p:cNvPr id="32" name="AutoShape 15"/>
            <p:cNvCxnSpPr>
              <a:cxnSpLocks noChangeShapeType="1"/>
              <a:endCxn id="10244" idx="1"/>
            </p:cNvCxnSpPr>
            <p:nvPr/>
          </p:nvCxnSpPr>
          <p:spPr bwMode="auto">
            <a:xfrm flipV="1">
              <a:off x="914400" y="2095500"/>
              <a:ext cx="762000" cy="3429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3" name="AutoShape 16"/>
            <p:cNvCxnSpPr>
              <a:cxnSpLocks noChangeShapeType="1"/>
              <a:endCxn id="10245" idx="1"/>
            </p:cNvCxnSpPr>
            <p:nvPr/>
          </p:nvCxnSpPr>
          <p:spPr bwMode="auto">
            <a:xfrm>
              <a:off x="914400" y="2438400"/>
              <a:ext cx="762000" cy="3429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859688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Forward / Viterbi algorithms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95400" y="3810001"/>
            <a:ext cx="4191000" cy="11387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Forward Algorithm (sum)</a:t>
            </a:r>
          </a:p>
          <a:p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</a:rPr>
              <a:t>For each state at time </a:t>
            </a:r>
            <a:r>
              <a:rPr lang="en-US" sz="2000" i="1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</a:rPr>
              <a:t>, keep track of the </a:t>
            </a:r>
            <a:r>
              <a:rPr lang="en-US" sz="2000" b="1" i="1" dirty="0">
                <a:solidFill>
                  <a:srgbClr val="0000FF"/>
                </a:solidFill>
                <a:latin typeface="Calibri"/>
                <a:cs typeface="Calibri"/>
              </a:rPr>
              <a:t>total probability of all paths </a:t>
            </a:r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</a:rPr>
              <a:t>to it</a:t>
            </a: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3143887" y="16002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3143887" y="22860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4591687" y="16002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>
            <a:off x="4591687" y="22860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39" name="Rectangle 10"/>
          <p:cNvSpPr>
            <a:spLocks noChangeArrowheads="1"/>
          </p:cNvSpPr>
          <p:nvPr/>
        </p:nvSpPr>
        <p:spPr bwMode="auto">
          <a:xfrm>
            <a:off x="6115687" y="16002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6115687" y="22860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41" name="Rectangle 12"/>
          <p:cNvSpPr>
            <a:spLocks noChangeArrowheads="1"/>
          </p:cNvSpPr>
          <p:nvPr/>
        </p:nvSpPr>
        <p:spPr bwMode="auto">
          <a:xfrm>
            <a:off x="7639687" y="16002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42" name="Rectangle 13"/>
          <p:cNvSpPr>
            <a:spLocks noChangeArrowheads="1"/>
          </p:cNvSpPr>
          <p:nvPr/>
        </p:nvSpPr>
        <p:spPr bwMode="auto">
          <a:xfrm>
            <a:off x="7639687" y="22860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43" name="AutoShape 14"/>
          <p:cNvCxnSpPr>
            <a:cxnSpLocks noChangeShapeType="1"/>
            <a:stCxn id="35" idx="3"/>
            <a:endCxn id="37" idx="1"/>
          </p:cNvCxnSpPr>
          <p:nvPr/>
        </p:nvCxnSpPr>
        <p:spPr bwMode="auto">
          <a:xfrm>
            <a:off x="3829687" y="17907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4" name="AutoShape 15"/>
          <p:cNvCxnSpPr>
            <a:cxnSpLocks noChangeShapeType="1"/>
            <a:stCxn id="35" idx="3"/>
            <a:endCxn id="38" idx="1"/>
          </p:cNvCxnSpPr>
          <p:nvPr/>
        </p:nvCxnSpPr>
        <p:spPr bwMode="auto">
          <a:xfrm>
            <a:off x="3829687" y="17907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5" name="AutoShape 16"/>
          <p:cNvCxnSpPr>
            <a:cxnSpLocks noChangeShapeType="1"/>
            <a:stCxn id="36" idx="3"/>
            <a:endCxn id="37" idx="1"/>
          </p:cNvCxnSpPr>
          <p:nvPr/>
        </p:nvCxnSpPr>
        <p:spPr bwMode="auto">
          <a:xfrm flipV="1">
            <a:off x="3829687" y="17907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" name="AutoShape 17"/>
          <p:cNvCxnSpPr>
            <a:cxnSpLocks noChangeShapeType="1"/>
            <a:stCxn id="36" idx="3"/>
            <a:endCxn id="38" idx="1"/>
          </p:cNvCxnSpPr>
          <p:nvPr/>
        </p:nvCxnSpPr>
        <p:spPr bwMode="auto">
          <a:xfrm>
            <a:off x="3829687" y="24765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7" name="AutoShape 18"/>
          <p:cNvCxnSpPr>
            <a:cxnSpLocks noChangeShapeType="1"/>
            <a:stCxn id="37" idx="3"/>
            <a:endCxn id="39" idx="1"/>
          </p:cNvCxnSpPr>
          <p:nvPr/>
        </p:nvCxnSpPr>
        <p:spPr bwMode="auto">
          <a:xfrm>
            <a:off x="5277487" y="1790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8" name="AutoShape 19"/>
          <p:cNvCxnSpPr>
            <a:cxnSpLocks noChangeShapeType="1"/>
            <a:stCxn id="37" idx="3"/>
            <a:endCxn id="40" idx="1"/>
          </p:cNvCxnSpPr>
          <p:nvPr/>
        </p:nvCxnSpPr>
        <p:spPr bwMode="auto">
          <a:xfrm>
            <a:off x="5277487" y="17907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9" name="AutoShape 20"/>
          <p:cNvCxnSpPr>
            <a:cxnSpLocks noChangeShapeType="1"/>
            <a:stCxn id="38" idx="3"/>
            <a:endCxn id="39" idx="1"/>
          </p:cNvCxnSpPr>
          <p:nvPr/>
        </p:nvCxnSpPr>
        <p:spPr bwMode="auto">
          <a:xfrm flipV="1">
            <a:off x="5277487" y="17907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0" name="AutoShape 21"/>
          <p:cNvCxnSpPr>
            <a:cxnSpLocks noChangeShapeType="1"/>
            <a:stCxn id="38" idx="3"/>
            <a:endCxn id="40" idx="1"/>
          </p:cNvCxnSpPr>
          <p:nvPr/>
        </p:nvCxnSpPr>
        <p:spPr bwMode="auto">
          <a:xfrm>
            <a:off x="5277487" y="24765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" name="AutoShape 22"/>
          <p:cNvCxnSpPr>
            <a:cxnSpLocks noChangeShapeType="1"/>
            <a:stCxn id="39" idx="3"/>
            <a:endCxn id="41" idx="1"/>
          </p:cNvCxnSpPr>
          <p:nvPr/>
        </p:nvCxnSpPr>
        <p:spPr bwMode="auto">
          <a:xfrm>
            <a:off x="6801487" y="1790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" name="AutoShape 23"/>
          <p:cNvCxnSpPr>
            <a:cxnSpLocks noChangeShapeType="1"/>
            <a:stCxn id="39" idx="3"/>
            <a:endCxn id="42" idx="1"/>
          </p:cNvCxnSpPr>
          <p:nvPr/>
        </p:nvCxnSpPr>
        <p:spPr bwMode="auto">
          <a:xfrm>
            <a:off x="6801487" y="17907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3" name="AutoShape 24"/>
          <p:cNvCxnSpPr>
            <a:cxnSpLocks noChangeShapeType="1"/>
            <a:stCxn id="40" idx="3"/>
            <a:endCxn id="41" idx="1"/>
          </p:cNvCxnSpPr>
          <p:nvPr/>
        </p:nvCxnSpPr>
        <p:spPr bwMode="auto">
          <a:xfrm flipV="1">
            <a:off x="6801487" y="17907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" name="AutoShape 25"/>
          <p:cNvCxnSpPr>
            <a:cxnSpLocks noChangeShapeType="1"/>
            <a:stCxn id="40" idx="3"/>
            <a:endCxn id="42" idx="1"/>
          </p:cNvCxnSpPr>
          <p:nvPr/>
        </p:nvCxnSpPr>
        <p:spPr bwMode="auto">
          <a:xfrm>
            <a:off x="6801487" y="24765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5" name="TextBox 54"/>
          <p:cNvSpPr txBox="1"/>
          <p:nvPr/>
        </p:nvSpPr>
        <p:spPr>
          <a:xfrm>
            <a:off x="3143887" y="2743200"/>
            <a:ext cx="531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CC00CC"/>
                </a:solidFill>
                <a:latin typeface="Calibri"/>
                <a:cs typeface="Calibri"/>
              </a:rPr>
              <a:t>  X</a:t>
            </a:r>
            <a:r>
              <a:rPr lang="en-US" sz="3600" baseline="-25000" dirty="0">
                <a:solidFill>
                  <a:srgbClr val="CC00CC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CC00CC"/>
                </a:solidFill>
                <a:latin typeface="Calibri"/>
                <a:cs typeface="Calibri"/>
              </a:rPr>
              <a:t>                   </a:t>
            </a:r>
            <a:r>
              <a:rPr lang="en-US" sz="2800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600" baseline="-25000" dirty="0">
                <a:solidFill>
                  <a:srgbClr val="CC00CC"/>
                </a:solidFill>
                <a:latin typeface="Calibri"/>
                <a:cs typeface="Calibri"/>
              </a:rPr>
              <a:t>1                 </a:t>
            </a:r>
            <a:r>
              <a:rPr lang="en-US" sz="2800" dirty="0">
                <a:solidFill>
                  <a:srgbClr val="CC00CC"/>
                </a:solidFill>
                <a:latin typeface="Calibri"/>
                <a:cs typeface="Calibri"/>
              </a:rPr>
              <a:t>…</a:t>
            </a:r>
            <a:r>
              <a:rPr lang="en-US" sz="2000" i="1" dirty="0">
                <a:solidFill>
                  <a:srgbClr val="CC00CC"/>
                </a:solidFill>
                <a:latin typeface="Calibri"/>
                <a:cs typeface="Calibri"/>
              </a:rPr>
              <a:t>                      </a:t>
            </a:r>
            <a:r>
              <a:rPr lang="en-US" sz="2800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6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endParaRPr lang="en-US" sz="3600" dirty="0"/>
          </a:p>
        </p:txBody>
      </p:sp>
      <p:cxnSp>
        <p:nvCxnSpPr>
          <p:cNvPr id="56" name="AutoShape 15"/>
          <p:cNvCxnSpPr>
            <a:cxnSpLocks noChangeShapeType="1"/>
            <a:endCxn id="35" idx="1"/>
          </p:cNvCxnSpPr>
          <p:nvPr/>
        </p:nvCxnSpPr>
        <p:spPr bwMode="auto">
          <a:xfrm flipV="1">
            <a:off x="2381887" y="1790700"/>
            <a:ext cx="762000" cy="342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7" name="AutoShape 16"/>
          <p:cNvCxnSpPr>
            <a:cxnSpLocks noChangeShapeType="1"/>
            <a:endCxn id="36" idx="1"/>
          </p:cNvCxnSpPr>
          <p:nvPr/>
        </p:nvCxnSpPr>
        <p:spPr bwMode="auto">
          <a:xfrm>
            <a:off x="2381887" y="2133600"/>
            <a:ext cx="762000" cy="342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8" name="TextBox 57"/>
          <p:cNvSpPr txBox="1"/>
          <p:nvPr/>
        </p:nvSpPr>
        <p:spPr>
          <a:xfrm>
            <a:off x="6858000" y="3810000"/>
            <a:ext cx="4637084" cy="11387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Viterbi Algorithm (max)</a:t>
            </a:r>
          </a:p>
          <a:p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</a:rPr>
              <a:t>For each state at time </a:t>
            </a:r>
            <a:r>
              <a:rPr lang="en-US" sz="2000" i="1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</a:rPr>
              <a:t>, keep track of     the </a:t>
            </a:r>
            <a:r>
              <a:rPr lang="en-US" sz="2000" b="1" i="1" dirty="0">
                <a:solidFill>
                  <a:srgbClr val="0000FF"/>
                </a:solidFill>
                <a:latin typeface="Calibri"/>
                <a:cs typeface="Calibri"/>
              </a:rPr>
              <a:t>maximum probability of any path </a:t>
            </a:r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</a:rPr>
              <a:t>to it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5400" y="5257800"/>
            <a:ext cx="485831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CC00CC"/>
                </a:solidFill>
                <a:sym typeface="Symbol"/>
              </a:rPr>
              <a:t>f</a:t>
            </a:r>
            <a:r>
              <a:rPr lang="en-US" sz="2400" baseline="-25000" dirty="0">
                <a:solidFill>
                  <a:srgbClr val="CC00CC"/>
                </a:solidFill>
                <a:sym typeface="Symbol"/>
              </a:rPr>
              <a:t>1:</a:t>
            </a:r>
            <a:r>
              <a:rPr lang="en-US" sz="2400" i="1" baseline="-25000" dirty="0">
                <a:solidFill>
                  <a:srgbClr val="CC00CC"/>
                </a:solidFill>
                <a:sym typeface="Symbol"/>
              </a:rPr>
              <a:t>t</a:t>
            </a:r>
            <a:r>
              <a:rPr lang="en-US" sz="2400" baseline="-25000" dirty="0">
                <a:solidFill>
                  <a:srgbClr val="CC00CC"/>
                </a:solidFill>
                <a:sym typeface="Symbol"/>
              </a:rPr>
              <a:t>+1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 = </a:t>
            </a:r>
            <a:r>
              <a:rPr lang="en-US" sz="2400" cap="small" dirty="0">
                <a:solidFill>
                  <a:srgbClr val="008000"/>
                </a:solidFill>
                <a:sym typeface="Symbol"/>
              </a:rPr>
              <a:t>Forward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b="1" i="1" dirty="0">
                <a:solidFill>
                  <a:srgbClr val="CC00CC"/>
                </a:solidFill>
                <a:sym typeface="Symbol"/>
              </a:rPr>
              <a:t>f</a:t>
            </a:r>
            <a:r>
              <a:rPr lang="en-US" sz="2400" baseline="-25000" dirty="0">
                <a:solidFill>
                  <a:srgbClr val="CC00CC"/>
                </a:solidFill>
                <a:sym typeface="Symbol"/>
              </a:rPr>
              <a:t>1:</a:t>
            </a:r>
            <a:r>
              <a:rPr lang="en-US" sz="2400" i="1" baseline="-25000" dirty="0">
                <a:solidFill>
                  <a:srgbClr val="CC00CC"/>
                </a:solidFill>
                <a:sym typeface="Symbol"/>
              </a:rPr>
              <a:t>t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 , </a:t>
            </a:r>
            <a:r>
              <a:rPr lang="en-US" sz="2400" i="1" dirty="0">
                <a:solidFill>
                  <a:srgbClr val="CC00CC"/>
                </a:solidFill>
              </a:rPr>
              <a:t>e</a:t>
            </a:r>
            <a:r>
              <a:rPr lang="en-US" sz="2400" i="1" baseline="-25000" dirty="0">
                <a:solidFill>
                  <a:srgbClr val="CC00CC"/>
                </a:solidFill>
              </a:rPr>
              <a:t>t</a:t>
            </a:r>
            <a:r>
              <a:rPr lang="en-US" sz="2400" baseline="-25000" dirty="0">
                <a:solidFill>
                  <a:srgbClr val="CC00CC"/>
                </a:solidFill>
              </a:rPr>
              <a:t>+1</a:t>
            </a:r>
            <a:r>
              <a:rPr lang="en-US" sz="2400" dirty="0">
                <a:solidFill>
                  <a:srgbClr val="CC00CC"/>
                </a:solidFill>
              </a:rPr>
              <a:t>)</a:t>
            </a:r>
          </a:p>
          <a:p>
            <a:r>
              <a:rPr lang="en-US" sz="2400" b="1" i="1" dirty="0">
                <a:solidFill>
                  <a:srgbClr val="CC00CC"/>
                </a:solidFill>
                <a:sym typeface="Symbol"/>
              </a:rPr>
              <a:t>    =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α </a:t>
            </a:r>
            <a:r>
              <a:rPr lang="en-US" sz="2400" i="1" dirty="0">
                <a:solidFill>
                  <a:srgbClr val="CC00CC"/>
                </a:solidFill>
              </a:rPr>
              <a:t>P</a:t>
            </a:r>
            <a:r>
              <a:rPr lang="en-US" sz="2400" dirty="0">
                <a:solidFill>
                  <a:srgbClr val="CC00CC"/>
                </a:solidFill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e</a:t>
            </a:r>
            <a:r>
              <a:rPr lang="en-US" sz="2400" i="1" baseline="-25000" dirty="0">
                <a:solidFill>
                  <a:srgbClr val="CC00CC"/>
                </a:solidFill>
              </a:rPr>
              <a:t>t</a:t>
            </a:r>
            <a:r>
              <a:rPr lang="en-US" sz="2400" baseline="-25000" dirty="0">
                <a:solidFill>
                  <a:srgbClr val="CC00CC"/>
                </a:solidFill>
              </a:rPr>
              <a:t>+1</a:t>
            </a:r>
            <a:r>
              <a:rPr lang="en-US" sz="2400" dirty="0">
                <a:solidFill>
                  <a:srgbClr val="CC00CC"/>
                </a:solidFill>
              </a:rPr>
              <a:t>|</a:t>
            </a:r>
            <a:r>
              <a:rPr lang="en-US" sz="2400" i="1" dirty="0">
                <a:solidFill>
                  <a:srgbClr val="CC00CC"/>
                </a:solidFill>
              </a:rPr>
              <a:t>X</a:t>
            </a:r>
            <a:r>
              <a:rPr lang="en-US" sz="2400" i="1" baseline="-25000" dirty="0">
                <a:solidFill>
                  <a:srgbClr val="CC00CC"/>
                </a:solidFill>
              </a:rPr>
              <a:t>t</a:t>
            </a:r>
            <a:r>
              <a:rPr lang="en-US" sz="2400" baseline="-25000" dirty="0">
                <a:solidFill>
                  <a:srgbClr val="CC00CC"/>
                </a:solidFill>
              </a:rPr>
              <a:t>+1</a:t>
            </a:r>
            <a:r>
              <a:rPr lang="en-US" sz="2400" dirty="0">
                <a:solidFill>
                  <a:srgbClr val="CC00CC"/>
                </a:solidFill>
              </a:rPr>
              <a:t>) 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</a:t>
            </a:r>
            <a:r>
              <a:rPr lang="en-US" sz="2800" i="1" baseline="-25000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i="1" baseline="-51000" dirty="0" err="1">
                <a:solidFill>
                  <a:srgbClr val="CC00CC"/>
                </a:solidFill>
                <a:sym typeface="Symbol"/>
              </a:rPr>
              <a:t>t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 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400" baseline="-25000" dirty="0">
                <a:solidFill>
                  <a:srgbClr val="CC00CC"/>
                </a:solidFill>
              </a:rPr>
              <a:t>+1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|</a:t>
            </a:r>
            <a:r>
              <a:rPr lang="en-US" sz="2400" baseline="-250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sz="2400" i="1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 </a:t>
            </a:r>
            <a:r>
              <a:rPr lang="en-US" sz="2400" b="1" i="1" dirty="0">
                <a:solidFill>
                  <a:srgbClr val="CC00CC"/>
                </a:solidFill>
                <a:sym typeface="Symbol"/>
              </a:rPr>
              <a:t>f</a:t>
            </a:r>
            <a:r>
              <a:rPr lang="en-US" sz="2400" baseline="-25000" dirty="0">
                <a:solidFill>
                  <a:srgbClr val="CC00CC"/>
                </a:solidFill>
                <a:sym typeface="Symbol"/>
              </a:rPr>
              <a:t>1:</a:t>
            </a:r>
            <a:r>
              <a:rPr lang="en-US" sz="2400" i="1" baseline="-25000" dirty="0">
                <a:solidFill>
                  <a:srgbClr val="CC00CC"/>
                </a:solidFill>
                <a:sym typeface="Symbol"/>
              </a:rPr>
              <a:t>t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 </a:t>
            </a:r>
          </a:p>
          <a:p>
            <a:endParaRPr lang="en-US" sz="2400" b="1" i="1" dirty="0">
              <a:solidFill>
                <a:srgbClr val="CC00CC"/>
              </a:solidFill>
              <a:sym typeface="Symbo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76870" y="5257800"/>
            <a:ext cx="513009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CC00CC"/>
                </a:solidFill>
                <a:sym typeface="Symbol"/>
              </a:rPr>
              <a:t>m</a:t>
            </a:r>
            <a:r>
              <a:rPr lang="en-US" sz="2400" baseline="-25000" dirty="0">
                <a:solidFill>
                  <a:srgbClr val="CC00CC"/>
                </a:solidFill>
                <a:sym typeface="Symbol"/>
              </a:rPr>
              <a:t>1:</a:t>
            </a:r>
            <a:r>
              <a:rPr lang="en-US" sz="2400" i="1" baseline="-25000" dirty="0">
                <a:solidFill>
                  <a:srgbClr val="CC00CC"/>
                </a:solidFill>
                <a:sym typeface="Symbol"/>
              </a:rPr>
              <a:t>t</a:t>
            </a:r>
            <a:r>
              <a:rPr lang="en-US" sz="2400" baseline="-25000" dirty="0">
                <a:solidFill>
                  <a:srgbClr val="CC00CC"/>
                </a:solidFill>
                <a:sym typeface="Symbol"/>
              </a:rPr>
              <a:t>+1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 = </a:t>
            </a:r>
            <a:r>
              <a:rPr lang="en-US" sz="2400" cap="small" dirty="0">
                <a:solidFill>
                  <a:srgbClr val="008000"/>
                </a:solidFill>
                <a:sym typeface="Symbol"/>
              </a:rPr>
              <a:t>Viterbi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b="1" i="1" dirty="0">
                <a:solidFill>
                  <a:srgbClr val="CC00CC"/>
                </a:solidFill>
                <a:sym typeface="Symbol"/>
              </a:rPr>
              <a:t>m</a:t>
            </a:r>
            <a:r>
              <a:rPr lang="en-US" sz="2400" baseline="-25000" dirty="0">
                <a:solidFill>
                  <a:srgbClr val="CC00CC"/>
                </a:solidFill>
                <a:sym typeface="Symbol"/>
              </a:rPr>
              <a:t>1:</a:t>
            </a:r>
            <a:r>
              <a:rPr lang="en-US" sz="2400" i="1" baseline="-25000" dirty="0">
                <a:solidFill>
                  <a:srgbClr val="CC00CC"/>
                </a:solidFill>
                <a:sym typeface="Symbol"/>
              </a:rPr>
              <a:t>t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 , </a:t>
            </a:r>
            <a:r>
              <a:rPr lang="en-US" sz="2400" i="1" dirty="0">
                <a:solidFill>
                  <a:srgbClr val="CC00CC"/>
                </a:solidFill>
              </a:rPr>
              <a:t>e</a:t>
            </a:r>
            <a:r>
              <a:rPr lang="en-US" sz="2400" i="1" baseline="-25000" dirty="0">
                <a:solidFill>
                  <a:srgbClr val="CC00CC"/>
                </a:solidFill>
              </a:rPr>
              <a:t>t</a:t>
            </a:r>
            <a:r>
              <a:rPr lang="en-US" sz="2400" baseline="-25000" dirty="0">
                <a:solidFill>
                  <a:srgbClr val="CC00CC"/>
                </a:solidFill>
              </a:rPr>
              <a:t>+1</a:t>
            </a:r>
            <a:r>
              <a:rPr lang="en-US" sz="2400" dirty="0">
                <a:solidFill>
                  <a:srgbClr val="CC00CC"/>
                </a:solidFill>
              </a:rPr>
              <a:t>)</a:t>
            </a:r>
          </a:p>
          <a:p>
            <a:r>
              <a:rPr lang="en-US" sz="2400" b="1" i="1" dirty="0">
                <a:solidFill>
                  <a:srgbClr val="CC00CC"/>
                </a:solidFill>
                <a:sym typeface="Symbol"/>
              </a:rPr>
              <a:t>    = </a:t>
            </a:r>
            <a:r>
              <a:rPr lang="en-US" sz="2400" i="1" dirty="0">
                <a:solidFill>
                  <a:srgbClr val="CC00CC"/>
                </a:solidFill>
              </a:rPr>
              <a:t>P</a:t>
            </a:r>
            <a:r>
              <a:rPr lang="en-US" sz="2400" dirty="0">
                <a:solidFill>
                  <a:srgbClr val="CC00CC"/>
                </a:solidFill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e</a:t>
            </a:r>
            <a:r>
              <a:rPr lang="en-US" sz="2400" i="1" baseline="-25000" dirty="0">
                <a:solidFill>
                  <a:srgbClr val="CC00CC"/>
                </a:solidFill>
              </a:rPr>
              <a:t>t</a:t>
            </a:r>
            <a:r>
              <a:rPr lang="en-US" sz="2400" baseline="-25000" dirty="0">
                <a:solidFill>
                  <a:srgbClr val="CC00CC"/>
                </a:solidFill>
              </a:rPr>
              <a:t>+1</a:t>
            </a:r>
            <a:r>
              <a:rPr lang="en-US" sz="2400" dirty="0">
                <a:solidFill>
                  <a:srgbClr val="CC00CC"/>
                </a:solidFill>
              </a:rPr>
              <a:t>|</a:t>
            </a:r>
            <a:r>
              <a:rPr lang="en-US" sz="2400" i="1" dirty="0">
                <a:solidFill>
                  <a:srgbClr val="CC00CC"/>
                </a:solidFill>
              </a:rPr>
              <a:t>X</a:t>
            </a:r>
            <a:r>
              <a:rPr lang="en-US" sz="2400" i="1" baseline="-25000" dirty="0">
                <a:solidFill>
                  <a:srgbClr val="CC00CC"/>
                </a:solidFill>
              </a:rPr>
              <a:t>t</a:t>
            </a:r>
            <a:r>
              <a:rPr lang="en-US" sz="2400" baseline="-25000" dirty="0">
                <a:solidFill>
                  <a:srgbClr val="CC00CC"/>
                </a:solidFill>
              </a:rPr>
              <a:t>+1</a:t>
            </a:r>
            <a:r>
              <a:rPr lang="en-US" sz="2400" dirty="0">
                <a:solidFill>
                  <a:srgbClr val="CC00CC"/>
                </a:solidFill>
              </a:rPr>
              <a:t>) </a:t>
            </a:r>
            <a:r>
              <a:rPr lang="en-US" sz="2400" dirty="0" err="1">
                <a:solidFill>
                  <a:srgbClr val="CC00CC"/>
                </a:solidFill>
                <a:sym typeface="Symbol"/>
              </a:rPr>
              <a:t>max</a:t>
            </a:r>
            <a:r>
              <a:rPr lang="en-US" sz="2800" i="1" baseline="-25000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i="1" baseline="-51000" dirty="0" err="1">
                <a:solidFill>
                  <a:srgbClr val="CC00CC"/>
                </a:solidFill>
                <a:sym typeface="Symbol"/>
              </a:rPr>
              <a:t>t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 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400" baseline="-25000" dirty="0">
                <a:solidFill>
                  <a:srgbClr val="CC00CC"/>
                </a:solidFill>
              </a:rPr>
              <a:t>+1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|</a:t>
            </a:r>
            <a:r>
              <a:rPr lang="en-US" sz="2400" baseline="-250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sz="2400" i="1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 </a:t>
            </a:r>
            <a:r>
              <a:rPr lang="en-US" sz="2400" b="1" i="1" dirty="0">
                <a:solidFill>
                  <a:srgbClr val="CC00CC"/>
                </a:solidFill>
                <a:sym typeface="Symbol"/>
              </a:rPr>
              <a:t>m</a:t>
            </a:r>
            <a:r>
              <a:rPr lang="en-US" sz="2400" baseline="-25000" dirty="0">
                <a:solidFill>
                  <a:srgbClr val="CC00CC"/>
                </a:solidFill>
                <a:sym typeface="Symbol"/>
              </a:rPr>
              <a:t>1:</a:t>
            </a:r>
            <a:r>
              <a:rPr lang="en-US" sz="2400" i="1" baseline="-25000" dirty="0">
                <a:solidFill>
                  <a:srgbClr val="CC00CC"/>
                </a:solidFill>
                <a:sym typeface="Symbol"/>
              </a:rPr>
              <a:t>t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 </a:t>
            </a:r>
          </a:p>
          <a:p>
            <a:endParaRPr lang="en-US" sz="2400" b="1" i="1" dirty="0">
              <a:solidFill>
                <a:srgbClr val="CC00CC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55113211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Viterbi algorithm contd.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19200" y="5410200"/>
            <a:ext cx="2908300" cy="89255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Time complexity?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O(|X|</a:t>
            </a:r>
            <a:r>
              <a:rPr lang="en-US" sz="2400" b="1" baseline="300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 T)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143887" y="2743200"/>
            <a:ext cx="5327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CC00CC"/>
                </a:solidFill>
                <a:latin typeface="Calibri"/>
                <a:cs typeface="Calibri"/>
              </a:rPr>
              <a:t>  X</a:t>
            </a:r>
            <a:r>
              <a:rPr lang="en-US" sz="3600" baseline="-25000" dirty="0">
                <a:solidFill>
                  <a:srgbClr val="CC00CC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CC00CC"/>
                </a:solidFill>
                <a:latin typeface="Calibri"/>
                <a:cs typeface="Calibri"/>
              </a:rPr>
              <a:t>                   </a:t>
            </a:r>
            <a:r>
              <a:rPr lang="en-US" sz="2800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600" baseline="-25000" dirty="0">
                <a:solidFill>
                  <a:srgbClr val="CC00CC"/>
                </a:solidFill>
                <a:latin typeface="Calibri"/>
                <a:cs typeface="Calibri"/>
              </a:rPr>
              <a:t>1                 </a:t>
            </a:r>
            <a:r>
              <a:rPr lang="en-US" sz="2800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600" baseline="-25000" dirty="0">
                <a:solidFill>
                  <a:srgbClr val="CC00CC"/>
                </a:solidFill>
                <a:latin typeface="Calibri"/>
                <a:cs typeface="Calibri"/>
              </a:rPr>
              <a:t>2</a:t>
            </a:r>
            <a:r>
              <a:rPr lang="en-US" sz="2000" i="1" dirty="0">
                <a:solidFill>
                  <a:srgbClr val="CC00CC"/>
                </a:solidFill>
                <a:latin typeface="Calibri"/>
                <a:cs typeface="Calibri"/>
              </a:rPr>
              <a:t>                      </a:t>
            </a:r>
            <a:r>
              <a:rPr lang="en-US" sz="2800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6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2362200" y="1600200"/>
            <a:ext cx="5943600" cy="1066800"/>
            <a:chOff x="2381887" y="1600200"/>
            <a:chExt cx="5943600" cy="1066800"/>
          </a:xfrm>
        </p:grpSpPr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3143887" y="1600200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36" name="Rectangle 7"/>
            <p:cNvSpPr>
              <a:spLocks noChangeArrowheads="1"/>
            </p:cNvSpPr>
            <p:nvPr/>
          </p:nvSpPr>
          <p:spPr bwMode="auto">
            <a:xfrm>
              <a:off x="3143887" y="2286000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sp>
          <p:nvSpPr>
            <p:cNvPr id="37" name="Rectangle 8"/>
            <p:cNvSpPr>
              <a:spLocks noChangeArrowheads="1"/>
            </p:cNvSpPr>
            <p:nvPr/>
          </p:nvSpPr>
          <p:spPr bwMode="auto">
            <a:xfrm>
              <a:off x="4591687" y="1600200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38" name="Rectangle 9"/>
            <p:cNvSpPr>
              <a:spLocks noChangeArrowheads="1"/>
            </p:cNvSpPr>
            <p:nvPr/>
          </p:nvSpPr>
          <p:spPr bwMode="auto">
            <a:xfrm>
              <a:off x="4591687" y="2286000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sp>
          <p:nvSpPr>
            <p:cNvPr id="39" name="Rectangle 10"/>
            <p:cNvSpPr>
              <a:spLocks noChangeArrowheads="1"/>
            </p:cNvSpPr>
            <p:nvPr/>
          </p:nvSpPr>
          <p:spPr bwMode="auto">
            <a:xfrm>
              <a:off x="6115687" y="1600200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40" name="Rectangle 11"/>
            <p:cNvSpPr>
              <a:spLocks noChangeArrowheads="1"/>
            </p:cNvSpPr>
            <p:nvPr/>
          </p:nvSpPr>
          <p:spPr bwMode="auto">
            <a:xfrm>
              <a:off x="6115687" y="2286000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sp>
          <p:nvSpPr>
            <p:cNvPr id="41" name="Rectangle 12"/>
            <p:cNvSpPr>
              <a:spLocks noChangeArrowheads="1"/>
            </p:cNvSpPr>
            <p:nvPr/>
          </p:nvSpPr>
          <p:spPr bwMode="auto">
            <a:xfrm>
              <a:off x="7639687" y="1600200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42" name="Rectangle 13"/>
            <p:cNvSpPr>
              <a:spLocks noChangeArrowheads="1"/>
            </p:cNvSpPr>
            <p:nvPr/>
          </p:nvSpPr>
          <p:spPr bwMode="auto">
            <a:xfrm>
              <a:off x="7639687" y="2286000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cxnSp>
          <p:nvCxnSpPr>
            <p:cNvPr id="43" name="AutoShape 14"/>
            <p:cNvCxnSpPr>
              <a:cxnSpLocks noChangeShapeType="1"/>
              <a:stCxn id="35" idx="3"/>
              <a:endCxn id="37" idx="1"/>
            </p:cNvCxnSpPr>
            <p:nvPr/>
          </p:nvCxnSpPr>
          <p:spPr bwMode="auto">
            <a:xfrm>
              <a:off x="3829687" y="1790700"/>
              <a:ext cx="762000" cy="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4" name="AutoShape 15"/>
            <p:cNvCxnSpPr>
              <a:cxnSpLocks noChangeShapeType="1"/>
              <a:stCxn id="35" idx="3"/>
              <a:endCxn id="38" idx="1"/>
            </p:cNvCxnSpPr>
            <p:nvPr/>
          </p:nvCxnSpPr>
          <p:spPr bwMode="auto">
            <a:xfrm>
              <a:off x="3829687" y="1790700"/>
              <a:ext cx="762000" cy="68580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5" name="AutoShape 16"/>
            <p:cNvCxnSpPr>
              <a:cxnSpLocks noChangeShapeType="1"/>
              <a:stCxn id="36" idx="3"/>
              <a:endCxn id="37" idx="1"/>
            </p:cNvCxnSpPr>
            <p:nvPr/>
          </p:nvCxnSpPr>
          <p:spPr bwMode="auto">
            <a:xfrm flipV="1">
              <a:off x="3829687" y="1790700"/>
              <a:ext cx="762000" cy="68580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6" name="AutoShape 17"/>
            <p:cNvCxnSpPr>
              <a:cxnSpLocks noChangeShapeType="1"/>
              <a:stCxn id="36" idx="3"/>
              <a:endCxn id="38" idx="1"/>
            </p:cNvCxnSpPr>
            <p:nvPr/>
          </p:nvCxnSpPr>
          <p:spPr bwMode="auto">
            <a:xfrm>
              <a:off x="3829687" y="2476500"/>
              <a:ext cx="762000" cy="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7" name="AutoShape 18"/>
            <p:cNvCxnSpPr>
              <a:cxnSpLocks noChangeShapeType="1"/>
              <a:stCxn id="37" idx="3"/>
              <a:endCxn id="39" idx="1"/>
            </p:cNvCxnSpPr>
            <p:nvPr/>
          </p:nvCxnSpPr>
          <p:spPr bwMode="auto">
            <a:xfrm>
              <a:off x="5277487" y="1790700"/>
              <a:ext cx="838200" cy="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8" name="AutoShape 19"/>
            <p:cNvCxnSpPr>
              <a:cxnSpLocks noChangeShapeType="1"/>
              <a:stCxn id="37" idx="3"/>
              <a:endCxn id="40" idx="1"/>
            </p:cNvCxnSpPr>
            <p:nvPr/>
          </p:nvCxnSpPr>
          <p:spPr bwMode="auto">
            <a:xfrm>
              <a:off x="5277487" y="1790700"/>
              <a:ext cx="838200" cy="68580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9" name="AutoShape 20"/>
            <p:cNvCxnSpPr>
              <a:cxnSpLocks noChangeShapeType="1"/>
              <a:stCxn id="38" idx="3"/>
              <a:endCxn id="39" idx="1"/>
            </p:cNvCxnSpPr>
            <p:nvPr/>
          </p:nvCxnSpPr>
          <p:spPr bwMode="auto">
            <a:xfrm flipV="1">
              <a:off x="5277487" y="1790700"/>
              <a:ext cx="838200" cy="68580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0" name="AutoShape 21"/>
            <p:cNvCxnSpPr>
              <a:cxnSpLocks noChangeShapeType="1"/>
              <a:stCxn id="38" idx="3"/>
              <a:endCxn id="40" idx="1"/>
            </p:cNvCxnSpPr>
            <p:nvPr/>
          </p:nvCxnSpPr>
          <p:spPr bwMode="auto">
            <a:xfrm>
              <a:off x="5277487" y="2476500"/>
              <a:ext cx="838200" cy="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1" name="AutoShape 22"/>
            <p:cNvCxnSpPr>
              <a:cxnSpLocks noChangeShapeType="1"/>
              <a:stCxn id="39" idx="3"/>
              <a:endCxn id="41" idx="1"/>
            </p:cNvCxnSpPr>
            <p:nvPr/>
          </p:nvCxnSpPr>
          <p:spPr bwMode="auto">
            <a:xfrm>
              <a:off x="6801487" y="1790700"/>
              <a:ext cx="838200" cy="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" name="AutoShape 23"/>
            <p:cNvCxnSpPr>
              <a:cxnSpLocks noChangeShapeType="1"/>
              <a:stCxn id="39" idx="3"/>
              <a:endCxn id="42" idx="1"/>
            </p:cNvCxnSpPr>
            <p:nvPr/>
          </p:nvCxnSpPr>
          <p:spPr bwMode="auto">
            <a:xfrm>
              <a:off x="6801487" y="1790700"/>
              <a:ext cx="838200" cy="68580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24"/>
            <p:cNvCxnSpPr>
              <a:cxnSpLocks noChangeShapeType="1"/>
              <a:stCxn id="40" idx="3"/>
              <a:endCxn id="41" idx="1"/>
            </p:cNvCxnSpPr>
            <p:nvPr/>
          </p:nvCxnSpPr>
          <p:spPr bwMode="auto">
            <a:xfrm flipV="1">
              <a:off x="6801487" y="1790700"/>
              <a:ext cx="838200" cy="68580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4" name="AutoShape 25"/>
            <p:cNvCxnSpPr>
              <a:cxnSpLocks noChangeShapeType="1"/>
              <a:stCxn id="40" idx="3"/>
              <a:endCxn id="42" idx="1"/>
            </p:cNvCxnSpPr>
            <p:nvPr/>
          </p:nvCxnSpPr>
          <p:spPr bwMode="auto">
            <a:xfrm>
              <a:off x="6801487" y="2476500"/>
              <a:ext cx="838200" cy="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6" name="AutoShape 15"/>
            <p:cNvCxnSpPr>
              <a:cxnSpLocks noChangeShapeType="1"/>
              <a:endCxn id="35" idx="1"/>
            </p:cNvCxnSpPr>
            <p:nvPr/>
          </p:nvCxnSpPr>
          <p:spPr bwMode="auto">
            <a:xfrm flipV="1">
              <a:off x="2381887" y="1790700"/>
              <a:ext cx="762000" cy="3429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16"/>
            <p:cNvCxnSpPr>
              <a:cxnSpLocks noChangeShapeType="1"/>
              <a:endCxn id="36" idx="1"/>
            </p:cNvCxnSpPr>
            <p:nvPr/>
          </p:nvCxnSpPr>
          <p:spPr bwMode="auto">
            <a:xfrm>
              <a:off x="2381887" y="2133600"/>
              <a:ext cx="762000" cy="3429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398818"/>
              </p:ext>
            </p:extLst>
          </p:nvPr>
        </p:nvGraphicFramePr>
        <p:xfrm>
          <a:off x="10134600" y="1219200"/>
          <a:ext cx="1904999" cy="121932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91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587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4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4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4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4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4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328627"/>
              </p:ext>
            </p:extLst>
          </p:nvPr>
        </p:nvGraphicFramePr>
        <p:xfrm>
          <a:off x="10134600" y="2590800"/>
          <a:ext cx="1905000" cy="121932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91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036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4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400" b="1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4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4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4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4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955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false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95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3143887" y="3210580"/>
            <a:ext cx="5700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  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                  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U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1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=true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         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U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2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=false</a:t>
            </a:r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           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U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3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=true</a:t>
            </a:r>
            <a:endParaRPr lang="en-US" sz="3200" dirty="0"/>
          </a:p>
        </p:txBody>
      </p:sp>
      <p:grpSp>
        <p:nvGrpSpPr>
          <p:cNvPr id="7" name="Group 6"/>
          <p:cNvGrpSpPr/>
          <p:nvPr/>
        </p:nvGrpSpPr>
        <p:grpSpPr>
          <a:xfrm>
            <a:off x="2514600" y="1524000"/>
            <a:ext cx="4953000" cy="1219200"/>
            <a:chOff x="2514600" y="1524000"/>
            <a:chExt cx="4953000" cy="1219200"/>
          </a:xfrm>
        </p:grpSpPr>
        <p:sp>
          <p:nvSpPr>
            <p:cNvPr id="3" name="TextBox 2"/>
            <p:cNvSpPr txBox="1"/>
            <p:nvPr/>
          </p:nvSpPr>
          <p:spPr>
            <a:xfrm>
              <a:off x="2514600" y="1600200"/>
              <a:ext cx="4342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0.5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14600" y="2297668"/>
              <a:ext cx="4342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985354" y="1524000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0.18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985354" y="2435423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0.63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809304" y="1825823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0.09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810000" y="2130623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0.06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409504" y="1524000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0.72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409504" y="2435423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0.07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233454" y="1825823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0.01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234150" y="2130623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0.24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933504" y="1524000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0.18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933504" y="2435423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0.63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757454" y="1825823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0.09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758150" y="2130623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0.06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4876800" y="5410200"/>
            <a:ext cx="2959100" cy="89255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Space complexity?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O(|X| T)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228245" y="1600200"/>
            <a:ext cx="505555" cy="1066800"/>
            <a:chOff x="3228245" y="1600200"/>
            <a:chExt cx="505555" cy="1066800"/>
          </a:xfrm>
        </p:grpSpPr>
        <p:sp>
          <p:nvSpPr>
            <p:cNvPr id="5" name="TextBox 4"/>
            <p:cNvSpPr txBox="1"/>
            <p:nvPr/>
          </p:nvSpPr>
          <p:spPr>
            <a:xfrm>
              <a:off x="3228245" y="1600200"/>
              <a:ext cx="5055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0.5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228245" y="2297668"/>
              <a:ext cx="5055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0.5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612545" y="1625600"/>
            <a:ext cx="633945" cy="1005245"/>
            <a:chOff x="3190145" y="1600200"/>
            <a:chExt cx="633945" cy="1005245"/>
          </a:xfrm>
        </p:grpSpPr>
        <p:sp>
          <p:nvSpPr>
            <p:cNvPr id="76" name="TextBox 75"/>
            <p:cNvSpPr txBox="1"/>
            <p:nvPr/>
          </p:nvSpPr>
          <p:spPr>
            <a:xfrm>
              <a:off x="3228245" y="1600200"/>
              <a:ext cx="5340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0.09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190145" y="2297668"/>
              <a:ext cx="6339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0.315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123845" y="1625600"/>
            <a:ext cx="646645" cy="1005245"/>
            <a:chOff x="3177445" y="1600200"/>
            <a:chExt cx="646645" cy="1005245"/>
          </a:xfrm>
        </p:grpSpPr>
        <p:sp>
          <p:nvSpPr>
            <p:cNvPr id="79" name="TextBox 78"/>
            <p:cNvSpPr txBox="1"/>
            <p:nvPr/>
          </p:nvSpPr>
          <p:spPr>
            <a:xfrm>
              <a:off x="3177445" y="1600200"/>
              <a:ext cx="6339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0.076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190145" y="2297668"/>
              <a:ext cx="6339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0.022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7647845" y="1625600"/>
            <a:ext cx="1046043" cy="1005245"/>
            <a:chOff x="3177445" y="1600200"/>
            <a:chExt cx="1046043" cy="1005245"/>
          </a:xfrm>
        </p:grpSpPr>
        <p:sp>
          <p:nvSpPr>
            <p:cNvPr id="82" name="TextBox 81"/>
            <p:cNvSpPr txBox="1"/>
            <p:nvPr/>
          </p:nvSpPr>
          <p:spPr>
            <a:xfrm>
              <a:off x="3177445" y="1600200"/>
              <a:ext cx="103334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0.0136080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190145" y="2297668"/>
              <a:ext cx="103334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0.0138495</a:t>
              </a: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8547100" y="5410200"/>
            <a:ext cx="2959100" cy="89255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Number of paths?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O(|X|</a:t>
            </a:r>
            <a:r>
              <a:rPr lang="en-US" sz="3200" b="1" baseline="3000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</a:p>
        </p:txBody>
      </p:sp>
      <p:cxnSp>
        <p:nvCxnSpPr>
          <p:cNvPr id="85" name="AutoShape 22"/>
          <p:cNvCxnSpPr>
            <a:cxnSpLocks noChangeShapeType="1"/>
          </p:cNvCxnSpPr>
          <p:nvPr/>
        </p:nvCxnSpPr>
        <p:spPr bwMode="auto">
          <a:xfrm>
            <a:off x="6781800" y="1803400"/>
            <a:ext cx="838200" cy="0"/>
          </a:xfrm>
          <a:prstGeom prst="straightConnector1">
            <a:avLst/>
          </a:prstGeom>
          <a:noFill/>
          <a:ln w="57150" cmpd="sng">
            <a:solidFill>
              <a:srgbClr val="008000"/>
            </a:solidFill>
            <a:round/>
            <a:headEnd/>
            <a:tailEnd type="triangle" w="med" len="med"/>
          </a:ln>
        </p:spPr>
      </p:cxnSp>
      <p:cxnSp>
        <p:nvCxnSpPr>
          <p:cNvPr id="86" name="AutoShape 25"/>
          <p:cNvCxnSpPr>
            <a:cxnSpLocks noChangeShapeType="1"/>
          </p:cNvCxnSpPr>
          <p:nvPr/>
        </p:nvCxnSpPr>
        <p:spPr bwMode="auto">
          <a:xfrm>
            <a:off x="6794500" y="2489200"/>
            <a:ext cx="838200" cy="0"/>
          </a:xfrm>
          <a:prstGeom prst="straightConnector1">
            <a:avLst/>
          </a:prstGeom>
          <a:noFill/>
          <a:ln w="57150" cmpd="sng">
            <a:solidFill>
              <a:srgbClr val="008000"/>
            </a:solidFill>
            <a:round/>
            <a:headEnd/>
            <a:tailEnd type="triangle" w="med" len="med"/>
          </a:ln>
        </p:spPr>
      </p:cxnSp>
      <p:cxnSp>
        <p:nvCxnSpPr>
          <p:cNvPr id="87" name="AutoShape 14"/>
          <p:cNvCxnSpPr>
            <a:cxnSpLocks noChangeShapeType="1"/>
          </p:cNvCxnSpPr>
          <p:nvPr/>
        </p:nvCxnSpPr>
        <p:spPr bwMode="auto">
          <a:xfrm>
            <a:off x="3810000" y="1803400"/>
            <a:ext cx="762000" cy="0"/>
          </a:xfrm>
          <a:prstGeom prst="straightConnector1">
            <a:avLst/>
          </a:prstGeom>
          <a:noFill/>
          <a:ln w="57150" cmpd="sng">
            <a:solidFill>
              <a:srgbClr val="008000"/>
            </a:solidFill>
            <a:round/>
            <a:headEnd/>
            <a:tailEnd type="triangle" w="med" len="med"/>
          </a:ln>
        </p:spPr>
      </p:cxnSp>
      <p:cxnSp>
        <p:nvCxnSpPr>
          <p:cNvPr id="88" name="AutoShape 17"/>
          <p:cNvCxnSpPr>
            <a:cxnSpLocks noChangeShapeType="1"/>
          </p:cNvCxnSpPr>
          <p:nvPr/>
        </p:nvCxnSpPr>
        <p:spPr bwMode="auto">
          <a:xfrm>
            <a:off x="3810000" y="2489200"/>
            <a:ext cx="762000" cy="0"/>
          </a:xfrm>
          <a:prstGeom prst="straightConnector1">
            <a:avLst/>
          </a:prstGeom>
          <a:noFill/>
          <a:ln w="57150" cmpd="sng">
            <a:solidFill>
              <a:srgbClr val="008000"/>
            </a:solidFill>
            <a:round/>
            <a:headEnd/>
            <a:tailEnd type="triangle" w="med" len="med"/>
          </a:ln>
        </p:spPr>
      </p:cxnSp>
      <p:cxnSp>
        <p:nvCxnSpPr>
          <p:cNvPr id="89" name="AutoShape 20"/>
          <p:cNvCxnSpPr>
            <a:cxnSpLocks noChangeShapeType="1"/>
          </p:cNvCxnSpPr>
          <p:nvPr/>
        </p:nvCxnSpPr>
        <p:spPr bwMode="auto">
          <a:xfrm flipV="1">
            <a:off x="5257800" y="1803400"/>
            <a:ext cx="838200" cy="685800"/>
          </a:xfrm>
          <a:prstGeom prst="straightConnector1">
            <a:avLst/>
          </a:prstGeom>
          <a:noFill/>
          <a:ln w="57150" cmpd="sng">
            <a:solidFill>
              <a:srgbClr val="008000"/>
            </a:solidFill>
            <a:round/>
            <a:headEnd/>
            <a:tailEnd type="triangle" w="med" len="med"/>
          </a:ln>
        </p:spPr>
      </p:cxnSp>
      <p:cxnSp>
        <p:nvCxnSpPr>
          <p:cNvPr id="90" name="AutoShape 21"/>
          <p:cNvCxnSpPr>
            <a:cxnSpLocks noChangeShapeType="1"/>
          </p:cNvCxnSpPr>
          <p:nvPr/>
        </p:nvCxnSpPr>
        <p:spPr bwMode="auto">
          <a:xfrm>
            <a:off x="5257800" y="2489200"/>
            <a:ext cx="838200" cy="0"/>
          </a:xfrm>
          <a:prstGeom prst="straightConnector1">
            <a:avLst/>
          </a:prstGeom>
          <a:noFill/>
          <a:ln w="57150" cmpd="sng">
            <a:solidFill>
              <a:srgbClr val="008000"/>
            </a:solidFill>
            <a:round/>
            <a:headEnd/>
            <a:tailEnd type="triangle" w="med" len="med"/>
          </a:ln>
        </p:spPr>
      </p:cxnSp>
      <p:cxnSp>
        <p:nvCxnSpPr>
          <p:cNvPr id="91" name="AutoShape 25"/>
          <p:cNvCxnSpPr>
            <a:cxnSpLocks noChangeShapeType="1"/>
          </p:cNvCxnSpPr>
          <p:nvPr/>
        </p:nvCxnSpPr>
        <p:spPr bwMode="auto">
          <a:xfrm>
            <a:off x="6807200" y="2489200"/>
            <a:ext cx="838200" cy="0"/>
          </a:xfrm>
          <a:prstGeom prst="straightConnector1">
            <a:avLst/>
          </a:prstGeom>
          <a:noFill/>
          <a:ln w="76200" cmpd="sng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92" name="AutoShape 17"/>
          <p:cNvCxnSpPr>
            <a:cxnSpLocks noChangeShapeType="1"/>
          </p:cNvCxnSpPr>
          <p:nvPr/>
        </p:nvCxnSpPr>
        <p:spPr bwMode="auto">
          <a:xfrm>
            <a:off x="3822700" y="2489200"/>
            <a:ext cx="762000" cy="0"/>
          </a:xfrm>
          <a:prstGeom prst="straightConnector1">
            <a:avLst/>
          </a:prstGeom>
          <a:noFill/>
          <a:ln w="76200" cmpd="sng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93" name="AutoShape 21"/>
          <p:cNvCxnSpPr>
            <a:cxnSpLocks noChangeShapeType="1"/>
          </p:cNvCxnSpPr>
          <p:nvPr/>
        </p:nvCxnSpPr>
        <p:spPr bwMode="auto">
          <a:xfrm>
            <a:off x="5270500" y="2489200"/>
            <a:ext cx="838200" cy="0"/>
          </a:xfrm>
          <a:prstGeom prst="straightConnector1">
            <a:avLst/>
          </a:prstGeom>
          <a:noFill/>
          <a:ln w="76200" cmpd="sng">
            <a:solidFill>
              <a:srgbClr val="FF0000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883313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72" grpId="0"/>
      <p:bldP spid="8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Viterbi in negative log space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0400" y="3517900"/>
            <a:ext cx="7670800" cy="138499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 err="1">
                <a:latin typeface="Calibri"/>
                <a:cs typeface="Calibri"/>
              </a:rPr>
              <a:t>argmax</a:t>
            </a:r>
            <a:r>
              <a:rPr lang="en-US" sz="2800" dirty="0">
                <a:latin typeface="Calibri"/>
                <a:cs typeface="Calibri"/>
              </a:rPr>
              <a:t> of product of probabilities </a:t>
            </a:r>
          </a:p>
          <a:p>
            <a:r>
              <a:rPr lang="en-US" sz="2800" dirty="0">
                <a:latin typeface="Calibri"/>
                <a:cs typeface="Calibri"/>
              </a:rPr>
              <a:t>= </a:t>
            </a:r>
            <a:r>
              <a:rPr lang="en-US" sz="2800" dirty="0" err="1">
                <a:latin typeface="Calibri"/>
                <a:cs typeface="Calibri"/>
              </a:rPr>
              <a:t>argmin</a:t>
            </a:r>
            <a:r>
              <a:rPr lang="en-US" sz="2800" dirty="0">
                <a:latin typeface="Calibri"/>
                <a:cs typeface="Calibri"/>
              </a:rPr>
              <a:t> of sum of negative log probabilities </a:t>
            </a:r>
          </a:p>
          <a:p>
            <a:r>
              <a:rPr lang="en-US" sz="2800" dirty="0">
                <a:latin typeface="Calibri"/>
                <a:cs typeface="Calibri"/>
              </a:rPr>
              <a:t>= minimum-cost path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362200" y="1600200"/>
            <a:ext cx="5943600" cy="1066800"/>
            <a:chOff x="2381887" y="1600200"/>
            <a:chExt cx="5943600" cy="1066800"/>
          </a:xfrm>
        </p:grpSpPr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3143887" y="1600200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36" name="Rectangle 7"/>
            <p:cNvSpPr>
              <a:spLocks noChangeArrowheads="1"/>
            </p:cNvSpPr>
            <p:nvPr/>
          </p:nvSpPr>
          <p:spPr bwMode="auto">
            <a:xfrm>
              <a:off x="3143887" y="2286000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sp>
          <p:nvSpPr>
            <p:cNvPr id="37" name="Rectangle 8"/>
            <p:cNvSpPr>
              <a:spLocks noChangeArrowheads="1"/>
            </p:cNvSpPr>
            <p:nvPr/>
          </p:nvSpPr>
          <p:spPr bwMode="auto">
            <a:xfrm>
              <a:off x="4591687" y="1600200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38" name="Rectangle 9"/>
            <p:cNvSpPr>
              <a:spLocks noChangeArrowheads="1"/>
            </p:cNvSpPr>
            <p:nvPr/>
          </p:nvSpPr>
          <p:spPr bwMode="auto">
            <a:xfrm>
              <a:off x="4591687" y="2286000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sp>
          <p:nvSpPr>
            <p:cNvPr id="39" name="Rectangle 10"/>
            <p:cNvSpPr>
              <a:spLocks noChangeArrowheads="1"/>
            </p:cNvSpPr>
            <p:nvPr/>
          </p:nvSpPr>
          <p:spPr bwMode="auto">
            <a:xfrm>
              <a:off x="6115687" y="1600200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40" name="Rectangle 11"/>
            <p:cNvSpPr>
              <a:spLocks noChangeArrowheads="1"/>
            </p:cNvSpPr>
            <p:nvPr/>
          </p:nvSpPr>
          <p:spPr bwMode="auto">
            <a:xfrm>
              <a:off x="6115687" y="2286000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sp>
          <p:nvSpPr>
            <p:cNvPr id="41" name="Rectangle 12"/>
            <p:cNvSpPr>
              <a:spLocks noChangeArrowheads="1"/>
            </p:cNvSpPr>
            <p:nvPr/>
          </p:nvSpPr>
          <p:spPr bwMode="auto">
            <a:xfrm>
              <a:off x="7639687" y="1600200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42" name="Rectangle 13"/>
            <p:cNvSpPr>
              <a:spLocks noChangeArrowheads="1"/>
            </p:cNvSpPr>
            <p:nvPr/>
          </p:nvSpPr>
          <p:spPr bwMode="auto">
            <a:xfrm>
              <a:off x="7639687" y="2286000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8" tIns="45719" rIns="91438" bIns="45719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cxnSp>
          <p:nvCxnSpPr>
            <p:cNvPr id="43" name="AutoShape 14"/>
            <p:cNvCxnSpPr>
              <a:cxnSpLocks noChangeShapeType="1"/>
              <a:stCxn id="35" idx="3"/>
              <a:endCxn id="37" idx="1"/>
            </p:cNvCxnSpPr>
            <p:nvPr/>
          </p:nvCxnSpPr>
          <p:spPr bwMode="auto">
            <a:xfrm>
              <a:off x="3829687" y="1790700"/>
              <a:ext cx="762000" cy="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4" name="AutoShape 15"/>
            <p:cNvCxnSpPr>
              <a:cxnSpLocks noChangeShapeType="1"/>
              <a:stCxn id="35" idx="3"/>
              <a:endCxn id="38" idx="1"/>
            </p:cNvCxnSpPr>
            <p:nvPr/>
          </p:nvCxnSpPr>
          <p:spPr bwMode="auto">
            <a:xfrm>
              <a:off x="3829687" y="1790700"/>
              <a:ext cx="762000" cy="68580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5" name="AutoShape 16"/>
            <p:cNvCxnSpPr>
              <a:cxnSpLocks noChangeShapeType="1"/>
              <a:stCxn id="36" idx="3"/>
              <a:endCxn id="37" idx="1"/>
            </p:cNvCxnSpPr>
            <p:nvPr/>
          </p:nvCxnSpPr>
          <p:spPr bwMode="auto">
            <a:xfrm flipV="1">
              <a:off x="3829687" y="1790700"/>
              <a:ext cx="762000" cy="68580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6" name="AutoShape 17"/>
            <p:cNvCxnSpPr>
              <a:cxnSpLocks noChangeShapeType="1"/>
              <a:stCxn id="36" idx="3"/>
              <a:endCxn id="38" idx="1"/>
            </p:cNvCxnSpPr>
            <p:nvPr/>
          </p:nvCxnSpPr>
          <p:spPr bwMode="auto">
            <a:xfrm>
              <a:off x="3829687" y="2476500"/>
              <a:ext cx="762000" cy="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7" name="AutoShape 18"/>
            <p:cNvCxnSpPr>
              <a:cxnSpLocks noChangeShapeType="1"/>
              <a:stCxn id="37" idx="3"/>
              <a:endCxn id="39" idx="1"/>
            </p:cNvCxnSpPr>
            <p:nvPr/>
          </p:nvCxnSpPr>
          <p:spPr bwMode="auto">
            <a:xfrm>
              <a:off x="5277487" y="1790700"/>
              <a:ext cx="838200" cy="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8" name="AutoShape 19"/>
            <p:cNvCxnSpPr>
              <a:cxnSpLocks noChangeShapeType="1"/>
              <a:stCxn id="37" idx="3"/>
              <a:endCxn id="40" idx="1"/>
            </p:cNvCxnSpPr>
            <p:nvPr/>
          </p:nvCxnSpPr>
          <p:spPr bwMode="auto">
            <a:xfrm>
              <a:off x="5277487" y="1790700"/>
              <a:ext cx="838200" cy="68580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9" name="AutoShape 20"/>
            <p:cNvCxnSpPr>
              <a:cxnSpLocks noChangeShapeType="1"/>
              <a:stCxn id="38" idx="3"/>
              <a:endCxn id="39" idx="1"/>
            </p:cNvCxnSpPr>
            <p:nvPr/>
          </p:nvCxnSpPr>
          <p:spPr bwMode="auto">
            <a:xfrm flipV="1">
              <a:off x="5277487" y="1790700"/>
              <a:ext cx="838200" cy="68580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0" name="AutoShape 21"/>
            <p:cNvCxnSpPr>
              <a:cxnSpLocks noChangeShapeType="1"/>
              <a:stCxn id="38" idx="3"/>
              <a:endCxn id="40" idx="1"/>
            </p:cNvCxnSpPr>
            <p:nvPr/>
          </p:nvCxnSpPr>
          <p:spPr bwMode="auto">
            <a:xfrm>
              <a:off x="5277487" y="2476500"/>
              <a:ext cx="838200" cy="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1" name="AutoShape 22"/>
            <p:cNvCxnSpPr>
              <a:cxnSpLocks noChangeShapeType="1"/>
              <a:stCxn id="39" idx="3"/>
              <a:endCxn id="41" idx="1"/>
            </p:cNvCxnSpPr>
            <p:nvPr/>
          </p:nvCxnSpPr>
          <p:spPr bwMode="auto">
            <a:xfrm>
              <a:off x="6801487" y="1790700"/>
              <a:ext cx="838200" cy="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" name="AutoShape 23"/>
            <p:cNvCxnSpPr>
              <a:cxnSpLocks noChangeShapeType="1"/>
              <a:stCxn id="39" idx="3"/>
              <a:endCxn id="42" idx="1"/>
            </p:cNvCxnSpPr>
            <p:nvPr/>
          </p:nvCxnSpPr>
          <p:spPr bwMode="auto">
            <a:xfrm>
              <a:off x="6801487" y="1790700"/>
              <a:ext cx="838200" cy="68580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24"/>
            <p:cNvCxnSpPr>
              <a:cxnSpLocks noChangeShapeType="1"/>
              <a:stCxn id="40" idx="3"/>
              <a:endCxn id="41" idx="1"/>
            </p:cNvCxnSpPr>
            <p:nvPr/>
          </p:nvCxnSpPr>
          <p:spPr bwMode="auto">
            <a:xfrm flipV="1">
              <a:off x="6801487" y="1790700"/>
              <a:ext cx="838200" cy="68580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4" name="AutoShape 25"/>
            <p:cNvCxnSpPr>
              <a:cxnSpLocks noChangeShapeType="1"/>
              <a:stCxn id="40" idx="3"/>
              <a:endCxn id="42" idx="1"/>
            </p:cNvCxnSpPr>
            <p:nvPr/>
          </p:nvCxnSpPr>
          <p:spPr bwMode="auto">
            <a:xfrm>
              <a:off x="6801487" y="2476500"/>
              <a:ext cx="838200" cy="0"/>
            </a:xfrm>
            <a:prstGeom prst="straightConnector1">
              <a:avLst/>
            </a:prstGeom>
            <a:noFill/>
            <a:ln w="1270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6" name="AutoShape 15"/>
            <p:cNvCxnSpPr>
              <a:cxnSpLocks noChangeShapeType="1"/>
              <a:endCxn id="35" idx="1"/>
            </p:cNvCxnSpPr>
            <p:nvPr/>
          </p:nvCxnSpPr>
          <p:spPr bwMode="auto">
            <a:xfrm flipV="1">
              <a:off x="2381887" y="1790700"/>
              <a:ext cx="762000" cy="3429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16"/>
            <p:cNvCxnSpPr>
              <a:cxnSpLocks noChangeShapeType="1"/>
              <a:endCxn id="36" idx="1"/>
            </p:cNvCxnSpPr>
            <p:nvPr/>
          </p:nvCxnSpPr>
          <p:spPr bwMode="auto">
            <a:xfrm>
              <a:off x="2381887" y="2133600"/>
              <a:ext cx="762000" cy="3429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765870"/>
              </p:ext>
            </p:extLst>
          </p:nvPr>
        </p:nvGraphicFramePr>
        <p:xfrm>
          <a:off x="10134600" y="1219200"/>
          <a:ext cx="1904999" cy="121932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91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587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4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4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4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4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4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778078"/>
              </p:ext>
            </p:extLst>
          </p:nvPr>
        </p:nvGraphicFramePr>
        <p:xfrm>
          <a:off x="10134600" y="2590800"/>
          <a:ext cx="1905000" cy="121932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91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036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4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400" b="1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4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4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4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4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955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false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95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2514600" y="1524000"/>
            <a:ext cx="4953000" cy="1219200"/>
            <a:chOff x="2514600" y="1524000"/>
            <a:chExt cx="4953000" cy="1219200"/>
          </a:xfrm>
        </p:grpSpPr>
        <p:sp>
          <p:nvSpPr>
            <p:cNvPr id="3" name="TextBox 2"/>
            <p:cNvSpPr txBox="1"/>
            <p:nvPr/>
          </p:nvSpPr>
          <p:spPr>
            <a:xfrm>
              <a:off x="2514600" y="1600200"/>
              <a:ext cx="4342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1.0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14600" y="2297668"/>
              <a:ext cx="4342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1.0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985354" y="1524000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2.47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985354" y="2435423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0.67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809304" y="1825823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3.47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810000" y="2130623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4.06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409504" y="1524000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0.72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409504" y="2435423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3.84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233454" y="1825823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6.64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234150" y="2130623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2.06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933504" y="1524000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2.47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933504" y="2435423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0.67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757454" y="1825823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3.47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758150" y="2130623"/>
              <a:ext cx="5340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4.06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68500" y="1930400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8" name="Rectangle 7"/>
          <p:cNvSpPr/>
          <p:nvPr/>
        </p:nvSpPr>
        <p:spPr>
          <a:xfrm>
            <a:off x="7467600" y="1409700"/>
            <a:ext cx="1066800" cy="14859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8001000" y="3035300"/>
            <a:ext cx="36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35000" y="5054600"/>
            <a:ext cx="7670800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alibri"/>
                <a:cs typeface="Calibri"/>
              </a:rPr>
              <a:t>Viterbi is essentially breadth-first graph search</a:t>
            </a:r>
          </a:p>
          <a:p>
            <a:r>
              <a:rPr lang="en-US" sz="2800" dirty="0">
                <a:solidFill>
                  <a:srgbClr val="0000FF"/>
                </a:solidFill>
                <a:latin typeface="Calibri"/>
                <a:cs typeface="Calibri"/>
              </a:rPr>
              <a:t>What about A*?</a:t>
            </a:r>
          </a:p>
        </p:txBody>
      </p:sp>
    </p:spTree>
    <p:extLst>
      <p:ext uri="{BB962C8B-B14F-4D97-AF65-F5344CB8AC3E}">
        <p14:creationId xmlns:p14="http://schemas.microsoft.com/office/powerpoint/2010/main" val="35205272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8" grpId="0" animBg="1"/>
      <p:bldP spid="73" grpId="1"/>
      <p:bldP spid="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Random walk in one dimension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82801"/>
            <a:ext cx="12192000" cy="3814764"/>
          </a:xfrm>
        </p:spPr>
        <p:txBody>
          <a:bodyPr/>
          <a:lstStyle/>
          <a:p>
            <a:r>
              <a:rPr lang="en-US" sz="2800" dirty="0"/>
              <a:t>State: location on the unbounded integer line</a:t>
            </a:r>
          </a:p>
          <a:p>
            <a:r>
              <a:rPr lang="en-US" sz="2800" dirty="0"/>
              <a:t>Initial probability: starts at 0</a:t>
            </a:r>
          </a:p>
          <a:p>
            <a:r>
              <a:rPr lang="en-US" sz="2800" dirty="0"/>
              <a:t>Transition model: </a:t>
            </a:r>
            <a:r>
              <a:rPr lang="en-US" sz="2800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sz="2800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sz="2800" i="1" dirty="0" err="1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600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800" dirty="0">
                <a:solidFill>
                  <a:srgbClr val="CC00CC"/>
                </a:solidFill>
                <a:latin typeface="Calibri"/>
                <a:cs typeface="Calibri"/>
              </a:rPr>
              <a:t> = </a:t>
            </a:r>
            <a:r>
              <a:rPr lang="en-US" sz="2800" i="1" dirty="0">
                <a:solidFill>
                  <a:srgbClr val="CC00CC"/>
                </a:solidFill>
                <a:latin typeface="Calibri"/>
                <a:cs typeface="Calibri"/>
              </a:rPr>
              <a:t>k</a:t>
            </a:r>
            <a:r>
              <a:rPr lang="en-US" sz="2800" dirty="0">
                <a:solidFill>
                  <a:srgbClr val="CC00CC"/>
                </a:solidFill>
                <a:latin typeface="Calibri"/>
                <a:cs typeface="Calibri"/>
              </a:rPr>
              <a:t>| </a:t>
            </a:r>
            <a:r>
              <a:rPr lang="en-US" sz="2800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6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3600" baseline="-25000" dirty="0">
                <a:solidFill>
                  <a:srgbClr val="CC00CC"/>
                </a:solidFill>
                <a:latin typeface="Calibri"/>
                <a:cs typeface="Calibri"/>
              </a:rPr>
              <a:t>-1</a:t>
            </a:r>
            <a:r>
              <a:rPr lang="en-US" sz="2800" dirty="0">
                <a:solidFill>
                  <a:srgbClr val="CC00CC"/>
                </a:solidFill>
                <a:latin typeface="Calibri"/>
                <a:cs typeface="Calibri"/>
              </a:rPr>
              <a:t>= </a:t>
            </a:r>
            <a:r>
              <a:rPr lang="en-US" sz="2800" i="1" dirty="0">
                <a:solidFill>
                  <a:srgbClr val="CC00CC"/>
                </a:solidFill>
                <a:latin typeface="Calibri"/>
                <a:cs typeface="Calibri"/>
              </a:rPr>
              <a:t>k</a:t>
            </a:r>
            <a:r>
              <a:rPr lang="en-US" sz="2800" dirty="0">
                <a:solidFill>
                  <a:srgbClr val="CC00CC"/>
                </a:solidFill>
                <a:latin typeface="Calibri"/>
                <a:cs typeface="Calibri"/>
              </a:rPr>
              <a:t>±1) = 0.5 </a:t>
            </a:r>
          </a:p>
          <a:p>
            <a:r>
              <a:rPr lang="en-US" sz="2800" dirty="0"/>
              <a:t>Applications: particle motion in crystals, stock prices, gambling, genetics, etc.</a:t>
            </a:r>
          </a:p>
          <a:p>
            <a:r>
              <a:rPr lang="en-US" sz="2800" dirty="0"/>
              <a:t>Questions: </a:t>
            </a:r>
          </a:p>
          <a:p>
            <a:pPr lvl="1"/>
            <a:r>
              <a:rPr lang="en-US" sz="2400" dirty="0"/>
              <a:t>How far does it get as a function of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400" dirty="0"/>
              <a:t>?</a:t>
            </a:r>
          </a:p>
          <a:p>
            <a:pPr lvl="2"/>
            <a:r>
              <a:rPr lang="en-US" sz="2000" dirty="0"/>
              <a:t>Expected distance is </a:t>
            </a:r>
            <a:r>
              <a:rPr lang="en-US" sz="2000" i="1" dirty="0">
                <a:solidFill>
                  <a:srgbClr val="CC00CC"/>
                </a:solidFill>
              </a:rPr>
              <a:t>O</a:t>
            </a:r>
            <a:r>
              <a:rPr lang="en-US" sz="2000" dirty="0">
                <a:solidFill>
                  <a:srgbClr val="CC00CC"/>
                </a:solidFill>
              </a:rPr>
              <a:t>(√</a:t>
            </a:r>
            <a:r>
              <a:rPr lang="en-US" sz="2000" i="1" dirty="0">
                <a:solidFill>
                  <a:srgbClr val="CC00CC"/>
                </a:solidFill>
              </a:rPr>
              <a:t>t</a:t>
            </a:r>
            <a:r>
              <a:rPr lang="en-US" sz="2000" dirty="0">
                <a:solidFill>
                  <a:srgbClr val="CC00CC"/>
                </a:solidFill>
              </a:rPr>
              <a:t>)</a:t>
            </a:r>
          </a:p>
          <a:p>
            <a:pPr lvl="1"/>
            <a:r>
              <a:rPr lang="en-US" sz="2400" dirty="0"/>
              <a:t>Does it get back to 0 or can it go off for ever and not come back?</a:t>
            </a:r>
          </a:p>
          <a:p>
            <a:pPr lvl="2"/>
            <a:r>
              <a:rPr lang="en-US" sz="2000" dirty="0"/>
              <a:t>In 1D and 2D, returns </a:t>
            </a:r>
            <a:r>
              <a:rPr lang="en-US" sz="2000" dirty="0" err="1"/>
              <a:t>w.p</a:t>
            </a:r>
            <a:r>
              <a:rPr lang="en-US" sz="2000" dirty="0"/>
              <a:t>. 1; in 3D, returns </a:t>
            </a:r>
            <a:r>
              <a:rPr lang="en-US" sz="2000" dirty="0" err="1"/>
              <a:t>w.p</a:t>
            </a:r>
            <a:r>
              <a:rPr lang="en-US" sz="2000" dirty="0"/>
              <a:t>. 0.34053733</a:t>
            </a:r>
          </a:p>
          <a:p>
            <a:pPr lvl="1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0002-19F1-4774-AF43-286B6C1B4006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1828800" y="1308100"/>
            <a:ext cx="9448800" cy="636032"/>
            <a:chOff x="1828800" y="1409700"/>
            <a:chExt cx="9448800" cy="636032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1828800" y="1524000"/>
              <a:ext cx="94488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324600" y="1524000"/>
              <a:ext cx="0" cy="2286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495800" y="1524000"/>
              <a:ext cx="0" cy="2286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781800" y="1524000"/>
              <a:ext cx="0" cy="2286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239000" y="1524000"/>
              <a:ext cx="0" cy="2286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867400" y="1524000"/>
              <a:ext cx="0" cy="2286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410200" y="1524000"/>
              <a:ext cx="0" cy="2286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696200" y="1524000"/>
              <a:ext cx="0" cy="2286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153400" y="1524000"/>
              <a:ext cx="0" cy="2286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953000" y="1524000"/>
              <a:ext cx="0" cy="2286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267200" y="1676400"/>
              <a:ext cx="389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15487" y="1676400"/>
              <a:ext cx="389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72687" y="1676400"/>
              <a:ext cx="389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29887" y="1676400"/>
              <a:ext cx="389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163287" y="16764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21156" y="16764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078356" y="16764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535556" y="16764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992756" y="16764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6210300" y="1409700"/>
              <a:ext cx="228600" cy="2286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/>
            <p:cNvCxnSpPr>
              <a:stCxn id="30" idx="6"/>
            </p:cNvCxnSpPr>
            <p:nvPr/>
          </p:nvCxnSpPr>
          <p:spPr>
            <a:xfrm flipV="1">
              <a:off x="6438900" y="1511300"/>
              <a:ext cx="406400" cy="1270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30" idx="2"/>
            </p:cNvCxnSpPr>
            <p:nvPr/>
          </p:nvCxnSpPr>
          <p:spPr>
            <a:xfrm flipH="1">
              <a:off x="5778500" y="1524000"/>
              <a:ext cx="431800" cy="1270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948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n-gram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2222499"/>
            <a:ext cx="11379200" cy="4241801"/>
          </a:xfrm>
        </p:spPr>
        <p:txBody>
          <a:bodyPr/>
          <a:lstStyle/>
          <a:p>
            <a:r>
              <a:rPr lang="en-US" sz="2800" dirty="0"/>
              <a:t>State: word at position </a:t>
            </a:r>
            <a:r>
              <a:rPr lang="en-US" sz="2800" i="1" dirty="0">
                <a:solidFill>
                  <a:srgbClr val="CC00CC"/>
                </a:solidFill>
              </a:rPr>
              <a:t>t</a:t>
            </a:r>
            <a:r>
              <a:rPr lang="en-US" sz="2800" dirty="0"/>
              <a:t> in text (can also build letter n-grams)</a:t>
            </a:r>
          </a:p>
          <a:p>
            <a:r>
              <a:rPr lang="en-US" sz="2800" dirty="0"/>
              <a:t>Transition model (probabilities come from empirical frequencies):</a:t>
            </a:r>
          </a:p>
          <a:p>
            <a:pPr lvl="1"/>
            <a:r>
              <a:rPr lang="en-US" sz="2400" dirty="0"/>
              <a:t>Unigram (zero-order):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sz="2400" i="1" dirty="0" err="1">
                <a:solidFill>
                  <a:srgbClr val="CC00CC"/>
                </a:solidFill>
                <a:latin typeface="Calibri"/>
                <a:cs typeface="Calibri"/>
              </a:rPr>
              <a:t>Word</a:t>
            </a:r>
            <a:r>
              <a:rPr lang="en-US" sz="3200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 = </a:t>
            </a:r>
            <a:r>
              <a:rPr lang="en-US" sz="2400" i="1" dirty="0" err="1">
                <a:solidFill>
                  <a:srgbClr val="CC00CC"/>
                </a:solidFill>
                <a:latin typeface="Calibri"/>
                <a:cs typeface="Calibri"/>
              </a:rPr>
              <a:t>i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) </a:t>
            </a:r>
          </a:p>
          <a:p>
            <a:pPr lvl="2"/>
            <a:r>
              <a:rPr lang="en-US" sz="2000" dirty="0"/>
              <a:t>“logical are as are confusion a may right tries agent goal the was . . .”</a:t>
            </a:r>
            <a:endParaRPr lang="en-US" sz="2000" dirty="0">
              <a:solidFill>
                <a:srgbClr val="CC00CC"/>
              </a:solidFill>
              <a:latin typeface="Calibri"/>
              <a:cs typeface="Calibri"/>
            </a:endParaRPr>
          </a:p>
          <a:p>
            <a:pPr lvl="1"/>
            <a:r>
              <a:rPr lang="en-US" sz="2400" dirty="0"/>
              <a:t>Bigram (first-order):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sz="2400" i="1" dirty="0" err="1">
                <a:solidFill>
                  <a:srgbClr val="CC00CC"/>
                </a:solidFill>
                <a:latin typeface="Calibri"/>
                <a:cs typeface="Calibri"/>
              </a:rPr>
              <a:t>Word</a:t>
            </a:r>
            <a:r>
              <a:rPr lang="en-US" sz="3200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 = </a:t>
            </a:r>
            <a:r>
              <a:rPr lang="en-US" sz="2400" i="1" dirty="0" err="1">
                <a:solidFill>
                  <a:srgbClr val="CC00CC"/>
                </a:solidFill>
                <a:latin typeface="Calibri"/>
                <a:cs typeface="Calibri"/>
              </a:rPr>
              <a:t>i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|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Word</a:t>
            </a:r>
            <a:r>
              <a:rPr lang="en-US" sz="32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-1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=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j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)</a:t>
            </a:r>
          </a:p>
          <a:p>
            <a:pPr lvl="2"/>
            <a:r>
              <a:rPr lang="en-US" sz="2000" dirty="0">
                <a:latin typeface="Calibri"/>
                <a:cs typeface="Calibri"/>
              </a:rPr>
              <a:t> “</a:t>
            </a:r>
            <a:r>
              <a:rPr lang="en-US" sz="2000" dirty="0"/>
              <a:t>systems are very similar computational approach would be represented . . .”</a:t>
            </a:r>
            <a:endParaRPr lang="en-US" sz="2000" dirty="0">
              <a:solidFill>
                <a:srgbClr val="CC00CC"/>
              </a:solidFill>
              <a:latin typeface="Calibri"/>
              <a:cs typeface="Calibri"/>
            </a:endParaRPr>
          </a:p>
          <a:p>
            <a:pPr lvl="1"/>
            <a:r>
              <a:rPr lang="en-US" sz="2400" dirty="0"/>
              <a:t>Trigram (second-order):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sz="2400" i="1" dirty="0" err="1">
                <a:solidFill>
                  <a:srgbClr val="CC00CC"/>
                </a:solidFill>
                <a:latin typeface="Calibri"/>
                <a:cs typeface="Calibri"/>
              </a:rPr>
              <a:t>Word</a:t>
            </a:r>
            <a:r>
              <a:rPr lang="en-US" sz="3200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 = </a:t>
            </a:r>
            <a:r>
              <a:rPr lang="en-US" sz="2400" i="1" dirty="0" err="1">
                <a:solidFill>
                  <a:srgbClr val="CC00CC"/>
                </a:solidFill>
                <a:latin typeface="Calibri"/>
                <a:cs typeface="Calibri"/>
              </a:rPr>
              <a:t>i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|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Word</a:t>
            </a:r>
            <a:r>
              <a:rPr lang="en-US" sz="32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-1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=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j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,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Word</a:t>
            </a:r>
            <a:r>
              <a:rPr lang="en-US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</a:rPr>
              <a:t>-2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= </a:t>
            </a:r>
            <a:r>
              <a:rPr lang="en-US" sz="2400" i="1" dirty="0">
                <a:solidFill>
                  <a:srgbClr val="CC00CC"/>
                </a:solidFill>
                <a:latin typeface="Calibri"/>
                <a:cs typeface="Calibri"/>
              </a:rPr>
              <a:t>k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) </a:t>
            </a:r>
          </a:p>
          <a:p>
            <a:pPr lvl="2"/>
            <a:r>
              <a:rPr lang="en-US" sz="2000" dirty="0"/>
              <a:t>“planning and scheduling are integrated the success of naive </a:t>
            </a:r>
            <a:r>
              <a:rPr lang="en-US" sz="2000" dirty="0" err="1"/>
              <a:t>bayes</a:t>
            </a:r>
            <a:r>
              <a:rPr lang="en-US" sz="2000" dirty="0"/>
              <a:t> model is . . .”</a:t>
            </a:r>
          </a:p>
          <a:p>
            <a:r>
              <a:rPr lang="en-US" sz="2800" dirty="0">
                <a:solidFill>
                  <a:srgbClr val="000090"/>
                </a:solidFill>
                <a:latin typeface="Calibri"/>
                <a:cs typeface="Calibri"/>
              </a:rPr>
              <a:t>Applications: text classification, spam detection, author identification, language classification, speech recognition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0002-19F1-4774-AF43-286B6C1B400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6900" y="1219200"/>
            <a:ext cx="112321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call ourselves </a:t>
            </a:r>
            <a:r>
              <a:rPr lang="en-US" i="1" dirty="0"/>
              <a:t>Homo sapiens</a:t>
            </a:r>
            <a:r>
              <a:rPr lang="en-US" dirty="0"/>
              <a:t>—man the wise—because our </a:t>
            </a:r>
            <a:r>
              <a:rPr lang="en-US" b="1" dirty="0"/>
              <a:t>intelligence </a:t>
            </a:r>
            <a:r>
              <a:rPr lang="en-US" dirty="0"/>
              <a:t>is so important to us. </a:t>
            </a:r>
          </a:p>
          <a:p>
            <a:r>
              <a:rPr lang="en-US" dirty="0"/>
              <a:t>For thousands of years, we have tried to understand </a:t>
            </a:r>
            <a:r>
              <a:rPr lang="en-US" i="1" dirty="0"/>
              <a:t>how we think</a:t>
            </a:r>
            <a:r>
              <a:rPr lang="en-US" dirty="0"/>
              <a:t>; that is, how a mere handful of matter can </a:t>
            </a:r>
          </a:p>
          <a:p>
            <a:r>
              <a:rPr lang="en-US" dirty="0"/>
              <a:t>perceive, understand, predict, and manipulate a world far larger and more complicated than itself. ….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63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Web browsing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State: URL visited at step </a:t>
            </a:r>
            <a:r>
              <a:rPr lang="en-US" i="1" dirty="0">
                <a:solidFill>
                  <a:srgbClr val="CC00CC"/>
                </a:solidFill>
              </a:rPr>
              <a:t>t</a:t>
            </a:r>
          </a:p>
          <a:p>
            <a:r>
              <a:rPr lang="en-US" dirty="0"/>
              <a:t>Transition model:</a:t>
            </a:r>
          </a:p>
          <a:p>
            <a:pPr lvl="1"/>
            <a:r>
              <a:rPr lang="en-US" dirty="0"/>
              <a:t>With probability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/>
              <a:t>, choose an outgoing link at random</a:t>
            </a:r>
          </a:p>
          <a:p>
            <a:pPr lvl="1"/>
            <a:r>
              <a:rPr lang="en-US" dirty="0"/>
              <a:t>With probability </a:t>
            </a:r>
            <a:r>
              <a:rPr lang="en-US" dirty="0">
                <a:solidFill>
                  <a:srgbClr val="CC00CC"/>
                </a:solidFill>
              </a:rPr>
              <a:t>(1-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)</a:t>
            </a:r>
            <a:r>
              <a:rPr lang="en-US" dirty="0"/>
              <a:t>, choose an arbitrary new page</a:t>
            </a:r>
          </a:p>
          <a:p>
            <a:r>
              <a:rPr lang="en-US" dirty="0"/>
              <a:t>Question: What is the </a:t>
            </a:r>
            <a:r>
              <a:rPr lang="en-US" b="1" i="1" dirty="0">
                <a:solidFill>
                  <a:srgbClr val="FF0000"/>
                </a:solidFill>
              </a:rPr>
              <a:t>stationary distribution</a:t>
            </a:r>
            <a:r>
              <a:rPr lang="en-US" dirty="0"/>
              <a:t> over pages?</a:t>
            </a:r>
          </a:p>
          <a:p>
            <a:pPr lvl="1"/>
            <a:r>
              <a:rPr lang="en-US" dirty="0"/>
              <a:t>I.e., if the process runs forever, what fraction of time does it spend in any given page?</a:t>
            </a:r>
          </a:p>
          <a:p>
            <a:r>
              <a:rPr lang="en-US" dirty="0"/>
              <a:t>Application: Google page rank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0002-19F1-4774-AF43-286B6C1B400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4759320"/>
            <a:ext cx="4254499" cy="209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3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12192000" cy="1143000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Weather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4267200" cy="838200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States {</a:t>
            </a:r>
            <a:r>
              <a:rPr lang="en-US" sz="2800" dirty="0">
                <a:solidFill>
                  <a:srgbClr val="CC00CC"/>
                </a:solidFill>
                <a:ea typeface="ＭＳ Ｐゴシック" pitchFamily="34" charset="-128"/>
              </a:rPr>
              <a:t>rain, sun</a:t>
            </a:r>
            <a:r>
              <a:rPr lang="en-US" sz="2800" dirty="0">
                <a:ea typeface="ＭＳ Ｐゴシック" pitchFamily="34" charset="-128"/>
              </a:rPr>
              <a:t>}</a:t>
            </a:r>
          </a:p>
          <a:p>
            <a:pPr marL="457176" lvl="1" indent="0">
              <a:buNone/>
            </a:pPr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400" dirty="0">
              <a:ea typeface="ＭＳ Ｐゴシック" pitchFamily="34" charset="-128"/>
            </a:endParaRPr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5853113" y="5057775"/>
            <a:ext cx="6096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rain</a:t>
            </a: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7300913" y="5057775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cxnSp>
        <p:nvCxnSpPr>
          <p:cNvPr id="28677" name="AutoShape 6"/>
          <p:cNvCxnSpPr>
            <a:cxnSpLocks noChangeShapeType="1"/>
            <a:stCxn id="28675" idx="0"/>
            <a:endCxn id="28676" idx="0"/>
          </p:cNvCxnSpPr>
          <p:nvPr/>
        </p:nvCxnSpPr>
        <p:spPr bwMode="auto">
          <a:xfrm rot="5400000" flipV="1">
            <a:off x="6881019" y="4320381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678" name="AutoShape 7"/>
          <p:cNvCxnSpPr>
            <a:cxnSpLocks noChangeShapeType="1"/>
            <a:stCxn id="28676" idx="4"/>
            <a:endCxn id="28675" idx="4"/>
          </p:cNvCxnSpPr>
          <p:nvPr/>
        </p:nvCxnSpPr>
        <p:spPr bwMode="auto">
          <a:xfrm rot="5400000">
            <a:off x="6881019" y="4958556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679" name="AutoShape 8"/>
          <p:cNvCxnSpPr>
            <a:cxnSpLocks noChangeShapeType="1"/>
            <a:stCxn id="28676" idx="7"/>
            <a:endCxn id="28676" idx="6"/>
          </p:cNvCxnSpPr>
          <p:nvPr/>
        </p:nvCxnSpPr>
        <p:spPr bwMode="auto">
          <a:xfrm rot="5400000" flipV="1">
            <a:off x="7758113" y="5195887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680" name="AutoShape 9"/>
          <p:cNvCxnSpPr>
            <a:cxnSpLocks noChangeShapeType="1"/>
            <a:stCxn id="28675" idx="3"/>
            <a:endCxn id="28675" idx="2"/>
          </p:cNvCxnSpPr>
          <p:nvPr/>
        </p:nvCxnSpPr>
        <p:spPr bwMode="auto">
          <a:xfrm rot="16200000" flipV="1">
            <a:off x="5775325" y="5426075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8153400" y="45100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0.9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5638800" y="60483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0.7</a:t>
            </a:r>
          </a:p>
        </p:txBody>
      </p:sp>
      <p:sp>
        <p:nvSpPr>
          <p:cNvPr id="28683" name="Text Box 12"/>
          <p:cNvSpPr txBox="1">
            <a:spLocks noChangeArrowheads="1"/>
          </p:cNvSpPr>
          <p:nvPr/>
        </p:nvSpPr>
        <p:spPr bwMode="auto">
          <a:xfrm>
            <a:off x="6629400" y="4676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0.3</a:t>
            </a:r>
          </a:p>
        </p:txBody>
      </p:sp>
      <p:sp>
        <p:nvSpPr>
          <p:cNvPr id="28684" name="Text Box 13"/>
          <p:cNvSpPr txBox="1">
            <a:spLocks noChangeArrowheads="1"/>
          </p:cNvSpPr>
          <p:nvPr/>
        </p:nvSpPr>
        <p:spPr bwMode="auto">
          <a:xfrm>
            <a:off x="6629400" y="6200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0.1</a:t>
            </a:r>
          </a:p>
        </p:txBody>
      </p:sp>
      <p:sp>
        <p:nvSpPr>
          <p:cNvPr id="28685" name="AutoShape 14"/>
          <p:cNvSpPr>
            <a:spLocks noChangeArrowheads="1"/>
          </p:cNvSpPr>
          <p:nvPr/>
        </p:nvSpPr>
        <p:spPr bwMode="auto">
          <a:xfrm>
            <a:off x="5562600" y="3810000"/>
            <a:ext cx="6019800" cy="457200"/>
          </a:xfrm>
          <a:prstGeom prst="wedgeRectCallout">
            <a:avLst>
              <a:gd name="adj1" fmla="val -49866"/>
              <a:gd name="adj2" fmla="val -2607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solidFill>
                  <a:srgbClr val="CC0000"/>
                </a:solidFill>
                <a:latin typeface="Calibri"/>
                <a:cs typeface="Calibri"/>
              </a:rPr>
              <a:t>Two new ways of representing the same CPT</a:t>
            </a:r>
          </a:p>
        </p:txBody>
      </p:sp>
      <p:grpSp>
        <p:nvGrpSpPr>
          <p:cNvPr id="28687" name="Group 1"/>
          <p:cNvGrpSpPr>
            <a:grpSpLocks/>
          </p:cNvGrpSpPr>
          <p:nvPr/>
        </p:nvGrpSpPr>
        <p:grpSpPr bwMode="auto">
          <a:xfrm>
            <a:off x="8839200" y="5029200"/>
            <a:ext cx="2133600" cy="1066800"/>
            <a:chOff x="2057400" y="3260725"/>
            <a:chExt cx="2133600" cy="1066800"/>
          </a:xfrm>
        </p:grpSpPr>
        <p:sp>
          <p:nvSpPr>
            <p:cNvPr id="28718" name="Rectangle 7"/>
            <p:cNvSpPr>
              <a:spLocks noChangeArrowheads="1"/>
            </p:cNvSpPr>
            <p:nvPr/>
          </p:nvSpPr>
          <p:spPr bwMode="auto">
            <a:xfrm>
              <a:off x="20574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28719" name="Rectangle 8"/>
            <p:cNvSpPr>
              <a:spLocks noChangeArrowheads="1"/>
            </p:cNvSpPr>
            <p:nvPr/>
          </p:nvSpPr>
          <p:spPr bwMode="auto">
            <a:xfrm>
              <a:off x="20574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sp>
          <p:nvSpPr>
            <p:cNvPr id="28720" name="Rectangle 9"/>
            <p:cNvSpPr>
              <a:spLocks noChangeArrowheads="1"/>
            </p:cNvSpPr>
            <p:nvPr/>
          </p:nvSpPr>
          <p:spPr bwMode="auto">
            <a:xfrm>
              <a:off x="35052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28721" name="Rectangle 10"/>
            <p:cNvSpPr>
              <a:spLocks noChangeArrowheads="1"/>
            </p:cNvSpPr>
            <p:nvPr/>
          </p:nvSpPr>
          <p:spPr bwMode="auto">
            <a:xfrm>
              <a:off x="35052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cxnSp>
          <p:nvCxnSpPr>
            <p:cNvPr id="28722" name="AutoShape 15"/>
            <p:cNvCxnSpPr>
              <a:cxnSpLocks noChangeShapeType="1"/>
              <a:stCxn id="28718" idx="3"/>
              <a:endCxn id="28720" idx="1"/>
            </p:cNvCxnSpPr>
            <p:nvPr/>
          </p:nvCxnSpPr>
          <p:spPr bwMode="auto">
            <a:xfrm>
              <a:off x="2743200" y="34512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723" name="AutoShape 16"/>
            <p:cNvCxnSpPr>
              <a:cxnSpLocks noChangeShapeType="1"/>
              <a:stCxn id="28718" idx="3"/>
              <a:endCxn id="28721" idx="1"/>
            </p:cNvCxnSpPr>
            <p:nvPr/>
          </p:nvCxnSpPr>
          <p:spPr bwMode="auto">
            <a:xfrm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724" name="AutoShape 17"/>
            <p:cNvCxnSpPr>
              <a:cxnSpLocks noChangeShapeType="1"/>
              <a:stCxn id="28719" idx="3"/>
              <a:endCxn id="28720" idx="1"/>
            </p:cNvCxnSpPr>
            <p:nvPr/>
          </p:nvCxnSpPr>
          <p:spPr bwMode="auto">
            <a:xfrm flipV="1"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725" name="AutoShape 18"/>
            <p:cNvCxnSpPr>
              <a:cxnSpLocks noChangeShapeType="1"/>
              <a:stCxn id="28719" idx="3"/>
              <a:endCxn id="28721" idx="1"/>
            </p:cNvCxnSpPr>
            <p:nvPr/>
          </p:nvCxnSpPr>
          <p:spPr bwMode="auto">
            <a:xfrm>
              <a:off x="2743200" y="41370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8688" name="Text Box 12"/>
          <p:cNvSpPr txBox="1">
            <a:spLocks noChangeArrowheads="1"/>
          </p:cNvSpPr>
          <p:nvPr/>
        </p:nvSpPr>
        <p:spPr bwMode="auto">
          <a:xfrm>
            <a:off x="9829800" y="5181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0.1</a:t>
            </a:r>
          </a:p>
        </p:txBody>
      </p:sp>
      <p:sp>
        <p:nvSpPr>
          <p:cNvPr id="28689" name="Text Box 10"/>
          <p:cNvSpPr txBox="1">
            <a:spLocks noChangeArrowheads="1"/>
          </p:cNvSpPr>
          <p:nvPr/>
        </p:nvSpPr>
        <p:spPr bwMode="auto">
          <a:xfrm>
            <a:off x="9829800" y="48148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0.9</a:t>
            </a:r>
          </a:p>
        </p:txBody>
      </p:sp>
      <p:sp>
        <p:nvSpPr>
          <p:cNvPr id="28690" name="Text Box 10"/>
          <p:cNvSpPr txBox="1">
            <a:spLocks noChangeArrowheads="1"/>
          </p:cNvSpPr>
          <p:nvPr/>
        </p:nvSpPr>
        <p:spPr bwMode="auto">
          <a:xfrm>
            <a:off x="9829800" y="5943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0.7</a:t>
            </a:r>
          </a:p>
        </p:txBody>
      </p:sp>
      <p:sp>
        <p:nvSpPr>
          <p:cNvPr id="28691" name="Text Box 10"/>
          <p:cNvSpPr txBox="1">
            <a:spLocks noChangeArrowheads="1"/>
          </p:cNvSpPr>
          <p:nvPr/>
        </p:nvSpPr>
        <p:spPr bwMode="auto">
          <a:xfrm>
            <a:off x="9829800" y="55006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0.3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308578"/>
              </p:ext>
            </p:extLst>
          </p:nvPr>
        </p:nvGraphicFramePr>
        <p:xfrm>
          <a:off x="1143001" y="5105400"/>
          <a:ext cx="2362199" cy="147878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8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0" y="2286000"/>
            <a:ext cx="4724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>
                <a:ea typeface="ＭＳ Ｐゴシック" pitchFamily="34" charset="-128"/>
              </a:rPr>
              <a:t>Initial distribution </a:t>
            </a:r>
            <a:r>
              <a:rPr lang="en-US" sz="28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800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800" i="1" dirty="0">
                <a:solidFill>
                  <a:srgbClr val="CC00CC"/>
                </a:solidFill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600" baseline="-25000" dirty="0">
                <a:solidFill>
                  <a:srgbClr val="CC00CC"/>
                </a:solidFill>
                <a:latin typeface="Calibri"/>
                <a:cs typeface="Calibri"/>
              </a:rPr>
              <a:t>0</a:t>
            </a:r>
            <a:r>
              <a:rPr lang="en-US" sz="2800" dirty="0">
                <a:solidFill>
                  <a:srgbClr val="CC00CC"/>
                </a:solidFill>
                <a:latin typeface="Calibri"/>
                <a:cs typeface="Calibri"/>
              </a:rPr>
              <a:t>) </a:t>
            </a:r>
            <a:endParaRPr lang="en-US" sz="2800" dirty="0">
              <a:ea typeface="ＭＳ Ｐゴシック" pitchFamily="34" charset="-128"/>
            </a:endParaRPr>
          </a:p>
          <a:p>
            <a:pPr lvl="2"/>
            <a:endParaRPr lang="en-US" dirty="0">
              <a:ea typeface="ＭＳ Ｐゴシック" pitchFamily="34" charset="-128"/>
            </a:endParaRPr>
          </a:p>
          <a:p>
            <a:pPr marL="342882" lvl="1" indent="-342882">
              <a:buClr>
                <a:schemeClr val="accent2"/>
              </a:buClr>
            </a:pPr>
            <a:endParaRPr lang="en-US" sz="2800" dirty="0">
              <a:ea typeface="ＭＳ Ｐゴシック" pitchFamily="34" charset="-128"/>
            </a:endParaRPr>
          </a:p>
          <a:p>
            <a:pPr marL="342882" lvl="1" indent="-342882">
              <a:buClr>
                <a:schemeClr val="accent2"/>
              </a:buClr>
            </a:pPr>
            <a:endParaRPr lang="en-US" dirty="0"/>
          </a:p>
          <a:p>
            <a:pPr marL="342882" lvl="1" indent="-342882">
              <a:buClr>
                <a:schemeClr val="accent2"/>
              </a:buClr>
            </a:pPr>
            <a:r>
              <a:rPr lang="en-US" sz="2800" dirty="0">
                <a:solidFill>
                  <a:srgbClr val="000090"/>
                </a:solidFill>
                <a:ea typeface="ＭＳ Ｐゴシック" pitchFamily="34" charset="-128"/>
              </a:rPr>
              <a:t>Transition model </a:t>
            </a:r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i="1" dirty="0" err="1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600" i="1" baseline="-25000" dirty="0" err="1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 | </a:t>
            </a:r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600" i="1" baseline="-25000" dirty="0">
                <a:solidFill>
                  <a:srgbClr val="CC00CC"/>
                </a:solidFill>
                <a:latin typeface="Calibri"/>
                <a:cs typeface="Calibri"/>
              </a:rPr>
              <a:t>t</a:t>
            </a:r>
            <a:r>
              <a:rPr lang="en-US" sz="3600" baseline="-25000" dirty="0">
                <a:solidFill>
                  <a:srgbClr val="CC00CC"/>
                </a:solidFill>
                <a:latin typeface="Calibri"/>
                <a:cs typeface="Calibri"/>
              </a:rPr>
              <a:t>-1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)</a:t>
            </a:r>
            <a:endParaRPr lang="en-US" dirty="0"/>
          </a:p>
          <a:p>
            <a:pPr lvl="1"/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143000"/>
            <a:ext cx="5298851" cy="2266947"/>
          </a:xfrm>
          <a:prstGeom prst="rect">
            <a:avLst/>
          </a:prstGeom>
        </p:spPr>
      </p:pic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655971"/>
              </p:ext>
            </p:extLst>
          </p:nvPr>
        </p:nvGraphicFramePr>
        <p:xfrm>
          <a:off x="1295400" y="2971800"/>
          <a:ext cx="1752599" cy="1112903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813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8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13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0.5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0.5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6" grpId="0" animBg="1"/>
      <p:bldP spid="28681" grpId="0"/>
      <p:bldP spid="28682" grpId="0"/>
      <p:bldP spid="28683" grpId="0"/>
      <p:bldP spid="28684" grpId="0"/>
      <p:bldP spid="28685" grpId="0" animBg="1"/>
      <p:bldP spid="28688" grpId="0"/>
      <p:bldP spid="28689" grpId="0"/>
      <p:bldP spid="28690" grpId="0"/>
      <p:bldP spid="286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 0: &lt;0.5,0.5&gt;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is the weather like at time 1?</a:t>
            </a:r>
          </a:p>
          <a:p>
            <a:pPr lvl="1"/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3200" baseline="-25000" dirty="0">
                <a:solidFill>
                  <a:srgbClr val="CC00CC"/>
                </a:solidFill>
                <a:latin typeface="Calibri"/>
                <a:cs typeface="Calibri"/>
              </a:rPr>
              <a:t>1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) = </a:t>
            </a:r>
            <a:r>
              <a:rPr lang="en-US" dirty="0">
                <a:solidFill>
                  <a:srgbClr val="CC00CC"/>
                </a:solidFill>
                <a:sym typeface="Symbol"/>
              </a:rPr>
              <a:t></a:t>
            </a:r>
            <a:r>
              <a:rPr lang="en-US" sz="3200" i="1" baseline="-25000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i="1" baseline="-51000" dirty="0">
                <a:solidFill>
                  <a:srgbClr val="CC00CC"/>
                </a:solidFill>
                <a:sym typeface="Symbol"/>
              </a:rPr>
              <a:t>0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 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</a:rPr>
              <a:t>1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,X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0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=x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0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</a:p>
          <a:p>
            <a:pPr lvl="1"/>
            <a:r>
              <a:rPr lang="en-US" dirty="0">
                <a:solidFill>
                  <a:srgbClr val="CC00CC"/>
                </a:solidFill>
                <a:sym typeface="Symbol"/>
              </a:rPr>
              <a:t>          = </a:t>
            </a:r>
            <a:r>
              <a:rPr lang="en-US" sz="3200" i="1" baseline="-25000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i="1" baseline="-51000" dirty="0">
                <a:solidFill>
                  <a:srgbClr val="CC00CC"/>
                </a:solidFill>
                <a:sym typeface="Symbol"/>
              </a:rPr>
              <a:t>0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 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0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=x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0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 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</a:rPr>
              <a:t>1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|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0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=x</a:t>
            </a:r>
            <a:r>
              <a:rPr lang="en-US" baseline="-250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0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</a:p>
          <a:p>
            <a:pPr lvl="1"/>
            <a:r>
              <a:rPr lang="en-US" dirty="0">
                <a:solidFill>
                  <a:srgbClr val="CC00CC"/>
                </a:solidFill>
                <a:sym typeface="Symbol"/>
              </a:rPr>
              <a:t>          = 0.5&lt;0.9,0.1&gt; + 0.5&lt;0.3,0.7&gt; = &lt;0.6,0.4&gt;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613982"/>
              </p:ext>
            </p:extLst>
          </p:nvPr>
        </p:nvGraphicFramePr>
        <p:xfrm>
          <a:off x="4762500" y="1371600"/>
          <a:ext cx="2362199" cy="147878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8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1181100"/>
            <a:ext cx="4480838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0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  <p:tag name="FIRSTPABBEEL@W80480ZJATPT3PP7" val="4106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90021</TotalTime>
  <Words>3176</Words>
  <Application>Microsoft Macintosh PowerPoint</Application>
  <PresentationFormat>Widescreen</PresentationFormat>
  <Paragraphs>725</Paragraphs>
  <Slides>45</Slides>
  <Notes>13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cmsy10</vt:lpstr>
      <vt:lpstr>Times New Roman</vt:lpstr>
      <vt:lpstr>Wingdings</vt:lpstr>
      <vt:lpstr>dan-berkeley-nlp-v1</vt:lpstr>
      <vt:lpstr>Photo Editor Photo</vt:lpstr>
      <vt:lpstr>CS 188: Artificial Intelligence </vt:lpstr>
      <vt:lpstr>Uncertainty and Time</vt:lpstr>
      <vt:lpstr>Markov Models (aka Markov chain/process)</vt:lpstr>
      <vt:lpstr>Quiz: are Markov models a special case of Bayes nets?</vt:lpstr>
      <vt:lpstr>Example: Random walk in one dimension</vt:lpstr>
      <vt:lpstr>Example: n-gram models</vt:lpstr>
      <vt:lpstr>Example: Web browsing</vt:lpstr>
      <vt:lpstr>Example: Weather</vt:lpstr>
      <vt:lpstr>Weather prediction</vt:lpstr>
      <vt:lpstr>Weather prediction, contd.</vt:lpstr>
      <vt:lpstr>Weather prediction, contd.</vt:lpstr>
      <vt:lpstr>Forward algorithm (simple form)</vt:lpstr>
      <vt:lpstr>And the same thing in linear algebra</vt:lpstr>
      <vt:lpstr>Stationary Distributions</vt:lpstr>
      <vt:lpstr>Video of Demo Ghostbusters Circular Dynamics</vt:lpstr>
      <vt:lpstr>Video of Demo Ghostbusters Whirlpool Dynamics</vt:lpstr>
      <vt:lpstr>Hidden Markov Models</vt:lpstr>
      <vt:lpstr>Hidden Markov Models</vt:lpstr>
      <vt:lpstr>Example: Weather HMM</vt:lpstr>
      <vt:lpstr>HMM as probability model</vt:lpstr>
      <vt:lpstr>Real HMM Examples</vt:lpstr>
      <vt:lpstr>Inference tasks</vt:lpstr>
      <vt:lpstr>Filtering / Monitoring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Filtering algorithm</vt:lpstr>
      <vt:lpstr>Filtering algorithm</vt:lpstr>
      <vt:lpstr>Filtering algorithm</vt:lpstr>
      <vt:lpstr>And the same thing in linear algebra</vt:lpstr>
      <vt:lpstr>Example: Prediction step</vt:lpstr>
      <vt:lpstr>Example: Update step</vt:lpstr>
      <vt:lpstr>Example: Weather HMM</vt:lpstr>
      <vt:lpstr>Pacman – Hunting Invisible Ghosts with Sonar</vt:lpstr>
      <vt:lpstr>Video of Demo Pacman – Sonar</vt:lpstr>
      <vt:lpstr>Most Likely Explanation</vt:lpstr>
      <vt:lpstr>Inference tasks</vt:lpstr>
      <vt:lpstr>Other HMM Queries</vt:lpstr>
      <vt:lpstr>Most likely explanation = most probable path</vt:lpstr>
      <vt:lpstr>Forward / Viterbi algorithms</vt:lpstr>
      <vt:lpstr>Viterbi algorithm contd.</vt:lpstr>
      <vt:lpstr>Viterbi in negative log space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Stuart RUSSELL</cp:lastModifiedBy>
  <cp:revision>4204</cp:revision>
  <cp:lastPrinted>2014-03-04T18:42:06Z</cp:lastPrinted>
  <dcterms:created xsi:type="dcterms:W3CDTF">2004-08-27T04:16:05Z</dcterms:created>
  <dcterms:modified xsi:type="dcterms:W3CDTF">2019-04-03T21:59:48Z</dcterms:modified>
</cp:coreProperties>
</file>