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52"/>
  </p:notesMasterIdLst>
  <p:handoutMasterIdLst>
    <p:handoutMasterId r:id="rId53"/>
  </p:handoutMasterIdLst>
  <p:sldIdLst>
    <p:sldId id="442" r:id="rId2"/>
    <p:sldId id="543" r:id="rId3"/>
    <p:sldId id="378" r:id="rId4"/>
    <p:sldId id="398" r:id="rId5"/>
    <p:sldId id="470" r:id="rId6"/>
    <p:sldId id="473" r:id="rId7"/>
    <p:sldId id="386" r:id="rId8"/>
    <p:sldId id="471" r:id="rId9"/>
    <p:sldId id="517" r:id="rId10"/>
    <p:sldId id="499" r:id="rId11"/>
    <p:sldId id="500" r:id="rId12"/>
    <p:sldId id="501" r:id="rId13"/>
    <p:sldId id="502" r:id="rId14"/>
    <p:sldId id="503" r:id="rId15"/>
    <p:sldId id="504" r:id="rId16"/>
    <p:sldId id="513" r:id="rId17"/>
    <p:sldId id="514" r:id="rId18"/>
    <p:sldId id="433" r:id="rId19"/>
    <p:sldId id="364" r:id="rId20"/>
    <p:sldId id="434" r:id="rId21"/>
    <p:sldId id="366" r:id="rId22"/>
    <p:sldId id="413" r:id="rId23"/>
    <p:sldId id="370" r:id="rId24"/>
    <p:sldId id="403" r:id="rId25"/>
    <p:sldId id="404" r:id="rId26"/>
    <p:sldId id="405" r:id="rId27"/>
    <p:sldId id="406" r:id="rId28"/>
    <p:sldId id="407" r:id="rId29"/>
    <p:sldId id="367" r:id="rId30"/>
    <p:sldId id="408" r:id="rId31"/>
    <p:sldId id="409" r:id="rId32"/>
    <p:sldId id="410" r:id="rId33"/>
    <p:sldId id="379" r:id="rId34"/>
    <p:sldId id="515" r:id="rId35"/>
    <p:sldId id="411" r:id="rId36"/>
    <p:sldId id="539" r:id="rId37"/>
    <p:sldId id="540" r:id="rId38"/>
    <p:sldId id="541" r:id="rId39"/>
    <p:sldId id="544" r:id="rId40"/>
    <p:sldId id="547" r:id="rId41"/>
    <p:sldId id="548" r:id="rId42"/>
    <p:sldId id="549" r:id="rId43"/>
    <p:sldId id="550" r:id="rId44"/>
    <p:sldId id="551" r:id="rId45"/>
    <p:sldId id="552" r:id="rId46"/>
    <p:sldId id="553" r:id="rId47"/>
    <p:sldId id="534" r:id="rId48"/>
    <p:sldId id="535" r:id="rId49"/>
    <p:sldId id="538" r:id="rId50"/>
    <p:sldId id="537" r:id="rId51"/>
  </p:sldIdLst>
  <p:sldSz cx="12192000" cy="6858000"/>
  <p:notesSz cx="7315200" cy="9601200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08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00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72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intermediate step in</a:t>
            </a:r>
            <a:r>
              <a:rPr lang="en-US" baseline="0" dirty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23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0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explain</a:t>
            </a:r>
            <a:r>
              <a:rPr lang="en-US" baseline="0" dirty="0"/>
              <a:t> </a:t>
            </a:r>
            <a:r>
              <a:rPr lang="en-US" baseline="0" dirty="0" err="1"/>
              <a:t>propto</a:t>
            </a:r>
            <a:r>
              <a:rPr lang="en-US" baseline="0" dirty="0"/>
              <a:t> and it’s </a:t>
            </a:r>
            <a:r>
              <a:rPr lang="en-US" baseline="0" dirty="0" err="1"/>
              <a:t>X_t</a:t>
            </a:r>
            <a:r>
              <a:rPr lang="en-US" baseline="0" dirty="0"/>
              <a:t>, not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97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49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22217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4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10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11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12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13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14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15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75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6.xml"/><Relationship Id="rId7" Type="http://schemas.openxmlformats.org/officeDocument/2006/relationships/image" Target="../media/image2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tags" Target="../tags/tag7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0.xml"/><Relationship Id="rId7" Type="http://schemas.openxmlformats.org/officeDocument/2006/relationships/image" Target="../media/image2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32.png"/><Relationship Id="rId3" Type="http://schemas.openxmlformats.org/officeDocument/2006/relationships/tags" Target="../tags/tag15.xml"/><Relationship Id="rId7" Type="http://schemas.openxmlformats.org/officeDocument/2006/relationships/image" Target="../media/image38.emf"/><Relationship Id="rId12" Type="http://schemas.openxmlformats.org/officeDocument/2006/relationships/image" Target="../media/image4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11" Type="http://schemas.openxmlformats.org/officeDocument/2006/relationships/image" Target="../media/image42.emf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1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emf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tags" Target="../tags/tag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54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52.png"/><Relationship Id="rId5" Type="http://schemas.openxmlformats.org/officeDocument/2006/relationships/tags" Target="../tags/tag21.xml"/><Relationship Id="rId10" Type="http://schemas.openxmlformats.org/officeDocument/2006/relationships/image" Target="../media/image51.png"/><Relationship Id="rId4" Type="http://schemas.openxmlformats.org/officeDocument/2006/relationships/tags" Target="../tags/tag20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28.xml"/><Relationship Id="rId7" Type="http://schemas.openxmlformats.org/officeDocument/2006/relationships/image" Target="../media/image67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.xml"/><Relationship Id="rId9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73.png"/><Relationship Id="rId5" Type="http://schemas.openxmlformats.org/officeDocument/2006/relationships/tags" Target="../tags/tag34.xml"/><Relationship Id="rId10" Type="http://schemas.openxmlformats.org/officeDocument/2006/relationships/image" Target="../media/image72.png"/><Relationship Id="rId4" Type="http://schemas.openxmlformats.org/officeDocument/2006/relationships/tags" Target="../tags/tag33.xml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73.png"/><Relationship Id="rId18" Type="http://schemas.openxmlformats.org/officeDocument/2006/relationships/image" Target="../media/image79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72.png"/><Relationship Id="rId17" Type="http://schemas.openxmlformats.org/officeDocument/2006/relationships/image" Target="../media/image78.png"/><Relationship Id="rId2" Type="http://schemas.openxmlformats.org/officeDocument/2006/relationships/tags" Target="../tags/tag37.xml"/><Relationship Id="rId16" Type="http://schemas.openxmlformats.org/officeDocument/2006/relationships/image" Target="../media/image77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71.png"/><Relationship Id="rId5" Type="http://schemas.openxmlformats.org/officeDocument/2006/relationships/tags" Target="../tags/tag40.xml"/><Relationship Id="rId15" Type="http://schemas.openxmlformats.org/officeDocument/2006/relationships/image" Target="../media/image7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0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1.png"/><Relationship Id="rId3" Type="http://schemas.openxmlformats.org/officeDocument/2006/relationships/tags" Target="../tags/tag47.xml"/><Relationship Id="rId21" Type="http://schemas.openxmlformats.org/officeDocument/2006/relationships/image" Target="../media/image84.pn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image" Target="../media/image74.png"/><Relationship Id="rId25" Type="http://schemas.openxmlformats.org/officeDocument/2006/relationships/image" Target="../media/image79.png"/><Relationship Id="rId2" Type="http://schemas.openxmlformats.org/officeDocument/2006/relationships/tags" Target="../tags/tag46.xml"/><Relationship Id="rId16" Type="http://schemas.openxmlformats.org/officeDocument/2006/relationships/image" Target="../media/image73.png"/><Relationship Id="rId20" Type="http://schemas.openxmlformats.org/officeDocument/2006/relationships/image" Target="../media/image83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image" Target="../media/image78.png"/><Relationship Id="rId5" Type="http://schemas.openxmlformats.org/officeDocument/2006/relationships/tags" Target="../tags/tag49.xml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tags" Target="../tags/tag54.xml"/><Relationship Id="rId19" Type="http://schemas.openxmlformats.org/officeDocument/2006/relationships/image" Target="../media/image82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image" Target="../media/image71.png"/><Relationship Id="rId22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73.png"/><Relationship Id="rId18" Type="http://schemas.openxmlformats.org/officeDocument/2006/relationships/image" Target="../media/image89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72.png"/><Relationship Id="rId17" Type="http://schemas.openxmlformats.org/officeDocument/2006/relationships/image" Target="../media/image88.png"/><Relationship Id="rId2" Type="http://schemas.openxmlformats.org/officeDocument/2006/relationships/tags" Target="../tags/tag58.xml"/><Relationship Id="rId16" Type="http://schemas.openxmlformats.org/officeDocument/2006/relationships/image" Target="../media/image87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71.png"/><Relationship Id="rId5" Type="http://schemas.openxmlformats.org/officeDocument/2006/relationships/tags" Target="../tags/tag61.xml"/><Relationship Id="rId15" Type="http://schemas.openxmlformats.org/officeDocument/2006/relationships/image" Target="../media/image8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90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image" Target="../media/image94.png"/><Relationship Id="rId39" Type="http://schemas.openxmlformats.org/officeDocument/2006/relationships/image" Target="../media/image106.png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image" Target="../media/image101.png"/><Relationship Id="rId42" Type="http://schemas.openxmlformats.org/officeDocument/2006/relationships/image" Target="../media/image109.png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image" Target="../media/image93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image" Target="../media/image96.png"/><Relationship Id="rId41" Type="http://schemas.openxmlformats.org/officeDocument/2006/relationships/image" Target="../media/image108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image" Target="../media/image92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png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image" Target="../media/image91.png"/><Relationship Id="rId28" Type="http://schemas.openxmlformats.org/officeDocument/2006/relationships/image" Target="../media/image82.png"/><Relationship Id="rId36" Type="http://schemas.openxmlformats.org/officeDocument/2006/relationships/image" Target="../media/image103.png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image" Target="../media/image98.png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95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26" Type="http://schemas.openxmlformats.org/officeDocument/2006/relationships/image" Target="../media/image94.png"/><Relationship Id="rId39" Type="http://schemas.openxmlformats.org/officeDocument/2006/relationships/image" Target="../media/image111.png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34" Type="http://schemas.openxmlformats.org/officeDocument/2006/relationships/image" Target="../media/image102.png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38" Type="http://schemas.openxmlformats.org/officeDocument/2006/relationships/image" Target="../media/image104.png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29" Type="http://schemas.openxmlformats.org/officeDocument/2006/relationships/image" Target="../media/image98.png"/><Relationship Id="rId41" Type="http://schemas.openxmlformats.org/officeDocument/2006/relationships/image" Target="../media/image113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image" Target="../media/image92.png"/><Relationship Id="rId32" Type="http://schemas.openxmlformats.org/officeDocument/2006/relationships/image" Target="../media/image97.png"/><Relationship Id="rId37" Type="http://schemas.openxmlformats.org/officeDocument/2006/relationships/image" Target="../media/image95.png"/><Relationship Id="rId40" Type="http://schemas.openxmlformats.org/officeDocument/2006/relationships/image" Target="../media/image112.png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10.png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31" Type="http://schemas.openxmlformats.org/officeDocument/2006/relationships/image" Target="../media/image100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82.png"/><Relationship Id="rId30" Type="http://schemas.openxmlformats.org/officeDocument/2006/relationships/image" Target="../media/image99.png"/><Relationship Id="rId35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image" Target="../media/image74.png"/><Relationship Id="rId26" Type="http://schemas.openxmlformats.org/officeDocument/2006/relationships/image" Target="../media/image119.png"/><Relationship Id="rId3" Type="http://schemas.openxmlformats.org/officeDocument/2006/relationships/tags" Target="../tags/tag110.xml"/><Relationship Id="rId21" Type="http://schemas.openxmlformats.org/officeDocument/2006/relationships/image" Target="../media/image114.png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image" Target="../media/image73.png"/><Relationship Id="rId25" Type="http://schemas.openxmlformats.org/officeDocument/2006/relationships/image" Target="../media/image118.png"/><Relationship Id="rId2" Type="http://schemas.openxmlformats.org/officeDocument/2006/relationships/tags" Target="../tags/tag109.xml"/><Relationship Id="rId16" Type="http://schemas.openxmlformats.org/officeDocument/2006/relationships/image" Target="../media/image72.png"/><Relationship Id="rId20" Type="http://schemas.openxmlformats.org/officeDocument/2006/relationships/image" Target="../media/image113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image" Target="../media/image117.png"/><Relationship Id="rId5" Type="http://schemas.openxmlformats.org/officeDocument/2006/relationships/tags" Target="../tags/tag112.xml"/><Relationship Id="rId15" Type="http://schemas.openxmlformats.org/officeDocument/2006/relationships/image" Target="../media/image71.png"/><Relationship Id="rId23" Type="http://schemas.openxmlformats.org/officeDocument/2006/relationships/image" Target="../media/image116.png"/><Relationship Id="rId10" Type="http://schemas.openxmlformats.org/officeDocument/2006/relationships/tags" Target="../tags/tag117.xml"/><Relationship Id="rId19" Type="http://schemas.openxmlformats.org/officeDocument/2006/relationships/image" Target="../media/image112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image" Target="../media/image72.png"/><Relationship Id="rId18" Type="http://schemas.openxmlformats.org/officeDocument/2006/relationships/image" Target="../media/image114.png"/><Relationship Id="rId3" Type="http://schemas.openxmlformats.org/officeDocument/2006/relationships/tags" Target="../tags/tag123.xml"/><Relationship Id="rId21" Type="http://schemas.openxmlformats.org/officeDocument/2006/relationships/image" Target="../media/image116.png"/><Relationship Id="rId7" Type="http://schemas.openxmlformats.org/officeDocument/2006/relationships/tags" Target="../tags/tag127.xml"/><Relationship Id="rId12" Type="http://schemas.openxmlformats.org/officeDocument/2006/relationships/image" Target="../media/image71.png"/><Relationship Id="rId17" Type="http://schemas.openxmlformats.org/officeDocument/2006/relationships/image" Target="../media/image113.png"/><Relationship Id="rId2" Type="http://schemas.openxmlformats.org/officeDocument/2006/relationships/tags" Target="../tags/tag122.xml"/><Relationship Id="rId16" Type="http://schemas.openxmlformats.org/officeDocument/2006/relationships/image" Target="../media/image112.png"/><Relationship Id="rId20" Type="http://schemas.openxmlformats.org/officeDocument/2006/relationships/image" Target="../media/image122.png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15" Type="http://schemas.openxmlformats.org/officeDocument/2006/relationships/image" Target="../media/image74.png"/><Relationship Id="rId10" Type="http://schemas.openxmlformats.org/officeDocument/2006/relationships/tags" Target="../tags/tag130.xml"/><Relationship Id="rId19" Type="http://schemas.openxmlformats.org/officeDocument/2006/relationships/image" Target="../media/image121.png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447800"/>
            <a:ext cx="7620000" cy="4800600"/>
          </a:xfrm>
        </p:spPr>
        <p:txBody>
          <a:bodyPr/>
          <a:lstStyle/>
          <a:p>
            <a:r>
              <a:rPr lang="en-US" sz="2000" dirty="0"/>
              <a:t>HW 8 is out, due </a:t>
            </a:r>
            <a:r>
              <a:rPr lang="en-US" sz="2000" b="1" dirty="0"/>
              <a:t>tonight</a:t>
            </a:r>
            <a:r>
              <a:rPr lang="en-US" sz="2000" dirty="0"/>
              <a:t> at 11:59 pm</a:t>
            </a:r>
          </a:p>
          <a:p>
            <a:r>
              <a:rPr lang="en-US" sz="2000" dirty="0"/>
              <a:t>Project 4 due 4/12, this </a:t>
            </a:r>
            <a:r>
              <a:rPr lang="en-US" sz="2000" b="1" dirty="0"/>
              <a:t>Friday</a:t>
            </a:r>
          </a:p>
          <a:p>
            <a:endParaRPr lang="en-US" sz="1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86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Sensor model: four bits for wall/no-wall in each direction,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Transition model: action may fail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61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257800"/>
            <a:ext cx="8534400" cy="1195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t=1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Lighter grey: was </a:t>
            </a:r>
            <a:r>
              <a:rPr lang="en-US" sz="2400" b="1" i="1" dirty="0">
                <a:latin typeface="Calibri"/>
                <a:ea typeface="ＭＳ Ｐゴシック" pitchFamily="34" charset="-128"/>
                <a:cs typeface="Calibri"/>
              </a:rPr>
              <a:t>possible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to get the reading, 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2400" b="1" i="1" dirty="0">
                <a:latin typeface="Calibri"/>
                <a:ea typeface="ＭＳ Ｐゴシック" pitchFamily="34" charset="-128"/>
                <a:cs typeface="Calibri"/>
              </a:rPr>
              <a:t>less likely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(required 1 mistake)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5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61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Filtering: Find State Given </a:t>
            </a:r>
            <a:r>
              <a:rPr lang="en-US" i="1" dirty="0">
                <a:latin typeface="Calibri"/>
                <a:ea typeface="ＭＳ Ｐゴシック" pitchFamily="34" charset="-128"/>
                <a:cs typeface="Calibri"/>
              </a:rPr>
              <a:t>Past</a:t>
            </a: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 Evidence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start with P(X</a:t>
            </a:r>
            <a:r>
              <a:rPr lang="en-US" sz="2400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and derive f</a:t>
            </a:r>
            <a:r>
              <a:rPr lang="en-US" sz="2400" baseline="-25000" dirty="0">
                <a:latin typeface="Calibri"/>
                <a:ea typeface="ＭＳ Ｐゴシック" pitchFamily="34" charset="-128"/>
                <a:cs typeface="Calibri"/>
              </a:rPr>
              <a:t>1:t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in terms of f</a:t>
            </a:r>
            <a:r>
              <a:rPr lang="en-US" sz="2400" baseline="-25000" dirty="0">
                <a:latin typeface="Calibri"/>
                <a:ea typeface="ＭＳ Ｐゴシック" pitchFamily="34" charset="-128"/>
                <a:cs typeface="Calibri"/>
              </a:rPr>
              <a:t>1:t-1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equivalently, derive f</a:t>
            </a:r>
            <a:r>
              <a:rPr lang="en-US" sz="2000" baseline="-25000" dirty="0">
                <a:latin typeface="Calibri"/>
                <a:ea typeface="ＭＳ Ｐゴシック" pitchFamily="34" charset="-128"/>
                <a:cs typeface="Calibri"/>
              </a:rPr>
              <a:t>1:t+1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in terms of f</a:t>
            </a:r>
            <a:r>
              <a:rPr lang="en-US" sz="20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07F2B7-F107-4776-8F81-A87637A4E2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18" y="2743200"/>
            <a:ext cx="4691353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8DDC7C-F627-4270-BC8A-81FD737269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7" y="5410200"/>
            <a:ext cx="3693624" cy="419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0A9D2-313F-41E1-A41D-C9BE9BEFD0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410200"/>
            <a:ext cx="4968684" cy="41996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235BAA-A135-49BC-9E91-C6B4A31EB011}"/>
              </a:ext>
            </a:extLst>
          </p:cNvPr>
          <p:cNvCxnSpPr/>
          <p:nvPr/>
        </p:nvCxnSpPr>
        <p:spPr>
          <a:xfrm>
            <a:off x="4648200" y="5620180"/>
            <a:ext cx="1676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DF3D9E3-864B-4452-8211-DE101FD5D6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33" y="4993124"/>
            <a:ext cx="1806334" cy="3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95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Two Steps: Passage of Time + Observation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8458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7848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7" name="AutoShape 5"/>
          <p:cNvCxnSpPr>
            <a:cxnSpLocks noChangeShapeType="1"/>
            <a:stCxn id="6" idx="4"/>
            <a:endCxn id="22" idx="0"/>
          </p:cNvCxnSpPr>
          <p:nvPr/>
        </p:nvCxnSpPr>
        <p:spPr bwMode="auto">
          <a:xfrm>
            <a:off x="8115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4958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9" name="AutoShape 7"/>
          <p:cNvCxnSpPr>
            <a:cxnSpLocks noChangeShapeType="1"/>
            <a:stCxn id="8" idx="4"/>
            <a:endCxn id="19" idx="0"/>
          </p:cNvCxnSpPr>
          <p:nvPr/>
        </p:nvCxnSpPr>
        <p:spPr bwMode="auto">
          <a:xfrm>
            <a:off x="47625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3581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1" name="AutoShape 9"/>
          <p:cNvCxnSpPr>
            <a:cxnSpLocks noChangeShapeType="1"/>
            <a:stCxn id="12" idx="6"/>
            <a:endCxn id="8" idx="2"/>
          </p:cNvCxnSpPr>
          <p:nvPr/>
        </p:nvCxnSpPr>
        <p:spPr bwMode="auto">
          <a:xfrm>
            <a:off x="41290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5814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3" name="AutoShape 11"/>
          <p:cNvCxnSpPr>
            <a:cxnSpLocks noChangeShapeType="1"/>
            <a:stCxn id="12" idx="4"/>
            <a:endCxn id="10" idx="0"/>
          </p:cNvCxnSpPr>
          <p:nvPr/>
        </p:nvCxnSpPr>
        <p:spPr bwMode="auto">
          <a:xfrm>
            <a:off x="38481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5410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15" name="AutoShape 13"/>
          <p:cNvCxnSpPr>
            <a:cxnSpLocks noChangeShapeType="1"/>
            <a:stCxn id="14" idx="6"/>
            <a:endCxn id="17" idx="2"/>
          </p:cNvCxnSpPr>
          <p:nvPr/>
        </p:nvCxnSpPr>
        <p:spPr bwMode="auto">
          <a:xfrm>
            <a:off x="59578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AutoShape 14"/>
          <p:cNvCxnSpPr>
            <a:cxnSpLocks noChangeShapeType="1"/>
            <a:stCxn id="8" idx="6"/>
            <a:endCxn id="14" idx="2"/>
          </p:cNvCxnSpPr>
          <p:nvPr/>
        </p:nvCxnSpPr>
        <p:spPr bwMode="auto">
          <a:xfrm>
            <a:off x="50434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324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X</a:t>
            </a:r>
            <a:r>
              <a:rPr lang="en-US" sz="2400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4495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410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7848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23" name="AutoShape 21"/>
          <p:cNvCxnSpPr>
            <a:cxnSpLocks noChangeShapeType="1"/>
            <a:stCxn id="14" idx="4"/>
            <a:endCxn id="20" idx="0"/>
          </p:cNvCxnSpPr>
          <p:nvPr/>
        </p:nvCxnSpPr>
        <p:spPr bwMode="auto">
          <a:xfrm>
            <a:off x="56769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" name="AutoShape 22"/>
          <p:cNvCxnSpPr>
            <a:cxnSpLocks noChangeShapeType="1"/>
            <a:stCxn id="17" idx="4"/>
            <a:endCxn id="21" idx="0"/>
          </p:cNvCxnSpPr>
          <p:nvPr/>
        </p:nvCxnSpPr>
        <p:spPr bwMode="auto">
          <a:xfrm>
            <a:off x="6591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6C75F4D-DE5B-4C4A-A8FE-1DA45BC0B7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70" y="2743200"/>
            <a:ext cx="2452688" cy="278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8C6AF-AF0E-457E-95CF-16F5C243B9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64" y="2724720"/>
            <a:ext cx="3017142" cy="3158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F8A77E-BB0C-4887-B563-A18CF1EEB16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480354"/>
            <a:ext cx="3338801" cy="282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7C23479-464A-4E78-80F5-65E0EC42278C}"/>
              </a:ext>
            </a:extLst>
          </p:cNvPr>
          <p:cNvSpPr/>
          <p:nvPr/>
        </p:nvSpPr>
        <p:spPr>
          <a:xfrm>
            <a:off x="8915400" y="26670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12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Passage of Time</a:t>
            </a:r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Basic 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8741D0-D50D-4A37-A35B-82C1846264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18" y="2089360"/>
            <a:ext cx="3181582" cy="361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A1BB1-9D95-49BD-A12E-6A6099C21C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01" y="4800600"/>
            <a:ext cx="3819625" cy="54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/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645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/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121037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/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12103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(Transition model: ghosts usually go clockwise)</a:t>
            </a:r>
          </a:p>
        </p:txBody>
      </p:sp>
    </p:spTree>
    <p:extLst>
      <p:ext uri="{BB962C8B-B14F-4D97-AF65-F5344CB8AC3E}">
        <p14:creationId xmlns:p14="http://schemas.microsoft.com/office/powerpoint/2010/main" val="30905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5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Hidden Markov Models</a:t>
            </a:r>
          </a:p>
          <a:p>
            <a:pPr eaLnBrk="1" hangingPunct="1"/>
            <a:endParaRPr lang="en-US" sz="4300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Palatino"/>
              <a:cs typeface="Palatino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3"/>
            <a:ext cx="12192000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7" tIns="34288" rIns="68577" bIns="34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</a:rPr>
              <a:t>Instructor: Sergey Levine and Stuart Russell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500" dirty="0">
                <a:latin typeface="Palatino"/>
                <a:cs typeface="Palatino"/>
              </a:rPr>
              <a:t>[These slides were created by Dan Klein, Pieter </a:t>
            </a:r>
            <a:r>
              <a:rPr lang="en-US" sz="1500" dirty="0" err="1">
                <a:latin typeface="Palatino"/>
                <a:cs typeface="Palatino"/>
              </a:rPr>
              <a:t>Abbeel</a:t>
            </a:r>
            <a:r>
              <a:rPr lang="en-US" sz="1500" dirty="0">
                <a:latin typeface="Palatino"/>
                <a:cs typeface="Palatino"/>
              </a:rPr>
              <a:t>, and Sergey Levine. http://</a:t>
            </a:r>
            <a:r>
              <a:rPr lang="en-US" sz="1500" dirty="0" err="1">
                <a:latin typeface="Palatino"/>
                <a:cs typeface="Palatino"/>
              </a:rPr>
              <a:t>ai.berkeley.edu</a:t>
            </a:r>
            <a:r>
              <a:rPr lang="en-US" sz="1500" dirty="0">
                <a:latin typeface="Palatino"/>
                <a:cs typeface="Palatino"/>
              </a:rPr>
              <a:t>.]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1"/>
            <a:ext cx="41774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52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Then, after evidence comes in: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8DEF0D-5EFB-40FE-9205-3549CAB9F8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66" y="1801334"/>
            <a:ext cx="3962395" cy="4147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4A9DDA-8EE9-4D57-BC63-EC13CD7042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654138"/>
            <a:ext cx="3819625" cy="548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C97160-2385-435E-817F-730D17E531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86" y="6310315"/>
            <a:ext cx="5638800" cy="3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/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655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9A5C93-8795-4039-950C-BA72A0768C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193108"/>
            <a:ext cx="5943600" cy="3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HMM Filtering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can derive the following updates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04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2607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6323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4705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8194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1E339A-EAF8-41F6-92A8-BCED1A80870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82116"/>
            <a:ext cx="3680619" cy="418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042CA-7C3F-4269-8B0C-C6A4FCB7CB4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880855"/>
            <a:ext cx="2747859" cy="4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13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6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f(X)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24650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Storing map from X to counts would defeat the point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3660258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839664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Don’</a:t>
            </a:r>
            <a:r>
              <a:rPr lang="en-US" altLang="ja-JP" sz="2000" dirty="0">
                <a:latin typeface="Calibri"/>
                <a:cs typeface="Calibri"/>
              </a:rPr>
              <a:t>t sample observation, fix 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don’</a:t>
            </a:r>
            <a:r>
              <a:rPr lang="en-US" altLang="ja-JP" sz="2000" dirty="0">
                <a:latin typeface="Calibri"/>
                <a:cs typeface="Calibri"/>
              </a:rPr>
              <a:t>t sum to one, since all have 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now sum to (N times) an approximation of P(e))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1E055-C07A-4EF6-825A-F67F8E7B066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4109303"/>
            <a:ext cx="2667001" cy="3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55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5955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    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[Demos: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particle filtering (L15D3,4,5)]</a:t>
            </a:r>
          </a:p>
        </p:txBody>
      </p:sp>
    </p:spTree>
    <p:extLst>
      <p:ext uri="{BB962C8B-B14F-4D97-AF65-F5344CB8AC3E}">
        <p14:creationId xmlns:p14="http://schemas.microsoft.com/office/powerpoint/2010/main" val="28365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Models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3200400"/>
            <a:ext cx="8077200" cy="3154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Basic conditional independence: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Past and future independent given the present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Each time step only depends on the previous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This is called the (first order) Markov property</a:t>
            </a:r>
          </a:p>
          <a:p>
            <a:pPr lvl="1">
              <a:lnSpc>
                <a:spcPct val="8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2" y="1399767"/>
            <a:ext cx="6790812" cy="14958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Moderate Number of Particles</a:t>
            </a:r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One Particle</a:t>
            </a:r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Huge Number of Particles</a:t>
            </a:r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2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4" name="Object 2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344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928C5-1400-4B51-9889-BF6D0205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1981200"/>
            <a:ext cx="50482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75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(Sonar)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global-sonar-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4276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HMMs: MLE Queries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7315200" cy="1630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HMMs defined by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States X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Observations 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Emissions: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query: most likely explanation: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method: the </a:t>
            </a:r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</a:t>
            </a: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2" y="3230561"/>
            <a:ext cx="1577788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1" y="2849564"/>
            <a:ext cx="96322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611561"/>
            <a:ext cx="118334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1785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40" name="AutoShape 9"/>
          <p:cNvCxnSpPr>
            <a:cxnSpLocks noChangeShapeType="1"/>
            <a:stCxn id="18439" idx="4"/>
            <a:endCxn id="18455" idx="0"/>
          </p:cNvCxnSpPr>
          <p:nvPr/>
        </p:nvCxnSpPr>
        <p:spPr bwMode="auto">
          <a:xfrm>
            <a:off x="12141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73152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8442" name="AutoShape 11"/>
          <p:cNvCxnSpPr>
            <a:cxnSpLocks noChangeShapeType="1"/>
            <a:stCxn id="18441" idx="4"/>
            <a:endCxn id="18452" idx="0"/>
          </p:cNvCxnSpPr>
          <p:nvPr/>
        </p:nvCxnSpPr>
        <p:spPr bwMode="auto">
          <a:xfrm>
            <a:off x="76708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60960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4" name="AutoShape 13"/>
          <p:cNvCxnSpPr>
            <a:cxnSpLocks noChangeShapeType="1"/>
            <a:stCxn id="18445" idx="6"/>
            <a:endCxn id="18441" idx="2"/>
          </p:cNvCxnSpPr>
          <p:nvPr/>
        </p:nvCxnSpPr>
        <p:spPr bwMode="auto">
          <a:xfrm>
            <a:off x="68262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60960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6" name="AutoShape 15"/>
          <p:cNvCxnSpPr>
            <a:cxnSpLocks noChangeShapeType="1"/>
            <a:stCxn id="18445" idx="4"/>
            <a:endCxn id="18443" idx="0"/>
          </p:cNvCxnSpPr>
          <p:nvPr/>
        </p:nvCxnSpPr>
        <p:spPr bwMode="auto">
          <a:xfrm>
            <a:off x="64516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85344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18448" name="AutoShape 17"/>
          <p:cNvCxnSpPr>
            <a:cxnSpLocks noChangeShapeType="1"/>
            <a:stCxn id="18447" idx="6"/>
            <a:endCxn id="18450" idx="2"/>
          </p:cNvCxnSpPr>
          <p:nvPr/>
        </p:nvCxnSpPr>
        <p:spPr bwMode="auto">
          <a:xfrm>
            <a:off x="92646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49" name="AutoShape 18"/>
          <p:cNvCxnSpPr>
            <a:cxnSpLocks noChangeShapeType="1"/>
            <a:stCxn id="18441" idx="6"/>
            <a:endCxn id="18447" idx="2"/>
          </p:cNvCxnSpPr>
          <p:nvPr/>
        </p:nvCxnSpPr>
        <p:spPr bwMode="auto">
          <a:xfrm>
            <a:off x="80454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9753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18451" name="AutoShape 20"/>
          <p:cNvCxnSpPr>
            <a:cxnSpLocks noChangeShapeType="1"/>
            <a:stCxn id="18450" idx="6"/>
            <a:endCxn id="18439" idx="2"/>
          </p:cNvCxnSpPr>
          <p:nvPr/>
        </p:nvCxnSpPr>
        <p:spPr bwMode="auto">
          <a:xfrm>
            <a:off x="10483851" y="2049463"/>
            <a:ext cx="12827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73152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8453" name="Oval 22"/>
          <p:cNvSpPr>
            <a:spLocks noChangeArrowheads="1"/>
          </p:cNvSpPr>
          <p:nvPr/>
        </p:nvSpPr>
        <p:spPr bwMode="auto">
          <a:xfrm>
            <a:off x="85344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454" name="Oval 23"/>
          <p:cNvSpPr>
            <a:spLocks noChangeArrowheads="1"/>
          </p:cNvSpPr>
          <p:nvPr/>
        </p:nvSpPr>
        <p:spPr bwMode="auto">
          <a:xfrm>
            <a:off x="97536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8455" name="Oval 24"/>
          <p:cNvSpPr>
            <a:spLocks noChangeArrowheads="1"/>
          </p:cNvSpPr>
          <p:nvPr/>
        </p:nvSpPr>
        <p:spPr bwMode="auto">
          <a:xfrm>
            <a:off x="11785600" y="28495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56" name="AutoShape 25"/>
          <p:cNvCxnSpPr>
            <a:cxnSpLocks noChangeShapeType="1"/>
            <a:stCxn id="18447" idx="4"/>
            <a:endCxn id="18453" idx="0"/>
          </p:cNvCxnSpPr>
          <p:nvPr/>
        </p:nvCxnSpPr>
        <p:spPr bwMode="auto">
          <a:xfrm>
            <a:off x="88900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57" name="AutoShape 26"/>
          <p:cNvCxnSpPr>
            <a:cxnSpLocks noChangeShapeType="1"/>
            <a:stCxn id="18450" idx="4"/>
            <a:endCxn id="18454" idx="0"/>
          </p:cNvCxnSpPr>
          <p:nvPr/>
        </p:nvCxnSpPr>
        <p:spPr bwMode="auto">
          <a:xfrm>
            <a:off x="10109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18458" name="Picture 3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56400" y="4749666"/>
            <a:ext cx="2921000" cy="533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965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State Trellis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State trellis: graph of states and transitions over time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represents some transition</a:t>
            </a:r>
          </a:p>
          <a:p>
            <a:r>
              <a:rPr lang="en-US" sz="2400" dirty="0">
                <a:latin typeface="Calibri"/>
                <a:cs typeface="Calibri"/>
              </a:rPr>
              <a:t>Each arc has weight</a:t>
            </a:r>
          </a:p>
          <a:p>
            <a:r>
              <a:rPr lang="en-US" sz="2400" dirty="0">
                <a:latin typeface="Calibri"/>
                <a:cs typeface="Calibri"/>
              </a:rPr>
              <a:t>Each path is a sequence of states</a:t>
            </a:r>
          </a:p>
          <a:p>
            <a:r>
              <a:rPr lang="en-US" sz="2400" dirty="0">
                <a:latin typeface="Calibri"/>
                <a:cs typeface="Calibri"/>
              </a:rPr>
              <a:t>The product of weights on a path is that sequence’s probability along with the evidence</a:t>
            </a:r>
          </a:p>
          <a:p>
            <a:r>
              <a:rPr lang="en-US" sz="2400" dirty="0">
                <a:latin typeface="Calibri"/>
                <a:cs typeface="Calibri"/>
              </a:rPr>
              <a:t>Forward algorithm computes sums of paths, </a:t>
            </a:r>
            <a:r>
              <a:rPr lang="en-US" sz="2400" dirty="0" err="1">
                <a:latin typeface="Calibri"/>
                <a:cs typeface="Calibri"/>
              </a:rPr>
              <a:t>Viterbi</a:t>
            </a:r>
            <a:r>
              <a:rPr lang="en-US" sz="2400" dirty="0">
                <a:latin typeface="Calibri"/>
                <a:cs typeface="Calibri"/>
              </a:rPr>
              <a:t> computes best paths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6764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6764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3124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124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648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648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72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172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0252" name="AutoShape 14"/>
          <p:cNvCxnSpPr>
            <a:cxnSpLocks noChangeShapeType="1"/>
            <a:stCxn id="10244" idx="3"/>
            <a:endCxn id="10246" idx="1"/>
          </p:cNvCxnSpPr>
          <p:nvPr/>
        </p:nvCxnSpPr>
        <p:spPr bwMode="auto">
          <a:xfrm>
            <a:off x="2362200" y="2095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5"/>
          <p:cNvCxnSpPr>
            <a:cxnSpLocks noChangeShapeType="1"/>
            <a:stCxn id="10244" idx="3"/>
            <a:endCxn id="10247" idx="1"/>
          </p:cNvCxnSpPr>
          <p:nvPr/>
        </p:nvCxnSpPr>
        <p:spPr bwMode="auto">
          <a:xfrm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6"/>
          <p:cNvCxnSpPr>
            <a:cxnSpLocks noChangeShapeType="1"/>
            <a:stCxn id="10245" idx="3"/>
            <a:endCxn id="10246" idx="1"/>
          </p:cNvCxnSpPr>
          <p:nvPr/>
        </p:nvCxnSpPr>
        <p:spPr bwMode="auto">
          <a:xfrm flipV="1"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5" name="AutoShape 17"/>
          <p:cNvCxnSpPr>
            <a:cxnSpLocks noChangeShapeType="1"/>
            <a:stCxn id="10245" idx="3"/>
            <a:endCxn id="10247" idx="1"/>
          </p:cNvCxnSpPr>
          <p:nvPr/>
        </p:nvCxnSpPr>
        <p:spPr bwMode="auto">
          <a:xfrm>
            <a:off x="2362200" y="27813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6" name="AutoShape 18"/>
          <p:cNvCxnSpPr>
            <a:cxnSpLocks noChangeShapeType="1"/>
            <a:stCxn id="10246" idx="3"/>
            <a:endCxn id="10248" idx="1"/>
          </p:cNvCxnSpPr>
          <p:nvPr/>
        </p:nvCxnSpPr>
        <p:spPr bwMode="auto">
          <a:xfrm>
            <a:off x="3810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19"/>
          <p:cNvCxnSpPr>
            <a:cxnSpLocks noChangeShapeType="1"/>
            <a:stCxn id="10246" idx="3"/>
            <a:endCxn id="10249" idx="1"/>
          </p:cNvCxnSpPr>
          <p:nvPr/>
        </p:nvCxnSpPr>
        <p:spPr bwMode="auto">
          <a:xfrm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8" name="AutoShape 20"/>
          <p:cNvCxnSpPr>
            <a:cxnSpLocks noChangeShapeType="1"/>
            <a:stCxn id="10247" idx="3"/>
            <a:endCxn id="10248" idx="1"/>
          </p:cNvCxnSpPr>
          <p:nvPr/>
        </p:nvCxnSpPr>
        <p:spPr bwMode="auto">
          <a:xfrm flipV="1"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9" name="AutoShape 21"/>
          <p:cNvCxnSpPr>
            <a:cxnSpLocks noChangeShapeType="1"/>
            <a:stCxn id="10247" idx="3"/>
            <a:endCxn id="10249" idx="1"/>
          </p:cNvCxnSpPr>
          <p:nvPr/>
        </p:nvCxnSpPr>
        <p:spPr bwMode="auto">
          <a:xfrm>
            <a:off x="3810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0" name="AutoShape 22"/>
          <p:cNvCxnSpPr>
            <a:cxnSpLocks noChangeShapeType="1"/>
            <a:stCxn id="10248" idx="3"/>
            <a:endCxn id="10250" idx="1"/>
          </p:cNvCxnSpPr>
          <p:nvPr/>
        </p:nvCxnSpPr>
        <p:spPr bwMode="auto">
          <a:xfrm>
            <a:off x="5334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1" name="AutoShape 23"/>
          <p:cNvCxnSpPr>
            <a:cxnSpLocks noChangeShapeType="1"/>
            <a:stCxn id="10248" idx="3"/>
            <a:endCxn id="10251" idx="1"/>
          </p:cNvCxnSpPr>
          <p:nvPr/>
        </p:nvCxnSpPr>
        <p:spPr bwMode="auto">
          <a:xfrm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2" name="AutoShape 24"/>
          <p:cNvCxnSpPr>
            <a:cxnSpLocks noChangeShapeType="1"/>
            <a:stCxn id="10249" idx="3"/>
            <a:endCxn id="10250" idx="1"/>
          </p:cNvCxnSpPr>
          <p:nvPr/>
        </p:nvCxnSpPr>
        <p:spPr bwMode="auto">
          <a:xfrm flipV="1"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3" name="AutoShape 25"/>
          <p:cNvCxnSpPr>
            <a:cxnSpLocks noChangeShapeType="1"/>
            <a:stCxn id="10249" idx="3"/>
            <a:endCxn id="10251" idx="1"/>
          </p:cNvCxnSpPr>
          <p:nvPr/>
        </p:nvCxnSpPr>
        <p:spPr bwMode="auto">
          <a:xfrm>
            <a:off x="5334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0264" name="Picture 4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57650"/>
            <a:ext cx="1411288" cy="2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3528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8663" y="3352801"/>
            <a:ext cx="40481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152" y="3352801"/>
            <a:ext cx="49371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3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951" y="34290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4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44901" y="4449341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140343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Finding the Most Likely Path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F642CFC6-04F4-428E-9748-44CDBA6ED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25168A0-0A2F-4AD6-8544-D96ABB1C7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65546C7-3CB0-4873-A3A9-9D7A95F7A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683B5B6-5151-47A1-AE4B-1043D8364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153BD76-DA1C-4B99-91A8-53E6BC5BE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0A02915A-51FB-446E-AACE-39CD81A2A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4D3701E9-74AD-488D-B21A-5CF39D3D9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37A55208-4065-4C0B-9075-9F9577EF3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" name="AutoShape 17">
            <a:extLst>
              <a:ext uri="{FF2B5EF4-FFF2-40B4-BE49-F238E27FC236}">
                <a16:creationId xmlns:a16="http://schemas.microsoft.com/office/drawing/2014/main" id="{D268F957-2767-46D3-ADCF-8AE035CBE0CD}"/>
              </a:ext>
            </a:extLst>
          </p:cNvPr>
          <p:cNvCxnSpPr>
            <a:cxnSpLocks noChangeShapeType="1"/>
            <a:stCxn id="3" idx="3"/>
            <a:endCxn id="5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" name="AutoShape 18">
            <a:extLst>
              <a:ext uri="{FF2B5EF4-FFF2-40B4-BE49-F238E27FC236}">
                <a16:creationId xmlns:a16="http://schemas.microsoft.com/office/drawing/2014/main" id="{749A194F-2245-4642-A206-8BD761825487}"/>
              </a:ext>
            </a:extLst>
          </p:cNvPr>
          <p:cNvCxnSpPr>
            <a:cxnSpLocks noChangeShapeType="1"/>
            <a:stCxn id="3" idx="3"/>
            <a:endCxn id="6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3" name="AutoShape 19">
            <a:extLst>
              <a:ext uri="{FF2B5EF4-FFF2-40B4-BE49-F238E27FC236}">
                <a16:creationId xmlns:a16="http://schemas.microsoft.com/office/drawing/2014/main" id="{81F31F9E-35B2-4274-9C2D-645E8A2BF116}"/>
              </a:ext>
            </a:extLst>
          </p:cNvPr>
          <p:cNvCxnSpPr>
            <a:cxnSpLocks noChangeShapeType="1"/>
            <a:stCxn id="4" idx="3"/>
            <a:endCxn id="5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20">
            <a:extLst>
              <a:ext uri="{FF2B5EF4-FFF2-40B4-BE49-F238E27FC236}">
                <a16:creationId xmlns:a16="http://schemas.microsoft.com/office/drawing/2014/main" id="{851C7B2D-AE2E-4C7A-B42C-F394D3C00515}"/>
              </a:ext>
            </a:extLst>
          </p:cNvPr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21">
            <a:extLst>
              <a:ext uri="{FF2B5EF4-FFF2-40B4-BE49-F238E27FC236}">
                <a16:creationId xmlns:a16="http://schemas.microsoft.com/office/drawing/2014/main" id="{D93C1CAF-D607-4BD5-9DE8-21AAB79BEF4B}"/>
              </a:ext>
            </a:extLst>
          </p:cNvPr>
          <p:cNvCxnSpPr>
            <a:cxnSpLocks noChangeShapeType="1"/>
            <a:stCxn id="5" idx="3"/>
            <a:endCxn id="7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" name="AutoShape 22">
            <a:extLst>
              <a:ext uri="{FF2B5EF4-FFF2-40B4-BE49-F238E27FC236}">
                <a16:creationId xmlns:a16="http://schemas.microsoft.com/office/drawing/2014/main" id="{05E99D4A-01E7-4C79-BF5E-393003D2232E}"/>
              </a:ext>
            </a:extLst>
          </p:cNvPr>
          <p:cNvCxnSpPr>
            <a:cxnSpLocks noChangeShapeType="1"/>
            <a:stCxn id="5" idx="3"/>
            <a:endCxn id="8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23">
            <a:extLst>
              <a:ext uri="{FF2B5EF4-FFF2-40B4-BE49-F238E27FC236}">
                <a16:creationId xmlns:a16="http://schemas.microsoft.com/office/drawing/2014/main" id="{9BDA06D3-CF49-424E-B713-F50B8AD49D14}"/>
              </a:ext>
            </a:extLst>
          </p:cNvPr>
          <p:cNvCxnSpPr>
            <a:cxnSpLocks noChangeShapeType="1"/>
            <a:stCxn id="6" idx="3"/>
            <a:endCxn id="7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24">
            <a:extLst>
              <a:ext uri="{FF2B5EF4-FFF2-40B4-BE49-F238E27FC236}">
                <a16:creationId xmlns:a16="http://schemas.microsoft.com/office/drawing/2014/main" id="{DE87CC65-F44F-4EED-95AA-8A55B0E3F689}"/>
              </a:ext>
            </a:extLst>
          </p:cNvPr>
          <p:cNvCxnSpPr>
            <a:cxnSpLocks noChangeShapeType="1"/>
            <a:stCxn id="6" idx="3"/>
            <a:endCxn id="8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" name="AutoShape 25">
            <a:extLst>
              <a:ext uri="{FF2B5EF4-FFF2-40B4-BE49-F238E27FC236}">
                <a16:creationId xmlns:a16="http://schemas.microsoft.com/office/drawing/2014/main" id="{CC6DEE39-8A8E-4C86-A751-5640E2321470}"/>
              </a:ext>
            </a:extLst>
          </p:cNvPr>
          <p:cNvCxnSpPr>
            <a:cxnSpLocks noChangeShapeType="1"/>
            <a:stCxn id="7" idx="3"/>
            <a:endCxn id="9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" name="AutoShape 26">
            <a:extLst>
              <a:ext uri="{FF2B5EF4-FFF2-40B4-BE49-F238E27FC236}">
                <a16:creationId xmlns:a16="http://schemas.microsoft.com/office/drawing/2014/main" id="{18DC4A55-4635-46C0-BB2A-BBCF5E42B246}"/>
              </a:ext>
            </a:extLst>
          </p:cNvPr>
          <p:cNvCxnSpPr>
            <a:cxnSpLocks noChangeShapeType="1"/>
            <a:stCxn id="7" idx="3"/>
            <a:endCxn id="10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" name="AutoShape 27">
            <a:extLst>
              <a:ext uri="{FF2B5EF4-FFF2-40B4-BE49-F238E27FC236}">
                <a16:creationId xmlns:a16="http://schemas.microsoft.com/office/drawing/2014/main" id="{8CE60504-A69C-4F20-906A-D5ED79FAB516}"/>
              </a:ext>
            </a:extLst>
          </p:cNvPr>
          <p:cNvCxnSpPr>
            <a:cxnSpLocks noChangeShapeType="1"/>
            <a:stCxn id="8" idx="3"/>
            <a:endCxn id="9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2" name="AutoShape 28">
            <a:extLst>
              <a:ext uri="{FF2B5EF4-FFF2-40B4-BE49-F238E27FC236}">
                <a16:creationId xmlns:a16="http://schemas.microsoft.com/office/drawing/2014/main" id="{58D7F846-1DB2-43DF-8128-23D43E61EE50}"/>
              </a:ext>
            </a:extLst>
          </p:cNvPr>
          <p:cNvCxnSpPr>
            <a:cxnSpLocks noChangeShapeType="1"/>
            <a:stCxn id="8" idx="3"/>
            <a:endCxn id="10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3" name="Picture 32 1" descr="txp_fig">
            <a:extLst>
              <a:ext uri="{FF2B5EF4-FFF2-40B4-BE49-F238E27FC236}">
                <a16:creationId xmlns:a16="http://schemas.microsoft.com/office/drawing/2014/main" id="{381FEE95-203C-4A50-A8EF-12275D9A2A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4 1" descr="txp_fig">
            <a:extLst>
              <a:ext uri="{FF2B5EF4-FFF2-40B4-BE49-F238E27FC236}">
                <a16:creationId xmlns:a16="http://schemas.microsoft.com/office/drawing/2014/main" id="{E78BF626-6C80-4641-907B-0D12773923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6" descr="txp_fig">
            <a:extLst>
              <a:ext uri="{FF2B5EF4-FFF2-40B4-BE49-F238E27FC236}">
                <a16:creationId xmlns:a16="http://schemas.microsoft.com/office/drawing/2014/main" id="{65B59700-2566-4043-B83C-0F3EE33564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8 1" descr="txp_fig">
            <a:extLst>
              <a:ext uri="{FF2B5EF4-FFF2-40B4-BE49-F238E27FC236}">
                <a16:creationId xmlns:a16="http://schemas.microsoft.com/office/drawing/2014/main" id="{26DA72D9-750E-4B8E-9593-F0BC1EE96B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C4E231-B767-4A5B-9729-2C01523D85BF}"/>
              </a:ext>
            </a:extLst>
          </p:cNvPr>
          <p:cNvSpPr txBox="1"/>
          <p:nvPr/>
        </p:nvSpPr>
        <p:spPr>
          <a:xfrm>
            <a:off x="381000" y="3760695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Forward Algorithm (Sum)</a:t>
            </a:r>
          </a:p>
        </p:txBody>
      </p:sp>
      <p:pic>
        <p:nvPicPr>
          <p:cNvPr id="35" name="Picture 34 2 1">
            <a:extLst>
              <a:ext uri="{FF2B5EF4-FFF2-40B4-BE49-F238E27FC236}">
                <a16:creationId xmlns:a16="http://schemas.microsoft.com/office/drawing/2014/main" id="{663393A0-D6D7-4A93-8A69-7ADFFC00B0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4" y="4701726"/>
            <a:ext cx="1992146" cy="253019"/>
          </a:xfrm>
          <a:prstGeom prst="rect">
            <a:avLst/>
          </a:prstGeom>
        </p:spPr>
      </p:pic>
      <p:pic>
        <p:nvPicPr>
          <p:cNvPr id="33" name="Picture 32 2 1">
            <a:extLst>
              <a:ext uri="{FF2B5EF4-FFF2-40B4-BE49-F238E27FC236}">
                <a16:creationId xmlns:a16="http://schemas.microsoft.com/office/drawing/2014/main" id="{FF605526-75BB-42F3-99EC-F5657BFAC4D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181600"/>
            <a:ext cx="3933994" cy="55786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705319E-8623-4CDB-8B42-5C915C30D6C5}"/>
              </a:ext>
            </a:extLst>
          </p:cNvPr>
          <p:cNvSpPr txBox="1"/>
          <p:nvPr/>
        </p:nvSpPr>
        <p:spPr>
          <a:xfrm>
            <a:off x="6017467" y="3753183"/>
            <a:ext cx="48768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Viterbi Forward Phase (Max)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D23C6B6-2C25-4CF8-BC52-4F38D090480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21" y="4687995"/>
            <a:ext cx="3463012" cy="36885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AA0BFF0-F554-47FB-87F1-611D28D0709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824" y="5268589"/>
            <a:ext cx="4081843" cy="36885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D4864C3-957A-41E0-8064-D50781ECC2B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208389"/>
            <a:ext cx="4872908" cy="2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4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 Markov Chain: Weather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267200" cy="838200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States: X = {rain, sun}</a:t>
            </a:r>
          </a:p>
          <a:p>
            <a:pPr marL="457176" lvl="1" indent="0">
              <a:buNone/>
            </a:pPr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Two new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707149"/>
              </p:ext>
            </p:extLst>
          </p:nvPr>
        </p:nvGraphicFramePr>
        <p:xfrm>
          <a:off x="1219200" y="44958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>
                <a:ea typeface="ＭＳ Ｐゴシック" pitchFamily="34" charset="-128"/>
              </a:rPr>
              <a:t>Initial distribution: 0.5 sun</a:t>
            </a:r>
          </a:p>
          <a:p>
            <a:pPr lvl="2"/>
            <a:endParaRPr lang="en-US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CPT P(</a:t>
            </a:r>
            <a:r>
              <a:rPr lang="en-US" sz="2800" dirty="0" err="1">
                <a:ea typeface="ＭＳ Ｐゴシック" pitchFamily="34" charset="-128"/>
              </a:rPr>
              <a:t>X</a:t>
            </a:r>
            <a:r>
              <a:rPr lang="en-US" sz="2800" baseline="-25000" dirty="0" err="1">
                <a:ea typeface="ＭＳ Ｐゴシック" pitchFamily="34" charset="-128"/>
              </a:rPr>
              <a:t>t</a:t>
            </a:r>
            <a:r>
              <a:rPr lang="en-US" sz="2800" dirty="0">
                <a:ea typeface="ＭＳ Ｐゴシック" pitchFamily="34" charset="-128"/>
              </a:rPr>
              <a:t> | X</a:t>
            </a:r>
            <a:r>
              <a:rPr lang="en-US" sz="2800" baseline="-25000" dirty="0">
                <a:ea typeface="ＭＳ Ｐゴシック" pitchFamily="34" charset="-128"/>
              </a:rPr>
              <a:t>t-1</a:t>
            </a:r>
            <a:r>
              <a:rPr lang="en-US" sz="2800" dirty="0">
                <a:ea typeface="ＭＳ Ｐゴシック" pitchFamily="34" charset="-128"/>
              </a:rPr>
              <a:t>):</a:t>
            </a: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Why is This True?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F642CFC6-04F4-428E-9748-44CDBA6ED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25168A0-0A2F-4AD6-8544-D96ABB1C7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65546C7-3CB0-4873-A3A9-9D7A95F7A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683B5B6-5151-47A1-AE4B-1043D8364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153BD76-DA1C-4B99-91A8-53E6BC5BE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0A02915A-51FB-446E-AACE-39CD81A2A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4D3701E9-74AD-488D-B21A-5CF39D3D9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37A55208-4065-4C0B-9075-9F9577EF3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" name="AutoShape 17">
            <a:extLst>
              <a:ext uri="{FF2B5EF4-FFF2-40B4-BE49-F238E27FC236}">
                <a16:creationId xmlns:a16="http://schemas.microsoft.com/office/drawing/2014/main" id="{D268F957-2767-46D3-ADCF-8AE035CBE0CD}"/>
              </a:ext>
            </a:extLst>
          </p:cNvPr>
          <p:cNvCxnSpPr>
            <a:cxnSpLocks noChangeShapeType="1"/>
            <a:stCxn id="3" idx="3"/>
            <a:endCxn id="5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" name="AutoShape 18">
            <a:extLst>
              <a:ext uri="{FF2B5EF4-FFF2-40B4-BE49-F238E27FC236}">
                <a16:creationId xmlns:a16="http://schemas.microsoft.com/office/drawing/2014/main" id="{749A194F-2245-4642-A206-8BD761825487}"/>
              </a:ext>
            </a:extLst>
          </p:cNvPr>
          <p:cNvCxnSpPr>
            <a:cxnSpLocks noChangeShapeType="1"/>
            <a:stCxn id="3" idx="3"/>
            <a:endCxn id="6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3" name="AutoShape 19">
            <a:extLst>
              <a:ext uri="{FF2B5EF4-FFF2-40B4-BE49-F238E27FC236}">
                <a16:creationId xmlns:a16="http://schemas.microsoft.com/office/drawing/2014/main" id="{81F31F9E-35B2-4274-9C2D-645E8A2BF116}"/>
              </a:ext>
            </a:extLst>
          </p:cNvPr>
          <p:cNvCxnSpPr>
            <a:cxnSpLocks noChangeShapeType="1"/>
            <a:stCxn id="4" idx="3"/>
            <a:endCxn id="5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20">
            <a:extLst>
              <a:ext uri="{FF2B5EF4-FFF2-40B4-BE49-F238E27FC236}">
                <a16:creationId xmlns:a16="http://schemas.microsoft.com/office/drawing/2014/main" id="{851C7B2D-AE2E-4C7A-B42C-F394D3C00515}"/>
              </a:ext>
            </a:extLst>
          </p:cNvPr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21">
            <a:extLst>
              <a:ext uri="{FF2B5EF4-FFF2-40B4-BE49-F238E27FC236}">
                <a16:creationId xmlns:a16="http://schemas.microsoft.com/office/drawing/2014/main" id="{D93C1CAF-D607-4BD5-9DE8-21AAB79BEF4B}"/>
              </a:ext>
            </a:extLst>
          </p:cNvPr>
          <p:cNvCxnSpPr>
            <a:cxnSpLocks noChangeShapeType="1"/>
            <a:stCxn id="5" idx="3"/>
            <a:endCxn id="7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" name="AutoShape 22">
            <a:extLst>
              <a:ext uri="{FF2B5EF4-FFF2-40B4-BE49-F238E27FC236}">
                <a16:creationId xmlns:a16="http://schemas.microsoft.com/office/drawing/2014/main" id="{05E99D4A-01E7-4C79-BF5E-393003D2232E}"/>
              </a:ext>
            </a:extLst>
          </p:cNvPr>
          <p:cNvCxnSpPr>
            <a:cxnSpLocks noChangeShapeType="1"/>
            <a:stCxn id="5" idx="3"/>
            <a:endCxn id="8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23">
            <a:extLst>
              <a:ext uri="{FF2B5EF4-FFF2-40B4-BE49-F238E27FC236}">
                <a16:creationId xmlns:a16="http://schemas.microsoft.com/office/drawing/2014/main" id="{9BDA06D3-CF49-424E-B713-F50B8AD49D14}"/>
              </a:ext>
            </a:extLst>
          </p:cNvPr>
          <p:cNvCxnSpPr>
            <a:cxnSpLocks noChangeShapeType="1"/>
            <a:stCxn id="6" idx="3"/>
            <a:endCxn id="7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24">
            <a:extLst>
              <a:ext uri="{FF2B5EF4-FFF2-40B4-BE49-F238E27FC236}">
                <a16:creationId xmlns:a16="http://schemas.microsoft.com/office/drawing/2014/main" id="{DE87CC65-F44F-4EED-95AA-8A55B0E3F689}"/>
              </a:ext>
            </a:extLst>
          </p:cNvPr>
          <p:cNvCxnSpPr>
            <a:cxnSpLocks noChangeShapeType="1"/>
            <a:stCxn id="6" idx="3"/>
            <a:endCxn id="8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" name="AutoShape 25">
            <a:extLst>
              <a:ext uri="{FF2B5EF4-FFF2-40B4-BE49-F238E27FC236}">
                <a16:creationId xmlns:a16="http://schemas.microsoft.com/office/drawing/2014/main" id="{CC6DEE39-8A8E-4C86-A751-5640E2321470}"/>
              </a:ext>
            </a:extLst>
          </p:cNvPr>
          <p:cNvCxnSpPr>
            <a:cxnSpLocks noChangeShapeType="1"/>
            <a:stCxn id="7" idx="3"/>
            <a:endCxn id="9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" name="AutoShape 26">
            <a:extLst>
              <a:ext uri="{FF2B5EF4-FFF2-40B4-BE49-F238E27FC236}">
                <a16:creationId xmlns:a16="http://schemas.microsoft.com/office/drawing/2014/main" id="{18DC4A55-4635-46C0-BB2A-BBCF5E42B246}"/>
              </a:ext>
            </a:extLst>
          </p:cNvPr>
          <p:cNvCxnSpPr>
            <a:cxnSpLocks noChangeShapeType="1"/>
            <a:stCxn id="7" idx="3"/>
            <a:endCxn id="10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" name="AutoShape 27">
            <a:extLst>
              <a:ext uri="{FF2B5EF4-FFF2-40B4-BE49-F238E27FC236}">
                <a16:creationId xmlns:a16="http://schemas.microsoft.com/office/drawing/2014/main" id="{8CE60504-A69C-4F20-906A-D5ED79FAB516}"/>
              </a:ext>
            </a:extLst>
          </p:cNvPr>
          <p:cNvCxnSpPr>
            <a:cxnSpLocks noChangeShapeType="1"/>
            <a:stCxn id="8" idx="3"/>
            <a:endCxn id="9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2" name="AutoShape 28">
            <a:extLst>
              <a:ext uri="{FF2B5EF4-FFF2-40B4-BE49-F238E27FC236}">
                <a16:creationId xmlns:a16="http://schemas.microsoft.com/office/drawing/2014/main" id="{58D7F846-1DB2-43DF-8128-23D43E61EE50}"/>
              </a:ext>
            </a:extLst>
          </p:cNvPr>
          <p:cNvCxnSpPr>
            <a:cxnSpLocks noChangeShapeType="1"/>
            <a:stCxn id="8" idx="3"/>
            <a:endCxn id="10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3" name="Picture 32 1" descr="txp_fig">
            <a:extLst>
              <a:ext uri="{FF2B5EF4-FFF2-40B4-BE49-F238E27FC236}">
                <a16:creationId xmlns:a16="http://schemas.microsoft.com/office/drawing/2014/main" id="{381FEE95-203C-4A50-A8EF-12275D9A2A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4 1" descr="txp_fig">
            <a:extLst>
              <a:ext uri="{FF2B5EF4-FFF2-40B4-BE49-F238E27FC236}">
                <a16:creationId xmlns:a16="http://schemas.microsoft.com/office/drawing/2014/main" id="{E78BF626-6C80-4641-907B-0D12773923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6" descr="txp_fig">
            <a:extLst>
              <a:ext uri="{FF2B5EF4-FFF2-40B4-BE49-F238E27FC236}">
                <a16:creationId xmlns:a16="http://schemas.microsoft.com/office/drawing/2014/main" id="{65B59700-2566-4043-B83C-0F3EE33564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8 1" descr="txp_fig">
            <a:extLst>
              <a:ext uri="{FF2B5EF4-FFF2-40B4-BE49-F238E27FC236}">
                <a16:creationId xmlns:a16="http://schemas.microsoft.com/office/drawing/2014/main" id="{26DA72D9-750E-4B8E-9593-F0BC1EE96B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1D499C-829C-49B2-BC93-4A9DBE083CD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733800"/>
            <a:ext cx="980069" cy="2530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37ACD03-9684-4F33-9674-B467C25A3F3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36" y="3733800"/>
            <a:ext cx="1571464" cy="2530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8A934C3-48E9-4A2F-8116-C2B2D16FB1F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343400"/>
            <a:ext cx="980069" cy="2530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6CAAF0-0769-4FE1-83A7-1512295016B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343400"/>
            <a:ext cx="9136134" cy="2530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B34222-4EF9-4017-811E-AD9D6A43354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55" y="4814265"/>
            <a:ext cx="3409665" cy="36733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D7E7531-96D0-49F0-9D82-045A19E7E46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3798657"/>
            <a:ext cx="4872908" cy="23015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F413A91-B967-4F54-8C7F-6D8B0F9CC91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7" y="5387970"/>
            <a:ext cx="3463012" cy="36885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B3724A-2B2D-4D48-8704-D6C8A94CCB6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40" y="5968564"/>
            <a:ext cx="4081843" cy="36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0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Now What?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F642CFC6-04F4-428E-9748-44CDBA6ED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25168A0-0A2F-4AD6-8544-D96ABB1C7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65546C7-3CB0-4873-A3A9-9D7A95F7A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683B5B6-5151-47A1-AE4B-1043D8364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3153BD76-DA1C-4B99-91A8-53E6BC5BE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0A02915A-51FB-446E-AACE-39CD81A2A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4D3701E9-74AD-488D-B21A-5CF39D3D9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37A55208-4065-4C0B-9075-9F9577EF3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" name="AutoShape 17">
            <a:extLst>
              <a:ext uri="{FF2B5EF4-FFF2-40B4-BE49-F238E27FC236}">
                <a16:creationId xmlns:a16="http://schemas.microsoft.com/office/drawing/2014/main" id="{D268F957-2767-46D3-ADCF-8AE035CBE0CD}"/>
              </a:ext>
            </a:extLst>
          </p:cNvPr>
          <p:cNvCxnSpPr>
            <a:cxnSpLocks noChangeShapeType="1"/>
            <a:stCxn id="3" idx="3"/>
            <a:endCxn id="5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" name="AutoShape 18">
            <a:extLst>
              <a:ext uri="{FF2B5EF4-FFF2-40B4-BE49-F238E27FC236}">
                <a16:creationId xmlns:a16="http://schemas.microsoft.com/office/drawing/2014/main" id="{749A194F-2245-4642-A206-8BD761825487}"/>
              </a:ext>
            </a:extLst>
          </p:cNvPr>
          <p:cNvCxnSpPr>
            <a:cxnSpLocks noChangeShapeType="1"/>
            <a:stCxn id="3" idx="3"/>
            <a:endCxn id="6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3" name="AutoShape 19">
            <a:extLst>
              <a:ext uri="{FF2B5EF4-FFF2-40B4-BE49-F238E27FC236}">
                <a16:creationId xmlns:a16="http://schemas.microsoft.com/office/drawing/2014/main" id="{81F31F9E-35B2-4274-9C2D-645E8A2BF116}"/>
              </a:ext>
            </a:extLst>
          </p:cNvPr>
          <p:cNvCxnSpPr>
            <a:cxnSpLocks noChangeShapeType="1"/>
            <a:stCxn id="4" idx="3"/>
            <a:endCxn id="5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20">
            <a:extLst>
              <a:ext uri="{FF2B5EF4-FFF2-40B4-BE49-F238E27FC236}">
                <a16:creationId xmlns:a16="http://schemas.microsoft.com/office/drawing/2014/main" id="{851C7B2D-AE2E-4C7A-B42C-F394D3C00515}"/>
              </a:ext>
            </a:extLst>
          </p:cNvPr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21">
            <a:extLst>
              <a:ext uri="{FF2B5EF4-FFF2-40B4-BE49-F238E27FC236}">
                <a16:creationId xmlns:a16="http://schemas.microsoft.com/office/drawing/2014/main" id="{D93C1CAF-D607-4BD5-9DE8-21AAB79BEF4B}"/>
              </a:ext>
            </a:extLst>
          </p:cNvPr>
          <p:cNvCxnSpPr>
            <a:cxnSpLocks noChangeShapeType="1"/>
            <a:stCxn id="5" idx="3"/>
            <a:endCxn id="7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" name="AutoShape 22">
            <a:extLst>
              <a:ext uri="{FF2B5EF4-FFF2-40B4-BE49-F238E27FC236}">
                <a16:creationId xmlns:a16="http://schemas.microsoft.com/office/drawing/2014/main" id="{05E99D4A-01E7-4C79-BF5E-393003D2232E}"/>
              </a:ext>
            </a:extLst>
          </p:cNvPr>
          <p:cNvCxnSpPr>
            <a:cxnSpLocks noChangeShapeType="1"/>
            <a:stCxn id="5" idx="3"/>
            <a:endCxn id="8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23">
            <a:extLst>
              <a:ext uri="{FF2B5EF4-FFF2-40B4-BE49-F238E27FC236}">
                <a16:creationId xmlns:a16="http://schemas.microsoft.com/office/drawing/2014/main" id="{9BDA06D3-CF49-424E-B713-F50B8AD49D14}"/>
              </a:ext>
            </a:extLst>
          </p:cNvPr>
          <p:cNvCxnSpPr>
            <a:cxnSpLocks noChangeShapeType="1"/>
            <a:stCxn id="6" idx="3"/>
            <a:endCxn id="7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24">
            <a:extLst>
              <a:ext uri="{FF2B5EF4-FFF2-40B4-BE49-F238E27FC236}">
                <a16:creationId xmlns:a16="http://schemas.microsoft.com/office/drawing/2014/main" id="{DE87CC65-F44F-4EED-95AA-8A55B0E3F689}"/>
              </a:ext>
            </a:extLst>
          </p:cNvPr>
          <p:cNvCxnSpPr>
            <a:cxnSpLocks noChangeShapeType="1"/>
            <a:stCxn id="6" idx="3"/>
            <a:endCxn id="8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9" name="AutoShape 25">
            <a:extLst>
              <a:ext uri="{FF2B5EF4-FFF2-40B4-BE49-F238E27FC236}">
                <a16:creationId xmlns:a16="http://schemas.microsoft.com/office/drawing/2014/main" id="{CC6DEE39-8A8E-4C86-A751-5640E2321470}"/>
              </a:ext>
            </a:extLst>
          </p:cNvPr>
          <p:cNvCxnSpPr>
            <a:cxnSpLocks noChangeShapeType="1"/>
            <a:stCxn id="7" idx="3"/>
            <a:endCxn id="9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" name="AutoShape 26">
            <a:extLst>
              <a:ext uri="{FF2B5EF4-FFF2-40B4-BE49-F238E27FC236}">
                <a16:creationId xmlns:a16="http://schemas.microsoft.com/office/drawing/2014/main" id="{18DC4A55-4635-46C0-BB2A-BBCF5E42B246}"/>
              </a:ext>
            </a:extLst>
          </p:cNvPr>
          <p:cNvCxnSpPr>
            <a:cxnSpLocks noChangeShapeType="1"/>
            <a:stCxn id="7" idx="3"/>
            <a:endCxn id="10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1" name="AutoShape 27">
            <a:extLst>
              <a:ext uri="{FF2B5EF4-FFF2-40B4-BE49-F238E27FC236}">
                <a16:creationId xmlns:a16="http://schemas.microsoft.com/office/drawing/2014/main" id="{8CE60504-A69C-4F20-906A-D5ED79FAB516}"/>
              </a:ext>
            </a:extLst>
          </p:cNvPr>
          <p:cNvCxnSpPr>
            <a:cxnSpLocks noChangeShapeType="1"/>
            <a:stCxn id="8" idx="3"/>
            <a:endCxn id="9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2" name="AutoShape 28">
            <a:extLst>
              <a:ext uri="{FF2B5EF4-FFF2-40B4-BE49-F238E27FC236}">
                <a16:creationId xmlns:a16="http://schemas.microsoft.com/office/drawing/2014/main" id="{58D7F846-1DB2-43DF-8128-23D43E61EE50}"/>
              </a:ext>
            </a:extLst>
          </p:cNvPr>
          <p:cNvCxnSpPr>
            <a:cxnSpLocks noChangeShapeType="1"/>
            <a:stCxn id="8" idx="3"/>
            <a:endCxn id="10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3" name="Picture 32 1" descr="txp_fig">
            <a:extLst>
              <a:ext uri="{FF2B5EF4-FFF2-40B4-BE49-F238E27FC236}">
                <a16:creationId xmlns:a16="http://schemas.microsoft.com/office/drawing/2014/main" id="{381FEE95-203C-4A50-A8EF-12275D9A2A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4 1" descr="txp_fig">
            <a:extLst>
              <a:ext uri="{FF2B5EF4-FFF2-40B4-BE49-F238E27FC236}">
                <a16:creationId xmlns:a16="http://schemas.microsoft.com/office/drawing/2014/main" id="{E78BF626-6C80-4641-907B-0D12773923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6 1" descr="txp_fig">
            <a:extLst>
              <a:ext uri="{FF2B5EF4-FFF2-40B4-BE49-F238E27FC236}">
                <a16:creationId xmlns:a16="http://schemas.microsoft.com/office/drawing/2014/main" id="{65B59700-2566-4043-B83C-0F3EE33564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8 1" descr="txp_fig">
            <a:extLst>
              <a:ext uri="{FF2B5EF4-FFF2-40B4-BE49-F238E27FC236}">
                <a16:creationId xmlns:a16="http://schemas.microsoft.com/office/drawing/2014/main" id="{26DA72D9-750E-4B8E-9593-F0BC1EE96B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C627031-1ECD-45D4-A88A-EF06057D8BC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63" y="3861782"/>
            <a:ext cx="855083" cy="2530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4BA7602-21B3-4F0B-B9BF-D4BF5935A81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03" y="3884644"/>
            <a:ext cx="5113733" cy="2301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479672-28C5-463E-9489-FA941273915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61" y="4503714"/>
            <a:ext cx="5104587" cy="23015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0CAC9A4-944D-4E90-B0E9-C8CE5CA3537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05" y="5062581"/>
            <a:ext cx="1765038" cy="3673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71754B-BC02-4128-A693-7BD04EA4B73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83" y="5904668"/>
            <a:ext cx="6221833" cy="2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4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A Tricky Counter-Example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F642CFC6-04F4-428E-9748-44CDBA6ED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526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25168A0-0A2F-4AD6-8544-D96ABB1C7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384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65546C7-3CB0-4873-A3A9-9D7A95F7A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7526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683B5B6-5151-47A1-AE4B-1043D8364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4384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" name="AutoShape 17">
            <a:extLst>
              <a:ext uri="{FF2B5EF4-FFF2-40B4-BE49-F238E27FC236}">
                <a16:creationId xmlns:a16="http://schemas.microsoft.com/office/drawing/2014/main" id="{D268F957-2767-46D3-ADCF-8AE035CBE0CD}"/>
              </a:ext>
            </a:extLst>
          </p:cNvPr>
          <p:cNvCxnSpPr>
            <a:cxnSpLocks noChangeShapeType="1"/>
            <a:stCxn id="3" idx="3"/>
            <a:endCxn id="5" idx="1"/>
          </p:cNvCxnSpPr>
          <p:nvPr/>
        </p:nvCxnSpPr>
        <p:spPr bwMode="auto">
          <a:xfrm>
            <a:off x="1524000" y="19431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" name="AutoShape 18">
            <a:extLst>
              <a:ext uri="{FF2B5EF4-FFF2-40B4-BE49-F238E27FC236}">
                <a16:creationId xmlns:a16="http://schemas.microsoft.com/office/drawing/2014/main" id="{749A194F-2245-4642-A206-8BD761825487}"/>
              </a:ext>
            </a:extLst>
          </p:cNvPr>
          <p:cNvCxnSpPr>
            <a:cxnSpLocks noChangeShapeType="1"/>
            <a:stCxn id="3" idx="3"/>
            <a:endCxn id="6" idx="1"/>
          </p:cNvCxnSpPr>
          <p:nvPr/>
        </p:nvCxnSpPr>
        <p:spPr bwMode="auto">
          <a:xfrm>
            <a:off x="1524000" y="19431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3" name="AutoShape 19">
            <a:extLst>
              <a:ext uri="{FF2B5EF4-FFF2-40B4-BE49-F238E27FC236}">
                <a16:creationId xmlns:a16="http://schemas.microsoft.com/office/drawing/2014/main" id="{81F31F9E-35B2-4274-9C2D-645E8A2BF116}"/>
              </a:ext>
            </a:extLst>
          </p:cNvPr>
          <p:cNvCxnSpPr>
            <a:cxnSpLocks noChangeShapeType="1"/>
            <a:stCxn id="4" idx="3"/>
            <a:endCxn id="5" idx="1"/>
          </p:cNvCxnSpPr>
          <p:nvPr/>
        </p:nvCxnSpPr>
        <p:spPr bwMode="auto">
          <a:xfrm flipV="1">
            <a:off x="1524000" y="19431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20">
            <a:extLst>
              <a:ext uri="{FF2B5EF4-FFF2-40B4-BE49-F238E27FC236}">
                <a16:creationId xmlns:a16="http://schemas.microsoft.com/office/drawing/2014/main" id="{851C7B2D-AE2E-4C7A-B42C-F394D3C00515}"/>
              </a:ext>
            </a:extLst>
          </p:cNvPr>
          <p:cNvCxnSpPr>
            <a:cxnSpLocks noChangeShapeType="1"/>
            <a:stCxn id="4" idx="3"/>
            <a:endCxn id="6" idx="1"/>
          </p:cNvCxnSpPr>
          <p:nvPr/>
        </p:nvCxnSpPr>
        <p:spPr bwMode="auto">
          <a:xfrm>
            <a:off x="1524000" y="2628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9D29B439-A7F9-43C2-8540-14C85E8947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24" y="3169673"/>
            <a:ext cx="286552" cy="2103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D44D92-8BBF-4CD3-8404-EBCC1A400A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75" y="3169673"/>
            <a:ext cx="292649" cy="2103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137C21-68C0-4482-BB46-718FE890704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8" y="1855458"/>
            <a:ext cx="312464" cy="17528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E07A88-9E93-4532-BCAE-5486F281B4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8" y="2508791"/>
            <a:ext cx="295698" cy="173760"/>
          </a:xfrm>
          <a:prstGeom prst="rect">
            <a:avLst/>
          </a:prstGeom>
        </p:spPr>
      </p:pic>
      <p:pic>
        <p:nvPicPr>
          <p:cNvPr id="11288" name="Picture 11287">
            <a:extLst>
              <a:ext uri="{FF2B5EF4-FFF2-40B4-BE49-F238E27FC236}">
                <a16:creationId xmlns:a16="http://schemas.microsoft.com/office/drawing/2014/main" id="{589733AE-D219-406E-B17B-B980FE97D28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74063"/>
            <a:ext cx="2010436" cy="3673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74EFA90-6F6F-4660-B5B3-8C892454F35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694"/>
            <a:ext cx="1571464" cy="25301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BBF6AD3-F75D-4CE9-BB8B-40EACAA7093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53" y="1350694"/>
            <a:ext cx="1900694" cy="2530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207F6E2-F7F8-426E-A0A0-14459236D73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24" y="2070655"/>
            <a:ext cx="422207" cy="1829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45A9347-37C2-48BA-B0FA-F8B0D0BBB24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96" y="1716519"/>
            <a:ext cx="422208" cy="17376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48F919B-37B8-4D8C-9797-6D717CED194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02" y="2036504"/>
            <a:ext cx="422208" cy="17376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7C9C76-7CA6-4CFD-89C3-D1063F8E8FE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80" y="2342333"/>
            <a:ext cx="303319" cy="173760"/>
          </a:xfrm>
          <a:prstGeom prst="rect">
            <a:avLst/>
          </a:prstGeom>
        </p:spPr>
      </p:pic>
      <p:pic>
        <p:nvPicPr>
          <p:cNvPr id="11265" name="Picture 11264">
            <a:extLst>
              <a:ext uri="{FF2B5EF4-FFF2-40B4-BE49-F238E27FC236}">
                <a16:creationId xmlns:a16="http://schemas.microsoft.com/office/drawing/2014/main" id="{8F34B4DD-053E-444D-B9D8-5A8323D1972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69" y="2682551"/>
            <a:ext cx="304843" cy="173760"/>
          </a:xfrm>
          <a:prstGeom prst="rect">
            <a:avLst/>
          </a:prstGeom>
        </p:spPr>
      </p:pic>
      <p:pic>
        <p:nvPicPr>
          <p:cNvPr id="11268" name="Picture 11267">
            <a:extLst>
              <a:ext uri="{FF2B5EF4-FFF2-40B4-BE49-F238E27FC236}">
                <a16:creationId xmlns:a16="http://schemas.microsoft.com/office/drawing/2014/main" id="{CE265CE2-3680-416D-82E6-B2FDAD870143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986005"/>
            <a:ext cx="4219020" cy="367335"/>
          </a:xfrm>
          <a:prstGeom prst="rect">
            <a:avLst/>
          </a:prstGeom>
        </p:spPr>
      </p:pic>
      <p:pic>
        <p:nvPicPr>
          <p:cNvPr id="11276" name="Picture 11275">
            <a:extLst>
              <a:ext uri="{FF2B5EF4-FFF2-40B4-BE49-F238E27FC236}">
                <a16:creationId xmlns:a16="http://schemas.microsoft.com/office/drawing/2014/main" id="{AE996784-187C-480D-9CD8-9DC7AC73717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81400"/>
            <a:ext cx="5433816" cy="253019"/>
          </a:xfrm>
          <a:prstGeom prst="rect">
            <a:avLst/>
          </a:prstGeom>
        </p:spPr>
      </p:pic>
      <p:pic>
        <p:nvPicPr>
          <p:cNvPr id="11274" name="Picture 11273">
            <a:extLst>
              <a:ext uri="{FF2B5EF4-FFF2-40B4-BE49-F238E27FC236}">
                <a16:creationId xmlns:a16="http://schemas.microsoft.com/office/drawing/2014/main" id="{F5648480-E7C4-47D2-9899-2B2DCB735B1D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111695"/>
            <a:ext cx="5491736" cy="253019"/>
          </a:xfrm>
          <a:prstGeom prst="rect">
            <a:avLst/>
          </a:prstGeom>
        </p:spPr>
      </p:pic>
      <p:pic>
        <p:nvPicPr>
          <p:cNvPr id="11290" name="Picture 11289">
            <a:extLst>
              <a:ext uri="{FF2B5EF4-FFF2-40B4-BE49-F238E27FC236}">
                <a16:creationId xmlns:a16="http://schemas.microsoft.com/office/drawing/2014/main" id="{4CC330A1-A023-40B5-8F13-A25B0DF9CA0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715573"/>
            <a:ext cx="2406731" cy="367335"/>
          </a:xfrm>
          <a:prstGeom prst="rect">
            <a:avLst/>
          </a:prstGeom>
        </p:spPr>
      </p:pic>
      <p:pic>
        <p:nvPicPr>
          <p:cNvPr id="11294" name="Picture 11293">
            <a:extLst>
              <a:ext uri="{FF2B5EF4-FFF2-40B4-BE49-F238E27FC236}">
                <a16:creationId xmlns:a16="http://schemas.microsoft.com/office/drawing/2014/main" id="{39B38E90-F0D7-4B7A-B999-EAC5FAA72D1A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24157"/>
            <a:ext cx="3446243" cy="253019"/>
          </a:xfrm>
          <a:prstGeom prst="rect">
            <a:avLst/>
          </a:prstGeom>
        </p:spPr>
      </p:pic>
      <p:pic>
        <p:nvPicPr>
          <p:cNvPr id="11282" name="Picture 11281">
            <a:extLst>
              <a:ext uri="{FF2B5EF4-FFF2-40B4-BE49-F238E27FC236}">
                <a16:creationId xmlns:a16="http://schemas.microsoft.com/office/drawing/2014/main" id="{ECEF0035-6897-4C21-A87D-81474DA4161C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363024"/>
            <a:ext cx="1986048" cy="1752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663987-E677-495A-A735-C3610D121376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06" y="6186190"/>
            <a:ext cx="3289251" cy="22405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913F76C-2E9F-4226-8912-D9EAD7ABF989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83141"/>
            <a:ext cx="4055930" cy="227108"/>
          </a:xfrm>
          <a:prstGeom prst="rect">
            <a:avLst/>
          </a:prstGeom>
        </p:spPr>
      </p:pic>
      <p:pic>
        <p:nvPicPr>
          <p:cNvPr id="11286" name="Picture 11285">
            <a:extLst>
              <a:ext uri="{FF2B5EF4-FFF2-40B4-BE49-F238E27FC236}">
                <a16:creationId xmlns:a16="http://schemas.microsoft.com/office/drawing/2014/main" id="{9A53BFC8-1C25-4C85-A87B-DD3A6D29A28F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72" y="6178568"/>
            <a:ext cx="170712" cy="23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3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What do We Do?</a:t>
            </a: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54D5678B-49DA-4B6E-8B48-0A3CD9231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526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CD1409F1-EA29-49EA-92B2-483B3AE88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384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13F282F7-DAE8-4DAC-BD20-7F2F32B83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7526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FE7A76E-D709-4FA7-85E8-D36944495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4384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39" name="AutoShape 17">
            <a:extLst>
              <a:ext uri="{FF2B5EF4-FFF2-40B4-BE49-F238E27FC236}">
                <a16:creationId xmlns:a16="http://schemas.microsoft.com/office/drawing/2014/main" id="{3D1F94BD-F3B2-4941-8D3A-A310BA4B5C7F}"/>
              </a:ext>
            </a:extLst>
          </p:cNvPr>
          <p:cNvCxnSpPr>
            <a:cxnSpLocks noChangeShapeType="1"/>
            <a:stCxn id="33" idx="3"/>
            <a:endCxn id="37" idx="1"/>
          </p:cNvCxnSpPr>
          <p:nvPr/>
        </p:nvCxnSpPr>
        <p:spPr bwMode="auto">
          <a:xfrm>
            <a:off x="1524000" y="19431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0" name="AutoShape 18">
            <a:extLst>
              <a:ext uri="{FF2B5EF4-FFF2-40B4-BE49-F238E27FC236}">
                <a16:creationId xmlns:a16="http://schemas.microsoft.com/office/drawing/2014/main" id="{8782966C-07C2-4750-9945-217AC4BDA927}"/>
              </a:ext>
            </a:extLst>
          </p:cNvPr>
          <p:cNvCxnSpPr>
            <a:cxnSpLocks noChangeShapeType="1"/>
            <a:stCxn id="33" idx="3"/>
            <a:endCxn id="38" idx="1"/>
          </p:cNvCxnSpPr>
          <p:nvPr/>
        </p:nvCxnSpPr>
        <p:spPr bwMode="auto">
          <a:xfrm>
            <a:off x="1524000" y="19431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1" name="AutoShape 19">
            <a:extLst>
              <a:ext uri="{FF2B5EF4-FFF2-40B4-BE49-F238E27FC236}">
                <a16:creationId xmlns:a16="http://schemas.microsoft.com/office/drawing/2014/main" id="{BCDDBB68-66FF-42E8-89CA-098FE7A86793}"/>
              </a:ext>
            </a:extLst>
          </p:cNvPr>
          <p:cNvCxnSpPr>
            <a:cxnSpLocks noChangeShapeType="1"/>
            <a:stCxn id="35" idx="3"/>
            <a:endCxn id="37" idx="1"/>
          </p:cNvCxnSpPr>
          <p:nvPr/>
        </p:nvCxnSpPr>
        <p:spPr bwMode="auto">
          <a:xfrm flipV="1">
            <a:off x="1524000" y="19431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2" name="AutoShape 20">
            <a:extLst>
              <a:ext uri="{FF2B5EF4-FFF2-40B4-BE49-F238E27FC236}">
                <a16:creationId xmlns:a16="http://schemas.microsoft.com/office/drawing/2014/main" id="{A6FFADE6-218B-4C11-85B5-A8F40A5746A8}"/>
              </a:ext>
            </a:extLst>
          </p:cNvPr>
          <p:cNvCxnSpPr>
            <a:cxnSpLocks noChangeShapeType="1"/>
            <a:stCxn id="35" idx="3"/>
            <a:endCxn id="38" idx="1"/>
          </p:cNvCxnSpPr>
          <p:nvPr/>
        </p:nvCxnSpPr>
        <p:spPr bwMode="auto">
          <a:xfrm>
            <a:off x="1524000" y="2628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1A6ED3CE-85FD-4E1C-AB2C-C4324F57D5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24" y="3169673"/>
            <a:ext cx="286552" cy="2103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F2B2A17-6EEC-4540-976F-D5E96F32B2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75" y="3169673"/>
            <a:ext cx="292649" cy="2103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E4C780-77DC-473D-A5AA-19151D67B6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8" y="1855458"/>
            <a:ext cx="312464" cy="17528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2B845F5-1B1B-42B9-9BAD-48BF820174F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48" y="2508791"/>
            <a:ext cx="295698" cy="1737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BD69B7-0FE5-4772-BAEC-CF1D475D947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694"/>
            <a:ext cx="1571464" cy="2530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470996D-9934-434B-8B56-83C3FC42CD9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53" y="1350694"/>
            <a:ext cx="1900694" cy="2530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932B0F-C1A6-4007-89A0-696D2673E15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96" y="1716519"/>
            <a:ext cx="422208" cy="1737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79F87D9-6C6A-4152-9CBC-9E0457867C3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02" y="2036504"/>
            <a:ext cx="422208" cy="1737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956FFCA-237D-4485-8F66-F669B127089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80" y="2342333"/>
            <a:ext cx="303319" cy="17376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DC3A065-F1B0-40D4-B4AF-6EA07BBE989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69" y="2682551"/>
            <a:ext cx="304843" cy="1737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4A57F26-F6C1-4296-8443-2FD71511A07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24" y="2070655"/>
            <a:ext cx="422207" cy="18290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6EFE81C-971C-4D76-A6B2-02BF2C5F425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986005"/>
            <a:ext cx="4219020" cy="36733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3380F0D-368F-4DDE-BBD4-DEA0C19FF00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81400"/>
            <a:ext cx="5433816" cy="25301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DD4E0F8-30D6-4DBB-91D4-7BE476846F0D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111695"/>
            <a:ext cx="5491736" cy="253019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C5755E-D113-42D2-8709-D27994C6A0EE}"/>
              </a:ext>
            </a:extLst>
          </p:cNvPr>
          <p:cNvCxnSpPr/>
          <p:nvPr/>
        </p:nvCxnSpPr>
        <p:spPr>
          <a:xfrm flipH="1">
            <a:off x="9225536" y="3053345"/>
            <a:ext cx="533400" cy="4429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D2A45984-9A1A-4D21-B0EE-B367DA5A04E2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744281"/>
            <a:ext cx="2527145" cy="224059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C426C0F-CAA6-4D01-88D0-7598F0018AA8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4355983"/>
            <a:ext cx="462536" cy="3595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709FCC36-953E-4569-A0F9-834EC609F987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74063"/>
            <a:ext cx="2010436" cy="36733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862B320-5011-4AA9-96DF-3C17AFCD28EE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715573"/>
            <a:ext cx="2406731" cy="3673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5DB21E0-AB5F-48D0-990B-364A5959FD4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17" y="4824180"/>
            <a:ext cx="2527145" cy="224059"/>
          </a:xfrm>
          <a:prstGeom prst="rect">
            <a:avLst/>
          </a:prstGeom>
        </p:spPr>
      </p:pic>
      <p:pic>
        <p:nvPicPr>
          <p:cNvPr id="11264" name="Picture 11263">
            <a:extLst>
              <a:ext uri="{FF2B5EF4-FFF2-40B4-BE49-F238E27FC236}">
                <a16:creationId xmlns:a16="http://schemas.microsoft.com/office/drawing/2014/main" id="{FA50D401-AE9F-4A0E-91B1-8D7786A7CF56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53" y="5359059"/>
            <a:ext cx="6474855" cy="227108"/>
          </a:xfrm>
          <a:prstGeom prst="rect">
            <a:avLst/>
          </a:prstGeom>
        </p:spPr>
      </p:pic>
      <p:pic>
        <p:nvPicPr>
          <p:cNvPr id="11271" name="Picture 11270">
            <a:extLst>
              <a:ext uri="{FF2B5EF4-FFF2-40B4-BE49-F238E27FC236}">
                <a16:creationId xmlns:a16="http://schemas.microsoft.com/office/drawing/2014/main" id="{E533B75D-9ADD-43C7-9AFE-E0E369DA8198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53" y="5812782"/>
            <a:ext cx="4801272" cy="368859"/>
          </a:xfrm>
          <a:prstGeom prst="rect">
            <a:avLst/>
          </a:prstGeom>
        </p:spPr>
      </p:pic>
      <p:pic>
        <p:nvPicPr>
          <p:cNvPr id="11269" name="Picture 11268">
            <a:extLst>
              <a:ext uri="{FF2B5EF4-FFF2-40B4-BE49-F238E27FC236}">
                <a16:creationId xmlns:a16="http://schemas.microsoft.com/office/drawing/2014/main" id="{1024F7C0-CA95-4A86-A491-CE6579C12067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85" y="6316041"/>
            <a:ext cx="5106115" cy="36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61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Follow the Breadcrumbs…</a:t>
            </a: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ADE86AE8-5B74-4C5D-956B-63A7951E7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B438DB87-24FB-4CE9-B520-809FB4ED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53" name="Rectangle 11">
            <a:extLst>
              <a:ext uri="{FF2B5EF4-FFF2-40B4-BE49-F238E27FC236}">
                <a16:creationId xmlns:a16="http://schemas.microsoft.com/office/drawing/2014/main" id="{FB56F5D0-580B-4CEA-A096-8E3F82B9D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58" name="Rectangle 12">
            <a:extLst>
              <a:ext uri="{FF2B5EF4-FFF2-40B4-BE49-F238E27FC236}">
                <a16:creationId xmlns:a16="http://schemas.microsoft.com/office/drawing/2014/main" id="{345A2F2F-0EAD-4E03-84DE-A70DC8E6C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59" name="Rectangle 13">
            <a:extLst>
              <a:ext uri="{FF2B5EF4-FFF2-40B4-BE49-F238E27FC236}">
                <a16:creationId xmlns:a16="http://schemas.microsoft.com/office/drawing/2014/main" id="{3AA016A7-C1F3-49C9-BD7F-DC097BA45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61" name="Rectangle 14">
            <a:extLst>
              <a:ext uri="{FF2B5EF4-FFF2-40B4-BE49-F238E27FC236}">
                <a16:creationId xmlns:a16="http://schemas.microsoft.com/office/drawing/2014/main" id="{A4A8D95A-2EF8-433E-BCAA-826698C48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65" name="Rectangle 15">
            <a:extLst>
              <a:ext uri="{FF2B5EF4-FFF2-40B4-BE49-F238E27FC236}">
                <a16:creationId xmlns:a16="http://schemas.microsoft.com/office/drawing/2014/main" id="{40AD4522-FCCB-46DB-AA6D-58D523794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66" name="Rectangle 16">
            <a:extLst>
              <a:ext uri="{FF2B5EF4-FFF2-40B4-BE49-F238E27FC236}">
                <a16:creationId xmlns:a16="http://schemas.microsoft.com/office/drawing/2014/main" id="{80E15465-9063-4DE6-A359-EED1A8C4A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67" name="AutoShape 17">
            <a:extLst>
              <a:ext uri="{FF2B5EF4-FFF2-40B4-BE49-F238E27FC236}">
                <a16:creationId xmlns:a16="http://schemas.microsoft.com/office/drawing/2014/main" id="{752D97BF-CC57-445E-A104-1E7D65C22EC4}"/>
              </a:ext>
            </a:extLst>
          </p:cNvPr>
          <p:cNvCxnSpPr>
            <a:cxnSpLocks noChangeShapeType="1"/>
            <a:stCxn id="34" idx="3"/>
            <a:endCxn id="53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8" name="AutoShape 18">
            <a:extLst>
              <a:ext uri="{FF2B5EF4-FFF2-40B4-BE49-F238E27FC236}">
                <a16:creationId xmlns:a16="http://schemas.microsoft.com/office/drawing/2014/main" id="{D2111166-A6FF-4580-839D-1C3F0813D96E}"/>
              </a:ext>
            </a:extLst>
          </p:cNvPr>
          <p:cNvCxnSpPr>
            <a:cxnSpLocks noChangeShapeType="1"/>
            <a:stCxn id="34" idx="3"/>
            <a:endCxn id="58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9" name="AutoShape 19">
            <a:extLst>
              <a:ext uri="{FF2B5EF4-FFF2-40B4-BE49-F238E27FC236}">
                <a16:creationId xmlns:a16="http://schemas.microsoft.com/office/drawing/2014/main" id="{D988AE10-8BCA-45D2-AD1F-A6859CB4C9C3}"/>
              </a:ext>
            </a:extLst>
          </p:cNvPr>
          <p:cNvCxnSpPr>
            <a:cxnSpLocks noChangeShapeType="1"/>
            <a:stCxn id="36" idx="3"/>
            <a:endCxn id="53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0" name="AutoShape 20">
            <a:extLst>
              <a:ext uri="{FF2B5EF4-FFF2-40B4-BE49-F238E27FC236}">
                <a16:creationId xmlns:a16="http://schemas.microsoft.com/office/drawing/2014/main" id="{BC10BA08-CD3E-45B1-B3FC-76F2450AEFEF}"/>
              </a:ext>
            </a:extLst>
          </p:cNvPr>
          <p:cNvCxnSpPr>
            <a:cxnSpLocks noChangeShapeType="1"/>
            <a:stCxn id="36" idx="3"/>
            <a:endCxn id="58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1" name="AutoShape 21">
            <a:extLst>
              <a:ext uri="{FF2B5EF4-FFF2-40B4-BE49-F238E27FC236}">
                <a16:creationId xmlns:a16="http://schemas.microsoft.com/office/drawing/2014/main" id="{6A1EFD47-7A85-430B-B037-369B384B459F}"/>
              </a:ext>
            </a:extLst>
          </p:cNvPr>
          <p:cNvCxnSpPr>
            <a:cxnSpLocks noChangeShapeType="1"/>
            <a:stCxn id="53" idx="3"/>
            <a:endCxn id="59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22">
            <a:extLst>
              <a:ext uri="{FF2B5EF4-FFF2-40B4-BE49-F238E27FC236}">
                <a16:creationId xmlns:a16="http://schemas.microsoft.com/office/drawing/2014/main" id="{BC11D0F5-80A7-4B0D-9D6B-00F3973FCF21}"/>
              </a:ext>
            </a:extLst>
          </p:cNvPr>
          <p:cNvCxnSpPr>
            <a:cxnSpLocks noChangeShapeType="1"/>
            <a:stCxn id="53" idx="3"/>
            <a:endCxn id="61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3" name="AutoShape 23">
            <a:extLst>
              <a:ext uri="{FF2B5EF4-FFF2-40B4-BE49-F238E27FC236}">
                <a16:creationId xmlns:a16="http://schemas.microsoft.com/office/drawing/2014/main" id="{10F9659A-FE80-4D94-A4EF-710E3C70C203}"/>
              </a:ext>
            </a:extLst>
          </p:cNvPr>
          <p:cNvCxnSpPr>
            <a:cxnSpLocks noChangeShapeType="1"/>
            <a:stCxn id="58" idx="3"/>
            <a:endCxn id="59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4" name="AutoShape 24">
            <a:extLst>
              <a:ext uri="{FF2B5EF4-FFF2-40B4-BE49-F238E27FC236}">
                <a16:creationId xmlns:a16="http://schemas.microsoft.com/office/drawing/2014/main" id="{0E02F12C-0EC8-4678-A75C-A25C12246294}"/>
              </a:ext>
            </a:extLst>
          </p:cNvPr>
          <p:cNvCxnSpPr>
            <a:cxnSpLocks noChangeShapeType="1"/>
            <a:stCxn id="58" idx="3"/>
            <a:endCxn id="61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5" name="AutoShape 25">
            <a:extLst>
              <a:ext uri="{FF2B5EF4-FFF2-40B4-BE49-F238E27FC236}">
                <a16:creationId xmlns:a16="http://schemas.microsoft.com/office/drawing/2014/main" id="{869DF15F-1FBD-4D1C-A438-F0073CA2FD03}"/>
              </a:ext>
            </a:extLst>
          </p:cNvPr>
          <p:cNvCxnSpPr>
            <a:cxnSpLocks noChangeShapeType="1"/>
            <a:stCxn id="59" idx="3"/>
            <a:endCxn id="6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6" name="AutoShape 26">
            <a:extLst>
              <a:ext uri="{FF2B5EF4-FFF2-40B4-BE49-F238E27FC236}">
                <a16:creationId xmlns:a16="http://schemas.microsoft.com/office/drawing/2014/main" id="{C85C12D9-8CAF-4FD6-B331-16095B165468}"/>
              </a:ext>
            </a:extLst>
          </p:cNvPr>
          <p:cNvCxnSpPr>
            <a:cxnSpLocks noChangeShapeType="1"/>
            <a:stCxn id="59" idx="3"/>
            <a:endCxn id="6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7" name="AutoShape 27">
            <a:extLst>
              <a:ext uri="{FF2B5EF4-FFF2-40B4-BE49-F238E27FC236}">
                <a16:creationId xmlns:a16="http://schemas.microsoft.com/office/drawing/2014/main" id="{6FB64A4F-429C-4291-B7F2-49A574679B1F}"/>
              </a:ext>
            </a:extLst>
          </p:cNvPr>
          <p:cNvCxnSpPr>
            <a:cxnSpLocks noChangeShapeType="1"/>
            <a:stCxn id="61" idx="3"/>
            <a:endCxn id="6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8" name="AutoShape 28">
            <a:extLst>
              <a:ext uri="{FF2B5EF4-FFF2-40B4-BE49-F238E27FC236}">
                <a16:creationId xmlns:a16="http://schemas.microsoft.com/office/drawing/2014/main" id="{DB67653B-2EDF-4034-AEB8-EFC18C57ECFC}"/>
              </a:ext>
            </a:extLst>
          </p:cNvPr>
          <p:cNvCxnSpPr>
            <a:cxnSpLocks noChangeShapeType="1"/>
            <a:stCxn id="61" idx="3"/>
            <a:endCxn id="6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79" name="Picture 32 1" descr="txp_fig">
            <a:extLst>
              <a:ext uri="{FF2B5EF4-FFF2-40B4-BE49-F238E27FC236}">
                <a16:creationId xmlns:a16="http://schemas.microsoft.com/office/drawing/2014/main" id="{64DB7EAD-BADD-424C-9D81-208B7FE006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34 1" descr="txp_fig">
            <a:extLst>
              <a:ext uri="{FF2B5EF4-FFF2-40B4-BE49-F238E27FC236}">
                <a16:creationId xmlns:a16="http://schemas.microsoft.com/office/drawing/2014/main" id="{CB190172-2CAA-435F-A165-297EEB01DA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36 1" descr="txp_fig">
            <a:extLst>
              <a:ext uri="{FF2B5EF4-FFF2-40B4-BE49-F238E27FC236}">
                <a16:creationId xmlns:a16="http://schemas.microsoft.com/office/drawing/2014/main" id="{8A1F81A6-1596-4403-9080-24A1808B3F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38 1" descr="txp_fig">
            <a:extLst>
              <a:ext uri="{FF2B5EF4-FFF2-40B4-BE49-F238E27FC236}">
                <a16:creationId xmlns:a16="http://schemas.microsoft.com/office/drawing/2014/main" id="{86AD091A-0D2B-4225-B741-4C5AC0ADBC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8B02133-436E-4247-95C6-1DD79F6DD77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53" y="4112912"/>
            <a:ext cx="4801272" cy="3688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B841569-FE9E-4075-A882-DC60B969EBC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85" y="4616171"/>
            <a:ext cx="5106115" cy="368859"/>
          </a:xfrm>
          <a:prstGeom prst="rect">
            <a:avLst/>
          </a:prstGeom>
        </p:spPr>
      </p:pic>
      <p:pic>
        <p:nvPicPr>
          <p:cNvPr id="11265" name="Picture 11264">
            <a:extLst>
              <a:ext uri="{FF2B5EF4-FFF2-40B4-BE49-F238E27FC236}">
                <a16:creationId xmlns:a16="http://schemas.microsoft.com/office/drawing/2014/main" id="{3BE3FB63-CDC3-4057-A978-301C2D1231E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05" y="3665964"/>
            <a:ext cx="1608045" cy="181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E19DF-63EE-4623-8D25-6E580FEE29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04" y="5365217"/>
            <a:ext cx="3286204" cy="2271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B0D1BD-E79B-4E2F-8759-3BB855CEC43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89" y="5336255"/>
            <a:ext cx="2729867" cy="259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609F8D-38B2-4EC3-8E3D-B70C1662455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04" y="5886089"/>
            <a:ext cx="4412596" cy="2271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0856BE-A959-4BF4-847B-0E6511BA8B2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79" y="5851483"/>
            <a:ext cx="1699499" cy="2591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418B27-EA36-4BEB-AB17-2133EBD1338B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04" y="6380954"/>
            <a:ext cx="4232739" cy="2271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8E2712-1AC7-4EB4-A8E8-FCDE272747FA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6348945"/>
            <a:ext cx="2217731" cy="2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5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Follow the Breadcrumbs…</a:t>
            </a: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ADE86AE8-5B74-4C5D-956B-63A7951E7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B438DB87-24FB-4CE9-B520-809FB4ED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53" name="Rectangle 11">
            <a:extLst>
              <a:ext uri="{FF2B5EF4-FFF2-40B4-BE49-F238E27FC236}">
                <a16:creationId xmlns:a16="http://schemas.microsoft.com/office/drawing/2014/main" id="{FB56F5D0-580B-4CEA-A096-8E3F82B9D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58" name="Rectangle 12">
            <a:extLst>
              <a:ext uri="{FF2B5EF4-FFF2-40B4-BE49-F238E27FC236}">
                <a16:creationId xmlns:a16="http://schemas.microsoft.com/office/drawing/2014/main" id="{345A2F2F-0EAD-4E03-84DE-A70DC8E6C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59" name="Rectangle 13">
            <a:extLst>
              <a:ext uri="{FF2B5EF4-FFF2-40B4-BE49-F238E27FC236}">
                <a16:creationId xmlns:a16="http://schemas.microsoft.com/office/drawing/2014/main" id="{3AA016A7-C1F3-49C9-BD7F-DC097BA45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61" name="Rectangle 14">
            <a:extLst>
              <a:ext uri="{FF2B5EF4-FFF2-40B4-BE49-F238E27FC236}">
                <a16:creationId xmlns:a16="http://schemas.microsoft.com/office/drawing/2014/main" id="{A4A8D95A-2EF8-433E-BCAA-826698C48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65" name="Rectangle 15">
            <a:extLst>
              <a:ext uri="{FF2B5EF4-FFF2-40B4-BE49-F238E27FC236}">
                <a16:creationId xmlns:a16="http://schemas.microsoft.com/office/drawing/2014/main" id="{40AD4522-FCCB-46DB-AA6D-58D523794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66" name="Rectangle 16">
            <a:extLst>
              <a:ext uri="{FF2B5EF4-FFF2-40B4-BE49-F238E27FC236}">
                <a16:creationId xmlns:a16="http://schemas.microsoft.com/office/drawing/2014/main" id="{80E15465-9063-4DE6-A359-EED1A8C4A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67" name="AutoShape 17">
            <a:extLst>
              <a:ext uri="{FF2B5EF4-FFF2-40B4-BE49-F238E27FC236}">
                <a16:creationId xmlns:a16="http://schemas.microsoft.com/office/drawing/2014/main" id="{752D97BF-CC57-445E-A104-1E7D65C22EC4}"/>
              </a:ext>
            </a:extLst>
          </p:cNvPr>
          <p:cNvCxnSpPr>
            <a:cxnSpLocks noChangeShapeType="1"/>
            <a:stCxn id="34" idx="3"/>
            <a:endCxn id="53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8" name="AutoShape 18">
            <a:extLst>
              <a:ext uri="{FF2B5EF4-FFF2-40B4-BE49-F238E27FC236}">
                <a16:creationId xmlns:a16="http://schemas.microsoft.com/office/drawing/2014/main" id="{D2111166-A6FF-4580-839D-1C3F0813D96E}"/>
              </a:ext>
            </a:extLst>
          </p:cNvPr>
          <p:cNvCxnSpPr>
            <a:cxnSpLocks noChangeShapeType="1"/>
            <a:stCxn id="34" idx="3"/>
            <a:endCxn id="58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9" name="AutoShape 19">
            <a:extLst>
              <a:ext uri="{FF2B5EF4-FFF2-40B4-BE49-F238E27FC236}">
                <a16:creationId xmlns:a16="http://schemas.microsoft.com/office/drawing/2014/main" id="{D988AE10-8BCA-45D2-AD1F-A6859CB4C9C3}"/>
              </a:ext>
            </a:extLst>
          </p:cNvPr>
          <p:cNvCxnSpPr>
            <a:cxnSpLocks noChangeShapeType="1"/>
            <a:stCxn id="36" idx="3"/>
            <a:endCxn id="53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0" name="AutoShape 20">
            <a:extLst>
              <a:ext uri="{FF2B5EF4-FFF2-40B4-BE49-F238E27FC236}">
                <a16:creationId xmlns:a16="http://schemas.microsoft.com/office/drawing/2014/main" id="{BC10BA08-CD3E-45B1-B3FC-76F2450AEFEF}"/>
              </a:ext>
            </a:extLst>
          </p:cNvPr>
          <p:cNvCxnSpPr>
            <a:cxnSpLocks noChangeShapeType="1"/>
            <a:stCxn id="36" idx="3"/>
            <a:endCxn id="58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1" name="AutoShape 21">
            <a:extLst>
              <a:ext uri="{FF2B5EF4-FFF2-40B4-BE49-F238E27FC236}">
                <a16:creationId xmlns:a16="http://schemas.microsoft.com/office/drawing/2014/main" id="{6A1EFD47-7A85-430B-B037-369B384B459F}"/>
              </a:ext>
            </a:extLst>
          </p:cNvPr>
          <p:cNvCxnSpPr>
            <a:cxnSpLocks noChangeShapeType="1"/>
            <a:stCxn id="53" idx="3"/>
            <a:endCxn id="59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22">
            <a:extLst>
              <a:ext uri="{FF2B5EF4-FFF2-40B4-BE49-F238E27FC236}">
                <a16:creationId xmlns:a16="http://schemas.microsoft.com/office/drawing/2014/main" id="{BC11D0F5-80A7-4B0D-9D6B-00F3973FCF21}"/>
              </a:ext>
            </a:extLst>
          </p:cNvPr>
          <p:cNvCxnSpPr>
            <a:cxnSpLocks noChangeShapeType="1"/>
            <a:stCxn id="53" idx="3"/>
            <a:endCxn id="61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3" name="AutoShape 23">
            <a:extLst>
              <a:ext uri="{FF2B5EF4-FFF2-40B4-BE49-F238E27FC236}">
                <a16:creationId xmlns:a16="http://schemas.microsoft.com/office/drawing/2014/main" id="{10F9659A-FE80-4D94-A4EF-710E3C70C203}"/>
              </a:ext>
            </a:extLst>
          </p:cNvPr>
          <p:cNvCxnSpPr>
            <a:cxnSpLocks noChangeShapeType="1"/>
            <a:stCxn id="58" idx="3"/>
            <a:endCxn id="59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4" name="AutoShape 24">
            <a:extLst>
              <a:ext uri="{FF2B5EF4-FFF2-40B4-BE49-F238E27FC236}">
                <a16:creationId xmlns:a16="http://schemas.microsoft.com/office/drawing/2014/main" id="{0E02F12C-0EC8-4678-A75C-A25C12246294}"/>
              </a:ext>
            </a:extLst>
          </p:cNvPr>
          <p:cNvCxnSpPr>
            <a:cxnSpLocks noChangeShapeType="1"/>
            <a:stCxn id="58" idx="3"/>
            <a:endCxn id="61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5" name="AutoShape 25">
            <a:extLst>
              <a:ext uri="{FF2B5EF4-FFF2-40B4-BE49-F238E27FC236}">
                <a16:creationId xmlns:a16="http://schemas.microsoft.com/office/drawing/2014/main" id="{869DF15F-1FBD-4D1C-A438-F0073CA2FD03}"/>
              </a:ext>
            </a:extLst>
          </p:cNvPr>
          <p:cNvCxnSpPr>
            <a:cxnSpLocks noChangeShapeType="1"/>
            <a:stCxn id="59" idx="3"/>
            <a:endCxn id="6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6" name="AutoShape 26">
            <a:extLst>
              <a:ext uri="{FF2B5EF4-FFF2-40B4-BE49-F238E27FC236}">
                <a16:creationId xmlns:a16="http://schemas.microsoft.com/office/drawing/2014/main" id="{C85C12D9-8CAF-4FD6-B331-16095B165468}"/>
              </a:ext>
            </a:extLst>
          </p:cNvPr>
          <p:cNvCxnSpPr>
            <a:cxnSpLocks noChangeShapeType="1"/>
            <a:stCxn id="59" idx="3"/>
            <a:endCxn id="6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7" name="AutoShape 27">
            <a:extLst>
              <a:ext uri="{FF2B5EF4-FFF2-40B4-BE49-F238E27FC236}">
                <a16:creationId xmlns:a16="http://schemas.microsoft.com/office/drawing/2014/main" id="{6FB64A4F-429C-4291-B7F2-49A574679B1F}"/>
              </a:ext>
            </a:extLst>
          </p:cNvPr>
          <p:cNvCxnSpPr>
            <a:cxnSpLocks noChangeShapeType="1"/>
            <a:stCxn id="61" idx="3"/>
            <a:endCxn id="6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8" name="AutoShape 28">
            <a:extLst>
              <a:ext uri="{FF2B5EF4-FFF2-40B4-BE49-F238E27FC236}">
                <a16:creationId xmlns:a16="http://schemas.microsoft.com/office/drawing/2014/main" id="{DB67653B-2EDF-4034-AEB8-EFC18C57ECFC}"/>
              </a:ext>
            </a:extLst>
          </p:cNvPr>
          <p:cNvCxnSpPr>
            <a:cxnSpLocks noChangeShapeType="1"/>
            <a:stCxn id="61" idx="3"/>
            <a:endCxn id="6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79" name="Picture 32 1" descr="txp_fig">
            <a:extLst>
              <a:ext uri="{FF2B5EF4-FFF2-40B4-BE49-F238E27FC236}">
                <a16:creationId xmlns:a16="http://schemas.microsoft.com/office/drawing/2014/main" id="{64DB7EAD-BADD-424C-9D81-208B7FE006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34 1" descr="txp_fig">
            <a:extLst>
              <a:ext uri="{FF2B5EF4-FFF2-40B4-BE49-F238E27FC236}">
                <a16:creationId xmlns:a16="http://schemas.microsoft.com/office/drawing/2014/main" id="{CB190172-2CAA-435F-A165-297EEB01DA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36 1" descr="txp_fig">
            <a:extLst>
              <a:ext uri="{FF2B5EF4-FFF2-40B4-BE49-F238E27FC236}">
                <a16:creationId xmlns:a16="http://schemas.microsoft.com/office/drawing/2014/main" id="{8A1F81A6-1596-4403-9080-24A1808B3F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38 1" descr="txp_fig">
            <a:extLst>
              <a:ext uri="{FF2B5EF4-FFF2-40B4-BE49-F238E27FC236}">
                <a16:creationId xmlns:a16="http://schemas.microsoft.com/office/drawing/2014/main" id="{86AD091A-0D2B-4225-B741-4C5AC0ADBC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8B02133-436E-4247-95C6-1DD79F6DD77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53" y="4112912"/>
            <a:ext cx="4801272" cy="3688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B841569-FE9E-4075-A882-DC60B969EBC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85" y="4616171"/>
            <a:ext cx="5106115" cy="3688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5C8888-9318-4ADE-8B0F-765E3739B8A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05" y="3665964"/>
            <a:ext cx="1608045" cy="181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84022E-E74A-4B66-AD36-5999AE69719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85" y="6068557"/>
            <a:ext cx="1419043" cy="254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0D20DA-FB97-4487-84B6-8E1A1C58A58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04" y="5673499"/>
            <a:ext cx="1608045" cy="181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80016-5A11-4B4B-A21A-387BC1FC120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05" y="5220242"/>
            <a:ext cx="2729867" cy="2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79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787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Bayes</a:t>
            </a:r>
            <a:r>
              <a:rPr lang="en-US" dirty="0"/>
              <a:t> Nets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372238"/>
            <a:ext cx="9964078" cy="4799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2701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1816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Dynamic Bayes nets are a generalization of HMMs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5984" y="1295400"/>
            <a:ext cx="3671107" cy="2376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972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0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Forward Algorithm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Question: What’</a:t>
            </a:r>
            <a:r>
              <a:rPr lang="en-US" altLang="ja-JP" sz="2800" dirty="0">
                <a:ea typeface="ＭＳ Ｐゴシック" pitchFamily="34" charset="-128"/>
              </a:rPr>
              <a:t>s P(X) on some day t?</a:t>
            </a:r>
          </a:p>
        </p:txBody>
      </p:sp>
      <p:pic>
        <p:nvPicPr>
          <p:cNvPr id="10265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26050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6" name="Line 29"/>
          <p:cNvSpPr>
            <a:spLocks noChangeShapeType="1"/>
          </p:cNvSpPr>
          <p:nvPr/>
        </p:nvSpPr>
        <p:spPr bwMode="auto">
          <a:xfrm flipH="1" flipV="1">
            <a:off x="4114800" y="62484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Text Box 30"/>
          <p:cNvSpPr txBox="1">
            <a:spLocks noChangeArrowheads="1"/>
          </p:cNvSpPr>
          <p:nvPr/>
        </p:nvSpPr>
        <p:spPr bwMode="auto">
          <a:xfrm>
            <a:off x="5105400" y="63246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rgbClr val="000000"/>
                </a:solidFill>
              </a:rPr>
              <a:t>Forward 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514600"/>
            <a:ext cx="4480838" cy="2743199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6388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4384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0716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524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352800" y="25146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9004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860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2672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814888" y="278130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29200"/>
            <a:ext cx="1282700" cy="3827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029200"/>
            <a:ext cx="1905000" cy="64303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791200"/>
            <a:ext cx="35833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9344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949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  <p:bldP spid="4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Distributions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458200" cy="47545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Question: What’</a:t>
            </a:r>
            <a:r>
              <a:rPr lang="en-US" altLang="ja-JP" sz="2800" dirty="0">
                <a:ea typeface="ＭＳ Ｐゴシック" pitchFamily="34" charset="-128"/>
              </a:rPr>
              <a:t>s P(X) at time t = infinity?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31" y="1143000"/>
            <a:ext cx="3982967" cy="2438399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2324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20574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2324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2324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232410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097698"/>
              </p:ext>
            </p:extLst>
          </p:nvPr>
        </p:nvGraphicFramePr>
        <p:xfrm>
          <a:off x="9448800" y="39624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1800"/>
            <a:ext cx="7016259" cy="685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4800600" cy="702338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2971800" cy="69520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019800"/>
            <a:ext cx="3270417" cy="304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0" y="5486400"/>
            <a:ext cx="2216150" cy="80346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041392" y="5638800"/>
            <a:ext cx="97840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5867400"/>
            <a:ext cx="798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Also:</a:t>
            </a:r>
          </a:p>
        </p:txBody>
      </p:sp>
    </p:spTree>
    <p:extLst>
      <p:ext uri="{BB962C8B-B14F-4D97-AF65-F5344CB8AC3E}">
        <p14:creationId xmlns:p14="http://schemas.microsoft.com/office/powerpoint/2010/main" val="506273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Markov chains not so useful for most agents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Need observations to update your beliefs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Hidden Markov models (HMMs)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Underlying Markov chain over states 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observe outputs (effects) at each time step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5943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68" name="AutoShape 5"/>
          <p:cNvCxnSpPr>
            <a:cxnSpLocks noChangeShapeType="1"/>
            <a:stCxn id="36867" idx="4"/>
            <a:endCxn id="36883" idx="0"/>
          </p:cNvCxnSpPr>
          <p:nvPr/>
        </p:nvCxnSpPr>
        <p:spPr bwMode="auto">
          <a:xfrm>
            <a:off x="6210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2590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6870" name="AutoShape 7"/>
          <p:cNvCxnSpPr>
            <a:cxnSpLocks noChangeShapeType="1"/>
            <a:stCxn id="36869" idx="4"/>
            <a:endCxn id="36880" idx="0"/>
          </p:cNvCxnSpPr>
          <p:nvPr/>
        </p:nvCxnSpPr>
        <p:spPr bwMode="auto">
          <a:xfrm>
            <a:off x="28575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1" name="Oval 8"/>
          <p:cNvSpPr>
            <a:spLocks noChangeArrowheads="1"/>
          </p:cNvSpPr>
          <p:nvPr/>
        </p:nvSpPr>
        <p:spPr bwMode="auto">
          <a:xfrm>
            <a:off x="16764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2" name="AutoShape 9"/>
          <p:cNvCxnSpPr>
            <a:cxnSpLocks noChangeShapeType="1"/>
            <a:stCxn id="36873" idx="6"/>
            <a:endCxn id="36869" idx="2"/>
          </p:cNvCxnSpPr>
          <p:nvPr/>
        </p:nvCxnSpPr>
        <p:spPr bwMode="auto">
          <a:xfrm>
            <a:off x="22240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1676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4" name="AutoShape 11"/>
          <p:cNvCxnSpPr>
            <a:cxnSpLocks noChangeShapeType="1"/>
            <a:stCxn id="36873" idx="4"/>
            <a:endCxn id="36871" idx="0"/>
          </p:cNvCxnSpPr>
          <p:nvPr/>
        </p:nvCxnSpPr>
        <p:spPr bwMode="auto">
          <a:xfrm>
            <a:off x="19431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3505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6876" name="AutoShape 13"/>
          <p:cNvCxnSpPr>
            <a:cxnSpLocks noChangeShapeType="1"/>
            <a:stCxn id="36875" idx="6"/>
            <a:endCxn id="36878" idx="2"/>
          </p:cNvCxnSpPr>
          <p:nvPr/>
        </p:nvCxnSpPr>
        <p:spPr bwMode="auto">
          <a:xfrm>
            <a:off x="40528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77" name="AutoShape 14"/>
          <p:cNvCxnSpPr>
            <a:cxnSpLocks noChangeShapeType="1"/>
            <a:stCxn id="36869" idx="6"/>
            <a:endCxn id="36875" idx="2"/>
          </p:cNvCxnSpPr>
          <p:nvPr/>
        </p:nvCxnSpPr>
        <p:spPr bwMode="auto">
          <a:xfrm>
            <a:off x="31384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4419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6879" name="AutoShape 16"/>
          <p:cNvCxnSpPr>
            <a:cxnSpLocks noChangeShapeType="1"/>
            <a:stCxn id="36878" idx="6"/>
            <a:endCxn id="36867" idx="2"/>
          </p:cNvCxnSpPr>
          <p:nvPr/>
        </p:nvCxnSpPr>
        <p:spPr bwMode="auto">
          <a:xfrm>
            <a:off x="4967288" y="45339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80" name="Oval 17"/>
          <p:cNvSpPr>
            <a:spLocks noChangeArrowheads="1"/>
          </p:cNvSpPr>
          <p:nvPr/>
        </p:nvSpPr>
        <p:spPr bwMode="auto">
          <a:xfrm>
            <a:off x="25908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E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35052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44196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5943600" y="5334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84" name="AutoShape 21"/>
          <p:cNvCxnSpPr>
            <a:cxnSpLocks noChangeShapeType="1"/>
            <a:stCxn id="36875" idx="4"/>
            <a:endCxn id="36881" idx="0"/>
          </p:cNvCxnSpPr>
          <p:nvPr/>
        </p:nvCxnSpPr>
        <p:spPr bwMode="auto">
          <a:xfrm>
            <a:off x="37719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85" name="AutoShape 22"/>
          <p:cNvCxnSpPr>
            <a:cxnSpLocks noChangeShapeType="1"/>
            <a:stCxn id="36878" idx="4"/>
            <a:endCxn id="36882" idx="0"/>
          </p:cNvCxnSpPr>
          <p:nvPr/>
        </p:nvCxnSpPr>
        <p:spPr bwMode="auto">
          <a:xfrm>
            <a:off x="4686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5107669" cy="46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43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3124200" y="20574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74676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>
            <a:off x="1371600" y="2941638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cxnSp>
        <p:nvCxnSpPr>
          <p:cNvPr id="26" name="Straight Arrow Connector 25"/>
          <p:cNvCxnSpPr>
            <a:endCxn id="25" idx="0"/>
          </p:cNvCxnSpPr>
          <p:nvPr/>
        </p:nvCxnSpPr>
        <p:spPr>
          <a:xfrm>
            <a:off x="2362200" y="2438400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200" y="2446338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5410200" y="2057400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934200" y="2454276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98298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3657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943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sp>
        <p:nvSpPr>
          <p:cNvPr id="51" name="Oval 50"/>
          <p:cNvSpPr/>
          <p:nvPr/>
        </p:nvSpPr>
        <p:spPr>
          <a:xfrm>
            <a:off x="1371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sp>
        <p:nvSpPr>
          <p:cNvPr id="52" name="Oval 51"/>
          <p:cNvSpPr/>
          <p:nvPr/>
        </p:nvSpPr>
        <p:spPr>
          <a:xfrm>
            <a:off x="3657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43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9906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9248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572000"/>
            <a:ext cx="82296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An HMM is defined by: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Emissions:</a:t>
            </a:r>
          </a:p>
        </p:txBody>
      </p:sp>
      <p:pic>
        <p:nvPicPr>
          <p:cNvPr id="6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9" y="5135562"/>
            <a:ext cx="896021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93" y="5549526"/>
            <a:ext cx="1905907" cy="34803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49" y="5967412"/>
            <a:ext cx="1479551" cy="334092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95400"/>
            <a:ext cx="1600200" cy="29221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14600"/>
            <a:ext cx="1250951" cy="282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78" y="1600200"/>
            <a:ext cx="2621611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9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Filtering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belief state</a:t>
            </a:r>
            <a:r>
              <a:rPr lang="en-US" dirty="0"/>
              <a:t>—input to the decision process of a rational agent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sz="3600" baseline="-25000" dirty="0">
                <a:solidFill>
                  <a:srgbClr val="CC00CC"/>
                </a:solidFill>
              </a:rPr>
              <a:t>+</a:t>
            </a:r>
            <a:r>
              <a:rPr lang="en-US" sz="3600" i="1" baseline="-25000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</a:t>
            </a:r>
            <a:r>
              <a:rPr lang="en-US" dirty="0"/>
              <a:t> for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&gt; 0 </a:t>
            </a:r>
          </a:p>
          <a:p>
            <a:pPr lvl="1"/>
            <a:r>
              <a:rPr lang="en-US" dirty="0"/>
              <a:t>evaluation of possible action sequences; like filtering without the evidence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Smoothing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i="1" baseline="-25000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|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for </a:t>
            </a:r>
            <a:r>
              <a:rPr lang="en-US" dirty="0">
                <a:solidFill>
                  <a:srgbClr val="CC00CC"/>
                </a:solidFill>
              </a:rPr>
              <a:t>0 ≤ </a:t>
            </a:r>
            <a:r>
              <a:rPr lang="en-US" i="1" dirty="0">
                <a:solidFill>
                  <a:srgbClr val="CC00CC"/>
                </a:solidFill>
              </a:rPr>
              <a:t>k</a:t>
            </a:r>
            <a:r>
              <a:rPr lang="en-US" dirty="0">
                <a:solidFill>
                  <a:srgbClr val="CC00CC"/>
                </a:solidFill>
              </a:rPr>
              <a:t> &lt; </a:t>
            </a:r>
            <a:r>
              <a:rPr lang="en-US" i="1" dirty="0">
                <a:solidFill>
                  <a:srgbClr val="CC00CC"/>
                </a:solidFill>
              </a:rPr>
              <a:t>t</a:t>
            </a:r>
          </a:p>
          <a:p>
            <a:pPr lvl="1"/>
            <a:r>
              <a:rPr lang="en-US" dirty="0"/>
              <a:t>better estimate of past states, essential for learning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Most likely explanation</a:t>
            </a:r>
            <a:r>
              <a:rPr lang="en-US" dirty="0"/>
              <a:t>: </a:t>
            </a:r>
            <a:r>
              <a:rPr lang="en-US" dirty="0" err="1">
                <a:solidFill>
                  <a:srgbClr val="CC00CC"/>
                </a:solidFill>
              </a:rPr>
              <a:t>arg</a:t>
            </a:r>
            <a:r>
              <a:rPr lang="en-US" dirty="0">
                <a:solidFill>
                  <a:srgbClr val="CC00CC"/>
                </a:solidFill>
              </a:rPr>
              <a:t> max</a:t>
            </a:r>
            <a:r>
              <a:rPr lang="en-US" sz="3600" i="1" baseline="-25000" dirty="0">
                <a:solidFill>
                  <a:srgbClr val="CC00CC"/>
                </a:solidFill>
              </a:rPr>
              <a:t>x</a:t>
            </a:r>
            <a:r>
              <a:rPr lang="en-US" sz="2800" baseline="-50000" dirty="0">
                <a:solidFill>
                  <a:srgbClr val="CC00CC"/>
                </a:solidFill>
              </a:rPr>
              <a:t>1:</a:t>
            </a:r>
            <a:r>
              <a:rPr lang="en-US" sz="2800" i="1" baseline="-50000" dirty="0">
                <a:solidFill>
                  <a:srgbClr val="CC00CC"/>
                </a:solidFill>
              </a:rPr>
              <a:t>t</a:t>
            </a:r>
            <a:r>
              <a:rPr lang="en-US" sz="2400" baseline="-50000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x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e</a:t>
            </a:r>
            <a:r>
              <a:rPr lang="en-US" sz="3600" baseline="-25000" dirty="0">
                <a:solidFill>
                  <a:srgbClr val="CC00CC"/>
                </a:solidFill>
              </a:rPr>
              <a:t>1:</a:t>
            </a:r>
            <a:r>
              <a:rPr lang="en-US" sz="3600" i="1" baseline="-25000" dirty="0">
                <a:solidFill>
                  <a:srgbClr val="CC00CC"/>
                </a:solidFill>
              </a:rPr>
              <a:t>t</a:t>
            </a:r>
            <a:r>
              <a:rPr lang="en-US" dirty="0">
                <a:solidFill>
                  <a:srgbClr val="CC00CC"/>
                </a:solidFill>
              </a:rPr>
              <a:t>) </a:t>
            </a:r>
          </a:p>
          <a:p>
            <a:pPr lvl="1"/>
            <a:r>
              <a:rPr lang="en-US" dirty="0"/>
              <a:t>speech recognition, decoding with a noisy channel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94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473.20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{1:t+1}(X) = P(X_{t+1} | e_{1:{t+1}})&#10;\]&#10;&#10;\end{document}"/>
  <p:tag name="IGUANATEXSIZE" val="20"/>
  <p:tag name="IGUANATEXCURSOR" val="238"/>
  <p:tag name="TRANSPARENCY" val="True"/>
  <p:tag name="FILENAME" val=""/>
  <p:tag name="INPUTTYPE" val="0"/>
  <p:tag name="LATEXENGINEID" val="1"/>
  <p:tag name="TEMPFOLDER" val="c:\temp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2702.62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2[x_2 = \text{rain}] = \max \{ 0.7 \times 0.01, 0.1 \times 0.8 \} = 0.08&#10;\]&#10;&#10;\end{document}"/>
  <p:tag name="IGUANATEXSIZE" val="20"/>
  <p:tag name="IGUANATEXCURSOR" val="275"/>
  <p:tag name="TRANSPARENCY" val="True"/>
  <p:tag name="FILENAME" val=""/>
  <p:tag name="INPUTTYPE" val="0"/>
  <p:tag name="LATEXENGINEID" val="1"/>
  <p:tag name="TEMPFOLDER" val="c:\temp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654"/>
  <p:tag name="ORIGINALWIDTH" val="1243.674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this path starts at rain&#10;&#10;\end{document}"/>
  <p:tag name="IGUANATEXSIZE" val="20"/>
  <p:tag name="IGUANATEXCURSOR" val="222"/>
  <p:tag name="TRANSPARENCY" val="True"/>
  <p:tag name="FILENAME" val=""/>
  <p:tag name="INPUTTYPE" val="0"/>
  <p:tag name="LATEXENGINEID" val="1"/>
  <p:tag name="TEMPFOLDER" val="c:\temp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.7752"/>
  <p:tag name="ORIGINALWIDTH" val="989.388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arg\max_{x_1} m_1[x_1] = ?&#10;\]&#10;&#10;\end{document}"/>
  <p:tag name="IGUANATEXSIZE" val="20"/>
  <p:tag name="IGUANATEXCURSOR" val="201"/>
  <p:tag name="TRANSPARENCY" val="True"/>
  <p:tag name="FILENAME" val=""/>
  <p:tag name="INPUTTYPE" val="0"/>
  <p:tag name="LATEXENGINEID" val="1"/>
  <p:tag name="TEMPFOLDER" val="c:\temp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.7752"/>
  <p:tag name="ORIGINALWIDTH" val="1184.41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arg\max_{x_2} m_2[x_2] = \text{rain}&#10;\]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temp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654"/>
  <p:tag name="ORIGINALWIDTH" val="1243.674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this path starts at rain&#10;&#10;\end{document}"/>
  <p:tag name="IGUANATEXSIZE" val="20"/>
  <p:tag name="IGUANATEXCURSOR" val="222"/>
  <p:tag name="TRANSPARENCY" val="True"/>
  <p:tag name="FILENAME" val=""/>
  <p:tag name="INPUTTYPE" val="0"/>
  <p:tag name="LATEXENGINEID" val="1"/>
  <p:tag name="TEMPFOLDER" val="c:\temp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656"/>
  <p:tag name="ORIGINALWIDTH" val="3186.44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idea: what if we also save \emph{where} the best path came from?&#10;&#10;\end{document}"/>
  <p:tag name="IGUANATEXSIZE" val="20"/>
  <p:tag name="IGUANATEXCURSOR" val="262"/>
  <p:tag name="TRANSPARENCY" val="True"/>
  <p:tag name="FILENAME" val=""/>
  <p:tag name="INPUTTYPE" val="0"/>
  <p:tag name="LATEXENGINEID" val="1"/>
  <p:tag name="TEMPFOLDER" val="c:\temp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2362.8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t[x_t] = \max_{x_{t-1}} P(e_t|x_t) P(x_t|x_{t-1}) m_{t-1}[x_{t-1}]&#10;\]&#10;&#10;\end{document}"/>
  <p:tag name="IGUANATEXSIZE" val="20"/>
  <p:tag name="IGUANATEXCURSOR" val="238"/>
  <p:tag name="TRANSPARENCY" val="True"/>
  <p:tag name="FILENAME" val=""/>
  <p:tag name="INPUTTYPE" val="0"/>
  <p:tag name="LATEXENGINEID" val="1"/>
  <p:tag name="TEMPFOLDER" val="c:\temp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2512.85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a_t[x_t] = \arg \max_{x_{t-1}} P(e_t | x_t) P(x_t|x_{t-1}) m_{t-1}[x_{t-1}]&#10;\]&#10;&#10;\end{document}"/>
  <p:tag name="IGUANATEXSIZE" val="20"/>
  <p:tag name="IGUANATEXCURSOR" val="245"/>
  <p:tag name="TRANSPARENCY" val="True"/>
  <p:tag name="FILENAME" val=""/>
  <p:tag name="INPUTTYPE" val="0"/>
  <p:tag name="LATEXENGINEID" val="1"/>
  <p:tag name="TEMPFOLDER" val="c:\temp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095.15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{1:t}(X) = P(X_t | e_{1:t})&#10;\]&#10;&#10;\end{document}"/>
  <p:tag name="IGUANATEXSIZE" val="20"/>
  <p:tag name="IGUANATEXCURSOR" val="228"/>
  <p:tag name="TRANSPARENCY" val="True"/>
  <p:tag name="FILENAME" val=""/>
  <p:tag name="INPUTTYPE" val="0"/>
  <p:tag name="LATEXENGINEID" val="1"/>
  <p:tag name="TEMPFOLDER" val="c:\temp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2362.8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t[x_t] = \max_{x_{t-1}} P(e_t|x_t) P(x_t|x_{t-1}) m_{t-1}[x_{t-1}]&#10;\]&#10;&#10;\end{document}"/>
  <p:tag name="IGUANATEXSIZE" val="20"/>
  <p:tag name="IGUANATEXCURSOR" val="238"/>
  <p:tag name="TRANSPARENCY" val="True"/>
  <p:tag name="FILENAME" val=""/>
  <p:tag name="INPUTTYPE" val="0"/>
  <p:tag name="LATEXENGINEID" val="1"/>
  <p:tag name="TEMPFOLDER" val="c:\temp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2512.85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a_t[x_t] = \arg \max_{x_{t-1}} P(e_t | x_t) P(x_t|x_{t-1}) m_{t-1}[x_{t-1}]&#10;\]&#10;&#10;\end{document}"/>
  <p:tag name="IGUANATEXSIZE" val="20"/>
  <p:tag name="IGUANATEXCURSOR" val="245"/>
  <p:tag name="TRANSPARENCY" val="True"/>
  <p:tag name="FILENAME" val=""/>
  <p:tag name="INPUTTYPE" val="0"/>
  <p:tag name="LATEXENGINEID" val="1"/>
  <p:tag name="TEMPFOLDER" val="c:\temp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6244"/>
  <p:tag name="ORIGINALWIDTH" val="791.360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for $t = 1$ to $N$: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temp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656"/>
  <p:tag name="ORIGINALWIDTH" val="1617.22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last state on most likely path:&#10;&#10;\end{document}"/>
  <p:tag name="IGUANATEXSIZE" val="20"/>
  <p:tag name="IGUANATEXCURSOR" val="211"/>
  <p:tag name="TRANSPARENCY" val="True"/>
  <p:tag name="FILENAME" val=""/>
  <p:tag name="INPUTTYPE" val="0"/>
  <p:tag name="LATEXENGINEID" val="1"/>
  <p:tag name="TEMPFOLDER" val="c:\temp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.5178"/>
  <p:tag name="ORIGINALWIDTH" val="1343.43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x^\star_N = \arg\max_{x_N} m_N[x_N]$&#10;&#10;\end{document}"/>
  <p:tag name="IGUANATEXSIZE" val="20"/>
  <p:tag name="IGUANATEXCURSOR" val="229"/>
  <p:tag name="TRANSPARENCY" val="True"/>
  <p:tag name="FILENAME" val=""/>
  <p:tag name="INPUTTYPE" val="0"/>
  <p:tag name="LATEXENGINEID" val="1"/>
  <p:tag name="TEMPFOLDER" val="c:\temp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656"/>
  <p:tag name="ORIGINALWIDTH" val="2171.55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second to last state on most likely path:&#10;&#10;\end{document}"/>
  <p:tag name="IGUANATEXSIZE" val="20"/>
  <p:tag name="IGUANATEXCURSOR" val="221"/>
  <p:tag name="TRANSPARENCY" val="True"/>
  <p:tag name="FILENAME" val=""/>
  <p:tag name="INPUTTYPE" val="0"/>
  <p:tag name="LATEXENGINEID" val="1"/>
  <p:tag name="TEMPFOLDER" val="c:\temp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.5178"/>
  <p:tag name="ORIGINALWIDTH" val="836.366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x_{N-1}^\star = a_N[x_N^\star]$&#10;&#10;\end{document}"/>
  <p:tag name="IGUANATEXSIZE" val="20"/>
  <p:tag name="IGUANATEXCURSOR" val="222"/>
  <p:tag name="TRANSPARENCY" val="True"/>
  <p:tag name="FILENAME" val=""/>
  <p:tag name="INPUTTYPE" val="0"/>
  <p:tag name="LATEXENGINEID" val="1"/>
  <p:tag name="TEMPFOLDER" val="c:\temp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656"/>
  <p:tag name="ORIGINALWIDTH" val="2083.04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third to last state on most likely path: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4.5384"/>
  <p:tag name="ORIGINALWIDTH" val="1912.76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'_{1:{t+1}}(X_{t+1}) = \sum_{x_t} P(X' | x_t) f_{1:t}(x_t)&#10;\]&#10;&#10;\end{document}"/>
  <p:tag name="IGUANATEXSIZE" val="20"/>
  <p:tag name="IGUANATEXCURSOR" val="260"/>
  <p:tag name="TRANSPARENCY" val="True"/>
  <p:tag name="FILENAME" val=""/>
  <p:tag name="INPUTTYPE" val="0"/>
  <p:tag name="LATEXENGINEID" val="1"/>
  <p:tag name="TEMPFOLDER" val="c:\temp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.5178"/>
  <p:tag name="ORIGINALWIDTH" val="1091.402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x_{N-2}^\star = a_{N-1}[x_{N-1}^\star]$&#10;&#10;\end{document}"/>
  <p:tag name="IGUANATEXSIZE" val="20"/>
  <p:tag name="IGUANATEXCURSOR" val="227"/>
  <p:tag name="TRANSPARENCY" val="True"/>
  <p:tag name="FILENAME" val=""/>
  <p:tag name="INPUTTYPE" val="0"/>
  <p:tag name="LATEXENGINEID" val="1"/>
  <p:tag name="TEMPFOLDER" val="c:\temp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2362.8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t[x_t] = \max_{x_{t-1}} P(e_t|x_t) P(x_t|x_{t-1}) m_{t-1}[x_{t-1}]&#10;\]&#10;&#10;\end{document}"/>
  <p:tag name="IGUANATEXSIZE" val="20"/>
  <p:tag name="IGUANATEXCURSOR" val="238"/>
  <p:tag name="TRANSPARENCY" val="True"/>
  <p:tag name="FILENAME" val=""/>
  <p:tag name="INPUTTYPE" val="0"/>
  <p:tag name="LATEXENGINEID" val="1"/>
  <p:tag name="TEMPFOLDER" val="c:\temp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2512.85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a_t[x_t] = \arg \max_{x_{t-1}} P(e_t | x_t) P(x_t|x_{t-1}) m_{t-1}[x_{t-1}]&#10;\]&#10;&#10;\end{document}"/>
  <p:tag name="IGUANATEXSIZE" val="20"/>
  <p:tag name="IGUANATEXCURSOR" val="245"/>
  <p:tag name="TRANSPARENCY" val="True"/>
  <p:tag name="FILENAME" val=""/>
  <p:tag name="INPUTTYPE" val="0"/>
  <p:tag name="LATEXENGINEID" val="1"/>
  <p:tag name="TEMPFOLDER" val="c:\temp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6244"/>
  <p:tag name="ORIGINALWIDTH" val="791.360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for $t = 1$ to $N$: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temp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.2675"/>
  <p:tag name="ORIGINALWIDTH" val="698.347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x^\star_{t-1} = a_t[x^\star_t]$&#10;&#10;\end{document}"/>
  <p:tag name="IGUANATEXSIZE" val="20"/>
  <p:tag name="IGUANATEXCURSOR" val="229"/>
  <p:tag name="TRANSPARENCY" val="True"/>
  <p:tag name="FILENAME" val=""/>
  <p:tag name="INPUTTYPE" val="0"/>
  <p:tag name="LATEXENGINEID" val="1"/>
  <p:tag name="TEMPFOLDER" val="c:\temp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6244"/>
  <p:tag name="ORIGINALWIDTH" val="791.360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for $t = N$ to $2$:&#10;&#10;\end{document}"/>
  <p:tag name="IGUANATEXSIZE" val="20"/>
  <p:tag name="IGUANATEXCURSOR" val="208"/>
  <p:tag name="TRANSPARENCY" val="True"/>
  <p:tag name="FILENAME" val=""/>
  <p:tag name="INPUTTYPE" val="0"/>
  <p:tag name="LATEXENGINEID" val="1"/>
  <p:tag name="TEMPFOLDER" val="c: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.0197"/>
  <p:tag name="ORIGINALWIDTH" val="1347.18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'_{1:t+1}(X) = P(X_{t+1} | e_{1:t})&#10;\]&#10;&#10;\end{document}"/>
  <p:tag name="IGUANATEXSIZE" val="20"/>
  <p:tag name="IGUANATEXCURSOR" val="226"/>
  <p:tag name="TRANSPARENCY" val="True"/>
  <p:tag name="FILENAME" val=""/>
  <p:tag name="INPUTTYPE" val="0"/>
  <p:tag name="LATEXENGINEID" val="1"/>
  <p:tag name="TEMPFOLDER" val="c:\temp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.5178"/>
  <p:tag name="ORIGINALWIDTH" val="1343.43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x^\star_N = \arg\max_{x_N} m_N[x_N]$&#10;&#10;\end{document}"/>
  <p:tag name="IGUANATEXSIZE" val="20"/>
  <p:tag name="IGUANATEXCURSOR" val="229"/>
  <p:tag name="TRANSPARENCY" val="True"/>
  <p:tag name="FILENAME" val=""/>
  <p:tag name="INPUTTYPE" val="0"/>
  <p:tag name="LATEXENGINEID" val="1"/>
  <p:tag name="TEMPFOLDER" val="c: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4.5384"/>
  <p:tag name="ORIGINALWIDTH" val="1912.76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'_{1:{t+1}}(X_{t+1}) = \sum_{x_t} P(X' | x_t) f_{1:t}(x_t)&#10;\]&#10;&#10;\end{document}"/>
  <p:tag name="IGUANATEXSIZE" val="20"/>
  <p:tag name="IGUANATEXCURSOR" val="260"/>
  <p:tag name="TRANSPARENCY" val="True"/>
  <p:tag name="FILENAME" val=""/>
  <p:tag name="INPUTTYPE" val="0"/>
  <p:tag name="LATEXENGINEID" val="1"/>
  <p:tag name="TEMPFOLDER" val="c: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.7698"/>
  <p:tag name="ORIGINALWIDTH" val="2470.09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{1:t+1}(X_{t+1}) \propto_{X_{t+1}} P(e_{t+1}|X_{t+1})f'_{1:t+1}(X_{t+1})&#10;\]&#10;&#10;\end{document}"/>
  <p:tag name="IGUANATEXSIZE" val="20"/>
  <p:tag name="IGUANATEXCURSOR" val="275"/>
  <p:tag name="TRANSPARENCY" val="True"/>
  <p:tag name="FILENAME" val=""/>
  <p:tag name="INPUTTYPE" val="0"/>
  <p:tag name="LATEXENGINEID" val="1"/>
  <p:tag name="TEMPFOLDER" val="c: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.7698"/>
  <p:tag name="ORIGINALWIDTH" val="2470.09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{1:t+1}(X_{t+1}) \propto_{X_{t+1}} P(e_{t+1}|X_{t+1})f'_{1:t+1}(X_{t+1})&#10;\]&#10;&#10;\end{document}"/>
  <p:tag name="IGUANATEXSIZE" val="20"/>
  <p:tag name="IGUANATEXCURSOR" val="275"/>
  <p:tag name="TRANSPARENCY" val="True"/>
  <p:tag name="FILENAME" val=""/>
  <p:tag name="INPUTTYPE" val="0"/>
  <p:tag name="LATEXENGINEID" val="1"/>
  <p:tag name="TEMPFOLDER" val="c: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P(x_1)} = \mbox{known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52"/>
  <p:tag name="PICTUREFILESIZE" val="111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095.15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{1:t}(X) = P(X_t | e_{1:t})&#10;\]&#10;&#10;\end{document}"/>
  <p:tag name="IGUANATEXSIZE" val="20"/>
  <p:tag name="IGUANATEXCURSOR" val="228"/>
  <p:tag name="TRANSPARENCY" val="True"/>
  <p:tag name="FILENAME" val=""/>
  <p:tag name="INPUTTYPE" val="0"/>
  <p:tag name="LATEXENGINEID" val="1"/>
  <p:tag name="TEMPFOLDER" val="c:\temp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.2675"/>
  <p:tag name="ORIGINALWIDTH" val="817.614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propto_{X_t} P(X_t, e_{1:t})&#10;\]&#10;&#10;\end{document}"/>
  <p:tag name="IGUANATEXSIZE" val="20"/>
  <p:tag name="IGUANATEXCURSOR" val="214"/>
  <p:tag name="TRANSPARENCY" val="True"/>
  <p:tag name="FILENAME" val=""/>
  <p:tag name="INPUTTYPE" val="0"/>
  <p:tag name="LATEXENGINEID" val="1"/>
  <p:tag name="TEMPFOLDER" val="c:\temp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1.2683"/>
  <p:tag name="ORIGINALWIDTH" val="1150.66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(X) \propto P(e|X)f'(X)&#10;\]&#10;&#10;\end{document}"/>
  <p:tag name="IGUANATEXSIZE" val="20"/>
  <p:tag name="IGUANATEXCURSOR" val="225"/>
  <p:tag name="TRANSPARENCY" val="True"/>
  <p:tag name="FILENAME" val=""/>
  <p:tag name="INPUTTYPE" val="0"/>
  <p:tag name="LATEXENGINEID" val="1"/>
  <p:tag name="TEMPFOLDER" val="c:\temp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argmax_{x_{1:t}} P(x_{1:t} | e_{1:t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182"/>
  <p:tag name="ORIGWIDTH" val="187"/>
  <p:tag name="PICTUREFILESIZE" val="120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{t-1} \rightarrow x_{t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52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P(x_{t} | x_{t-1}) P(e_t | x_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7"/>
  <p:tag name="PICTUREFILESIZE" val="1025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095.15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{1:t}(X) = P(X_t | e_{1:t})&#10;\]&#10;&#10;\end{document}"/>
  <p:tag name="IGUANATEXSIZE" val="20"/>
  <p:tag name="IGUANATEXCURSOR" val="228"/>
  <p:tag name="TRANSPARENCY" val="True"/>
  <p:tag name="FILENAME" val=""/>
  <p:tag name="INPUTTYPE" val="0"/>
  <p:tag name="LATEXENGINEID" val="1"/>
  <p:tag name="TEMPFOLDER" val="c:\temp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980.386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t[x_t] = P(x_t, e_{1:t})&#10;\]&#10;&#10;\end{document}"/>
  <p:tag name="IGUANATEXSIZE" val="20"/>
  <p:tag name="IGUANATEXCURSOR" val="227"/>
  <p:tag name="TRANSPARENCY" val="True"/>
  <p:tag name="FILENAME" val=""/>
  <p:tag name="INPUTTYPE" val="0"/>
  <p:tag name="LATEXENGINEID" val="1"/>
  <p:tag name="TEMPFOLDER" val="c:\temp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4.5384"/>
  <p:tag name="ORIGINALWIDTH" val="1936.02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= P(e_t|x_t)\sum_{x_{t-1}} P(x_t|x_{t-1}) f_{t-1}[x_{t-1}]&#10;\]&#10;&#10;\end{document}"/>
  <p:tag name="IGUANATEXSIZE" val="20"/>
  <p:tag name="IGUANATEXCURSOR" val="201"/>
  <p:tag name="TRANSPARENCY" val="True"/>
  <p:tag name="FILENAME" val=""/>
  <p:tag name="INPUTTYPE" val="0"/>
  <p:tag name="LATEXENGINEID" val="1"/>
  <p:tag name="TEMPFOLDER" val="c:\temp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1704.23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t[x_t] = \max_{x_{1:t-1}} P(x_{1:t-1}, x_t, e_{1:t})&#10;\]&#10;&#10;\end{document}"/>
  <p:tag name="IGUANATEXSIZE" val="20"/>
  <p:tag name="IGUANATEXCURSOR" val="242"/>
  <p:tag name="TRANSPARENCY" val="True"/>
  <p:tag name="FILENAME" val=""/>
  <p:tag name="INPUTTYPE" val="0"/>
  <p:tag name="LATEXENGINEID" val="1"/>
  <p:tag name="TEMPFOLDER" val="c:\temp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2008.7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= P(e_t|x_t)\max_{x_{t-1}} P(x_t|x_{t-1}) m_{t-1}[x_{t-1}]&#10;\]&#10;&#10;\end{document}"/>
  <p:tag name="IGUANATEXSIZE" val="20"/>
  <p:tag name="IGUANATEXCURSOR" val="244"/>
  <p:tag name="TRANSPARENCY" val="True"/>
  <p:tag name="FILENAME" val=""/>
  <p:tag name="INPUTTYPE" val="0"/>
  <p:tag name="LATEXENGINEID" val="1"/>
  <p:tag name="TEMPFOLDER" val="c:\temp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2658"/>
  <p:tag name="ORIGINALWIDTH" val="2398.08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probability of best path $1:t$ that ends at $x_t$&#10;&#10;\end{document}"/>
  <p:tag name="IGUANATEXSIZE" val="20"/>
  <p:tag name="IGUANATEXCURSOR" val="228"/>
  <p:tag name="TRANSPARENCY" val="True"/>
  <p:tag name="FILENAME" val=""/>
  <p:tag name="INPUTTYPE" val="0"/>
  <p:tag name="LATEXENGINEID" val="1"/>
  <p:tag name="TEMPFOLDER" val="c:\temp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482.317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1[x_1] =&#10;\]&#10;&#10;\end{document}"/>
  <p:tag name="IGUANATEXSIZE" val="20"/>
  <p:tag name="IGUANATEXCURSOR" val="211"/>
  <p:tag name="TRANSPARENCY" val="True"/>
  <p:tag name="FILENAME" val=""/>
  <p:tag name="INPUTTYPE" val="0"/>
  <p:tag name="LATEXENGINEID" val="1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095.15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{1:t}(X) = P(X_t | e_{1:t})&#10;\]&#10;&#10;\end{document}"/>
  <p:tag name="IGUANATEXSIZE" val="20"/>
  <p:tag name="IGUANATEXCURSOR" val="228"/>
  <p:tag name="TRANSPARENCY" val="True"/>
  <p:tag name="FILENAME" val=""/>
  <p:tag name="INPUTTYPE" val="0"/>
  <p:tag name="LATEXENGINEID" val="1"/>
  <p:tag name="TEMPFOLDER" val="c:\temp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773.35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(e_1 | x_1) P(x_1)&#10;\]&#10;&#10;\end{document}"/>
  <p:tag name="IGUANATEXSIZE" val="20"/>
  <p:tag name="IGUANATEXCURSOR" val="201"/>
  <p:tag name="TRANSPARENCY" val="True"/>
  <p:tag name="FILENAME" val=""/>
  <p:tag name="INPUTTYPE" val="0"/>
  <p:tag name="LATEXENGINEID" val="1"/>
  <p:tag name="TEMPFOLDER" val="c:\temp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482.317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2[x_2] =&#10;\]&#10;&#10;\end{document}"/>
  <p:tag name="IGUANATEXSIZE" val="20"/>
  <p:tag name="IGUANATEXCURSOR" val="208"/>
  <p:tag name="TRANSPARENCY" val="True"/>
  <p:tag name="FILENAME" val=""/>
  <p:tag name="INPUTTYPE" val="0"/>
  <p:tag name="LATEXENGINEID" val="1"/>
  <p:tag name="TEMPFOLDER" val="c:\temp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4496.12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max \{ P(e_2 | x_2) P(x_2 | x_1 = \text{rain}) m_1[x_1 = \text{rain}], P(e_2 | x_2) P(x_2 | x_1 = \text{sun}) m_1[x_1 = \text{sun}] \}&#10;\]&#10;&#10;\end{document}"/>
  <p:tag name="IGUANATEXSIZE" val="20"/>
  <p:tag name="IGUANATEXCURSOR" val="309"/>
  <p:tag name="TRANSPARENCY" val="True"/>
  <p:tag name="FILENAME" val=""/>
  <p:tag name="INPUTTYPE" val="0"/>
  <p:tag name="LATEXENGINEID" val="1"/>
  <p:tag name="TEMPFOLDER" val="c:\temp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.7752"/>
  <p:tag name="ORIGINALWIDTH" val="1677.984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= \max_{x_1} P(e_2 | x_2) P(x_2 | x_1) m_1[x_1]&#10;\]&#10;&#10;\end{document}"/>
  <p:tag name="IGUANATEXSIZE" val="20"/>
  <p:tag name="IGUANATEXCURSOR" val="248"/>
  <p:tag name="TRANSPARENCY" val="True"/>
  <p:tag name="FILENAME" val=""/>
  <p:tag name="INPUTTYPE" val="0"/>
  <p:tag name="LATEXENGINEID" val="1"/>
  <p:tag name="TEMPFOLDER" val="c:\temp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2658"/>
  <p:tag name="ORIGINALWIDTH" val="2398.08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probability of best path $1:t$ that ends at $x_t$&#10;&#10;\end{document}"/>
  <p:tag name="IGUANATEXSIZE" val="20"/>
  <p:tag name="IGUANATEXCURSOR" val="228"/>
  <p:tag name="TRANSPARENCY" val="True"/>
  <p:tag name="FILENAME" val=""/>
  <p:tag name="INPUTTYPE" val="0"/>
  <p:tag name="LATEXENGINEID" val="1"/>
  <p:tag name="TEMPFOLDER" val="c:\temp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1704.23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t[x_t] = \max_{x_{1:t-1}} P(x_{1:t-1}, x_t, e_{1:t})&#10;\]&#10;&#10;\end{document}"/>
  <p:tag name="IGUANATEXSIZE" val="20"/>
  <p:tag name="IGUANATEXCURSOR" val="242"/>
  <p:tag name="TRANSPARENCY" val="True"/>
  <p:tag name="FILENAME" val=""/>
  <p:tag name="INPUTTYPE" val="0"/>
  <p:tag name="LATEXENGINEID" val="1"/>
  <p:tag name="TEMPFOLDER" val="c:\temp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1.5254"/>
  <p:tag name="ORIGINALWIDTH" val="2008.7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= P(e_t|x_t)\max_{x_{t-1}} P(x_t|x_{t-1}) m_{t-1}[x_{t-1}]&#10;\]&#10;&#10;\end{document}"/>
  <p:tag name="IGUANATEXSIZE" val="20"/>
  <p:tag name="IGUANATEXCURSOR" val="244"/>
  <p:tag name="TRANSPARENCY" val="True"/>
  <p:tag name="FILENAME" val=""/>
  <p:tag name="INPUTTYPE" val="0"/>
  <p:tag name="LATEXENGINEID" val="1"/>
  <p:tag name="TEMPFOLDER" val="c:\temp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473.20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{1:t+1}(X) = P(X_{t+1} | e_{1:{t+1}})&#10;\]&#10;&#10;\end{document}"/>
  <p:tag name="IGUANATEXSIZE" val="20"/>
  <p:tag name="IGUANATEXCURSOR" val="238"/>
  <p:tag name="TRANSPARENCY" val="True"/>
  <p:tag name="FILENAME" val=""/>
  <p:tag name="INPUTTYPE" val="0"/>
  <p:tag name="LATEXENGINEID" val="1"/>
  <p:tag name="TEMPFOLDER" val="c:\temp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420.808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N[x_N]&#10;\]&#10;&#10;\end{document}"/>
  <p:tag name="IGUANATEXSIZE" val="20"/>
  <p:tag name="IGUANATEXCURSOR" val="208"/>
  <p:tag name="TRANSPARENCY" val="True"/>
  <p:tag name="FILENAME" val=""/>
  <p:tag name="INPUTTYPE" val="0"/>
  <p:tag name="LATEXENGINEID" val="1"/>
  <p:tag name="TEMPFOLDER" val="c:\temp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2658"/>
  <p:tag name="ORIGINALWIDTH" val="2516.60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probability of best path $1:N$ that ends at $x_N$&#10;&#10;\end{document}"/>
  <p:tag name="IGUANATEXSIZE" val="20"/>
  <p:tag name="IGUANATEXCURSOR" val="246"/>
  <p:tag name="TRANSPARENCY" val="True"/>
  <p:tag name="FILENAME" val=""/>
  <p:tag name="INPUTTYPE" val="0"/>
  <p:tag name="LATEXENGINEID" val="1"/>
  <p:tag name="TEMPFOLDER" val="c:\temp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2658"/>
  <p:tag name="ORIGINALWIDTH" val="2512.10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what is the last state on the most likely path?&#10;&#10;\end{document}"/>
  <p:tag name="IGUANATEXSIZE" val="20"/>
  <p:tag name="IGUANATEXCURSOR" val="245"/>
  <p:tag name="TRANSPARENCY" val="True"/>
  <p:tag name="FILENAME" val=""/>
  <p:tag name="INPUTTYPE" val="0"/>
  <p:tag name="LATEXENGINEID" val="1"/>
  <p:tag name="TEMPFOLDER" val="c:\temp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.7752"/>
  <p:tag name="ORIGINALWIDTH" val="868.6212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arg\max_{x_N} m_N[x_N]&#10;\]&#10;&#10;\end{document}"/>
  <p:tag name="IGUANATEXSIZE" val="20"/>
  <p:tag name="IGUANATEXCURSOR" val="223"/>
  <p:tag name="TRANSPARENCY" val="True"/>
  <p:tag name="FILENAME" val=""/>
  <p:tag name="INPUTTYPE" val="0"/>
  <p:tag name="LATEXENGINEID" val="1"/>
  <p:tag name="TEMPFOLDER" val="c:\temp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2658"/>
  <p:tag name="ORIGINALWIDTH" val="3061.92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what is the \emph{second to last} state on the most likely path?&#10;&#10;\end{document}"/>
  <p:tag name="IGUANATEXSIZE" val="20"/>
  <p:tag name="IGUANATEXCURSOR" val="231"/>
  <p:tag name="TRANSPARENCY" val="True"/>
  <p:tag name="FILENAME" val=""/>
  <p:tag name="INPUTTYPE" val="0"/>
  <p:tag name="LATEXENGINEID" val="1"/>
  <p:tag name="TEMPFOLDER" val="c:\temp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144"/>
  <p:tag name="ORIGINALWIDTH" val="141.019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X_1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144"/>
  <p:tag name="ORIGINALWIDTH" val="144.020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X_2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.26205"/>
  <p:tag name="ORIGINALWIDTH" val="153.771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7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145.520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1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656"/>
  <p:tag name="ORIGINALWIDTH" val="535.574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using $e_{t+1}$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temp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.7752"/>
  <p:tag name="ORIGINALWIDTH" val="989.388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arg\max_{x_1} m_1[x_1] = ?&#10;\]&#10;&#10;\end{document}"/>
  <p:tag name="IGUANATEXSIZE" val="20"/>
  <p:tag name="IGUANATEXCURSOR" val="201"/>
  <p:tag name="TRANSPARENCY" val="True"/>
  <p:tag name="FILENAME" val=""/>
  <p:tag name="INPUTTYPE" val="0"/>
  <p:tag name="LATEXENGINEID" val="1"/>
  <p:tag name="TEMPFOLDER" val="c:\temp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773.35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(e_1 | x_1) P(x_1)&#10;\]&#10;&#10;\end{document}"/>
  <p:tag name="IGUANATEXSIZE" val="20"/>
  <p:tag name="IGUANATEXCURSOR" val="201"/>
  <p:tag name="TRANSPARENCY" val="True"/>
  <p:tag name="FILENAME" val=""/>
  <p:tag name="INPUTTYPE" val="0"/>
  <p:tag name="LATEXENGINEID" val="1"/>
  <p:tag name="TEMPFOLDER" val="c:\temp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935.380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(e_2 | x_2) P(x_2 | x_1)&#10;\]&#10;&#10;\end{document}"/>
  <p:tag name="IGUANATEXSIZE" val="20"/>
  <p:tag name="IGUANATEXCURSOR" val="225"/>
  <p:tag name="TRANSPARENCY" val="True"/>
  <p:tag name="FILENAME" val=""/>
  <p:tag name="INPUTTYPE" val="0"/>
  <p:tag name="LATEXENGINEID" val="1"/>
  <p:tag name="TEMPFOLDER" val="c:\temp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.0126"/>
  <p:tag name="ORIGINALWIDTH" val="207.77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sun!&#10;&#10;\end{document}"/>
  <p:tag name="IGUANATEXSIZE" val="20"/>
  <p:tag name="IGUANATEXCURSOR" val="202"/>
  <p:tag name="TRANSPARENCY" val="True"/>
  <p:tag name="FILENAME" val=""/>
  <p:tag name="INPUTTYPE" val="0"/>
  <p:tag name="LATEXENGINEID" val="1"/>
  <p:tag name="TEMPFOLDER" val="c:\temp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207.77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01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207.77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01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149.270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5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150.02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8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.7752"/>
  <p:tag name="ORIGINALWIDTH" val="2076.2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2[x_2] = \max_{x_1} P(e_2|x_2)P(x_2|x_1)m_1[x_1]&#10;\]&#10;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temp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2674.12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2[x_2 = \text{sun}] = \max \{ 0.7 \times 0.01, 0.1 \times 0.5 \} = 0.05&#10;\]&#10;&#10;\end{document}"/>
  <p:tag name="IGUANATEXSIZE" val="20"/>
  <p:tag name="IGUANATEXCURSOR" val="274"/>
  <p:tag name="TRANSPARENCY" val="True"/>
  <p:tag name="FILENAME" val=""/>
  <p:tag name="INPUTTYPE" val="0"/>
  <p:tag name="LATEXENGINEID" val="1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095.15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_{1:t}(X) = P(X_t | e_{1:t})&#10;\]&#10;&#10;\end{document}"/>
  <p:tag name="IGUANATEXSIZE" val="20"/>
  <p:tag name="IGUANATEXCURSOR" val="228"/>
  <p:tag name="TRANSPARENCY" val="True"/>
  <p:tag name="FILENAME" val=""/>
  <p:tag name="INPUTTYPE" val="0"/>
  <p:tag name="LATEXENGINEID" val="1"/>
  <p:tag name="TEMPFOLDER" val="c:\temp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2702.62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2[x_2 = \text{rain}] = \max \{ 0.7 \times 0.01, 0.1 \times 0.8 \} = 0.08&#10;\]&#10;&#10;\end{document}"/>
  <p:tag name="IGUANATEXSIZE" val="20"/>
  <p:tag name="IGUANATEXCURSOR" val="275"/>
  <p:tag name="TRANSPARENCY" val="True"/>
  <p:tag name="FILENAME" val=""/>
  <p:tag name="INPUTTYPE" val="0"/>
  <p:tag name="LATEXENGINEID" val="1"/>
  <p:tag name="TEMPFOLDER" val="c:\temp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.7752"/>
  <p:tag name="ORIGINALWIDTH" val="1184.41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arg\max_{x_2} m_2[x_2] = \text{rain}&#10;\]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temp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695.98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(x_1 = \text{sun}, x_2 = \text{rain} , e_1, e_2) =&#10;\]&#10;&#10;\end{document}"/>
  <p:tag name="IGUANATEXSIZE" val="20"/>
  <p:tag name="IGUANATEXCURSOR" val="240"/>
  <p:tag name="TRANSPARENCY" val="True"/>
  <p:tag name="FILENAME" val=""/>
  <p:tag name="INPUTTYPE" val="0"/>
  <p:tag name="LATEXENGINEID" val="1"/>
  <p:tag name="TEMPFOLDER" val="c:\temp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.26205"/>
  <p:tag name="ORIGINALWIDTH" val="977.3864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7 \times 0.01 = 0.007&#10;\]&#10;&#10;\end{document}"/>
  <p:tag name="IGUANATEXSIZE" val="20"/>
  <p:tag name="IGUANATEXCURSOR" val="224"/>
  <p:tag name="TRANSPARENCY" val="True"/>
  <p:tag name="FILENAME" val=""/>
  <p:tag name="INPUTTYPE" val="0"/>
  <p:tag name="LATEXENGINEID" val="1"/>
  <p:tag name="TEMPFOLDER" val="c:\temp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654"/>
  <p:tag name="ORIGINALWIDTH" val="1618.72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best path $1:t$ that ends at $x_t$&#10;&#10;\end{document}"/>
  <p:tag name="IGUANATEXSIZE" val="20"/>
  <p:tag name="IGUANATEXCURSOR" val="198"/>
  <p:tag name="TRANSPARENCY" val="True"/>
  <p:tag name="FILENAME" val=""/>
  <p:tag name="INPUTTYPE" val="0"/>
  <p:tag name="LATEXENGINEID" val="1"/>
  <p:tag name="TEMPFOLDER" val="c:\temp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.7656"/>
  <p:tag name="ORIGINALWIDTH" val="1996.02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best path $1:N$ that goes through $x_t$&#10;&#10;\end{document}"/>
  <p:tag name="IGUANATEXSIZE" val="20"/>
  <p:tag name="IGUANATEXCURSOR" val="198"/>
  <p:tag name="TRANSPARENCY" val="True"/>
  <p:tag name="FILENAME" val=""/>
  <p:tag name="INPUTTYPE" val="0"/>
  <p:tag name="LATEXENGINEID" val="1"/>
  <p:tag name="TEMPFOLDER" val="c:\temp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.5161"/>
  <p:tag name="ORIGINALWIDTH" val="84.0117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neq&#10;\]&#10;&#10;\end{document}"/>
  <p:tag name="IGUANATEXSIZE" val="20"/>
  <p:tag name="IGUANATEXCURSOR" val="205"/>
  <p:tag name="TRANSPARENCY" val="True"/>
  <p:tag name="FILENAME" val=""/>
  <p:tag name="INPUTTYPE" val="0"/>
  <p:tag name="LATEXENGINEID" val="1"/>
  <p:tag name="TEMPFOLDER" val="c:\temp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144"/>
  <p:tag name="ORIGINALWIDTH" val="141.019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X_1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5144"/>
  <p:tag name="ORIGINALWIDTH" val="144.020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X_2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.26205"/>
  <p:tag name="ORIGINALWIDTH" val="153.771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7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.0197"/>
  <p:tag name="ORIGINALWIDTH" val="1347.18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f'_{1:t+1}(X) = P(X_{t+1} | e_{1:t})&#10;\]&#10;&#10;\end{document}"/>
  <p:tag name="IGUANATEXSIZE" val="20"/>
  <p:tag name="IGUANATEXCURSOR" val="226"/>
  <p:tag name="TRANSPARENCY" val="True"/>
  <p:tag name="FILENAME" val=""/>
  <p:tag name="INPUTTYPE" val="0"/>
  <p:tag name="LATEXENGINEID" val="1"/>
  <p:tag name="TEMPFOLDER" val="c:\temp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145.520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1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773.35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(e_1 | x_1) P(x_1)&#10;\]&#10;&#10;\end{document}"/>
  <p:tag name="IGUANATEXSIZE" val="20"/>
  <p:tag name="IGUANATEXCURSOR" val="201"/>
  <p:tag name="TRANSPARENCY" val="True"/>
  <p:tag name="FILENAME" val=""/>
  <p:tag name="INPUTTYPE" val="0"/>
  <p:tag name="LATEXENGINEID" val="1"/>
  <p:tag name="TEMPFOLDER" val="c:\temp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935.380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(e_2 | x_2) P(x_2 | x_1)&#10;\]&#10;&#10;\end{document}"/>
  <p:tag name="IGUANATEXSIZE" val="20"/>
  <p:tag name="IGUANATEXCURSOR" val="225"/>
  <p:tag name="TRANSPARENCY" val="True"/>
  <p:tag name="FILENAME" val=""/>
  <p:tag name="INPUTTYPE" val="0"/>
  <p:tag name="LATEXENGINEID" val="1"/>
  <p:tag name="TEMPFOLDER" val="c:\temp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207.77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01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207.77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01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149.270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5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51197"/>
  <p:tag name="ORIGINALWIDTH" val="150.021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0.8&#10;\]&#10;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temp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.0126"/>
  <p:tag name="ORIGINALWIDTH" val="207.77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sun!&#10;&#10;\end{document}"/>
  <p:tag name="IGUANATEXSIZE" val="20"/>
  <p:tag name="IGUANATEXCURSOR" val="202"/>
  <p:tag name="TRANSPARENCY" val="True"/>
  <p:tag name="FILENAME" val=""/>
  <p:tag name="INPUTTYPE" val="0"/>
  <p:tag name="LATEXENGINEID" val="1"/>
  <p:tag name="TEMPFOLDER" val="c:\temp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.7752"/>
  <p:tag name="ORIGINALWIDTH" val="2076.2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2[x_2] = \max_{x_1} P(e_2|x_2)P(x_2|x_1)m_1[x_1]&#10;\]&#10;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temp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2674.12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m_2[x_2 = \text{sun}] = \max \{ 0.7 \times 0.01, 0.1 \times 0.5 \} = 0.05&#10;\]&#10;&#10;\end{document}"/>
  <p:tag name="IGUANATEXSIZE" val="20"/>
  <p:tag name="IGUANATEXCURSOR" val="274"/>
  <p:tag name="TRANSPARENCY" val="True"/>
  <p:tag name="FILENAME" val=""/>
  <p:tag name="INPUTTYPE" val="0"/>
  <p:tag name="LATEXENGINEID" val="1"/>
  <p:tag name="TEMPFOLDER" val="c:\temp\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72684</TotalTime>
  <Words>2390</Words>
  <Application>Microsoft Office PowerPoint</Application>
  <PresentationFormat>Widescreen</PresentationFormat>
  <Paragraphs>662</Paragraphs>
  <Slides>50</Slides>
  <Notes>14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Palatino</vt:lpstr>
      <vt:lpstr>Times New Roman</vt:lpstr>
      <vt:lpstr>Wingdings</vt:lpstr>
      <vt:lpstr>dan-berkeley-nlp-v1</vt:lpstr>
      <vt:lpstr>Photo Editor Photo</vt:lpstr>
      <vt:lpstr>Videoclip</vt:lpstr>
      <vt:lpstr>Announcements</vt:lpstr>
      <vt:lpstr>CS 188: Artificial Intelligence </vt:lpstr>
      <vt:lpstr>Markov Models</vt:lpstr>
      <vt:lpstr>Example Markov Chain: Weather</vt:lpstr>
      <vt:lpstr>Forward Algorithm</vt:lpstr>
      <vt:lpstr>Stationary Distributions</vt:lpstr>
      <vt:lpstr>Hidden Markov Models</vt:lpstr>
      <vt:lpstr>Example: Weather HMM</vt:lpstr>
      <vt:lpstr>Inference tasks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Filtering: Find State Given Past Evidence</vt:lpstr>
      <vt:lpstr>Two Steps: Passage of Time + Observation</vt:lpstr>
      <vt:lpstr>Passage of Time</vt:lpstr>
      <vt:lpstr>Example: Passage of Time</vt:lpstr>
      <vt:lpstr>Observation</vt:lpstr>
      <vt:lpstr>Example: Observation</vt:lpstr>
      <vt:lpstr>HMM Filtering Algorithm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Robot Localization</vt:lpstr>
      <vt:lpstr>Example: Robot Localization</vt:lpstr>
      <vt:lpstr>Particle Filter Localization (Sonar)</vt:lpstr>
      <vt:lpstr>Most Likely Explanation</vt:lpstr>
      <vt:lpstr>HMMs: MLE Queries</vt:lpstr>
      <vt:lpstr>State Trellis</vt:lpstr>
      <vt:lpstr>Finding the Most Likely Path</vt:lpstr>
      <vt:lpstr>Why is This True?</vt:lpstr>
      <vt:lpstr>Now What?</vt:lpstr>
      <vt:lpstr>A Tricky Counter-Example</vt:lpstr>
      <vt:lpstr>What do We Do?</vt:lpstr>
      <vt:lpstr>Follow the Breadcrumbs…</vt:lpstr>
      <vt:lpstr>Follow the Breadcrumbs…</vt:lpstr>
      <vt:lpstr>Most Likely Explanation</vt:lpstr>
      <vt:lpstr>Dynamic Bayes Nets</vt:lpstr>
      <vt:lpstr>Dynamic Bayes Nets (DBNs)</vt:lpstr>
      <vt:lpstr>DBN Particle Filters</vt:lpstr>
      <vt:lpstr>Exact Inference in DBNs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svlevine</cp:lastModifiedBy>
  <cp:revision>4136</cp:revision>
  <cp:lastPrinted>2014-03-04T18:42:06Z</cp:lastPrinted>
  <dcterms:created xsi:type="dcterms:W3CDTF">2004-08-27T04:16:05Z</dcterms:created>
  <dcterms:modified xsi:type="dcterms:W3CDTF">2019-04-08T04:57:33Z</dcterms:modified>
</cp:coreProperties>
</file>