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notesMasterIdLst>
    <p:notesMasterId r:id="rId32"/>
  </p:notesMasterIdLst>
  <p:handoutMasterIdLst>
    <p:handoutMasterId r:id="rId33"/>
  </p:handoutMasterIdLst>
  <p:sldIdLst>
    <p:sldId id="351" r:id="rId2"/>
    <p:sldId id="344" r:id="rId3"/>
    <p:sldId id="467" r:id="rId4"/>
    <p:sldId id="354" r:id="rId5"/>
    <p:sldId id="366" r:id="rId6"/>
    <p:sldId id="355" r:id="rId7"/>
    <p:sldId id="356" r:id="rId8"/>
    <p:sldId id="360" r:id="rId9"/>
    <p:sldId id="324" r:id="rId10"/>
    <p:sldId id="300" r:id="rId11"/>
    <p:sldId id="325" r:id="rId12"/>
    <p:sldId id="472" r:id="rId13"/>
    <p:sldId id="370" r:id="rId14"/>
    <p:sldId id="359" r:id="rId15"/>
    <p:sldId id="361" r:id="rId16"/>
    <p:sldId id="301" r:id="rId17"/>
    <p:sldId id="303" r:id="rId18"/>
    <p:sldId id="327" r:id="rId19"/>
    <p:sldId id="367" r:id="rId20"/>
    <p:sldId id="343" r:id="rId21"/>
    <p:sldId id="365" r:id="rId22"/>
    <p:sldId id="368" r:id="rId23"/>
    <p:sldId id="364" r:id="rId24"/>
    <p:sldId id="340" r:id="rId25"/>
    <p:sldId id="341" r:id="rId26"/>
    <p:sldId id="371" r:id="rId27"/>
    <p:sldId id="812" r:id="rId28"/>
    <p:sldId id="813" r:id="rId29"/>
    <p:sldId id="342" r:id="rId30"/>
    <p:sldId id="811" r:id="rId31"/>
  </p:sldIdLst>
  <p:sldSz cx="12192000" cy="6858000"/>
  <p:notesSz cx="7099300" cy="10234613"/>
  <p:custDataLst>
    <p:tags r:id="rId3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2D6158-AFE0-E24D-9779-6106D7D7F515}">
          <p14:sldIdLst>
            <p14:sldId id="351"/>
            <p14:sldId id="344"/>
            <p14:sldId id="467"/>
            <p14:sldId id="354"/>
            <p14:sldId id="366"/>
            <p14:sldId id="355"/>
            <p14:sldId id="356"/>
            <p14:sldId id="360"/>
            <p14:sldId id="324"/>
            <p14:sldId id="300"/>
            <p14:sldId id="325"/>
            <p14:sldId id="472"/>
            <p14:sldId id="370"/>
            <p14:sldId id="359"/>
            <p14:sldId id="361"/>
            <p14:sldId id="301"/>
            <p14:sldId id="303"/>
            <p14:sldId id="327"/>
            <p14:sldId id="367"/>
            <p14:sldId id="343"/>
            <p14:sldId id="365"/>
            <p14:sldId id="368"/>
            <p14:sldId id="364"/>
            <p14:sldId id="340"/>
            <p14:sldId id="341"/>
            <p14:sldId id="371"/>
            <p14:sldId id="812"/>
            <p14:sldId id="813"/>
            <p14:sldId id="342"/>
            <p14:sldId id="8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33CC33"/>
    <a:srgbClr val="FFFF00"/>
    <a:srgbClr val="3333FF"/>
    <a:srgbClr val="FF3300"/>
    <a:srgbClr val="CC00CC"/>
    <a:srgbClr val="FFCC00"/>
    <a:srgbClr val="FF9999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96" autoAdjust="0"/>
    <p:restoredTop sz="75032" autoAdjust="0"/>
  </p:normalViewPr>
  <p:slideViewPr>
    <p:cSldViewPr>
      <p:cViewPr>
        <p:scale>
          <a:sx n="77" d="100"/>
          <a:sy n="77" d="100"/>
        </p:scale>
        <p:origin x="105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CBF75D9-EC51-4AF6-915E-F281D91506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95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4A1F5473-D906-4572-8260-982638E388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91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5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7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8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50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7D4DA-0E7E-4568-A454-4074090E3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249C1-E3D7-4209-B746-9C7D11807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B14AC-469A-42FB-9D01-D55F409F9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F1C9E-1098-48D9-B6CC-80E94073E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D09D2-EEC5-41E4-B373-D8D1440F0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6E8AD-E8C9-4997-A1DA-098C47DAF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3B6B59-D9A1-4602-B5BC-ED7CD45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165FE-267F-410E-8BBB-1F2D75B80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43D5-BCCE-4C27-9FB6-667D69774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06E33-31AA-4CF4-93C6-67AE5A6ADE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283D3-BDEC-4ADD-B33C-ABE117AC2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C9C46FB5-3DA0-47B8-845F-24758E8AE0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2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tags" Target="../tags/tag14.xml"/><Relationship Id="rId10" Type="http://schemas.openxmlformats.org/officeDocument/2006/relationships/image" Target="../media/image27.png"/><Relationship Id="rId4" Type="http://schemas.openxmlformats.org/officeDocument/2006/relationships/tags" Target="../tags/tag13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8.png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36.png"/><Relationship Id="rId5" Type="http://schemas.openxmlformats.org/officeDocument/2006/relationships/tags" Target="../tags/tag19.xml"/><Relationship Id="rId10" Type="http://schemas.openxmlformats.org/officeDocument/2006/relationships/image" Target="../media/image35.png"/><Relationship Id="rId4" Type="http://schemas.openxmlformats.org/officeDocument/2006/relationships/tags" Target="../tags/tag18.xml"/><Relationship Id="rId9" Type="http://schemas.openxmlformats.org/officeDocument/2006/relationships/image" Target="../media/image29.pn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3.xml"/><Relationship Id="rId7" Type="http://schemas.openxmlformats.org/officeDocument/2006/relationships/image" Target="../media/image40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4.xm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27.xml"/><Relationship Id="rId7" Type="http://schemas.openxmlformats.org/officeDocument/2006/relationships/image" Target="../media/image45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58.png"/><Relationship Id="rId3" Type="http://schemas.openxmlformats.org/officeDocument/2006/relationships/tags" Target="../tags/tag30.xml"/><Relationship Id="rId21" Type="http://schemas.openxmlformats.org/officeDocument/2006/relationships/image" Target="../media/image61.png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tags" Target="../tags/tag29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image" Target="../media/image64.png"/><Relationship Id="rId5" Type="http://schemas.openxmlformats.org/officeDocument/2006/relationships/tags" Target="../tags/tag32.xml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tags" Target="../tags/tag37.xml"/><Relationship Id="rId19" Type="http://schemas.openxmlformats.org/officeDocument/2006/relationships/image" Target="../media/image59.pn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tags" Target="../tags/tag41.xml"/><Relationship Id="rId16" Type="http://schemas.openxmlformats.org/officeDocument/2006/relationships/image" Target="../media/image73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68.png"/><Relationship Id="rId5" Type="http://schemas.openxmlformats.org/officeDocument/2006/relationships/tags" Target="../tags/tag44.xml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tags" Target="../tags/tag43.xml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5.pn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13.png"/><Relationship Id="rId5" Type="http://schemas.openxmlformats.org/officeDocument/2006/relationships/tags" Target="../tags/tag8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tags" Target="../tags/tag7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600200"/>
            <a:ext cx="8534400" cy="3429000"/>
          </a:xfrm>
        </p:spPr>
        <p:txBody>
          <a:bodyPr/>
          <a:lstStyle/>
          <a:p>
            <a:r>
              <a:rPr lang="en-US" sz="2400" dirty="0"/>
              <a:t>Project 4 due </a:t>
            </a:r>
            <a:r>
              <a:rPr lang="en-US" sz="2400" b="1" dirty="0"/>
              <a:t>Friday</a:t>
            </a:r>
          </a:p>
          <a:p>
            <a:r>
              <a:rPr lang="en-US" sz="2400" dirty="0"/>
              <a:t>HW9 due next </a:t>
            </a:r>
            <a:r>
              <a:rPr lang="en-US" sz="2400" b="1" dirty="0"/>
              <a:t>Monday</a:t>
            </a:r>
            <a:endParaRPr lang="en-US" sz="2400" dirty="0"/>
          </a:p>
        </p:txBody>
      </p:sp>
      <p:sp>
        <p:nvSpPr>
          <p:cNvPr id="2" name="AutoShape 2" descr="https://files.slack.com/files-pri/T8NDNL3AL-FA0N2E6CW/legend.jpg">
            <a:extLst>
              <a:ext uri="{FF2B5EF4-FFF2-40B4-BE49-F238E27FC236}">
                <a16:creationId xmlns:a16="http://schemas.microsoft.com/office/drawing/2014/main" id="{1688167E-7851-4862-AF1A-84429D657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18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20" y="4681175"/>
            <a:ext cx="3158180" cy="2176824"/>
          </a:xfrm>
          <a:prstGeom prst="rect">
            <a:avLst/>
          </a:prstGeom>
        </p:spPr>
      </p:pic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Decision Networks</a:t>
            </a:r>
          </a:p>
        </p:txBody>
      </p:sp>
      <p:cxnSp>
        <p:nvCxnSpPr>
          <p:cNvPr id="22530" name="AutoShape 3"/>
          <p:cNvCxnSpPr>
            <a:cxnSpLocks noChangeShapeType="1"/>
            <a:stCxn id="22531" idx="4"/>
            <a:endCxn id="22532" idx="0"/>
          </p:cNvCxnSpPr>
          <p:nvPr/>
        </p:nvCxnSpPr>
        <p:spPr bwMode="auto">
          <a:xfrm>
            <a:off x="6478588" y="41290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5867400" y="35401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5867400" y="5292725"/>
            <a:ext cx="1222375" cy="574675"/>
          </a:xfrm>
          <a:prstGeom prst="ellipse">
            <a:avLst/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  <a:p>
            <a:pPr algn="ctr" rtl="1"/>
            <a:r>
              <a:rPr lang="en-US">
                <a:latin typeface="Calibri"/>
                <a:cs typeface="Calibri"/>
              </a:rPr>
              <a:t>=bad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5943600" y="1752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8153400" y="2819400"/>
            <a:ext cx="838200" cy="533400"/>
            <a:chOff x="4368" y="1728"/>
            <a:chExt cx="528" cy="336"/>
          </a:xfrm>
        </p:grpSpPr>
        <p:sp>
          <p:nvSpPr>
            <p:cNvPr id="22588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589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2535" name="AutoShape 10"/>
          <p:cNvCxnSpPr>
            <a:cxnSpLocks noChangeShapeType="1"/>
            <a:stCxn id="22533" idx="3"/>
            <a:endCxn id="22588" idx="1"/>
          </p:cNvCxnSpPr>
          <p:nvPr/>
        </p:nvCxnSpPr>
        <p:spPr bwMode="auto">
          <a:xfrm>
            <a:off x="7086600" y="2019300"/>
            <a:ext cx="1066800" cy="11112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536" name="AutoShape 11"/>
          <p:cNvCxnSpPr>
            <a:cxnSpLocks noChangeShapeType="1"/>
            <a:stCxn id="22531" idx="6"/>
            <a:endCxn id="22588" idx="1"/>
          </p:cNvCxnSpPr>
          <p:nvPr/>
        </p:nvCxnSpPr>
        <p:spPr bwMode="auto">
          <a:xfrm flipV="1">
            <a:off x="7104063" y="30861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478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6851"/>
              </p:ext>
            </p:extLst>
          </p:nvPr>
        </p:nvGraphicFramePr>
        <p:xfrm>
          <a:off x="9525000" y="1524000"/>
          <a:ext cx="2286000" cy="1722392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84865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688011"/>
              </p:ext>
            </p:extLst>
          </p:nvPr>
        </p:nvGraphicFramePr>
        <p:xfrm>
          <a:off x="7162800" y="4038600"/>
          <a:ext cx="2057400" cy="1006476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P(W|F=bad)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0.34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0.66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579" name="Text Box 83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2580" name="Text Box 84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6" name="Picture 25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4622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1" name="Picture 9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800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83" name="Text Box 89"/>
          <p:cNvSpPr txBox="1">
            <a:spLocks noChangeArrowheads="1"/>
          </p:cNvSpPr>
          <p:nvPr/>
        </p:nvSpPr>
        <p:spPr bwMode="auto">
          <a:xfrm>
            <a:off x="457200" y="5410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take</a:t>
            </a:r>
          </a:p>
        </p:txBody>
      </p:sp>
      <p:pic>
        <p:nvPicPr>
          <p:cNvPr id="9273" name="Picture 98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895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4" name="Picture 103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89400"/>
            <a:ext cx="4470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5" name="Picture 105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6096000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Decisions as Outcome Trees</a:t>
            </a:r>
          </a:p>
        </p:txBody>
      </p: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3540390" y="4318009"/>
            <a:ext cx="1828800" cy="533400"/>
            <a:chOff x="4368" y="1728"/>
            <a:chExt cx="528" cy="336"/>
          </a:xfrm>
        </p:grpSpPr>
        <p:sp>
          <p:nvSpPr>
            <p:cNvPr id="23582" name="Freeform 6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3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U(t,s)</a:t>
              </a:r>
            </a:p>
          </p:txBody>
        </p:sp>
      </p:grpSp>
      <p:sp>
        <p:nvSpPr>
          <p:cNvPr id="23557" name="Oval 3"/>
          <p:cNvSpPr>
            <a:spLocks noChangeArrowheads="1"/>
          </p:cNvSpPr>
          <p:nvPr/>
        </p:nvSpPr>
        <p:spPr bwMode="auto">
          <a:xfrm>
            <a:off x="4835790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sp>
        <p:nvSpPr>
          <p:cNvPr id="23558" name="Oval 3"/>
          <p:cNvSpPr>
            <a:spLocks noChangeArrowheads="1"/>
          </p:cNvSpPr>
          <p:nvPr/>
        </p:nvSpPr>
        <p:spPr bwMode="auto">
          <a:xfrm>
            <a:off x="9557015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cxnSp>
        <p:nvCxnSpPr>
          <p:cNvPr id="12" name="Straight Arrow Connector 11"/>
          <p:cNvCxnSpPr>
            <a:stCxn id="18" idx="3"/>
            <a:endCxn id="23557" idx="0"/>
          </p:cNvCxnSpPr>
          <p:nvPr/>
        </p:nvCxnSpPr>
        <p:spPr>
          <a:xfrm rot="5400000">
            <a:off x="6227234" y="1404153"/>
            <a:ext cx="762000" cy="23225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8" idx="3"/>
            <a:endCxn id="23558" idx="0"/>
          </p:cNvCxnSpPr>
          <p:nvPr/>
        </p:nvCxnSpPr>
        <p:spPr>
          <a:xfrm rot="16200000" flipH="1">
            <a:off x="8587847" y="1366052"/>
            <a:ext cx="762000" cy="239871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Box 15"/>
          <p:cNvSpPr txBox="1">
            <a:spLocks noChangeArrowheads="1"/>
          </p:cNvSpPr>
          <p:nvPr/>
        </p:nvSpPr>
        <p:spPr bwMode="auto">
          <a:xfrm rot="-1071566">
            <a:off x="5937515" y="2270134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take</a:t>
            </a:r>
          </a:p>
        </p:txBody>
      </p:sp>
      <p:sp>
        <p:nvSpPr>
          <p:cNvPr id="23562" name="TextBox 16"/>
          <p:cNvSpPr txBox="1">
            <a:spLocks noChangeArrowheads="1"/>
          </p:cNvSpPr>
          <p:nvPr/>
        </p:nvSpPr>
        <p:spPr bwMode="auto">
          <a:xfrm rot="1093261">
            <a:off x="8756915" y="233045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leave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7197990" y="1727209"/>
            <a:ext cx="1143000" cy="4572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9" name="Straight Arrow Connector 18"/>
          <p:cNvCxnSpPr>
            <a:stCxn id="23557" idx="4"/>
          </p:cNvCxnSpPr>
          <p:nvPr/>
        </p:nvCxnSpPr>
        <p:spPr>
          <a:xfrm rot="5400000">
            <a:off x="45143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TextBox 19"/>
          <p:cNvSpPr txBox="1">
            <a:spLocks noChangeArrowheads="1"/>
          </p:cNvSpPr>
          <p:nvPr/>
        </p:nvSpPr>
        <p:spPr bwMode="auto">
          <a:xfrm rot="-2151216">
            <a:off x="4284928" y="354807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5521590" y="4318009"/>
            <a:ext cx="1828800" cy="533400"/>
            <a:chOff x="4368" y="1728"/>
            <a:chExt cx="528" cy="336"/>
          </a:xfrm>
        </p:grpSpPr>
        <p:sp>
          <p:nvSpPr>
            <p:cNvPr id="23580" name="Freeform 22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1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U(t,r)</a:t>
              </a:r>
            </a:p>
          </p:txBody>
        </p:sp>
      </p:grpSp>
      <p:cxnSp>
        <p:nvCxnSpPr>
          <p:cNvPr id="25" name="Straight Arrow Connector 24"/>
          <p:cNvCxnSpPr>
            <a:stCxn id="23557" idx="4"/>
          </p:cNvCxnSpPr>
          <p:nvPr/>
        </p:nvCxnSpPr>
        <p:spPr>
          <a:xfrm rot="16200000" flipH="1">
            <a:off x="55430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8" name="TextBox 32"/>
          <p:cNvSpPr txBox="1">
            <a:spLocks noChangeArrowheads="1"/>
          </p:cNvSpPr>
          <p:nvPr/>
        </p:nvSpPr>
        <p:spPr bwMode="auto">
          <a:xfrm rot="2243371">
            <a:off x="58883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grpSp>
        <p:nvGrpSpPr>
          <p:cNvPr id="23569" name="Group 34"/>
          <p:cNvGrpSpPr>
            <a:grpSpLocks/>
          </p:cNvGrpSpPr>
          <p:nvPr/>
        </p:nvGrpSpPr>
        <p:grpSpPr bwMode="auto">
          <a:xfrm>
            <a:off x="8264790" y="4318009"/>
            <a:ext cx="1828800" cy="533400"/>
            <a:chOff x="4368" y="1728"/>
            <a:chExt cx="528" cy="336"/>
          </a:xfrm>
        </p:grpSpPr>
        <p:sp>
          <p:nvSpPr>
            <p:cNvPr id="23578" name="Freeform 35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9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U(l,s)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rot="5400000">
            <a:off x="92387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71" name="Group 38"/>
          <p:cNvGrpSpPr>
            <a:grpSpLocks/>
          </p:cNvGrpSpPr>
          <p:nvPr/>
        </p:nvGrpSpPr>
        <p:grpSpPr bwMode="auto">
          <a:xfrm>
            <a:off x="10245990" y="4318009"/>
            <a:ext cx="1828800" cy="533400"/>
            <a:chOff x="4368" y="1728"/>
            <a:chExt cx="528" cy="336"/>
          </a:xfrm>
        </p:grpSpPr>
        <p:sp>
          <p:nvSpPr>
            <p:cNvPr id="23576" name="Freeform 3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7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U(l,r)</a:t>
              </a: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rot="16200000" flipH="1">
            <a:off x="102674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3" name="TextBox 42"/>
          <p:cNvSpPr txBox="1">
            <a:spLocks noChangeArrowheads="1"/>
          </p:cNvSpPr>
          <p:nvPr/>
        </p:nvSpPr>
        <p:spPr bwMode="auto">
          <a:xfrm rot="2243371">
            <a:off x="106127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sp>
        <p:nvSpPr>
          <p:cNvPr id="23574" name="TextBox 43"/>
          <p:cNvSpPr txBox="1">
            <a:spLocks noChangeArrowheads="1"/>
          </p:cNvSpPr>
          <p:nvPr/>
        </p:nvSpPr>
        <p:spPr bwMode="auto">
          <a:xfrm rot="-2151216">
            <a:off x="9009328" y="353060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sp>
        <p:nvSpPr>
          <p:cNvPr id="23575" name="TextBox 31"/>
          <p:cNvSpPr txBox="1">
            <a:spLocks noChangeArrowheads="1"/>
          </p:cNvSpPr>
          <p:nvPr/>
        </p:nvSpPr>
        <p:spPr bwMode="auto">
          <a:xfrm>
            <a:off x="7426590" y="1814522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>
                <a:latin typeface="Calibri"/>
                <a:cs typeface="Calibri"/>
              </a:rPr>
              <a:t>{b}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" y="1752600"/>
            <a:ext cx="2420937" cy="3619500"/>
            <a:chOff x="9126537" y="1257300"/>
            <a:chExt cx="3124200" cy="4114800"/>
          </a:xfrm>
        </p:grpSpPr>
        <p:cxnSp>
          <p:nvCxnSpPr>
            <p:cNvPr id="31" name="AutoShape 3"/>
            <p:cNvCxnSpPr>
              <a:cxnSpLocks noChangeShapeType="1"/>
              <a:stCxn id="32" idx="4"/>
              <a:endCxn id="33" idx="0"/>
            </p:cNvCxnSpPr>
            <p:nvPr/>
          </p:nvCxnSpPr>
          <p:spPr bwMode="auto">
            <a:xfrm>
              <a:off x="9737725" y="3633788"/>
              <a:ext cx="0" cy="11493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Oval 4"/>
            <p:cNvSpPr>
              <a:spLocks noChangeArrowheads="1"/>
            </p:cNvSpPr>
            <p:nvPr/>
          </p:nvSpPr>
          <p:spPr bwMode="auto">
            <a:xfrm>
              <a:off x="9126537" y="30448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Weather</a:t>
              </a:r>
            </a:p>
          </p:txBody>
        </p:sp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126537" y="4797425"/>
              <a:ext cx="1222375" cy="574675"/>
            </a:xfrm>
            <a:prstGeom prst="ellipse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>
                  <a:latin typeface="Calibri"/>
                  <a:cs typeface="Calibri"/>
                </a:rPr>
                <a:t>Forecast</a:t>
              </a:r>
            </a:p>
            <a:p>
              <a:pPr algn="ctr" rtl="1"/>
              <a:r>
                <a:rPr lang="en-US">
                  <a:latin typeface="Calibri"/>
                  <a:cs typeface="Calibri"/>
                </a:rPr>
                <a:t>=bad</a:t>
              </a:r>
            </a:p>
          </p:txBody>
        </p:sp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9202737" y="12573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cs typeface="Calibri"/>
                </a:rPr>
                <a:t>Umbrella</a:t>
              </a:r>
            </a:p>
          </p:txBody>
        </p:sp>
        <p:grpSp>
          <p:nvGrpSpPr>
            <p:cNvPr id="35" name="Group 7"/>
            <p:cNvGrpSpPr>
              <a:grpSpLocks/>
            </p:cNvGrpSpPr>
            <p:nvPr/>
          </p:nvGrpSpPr>
          <p:grpSpPr bwMode="auto">
            <a:xfrm>
              <a:off x="11412537" y="2324100"/>
              <a:ext cx="838200" cy="533400"/>
              <a:chOff x="4368" y="1728"/>
              <a:chExt cx="528" cy="336"/>
            </a:xfrm>
          </p:grpSpPr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" name="Text Box 9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39" name="AutoShape 10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345737" y="1524000"/>
              <a:ext cx="1066800" cy="11112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1"/>
            <p:cNvCxnSpPr>
              <a:cxnSpLocks noChangeShapeType="1"/>
              <a:stCxn id="32" idx="6"/>
              <a:endCxn id="36" idx="1"/>
            </p:cNvCxnSpPr>
            <p:nvPr/>
          </p:nvCxnSpPr>
          <p:spPr bwMode="auto">
            <a:xfrm flipV="1">
              <a:off x="10363200" y="25908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21272"/>
            <a:ext cx="1828800" cy="12605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876800"/>
            <a:ext cx="1210033" cy="9143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876800"/>
            <a:ext cx="1133567" cy="685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876800"/>
            <a:ext cx="1066800" cy="782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76800"/>
            <a:ext cx="1219200" cy="76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61" grpId="0"/>
      <p:bldP spid="23562" grpId="0"/>
      <p:bldP spid="18" grpId="0" animBg="1"/>
      <p:bldP spid="23565" grpId="0"/>
      <p:bldP spid="23568" grpId="0"/>
      <p:bldP spid="23573" grpId="0"/>
      <p:bldP spid="23574" grpId="0"/>
      <p:bldP spid="235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Inference in Ghostbusters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21723" y="1407090"/>
            <a:ext cx="3901072" cy="3756660"/>
          </a:xfrm>
        </p:spPr>
        <p:txBody>
          <a:bodyPr/>
          <a:lstStyle/>
          <a:p>
            <a:r>
              <a:rPr lang="en-US" sz="2400" dirty="0"/>
              <a:t>A ghost is in the grid somewhere</a:t>
            </a:r>
          </a:p>
          <a:p>
            <a:r>
              <a:rPr lang="en-US" sz="2400" dirty="0"/>
              <a:t>Sensor readings tell how close a square is to the ghost</a:t>
            </a:r>
          </a:p>
          <a:p>
            <a:pPr lvl="1"/>
            <a:r>
              <a:rPr lang="en-US" sz="2000" dirty="0"/>
              <a:t>On the ghost: red</a:t>
            </a:r>
          </a:p>
          <a:p>
            <a:pPr lvl="1"/>
            <a:r>
              <a:rPr lang="en-US" sz="2000" dirty="0"/>
              <a:t>1 or 2 away: orange</a:t>
            </a:r>
          </a:p>
          <a:p>
            <a:pPr lvl="1"/>
            <a:r>
              <a:rPr lang="en-US" sz="2000" dirty="0"/>
              <a:t>3 or 4 away: yellow</a:t>
            </a:r>
          </a:p>
          <a:p>
            <a:pPr lvl="1"/>
            <a:r>
              <a:rPr lang="en-US" sz="2000" dirty="0"/>
              <a:t>5+ away: green</a:t>
            </a:r>
          </a:p>
        </p:txBody>
      </p:sp>
      <p:pic>
        <p:nvPicPr>
          <p:cNvPr id="6148" name="Picture 2" descr="\\.host\Shared Folders\Shared with PC\ghostbus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98" y="1639398"/>
            <a:ext cx="4448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242"/>
          <p:cNvGraphicFramePr>
            <a:graphicFrameLocks noGrp="1"/>
          </p:cNvGraphicFramePr>
          <p:nvPr>
            <p:extLst/>
          </p:nvPr>
        </p:nvGraphicFramePr>
        <p:xfrm>
          <a:off x="1470007" y="5701911"/>
          <a:ext cx="7367588" cy="792408"/>
        </p:xfrm>
        <a:graphic>
          <a:graphicData uri="http://schemas.openxmlformats.org/drawingml/2006/table">
            <a:tbl>
              <a:tblPr/>
              <a:tblGrid>
                <a:gridCol w="1841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P(red | 3)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P(orange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P(yellow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P(green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28719" y="5074849"/>
            <a:ext cx="81946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 Sensors are noisy, but we know P(Color | Distance)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5894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--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7706" y="1143000"/>
            <a:ext cx="8256588" cy="51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6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Ghostbusters Decision Network</a:t>
            </a:r>
          </a:p>
        </p:txBody>
      </p:sp>
      <p:cxnSp>
        <p:nvCxnSpPr>
          <p:cNvPr id="6" name="AutoShape 3"/>
          <p:cNvCxnSpPr>
            <a:cxnSpLocks noChangeShapeType="1"/>
            <a:stCxn id="7" idx="4"/>
            <a:endCxn id="8" idx="0"/>
          </p:cNvCxnSpPr>
          <p:nvPr/>
        </p:nvCxnSpPr>
        <p:spPr bwMode="auto">
          <a:xfrm flipH="1">
            <a:off x="1883308" y="3830461"/>
            <a:ext cx="18288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895600" y="3276600"/>
            <a:ext cx="1633016" cy="55386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Ghost Location</a:t>
            </a: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11430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(1,1)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00400" y="1752600"/>
            <a:ext cx="885709" cy="4691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Bust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5352817" y="2690989"/>
            <a:ext cx="649520" cy="469194"/>
            <a:chOff x="4368" y="1728"/>
            <a:chExt cx="528" cy="336"/>
          </a:xfrm>
        </p:grpSpPr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1" name="AutoShape 10"/>
          <p:cNvCxnSpPr>
            <a:cxnSpLocks noChangeShapeType="1"/>
            <a:stCxn id="9" idx="3"/>
          </p:cNvCxnSpPr>
          <p:nvPr/>
        </p:nvCxnSpPr>
        <p:spPr bwMode="auto">
          <a:xfrm>
            <a:off x="4086109" y="1987197"/>
            <a:ext cx="1324091" cy="90840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" name="AutoShape 11"/>
          <p:cNvCxnSpPr>
            <a:cxnSpLocks noChangeShapeType="1"/>
            <a:stCxn id="7" idx="6"/>
          </p:cNvCxnSpPr>
          <p:nvPr/>
        </p:nvCxnSpPr>
        <p:spPr bwMode="auto">
          <a:xfrm flipV="1">
            <a:off x="4528616" y="2895600"/>
            <a:ext cx="881584" cy="65793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2743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(1,2)</a:t>
            </a:r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43434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(1,3)</a:t>
            </a: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8839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(1,n)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43000" y="5105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(2,1)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1143000" y="6248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(m,1)</a:t>
            </a:r>
          </a:p>
        </p:txBody>
      </p:sp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8839200" y="61722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m,n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cxnSp>
        <p:nvCxnSpPr>
          <p:cNvPr id="34" name="AutoShape 3"/>
          <p:cNvCxnSpPr>
            <a:cxnSpLocks noChangeShapeType="1"/>
            <a:stCxn id="7" idx="4"/>
            <a:endCxn id="28" idx="0"/>
          </p:cNvCxnSpPr>
          <p:nvPr/>
        </p:nvCxnSpPr>
        <p:spPr bwMode="auto">
          <a:xfrm flipH="1">
            <a:off x="3483508" y="3830461"/>
            <a:ext cx="228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3"/>
          <p:cNvCxnSpPr>
            <a:cxnSpLocks noChangeShapeType="1"/>
            <a:stCxn id="7" idx="4"/>
            <a:endCxn id="29" idx="0"/>
          </p:cNvCxnSpPr>
          <p:nvPr/>
        </p:nvCxnSpPr>
        <p:spPr bwMode="auto">
          <a:xfrm>
            <a:off x="3712108" y="3830461"/>
            <a:ext cx="1371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3"/>
          <p:cNvCxnSpPr>
            <a:cxnSpLocks noChangeShapeType="1"/>
            <a:stCxn id="7" idx="4"/>
            <a:endCxn id="30" idx="0"/>
          </p:cNvCxnSpPr>
          <p:nvPr/>
        </p:nvCxnSpPr>
        <p:spPr bwMode="auto">
          <a:xfrm>
            <a:off x="3712108" y="3830461"/>
            <a:ext cx="58674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3"/>
          <p:cNvCxnSpPr>
            <a:cxnSpLocks noChangeShapeType="1"/>
            <a:stCxn id="7" idx="4"/>
            <a:endCxn id="31" idx="0"/>
          </p:cNvCxnSpPr>
          <p:nvPr/>
        </p:nvCxnSpPr>
        <p:spPr bwMode="auto">
          <a:xfrm flipH="1">
            <a:off x="1883308" y="3830461"/>
            <a:ext cx="1828800" cy="1274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" name="AutoShape 3"/>
          <p:cNvCxnSpPr>
            <a:cxnSpLocks noChangeShapeType="1"/>
            <a:stCxn id="7" idx="4"/>
            <a:endCxn id="32" idx="0"/>
          </p:cNvCxnSpPr>
          <p:nvPr/>
        </p:nvCxnSpPr>
        <p:spPr bwMode="auto">
          <a:xfrm flipH="1">
            <a:off x="1883308" y="3830461"/>
            <a:ext cx="1828800" cy="2417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9" name="AutoShape 3"/>
          <p:cNvCxnSpPr>
            <a:cxnSpLocks noChangeShapeType="1"/>
            <a:stCxn id="7" idx="4"/>
            <a:endCxn id="33" idx="0"/>
          </p:cNvCxnSpPr>
          <p:nvPr/>
        </p:nvCxnSpPr>
        <p:spPr bwMode="auto">
          <a:xfrm>
            <a:off x="3712108" y="3830461"/>
            <a:ext cx="5867400" cy="23417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181600" y="60198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934200" y="4343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9130242" y="5105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5" name="TextBox 54"/>
          <p:cNvSpPr txBox="1"/>
          <p:nvPr/>
        </p:nvSpPr>
        <p:spPr>
          <a:xfrm rot="16200000">
            <a:off x="1456129" y="5478072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350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2" grpId="0"/>
      <p:bldP spid="53" grpId="0"/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Information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29311"/>
            <a:ext cx="8885899" cy="56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81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Value of Information</a:t>
            </a:r>
          </a:p>
        </p:txBody>
      </p:sp>
      <p:sp>
        <p:nvSpPr>
          <p:cNvPr id="11857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93838"/>
            <a:ext cx="82296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Idea: compute value of acquiring evidence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Can be done directly from decision network</a:t>
            </a:r>
          </a:p>
          <a:p>
            <a:pPr>
              <a:lnSpc>
                <a:spcPct val="80000"/>
              </a:lnSpc>
            </a:pPr>
            <a:endParaRPr lang="en-US" sz="200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Example: buying oil drilling rights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Two blocks A and B, exactly one has oil, worth k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You can drill in one location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Prior probabilities 0.5 each, &amp; mutually exclusive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Drilling in either A or B has EU = k/2, MEU = k/2</a:t>
            </a:r>
          </a:p>
          <a:p>
            <a:pPr lvl="1">
              <a:lnSpc>
                <a:spcPct val="80000"/>
              </a:lnSpc>
            </a:pPr>
            <a:endParaRPr lang="en-US" sz="180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Question: what</a:t>
            </a:r>
            <a:r>
              <a:rPr lang="ja-JP" altLang="en-US" sz="200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>
                <a:latin typeface="Calibri"/>
                <a:ea typeface="ＭＳ Ｐゴシック" pitchFamily="34" charset="-128"/>
                <a:cs typeface="Calibri"/>
              </a:rPr>
              <a:t>s the </a:t>
            </a:r>
            <a:r>
              <a:rPr lang="en-US" altLang="ja-JP" sz="200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value of information</a:t>
            </a:r>
            <a:r>
              <a:rPr lang="en-US" altLang="ja-JP" sz="2000">
                <a:latin typeface="Calibri"/>
                <a:ea typeface="ＭＳ Ｐゴシック" pitchFamily="34" charset="-128"/>
                <a:cs typeface="Calibri"/>
              </a:rPr>
              <a:t> of O?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Value of knowing which of A or B has oil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Value is expected gain in MEU from new info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Survey may say </a:t>
            </a:r>
            <a:r>
              <a:rPr lang="ja-JP" altLang="en-US" sz="180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1800">
                <a:latin typeface="Calibri"/>
                <a:ea typeface="ＭＳ Ｐゴシック" pitchFamily="34" charset="-128"/>
                <a:cs typeface="Calibri"/>
              </a:rPr>
              <a:t>oil in a</a:t>
            </a:r>
            <a:r>
              <a:rPr lang="ja-JP" altLang="en-US" sz="180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1800">
                <a:latin typeface="Calibri"/>
                <a:ea typeface="ＭＳ Ｐゴシック" pitchFamily="34" charset="-128"/>
                <a:cs typeface="Calibri"/>
              </a:rPr>
              <a:t> or </a:t>
            </a:r>
            <a:r>
              <a:rPr lang="ja-JP" altLang="en-US" sz="180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1800">
                <a:latin typeface="Calibri"/>
                <a:ea typeface="ＭＳ Ｐゴシック" pitchFamily="34" charset="-128"/>
                <a:cs typeface="Calibri"/>
              </a:rPr>
              <a:t>oil in b,</a:t>
            </a:r>
            <a:r>
              <a:rPr lang="ja-JP" altLang="en-US" sz="180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1800">
                <a:latin typeface="Calibri"/>
                <a:ea typeface="ＭＳ Ｐゴシック" pitchFamily="34" charset="-128"/>
                <a:cs typeface="Calibri"/>
              </a:rPr>
              <a:t> prob 0.5 each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If we know OilLoc, MEU is k (either way)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Gain in MEU from knowing OilLoc?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VPI(OilLoc) = k/2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Fair price of information: k/2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	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543800" y="1752600"/>
            <a:ext cx="2514600" cy="1412875"/>
            <a:chOff x="6400800" y="2046288"/>
            <a:chExt cx="2514600" cy="1412875"/>
          </a:xfrm>
        </p:grpSpPr>
        <p:sp>
          <p:nvSpPr>
            <p:cNvPr id="24622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OilLoc</a:t>
              </a:r>
            </a:p>
          </p:txBody>
        </p:sp>
        <p:sp>
          <p:nvSpPr>
            <p:cNvPr id="24623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DrillLoc</a:t>
              </a:r>
            </a:p>
          </p:txBody>
        </p:sp>
        <p:grpSp>
          <p:nvGrpSpPr>
            <p:cNvPr id="24624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24627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628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24625" name="AutoShape 9"/>
            <p:cNvCxnSpPr>
              <a:cxnSpLocks noChangeShapeType="1"/>
              <a:stCxn id="24623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26" name="AutoShape 10"/>
            <p:cNvCxnSpPr>
              <a:cxnSpLocks noChangeShapeType="1"/>
              <a:stCxn id="24622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11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662143"/>
              </p:ext>
            </p:extLst>
          </p:nvPr>
        </p:nvGraphicFramePr>
        <p:xfrm>
          <a:off x="10363200" y="1524000"/>
          <a:ext cx="1295400" cy="172243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737667"/>
              </p:ext>
            </p:extLst>
          </p:nvPr>
        </p:nvGraphicFramePr>
        <p:xfrm>
          <a:off x="6553200" y="2454247"/>
          <a:ext cx="838200" cy="1050953"/>
        </p:xfrm>
        <a:graphic>
          <a:graphicData uri="http://schemas.openxmlformats.org/drawingml/2006/table">
            <a:tbl>
              <a:tblPr/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VPI Example: Weather</a:t>
            </a:r>
          </a:p>
        </p:txBody>
      </p:sp>
      <p:cxnSp>
        <p:nvCxnSpPr>
          <p:cNvPr id="25602" name="AutoShape 3"/>
          <p:cNvCxnSpPr>
            <a:cxnSpLocks noChangeShapeType="1"/>
            <a:stCxn id="25603" idx="4"/>
            <a:endCxn id="25604" idx="0"/>
          </p:cNvCxnSpPr>
          <p:nvPr/>
        </p:nvCxnSpPr>
        <p:spPr bwMode="auto">
          <a:xfrm>
            <a:off x="7392988" y="2951163"/>
            <a:ext cx="0" cy="6921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6781800" y="2362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6781800" y="36576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6858000" y="1371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067800" y="1828800"/>
            <a:ext cx="838200" cy="533400"/>
            <a:chOff x="4368" y="1728"/>
            <a:chExt cx="528" cy="336"/>
          </a:xfrm>
        </p:grpSpPr>
        <p:sp>
          <p:nvSpPr>
            <p:cNvPr id="25662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5663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5607" name="AutoShape 10"/>
          <p:cNvCxnSpPr>
            <a:cxnSpLocks noChangeShapeType="1"/>
            <a:stCxn id="25605" idx="3"/>
          </p:cNvCxnSpPr>
          <p:nvPr/>
        </p:nvCxnSpPr>
        <p:spPr bwMode="auto">
          <a:xfrm>
            <a:off x="8015288" y="1638300"/>
            <a:ext cx="1038225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08" name="AutoShape 11"/>
          <p:cNvCxnSpPr>
            <a:cxnSpLocks noChangeShapeType="1"/>
            <a:stCxn id="25603" idx="6"/>
          </p:cNvCxnSpPr>
          <p:nvPr/>
        </p:nvCxnSpPr>
        <p:spPr bwMode="auto">
          <a:xfrm flipV="1">
            <a:off x="8018463" y="2095500"/>
            <a:ext cx="1035050" cy="5540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8907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125444"/>
              </p:ext>
            </p:extLst>
          </p:nvPr>
        </p:nvGraphicFramePr>
        <p:xfrm>
          <a:off x="10287000" y="1371600"/>
          <a:ext cx="1676400" cy="16002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88908" name="Text Box 44"/>
          <p:cNvSpPr txBox="1">
            <a:spLocks noChangeArrowheads="1"/>
          </p:cNvSpPr>
          <p:nvPr/>
        </p:nvSpPr>
        <p:spPr bwMode="auto">
          <a:xfrm>
            <a:off x="457200" y="14478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with no evidence</a:t>
            </a:r>
          </a:p>
        </p:txBody>
      </p:sp>
      <p:pic>
        <p:nvPicPr>
          <p:cNvPr id="1188909" name="Picture 4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0" name="Text Box 46"/>
          <p:cNvSpPr txBox="1">
            <a:spLocks noChangeArrowheads="1"/>
          </p:cNvSpPr>
          <p:nvPr/>
        </p:nvSpPr>
        <p:spPr bwMode="auto">
          <a:xfrm>
            <a:off x="457200" y="24384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if forecast is bad</a:t>
            </a:r>
          </a:p>
        </p:txBody>
      </p:sp>
      <p:pic>
        <p:nvPicPr>
          <p:cNvPr id="1188911" name="Picture 47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82913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2" name="Text Box 48"/>
          <p:cNvSpPr txBox="1">
            <a:spLocks noChangeArrowheads="1"/>
          </p:cNvSpPr>
          <p:nvPr/>
        </p:nvSpPr>
        <p:spPr bwMode="auto">
          <a:xfrm>
            <a:off x="457200" y="34290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if forecast is good</a:t>
            </a:r>
          </a:p>
        </p:txBody>
      </p:sp>
      <p:pic>
        <p:nvPicPr>
          <p:cNvPr id="1188944" name="Picture 80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962400"/>
            <a:ext cx="4597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8893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910042"/>
              </p:ext>
            </p:extLst>
          </p:nvPr>
        </p:nvGraphicFramePr>
        <p:xfrm>
          <a:off x="1447800" y="4876800"/>
          <a:ext cx="1143000" cy="822450"/>
        </p:xfrm>
        <a:graphic>
          <a:graphicData uri="http://schemas.openxmlformats.org/drawingml/2006/table">
            <a:tbl>
              <a:tblPr/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P(F)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good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0.59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bad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0.41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88936" name="AutoShape 72"/>
          <p:cNvSpPr>
            <a:spLocks noChangeArrowheads="1"/>
          </p:cNvSpPr>
          <p:nvPr/>
        </p:nvSpPr>
        <p:spPr bwMode="auto">
          <a:xfrm>
            <a:off x="2819400" y="5072063"/>
            <a:ext cx="381000" cy="381000"/>
          </a:xfrm>
          <a:prstGeom prst="rightArrow">
            <a:avLst>
              <a:gd name="adj1" fmla="val 50000"/>
              <a:gd name="adj2" fmla="val 47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5865813"/>
            <a:ext cx="6178550" cy="8388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88938" name="Text Box 74"/>
          <p:cNvSpPr txBox="1">
            <a:spLocks noChangeArrowheads="1"/>
          </p:cNvSpPr>
          <p:nvPr/>
        </p:nvSpPr>
        <p:spPr bwMode="auto">
          <a:xfrm>
            <a:off x="457200" y="4281488"/>
            <a:ext cx="259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Forecast distribution</a:t>
            </a:r>
          </a:p>
        </p:txBody>
      </p:sp>
      <p:pic>
        <p:nvPicPr>
          <p:cNvPr id="32" name="Picture 31" descr="TP_t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029200"/>
            <a:ext cx="3048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P_t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35600"/>
            <a:ext cx="1676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086600" y="5410200"/>
            <a:ext cx="5334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389465"/>
            <a:ext cx="3581399" cy="2468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20400" y="46482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908" grpId="0"/>
      <p:bldP spid="1188910" grpId="0"/>
      <p:bldP spid="1188912" grpId="0"/>
      <p:bldP spid="1188936" grpId="0" animBg="1"/>
      <p:bldP spid="11889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Value of Information</a:t>
            </a:r>
          </a:p>
        </p:txBody>
      </p:sp>
      <p:sp>
        <p:nvSpPr>
          <p:cNvPr id="1143811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447800"/>
            <a:ext cx="82296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Assume we have evidence E=e.  Value if we act now:</a:t>
            </a: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Assume we see that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=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.  Value if we act then:</a:t>
            </a:r>
            <a:endParaRPr lang="en-US" altLang="ja-JP" sz="1800" baseline="-25000" dirty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BUT </a:t>
            </a:r>
            <a:r>
              <a:rPr lang="en-US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ja-JP" altLang="en-US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 is a random variable whose value is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	unknown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, so we don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t know what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will be</a:t>
            </a:r>
          </a:p>
          <a:p>
            <a:pPr lvl="1">
              <a:lnSpc>
                <a:spcPct val="80000"/>
              </a:lnSpc>
            </a:pPr>
            <a:endParaRPr lang="en-US" sz="1400" dirty="0">
              <a:solidFill>
                <a:srgbClr val="A50021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Expected value if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is revealed and then we act:</a:t>
            </a: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Value of information: how much MEU goes up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	by revealing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first then acting, over acting now: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69" name="Picture 6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6019800"/>
            <a:ext cx="4554537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2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42338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3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819400"/>
            <a:ext cx="49006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7239000" y="1382713"/>
            <a:ext cx="2776538" cy="1425575"/>
            <a:chOff x="6248397" y="1383268"/>
            <a:chExt cx="2776657" cy="1424464"/>
          </a:xfrm>
        </p:grpSpPr>
        <p:sp>
          <p:nvSpPr>
            <p:cNvPr id="26713" name="TextBox 37"/>
            <p:cNvSpPr txBox="1">
              <a:spLocks noChangeArrowheads="1"/>
            </p:cNvSpPr>
            <p:nvPr/>
          </p:nvSpPr>
          <p:spPr bwMode="auto">
            <a:xfrm>
              <a:off x="6248397" y="2133600"/>
              <a:ext cx="11430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P(s | +e)</a:t>
              </a:r>
            </a:p>
          </p:txBody>
        </p:sp>
        <p:grpSp>
          <p:nvGrpSpPr>
            <p:cNvPr id="26714" name="Group 124"/>
            <p:cNvGrpSpPr>
              <a:grpSpLocks/>
            </p:cNvGrpSpPr>
            <p:nvPr/>
          </p:nvGrpSpPr>
          <p:grpSpPr bwMode="auto">
            <a:xfrm>
              <a:off x="6629400" y="1383268"/>
              <a:ext cx="2395654" cy="1424464"/>
              <a:chOff x="6629400" y="1383268"/>
              <a:chExt cx="2395654" cy="1424464"/>
            </a:xfrm>
          </p:grpSpPr>
          <p:grpSp>
            <p:nvGrpSpPr>
              <p:cNvPr id="26715" name="Group 7"/>
              <p:cNvGrpSpPr>
                <a:grpSpLocks/>
              </p:cNvGrpSpPr>
              <p:nvPr/>
            </p:nvGrpSpPr>
            <p:grpSpPr bwMode="auto">
              <a:xfrm>
                <a:off x="6934200" y="1600586"/>
                <a:ext cx="2090854" cy="1104256"/>
                <a:chOff x="228600" y="1677500"/>
                <a:chExt cx="8534400" cy="3148500"/>
              </a:xfrm>
            </p:grpSpPr>
            <p:grpSp>
              <p:nvGrpSpPr>
                <p:cNvPr id="26719" name="Group 5"/>
                <p:cNvGrpSpPr>
                  <a:grpSpLocks/>
                </p:cNvGrpSpPr>
                <p:nvPr/>
              </p:nvGrpSpPr>
              <p:grpSpPr bwMode="auto">
                <a:xfrm>
                  <a:off x="2286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8" name="Freeform 33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9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sp>
              <p:nvSpPr>
                <p:cNvPr id="26720" name="Oval 3"/>
                <p:cNvSpPr>
                  <a:spLocks noChangeArrowheads="1"/>
                </p:cNvSpPr>
                <p:nvPr/>
              </p:nvSpPr>
              <p:spPr bwMode="auto">
                <a:xfrm>
                  <a:off x="1524000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Calibri"/>
                    <a:cs typeface="Calibri"/>
                  </a:endParaRPr>
                </a:p>
              </p:txBody>
            </p:sp>
            <p:sp>
              <p:nvSpPr>
                <p:cNvPr id="26721" name="Oval 3"/>
                <p:cNvSpPr>
                  <a:spLocks noChangeArrowheads="1"/>
                </p:cNvSpPr>
                <p:nvPr/>
              </p:nvSpPr>
              <p:spPr bwMode="auto">
                <a:xfrm>
                  <a:off x="6245225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2" name="Straight Arrow Connector 11"/>
                <p:cNvCxnSpPr>
                  <a:stCxn id="16" idx="3"/>
                  <a:endCxn id="26720" idx="0"/>
                </p:cNvCxnSpPr>
                <p:nvPr/>
              </p:nvCxnSpPr>
              <p:spPr>
                <a:xfrm rot="5400000">
                  <a:off x="2914857" y="1353304"/>
                  <a:ext cx="764355" cy="232635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>
                  <a:stCxn id="16" idx="3"/>
                  <a:endCxn id="26721" idx="0"/>
                </p:cNvCxnSpPr>
                <p:nvPr/>
              </p:nvCxnSpPr>
              <p:spPr>
                <a:xfrm rot="16200000" flipH="1">
                  <a:off x="5276855" y="1317665"/>
                  <a:ext cx="764355" cy="23976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Isosceles Triangle 15"/>
                <p:cNvSpPr/>
                <p:nvPr/>
              </p:nvSpPr>
              <p:spPr>
                <a:xfrm>
                  <a:off x="3883483" y="1677500"/>
                  <a:ext cx="1146980" cy="45680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500" dirty="0">
                    <a:solidFill>
                      <a:schemeClr val="tx1"/>
                    </a:solidFill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7" name="Straight Arrow Connector 16"/>
                <p:cNvCxnSpPr>
                  <a:stCxn id="26720" idx="4"/>
                </p:cNvCxnSpPr>
                <p:nvPr/>
              </p:nvCxnSpPr>
              <p:spPr>
                <a:xfrm rot="5400000">
                  <a:off x="1201242" y="3336459"/>
                  <a:ext cx="796016" cy="1069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6" name="Group 21"/>
                <p:cNvGrpSpPr>
                  <a:grpSpLocks/>
                </p:cNvGrpSpPr>
                <p:nvPr/>
              </p:nvGrpSpPr>
              <p:grpSpPr bwMode="auto">
                <a:xfrm>
                  <a:off x="22098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6" name="Freeform 31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7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0" name="Straight Arrow Connector 19"/>
                <p:cNvCxnSpPr>
                  <a:stCxn id="26720" idx="4"/>
                </p:cNvCxnSpPr>
                <p:nvPr/>
              </p:nvCxnSpPr>
              <p:spPr>
                <a:xfrm rot="16200000" flipH="1">
                  <a:off x="2231576" y="3375339"/>
                  <a:ext cx="796016" cy="99145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8" name="Group 34"/>
                <p:cNvGrpSpPr>
                  <a:grpSpLocks/>
                </p:cNvGrpSpPr>
                <p:nvPr/>
              </p:nvGrpSpPr>
              <p:grpSpPr bwMode="auto">
                <a:xfrm>
                  <a:off x="49530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4" name="Freeform 29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5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 rot="5400000">
                  <a:off x="5925233" y="3336458"/>
                  <a:ext cx="796016" cy="106921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30" name="Group 38"/>
                <p:cNvGrpSpPr>
                  <a:grpSpLocks/>
                </p:cNvGrpSpPr>
                <p:nvPr/>
              </p:nvGrpSpPr>
              <p:grpSpPr bwMode="auto">
                <a:xfrm>
                  <a:off x="69342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2" name="Freeform 27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3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5" name="Straight Arrow Connector 24"/>
                <p:cNvCxnSpPr/>
                <p:nvPr/>
              </p:nvCxnSpPr>
              <p:spPr>
                <a:xfrm rot="16200000" flipH="1">
                  <a:off x="6955571" y="3375340"/>
                  <a:ext cx="796016" cy="99145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716" name="TextBox 35"/>
              <p:cNvSpPr txBox="1">
                <a:spLocks noChangeArrowheads="1"/>
              </p:cNvSpPr>
              <p:nvPr/>
            </p:nvSpPr>
            <p:spPr bwMode="auto">
              <a:xfrm>
                <a:off x="7391447" y="1383268"/>
                <a:ext cx="609554" cy="369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{+e}</a:t>
                </a:r>
              </a:p>
            </p:txBody>
          </p:sp>
          <p:sp>
            <p:nvSpPr>
              <p:cNvPr id="26717" name="TextBox 36"/>
              <p:cNvSpPr txBox="1">
                <a:spLocks noChangeArrowheads="1"/>
              </p:cNvSpPr>
              <p:nvPr/>
            </p:nvSpPr>
            <p:spPr bwMode="auto">
              <a:xfrm>
                <a:off x="7162800" y="1611868"/>
                <a:ext cx="533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a</a:t>
                </a:r>
              </a:p>
            </p:txBody>
          </p:sp>
          <p:sp>
            <p:nvSpPr>
              <p:cNvPr id="26718" name="Text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1066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</p:grpSp>
      <p:grpSp>
        <p:nvGrpSpPr>
          <p:cNvPr id="9" name="Group 125"/>
          <p:cNvGrpSpPr>
            <a:grpSpLocks/>
          </p:cNvGrpSpPr>
          <p:nvPr/>
        </p:nvGrpSpPr>
        <p:grpSpPr bwMode="auto">
          <a:xfrm>
            <a:off x="6781800" y="2895600"/>
            <a:ext cx="3233738" cy="1412875"/>
            <a:chOff x="5791191" y="2895600"/>
            <a:chExt cx="3233863" cy="1412796"/>
          </a:xfrm>
        </p:grpSpPr>
        <p:grpSp>
          <p:nvGrpSpPr>
            <p:cNvPr id="26687" name="Group 39"/>
            <p:cNvGrpSpPr>
              <a:grpSpLocks/>
            </p:cNvGrpSpPr>
            <p:nvPr/>
          </p:nvGrpSpPr>
          <p:grpSpPr bwMode="auto">
            <a:xfrm>
              <a:off x="6934200" y="3113076"/>
              <a:ext cx="2090854" cy="1104097"/>
              <a:chOff x="228600" y="1677951"/>
              <a:chExt cx="8534400" cy="3148049"/>
            </a:xfrm>
          </p:grpSpPr>
          <p:grpSp>
            <p:nvGrpSpPr>
              <p:cNvPr id="26692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11" name="Freeform 5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93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94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44" name="Straight Arrow Connector 43"/>
              <p:cNvCxnSpPr>
                <a:stCxn id="46" idx="3"/>
                <a:endCxn id="26693" idx="0"/>
              </p:cNvCxnSpPr>
              <p:nvPr/>
            </p:nvCxnSpPr>
            <p:spPr>
              <a:xfrm rot="5400000">
                <a:off x="2916868" y="1352102"/>
                <a:ext cx="760384" cy="232634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6" idx="3"/>
                <a:endCxn id="26694" idx="0"/>
              </p:cNvCxnSpPr>
              <p:nvPr/>
            </p:nvCxnSpPr>
            <p:spPr>
              <a:xfrm rot="16200000" flipH="1">
                <a:off x="5278855" y="1316462"/>
                <a:ext cx="760384" cy="239762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>
                <a:off x="3883504" y="1677951"/>
                <a:ext cx="1146975" cy="45713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47" name="Straight Arrow Connector 46"/>
              <p:cNvCxnSpPr>
                <a:stCxn id="26693" idx="4"/>
              </p:cNvCxnSpPr>
              <p:nvPr/>
            </p:nvCxnSpPr>
            <p:spPr>
              <a:xfrm rot="5400000">
                <a:off x="1200985" y="3333974"/>
                <a:ext cx="796593" cy="10692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99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9" name="Freeform 5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49" name="Straight Arrow Connector 48"/>
              <p:cNvCxnSpPr>
                <a:stCxn id="26693" idx="4"/>
              </p:cNvCxnSpPr>
              <p:nvPr/>
            </p:nvCxnSpPr>
            <p:spPr>
              <a:xfrm rot="16200000" flipH="1">
                <a:off x="2231314" y="3372854"/>
                <a:ext cx="796593" cy="9914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1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7" name="Freeform 5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0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rot="5400000">
                <a:off x="5924955" y="3333974"/>
                <a:ext cx="796593" cy="1069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3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5" name="Freeform 5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0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 rot="16200000" flipH="1">
                <a:off x="6955289" y="3372855"/>
                <a:ext cx="796593" cy="9914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88" name="TextBox 61"/>
            <p:cNvSpPr txBox="1">
              <a:spLocks noChangeArrowheads="1"/>
            </p:cNvSpPr>
            <p:nvPr/>
          </p:nvSpPr>
          <p:spPr bwMode="auto">
            <a:xfrm>
              <a:off x="6858108" y="2895600"/>
              <a:ext cx="1219171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{+e, 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latin typeface="Calibri"/>
                  <a:cs typeface="Calibri"/>
                </a:rPr>
                <a:t>}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89" name="TextBox 62"/>
            <p:cNvSpPr txBox="1">
              <a:spLocks noChangeArrowheads="1"/>
            </p:cNvSpPr>
            <p:nvPr/>
          </p:nvSpPr>
          <p:spPr bwMode="auto">
            <a:xfrm>
              <a:off x="7162800" y="3124200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6690" name="TextBox 63"/>
            <p:cNvSpPr txBox="1">
              <a:spLocks noChangeArrowheads="1"/>
            </p:cNvSpPr>
            <p:nvPr/>
          </p:nvSpPr>
          <p:spPr bwMode="auto">
            <a:xfrm>
              <a:off x="5791191" y="3645932"/>
              <a:ext cx="1752609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P(s | +e, 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latin typeface="Calibri"/>
                  <a:cs typeface="Calibri"/>
                </a:rPr>
                <a:t>)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91" name="TextBox 64"/>
            <p:cNvSpPr txBox="1">
              <a:spLocks noChangeArrowheads="1"/>
            </p:cNvSpPr>
            <p:nvPr/>
          </p:nvSpPr>
          <p:spPr bwMode="auto">
            <a:xfrm>
              <a:off x="6629400" y="3939064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pic>
        <p:nvPicPr>
          <p:cNvPr id="67" name="Picture 6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08513"/>
            <a:ext cx="45275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26"/>
          <p:cNvGrpSpPr>
            <a:grpSpLocks/>
          </p:cNvGrpSpPr>
          <p:nvPr/>
        </p:nvGrpSpPr>
        <p:grpSpPr bwMode="auto">
          <a:xfrm>
            <a:off x="7315200" y="4430714"/>
            <a:ext cx="2743200" cy="1556364"/>
            <a:chOff x="6324600" y="4431268"/>
            <a:chExt cx="2743200" cy="1556257"/>
          </a:xfrm>
        </p:grpSpPr>
        <p:grpSp>
          <p:nvGrpSpPr>
            <p:cNvPr id="26637" name="Group 69"/>
            <p:cNvGrpSpPr>
              <a:grpSpLocks/>
            </p:cNvGrpSpPr>
            <p:nvPr/>
          </p:nvGrpSpPr>
          <p:grpSpPr bwMode="auto">
            <a:xfrm>
              <a:off x="66294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66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5" name="Freeform 8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67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68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74" name="Straight Arrow Connector 73"/>
              <p:cNvCxnSpPr>
                <a:stCxn id="76" idx="3"/>
                <a:endCxn id="26667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76" idx="3"/>
                <a:endCxn id="26668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Isosceles Triangle 75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77" name="Straight Arrow Connector 76"/>
              <p:cNvCxnSpPr>
                <a:stCxn id="26667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3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3" name="Freeform 8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79" name="Straight Arrow Connector 78"/>
              <p:cNvCxnSpPr>
                <a:stCxn id="26667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5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1" name="Freeform 8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81" name="Straight Arrow Connector 80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7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79" name="Freeform 8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83" name="Straight Arrow Connector 82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8" name="Group 91"/>
            <p:cNvGrpSpPr>
              <a:grpSpLocks/>
            </p:cNvGrpSpPr>
            <p:nvPr/>
          </p:nvGrpSpPr>
          <p:grpSpPr bwMode="auto">
            <a:xfrm>
              <a:off x="79248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45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4" name="Freeform 111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46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47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96" name="Straight Arrow Connector 95"/>
              <p:cNvCxnSpPr>
                <a:stCxn id="98" idx="3"/>
                <a:endCxn id="26646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stCxn id="98" idx="3"/>
                <a:endCxn id="26647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Isosceles Triangle 97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99" name="Straight Arrow Connector 98"/>
              <p:cNvCxnSpPr>
                <a:stCxn id="26646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2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2" name="Freeform 10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1" name="Straight Arrow Connector 100"/>
              <p:cNvCxnSpPr>
                <a:stCxn id="26646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4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0" name="Freeform 10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3" name="Straight Arrow Connector 102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6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58" name="Freeform 10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5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5" name="Straight Arrow Connector 104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39" name="Oval 3"/>
            <p:cNvSpPr>
              <a:spLocks noChangeArrowheads="1"/>
            </p:cNvSpPr>
            <p:nvPr/>
          </p:nvSpPr>
          <p:spPr bwMode="auto">
            <a:xfrm>
              <a:off x="7620000" y="4800600"/>
              <a:ext cx="299471" cy="2015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500">
                <a:latin typeface="Calibri"/>
                <a:cs typeface="Calibri"/>
              </a:endParaRPr>
            </a:p>
          </p:txBody>
        </p:sp>
        <p:cxnSp>
          <p:nvCxnSpPr>
            <p:cNvPr id="115" name="Straight Arrow Connector 114"/>
            <p:cNvCxnSpPr>
              <a:stCxn id="26639" idx="4"/>
            </p:cNvCxnSpPr>
            <p:nvPr/>
          </p:nvCxnSpPr>
          <p:spPr>
            <a:xfrm rot="5400000">
              <a:off x="7330292" y="4868574"/>
              <a:ext cx="304779" cy="573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26639" idx="4"/>
            </p:cNvCxnSpPr>
            <p:nvPr/>
          </p:nvCxnSpPr>
          <p:spPr>
            <a:xfrm rot="16200000" flipH="1">
              <a:off x="7977992" y="4793961"/>
              <a:ext cx="304779" cy="7223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2" name="TextBox 120"/>
            <p:cNvSpPr txBox="1">
              <a:spLocks noChangeArrowheads="1"/>
            </p:cNvSpPr>
            <p:nvPr/>
          </p:nvSpPr>
          <p:spPr bwMode="auto">
            <a:xfrm>
              <a:off x="7391400" y="4431268"/>
              <a:ext cx="685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{+e}</a:t>
              </a:r>
            </a:p>
          </p:txBody>
        </p:sp>
        <p:sp>
          <p:nvSpPr>
            <p:cNvPr id="26643" name="TextBox 121"/>
            <p:cNvSpPr txBox="1">
              <a:spLocks noChangeArrowheads="1"/>
            </p:cNvSpPr>
            <p:nvPr/>
          </p:nvSpPr>
          <p:spPr bwMode="auto">
            <a:xfrm>
              <a:off x="6324600" y="4736577"/>
              <a:ext cx="1600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P(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en-US" altLang="ja-JP" sz="1800" dirty="0">
                  <a:latin typeface="Calibri"/>
                  <a:cs typeface="Calibri"/>
                </a:rPr>
                <a:t>| +e)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44" name="TextBox 123"/>
            <p:cNvSpPr txBox="1">
              <a:spLocks noChangeArrowheads="1"/>
            </p:cNvSpPr>
            <p:nvPr/>
          </p:nvSpPr>
          <p:spPr bwMode="auto">
            <a:xfrm>
              <a:off x="6400800" y="5029714"/>
              <a:ext cx="1143000" cy="30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latin typeface="Calibri"/>
                  <a:cs typeface="Calibri"/>
                </a:rPr>
                <a:t>{+e, +</a:t>
              </a:r>
              <a:r>
                <a:rPr lang="en-US" sz="1400" dirty="0">
                  <a:solidFill>
                    <a:srgbClr val="FF0000"/>
                  </a:solidFill>
                  <a:latin typeface="Calibri"/>
                  <a:cs typeface="Calibri"/>
                </a:rPr>
                <a:t>e</a:t>
              </a:r>
              <a:r>
                <a:rPr lang="ja-JP" altLang="en-US" sz="14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400" dirty="0">
                  <a:latin typeface="Calibri"/>
                  <a:cs typeface="Calibri"/>
                </a:rPr>
                <a:t>}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14" name="TextBox 121"/>
          <p:cNvSpPr txBox="1">
            <a:spLocks noChangeArrowheads="1"/>
          </p:cNvSpPr>
          <p:nvPr/>
        </p:nvSpPr>
        <p:spPr bwMode="auto">
          <a:xfrm>
            <a:off x="8915400" y="4811713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Calibri"/>
                <a:cs typeface="Calibri"/>
              </a:rPr>
              <a:t>P(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-e</a:t>
            </a:r>
            <a:r>
              <a:rPr lang="ja-JP" altLang="en-US" sz="180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lang="en-US" altLang="ja-JP" sz="18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altLang="ja-JP" sz="1800" dirty="0">
                <a:latin typeface="Calibri"/>
                <a:cs typeface="Calibri"/>
              </a:rPr>
              <a:t>| +e)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16" name="TextBox 123"/>
          <p:cNvSpPr txBox="1">
            <a:spLocks noChangeArrowheads="1"/>
          </p:cNvSpPr>
          <p:nvPr/>
        </p:nvSpPr>
        <p:spPr bwMode="auto">
          <a:xfrm>
            <a:off x="9296400" y="502920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>
                <a:latin typeface="Calibri"/>
                <a:cs typeface="Calibri"/>
              </a:rPr>
              <a:t>{+e, </a:t>
            </a:r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-e</a:t>
            </a:r>
            <a:r>
              <a:rPr lang="ja-JP" altLang="en-US" sz="140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lang="en-US" altLang="ja-JP" sz="1400" dirty="0">
                <a:latin typeface="Calibri"/>
                <a:cs typeface="Calibri"/>
              </a:rPr>
              <a:t>}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17" name="TextBox 62"/>
          <p:cNvSpPr txBox="1">
            <a:spLocks noChangeArrowheads="1"/>
          </p:cNvSpPr>
          <p:nvPr/>
        </p:nvSpPr>
        <p:spPr bwMode="auto">
          <a:xfrm>
            <a:off x="7696200" y="5181600"/>
            <a:ext cx="381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latin typeface="Calibri"/>
                <a:cs typeface="Calibri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  <p:bldP spid="1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VPI Properties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33400" y="1295400"/>
            <a:ext cx="6781800" cy="503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Can it be negative?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Is it additive? 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sz="2400" dirty="0">
                <a:ea typeface="ＭＳ Ｐゴシック" pitchFamily="34" charset="-128"/>
              </a:rPr>
              <a:t>(think of observing </a:t>
            </a:r>
            <a:r>
              <a:rPr lang="en-US" sz="2400" dirty="0" err="1">
                <a:latin typeface="Calibri"/>
                <a:ea typeface="ＭＳ Ｐゴシック" pitchFamily="34" charset="-128"/>
              </a:rPr>
              <a:t>E</a:t>
            </a:r>
            <a:r>
              <a:rPr lang="en-US" sz="2400" baseline="-25000" dirty="0" err="1">
                <a:latin typeface="Calibri"/>
                <a:ea typeface="ＭＳ Ｐゴシック" pitchFamily="34" charset="-128"/>
              </a:rPr>
              <a:t>j</a:t>
            </a:r>
            <a:r>
              <a:rPr lang="en-US" sz="2400" dirty="0">
                <a:ea typeface="ＭＳ Ｐゴシック" pitchFamily="34" charset="-128"/>
              </a:rPr>
              <a:t> twice)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Is it order-dependent?</a:t>
            </a:r>
          </a:p>
        </p:txBody>
      </p:sp>
      <p:pic>
        <p:nvPicPr>
          <p:cNvPr id="13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05475"/>
            <a:ext cx="68722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2438400" cy="1625600"/>
          </a:xfrm>
          <a:prstGeom prst="rect">
            <a:avLst/>
          </a:prstGeom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56088"/>
            <a:ext cx="630237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895600"/>
            <a:ext cx="2397201" cy="1703275"/>
          </a:xfrm>
          <a:prstGeom prst="rect">
            <a:avLst/>
          </a:prstGeom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33829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71600"/>
            <a:ext cx="4114800" cy="123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2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7441387" cy="4952999"/>
          </a:xfrm>
          <a:prstGeom prst="rect">
            <a:avLst/>
          </a:prstGeom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Decision Networks and Value of Perfect Information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5334000" y="5462830"/>
            <a:ext cx="7467600" cy="86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Instructors: Sergey Levine and Stuart Russell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University of California, Berkeley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573309"/>
            <a:ext cx="12192000" cy="28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, Sergey Levine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2650415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Quick VPI Questions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5638800" cy="5029200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The soup of the day is either clam chowder or split pea, but you </a:t>
            </a:r>
            <a:r>
              <a:rPr lang="en-US" sz="2400" dirty="0" err="1">
                <a:ea typeface="ＭＳ Ｐゴシック" pitchFamily="34" charset="-128"/>
              </a:rPr>
              <a:t>wouldn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t order either one.  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the value of knowing which it is?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There are two kinds of plastic forks at a picnic.  One kind is slightly sturdier.  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the value of knowing which?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You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re playing the lottery.  The prize will be $0 or $100.  You can play any number between 1 and 100 (chance of winning is 1%).  What is the value of knowing the winning number?</a:t>
            </a: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219200"/>
            <a:ext cx="2674752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124200"/>
            <a:ext cx="2237802" cy="1827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029200"/>
            <a:ext cx="2438399" cy="1393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Value of Imperfect Information?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0" y="1676400"/>
            <a:ext cx="5080000" cy="45767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No such thing</a:t>
            </a:r>
          </a:p>
          <a:p>
            <a:pPr lvl="4"/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Information corresponds to the observation of a node in the decision network</a:t>
            </a:r>
          </a:p>
          <a:p>
            <a:pPr lvl="5"/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If data is “noisy” that just means we don’t observe the original variable, but another variable which is a noisy version of the original 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6027517" cy="30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VPI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5689600" cy="3860799"/>
          </a:xfrm>
        </p:spPr>
        <p:txBody>
          <a:bodyPr/>
          <a:lstStyle/>
          <a:p>
            <a:r>
              <a:rPr lang="en-US" sz="2400" dirty="0"/>
              <a:t>VPI(</a:t>
            </a:r>
            <a:r>
              <a:rPr lang="en-US" sz="2400" dirty="0" err="1"/>
              <a:t>OilLoc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r>
              <a:rPr lang="en-US" sz="2400" dirty="0"/>
              <a:t>VPI(</a:t>
            </a:r>
            <a:r>
              <a:rPr lang="en-US" sz="2400" dirty="0" err="1"/>
              <a:t>ScoutingReport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r>
              <a:rPr lang="en-US" sz="2400" dirty="0"/>
              <a:t>VPI(Scout) ?</a:t>
            </a:r>
          </a:p>
          <a:p>
            <a:endParaRPr lang="en-US" sz="2400" dirty="0"/>
          </a:p>
          <a:p>
            <a:r>
              <a:rPr lang="en-US" sz="2400" dirty="0"/>
              <a:t>VPI(Scout | </a:t>
            </a:r>
            <a:r>
              <a:rPr lang="en-US" sz="2400" dirty="0" err="1"/>
              <a:t>ScoutingReport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Generally: </a:t>
            </a:r>
          </a:p>
          <a:p>
            <a:pPr marL="457176" lvl="1" indent="0">
              <a:buNone/>
            </a:pPr>
            <a:r>
              <a:rPr lang="en-US" sz="2000" dirty="0"/>
              <a:t>If          Parents(U)        Z   |   </a:t>
            </a:r>
            <a:r>
              <a:rPr lang="en-US" sz="2000" dirty="0" err="1"/>
              <a:t>CurrentEvidence</a:t>
            </a:r>
            <a:endParaRPr lang="en-US" sz="2000" dirty="0"/>
          </a:p>
          <a:p>
            <a:pPr marL="457176" lvl="1" indent="0">
              <a:buNone/>
            </a:pPr>
            <a:r>
              <a:rPr lang="en-US" sz="2000" dirty="0"/>
              <a:t>Then    VPI( Z | </a:t>
            </a:r>
            <a:r>
              <a:rPr lang="en-US" sz="2000" dirty="0" err="1"/>
              <a:t>CurrentEvidence</a:t>
            </a:r>
            <a:r>
              <a:rPr lang="en-US" sz="2000" dirty="0"/>
              <a:t>) = 0 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705600" y="1371600"/>
            <a:ext cx="2514600" cy="1412875"/>
            <a:chOff x="6400800" y="2046288"/>
            <a:chExt cx="2514600" cy="1412875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OilLoc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 err="1">
                  <a:latin typeface="Calibri" pitchFamily="34" charset="0"/>
                  <a:cs typeface="Calibri" pitchFamily="34" charset="0"/>
                </a:rPr>
                <a:t>DrillLoc</a:t>
              </a: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9" name="AutoShape 9"/>
            <p:cNvCxnSpPr>
              <a:cxnSpLocks noChangeShapeType="1"/>
              <a:stCxn id="7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10"/>
            <p:cNvCxnSpPr>
              <a:cxnSpLocks noChangeShapeType="1"/>
              <a:stCxn id="6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5943600" y="3352800"/>
            <a:ext cx="12954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Scouting</a:t>
            </a: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Report</a:t>
            </a:r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5410200" y="2209800"/>
            <a:ext cx="9144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Scout</a:t>
            </a:r>
          </a:p>
        </p:txBody>
      </p:sp>
      <p:cxnSp>
        <p:nvCxnSpPr>
          <p:cNvPr id="16" name="AutoShape 10"/>
          <p:cNvCxnSpPr>
            <a:cxnSpLocks noChangeShapeType="1"/>
            <a:stCxn id="6" idx="4"/>
            <a:endCxn id="14" idx="0"/>
          </p:cNvCxnSpPr>
          <p:nvPr/>
        </p:nvCxnSpPr>
        <p:spPr bwMode="auto">
          <a:xfrm flipH="1">
            <a:off x="6591300" y="2784475"/>
            <a:ext cx="723900" cy="568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10"/>
          <p:cNvCxnSpPr>
            <a:cxnSpLocks noChangeShapeType="1"/>
            <a:stCxn id="15" idx="4"/>
            <a:endCxn id="14" idx="0"/>
          </p:cNvCxnSpPr>
          <p:nvPr/>
        </p:nvCxnSpPr>
        <p:spPr bwMode="auto">
          <a:xfrm>
            <a:off x="5867400" y="2784475"/>
            <a:ext cx="723900" cy="568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/>
          <p:nvPr/>
        </p:nvCxnSpPr>
        <p:spPr>
          <a:xfrm>
            <a:off x="2971800" y="586740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586740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60364" y="6096000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50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POMDPs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199"/>
            <a:ext cx="9571699" cy="507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57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ea typeface="ＭＳ Ｐゴシック" pitchFamily="34" charset="-128"/>
                <a:cs typeface="Calibri"/>
              </a:rPr>
              <a:t>POMDPs</a:t>
            </a:r>
          </a:p>
        </p:txBody>
      </p:sp>
      <p:sp>
        <p:nvSpPr>
          <p:cNvPr id="144486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524000"/>
            <a:ext cx="7239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MDPs have: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States 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Actions 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Transition function P(s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altLang="ja-JP" sz="2000" dirty="0" err="1">
                <a:latin typeface="Calibri"/>
                <a:ea typeface="ＭＳ Ｐゴシック" pitchFamily="34" charset="-128"/>
                <a:cs typeface="Calibri"/>
              </a:rPr>
              <a:t>s,a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 (or T(</a:t>
            </a:r>
            <a:r>
              <a:rPr lang="en-US" altLang="ja-JP" sz="2000" dirty="0" err="1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Rewards R(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POMDPs add: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Observations 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Observation function P(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o|s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 (or O(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s,o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POMDPs are MDPs over belief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states b (distributions over S)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7772400" y="1447800"/>
            <a:ext cx="2209800" cy="2032000"/>
            <a:chOff x="2400" y="1401"/>
            <a:chExt cx="1392" cy="1280"/>
          </a:xfrm>
        </p:grpSpPr>
        <p:sp>
          <p:nvSpPr>
            <p:cNvPr id="2972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1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34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5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6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7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3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4" name="Text Box 17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2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9726" name="Text Box 19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29727" name="Text Box 20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s,a,s</a:t>
              </a:r>
              <a:r>
                <a:rPr lang="ja-JP" altLang="en-US" sz="1800">
                  <a:latin typeface="Calibri"/>
                  <a:cs typeface="Calibri"/>
                </a:rPr>
                <a:t>’</a:t>
              </a: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972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29" name="Text Box 22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696200" y="3581400"/>
            <a:ext cx="2209800" cy="2032000"/>
            <a:chOff x="2400" y="1401"/>
            <a:chExt cx="1392" cy="1280"/>
          </a:xfrm>
        </p:grpSpPr>
        <p:sp>
          <p:nvSpPr>
            <p:cNvPr id="29702" name="AutoShape 24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3" name="Group 25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16" name="Line 26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7" name="Line 27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8" name="Line 28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9" name="Line 29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4" name="Oval 30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5" name="Group 31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12" name="Line 32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3" name="Line 33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4" name="Line 34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5" name="Line 35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6" name="Text Box 36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07" name="Text Box 37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29708" name="Text Box 38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29709" name="Text Box 39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     o</a:t>
              </a:r>
            </a:p>
          </p:txBody>
        </p:sp>
        <p:sp>
          <p:nvSpPr>
            <p:cNvPr id="29710" name="AutoShape 40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11" name="Text Box 41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229600" y="5562600"/>
            <a:ext cx="1633538" cy="1066800"/>
            <a:chOff x="4656" y="3504"/>
            <a:chExt cx="1029" cy="672"/>
          </a:xfrm>
        </p:grpSpPr>
        <p:sp>
          <p:nvSpPr>
            <p:cNvPr id="30795" name="Line 3"/>
            <p:cNvSpPr>
              <a:spLocks noChangeShapeType="1"/>
            </p:cNvSpPr>
            <p:nvPr/>
          </p:nvSpPr>
          <p:spPr bwMode="auto">
            <a:xfrm>
              <a:off x="4676" y="3504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96" name="Group 4"/>
            <p:cNvGrpSpPr>
              <a:grpSpLocks/>
            </p:cNvGrpSpPr>
            <p:nvPr/>
          </p:nvGrpSpPr>
          <p:grpSpPr bwMode="auto">
            <a:xfrm>
              <a:off x="4656" y="3528"/>
              <a:ext cx="1029" cy="648"/>
              <a:chOff x="4656" y="3528"/>
              <a:chExt cx="1029" cy="648"/>
            </a:xfrm>
          </p:grpSpPr>
          <p:grpSp>
            <p:nvGrpSpPr>
              <p:cNvPr id="30797" name="Group 5"/>
              <p:cNvGrpSpPr>
                <a:grpSpLocks/>
              </p:cNvGrpSpPr>
              <p:nvPr/>
            </p:nvGrpSpPr>
            <p:grpSpPr bwMode="auto">
              <a:xfrm>
                <a:off x="5108" y="3936"/>
                <a:ext cx="577" cy="240"/>
                <a:chOff x="5108" y="3936"/>
                <a:chExt cx="577" cy="386"/>
              </a:xfrm>
            </p:grpSpPr>
            <p:sp>
              <p:nvSpPr>
                <p:cNvPr id="30802" name="Line 6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3" name="Line 7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539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4" name="Line 8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87" cy="38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5" name="Arc 9"/>
                <p:cNvSpPr>
                  <a:spLocks/>
                </p:cNvSpPr>
                <p:nvPr/>
              </p:nvSpPr>
              <p:spPr bwMode="auto">
                <a:xfrm rot="5400000">
                  <a:off x="5324" y="3912"/>
                  <a:ext cx="48" cy="4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30798" name="Line 10"/>
              <p:cNvSpPr>
                <a:spLocks noChangeShapeType="1"/>
              </p:cNvSpPr>
              <p:nvPr/>
            </p:nvSpPr>
            <p:spPr bwMode="auto">
              <a:xfrm>
                <a:off x="4656" y="3528"/>
                <a:ext cx="644" cy="3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9" name="Line 11"/>
              <p:cNvSpPr>
                <a:spLocks noChangeShapeType="1"/>
              </p:cNvSpPr>
              <p:nvPr/>
            </p:nvSpPr>
            <p:spPr bwMode="auto">
              <a:xfrm>
                <a:off x="4676" y="3528"/>
                <a:ext cx="288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0" name="Arc 12"/>
              <p:cNvSpPr>
                <a:spLocks/>
              </p:cNvSpPr>
              <p:nvPr/>
            </p:nvSpPr>
            <p:spPr bwMode="auto">
              <a:xfrm rot="5400000">
                <a:off x="4844" y="3528"/>
                <a:ext cx="14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1" name="Oval 13"/>
              <p:cNvSpPr>
                <a:spLocks noChangeArrowheads="1"/>
              </p:cNvSpPr>
              <p:nvPr/>
            </p:nvSpPr>
            <p:spPr bwMode="auto">
              <a:xfrm>
                <a:off x="5060" y="3840"/>
                <a:ext cx="129" cy="129"/>
              </a:xfrm>
              <a:prstGeom prst="ellipse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445902" name="Rectangle 14"/>
          <p:cNvSpPr>
            <a:spLocks noChangeArrowheads="1"/>
          </p:cNvSpPr>
          <p:nvPr/>
        </p:nvSpPr>
        <p:spPr bwMode="auto">
          <a:xfrm>
            <a:off x="8229600" y="5486400"/>
            <a:ext cx="1752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03" name="Line 15"/>
          <p:cNvSpPr>
            <a:spLocks noChangeShapeType="1"/>
          </p:cNvSpPr>
          <p:nvPr/>
        </p:nvSpPr>
        <p:spPr bwMode="auto">
          <a:xfrm>
            <a:off x="7239000" y="4114800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0724" name="Rectangle 16"/>
          <p:cNvSpPr>
            <a:spLocks noGrp="1" noChangeArrowheads="1"/>
          </p:cNvSpPr>
          <p:nvPr>
            <p:ph type="title"/>
          </p:nvPr>
        </p:nvSpPr>
        <p:spPr>
          <a:xfrm>
            <a:off x="20067" y="-11442"/>
            <a:ext cx="121920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Ghostbusters</a:t>
            </a:r>
          </a:p>
        </p:txBody>
      </p:sp>
      <p:sp>
        <p:nvSpPr>
          <p:cNvPr id="1445905" name="Rectangle 17"/>
          <p:cNvSpPr>
            <a:spLocks noGrp="1" noChangeArrowheads="1"/>
          </p:cNvSpPr>
          <p:nvPr>
            <p:ph idx="1"/>
          </p:nvPr>
        </p:nvSpPr>
        <p:spPr>
          <a:xfrm>
            <a:off x="1143000" y="1447800"/>
            <a:ext cx="4267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In Ghostbusters: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Belief state determined by evidence to date {e}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Tree really over evidence sets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Probabilistic reasoning needed to predict new evidence given past evidence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Solving POMDPs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One way: use truncated 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 to compute approximate value of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What if you only considered busting or one sense followed by a bust?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You get a VPI-based agent!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696200" y="1447800"/>
            <a:ext cx="2209800" cy="2028825"/>
            <a:chOff x="3648" y="1008"/>
            <a:chExt cx="1392" cy="1278"/>
          </a:xfrm>
        </p:grpSpPr>
        <p:sp>
          <p:nvSpPr>
            <p:cNvPr id="30777" name="AutoShape 19"/>
            <p:cNvSpPr>
              <a:spLocks noChangeArrowheads="1"/>
            </p:cNvSpPr>
            <p:nvPr/>
          </p:nvSpPr>
          <p:spPr bwMode="auto">
            <a:xfrm>
              <a:off x="4318" y="1095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78" name="Group 20"/>
            <p:cNvGrpSpPr>
              <a:grpSpLocks/>
            </p:cNvGrpSpPr>
            <p:nvPr/>
          </p:nvGrpSpPr>
          <p:grpSpPr bwMode="auto">
            <a:xfrm>
              <a:off x="3777" y="1224"/>
              <a:ext cx="1263" cy="361"/>
              <a:chOff x="1584" y="1680"/>
              <a:chExt cx="2352" cy="336"/>
            </a:xfrm>
          </p:grpSpPr>
          <p:sp>
            <p:nvSpPr>
              <p:cNvPr id="30791" name="Line 21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2" name="Line 22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3" name="Line 23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4" name="Line 2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79" name="Oval 25"/>
            <p:cNvSpPr>
              <a:spLocks noChangeArrowheads="1"/>
            </p:cNvSpPr>
            <p:nvPr/>
          </p:nvSpPr>
          <p:spPr bwMode="auto">
            <a:xfrm>
              <a:off x="4112" y="1585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80" name="Group 26"/>
            <p:cNvGrpSpPr>
              <a:grpSpLocks/>
            </p:cNvGrpSpPr>
            <p:nvPr/>
          </p:nvGrpSpPr>
          <p:grpSpPr bwMode="auto">
            <a:xfrm>
              <a:off x="3648" y="1714"/>
              <a:ext cx="1057" cy="386"/>
              <a:chOff x="1536" y="2400"/>
              <a:chExt cx="1584" cy="624"/>
            </a:xfrm>
          </p:grpSpPr>
          <p:sp>
            <p:nvSpPr>
              <p:cNvPr id="30787" name="Line 27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8" name="Line 2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9" name="Line 29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0" name="Line 3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81" name="Text Box 31"/>
            <p:cNvSpPr txBox="1">
              <a:spLocks noChangeArrowheads="1"/>
            </p:cNvSpPr>
            <p:nvPr/>
          </p:nvSpPr>
          <p:spPr bwMode="auto">
            <a:xfrm>
              <a:off x="4272" y="1287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82" name="Text Box 32"/>
            <p:cNvSpPr txBox="1">
              <a:spLocks noChangeArrowheads="1"/>
            </p:cNvSpPr>
            <p:nvPr/>
          </p:nvSpPr>
          <p:spPr bwMode="auto">
            <a:xfrm>
              <a:off x="4464" y="100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{e}</a:t>
              </a:r>
            </a:p>
          </p:txBody>
        </p:sp>
        <p:sp>
          <p:nvSpPr>
            <p:cNvPr id="30783" name="Text Box 33"/>
            <p:cNvSpPr txBox="1">
              <a:spLocks noChangeArrowheads="1"/>
            </p:cNvSpPr>
            <p:nvPr/>
          </p:nvSpPr>
          <p:spPr bwMode="auto">
            <a:xfrm>
              <a:off x="4224" y="1527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e, a</a:t>
              </a:r>
            </a:p>
          </p:txBody>
        </p:sp>
        <p:sp>
          <p:nvSpPr>
            <p:cNvPr id="30784" name="Text Box 34"/>
            <p:cNvSpPr txBox="1">
              <a:spLocks noChangeArrowheads="1"/>
            </p:cNvSpPr>
            <p:nvPr/>
          </p:nvSpPr>
          <p:spPr bwMode="auto">
            <a:xfrm>
              <a:off x="3864" y="1868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/>
                  <a:cs typeface="Calibri"/>
                </a:rPr>
                <a:t>    e</a:t>
              </a:r>
              <a:r>
                <a:rPr lang="ja-JP" altLang="en-US" sz="1800" dirty="0">
                  <a:latin typeface="Calibri"/>
                  <a:cs typeface="Calibri"/>
                </a:rPr>
                <a:t>’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30785" name="AutoShape 35"/>
            <p:cNvSpPr>
              <a:spLocks noChangeArrowheads="1"/>
            </p:cNvSpPr>
            <p:nvPr/>
          </p:nvSpPr>
          <p:spPr bwMode="auto">
            <a:xfrm>
              <a:off x="4267" y="2106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86" name="Text Box 36"/>
            <p:cNvSpPr txBox="1">
              <a:spLocks noChangeArrowheads="1"/>
            </p:cNvSpPr>
            <p:nvPr/>
          </p:nvSpPr>
          <p:spPr bwMode="auto">
            <a:xfrm>
              <a:off x="4325" y="2055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{e, e</a:t>
              </a:r>
              <a:r>
                <a:rPr lang="ja-JP" altLang="en-US" sz="180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>
                  <a:solidFill>
                    <a:srgbClr val="CC0000"/>
                  </a:solidFill>
                  <a:latin typeface="Calibri"/>
                  <a:cs typeface="Calibri"/>
                </a:rPr>
                <a:t>}</a:t>
              </a:r>
              <a:endParaRPr lang="en-US" sz="180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0727" name="Group 37"/>
          <p:cNvGrpSpPr>
            <a:grpSpLocks/>
          </p:cNvGrpSpPr>
          <p:nvPr/>
        </p:nvGrpSpPr>
        <p:grpSpPr bwMode="auto">
          <a:xfrm>
            <a:off x="5486400" y="1447800"/>
            <a:ext cx="2209800" cy="2032000"/>
            <a:chOff x="2400" y="1401"/>
            <a:chExt cx="1392" cy="1280"/>
          </a:xfrm>
        </p:grpSpPr>
        <p:sp>
          <p:nvSpPr>
            <p:cNvPr id="30759" name="AutoShape 38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0" name="Group 39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30773" name="Line 40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4" name="Line 41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5" name="Line 42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6" name="Line 43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1" name="Oval 44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2" name="Group 45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0769" name="Line 46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0" name="Line 47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1" name="Line 48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2" name="Line 49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3" name="Text Box 50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64" name="Text Box 51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30765" name="Text Box 52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30767" name="AutoShape 54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68" name="Text Box 55"/>
            <p:cNvSpPr txBox="1">
              <a:spLocks noChangeArrowheads="1"/>
            </p:cNvSpPr>
            <p:nvPr/>
          </p:nvSpPr>
          <p:spPr bwMode="auto">
            <a:xfrm>
              <a:off x="3120" y="2448"/>
              <a:ext cx="3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45944" name="AutoShape 56"/>
          <p:cNvSpPr>
            <a:spLocks noChangeArrowheads="1"/>
          </p:cNvSpPr>
          <p:nvPr/>
        </p:nvSpPr>
        <p:spPr bwMode="auto">
          <a:xfrm>
            <a:off x="7083425" y="3948113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45945" name="Line 57"/>
          <p:cNvSpPr>
            <a:spLocks noChangeShapeType="1"/>
          </p:cNvSpPr>
          <p:nvPr/>
        </p:nvSpPr>
        <p:spPr bwMode="auto">
          <a:xfrm flipH="1">
            <a:off x="6224588" y="4152900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6" name="Line 58"/>
          <p:cNvSpPr>
            <a:spLocks noChangeShapeType="1"/>
          </p:cNvSpPr>
          <p:nvPr/>
        </p:nvSpPr>
        <p:spPr bwMode="auto">
          <a:xfrm>
            <a:off x="7207250" y="4152900"/>
            <a:ext cx="1022350" cy="4905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7" name="Line 59"/>
          <p:cNvSpPr>
            <a:spLocks noChangeShapeType="1"/>
          </p:cNvSpPr>
          <p:nvPr/>
        </p:nvSpPr>
        <p:spPr bwMode="auto">
          <a:xfrm flipH="1">
            <a:off x="6477000" y="4152900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8" name="Line 60"/>
          <p:cNvSpPr>
            <a:spLocks noChangeShapeType="1"/>
          </p:cNvSpPr>
          <p:nvPr/>
        </p:nvSpPr>
        <p:spPr bwMode="auto">
          <a:xfrm flipH="1">
            <a:off x="6781800" y="4152900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9" name="Line 61"/>
          <p:cNvSpPr>
            <a:spLocks noChangeShapeType="1"/>
          </p:cNvSpPr>
          <p:nvPr/>
        </p:nvSpPr>
        <p:spPr bwMode="auto">
          <a:xfrm>
            <a:off x="7985125" y="4800600"/>
            <a:ext cx="15875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0" name="Line 62"/>
          <p:cNvSpPr>
            <a:spLocks noChangeShapeType="1"/>
          </p:cNvSpPr>
          <p:nvPr/>
        </p:nvSpPr>
        <p:spPr bwMode="auto">
          <a:xfrm>
            <a:off x="7985125" y="4800600"/>
            <a:ext cx="855663" cy="6127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1" name="Line 63"/>
          <p:cNvSpPr>
            <a:spLocks noChangeShapeType="1"/>
          </p:cNvSpPr>
          <p:nvPr/>
        </p:nvSpPr>
        <p:spPr bwMode="auto">
          <a:xfrm flipH="1">
            <a:off x="7677150" y="4800600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2" name="Line 64"/>
          <p:cNvSpPr>
            <a:spLocks noChangeShapeType="1"/>
          </p:cNvSpPr>
          <p:nvPr/>
        </p:nvSpPr>
        <p:spPr bwMode="auto">
          <a:xfrm>
            <a:off x="7985125" y="4800600"/>
            <a:ext cx="296863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3" name="Text Box 65"/>
          <p:cNvSpPr txBox="1">
            <a:spLocks noChangeArrowheads="1"/>
          </p:cNvSpPr>
          <p:nvPr/>
        </p:nvSpPr>
        <p:spPr bwMode="auto">
          <a:xfrm>
            <a:off x="57912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54" name="Text Box 66"/>
          <p:cNvSpPr txBox="1">
            <a:spLocks noChangeArrowheads="1"/>
          </p:cNvSpPr>
          <p:nvPr/>
        </p:nvSpPr>
        <p:spPr bwMode="auto">
          <a:xfrm>
            <a:off x="7315200" y="38100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{e}</a:t>
            </a:r>
          </a:p>
        </p:txBody>
      </p:sp>
      <p:sp>
        <p:nvSpPr>
          <p:cNvPr id="1445955" name="Text Box 67"/>
          <p:cNvSpPr txBox="1">
            <a:spLocks noChangeArrowheads="1"/>
          </p:cNvSpPr>
          <p:nvPr/>
        </p:nvSpPr>
        <p:spPr bwMode="auto">
          <a:xfrm>
            <a:off x="8077200" y="4586288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3333FF"/>
                </a:solidFill>
                <a:latin typeface="Calibri"/>
                <a:cs typeface="Calibri"/>
              </a:rPr>
              <a:t>{e}, a</a:t>
            </a:r>
            <a:r>
              <a:rPr lang="en-US" sz="1800" baseline="-25000">
                <a:solidFill>
                  <a:srgbClr val="3333FF"/>
                </a:solidFill>
                <a:latin typeface="Calibri"/>
                <a:cs typeface="Calibri"/>
              </a:rPr>
              <a:t>sense</a:t>
            </a:r>
          </a:p>
        </p:txBody>
      </p:sp>
      <p:sp>
        <p:nvSpPr>
          <p:cNvPr id="1445956" name="Text Box 68"/>
          <p:cNvSpPr txBox="1">
            <a:spLocks noChangeArrowheads="1"/>
          </p:cNvSpPr>
          <p:nvPr/>
        </p:nvSpPr>
        <p:spPr bwMode="auto">
          <a:xfrm>
            <a:off x="7162800" y="5029200"/>
            <a:ext cx="1333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      e</a:t>
            </a:r>
            <a:r>
              <a:rPr lang="ja-JP" altLang="en-US" sz="1800">
                <a:latin typeface="Calibri"/>
                <a:cs typeface="Calibri"/>
              </a:rPr>
              <a:t>’</a:t>
            </a:r>
            <a:endParaRPr lang="en-US" sz="1800">
              <a:latin typeface="Calibri"/>
              <a:cs typeface="Calibri"/>
            </a:endParaRPr>
          </a:p>
        </p:txBody>
      </p:sp>
      <p:sp>
        <p:nvSpPr>
          <p:cNvPr id="1445957" name="AutoShape 69"/>
          <p:cNvSpPr>
            <a:spLocks noChangeArrowheads="1"/>
          </p:cNvSpPr>
          <p:nvPr/>
        </p:nvSpPr>
        <p:spPr bwMode="auto">
          <a:xfrm>
            <a:off x="8145463" y="5422900"/>
            <a:ext cx="244475" cy="195263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1445958" name="Text Box 70"/>
          <p:cNvSpPr txBox="1">
            <a:spLocks noChangeArrowheads="1"/>
          </p:cNvSpPr>
          <p:nvPr/>
        </p:nvSpPr>
        <p:spPr bwMode="auto">
          <a:xfrm>
            <a:off x="8237538" y="5341938"/>
            <a:ext cx="906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{e, e</a:t>
            </a:r>
            <a:r>
              <a:rPr lang="ja-JP" altLang="en-US" sz="1800">
                <a:solidFill>
                  <a:srgbClr val="CC0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CC0000"/>
                </a:solidFill>
                <a:latin typeface="Calibri"/>
                <a:cs typeface="Calibri"/>
              </a:rPr>
              <a:t>}</a:t>
            </a:r>
            <a:endParaRPr lang="en-US" sz="180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1445959" name="Text Box 71"/>
          <p:cNvSpPr txBox="1">
            <a:spLocks noChangeArrowheads="1"/>
          </p:cNvSpPr>
          <p:nvPr/>
        </p:nvSpPr>
        <p:spPr bwMode="auto">
          <a:xfrm>
            <a:off x="82296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sense</a:t>
            </a:r>
          </a:p>
        </p:txBody>
      </p:sp>
      <p:sp>
        <p:nvSpPr>
          <p:cNvPr id="1445960" name="Line 72"/>
          <p:cNvSpPr>
            <a:spLocks noChangeShapeType="1"/>
          </p:cNvSpPr>
          <p:nvPr/>
        </p:nvSpPr>
        <p:spPr bwMode="auto">
          <a:xfrm>
            <a:off x="7239000" y="4152900"/>
            <a:ext cx="457200" cy="495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1" name="Rectangle 73"/>
          <p:cNvSpPr>
            <a:spLocks noChangeArrowheads="1"/>
          </p:cNvSpPr>
          <p:nvPr/>
        </p:nvSpPr>
        <p:spPr bwMode="auto">
          <a:xfrm rot="2700000">
            <a:off x="6438900" y="4708525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2" name="Text Box 74"/>
          <p:cNvSpPr txBox="1">
            <a:spLocks noChangeArrowheads="1"/>
          </p:cNvSpPr>
          <p:nvPr/>
        </p:nvSpPr>
        <p:spPr bwMode="auto">
          <a:xfrm>
            <a:off x="5334000" y="4876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445963" name="Arc 75"/>
          <p:cNvSpPr>
            <a:spLocks/>
          </p:cNvSpPr>
          <p:nvPr/>
        </p:nvSpPr>
        <p:spPr bwMode="auto">
          <a:xfrm rot="10800000">
            <a:off x="6629400" y="4191000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4" name="Arc 76"/>
          <p:cNvSpPr>
            <a:spLocks/>
          </p:cNvSpPr>
          <p:nvPr/>
        </p:nvSpPr>
        <p:spPr bwMode="auto">
          <a:xfrm rot="5400000">
            <a:off x="7505700" y="4152900"/>
            <a:ext cx="2286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5" name="Oval 77"/>
          <p:cNvSpPr>
            <a:spLocks noChangeArrowheads="1"/>
          </p:cNvSpPr>
          <p:nvPr/>
        </p:nvSpPr>
        <p:spPr bwMode="auto">
          <a:xfrm>
            <a:off x="7848600" y="4648200"/>
            <a:ext cx="204788" cy="2047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6" name="Arc 78"/>
          <p:cNvSpPr>
            <a:spLocks/>
          </p:cNvSpPr>
          <p:nvPr/>
        </p:nvSpPr>
        <p:spPr bwMode="auto">
          <a:xfrm rot="5400000">
            <a:off x="8267700" y="4762500"/>
            <a:ext cx="76200" cy="762000"/>
          </a:xfrm>
          <a:custGeom>
            <a:avLst/>
            <a:gdLst>
              <a:gd name="T0" fmla="*/ 0 w 21600"/>
              <a:gd name="T1" fmla="*/ 0 h 21600"/>
              <a:gd name="T2" fmla="*/ 518160205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7" name="Line 79"/>
          <p:cNvSpPr>
            <a:spLocks noChangeShapeType="1"/>
          </p:cNvSpPr>
          <p:nvPr/>
        </p:nvSpPr>
        <p:spPr bwMode="auto">
          <a:xfrm flipH="1">
            <a:off x="7246938" y="5616575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8" name="Line 80"/>
          <p:cNvSpPr>
            <a:spLocks noChangeShapeType="1"/>
          </p:cNvSpPr>
          <p:nvPr/>
        </p:nvSpPr>
        <p:spPr bwMode="auto">
          <a:xfrm flipH="1">
            <a:off x="7499350" y="5616575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9" name="Line 81"/>
          <p:cNvSpPr>
            <a:spLocks noChangeShapeType="1"/>
          </p:cNvSpPr>
          <p:nvPr/>
        </p:nvSpPr>
        <p:spPr bwMode="auto">
          <a:xfrm flipH="1">
            <a:off x="7804150" y="5616575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0" name="Text Box 82"/>
          <p:cNvSpPr txBox="1">
            <a:spLocks noChangeArrowheads="1"/>
          </p:cNvSpPr>
          <p:nvPr/>
        </p:nvSpPr>
        <p:spPr bwMode="auto">
          <a:xfrm>
            <a:off x="6813550" y="5592763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71" name="Rectangle 83"/>
          <p:cNvSpPr>
            <a:spLocks noChangeArrowheads="1"/>
          </p:cNvSpPr>
          <p:nvPr/>
        </p:nvSpPr>
        <p:spPr bwMode="auto">
          <a:xfrm rot="2700000">
            <a:off x="7461250" y="61722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2" name="Arc 84"/>
          <p:cNvSpPr>
            <a:spLocks/>
          </p:cNvSpPr>
          <p:nvPr/>
        </p:nvSpPr>
        <p:spPr bwMode="auto">
          <a:xfrm rot="10800000">
            <a:off x="7651750" y="5654675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3" name="Text Box 85"/>
          <p:cNvSpPr txBox="1">
            <a:spLocks noChangeArrowheads="1"/>
          </p:cNvSpPr>
          <p:nvPr/>
        </p:nvSpPr>
        <p:spPr bwMode="auto">
          <a:xfrm>
            <a:off x="6248400" y="62484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{e, e</a:t>
            </a:r>
            <a:r>
              <a:rPr lang="ja-JP" altLang="en-US" sz="1800">
                <a:solidFill>
                  <a:srgbClr val="008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008000"/>
                </a:solidFill>
                <a:latin typeface="Calibri"/>
                <a:cs typeface="Calibri"/>
              </a:rPr>
              <a:t>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87" name="Text Box 34"/>
          <p:cNvSpPr txBox="1">
            <a:spLocks noChangeArrowheads="1"/>
          </p:cNvSpPr>
          <p:nvPr/>
        </p:nvSpPr>
        <p:spPr bwMode="auto">
          <a:xfrm>
            <a:off x="5905500" y="2743200"/>
            <a:ext cx="80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    e</a:t>
            </a:r>
            <a:r>
              <a:rPr lang="ja-JP" altLang="en-US" sz="1800" dirty="0">
                <a:latin typeface="Calibri"/>
                <a:cs typeface="Calibri"/>
              </a:rPr>
              <a:t>’</a:t>
            </a:r>
            <a:endParaRPr lang="en-US" sz="18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902" grpId="0" animBg="1"/>
      <p:bldP spid="1445903" grpId="0" animBg="1"/>
      <p:bldP spid="1445944" grpId="0" animBg="1"/>
      <p:bldP spid="1445945" grpId="0" animBg="1"/>
      <p:bldP spid="1445946" grpId="0" animBg="1"/>
      <p:bldP spid="1445947" grpId="0" animBg="1"/>
      <p:bldP spid="1445948" grpId="0" animBg="1"/>
      <p:bldP spid="1445949" grpId="0" animBg="1"/>
      <p:bldP spid="1445950" grpId="0" animBg="1"/>
      <p:bldP spid="1445951" grpId="0" animBg="1"/>
      <p:bldP spid="1445952" grpId="0" animBg="1"/>
      <p:bldP spid="1445953" grpId="0"/>
      <p:bldP spid="1445954" grpId="0"/>
      <p:bldP spid="1445955" grpId="0"/>
      <p:bldP spid="1445956" grpId="0"/>
      <p:bldP spid="1445957" grpId="0" animBg="1"/>
      <p:bldP spid="1445958" grpId="0"/>
      <p:bldP spid="1445959" grpId="0"/>
      <p:bldP spid="1445960" grpId="0" animBg="1"/>
      <p:bldP spid="1445961" grpId="0" animBg="1"/>
      <p:bldP spid="1445962" grpId="0"/>
      <p:bldP spid="1445963" grpId="0" animBg="1"/>
      <p:bldP spid="1445964" grpId="0" animBg="1"/>
      <p:bldP spid="1445965" grpId="0" animBg="1"/>
      <p:bldP spid="1445966" grpId="0" animBg="1"/>
      <p:bldP spid="1445967" grpId="0" animBg="1"/>
      <p:bldP spid="1445968" grpId="0" animBg="1"/>
      <p:bldP spid="1445969" grpId="0" animBg="1"/>
      <p:bldP spid="1445970" grpId="0"/>
      <p:bldP spid="1445971" grpId="0" animBg="1"/>
      <p:bldP spid="1445972" grpId="0" animBg="1"/>
      <p:bldP spid="144597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VPI</a:t>
            </a:r>
          </a:p>
        </p:txBody>
      </p:sp>
      <p:pic>
        <p:nvPicPr>
          <p:cNvPr id="5" name="Ghostbusters--with VP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0088" y="1142999"/>
            <a:ext cx="8251825" cy="51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3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34" charset="-128"/>
              </a:rPr>
              <a:t>POMDPs as Decision Networks</a:t>
            </a:r>
          </a:p>
        </p:txBody>
      </p:sp>
      <p:sp>
        <p:nvSpPr>
          <p:cNvPr id="12" name="Oval 4 1 1">
            <a:extLst>
              <a:ext uri="{FF2B5EF4-FFF2-40B4-BE49-F238E27FC236}">
                <a16:creationId xmlns:a16="http://schemas.microsoft.com/office/drawing/2014/main" id="{DB51FA75-FEE3-410C-B018-C589F5D9A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950" y="3020017"/>
            <a:ext cx="5715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5 1">
            <a:extLst>
              <a:ext uri="{FF2B5EF4-FFF2-40B4-BE49-F238E27FC236}">
                <a16:creationId xmlns:a16="http://schemas.microsoft.com/office/drawing/2014/main" id="{B7CD7C2A-03FF-4F43-B9E5-ADC87996F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950" y="4191000"/>
            <a:ext cx="55245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Freeform 7 1">
            <a:extLst>
              <a:ext uri="{FF2B5EF4-FFF2-40B4-BE49-F238E27FC236}">
                <a16:creationId xmlns:a16="http://schemas.microsoft.com/office/drawing/2014/main" id="{78878186-17BA-49F1-BE1B-DE10F05D2047}"/>
              </a:ext>
            </a:extLst>
          </p:cNvPr>
          <p:cNvSpPr>
            <a:spLocks/>
          </p:cNvSpPr>
          <p:nvPr/>
        </p:nvSpPr>
        <p:spPr bwMode="auto">
          <a:xfrm>
            <a:off x="3048000" y="4191000"/>
            <a:ext cx="838200" cy="533400"/>
          </a:xfrm>
          <a:custGeom>
            <a:avLst/>
            <a:gdLst>
              <a:gd name="T0" fmla="*/ 16 w 783"/>
              <a:gd name="T1" fmla="*/ 0 h 288"/>
              <a:gd name="T2" fmla="*/ 0 w 783"/>
              <a:gd name="T3" fmla="*/ 496 h 288"/>
              <a:gd name="T4" fmla="*/ 16 w 783"/>
              <a:gd name="T5" fmla="*/ 988 h 288"/>
              <a:gd name="T6" fmla="*/ 34 w 783"/>
              <a:gd name="T7" fmla="*/ 484 h 288"/>
              <a:gd name="T8" fmla="*/ 16 w 783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3"/>
              <a:gd name="T16" fmla="*/ 0 h 288"/>
              <a:gd name="T17" fmla="*/ 783 w 783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3" h="288">
                <a:moveTo>
                  <a:pt x="384" y="0"/>
                </a:moveTo>
                <a:lnTo>
                  <a:pt x="0" y="144"/>
                </a:lnTo>
                <a:lnTo>
                  <a:pt x="384" y="288"/>
                </a:lnTo>
                <a:lnTo>
                  <a:pt x="783" y="141"/>
                </a:lnTo>
                <a:lnTo>
                  <a:pt x="384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Oval 4 2 1">
            <a:extLst>
              <a:ext uri="{FF2B5EF4-FFF2-40B4-BE49-F238E27FC236}">
                <a16:creationId xmlns:a16="http://schemas.microsoft.com/office/drawing/2014/main" id="{16E71245-B4B0-4EE9-BE2E-5CBD38CCA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950" y="1842549"/>
            <a:ext cx="571500" cy="57467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51D3558-4885-455B-9716-20DEB2246B79}"/>
              </a:ext>
            </a:extLst>
          </p:cNvPr>
          <p:cNvCxnSpPr>
            <a:stCxn id="12" idx="0"/>
            <a:endCxn id="19" idx="4"/>
          </p:cNvCxnSpPr>
          <p:nvPr/>
        </p:nvCxnSpPr>
        <p:spPr>
          <a:xfrm flipV="1">
            <a:off x="1790700" y="2417224"/>
            <a:ext cx="0" cy="6027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5471FF-0D48-44B8-884F-5198E3C1B264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1992756" y="3510533"/>
            <a:ext cx="1360044" cy="6939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31062F-4948-4388-94BA-48CC010F0816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057400" y="4457700"/>
            <a:ext cx="990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4B8B9806-48AC-4F43-82AB-54169DF05F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88" y="2066172"/>
            <a:ext cx="196623" cy="1493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E36E3C-93DB-43A9-BE7A-3E28249A4DB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09" y="3248631"/>
            <a:ext cx="189002" cy="1493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476B5D-321F-458A-900B-00816DE5249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389776"/>
            <a:ext cx="192050" cy="1493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EEF3BA2-C8A1-483C-B604-836DD9518AC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389776"/>
            <a:ext cx="207292" cy="149373"/>
          </a:xfrm>
          <a:prstGeom prst="rect">
            <a:avLst/>
          </a:prstGeom>
        </p:spPr>
      </p:pic>
      <p:sp>
        <p:nvSpPr>
          <p:cNvPr id="44" name="Oval 4 1 2">
            <a:extLst>
              <a:ext uri="{FF2B5EF4-FFF2-40B4-BE49-F238E27FC236}">
                <a16:creationId xmlns:a16="http://schemas.microsoft.com/office/drawing/2014/main" id="{F6208450-FE18-42D8-AFE3-1E9CBC698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925" y="3020017"/>
            <a:ext cx="5715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5 2">
            <a:extLst>
              <a:ext uri="{FF2B5EF4-FFF2-40B4-BE49-F238E27FC236}">
                <a16:creationId xmlns:a16="http://schemas.microsoft.com/office/drawing/2014/main" id="{9E3BD4B1-344B-4A01-B02D-C53953A57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925" y="4191000"/>
            <a:ext cx="55245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Freeform 7 2">
            <a:extLst>
              <a:ext uri="{FF2B5EF4-FFF2-40B4-BE49-F238E27FC236}">
                <a16:creationId xmlns:a16="http://schemas.microsoft.com/office/drawing/2014/main" id="{7E11EFB8-5F61-42D3-B348-A082C5B7A55A}"/>
              </a:ext>
            </a:extLst>
          </p:cNvPr>
          <p:cNvSpPr>
            <a:spLocks/>
          </p:cNvSpPr>
          <p:nvPr/>
        </p:nvSpPr>
        <p:spPr bwMode="auto">
          <a:xfrm>
            <a:off x="6415975" y="4191000"/>
            <a:ext cx="838200" cy="533400"/>
          </a:xfrm>
          <a:custGeom>
            <a:avLst/>
            <a:gdLst>
              <a:gd name="T0" fmla="*/ 16 w 783"/>
              <a:gd name="T1" fmla="*/ 0 h 288"/>
              <a:gd name="T2" fmla="*/ 0 w 783"/>
              <a:gd name="T3" fmla="*/ 496 h 288"/>
              <a:gd name="T4" fmla="*/ 16 w 783"/>
              <a:gd name="T5" fmla="*/ 988 h 288"/>
              <a:gd name="T6" fmla="*/ 34 w 783"/>
              <a:gd name="T7" fmla="*/ 484 h 288"/>
              <a:gd name="T8" fmla="*/ 16 w 783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3"/>
              <a:gd name="T16" fmla="*/ 0 h 288"/>
              <a:gd name="T17" fmla="*/ 783 w 783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3" h="288">
                <a:moveTo>
                  <a:pt x="384" y="0"/>
                </a:moveTo>
                <a:lnTo>
                  <a:pt x="0" y="144"/>
                </a:lnTo>
                <a:lnTo>
                  <a:pt x="384" y="288"/>
                </a:lnTo>
                <a:lnTo>
                  <a:pt x="783" y="141"/>
                </a:lnTo>
                <a:lnTo>
                  <a:pt x="384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Oval 4 2 2">
            <a:extLst>
              <a:ext uri="{FF2B5EF4-FFF2-40B4-BE49-F238E27FC236}">
                <a16:creationId xmlns:a16="http://schemas.microsoft.com/office/drawing/2014/main" id="{40DE52C1-9BF8-432E-8CF0-409F03C1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925" y="1842549"/>
            <a:ext cx="571500" cy="57467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2D405B0-B541-4F64-AEFA-6EF1D1BC5739}"/>
              </a:ext>
            </a:extLst>
          </p:cNvPr>
          <p:cNvCxnSpPr>
            <a:stCxn id="44" idx="0"/>
            <a:endCxn id="47" idx="4"/>
          </p:cNvCxnSpPr>
          <p:nvPr/>
        </p:nvCxnSpPr>
        <p:spPr>
          <a:xfrm flipV="1">
            <a:off x="5158675" y="2417224"/>
            <a:ext cx="0" cy="6027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4F875C5-4AE7-4305-870F-D4745029A8DA}"/>
              </a:ext>
            </a:extLst>
          </p:cNvPr>
          <p:cNvCxnSpPr>
            <a:cxnSpLocks/>
            <a:stCxn id="44" idx="5"/>
          </p:cNvCxnSpPr>
          <p:nvPr/>
        </p:nvCxnSpPr>
        <p:spPr>
          <a:xfrm>
            <a:off x="5360731" y="3510533"/>
            <a:ext cx="1360044" cy="6939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3F8F508-5A45-4203-8A1D-8A1BA88BC9AD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5425375" y="4457700"/>
            <a:ext cx="990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1598D278-F673-49BA-9938-9EC5C15A3C7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363" y="2066173"/>
            <a:ext cx="202720" cy="14937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33E8740-F213-488C-9483-83A61B136FA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85" y="3248632"/>
            <a:ext cx="195099" cy="14937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5724B2D-21E6-4A3F-9AB7-A24EA847FEF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75" y="4389777"/>
            <a:ext cx="198147" cy="14937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0545BF-32DF-4F53-B761-E061C876968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76" y="4389777"/>
            <a:ext cx="213389" cy="149373"/>
          </a:xfrm>
          <a:prstGeom prst="rect">
            <a:avLst/>
          </a:prstGeom>
        </p:spPr>
      </p:pic>
      <p:sp>
        <p:nvSpPr>
          <p:cNvPr id="55" name="Oval 4 1 3">
            <a:extLst>
              <a:ext uri="{FF2B5EF4-FFF2-40B4-BE49-F238E27FC236}">
                <a16:creationId xmlns:a16="http://schemas.microsoft.com/office/drawing/2014/main" id="{E84AEE12-35B9-4AD6-88EF-BC1075C11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7094" y="3017434"/>
            <a:ext cx="5715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6" name="Rectangle 5 3">
            <a:extLst>
              <a:ext uri="{FF2B5EF4-FFF2-40B4-BE49-F238E27FC236}">
                <a16:creationId xmlns:a16="http://schemas.microsoft.com/office/drawing/2014/main" id="{408AEF14-97B1-4AFE-AD25-5CCCAB2CF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7094" y="4188417"/>
            <a:ext cx="55245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Freeform 7 3">
            <a:extLst>
              <a:ext uri="{FF2B5EF4-FFF2-40B4-BE49-F238E27FC236}">
                <a16:creationId xmlns:a16="http://schemas.microsoft.com/office/drawing/2014/main" id="{B3A0348E-6803-4F7E-817B-C5939E7FA6F5}"/>
              </a:ext>
            </a:extLst>
          </p:cNvPr>
          <p:cNvSpPr>
            <a:spLocks/>
          </p:cNvSpPr>
          <p:nvPr/>
        </p:nvSpPr>
        <p:spPr bwMode="auto">
          <a:xfrm>
            <a:off x="9780144" y="4188417"/>
            <a:ext cx="838200" cy="533400"/>
          </a:xfrm>
          <a:custGeom>
            <a:avLst/>
            <a:gdLst>
              <a:gd name="T0" fmla="*/ 16 w 783"/>
              <a:gd name="T1" fmla="*/ 0 h 288"/>
              <a:gd name="T2" fmla="*/ 0 w 783"/>
              <a:gd name="T3" fmla="*/ 496 h 288"/>
              <a:gd name="T4" fmla="*/ 16 w 783"/>
              <a:gd name="T5" fmla="*/ 988 h 288"/>
              <a:gd name="T6" fmla="*/ 34 w 783"/>
              <a:gd name="T7" fmla="*/ 484 h 288"/>
              <a:gd name="T8" fmla="*/ 16 w 783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3"/>
              <a:gd name="T16" fmla="*/ 0 h 288"/>
              <a:gd name="T17" fmla="*/ 783 w 783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3" h="288">
                <a:moveTo>
                  <a:pt x="384" y="0"/>
                </a:moveTo>
                <a:lnTo>
                  <a:pt x="0" y="144"/>
                </a:lnTo>
                <a:lnTo>
                  <a:pt x="384" y="288"/>
                </a:lnTo>
                <a:lnTo>
                  <a:pt x="783" y="141"/>
                </a:lnTo>
                <a:lnTo>
                  <a:pt x="384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" name="Oval 4 2 3">
            <a:extLst>
              <a:ext uri="{FF2B5EF4-FFF2-40B4-BE49-F238E27FC236}">
                <a16:creationId xmlns:a16="http://schemas.microsoft.com/office/drawing/2014/main" id="{30B7D136-3C0A-40F8-A78B-434B2BCCD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7094" y="1839966"/>
            <a:ext cx="571500" cy="57467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617CBA9-135C-4B2D-9BA3-68913B5516C7}"/>
              </a:ext>
            </a:extLst>
          </p:cNvPr>
          <p:cNvCxnSpPr>
            <a:stCxn id="55" idx="0"/>
            <a:endCxn id="58" idx="4"/>
          </p:cNvCxnSpPr>
          <p:nvPr/>
        </p:nvCxnSpPr>
        <p:spPr>
          <a:xfrm flipV="1">
            <a:off x="8522844" y="2414641"/>
            <a:ext cx="0" cy="6027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266C888-B779-4E31-B110-B7A2CD739BC5}"/>
              </a:ext>
            </a:extLst>
          </p:cNvPr>
          <p:cNvCxnSpPr>
            <a:cxnSpLocks/>
            <a:stCxn id="55" idx="5"/>
          </p:cNvCxnSpPr>
          <p:nvPr/>
        </p:nvCxnSpPr>
        <p:spPr>
          <a:xfrm>
            <a:off x="8724900" y="3507950"/>
            <a:ext cx="1360044" cy="6939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9DB9595-F769-4D0D-9EFD-0C539769465C}"/>
              </a:ext>
            </a:extLst>
          </p:cNvPr>
          <p:cNvCxnSpPr>
            <a:cxnSpLocks/>
            <a:stCxn id="56" idx="3"/>
          </p:cNvCxnSpPr>
          <p:nvPr/>
        </p:nvCxnSpPr>
        <p:spPr>
          <a:xfrm>
            <a:off x="8789544" y="4455117"/>
            <a:ext cx="990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80957E4E-E771-4DBA-AD66-1A492DADD24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532" y="2063589"/>
            <a:ext cx="204244" cy="15242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D944690-F86E-4063-8E5D-D211E50F4DD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154" y="3246048"/>
            <a:ext cx="196623" cy="15242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955C2F0-464D-4B95-AB02-5D015120EF9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44" y="4387193"/>
            <a:ext cx="199671" cy="15242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FE9D904-BB56-42E1-975A-A7B45B110D7A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545" y="4387193"/>
            <a:ext cx="214913" cy="152421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42F83E8-6575-4746-9AE9-347C0E585D3C}"/>
              </a:ext>
            </a:extLst>
          </p:cNvPr>
          <p:cNvCxnSpPr>
            <a:stCxn id="13" idx="3"/>
            <a:endCxn id="44" idx="2"/>
          </p:cNvCxnSpPr>
          <p:nvPr/>
        </p:nvCxnSpPr>
        <p:spPr>
          <a:xfrm flipV="1">
            <a:off x="2057400" y="3307355"/>
            <a:ext cx="2815525" cy="11503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5D505D1-079B-4029-ACCF-66DB9112BFE9}"/>
              </a:ext>
            </a:extLst>
          </p:cNvPr>
          <p:cNvCxnSpPr>
            <a:stCxn id="12" idx="6"/>
            <a:endCxn id="44" idx="2"/>
          </p:cNvCxnSpPr>
          <p:nvPr/>
        </p:nvCxnSpPr>
        <p:spPr>
          <a:xfrm>
            <a:off x="2076450" y="3307355"/>
            <a:ext cx="279647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E9F1F85-6FB0-4964-BF9F-419A219490D5}"/>
              </a:ext>
            </a:extLst>
          </p:cNvPr>
          <p:cNvCxnSpPr/>
          <p:nvPr/>
        </p:nvCxnSpPr>
        <p:spPr>
          <a:xfrm flipV="1">
            <a:off x="5414856" y="3304772"/>
            <a:ext cx="2815525" cy="11503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19423D1A-55BE-4057-89E1-35DE28B97D6D}"/>
              </a:ext>
            </a:extLst>
          </p:cNvPr>
          <p:cNvCxnSpPr/>
          <p:nvPr/>
        </p:nvCxnSpPr>
        <p:spPr>
          <a:xfrm>
            <a:off x="5433906" y="3304772"/>
            <a:ext cx="279647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1A4D2746-85D4-409E-8F1A-80A25C5CF079}"/>
              </a:ext>
            </a:extLst>
          </p:cNvPr>
          <p:cNvSpPr/>
          <p:nvPr/>
        </p:nvSpPr>
        <p:spPr>
          <a:xfrm>
            <a:off x="496850" y="5404867"/>
            <a:ext cx="6096000" cy="13738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MDPs have: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States 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Actions 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Transition function P(s</a:t>
            </a:r>
            <a:r>
              <a:rPr lang="ja-JP" altLang="en-US" sz="2000" dirty="0">
                <a:latin typeface="Calibri"/>
                <a:cs typeface="Calibri"/>
              </a:rPr>
              <a:t>’</a:t>
            </a:r>
            <a:r>
              <a:rPr lang="en-US" altLang="ja-JP" sz="2000" dirty="0">
                <a:latin typeface="Calibri"/>
                <a:cs typeface="Calibri"/>
              </a:rPr>
              <a:t>|</a:t>
            </a:r>
            <a:r>
              <a:rPr lang="en-US" altLang="ja-JP" sz="2000" dirty="0" err="1">
                <a:latin typeface="Calibri"/>
                <a:cs typeface="Calibri"/>
              </a:rPr>
              <a:t>s,a</a:t>
            </a:r>
            <a:r>
              <a:rPr lang="en-US" altLang="ja-JP" sz="2000" dirty="0">
                <a:latin typeface="Calibri"/>
                <a:cs typeface="Calibri"/>
              </a:rPr>
              <a:t>) (or T(</a:t>
            </a:r>
            <a:r>
              <a:rPr lang="en-US" altLang="ja-JP" sz="2000" dirty="0" err="1">
                <a:latin typeface="Calibri"/>
                <a:cs typeface="Calibri"/>
              </a:rPr>
              <a:t>s,a,s</a:t>
            </a:r>
            <a:r>
              <a:rPr lang="ja-JP" altLang="en-US" sz="2000" dirty="0">
                <a:latin typeface="Calibri"/>
                <a:cs typeface="Calibri"/>
              </a:rPr>
              <a:t>’</a:t>
            </a:r>
            <a:r>
              <a:rPr lang="en-US" altLang="ja-JP" sz="2000" dirty="0">
                <a:latin typeface="Calibri"/>
                <a:cs typeface="Calibri"/>
              </a:rPr>
              <a:t>))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Rewards R(</a:t>
            </a:r>
            <a:r>
              <a:rPr lang="en-US" sz="2000" dirty="0" err="1">
                <a:latin typeface="Calibri"/>
                <a:cs typeface="Calibri"/>
              </a:rPr>
              <a:t>s,a,s</a:t>
            </a:r>
            <a:r>
              <a:rPr lang="ja-JP" altLang="en-US" sz="2000" dirty="0">
                <a:latin typeface="Calibri"/>
                <a:cs typeface="Calibri"/>
              </a:rPr>
              <a:t>’</a:t>
            </a:r>
            <a:r>
              <a:rPr lang="en-US" altLang="ja-JP" sz="2000" dirty="0">
                <a:latin typeface="Calibri"/>
                <a:cs typeface="Calibri"/>
              </a:rPr>
              <a:t>)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7FFE8A9-EC16-424B-A1F4-8B39F8BF652E}"/>
              </a:ext>
            </a:extLst>
          </p:cNvPr>
          <p:cNvSpPr/>
          <p:nvPr/>
        </p:nvSpPr>
        <p:spPr>
          <a:xfrm>
            <a:off x="6415975" y="5472136"/>
            <a:ext cx="6096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POMDPs add: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Observations 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Observation function P(</a:t>
            </a:r>
            <a:r>
              <a:rPr lang="en-US" sz="2000" dirty="0" err="1">
                <a:latin typeface="Calibri"/>
                <a:cs typeface="Calibri"/>
              </a:rPr>
              <a:t>o|s</a:t>
            </a:r>
            <a:r>
              <a:rPr lang="en-US" sz="2000" dirty="0">
                <a:latin typeface="Calibri"/>
                <a:cs typeface="Calibri"/>
              </a:rPr>
              <a:t>) (or O(</a:t>
            </a:r>
            <a:r>
              <a:rPr lang="en-US" sz="2000" dirty="0" err="1">
                <a:latin typeface="Calibri"/>
                <a:cs typeface="Calibri"/>
              </a:rPr>
              <a:t>s,o</a:t>
            </a:r>
            <a:r>
              <a:rPr lang="en-US" sz="2000" dirty="0">
                <a:latin typeface="Calibri"/>
                <a:cs typeface="Calibri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3716686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9" grpId="0" animBg="1"/>
      <p:bldP spid="44" grpId="0" animBg="1"/>
      <p:bldP spid="45" grpId="0" animBg="1"/>
      <p:bldP spid="46" grpId="0" animBg="1"/>
      <p:bldP spid="47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34" charset="-128"/>
              </a:rPr>
              <a:t>POMDPs More Generally*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609599" y="1676401"/>
            <a:ext cx="6998895" cy="49121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How can we solve POMDPs?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4C93B7ED-8195-4483-B3AE-1BD83CF2C655}"/>
              </a:ext>
            </a:extLst>
          </p:cNvPr>
          <p:cNvGrpSpPr>
            <a:grpSpLocks/>
          </p:cNvGrpSpPr>
          <p:nvPr/>
        </p:nvGrpSpPr>
        <p:grpSpPr bwMode="auto">
          <a:xfrm>
            <a:off x="9067800" y="1676400"/>
            <a:ext cx="2209800" cy="2032000"/>
            <a:chOff x="2400" y="1401"/>
            <a:chExt cx="1392" cy="1280"/>
          </a:xfrm>
        </p:grpSpPr>
        <p:sp>
          <p:nvSpPr>
            <p:cNvPr id="10" name="AutoShape 5">
              <a:extLst>
                <a:ext uri="{FF2B5EF4-FFF2-40B4-BE49-F238E27FC236}">
                  <a16:creationId xmlns:a16="http://schemas.microsoft.com/office/drawing/2014/main" id="{3EC3C879-D2B0-487D-BD7B-7E54F1EA5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1" name="Group 6">
              <a:extLst>
                <a:ext uri="{FF2B5EF4-FFF2-40B4-BE49-F238E27FC236}">
                  <a16:creationId xmlns:a16="http://schemas.microsoft.com/office/drawing/2014/main" id="{8B44B2B9-C930-4E2B-943C-43F4F90DFF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4" name="Line 7">
                <a:extLst>
                  <a:ext uri="{FF2B5EF4-FFF2-40B4-BE49-F238E27FC236}">
                    <a16:creationId xmlns:a16="http://schemas.microsoft.com/office/drawing/2014/main" id="{4CD9A2C8-BDB5-4608-8406-569C4D56C4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8">
                <a:extLst>
                  <a:ext uri="{FF2B5EF4-FFF2-40B4-BE49-F238E27FC236}">
                    <a16:creationId xmlns:a16="http://schemas.microsoft.com/office/drawing/2014/main" id="{7E5326E3-5430-4F66-85DC-DE9B1528B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9">
                <a:extLst>
                  <a:ext uri="{FF2B5EF4-FFF2-40B4-BE49-F238E27FC236}">
                    <a16:creationId xmlns:a16="http://schemas.microsoft.com/office/drawing/2014/main" id="{302839F5-788E-4A69-8C47-6D2EBAB31F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7" name="Line 10">
                <a:extLst>
                  <a:ext uri="{FF2B5EF4-FFF2-40B4-BE49-F238E27FC236}">
                    <a16:creationId xmlns:a16="http://schemas.microsoft.com/office/drawing/2014/main" id="{69315947-4897-40D2-8E57-018DCB179D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0B7E1E5-D046-47D2-91E4-C7096C402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54322FE-7C41-401F-9076-44401EE52B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0" name="Line 13">
                <a:extLst>
                  <a:ext uri="{FF2B5EF4-FFF2-40B4-BE49-F238E27FC236}">
                    <a16:creationId xmlns:a16="http://schemas.microsoft.com/office/drawing/2014/main" id="{FD5BE284-DE47-4E98-AF0E-6457FC7EE4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14">
                <a:extLst>
                  <a:ext uri="{FF2B5EF4-FFF2-40B4-BE49-F238E27FC236}">
                    <a16:creationId xmlns:a16="http://schemas.microsoft.com/office/drawing/2014/main" id="{67310438-36F8-42A6-B4E9-A95932D496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15">
                <a:extLst>
                  <a:ext uri="{FF2B5EF4-FFF2-40B4-BE49-F238E27FC236}">
                    <a16:creationId xmlns:a16="http://schemas.microsoft.com/office/drawing/2014/main" id="{D300761F-C4DD-4FB1-9798-A50CC5616A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3" name="Line 16">
                <a:extLst>
                  <a:ext uri="{FF2B5EF4-FFF2-40B4-BE49-F238E27FC236}">
                    <a16:creationId xmlns:a16="http://schemas.microsoft.com/office/drawing/2014/main" id="{D2A3B8E0-E806-4E1E-9242-F74A36CDE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" name="Text Box 17">
              <a:extLst>
                <a:ext uri="{FF2B5EF4-FFF2-40B4-BE49-F238E27FC236}">
                  <a16:creationId xmlns:a16="http://schemas.microsoft.com/office/drawing/2014/main" id="{AF4A1B66-A4EF-4CD7-B2B4-17020F6586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5" name="Text Box 18">
              <a:extLst>
                <a:ext uri="{FF2B5EF4-FFF2-40B4-BE49-F238E27FC236}">
                  <a16:creationId xmlns:a16="http://schemas.microsoft.com/office/drawing/2014/main" id="{05F0B936-3D0D-4652-BF89-D302DAA2B7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6" name="Text Box 19">
              <a:extLst>
                <a:ext uri="{FF2B5EF4-FFF2-40B4-BE49-F238E27FC236}">
                  <a16:creationId xmlns:a16="http://schemas.microsoft.com/office/drawing/2014/main" id="{BC7B3C03-BEAE-42D0-9A52-991DE671F3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7" name="Text Box 20">
              <a:extLst>
                <a:ext uri="{FF2B5EF4-FFF2-40B4-BE49-F238E27FC236}">
                  <a16:creationId xmlns:a16="http://schemas.microsoft.com/office/drawing/2014/main" id="{2FFBF4A6-F5ED-4E80-A558-9799DF40B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s,a,s</a:t>
              </a:r>
              <a:r>
                <a:rPr lang="ja-JP" altLang="en-US" sz="1800">
                  <a:latin typeface="Calibri"/>
                  <a:cs typeface="Calibri"/>
                </a:rPr>
                <a:t>’</a:t>
              </a: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18" name="AutoShape 21">
              <a:extLst>
                <a:ext uri="{FF2B5EF4-FFF2-40B4-BE49-F238E27FC236}">
                  <a16:creationId xmlns:a16="http://schemas.microsoft.com/office/drawing/2014/main" id="{24921C6A-9C53-46D8-BF71-8EF24B166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9" name="Text Box 22">
              <a:extLst>
                <a:ext uri="{FF2B5EF4-FFF2-40B4-BE49-F238E27FC236}">
                  <a16:creationId xmlns:a16="http://schemas.microsoft.com/office/drawing/2014/main" id="{14A6C2BF-B38B-4ABE-9AEF-AB7376CF40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8" name="Group 23">
            <a:extLst>
              <a:ext uri="{FF2B5EF4-FFF2-40B4-BE49-F238E27FC236}">
                <a16:creationId xmlns:a16="http://schemas.microsoft.com/office/drawing/2014/main" id="{327A3234-FCB3-41B6-8621-27E584950364}"/>
              </a:ext>
            </a:extLst>
          </p:cNvPr>
          <p:cNvGrpSpPr>
            <a:grpSpLocks/>
          </p:cNvGrpSpPr>
          <p:nvPr/>
        </p:nvGrpSpPr>
        <p:grpSpPr bwMode="auto">
          <a:xfrm>
            <a:off x="9026525" y="4225925"/>
            <a:ext cx="2209800" cy="2032000"/>
            <a:chOff x="2400" y="1401"/>
            <a:chExt cx="1392" cy="1280"/>
          </a:xfrm>
        </p:grpSpPr>
        <p:sp>
          <p:nvSpPr>
            <p:cNvPr id="29" name="AutoShape 24">
              <a:extLst>
                <a:ext uri="{FF2B5EF4-FFF2-40B4-BE49-F238E27FC236}">
                  <a16:creationId xmlns:a16="http://schemas.microsoft.com/office/drawing/2014/main" id="{F1AFC33C-4F90-4817-BA52-7A347EB16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" name="Group 25">
              <a:extLst>
                <a:ext uri="{FF2B5EF4-FFF2-40B4-BE49-F238E27FC236}">
                  <a16:creationId xmlns:a16="http://schemas.microsoft.com/office/drawing/2014/main" id="{145E90B4-4BCC-4962-B8E4-69F30EDA58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3" name="Line 26">
                <a:extLst>
                  <a:ext uri="{FF2B5EF4-FFF2-40B4-BE49-F238E27FC236}">
                    <a16:creationId xmlns:a16="http://schemas.microsoft.com/office/drawing/2014/main" id="{9AB4682C-DCB1-4EF7-9701-7DD49EDEEA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4" name="Line 27">
                <a:extLst>
                  <a:ext uri="{FF2B5EF4-FFF2-40B4-BE49-F238E27FC236}">
                    <a16:creationId xmlns:a16="http://schemas.microsoft.com/office/drawing/2014/main" id="{AC86D9A0-18F3-424D-A576-D54E064209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5" name="Line 28">
                <a:extLst>
                  <a:ext uri="{FF2B5EF4-FFF2-40B4-BE49-F238E27FC236}">
                    <a16:creationId xmlns:a16="http://schemas.microsoft.com/office/drawing/2014/main" id="{AEEF1960-39F7-43EB-94F4-1212C73AFB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6" name="Line 29">
                <a:extLst>
                  <a:ext uri="{FF2B5EF4-FFF2-40B4-BE49-F238E27FC236}">
                    <a16:creationId xmlns:a16="http://schemas.microsoft.com/office/drawing/2014/main" id="{C9A2237E-E32E-4CC4-9BC7-0688489057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EF2FA4-E36A-45EA-A3F9-002C090CA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07BA2B7-31D8-47B7-B691-917A037EAA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9" name="Line 32">
                <a:extLst>
                  <a:ext uri="{FF2B5EF4-FFF2-40B4-BE49-F238E27FC236}">
                    <a16:creationId xmlns:a16="http://schemas.microsoft.com/office/drawing/2014/main" id="{C61E09A3-10B0-4D9E-A898-1CE5C4CDED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" name="Line 33">
                <a:extLst>
                  <a:ext uri="{FF2B5EF4-FFF2-40B4-BE49-F238E27FC236}">
                    <a16:creationId xmlns:a16="http://schemas.microsoft.com/office/drawing/2014/main" id="{D3E591D1-5809-4E7D-8B36-92CA965696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" name="Line 34">
                <a:extLst>
                  <a:ext uri="{FF2B5EF4-FFF2-40B4-BE49-F238E27FC236}">
                    <a16:creationId xmlns:a16="http://schemas.microsoft.com/office/drawing/2014/main" id="{73B650FA-7C98-4773-A889-0458FF4B9E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" name="Line 35">
                <a:extLst>
                  <a:ext uri="{FF2B5EF4-FFF2-40B4-BE49-F238E27FC236}">
                    <a16:creationId xmlns:a16="http://schemas.microsoft.com/office/drawing/2014/main" id="{E17FF5D6-C040-4EBF-B129-28C37E2166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49801037-15F0-4381-B2B9-B092ECB455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4" name="Text Box 37">
              <a:extLst>
                <a:ext uri="{FF2B5EF4-FFF2-40B4-BE49-F238E27FC236}">
                  <a16:creationId xmlns:a16="http://schemas.microsoft.com/office/drawing/2014/main" id="{6CFD097D-F7BE-4904-BE6B-70CDED29AD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35" name="Text Box 38">
              <a:extLst>
                <a:ext uri="{FF2B5EF4-FFF2-40B4-BE49-F238E27FC236}">
                  <a16:creationId xmlns:a16="http://schemas.microsoft.com/office/drawing/2014/main" id="{D0392791-91FE-4316-9AE3-D6359B8C51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36" name="Text Box 39">
              <a:extLst>
                <a:ext uri="{FF2B5EF4-FFF2-40B4-BE49-F238E27FC236}">
                  <a16:creationId xmlns:a16="http://schemas.microsoft.com/office/drawing/2014/main" id="{7539C805-6CE6-4D16-881B-606875FE6C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     o</a:t>
              </a:r>
            </a:p>
          </p:txBody>
        </p:sp>
        <p:sp>
          <p:nvSpPr>
            <p:cNvPr id="37" name="AutoShape 40">
              <a:extLst>
                <a:ext uri="{FF2B5EF4-FFF2-40B4-BE49-F238E27FC236}">
                  <a16:creationId xmlns:a16="http://schemas.microsoft.com/office/drawing/2014/main" id="{144B98C5-E457-4BFA-99C9-F0B94C240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8" name="Text Box 41">
              <a:extLst>
                <a:ext uri="{FF2B5EF4-FFF2-40B4-BE49-F238E27FC236}">
                  <a16:creationId xmlns:a16="http://schemas.microsoft.com/office/drawing/2014/main" id="{B40C0D27-DA53-4003-AEBF-FFEF78C040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37816EFD-4BAE-45C7-BDA1-6365A16DEE4F}"/>
              </a:ext>
            </a:extLst>
          </p:cNvPr>
          <p:cNvSpPr/>
          <p:nvPr/>
        </p:nvSpPr>
        <p:spPr>
          <a:xfrm>
            <a:off x="8256308" y="3001962"/>
            <a:ext cx="677862" cy="2344738"/>
          </a:xfrm>
          <a:prstGeom prst="curv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F57FED-9172-43C8-9463-1ED0E30533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97" y="2353581"/>
            <a:ext cx="3321259" cy="230156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73A28BD-E46B-4407-8E79-174334775A7F}"/>
              </a:ext>
            </a:extLst>
          </p:cNvPr>
          <p:cNvGrpSpPr/>
          <p:nvPr/>
        </p:nvGrpSpPr>
        <p:grpSpPr>
          <a:xfrm>
            <a:off x="4620386" y="1511300"/>
            <a:ext cx="3962400" cy="1659017"/>
            <a:chOff x="838200" y="2286000"/>
            <a:chExt cx="11044696" cy="4219264"/>
          </a:xfrm>
        </p:grpSpPr>
        <p:pic>
          <p:nvPicPr>
            <p:cNvPr id="52" name="Picture 2 1">
              <a:extLst>
                <a:ext uri="{FF2B5EF4-FFF2-40B4-BE49-F238E27FC236}">
                  <a16:creationId xmlns:a16="http://schemas.microsoft.com/office/drawing/2014/main" id="{7F4824B9-9A82-4597-ADE2-76B9592FB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3518" y="3950732"/>
              <a:ext cx="2433764" cy="1600200"/>
            </a:xfrm>
            <a:prstGeom prst="rect">
              <a:avLst/>
            </a:prstGeom>
            <a:noFill/>
          </p:spPr>
        </p:pic>
        <p:pic>
          <p:nvPicPr>
            <p:cNvPr id="53" name="Picture 2 2">
              <a:extLst>
                <a:ext uri="{FF2B5EF4-FFF2-40B4-BE49-F238E27FC236}">
                  <a16:creationId xmlns:a16="http://schemas.microsoft.com/office/drawing/2014/main" id="{4CEDD0F4-3E47-4A41-9F96-0F3385850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6913" y="2731532"/>
              <a:ext cx="2660373" cy="1676400"/>
            </a:xfrm>
            <a:prstGeom prst="rect">
              <a:avLst/>
            </a:prstGeom>
            <a:noFill/>
          </p:spPr>
        </p:pic>
        <p:pic>
          <p:nvPicPr>
            <p:cNvPr id="54" name="Picture 2 3">
              <a:extLst>
                <a:ext uri="{FF2B5EF4-FFF2-40B4-BE49-F238E27FC236}">
                  <a16:creationId xmlns:a16="http://schemas.microsoft.com/office/drawing/2014/main" id="{F7493E8D-6664-467F-97B5-9763E667D5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0704" y="3798332"/>
              <a:ext cx="2582192" cy="1828800"/>
            </a:xfrm>
            <a:prstGeom prst="rect">
              <a:avLst/>
            </a:prstGeom>
            <a:noFill/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02FC16E-EA5D-4C15-BFB4-10F461512AB7}"/>
                </a:ext>
              </a:extLst>
            </p:cNvPr>
            <p:cNvSpPr txBox="1"/>
            <p:nvPr/>
          </p:nvSpPr>
          <p:spPr>
            <a:xfrm>
              <a:off x="2057401" y="5341444"/>
              <a:ext cx="2285999" cy="469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B0F0"/>
                  </a:solidFill>
                  <a:latin typeface="Calibri"/>
                  <a:cs typeface="Calibri"/>
                </a:rPr>
                <a:t>Cool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4BE8A82-301D-4386-90AE-0FFBCBCE0128}"/>
                </a:ext>
              </a:extLst>
            </p:cNvPr>
            <p:cNvSpPr txBox="1"/>
            <p:nvPr/>
          </p:nvSpPr>
          <p:spPr>
            <a:xfrm>
              <a:off x="5943601" y="4160222"/>
              <a:ext cx="2285999" cy="469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7F2727"/>
                  </a:solidFill>
                  <a:latin typeface="Calibri"/>
                  <a:cs typeface="Calibri"/>
                </a:rPr>
                <a:t>Warm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2D1974-D46C-41BE-9876-7414882184A8}"/>
                </a:ext>
              </a:extLst>
            </p:cNvPr>
            <p:cNvSpPr txBox="1"/>
            <p:nvPr/>
          </p:nvSpPr>
          <p:spPr>
            <a:xfrm>
              <a:off x="9296401" y="5455622"/>
              <a:ext cx="2285999" cy="469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latin typeface="Calibri"/>
                  <a:cs typeface="Calibri"/>
                </a:rPr>
                <a:t>Overheated</a:t>
              </a:r>
            </a:p>
          </p:txBody>
        </p:sp>
        <p:cxnSp>
          <p:nvCxnSpPr>
            <p:cNvPr id="58" name="Curved Connector 12 1">
              <a:extLst>
                <a:ext uri="{FF2B5EF4-FFF2-40B4-BE49-F238E27FC236}">
                  <a16:creationId xmlns:a16="http://schemas.microsoft.com/office/drawing/2014/main" id="{29C9800B-C461-49AA-9810-F9071F9780D6}"/>
                </a:ext>
              </a:extLst>
            </p:cNvPr>
            <p:cNvCxnSpPr>
              <a:stCxn id="52" idx="3"/>
              <a:endCxn id="55" idx="2"/>
            </p:cNvCxnSpPr>
            <p:nvPr/>
          </p:nvCxnSpPr>
          <p:spPr>
            <a:xfrm flipH="1">
              <a:off x="3200400" y="4750834"/>
              <a:ext cx="1216882" cy="1060258"/>
            </a:xfrm>
            <a:prstGeom prst="curvedConnector4">
              <a:avLst>
                <a:gd name="adj1" fmla="val -52363"/>
                <a:gd name="adj2" fmla="val 154834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12 2">
              <a:extLst>
                <a:ext uri="{FF2B5EF4-FFF2-40B4-BE49-F238E27FC236}">
                  <a16:creationId xmlns:a16="http://schemas.microsoft.com/office/drawing/2014/main" id="{B945704A-EF08-4E60-93B0-194D2B4933FA}"/>
                </a:ext>
              </a:extLst>
            </p:cNvPr>
            <p:cNvCxnSpPr>
              <a:stCxn id="52" idx="3"/>
              <a:endCxn id="56" idx="2"/>
            </p:cNvCxnSpPr>
            <p:nvPr/>
          </p:nvCxnSpPr>
          <p:spPr>
            <a:xfrm flipV="1">
              <a:off x="4417282" y="4629870"/>
              <a:ext cx="2669319" cy="120964"/>
            </a:xfrm>
            <a:prstGeom prst="curvedConnector2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A5C1426-D469-4A04-B9D8-9072263595E9}"/>
                </a:ext>
              </a:extLst>
            </p:cNvPr>
            <p:cNvSpPr txBox="1"/>
            <p:nvPr/>
          </p:nvSpPr>
          <p:spPr>
            <a:xfrm>
              <a:off x="4724400" y="4788932"/>
              <a:ext cx="914401" cy="430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61" name="Curved Connector 12 3">
              <a:extLst>
                <a:ext uri="{FF2B5EF4-FFF2-40B4-BE49-F238E27FC236}">
                  <a16:creationId xmlns:a16="http://schemas.microsoft.com/office/drawing/2014/main" id="{47472730-4957-4985-8B70-3DD9B12BE1A1}"/>
                </a:ext>
              </a:extLst>
            </p:cNvPr>
            <p:cNvCxnSpPr>
              <a:stCxn id="53" idx="0"/>
            </p:cNvCxnSpPr>
            <p:nvPr/>
          </p:nvCxnSpPr>
          <p:spPr>
            <a:xfrm rot="16200000" flipH="1">
              <a:off x="8096250" y="1912382"/>
              <a:ext cx="1447800" cy="3086100"/>
            </a:xfrm>
            <a:prstGeom prst="curvedConnector4">
              <a:avLst>
                <a:gd name="adj1" fmla="val -15789"/>
                <a:gd name="adj2" fmla="val 105099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D572342-82E4-4159-BCEA-A15871637676}"/>
                </a:ext>
              </a:extLst>
            </p:cNvPr>
            <p:cNvSpPr txBox="1"/>
            <p:nvPr/>
          </p:nvSpPr>
          <p:spPr>
            <a:xfrm>
              <a:off x="9143999" y="2731531"/>
              <a:ext cx="914401" cy="430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63" name="Curved Connector 12 4">
              <a:extLst>
                <a:ext uri="{FF2B5EF4-FFF2-40B4-BE49-F238E27FC236}">
                  <a16:creationId xmlns:a16="http://schemas.microsoft.com/office/drawing/2014/main" id="{06901B31-926A-4F9C-BE31-44D10807BE8B}"/>
                </a:ext>
              </a:extLst>
            </p:cNvPr>
            <p:cNvCxnSpPr>
              <a:stCxn id="52" idx="1"/>
            </p:cNvCxnSpPr>
            <p:nvPr/>
          </p:nvCxnSpPr>
          <p:spPr>
            <a:xfrm rot="10800000" flipH="1" flipV="1">
              <a:off x="1981200" y="475083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urved Connector 12 5">
              <a:extLst>
                <a:ext uri="{FF2B5EF4-FFF2-40B4-BE49-F238E27FC236}">
                  <a16:creationId xmlns:a16="http://schemas.microsoft.com/office/drawing/2014/main" id="{2CA73524-30B6-4797-AF44-768104568CD5}"/>
                </a:ext>
              </a:extLst>
            </p:cNvPr>
            <p:cNvCxnSpPr>
              <a:stCxn id="53" idx="1"/>
              <a:endCxn id="52" idx="0"/>
            </p:cNvCxnSpPr>
            <p:nvPr/>
          </p:nvCxnSpPr>
          <p:spPr>
            <a:xfrm rot="10800000" flipV="1">
              <a:off x="3200400" y="3569732"/>
              <a:ext cx="2743200" cy="381000"/>
            </a:xfrm>
            <a:prstGeom prst="curvedConnector2">
              <a:avLst/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DC2C75E-78CD-48EE-9CD8-9D965807E86F}"/>
                </a:ext>
              </a:extLst>
            </p:cNvPr>
            <p:cNvSpPr txBox="1"/>
            <p:nvPr/>
          </p:nvSpPr>
          <p:spPr>
            <a:xfrm>
              <a:off x="990600" y="4331732"/>
              <a:ext cx="914401" cy="430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9296E21-0723-4DFA-825A-3B47CAAF0B61}"/>
                </a:ext>
              </a:extLst>
            </p:cNvPr>
            <p:cNvSpPr txBox="1"/>
            <p:nvPr/>
          </p:nvSpPr>
          <p:spPr>
            <a:xfrm>
              <a:off x="4495799" y="3112532"/>
              <a:ext cx="914401" cy="430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cxnSp>
          <p:nvCxnSpPr>
            <p:cNvPr id="67" name="Curved Connector 12 6">
              <a:extLst>
                <a:ext uri="{FF2B5EF4-FFF2-40B4-BE49-F238E27FC236}">
                  <a16:creationId xmlns:a16="http://schemas.microsoft.com/office/drawing/2014/main" id="{490AD541-193F-4B13-9790-42A6F1B0519E}"/>
                </a:ext>
              </a:extLst>
            </p:cNvPr>
            <p:cNvCxnSpPr/>
            <p:nvPr/>
          </p:nvCxnSpPr>
          <p:spPr>
            <a:xfrm rot="-5400000" flipH="1" flipV="1">
              <a:off x="5962650" y="339828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1A1CF6A-711F-4F9B-AA72-33234EFA7B81}"/>
                </a:ext>
              </a:extLst>
            </p:cNvPr>
            <p:cNvSpPr txBox="1"/>
            <p:nvPr/>
          </p:nvSpPr>
          <p:spPr>
            <a:xfrm>
              <a:off x="4572001" y="3645932"/>
              <a:ext cx="609599" cy="8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DFBD0EC-B838-4F02-9C62-5C6086C7AB71}"/>
                </a:ext>
              </a:extLst>
            </p:cNvPr>
            <p:cNvSpPr txBox="1"/>
            <p:nvPr/>
          </p:nvSpPr>
          <p:spPr>
            <a:xfrm>
              <a:off x="4800599" y="2286000"/>
              <a:ext cx="609599" cy="8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F2F10E3-AE6C-4FB4-A8FC-66AC2A45566A}"/>
                </a:ext>
              </a:extLst>
            </p:cNvPr>
            <p:cNvSpPr txBox="1"/>
            <p:nvPr/>
          </p:nvSpPr>
          <p:spPr>
            <a:xfrm>
              <a:off x="4724400" y="5333999"/>
              <a:ext cx="609599" cy="8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20C9547-6736-43A8-A062-DD22B419BBC0}"/>
                </a:ext>
              </a:extLst>
            </p:cNvPr>
            <p:cNvSpPr txBox="1"/>
            <p:nvPr/>
          </p:nvSpPr>
          <p:spPr>
            <a:xfrm>
              <a:off x="5867400" y="4788932"/>
              <a:ext cx="609599" cy="8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E5D0A12-9F4E-47D8-8392-4500F480F180}"/>
                </a:ext>
              </a:extLst>
            </p:cNvPr>
            <p:cNvSpPr txBox="1"/>
            <p:nvPr/>
          </p:nvSpPr>
          <p:spPr>
            <a:xfrm>
              <a:off x="838200" y="5627132"/>
              <a:ext cx="609599" cy="8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chemeClr val="accent6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0684128-3633-401A-8A65-C6862C2E06BE}"/>
                </a:ext>
              </a:extLst>
            </p:cNvPr>
            <p:cNvSpPr txBox="1"/>
            <p:nvPr/>
          </p:nvSpPr>
          <p:spPr>
            <a:xfrm>
              <a:off x="10210800" y="2579133"/>
              <a:ext cx="609599" cy="8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rgbClr val="C00000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0E71BB0-F173-4644-ADDF-D59EC973C14B}"/>
                </a:ext>
              </a:extLst>
            </p:cNvPr>
            <p:cNvSpPr txBox="1"/>
            <p:nvPr/>
          </p:nvSpPr>
          <p:spPr>
            <a:xfrm>
              <a:off x="1905001" y="5486400"/>
              <a:ext cx="609599" cy="62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18E91D9-ED1B-4E04-9607-5357F1434E35}"/>
                </a:ext>
              </a:extLst>
            </p:cNvPr>
            <p:cNvSpPr txBox="1"/>
            <p:nvPr/>
          </p:nvSpPr>
          <p:spPr>
            <a:xfrm>
              <a:off x="3581401" y="3288267"/>
              <a:ext cx="609599" cy="62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85995D6-517D-4EA7-8F47-2A7DDE980104}"/>
                </a:ext>
              </a:extLst>
            </p:cNvPr>
            <p:cNvSpPr txBox="1"/>
            <p:nvPr/>
          </p:nvSpPr>
          <p:spPr>
            <a:xfrm>
              <a:off x="5943601" y="2286000"/>
              <a:ext cx="609599" cy="62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E4C295D-8885-463A-AD99-B2E773575EC9}"/>
                </a:ext>
              </a:extLst>
            </p:cNvPr>
            <p:cNvSpPr txBox="1"/>
            <p:nvPr/>
          </p:nvSpPr>
          <p:spPr>
            <a:xfrm>
              <a:off x="4648199" y="5879067"/>
              <a:ext cx="609599" cy="62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47E08A2-C17D-4B28-9EB4-3610ED741D78}"/>
                </a:ext>
              </a:extLst>
            </p:cNvPr>
            <p:cNvSpPr txBox="1"/>
            <p:nvPr/>
          </p:nvSpPr>
          <p:spPr>
            <a:xfrm>
              <a:off x="6476999" y="4788415"/>
              <a:ext cx="609599" cy="62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008A9D1-B643-4245-97A0-4CC647377B24}"/>
                </a:ext>
              </a:extLst>
            </p:cNvPr>
            <p:cNvSpPr txBox="1"/>
            <p:nvPr/>
          </p:nvSpPr>
          <p:spPr>
            <a:xfrm>
              <a:off x="10667999" y="3124201"/>
              <a:ext cx="609599" cy="8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rgbClr val="00B050"/>
                  </a:solidFill>
                  <a:latin typeface="Calibri"/>
                  <a:cs typeface="Calibri"/>
                </a:rPr>
                <a:t>-10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9FAA9A-6BAA-441C-BDEC-15E5BE24562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39" y="2926572"/>
            <a:ext cx="3118539" cy="253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AF0C33-B584-4DFC-B630-8130D3CE39E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97" y="3517106"/>
            <a:ext cx="1004456" cy="285027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C1CCD82-45DE-4D4D-8E68-6F9BCA59FD71}"/>
              </a:ext>
            </a:extLst>
          </p:cNvPr>
          <p:cNvCxnSpPr/>
          <p:nvPr/>
        </p:nvCxnSpPr>
        <p:spPr>
          <a:xfrm flipH="1">
            <a:off x="1978785" y="3679387"/>
            <a:ext cx="187829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3277A4B-C4B7-43BB-9A28-6C64352ECA4B}"/>
              </a:ext>
            </a:extLst>
          </p:cNvPr>
          <p:cNvSpPr txBox="1"/>
          <p:nvPr/>
        </p:nvSpPr>
        <p:spPr>
          <a:xfrm>
            <a:off x="3888905" y="3501949"/>
            <a:ext cx="389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vector of three </a:t>
            </a:r>
            <a:r>
              <a:rPr lang="en-US" i="1" dirty="0"/>
              <a:t>continuous</a:t>
            </a:r>
            <a:r>
              <a:rPr lang="en-US" dirty="0"/>
              <a:t> numbers!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1AE0D41-2039-46A9-81A7-D24A02B73AC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7" y="4434641"/>
            <a:ext cx="7075396" cy="22710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8D418F0-0389-4077-94C0-4DCFAA2102D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7" y="5003266"/>
            <a:ext cx="565483" cy="178333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2CD04FE-ECAE-4256-8F7D-19C1D5BC839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97" y="5515157"/>
            <a:ext cx="5229576" cy="25301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91CC231C-5D8A-494C-897E-12E037E55DA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7" y="6032797"/>
            <a:ext cx="5417055" cy="25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50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34" charset="-128"/>
              </a:rPr>
              <a:t>POMDPs More Generally*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609599" y="1676400"/>
            <a:ext cx="699889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General solutions map belief functions to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divide regions of belief space (set of belief functions) into policy regions (gets complex quickly)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build approximate policies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factor belief functions in various ways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Overall, POMDPs are very (actually PSPACE-) hard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Most real problems are POMDPs, but we can rarely solve then in general!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31747" name="Freeform 4"/>
          <p:cNvSpPr>
            <a:spLocks/>
          </p:cNvSpPr>
          <p:nvPr/>
        </p:nvSpPr>
        <p:spPr bwMode="auto">
          <a:xfrm>
            <a:off x="8382000" y="2286000"/>
            <a:ext cx="2730500" cy="2857500"/>
          </a:xfrm>
          <a:custGeom>
            <a:avLst/>
            <a:gdLst>
              <a:gd name="T0" fmla="*/ 2147483647 w 1720"/>
              <a:gd name="T1" fmla="*/ 2147483647 h 1800"/>
              <a:gd name="T2" fmla="*/ 2147483647 w 1720"/>
              <a:gd name="T3" fmla="*/ 2147483647 h 1800"/>
              <a:gd name="T4" fmla="*/ 2147483647 w 1720"/>
              <a:gd name="T5" fmla="*/ 2147483647 h 1800"/>
              <a:gd name="T6" fmla="*/ 2147483647 w 1720"/>
              <a:gd name="T7" fmla="*/ 2147483647 h 1800"/>
              <a:gd name="T8" fmla="*/ 2147483647 w 1720"/>
              <a:gd name="T9" fmla="*/ 2147483647 h 1800"/>
              <a:gd name="T10" fmla="*/ 2147483647 w 1720"/>
              <a:gd name="T11" fmla="*/ 2147483647 h 1800"/>
              <a:gd name="T12" fmla="*/ 2147483647 w 1720"/>
              <a:gd name="T13" fmla="*/ 2147483647 h 1800"/>
              <a:gd name="T14" fmla="*/ 2147483647 w 1720"/>
              <a:gd name="T15" fmla="*/ 2147483647 h 1800"/>
              <a:gd name="T16" fmla="*/ 2147483647 w 1720"/>
              <a:gd name="T17" fmla="*/ 2147483647 h 1800"/>
              <a:gd name="T18" fmla="*/ 2147483647 w 1720"/>
              <a:gd name="T19" fmla="*/ 2147483647 h 1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20"/>
              <a:gd name="T31" fmla="*/ 0 h 1800"/>
              <a:gd name="T32" fmla="*/ 1720 w 1720"/>
              <a:gd name="T33" fmla="*/ 1800 h 18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20" h="1800">
                <a:moveTo>
                  <a:pt x="624" y="48"/>
                </a:moveTo>
                <a:cubicBezTo>
                  <a:pt x="808" y="0"/>
                  <a:pt x="1264" y="24"/>
                  <a:pt x="1440" y="96"/>
                </a:cubicBezTo>
                <a:cubicBezTo>
                  <a:pt x="1616" y="168"/>
                  <a:pt x="1720" y="312"/>
                  <a:pt x="1680" y="480"/>
                </a:cubicBezTo>
                <a:cubicBezTo>
                  <a:pt x="1640" y="648"/>
                  <a:pt x="1240" y="936"/>
                  <a:pt x="1200" y="1104"/>
                </a:cubicBezTo>
                <a:cubicBezTo>
                  <a:pt x="1160" y="1272"/>
                  <a:pt x="1504" y="1376"/>
                  <a:pt x="1440" y="1488"/>
                </a:cubicBezTo>
                <a:cubicBezTo>
                  <a:pt x="1376" y="1600"/>
                  <a:pt x="1048" y="1800"/>
                  <a:pt x="816" y="1776"/>
                </a:cubicBezTo>
                <a:cubicBezTo>
                  <a:pt x="584" y="1752"/>
                  <a:pt x="96" y="1488"/>
                  <a:pt x="48" y="1344"/>
                </a:cubicBezTo>
                <a:cubicBezTo>
                  <a:pt x="0" y="1200"/>
                  <a:pt x="480" y="1072"/>
                  <a:pt x="528" y="912"/>
                </a:cubicBezTo>
                <a:cubicBezTo>
                  <a:pt x="576" y="752"/>
                  <a:pt x="320" y="528"/>
                  <a:pt x="336" y="384"/>
                </a:cubicBezTo>
                <a:cubicBezTo>
                  <a:pt x="352" y="240"/>
                  <a:pt x="440" y="96"/>
                  <a:pt x="624" y="4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8" name="Line 5"/>
          <p:cNvSpPr>
            <a:spLocks noChangeShapeType="1"/>
          </p:cNvSpPr>
          <p:nvPr/>
        </p:nvSpPr>
        <p:spPr bwMode="auto">
          <a:xfrm>
            <a:off x="9525000" y="2362200"/>
            <a:ext cx="1143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Line 6"/>
          <p:cNvSpPr>
            <a:spLocks noChangeShapeType="1"/>
          </p:cNvSpPr>
          <p:nvPr/>
        </p:nvSpPr>
        <p:spPr bwMode="auto">
          <a:xfrm flipH="1">
            <a:off x="9677400" y="3048000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>
            <a:off x="9753600" y="2590800"/>
            <a:ext cx="1524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8"/>
          <p:cNvSpPr>
            <a:spLocks noChangeShapeType="1"/>
          </p:cNvSpPr>
          <p:nvPr/>
        </p:nvSpPr>
        <p:spPr bwMode="auto">
          <a:xfrm flipH="1">
            <a:off x="8510195" y="3956125"/>
            <a:ext cx="1371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ja-JP" altLang="en-US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dirty="0">
                <a:latin typeface="Calibri"/>
                <a:ea typeface="ＭＳ Ｐゴシック" pitchFamily="34" charset="-128"/>
                <a:cs typeface="Calibri"/>
              </a:rPr>
              <a:t> Net</a:t>
            </a:r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467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directed, acyclic graph, one node per random variable</a:t>
            </a:r>
          </a:p>
          <a:p>
            <a:pPr eaLnBrk="1" hangingPunct="1">
              <a:lnSpc>
                <a:spcPct val="80000"/>
              </a:lnSpc>
            </a:pPr>
            <a:endParaRPr lang="en-US" sz="7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conditional probability table (CPT) for each node</a:t>
            </a:r>
          </a:p>
          <a:p>
            <a:pPr lvl="7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 collection of distributions over X, one for each combination of parents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 values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 lvl="7">
              <a:lnSpc>
                <a:spcPct val="80000"/>
              </a:lnSpc>
            </a:pPr>
            <a:endParaRPr lang="en-US" altLang="ja-JP" sz="12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nets implicitly encode joint distributions</a:t>
            </a:r>
          </a:p>
          <a:p>
            <a:pPr lvl="5">
              <a:lnSpc>
                <a:spcPct val="80000"/>
              </a:lnSpc>
            </a:pPr>
            <a:endParaRPr lang="en-US" altLang="ja-JP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As a product of local conditional distributions</a:t>
            </a: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To see what probability a BN gives to a full assignment, multiply all the relevant conditionals together: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2" eaLnBrk="1" hangingPunct="1">
              <a:lnSpc>
                <a:spcPct val="80000"/>
              </a:lnSpc>
            </a:pPr>
            <a:endParaRPr lang="en-US" sz="7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7660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14729"/>
            <a:ext cx="19272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38800"/>
            <a:ext cx="55356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494919"/>
            <a:ext cx="2062553" cy="23621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434" y="1524000"/>
            <a:ext cx="3514965" cy="25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48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1524027"/>
            <a:ext cx="5702300" cy="4252356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 Next: Learning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6172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So far, we’ve seen…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Search and decision making problems: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Search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Games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CSPs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MDPs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Reasoning with uncertainty: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Bayes nets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HMMs, decision networks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Next week: learning!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Networks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95400"/>
            <a:ext cx="7085861" cy="52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36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5335588" y="41703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4724400" y="35814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4724400" y="53340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 pitchFamily="34" charset="0"/>
                <a:cs typeface="Calibri" pitchFamily="34" charset="0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4800600" y="20986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7010400" y="28606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5957888" y="23653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5961063" y="31273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00200"/>
            <a:ext cx="2071456" cy="1219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87" y="3505200"/>
            <a:ext cx="1923112" cy="108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098676"/>
            <a:ext cx="2057400" cy="11497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752600"/>
            <a:ext cx="4717564" cy="31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99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9448800" cy="4754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MEU: choose the action which maximizes the expected utility given the evidence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8154988" y="44751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543800" y="3886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543800" y="56388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620000" y="24034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829800" y="31654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777288" y="26701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780463" y="34321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457200" y="4572000"/>
            <a:ext cx="6096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03238" y="5257800"/>
            <a:ext cx="5334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457200" y="6019800"/>
            <a:ext cx="609600" cy="304800"/>
          </a:xfrm>
          <a:custGeom>
            <a:avLst/>
            <a:gdLst>
              <a:gd name="T0" fmla="*/ 21821033 w 783"/>
              <a:gd name="T1" fmla="*/ 0 h 288"/>
              <a:gd name="T2" fmla="*/ 0 w 783"/>
              <a:gd name="T3" fmla="*/ 407704925 h 288"/>
              <a:gd name="T4" fmla="*/ 21821033 w 783"/>
              <a:gd name="T5" fmla="*/ 813170417 h 288"/>
              <a:gd name="T6" fmla="*/ 44853480 w 783"/>
              <a:gd name="T7" fmla="*/ 398745075 h 288"/>
              <a:gd name="T8" fmla="*/ 21821033 w 783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3"/>
              <a:gd name="T16" fmla="*/ 0 h 288"/>
              <a:gd name="T17" fmla="*/ 783 w 783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3" h="288">
                <a:moveTo>
                  <a:pt x="384" y="0"/>
                </a:moveTo>
                <a:lnTo>
                  <a:pt x="0" y="144"/>
                </a:lnTo>
                <a:lnTo>
                  <a:pt x="384" y="288"/>
                </a:lnTo>
                <a:lnTo>
                  <a:pt x="783" y="141"/>
                </a:lnTo>
                <a:lnTo>
                  <a:pt x="384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4800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Can directly operationalize this with decision networks</a:t>
            </a: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Bayes nets with nodes for utility and actions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Lets us calculate the expected utility for each action</a:t>
            </a:r>
          </a:p>
          <a:p>
            <a:pPr lvl="4">
              <a:lnSpc>
                <a:spcPct val="8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New node types: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Chance nodes (just like BNs)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Actions (rectangles, cannot have parents, act as observed evidence)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Utility node (diamond, depends on action and chance nodes)</a:t>
            </a:r>
          </a:p>
        </p:txBody>
      </p:sp>
    </p:spTree>
    <p:extLst>
      <p:ext uri="{BB962C8B-B14F-4D97-AF65-F5344CB8AC3E}">
        <p14:creationId xmlns:p14="http://schemas.microsoft.com/office/powerpoint/2010/main" val="36951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  <p:bldP spid="17414" grpId="0" animBg="1"/>
      <p:bldP spid="14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7850188" y="42052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2390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239000" y="53689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3152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5250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4724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4756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066800" y="1447800"/>
            <a:ext cx="4800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Action selection</a:t>
            </a:r>
          </a:p>
          <a:p>
            <a:pPr lvl="3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Instantiate all evidence</a:t>
            </a:r>
          </a:p>
          <a:p>
            <a:pPr lvl="5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Set action node(s) each possible way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Calculate posterior for all parents of utility node, given the evidence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Calculate expected utility for each action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Choose maximizing action</a:t>
            </a:r>
          </a:p>
        </p:txBody>
      </p:sp>
    </p:spTree>
    <p:extLst>
      <p:ext uri="{BB962C8B-B14F-4D97-AF65-F5344CB8AC3E}">
        <p14:creationId xmlns:p14="http://schemas.microsoft.com/office/powerpoint/2010/main" val="1214183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57912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8674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80772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70246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70278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7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96850"/>
              </p:ext>
            </p:extLst>
          </p:nvPr>
        </p:nvGraphicFramePr>
        <p:xfrm>
          <a:off x="5562600" y="4525962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P(W)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 Box 52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1" name="Picture 6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133600"/>
            <a:ext cx="3657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937000"/>
            <a:ext cx="3505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24400"/>
            <a:ext cx="266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62"/>
          <p:cNvSpPr txBox="1">
            <a:spLocks noChangeArrowheads="1"/>
          </p:cNvSpPr>
          <p:nvPr/>
        </p:nvSpPr>
        <p:spPr bwMode="auto">
          <a:xfrm>
            <a:off x="457200" y="5653088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leave</a:t>
            </a:r>
          </a:p>
        </p:txBody>
      </p:sp>
      <p:pic>
        <p:nvPicPr>
          <p:cNvPr id="25" name="Picture 64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0"/>
            <a:ext cx="269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62484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48" y="1303026"/>
            <a:ext cx="3591652" cy="2430773"/>
          </a:xfrm>
          <a:prstGeom prst="rect">
            <a:avLst/>
          </a:prstGeom>
        </p:spPr>
      </p:pic>
      <p:graphicFrame>
        <p:nvGraphicFramePr>
          <p:cNvPr id="27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929703"/>
              </p:ext>
            </p:extLst>
          </p:nvPr>
        </p:nvGraphicFramePr>
        <p:xfrm>
          <a:off x="8686800" y="4191000"/>
          <a:ext cx="3200400" cy="1981200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CD4FA06-9567-4BDB-97A1-B746A2E451F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48" y="1346200"/>
            <a:ext cx="5037523" cy="3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Decisions as Outcome Trees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3733800" y="5995194"/>
            <a:ext cx="8229600" cy="639762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Almost exactly like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/ MDPs</a:t>
            </a:r>
          </a:p>
        </p:txBody>
      </p:sp>
      <p:grpSp>
        <p:nvGrpSpPr>
          <p:cNvPr id="21508" name="Group 44"/>
          <p:cNvGrpSpPr>
            <a:grpSpLocks/>
          </p:cNvGrpSpPr>
          <p:nvPr/>
        </p:nvGrpSpPr>
        <p:grpSpPr bwMode="auto">
          <a:xfrm>
            <a:off x="3505200" y="1600200"/>
            <a:ext cx="8534400" cy="3124200"/>
            <a:chOff x="228600" y="1676400"/>
            <a:chExt cx="8534400" cy="3124200"/>
          </a:xfrm>
        </p:grpSpPr>
        <p:grpSp>
          <p:nvGrpSpPr>
            <p:cNvPr id="21509" name="Group 5"/>
            <p:cNvGrpSpPr>
              <a:grpSpLocks/>
            </p:cNvGrpSpPr>
            <p:nvPr/>
          </p:nvGrpSpPr>
          <p:grpSpPr bwMode="auto">
            <a:xfrm>
              <a:off x="228600" y="4267200"/>
              <a:ext cx="1828800" cy="533400"/>
              <a:chOff x="4368" y="1728"/>
              <a:chExt cx="528" cy="336"/>
            </a:xfrm>
          </p:grpSpPr>
          <p:sp>
            <p:nvSpPr>
              <p:cNvPr id="21534" name="Freeform 6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5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U(t,s)</a:t>
                </a:r>
              </a:p>
            </p:txBody>
          </p:sp>
        </p:grpSp>
        <p:sp>
          <p:nvSpPr>
            <p:cNvPr id="21510" name="Oval 3"/>
            <p:cNvSpPr>
              <a:spLocks noChangeArrowheads="1"/>
            </p:cNvSpPr>
            <p:nvPr/>
          </p:nvSpPr>
          <p:spPr bwMode="auto">
            <a:xfrm>
              <a:off x="1447800" y="2895600"/>
              <a:ext cx="13716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sp>
          <p:nvSpPr>
            <p:cNvPr id="21511" name="Oval 3"/>
            <p:cNvSpPr>
              <a:spLocks noChangeArrowheads="1"/>
            </p:cNvSpPr>
            <p:nvPr/>
          </p:nvSpPr>
          <p:spPr bwMode="auto">
            <a:xfrm>
              <a:off x="6172200" y="2895600"/>
              <a:ext cx="1371599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cxnSp>
          <p:nvCxnSpPr>
            <p:cNvPr id="12" name="Straight Arrow Connector 11"/>
            <p:cNvCxnSpPr>
              <a:stCxn id="18" idx="3"/>
              <a:endCxn id="21510" idx="0"/>
            </p:cNvCxnSpPr>
            <p:nvPr/>
          </p:nvCxnSpPr>
          <p:spPr>
            <a:xfrm rot="5400000">
              <a:off x="2914650" y="1352550"/>
              <a:ext cx="762000" cy="23241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8" idx="3"/>
              <a:endCxn id="21511" idx="0"/>
            </p:cNvCxnSpPr>
            <p:nvPr/>
          </p:nvCxnSpPr>
          <p:spPr>
            <a:xfrm rot="16200000" flipH="1">
              <a:off x="5276850" y="1314450"/>
              <a:ext cx="762000" cy="24003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4" name="TextBox 15"/>
            <p:cNvSpPr txBox="1">
              <a:spLocks noChangeArrowheads="1"/>
            </p:cNvSpPr>
            <p:nvPr/>
          </p:nvSpPr>
          <p:spPr bwMode="auto">
            <a:xfrm rot="-1071566">
              <a:off x="2625356" y="221947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take</a:t>
              </a:r>
            </a:p>
          </p:txBody>
        </p:sp>
        <p:sp>
          <p:nvSpPr>
            <p:cNvPr id="21515" name="TextBox 16"/>
            <p:cNvSpPr txBox="1">
              <a:spLocks noChangeArrowheads="1"/>
            </p:cNvSpPr>
            <p:nvPr/>
          </p:nvSpPr>
          <p:spPr bwMode="auto">
            <a:xfrm rot="1093261">
              <a:off x="5444931" y="2278920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leave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886200" y="1676400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{}</a:t>
              </a: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21510" idx="4"/>
            </p:cNvCxnSpPr>
            <p:nvPr/>
          </p:nvCxnSpPr>
          <p:spPr>
            <a:xfrm rot="5400000">
              <a:off x="1201737" y="3335338"/>
              <a:ext cx="796925" cy="1066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8" name="TextBox 19"/>
            <p:cNvSpPr txBox="1">
              <a:spLocks noChangeArrowheads="1"/>
            </p:cNvSpPr>
            <p:nvPr/>
          </p:nvSpPr>
          <p:spPr bwMode="auto">
            <a:xfrm rot="-2151216">
              <a:off x="972872" y="3497698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  <p:grpSp>
          <p:nvGrpSpPr>
            <p:cNvPr id="21519" name="Group 21"/>
            <p:cNvGrpSpPr>
              <a:grpSpLocks/>
            </p:cNvGrpSpPr>
            <p:nvPr/>
          </p:nvGrpSpPr>
          <p:grpSpPr bwMode="auto">
            <a:xfrm>
              <a:off x="2209800" y="4267200"/>
              <a:ext cx="1828800" cy="533400"/>
              <a:chOff x="4368" y="1728"/>
              <a:chExt cx="528" cy="336"/>
            </a:xfrm>
          </p:grpSpPr>
          <p:sp>
            <p:nvSpPr>
              <p:cNvPr id="21532" name="Freeform 22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3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U(t,r)</a:t>
                </a:r>
              </a:p>
            </p:txBody>
          </p:sp>
        </p:grpSp>
        <p:cxnSp>
          <p:nvCxnSpPr>
            <p:cNvPr id="25" name="Straight Arrow Connector 24"/>
            <p:cNvCxnSpPr>
              <a:stCxn id="21510" idx="4"/>
            </p:cNvCxnSpPr>
            <p:nvPr/>
          </p:nvCxnSpPr>
          <p:spPr>
            <a:xfrm rot="16200000" flipH="1">
              <a:off x="2230437" y="3373438"/>
              <a:ext cx="796925" cy="990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1" name="TextBox 32"/>
            <p:cNvSpPr txBox="1">
              <a:spLocks noChangeArrowheads="1"/>
            </p:cNvSpPr>
            <p:nvPr/>
          </p:nvSpPr>
          <p:spPr bwMode="auto">
            <a:xfrm rot="2243371">
              <a:off x="25768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grpSp>
          <p:nvGrpSpPr>
            <p:cNvPr id="21522" name="Group 34"/>
            <p:cNvGrpSpPr>
              <a:grpSpLocks/>
            </p:cNvGrpSpPr>
            <p:nvPr/>
          </p:nvGrpSpPr>
          <p:grpSpPr bwMode="auto">
            <a:xfrm>
              <a:off x="4953000" y="4267200"/>
              <a:ext cx="1828800" cy="533400"/>
              <a:chOff x="4368" y="1728"/>
              <a:chExt cx="528" cy="336"/>
            </a:xfrm>
          </p:grpSpPr>
          <p:sp>
            <p:nvSpPr>
              <p:cNvPr id="21530" name="Freeform 35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1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U(l,s)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>
              <a:off x="5926931" y="3334544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24" name="Group 38"/>
            <p:cNvGrpSpPr>
              <a:grpSpLocks/>
            </p:cNvGrpSpPr>
            <p:nvPr/>
          </p:nvGrpSpPr>
          <p:grpSpPr bwMode="auto">
            <a:xfrm>
              <a:off x="6934200" y="4267200"/>
              <a:ext cx="1828800" cy="533400"/>
              <a:chOff x="4368" y="1728"/>
              <a:chExt cx="528" cy="336"/>
            </a:xfrm>
          </p:grpSpPr>
          <p:sp>
            <p:nvSpPr>
              <p:cNvPr id="21528" name="Freeform 3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29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U(l,r)</a:t>
                </a: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rot="16200000" flipH="1">
              <a:off x="6955631" y="3374232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6" name="TextBox 42"/>
            <p:cNvSpPr txBox="1">
              <a:spLocks noChangeArrowheads="1"/>
            </p:cNvSpPr>
            <p:nvPr/>
          </p:nvSpPr>
          <p:spPr bwMode="auto">
            <a:xfrm rot="2243371">
              <a:off x="73012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sp>
          <p:nvSpPr>
            <p:cNvPr id="21527" name="TextBox 43"/>
            <p:cNvSpPr txBox="1">
              <a:spLocks noChangeArrowheads="1"/>
            </p:cNvSpPr>
            <p:nvPr/>
          </p:nvSpPr>
          <p:spPr bwMode="auto">
            <a:xfrm rot="-2151216">
              <a:off x="5697272" y="3479791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1889895" cy="2209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1000" y="2362200"/>
            <a:ext cx="2493773" cy="1638300"/>
            <a:chOff x="9046973" y="1409700"/>
            <a:chExt cx="3124200" cy="2057400"/>
          </a:xfrm>
        </p:grpSpPr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046973" y="28924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</a:t>
              </a: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9123173" y="14097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Umbrella</a:t>
              </a:r>
            </a:p>
          </p:txBody>
        </p:sp>
        <p:grpSp>
          <p:nvGrpSpPr>
            <p:cNvPr id="35" name="Group 8"/>
            <p:cNvGrpSpPr>
              <a:grpSpLocks/>
            </p:cNvGrpSpPr>
            <p:nvPr/>
          </p:nvGrpSpPr>
          <p:grpSpPr bwMode="auto">
            <a:xfrm>
              <a:off x="11332973" y="2171700"/>
              <a:ext cx="838200" cy="533400"/>
              <a:chOff x="4368" y="1728"/>
              <a:chExt cx="528" cy="336"/>
            </a:xfrm>
          </p:grpSpPr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7" name="Text Box 10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39" name="AutoShape 11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280461" y="1676400"/>
              <a:ext cx="1038225" cy="762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2"/>
            <p:cNvCxnSpPr>
              <a:cxnSpLocks noChangeShapeType="1"/>
              <a:stCxn id="33" idx="6"/>
              <a:endCxn id="36" idx="1"/>
            </p:cNvCxnSpPr>
            <p:nvPr/>
          </p:nvCxnSpPr>
          <p:spPr bwMode="auto">
            <a:xfrm flipV="1">
              <a:off x="10283636" y="24384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0200"/>
            <a:ext cx="2016390" cy="1364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800600"/>
            <a:ext cx="1210033" cy="91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800600"/>
            <a:ext cx="113356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4800600"/>
            <a:ext cx="1066800" cy="78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800600"/>
            <a:ext cx="1219200" cy="76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 | \mathrm{bad}) = \sum_w P(w | \mathrm{bad}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969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20 + 0.66 \cdot 70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404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100 + 0.66 \cdot 0 = 34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37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 | \mathrm{bad}) = \sum_w P(w | \mathrm{bad}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6"/>
  <p:tag name="PICTUREFILESIZE" val="88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good}) = \max_a \mbox{EU}(a | \mathrm{good}) = 9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81"/>
  <p:tag name="PICTUREFILESIZE" val="75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left( \sum_{e'} \, P(e'|e) \mbox{MEU}(e,e') \right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4"/>
  <p:tag name="PICTUREFILESIZE" val="5236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0.59 \cdot (95) + 0.41 \cdot (53) -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50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a_1 \ldots a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67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77.8 - 70 = 7.8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6"/>
  <p:tag name="PICTUREFILESIZE" val="238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mbox{MEU}(e,E'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2248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) = \max_{a} \sum_s \, P(s|e)\;U(s,a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048"/>
  <p:tag name="ORIGWIDTH" val="318"/>
  <p:tag name="PICTUREFILESIZE" val="3088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max_a \sum_s \, P(s|e,e')\;U(s,a)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58"/>
  <p:tag name="BOXHEIGHT" val="416"/>
  <p:tag name="BOXFONT" val="10"/>
  <p:tag name="BOXWRAP" val="False"/>
  <p:tag name="WORKAROUNDTRANSPARENCYBUG" val="False"/>
  <p:tag name="ALLOWFONTSUBSTITUTION" val="False"/>
  <p:tag name="BITMAPFORMAT" val="png16m"/>
  <p:tag name="ORIGWIDTH" val="368"/>
  <p:tag name="PICTUREFILESIZE" val="3489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sum_{e'} P(e' | e) \mbox{MEU}(e,e'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0"/>
  <p:tag name="PICTUREFILESIZE" val="3186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&#10;\mbox{VPI}(E_j,E_k|e) = \mbox{VPI}(E_j | e) + \mbox{VPI}(E_k | e, E_j)&#10;$}\\[10pt]&#10;\mat{$&#10;\phantom{\mbox{VPI}_{e}(E_j,E_k)} = \mbox{VPI}(E_k | e) + \mbox{VPI}(E_j | e, E_k)&#10;$}&#10;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9"/>
  <p:tag name="PICTUREFILESIZE" val="561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_j,E_k | e) \neq \mbox{VPI}(E_j | e) + \mbox{VPI}(E_k | 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85"/>
  <p:tag name="PICTUREFILESIZE" val="2697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forall E',e : \mbox{VPI}(E'|e)\geq 0\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6"/>
  <p:tag name="PICTUREFILESIZE" val="1579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.51024"/>
  <p:tag name="ORIGINALWIDTH" val="96.7634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o_1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.51024"/>
  <p:tag name="ORIGINALWIDTH" val="93.01299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s_1&#10;\]&#10;&#10;\end{document}"/>
  <p:tag name="IGUANATEXSIZE" val="20"/>
  <p:tag name="IGUANATEXCURSOR" val="202"/>
  <p:tag name="TRANSPARENCY" val="True"/>
  <p:tag name="FILENAME" val=""/>
  <p:tag name="INPUTTYPE" val="0"/>
  <p:tag name="LATEXENGINEID" val="1"/>
  <p:tag name="TEMPFOLDER" val="c: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, x_2, \ldots x_n) = \prod_{i=1}^n P(x_i | \mbox{\it parents}(X_i)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92"/>
  <p:tag name="PICTUREFILESIZE" val="2395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.51024"/>
  <p:tag name="ORIGINALWIDTH" val="94.5132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r_1&#10;\]&#10;&#10;\end{document}"/>
  <p:tag name="IGUANATEXSIZE" val="20"/>
  <p:tag name="IGUANATEXCURSOR" val="202"/>
  <p:tag name="TRANSPARENCY" val="True"/>
  <p:tag name="FILENAME" val=""/>
  <p:tag name="INPUTTYPE" val="0"/>
  <p:tag name="LATEXENGINEID" val="1"/>
  <p:tag name="TEMPFOLDER" val="c:\temp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.51024"/>
  <p:tag name="ORIGINALWIDTH" val="102.014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a_1&#10;\]&#10;&#10;\end{document}"/>
  <p:tag name="IGUANATEXSIZE" val="20"/>
  <p:tag name="IGUANATEXCURSOR" val="202"/>
  <p:tag name="TRANSPARENCY" val="True"/>
  <p:tag name="FILENAME" val=""/>
  <p:tag name="INPUTTYPE" val="0"/>
  <p:tag name="LATEXENGINEID" val="1"/>
  <p:tag name="TEMPFOLDER" val="c:\temp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.51024"/>
  <p:tag name="ORIGINALWIDTH" val="99.76394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o_2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.51024"/>
  <p:tag name="ORIGINALWIDTH" val="96.01339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s_2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.51024"/>
  <p:tag name="ORIGINALWIDTH" val="97.51362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r_2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.51024"/>
  <p:tag name="ORIGINALWIDTH" val="105.0146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a_2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5.01048"/>
  <p:tag name="ORIGINALWIDTH" val="100.514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o_3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5.01048"/>
  <p:tag name="ORIGINALWIDTH" val="96.7634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s_3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5.01048"/>
  <p:tag name="ORIGINALWIDTH" val="98.263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r_3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5.01048"/>
  <p:tag name="ORIGINALWIDTH" val="105.764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a_3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) = \sum_w P(w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44"/>
  <p:tag name="PICTUREFILESIZE" val="702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.2658"/>
  <p:tag name="ORIGINALWIDTH" val="1634.47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POMDP is MDP over \emph{belief} $b$&#10;&#10;\end{document}"/>
  <p:tag name="IGUANATEXSIZE" val="20"/>
  <p:tag name="IGUANATEXCURSOR" val="233"/>
  <p:tag name="TRANSPARENCY" val="True"/>
  <p:tag name="FILENAME" val=""/>
  <p:tag name="INPUTTYPE" val="0"/>
  <p:tag name="LATEXENGINEID" val="1"/>
  <p:tag name="TEMPFOLDER" val="c:\temp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1534.714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s \in \{ \text{cool}, \text{warm}, \text{overheated} \}&#10;\]&#10;&#10;\end{document}"/>
  <p:tag name="IGUANATEXSIZE" val="20"/>
  <p:tag name="IGUANATEXCURSOR" val="256"/>
  <p:tag name="TRANSPARENCY" val="True"/>
  <p:tag name="FILENAME" val=""/>
  <p:tag name="INPUTTYPE" val="0"/>
  <p:tag name="LATEXENGINEID" val="1"/>
  <p:tag name="TEMPFOLDER" val="c:\temp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0.2696"/>
  <p:tag name="ORIGINALWIDTH" val="494.319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b \in [0, 1]^3&#10;\]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temp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.7656"/>
  <p:tag name="ORIGINALWIDTH" val="3481.986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in principle, can run value iteration, policy iteration, etc. over $b$&#10;&#10;\end{document}"/>
  <p:tag name="IGUANATEXSIZE" val="20"/>
  <p:tag name="IGUANATEXCURSOR" val="268"/>
  <p:tag name="TRANSPARENCY" val="True"/>
  <p:tag name="FILENAME" val=""/>
  <p:tag name="INPUTTYPE" val="0"/>
  <p:tag name="LATEXENGINEID" val="1"/>
  <p:tag name="TEMPFOLDER" val="c:\temp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6228"/>
  <p:tag name="ORIGINALWIDTH" val="278.288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but...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2573.609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$b$ is continuous (must discretize or use features)&#10;&#10;\end{document}"/>
  <p:tag name="IGUANATEXSIZE" val="20"/>
  <p:tag name="IGUANATEXCURSOR" val="249"/>
  <p:tag name="TRANSPARENCY" val="True"/>
  <p:tag name="FILENAME" val=""/>
  <p:tag name="INPUTTYPE" val="0"/>
  <p:tag name="LATEXENGINEID" val="1"/>
  <p:tag name="TEMPFOLDER" val="c:\temp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2665.872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$b$ is very big (one number for each possible state)&#10;&#10;\end{document}"/>
  <p:tag name="IGUANATEXSIZE" val="20"/>
  <p:tag name="IGUANATEXCURSOR" val="250"/>
  <p:tag name="TRANSPARENCY" val="True"/>
  <p:tag name="FILENAME" val=""/>
  <p:tag name="INPUTTYPE" val="0"/>
  <p:tag name="LATEXENGINEID" val="1"/>
  <p:tag name="TEMPFOLDER" val="c:\temp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) = \sum_w P(w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38"/>
  <p:tag name="PICTUREFILESIZE" val="765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20 + 0.3 \cdot 70 = 3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5"/>
  <p:tag name="PICTUREFILESIZE" val="35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100 + 0.3 \cdot 0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6"/>
  <p:tag name="PICTUREFILESIZE" val="290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2.2713"/>
  <p:tag name="ORIGINALWIDTH" val="2479.096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EU($a$) = $\sum_{\text{Pa}(U)} P(\text{Pa}(U) | E = e) U(\text{Pa}(U),a)$&#10;&#10;&#10;\end{document}"/>
  <p:tag name="IGUANATEXSIZE" val="20"/>
  <p:tag name="IGUANATEXCURSOR" val="271"/>
  <p:tag name="TRANSPARENCY" val="True"/>
  <p:tag name="FILENAME" val=""/>
  <p:tag name="INPUTTYPE" val="0"/>
  <p:tag name="LATEXENGINEID" val="1"/>
  <p:tag name="TEMPFOLDER" val="c:\temp\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67007</TotalTime>
  <Words>1660</Words>
  <Application>Microsoft Office PowerPoint</Application>
  <PresentationFormat>Widescreen</PresentationFormat>
  <Paragraphs>484</Paragraphs>
  <Slides>30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dan-berkeley-nlp-v1</vt:lpstr>
      <vt:lpstr>Announcements</vt:lpstr>
      <vt:lpstr>CS 188: Artificial Intelligence </vt:lpstr>
      <vt:lpstr>Bayes’ Net</vt:lpstr>
      <vt:lpstr>Decision Networks</vt:lpstr>
      <vt:lpstr>Decision Networks</vt:lpstr>
      <vt:lpstr>Decision Networks</vt:lpstr>
      <vt:lpstr>Decision Networks</vt:lpstr>
      <vt:lpstr>Decision Networks</vt:lpstr>
      <vt:lpstr>Decisions as Outcome Trees</vt:lpstr>
      <vt:lpstr>Example: Decision Networks</vt:lpstr>
      <vt:lpstr>Decisions as Outcome Trees</vt:lpstr>
      <vt:lpstr>Inference in Ghostbusters</vt:lpstr>
      <vt:lpstr>Video of Demo Ghostbusters with Probability</vt:lpstr>
      <vt:lpstr>Ghostbusters Decision Network</vt:lpstr>
      <vt:lpstr>Value of Information</vt:lpstr>
      <vt:lpstr>Value of Information</vt:lpstr>
      <vt:lpstr>VPI Example: Weather</vt:lpstr>
      <vt:lpstr>Value of Information</vt:lpstr>
      <vt:lpstr>VPI Properties</vt:lpstr>
      <vt:lpstr>Quick VPI Questions</vt:lpstr>
      <vt:lpstr>Value of Imperfect Information?</vt:lpstr>
      <vt:lpstr>VPI Question</vt:lpstr>
      <vt:lpstr>POMDPs</vt:lpstr>
      <vt:lpstr>POMDPs</vt:lpstr>
      <vt:lpstr>Example: Ghostbusters</vt:lpstr>
      <vt:lpstr>Video of Demo Ghostbusters with VPI</vt:lpstr>
      <vt:lpstr>POMDPs as Decision Networks</vt:lpstr>
      <vt:lpstr>POMDPs More Generally*</vt:lpstr>
      <vt:lpstr>POMDPs More Generally*</vt:lpstr>
      <vt:lpstr>Up Next: 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svlevine</cp:lastModifiedBy>
  <cp:revision>3976</cp:revision>
  <cp:lastPrinted>2014-04-08T17:26:54Z</cp:lastPrinted>
  <dcterms:created xsi:type="dcterms:W3CDTF">2004-08-27T04:16:05Z</dcterms:created>
  <dcterms:modified xsi:type="dcterms:W3CDTF">2019-04-10T04:22:11Z</dcterms:modified>
</cp:coreProperties>
</file>