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6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9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4"/>
  </p:notesMasterIdLst>
  <p:handoutMasterIdLst>
    <p:handoutMasterId r:id="rId45"/>
  </p:handoutMasterIdLst>
  <p:sldIdLst>
    <p:sldId id="455" r:id="rId2"/>
    <p:sldId id="464" r:id="rId3"/>
    <p:sldId id="478" r:id="rId4"/>
    <p:sldId id="467" r:id="rId5"/>
    <p:sldId id="424" r:id="rId6"/>
    <p:sldId id="413" r:id="rId7"/>
    <p:sldId id="428" r:id="rId8"/>
    <p:sldId id="431" r:id="rId9"/>
    <p:sldId id="432" r:id="rId10"/>
    <p:sldId id="575" r:id="rId11"/>
    <p:sldId id="573" r:id="rId12"/>
    <p:sldId id="528" r:id="rId13"/>
    <p:sldId id="560" r:id="rId14"/>
    <p:sldId id="561" r:id="rId15"/>
    <p:sldId id="549" r:id="rId16"/>
    <p:sldId id="577" r:id="rId17"/>
    <p:sldId id="563" r:id="rId18"/>
    <p:sldId id="578" r:id="rId19"/>
    <p:sldId id="520" r:id="rId20"/>
    <p:sldId id="580" r:id="rId21"/>
    <p:sldId id="568" r:id="rId22"/>
    <p:sldId id="521" r:id="rId23"/>
    <p:sldId id="522" r:id="rId24"/>
    <p:sldId id="523" r:id="rId25"/>
    <p:sldId id="525" r:id="rId26"/>
    <p:sldId id="527" r:id="rId27"/>
    <p:sldId id="576" r:id="rId28"/>
    <p:sldId id="476" r:id="rId29"/>
    <p:sldId id="583" r:id="rId30"/>
    <p:sldId id="584" r:id="rId31"/>
    <p:sldId id="585" r:id="rId32"/>
    <p:sldId id="586" r:id="rId33"/>
    <p:sldId id="269" r:id="rId34"/>
    <p:sldId id="276" r:id="rId35"/>
    <p:sldId id="277" r:id="rId36"/>
    <p:sldId id="278" r:id="rId37"/>
    <p:sldId id="279" r:id="rId38"/>
    <p:sldId id="281" r:id="rId39"/>
    <p:sldId id="587" r:id="rId40"/>
    <p:sldId id="588" r:id="rId41"/>
    <p:sldId id="589" r:id="rId42"/>
    <p:sldId id="590" r:id="rId43"/>
  </p:sldIdLst>
  <p:sldSz cx="12192000" cy="6858000"/>
  <p:notesSz cx="7099300" cy="10234613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8" autoAdjust="0"/>
  </p:normalViewPr>
  <p:slideViewPr>
    <p:cSldViewPr>
      <p:cViewPr varScale="1">
        <p:scale>
          <a:sx n="99" d="100"/>
          <a:sy n="99" d="100"/>
        </p:scale>
        <p:origin x="108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4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1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29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4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30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31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32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08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3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EAEC2C7B-3823-4DC7-8159-BB63F9A801FE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33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857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39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8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0.xml"/><Relationship Id="rId7" Type="http://schemas.openxmlformats.org/officeDocument/2006/relationships/image" Target="../media/image2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4.xml"/><Relationship Id="rId7" Type="http://schemas.openxmlformats.org/officeDocument/2006/relationships/image" Target="../media/image30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0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4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3.png"/><Relationship Id="rId5" Type="http://schemas.openxmlformats.org/officeDocument/2006/relationships/tags" Target="../tags/tag32.xml"/><Relationship Id="rId10" Type="http://schemas.openxmlformats.org/officeDocument/2006/relationships/image" Target="../media/image42.png"/><Relationship Id="rId4" Type="http://schemas.openxmlformats.org/officeDocument/2006/relationships/tags" Target="../tags/tag31.xml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5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9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tags" Target="../tags/tag34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53.png"/><Relationship Id="rId5" Type="http://schemas.openxmlformats.org/officeDocument/2006/relationships/tags" Target="../tags/tag37.xml"/><Relationship Id="rId15" Type="http://schemas.openxmlformats.org/officeDocument/2006/relationships/image" Target="../media/image5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1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7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66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65.png"/><Relationship Id="rId5" Type="http://schemas.openxmlformats.org/officeDocument/2006/relationships/tags" Target="../tags/tag46.xml"/><Relationship Id="rId15" Type="http://schemas.openxmlformats.org/officeDocument/2006/relationships/image" Target="../media/image68.png"/><Relationship Id="rId10" Type="http://schemas.openxmlformats.org/officeDocument/2006/relationships/image" Target="../media/image64.png"/><Relationship Id="rId4" Type="http://schemas.openxmlformats.org/officeDocument/2006/relationships/tags" Target="../tags/tag45.xml"/><Relationship Id="rId9" Type="http://schemas.openxmlformats.org/officeDocument/2006/relationships/image" Target="../media/image63.png"/><Relationship Id="rId1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7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55.xml"/><Relationship Id="rId7" Type="http://schemas.openxmlformats.org/officeDocument/2006/relationships/image" Target="../media/image10.png"/><Relationship Id="rId12" Type="http://schemas.openxmlformats.org/officeDocument/2006/relationships/image" Target="../media/image77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6.png"/><Relationship Id="rId5" Type="http://schemas.openxmlformats.org/officeDocument/2006/relationships/tags" Target="../tags/tag57.xml"/><Relationship Id="rId10" Type="http://schemas.openxmlformats.org/officeDocument/2006/relationships/image" Target="../media/image75.png"/><Relationship Id="rId4" Type="http://schemas.openxmlformats.org/officeDocument/2006/relationships/tags" Target="../tags/tag56.xml"/><Relationship Id="rId9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61.xml"/><Relationship Id="rId7" Type="http://schemas.openxmlformats.org/officeDocument/2006/relationships/image" Target="../media/image82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5.png"/><Relationship Id="rId4" Type="http://schemas.openxmlformats.org/officeDocument/2006/relationships/tags" Target="../tags/tag62.xml"/><Relationship Id="rId9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8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84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87.png"/><Relationship Id="rId5" Type="http://schemas.openxmlformats.org/officeDocument/2006/relationships/tags" Target="../tags/tag67.xml"/><Relationship Id="rId15" Type="http://schemas.openxmlformats.org/officeDocument/2006/relationships/image" Target="../media/image90.png"/><Relationship Id="rId10" Type="http://schemas.openxmlformats.org/officeDocument/2006/relationships/image" Target="../media/image86.png"/><Relationship Id="rId4" Type="http://schemas.openxmlformats.org/officeDocument/2006/relationships/tags" Target="../tags/tag66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2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91.png"/><Relationship Id="rId2" Type="http://schemas.openxmlformats.org/officeDocument/2006/relationships/tags" Target="../tags/tag71.xml"/><Relationship Id="rId16" Type="http://schemas.openxmlformats.org/officeDocument/2006/relationships/image" Target="../media/image90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87.png"/><Relationship Id="rId5" Type="http://schemas.openxmlformats.org/officeDocument/2006/relationships/tags" Target="../tags/tag74.xml"/><Relationship Id="rId15" Type="http://schemas.openxmlformats.org/officeDocument/2006/relationships/image" Target="../media/image94.png"/><Relationship Id="rId10" Type="http://schemas.openxmlformats.org/officeDocument/2006/relationships/image" Target="../media/image86.png"/><Relationship Id="rId4" Type="http://schemas.openxmlformats.org/officeDocument/2006/relationships/tags" Target="../tags/tag73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tags" Target="../tags/tag79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99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8.png"/><Relationship Id="rId5" Type="http://schemas.openxmlformats.org/officeDocument/2006/relationships/tags" Target="../tags/tag81.xml"/><Relationship Id="rId10" Type="http://schemas.openxmlformats.org/officeDocument/2006/relationships/image" Target="../media/image97.png"/><Relationship Id="rId4" Type="http://schemas.openxmlformats.org/officeDocument/2006/relationships/tags" Target="../tags/tag80.xml"/><Relationship Id="rId9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84.xml"/><Relationship Id="rId7" Type="http://schemas.openxmlformats.org/officeDocument/2006/relationships/image" Target="../media/image115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00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21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120.png"/><Relationship Id="rId2" Type="http://schemas.openxmlformats.org/officeDocument/2006/relationships/tags" Target="../tags/tag86.xml"/><Relationship Id="rId16" Type="http://schemas.openxmlformats.org/officeDocument/2006/relationships/image" Target="../media/image124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119.png"/><Relationship Id="rId5" Type="http://schemas.openxmlformats.org/officeDocument/2006/relationships/tags" Target="../tags/tag89.xml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tags" Target="../tags/tag88.xml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118.png"/><Relationship Id="rId18" Type="http://schemas.openxmlformats.org/officeDocument/2006/relationships/image" Target="../media/image126.png"/><Relationship Id="rId3" Type="http://schemas.openxmlformats.org/officeDocument/2006/relationships/tags" Target="../tags/tag94.xml"/><Relationship Id="rId21" Type="http://schemas.openxmlformats.org/officeDocument/2006/relationships/image" Target="../media/image129.png"/><Relationship Id="rId7" Type="http://schemas.openxmlformats.org/officeDocument/2006/relationships/tags" Target="../tags/tag98.xml"/><Relationship Id="rId12" Type="http://schemas.openxmlformats.org/officeDocument/2006/relationships/image" Target="../media/image117.png"/><Relationship Id="rId17" Type="http://schemas.openxmlformats.org/officeDocument/2006/relationships/image" Target="../media/image119.png"/><Relationship Id="rId2" Type="http://schemas.openxmlformats.org/officeDocument/2006/relationships/tags" Target="../tags/tag93.xml"/><Relationship Id="rId16" Type="http://schemas.openxmlformats.org/officeDocument/2006/relationships/image" Target="../media/image125.png"/><Relationship Id="rId20" Type="http://schemas.openxmlformats.org/officeDocument/2006/relationships/image" Target="../media/image128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96.xml"/><Relationship Id="rId15" Type="http://schemas.openxmlformats.org/officeDocument/2006/relationships/image" Target="../media/image121.png"/><Relationship Id="rId10" Type="http://schemas.openxmlformats.org/officeDocument/2006/relationships/tags" Target="../tags/tag101.xml"/><Relationship Id="rId19" Type="http://schemas.openxmlformats.org/officeDocument/2006/relationships/image" Target="../media/image127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tags" Target="../tags/tag8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tags" Target="../tags/tag10.xml"/><Relationship Id="rId10" Type="http://schemas.openxmlformats.org/officeDocument/2006/relationships/image" Target="../media/image12.png"/><Relationship Id="rId4" Type="http://schemas.openxmlformats.org/officeDocument/2006/relationships/tags" Target="../tags/tag9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18.png"/><Relationship Id="rId4" Type="http://schemas.openxmlformats.org/officeDocument/2006/relationships/tags" Target="../tags/tag14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Dan\Dropbox\Office\CS 188\Ketrina Art\Perceptron\Neuron.png">
            <a:extLst>
              <a:ext uri="{FF2B5EF4-FFF2-40B4-BE49-F238E27FC236}">
                <a16:creationId xmlns:a16="http://schemas.microsoft.com/office/drawing/2014/main" id="{74573D74-542A-4F8D-B500-EEA1C1DE9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58" y="1371600"/>
            <a:ext cx="11428412" cy="4295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Discriminative Learning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Sergey Levine and Stuart Russell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Klein,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, Sergey Levine.  All CS188 materials are at http://ai.berkeley.edu.]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Error-Driven Classification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413" y="1676756"/>
            <a:ext cx="9767387" cy="3885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190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5250" y="1371600"/>
            <a:ext cx="3885299" cy="5163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476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Vectors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981200" y="2819400"/>
            <a:ext cx="2438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Hello,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 sz="1200">
                <a:latin typeface="Courier New" pitchFamily="49" charset="0"/>
              </a:rPr>
              <a:t>Do you want free printr cartriges?  Why pay more when you can get them ABSOLUTELY FREE!  Just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648200" y="32004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5626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pic>
        <p:nvPicPr>
          <p:cNvPr id="17414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822450"/>
            <a:ext cx="3365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670050"/>
            <a:ext cx="106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67800" y="1822450"/>
            <a:ext cx="336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AutoShape 5"/>
          <p:cNvSpPr>
            <a:spLocks noChangeArrowheads="1"/>
          </p:cNvSpPr>
          <p:nvPr/>
        </p:nvSpPr>
        <p:spPr bwMode="auto">
          <a:xfrm>
            <a:off x="7543800" y="3124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55626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8458200" y="28384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SPAM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or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+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648200" y="5029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543800" y="49530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62600" y="4829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PIXEL-7,12  : 1</a:t>
            </a:r>
          </a:p>
          <a:p>
            <a:r>
              <a:rPr lang="en-US" sz="1200">
                <a:latin typeface="Courier New" pitchFamily="49" charset="0"/>
              </a:rPr>
              <a:t>PIXEL-7,13 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  <a:p>
            <a:r>
              <a:rPr lang="en-US" sz="1200">
                <a:latin typeface="Courier New" pitchFamily="49" charset="0"/>
              </a:rPr>
              <a:t>NUM_LOOPS  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21" name="Double Bracket 20"/>
          <p:cNvSpPr/>
          <p:nvPr/>
        </p:nvSpPr>
        <p:spPr>
          <a:xfrm>
            <a:off x="5562600" y="4724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4876800"/>
            <a:ext cx="9985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58200" y="4953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“2”</a:t>
            </a:r>
          </a:p>
        </p:txBody>
      </p:sp>
    </p:spTree>
    <p:extLst>
      <p:ext uri="{BB962C8B-B14F-4D97-AF65-F5344CB8AC3E}">
        <p14:creationId xmlns:p14="http://schemas.microsoft.com/office/powerpoint/2010/main" val="23195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(Simplified) Biology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Very loose inspiration: human neurons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6817"/>
            <a:ext cx="5486400" cy="32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2819541"/>
            <a:ext cx="5403371" cy="2030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45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Classifiers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Inputs are </a:t>
            </a:r>
            <a:r>
              <a:rPr lang="en-US" sz="2800" dirty="0">
                <a:solidFill>
                  <a:srgbClr val="CC0000"/>
                </a:solidFill>
              </a:rPr>
              <a:t>feature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Each feature has a </a:t>
            </a:r>
            <a:r>
              <a:rPr lang="en-US" sz="2800" dirty="0">
                <a:solidFill>
                  <a:srgbClr val="CC0000"/>
                </a:solidFill>
              </a:rPr>
              <a:t>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Sum is the </a:t>
            </a:r>
            <a:r>
              <a:rPr lang="en-US" sz="2800" dirty="0">
                <a:solidFill>
                  <a:srgbClr val="CC0000"/>
                </a:solidFill>
              </a:rPr>
              <a:t>activation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If the activation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Positive, output +1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Negative, output -1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ym typeface="Symbol" pitchFamily="18" charset="2"/>
              </a:rPr>
              <a:t>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0" y="52578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257800" y="5638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257800" y="6019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876800" y="5105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1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876800" y="5486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2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876800" y="5867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410200" y="52720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410200" y="563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162800" y="53340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&gt;0?</a:t>
            </a:r>
          </a:p>
        </p:txBody>
      </p:sp>
      <p:cxnSp>
        <p:nvCxnSpPr>
          <p:cNvPr id="25616" name="AutoShape 16"/>
          <p:cNvCxnSpPr>
            <a:cxnSpLocks noChangeShapeType="1"/>
            <a:stCxn id="25605" idx="3"/>
            <a:endCxn id="25615" idx="1"/>
          </p:cNvCxnSpPr>
          <p:nvPr/>
        </p:nvCxnSpPr>
        <p:spPr bwMode="auto">
          <a:xfrm>
            <a:off x="6781800" y="5638800"/>
            <a:ext cx="3810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848600" y="5638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89350"/>
            <a:ext cx="762476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1524126"/>
            <a:ext cx="4800600" cy="1804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15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/>
      <p:bldP spid="25613" grpId="0"/>
      <p:bldP spid="25614" grpId="0"/>
      <p:bldP spid="25615" grpId="0" animBg="1"/>
      <p:bldP spid="256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33600" y="1189038"/>
            <a:ext cx="8229600" cy="4525962"/>
          </a:xfrm>
        </p:spPr>
        <p:txBody>
          <a:bodyPr/>
          <a:lstStyle/>
          <a:p>
            <a:r>
              <a:rPr lang="en-US" sz="2400" dirty="0"/>
              <a:t>Binary case: compare features to a weight vector</a:t>
            </a:r>
          </a:p>
          <a:p>
            <a:r>
              <a:rPr lang="en-US" sz="2400" dirty="0"/>
              <a:t>Learning: figure out the weight vector from examples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76200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2543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4</a:t>
            </a:r>
          </a:p>
          <a:p>
            <a:r>
              <a:rPr lang="en-US" sz="1200">
                <a:latin typeface="Courier New" pitchFamily="49" charset="0"/>
              </a:rPr>
              <a:t>YOUR_NAME   :-1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:-3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743200" y="2438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200400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2766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7"/>
          <p:cNvSpPr>
            <a:spLocks noChangeShapeType="1"/>
          </p:cNvSpPr>
          <p:nvPr/>
        </p:nvSpPr>
        <p:spPr bwMode="auto">
          <a:xfrm flipH="1" flipV="1">
            <a:off x="4876800" y="3352800"/>
            <a:ext cx="838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715000" y="3657600"/>
            <a:ext cx="381000" cy="1066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3340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4724400"/>
            <a:ext cx="990600" cy="3810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772400" y="53086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0</a:t>
            </a:r>
          </a:p>
          <a:p>
            <a:r>
              <a:rPr lang="en-US" sz="1200">
                <a:latin typeface="Courier New" pitchFamily="49" charset="0"/>
              </a:rPr>
              <a:t>YOUR_NAME   : 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17" name="Double Bracket 16"/>
          <p:cNvSpPr/>
          <p:nvPr/>
        </p:nvSpPr>
        <p:spPr>
          <a:xfrm>
            <a:off x="7772400" y="52578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6" name="TextBox 17"/>
          <p:cNvSpPr txBox="1">
            <a:spLocks noChangeArrowheads="1"/>
          </p:cNvSpPr>
          <p:nvPr/>
        </p:nvSpPr>
        <p:spPr bwMode="auto">
          <a:xfrm>
            <a:off x="1905000" y="5715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Dot product            positive means the positive class</a:t>
            </a:r>
          </a:p>
        </p:txBody>
      </p:sp>
      <p:pic>
        <p:nvPicPr>
          <p:cNvPr id="20497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791200"/>
            <a:ext cx="533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57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4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Rules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845" y="2362200"/>
            <a:ext cx="946395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81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In the space of feature vectors</a:t>
            </a:r>
          </a:p>
          <a:p>
            <a:pPr lvl="1" eaLnBrk="1" hangingPunct="1"/>
            <a:r>
              <a:rPr lang="en-US" sz="2400" dirty="0"/>
              <a:t>Examples are points</a:t>
            </a:r>
          </a:p>
          <a:p>
            <a:pPr lvl="1" eaLnBrk="1" hangingPunct="1"/>
            <a:r>
              <a:rPr lang="en-US" sz="2400" dirty="0"/>
              <a:t>Any weight vector is a </a:t>
            </a:r>
            <a:r>
              <a:rPr lang="en-US" sz="2400" dirty="0" err="1"/>
              <a:t>hyperplane</a:t>
            </a:r>
            <a:endParaRPr lang="en-US" sz="2400" dirty="0"/>
          </a:p>
          <a:p>
            <a:pPr lvl="1" eaLnBrk="1" hangingPunct="1"/>
            <a:r>
              <a:rPr lang="en-US" sz="2400" dirty="0"/>
              <a:t>One side corresponds to Y=+1</a:t>
            </a:r>
          </a:p>
          <a:p>
            <a:pPr lvl="1" eaLnBrk="1" hangingPunct="1"/>
            <a:r>
              <a:rPr lang="en-US" sz="2400" dirty="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 rot="-1185043">
            <a:off x="5791200" y="3962400"/>
            <a:ext cx="1117600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rot="-646224">
            <a:off x="6446838" y="3852863"/>
            <a:ext cx="647700" cy="230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money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010400" y="4114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+1 = SPAM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724400" y="556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-1 = HAM</a:t>
            </a:r>
          </a:p>
        </p:txBody>
      </p:sp>
      <p:pic>
        <p:nvPicPr>
          <p:cNvPr id="2766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248400"/>
            <a:ext cx="1219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841" y="1447800"/>
            <a:ext cx="5638317" cy="1861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856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2" grpId="0" animBg="1"/>
      <p:bldP spid="27665" grpId="0"/>
      <p:bldP spid="276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Updates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740316"/>
            <a:ext cx="7772400" cy="3871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9107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1219829"/>
            <a:ext cx="4800600" cy="1979942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3353284"/>
            <a:ext cx="4800600" cy="1523032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0042" y="4953000"/>
            <a:ext cx="4794515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2812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174750"/>
            <a:ext cx="5681935" cy="507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 by adding or subtracting the feature vector. Subtract if y* is -1.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3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8122" y="1856161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1647" y="3261099"/>
            <a:ext cx="2190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5975" y="5924550"/>
            <a:ext cx="2508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1322" y="2614986"/>
            <a:ext cx="7302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30300" y="2867025"/>
            <a:ext cx="3746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Line 7"/>
          <p:cNvSpPr>
            <a:spLocks noChangeShapeType="1"/>
          </p:cNvSpPr>
          <p:nvPr/>
        </p:nvSpPr>
        <p:spPr bwMode="auto">
          <a:xfrm flipH="1" flipV="1">
            <a:off x="8067185" y="2237161"/>
            <a:ext cx="711200" cy="2120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H="1">
            <a:off x="7262322" y="2237161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 flipH="1" flipV="1">
            <a:off x="7262322" y="3694486"/>
            <a:ext cx="1516063" cy="663575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 flipH="1">
            <a:off x="8811722" y="2819774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3"/>
          <p:cNvSpPr>
            <a:spLocks/>
          </p:cNvSpPr>
          <p:nvPr/>
        </p:nvSpPr>
        <p:spPr bwMode="auto">
          <a:xfrm rot="-6620302">
            <a:off x="8465647" y="3450011"/>
            <a:ext cx="719138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13"/>
          <p:cNvSpPr>
            <a:spLocks/>
          </p:cNvSpPr>
          <p:nvPr/>
        </p:nvSpPr>
        <p:spPr bwMode="auto">
          <a:xfrm rot="-9428567">
            <a:off x="8840297" y="2448299"/>
            <a:ext cx="541338" cy="3132137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32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57" grpId="0" animBg="1"/>
      <p:bldP spid="31759" grpId="0" animBg="1"/>
      <p:bldP spid="317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Examples: Perceptron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97001"/>
            <a:ext cx="11404600" cy="4729164"/>
          </a:xfrm>
        </p:spPr>
        <p:txBody>
          <a:bodyPr/>
          <a:lstStyle/>
          <a:p>
            <a:pPr eaLnBrk="1" hangingPunct="1"/>
            <a:r>
              <a:rPr lang="en-US" dirty="0"/>
              <a:t>Separable Case</a:t>
            </a:r>
          </a:p>
        </p:txBody>
      </p:sp>
      <p:graphicFrame>
        <p:nvGraphicFramePr>
          <p:cNvPr id="1383428" name="Object 4"/>
          <p:cNvGraphicFramePr>
            <a:graphicFrameLocks noChangeAspect="1"/>
          </p:cNvGraphicFramePr>
          <p:nvPr/>
        </p:nvGraphicFramePr>
        <p:xfrm>
          <a:off x="3636963" y="2078038"/>
          <a:ext cx="47910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hoto Editor Photo" r:id="rId3" imgW="4791744" imgH="3742857" progId="MSPhotoEd.3">
                  <p:embed/>
                </p:oleObj>
              </mc:Choice>
              <mc:Fallback>
                <p:oleObj name="Photo Editor Photo" r:id="rId3" imgW="4791744" imgH="3742857" progId="MSPhotoEd.3">
                  <p:embed/>
                  <p:pic>
                    <p:nvPicPr>
                      <p:cNvPr id="1383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2078038"/>
                        <a:ext cx="47910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29" name="Object 5"/>
          <p:cNvGraphicFramePr>
            <a:graphicFrameLocks noChangeAspect="1"/>
          </p:cNvGraphicFramePr>
          <p:nvPr/>
        </p:nvGraphicFramePr>
        <p:xfrm>
          <a:off x="3681413" y="2095500"/>
          <a:ext cx="4752975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hoto Editor Photo" r:id="rId5" imgW="4753639" imgH="3704762" progId="MSPhotoEd.3">
                  <p:embed/>
                </p:oleObj>
              </mc:Choice>
              <mc:Fallback>
                <p:oleObj name="Photo Editor Photo" r:id="rId5" imgW="4753639" imgH="3704762" progId="MSPhotoEd.3">
                  <p:embed/>
                  <p:pic>
                    <p:nvPicPr>
                      <p:cNvPr id="1383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2095500"/>
                        <a:ext cx="4752975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0" name="Object 6"/>
          <p:cNvGraphicFramePr>
            <a:graphicFrameLocks noChangeAspect="1"/>
          </p:cNvGraphicFramePr>
          <p:nvPr/>
        </p:nvGraphicFramePr>
        <p:xfrm>
          <a:off x="3648075" y="2066925"/>
          <a:ext cx="475297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hoto Editor Photo" r:id="rId7" imgW="4753639" imgH="3780952" progId="MSPhotoEd.3">
                  <p:embed/>
                </p:oleObj>
              </mc:Choice>
              <mc:Fallback>
                <p:oleObj name="Photo Editor Photo" r:id="rId7" imgW="4753639" imgH="3780952" progId="MSPhotoEd.3">
                  <p:embed/>
                  <p:pic>
                    <p:nvPicPr>
                      <p:cNvPr id="13834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066925"/>
                        <a:ext cx="475297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1" name="Object 7"/>
          <p:cNvGraphicFramePr>
            <a:graphicFrameLocks noChangeAspect="1"/>
          </p:cNvGraphicFramePr>
          <p:nvPr/>
        </p:nvGraphicFramePr>
        <p:xfrm>
          <a:off x="3552825" y="2101850"/>
          <a:ext cx="49053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hoto Editor Photo" r:id="rId9" imgW="4904762" imgH="3761905" progId="MSPhotoEd.3">
                  <p:embed/>
                </p:oleObj>
              </mc:Choice>
              <mc:Fallback>
                <p:oleObj name="Photo Editor Photo" r:id="rId9" imgW="4904762" imgH="3761905" progId="MSPhotoEd.3">
                  <p:embed/>
                  <p:pic>
                    <p:nvPicPr>
                      <p:cNvPr id="1383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2101850"/>
                        <a:ext cx="49053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2" name="Object 8"/>
          <p:cNvGraphicFramePr>
            <a:graphicFrameLocks noChangeAspect="1"/>
          </p:cNvGraphicFramePr>
          <p:nvPr/>
        </p:nvGraphicFramePr>
        <p:xfrm>
          <a:off x="3509963" y="2095500"/>
          <a:ext cx="49434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hoto Editor Photo" r:id="rId11" imgW="4944165" imgH="3742857" progId="MSPhotoEd.3">
                  <p:embed/>
                </p:oleObj>
              </mc:Choice>
              <mc:Fallback>
                <p:oleObj name="Photo Editor Photo" r:id="rId11" imgW="4944165" imgH="3742857" progId="MSPhotoEd.3">
                  <p:embed/>
                  <p:pic>
                    <p:nvPicPr>
                      <p:cNvPr id="13834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2095500"/>
                        <a:ext cx="49434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3" name="Object 9"/>
          <p:cNvGraphicFramePr>
            <a:graphicFrameLocks noChangeAspect="1"/>
          </p:cNvGraphicFramePr>
          <p:nvPr/>
        </p:nvGraphicFramePr>
        <p:xfrm>
          <a:off x="3594100" y="2074863"/>
          <a:ext cx="484822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hoto Editor Photo" r:id="rId13" imgW="4847619" imgH="3780952" progId="MSPhotoEd.3">
                  <p:embed/>
                </p:oleObj>
              </mc:Choice>
              <mc:Fallback>
                <p:oleObj name="Photo Editor Photo" r:id="rId13" imgW="4847619" imgH="3780952" progId="MSPhotoEd.3">
                  <p:embed/>
                  <p:pic>
                    <p:nvPicPr>
                      <p:cNvPr id="13834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074863"/>
                        <a:ext cx="484822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4" name="Object 10"/>
          <p:cNvGraphicFramePr>
            <a:graphicFrameLocks noChangeAspect="1"/>
          </p:cNvGraphicFramePr>
          <p:nvPr/>
        </p:nvGraphicFramePr>
        <p:xfrm>
          <a:off x="3657600" y="2128838"/>
          <a:ext cx="47148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hoto Editor Photo" r:id="rId15" imgW="4715533" imgH="3666667" progId="MSPhotoEd.3">
                  <p:embed/>
                </p:oleObj>
              </mc:Choice>
              <mc:Fallback>
                <p:oleObj name="Photo Editor Photo" r:id="rId15" imgW="4715533" imgH="3666667" progId="MSPhotoEd.3">
                  <p:embed/>
                  <p:pic>
                    <p:nvPicPr>
                      <p:cNvPr id="1383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28838"/>
                        <a:ext cx="4714875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5" name="Object 11"/>
          <p:cNvGraphicFramePr>
            <a:graphicFrameLocks noChangeAspect="1"/>
          </p:cNvGraphicFramePr>
          <p:nvPr/>
        </p:nvGraphicFramePr>
        <p:xfrm>
          <a:off x="3640138" y="2073275"/>
          <a:ext cx="46577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hoto Editor Photo" r:id="rId17" imgW="4657143" imgH="3742857" progId="MSPhotoEd.3">
                  <p:embed/>
                </p:oleObj>
              </mc:Choice>
              <mc:Fallback>
                <p:oleObj name="Photo Editor Photo" r:id="rId17" imgW="4657143" imgH="3742857" progId="MSPhotoEd.3">
                  <p:embed/>
                  <p:pic>
                    <p:nvPicPr>
                      <p:cNvPr id="13834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073275"/>
                        <a:ext cx="465772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3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Multiclass Decision Rule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If we have multiple classes:</a:t>
            </a:r>
          </a:p>
          <a:p>
            <a:pPr lvl="1" eaLnBrk="1" hangingPunct="1"/>
            <a:r>
              <a:rPr lang="en-US" sz="2000" dirty="0"/>
              <a:t>A weight vector for each class: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/>
              <a:t>Score (activation) of a class y: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1100" dirty="0"/>
          </a:p>
          <a:p>
            <a:pPr lvl="1" eaLnBrk="1" hangingPunct="1"/>
            <a:r>
              <a:rPr lang="en-US" sz="2000" dirty="0"/>
              <a:t>Prediction highest score wins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5000" y="37338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96200" y="37068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51816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4020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459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3600" y="53070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05000" y="2667000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8686800" y="37830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8915400" y="47736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8229600" y="47736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TextBox 27"/>
          <p:cNvSpPr txBox="1">
            <a:spLocks noChangeArrowheads="1"/>
          </p:cNvSpPr>
          <p:nvPr/>
        </p:nvSpPr>
        <p:spPr bwMode="auto">
          <a:xfrm>
            <a:off x="5791200" y="6324600"/>
            <a:ext cx="617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Calibri"/>
                <a:cs typeface="Calibri"/>
              </a:rPr>
              <a:t>Binary = multiclass where the negative class has weight zero</a:t>
            </a:r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9200" y="38100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9847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9800" y="48006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378615"/>
            <a:ext cx="4648200" cy="1669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200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Multiclass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all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Pick up training examples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Predict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wrong: lower score of wrong answer, raise score of right answer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8013" y="4953000"/>
            <a:ext cx="269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8488" y="5638800"/>
            <a:ext cx="30432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2971800"/>
            <a:ext cx="36639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9067800" y="2667000"/>
            <a:ext cx="304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9372600" y="3200400"/>
            <a:ext cx="1219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9144000" y="3810000"/>
            <a:ext cx="22860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4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39200" y="2362200"/>
            <a:ext cx="4365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7000" y="4679950"/>
            <a:ext cx="5254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Line 13"/>
          <p:cNvSpPr>
            <a:spLocks noChangeShapeType="1"/>
          </p:cNvSpPr>
          <p:nvPr/>
        </p:nvSpPr>
        <p:spPr bwMode="auto">
          <a:xfrm flipV="1">
            <a:off x="9372600" y="32004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7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48800" y="2819400"/>
            <a:ext cx="2190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3" name="Line 15"/>
          <p:cNvSpPr>
            <a:spLocks noChangeShapeType="1"/>
          </p:cNvSpPr>
          <p:nvPr/>
        </p:nvSpPr>
        <p:spPr bwMode="auto">
          <a:xfrm flipH="1">
            <a:off x="8991600" y="26670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4" name="Line 16"/>
          <p:cNvSpPr>
            <a:spLocks noChangeShapeType="1"/>
          </p:cNvSpPr>
          <p:nvPr/>
        </p:nvSpPr>
        <p:spPr bwMode="auto">
          <a:xfrm flipH="1" flipV="1">
            <a:off x="8991600" y="3276600"/>
            <a:ext cx="381000" cy="5334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5" name="Line 17"/>
          <p:cNvSpPr>
            <a:spLocks noChangeShapeType="1"/>
          </p:cNvSpPr>
          <p:nvPr/>
        </p:nvSpPr>
        <p:spPr bwMode="auto">
          <a:xfrm flipV="1">
            <a:off x="10591800" y="25908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6" name="Line 18"/>
          <p:cNvSpPr>
            <a:spLocks noChangeShapeType="1"/>
          </p:cNvSpPr>
          <p:nvPr/>
        </p:nvSpPr>
        <p:spPr bwMode="auto">
          <a:xfrm flipV="1">
            <a:off x="9372600" y="2590800"/>
            <a:ext cx="1295400" cy="12192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403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28238" y="3635375"/>
            <a:ext cx="5635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94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6" grpId="0" animBg="1"/>
      <p:bldP spid="1353743" grpId="0" animBg="1"/>
      <p:bldP spid="1353744" grpId="0" animBg="1"/>
      <p:bldP spid="1353745" grpId="0" animBg="1"/>
      <p:bldP spid="13537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Multiclass Perceptron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46163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1</a:t>
            </a:r>
          </a:p>
          <a:p>
            <a:r>
              <a:rPr lang="en-US">
                <a:latin typeface="Courier New" pitchFamily="49" charset="0"/>
              </a:rPr>
              <a:t>win   : 0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2675" y="3971925"/>
            <a:ext cx="17922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135562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52875"/>
            <a:ext cx="21431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296400" y="457517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90075" y="3952875"/>
            <a:ext cx="1382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219200" y="1524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“win the vote”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219200" y="21478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“win the election”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219200" y="27574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“win the game”</a:t>
            </a:r>
          </a:p>
        </p:txBody>
      </p:sp>
    </p:spTree>
    <p:extLst>
      <p:ext uri="{BB962C8B-B14F-4D97-AF65-F5344CB8AC3E}">
        <p14:creationId xmlns:p14="http://schemas.microsoft.com/office/powerpoint/2010/main" val="306342935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 of Perceptrons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Separability</a:t>
            </a:r>
            <a:r>
              <a:rPr lang="en-US" sz="2400" dirty="0"/>
              <a:t>: true if some parameters get the training set perfectly correct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Convergence: if the training is separable, </a:t>
            </a:r>
            <a:r>
              <a:rPr lang="en-US" sz="2400" dirty="0" err="1"/>
              <a:t>perceptron</a:t>
            </a:r>
            <a:r>
              <a:rPr lang="en-US" sz="2400" dirty="0"/>
              <a:t> will eventually converge (binary case)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Mistake Bound: the maximum number of mistakes (binary case) related to the </a:t>
            </a:r>
            <a:r>
              <a:rPr lang="en-US" sz="2400" i="1" dirty="0"/>
              <a:t>margin</a:t>
            </a:r>
            <a:r>
              <a:rPr lang="en-US" sz="2400" dirty="0"/>
              <a:t> or degree of </a:t>
            </a:r>
            <a:r>
              <a:rPr lang="en-US" sz="2400" dirty="0" err="1"/>
              <a:t>separability</a:t>
            </a:r>
            <a:endParaRPr lang="en-US" sz="2400" i="1" dirty="0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9310688" y="47117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8777288" y="4787900"/>
            <a:ext cx="1981200" cy="1600200"/>
            <a:chOff x="3364" y="2169"/>
            <a:chExt cx="1248" cy="1008"/>
          </a:xfrm>
        </p:grpSpPr>
        <p:sp>
          <p:nvSpPr>
            <p:cNvPr id="26660" name="Line 6"/>
            <p:cNvSpPr>
              <a:spLocks noChangeShapeType="1"/>
            </p:cNvSpPr>
            <p:nvPr/>
          </p:nvSpPr>
          <p:spPr bwMode="auto">
            <a:xfrm>
              <a:off x="3604" y="260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4324" y="2409"/>
              <a:ext cx="96" cy="96"/>
              <a:chOff x="5040" y="1392"/>
              <a:chExt cx="96" cy="96"/>
            </a:xfrm>
          </p:grpSpPr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2" name="Line 10"/>
            <p:cNvSpPr>
              <a:spLocks noChangeShapeType="1"/>
            </p:cNvSpPr>
            <p:nvPr/>
          </p:nvSpPr>
          <p:spPr bwMode="auto">
            <a:xfrm>
              <a:off x="3604" y="288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11"/>
            <p:cNvSpPr>
              <a:spLocks noChangeShapeType="1"/>
            </p:cNvSpPr>
            <p:nvPr/>
          </p:nvSpPr>
          <p:spPr bwMode="auto">
            <a:xfrm>
              <a:off x="3988" y="293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12"/>
            <p:cNvSpPr>
              <a:spLocks noChangeShapeType="1"/>
            </p:cNvSpPr>
            <p:nvPr/>
          </p:nvSpPr>
          <p:spPr bwMode="auto">
            <a:xfrm>
              <a:off x="3364" y="269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13"/>
            <p:cNvSpPr>
              <a:spLocks noChangeShapeType="1"/>
            </p:cNvSpPr>
            <p:nvPr/>
          </p:nvSpPr>
          <p:spPr bwMode="auto">
            <a:xfrm>
              <a:off x="3604" y="236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6" name="Group 14"/>
            <p:cNvGrpSpPr>
              <a:grpSpLocks/>
            </p:cNvGrpSpPr>
            <p:nvPr/>
          </p:nvGrpSpPr>
          <p:grpSpPr bwMode="auto">
            <a:xfrm>
              <a:off x="4420" y="2697"/>
              <a:ext cx="96" cy="96"/>
              <a:chOff x="5040" y="1392"/>
              <a:chExt cx="96" cy="96"/>
            </a:xfrm>
          </p:grpSpPr>
          <p:sp>
            <p:nvSpPr>
              <p:cNvPr id="26680" name="Line 15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6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7" name="Group 17"/>
            <p:cNvGrpSpPr>
              <a:grpSpLocks/>
            </p:cNvGrpSpPr>
            <p:nvPr/>
          </p:nvGrpSpPr>
          <p:grpSpPr bwMode="auto">
            <a:xfrm>
              <a:off x="4084" y="2361"/>
              <a:ext cx="96" cy="96"/>
              <a:chOff x="5040" y="1392"/>
              <a:chExt cx="96" cy="96"/>
            </a:xfrm>
          </p:grpSpPr>
          <p:sp>
            <p:nvSpPr>
              <p:cNvPr id="26678" name="Line 1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8" name="Group 20"/>
            <p:cNvGrpSpPr>
              <a:grpSpLocks/>
            </p:cNvGrpSpPr>
            <p:nvPr/>
          </p:nvGrpSpPr>
          <p:grpSpPr bwMode="auto">
            <a:xfrm>
              <a:off x="4132" y="2169"/>
              <a:ext cx="96" cy="96"/>
              <a:chOff x="5040" y="1392"/>
              <a:chExt cx="96" cy="96"/>
            </a:xfrm>
          </p:grpSpPr>
          <p:sp>
            <p:nvSpPr>
              <p:cNvPr id="26676" name="Line 2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2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9" name="Group 23"/>
            <p:cNvGrpSpPr>
              <a:grpSpLocks/>
            </p:cNvGrpSpPr>
            <p:nvPr/>
          </p:nvGrpSpPr>
          <p:grpSpPr bwMode="auto">
            <a:xfrm>
              <a:off x="4420" y="2217"/>
              <a:ext cx="96" cy="96"/>
              <a:chOff x="5040" y="1392"/>
              <a:chExt cx="96" cy="96"/>
            </a:xfrm>
          </p:grpSpPr>
          <p:sp>
            <p:nvSpPr>
              <p:cNvPr id="26674" name="Line 2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2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0" name="Group 26"/>
            <p:cNvGrpSpPr>
              <a:grpSpLocks/>
            </p:cNvGrpSpPr>
            <p:nvPr/>
          </p:nvGrpSpPr>
          <p:grpSpPr bwMode="auto">
            <a:xfrm>
              <a:off x="3652" y="3081"/>
              <a:ext cx="96" cy="96"/>
              <a:chOff x="5040" y="1392"/>
              <a:chExt cx="96" cy="96"/>
            </a:xfrm>
          </p:grpSpPr>
          <p:sp>
            <p:nvSpPr>
              <p:cNvPr id="26672" name="Line 2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2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1" name="Line 29"/>
            <p:cNvSpPr>
              <a:spLocks noChangeShapeType="1"/>
            </p:cNvSpPr>
            <p:nvPr/>
          </p:nvSpPr>
          <p:spPr bwMode="auto">
            <a:xfrm>
              <a:off x="4516" y="2505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Line 30"/>
          <p:cNvSpPr>
            <a:spLocks noChangeShapeType="1"/>
          </p:cNvSpPr>
          <p:nvPr/>
        </p:nvSpPr>
        <p:spPr bwMode="auto">
          <a:xfrm>
            <a:off x="9296400" y="21082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31"/>
          <p:cNvGrpSpPr>
            <a:grpSpLocks/>
          </p:cNvGrpSpPr>
          <p:nvPr/>
        </p:nvGrpSpPr>
        <p:grpSpPr bwMode="auto">
          <a:xfrm>
            <a:off x="8763000" y="2184400"/>
            <a:ext cx="2032000" cy="1570037"/>
            <a:chOff x="1065" y="2179"/>
            <a:chExt cx="1280" cy="989"/>
          </a:xfrm>
        </p:grpSpPr>
        <p:sp>
          <p:nvSpPr>
            <p:cNvPr id="266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266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266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266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266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266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56"/>
          <p:cNvSpPr txBox="1">
            <a:spLocks noChangeArrowheads="1"/>
          </p:cNvSpPr>
          <p:nvPr/>
        </p:nvSpPr>
        <p:spPr bwMode="auto">
          <a:xfrm>
            <a:off x="9036050" y="13716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Separable</a:t>
            </a:r>
          </a:p>
        </p:txBody>
      </p:sp>
      <p:sp>
        <p:nvSpPr>
          <p:cNvPr id="26633" name="Text Box 57"/>
          <p:cNvSpPr txBox="1">
            <a:spLocks noChangeArrowheads="1"/>
          </p:cNvSpPr>
          <p:nvPr/>
        </p:nvSpPr>
        <p:spPr bwMode="auto">
          <a:xfrm>
            <a:off x="8823325" y="3983037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Non-Separable</a:t>
            </a:r>
          </a:p>
        </p:txBody>
      </p:sp>
      <p:pic>
        <p:nvPicPr>
          <p:cNvPr id="26634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953000"/>
            <a:ext cx="22860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Problems with the Perceptron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953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Noise: if the data isn’t separable, weights might thrash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Averaging weight vectors over time can help (averaged perceptron)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Mediocre generalization: finds a “barely” separating solution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Overtraining: test / held-out accuracy usually rises, then falls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Overtraining is a kind of overfitting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4648200"/>
            <a:ext cx="2057400" cy="1881188"/>
            <a:chOff x="3552" y="1104"/>
            <a:chExt cx="1680" cy="1536"/>
          </a:xfrm>
        </p:grpSpPr>
        <p:sp>
          <p:nvSpPr>
            <p:cNvPr id="27739" name="Line 5"/>
            <p:cNvSpPr>
              <a:spLocks noChangeShapeType="1"/>
            </p:cNvSpPr>
            <p:nvPr/>
          </p:nvSpPr>
          <p:spPr bwMode="auto">
            <a:xfrm>
              <a:off x="3820" y="2385"/>
              <a:ext cx="1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6"/>
            <p:cNvSpPr>
              <a:spLocks noChangeShapeType="1"/>
            </p:cNvSpPr>
            <p:nvPr/>
          </p:nvSpPr>
          <p:spPr bwMode="auto">
            <a:xfrm flipV="1">
              <a:off x="3820" y="1226"/>
              <a:ext cx="0" cy="1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1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52" y="1360"/>
              <a:ext cx="132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2" name="Freeform 8"/>
            <p:cNvSpPr>
              <a:spLocks/>
            </p:cNvSpPr>
            <p:nvPr/>
          </p:nvSpPr>
          <p:spPr bwMode="auto">
            <a:xfrm>
              <a:off x="3833" y="1323"/>
              <a:ext cx="1233" cy="1049"/>
            </a:xfrm>
            <a:custGeom>
              <a:avLst/>
              <a:gdLst>
                <a:gd name="T0" fmla="*/ 0 w 1233"/>
                <a:gd name="T1" fmla="*/ 1049 h 1049"/>
                <a:gd name="T2" fmla="*/ 328 w 1233"/>
                <a:gd name="T3" fmla="*/ 198 h 1049"/>
                <a:gd name="T4" fmla="*/ 1012 w 1233"/>
                <a:gd name="T5" fmla="*/ 31 h 1049"/>
                <a:gd name="T6" fmla="*/ 1233 w 1233"/>
                <a:gd name="T7" fmla="*/ 10 h 10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3"/>
                <a:gd name="T13" fmla="*/ 0 h 1049"/>
                <a:gd name="T14" fmla="*/ 1233 w 1233"/>
                <a:gd name="T15" fmla="*/ 1049 h 10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3" h="1049">
                  <a:moveTo>
                    <a:pt x="0" y="1049"/>
                  </a:moveTo>
                  <a:cubicBezTo>
                    <a:pt x="55" y="907"/>
                    <a:pt x="160" y="367"/>
                    <a:pt x="328" y="198"/>
                  </a:cubicBezTo>
                  <a:cubicBezTo>
                    <a:pt x="496" y="29"/>
                    <a:pt x="861" y="62"/>
                    <a:pt x="1012" y="31"/>
                  </a:cubicBezTo>
                  <a:cubicBezTo>
                    <a:pt x="1163" y="0"/>
                    <a:pt x="1187" y="14"/>
                    <a:pt x="1233" y="1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3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4" y="1104"/>
              <a:ext cx="71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4" name="Freeform 10"/>
            <p:cNvSpPr>
              <a:spLocks/>
            </p:cNvSpPr>
            <p:nvPr/>
          </p:nvSpPr>
          <p:spPr bwMode="auto">
            <a:xfrm>
              <a:off x="3827" y="1537"/>
              <a:ext cx="1228" cy="829"/>
            </a:xfrm>
            <a:custGeom>
              <a:avLst/>
              <a:gdLst>
                <a:gd name="T0" fmla="*/ 0 w 1228"/>
                <a:gd name="T1" fmla="*/ 829 h 829"/>
                <a:gd name="T2" fmla="*/ 544 w 1228"/>
                <a:gd name="T3" fmla="*/ 113 h 829"/>
                <a:gd name="T4" fmla="*/ 1072 w 1228"/>
                <a:gd name="T5" fmla="*/ 151 h 829"/>
                <a:gd name="T6" fmla="*/ 1228 w 1228"/>
                <a:gd name="T7" fmla="*/ 216 h 8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8"/>
                <a:gd name="T13" fmla="*/ 0 h 829"/>
                <a:gd name="T14" fmla="*/ 1228 w 1228"/>
                <a:gd name="T15" fmla="*/ 829 h 8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8" h="829">
                  <a:moveTo>
                    <a:pt x="0" y="829"/>
                  </a:moveTo>
                  <a:cubicBezTo>
                    <a:pt x="91" y="710"/>
                    <a:pt x="365" y="226"/>
                    <a:pt x="544" y="113"/>
                  </a:cubicBezTo>
                  <a:cubicBezTo>
                    <a:pt x="723" y="0"/>
                    <a:pt x="958" y="134"/>
                    <a:pt x="1072" y="151"/>
                  </a:cubicBezTo>
                  <a:cubicBezTo>
                    <a:pt x="1186" y="168"/>
                    <a:pt x="1196" y="203"/>
                    <a:pt x="1228" y="216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5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59" y="2064"/>
              <a:ext cx="77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6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12" y="1872"/>
              <a:ext cx="36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7" name="Freeform 13"/>
            <p:cNvSpPr>
              <a:spLocks/>
            </p:cNvSpPr>
            <p:nvPr/>
          </p:nvSpPr>
          <p:spPr bwMode="auto">
            <a:xfrm>
              <a:off x="3827" y="1535"/>
              <a:ext cx="1244" cy="853"/>
            </a:xfrm>
            <a:custGeom>
              <a:avLst/>
              <a:gdLst>
                <a:gd name="T0" fmla="*/ 0 w 1244"/>
                <a:gd name="T1" fmla="*/ 853 h 853"/>
                <a:gd name="T2" fmla="*/ 447 w 1244"/>
                <a:gd name="T3" fmla="*/ 126 h 853"/>
                <a:gd name="T4" fmla="*/ 948 w 1244"/>
                <a:gd name="T5" fmla="*/ 99 h 853"/>
                <a:gd name="T6" fmla="*/ 1244 w 1244"/>
                <a:gd name="T7" fmla="*/ 158 h 8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4"/>
                <a:gd name="T13" fmla="*/ 0 h 853"/>
                <a:gd name="T14" fmla="*/ 1244 w 1244"/>
                <a:gd name="T15" fmla="*/ 853 h 8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4" h="853">
                  <a:moveTo>
                    <a:pt x="0" y="853"/>
                  </a:moveTo>
                  <a:cubicBezTo>
                    <a:pt x="75" y="732"/>
                    <a:pt x="289" y="252"/>
                    <a:pt x="447" y="126"/>
                  </a:cubicBezTo>
                  <a:cubicBezTo>
                    <a:pt x="605" y="0"/>
                    <a:pt x="815" y="94"/>
                    <a:pt x="948" y="99"/>
                  </a:cubicBezTo>
                  <a:cubicBezTo>
                    <a:pt x="1081" y="104"/>
                    <a:pt x="1182" y="146"/>
                    <a:pt x="1244" y="15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8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66" y="2499"/>
              <a:ext cx="87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3" name="Group 15"/>
          <p:cNvGrpSpPr>
            <a:grpSpLocks/>
          </p:cNvGrpSpPr>
          <p:nvPr/>
        </p:nvGrpSpPr>
        <p:grpSpPr bwMode="auto">
          <a:xfrm>
            <a:off x="5470525" y="1676400"/>
            <a:ext cx="3292475" cy="1090613"/>
            <a:chOff x="3398" y="2400"/>
            <a:chExt cx="2074" cy="687"/>
          </a:xfrm>
        </p:grpSpPr>
        <p:grpSp>
          <p:nvGrpSpPr>
            <p:cNvPr id="27682" name="Group 16"/>
            <p:cNvGrpSpPr>
              <a:grpSpLocks/>
            </p:cNvGrpSpPr>
            <p:nvPr/>
          </p:nvGrpSpPr>
          <p:grpSpPr bwMode="auto">
            <a:xfrm>
              <a:off x="3398" y="2477"/>
              <a:ext cx="727" cy="587"/>
              <a:chOff x="3364" y="2169"/>
              <a:chExt cx="1248" cy="1008"/>
            </a:xfrm>
          </p:grpSpPr>
          <p:sp>
            <p:nvSpPr>
              <p:cNvPr id="27715" name="Line 17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16" name="Group 18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37" name="Line 1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17" name="Line 21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Line 22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9" name="Line 23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Line 24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21" name="Group 25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35" name="Line 2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2" name="Group 28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33" name="Line 2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3" name="Group 31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31" name="Line 32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4" name="Group 34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29" name="Line 3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5" name="Group 37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27" name="Line 3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26" name="Line 40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3" name="Line 41"/>
            <p:cNvSpPr>
              <a:spLocks noChangeShapeType="1"/>
            </p:cNvSpPr>
            <p:nvPr/>
          </p:nvSpPr>
          <p:spPr bwMode="auto">
            <a:xfrm>
              <a:off x="3630" y="2536"/>
              <a:ext cx="55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42"/>
            <p:cNvSpPr>
              <a:spLocks noChangeShapeType="1"/>
            </p:cNvSpPr>
            <p:nvPr/>
          </p:nvSpPr>
          <p:spPr bwMode="auto">
            <a:xfrm flipH="1">
              <a:off x="3537" y="2400"/>
              <a:ext cx="242" cy="6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43"/>
            <p:cNvSpPr>
              <a:spLocks noChangeShapeType="1"/>
            </p:cNvSpPr>
            <p:nvPr/>
          </p:nvSpPr>
          <p:spPr bwMode="auto">
            <a:xfrm flipH="1">
              <a:off x="3705" y="2691"/>
              <a:ext cx="218" cy="14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86" name="Group 44"/>
            <p:cNvGrpSpPr>
              <a:grpSpLocks/>
            </p:cNvGrpSpPr>
            <p:nvPr/>
          </p:nvGrpSpPr>
          <p:grpSpPr bwMode="auto">
            <a:xfrm>
              <a:off x="4689" y="2481"/>
              <a:ext cx="727" cy="587"/>
              <a:chOff x="3364" y="2169"/>
              <a:chExt cx="1248" cy="1008"/>
            </a:xfrm>
          </p:grpSpPr>
          <p:sp>
            <p:nvSpPr>
              <p:cNvPr id="27691" name="Line 45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2" name="Group 46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13" name="Line 4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Line 4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93" name="Line 49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Line 50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Line 51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52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7" name="Group 53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11" name="Line 5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Line 5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8" name="Group 56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09" name="Line 5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Line 5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9" name="Group 59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07" name="Line 60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Line 61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0" name="Group 62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05" name="Line 63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Line 64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1" name="Group 65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03" name="Line 6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Line 6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02" name="Line 68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7" name="Line 69"/>
            <p:cNvSpPr>
              <a:spLocks noChangeShapeType="1"/>
            </p:cNvSpPr>
            <p:nvPr/>
          </p:nvSpPr>
          <p:spPr bwMode="auto">
            <a:xfrm>
              <a:off x="4921" y="2540"/>
              <a:ext cx="551" cy="1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70"/>
            <p:cNvSpPr>
              <a:spLocks noChangeShapeType="1"/>
            </p:cNvSpPr>
            <p:nvPr/>
          </p:nvSpPr>
          <p:spPr bwMode="auto">
            <a:xfrm flipH="1">
              <a:off x="4828" y="2404"/>
              <a:ext cx="242" cy="68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71"/>
            <p:cNvSpPr>
              <a:spLocks noChangeShapeType="1"/>
            </p:cNvSpPr>
            <p:nvPr/>
          </p:nvSpPr>
          <p:spPr bwMode="auto">
            <a:xfrm>
              <a:off x="4976" y="2461"/>
              <a:ext cx="238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AutoShape 72"/>
            <p:cNvSpPr>
              <a:spLocks noChangeArrowheads="1"/>
            </p:cNvSpPr>
            <p:nvPr/>
          </p:nvSpPr>
          <p:spPr bwMode="auto">
            <a:xfrm>
              <a:off x="4364" y="2623"/>
              <a:ext cx="223" cy="247"/>
            </a:xfrm>
            <a:prstGeom prst="rightArrow">
              <a:avLst>
                <a:gd name="adj1" fmla="val 53843"/>
                <a:gd name="adj2" fmla="val 44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6324600" y="3200400"/>
            <a:ext cx="1295400" cy="1027113"/>
            <a:chOff x="3946" y="1392"/>
            <a:chExt cx="1331" cy="1056"/>
          </a:xfrm>
        </p:grpSpPr>
        <p:sp>
          <p:nvSpPr>
            <p:cNvPr id="27655" name="Line 74"/>
            <p:cNvSpPr>
              <a:spLocks noChangeShapeType="1"/>
            </p:cNvSpPr>
            <p:nvPr/>
          </p:nvSpPr>
          <p:spPr bwMode="auto">
            <a:xfrm>
              <a:off x="4282" y="1411"/>
              <a:ext cx="72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6" name="Group 75"/>
            <p:cNvGrpSpPr>
              <a:grpSpLocks/>
            </p:cNvGrpSpPr>
            <p:nvPr/>
          </p:nvGrpSpPr>
          <p:grpSpPr bwMode="auto">
            <a:xfrm>
              <a:off x="3946" y="1459"/>
              <a:ext cx="1280" cy="989"/>
              <a:chOff x="1065" y="2179"/>
              <a:chExt cx="1280" cy="989"/>
            </a:xfrm>
          </p:grpSpPr>
          <p:sp>
            <p:nvSpPr>
              <p:cNvPr id="27658" name="Line 76"/>
              <p:cNvSpPr>
                <a:spLocks noChangeShapeType="1"/>
              </p:cNvSpPr>
              <p:nvPr/>
            </p:nvSpPr>
            <p:spPr bwMode="auto">
              <a:xfrm>
                <a:off x="1305" y="261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59" name="Group 77"/>
              <p:cNvGrpSpPr>
                <a:grpSpLocks/>
              </p:cNvGrpSpPr>
              <p:nvPr/>
            </p:nvGrpSpPr>
            <p:grpSpPr bwMode="auto">
              <a:xfrm>
                <a:off x="2025" y="2419"/>
                <a:ext cx="96" cy="96"/>
                <a:chOff x="5040" y="1392"/>
                <a:chExt cx="96" cy="96"/>
              </a:xfrm>
            </p:grpSpPr>
            <p:sp>
              <p:nvSpPr>
                <p:cNvPr id="27680" name="Line 7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0" name="Line 80"/>
              <p:cNvSpPr>
                <a:spLocks noChangeShapeType="1"/>
              </p:cNvSpPr>
              <p:nvPr/>
            </p:nvSpPr>
            <p:spPr bwMode="auto">
              <a:xfrm>
                <a:off x="1305" y="289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Line 81"/>
              <p:cNvSpPr>
                <a:spLocks noChangeShapeType="1"/>
              </p:cNvSpPr>
              <p:nvPr/>
            </p:nvSpPr>
            <p:spPr bwMode="auto">
              <a:xfrm>
                <a:off x="1689" y="294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Line 82"/>
              <p:cNvSpPr>
                <a:spLocks noChangeShapeType="1"/>
              </p:cNvSpPr>
              <p:nvPr/>
            </p:nvSpPr>
            <p:spPr bwMode="auto">
              <a:xfrm>
                <a:off x="1065" y="270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Line 83"/>
              <p:cNvSpPr>
                <a:spLocks noChangeShapeType="1"/>
              </p:cNvSpPr>
              <p:nvPr/>
            </p:nvSpPr>
            <p:spPr bwMode="auto">
              <a:xfrm>
                <a:off x="1305" y="237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64" name="Group 84"/>
              <p:cNvGrpSpPr>
                <a:grpSpLocks/>
              </p:cNvGrpSpPr>
              <p:nvPr/>
            </p:nvGrpSpPr>
            <p:grpSpPr bwMode="auto">
              <a:xfrm>
                <a:off x="2121" y="2707"/>
                <a:ext cx="96" cy="96"/>
                <a:chOff x="5040" y="1392"/>
                <a:chExt cx="96" cy="96"/>
              </a:xfrm>
            </p:grpSpPr>
            <p:sp>
              <p:nvSpPr>
                <p:cNvPr id="27678" name="Line 8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5" name="Group 87"/>
              <p:cNvGrpSpPr>
                <a:grpSpLocks/>
              </p:cNvGrpSpPr>
              <p:nvPr/>
            </p:nvGrpSpPr>
            <p:grpSpPr bwMode="auto">
              <a:xfrm>
                <a:off x="1785" y="2371"/>
                <a:ext cx="96" cy="96"/>
                <a:chOff x="5040" y="1392"/>
                <a:chExt cx="96" cy="96"/>
              </a:xfrm>
            </p:grpSpPr>
            <p:sp>
              <p:nvSpPr>
                <p:cNvPr id="27676" name="Line 8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Line 8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90"/>
              <p:cNvGrpSpPr>
                <a:grpSpLocks/>
              </p:cNvGrpSpPr>
              <p:nvPr/>
            </p:nvGrpSpPr>
            <p:grpSpPr bwMode="auto">
              <a:xfrm>
                <a:off x="1833" y="2179"/>
                <a:ext cx="96" cy="96"/>
                <a:chOff x="5040" y="1392"/>
                <a:chExt cx="96" cy="96"/>
              </a:xfrm>
            </p:grpSpPr>
            <p:sp>
              <p:nvSpPr>
                <p:cNvPr id="27674" name="Line 91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Line 92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93"/>
              <p:cNvGrpSpPr>
                <a:grpSpLocks/>
              </p:cNvGrpSpPr>
              <p:nvPr/>
            </p:nvGrpSpPr>
            <p:grpSpPr bwMode="auto">
              <a:xfrm>
                <a:off x="2121" y="2227"/>
                <a:ext cx="96" cy="96"/>
                <a:chOff x="5040" y="1392"/>
                <a:chExt cx="96" cy="96"/>
              </a:xfrm>
            </p:grpSpPr>
            <p:sp>
              <p:nvSpPr>
                <p:cNvPr id="27672" name="Line 9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Line 9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96"/>
              <p:cNvGrpSpPr>
                <a:grpSpLocks/>
              </p:cNvGrpSpPr>
              <p:nvPr/>
            </p:nvGrpSpPr>
            <p:grpSpPr bwMode="auto">
              <a:xfrm>
                <a:off x="2249" y="2471"/>
                <a:ext cx="96" cy="96"/>
                <a:chOff x="5040" y="1392"/>
                <a:chExt cx="96" cy="96"/>
              </a:xfrm>
            </p:grpSpPr>
            <p:sp>
              <p:nvSpPr>
                <p:cNvPr id="27670" name="Line 9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Line 9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9" name="Line 99"/>
              <p:cNvSpPr>
                <a:spLocks noChangeShapeType="1"/>
              </p:cNvSpPr>
              <p:nvPr/>
            </p:nvSpPr>
            <p:spPr bwMode="auto">
              <a:xfrm>
                <a:off x="1404" y="3168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7" name="Line 100"/>
            <p:cNvSpPr>
              <a:spLocks noChangeShapeType="1"/>
            </p:cNvSpPr>
            <p:nvPr/>
          </p:nvSpPr>
          <p:spPr bwMode="auto">
            <a:xfrm>
              <a:off x="4368" y="1392"/>
              <a:ext cx="909" cy="8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81" name="Picture 1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r="42694" b="43354"/>
          <a:stretch>
            <a:fillRect/>
          </a:stretch>
        </p:blipFill>
        <p:spPr bwMode="auto">
          <a:xfrm>
            <a:off x="9296401" y="1143000"/>
            <a:ext cx="2543886" cy="1676400"/>
          </a:xfrm>
          <a:prstGeom prst="rect">
            <a:avLst/>
          </a:prstGeom>
          <a:noFill/>
        </p:spPr>
      </p:pic>
      <p:pic>
        <p:nvPicPr>
          <p:cNvPr id="46082" name="Picture 2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57028" t="958" b="49042"/>
          <a:stretch>
            <a:fillRect/>
          </a:stretch>
        </p:blipFill>
        <p:spPr bwMode="auto">
          <a:xfrm>
            <a:off x="9525523" y="3052691"/>
            <a:ext cx="2056877" cy="1595509"/>
          </a:xfrm>
          <a:prstGeom prst="rect">
            <a:avLst/>
          </a:prstGeom>
          <a:noFill/>
        </p:spPr>
      </p:pic>
      <p:pic>
        <p:nvPicPr>
          <p:cNvPr id="46083" name="Picture 3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23750" t="56958" r="22250"/>
          <a:stretch>
            <a:fillRect/>
          </a:stretch>
        </p:blipFill>
        <p:spPr bwMode="auto">
          <a:xfrm>
            <a:off x="9028188" y="4800600"/>
            <a:ext cx="2859012" cy="151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</a:t>
            </a:r>
            <a:r>
              <a:rPr lang="en-US" dirty="0" err="1"/>
              <a:t>Perceptron</a:t>
            </a:r>
            <a:endParaRPr lang="en-US" dirty="0"/>
          </a:p>
        </p:txBody>
      </p:sp>
      <p:pic>
        <p:nvPicPr>
          <p:cNvPr id="95234" name="Picture 2" descr="C:\Users\Dan\Dropbox\Office\CS 188\Ketrina Art\Perceptron\Lecture21-Perceptr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429" y="1447800"/>
            <a:ext cx="7901971" cy="4761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Probabilistic Classification</a:t>
            </a:r>
          </a:p>
        </p:txBody>
      </p:sp>
      <p:sp>
        <p:nvSpPr>
          <p:cNvPr id="32771" name="Rectangle 3 1"/>
          <p:cNvSpPr>
            <a:spLocks noGrp="1" noChangeArrowheads="1"/>
          </p:cNvSpPr>
          <p:nvPr>
            <p:ph idx="1"/>
          </p:nvPr>
        </p:nvSpPr>
        <p:spPr>
          <a:xfrm>
            <a:off x="990600" y="1371600"/>
            <a:ext cx="9906000" cy="5029200"/>
          </a:xfrm>
        </p:spPr>
        <p:txBody>
          <a:bodyPr/>
          <a:lstStyle/>
          <a:p>
            <a:pPr eaLnBrk="1" hangingPunct="1"/>
            <a:r>
              <a:rPr lang="en-US" sz="2000" dirty="0"/>
              <a:t>Naïve Bayes provides </a:t>
            </a:r>
            <a:r>
              <a:rPr lang="en-US" sz="2000" i="1" dirty="0"/>
              <a:t>probabilistic</a:t>
            </a:r>
            <a:r>
              <a:rPr lang="en-US" sz="2000" dirty="0"/>
              <a:t> classification</a:t>
            </a:r>
          </a:p>
          <a:p>
            <a:pPr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Perceptron just gives us a class prediction</a:t>
            </a:r>
          </a:p>
          <a:p>
            <a:pPr lvl="1"/>
            <a:r>
              <a:rPr lang="en-US" sz="1600" dirty="0"/>
              <a:t>Can we get it to give us probabilities?</a:t>
            </a:r>
          </a:p>
          <a:p>
            <a:pPr lvl="1"/>
            <a:r>
              <a:rPr lang="en-US" sz="1600" dirty="0"/>
              <a:t>Turns out it also makes it easier to train!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9E09D6-44CF-4ADE-A06D-AB39316C15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23" y="2019278"/>
            <a:ext cx="6773243" cy="266723"/>
          </a:xfrm>
          <a:prstGeom prst="rect">
            <a:avLst/>
          </a:prstGeom>
        </p:spPr>
      </p:pic>
      <p:sp>
        <p:nvSpPr>
          <p:cNvPr id="4" name="Rectangle 3 2">
            <a:extLst>
              <a:ext uri="{FF2B5EF4-FFF2-40B4-BE49-F238E27FC236}">
                <a16:creationId xmlns:a16="http://schemas.microsoft.com/office/drawing/2014/main" id="{67B8BC17-041D-499E-92EE-D1E0B81E781B}"/>
              </a:ext>
            </a:extLst>
          </p:cNvPr>
          <p:cNvSpPr/>
          <p:nvPr/>
        </p:nvSpPr>
        <p:spPr>
          <a:xfrm>
            <a:off x="7315200" y="1905000"/>
            <a:ext cx="2209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 2" descr="Image result for mnist digit">
            <a:extLst>
              <a:ext uri="{FF2B5EF4-FFF2-40B4-BE49-F238E27FC236}">
                <a16:creationId xmlns:a16="http://schemas.microsoft.com/office/drawing/2014/main" id="{FDE3F5C7-B3F8-4968-BDE2-9257DB53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97211"/>
            <a:ext cx="1443037" cy="144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8F8A4F-A10E-40D6-A127-9FEA1BFD6423}"/>
              </a:ext>
            </a:extLst>
          </p:cNvPr>
          <p:cNvSpPr txBox="1"/>
          <p:nvPr/>
        </p:nvSpPr>
        <p:spPr>
          <a:xfrm>
            <a:off x="5187114" y="2829186"/>
            <a:ext cx="1018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1: 0.001</a:t>
            </a:r>
          </a:p>
          <a:p>
            <a:r>
              <a:rPr lang="en-US" dirty="0"/>
              <a:t>2: 0.001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0: 0.991</a:t>
            </a:r>
          </a:p>
        </p:txBody>
      </p:sp>
      <p:pic>
        <p:nvPicPr>
          <p:cNvPr id="5124" name="Picture 4" descr="Image result for mnist digit">
            <a:extLst>
              <a:ext uri="{FF2B5EF4-FFF2-40B4-BE49-F238E27FC236}">
                <a16:creationId xmlns:a16="http://schemas.microsoft.com/office/drawing/2014/main" id="{3BBED2FD-1B9F-4147-8FE8-0E19C14A3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22" y="2645314"/>
            <a:ext cx="1443037" cy="14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0B49F46-29AF-4E2B-99A7-ECF76BD3489E}"/>
              </a:ext>
            </a:extLst>
          </p:cNvPr>
          <p:cNvSpPr txBox="1"/>
          <p:nvPr/>
        </p:nvSpPr>
        <p:spPr>
          <a:xfrm>
            <a:off x="8077200" y="2540000"/>
            <a:ext cx="10182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1: 0.001</a:t>
            </a:r>
          </a:p>
          <a:p>
            <a:r>
              <a:rPr lang="en-US" dirty="0"/>
              <a:t>2: 0.703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6: 0.264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0: 0.001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B12BC-2CBB-4C06-A826-6A0063CD1DAB}"/>
              </a:ext>
            </a:extLst>
          </p:cNvPr>
          <p:cNvSpPr txBox="1"/>
          <p:nvPr/>
        </p:nvSpPr>
        <p:spPr>
          <a:xfrm>
            <a:off x="983062" y="6134925"/>
            <a:ext cx="1022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I’m going to be lazy and use “x” in place of “f(x)” here – this is just for notational convenience!</a:t>
            </a:r>
          </a:p>
        </p:txBody>
      </p:sp>
    </p:spTree>
    <p:extLst>
      <p:ext uri="{BB962C8B-B14F-4D97-AF65-F5344CB8AC3E}">
        <p14:creationId xmlns:p14="http://schemas.microsoft.com/office/powerpoint/2010/main" val="40674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48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i="1" dirty="0"/>
              <a:t>Probabilistic</a:t>
            </a:r>
            <a:r>
              <a:rPr lang="en-US" dirty="0"/>
              <a:t> Perceptron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4322762" y="233621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4187825" y="526197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5362575" y="309186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4787900" y="344905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4940300" y="399515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4559300" y="445235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5092700" y="285215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4559300" y="376655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4711700" y="391895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5473700" y="353795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>
            <a:off x="6375400" y="352525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6007100" y="445235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auto">
          <a:xfrm>
            <a:off x="6997700" y="445235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AutoShape 17"/>
          <p:cNvSpPr>
            <a:spLocks noChangeArrowheads="1"/>
          </p:cNvSpPr>
          <p:nvPr/>
        </p:nvSpPr>
        <p:spPr bwMode="auto">
          <a:xfrm>
            <a:off x="5689600" y="497305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AutoShape 18"/>
          <p:cNvSpPr>
            <a:spLocks noChangeArrowheads="1"/>
          </p:cNvSpPr>
          <p:nvPr/>
        </p:nvSpPr>
        <p:spPr bwMode="auto">
          <a:xfrm>
            <a:off x="6311900" y="384275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AutoShape 19"/>
          <p:cNvSpPr>
            <a:spLocks noChangeArrowheads="1"/>
          </p:cNvSpPr>
          <p:nvPr/>
        </p:nvSpPr>
        <p:spPr bwMode="auto">
          <a:xfrm>
            <a:off x="5689600" y="428725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6388100" y="468095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AutoShape 21"/>
          <p:cNvSpPr>
            <a:spLocks noChangeArrowheads="1"/>
          </p:cNvSpPr>
          <p:nvPr/>
        </p:nvSpPr>
        <p:spPr bwMode="auto">
          <a:xfrm>
            <a:off x="7073900" y="376655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>
            <a:off x="5559425" y="225366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AutoShape 24"/>
          <p:cNvSpPr>
            <a:spLocks noChangeArrowheads="1"/>
          </p:cNvSpPr>
          <p:nvPr/>
        </p:nvSpPr>
        <p:spPr bwMode="auto">
          <a:xfrm>
            <a:off x="6169025" y="232986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AutoShape 25"/>
          <p:cNvSpPr>
            <a:spLocks noChangeArrowheads="1"/>
          </p:cNvSpPr>
          <p:nvPr/>
        </p:nvSpPr>
        <p:spPr bwMode="auto">
          <a:xfrm>
            <a:off x="7235825" y="309186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8B139258-065D-4489-AF80-8260459F122D}"/>
              </a:ext>
            </a:extLst>
          </p:cNvPr>
          <p:cNvSpPr>
            <a:spLocks/>
          </p:cNvSpPr>
          <p:nvPr/>
        </p:nvSpPr>
        <p:spPr bwMode="auto">
          <a:xfrm rot="14100026">
            <a:off x="3717948" y="1263147"/>
            <a:ext cx="4756103" cy="499893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  <a:gd name="connsiteX0" fmla="*/ 7543 w 10000"/>
              <a:gd name="connsiteY0" fmla="*/ 0 h 14499"/>
              <a:gd name="connsiteX1" fmla="*/ 10000 w 10000"/>
              <a:gd name="connsiteY1" fmla="*/ 10000 h 14499"/>
              <a:gd name="connsiteX2" fmla="*/ 1387 w 10000"/>
              <a:gd name="connsiteY2" fmla="*/ 14499 h 14499"/>
              <a:gd name="connsiteX3" fmla="*/ 0 w 10000"/>
              <a:gd name="connsiteY3" fmla="*/ 3158 h 14499"/>
              <a:gd name="connsiteX4" fmla="*/ 7543 w 10000"/>
              <a:gd name="connsiteY4" fmla="*/ 0 h 14499"/>
              <a:gd name="connsiteX0" fmla="*/ 10326 w 12783"/>
              <a:gd name="connsiteY0" fmla="*/ 0 h 14499"/>
              <a:gd name="connsiteX1" fmla="*/ 12783 w 12783"/>
              <a:gd name="connsiteY1" fmla="*/ 10000 h 14499"/>
              <a:gd name="connsiteX2" fmla="*/ 4170 w 12783"/>
              <a:gd name="connsiteY2" fmla="*/ 14499 h 14499"/>
              <a:gd name="connsiteX3" fmla="*/ 0 w 12783"/>
              <a:gd name="connsiteY3" fmla="*/ 2622 h 14499"/>
              <a:gd name="connsiteX4" fmla="*/ 10326 w 12783"/>
              <a:gd name="connsiteY4" fmla="*/ 0 h 14499"/>
              <a:gd name="connsiteX0" fmla="*/ 10326 w 14678"/>
              <a:gd name="connsiteY0" fmla="*/ 0 h 14499"/>
              <a:gd name="connsiteX1" fmla="*/ 14678 w 14678"/>
              <a:gd name="connsiteY1" fmla="*/ 9914 h 14499"/>
              <a:gd name="connsiteX2" fmla="*/ 4170 w 14678"/>
              <a:gd name="connsiteY2" fmla="*/ 14499 h 14499"/>
              <a:gd name="connsiteX3" fmla="*/ 0 w 14678"/>
              <a:gd name="connsiteY3" fmla="*/ 2622 h 14499"/>
              <a:gd name="connsiteX4" fmla="*/ 10326 w 14678"/>
              <a:gd name="connsiteY4" fmla="*/ 0 h 14499"/>
              <a:gd name="connsiteX0" fmla="*/ 12083 w 14678"/>
              <a:gd name="connsiteY0" fmla="*/ 0 h 17192"/>
              <a:gd name="connsiteX1" fmla="*/ 14678 w 14678"/>
              <a:gd name="connsiteY1" fmla="*/ 12607 h 17192"/>
              <a:gd name="connsiteX2" fmla="*/ 4170 w 14678"/>
              <a:gd name="connsiteY2" fmla="*/ 17192 h 17192"/>
              <a:gd name="connsiteX3" fmla="*/ 0 w 14678"/>
              <a:gd name="connsiteY3" fmla="*/ 5315 h 17192"/>
              <a:gd name="connsiteX4" fmla="*/ 12083 w 14678"/>
              <a:gd name="connsiteY4" fmla="*/ 0 h 17192"/>
              <a:gd name="connsiteX0" fmla="*/ 11067 w 14678"/>
              <a:gd name="connsiteY0" fmla="*/ 0 h 16768"/>
              <a:gd name="connsiteX1" fmla="*/ 14678 w 14678"/>
              <a:gd name="connsiteY1" fmla="*/ 12183 h 16768"/>
              <a:gd name="connsiteX2" fmla="*/ 4170 w 14678"/>
              <a:gd name="connsiteY2" fmla="*/ 16768 h 16768"/>
              <a:gd name="connsiteX3" fmla="*/ 0 w 14678"/>
              <a:gd name="connsiteY3" fmla="*/ 4891 h 16768"/>
              <a:gd name="connsiteX4" fmla="*/ 11067 w 14678"/>
              <a:gd name="connsiteY4" fmla="*/ 0 h 16768"/>
              <a:gd name="connsiteX0" fmla="*/ 6619 w 14678"/>
              <a:gd name="connsiteY0" fmla="*/ 0 h 18081"/>
              <a:gd name="connsiteX1" fmla="*/ 14678 w 14678"/>
              <a:gd name="connsiteY1" fmla="*/ 13496 h 18081"/>
              <a:gd name="connsiteX2" fmla="*/ 4170 w 14678"/>
              <a:gd name="connsiteY2" fmla="*/ 18081 h 18081"/>
              <a:gd name="connsiteX3" fmla="*/ 0 w 14678"/>
              <a:gd name="connsiteY3" fmla="*/ 6204 h 18081"/>
              <a:gd name="connsiteX4" fmla="*/ 6619 w 14678"/>
              <a:gd name="connsiteY4" fmla="*/ 0 h 18081"/>
              <a:gd name="connsiteX0" fmla="*/ 6619 w 15845"/>
              <a:gd name="connsiteY0" fmla="*/ 0 h 18081"/>
              <a:gd name="connsiteX1" fmla="*/ 15845 w 15845"/>
              <a:gd name="connsiteY1" fmla="*/ 7079 h 18081"/>
              <a:gd name="connsiteX2" fmla="*/ 4170 w 15845"/>
              <a:gd name="connsiteY2" fmla="*/ 18081 h 18081"/>
              <a:gd name="connsiteX3" fmla="*/ 0 w 15845"/>
              <a:gd name="connsiteY3" fmla="*/ 6204 h 18081"/>
              <a:gd name="connsiteX4" fmla="*/ 6619 w 15845"/>
              <a:gd name="connsiteY4" fmla="*/ 0 h 18081"/>
              <a:gd name="connsiteX0" fmla="*/ 8856 w 18082"/>
              <a:gd name="connsiteY0" fmla="*/ 0 h 18081"/>
              <a:gd name="connsiteX1" fmla="*/ 18082 w 18082"/>
              <a:gd name="connsiteY1" fmla="*/ 7079 h 18081"/>
              <a:gd name="connsiteX2" fmla="*/ 6407 w 18082"/>
              <a:gd name="connsiteY2" fmla="*/ 18081 h 18081"/>
              <a:gd name="connsiteX3" fmla="*/ 0 w 18082"/>
              <a:gd name="connsiteY3" fmla="*/ 13975 h 18081"/>
              <a:gd name="connsiteX4" fmla="*/ 8856 w 18082"/>
              <a:gd name="connsiteY4" fmla="*/ 0 h 18081"/>
              <a:gd name="connsiteX0" fmla="*/ 8856 w 18082"/>
              <a:gd name="connsiteY0" fmla="*/ 0 h 21148"/>
              <a:gd name="connsiteX1" fmla="*/ 18082 w 18082"/>
              <a:gd name="connsiteY1" fmla="*/ 7079 h 21148"/>
              <a:gd name="connsiteX2" fmla="*/ 9407 w 18082"/>
              <a:gd name="connsiteY2" fmla="*/ 21148 h 21148"/>
              <a:gd name="connsiteX3" fmla="*/ 0 w 18082"/>
              <a:gd name="connsiteY3" fmla="*/ 13975 h 21148"/>
              <a:gd name="connsiteX4" fmla="*/ 8856 w 18082"/>
              <a:gd name="connsiteY4" fmla="*/ 0 h 2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2" h="21148">
                <a:moveTo>
                  <a:pt x="8856" y="0"/>
                </a:moveTo>
                <a:lnTo>
                  <a:pt x="18082" y="7079"/>
                </a:lnTo>
                <a:lnTo>
                  <a:pt x="9407" y="21148"/>
                </a:lnTo>
                <a:lnTo>
                  <a:pt x="0" y="13975"/>
                </a:lnTo>
                <a:lnTo>
                  <a:pt x="8856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09C142-B3BB-4272-B78D-9F1CB6366BF4}"/>
              </a:ext>
            </a:extLst>
          </p:cNvPr>
          <p:cNvCxnSpPr>
            <a:cxnSpLocks/>
          </p:cNvCxnSpPr>
          <p:nvPr/>
        </p:nvCxnSpPr>
        <p:spPr>
          <a:xfrm flipV="1">
            <a:off x="4633662" y="2304465"/>
            <a:ext cx="2484688" cy="2867026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F0A869-7524-436E-8452-4BF8EDDEAAF3}"/>
              </a:ext>
            </a:extLst>
          </p:cNvPr>
          <p:cNvCxnSpPr/>
          <p:nvPr/>
        </p:nvCxnSpPr>
        <p:spPr>
          <a:xfrm>
            <a:off x="7388225" y="2518778"/>
            <a:ext cx="9906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78229F0-892F-4442-BCDF-0A2A0871CB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3974">
            <a:off x="7314752" y="2611795"/>
            <a:ext cx="1543946" cy="253006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39C4B52-85BE-47EE-801D-EC48A18253CB}"/>
              </a:ext>
            </a:extLst>
          </p:cNvPr>
          <p:cNvCxnSpPr>
            <a:cxnSpLocks/>
          </p:cNvCxnSpPr>
          <p:nvPr/>
        </p:nvCxnSpPr>
        <p:spPr>
          <a:xfrm flipH="1" flipV="1">
            <a:off x="5908675" y="1704294"/>
            <a:ext cx="895350" cy="705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99A1061-CBE2-481B-8A44-33783D892FF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3974">
            <a:off x="5697566" y="1652455"/>
            <a:ext cx="1432684" cy="253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E87507-315D-487D-8845-2616A0DAE6C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1337">
            <a:off x="4406465" y="3555230"/>
            <a:ext cx="2580356" cy="2530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D6AB7A-D7D3-406B-AE25-A9574FBA7A6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91" y="6063484"/>
            <a:ext cx="4450467" cy="2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0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Last Time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120" y="1295400"/>
            <a:ext cx="4094969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Naïve Bayes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Parameter estimation: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MLE, MAP, priors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Laplace smoothing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Training set, held-out set, test set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D37AD7-E4E0-46E0-9A22-9DF4E2814033}"/>
              </a:ext>
            </a:extLst>
          </p:cNvPr>
          <p:cNvGrpSpPr/>
          <p:nvPr/>
        </p:nvGrpSpPr>
        <p:grpSpPr>
          <a:xfrm>
            <a:off x="3815569" y="1371600"/>
            <a:ext cx="2362200" cy="1981200"/>
            <a:chOff x="9105900" y="1905000"/>
            <a:chExt cx="2362200" cy="1981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15CDF62-EEBA-42C2-835A-3F821F980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0300" y="19050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0562987-B468-4712-AB25-AA786D823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59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F</a:t>
              </a:r>
              <a:r>
                <a:rPr lang="en-US" baseline="-25000">
                  <a:latin typeface="Calibri"/>
                  <a:cs typeface="Calibri"/>
                </a:rPr>
                <a:t>1</a:t>
              </a: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FB462B-E8AF-474E-81F5-CA0FFF3A5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47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F</a:t>
              </a:r>
              <a:r>
                <a:rPr lang="en-US" baseline="-25000">
                  <a:latin typeface="Calibri"/>
                  <a:cs typeface="Calibri"/>
                </a:rPr>
                <a:t>n</a:t>
              </a: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8" name="AutoShape 7">
              <a:extLst>
                <a:ext uri="{FF2B5EF4-FFF2-40B4-BE49-F238E27FC236}">
                  <a16:creationId xmlns:a16="http://schemas.microsoft.com/office/drawing/2014/main" id="{700E3E8E-3362-46A8-92CF-E6F81D101D92}"/>
                </a:ext>
              </a:extLst>
            </p:cNvPr>
            <p:cNvCxnSpPr>
              <a:cxnSpLocks noChangeShapeType="1"/>
              <a:stCxn id="5" idx="4"/>
              <a:endCxn id="7" idx="0"/>
            </p:cNvCxnSpPr>
            <p:nvPr/>
          </p:nvCxnSpPr>
          <p:spPr bwMode="auto">
            <a:xfrm>
              <a:off x="10287000" y="2438400"/>
              <a:ext cx="9144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AutoShape 8">
              <a:extLst>
                <a:ext uri="{FF2B5EF4-FFF2-40B4-BE49-F238E27FC236}">
                  <a16:creationId xmlns:a16="http://schemas.microsoft.com/office/drawing/2014/main" id="{23790796-9CB9-4461-ADEC-CEF4C8A260BD}"/>
                </a:ext>
              </a:extLst>
            </p:cNvPr>
            <p:cNvCxnSpPr>
              <a:cxnSpLocks noChangeShapeType="1"/>
              <a:stCxn id="5" idx="4"/>
              <a:endCxn id="6" idx="0"/>
            </p:cNvCxnSpPr>
            <p:nvPr/>
          </p:nvCxnSpPr>
          <p:spPr bwMode="auto">
            <a:xfrm flipH="1">
              <a:off x="9372600" y="2438400"/>
              <a:ext cx="9144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C6C0CE6-26C3-40A9-A646-8F73D47AB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17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F</a:t>
              </a:r>
              <a:r>
                <a:rPr lang="en-US" baseline="-25000" dirty="0">
                  <a:latin typeface="Calibri"/>
                  <a:cs typeface="Calibri"/>
                </a:rPr>
                <a:t>2</a:t>
              </a:r>
              <a:endParaRPr lang="en-US" dirty="0">
                <a:latin typeface="Calibri"/>
                <a:cs typeface="Calibri"/>
              </a:endParaRPr>
            </a:p>
          </p:txBody>
        </p:sp>
        <p:cxnSp>
          <p:nvCxnSpPr>
            <p:cNvPr id="11" name="AutoShape 10">
              <a:extLst>
                <a:ext uri="{FF2B5EF4-FFF2-40B4-BE49-F238E27FC236}">
                  <a16:creationId xmlns:a16="http://schemas.microsoft.com/office/drawing/2014/main" id="{8A1B1968-4A51-4F7B-8335-E910736F54EB}"/>
                </a:ext>
              </a:extLst>
            </p:cNvPr>
            <p:cNvCxnSpPr>
              <a:cxnSpLocks noChangeShapeType="1"/>
              <a:stCxn id="5" idx="4"/>
              <a:endCxn id="10" idx="0"/>
            </p:cNvCxnSpPr>
            <p:nvPr/>
          </p:nvCxnSpPr>
          <p:spPr bwMode="auto">
            <a:xfrm flipH="1">
              <a:off x="10058400" y="2438400"/>
              <a:ext cx="2286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12" name="Picture 11" descr="txp_fig">
              <a:extLst>
                <a:ext uri="{FF2B5EF4-FFF2-40B4-BE49-F238E27FC236}">
                  <a16:creationId xmlns:a16="http://schemas.microsoft.com/office/drawing/2014/main" id="{C23460C9-4A67-4908-A2C5-3A87BA6D8FC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77500" y="3581400"/>
              <a:ext cx="307975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 descr="txp_fig">
            <a:extLst>
              <a:ext uri="{FF2B5EF4-FFF2-40B4-BE49-F238E27FC236}">
                <a16:creationId xmlns:a16="http://schemas.microsoft.com/office/drawing/2014/main" id="{3F253F7C-901C-44A6-89B2-D8DF81F82B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562" y="3716956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txp_fig">
            <a:extLst>
              <a:ext uri="{FF2B5EF4-FFF2-40B4-BE49-F238E27FC236}">
                <a16:creationId xmlns:a16="http://schemas.microsoft.com/office/drawing/2014/main" id="{0C449351-9516-4992-8F24-1DE0E46470B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61807" y="5423004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>
            <a:extLst>
              <a:ext uri="{FF2B5EF4-FFF2-40B4-BE49-F238E27FC236}">
                <a16:creationId xmlns:a16="http://schemas.microsoft.com/office/drawing/2014/main" id="{0D1F9E41-3E35-4C36-810D-A88B6D875F4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4593" y="4640706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6016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1D Example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09C142-B3BB-4272-B78D-9F1CB6366BF4}"/>
              </a:ext>
            </a:extLst>
          </p:cNvPr>
          <p:cNvCxnSpPr>
            <a:cxnSpLocks/>
          </p:cNvCxnSpPr>
          <p:nvPr/>
        </p:nvCxnSpPr>
        <p:spPr>
          <a:xfrm flipH="1" flipV="1">
            <a:off x="6991368" y="1633091"/>
            <a:ext cx="42132" cy="308704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1BB6FCD-4C2A-4E39-9C2A-5772590D11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6E096F-ACDE-4191-B8F3-A2AEFC928A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123D1F3-6916-4107-9FFE-CCBA2833C070}"/>
              </a:ext>
            </a:extLst>
          </p:cNvPr>
          <p:cNvSpPr/>
          <p:nvPr/>
        </p:nvSpPr>
        <p:spPr>
          <a:xfrm rot="5400000">
            <a:off x="9303115" y="3835799"/>
            <a:ext cx="242049" cy="215670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BA0040F5-A430-4A18-A306-3746A2F8E60F}"/>
              </a:ext>
            </a:extLst>
          </p:cNvPr>
          <p:cNvSpPr/>
          <p:nvPr/>
        </p:nvSpPr>
        <p:spPr>
          <a:xfrm rot="5400000">
            <a:off x="3432937" y="2651163"/>
            <a:ext cx="242049" cy="451712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4F2F5574-D8F6-464B-BEC4-5DE7CF24F990}"/>
              </a:ext>
            </a:extLst>
          </p:cNvPr>
          <p:cNvSpPr/>
          <p:nvPr/>
        </p:nvSpPr>
        <p:spPr>
          <a:xfrm rot="5400000">
            <a:off x="6933504" y="4196786"/>
            <a:ext cx="242049" cy="145243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F6159-791A-42B7-887F-CB225EFDBDCE}"/>
              </a:ext>
            </a:extLst>
          </p:cNvPr>
          <p:cNvSpPr txBox="1"/>
          <p:nvPr/>
        </p:nvSpPr>
        <p:spPr>
          <a:xfrm>
            <a:off x="2756306" y="506278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blue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6ABA63-0DD2-4B0B-BE2D-89E98B1ABB0D}"/>
              </a:ext>
            </a:extLst>
          </p:cNvPr>
          <p:cNvSpPr txBox="1"/>
          <p:nvPr/>
        </p:nvSpPr>
        <p:spPr>
          <a:xfrm>
            <a:off x="8677781" y="50716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red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200755-ACAF-4566-B6D0-F1E755CA78AF}"/>
              </a:ext>
            </a:extLst>
          </p:cNvPr>
          <p:cNvSpPr txBox="1"/>
          <p:nvPr/>
        </p:nvSpPr>
        <p:spPr>
          <a:xfrm>
            <a:off x="6506039" y="5071634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 sure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2AB1F62-8F02-4825-839B-15F86799AF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2259" y="2833070"/>
            <a:ext cx="2580356" cy="253006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4F86FE-C8BE-4243-B468-1E50E4F7FC5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01" y="4025314"/>
            <a:ext cx="1121761" cy="1813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19C371-34E4-484A-8C4A-F05A9A917F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46" y="2317795"/>
            <a:ext cx="1121761" cy="1813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763F2B-E8AC-4D7A-8AA0-BF7D4F2848F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1486">
            <a:off x="7488240" y="2707970"/>
            <a:ext cx="926674" cy="25300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C908A01-4511-47D1-88D2-FC30D928ED8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562740" y="5867400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FA227EA-B98A-412D-B8A6-7B35DDC6B7FD}"/>
              </a:ext>
            </a:extLst>
          </p:cNvPr>
          <p:cNvSpPr txBox="1"/>
          <p:nvPr/>
        </p:nvSpPr>
        <p:spPr>
          <a:xfrm>
            <a:off x="8572499" y="5648843"/>
            <a:ext cx="269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probability increases exponentially as we move away from boundary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65409-BAA7-4D8F-A967-125D25DDA53D}"/>
              </a:ext>
            </a:extLst>
          </p:cNvPr>
          <p:cNvSpPr txBox="1"/>
          <p:nvPr/>
        </p:nvSpPr>
        <p:spPr>
          <a:xfrm>
            <a:off x="9753600" y="6179885"/>
            <a:ext cx="2694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normalizer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A3112B3-A519-46DF-93B0-FC51E6892D5B}"/>
              </a:ext>
            </a:extLst>
          </p:cNvPr>
          <p:cNvCxnSpPr>
            <a:cxnSpLocks/>
            <a:stCxn id="77" idx="1"/>
          </p:cNvCxnSpPr>
          <p:nvPr/>
        </p:nvCxnSpPr>
        <p:spPr>
          <a:xfrm flipH="1" flipV="1">
            <a:off x="8249066" y="6280905"/>
            <a:ext cx="1504534" cy="3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77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7" grpId="0" animBg="1"/>
      <p:bldP spid="51" grpId="0" animBg="1"/>
      <p:bldP spid="53" grpId="0" animBg="1"/>
      <p:bldP spid="9" grpId="0"/>
      <p:bldP spid="55" grpId="0"/>
      <p:bldP spid="56" grpId="0"/>
      <p:bldP spid="20" grpId="0" animBg="1"/>
      <p:bldP spid="29" grpId="0"/>
      <p:bldP spid="7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i="1" dirty="0"/>
              <a:t>Soft</a:t>
            </a:r>
            <a:r>
              <a:rPr lang="en-US" dirty="0"/>
              <a:t> Max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3DBF414-8E32-493C-92B3-9E82C78D4C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1DCF40-B672-4F79-8213-9EF3E8A74F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EE5CA4-4BD8-40D7-8029-FFDA9D0F65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8" y="3720284"/>
            <a:ext cx="1796952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334141" y="3572542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D2D96B2-675A-46B6-BD9C-03785585F54D}"/>
              </a:ext>
            </a:extLst>
          </p:cNvPr>
          <p:cNvSpPr/>
          <p:nvPr/>
        </p:nvSpPr>
        <p:spPr>
          <a:xfrm>
            <a:off x="3421770" y="2134438"/>
            <a:ext cx="8015458" cy="2274597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17941153"/>
              <a:gd name="connsiteY0" fmla="*/ 2238223 h 2242257"/>
              <a:gd name="connsiteX1" fmla="*/ 2151529 w 17941153"/>
              <a:gd name="connsiteY1" fmla="*/ 2056687 h 2242257"/>
              <a:gd name="connsiteX2" fmla="*/ 3597088 w 17941153"/>
              <a:gd name="connsiteY2" fmla="*/ 1075052 h 2242257"/>
              <a:gd name="connsiteX3" fmla="*/ 5358653 w 17941153"/>
              <a:gd name="connsiteY3" fmla="*/ 93416 h 2242257"/>
              <a:gd name="connsiteX4" fmla="*/ 17941153 w 17941153"/>
              <a:gd name="connsiteY4" fmla="*/ 53075 h 2242257"/>
              <a:gd name="connsiteX0" fmla="*/ 0 w 17941153"/>
              <a:gd name="connsiteY0" fmla="*/ 2213376 h 2217410"/>
              <a:gd name="connsiteX1" fmla="*/ 2151529 w 17941153"/>
              <a:gd name="connsiteY1" fmla="*/ 2031840 h 2217410"/>
              <a:gd name="connsiteX2" fmla="*/ 3597088 w 17941153"/>
              <a:gd name="connsiteY2" fmla="*/ 1050205 h 2217410"/>
              <a:gd name="connsiteX3" fmla="*/ 5358653 w 17941153"/>
              <a:gd name="connsiteY3" fmla="*/ 68569 h 2217410"/>
              <a:gd name="connsiteX4" fmla="*/ 17941153 w 17941153"/>
              <a:gd name="connsiteY4" fmla="*/ 28228 h 2217410"/>
              <a:gd name="connsiteX0" fmla="*/ 0 w 27068965"/>
              <a:gd name="connsiteY0" fmla="*/ 2273888 h 2275376"/>
              <a:gd name="connsiteX1" fmla="*/ 11279341 w 27068965"/>
              <a:gd name="connsiteY1" fmla="*/ 2031840 h 2275376"/>
              <a:gd name="connsiteX2" fmla="*/ 12724900 w 27068965"/>
              <a:gd name="connsiteY2" fmla="*/ 1050205 h 2275376"/>
              <a:gd name="connsiteX3" fmla="*/ 14486465 w 27068965"/>
              <a:gd name="connsiteY3" fmla="*/ 68569 h 2275376"/>
              <a:gd name="connsiteX4" fmla="*/ 27068965 w 27068965"/>
              <a:gd name="connsiteY4" fmla="*/ 28228 h 2275376"/>
              <a:gd name="connsiteX0" fmla="*/ 0 w 27068965"/>
              <a:gd name="connsiteY0" fmla="*/ 2273888 h 2274597"/>
              <a:gd name="connsiteX1" fmla="*/ 11279341 w 27068965"/>
              <a:gd name="connsiteY1" fmla="*/ 2031840 h 2274597"/>
              <a:gd name="connsiteX2" fmla="*/ 12724900 w 27068965"/>
              <a:gd name="connsiteY2" fmla="*/ 1050205 h 2274597"/>
              <a:gd name="connsiteX3" fmla="*/ 14486465 w 27068965"/>
              <a:gd name="connsiteY3" fmla="*/ 68569 h 2274597"/>
              <a:gd name="connsiteX4" fmla="*/ 27068965 w 27068965"/>
              <a:gd name="connsiteY4" fmla="*/ 28228 h 227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8965" h="2274597">
                <a:moveTo>
                  <a:pt x="0" y="2273888"/>
                </a:moveTo>
                <a:cubicBezTo>
                  <a:pt x="732866" y="2285092"/>
                  <a:pt x="10475469" y="2161828"/>
                  <a:pt x="11279341" y="2031840"/>
                </a:cubicBezTo>
                <a:cubicBezTo>
                  <a:pt x="12083213" y="1901852"/>
                  <a:pt x="12217273" y="1431205"/>
                  <a:pt x="12724900" y="1050205"/>
                </a:cubicBezTo>
                <a:cubicBezTo>
                  <a:pt x="13232527" y="669205"/>
                  <a:pt x="13685205" y="178387"/>
                  <a:pt x="14486465" y="68569"/>
                </a:cubicBezTo>
                <a:cubicBezTo>
                  <a:pt x="15287725" y="-41249"/>
                  <a:pt x="26514274" y="9177"/>
                  <a:pt x="27068965" y="2822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E8BA883-D6C7-4E11-8CEB-44EE11D73D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7822" y="2134437"/>
            <a:ext cx="7682944" cy="225591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06F8726-5174-4512-A219-BFCF40B404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73" y="1388820"/>
            <a:ext cx="1998137" cy="5745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030488-0C43-4122-8C2F-E398C6081A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33" y="2310113"/>
            <a:ext cx="2402032" cy="5745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F4E912F-CDD1-4F47-AA90-EE8844F8BC3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16" y="3448713"/>
            <a:ext cx="2357832" cy="2484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FE6FC27-A17B-4449-AECF-CD10A5686A6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3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to Learn?</a:t>
            </a:r>
          </a:p>
        </p:txBody>
      </p:sp>
      <p:pic>
        <p:nvPicPr>
          <p:cNvPr id="33" name="Picture 1">
            <a:extLst>
              <a:ext uri="{FF2B5EF4-FFF2-40B4-BE49-F238E27FC236}">
                <a16:creationId xmlns:a16="http://schemas.microsoft.com/office/drawing/2014/main" id="{C86A3D8B-CC5A-448C-909D-A45D236E4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1333500"/>
            <a:ext cx="3838788" cy="2133600"/>
          </a:xfrm>
          <a:prstGeom prst="rect">
            <a:avLst/>
          </a:prstGeom>
          <a:noFill/>
        </p:spPr>
      </p:pic>
      <p:sp>
        <p:nvSpPr>
          <p:cNvPr id="34" name="Rectangle 3">
            <a:extLst>
              <a:ext uri="{FF2B5EF4-FFF2-40B4-BE49-F238E27FC236}">
                <a16:creationId xmlns:a16="http://schemas.microsoft.com/office/drawing/2014/main" id="{D09E6F4D-5BFD-48B0-B034-DB3BF5A40B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6477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Maximum likelihood estimation</a:t>
            </a: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Maximum </a:t>
            </a:r>
            <a:r>
              <a:rPr lang="en-US" sz="2400" i="1" dirty="0"/>
              <a:t>conditional</a:t>
            </a:r>
            <a:r>
              <a:rPr lang="en-US" sz="2400" dirty="0"/>
              <a:t> likelihood estimation</a:t>
            </a:r>
          </a:p>
        </p:txBody>
      </p:sp>
      <p:pic>
        <p:nvPicPr>
          <p:cNvPr id="36" name="Picture 5" descr="txp_fig">
            <a:extLst>
              <a:ext uri="{FF2B5EF4-FFF2-40B4-BE49-F238E27FC236}">
                <a16:creationId xmlns:a16="http://schemas.microsoft.com/office/drawing/2014/main" id="{A830C1C5-F4CF-4D10-B677-011BE1EFB7B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5025" y="2247899"/>
            <a:ext cx="2847975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 1" descr="txp_fig">
            <a:extLst>
              <a:ext uri="{FF2B5EF4-FFF2-40B4-BE49-F238E27FC236}">
                <a16:creationId xmlns:a16="http://schemas.microsoft.com/office/drawing/2014/main" id="{7E92671F-36A4-4145-BE0E-9729927A0DF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7800" y="2860675"/>
            <a:ext cx="2511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DE59E-C3E1-4C5E-98BC-85C455D156C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19600"/>
            <a:ext cx="3022394" cy="1130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654D63-14E3-40BF-AF59-685BE62A5A2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6" y="5791200"/>
            <a:ext cx="2293818" cy="643184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6A0BE401-98B7-4E4E-8D7B-520DD749184D}"/>
              </a:ext>
            </a:extLst>
          </p:cNvPr>
          <p:cNvSpPr/>
          <p:nvPr/>
        </p:nvSpPr>
        <p:spPr>
          <a:xfrm rot="16200000">
            <a:off x="3412107" y="5046095"/>
            <a:ext cx="236784" cy="964995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EE9647-8278-4A53-BED2-0A43BE03B72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92" y="5017519"/>
            <a:ext cx="3817951" cy="12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2"/>
          <p:cNvPicPr/>
          <p:nvPr/>
        </p:nvPicPr>
        <p:blipFill>
          <a:blip r:embed="rId3"/>
          <a:stretch/>
        </p:blipFill>
        <p:spPr>
          <a:xfrm>
            <a:off x="4952880" y="1219320"/>
            <a:ext cx="7314840" cy="4571640"/>
          </a:xfrm>
          <a:prstGeom prst="rect">
            <a:avLst/>
          </a:prstGeom>
          <a:ln>
            <a:noFill/>
          </a:ln>
        </p:spPr>
      </p:pic>
      <p:sp>
        <p:nvSpPr>
          <p:cNvPr id="343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Local Search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TextShape 2"/>
          <p:cNvSpPr txBox="1"/>
          <p:nvPr/>
        </p:nvSpPr>
        <p:spPr>
          <a:xfrm>
            <a:off x="380880" y="1447920"/>
            <a:ext cx="10743840" cy="5333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9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Simple, general idea: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43040" lvl="1" indent="-285480">
              <a:lnSpc>
                <a:spcPct val="9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Start wherever</a:t>
            </a:r>
          </a:p>
          <a:p>
            <a:pPr marL="743040" lvl="1" indent="-285480">
              <a:lnSpc>
                <a:spcPct val="9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Repeat: move to the best neighboring state</a:t>
            </a:r>
          </a:p>
          <a:p>
            <a:pPr marL="743040" lvl="1" indent="-285480">
              <a:lnSpc>
                <a:spcPct val="9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If no neighbors better than current, quit</a:t>
            </a:r>
          </a:p>
          <a:p>
            <a:pPr marL="743040" lvl="1" indent="-285480">
              <a:lnSpc>
                <a:spcPct val="9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Neighbors = small perturbations of w</a:t>
            </a:r>
          </a:p>
          <a:p>
            <a:pPr>
              <a:lnSpc>
                <a:spcPct val="90000"/>
              </a:lnSpc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90000"/>
              </a:lnSpc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30024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Our Status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6" name="TextShape 2"/>
          <p:cNvSpPr txBox="1"/>
          <p:nvPr/>
        </p:nvSpPr>
        <p:spPr>
          <a:xfrm>
            <a:off x="406440" y="1397160"/>
            <a:ext cx="11378880" cy="4728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Our objective		   </a:t>
            </a: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Challenge: how to find a good 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 ?</a:t>
            </a:r>
          </a:p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Equivalently:</a:t>
            </a:r>
          </a:p>
        </p:txBody>
      </p:sp>
      <p:pic>
        <p:nvPicPr>
          <p:cNvPr id="547" name="Picture 4"/>
          <p:cNvPicPr/>
          <p:nvPr/>
        </p:nvPicPr>
        <p:blipFill>
          <a:blip r:embed="rId2"/>
          <a:stretch/>
        </p:blipFill>
        <p:spPr>
          <a:xfrm>
            <a:off x="3352680" y="1523880"/>
            <a:ext cx="926640" cy="469440"/>
          </a:xfrm>
          <a:prstGeom prst="rect">
            <a:avLst/>
          </a:prstGeom>
          <a:ln>
            <a:noFill/>
          </a:ln>
        </p:spPr>
      </p:pic>
      <p:pic>
        <p:nvPicPr>
          <p:cNvPr id="548" name="Picture 5"/>
          <p:cNvPicPr/>
          <p:nvPr/>
        </p:nvPicPr>
        <p:blipFill>
          <a:blip r:embed="rId3"/>
          <a:stretch/>
        </p:blipFill>
        <p:spPr>
          <a:xfrm>
            <a:off x="3959731" y="3965940"/>
            <a:ext cx="1854000" cy="634680"/>
          </a:xfrm>
          <a:prstGeom prst="rect">
            <a:avLst/>
          </a:prstGeom>
          <a:ln>
            <a:noFill/>
          </a:ln>
        </p:spPr>
      </p:pic>
      <p:pic>
        <p:nvPicPr>
          <p:cNvPr id="549" name="Picture 6"/>
          <p:cNvPicPr/>
          <p:nvPr/>
        </p:nvPicPr>
        <p:blipFill>
          <a:blip r:embed="rId4"/>
          <a:stretch/>
        </p:blipFill>
        <p:spPr>
          <a:xfrm>
            <a:off x="3971971" y="5143500"/>
            <a:ext cx="2120400" cy="634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76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1D optimization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1" name="TextShape 2"/>
          <p:cNvSpPr txBox="1"/>
          <p:nvPr/>
        </p:nvSpPr>
        <p:spPr>
          <a:xfrm>
            <a:off x="406440" y="3886200"/>
            <a:ext cx="11378880" cy="2819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Could evaluate			and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Then step in best direction</a:t>
            </a:r>
            <a:endParaRPr lang="en-US" sz="24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Or, evaluate derivative:</a:t>
            </a:r>
          </a:p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Which tells which direction to step into</a:t>
            </a:r>
            <a:endParaRPr lang="en-US" sz="24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552" name="CustomShape 3"/>
          <p:cNvSpPr/>
          <p:nvPr/>
        </p:nvSpPr>
        <p:spPr>
          <a:xfrm>
            <a:off x="2362320" y="3429000"/>
            <a:ext cx="7009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3" name="CustomShape 4"/>
          <p:cNvSpPr/>
          <p:nvPr/>
        </p:nvSpPr>
        <p:spPr>
          <a:xfrm flipV="1">
            <a:off x="3581280" y="1370880"/>
            <a:ext cx="360" cy="2209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554" name="Picture 15"/>
          <p:cNvPicPr/>
          <p:nvPr/>
        </p:nvPicPr>
        <p:blipFill>
          <a:blip r:embed="rId2"/>
          <a:stretch/>
        </p:blipFill>
        <p:spPr>
          <a:xfrm>
            <a:off x="9537840" y="3543480"/>
            <a:ext cx="317160" cy="215640"/>
          </a:xfrm>
          <a:prstGeom prst="rect">
            <a:avLst/>
          </a:prstGeom>
          <a:ln>
            <a:noFill/>
          </a:ln>
        </p:spPr>
      </p:pic>
      <p:sp>
        <p:nvSpPr>
          <p:cNvPr id="555" name="CustomShape 5"/>
          <p:cNvSpPr/>
          <p:nvPr/>
        </p:nvSpPr>
        <p:spPr>
          <a:xfrm>
            <a:off x="2672280" y="1534680"/>
            <a:ext cx="5688720" cy="2050200"/>
          </a:xfrm>
          <a:custGeom>
            <a:avLst/>
            <a:gdLst/>
            <a:ahLst/>
            <a:cxnLst/>
            <a:rect l="l" t="t" r="r" b="b"/>
            <a:pathLst>
              <a:path w="5689081" h="2050620">
                <a:moveTo>
                  <a:pt x="0" y="0"/>
                </a:moveTo>
                <a:cubicBezTo>
                  <a:pt x="22048" y="13230"/>
                  <a:pt x="44750" y="25426"/>
                  <a:pt x="66144" y="39690"/>
                </a:cubicBezTo>
                <a:cubicBezTo>
                  <a:pt x="108727" y="68081"/>
                  <a:pt x="117337" y="82175"/>
                  <a:pt x="158746" y="105839"/>
                </a:cubicBezTo>
                <a:cubicBezTo>
                  <a:pt x="204515" y="131995"/>
                  <a:pt x="206825" y="130686"/>
                  <a:pt x="251348" y="145528"/>
                </a:cubicBezTo>
                <a:cubicBezTo>
                  <a:pt x="286625" y="171988"/>
                  <a:pt x="315344" y="210961"/>
                  <a:pt x="357178" y="224907"/>
                </a:cubicBezTo>
                <a:cubicBezTo>
                  <a:pt x="411947" y="243165"/>
                  <a:pt x="385262" y="230402"/>
                  <a:pt x="436551" y="264596"/>
                </a:cubicBezTo>
                <a:cubicBezTo>
                  <a:pt x="449780" y="282236"/>
                  <a:pt x="463422" y="299573"/>
                  <a:pt x="476237" y="317516"/>
                </a:cubicBezTo>
                <a:cubicBezTo>
                  <a:pt x="485478" y="330455"/>
                  <a:pt x="490877" y="346568"/>
                  <a:pt x="502695" y="357205"/>
                </a:cubicBezTo>
                <a:cubicBezTo>
                  <a:pt x="595292" y="440549"/>
                  <a:pt x="577198" y="428752"/>
                  <a:pt x="661441" y="449814"/>
                </a:cubicBezTo>
                <a:cubicBezTo>
                  <a:pt x="674670" y="463044"/>
                  <a:pt x="685343" y="479458"/>
                  <a:pt x="701127" y="489503"/>
                </a:cubicBezTo>
                <a:cubicBezTo>
                  <a:pt x="734401" y="510679"/>
                  <a:pt x="773137" y="522128"/>
                  <a:pt x="806957" y="542422"/>
                </a:cubicBezTo>
                <a:cubicBezTo>
                  <a:pt x="829005" y="555652"/>
                  <a:pt x="851409" y="568307"/>
                  <a:pt x="873101" y="582112"/>
                </a:cubicBezTo>
                <a:cubicBezTo>
                  <a:pt x="899928" y="599185"/>
                  <a:pt x="926016" y="617391"/>
                  <a:pt x="952474" y="635031"/>
                </a:cubicBezTo>
                <a:lnTo>
                  <a:pt x="1031847" y="687950"/>
                </a:lnTo>
                <a:lnTo>
                  <a:pt x="1071534" y="714410"/>
                </a:lnTo>
                <a:cubicBezTo>
                  <a:pt x="1084763" y="723230"/>
                  <a:pt x="1099978" y="729626"/>
                  <a:pt x="1111220" y="740869"/>
                </a:cubicBezTo>
                <a:cubicBezTo>
                  <a:pt x="1124449" y="754099"/>
                  <a:pt x="1135122" y="770514"/>
                  <a:pt x="1150906" y="780559"/>
                </a:cubicBezTo>
                <a:cubicBezTo>
                  <a:pt x="1184180" y="801735"/>
                  <a:pt x="1228849" y="805588"/>
                  <a:pt x="1256737" y="833478"/>
                </a:cubicBezTo>
                <a:cubicBezTo>
                  <a:pt x="1345970" y="922718"/>
                  <a:pt x="1300612" y="901023"/>
                  <a:pt x="1375796" y="926087"/>
                </a:cubicBezTo>
                <a:cubicBezTo>
                  <a:pt x="1389025" y="939317"/>
                  <a:pt x="1399916" y="955398"/>
                  <a:pt x="1415483" y="965776"/>
                </a:cubicBezTo>
                <a:cubicBezTo>
                  <a:pt x="1427085" y="973511"/>
                  <a:pt x="1444281" y="970295"/>
                  <a:pt x="1455169" y="979006"/>
                </a:cubicBezTo>
                <a:cubicBezTo>
                  <a:pt x="1467584" y="988939"/>
                  <a:pt x="1470385" y="1007452"/>
                  <a:pt x="1481627" y="1018695"/>
                </a:cubicBezTo>
                <a:cubicBezTo>
                  <a:pt x="1492869" y="1029938"/>
                  <a:pt x="1509430" y="1034592"/>
                  <a:pt x="1521313" y="1045155"/>
                </a:cubicBezTo>
                <a:cubicBezTo>
                  <a:pt x="1549279" y="1070015"/>
                  <a:pt x="1565188" y="1112700"/>
                  <a:pt x="1600686" y="1124534"/>
                </a:cubicBezTo>
                <a:cubicBezTo>
                  <a:pt x="1613915" y="1128944"/>
                  <a:pt x="1628183" y="1130992"/>
                  <a:pt x="1640372" y="1137764"/>
                </a:cubicBezTo>
                <a:cubicBezTo>
                  <a:pt x="1668169" y="1153208"/>
                  <a:pt x="1694307" y="1171603"/>
                  <a:pt x="1719745" y="1190683"/>
                </a:cubicBezTo>
                <a:cubicBezTo>
                  <a:pt x="1737383" y="1203913"/>
                  <a:pt x="1753517" y="1219432"/>
                  <a:pt x="1772660" y="1230372"/>
                </a:cubicBezTo>
                <a:cubicBezTo>
                  <a:pt x="1784767" y="1237291"/>
                  <a:pt x="1799118" y="1239192"/>
                  <a:pt x="1812347" y="1243602"/>
                </a:cubicBezTo>
                <a:cubicBezTo>
                  <a:pt x="1829985" y="1256832"/>
                  <a:pt x="1846119" y="1272351"/>
                  <a:pt x="1865262" y="1283291"/>
                </a:cubicBezTo>
                <a:cubicBezTo>
                  <a:pt x="1877369" y="1290210"/>
                  <a:pt x="1892132" y="1291028"/>
                  <a:pt x="1904949" y="1296521"/>
                </a:cubicBezTo>
                <a:cubicBezTo>
                  <a:pt x="1923075" y="1304290"/>
                  <a:pt x="1939738" y="1315212"/>
                  <a:pt x="1957864" y="1322981"/>
                </a:cubicBezTo>
                <a:cubicBezTo>
                  <a:pt x="1970681" y="1328474"/>
                  <a:pt x="1985078" y="1329975"/>
                  <a:pt x="1997550" y="1336211"/>
                </a:cubicBezTo>
                <a:cubicBezTo>
                  <a:pt x="2038522" y="1356698"/>
                  <a:pt x="2048176" y="1378372"/>
                  <a:pt x="2090152" y="1402360"/>
                </a:cubicBezTo>
                <a:cubicBezTo>
                  <a:pt x="2102259" y="1409279"/>
                  <a:pt x="2116609" y="1411179"/>
                  <a:pt x="2129838" y="1415589"/>
                </a:cubicBezTo>
                <a:cubicBezTo>
                  <a:pt x="2256442" y="1542203"/>
                  <a:pt x="2094344" y="1391926"/>
                  <a:pt x="2209211" y="1468509"/>
                </a:cubicBezTo>
                <a:cubicBezTo>
                  <a:pt x="2308304" y="1534575"/>
                  <a:pt x="2194221" y="1489971"/>
                  <a:pt x="2288584" y="1521428"/>
                </a:cubicBezTo>
                <a:cubicBezTo>
                  <a:pt x="2319451" y="1517018"/>
                  <a:pt x="2353297" y="1522143"/>
                  <a:pt x="2381186" y="1508198"/>
                </a:cubicBezTo>
                <a:cubicBezTo>
                  <a:pt x="2400907" y="1498337"/>
                  <a:pt x="2405282" y="1470871"/>
                  <a:pt x="2420872" y="1455279"/>
                </a:cubicBezTo>
                <a:cubicBezTo>
                  <a:pt x="2536941" y="1339200"/>
                  <a:pt x="2370533" y="1548859"/>
                  <a:pt x="2500245" y="1375900"/>
                </a:cubicBezTo>
                <a:cubicBezTo>
                  <a:pt x="2538976" y="1220967"/>
                  <a:pt x="2476874" y="1447562"/>
                  <a:pt x="2553160" y="1256832"/>
                </a:cubicBezTo>
                <a:cubicBezTo>
                  <a:pt x="2610373" y="1113788"/>
                  <a:pt x="2525020" y="1252741"/>
                  <a:pt x="2592847" y="1150993"/>
                </a:cubicBezTo>
                <a:cubicBezTo>
                  <a:pt x="2597256" y="1137763"/>
                  <a:pt x="2602693" y="1124833"/>
                  <a:pt x="2606075" y="1111304"/>
                </a:cubicBezTo>
                <a:cubicBezTo>
                  <a:pt x="2613622" y="1081115"/>
                  <a:pt x="2617414" y="1035705"/>
                  <a:pt x="2632533" y="1005465"/>
                </a:cubicBezTo>
                <a:cubicBezTo>
                  <a:pt x="2639643" y="991244"/>
                  <a:pt x="2650172" y="979006"/>
                  <a:pt x="2658991" y="965776"/>
                </a:cubicBezTo>
                <a:cubicBezTo>
                  <a:pt x="2663400" y="952546"/>
                  <a:pt x="2663508" y="936977"/>
                  <a:pt x="2672219" y="926087"/>
                </a:cubicBezTo>
                <a:cubicBezTo>
                  <a:pt x="2690869" y="902772"/>
                  <a:pt x="2725448" y="895113"/>
                  <a:pt x="2751592" y="886397"/>
                </a:cubicBezTo>
                <a:cubicBezTo>
                  <a:pt x="2804507" y="890807"/>
                  <a:pt x="2860850" y="880380"/>
                  <a:pt x="2910338" y="899627"/>
                </a:cubicBezTo>
                <a:cubicBezTo>
                  <a:pt x="2945212" y="913190"/>
                  <a:pt x="2968956" y="947871"/>
                  <a:pt x="2989711" y="979006"/>
                </a:cubicBezTo>
                <a:cubicBezTo>
                  <a:pt x="3053003" y="1073952"/>
                  <a:pt x="3020141" y="1035898"/>
                  <a:pt x="3082312" y="1098074"/>
                </a:cubicBezTo>
                <a:cubicBezTo>
                  <a:pt x="3126079" y="1229385"/>
                  <a:pt x="3052648" y="1028797"/>
                  <a:pt x="3135228" y="1177453"/>
                </a:cubicBezTo>
                <a:cubicBezTo>
                  <a:pt x="3148772" y="1201834"/>
                  <a:pt x="3152866" y="1230372"/>
                  <a:pt x="3161685" y="1256832"/>
                </a:cubicBezTo>
                <a:lnTo>
                  <a:pt x="3188143" y="1336211"/>
                </a:lnTo>
                <a:cubicBezTo>
                  <a:pt x="3193222" y="1366689"/>
                  <a:pt x="3198319" y="1422715"/>
                  <a:pt x="3214600" y="1455279"/>
                </a:cubicBezTo>
                <a:cubicBezTo>
                  <a:pt x="3221710" y="1469500"/>
                  <a:pt x="3232239" y="1481738"/>
                  <a:pt x="3241058" y="1494968"/>
                </a:cubicBezTo>
                <a:cubicBezTo>
                  <a:pt x="3249877" y="1521428"/>
                  <a:pt x="3252046" y="1551140"/>
                  <a:pt x="3267516" y="1574347"/>
                </a:cubicBezTo>
                <a:cubicBezTo>
                  <a:pt x="3276335" y="1587577"/>
                  <a:pt x="3286863" y="1599815"/>
                  <a:pt x="3293973" y="1614037"/>
                </a:cubicBezTo>
                <a:cubicBezTo>
                  <a:pt x="3348735" y="1723571"/>
                  <a:pt x="3257845" y="1579687"/>
                  <a:pt x="3333660" y="1693415"/>
                </a:cubicBezTo>
                <a:cubicBezTo>
                  <a:pt x="3338070" y="1719875"/>
                  <a:pt x="3336573" y="1748033"/>
                  <a:pt x="3346889" y="1772794"/>
                </a:cubicBezTo>
                <a:cubicBezTo>
                  <a:pt x="3359119" y="1802148"/>
                  <a:pt x="3382166" y="1825713"/>
                  <a:pt x="3399804" y="1852173"/>
                </a:cubicBezTo>
                <a:cubicBezTo>
                  <a:pt x="3420900" y="1883820"/>
                  <a:pt x="3433538" y="1908400"/>
                  <a:pt x="3465948" y="1931552"/>
                </a:cubicBezTo>
                <a:cubicBezTo>
                  <a:pt x="3494553" y="1951985"/>
                  <a:pt x="3526164" y="1960445"/>
                  <a:pt x="3558549" y="1971241"/>
                </a:cubicBezTo>
                <a:cubicBezTo>
                  <a:pt x="3600476" y="2034137"/>
                  <a:pt x="3569922" y="2005902"/>
                  <a:pt x="3664380" y="2037390"/>
                </a:cubicBezTo>
                <a:lnTo>
                  <a:pt x="3704066" y="2050620"/>
                </a:lnTo>
                <a:cubicBezTo>
                  <a:pt x="3743753" y="2046210"/>
                  <a:pt x="3783738" y="2043955"/>
                  <a:pt x="3823126" y="2037390"/>
                </a:cubicBezTo>
                <a:cubicBezTo>
                  <a:pt x="3836881" y="2035097"/>
                  <a:pt x="3851210" y="2031895"/>
                  <a:pt x="3862812" y="2024160"/>
                </a:cubicBezTo>
                <a:cubicBezTo>
                  <a:pt x="3878378" y="2013782"/>
                  <a:pt x="3888126" y="1996449"/>
                  <a:pt x="3902498" y="1984471"/>
                </a:cubicBezTo>
                <a:cubicBezTo>
                  <a:pt x="3914712" y="1974292"/>
                  <a:pt x="3928956" y="1966831"/>
                  <a:pt x="3942185" y="1958011"/>
                </a:cubicBezTo>
                <a:cubicBezTo>
                  <a:pt x="3951004" y="1944781"/>
                  <a:pt x="3962186" y="1932852"/>
                  <a:pt x="3968643" y="1918322"/>
                </a:cubicBezTo>
                <a:cubicBezTo>
                  <a:pt x="3979970" y="1892835"/>
                  <a:pt x="3995100" y="1838943"/>
                  <a:pt x="3995100" y="1838943"/>
                </a:cubicBezTo>
                <a:cubicBezTo>
                  <a:pt x="3999510" y="1799254"/>
                  <a:pt x="4002682" y="1759407"/>
                  <a:pt x="4008329" y="1719875"/>
                </a:cubicBezTo>
                <a:cubicBezTo>
                  <a:pt x="4011509" y="1697615"/>
                  <a:pt x="4017536" y="1675850"/>
                  <a:pt x="4021558" y="1653726"/>
                </a:cubicBezTo>
                <a:cubicBezTo>
                  <a:pt x="4026356" y="1627334"/>
                  <a:pt x="4030994" y="1600902"/>
                  <a:pt x="4034787" y="1574347"/>
                </a:cubicBezTo>
                <a:cubicBezTo>
                  <a:pt x="4039815" y="1539150"/>
                  <a:pt x="4040566" y="1503274"/>
                  <a:pt x="4048015" y="1468509"/>
                </a:cubicBezTo>
                <a:cubicBezTo>
                  <a:pt x="4065222" y="1388203"/>
                  <a:pt x="4072951" y="1401503"/>
                  <a:pt x="4100931" y="1336211"/>
                </a:cubicBezTo>
                <a:cubicBezTo>
                  <a:pt x="4106424" y="1323393"/>
                  <a:pt x="4107387" y="1308712"/>
                  <a:pt x="4114159" y="1296521"/>
                </a:cubicBezTo>
                <a:cubicBezTo>
                  <a:pt x="4129601" y="1268722"/>
                  <a:pt x="4149436" y="1243602"/>
                  <a:pt x="4167075" y="1217142"/>
                </a:cubicBezTo>
                <a:cubicBezTo>
                  <a:pt x="4175894" y="1203912"/>
                  <a:pt x="4188504" y="1192537"/>
                  <a:pt x="4193532" y="1177453"/>
                </a:cubicBezTo>
                <a:cubicBezTo>
                  <a:pt x="4202351" y="1150993"/>
                  <a:pt x="4204520" y="1121281"/>
                  <a:pt x="4219990" y="1098074"/>
                </a:cubicBezTo>
                <a:cubicBezTo>
                  <a:pt x="4228809" y="1084844"/>
                  <a:pt x="4239990" y="1072914"/>
                  <a:pt x="4246447" y="1058385"/>
                </a:cubicBezTo>
                <a:cubicBezTo>
                  <a:pt x="4257774" y="1032898"/>
                  <a:pt x="4272905" y="979006"/>
                  <a:pt x="4272905" y="979006"/>
                </a:cubicBezTo>
                <a:cubicBezTo>
                  <a:pt x="4317001" y="983416"/>
                  <a:pt x="4361266" y="986379"/>
                  <a:pt x="4405193" y="992236"/>
                </a:cubicBezTo>
                <a:cubicBezTo>
                  <a:pt x="4427480" y="995208"/>
                  <a:pt x="4450868" y="996160"/>
                  <a:pt x="4471337" y="1005465"/>
                </a:cubicBezTo>
                <a:cubicBezTo>
                  <a:pt x="4500285" y="1018624"/>
                  <a:pt x="4550710" y="1058385"/>
                  <a:pt x="4550710" y="1058385"/>
                </a:cubicBezTo>
                <a:cubicBezTo>
                  <a:pt x="4570231" y="1087668"/>
                  <a:pt x="4586300" y="1117393"/>
                  <a:pt x="4616854" y="1137764"/>
                </a:cubicBezTo>
                <a:cubicBezTo>
                  <a:pt x="4628456" y="1145499"/>
                  <a:pt x="4643133" y="1147162"/>
                  <a:pt x="4656541" y="1150993"/>
                </a:cubicBezTo>
                <a:cubicBezTo>
                  <a:pt x="4702703" y="1164183"/>
                  <a:pt x="4721271" y="1161324"/>
                  <a:pt x="4762371" y="1190683"/>
                </a:cubicBezTo>
                <a:cubicBezTo>
                  <a:pt x="4777595" y="1201558"/>
                  <a:pt x="4790080" y="1215999"/>
                  <a:pt x="4802057" y="1230372"/>
                </a:cubicBezTo>
                <a:cubicBezTo>
                  <a:pt x="4812236" y="1242587"/>
                  <a:pt x="4816099" y="1260129"/>
                  <a:pt x="4828515" y="1270062"/>
                </a:cubicBezTo>
                <a:cubicBezTo>
                  <a:pt x="4839403" y="1278773"/>
                  <a:pt x="4854972" y="1278881"/>
                  <a:pt x="4868201" y="1283291"/>
                </a:cubicBezTo>
                <a:cubicBezTo>
                  <a:pt x="4881430" y="1296521"/>
                  <a:pt x="4889207" y="1321943"/>
                  <a:pt x="4907888" y="1322981"/>
                </a:cubicBezTo>
                <a:cubicBezTo>
                  <a:pt x="5016787" y="1329031"/>
                  <a:pt x="5078872" y="1315987"/>
                  <a:pt x="5159235" y="1270062"/>
                </a:cubicBezTo>
                <a:cubicBezTo>
                  <a:pt x="5173040" y="1262173"/>
                  <a:pt x="5185693" y="1252422"/>
                  <a:pt x="5198922" y="1243602"/>
                </a:cubicBezTo>
                <a:cubicBezTo>
                  <a:pt x="5225379" y="1208323"/>
                  <a:pt x="5253834" y="1174456"/>
                  <a:pt x="5278294" y="1137764"/>
                </a:cubicBezTo>
                <a:cubicBezTo>
                  <a:pt x="5295933" y="1111304"/>
                  <a:pt x="5308725" y="1080872"/>
                  <a:pt x="5331210" y="1058385"/>
                </a:cubicBezTo>
                <a:lnTo>
                  <a:pt x="5384125" y="1005465"/>
                </a:lnTo>
                <a:cubicBezTo>
                  <a:pt x="5410950" y="924986"/>
                  <a:pt x="5379850" y="1006688"/>
                  <a:pt x="5423811" y="926087"/>
                </a:cubicBezTo>
                <a:cubicBezTo>
                  <a:pt x="5442697" y="891459"/>
                  <a:pt x="5454849" y="853068"/>
                  <a:pt x="5476727" y="820248"/>
                </a:cubicBezTo>
                <a:cubicBezTo>
                  <a:pt x="5485546" y="807018"/>
                  <a:pt x="5496074" y="794780"/>
                  <a:pt x="5503184" y="780559"/>
                </a:cubicBezTo>
                <a:cubicBezTo>
                  <a:pt x="5557948" y="671021"/>
                  <a:pt x="5467054" y="814911"/>
                  <a:pt x="5542871" y="701180"/>
                </a:cubicBezTo>
                <a:cubicBezTo>
                  <a:pt x="5547280" y="687950"/>
                  <a:pt x="5549327" y="673681"/>
                  <a:pt x="5556099" y="661491"/>
                </a:cubicBezTo>
                <a:cubicBezTo>
                  <a:pt x="5571542" y="633692"/>
                  <a:pt x="5609015" y="582112"/>
                  <a:pt x="5609015" y="582112"/>
                </a:cubicBezTo>
                <a:cubicBezTo>
                  <a:pt x="5613424" y="564472"/>
                  <a:pt x="5618299" y="546943"/>
                  <a:pt x="5622243" y="529193"/>
                </a:cubicBezTo>
                <a:cubicBezTo>
                  <a:pt x="5627121" y="507242"/>
                  <a:pt x="5630019" y="484859"/>
                  <a:pt x="5635472" y="463044"/>
                </a:cubicBezTo>
                <a:cubicBezTo>
                  <a:pt x="5638854" y="449515"/>
                  <a:pt x="5644870" y="436763"/>
                  <a:pt x="5648701" y="423354"/>
                </a:cubicBezTo>
                <a:cubicBezTo>
                  <a:pt x="5661357" y="379054"/>
                  <a:pt x="5669384" y="337261"/>
                  <a:pt x="5675159" y="291056"/>
                </a:cubicBezTo>
                <a:cubicBezTo>
                  <a:pt x="5693653" y="143092"/>
                  <a:pt x="5688388" y="158908"/>
                  <a:pt x="5688388" y="0"/>
                </a:cubicBezTo>
              </a:path>
            </a:pathLst>
          </a:custGeom>
          <a:noFill/>
          <a:ln>
            <a:solidFill>
              <a:srgbClr val="CC00CC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556" name="Picture 18"/>
          <p:cNvPicPr/>
          <p:nvPr/>
        </p:nvPicPr>
        <p:blipFill>
          <a:blip r:embed="rId3"/>
          <a:stretch/>
        </p:blipFill>
        <p:spPr>
          <a:xfrm>
            <a:off x="3809880" y="1219320"/>
            <a:ext cx="685080" cy="362160"/>
          </a:xfrm>
          <a:prstGeom prst="rect">
            <a:avLst/>
          </a:prstGeom>
          <a:ln>
            <a:noFill/>
          </a:ln>
        </p:spPr>
      </p:pic>
      <p:pic>
        <p:nvPicPr>
          <p:cNvPr id="557" name="Picture 19"/>
          <p:cNvPicPr/>
          <p:nvPr/>
        </p:nvPicPr>
        <p:blipFill>
          <a:blip r:embed="rId4"/>
          <a:stretch/>
        </p:blipFill>
        <p:spPr>
          <a:xfrm>
            <a:off x="5638680" y="3581280"/>
            <a:ext cx="356760" cy="215640"/>
          </a:xfrm>
          <a:prstGeom prst="rect">
            <a:avLst/>
          </a:prstGeom>
          <a:ln>
            <a:noFill/>
          </a:ln>
        </p:spPr>
      </p:pic>
      <p:sp>
        <p:nvSpPr>
          <p:cNvPr id="558" name="Line 6"/>
          <p:cNvSpPr/>
          <p:nvPr/>
        </p:nvSpPr>
        <p:spPr>
          <a:xfrm>
            <a:off x="5754240" y="2632680"/>
            <a:ext cx="36720" cy="796320"/>
          </a:xfrm>
          <a:prstGeom prst="line">
            <a:avLst/>
          </a:prstGeom>
          <a:ln>
            <a:solidFill>
              <a:schemeClr val="tx1"/>
            </a:solidFill>
            <a:custDash>
              <a:ds d="400000" sp="300000"/>
            </a:custDash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9" name="Line 7"/>
          <p:cNvSpPr/>
          <p:nvPr/>
        </p:nvSpPr>
        <p:spPr>
          <a:xfrm flipH="1" flipV="1">
            <a:off x="3581280" y="2590560"/>
            <a:ext cx="2172960" cy="42120"/>
          </a:xfrm>
          <a:prstGeom prst="line">
            <a:avLst/>
          </a:prstGeom>
          <a:ln>
            <a:solidFill>
              <a:schemeClr val="tx1"/>
            </a:solidFill>
            <a:custDash>
              <a:ds d="300000" sp="100000"/>
            </a:custDash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560" name="Picture 29"/>
          <p:cNvPicPr/>
          <p:nvPr/>
        </p:nvPicPr>
        <p:blipFill>
          <a:blip r:embed="rId5"/>
          <a:stretch/>
        </p:blipFill>
        <p:spPr>
          <a:xfrm>
            <a:off x="2666880" y="2438280"/>
            <a:ext cx="787680" cy="342720"/>
          </a:xfrm>
          <a:prstGeom prst="rect">
            <a:avLst/>
          </a:prstGeom>
          <a:ln>
            <a:noFill/>
          </a:ln>
        </p:spPr>
      </p:pic>
      <p:pic>
        <p:nvPicPr>
          <p:cNvPr id="561" name="Picture 30"/>
          <p:cNvPicPr/>
          <p:nvPr/>
        </p:nvPicPr>
        <p:blipFill>
          <a:blip r:embed="rId6"/>
          <a:stretch/>
        </p:blipFill>
        <p:spPr>
          <a:xfrm>
            <a:off x="3723480" y="4004280"/>
            <a:ext cx="1762560" cy="437400"/>
          </a:xfrm>
          <a:prstGeom prst="rect">
            <a:avLst/>
          </a:prstGeom>
          <a:ln>
            <a:noFill/>
          </a:ln>
        </p:spPr>
      </p:pic>
      <p:pic>
        <p:nvPicPr>
          <p:cNvPr id="562" name="Picture 31"/>
          <p:cNvPicPr/>
          <p:nvPr/>
        </p:nvPicPr>
        <p:blipFill>
          <a:blip r:embed="rId7"/>
          <a:stretch/>
        </p:blipFill>
        <p:spPr>
          <a:xfrm>
            <a:off x="6858000" y="3949560"/>
            <a:ext cx="1891800" cy="469440"/>
          </a:xfrm>
          <a:prstGeom prst="rect">
            <a:avLst/>
          </a:prstGeom>
          <a:ln>
            <a:noFill/>
          </a:ln>
        </p:spPr>
      </p:pic>
      <p:pic>
        <p:nvPicPr>
          <p:cNvPr id="563" name="Picture 32"/>
          <p:cNvPicPr/>
          <p:nvPr/>
        </p:nvPicPr>
        <p:blipFill>
          <a:blip r:embed="rId8"/>
          <a:stretch/>
        </p:blipFill>
        <p:spPr>
          <a:xfrm>
            <a:off x="5334120" y="5334120"/>
            <a:ext cx="5174280" cy="685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67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2-D Optimization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5" name="Picture 3"/>
          <p:cNvPicPr/>
          <p:nvPr/>
        </p:nvPicPr>
        <p:blipFill>
          <a:blip r:embed="rId2"/>
          <a:stretch/>
        </p:blipFill>
        <p:spPr>
          <a:xfrm>
            <a:off x="1981080" y="1600200"/>
            <a:ext cx="7950600" cy="4049640"/>
          </a:xfrm>
          <a:prstGeom prst="rect">
            <a:avLst/>
          </a:prstGeom>
          <a:ln>
            <a:noFill/>
          </a:ln>
        </p:spPr>
      </p:pic>
      <p:sp>
        <p:nvSpPr>
          <p:cNvPr id="566" name="CustomShape 2"/>
          <p:cNvSpPr/>
          <p:nvPr/>
        </p:nvSpPr>
        <p:spPr>
          <a:xfrm>
            <a:off x="9076680" y="6528960"/>
            <a:ext cx="309924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Source: Thomas Jungblut’s Blog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Steepest Descent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TextShape 2"/>
          <p:cNvSpPr txBox="1"/>
          <p:nvPr/>
        </p:nvSpPr>
        <p:spPr>
          <a:xfrm>
            <a:off x="1117440" y="1092240"/>
            <a:ext cx="10058040" cy="493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Idea: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Start somewhere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Repeat:  Take a step in the steepest descent direction</a:t>
            </a:r>
          </a:p>
        </p:txBody>
      </p:sp>
      <p:pic>
        <p:nvPicPr>
          <p:cNvPr id="569" name="Picture 7"/>
          <p:cNvPicPr/>
          <p:nvPr/>
        </p:nvPicPr>
        <p:blipFill>
          <a:blip r:embed="rId2"/>
          <a:stretch/>
        </p:blipFill>
        <p:spPr>
          <a:xfrm>
            <a:off x="2743200" y="2833200"/>
            <a:ext cx="6069600" cy="4151160"/>
          </a:xfrm>
          <a:prstGeom prst="rect">
            <a:avLst/>
          </a:prstGeom>
          <a:ln>
            <a:noFill/>
          </a:ln>
        </p:spPr>
      </p:pic>
      <p:sp>
        <p:nvSpPr>
          <p:cNvPr id="570" name="CustomShape 3"/>
          <p:cNvSpPr/>
          <p:nvPr/>
        </p:nvSpPr>
        <p:spPr>
          <a:xfrm>
            <a:off x="9848160" y="6540120"/>
            <a:ext cx="2387520" cy="32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Figure source: Mathworks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536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Steepest Direction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1" name="TextShape 2"/>
          <p:cNvSpPr txBox="1"/>
          <p:nvPr/>
        </p:nvSpPr>
        <p:spPr>
          <a:xfrm>
            <a:off x="406440" y="1397160"/>
            <a:ext cx="11378880" cy="4728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Steepest Direction = direction of the gradient</a:t>
            </a:r>
          </a:p>
        </p:txBody>
      </p:sp>
      <p:pic>
        <p:nvPicPr>
          <p:cNvPr id="582" name="Picture 4"/>
          <p:cNvPicPr/>
          <p:nvPr/>
        </p:nvPicPr>
        <p:blipFill>
          <a:blip r:embed="rId2"/>
          <a:stretch/>
        </p:blipFill>
        <p:spPr>
          <a:xfrm>
            <a:off x="4351320" y="2730600"/>
            <a:ext cx="2488680" cy="2476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13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to Learn?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EE9647-8278-4A53-BED2-0A43BE03B7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59" y="1828800"/>
            <a:ext cx="3817951" cy="12589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610E8F-742B-4800-AFF0-DB049496513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429000"/>
            <a:ext cx="5474684" cy="909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91A6B3-1AC8-4BA3-8007-C2B45D57049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59" y="4886150"/>
            <a:ext cx="2799832" cy="2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4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143596"/>
            <a:ext cx="7199313" cy="5409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0BD1B5F-B22B-4D0E-9EDF-895E87E4EFA4}"/>
              </a:ext>
            </a:extLst>
          </p:cNvPr>
          <p:cNvSpPr/>
          <p:nvPr/>
        </p:nvSpPr>
        <p:spPr>
          <a:xfrm>
            <a:off x="304800" y="1524000"/>
            <a:ext cx="57912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Optimization Procedure: Gradient Descent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50123-08B2-487D-8D81-99521C0190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9" y="1728209"/>
            <a:ext cx="3045216" cy="253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59F294-79C7-40D6-B9C1-6FE8009C1DD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9" y="2261609"/>
            <a:ext cx="2572735" cy="2270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DEBB46-39BF-4236-A52B-3D731C3F857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728209"/>
            <a:ext cx="4787300" cy="594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052D6B-FF05-4088-8AC5-7D49DC7EE33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9" y="2769099"/>
            <a:ext cx="2735816" cy="2530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C825B6-2D9F-4E09-8A4C-FCC404A8D5D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302497"/>
            <a:ext cx="4631837" cy="2530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BE9918-A5F9-4BB4-9537-2490F740540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9" y="3835895"/>
            <a:ext cx="3563420" cy="2667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95BD26-6E63-4C48-AFD1-FF98FBDD70B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9" y="4383010"/>
            <a:ext cx="1775613" cy="217951"/>
          </a:xfrm>
          <a:prstGeom prst="rect">
            <a:avLst/>
          </a:prstGeom>
        </p:spPr>
      </p:pic>
      <p:sp>
        <p:nvSpPr>
          <p:cNvPr id="41" name="CustomShape 4">
            <a:extLst>
              <a:ext uri="{FF2B5EF4-FFF2-40B4-BE49-F238E27FC236}">
                <a16:creationId xmlns:a16="http://schemas.microsoft.com/office/drawing/2014/main" id="{72583E0D-3D6F-40D9-A2E5-37C483F53087}"/>
              </a:ext>
            </a:extLst>
          </p:cNvPr>
          <p:cNvSpPr/>
          <p:nvPr/>
        </p:nvSpPr>
        <p:spPr>
          <a:xfrm>
            <a:off x="1215571" y="5187230"/>
            <a:ext cx="10743840" cy="1319791"/>
          </a:xfrm>
          <a:prstGeom prst="rect">
            <a:avLst/>
          </a:prstGeom>
          <a:blipFill>
            <a:blip r:embed="rId16"/>
            <a:stretch>
              <a:fillRect l="-794" t="-3681" b="-71246"/>
            </a:stretch>
          </a:blip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4421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0BD1B5F-B22B-4D0E-9EDF-895E87E4EFA4}"/>
              </a:ext>
            </a:extLst>
          </p:cNvPr>
          <p:cNvSpPr/>
          <p:nvPr/>
        </p:nvSpPr>
        <p:spPr>
          <a:xfrm>
            <a:off x="304680" y="1483012"/>
            <a:ext cx="5791200" cy="286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Stochastic Gradient Descent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50123-08B2-487D-8D81-99521C0190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9" y="1728209"/>
            <a:ext cx="3045216" cy="253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59F294-79C7-40D6-B9C1-6FE8009C1DD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9" y="2261609"/>
            <a:ext cx="2572735" cy="227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052D6B-FF05-4088-8AC5-7D49DC7EE33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9" y="2769099"/>
            <a:ext cx="2735816" cy="2530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C825B6-2D9F-4E09-8A4C-FCC404A8D5D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302497"/>
            <a:ext cx="4631837" cy="253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5DCF16-20B4-40D2-9206-C977819092A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28" y="3774160"/>
            <a:ext cx="1508890" cy="220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A489CB-CA4C-472D-B7EC-DC964D1130F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728209"/>
            <a:ext cx="4787300" cy="594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10300F-AAEF-44B0-B42F-A1A9A35F563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0" y="4879802"/>
            <a:ext cx="3150381" cy="2514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B9F950-0AE5-41AA-90AA-3BB6B66FD5E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6" y="5307053"/>
            <a:ext cx="2687045" cy="253006"/>
          </a:xfrm>
          <a:prstGeom prst="rect">
            <a:avLst/>
          </a:prstGeom>
        </p:spPr>
      </p:pic>
      <p:sp>
        <p:nvSpPr>
          <p:cNvPr id="15" name="Right Brace 14">
            <a:extLst>
              <a:ext uri="{FF2B5EF4-FFF2-40B4-BE49-F238E27FC236}">
                <a16:creationId xmlns:a16="http://schemas.microsoft.com/office/drawing/2014/main" id="{28CF213F-25A0-4ABD-8D7F-CC5D8FFE68AF}"/>
              </a:ext>
            </a:extLst>
          </p:cNvPr>
          <p:cNvSpPr/>
          <p:nvPr/>
        </p:nvSpPr>
        <p:spPr>
          <a:xfrm rot="5400000">
            <a:off x="2455639" y="5167601"/>
            <a:ext cx="278413" cy="124375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E287C0-13D7-4E46-A18A-F2C318C3A811}"/>
              </a:ext>
            </a:extLst>
          </p:cNvPr>
          <p:cNvSpPr txBox="1"/>
          <p:nvPr/>
        </p:nvSpPr>
        <p:spPr>
          <a:xfrm>
            <a:off x="1313885" y="5992010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probability of </a:t>
            </a:r>
            <a:r>
              <a:rPr lang="en-US" sz="1400" i="1" dirty="0"/>
              <a:t>incorrect</a:t>
            </a:r>
            <a:r>
              <a:rPr lang="en-US" sz="1400" dirty="0"/>
              <a:t> answer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D62745-8F0E-4E02-B9E6-63F2CBE395A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28" y="4879802"/>
            <a:ext cx="3535988" cy="2545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FAE7C5-D436-44CA-9BD3-F7A9C1607EE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14" y="5307053"/>
            <a:ext cx="2174936" cy="253006"/>
          </a:xfrm>
          <a:prstGeom prst="rect">
            <a:avLst/>
          </a:prstGeom>
        </p:spPr>
      </p:pic>
      <p:sp>
        <p:nvSpPr>
          <p:cNvPr id="26" name="Right Brace 25">
            <a:extLst>
              <a:ext uri="{FF2B5EF4-FFF2-40B4-BE49-F238E27FC236}">
                <a16:creationId xmlns:a16="http://schemas.microsoft.com/office/drawing/2014/main" id="{E72BD57E-5E1B-48E1-90E5-DAD20946204B}"/>
              </a:ext>
            </a:extLst>
          </p:cNvPr>
          <p:cNvSpPr/>
          <p:nvPr/>
        </p:nvSpPr>
        <p:spPr>
          <a:xfrm rot="5400000">
            <a:off x="6190126" y="5410954"/>
            <a:ext cx="253008" cy="73164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BCF283-35FF-4C2D-AB7D-8E6B0B7B3E23}"/>
              </a:ext>
            </a:extLst>
          </p:cNvPr>
          <p:cNvSpPr txBox="1"/>
          <p:nvPr/>
        </p:nvSpPr>
        <p:spPr>
          <a:xfrm>
            <a:off x="5029200" y="5992010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probability of </a:t>
            </a:r>
            <a:r>
              <a:rPr lang="en-US" sz="1400" i="1" dirty="0"/>
              <a:t>incorrect</a:t>
            </a:r>
            <a:r>
              <a:rPr lang="en-US" sz="1400" dirty="0"/>
              <a:t> answer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E24DD7-8550-483A-A42D-994DC7DFFD8C}"/>
              </a:ext>
            </a:extLst>
          </p:cNvPr>
          <p:cNvSpPr txBox="1"/>
          <p:nvPr/>
        </p:nvSpPr>
        <p:spPr>
          <a:xfrm>
            <a:off x="8936205" y="500535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 this to the multiclass perceptron: probabilistic weighting!</a:t>
            </a:r>
          </a:p>
        </p:txBody>
      </p:sp>
    </p:spTree>
    <p:extLst>
      <p:ext uri="{BB962C8B-B14F-4D97-AF65-F5344CB8AC3E}">
        <p14:creationId xmlns:p14="http://schemas.microsoft.com/office/powerpoint/2010/main" val="389284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6" grpId="0" animBg="1"/>
      <p:bldP spid="27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Logistic Regression Demo!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284D41-5391-4AFC-9C91-77D1A9BFEB86}"/>
              </a:ext>
            </a:extLst>
          </p:cNvPr>
          <p:cNvSpPr txBox="1"/>
          <p:nvPr/>
        </p:nvSpPr>
        <p:spPr>
          <a:xfrm>
            <a:off x="1371600" y="3200400"/>
            <a:ext cx="9266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https://playground.tensorflow.org/</a:t>
            </a:r>
          </a:p>
        </p:txBody>
      </p:sp>
    </p:spTree>
    <p:extLst>
      <p:ext uri="{BB962C8B-B14F-4D97-AF65-F5344CB8AC3E}">
        <p14:creationId xmlns:p14="http://schemas.microsoft.com/office/powerpoint/2010/main" val="18705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Tuning on Held-Out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77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Now we’ve got two kinds of unknowns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Parameters: the probabilities P(X|Y), P(Y)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>
                <a:latin typeface="Calibri"/>
                <a:cs typeface="Calibri"/>
              </a:rPr>
              <a:t>Hyperparameters</a:t>
            </a:r>
            <a:r>
              <a:rPr lang="en-US" sz="2400" dirty="0">
                <a:latin typeface="Calibri"/>
                <a:cs typeface="Calibri"/>
              </a:rPr>
              <a:t>: e.g. the amount / type of smoothing to do, k,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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Symbol" pitchFamily="18" charset="2"/>
              </a:rPr>
              <a:t>What should we learn where?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Tune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For each value of the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, train and test on the held-out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Choose the best value and do a final test on the test data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129587" y="3933825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8129587" y="2093913"/>
            <a:ext cx="0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0825" y="4149725"/>
            <a:ext cx="1508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7" y="2306638"/>
            <a:ext cx="2095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Freeform 8"/>
          <p:cNvSpPr>
            <a:spLocks/>
          </p:cNvSpPr>
          <p:nvPr/>
        </p:nvSpPr>
        <p:spPr bwMode="auto">
          <a:xfrm>
            <a:off x="8161337" y="2128838"/>
            <a:ext cx="2133600" cy="1752600"/>
          </a:xfrm>
          <a:custGeom>
            <a:avLst/>
            <a:gdLst>
              <a:gd name="T0" fmla="*/ 0 w 1344"/>
              <a:gd name="T1" fmla="*/ 0 h 1104"/>
              <a:gd name="T2" fmla="*/ 2147483647 w 1344"/>
              <a:gd name="T3" fmla="*/ 2147483647 h 1104"/>
              <a:gd name="T4" fmla="*/ 2147483647 w 1344"/>
              <a:gd name="T5" fmla="*/ 2147483647 h 1104"/>
              <a:gd name="T6" fmla="*/ 2147483647 w 134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104"/>
              <a:gd name="T14" fmla="*/ 1344 w 134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104">
                <a:moveTo>
                  <a:pt x="0" y="0"/>
                </a:moveTo>
                <a:cubicBezTo>
                  <a:pt x="132" y="0"/>
                  <a:pt x="264" y="0"/>
                  <a:pt x="432" y="48"/>
                </a:cubicBezTo>
                <a:cubicBezTo>
                  <a:pt x="600" y="96"/>
                  <a:pt x="856" y="112"/>
                  <a:pt x="1008" y="288"/>
                </a:cubicBezTo>
                <a:cubicBezTo>
                  <a:pt x="1160" y="464"/>
                  <a:pt x="1252" y="784"/>
                  <a:pt x="1344" y="110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1937" y="1900238"/>
            <a:ext cx="1136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10"/>
          <p:cNvSpPr>
            <a:spLocks/>
          </p:cNvSpPr>
          <p:nvPr/>
        </p:nvSpPr>
        <p:spPr bwMode="auto">
          <a:xfrm>
            <a:off x="8164512" y="2430463"/>
            <a:ext cx="2130425" cy="1450975"/>
          </a:xfrm>
          <a:custGeom>
            <a:avLst/>
            <a:gdLst>
              <a:gd name="T0" fmla="*/ 0 w 1342"/>
              <a:gd name="T1" fmla="*/ 2147483647 h 914"/>
              <a:gd name="T2" fmla="*/ 2147483647 w 1342"/>
              <a:gd name="T3" fmla="*/ 2147483647 h 914"/>
              <a:gd name="T4" fmla="*/ 2147483647 w 1342"/>
              <a:gd name="T5" fmla="*/ 2147483647 h 914"/>
              <a:gd name="T6" fmla="*/ 2147483647 w 1342"/>
              <a:gd name="T7" fmla="*/ 2147483647 h 914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14"/>
              <a:gd name="T14" fmla="*/ 1342 w 1342"/>
              <a:gd name="T15" fmla="*/ 914 h 9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14">
                <a:moveTo>
                  <a:pt x="0" y="235"/>
                </a:moveTo>
                <a:cubicBezTo>
                  <a:pt x="64" y="197"/>
                  <a:pt x="228" y="8"/>
                  <a:pt x="388" y="4"/>
                </a:cubicBezTo>
                <a:cubicBezTo>
                  <a:pt x="548" y="0"/>
                  <a:pt x="799" y="62"/>
                  <a:pt x="958" y="214"/>
                </a:cubicBezTo>
                <a:cubicBezTo>
                  <a:pt x="1117" y="366"/>
                  <a:pt x="1262" y="768"/>
                  <a:pt x="1342" y="91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3124200"/>
            <a:ext cx="12271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8137" y="3424238"/>
            <a:ext cx="584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Freeform 13"/>
          <p:cNvSpPr>
            <a:spLocks/>
          </p:cNvSpPr>
          <p:nvPr/>
        </p:nvSpPr>
        <p:spPr bwMode="auto">
          <a:xfrm>
            <a:off x="8161337" y="2420938"/>
            <a:ext cx="2130425" cy="1463675"/>
          </a:xfrm>
          <a:custGeom>
            <a:avLst/>
            <a:gdLst>
              <a:gd name="T0" fmla="*/ 0 w 1342"/>
              <a:gd name="T1" fmla="*/ 2147483647 h 922"/>
              <a:gd name="T2" fmla="*/ 2147483647 w 1342"/>
              <a:gd name="T3" fmla="*/ 2147483647 h 922"/>
              <a:gd name="T4" fmla="*/ 2147483647 w 1342"/>
              <a:gd name="T5" fmla="*/ 2147483647 h 922"/>
              <a:gd name="T6" fmla="*/ 2147483647 w 1342"/>
              <a:gd name="T7" fmla="*/ 2147483647 h 922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22"/>
              <a:gd name="T14" fmla="*/ 1342 w 1342"/>
              <a:gd name="T15" fmla="*/ 922 h 9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22">
                <a:moveTo>
                  <a:pt x="0" y="243"/>
                </a:moveTo>
                <a:cubicBezTo>
                  <a:pt x="93" y="203"/>
                  <a:pt x="406" y="8"/>
                  <a:pt x="557" y="4"/>
                </a:cubicBezTo>
                <a:cubicBezTo>
                  <a:pt x="708" y="0"/>
                  <a:pt x="776" y="67"/>
                  <a:pt x="907" y="220"/>
                </a:cubicBezTo>
                <a:cubicBezTo>
                  <a:pt x="1038" y="373"/>
                  <a:pt x="1252" y="776"/>
                  <a:pt x="1342" y="92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98" y="4375150"/>
            <a:ext cx="1032052" cy="15430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37" y="4451367"/>
            <a:ext cx="1108477" cy="154301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6596" y="4400550"/>
            <a:ext cx="1410271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First step: get a </a:t>
            </a:r>
            <a:r>
              <a:rPr lang="en-US" sz="2400" dirty="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Confidences from a Classifier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447800"/>
            <a:ext cx="5410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The </a:t>
            </a:r>
            <a:r>
              <a:rPr lang="en-US" sz="2000">
                <a:solidFill>
                  <a:srgbClr val="CC0000"/>
                </a:solidFill>
              </a:rPr>
              <a:t>confidence </a:t>
            </a:r>
            <a:r>
              <a:rPr lang="en-US" sz="2000"/>
              <a:t>of a probabilistic classifier: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Posterior over the top label</a:t>
            </a:r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Represents how sure the classifier is of the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Any probabilistic model will have confidences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No guarantee confidence is correct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Calibration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Weak calibration: higher confidences mean higher accuracy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Strong calibration: confidence predicts accuracy 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What’s the value of calibration?</a:t>
            </a:r>
          </a:p>
        </p:txBody>
      </p:sp>
      <p:pic>
        <p:nvPicPr>
          <p:cNvPr id="36868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2232025"/>
            <a:ext cx="36544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7924800" y="1458913"/>
            <a:ext cx="1600200" cy="1538287"/>
            <a:chOff x="4179" y="1008"/>
            <a:chExt cx="1149" cy="1104"/>
          </a:xfrm>
        </p:grpSpPr>
        <p:sp>
          <p:nvSpPr>
            <p:cNvPr id="36890" name="Line 6"/>
            <p:cNvSpPr>
              <a:spLocks noChangeShapeType="1"/>
            </p:cNvSpPr>
            <p:nvPr/>
          </p:nvSpPr>
          <p:spPr bwMode="auto">
            <a:xfrm>
              <a:off x="4368" y="1842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91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1938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2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1122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3" name="Line 9"/>
            <p:cNvSpPr>
              <a:spLocks noChangeShapeType="1"/>
            </p:cNvSpPr>
            <p:nvPr/>
          </p:nvSpPr>
          <p:spPr bwMode="auto">
            <a:xfrm flipV="1">
              <a:off x="4368" y="1026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Rectangle 10"/>
            <p:cNvSpPr>
              <a:spLocks noChangeArrowheads="1"/>
            </p:cNvSpPr>
            <p:nvPr/>
          </p:nvSpPr>
          <p:spPr bwMode="auto">
            <a:xfrm>
              <a:off x="4416" y="17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Rectangle 11"/>
            <p:cNvSpPr>
              <a:spLocks noChangeArrowheads="1"/>
            </p:cNvSpPr>
            <p:nvPr/>
          </p:nvSpPr>
          <p:spPr bwMode="auto">
            <a:xfrm>
              <a:off x="4608" y="1632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Rectangle 12"/>
            <p:cNvSpPr>
              <a:spLocks noChangeArrowheads="1"/>
            </p:cNvSpPr>
            <p:nvPr/>
          </p:nvSpPr>
          <p:spPr bwMode="auto">
            <a:xfrm>
              <a:off x="4800" y="1488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Rectangle 13"/>
            <p:cNvSpPr>
              <a:spLocks noChangeArrowheads="1"/>
            </p:cNvSpPr>
            <p:nvPr/>
          </p:nvSpPr>
          <p:spPr bwMode="auto">
            <a:xfrm>
              <a:off x="4992" y="1248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Rectangle 14"/>
            <p:cNvSpPr>
              <a:spLocks noChangeArrowheads="1"/>
            </p:cNvSpPr>
            <p:nvPr/>
          </p:nvSpPr>
          <p:spPr bwMode="auto">
            <a:xfrm>
              <a:off x="5184" y="1008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0" name="Group 15"/>
          <p:cNvGrpSpPr>
            <a:grpSpLocks/>
          </p:cNvGrpSpPr>
          <p:nvPr/>
        </p:nvGrpSpPr>
        <p:grpSpPr bwMode="auto">
          <a:xfrm>
            <a:off x="7924800" y="3211513"/>
            <a:ext cx="1600200" cy="1538287"/>
            <a:chOff x="4179" y="2304"/>
            <a:chExt cx="1149" cy="1104"/>
          </a:xfrm>
        </p:grpSpPr>
        <p:sp>
          <p:nvSpPr>
            <p:cNvPr id="36881" name="Line 16"/>
            <p:cNvSpPr>
              <a:spLocks noChangeShapeType="1"/>
            </p:cNvSpPr>
            <p:nvPr/>
          </p:nvSpPr>
          <p:spPr bwMode="auto">
            <a:xfrm>
              <a:off x="4368" y="31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82" name="Picture 1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32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24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4" name="Line 19"/>
            <p:cNvSpPr>
              <a:spLocks noChangeShapeType="1"/>
            </p:cNvSpPr>
            <p:nvPr/>
          </p:nvSpPr>
          <p:spPr bwMode="auto">
            <a:xfrm flipV="1">
              <a:off x="4368" y="23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Rectangle 20"/>
            <p:cNvSpPr>
              <a:spLocks noChangeArrowheads="1"/>
            </p:cNvSpPr>
            <p:nvPr/>
          </p:nvSpPr>
          <p:spPr bwMode="auto">
            <a:xfrm>
              <a:off x="4416" y="30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Rectangle 21"/>
            <p:cNvSpPr>
              <a:spLocks noChangeArrowheads="1"/>
            </p:cNvSpPr>
            <p:nvPr/>
          </p:nvSpPr>
          <p:spPr bwMode="auto">
            <a:xfrm>
              <a:off x="4608" y="297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Rectangle 22"/>
            <p:cNvSpPr>
              <a:spLocks noChangeArrowheads="1"/>
            </p:cNvSpPr>
            <p:nvPr/>
          </p:nvSpPr>
          <p:spPr bwMode="auto">
            <a:xfrm>
              <a:off x="4800" y="2928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Rectangle 23"/>
            <p:cNvSpPr>
              <a:spLocks noChangeArrowheads="1"/>
            </p:cNvSpPr>
            <p:nvPr/>
          </p:nvSpPr>
          <p:spPr bwMode="auto">
            <a:xfrm>
              <a:off x="4992" y="27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Rectangle 24"/>
            <p:cNvSpPr>
              <a:spLocks noChangeArrowheads="1"/>
            </p:cNvSpPr>
            <p:nvPr/>
          </p:nvSpPr>
          <p:spPr bwMode="auto">
            <a:xfrm>
              <a:off x="5184" y="2304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1" name="Group 25"/>
          <p:cNvGrpSpPr>
            <a:grpSpLocks/>
          </p:cNvGrpSpPr>
          <p:nvPr/>
        </p:nvGrpSpPr>
        <p:grpSpPr bwMode="auto">
          <a:xfrm>
            <a:off x="7924800" y="4964113"/>
            <a:ext cx="1600200" cy="1512887"/>
            <a:chOff x="4179" y="3522"/>
            <a:chExt cx="1149" cy="1086"/>
          </a:xfrm>
        </p:grpSpPr>
        <p:sp>
          <p:nvSpPr>
            <p:cNvPr id="36872" name="Line 26"/>
            <p:cNvSpPr>
              <a:spLocks noChangeShapeType="1"/>
            </p:cNvSpPr>
            <p:nvPr/>
          </p:nvSpPr>
          <p:spPr bwMode="auto">
            <a:xfrm>
              <a:off x="4368" y="43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73" name="Picture 2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44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2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36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5" name="Line 29"/>
            <p:cNvSpPr>
              <a:spLocks noChangeShapeType="1"/>
            </p:cNvSpPr>
            <p:nvPr/>
          </p:nvSpPr>
          <p:spPr bwMode="auto">
            <a:xfrm flipV="1">
              <a:off x="4368" y="35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Rectangle 30"/>
            <p:cNvSpPr>
              <a:spLocks noChangeArrowheads="1"/>
            </p:cNvSpPr>
            <p:nvPr/>
          </p:nvSpPr>
          <p:spPr bwMode="auto">
            <a:xfrm>
              <a:off x="4416" y="42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Rectangle 31"/>
            <p:cNvSpPr>
              <a:spLocks noChangeArrowheads="1"/>
            </p:cNvSpPr>
            <p:nvPr/>
          </p:nvSpPr>
          <p:spPr bwMode="auto">
            <a:xfrm>
              <a:off x="4608" y="3792"/>
              <a:ext cx="14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Rectangle 32"/>
            <p:cNvSpPr>
              <a:spLocks noChangeArrowheads="1"/>
            </p:cNvSpPr>
            <p:nvPr/>
          </p:nvSpPr>
          <p:spPr bwMode="auto">
            <a:xfrm>
              <a:off x="4800" y="39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Rectangle 33"/>
            <p:cNvSpPr>
              <a:spLocks noChangeArrowheads="1"/>
            </p:cNvSpPr>
            <p:nvPr/>
          </p:nvSpPr>
          <p:spPr bwMode="auto">
            <a:xfrm>
              <a:off x="4992" y="3600"/>
              <a:ext cx="14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Rectangle 34"/>
            <p:cNvSpPr>
              <a:spLocks noChangeArrowheads="1"/>
            </p:cNvSpPr>
            <p:nvPr/>
          </p:nvSpPr>
          <p:spPr bwMode="auto">
            <a:xfrm>
              <a:off x="5184" y="3744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Errors, and What to Do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/>
              <a:t>Examples of errors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90800" y="2082800"/>
            <a:ext cx="6781800" cy="169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Dear GlobalSCAPE Customer,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GlobalSCAPE has partnered with ScanSoft to offer you the latest version of OmniPage Pro, for just $99.99* - the regular list price is $499! The most common question we've received about this offer is - Is this genuine? We would like to assure you that this offer is authorized by ScanSoft, is genuine and valid. You can get the . . 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90800" y="3987800"/>
            <a:ext cx="6781800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. . . To receive your $30 Amazon.com promotional certificate, click through to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  http://www.amazon.com/apparel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to Do About Errors?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0"/>
            <a:ext cx="6451600" cy="523239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Need more features– words aren’t enough!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you emailed the sender before?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1K other people just gotten the same email?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sending information consistent?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email in ALL CAPS?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Can add these information sources as new variables in the NB model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…but NB must </a:t>
            </a:r>
            <a:r>
              <a:rPr lang="en-US" sz="2400" i="1" dirty="0"/>
              <a:t>model</a:t>
            </a:r>
            <a:r>
              <a:rPr lang="en-US" sz="2400" dirty="0"/>
              <a:t> all of the features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Features often not independent, NB is not a good model in this case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1371722"/>
            <a:ext cx="3233737" cy="45856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48600" y="1447800"/>
            <a:ext cx="304800" cy="4648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7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2087"/>
  <p:tag name="ORIGINALWIDTH" val="1392.121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if $y_i \neq y$, move $w_y$ away from $x_i$&#10;&#10;\end{document}"/>
  <p:tag name="IGUANATEXSIZE" val="20"/>
  <p:tag name="IGUANATEXCURSOR" val="235"/>
  <p:tag name="TRANSPARENCY" val="True"/>
  <p:tag name="FILENAME" val=""/>
  <p:tag name="INPUTTYPE" val="0"/>
  <p:tag name="LATEXENGINEID" val="1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856.2742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with weight $P(y|x_i)$&#10;&#10;\end{document}"/>
  <p:tag name="IGUANATEXSIZE" val="20"/>
  <p:tag name="IGUANATEXCURSOR" val="211"/>
  <p:tag name="TRANSPARENCY" val="True"/>
  <p:tag name="FILENAME" val=""/>
  <p:tag name="INPUTTYPE" val="0"/>
  <p:tag name="LATEXENGINEID" val="1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mbox{confidence}(x) = \max_y P(y|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7"/>
  <p:tag name="PICTUREFILESIZE" val="157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activation}_w(x) = \sum_i w_i \cdot f_i(x) = w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1"/>
  <p:tag name="PICTUREFILESIZE" val="223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2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57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190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\cdot w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0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= w + y^*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8"/>
  <p:tag name="PICTUREFILESIZE" val="52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^*\! \cdot \!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232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[&#10;y = \begin{cases} &#10;+1   &amp; \textmd{if}\ \ w \cdot f(x) \geq 0 \\&#10;-1   &amp;  \textmd{if}\ \ w \cdot f(x) &lt; 0 \\&#10;\end{cases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9833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w_y -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8"/>
  <p:tag name="PICTUREFILESIZE" val="720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 = w_{y^*} +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7"/>
  <p:tag name="PICTUREFILESIZE" val="847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begin{array}{rl}&#10;y &amp;= \argmax_y \,\, w_y \cdot f(x)&#10;\end{arra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32"/>
  <p:tag name="PICTUREFILESIZE" val="1165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'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99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219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SPORT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53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POLITIC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571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TECH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71"/>
  <p:tag name="PICTUREFILESIZE" val="359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mistakes} &lt; \frac{k}{\delta^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5"/>
  <p:tag name="PICTUREFILESIZE" val="91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itera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418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0091"/>
  <p:tag name="ORIGINALWIDTH" val="2666.631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nswers the query: $P(Y = y_i | x_1, \dots, x_n) \propto P(y_i)\prod_i P(x_i|y_i)$&#10;&#10;\end{document}"/>
  <p:tag name="IGUANATEXSIZE" val="20"/>
  <p:tag name="IGUANATEXCURSOR" val="231"/>
  <p:tag name="TRANSPARENCY" val="True"/>
  <p:tag name="FILENAME" val=""/>
  <p:tag name="INPUTTYPE" val="0"/>
  <p:tag name="LATEXENGINEID" val="1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607.852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larger $P(\text{blue})$&#10;&#10;\end{document}"/>
  <p:tag name="IGUANATEXSIZE" val="20"/>
  <p:tag name="IGUANATEXCURSOR" val="221"/>
  <p:tag name="TRANSPARENCY" val="True"/>
  <p:tag name="FILENAME" val=""/>
  <p:tag name="INPUTTYPE" val="0"/>
  <p:tag name="LATEXENGINEID" val="1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}&#10;\begin{document}&#10;\def\argmax{\mathop{\rm arg\,max}}&#10;\rotatebox{0}{$k$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1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564.0489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larger $P(\text{red})$&#10;&#10;\end{document}"/>
  <p:tag name="IGUANATEXSIZE" val="20"/>
  <p:tag name="IGUANATEXCURSOR" val="217"/>
  <p:tag name="TRANSPARENCY" val="True"/>
  <p:tag name="FILENAME" val=""/>
  <p:tag name="INPUTTYPE" val="0"/>
  <p:tag name="LATEXENGINEID" val="1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015.88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blue}) = P(\text{red}) = 0.5$&#10;&#10;\end{document}"/>
  <p:tag name="IGUANATEXSIZE" val="20"/>
  <p:tag name="IGUANATEXCURSOR" val="235"/>
  <p:tag name="TRANSPARENCY" val="True"/>
  <p:tag name="FILENAME" val=""/>
  <p:tag name="INPUTTYPE" val="0"/>
  <p:tag name="LATEXENGINEID" val="1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809"/>
  <p:tag name="ORIGINALWIDTH" val="1752.152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s $w_y \cdot x$ gets bigger, $P(y | x)$ gets bigger&#10;&#10;\end{document}"/>
  <p:tag name="IGUANATEXSIZE" val="20"/>
  <p:tag name="IGUANATEXCURSOR" val="236"/>
  <p:tag name="TRANSPARENCY" val="True"/>
  <p:tag name="FILENAME" val=""/>
  <p:tag name="INPUTTYPE" val="0"/>
  <p:tag name="LATEXENGINEID" val="1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201"/>
  <p:tag name="TRANSPARENCY" val="True"/>
  <p:tag name="FILENAME" val=""/>
  <p:tag name="INPUTTYPE" val="0"/>
  <p:tag name="LATEXENGINEID" val="1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015.88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blue}) = P(\text{red}) = 0.5$&#10;&#10;\end{document}"/>
  <p:tag name="IGUANATEXSIZE" val="20"/>
  <p:tag name="IGUANATEXCURSOR" val="235"/>
  <p:tag name="TRANSPARENCY" val="True"/>
  <p:tag name="FILENAME" val=""/>
  <p:tag name="INPUTTYPE" val="0"/>
  <p:tag name="LATEXENGINEID" val="1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0.0$&#10;&#10;\end{document}"/>
  <p:tag name="IGUANATEXSIZE" val="20"/>
  <p:tag name="IGUANATEXCURSOR" val="210"/>
  <p:tag name="TRANSPARENCY" val="True"/>
  <p:tag name="FILENAME" val=""/>
  <p:tag name="INPUTTYPE" val="0"/>
  <p:tag name="LATEXENGINEID" val="1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1.0$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199"/>
  <p:tag name="TRANSPARENCY" val="True"/>
  <p:tag name="FILENAME" val=""/>
  <p:tag name="INPUTTYPE" val="0"/>
  <p:tag name="LATEXENGINEID" val="1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707.4614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w_\text{red} \cdot x}}{e^{w_\text{red} \cdot x} + e^{w_\text{blue} \cdot x}}&#10;\]&#10;&#10;\end{document}"/>
  <p:tag name="IGUANATEXSIZE" val="20"/>
  <p:tag name="IGUANATEXCURSOR" val="256"/>
  <p:tag name="TRANSPARENCY" val="True"/>
  <p:tag name="FILENAME" val=""/>
  <p:tag name="INPUTTYPE" val="0"/>
  <p:tag name="LATEXENGINEID" val="1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786.6682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5 w_\text{red} \cdot x}}{e^{5 w_\text{red} \cdot x} + e^{5 w_\text{blue} \cdot x}}&#10;\]&#10;&#10;\end{document}"/>
  <p:tag name="IGUANATEXSIZE" val="20"/>
  <p:tag name="IGUANATEXCURSOR" val="232"/>
  <p:tag name="TRANSPARENCY" val="True"/>
  <p:tag name="FILENAME" val=""/>
  <p:tag name="INPUTTYPE" val="0"/>
  <p:tag name="LATEXENGINEID" val="1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945.6819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100 w_\text{red} \cdot x}}{e^{100 w_\text{red} \cdot x} + e^{100 w_\text{blue} \cdot x}}&#10;\]&#10;&#10;\end{document}"/>
  <p:tag name="IGUANATEXSIZE" val="20"/>
  <p:tag name="IGUANATEXCURSOR" val="296"/>
  <p:tag name="TRANSPARENCY" val="True"/>
  <p:tag name="FILENAME" val=""/>
  <p:tag name="INPUTTYPE" val="0"/>
  <p:tag name="LATEXENGINEID" val="1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8085"/>
  <p:tag name="ORIGINALWIDTH" val="928.280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looks like $\max_y w_y \cdot x$&#10;&#10;\end{document}"/>
  <p:tag name="IGUANATEXSIZE" val="20"/>
  <p:tag name="IGUANATEXCURSOR" val="228"/>
  <p:tag name="TRANSPARENCY" val="True"/>
  <p:tag name="FILENAME" val=""/>
  <p:tag name="INPUTTYPE" val="0"/>
  <p:tag name="LATEXENGINEID" val="1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L} = \argmax_\theta P({\bf X}|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0"/>
  <p:tag name="PICTUREFILESIZE" val="1338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L}} = \argmax_\theta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4"/>
  <p:tag name="PICTUREFILESIZE" val="1244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12.8358"/>
  <p:tag name="ORIGINALWIDTH" val="1103.49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begin{align*}&#10;\theta^\star &amp;= \arg\max_\theta P(\mathbf{Y}|\mathbf{X},\theta) \\&#10;&amp;= \arg\max_\theta \prod_i P_\theta(y_i | x_i)&#10;\end{align*}&#10;&#10;\end{document}"/>
  <p:tag name="IGUANATEXSIZE" val="20"/>
  <p:tag name="IGUANATEXCURSOR" val="326"/>
  <p:tag name="TRANSPARENCY" val="True"/>
  <p:tag name="FILENAME" val=""/>
  <p:tag name="INPUTTYPE" val="0"/>
  <p:tag name="LATEXENGINEID" val="1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3.222"/>
  <p:tag name="ORIGINALWIDTH" val="903.0782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ell(w) = \prod_i \frac{e^{w_{y_i} \cdot x_i}}{\sum_y e^{w_y \cdot x_i}}&#10;\]&#10;&#10;\end{document}"/>
  <p:tag name="IGUANATEXSIZE" val="20"/>
  <p:tag name="IGUANATEXCURSOR" val="205"/>
  <p:tag name="TRANSPARENCY" val="True"/>
  <p:tag name="FILENAME" val=""/>
  <p:tag name="INPUTTYPE" val="0"/>
  <p:tag name="LATEXENGINEID" val="1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5.6429"/>
  <p:tag name="ORIGINALWIDTH" val="1503.1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begin{align*}&#10;\ell\ell(w) &amp;= \sum_i \log P_w(y_i | x_i) \\&#10;&amp;= \sum_i w_{y_i} \cdot x_i - \log \sum_y e^{w_y \cdot x_i}&#10;\end{align*}&#10;&#10;\end{document}"/>
  <p:tag name="IGUANATEXSIZE" val="20"/>
  <p:tag name="IGUANATEXCURSOR" val="257"/>
  <p:tag name="TRANSPARENCY" val="True"/>
  <p:tag name="FILENAME" val=""/>
  <p:tag name="INPUTTYPE" val="0"/>
  <p:tag name="LATEXENGINEID" val="1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5.6429"/>
  <p:tag name="ORIGINALWIDTH" val="1503.1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begin{align*}&#10;\ell\ell(w) &amp;= \sum_i \log P_w(y_i | x_i) \\&#10;&amp;= \sum_i w_{y_i} \cdot x_i - \log \sum_y e^{w_y \cdot x_i}&#10;\end{align*}&#10;&#10;\end{document}"/>
  <p:tag name="IGUANATEXSIZE" val="20"/>
  <p:tag name="IGUANATEXCURSOR" val="257"/>
  <p:tag name="TRANSPARENCY" val="True"/>
  <p:tag name="FILENAME" val=""/>
  <p:tag name="INPUTTYPE" val="0"/>
  <p:tag name="LATEXENGINEID" val="1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8.231"/>
  <p:tag name="ORIGINALWIDTH" val="2155.38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begin{align*}&#10;\frac{d}{dw_y} \log P_w(y_i | x_i) =&#10;\left\{&#10;\begin{array}{l}&#10;x_i - x_i \frac{e^{w_y \cdot x_i}}{\sum_{y'} e^{w_{y'}\cdot x_i}} \text{ if } y = y_i\\&#10;- x_i \frac{e^{w_y \cdot x_i}}{\sum_{y'} e^{w_{y'}\cdot x_i}} \text{ otherwise}&#10;\end{array}&#10;\right.&#10;\end{align*}&#10;&#10;\end{document}"/>
  <p:tag name="IGUANATEXSIZE" val="20"/>
  <p:tag name="IGUANATEXCURSOR" val="360"/>
  <p:tag name="TRANSPARENCY" val="True"/>
  <p:tag name="FILENAME" val=""/>
  <p:tag name="INPUTTYPE" val="0"/>
  <p:tag name="LATEXENGINEID" val="1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102.29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begin{align*}&#10;= x_i ( I(y = y_i) - P(y | x_i) )&#10;\end{align*}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198.904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initialize $w$ (e.g., randomly)&#10;&#10;\end{document}"/>
  <p:tag name="IGUANATEXSIZE" val="20"/>
  <p:tag name="IGUANATEXCURSOR" val="229"/>
  <p:tag name="TRANSPARENCY" val="True"/>
  <p:tag name="FILENAME" val=""/>
  <p:tag name="INPUTTYPE" val="0"/>
  <p:tag name="LATEXENGINEID" val="1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40771"/>
  <p:tag name="ORIGINALWIDTH" val="1012.88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repeat for $K$ iterations:&#10;&#10;\end{document}"/>
  <p:tag name="IGUANATEXSIZE" val="20"/>
  <p:tag name="IGUANATEXCURSOR" val="224"/>
  <p:tag name="TRANSPARENCY" val="True"/>
  <p:tag name="FILENAME" val=""/>
  <p:tag name="INPUTTYPE" val="0"/>
  <p:tag name="LATEXENGINEID" val="1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4.0203"/>
  <p:tag name="ORIGINALWIDTH" val="1884.76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begin{align*}&#10;\frac{d}{dw_y} \log P_w(y_i | x_i) =&#10; x_i ( I(y = y_i) - P(y | x_i) )&#10;\end{align*}&#10;&#10;\end{document}"/>
  <p:tag name="IGUANATEXSIZE" val="20"/>
  <p:tag name="IGUANATEXCURSOR" val="250"/>
  <p:tag name="TRANSPARENCY" val="True"/>
  <p:tag name="FILENAME" val=""/>
  <p:tag name="INPUTTYPE" val="0"/>
  <p:tag name="LATEXENGINEID" val="1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077.09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for each example $(x_i, y_i)$:&#10;&#10;\end{document}"/>
  <p:tag name="IGUANATEXSIZE" val="20"/>
  <p:tag name="IGUANATEXCURSOR" val="228"/>
  <p:tag name="TRANSPARENCY" val="True"/>
  <p:tag name="FILENAME" val=""/>
  <p:tag name="INPUTTYPE" val="0"/>
  <p:tag name="LATEXENGINEID" val="1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823.55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compute gradient $\Delta_i = -\nabla_w \log P_w(y_i|x_i)$&#10;&#10;\end{document}"/>
  <p:tag name="IGUANATEXSIZE" val="20"/>
  <p:tag name="IGUANATEXCURSOR" val="228"/>
  <p:tag name="TRANSPARENCY" val="True"/>
  <p:tag name="FILENAME" val=""/>
  <p:tag name="INPUTTYPE" val="0"/>
  <p:tag name="LATEXENGINEID" val="1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0091"/>
  <p:tag name="ORIGINALWIDTH" val="1402.922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compute gradient $\nabla_w \mathcal{L} = \sum_i \Delta_i$&#10;&#10;\end{document}"/>
  <p:tag name="IGUANATEXSIZE" val="20"/>
  <p:tag name="IGUANATEXCURSOR" val="255"/>
  <p:tag name="TRANSPARENCY" val="True"/>
  <p:tag name="FILENAME" val=""/>
  <p:tag name="INPUTTYPE" val="0"/>
  <p:tag name="LATEXENGINEID" val="1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8074"/>
  <p:tag name="ORIGINALWIDTH" val="699.060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w \leftarrow w - \alpha \nabla_w \mathcal{L}&#10;\]&#10;&#10;\end{document}"/>
  <p:tag name="IGUANATEXSIZE" val="20"/>
  <p:tag name="IGUANATEXCURSOR" val="245"/>
  <p:tag name="TRANSPARENCY" val="True"/>
  <p:tag name="FILENAME" val=""/>
  <p:tag name="INPUTTYPE" val="0"/>
  <p:tag name="LATEXENGINEID" val="1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198.904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initialize $w$ (e.g., randomly)&#10;&#10;\end{document}"/>
  <p:tag name="IGUANATEXSIZE" val="20"/>
  <p:tag name="IGUANATEXCURSOR" val="229"/>
  <p:tag name="TRANSPARENCY" val="True"/>
  <p:tag name="FILENAME" val=""/>
  <p:tag name="INPUTTYPE" val="0"/>
  <p:tag name="LATEXENGINEID" val="1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40771"/>
  <p:tag name="ORIGINALWIDTH" val="1012.88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repeat for $K$ iterations:&#10;&#10;\end{document}"/>
  <p:tag name="IGUANATEXSIZE" val="20"/>
  <p:tag name="IGUANATEXCURSOR" val="224"/>
  <p:tag name="TRANSPARENCY" val="True"/>
  <p:tag name="FILENAME" val=""/>
  <p:tag name="INPUTTYPE" val="0"/>
  <p:tag name="LATEXENGINEID" val="1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077.09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for each example $(x_i, y_i)$:&#10;&#10;\end{document}"/>
  <p:tag name="IGUANATEXSIZE" val="20"/>
  <p:tag name="IGUANATEXCURSOR" val="228"/>
  <p:tag name="TRANSPARENCY" val="True"/>
  <p:tag name="FILENAME" val=""/>
  <p:tag name="INPUTTYPE" val="0"/>
  <p:tag name="LATEXENGINEID" val="1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823.55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compute gradient $\Delta_i = -\nabla_w \log P_w(y_i|x_i)$&#10;&#10;\end{document}"/>
  <p:tag name="IGUANATEXSIZE" val="20"/>
  <p:tag name="IGUANATEXCURSOR" val="228"/>
  <p:tag name="TRANSPARENCY" val="True"/>
  <p:tag name="FILENAME" val=""/>
  <p:tag name="INPUTTYPE" val="0"/>
  <p:tag name="LATEXENGINEID" val="1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00756"/>
  <p:tag name="ORIGINALWIDTH" val="594.051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w \leftarrow w - \alpha \Delta_i&#10;\]&#10;&#10;\end{document}"/>
  <p:tag name="IGUANATEXSIZE" val="20"/>
  <p:tag name="IGUANATEXCURSOR" val="233"/>
  <p:tag name="TRANSPARENCY" val="True"/>
  <p:tag name="FILENAME" val=""/>
  <p:tag name="INPUTTYPE" val="0"/>
  <p:tag name="LATEXENGINEID" val="1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4.0203"/>
  <p:tag name="ORIGINALWIDTH" val="1884.76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begin{align*}&#10;\frac{d}{dw_y} \log P_w(y_i | x_i) =&#10; x_i ( I(y = y_i) - P(y | x_i) )&#10;\end{align*}&#10;&#10;\end{document}"/>
  <p:tag name="IGUANATEXSIZE" val="20"/>
  <p:tag name="IGUANATEXCURSOR" val="250"/>
  <p:tag name="TRANSPARENCY" val="True"/>
  <p:tag name="FILENAME" val=""/>
  <p:tag name="INPUTTYPE" val="0"/>
  <p:tag name="LATEXENGINEID" val="1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00858"/>
  <p:tag name="ORIGINALWIDTH" val="1240.30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if $y_i = y$, move $w_y$ toward $x_i$&#10;&#10;\end{document}"/>
  <p:tag name="IGUANATEXSIZE" val="20"/>
  <p:tag name="IGUANATEXCURSOR" val="235"/>
  <p:tag name="TRANSPARENCY" val="True"/>
  <p:tag name="FILENAME" val=""/>
  <p:tag name="INPUTTYPE" val="0"/>
  <p:tag name="LATEXENGINEID" val="1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057.892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with weight $1 - P(y_i|x_i)$&#10;&#10;\end{document}"/>
  <p:tag name="IGUANATEXSIZE" val="20"/>
  <p:tag name="IGUANATEXCURSOR" val="226"/>
  <p:tag name="TRANSPARENCY" val="True"/>
  <p:tag name="FILENAME" val=""/>
  <p:tag name="INPUTTYPE" val="0"/>
  <p:tag name="LATEXENGINEID" val="1"/>
  <p:tag name="TEMPFOLDER" val="c:\temp\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49901</TotalTime>
  <Words>1517</Words>
  <Application>Microsoft Office PowerPoint</Application>
  <PresentationFormat>Widescreen</PresentationFormat>
  <Paragraphs>348</Paragraphs>
  <Slides>42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Courier New</vt:lpstr>
      <vt:lpstr>Palatino</vt:lpstr>
      <vt:lpstr>Times New Roman</vt:lpstr>
      <vt:lpstr>Wingdings</vt:lpstr>
      <vt:lpstr>dan-berkeley-nlp-v1</vt:lpstr>
      <vt:lpstr>Photo Editor Photo</vt:lpstr>
      <vt:lpstr>CS 188: Artificial Intelligence </vt:lpstr>
      <vt:lpstr>Classification</vt:lpstr>
      <vt:lpstr>Last Time</vt:lpstr>
      <vt:lpstr>Tuning</vt:lpstr>
      <vt:lpstr>Tuning on Held-Out Data</vt:lpstr>
      <vt:lpstr>Baselines</vt:lpstr>
      <vt:lpstr>Confidences from a Classifier</vt:lpstr>
      <vt:lpstr>Errors, and What to Do</vt:lpstr>
      <vt:lpstr>What to Do About Errors?</vt:lpstr>
      <vt:lpstr>Error-Driven Classification</vt:lpstr>
      <vt:lpstr>Linear Classifiers</vt:lpstr>
      <vt:lpstr>Feature Vectors</vt:lpstr>
      <vt:lpstr>Some (Simplified) Biology</vt:lpstr>
      <vt:lpstr>Linear Classifiers</vt:lpstr>
      <vt:lpstr>Weights</vt:lpstr>
      <vt:lpstr>Decision Rules</vt:lpstr>
      <vt:lpstr>Binary Decision Rule</vt:lpstr>
      <vt:lpstr>Weight Updates</vt:lpstr>
      <vt:lpstr>Learning: Binary Perceptron</vt:lpstr>
      <vt:lpstr>Learning: Binary Perceptron</vt:lpstr>
      <vt:lpstr>Examples: Perceptron</vt:lpstr>
      <vt:lpstr>Multiclass Decision Rule</vt:lpstr>
      <vt:lpstr>Learning: Multiclass Perceptron</vt:lpstr>
      <vt:lpstr>Example: Multiclass Perceptron</vt:lpstr>
      <vt:lpstr>Properties of Perceptrons</vt:lpstr>
      <vt:lpstr>Problems with the Perceptron</vt:lpstr>
      <vt:lpstr>Improving the Perceptron</vt:lpstr>
      <vt:lpstr>Probabilistic Classification</vt:lpstr>
      <vt:lpstr>A Probabilistic Perceptron</vt:lpstr>
      <vt:lpstr>A 1D Example</vt:lpstr>
      <vt:lpstr>The Soft Max</vt:lpstr>
      <vt:lpstr>How to Learn?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Learn?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svlevine</cp:lastModifiedBy>
  <cp:revision>2697</cp:revision>
  <dcterms:created xsi:type="dcterms:W3CDTF">2004-08-27T04:16:05Z</dcterms:created>
  <dcterms:modified xsi:type="dcterms:W3CDTF">2019-04-17T05:02:47Z</dcterms:modified>
</cp:coreProperties>
</file>