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7" r:id="rId1"/>
  </p:sldMasterIdLst>
  <p:notesMasterIdLst>
    <p:notesMasterId r:id="rId59"/>
  </p:notesMasterIdLst>
  <p:handoutMasterIdLst>
    <p:handoutMasterId r:id="rId60"/>
  </p:handoutMasterIdLst>
  <p:sldIdLst>
    <p:sldId id="455" r:id="rId2"/>
    <p:sldId id="424" r:id="rId3"/>
    <p:sldId id="591" r:id="rId4"/>
    <p:sldId id="1977" r:id="rId5"/>
    <p:sldId id="1978" r:id="rId6"/>
    <p:sldId id="1979" r:id="rId7"/>
    <p:sldId id="1955" r:id="rId8"/>
    <p:sldId id="1980" r:id="rId9"/>
    <p:sldId id="439" r:id="rId10"/>
    <p:sldId id="1981" r:id="rId11"/>
    <p:sldId id="1973" r:id="rId12"/>
    <p:sldId id="1975" r:id="rId13"/>
    <p:sldId id="1974" r:id="rId14"/>
    <p:sldId id="438" r:id="rId15"/>
    <p:sldId id="260" r:id="rId16"/>
    <p:sldId id="261" r:id="rId17"/>
    <p:sldId id="262" r:id="rId18"/>
    <p:sldId id="263" r:id="rId19"/>
    <p:sldId id="264" r:id="rId20"/>
    <p:sldId id="986" r:id="rId21"/>
    <p:sldId id="987" r:id="rId22"/>
    <p:sldId id="988" r:id="rId23"/>
    <p:sldId id="989" r:id="rId24"/>
    <p:sldId id="990" r:id="rId25"/>
    <p:sldId id="1017" r:id="rId26"/>
    <p:sldId id="1019" r:id="rId27"/>
    <p:sldId id="991" r:id="rId28"/>
    <p:sldId id="427" r:id="rId29"/>
    <p:sldId id="349" r:id="rId30"/>
    <p:sldId id="422" r:id="rId31"/>
    <p:sldId id="350" r:id="rId32"/>
    <p:sldId id="351" r:id="rId33"/>
    <p:sldId id="365" r:id="rId34"/>
    <p:sldId id="353" r:id="rId35"/>
    <p:sldId id="354" r:id="rId36"/>
    <p:sldId id="366" r:id="rId37"/>
    <p:sldId id="415" r:id="rId38"/>
    <p:sldId id="356" r:id="rId39"/>
    <p:sldId id="363" r:id="rId40"/>
    <p:sldId id="358" r:id="rId41"/>
    <p:sldId id="367" r:id="rId42"/>
    <p:sldId id="368" r:id="rId43"/>
    <p:sldId id="369" r:id="rId44"/>
    <p:sldId id="372" r:id="rId45"/>
    <p:sldId id="373" r:id="rId46"/>
    <p:sldId id="361" r:id="rId47"/>
    <p:sldId id="386" r:id="rId48"/>
    <p:sldId id="416" r:id="rId49"/>
    <p:sldId id="362" r:id="rId50"/>
    <p:sldId id="412" r:id="rId51"/>
    <p:sldId id="414" r:id="rId52"/>
    <p:sldId id="1983" r:id="rId53"/>
    <p:sldId id="1982" r:id="rId54"/>
    <p:sldId id="426" r:id="rId55"/>
    <p:sldId id="346" r:id="rId56"/>
    <p:sldId id="347" r:id="rId57"/>
    <p:sldId id="348" r:id="rId58"/>
  </p:sldIdLst>
  <p:sldSz cx="12192000" cy="6858000"/>
  <p:notesSz cx="7099300" cy="10234613"/>
  <p:custDataLst>
    <p:tags r:id="rId6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E6B2"/>
    <a:srgbClr val="FFCCCC"/>
    <a:srgbClr val="FFCCFF"/>
    <a:srgbClr val="FFFF00"/>
    <a:srgbClr val="3333FF"/>
    <a:srgbClr val="FF3300"/>
    <a:srgbClr val="CC00CC"/>
    <a:srgbClr val="6699FF"/>
    <a:srgbClr val="CC99FF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27" autoAdjust="0"/>
    <p:restoredTop sz="94618" autoAdjust="0"/>
  </p:normalViewPr>
  <p:slideViewPr>
    <p:cSldViewPr>
      <p:cViewPr varScale="1">
        <p:scale>
          <a:sx n="102" d="100"/>
          <a:sy n="102" d="100"/>
        </p:scale>
        <p:origin x="132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2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</a:defRPr>
            </a:lvl1pPr>
          </a:lstStyle>
          <a:p>
            <a:pPr>
              <a:defRPr/>
            </a:pPr>
            <a:fld id="{0FF84380-B695-4AAA-BD6D-02A02864A8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4649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</a:defRPr>
            </a:lvl1pPr>
          </a:lstStyle>
          <a:p>
            <a:pPr>
              <a:defRPr/>
            </a:pPr>
            <a:fld id="{7BDF81BA-2724-47AE-8C5A-18C6541FAE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918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  <a:endParaRPr lang="en-US" sz="1200" dirty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DF81BA-2724-47AE-8C5A-18C6541FAE5A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977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1" name="Shape 6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97839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1" name="Shape 6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60272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Shape 6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60" name="Shape 6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6747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PlaceHolder 1"/>
          <p:cNvSpPr>
            <a:spLocks noGrp="1"/>
          </p:cNvSpPr>
          <p:nvPr>
            <p:ph type="body"/>
          </p:nvPr>
        </p:nvSpPr>
        <p:spPr>
          <a:xfrm>
            <a:off x="731880" y="4560840"/>
            <a:ext cx="5851080" cy="4319280"/>
          </a:xfrm>
          <a:prstGeom prst="rect">
            <a:avLst/>
          </a:prstGeom>
        </p:spPr>
        <p:txBody>
          <a:bodyPr lIns="96480" tIns="48240" rIns="96480" bIns="48240"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5" name="TextShape 2"/>
          <p:cNvSpPr txBox="1"/>
          <p:nvPr/>
        </p:nvSpPr>
        <p:spPr>
          <a:xfrm>
            <a:off x="4143240" y="9120240"/>
            <a:ext cx="3169800" cy="479160"/>
          </a:xfrm>
          <a:prstGeom prst="rect">
            <a:avLst/>
          </a:prstGeom>
          <a:noFill/>
          <a:ln w="9360">
            <a:noFill/>
          </a:ln>
        </p:spPr>
        <p:txBody>
          <a:bodyPr lIns="96480" tIns="48240" rIns="96480" bIns="48240" anchor="b"/>
          <a:lstStyle/>
          <a:p>
            <a:pPr algn="r">
              <a:lnSpc>
                <a:spcPct val="100000"/>
              </a:lnSpc>
            </a:pPr>
            <a:fld id="{0B222A82-AB77-4773-B2AF-5D7192838388}" type="slidenum">
              <a:rPr lang="en-US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+mn-ea"/>
              </a:rPr>
              <a:t>15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25232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PlaceHolder 1"/>
          <p:cNvSpPr>
            <a:spLocks noGrp="1"/>
          </p:cNvSpPr>
          <p:nvPr>
            <p:ph type="body"/>
          </p:nvPr>
        </p:nvSpPr>
        <p:spPr>
          <a:xfrm>
            <a:off x="731880" y="4560840"/>
            <a:ext cx="5851080" cy="4319280"/>
          </a:xfrm>
          <a:prstGeom prst="rect">
            <a:avLst/>
          </a:prstGeom>
        </p:spPr>
        <p:txBody>
          <a:bodyPr lIns="96480" tIns="48240" rIns="96480" bIns="48240"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7" name="TextShape 2"/>
          <p:cNvSpPr txBox="1"/>
          <p:nvPr/>
        </p:nvSpPr>
        <p:spPr>
          <a:xfrm>
            <a:off x="4143240" y="9120240"/>
            <a:ext cx="3169800" cy="479160"/>
          </a:xfrm>
          <a:prstGeom prst="rect">
            <a:avLst/>
          </a:prstGeom>
          <a:noFill/>
          <a:ln w="9360">
            <a:noFill/>
          </a:ln>
        </p:spPr>
        <p:txBody>
          <a:bodyPr lIns="96480" tIns="48240" rIns="96480" bIns="48240" anchor="b"/>
          <a:lstStyle/>
          <a:p>
            <a:pPr algn="r">
              <a:lnSpc>
                <a:spcPct val="100000"/>
              </a:lnSpc>
            </a:pPr>
            <a:fld id="{EFD564BC-E58F-466B-ADB2-1C93ADE96B33}" type="slidenum">
              <a:rPr lang="en-US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+mn-ea"/>
              </a:rPr>
              <a:t>16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311704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PlaceHolder 1"/>
          <p:cNvSpPr>
            <a:spLocks noGrp="1"/>
          </p:cNvSpPr>
          <p:nvPr>
            <p:ph type="body"/>
          </p:nvPr>
        </p:nvSpPr>
        <p:spPr>
          <a:xfrm>
            <a:off x="731880" y="4560840"/>
            <a:ext cx="5851080" cy="4319280"/>
          </a:xfrm>
          <a:prstGeom prst="rect">
            <a:avLst/>
          </a:prstGeom>
        </p:spPr>
        <p:txBody>
          <a:bodyPr lIns="96480" tIns="48240" rIns="96480" bIns="48240"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9" name="TextShape 2"/>
          <p:cNvSpPr txBox="1"/>
          <p:nvPr/>
        </p:nvSpPr>
        <p:spPr>
          <a:xfrm>
            <a:off x="4143240" y="9120240"/>
            <a:ext cx="3169800" cy="479160"/>
          </a:xfrm>
          <a:prstGeom prst="rect">
            <a:avLst/>
          </a:prstGeom>
          <a:noFill/>
          <a:ln w="9360">
            <a:noFill/>
          </a:ln>
        </p:spPr>
        <p:txBody>
          <a:bodyPr lIns="96480" tIns="48240" rIns="96480" bIns="48240" anchor="b"/>
          <a:lstStyle/>
          <a:p>
            <a:pPr algn="r">
              <a:lnSpc>
                <a:spcPct val="100000"/>
              </a:lnSpc>
            </a:pPr>
            <a:fld id="{F030AAEC-A5E2-43BB-B7A8-F2AD1FAFFC9E}" type="slidenum">
              <a:rPr lang="en-US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+mn-ea"/>
              </a:rPr>
              <a:t>17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31133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PlaceHolder 1"/>
          <p:cNvSpPr>
            <a:spLocks noGrp="1"/>
          </p:cNvSpPr>
          <p:nvPr>
            <p:ph type="body"/>
          </p:nvPr>
        </p:nvSpPr>
        <p:spPr>
          <a:xfrm>
            <a:off x="731880" y="4560840"/>
            <a:ext cx="5851080" cy="4319280"/>
          </a:xfrm>
          <a:prstGeom prst="rect">
            <a:avLst/>
          </a:prstGeom>
        </p:spPr>
        <p:txBody>
          <a:bodyPr lIns="96480" tIns="48240" rIns="96480" bIns="48240"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01" name="TextShape 2"/>
          <p:cNvSpPr txBox="1"/>
          <p:nvPr/>
        </p:nvSpPr>
        <p:spPr>
          <a:xfrm>
            <a:off x="4143240" y="9120240"/>
            <a:ext cx="3169800" cy="479160"/>
          </a:xfrm>
          <a:prstGeom prst="rect">
            <a:avLst/>
          </a:prstGeom>
          <a:noFill/>
          <a:ln w="9360">
            <a:noFill/>
          </a:ln>
        </p:spPr>
        <p:txBody>
          <a:bodyPr lIns="96480" tIns="48240" rIns="96480" bIns="48240" anchor="b"/>
          <a:lstStyle/>
          <a:p>
            <a:pPr algn="r">
              <a:lnSpc>
                <a:spcPct val="100000"/>
              </a:lnSpc>
            </a:pPr>
            <a:fld id="{0AC9387D-7F13-47EF-9362-36CA855F6F68}" type="slidenum">
              <a:rPr lang="en-US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+mn-ea"/>
              </a:rPr>
              <a:t>18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3636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PlaceHolder 1"/>
          <p:cNvSpPr>
            <a:spLocks noGrp="1"/>
          </p:cNvSpPr>
          <p:nvPr>
            <p:ph type="body"/>
          </p:nvPr>
        </p:nvSpPr>
        <p:spPr>
          <a:xfrm>
            <a:off x="731880" y="4560840"/>
            <a:ext cx="5851080" cy="4319280"/>
          </a:xfrm>
          <a:prstGeom prst="rect">
            <a:avLst/>
          </a:prstGeom>
        </p:spPr>
        <p:txBody>
          <a:bodyPr lIns="96480" tIns="48240" rIns="96480" bIns="48240"/>
          <a:lstStyle/>
          <a:p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HoG, SIFT, Daisy</a:t>
            </a:r>
          </a:p>
          <a:p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Deformable part models</a:t>
            </a:r>
          </a:p>
        </p:txBody>
      </p:sp>
      <p:sp>
        <p:nvSpPr>
          <p:cNvPr id="1303" name="TextShape 2"/>
          <p:cNvSpPr txBox="1"/>
          <p:nvPr/>
        </p:nvSpPr>
        <p:spPr>
          <a:xfrm>
            <a:off x="4143240" y="9120240"/>
            <a:ext cx="3169800" cy="479160"/>
          </a:xfrm>
          <a:prstGeom prst="rect">
            <a:avLst/>
          </a:prstGeom>
          <a:noFill/>
          <a:ln w="9360">
            <a:noFill/>
          </a:ln>
        </p:spPr>
        <p:txBody>
          <a:bodyPr lIns="96480" tIns="48240" rIns="96480" bIns="48240" anchor="b"/>
          <a:lstStyle/>
          <a:p>
            <a:pPr algn="r">
              <a:lnSpc>
                <a:spcPct val="100000"/>
              </a:lnSpc>
            </a:pPr>
            <a:fld id="{9943F624-2C9E-4C01-A742-85106BCDC024}" type="slidenum">
              <a:rPr lang="en-US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+mn-ea"/>
              </a:rPr>
              <a:t>19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762346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1" name="Shape 6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6462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1" name="Shape 6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70382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1" name="Shape 6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7513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272DA2-3CE2-4D8F-8D36-0B426813757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16CB4-232B-44FE-B9B7-35A4219F0FD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CE9712-67AD-4F8B-8E43-C0603CB0E68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967573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0028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5F2DB-5E2F-43F9-868D-96E834BECC0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B8590-D25A-427F-820A-B82C7A42328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8C5193-1026-4794-8663-01E65A01DB7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C84FA-3003-4F13-B610-A564542E367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2268BA-431C-4D9E-849E-30926F99764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89A438-0B24-4EB8-B981-2260CC8E554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699CB0-FC20-4D9A-A29C-89F5F9414B9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893E6A-B6F6-4BDF-AD15-C93DDC55820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DBD443E1-4B43-4BA2-A59F-0DCD9251A84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3.e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14.emf"/><Relationship Id="rId18" Type="http://schemas.openxmlformats.org/officeDocument/2006/relationships/image" Target="../media/image19.emf"/><Relationship Id="rId3" Type="http://schemas.openxmlformats.org/officeDocument/2006/relationships/image" Target="../media/image4.emf"/><Relationship Id="rId21" Type="http://schemas.openxmlformats.org/officeDocument/2006/relationships/image" Target="../media/image22.emf"/><Relationship Id="rId7" Type="http://schemas.openxmlformats.org/officeDocument/2006/relationships/image" Target="../media/image8.emf"/><Relationship Id="rId12" Type="http://schemas.openxmlformats.org/officeDocument/2006/relationships/image" Target="../media/image13.emf"/><Relationship Id="rId17" Type="http://schemas.openxmlformats.org/officeDocument/2006/relationships/image" Target="../media/image18.emf"/><Relationship Id="rId2" Type="http://schemas.openxmlformats.org/officeDocument/2006/relationships/image" Target="../media/image3.emf"/><Relationship Id="rId16" Type="http://schemas.openxmlformats.org/officeDocument/2006/relationships/image" Target="../media/image17.emf"/><Relationship Id="rId20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11" Type="http://schemas.openxmlformats.org/officeDocument/2006/relationships/image" Target="../media/image12.emf"/><Relationship Id="rId24" Type="http://schemas.openxmlformats.org/officeDocument/2006/relationships/image" Target="../media/image25.emf"/><Relationship Id="rId5" Type="http://schemas.openxmlformats.org/officeDocument/2006/relationships/image" Target="../media/image6.emf"/><Relationship Id="rId15" Type="http://schemas.openxmlformats.org/officeDocument/2006/relationships/image" Target="../media/image16.emf"/><Relationship Id="rId23" Type="http://schemas.openxmlformats.org/officeDocument/2006/relationships/image" Target="../media/image24.emf"/><Relationship Id="rId10" Type="http://schemas.openxmlformats.org/officeDocument/2006/relationships/image" Target="../media/image11.emf"/><Relationship Id="rId19" Type="http://schemas.openxmlformats.org/officeDocument/2006/relationships/image" Target="../media/image20.emf"/><Relationship Id="rId4" Type="http://schemas.openxmlformats.org/officeDocument/2006/relationships/image" Target="../media/image5.emf"/><Relationship Id="rId9" Type="http://schemas.openxmlformats.org/officeDocument/2006/relationships/image" Target="../media/image10.emf"/><Relationship Id="rId14" Type="http://schemas.openxmlformats.org/officeDocument/2006/relationships/image" Target="../media/image15.emf"/><Relationship Id="rId22" Type="http://schemas.openxmlformats.org/officeDocument/2006/relationships/image" Target="../media/image23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tags" Target="../tags/tag7.xml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72.png"/><Relationship Id="rId5" Type="http://schemas.openxmlformats.org/officeDocument/2006/relationships/tags" Target="../tags/tag9.xml"/><Relationship Id="rId10" Type="http://schemas.openxmlformats.org/officeDocument/2006/relationships/image" Target="../media/image71.png"/><Relationship Id="rId4" Type="http://schemas.openxmlformats.org/officeDocument/2006/relationships/tags" Target="../tags/tag8.xml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7" Type="http://schemas.openxmlformats.org/officeDocument/2006/relationships/image" Target="../media/image79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wmf"/><Relationship Id="rId4" Type="http://schemas.openxmlformats.org/officeDocument/2006/relationships/image" Target="../media/image8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14.emf"/><Relationship Id="rId18" Type="http://schemas.openxmlformats.org/officeDocument/2006/relationships/image" Target="../media/image19.emf"/><Relationship Id="rId3" Type="http://schemas.openxmlformats.org/officeDocument/2006/relationships/image" Target="../media/image4.emf"/><Relationship Id="rId21" Type="http://schemas.openxmlformats.org/officeDocument/2006/relationships/image" Target="../media/image22.emf"/><Relationship Id="rId7" Type="http://schemas.openxmlformats.org/officeDocument/2006/relationships/image" Target="../media/image8.emf"/><Relationship Id="rId12" Type="http://schemas.openxmlformats.org/officeDocument/2006/relationships/image" Target="../media/image13.emf"/><Relationship Id="rId17" Type="http://schemas.openxmlformats.org/officeDocument/2006/relationships/image" Target="../media/image18.emf"/><Relationship Id="rId2" Type="http://schemas.openxmlformats.org/officeDocument/2006/relationships/image" Target="../media/image3.emf"/><Relationship Id="rId16" Type="http://schemas.openxmlformats.org/officeDocument/2006/relationships/image" Target="../media/image17.emf"/><Relationship Id="rId20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11" Type="http://schemas.openxmlformats.org/officeDocument/2006/relationships/image" Target="../media/image12.emf"/><Relationship Id="rId24" Type="http://schemas.openxmlformats.org/officeDocument/2006/relationships/image" Target="../media/image25.emf"/><Relationship Id="rId5" Type="http://schemas.openxmlformats.org/officeDocument/2006/relationships/image" Target="../media/image6.emf"/><Relationship Id="rId15" Type="http://schemas.openxmlformats.org/officeDocument/2006/relationships/image" Target="../media/image16.emf"/><Relationship Id="rId23" Type="http://schemas.openxmlformats.org/officeDocument/2006/relationships/image" Target="../media/image24.emf"/><Relationship Id="rId10" Type="http://schemas.openxmlformats.org/officeDocument/2006/relationships/image" Target="../media/image11.emf"/><Relationship Id="rId19" Type="http://schemas.openxmlformats.org/officeDocument/2006/relationships/image" Target="../media/image20.emf"/><Relationship Id="rId4" Type="http://schemas.openxmlformats.org/officeDocument/2006/relationships/image" Target="../media/image5.emf"/><Relationship Id="rId9" Type="http://schemas.openxmlformats.org/officeDocument/2006/relationships/image" Target="../media/image10.emf"/><Relationship Id="rId14" Type="http://schemas.openxmlformats.org/officeDocument/2006/relationships/image" Target="../media/image15.emf"/><Relationship Id="rId22" Type="http://schemas.openxmlformats.org/officeDocument/2006/relationships/image" Target="../media/image23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914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3600" dirty="0"/>
              <a:t>Neural Nets and Decision Trees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0" y="6003922"/>
            <a:ext cx="12192000" cy="76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Instructors: Sergey Levine and Stuart Russell --- University of California, Berkeley</a:t>
            </a: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[These slides were created by Dan Klein, Pieter </a:t>
            </a:r>
            <a:r>
              <a:rPr lang="en-US" sz="1400" dirty="0" err="1">
                <a:latin typeface="Calibri"/>
                <a:cs typeface="Calibri"/>
              </a:rPr>
              <a:t>Abbeel</a:t>
            </a:r>
            <a:r>
              <a:rPr lang="en-US" sz="1400" dirty="0">
                <a:latin typeface="Calibri"/>
                <a:cs typeface="Calibri"/>
              </a:rPr>
              <a:t>, Sergey Levine.  All CS188 materials are at http://ai.berkeley.edu.]</a:t>
            </a:r>
          </a:p>
        </p:txBody>
      </p:sp>
      <p:pic>
        <p:nvPicPr>
          <p:cNvPr id="8" name="Picture 7" descr="Lecture23-DecisionTrees-nobrain.png">
            <a:extLst>
              <a:ext uri="{FF2B5EF4-FFF2-40B4-BE49-F238E27FC236}">
                <a16:creationId xmlns:a16="http://schemas.microsoft.com/office/drawing/2014/main" id="{0BADD47C-9A6B-410F-862D-25FFF6B884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050" y="1676400"/>
            <a:ext cx="6057900" cy="40386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TextShape 1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alatino"/>
              </a:rPr>
              <a:t>Neural Net Demo!</a:t>
            </a:r>
            <a:endParaRPr lang="en-US" sz="4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284D41-5391-4AFC-9C91-77D1A9BFEB86}"/>
              </a:ext>
            </a:extLst>
          </p:cNvPr>
          <p:cNvSpPr txBox="1"/>
          <p:nvPr/>
        </p:nvSpPr>
        <p:spPr>
          <a:xfrm>
            <a:off x="1371600" y="3200400"/>
            <a:ext cx="92669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https://playground.tensorflow.org/</a:t>
            </a:r>
          </a:p>
        </p:txBody>
      </p:sp>
    </p:spTree>
    <p:extLst>
      <p:ext uri="{BB962C8B-B14F-4D97-AF65-F5344CB8AC3E}">
        <p14:creationId xmlns:p14="http://schemas.microsoft.com/office/powerpoint/2010/main" val="380912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377F508-AA63-9F4B-9D5D-5A3BFD36B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371286"/>
            <a:ext cx="5486401" cy="5486713"/>
          </a:xfrm>
        </p:spPr>
        <p:txBody>
          <a:bodyPr/>
          <a:lstStyle/>
          <a:p>
            <a:r>
              <a:rPr lang="en-US" dirty="0"/>
              <a:t>Derivatives tables: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B44E1D-2864-964B-B10F-B9B0DD323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about computing all the derivatives?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6D0A7E-2721-5A4D-89BB-F01EC98D2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1524000"/>
            <a:ext cx="4582475" cy="49879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A2E512-5EA4-E248-BF0F-AE2CA17A5889}"/>
              </a:ext>
            </a:extLst>
          </p:cNvPr>
          <p:cNvSpPr txBox="1"/>
          <p:nvPr/>
        </p:nvSpPr>
        <p:spPr>
          <a:xfrm>
            <a:off x="-76200" y="6604084"/>
            <a:ext cx="420339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Calibri"/>
                <a:cs typeface="Calibri"/>
              </a:rPr>
              <a:t>[source:  http://</a:t>
            </a:r>
            <a:r>
              <a:rPr lang="en-US" sz="1050" dirty="0" err="1">
                <a:latin typeface="Calibri"/>
                <a:cs typeface="Calibri"/>
              </a:rPr>
              <a:t>hyperphysics.phy-astr.gsu.edu</a:t>
            </a:r>
            <a:r>
              <a:rPr lang="en-US" sz="1050" dirty="0">
                <a:latin typeface="Calibri"/>
                <a:cs typeface="Calibri"/>
              </a:rPr>
              <a:t>/</a:t>
            </a:r>
            <a:r>
              <a:rPr lang="en-US" sz="1050" dirty="0" err="1">
                <a:latin typeface="Calibri"/>
                <a:cs typeface="Calibri"/>
              </a:rPr>
              <a:t>hbase</a:t>
            </a:r>
            <a:r>
              <a:rPr lang="en-US" sz="1050" dirty="0">
                <a:latin typeface="Calibri"/>
                <a:cs typeface="Calibri"/>
              </a:rPr>
              <a:t>/Math/</a:t>
            </a:r>
            <a:r>
              <a:rPr lang="en-US" sz="1050" dirty="0" err="1">
                <a:latin typeface="Calibri"/>
                <a:cs typeface="Calibri"/>
              </a:rPr>
              <a:t>derfunc.html</a:t>
            </a:r>
            <a:endParaRPr lang="en-US" sz="105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365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B44E1D-2864-964B-B10F-B9B0DD323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about computing all the derivatives?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AF68F69E-30C4-0C47-B8FC-5D3604570466}"/>
              </a:ext>
            </a:extLst>
          </p:cNvPr>
          <p:cNvSpPr txBox="1">
            <a:spLocks/>
          </p:cNvSpPr>
          <p:nvPr/>
        </p:nvSpPr>
        <p:spPr bwMode="auto">
          <a:xfrm>
            <a:off x="1219200" y="1344788"/>
            <a:ext cx="10439400" cy="3558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00000"/>
              </a:lnSpc>
              <a:spcBef>
                <a:spcPts val="1676"/>
              </a:spcBef>
              <a:spcAft>
                <a:spcPts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0" fontAlgn="base" hangingPunct="0">
              <a:spcBef>
                <a:spcPts val="1176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Calibri"/>
                <a:cs typeface="Calibri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Calibri"/>
                <a:cs typeface="Calibri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Calibri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Calibri"/>
                <a:cs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3200" kern="0" dirty="0"/>
              <a:t>But neural net f is never one of those?</a:t>
            </a:r>
          </a:p>
          <a:p>
            <a:pPr lvl="1"/>
            <a:r>
              <a:rPr lang="en-US" sz="2667" kern="0" dirty="0"/>
              <a:t>No problem: CHAIN RULE:</a:t>
            </a:r>
          </a:p>
          <a:p>
            <a:pPr marL="1219170" lvl="2" indent="0">
              <a:buNone/>
            </a:pPr>
            <a:endParaRPr lang="en-US" sz="2400" kern="0" dirty="0"/>
          </a:p>
          <a:p>
            <a:pPr marL="1219170" lvl="2" indent="0">
              <a:buNone/>
            </a:pPr>
            <a:r>
              <a:rPr lang="en-US" sz="2400" kern="0" dirty="0"/>
              <a:t>If </a:t>
            </a:r>
          </a:p>
          <a:p>
            <a:pPr marL="1219170" lvl="2" indent="0">
              <a:buNone/>
            </a:pPr>
            <a:endParaRPr lang="en-US" sz="2400" kern="0" dirty="0"/>
          </a:p>
          <a:p>
            <a:pPr marL="1219170" lvl="2" indent="0">
              <a:buNone/>
            </a:pPr>
            <a:endParaRPr lang="en-US" sz="2400" kern="0" dirty="0"/>
          </a:p>
          <a:p>
            <a:pPr marL="1219170" lvl="2" indent="0">
              <a:buNone/>
            </a:pPr>
            <a:r>
              <a:rPr lang="en-US" sz="2400" kern="0" dirty="0"/>
              <a:t>Then</a:t>
            </a:r>
          </a:p>
          <a:p>
            <a:pPr marL="1219170" lvl="2" indent="0">
              <a:buNone/>
            </a:pPr>
            <a:endParaRPr lang="en-US" sz="2400" kern="0" dirty="0"/>
          </a:p>
          <a:p>
            <a:pPr marL="1219170" lvl="2" indent="0">
              <a:buNone/>
            </a:pPr>
            <a:endParaRPr lang="en-US" sz="2400" kern="0" dirty="0">
              <a:sym typeface="Wingdings" pitchFamily="2" charset="2"/>
            </a:endParaRPr>
          </a:p>
          <a:p>
            <a:pPr marL="1219170" lvl="2" indent="0">
              <a:buNone/>
            </a:pPr>
            <a:r>
              <a:rPr lang="en-US" sz="2400" b="1" kern="0" dirty="0">
                <a:sym typeface="Wingdings" pitchFamily="2" charset="2"/>
              </a:rPr>
              <a:t> Derivatives can be computed by following well-defined procedures</a:t>
            </a:r>
            <a:endParaRPr lang="en-US" sz="2400" b="1" kern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D0502A-BE16-C14A-942E-0C4E494AC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300" y="2902587"/>
            <a:ext cx="2743200" cy="443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712007-2E18-2849-81F7-6FC2178CE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365" y="4267200"/>
            <a:ext cx="3448680" cy="41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13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062330B-A916-C64E-8F2E-34BB9BD36F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Automatic differentiation software </a:t>
            </a:r>
          </a:p>
          <a:p>
            <a:pPr lvl="1"/>
            <a:r>
              <a:rPr lang="en-US" dirty="0"/>
              <a:t>e.g. Theano, TensorFlow, </a:t>
            </a:r>
            <a:r>
              <a:rPr lang="en-US" dirty="0" err="1"/>
              <a:t>PyTorch</a:t>
            </a:r>
            <a:r>
              <a:rPr lang="en-US" dirty="0"/>
              <a:t>, </a:t>
            </a:r>
            <a:r>
              <a:rPr lang="en-US" dirty="0" err="1"/>
              <a:t>Chainer</a:t>
            </a:r>
            <a:endParaRPr lang="en-US" dirty="0"/>
          </a:p>
          <a:p>
            <a:pPr lvl="1"/>
            <a:r>
              <a:rPr lang="en-US" dirty="0"/>
              <a:t>Only need to program the function g(</a:t>
            </a:r>
            <a:r>
              <a:rPr lang="en-US" dirty="0" err="1"/>
              <a:t>x,y,w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Can automatically compute all derivatives </a:t>
            </a:r>
            <a:r>
              <a:rPr lang="en-US" dirty="0" err="1"/>
              <a:t>w.r.t</a:t>
            </a:r>
            <a:r>
              <a:rPr lang="en-US" dirty="0"/>
              <a:t>. all entries in w</a:t>
            </a:r>
          </a:p>
          <a:p>
            <a:pPr lvl="1"/>
            <a:r>
              <a:rPr lang="en-US" dirty="0"/>
              <a:t>This is typically done by caching info during forward computation pass of f, and then doing a backward pass = “backpropagation”</a:t>
            </a:r>
          </a:p>
          <a:p>
            <a:pPr lvl="1"/>
            <a:r>
              <a:rPr lang="en-US" dirty="0" err="1"/>
              <a:t>Autodiff</a:t>
            </a:r>
            <a:r>
              <a:rPr lang="en-US" dirty="0"/>
              <a:t> / Backpropagation can often be done at computational cost comparable to the forward pass</a:t>
            </a:r>
          </a:p>
          <a:p>
            <a:r>
              <a:rPr lang="en-US" dirty="0"/>
              <a:t>Need to know this exists</a:t>
            </a:r>
          </a:p>
          <a:p>
            <a:r>
              <a:rPr lang="en-US" dirty="0"/>
              <a:t>How this is done?  --  outside of scope of CS188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50C4691-0061-B24C-B242-45895D0C3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Automatic Differentiation</a:t>
            </a:r>
          </a:p>
        </p:txBody>
      </p:sp>
    </p:spTree>
    <p:extLst>
      <p:ext uri="{BB962C8B-B14F-4D97-AF65-F5344CB8AC3E}">
        <p14:creationId xmlns:p14="http://schemas.microsoft.com/office/powerpoint/2010/main" val="23161104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Key Ideas</a:t>
            </a:r>
          </a:p>
        </p:txBody>
      </p:sp>
      <p:sp>
        <p:nvSpPr>
          <p:cNvPr id="1182723" name="Rectangle 3"/>
          <p:cNvSpPr>
            <a:spLocks noGrp="1" noChangeArrowheads="1"/>
          </p:cNvSpPr>
          <p:nvPr>
            <p:ph idx="1"/>
          </p:nvPr>
        </p:nvSpPr>
        <p:spPr>
          <a:xfrm>
            <a:off x="1447800" y="1219200"/>
            <a:ext cx="10337800" cy="5994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Optimize probability of label given input</a:t>
            </a:r>
          </a:p>
          <a:p>
            <a:pPr lvl="3">
              <a:lnSpc>
                <a:spcPct val="90000"/>
              </a:lnSpc>
            </a:pPr>
            <a:endParaRPr lang="en-US" sz="1200" dirty="0"/>
          </a:p>
          <a:p>
            <a:pPr>
              <a:lnSpc>
                <a:spcPct val="90000"/>
              </a:lnSpc>
            </a:pPr>
            <a:r>
              <a:rPr lang="en-US" sz="2400" dirty="0"/>
              <a:t>Continuous optimization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Gradient ascent: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Compute steepest uphill direction = gradient (= just vector of partial derivatives)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Take step in the gradient direction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Repeat (until held-out data accuracy starts to drop = “early stopping”)</a:t>
            </a:r>
          </a:p>
          <a:p>
            <a:pPr lvl="3">
              <a:lnSpc>
                <a:spcPct val="90000"/>
              </a:lnSpc>
            </a:pPr>
            <a:endParaRPr lang="en-US" sz="1200" dirty="0"/>
          </a:p>
          <a:p>
            <a:pPr>
              <a:lnSpc>
                <a:spcPct val="90000"/>
              </a:lnSpc>
            </a:pPr>
            <a:r>
              <a:rPr lang="en-US" sz="2400" dirty="0"/>
              <a:t>Deep neural nets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Last layer = still logistic regression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Now also many more layers before this last layer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= computing the features</a:t>
            </a:r>
          </a:p>
          <a:p>
            <a:pPr lvl="2">
              <a:lnSpc>
                <a:spcPct val="90000"/>
              </a:lnSpc>
            </a:pPr>
            <a:r>
              <a:rPr lang="en-US" sz="1600" dirty="0">
                <a:sym typeface="Wingdings" pitchFamily="2" charset="2"/>
              </a:rPr>
              <a:t> the features are learned rather than hand-designed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ym typeface="Wingdings" pitchFamily="2" charset="2"/>
              </a:rPr>
              <a:t>Universal function approximation theorem</a:t>
            </a:r>
          </a:p>
          <a:p>
            <a:pPr lvl="2">
              <a:lnSpc>
                <a:spcPct val="90000"/>
              </a:lnSpc>
            </a:pPr>
            <a:r>
              <a:rPr lang="en-US" sz="1600" dirty="0">
                <a:latin typeface="Courier" pitchFamily="2" charset="0"/>
                <a:sym typeface="Wingdings" pitchFamily="2" charset="2"/>
              </a:rPr>
              <a:t>If</a:t>
            </a:r>
            <a:r>
              <a:rPr lang="en-US" sz="1600" dirty="0">
                <a:sym typeface="Wingdings" pitchFamily="2" charset="2"/>
              </a:rPr>
              <a:t>         neural net is large enough </a:t>
            </a:r>
          </a:p>
          <a:p>
            <a:pPr lvl="2">
              <a:lnSpc>
                <a:spcPct val="90000"/>
              </a:lnSpc>
            </a:pPr>
            <a:r>
              <a:rPr lang="en-US" sz="1600" dirty="0">
                <a:latin typeface="Courier" pitchFamily="2" charset="0"/>
                <a:sym typeface="Wingdings" pitchFamily="2" charset="2"/>
              </a:rPr>
              <a:t>Then</a:t>
            </a:r>
            <a:r>
              <a:rPr lang="en-US" sz="1600" dirty="0">
                <a:sym typeface="Wingdings" pitchFamily="2" charset="2"/>
              </a:rPr>
              <a:t>   neural net can represent any continuous mapping from input to output with arbitrary accuracy</a:t>
            </a:r>
          </a:p>
          <a:p>
            <a:pPr lvl="2">
              <a:lnSpc>
                <a:spcPct val="90000"/>
              </a:lnSpc>
            </a:pPr>
            <a:r>
              <a:rPr lang="en-US" sz="1600" dirty="0">
                <a:sym typeface="Wingdings" pitchFamily="2" charset="2"/>
              </a:rPr>
              <a:t>But remember: need to avoid overfitting  / memorizing the training data  early stopping!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ym typeface="Wingdings" pitchFamily="2" charset="2"/>
              </a:rPr>
              <a:t>Automatic differentiation gives the derivatives efficiently (how? = outside of scope of 188)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D85538-3717-5F48-9F25-666CFAB15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8734" y="1219200"/>
            <a:ext cx="4177466" cy="50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38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extShape 1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Computer Vision</a:t>
            </a:r>
          </a:p>
        </p:txBody>
      </p:sp>
      <p:pic>
        <p:nvPicPr>
          <p:cNvPr id="208" name="Picture 6"/>
          <p:cNvPicPr/>
          <p:nvPr/>
        </p:nvPicPr>
        <p:blipFill>
          <a:blip r:embed="rId3"/>
          <a:stretch/>
        </p:blipFill>
        <p:spPr>
          <a:xfrm>
            <a:off x="3733920" y="1219320"/>
            <a:ext cx="15773040" cy="105152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765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extShape 1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Object Detection</a:t>
            </a:r>
          </a:p>
        </p:txBody>
      </p:sp>
      <p:pic>
        <p:nvPicPr>
          <p:cNvPr id="210" name="Picture 4"/>
          <p:cNvPicPr/>
          <p:nvPr/>
        </p:nvPicPr>
        <p:blipFill>
          <a:blip r:embed="rId3"/>
          <a:stretch/>
        </p:blipFill>
        <p:spPr>
          <a:xfrm>
            <a:off x="4800600" y="1015920"/>
            <a:ext cx="10134360" cy="67561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056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extShape 1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Manual Feature Design</a:t>
            </a:r>
          </a:p>
        </p:txBody>
      </p:sp>
      <p:pic>
        <p:nvPicPr>
          <p:cNvPr id="212" name="Picture 5"/>
          <p:cNvPicPr/>
          <p:nvPr/>
        </p:nvPicPr>
        <p:blipFill>
          <a:blip r:embed="rId3"/>
          <a:stretch/>
        </p:blipFill>
        <p:spPr>
          <a:xfrm>
            <a:off x="838080" y="1600200"/>
            <a:ext cx="1676160" cy="1155240"/>
          </a:xfrm>
          <a:prstGeom prst="rect">
            <a:avLst/>
          </a:prstGeom>
          <a:ln>
            <a:noFill/>
          </a:ln>
        </p:spPr>
      </p:pic>
      <p:pic>
        <p:nvPicPr>
          <p:cNvPr id="213" name="Picture 6"/>
          <p:cNvPicPr/>
          <p:nvPr/>
        </p:nvPicPr>
        <p:blipFill>
          <a:blip r:embed="rId4"/>
          <a:stretch/>
        </p:blipFill>
        <p:spPr>
          <a:xfrm>
            <a:off x="3352680" y="2133720"/>
            <a:ext cx="3873600" cy="2608200"/>
          </a:xfrm>
          <a:prstGeom prst="rect">
            <a:avLst/>
          </a:prstGeom>
          <a:ln>
            <a:noFill/>
          </a:ln>
        </p:spPr>
      </p:pic>
      <p:pic>
        <p:nvPicPr>
          <p:cNvPr id="214" name="Picture 7"/>
          <p:cNvPicPr/>
          <p:nvPr/>
        </p:nvPicPr>
        <p:blipFill>
          <a:blip r:embed="rId5"/>
          <a:stretch/>
        </p:blipFill>
        <p:spPr>
          <a:xfrm>
            <a:off x="7391520" y="2971800"/>
            <a:ext cx="3047760" cy="37249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392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extShape 1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Features and Generalization</a:t>
            </a:r>
          </a:p>
        </p:txBody>
      </p:sp>
      <p:pic>
        <p:nvPicPr>
          <p:cNvPr id="216" name="Picture 3"/>
          <p:cNvPicPr/>
          <p:nvPr/>
        </p:nvPicPr>
        <p:blipFill rotWithShape="1">
          <a:blip r:embed="rId3"/>
          <a:srcRect l="47590"/>
          <a:stretch/>
        </p:blipFill>
        <p:spPr>
          <a:xfrm>
            <a:off x="3276600" y="1802880"/>
            <a:ext cx="5674440" cy="3890880"/>
          </a:xfrm>
          <a:prstGeom prst="rect">
            <a:avLst/>
          </a:prstGeom>
          <a:ln>
            <a:noFill/>
          </a:ln>
        </p:spPr>
      </p:pic>
      <p:sp>
        <p:nvSpPr>
          <p:cNvPr id="218" name="CustomShape 3"/>
          <p:cNvSpPr/>
          <p:nvPr/>
        </p:nvSpPr>
        <p:spPr>
          <a:xfrm>
            <a:off x="9296400" y="6400800"/>
            <a:ext cx="23450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[</a:t>
            </a:r>
            <a:r>
              <a:rPr lang="en-US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HoG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: </a:t>
            </a:r>
            <a:r>
              <a:rPr lang="en-US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Dalal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and </a:t>
            </a:r>
            <a:r>
              <a:rPr lang="en-US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Triggs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2005]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824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extShape 1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Features and Generalization</a:t>
            </a:r>
          </a:p>
        </p:txBody>
      </p:sp>
      <p:pic>
        <p:nvPicPr>
          <p:cNvPr id="220" name="Picture 3"/>
          <p:cNvPicPr/>
          <p:nvPr/>
        </p:nvPicPr>
        <p:blipFill>
          <a:blip r:embed="rId3"/>
          <a:stretch/>
        </p:blipFill>
        <p:spPr>
          <a:xfrm>
            <a:off x="2133720" y="2209680"/>
            <a:ext cx="8480880" cy="3047760"/>
          </a:xfrm>
          <a:prstGeom prst="rect">
            <a:avLst/>
          </a:prstGeom>
          <a:ln>
            <a:noFill/>
          </a:ln>
        </p:spPr>
      </p:pic>
      <p:sp>
        <p:nvSpPr>
          <p:cNvPr id="221" name="CustomShape 2"/>
          <p:cNvSpPr/>
          <p:nvPr/>
        </p:nvSpPr>
        <p:spPr>
          <a:xfrm>
            <a:off x="3587760" y="5562720"/>
            <a:ext cx="93996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Image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2" name="CustomShape 3"/>
          <p:cNvSpPr/>
          <p:nvPr/>
        </p:nvSpPr>
        <p:spPr>
          <a:xfrm>
            <a:off x="7929000" y="5562720"/>
            <a:ext cx="72360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HoG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721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</a:t>
            </a:r>
          </a:p>
        </p:txBody>
      </p:sp>
      <p:pic>
        <p:nvPicPr>
          <p:cNvPr id="4" name="Picture 3" descr="NeuralNets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447800"/>
            <a:ext cx="6532779" cy="475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9866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hape 645"/>
          <p:cNvSpPr txBox="1">
            <a:spLocks noGrp="1"/>
          </p:cNvSpPr>
          <p:nvPr>
            <p:ph type="title"/>
          </p:nvPr>
        </p:nvSpPr>
        <p:spPr>
          <a:xfrm>
            <a:off x="609600" y="-228600"/>
            <a:ext cx="10972800" cy="1143200"/>
          </a:xfrm>
          <a:prstGeom prst="rect">
            <a:avLst/>
          </a:prstGeom>
        </p:spPr>
        <p:txBody>
          <a:bodyPr vert="horz" wrap="square" lIns="121857" tIns="121857" rIns="121857" bIns="121857" numCol="1" anchor="b" anchorCtr="0" compatLnSpc="1">
            <a:prstTxWarp prst="textNoShape">
              <a:avLst/>
            </a:prstTxWarp>
            <a:noAutofit/>
          </a:bodyPr>
          <a:lstStyle/>
          <a:p>
            <a:r>
              <a:rPr lang="en-US" b="0" dirty="0"/>
              <a:t>Performance</a:t>
            </a:r>
            <a:endParaRPr lang="en" b="0" dirty="0"/>
          </a:p>
        </p:txBody>
      </p:sp>
      <p:pic>
        <p:nvPicPr>
          <p:cNvPr id="646" name="Shape 6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5103" y="914417"/>
            <a:ext cx="8476500" cy="5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Shape 648"/>
          <p:cNvSpPr txBox="1"/>
          <p:nvPr/>
        </p:nvSpPr>
        <p:spPr>
          <a:xfrm>
            <a:off x="10261600" y="6273822"/>
            <a:ext cx="1944365" cy="367199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" sz="1600" i="1" dirty="0"/>
              <a:t>graph credit Matt Zeiler, Clarifai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7721600" y="2108200"/>
            <a:ext cx="1625600" cy="406400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63500" algn="ctr">
            <a:noFill/>
            <a:round/>
            <a:headEnd/>
            <a:tailEnd/>
          </a:ln>
        </p:spPr>
        <p:txBody>
          <a:bodyPr wrap="square" lIns="121877" tIns="60939" rIns="121877" bIns="60939" rtlCol="0" anchor="ctr">
            <a:no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15" name="Rectangle 14"/>
          <p:cNvSpPr/>
          <p:nvPr/>
        </p:nvSpPr>
        <p:spPr bwMode="auto">
          <a:xfrm>
            <a:off x="7620000" y="4749800"/>
            <a:ext cx="2032000" cy="1016000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63500" algn="ctr">
            <a:noFill/>
            <a:round/>
            <a:headEnd/>
            <a:tailEnd/>
          </a:ln>
        </p:spPr>
        <p:txBody>
          <a:bodyPr wrap="square" lIns="121877" tIns="60939" rIns="121877" bIns="60939" rtlCol="0" anchor="ctr">
            <a:no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16" name="Rectangle 15"/>
          <p:cNvSpPr/>
          <p:nvPr/>
        </p:nvSpPr>
        <p:spPr bwMode="auto">
          <a:xfrm>
            <a:off x="6197600" y="5054600"/>
            <a:ext cx="609600" cy="508000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63500" algn="ctr">
            <a:noFill/>
            <a:round/>
            <a:headEnd/>
            <a:tailEnd/>
          </a:ln>
        </p:spPr>
        <p:txBody>
          <a:bodyPr wrap="square" lIns="121877" tIns="60939" rIns="121877" bIns="60939" rtlCol="0" anchor="ctr">
            <a:no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101857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hape 645"/>
          <p:cNvSpPr txBox="1">
            <a:spLocks noGrp="1"/>
          </p:cNvSpPr>
          <p:nvPr>
            <p:ph type="title"/>
          </p:nvPr>
        </p:nvSpPr>
        <p:spPr>
          <a:xfrm>
            <a:off x="609600" y="-228600"/>
            <a:ext cx="10972800" cy="1143200"/>
          </a:xfrm>
          <a:prstGeom prst="rect">
            <a:avLst/>
          </a:prstGeom>
        </p:spPr>
        <p:txBody>
          <a:bodyPr vert="horz" wrap="square" lIns="121857" tIns="121857" rIns="121857" bIns="121857" numCol="1" anchor="b" anchorCtr="0" compatLnSpc="1">
            <a:prstTxWarp prst="textNoShape">
              <a:avLst/>
            </a:prstTxWarp>
            <a:noAutofit/>
          </a:bodyPr>
          <a:lstStyle/>
          <a:p>
            <a:r>
              <a:rPr lang="en-US" b="0" dirty="0"/>
              <a:t>Performance</a:t>
            </a:r>
            <a:endParaRPr lang="en" b="0" dirty="0"/>
          </a:p>
        </p:txBody>
      </p:sp>
      <p:pic>
        <p:nvPicPr>
          <p:cNvPr id="646" name="Shape 6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5103" y="914417"/>
            <a:ext cx="8476500" cy="5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Shape 648"/>
          <p:cNvSpPr txBox="1"/>
          <p:nvPr/>
        </p:nvSpPr>
        <p:spPr>
          <a:xfrm>
            <a:off x="10261600" y="6273822"/>
            <a:ext cx="1944365" cy="367199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" sz="1600" i="1" dirty="0"/>
              <a:t>graph credit Matt Zeiler, Clarifai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7721600" y="2108200"/>
            <a:ext cx="1625600" cy="406400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63500" algn="ctr">
            <a:noFill/>
            <a:round/>
            <a:headEnd/>
            <a:tailEnd/>
          </a:ln>
        </p:spPr>
        <p:txBody>
          <a:bodyPr wrap="square" lIns="121877" tIns="60939" rIns="121877" bIns="60939" rtlCol="0" anchor="ctr">
            <a:no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15" name="Rectangle 14"/>
          <p:cNvSpPr/>
          <p:nvPr/>
        </p:nvSpPr>
        <p:spPr bwMode="auto">
          <a:xfrm>
            <a:off x="7620000" y="4749800"/>
            <a:ext cx="2032000" cy="1016000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63500" algn="ctr">
            <a:noFill/>
            <a:round/>
            <a:headEnd/>
            <a:tailEnd/>
          </a:ln>
        </p:spPr>
        <p:txBody>
          <a:bodyPr wrap="square" lIns="121877" tIns="60939" rIns="121877" bIns="60939" rtlCol="0" anchor="ctr">
            <a:no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16" name="Rectangle 15"/>
          <p:cNvSpPr/>
          <p:nvPr/>
        </p:nvSpPr>
        <p:spPr bwMode="auto">
          <a:xfrm>
            <a:off x="6197600" y="5054600"/>
            <a:ext cx="609600" cy="508000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63500" algn="ctr">
            <a:noFill/>
            <a:round/>
            <a:headEnd/>
            <a:tailEnd/>
          </a:ln>
        </p:spPr>
        <p:txBody>
          <a:bodyPr wrap="square" lIns="121877" tIns="60939" rIns="121877" bIns="60939" rtlCol="0" anchor="ctr">
            <a:no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3352800" y="4749800"/>
            <a:ext cx="6604000" cy="101600"/>
          </a:xfrm>
          <a:prstGeom prst="line">
            <a:avLst/>
          </a:prstGeom>
          <a:noFill/>
          <a:ln w="12700" cap="flat" cmpd="sng" algn="ctr">
            <a:solidFill>
              <a:srgbClr val="36CE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820240418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hape 645"/>
          <p:cNvSpPr txBox="1">
            <a:spLocks noGrp="1"/>
          </p:cNvSpPr>
          <p:nvPr>
            <p:ph type="title"/>
          </p:nvPr>
        </p:nvSpPr>
        <p:spPr>
          <a:xfrm>
            <a:off x="609600" y="-228600"/>
            <a:ext cx="10972800" cy="1143200"/>
          </a:xfrm>
          <a:prstGeom prst="rect">
            <a:avLst/>
          </a:prstGeom>
        </p:spPr>
        <p:txBody>
          <a:bodyPr vert="horz" wrap="square" lIns="121857" tIns="121857" rIns="121857" bIns="121857" numCol="1" anchor="b" anchorCtr="0" compatLnSpc="1">
            <a:prstTxWarp prst="textNoShape">
              <a:avLst/>
            </a:prstTxWarp>
            <a:noAutofit/>
          </a:bodyPr>
          <a:lstStyle/>
          <a:p>
            <a:r>
              <a:rPr lang="en-US" b="0" dirty="0"/>
              <a:t>Performance</a:t>
            </a:r>
            <a:endParaRPr lang="en" b="0" dirty="0"/>
          </a:p>
        </p:txBody>
      </p:sp>
      <p:pic>
        <p:nvPicPr>
          <p:cNvPr id="646" name="Shape 6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5103" y="914417"/>
            <a:ext cx="8476500" cy="5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Shape 648"/>
          <p:cNvSpPr txBox="1"/>
          <p:nvPr/>
        </p:nvSpPr>
        <p:spPr>
          <a:xfrm>
            <a:off x="10261600" y="6273822"/>
            <a:ext cx="1944365" cy="367199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" sz="1600" i="1" dirty="0"/>
              <a:t>graph credit Matt Zeiler, Clarifai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7620000" y="4749800"/>
            <a:ext cx="2032000" cy="1016000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63500" algn="ctr">
            <a:noFill/>
            <a:round/>
            <a:headEnd/>
            <a:tailEnd/>
          </a:ln>
        </p:spPr>
        <p:txBody>
          <a:bodyPr wrap="square" lIns="121877" tIns="60939" rIns="121877" bIns="60939" rtlCol="0" anchor="ctr">
            <a:no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9" name="Shape 647"/>
          <p:cNvSpPr txBox="1"/>
          <p:nvPr/>
        </p:nvSpPr>
        <p:spPr>
          <a:xfrm>
            <a:off x="6051200" y="5219400"/>
            <a:ext cx="1264000" cy="546400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333" dirty="0">
                <a:solidFill>
                  <a:schemeClr val="lt1"/>
                </a:solidFill>
              </a:rPr>
              <a:t>AlexNet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352800" y="4749800"/>
            <a:ext cx="6604000" cy="101600"/>
          </a:xfrm>
          <a:prstGeom prst="line">
            <a:avLst/>
          </a:prstGeom>
          <a:noFill/>
          <a:ln w="12700" cap="flat" cmpd="sng" algn="ctr">
            <a:solidFill>
              <a:srgbClr val="36CE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14217962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hape 645"/>
          <p:cNvSpPr txBox="1">
            <a:spLocks noGrp="1"/>
          </p:cNvSpPr>
          <p:nvPr>
            <p:ph type="title"/>
          </p:nvPr>
        </p:nvSpPr>
        <p:spPr>
          <a:xfrm>
            <a:off x="609600" y="-228600"/>
            <a:ext cx="10972800" cy="1143200"/>
          </a:xfrm>
          <a:prstGeom prst="rect">
            <a:avLst/>
          </a:prstGeom>
        </p:spPr>
        <p:txBody>
          <a:bodyPr vert="horz" wrap="square" lIns="121857" tIns="121857" rIns="121857" bIns="121857" numCol="1" anchor="b" anchorCtr="0" compatLnSpc="1">
            <a:prstTxWarp prst="textNoShape">
              <a:avLst/>
            </a:prstTxWarp>
            <a:noAutofit/>
          </a:bodyPr>
          <a:lstStyle/>
          <a:p>
            <a:r>
              <a:rPr lang="en-US" b="0" dirty="0"/>
              <a:t>Performance</a:t>
            </a:r>
            <a:endParaRPr lang="en" b="0" dirty="0"/>
          </a:p>
        </p:txBody>
      </p:sp>
      <p:pic>
        <p:nvPicPr>
          <p:cNvPr id="646" name="Shape 6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5103" y="914417"/>
            <a:ext cx="8476500" cy="5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Shape 648"/>
          <p:cNvSpPr txBox="1"/>
          <p:nvPr/>
        </p:nvSpPr>
        <p:spPr>
          <a:xfrm>
            <a:off x="10261600" y="6273822"/>
            <a:ext cx="1944365" cy="367199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" sz="1600" i="1" dirty="0"/>
              <a:t>graph credit Matt Zeiler, Clarifai</a:t>
            </a:r>
          </a:p>
        </p:txBody>
      </p:sp>
      <p:sp>
        <p:nvSpPr>
          <p:cNvPr id="9" name="Shape 647"/>
          <p:cNvSpPr txBox="1"/>
          <p:nvPr/>
        </p:nvSpPr>
        <p:spPr>
          <a:xfrm>
            <a:off x="6051200" y="5219400"/>
            <a:ext cx="1264000" cy="546400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333" dirty="0">
                <a:solidFill>
                  <a:schemeClr val="lt1"/>
                </a:solidFill>
              </a:rPr>
              <a:t>AlexNet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352800" y="4749800"/>
            <a:ext cx="6604000" cy="101600"/>
          </a:xfrm>
          <a:prstGeom prst="line">
            <a:avLst/>
          </a:prstGeom>
          <a:noFill/>
          <a:ln w="12700" cap="flat" cmpd="sng" algn="ctr">
            <a:solidFill>
              <a:srgbClr val="36CE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905810421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hape 645"/>
          <p:cNvSpPr txBox="1">
            <a:spLocks noGrp="1"/>
          </p:cNvSpPr>
          <p:nvPr>
            <p:ph type="title"/>
          </p:nvPr>
        </p:nvSpPr>
        <p:spPr>
          <a:xfrm>
            <a:off x="609600" y="-228600"/>
            <a:ext cx="10972800" cy="1143200"/>
          </a:xfrm>
          <a:prstGeom prst="rect">
            <a:avLst/>
          </a:prstGeom>
        </p:spPr>
        <p:txBody>
          <a:bodyPr vert="horz" wrap="square" lIns="121857" tIns="121857" rIns="121857" bIns="121857" numCol="1" anchor="b" anchorCtr="0" compatLnSpc="1">
            <a:prstTxWarp prst="textNoShape">
              <a:avLst/>
            </a:prstTxWarp>
            <a:noAutofit/>
          </a:bodyPr>
          <a:lstStyle/>
          <a:p>
            <a:r>
              <a:rPr lang="en-US" b="0" dirty="0"/>
              <a:t>Performance</a:t>
            </a:r>
            <a:endParaRPr lang="en" b="0" dirty="0"/>
          </a:p>
        </p:txBody>
      </p:sp>
      <p:pic>
        <p:nvPicPr>
          <p:cNvPr id="646" name="Shape 6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5103" y="914417"/>
            <a:ext cx="8476500" cy="5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Shape 648"/>
          <p:cNvSpPr txBox="1"/>
          <p:nvPr/>
        </p:nvSpPr>
        <p:spPr>
          <a:xfrm>
            <a:off x="10261600" y="6273822"/>
            <a:ext cx="1944365" cy="367199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" sz="1600" i="1" dirty="0"/>
              <a:t>graph credit Matt Zeiler, Clarifai</a:t>
            </a: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3352800" y="4749800"/>
            <a:ext cx="6604000" cy="101600"/>
          </a:xfrm>
          <a:prstGeom prst="line">
            <a:avLst/>
          </a:prstGeom>
          <a:noFill/>
          <a:ln w="12700" cap="flat" cmpd="sng" algn="ctr">
            <a:solidFill>
              <a:srgbClr val="36CE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6400800" y="5257800"/>
            <a:ext cx="3454400" cy="508000"/>
          </a:xfrm>
          <a:prstGeom prst="line">
            <a:avLst/>
          </a:prstGeom>
          <a:noFill/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Shape 647"/>
          <p:cNvSpPr txBox="1"/>
          <p:nvPr/>
        </p:nvSpPr>
        <p:spPr>
          <a:xfrm>
            <a:off x="6051200" y="5219400"/>
            <a:ext cx="1264000" cy="546400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333" dirty="0">
                <a:solidFill>
                  <a:schemeClr val="lt1"/>
                </a:solidFill>
              </a:rPr>
              <a:t>AlexNet</a:t>
            </a:r>
          </a:p>
        </p:txBody>
      </p:sp>
    </p:spTree>
    <p:extLst>
      <p:ext uri="{BB962C8B-B14F-4D97-AF65-F5344CB8AC3E}">
        <p14:creationId xmlns:p14="http://schemas.microsoft.com/office/powerpoint/2010/main" val="2992229163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 COCO Image Captioning Challenge</a:t>
            </a:r>
          </a:p>
        </p:txBody>
      </p:sp>
      <p:pic>
        <p:nvPicPr>
          <p:cNvPr id="4" name="Picture 3" descr="Screen Shot 2016-06-17 at 10.41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013" y="990600"/>
            <a:ext cx="8315987" cy="5181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21169" y="6172200"/>
            <a:ext cx="717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/>
                <a:cs typeface="Calibri"/>
              </a:rPr>
              <a:t>Karpathy</a:t>
            </a:r>
            <a:r>
              <a:rPr lang="en-US" dirty="0">
                <a:latin typeface="Calibri"/>
                <a:cs typeface="Calibri"/>
              </a:rPr>
              <a:t> &amp; </a:t>
            </a:r>
            <a:r>
              <a:rPr lang="en-US" dirty="0" err="1">
                <a:latin typeface="Calibri"/>
                <a:cs typeface="Calibri"/>
              </a:rPr>
              <a:t>Fei-Fei</a:t>
            </a:r>
            <a:r>
              <a:rPr lang="en-US" dirty="0">
                <a:latin typeface="Calibri"/>
                <a:cs typeface="Calibri"/>
              </a:rPr>
              <a:t>, 2015; Donahue et al., 2015; </a:t>
            </a:r>
            <a:r>
              <a:rPr lang="en-US" dirty="0" err="1">
                <a:latin typeface="Calibri"/>
                <a:cs typeface="Calibri"/>
              </a:rPr>
              <a:t>Xu</a:t>
            </a:r>
            <a:r>
              <a:rPr lang="en-US" dirty="0">
                <a:latin typeface="Calibri"/>
                <a:cs typeface="Calibri"/>
              </a:rPr>
              <a:t> et al, 2015; many more </a:t>
            </a:r>
          </a:p>
        </p:txBody>
      </p:sp>
    </p:spTree>
    <p:extLst>
      <p:ext uri="{BB962C8B-B14F-4D97-AF65-F5344CB8AC3E}">
        <p14:creationId xmlns:p14="http://schemas.microsoft.com/office/powerpoint/2010/main" val="6123779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-127000"/>
            <a:ext cx="12192000" cy="885419"/>
          </a:xfrm>
        </p:spPr>
        <p:txBody>
          <a:bodyPr/>
          <a:lstStyle/>
          <a:p>
            <a:r>
              <a:rPr lang="en-US" dirty="0"/>
              <a:t>Visual QA Challenge</a:t>
            </a:r>
          </a:p>
        </p:txBody>
      </p:sp>
      <p:pic>
        <p:nvPicPr>
          <p:cNvPr id="4" name="Picture 3" descr="Screen Shot 2016-06-17 at 10.49.42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90600"/>
            <a:ext cx="10879869" cy="55585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20800" y="584201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alibri"/>
                <a:cs typeface="Calibri"/>
              </a:rPr>
              <a:t>Stanislaw </a:t>
            </a:r>
            <a:r>
              <a:rPr lang="en-US" sz="1600" dirty="0" err="1">
                <a:latin typeface="Calibri"/>
                <a:cs typeface="Calibri"/>
              </a:rPr>
              <a:t>Antol</a:t>
            </a:r>
            <a:r>
              <a:rPr lang="en-US" sz="1600" dirty="0">
                <a:latin typeface="Calibri"/>
                <a:cs typeface="Calibri"/>
              </a:rPr>
              <a:t>, </a:t>
            </a:r>
            <a:r>
              <a:rPr lang="en-US" sz="1600" dirty="0" err="1">
                <a:latin typeface="Calibri"/>
                <a:cs typeface="Calibri"/>
              </a:rPr>
              <a:t>Aishwarya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Agrawal</a:t>
            </a:r>
            <a:r>
              <a:rPr lang="en-US" sz="1600" dirty="0">
                <a:latin typeface="Calibri"/>
                <a:cs typeface="Calibri"/>
              </a:rPr>
              <a:t>, </a:t>
            </a:r>
            <a:r>
              <a:rPr lang="en-US" sz="1600" dirty="0" err="1">
                <a:latin typeface="Calibri"/>
                <a:cs typeface="Calibri"/>
              </a:rPr>
              <a:t>Jiasen</a:t>
            </a:r>
            <a:r>
              <a:rPr lang="en-US" sz="1600" dirty="0">
                <a:latin typeface="Calibri"/>
                <a:cs typeface="Calibri"/>
              </a:rPr>
              <a:t> Lu, Margaret Mitchell, </a:t>
            </a:r>
            <a:r>
              <a:rPr lang="en-US" sz="1600" dirty="0" err="1">
                <a:latin typeface="Calibri"/>
                <a:cs typeface="Calibri"/>
              </a:rPr>
              <a:t>Dhruv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Batra</a:t>
            </a:r>
            <a:r>
              <a:rPr lang="en-US" sz="1600" dirty="0">
                <a:latin typeface="Calibri"/>
                <a:cs typeface="Calibri"/>
              </a:rPr>
              <a:t>, C. Lawrence </a:t>
            </a:r>
            <a:r>
              <a:rPr lang="en-US" sz="1600" dirty="0" err="1">
                <a:latin typeface="Calibri"/>
                <a:cs typeface="Calibri"/>
              </a:rPr>
              <a:t>Zitnick</a:t>
            </a:r>
            <a:r>
              <a:rPr lang="en-US" sz="1600" dirty="0">
                <a:latin typeface="Calibri"/>
                <a:cs typeface="Calibri"/>
              </a:rPr>
              <a:t>, Devi Parikh </a:t>
            </a:r>
          </a:p>
        </p:txBody>
      </p:sp>
    </p:spTree>
    <p:extLst>
      <p:ext uri="{BB962C8B-B14F-4D97-AF65-F5344CB8AC3E}">
        <p14:creationId xmlns:p14="http://schemas.microsoft.com/office/powerpoint/2010/main" val="26568597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Shape 653"/>
          <p:cNvSpPr txBox="1">
            <a:spLocks noGrp="1"/>
          </p:cNvSpPr>
          <p:nvPr>
            <p:ph type="title"/>
          </p:nvPr>
        </p:nvSpPr>
        <p:spPr>
          <a:xfrm>
            <a:off x="609600" y="-254200"/>
            <a:ext cx="10972800" cy="1143200"/>
          </a:xfrm>
          <a:prstGeom prst="rect">
            <a:avLst/>
          </a:prstGeom>
        </p:spPr>
        <p:txBody>
          <a:bodyPr vert="horz" wrap="square" lIns="121857" tIns="121857" rIns="121857" bIns="121857" numCol="1" anchor="b" anchorCtr="0" compatLnSpc="1">
            <a:prstTxWarp prst="textNoShape">
              <a:avLst/>
            </a:prstTxWarp>
            <a:noAutofit/>
          </a:bodyPr>
          <a:lstStyle/>
          <a:p>
            <a:r>
              <a:rPr lang="en" b="0" dirty="0"/>
              <a:t>Speech Recognition</a:t>
            </a:r>
          </a:p>
        </p:txBody>
      </p:sp>
      <p:pic>
        <p:nvPicPr>
          <p:cNvPr id="654" name="Shape 6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868" y="1464589"/>
            <a:ext cx="7683365" cy="5399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Shape 6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80467" y="1362967"/>
            <a:ext cx="3873500" cy="264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Shape 6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32867" y="4152900"/>
            <a:ext cx="3721100" cy="2463800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Shape 657"/>
          <p:cNvSpPr txBox="1"/>
          <p:nvPr/>
        </p:nvSpPr>
        <p:spPr>
          <a:xfrm>
            <a:off x="7855255" y="6413689"/>
            <a:ext cx="4157999" cy="367199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" sz="1600" i="1"/>
              <a:t>graph credit Matt Zeiler, Clarifai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914400" y="4953000"/>
            <a:ext cx="6908800" cy="203200"/>
          </a:xfrm>
          <a:prstGeom prst="line">
            <a:avLst/>
          </a:prstGeom>
          <a:noFill/>
          <a:ln w="12700" cap="flat" cmpd="sng" algn="ctr">
            <a:solidFill>
              <a:srgbClr val="36CE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5892800" y="4953000"/>
            <a:ext cx="1422400" cy="1016000"/>
          </a:xfrm>
          <a:prstGeom prst="line">
            <a:avLst/>
          </a:prstGeom>
          <a:noFill/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73114883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Trees</a:t>
            </a:r>
          </a:p>
        </p:txBody>
      </p:sp>
      <p:pic>
        <p:nvPicPr>
          <p:cNvPr id="4" name="Picture 3" descr="Lecture23-DecisionTrees-nobrai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676400"/>
            <a:ext cx="70866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2033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Reminder: Features</a:t>
            </a:r>
          </a:p>
        </p:txBody>
      </p:sp>
      <p:sp>
        <p:nvSpPr>
          <p:cNvPr id="1107971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1397001"/>
            <a:ext cx="10261600" cy="4729164"/>
          </a:xfrm>
        </p:spPr>
        <p:txBody>
          <a:bodyPr/>
          <a:lstStyle/>
          <a:p>
            <a:r>
              <a:rPr lang="en-US" sz="2000" dirty="0"/>
              <a:t>Features, aka attributes</a:t>
            </a:r>
          </a:p>
          <a:p>
            <a:pPr lvl="1"/>
            <a:r>
              <a:rPr lang="en-US" sz="1800" dirty="0"/>
              <a:t>Sometimes: TYPE=French</a:t>
            </a:r>
          </a:p>
          <a:p>
            <a:pPr lvl="1"/>
            <a:r>
              <a:rPr lang="en-US" sz="1800" dirty="0"/>
              <a:t>Sometimes: </a:t>
            </a:r>
            <a:r>
              <a:rPr lang="en-US" sz="2100" i="1" dirty="0" err="1">
                <a:latin typeface="Times New Roman" pitchFamily="18" charset="0"/>
              </a:rPr>
              <a:t>f</a:t>
            </a:r>
            <a:r>
              <a:rPr lang="en-US" sz="1800" baseline="-25000" dirty="0" err="1"/>
              <a:t>TYPE</a:t>
            </a:r>
            <a:r>
              <a:rPr lang="en-US" sz="1800" baseline="-25000" dirty="0"/>
              <a:t>=French</a:t>
            </a:r>
            <a:r>
              <a:rPr lang="en-US" sz="1800" dirty="0"/>
              <a:t>(</a:t>
            </a:r>
            <a:r>
              <a:rPr lang="en-US" sz="2100" i="1" dirty="0">
                <a:latin typeface="Times New Roman" pitchFamily="18" charset="0"/>
              </a:rPr>
              <a:t>x</a:t>
            </a:r>
            <a:r>
              <a:rPr lang="en-US" sz="1800" dirty="0"/>
              <a:t>) = 1</a:t>
            </a:r>
          </a:p>
        </p:txBody>
      </p:sp>
      <p:pic>
        <p:nvPicPr>
          <p:cNvPr id="11079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2838450"/>
            <a:ext cx="7543800" cy="377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8716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9A302-9CEB-6B49-ABD1-29F430BBE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Multi-class Logistic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03218-AF12-B84B-9173-EA96ED271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97001"/>
            <a:ext cx="11379200" cy="4729164"/>
          </a:xfrm>
        </p:spPr>
        <p:txBody>
          <a:bodyPr/>
          <a:lstStyle/>
          <a:p>
            <a:r>
              <a:rPr lang="en-US" dirty="0"/>
              <a:t>= special case of neural network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43A5720-5954-FF44-86F2-64DBD510BFDF}"/>
              </a:ext>
            </a:extLst>
          </p:cNvPr>
          <p:cNvSpPr/>
          <p:nvPr/>
        </p:nvSpPr>
        <p:spPr>
          <a:xfrm>
            <a:off x="4702432" y="271780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0BE87EE-69BD-EB48-9DD5-DA170DA4F94D}"/>
              </a:ext>
            </a:extLst>
          </p:cNvPr>
          <p:cNvSpPr/>
          <p:nvPr/>
        </p:nvSpPr>
        <p:spPr>
          <a:xfrm>
            <a:off x="4702432" y="36091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1262234-C440-9646-8C45-15CF6D9DD208}"/>
              </a:ext>
            </a:extLst>
          </p:cNvPr>
          <p:cNvSpPr/>
          <p:nvPr/>
        </p:nvSpPr>
        <p:spPr>
          <a:xfrm>
            <a:off x="4702432" y="44981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65949CF-19FB-1D42-BE49-C1BB158B76B2}"/>
              </a:ext>
            </a:extLst>
          </p:cNvPr>
          <p:cNvSpPr/>
          <p:nvPr/>
        </p:nvSpPr>
        <p:spPr>
          <a:xfrm>
            <a:off x="2645032" y="2286000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EBA67D-7088-8F47-A94A-49D9EFD08CFB}"/>
              </a:ext>
            </a:extLst>
          </p:cNvPr>
          <p:cNvSpPr/>
          <p:nvPr/>
        </p:nvSpPr>
        <p:spPr>
          <a:xfrm>
            <a:off x="2645032" y="3022599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3BEF69C-9711-1844-9BC8-DCFD043A9A0B}"/>
              </a:ext>
            </a:extLst>
          </p:cNvPr>
          <p:cNvSpPr/>
          <p:nvPr/>
        </p:nvSpPr>
        <p:spPr>
          <a:xfrm>
            <a:off x="2645032" y="375919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5393A65-A87E-1F41-AD61-11E9C632BB3B}"/>
              </a:ext>
            </a:extLst>
          </p:cNvPr>
          <p:cNvSpPr/>
          <p:nvPr/>
        </p:nvSpPr>
        <p:spPr>
          <a:xfrm>
            <a:off x="2645032" y="5107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F42AD92-0C8E-3E4A-BE55-152C758BDA6F}"/>
              </a:ext>
            </a:extLst>
          </p:cNvPr>
          <p:cNvCxnSpPr>
            <a:stCxn id="7" idx="6"/>
            <a:endCxn id="4" idx="2"/>
          </p:cNvCxnSpPr>
          <p:nvPr/>
        </p:nvCxnSpPr>
        <p:spPr>
          <a:xfrm>
            <a:off x="3254632" y="2590800"/>
            <a:ext cx="1447800" cy="4318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CD660CD-F8DF-EE46-B5C2-696E0390DD09}"/>
              </a:ext>
            </a:extLst>
          </p:cNvPr>
          <p:cNvSpPr txBox="1"/>
          <p:nvPr/>
        </p:nvSpPr>
        <p:spPr>
          <a:xfrm>
            <a:off x="15522766" y="2996588"/>
            <a:ext cx="18473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6DBF4D5-EB5F-364C-865E-88B171A80127}"/>
              </a:ext>
            </a:extLst>
          </p:cNvPr>
          <p:cNvCxnSpPr>
            <a:cxnSpLocks/>
            <a:stCxn id="7" idx="6"/>
            <a:endCxn id="6" idx="2"/>
          </p:cNvCxnSpPr>
          <p:nvPr/>
        </p:nvCxnSpPr>
        <p:spPr>
          <a:xfrm>
            <a:off x="3254632" y="2590800"/>
            <a:ext cx="1447800" cy="22121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564FB15-66A0-344C-9012-B54F0E0EA9C5}"/>
              </a:ext>
            </a:extLst>
          </p:cNvPr>
          <p:cNvCxnSpPr>
            <a:cxnSpLocks/>
            <a:stCxn id="8" idx="6"/>
            <a:endCxn id="6" idx="2"/>
          </p:cNvCxnSpPr>
          <p:nvPr/>
        </p:nvCxnSpPr>
        <p:spPr>
          <a:xfrm>
            <a:off x="3254632" y="3327399"/>
            <a:ext cx="1447800" cy="14755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F5D7D91-D32E-9C4E-A158-6624CCE36735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3254632" y="4063998"/>
            <a:ext cx="1447800" cy="7389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F70709B-07A7-4140-BC26-0FE413669EAC}"/>
              </a:ext>
            </a:extLst>
          </p:cNvPr>
          <p:cNvCxnSpPr>
            <a:cxnSpLocks/>
            <a:stCxn id="10" idx="6"/>
            <a:endCxn id="6" idx="2"/>
          </p:cNvCxnSpPr>
          <p:nvPr/>
        </p:nvCxnSpPr>
        <p:spPr>
          <a:xfrm flipV="1">
            <a:off x="3254632" y="4802984"/>
            <a:ext cx="1447800" cy="6096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24526FC-59B9-1D43-A928-3AE96BD3E3E3}"/>
              </a:ext>
            </a:extLst>
          </p:cNvPr>
          <p:cNvCxnSpPr>
            <a:cxnSpLocks/>
            <a:stCxn id="7" idx="6"/>
            <a:endCxn id="5" idx="2"/>
          </p:cNvCxnSpPr>
          <p:nvPr/>
        </p:nvCxnSpPr>
        <p:spPr>
          <a:xfrm>
            <a:off x="3254632" y="2590800"/>
            <a:ext cx="1447800" cy="13231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7053426-5F80-F045-B572-E86C7C3630A4}"/>
              </a:ext>
            </a:extLst>
          </p:cNvPr>
          <p:cNvCxnSpPr>
            <a:cxnSpLocks/>
            <a:stCxn id="9" idx="6"/>
            <a:endCxn id="5" idx="2"/>
          </p:cNvCxnSpPr>
          <p:nvPr/>
        </p:nvCxnSpPr>
        <p:spPr>
          <a:xfrm flipV="1">
            <a:off x="3254632" y="3913983"/>
            <a:ext cx="1447800" cy="1500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10353CD-9070-5141-A6EA-B8AF432B6F9A}"/>
              </a:ext>
            </a:extLst>
          </p:cNvPr>
          <p:cNvCxnSpPr>
            <a:cxnSpLocks/>
            <a:stCxn id="9" idx="6"/>
            <a:endCxn id="4" idx="2"/>
          </p:cNvCxnSpPr>
          <p:nvPr/>
        </p:nvCxnSpPr>
        <p:spPr>
          <a:xfrm flipV="1">
            <a:off x="3254632" y="3022603"/>
            <a:ext cx="1447800" cy="10413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FE8A068-D7D8-3548-B1A8-918E436445B5}"/>
              </a:ext>
            </a:extLst>
          </p:cNvPr>
          <p:cNvCxnSpPr>
            <a:cxnSpLocks/>
            <a:stCxn id="8" idx="6"/>
            <a:endCxn id="4" idx="2"/>
          </p:cNvCxnSpPr>
          <p:nvPr/>
        </p:nvCxnSpPr>
        <p:spPr>
          <a:xfrm flipV="1">
            <a:off x="3254632" y="3022603"/>
            <a:ext cx="1447800" cy="3047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0B73F45-26B0-9445-AB5D-969B97599676}"/>
              </a:ext>
            </a:extLst>
          </p:cNvPr>
          <p:cNvCxnSpPr>
            <a:cxnSpLocks/>
            <a:stCxn id="8" idx="6"/>
            <a:endCxn id="5" idx="2"/>
          </p:cNvCxnSpPr>
          <p:nvPr/>
        </p:nvCxnSpPr>
        <p:spPr>
          <a:xfrm>
            <a:off x="3254632" y="3327399"/>
            <a:ext cx="1447800" cy="5865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90B7433-4A04-4B4D-B0B8-7F8D96C47B07}"/>
              </a:ext>
            </a:extLst>
          </p:cNvPr>
          <p:cNvCxnSpPr>
            <a:cxnSpLocks/>
            <a:stCxn id="10" idx="6"/>
            <a:endCxn id="5" idx="2"/>
          </p:cNvCxnSpPr>
          <p:nvPr/>
        </p:nvCxnSpPr>
        <p:spPr>
          <a:xfrm flipV="1">
            <a:off x="3254632" y="3913983"/>
            <a:ext cx="1447800" cy="14986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3F5117D-CF3A-5C47-9B55-26A495F20C27}"/>
              </a:ext>
            </a:extLst>
          </p:cNvPr>
          <p:cNvCxnSpPr>
            <a:cxnSpLocks/>
            <a:stCxn id="10" idx="6"/>
            <a:endCxn id="4" idx="2"/>
          </p:cNvCxnSpPr>
          <p:nvPr/>
        </p:nvCxnSpPr>
        <p:spPr>
          <a:xfrm flipV="1">
            <a:off x="3254632" y="3022603"/>
            <a:ext cx="1447800" cy="23899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C49AFAAF-6B45-4143-B9C8-B1497848ED93}"/>
              </a:ext>
            </a:extLst>
          </p:cNvPr>
          <p:cNvSpPr/>
          <p:nvPr/>
        </p:nvSpPr>
        <p:spPr>
          <a:xfrm>
            <a:off x="5751177" y="2464991"/>
            <a:ext cx="399055" cy="28979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FB1BB8-62CF-1946-9AAA-C5CC0111225A}"/>
              </a:ext>
            </a:extLst>
          </p:cNvPr>
          <p:cNvCxnSpPr>
            <a:cxnSpLocks/>
            <a:stCxn id="4" idx="6"/>
          </p:cNvCxnSpPr>
          <p:nvPr/>
        </p:nvCxnSpPr>
        <p:spPr>
          <a:xfrm>
            <a:off x="5312032" y="3022603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AB00FCE-948B-D04E-995A-4E7BCF24FFA4}"/>
              </a:ext>
            </a:extLst>
          </p:cNvPr>
          <p:cNvCxnSpPr>
            <a:cxnSpLocks/>
            <a:stCxn id="5" idx="6"/>
            <a:endCxn id="47" idx="1"/>
          </p:cNvCxnSpPr>
          <p:nvPr/>
        </p:nvCxnSpPr>
        <p:spPr>
          <a:xfrm>
            <a:off x="5312032" y="3913983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083B8BE-BF9B-464D-AA23-19734243F6C4}"/>
              </a:ext>
            </a:extLst>
          </p:cNvPr>
          <p:cNvCxnSpPr>
            <a:cxnSpLocks/>
          </p:cNvCxnSpPr>
          <p:nvPr/>
        </p:nvCxnSpPr>
        <p:spPr>
          <a:xfrm>
            <a:off x="5312032" y="4773915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FA89556-5068-A441-9CAC-271C20C5D8C3}"/>
              </a:ext>
            </a:extLst>
          </p:cNvPr>
          <p:cNvCxnSpPr>
            <a:cxnSpLocks/>
          </p:cNvCxnSpPr>
          <p:nvPr/>
        </p:nvCxnSpPr>
        <p:spPr>
          <a:xfrm>
            <a:off x="6150232" y="3044267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C0DC496-EF5A-DB4D-99ED-6CDCD593A420}"/>
              </a:ext>
            </a:extLst>
          </p:cNvPr>
          <p:cNvCxnSpPr>
            <a:cxnSpLocks/>
          </p:cNvCxnSpPr>
          <p:nvPr/>
        </p:nvCxnSpPr>
        <p:spPr>
          <a:xfrm>
            <a:off x="6150232" y="3935647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AB78201-4F0B-4C44-9A9C-5BC367C357C7}"/>
              </a:ext>
            </a:extLst>
          </p:cNvPr>
          <p:cNvCxnSpPr>
            <a:cxnSpLocks/>
          </p:cNvCxnSpPr>
          <p:nvPr/>
        </p:nvCxnSpPr>
        <p:spPr>
          <a:xfrm>
            <a:off x="6150232" y="4795579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2CB9F4C8-49AC-BE4D-B127-F825536060AF}"/>
              </a:ext>
            </a:extLst>
          </p:cNvPr>
          <p:cNvSpPr txBox="1"/>
          <p:nvPr/>
        </p:nvSpPr>
        <p:spPr>
          <a:xfrm>
            <a:off x="5801670" y="2820472"/>
            <a:ext cx="2527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ourier" pitchFamily="2" charset="0"/>
              </a:rPr>
              <a:t>softmax</a:t>
            </a:r>
            <a:endParaRPr lang="en-US" dirty="0">
              <a:latin typeface="Courier" pitchFamily="2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57743EB1-5D6F-4647-9F8C-F124A3C47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2988" y="2794701"/>
            <a:ext cx="2375244" cy="41472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8E462E5-C4B1-CB4A-824E-C8AC6F2C6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6032" y="3700075"/>
            <a:ext cx="2375244" cy="41472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0F6A915-63C2-B84F-B65F-CEB927BC4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6032" y="4545816"/>
            <a:ext cx="2612768" cy="456197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9CCD27E8-5F79-914C-BF8C-E75A58A64CC2}"/>
              </a:ext>
            </a:extLst>
          </p:cNvPr>
          <p:cNvSpPr txBox="1"/>
          <p:nvPr/>
        </p:nvSpPr>
        <p:spPr>
          <a:xfrm>
            <a:off x="2743200" y="45720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2770723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Reminder: Features</a:t>
            </a:r>
          </a:p>
        </p:txBody>
      </p:sp>
      <p:sp>
        <p:nvSpPr>
          <p:cNvPr id="11079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000"/>
              <a:t>Features, aka attributes</a:t>
            </a:r>
          </a:p>
          <a:p>
            <a:pPr lvl="1"/>
            <a:r>
              <a:rPr lang="en-US" sz="1800"/>
              <a:t>Sometimes: TYPE=French</a:t>
            </a:r>
          </a:p>
          <a:p>
            <a:pPr lvl="1"/>
            <a:r>
              <a:rPr lang="en-US" sz="1800"/>
              <a:t>Sometimes: </a:t>
            </a:r>
            <a:r>
              <a:rPr lang="en-US" sz="2100" i="1">
                <a:latin typeface="Times New Roman" pitchFamily="18" charset="0"/>
              </a:rPr>
              <a:t>f</a:t>
            </a:r>
            <a:r>
              <a:rPr lang="en-US" sz="1800" baseline="-25000"/>
              <a:t>TYPE=French</a:t>
            </a:r>
            <a:r>
              <a:rPr lang="en-US" sz="1800"/>
              <a:t>(</a:t>
            </a:r>
            <a:r>
              <a:rPr lang="en-US" sz="2100" i="1">
                <a:latin typeface="Times New Roman" pitchFamily="18" charset="0"/>
              </a:rPr>
              <a:t>x</a:t>
            </a:r>
            <a:r>
              <a:rPr lang="en-US" sz="1800"/>
              <a:t>) = 1</a:t>
            </a:r>
          </a:p>
        </p:txBody>
      </p:sp>
      <p:pic>
        <p:nvPicPr>
          <p:cNvPr id="11079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88" y="2838450"/>
            <a:ext cx="7138987" cy="357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07973" name="Rectangle 5"/>
          <p:cNvSpPr>
            <a:spLocks noChangeArrowheads="1"/>
          </p:cNvSpPr>
          <p:nvPr/>
        </p:nvSpPr>
        <p:spPr bwMode="auto">
          <a:xfrm>
            <a:off x="1905000" y="3124200"/>
            <a:ext cx="4800600" cy="3276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8291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Decision Trees</a:t>
            </a:r>
          </a:p>
        </p:txBody>
      </p:sp>
      <p:sp>
        <p:nvSpPr>
          <p:cNvPr id="1108995" name="Rectangle 3"/>
          <p:cNvSpPr>
            <a:spLocks noGrp="1" noChangeArrowheads="1"/>
          </p:cNvSpPr>
          <p:nvPr>
            <p:ph idx="1"/>
          </p:nvPr>
        </p:nvSpPr>
        <p:spPr>
          <a:xfrm>
            <a:off x="1371600" y="1397001"/>
            <a:ext cx="10414000" cy="4729164"/>
          </a:xfrm>
        </p:spPr>
        <p:txBody>
          <a:bodyPr/>
          <a:lstStyle/>
          <a:p>
            <a:r>
              <a:rPr lang="en-US" sz="2400" dirty="0"/>
              <a:t>Compact representation of a function:</a:t>
            </a:r>
          </a:p>
          <a:p>
            <a:pPr lvl="1"/>
            <a:r>
              <a:rPr lang="en-US" sz="2000" dirty="0"/>
              <a:t>Truth table</a:t>
            </a:r>
          </a:p>
          <a:p>
            <a:pPr lvl="1"/>
            <a:r>
              <a:rPr lang="en-US" sz="2000" dirty="0"/>
              <a:t>Conditional probability table</a:t>
            </a:r>
          </a:p>
          <a:p>
            <a:pPr lvl="1"/>
            <a:r>
              <a:rPr lang="en-US" sz="2000" dirty="0"/>
              <a:t>Regression values</a:t>
            </a:r>
          </a:p>
          <a:p>
            <a:endParaRPr lang="en-US" sz="2400" dirty="0"/>
          </a:p>
          <a:p>
            <a:r>
              <a:rPr lang="en-US" sz="2400" dirty="0"/>
              <a:t>True function</a:t>
            </a:r>
          </a:p>
          <a:p>
            <a:pPr lvl="1"/>
            <a:r>
              <a:rPr lang="en-US" sz="2000" dirty="0"/>
              <a:t>Realizable: in </a:t>
            </a:r>
            <a:r>
              <a:rPr lang="en-US" sz="2200" i="1" dirty="0">
                <a:latin typeface="Times New Roman" pitchFamily="18" charset="0"/>
              </a:rPr>
              <a:t>H</a:t>
            </a:r>
          </a:p>
        </p:txBody>
      </p:sp>
      <p:pic>
        <p:nvPicPr>
          <p:cNvPr id="110899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088" y="3048000"/>
            <a:ext cx="5091112" cy="328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80503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Expressiveness of DTs</a:t>
            </a:r>
          </a:p>
        </p:txBody>
      </p:sp>
      <p:sp>
        <p:nvSpPr>
          <p:cNvPr id="1110019" name="Rectangle 3"/>
          <p:cNvSpPr>
            <a:spLocks noGrp="1" noChangeArrowheads="1"/>
          </p:cNvSpPr>
          <p:nvPr>
            <p:ph idx="1"/>
          </p:nvPr>
        </p:nvSpPr>
        <p:spPr>
          <a:xfrm>
            <a:off x="2362200" y="1600200"/>
            <a:ext cx="8001000" cy="4953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/>
              <a:t>Can express any function of the features</a:t>
            </a:r>
          </a:p>
          <a:p>
            <a:pPr>
              <a:lnSpc>
                <a:spcPct val="80000"/>
              </a:lnSpc>
            </a:pPr>
            <a:endParaRPr lang="en-US" sz="2800"/>
          </a:p>
          <a:p>
            <a:pPr>
              <a:lnSpc>
                <a:spcPct val="80000"/>
              </a:lnSpc>
            </a:pPr>
            <a:endParaRPr lang="en-US" sz="2800"/>
          </a:p>
          <a:p>
            <a:pPr>
              <a:lnSpc>
                <a:spcPct val="80000"/>
              </a:lnSpc>
            </a:pPr>
            <a:endParaRPr lang="en-US" sz="2800"/>
          </a:p>
          <a:p>
            <a:pPr>
              <a:lnSpc>
                <a:spcPct val="80000"/>
              </a:lnSpc>
            </a:pPr>
            <a:endParaRPr lang="en-US" sz="2800"/>
          </a:p>
          <a:p>
            <a:pPr>
              <a:lnSpc>
                <a:spcPct val="80000"/>
              </a:lnSpc>
            </a:pPr>
            <a:endParaRPr lang="en-US" sz="2800"/>
          </a:p>
          <a:p>
            <a:pPr>
              <a:lnSpc>
                <a:spcPct val="80000"/>
              </a:lnSpc>
            </a:pPr>
            <a:endParaRPr lang="en-US" sz="2800"/>
          </a:p>
          <a:p>
            <a:pPr>
              <a:lnSpc>
                <a:spcPct val="80000"/>
              </a:lnSpc>
            </a:pPr>
            <a:endParaRPr lang="en-US" sz="2800"/>
          </a:p>
          <a:p>
            <a:pPr>
              <a:lnSpc>
                <a:spcPct val="80000"/>
              </a:lnSpc>
            </a:pPr>
            <a:endParaRPr lang="en-US" sz="2800"/>
          </a:p>
          <a:p>
            <a:pPr>
              <a:lnSpc>
                <a:spcPct val="80000"/>
              </a:lnSpc>
            </a:pPr>
            <a:endParaRPr lang="en-US" sz="2800"/>
          </a:p>
          <a:p>
            <a:pPr>
              <a:lnSpc>
                <a:spcPct val="80000"/>
              </a:lnSpc>
            </a:pPr>
            <a:r>
              <a:rPr lang="en-US" sz="2800"/>
              <a:t>However, we hope for compact trees</a:t>
            </a:r>
          </a:p>
        </p:txBody>
      </p:sp>
      <p:pic>
        <p:nvPicPr>
          <p:cNvPr id="11100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975" y="2286000"/>
            <a:ext cx="5737225" cy="194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10022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175" y="4953000"/>
            <a:ext cx="1574800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19214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Comparison: Perceptrons</a:t>
            </a:r>
          </a:p>
        </p:txBody>
      </p:sp>
      <p:sp>
        <p:nvSpPr>
          <p:cNvPr id="11264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/>
              <a:t>What is the expressiveness of a perceptron over these features?</a:t>
            </a:r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For a perceptron, a feature’s contribution is either positive or negative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If you want one feature’s effect to depend on another, you have to add a new conjunction feature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E.g. adding “PATRONS=full </a:t>
            </a:r>
            <a:r>
              <a:rPr lang="en-US" sz="1800" dirty="0">
                <a:sym typeface="Symbol" pitchFamily="18" charset="2"/>
              </a:rPr>
              <a:t> WAIT = 60” allows a perceptron to model the interaction between the two atomic features</a:t>
            </a:r>
          </a:p>
          <a:p>
            <a:pPr lvl="2">
              <a:lnSpc>
                <a:spcPct val="80000"/>
              </a:lnSpc>
            </a:pPr>
            <a:endParaRPr lang="en-US" sz="1200" dirty="0"/>
          </a:p>
          <a:p>
            <a:pPr>
              <a:lnSpc>
                <a:spcPct val="80000"/>
              </a:lnSpc>
            </a:pPr>
            <a:r>
              <a:rPr lang="en-US" sz="2000" dirty="0"/>
              <a:t>DTs automatically conjoin features / attributes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Features can have different effects in different branches of the tree!</a:t>
            </a:r>
          </a:p>
          <a:p>
            <a:pPr lvl="2">
              <a:lnSpc>
                <a:spcPct val="80000"/>
              </a:lnSpc>
            </a:pPr>
            <a:endParaRPr lang="en-US" sz="1200" dirty="0"/>
          </a:p>
          <a:p>
            <a:pPr>
              <a:lnSpc>
                <a:spcPct val="80000"/>
              </a:lnSpc>
            </a:pPr>
            <a:r>
              <a:rPr lang="en-US" sz="2000" dirty="0"/>
              <a:t>Difference between modeling relative evidence weighting (NB) and complex </a:t>
            </a:r>
            <a:r>
              <a:rPr lang="en-US" sz="2000" dirty="0">
                <a:solidFill>
                  <a:srgbClr val="333399"/>
                </a:solidFill>
              </a:rPr>
              <a:t>evidence interaction</a:t>
            </a:r>
            <a:r>
              <a:rPr lang="en-US" sz="2000" dirty="0"/>
              <a:t> (DTs)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Though if the interactions are too complex, may not find the DT greedily</a:t>
            </a:r>
          </a:p>
        </p:txBody>
      </p:sp>
      <p:grpSp>
        <p:nvGrpSpPr>
          <p:cNvPr id="1126406" name="Group 6"/>
          <p:cNvGrpSpPr>
            <a:grpSpLocks/>
          </p:cNvGrpSpPr>
          <p:nvPr/>
        </p:nvGrpSpPr>
        <p:grpSpPr bwMode="auto">
          <a:xfrm>
            <a:off x="1014412" y="1981200"/>
            <a:ext cx="7138988" cy="990600"/>
            <a:chOff x="624" y="1488"/>
            <a:chExt cx="4497" cy="624"/>
          </a:xfrm>
        </p:grpSpPr>
        <p:pic>
          <p:nvPicPr>
            <p:cNvPr id="1126404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287"/>
            <a:stretch>
              <a:fillRect/>
            </a:stretch>
          </p:blipFill>
          <p:spPr bwMode="auto">
            <a:xfrm>
              <a:off x="624" y="1488"/>
              <a:ext cx="4497" cy="6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26405" name="Line 5"/>
            <p:cNvSpPr>
              <a:spLocks noChangeShapeType="1"/>
            </p:cNvSpPr>
            <p:nvPr/>
          </p:nvSpPr>
          <p:spPr bwMode="auto">
            <a:xfrm>
              <a:off x="632" y="2112"/>
              <a:ext cx="448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18581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Decision Tree Learning</a:t>
            </a:r>
          </a:p>
        </p:txBody>
      </p:sp>
      <p:sp>
        <p:nvSpPr>
          <p:cNvPr id="11120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000"/>
              <a:t>Aim: find a small tree consistent with the training examples</a:t>
            </a:r>
          </a:p>
          <a:p>
            <a:r>
              <a:rPr lang="en-US" sz="2000"/>
              <a:t>Idea: (recursively) choose “most significant” attribute as root of (sub)tree</a:t>
            </a:r>
          </a:p>
        </p:txBody>
      </p:sp>
      <p:pic>
        <p:nvPicPr>
          <p:cNvPr id="11120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362200"/>
            <a:ext cx="8234804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36572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Choosing an Attribute</a:t>
            </a:r>
          </a:p>
        </p:txBody>
      </p:sp>
      <p:sp>
        <p:nvSpPr>
          <p:cNvPr id="11130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400"/>
              <a:t>Idea: a good attribute splits the examples into subsets that are (ideally) “all positive” or “all negative”</a:t>
            </a:r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r>
              <a:rPr lang="en-US" sz="2400"/>
              <a:t>So: we need a measure of how “good” a split is, even if the results aren’t perfectly separated out</a:t>
            </a:r>
          </a:p>
        </p:txBody>
      </p:sp>
      <p:pic>
        <p:nvPicPr>
          <p:cNvPr id="11130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8" y="2798763"/>
            <a:ext cx="7102475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35328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Entropy and Information</a:t>
            </a:r>
          </a:p>
        </p:txBody>
      </p:sp>
      <p:sp>
        <p:nvSpPr>
          <p:cNvPr id="112742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68450"/>
            <a:ext cx="7212013" cy="4946650"/>
          </a:xfrm>
        </p:spPr>
        <p:txBody>
          <a:bodyPr/>
          <a:lstStyle/>
          <a:p>
            <a:r>
              <a:rPr lang="en-US" sz="2400" dirty="0">
                <a:solidFill>
                  <a:srgbClr val="CC0000"/>
                </a:solidFill>
              </a:rPr>
              <a:t>Information</a:t>
            </a:r>
            <a:r>
              <a:rPr lang="en-US" sz="2400" dirty="0"/>
              <a:t> answers questions</a:t>
            </a:r>
          </a:p>
          <a:p>
            <a:pPr lvl="1"/>
            <a:r>
              <a:rPr lang="en-US" sz="2000" dirty="0"/>
              <a:t>The more uncertain about the answer initially, the more information in the answer</a:t>
            </a:r>
          </a:p>
          <a:p>
            <a:pPr lvl="1"/>
            <a:r>
              <a:rPr lang="en-US" sz="2000" dirty="0"/>
              <a:t>Scale: bits</a:t>
            </a:r>
          </a:p>
          <a:p>
            <a:pPr lvl="2"/>
            <a:r>
              <a:rPr lang="en-US" sz="1800" dirty="0"/>
              <a:t>Answer to Boolean question with prior &lt;1/2, 1/2&gt;?  </a:t>
            </a:r>
          </a:p>
          <a:p>
            <a:pPr lvl="2"/>
            <a:r>
              <a:rPr lang="en-US" sz="1800" dirty="0"/>
              <a:t>Answer to 4-way question with prior &lt;1/4, 1/4, 1/4, 1/4&gt;?</a:t>
            </a:r>
          </a:p>
          <a:p>
            <a:pPr lvl="2"/>
            <a:r>
              <a:rPr lang="en-US" sz="1800" dirty="0"/>
              <a:t>Answer to 4-way question with prior &lt;0, 0, 0, 1&gt;?</a:t>
            </a:r>
          </a:p>
          <a:p>
            <a:pPr lvl="2"/>
            <a:r>
              <a:rPr lang="en-US" sz="1800" dirty="0"/>
              <a:t>Answer to 3-way question with prior &lt;1/2, 1/4, 1/4&gt;?</a:t>
            </a:r>
          </a:p>
          <a:p>
            <a:pPr lvl="2"/>
            <a:endParaRPr lang="en-US" sz="1800" dirty="0"/>
          </a:p>
          <a:p>
            <a:r>
              <a:rPr lang="en-US" sz="2400" dirty="0"/>
              <a:t>A probability p is typical of:</a:t>
            </a:r>
          </a:p>
          <a:p>
            <a:pPr lvl="1"/>
            <a:r>
              <a:rPr lang="en-US" sz="2000" dirty="0"/>
              <a:t>A uniform distribution of size 1/p</a:t>
            </a:r>
          </a:p>
          <a:p>
            <a:pPr lvl="1"/>
            <a:r>
              <a:rPr lang="en-US" sz="2000" dirty="0"/>
              <a:t>A code of length log 1/p</a:t>
            </a:r>
          </a:p>
          <a:p>
            <a:pPr lvl="1"/>
            <a:endParaRPr lang="en-US" sz="20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410184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Entropy</a:t>
            </a:r>
          </a:p>
        </p:txBody>
      </p:sp>
      <p:sp>
        <p:nvSpPr>
          <p:cNvPr id="11796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General answer: if prior is &lt;</a:t>
            </a:r>
            <a:r>
              <a:rPr lang="en-US" sz="2800" i="1" dirty="0">
                <a:latin typeface="Times New Roman" pitchFamily="18" charset="0"/>
              </a:rPr>
              <a:t>p</a:t>
            </a:r>
            <a:r>
              <a:rPr lang="en-US" sz="2800" baseline="-25000" dirty="0">
                <a:latin typeface="Times New Roman" pitchFamily="18" charset="0"/>
              </a:rPr>
              <a:t>1</a:t>
            </a:r>
            <a:r>
              <a:rPr lang="en-US" sz="2800" i="1" dirty="0">
                <a:latin typeface="Times New Roman" pitchFamily="18" charset="0"/>
              </a:rPr>
              <a:t>,…,</a:t>
            </a:r>
            <a:r>
              <a:rPr lang="en-US" sz="2800" i="1" dirty="0" err="1">
                <a:latin typeface="Times New Roman" pitchFamily="18" charset="0"/>
              </a:rPr>
              <a:t>p</a:t>
            </a:r>
            <a:r>
              <a:rPr lang="en-US" sz="2800" i="1" baseline="-25000" dirty="0" err="1">
                <a:latin typeface="Times New Roman" pitchFamily="18" charset="0"/>
              </a:rPr>
              <a:t>n</a:t>
            </a:r>
            <a:r>
              <a:rPr lang="en-US" sz="2400" dirty="0"/>
              <a:t>&gt;: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Information is the expected code length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4000" dirty="0"/>
          </a:p>
          <a:p>
            <a:pPr>
              <a:lnSpc>
                <a:spcPct val="90000"/>
              </a:lnSpc>
            </a:pPr>
            <a:r>
              <a:rPr lang="en-US" sz="2400" dirty="0"/>
              <a:t>Also called the </a:t>
            </a:r>
            <a:r>
              <a:rPr lang="en-US" sz="2400" dirty="0">
                <a:solidFill>
                  <a:srgbClr val="CC0000"/>
                </a:solidFill>
              </a:rPr>
              <a:t>entropy </a:t>
            </a:r>
            <a:r>
              <a:rPr lang="en-US" sz="2400" dirty="0"/>
              <a:t>of the distribution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More uniform = higher entropy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More values = higher entropy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More peaked = lower entropy</a:t>
            </a:r>
          </a:p>
          <a:p>
            <a:pPr marL="457176" lvl="1" indent="0">
              <a:lnSpc>
                <a:spcPct val="90000"/>
              </a:lnSpc>
              <a:buNone/>
            </a:pPr>
            <a:endParaRPr lang="en-US" sz="2000" dirty="0"/>
          </a:p>
        </p:txBody>
      </p:sp>
      <p:pic>
        <p:nvPicPr>
          <p:cNvPr id="1179652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675" y="2743200"/>
            <a:ext cx="4219575" cy="32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79653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025" y="3376613"/>
            <a:ext cx="2314575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79654" name="Line 6"/>
          <p:cNvSpPr>
            <a:spLocks noChangeShapeType="1"/>
          </p:cNvSpPr>
          <p:nvPr/>
        </p:nvSpPr>
        <p:spPr bwMode="auto">
          <a:xfrm>
            <a:off x="7010400" y="2376488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9655" name="Rectangle 7"/>
          <p:cNvSpPr>
            <a:spLocks noChangeArrowheads="1"/>
          </p:cNvSpPr>
          <p:nvPr/>
        </p:nvSpPr>
        <p:spPr bwMode="auto">
          <a:xfrm>
            <a:off x="7239000" y="1690688"/>
            <a:ext cx="3810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9656" name="Rectangle 8"/>
          <p:cNvSpPr>
            <a:spLocks noChangeArrowheads="1"/>
          </p:cNvSpPr>
          <p:nvPr/>
        </p:nvSpPr>
        <p:spPr bwMode="auto">
          <a:xfrm>
            <a:off x="7848600" y="1690688"/>
            <a:ext cx="3810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9657" name="Line 9"/>
          <p:cNvSpPr>
            <a:spLocks noChangeShapeType="1"/>
          </p:cNvSpPr>
          <p:nvPr/>
        </p:nvSpPr>
        <p:spPr bwMode="auto">
          <a:xfrm>
            <a:off x="7010400" y="4433888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9659" name="Rectangle 11"/>
          <p:cNvSpPr>
            <a:spLocks noChangeArrowheads="1"/>
          </p:cNvSpPr>
          <p:nvPr/>
        </p:nvSpPr>
        <p:spPr bwMode="auto">
          <a:xfrm>
            <a:off x="7848600" y="3138488"/>
            <a:ext cx="381000" cy="129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9660" name="Line 12"/>
          <p:cNvSpPr>
            <a:spLocks noChangeShapeType="1"/>
          </p:cNvSpPr>
          <p:nvPr/>
        </p:nvSpPr>
        <p:spPr bwMode="auto">
          <a:xfrm>
            <a:off x="7010400" y="6186488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9661" name="Rectangle 13"/>
          <p:cNvSpPr>
            <a:spLocks noChangeArrowheads="1"/>
          </p:cNvSpPr>
          <p:nvPr/>
        </p:nvSpPr>
        <p:spPr bwMode="auto">
          <a:xfrm>
            <a:off x="7239000" y="5791200"/>
            <a:ext cx="381000" cy="3952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9662" name="Rectangle 14"/>
          <p:cNvSpPr>
            <a:spLocks noChangeArrowheads="1"/>
          </p:cNvSpPr>
          <p:nvPr/>
        </p:nvSpPr>
        <p:spPr bwMode="auto">
          <a:xfrm>
            <a:off x="7848600" y="5181600"/>
            <a:ext cx="381000" cy="10048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9663" name="Text Box 15"/>
          <p:cNvSpPr txBox="1">
            <a:spLocks noChangeArrowheads="1"/>
          </p:cNvSpPr>
          <p:nvPr/>
        </p:nvSpPr>
        <p:spPr bwMode="auto">
          <a:xfrm>
            <a:off x="7391400" y="2452688"/>
            <a:ext cx="762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1 bit</a:t>
            </a:r>
          </a:p>
        </p:txBody>
      </p:sp>
      <p:sp>
        <p:nvSpPr>
          <p:cNvPr id="1179664" name="Text Box 16"/>
          <p:cNvSpPr txBox="1">
            <a:spLocks noChangeArrowheads="1"/>
          </p:cNvSpPr>
          <p:nvPr/>
        </p:nvSpPr>
        <p:spPr bwMode="auto">
          <a:xfrm>
            <a:off x="7391400" y="4510088"/>
            <a:ext cx="762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0 bits</a:t>
            </a:r>
          </a:p>
        </p:txBody>
      </p:sp>
      <p:sp>
        <p:nvSpPr>
          <p:cNvPr id="1179665" name="Text Box 17"/>
          <p:cNvSpPr txBox="1">
            <a:spLocks noChangeArrowheads="1"/>
          </p:cNvSpPr>
          <p:nvPr/>
        </p:nvSpPr>
        <p:spPr bwMode="auto">
          <a:xfrm>
            <a:off x="7391400" y="6262688"/>
            <a:ext cx="1143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0.5 bit</a:t>
            </a:r>
          </a:p>
        </p:txBody>
      </p:sp>
    </p:spTree>
    <p:extLst>
      <p:ext uri="{BB962C8B-B14F-4D97-AF65-F5344CB8AC3E}">
        <p14:creationId xmlns:p14="http://schemas.microsoft.com/office/powerpoint/2010/main" val="5395329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formationGai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985" y="4038600"/>
            <a:ext cx="5249015" cy="2829290"/>
          </a:xfrm>
          <a:prstGeom prst="rect">
            <a:avLst/>
          </a:prstGeom>
        </p:spPr>
      </p:pic>
      <p:sp>
        <p:nvSpPr>
          <p:cNvPr id="1115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Information Gain</a:t>
            </a:r>
          </a:p>
        </p:txBody>
      </p:sp>
      <p:sp>
        <p:nvSpPr>
          <p:cNvPr id="111513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447800"/>
            <a:ext cx="6858000" cy="5181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/>
              <a:t>Back to decision trees!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For each split, compare entropy before and after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Difference is the </a:t>
            </a:r>
            <a:r>
              <a:rPr lang="en-US" sz="1800" dirty="0">
                <a:solidFill>
                  <a:srgbClr val="CC0000"/>
                </a:solidFill>
              </a:rPr>
              <a:t>information gain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Problem: there’s more than one distribution after split!</a:t>
            </a:r>
          </a:p>
          <a:p>
            <a:pPr lvl="1">
              <a:lnSpc>
                <a:spcPct val="90000"/>
              </a:lnSpc>
            </a:pPr>
            <a:endParaRPr lang="en-US" sz="1800" dirty="0"/>
          </a:p>
          <a:p>
            <a:pPr lvl="1">
              <a:lnSpc>
                <a:spcPct val="90000"/>
              </a:lnSpc>
            </a:pPr>
            <a:endParaRPr lang="en-US" sz="1800" dirty="0"/>
          </a:p>
          <a:p>
            <a:pPr lvl="1">
              <a:lnSpc>
                <a:spcPct val="90000"/>
              </a:lnSpc>
            </a:pPr>
            <a:endParaRPr lang="en-US" sz="1800" dirty="0"/>
          </a:p>
          <a:p>
            <a:pPr lvl="1">
              <a:lnSpc>
                <a:spcPct val="90000"/>
              </a:lnSpc>
            </a:pPr>
            <a:endParaRPr lang="en-US" sz="1800" dirty="0"/>
          </a:p>
          <a:p>
            <a:pPr lvl="1">
              <a:lnSpc>
                <a:spcPct val="90000"/>
              </a:lnSpc>
            </a:pPr>
            <a:endParaRPr lang="en-US" sz="1800" dirty="0"/>
          </a:p>
          <a:p>
            <a:pPr lvl="1">
              <a:lnSpc>
                <a:spcPct val="90000"/>
              </a:lnSpc>
            </a:pPr>
            <a:endParaRPr lang="en-US" sz="1800" dirty="0"/>
          </a:p>
          <a:p>
            <a:pPr lvl="1">
              <a:lnSpc>
                <a:spcPct val="90000"/>
              </a:lnSpc>
            </a:pPr>
            <a:endParaRPr lang="en-US" sz="1800" dirty="0"/>
          </a:p>
          <a:p>
            <a:pPr lvl="1">
              <a:lnSpc>
                <a:spcPct val="90000"/>
              </a:lnSpc>
            </a:pPr>
            <a:endParaRPr lang="en-US" sz="1800" dirty="0"/>
          </a:p>
          <a:p>
            <a:pPr lvl="1">
              <a:lnSpc>
                <a:spcPct val="90000"/>
              </a:lnSpc>
            </a:pPr>
            <a:endParaRPr lang="en-US" sz="1800" dirty="0"/>
          </a:p>
          <a:p>
            <a:pPr lvl="1">
              <a:lnSpc>
                <a:spcPct val="90000"/>
              </a:lnSpc>
            </a:pPr>
            <a:r>
              <a:rPr lang="en-US" sz="1800" dirty="0"/>
              <a:t>Solution: use </a:t>
            </a:r>
            <a:r>
              <a:rPr lang="en-US" sz="1800" dirty="0">
                <a:solidFill>
                  <a:srgbClr val="CC0000"/>
                </a:solidFill>
              </a:rPr>
              <a:t>expected entropy</a:t>
            </a:r>
            <a:r>
              <a:rPr lang="en-US" sz="1800" dirty="0"/>
              <a:t>, weighted by the number of examples</a:t>
            </a:r>
          </a:p>
        </p:txBody>
      </p:sp>
      <p:pic>
        <p:nvPicPr>
          <p:cNvPr id="11151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86100"/>
            <a:ext cx="7102475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15549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Next Step: Recurse</a:t>
            </a:r>
          </a:p>
        </p:txBody>
      </p:sp>
      <p:sp>
        <p:nvSpPr>
          <p:cNvPr id="11223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400"/>
              <a:t>Now we need to keep growing the tree!</a:t>
            </a:r>
          </a:p>
          <a:p>
            <a:r>
              <a:rPr lang="en-US" sz="2400"/>
              <a:t>Two branches are done (why?)</a:t>
            </a:r>
          </a:p>
          <a:p>
            <a:r>
              <a:rPr lang="en-US" sz="2400"/>
              <a:t>What to do under “full”?</a:t>
            </a:r>
          </a:p>
          <a:p>
            <a:pPr lvl="1"/>
            <a:r>
              <a:rPr lang="en-US" sz="2000"/>
              <a:t>See what examples are there…</a:t>
            </a:r>
          </a:p>
        </p:txBody>
      </p:sp>
      <p:pic>
        <p:nvPicPr>
          <p:cNvPr id="11223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867"/>
          <a:stretch>
            <a:fillRect/>
          </a:stretch>
        </p:blipFill>
        <p:spPr bwMode="auto">
          <a:xfrm>
            <a:off x="6096000" y="1447800"/>
            <a:ext cx="32766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23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8" y="3429000"/>
            <a:ext cx="6513512" cy="326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2310" name="Rectangle 6"/>
          <p:cNvSpPr>
            <a:spLocks noChangeArrowheads="1"/>
          </p:cNvSpPr>
          <p:nvPr/>
        </p:nvSpPr>
        <p:spPr bwMode="auto">
          <a:xfrm>
            <a:off x="1447800" y="4114800"/>
            <a:ext cx="6477000" cy="228600"/>
          </a:xfrm>
          <a:prstGeom prst="rect">
            <a:avLst/>
          </a:prstGeom>
          <a:solidFill>
            <a:srgbClr val="CC0000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11" name="Rectangle 7"/>
          <p:cNvSpPr>
            <a:spLocks noChangeArrowheads="1"/>
          </p:cNvSpPr>
          <p:nvPr/>
        </p:nvSpPr>
        <p:spPr bwMode="auto">
          <a:xfrm>
            <a:off x="1447800" y="4572000"/>
            <a:ext cx="6477000" cy="228600"/>
          </a:xfrm>
          <a:prstGeom prst="rect">
            <a:avLst/>
          </a:prstGeom>
          <a:solidFill>
            <a:srgbClr val="008000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12" name="Rectangle 8"/>
          <p:cNvSpPr>
            <a:spLocks noChangeArrowheads="1"/>
          </p:cNvSpPr>
          <p:nvPr/>
        </p:nvSpPr>
        <p:spPr bwMode="auto">
          <a:xfrm>
            <a:off x="1447800" y="4800600"/>
            <a:ext cx="6477000" cy="228600"/>
          </a:xfrm>
          <a:prstGeom prst="rect">
            <a:avLst/>
          </a:prstGeom>
          <a:solidFill>
            <a:srgbClr val="CC0000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13" name="Rectangle 9"/>
          <p:cNvSpPr>
            <a:spLocks noChangeArrowheads="1"/>
          </p:cNvSpPr>
          <p:nvPr/>
        </p:nvSpPr>
        <p:spPr bwMode="auto">
          <a:xfrm>
            <a:off x="1447800" y="5715000"/>
            <a:ext cx="6477000" cy="228600"/>
          </a:xfrm>
          <a:prstGeom prst="rect">
            <a:avLst/>
          </a:prstGeom>
          <a:solidFill>
            <a:srgbClr val="CC0000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14" name="Rectangle 10"/>
          <p:cNvSpPr>
            <a:spLocks noChangeArrowheads="1"/>
          </p:cNvSpPr>
          <p:nvPr/>
        </p:nvSpPr>
        <p:spPr bwMode="auto">
          <a:xfrm>
            <a:off x="1447800" y="5943600"/>
            <a:ext cx="6477000" cy="228600"/>
          </a:xfrm>
          <a:prstGeom prst="rect">
            <a:avLst/>
          </a:prstGeom>
          <a:solidFill>
            <a:srgbClr val="CC0000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15" name="Rectangle 11"/>
          <p:cNvSpPr>
            <a:spLocks noChangeArrowheads="1"/>
          </p:cNvSpPr>
          <p:nvPr/>
        </p:nvSpPr>
        <p:spPr bwMode="auto">
          <a:xfrm>
            <a:off x="1447800" y="6400800"/>
            <a:ext cx="6477000" cy="228600"/>
          </a:xfrm>
          <a:prstGeom prst="rect">
            <a:avLst/>
          </a:prstGeom>
          <a:solidFill>
            <a:srgbClr val="008000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358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9A302-9CEB-6B49-ABD1-29F430BBE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Neural Network = Also learn the features!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43A5720-5954-FF44-86F2-64DBD510BFDF}"/>
              </a:ext>
            </a:extLst>
          </p:cNvPr>
          <p:cNvSpPr/>
          <p:nvPr/>
        </p:nvSpPr>
        <p:spPr>
          <a:xfrm>
            <a:off x="4702432" y="271780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0BE87EE-69BD-EB48-9DD5-DA170DA4F94D}"/>
              </a:ext>
            </a:extLst>
          </p:cNvPr>
          <p:cNvSpPr/>
          <p:nvPr/>
        </p:nvSpPr>
        <p:spPr>
          <a:xfrm>
            <a:off x="4702432" y="36091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1262234-C440-9646-8C45-15CF6D9DD208}"/>
              </a:ext>
            </a:extLst>
          </p:cNvPr>
          <p:cNvSpPr/>
          <p:nvPr/>
        </p:nvSpPr>
        <p:spPr>
          <a:xfrm>
            <a:off x="4702432" y="44981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65949CF-19FB-1D42-BE49-C1BB158B76B2}"/>
              </a:ext>
            </a:extLst>
          </p:cNvPr>
          <p:cNvSpPr/>
          <p:nvPr/>
        </p:nvSpPr>
        <p:spPr>
          <a:xfrm>
            <a:off x="2645032" y="2286000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EBA67D-7088-8F47-A94A-49D9EFD08CFB}"/>
              </a:ext>
            </a:extLst>
          </p:cNvPr>
          <p:cNvSpPr/>
          <p:nvPr/>
        </p:nvSpPr>
        <p:spPr>
          <a:xfrm>
            <a:off x="2645032" y="3022599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3BEF69C-9711-1844-9BC8-DCFD043A9A0B}"/>
              </a:ext>
            </a:extLst>
          </p:cNvPr>
          <p:cNvSpPr/>
          <p:nvPr/>
        </p:nvSpPr>
        <p:spPr>
          <a:xfrm>
            <a:off x="2645032" y="375919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5393A65-A87E-1F41-AD61-11E9C632BB3B}"/>
              </a:ext>
            </a:extLst>
          </p:cNvPr>
          <p:cNvSpPr/>
          <p:nvPr/>
        </p:nvSpPr>
        <p:spPr>
          <a:xfrm>
            <a:off x="2645032" y="5107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F42AD92-0C8E-3E4A-BE55-152C758BDA6F}"/>
              </a:ext>
            </a:extLst>
          </p:cNvPr>
          <p:cNvCxnSpPr>
            <a:stCxn id="7" idx="6"/>
            <a:endCxn id="4" idx="2"/>
          </p:cNvCxnSpPr>
          <p:nvPr/>
        </p:nvCxnSpPr>
        <p:spPr>
          <a:xfrm>
            <a:off x="3254632" y="2590800"/>
            <a:ext cx="1447800" cy="4318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CD660CD-F8DF-EE46-B5C2-696E0390DD09}"/>
              </a:ext>
            </a:extLst>
          </p:cNvPr>
          <p:cNvSpPr txBox="1"/>
          <p:nvPr/>
        </p:nvSpPr>
        <p:spPr>
          <a:xfrm>
            <a:off x="15522766" y="2996588"/>
            <a:ext cx="18473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6DBF4D5-EB5F-364C-865E-88B171A80127}"/>
              </a:ext>
            </a:extLst>
          </p:cNvPr>
          <p:cNvCxnSpPr>
            <a:cxnSpLocks/>
            <a:stCxn id="7" idx="6"/>
            <a:endCxn id="6" idx="2"/>
          </p:cNvCxnSpPr>
          <p:nvPr/>
        </p:nvCxnSpPr>
        <p:spPr>
          <a:xfrm>
            <a:off x="3254632" y="2590800"/>
            <a:ext cx="1447800" cy="22121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564FB15-66A0-344C-9012-B54F0E0EA9C5}"/>
              </a:ext>
            </a:extLst>
          </p:cNvPr>
          <p:cNvCxnSpPr>
            <a:cxnSpLocks/>
            <a:stCxn id="8" idx="6"/>
            <a:endCxn id="6" idx="2"/>
          </p:cNvCxnSpPr>
          <p:nvPr/>
        </p:nvCxnSpPr>
        <p:spPr>
          <a:xfrm>
            <a:off x="3254632" y="3327399"/>
            <a:ext cx="1447800" cy="14755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F5D7D91-D32E-9C4E-A158-6624CCE36735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3254632" y="4063998"/>
            <a:ext cx="1447800" cy="7389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F70709B-07A7-4140-BC26-0FE413669EAC}"/>
              </a:ext>
            </a:extLst>
          </p:cNvPr>
          <p:cNvCxnSpPr>
            <a:cxnSpLocks/>
            <a:stCxn id="10" idx="6"/>
            <a:endCxn id="6" idx="2"/>
          </p:cNvCxnSpPr>
          <p:nvPr/>
        </p:nvCxnSpPr>
        <p:spPr>
          <a:xfrm flipV="1">
            <a:off x="3254632" y="4802984"/>
            <a:ext cx="1447800" cy="6096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24526FC-59B9-1D43-A928-3AE96BD3E3E3}"/>
              </a:ext>
            </a:extLst>
          </p:cNvPr>
          <p:cNvCxnSpPr>
            <a:cxnSpLocks/>
            <a:stCxn id="7" idx="6"/>
            <a:endCxn id="5" idx="2"/>
          </p:cNvCxnSpPr>
          <p:nvPr/>
        </p:nvCxnSpPr>
        <p:spPr>
          <a:xfrm>
            <a:off x="3254632" y="2590800"/>
            <a:ext cx="1447800" cy="13231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7053426-5F80-F045-B572-E86C7C3630A4}"/>
              </a:ext>
            </a:extLst>
          </p:cNvPr>
          <p:cNvCxnSpPr>
            <a:cxnSpLocks/>
            <a:stCxn id="9" idx="6"/>
            <a:endCxn id="5" idx="2"/>
          </p:cNvCxnSpPr>
          <p:nvPr/>
        </p:nvCxnSpPr>
        <p:spPr>
          <a:xfrm flipV="1">
            <a:off x="3254632" y="3913983"/>
            <a:ext cx="1447800" cy="1500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10353CD-9070-5141-A6EA-B8AF432B6F9A}"/>
              </a:ext>
            </a:extLst>
          </p:cNvPr>
          <p:cNvCxnSpPr>
            <a:cxnSpLocks/>
            <a:stCxn id="9" idx="6"/>
            <a:endCxn id="4" idx="2"/>
          </p:cNvCxnSpPr>
          <p:nvPr/>
        </p:nvCxnSpPr>
        <p:spPr>
          <a:xfrm flipV="1">
            <a:off x="3254632" y="3022603"/>
            <a:ext cx="1447800" cy="10413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FE8A068-D7D8-3548-B1A8-918E436445B5}"/>
              </a:ext>
            </a:extLst>
          </p:cNvPr>
          <p:cNvCxnSpPr>
            <a:cxnSpLocks/>
            <a:stCxn id="8" idx="6"/>
            <a:endCxn id="4" idx="2"/>
          </p:cNvCxnSpPr>
          <p:nvPr/>
        </p:nvCxnSpPr>
        <p:spPr>
          <a:xfrm flipV="1">
            <a:off x="3254632" y="3022603"/>
            <a:ext cx="1447800" cy="3047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0B73F45-26B0-9445-AB5D-969B97599676}"/>
              </a:ext>
            </a:extLst>
          </p:cNvPr>
          <p:cNvCxnSpPr>
            <a:cxnSpLocks/>
            <a:stCxn id="8" idx="6"/>
            <a:endCxn id="5" idx="2"/>
          </p:cNvCxnSpPr>
          <p:nvPr/>
        </p:nvCxnSpPr>
        <p:spPr>
          <a:xfrm>
            <a:off x="3254632" y="3327399"/>
            <a:ext cx="1447800" cy="5865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90B7433-4A04-4B4D-B0B8-7F8D96C47B07}"/>
              </a:ext>
            </a:extLst>
          </p:cNvPr>
          <p:cNvCxnSpPr>
            <a:cxnSpLocks/>
            <a:stCxn id="10" idx="6"/>
            <a:endCxn id="5" idx="2"/>
          </p:cNvCxnSpPr>
          <p:nvPr/>
        </p:nvCxnSpPr>
        <p:spPr>
          <a:xfrm flipV="1">
            <a:off x="3254632" y="3913983"/>
            <a:ext cx="1447800" cy="14986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3F5117D-CF3A-5C47-9B55-26A495F20C27}"/>
              </a:ext>
            </a:extLst>
          </p:cNvPr>
          <p:cNvCxnSpPr>
            <a:cxnSpLocks/>
            <a:stCxn id="10" idx="6"/>
            <a:endCxn id="4" idx="2"/>
          </p:cNvCxnSpPr>
          <p:nvPr/>
        </p:nvCxnSpPr>
        <p:spPr>
          <a:xfrm flipV="1">
            <a:off x="3254632" y="3022603"/>
            <a:ext cx="1447800" cy="23899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C49AFAAF-6B45-4143-B9C8-B1497848ED93}"/>
              </a:ext>
            </a:extLst>
          </p:cNvPr>
          <p:cNvSpPr/>
          <p:nvPr/>
        </p:nvSpPr>
        <p:spPr>
          <a:xfrm>
            <a:off x="5751177" y="2464991"/>
            <a:ext cx="399055" cy="28979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FB1BB8-62CF-1946-9AAA-C5CC0111225A}"/>
              </a:ext>
            </a:extLst>
          </p:cNvPr>
          <p:cNvCxnSpPr>
            <a:cxnSpLocks/>
            <a:stCxn id="4" idx="6"/>
          </p:cNvCxnSpPr>
          <p:nvPr/>
        </p:nvCxnSpPr>
        <p:spPr>
          <a:xfrm>
            <a:off x="5312032" y="3022603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AB00FCE-948B-D04E-995A-4E7BCF24FFA4}"/>
              </a:ext>
            </a:extLst>
          </p:cNvPr>
          <p:cNvCxnSpPr>
            <a:cxnSpLocks/>
            <a:stCxn id="5" idx="6"/>
            <a:endCxn id="47" idx="1"/>
          </p:cNvCxnSpPr>
          <p:nvPr/>
        </p:nvCxnSpPr>
        <p:spPr>
          <a:xfrm>
            <a:off x="5312032" y="3913983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083B8BE-BF9B-464D-AA23-19734243F6C4}"/>
              </a:ext>
            </a:extLst>
          </p:cNvPr>
          <p:cNvCxnSpPr>
            <a:cxnSpLocks/>
          </p:cNvCxnSpPr>
          <p:nvPr/>
        </p:nvCxnSpPr>
        <p:spPr>
          <a:xfrm>
            <a:off x="5312032" y="4773915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FA89556-5068-A441-9CAC-271C20C5D8C3}"/>
              </a:ext>
            </a:extLst>
          </p:cNvPr>
          <p:cNvCxnSpPr>
            <a:cxnSpLocks/>
          </p:cNvCxnSpPr>
          <p:nvPr/>
        </p:nvCxnSpPr>
        <p:spPr>
          <a:xfrm>
            <a:off x="6150232" y="3044267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C0DC496-EF5A-DB4D-99ED-6CDCD593A420}"/>
              </a:ext>
            </a:extLst>
          </p:cNvPr>
          <p:cNvCxnSpPr>
            <a:cxnSpLocks/>
          </p:cNvCxnSpPr>
          <p:nvPr/>
        </p:nvCxnSpPr>
        <p:spPr>
          <a:xfrm>
            <a:off x="6150232" y="3935647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AB78201-4F0B-4C44-9A9C-5BC367C357C7}"/>
              </a:ext>
            </a:extLst>
          </p:cNvPr>
          <p:cNvCxnSpPr>
            <a:cxnSpLocks/>
          </p:cNvCxnSpPr>
          <p:nvPr/>
        </p:nvCxnSpPr>
        <p:spPr>
          <a:xfrm>
            <a:off x="6150232" y="4795579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2CB9F4C8-49AC-BE4D-B127-F825536060AF}"/>
              </a:ext>
            </a:extLst>
          </p:cNvPr>
          <p:cNvSpPr txBox="1"/>
          <p:nvPr/>
        </p:nvSpPr>
        <p:spPr>
          <a:xfrm>
            <a:off x="5801670" y="2820472"/>
            <a:ext cx="2527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ourier" pitchFamily="2" charset="0"/>
              </a:rPr>
              <a:t>softmax</a:t>
            </a:r>
            <a:endParaRPr lang="en-US" dirty="0">
              <a:latin typeface="Courier" pitchFamily="2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57743EB1-5D6F-4647-9F8C-F124A3C47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2988" y="2794701"/>
            <a:ext cx="2375244" cy="41472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8E462E5-C4B1-CB4A-824E-C8AC6F2C6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6032" y="3700075"/>
            <a:ext cx="2375244" cy="41472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0F6A915-63C2-B84F-B65F-CEB927BC4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6032" y="4545816"/>
            <a:ext cx="2612768" cy="45619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68DF3AB-456B-3447-A890-4CF3D0C6D2F5}"/>
              </a:ext>
            </a:extLst>
          </p:cNvPr>
          <p:cNvSpPr txBox="1"/>
          <p:nvPr/>
        </p:nvSpPr>
        <p:spPr>
          <a:xfrm>
            <a:off x="2743200" y="45720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9873775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Learned Tree</a:t>
            </a:r>
          </a:p>
        </p:txBody>
      </p:sp>
      <p:sp>
        <p:nvSpPr>
          <p:cNvPr id="1117187" name="Rectangle 3"/>
          <p:cNvSpPr>
            <a:spLocks noGrp="1" noChangeArrowheads="1"/>
          </p:cNvSpPr>
          <p:nvPr>
            <p:ph idx="1"/>
          </p:nvPr>
        </p:nvSpPr>
        <p:spPr>
          <a:xfrm>
            <a:off x="2209800" y="1600200"/>
            <a:ext cx="6477000" cy="5105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Decision tree learned from these 12 examples: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8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Substantially simpler than “true” tree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A more complex hypothesis isn't justified by data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Also: it’s reasonable, but wrong</a:t>
            </a:r>
          </a:p>
        </p:txBody>
      </p:sp>
      <p:pic>
        <p:nvPicPr>
          <p:cNvPr id="11171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063" y="2035175"/>
            <a:ext cx="4351337" cy="314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25239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Miles Per Gallon</a:t>
            </a:r>
          </a:p>
        </p:txBody>
      </p:sp>
      <p:sp>
        <p:nvSpPr>
          <p:cNvPr id="1128452" name="Text Box 4"/>
          <p:cNvSpPr txBox="1">
            <a:spLocks noChangeArrowheads="1"/>
          </p:cNvSpPr>
          <p:nvPr/>
        </p:nvSpPr>
        <p:spPr bwMode="auto">
          <a:xfrm>
            <a:off x="365125" y="2166938"/>
            <a:ext cx="1235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2400">
              <a:latin typeface="Tahoma" pitchFamily="34" charset="0"/>
            </a:endParaRPr>
          </a:p>
        </p:txBody>
      </p:sp>
      <p:sp>
        <p:nvSpPr>
          <p:cNvPr id="1128453" name="Text Box 5"/>
          <p:cNvSpPr txBox="1">
            <a:spLocks noChangeArrowheads="1"/>
          </p:cNvSpPr>
          <p:nvPr/>
        </p:nvSpPr>
        <p:spPr bwMode="auto">
          <a:xfrm rot="16200000">
            <a:off x="919162" y="3175000"/>
            <a:ext cx="2336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latin typeface="Tahoma" pitchFamily="34" charset="0"/>
              </a:rPr>
              <a:t>40 Examples</a:t>
            </a:r>
          </a:p>
        </p:txBody>
      </p:sp>
      <p:graphicFrame>
        <p:nvGraphicFramePr>
          <p:cNvPr id="1128454" name="Object 6"/>
          <p:cNvGraphicFramePr>
            <a:graphicFrameLocks noChangeAspect="1"/>
          </p:cNvGraphicFramePr>
          <p:nvPr>
            <p:extLst/>
          </p:nvPr>
        </p:nvGraphicFramePr>
        <p:xfrm>
          <a:off x="2640012" y="1530350"/>
          <a:ext cx="6503988" cy="4967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Worksheet" r:id="rId3" imgW="5191354" imgH="3734105" progId="Excel.Sheet.8">
                  <p:embed/>
                </p:oleObj>
              </mc:Choice>
              <mc:Fallback>
                <p:oleObj name="Worksheet" r:id="rId3" imgW="5191354" imgH="3734105" progId="Excel.Sheet.8">
                  <p:embed/>
                  <p:pic>
                    <p:nvPicPr>
                      <p:cNvPr id="112845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0012" y="1530350"/>
                        <a:ext cx="6503988" cy="4967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8455" name="Rectangle 7"/>
          <p:cNvSpPr>
            <a:spLocks noChangeArrowheads="1"/>
          </p:cNvSpPr>
          <p:nvPr/>
        </p:nvSpPr>
        <p:spPr bwMode="auto">
          <a:xfrm>
            <a:off x="1495425" y="1530350"/>
            <a:ext cx="530225" cy="494665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8489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9476" name="Picture 4" descr="igai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304800"/>
            <a:ext cx="2984500" cy="6477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9480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153400" cy="1066800"/>
          </a:xfrm>
        </p:spPr>
        <p:txBody>
          <a:bodyPr/>
          <a:lstStyle/>
          <a:p>
            <a:r>
              <a:rPr lang="en-US" dirty="0"/>
              <a:t>Find the First Split</a:t>
            </a:r>
          </a:p>
        </p:txBody>
      </p:sp>
      <p:sp>
        <p:nvSpPr>
          <p:cNvPr id="1129481" name="Rectangle 9"/>
          <p:cNvSpPr>
            <a:spLocks noGrp="1" noChangeArrowheads="1"/>
          </p:cNvSpPr>
          <p:nvPr>
            <p:ph idx="1"/>
          </p:nvPr>
        </p:nvSpPr>
        <p:spPr>
          <a:xfrm>
            <a:off x="1295400" y="1600200"/>
            <a:ext cx="5638800" cy="4525963"/>
          </a:xfrm>
        </p:spPr>
        <p:txBody>
          <a:bodyPr/>
          <a:lstStyle/>
          <a:p>
            <a:r>
              <a:rPr lang="en-US" dirty="0"/>
              <a:t>Look at information gain for each attribute</a:t>
            </a:r>
          </a:p>
          <a:p>
            <a:endParaRPr lang="en-US" dirty="0"/>
          </a:p>
          <a:p>
            <a:r>
              <a:rPr lang="en-US" dirty="0"/>
              <a:t>Note that each attribute is correlated with the target!</a:t>
            </a:r>
          </a:p>
          <a:p>
            <a:endParaRPr lang="en-US" dirty="0"/>
          </a:p>
          <a:p>
            <a:r>
              <a:rPr lang="en-US" dirty="0"/>
              <a:t>What do we split on?</a:t>
            </a:r>
          </a:p>
        </p:txBody>
      </p:sp>
    </p:spTree>
    <p:extLst>
      <p:ext uri="{BB962C8B-B14F-4D97-AF65-F5344CB8AC3E}">
        <p14:creationId xmlns:p14="http://schemas.microsoft.com/office/powerpoint/2010/main" val="4117295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Result: Decision Stump</a:t>
            </a:r>
          </a:p>
        </p:txBody>
      </p:sp>
      <p:pic>
        <p:nvPicPr>
          <p:cNvPr id="1130499" name="Picture 3" descr="stu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600200"/>
            <a:ext cx="7018337" cy="36226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1249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3570" name="Picture 2" descr="2leve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24000"/>
            <a:ext cx="7829550" cy="40925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35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3401686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4594" name="Picture 2" descr="fu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490538"/>
            <a:ext cx="7464425" cy="58753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4595" name="Rectangle 3"/>
          <p:cNvSpPr>
            <a:spLocks noChangeArrowheads="1"/>
          </p:cNvSpPr>
          <p:nvPr/>
        </p:nvSpPr>
        <p:spPr bwMode="auto">
          <a:xfrm>
            <a:off x="381000" y="304800"/>
            <a:ext cx="3505200" cy="7715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sz="4400">
                <a:latin typeface="Tahoma" pitchFamily="34" charset="0"/>
              </a:rPr>
              <a:t>Final Tree</a:t>
            </a:r>
          </a:p>
        </p:txBody>
      </p:sp>
      <p:grpSp>
        <p:nvGrpSpPr>
          <p:cNvPr id="1134596" name="Group 4"/>
          <p:cNvGrpSpPr>
            <a:grpSpLocks/>
          </p:cNvGrpSpPr>
          <p:nvPr/>
        </p:nvGrpSpPr>
        <p:grpSpPr bwMode="auto">
          <a:xfrm>
            <a:off x="8991600" y="457200"/>
            <a:ext cx="2743200" cy="6096000"/>
            <a:chOff x="3408" y="96"/>
            <a:chExt cx="1728" cy="3840"/>
          </a:xfrm>
        </p:grpSpPr>
        <p:sp>
          <p:nvSpPr>
            <p:cNvPr id="1134597" name="AutoShape 5"/>
            <p:cNvSpPr>
              <a:spLocks noChangeArrowheads="1"/>
            </p:cNvSpPr>
            <p:nvPr/>
          </p:nvSpPr>
          <p:spPr bwMode="auto">
            <a:xfrm>
              <a:off x="3408" y="96"/>
              <a:ext cx="1728" cy="3840"/>
            </a:xfrm>
            <a:prstGeom prst="wedgeRectCallout">
              <a:avLst>
                <a:gd name="adj1" fmla="val -270570"/>
                <a:gd name="adj2" fmla="val 39706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 sz="2400">
                <a:latin typeface="Tahoma" pitchFamily="34" charset="0"/>
              </a:endParaRPr>
            </a:p>
          </p:txBody>
        </p:sp>
        <p:pic>
          <p:nvPicPr>
            <p:cNvPr id="1134598" name="Picture 6" descr="unexpandab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6" y="144"/>
              <a:ext cx="1626" cy="376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7010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Reminder: Overfitting</a:t>
            </a:r>
          </a:p>
        </p:txBody>
      </p:sp>
      <p:sp>
        <p:nvSpPr>
          <p:cNvPr id="11202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err="1"/>
              <a:t>Overfitting</a:t>
            </a:r>
            <a:r>
              <a:rPr lang="en-US" dirty="0"/>
              <a:t>: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When you stop modeling the patterns in the training data (which generalize)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And start modeling the noise (which doesn’t)</a:t>
            </a:r>
          </a:p>
          <a:p>
            <a:pPr lvl="1"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We had this before: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Naïve Bayes: needed to smooth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Perceptron: early stopping</a:t>
            </a:r>
          </a:p>
        </p:txBody>
      </p:sp>
    </p:spTree>
    <p:extLst>
      <p:ext uri="{BB962C8B-B14F-4D97-AF65-F5344CB8AC3E}">
        <p14:creationId xmlns:p14="http://schemas.microsoft.com/office/powerpoint/2010/main" val="41986800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7906" name="Picture 2" descr="fu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490538"/>
            <a:ext cx="7464425" cy="58753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7907" name="Rectangle 3"/>
          <p:cNvSpPr>
            <a:spLocks noChangeArrowheads="1"/>
          </p:cNvSpPr>
          <p:nvPr/>
        </p:nvSpPr>
        <p:spPr bwMode="auto">
          <a:xfrm>
            <a:off x="5486400" y="46038"/>
            <a:ext cx="3497263" cy="14414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sz="4400">
                <a:latin typeface="Tahoma" pitchFamily="34" charset="0"/>
              </a:rPr>
              <a:t>MPG Training Error</a:t>
            </a:r>
          </a:p>
        </p:txBody>
      </p:sp>
      <p:sp>
        <p:nvSpPr>
          <p:cNvPr id="1147908" name="Rectangle 4"/>
          <p:cNvSpPr>
            <a:spLocks noChangeArrowheads="1"/>
          </p:cNvSpPr>
          <p:nvPr/>
        </p:nvSpPr>
        <p:spPr bwMode="auto">
          <a:xfrm>
            <a:off x="457200" y="1905000"/>
            <a:ext cx="6629400" cy="1295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7909" name="Freeform 5"/>
          <p:cNvSpPr>
            <a:spLocks/>
          </p:cNvSpPr>
          <p:nvPr/>
        </p:nvSpPr>
        <p:spPr bwMode="auto">
          <a:xfrm>
            <a:off x="1828800" y="5029200"/>
            <a:ext cx="1676400" cy="1376363"/>
          </a:xfrm>
          <a:custGeom>
            <a:avLst/>
            <a:gdLst>
              <a:gd name="T0" fmla="*/ 389 w 981"/>
              <a:gd name="T1" fmla="*/ 771 h 771"/>
              <a:gd name="T2" fmla="*/ 202 w 981"/>
              <a:gd name="T3" fmla="*/ 746 h 771"/>
              <a:gd name="T4" fmla="*/ 32 w 981"/>
              <a:gd name="T5" fmla="*/ 657 h 771"/>
              <a:gd name="T6" fmla="*/ 16 w 981"/>
              <a:gd name="T7" fmla="*/ 625 h 771"/>
              <a:gd name="T8" fmla="*/ 0 w 981"/>
              <a:gd name="T9" fmla="*/ 576 h 771"/>
              <a:gd name="T10" fmla="*/ 24 w 981"/>
              <a:gd name="T11" fmla="*/ 365 h 771"/>
              <a:gd name="T12" fmla="*/ 64 w 981"/>
              <a:gd name="T13" fmla="*/ 251 h 771"/>
              <a:gd name="T14" fmla="*/ 186 w 981"/>
              <a:gd name="T15" fmla="*/ 154 h 771"/>
              <a:gd name="T16" fmla="*/ 227 w 981"/>
              <a:gd name="T17" fmla="*/ 130 h 771"/>
              <a:gd name="T18" fmla="*/ 243 w 981"/>
              <a:gd name="T19" fmla="*/ 113 h 771"/>
              <a:gd name="T20" fmla="*/ 365 w 981"/>
              <a:gd name="T21" fmla="*/ 65 h 771"/>
              <a:gd name="T22" fmla="*/ 454 w 981"/>
              <a:gd name="T23" fmla="*/ 32 h 771"/>
              <a:gd name="T24" fmla="*/ 819 w 981"/>
              <a:gd name="T25" fmla="*/ 49 h 771"/>
              <a:gd name="T26" fmla="*/ 932 w 981"/>
              <a:gd name="T27" fmla="*/ 170 h 771"/>
              <a:gd name="T28" fmla="*/ 965 w 981"/>
              <a:gd name="T29" fmla="*/ 235 h 771"/>
              <a:gd name="T30" fmla="*/ 981 w 981"/>
              <a:gd name="T31" fmla="*/ 268 h 771"/>
              <a:gd name="T32" fmla="*/ 916 w 981"/>
              <a:gd name="T33" fmla="*/ 552 h 771"/>
              <a:gd name="T34" fmla="*/ 478 w 981"/>
              <a:gd name="T35" fmla="*/ 754 h 771"/>
              <a:gd name="T36" fmla="*/ 389 w 981"/>
              <a:gd name="T37" fmla="*/ 771 h 7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981" h="771">
                <a:moveTo>
                  <a:pt x="389" y="771"/>
                </a:moveTo>
                <a:cubicBezTo>
                  <a:pt x="326" y="764"/>
                  <a:pt x="264" y="756"/>
                  <a:pt x="202" y="746"/>
                </a:cubicBezTo>
                <a:cubicBezTo>
                  <a:pt x="141" y="726"/>
                  <a:pt x="73" y="714"/>
                  <a:pt x="32" y="657"/>
                </a:cubicBezTo>
                <a:cubicBezTo>
                  <a:pt x="25" y="647"/>
                  <a:pt x="20" y="636"/>
                  <a:pt x="16" y="625"/>
                </a:cubicBezTo>
                <a:cubicBezTo>
                  <a:pt x="10" y="609"/>
                  <a:pt x="0" y="576"/>
                  <a:pt x="0" y="576"/>
                </a:cubicBezTo>
                <a:cubicBezTo>
                  <a:pt x="4" y="509"/>
                  <a:pt x="2" y="431"/>
                  <a:pt x="24" y="365"/>
                </a:cubicBezTo>
                <a:cubicBezTo>
                  <a:pt x="31" y="322"/>
                  <a:pt x="34" y="283"/>
                  <a:pt x="64" y="251"/>
                </a:cubicBezTo>
                <a:cubicBezTo>
                  <a:pt x="82" y="203"/>
                  <a:pt x="142" y="178"/>
                  <a:pt x="186" y="154"/>
                </a:cubicBezTo>
                <a:cubicBezTo>
                  <a:pt x="200" y="146"/>
                  <a:pt x="214" y="139"/>
                  <a:pt x="227" y="130"/>
                </a:cubicBezTo>
                <a:cubicBezTo>
                  <a:pt x="233" y="125"/>
                  <a:pt x="237" y="117"/>
                  <a:pt x="243" y="113"/>
                </a:cubicBezTo>
                <a:cubicBezTo>
                  <a:pt x="276" y="90"/>
                  <a:pt x="327" y="74"/>
                  <a:pt x="365" y="65"/>
                </a:cubicBezTo>
                <a:cubicBezTo>
                  <a:pt x="394" y="46"/>
                  <a:pt x="420" y="40"/>
                  <a:pt x="454" y="32"/>
                </a:cubicBezTo>
                <a:cubicBezTo>
                  <a:pt x="576" y="35"/>
                  <a:pt x="707" y="0"/>
                  <a:pt x="819" y="49"/>
                </a:cubicBezTo>
                <a:cubicBezTo>
                  <a:pt x="869" y="71"/>
                  <a:pt x="902" y="127"/>
                  <a:pt x="932" y="170"/>
                </a:cubicBezTo>
                <a:cubicBezTo>
                  <a:pt x="946" y="190"/>
                  <a:pt x="954" y="213"/>
                  <a:pt x="965" y="235"/>
                </a:cubicBezTo>
                <a:cubicBezTo>
                  <a:pt x="970" y="246"/>
                  <a:pt x="981" y="268"/>
                  <a:pt x="981" y="268"/>
                </a:cubicBezTo>
                <a:cubicBezTo>
                  <a:pt x="975" y="346"/>
                  <a:pt x="977" y="487"/>
                  <a:pt x="916" y="552"/>
                </a:cubicBezTo>
                <a:cubicBezTo>
                  <a:pt x="846" y="763"/>
                  <a:pt x="669" y="747"/>
                  <a:pt x="478" y="754"/>
                </a:cubicBezTo>
                <a:cubicBezTo>
                  <a:pt x="405" y="763"/>
                  <a:pt x="433" y="754"/>
                  <a:pt x="389" y="771"/>
                </a:cubicBezTo>
                <a:close/>
              </a:path>
            </a:pathLst>
          </a:custGeom>
          <a:noFill/>
          <a:ln w="76200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147910" name="Picture 6" descr="train-sco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57400"/>
            <a:ext cx="6378575" cy="10509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47911" name="Group 7"/>
          <p:cNvGrpSpPr>
            <a:grpSpLocks/>
          </p:cNvGrpSpPr>
          <p:nvPr/>
        </p:nvGrpSpPr>
        <p:grpSpPr bwMode="auto">
          <a:xfrm>
            <a:off x="457200" y="1905000"/>
            <a:ext cx="6629400" cy="1981200"/>
            <a:chOff x="288" y="1200"/>
            <a:chExt cx="4176" cy="1248"/>
          </a:xfrm>
        </p:grpSpPr>
        <p:sp>
          <p:nvSpPr>
            <p:cNvPr id="1147912" name="Rectangle 8"/>
            <p:cNvSpPr>
              <a:spLocks noChangeArrowheads="1"/>
            </p:cNvSpPr>
            <p:nvPr/>
          </p:nvSpPr>
          <p:spPr bwMode="auto">
            <a:xfrm>
              <a:off x="288" y="1200"/>
              <a:ext cx="4176" cy="12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pic>
          <p:nvPicPr>
            <p:cNvPr id="1147913" name="Picture 9" descr="test-scor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1296"/>
              <a:ext cx="4018" cy="107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47914" name="Rectangle 10"/>
          <p:cNvSpPr>
            <a:spLocks noChangeArrowheads="1"/>
          </p:cNvSpPr>
          <p:nvPr/>
        </p:nvSpPr>
        <p:spPr bwMode="auto">
          <a:xfrm>
            <a:off x="1058863" y="4578350"/>
            <a:ext cx="6629400" cy="13192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2400">
                <a:latin typeface="Tahoma" pitchFamily="34" charset="0"/>
              </a:rPr>
              <a:t>The test set error is much worse than the training set error…</a:t>
            </a:r>
          </a:p>
          <a:p>
            <a:pPr algn="r"/>
            <a:r>
              <a:rPr lang="en-US" sz="3200">
                <a:latin typeface="Tahoma" pitchFamily="34" charset="0"/>
              </a:rPr>
              <a:t>…why?</a:t>
            </a:r>
          </a:p>
        </p:txBody>
      </p:sp>
    </p:spTree>
    <p:extLst>
      <p:ext uri="{BB962C8B-B14F-4D97-AF65-F5344CB8AC3E}">
        <p14:creationId xmlns:p14="http://schemas.microsoft.com/office/powerpoint/2010/main" val="11748661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Significance of a Split</a:t>
            </a:r>
          </a:p>
        </p:txBody>
      </p:sp>
      <p:sp>
        <p:nvSpPr>
          <p:cNvPr id="11806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/>
              <a:t>Starting with: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Three cars with 4 cylinders, from Asia, with medium HP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2 bad MPG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1 good MPG</a:t>
            </a:r>
          </a:p>
          <a:p>
            <a:pPr lvl="1"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r>
              <a:rPr lang="en-US" sz="2000" dirty="0"/>
              <a:t>What do we expect from a three-way split?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Maybe each example in its own subset?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Maybe just what we saw in the last slide?</a:t>
            </a:r>
          </a:p>
          <a:p>
            <a:pPr lvl="1"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r>
              <a:rPr lang="en-US" sz="2000" dirty="0"/>
              <a:t>Probably shouldn’t split if the counts are so small they could be due to chance</a:t>
            </a:r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A chi-squared test can tell us how likely it is that deviations from a perfect split are due to chance*</a:t>
            </a:r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Each split will have a </a:t>
            </a:r>
            <a:r>
              <a:rPr lang="en-US" sz="2000" dirty="0">
                <a:solidFill>
                  <a:srgbClr val="CC0000"/>
                </a:solidFill>
              </a:rPr>
              <a:t>significance value,</a:t>
            </a:r>
            <a:r>
              <a:rPr lang="en-US" sz="2000" dirty="0"/>
              <a:t> </a:t>
            </a:r>
            <a:r>
              <a:rPr lang="en-US" sz="2000" dirty="0" err="1"/>
              <a:t>p</a:t>
            </a:r>
            <a:r>
              <a:rPr lang="en-US" sz="2000" baseline="-25000" dirty="0" err="1"/>
              <a:t>CHANCE</a:t>
            </a:r>
            <a:endParaRPr lang="en-US" sz="2000" baseline="-25000" dirty="0"/>
          </a:p>
        </p:txBody>
      </p:sp>
      <p:sp>
        <p:nvSpPr>
          <p:cNvPr id="1180676" name="Oval 4"/>
          <p:cNvSpPr>
            <a:spLocks noChangeArrowheads="1"/>
          </p:cNvSpPr>
          <p:nvPr/>
        </p:nvSpPr>
        <p:spPr bwMode="auto">
          <a:xfrm>
            <a:off x="7620000" y="1828800"/>
            <a:ext cx="152400" cy="152400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0677" name="Oval 5"/>
          <p:cNvSpPr>
            <a:spLocks noChangeArrowheads="1"/>
          </p:cNvSpPr>
          <p:nvPr/>
        </p:nvSpPr>
        <p:spPr bwMode="auto">
          <a:xfrm>
            <a:off x="7848600" y="1828800"/>
            <a:ext cx="152400" cy="152400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0678" name="Oval 6"/>
          <p:cNvSpPr>
            <a:spLocks noChangeArrowheads="1"/>
          </p:cNvSpPr>
          <p:nvPr/>
        </p:nvSpPr>
        <p:spPr bwMode="auto">
          <a:xfrm>
            <a:off x="7848600" y="2057400"/>
            <a:ext cx="152400" cy="152400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0679" name="Line 7"/>
          <p:cNvSpPr>
            <a:spLocks noChangeShapeType="1"/>
          </p:cNvSpPr>
          <p:nvPr/>
        </p:nvSpPr>
        <p:spPr bwMode="auto">
          <a:xfrm flipH="1">
            <a:off x="7391400" y="2362200"/>
            <a:ext cx="381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0680" name="Line 8"/>
          <p:cNvSpPr>
            <a:spLocks noChangeShapeType="1"/>
          </p:cNvSpPr>
          <p:nvPr/>
        </p:nvSpPr>
        <p:spPr bwMode="auto">
          <a:xfrm>
            <a:off x="7772400" y="2362200"/>
            <a:ext cx="152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0681" name="Line 9"/>
          <p:cNvSpPr>
            <a:spLocks noChangeShapeType="1"/>
          </p:cNvSpPr>
          <p:nvPr/>
        </p:nvSpPr>
        <p:spPr bwMode="auto">
          <a:xfrm>
            <a:off x="7772400" y="2362200"/>
            <a:ext cx="685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0682" name="Oval 10"/>
          <p:cNvSpPr>
            <a:spLocks noChangeArrowheads="1"/>
          </p:cNvSpPr>
          <p:nvPr/>
        </p:nvSpPr>
        <p:spPr bwMode="auto">
          <a:xfrm>
            <a:off x="7315200" y="2895600"/>
            <a:ext cx="152400" cy="152400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0683" name="Oval 11"/>
          <p:cNvSpPr>
            <a:spLocks noChangeArrowheads="1"/>
          </p:cNvSpPr>
          <p:nvPr/>
        </p:nvSpPr>
        <p:spPr bwMode="auto">
          <a:xfrm>
            <a:off x="7848600" y="2895600"/>
            <a:ext cx="152400" cy="152400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0684" name="Oval 12"/>
          <p:cNvSpPr>
            <a:spLocks noChangeArrowheads="1"/>
          </p:cNvSpPr>
          <p:nvPr/>
        </p:nvSpPr>
        <p:spPr bwMode="auto">
          <a:xfrm>
            <a:off x="7848600" y="3124200"/>
            <a:ext cx="152400" cy="152400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5565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Keeping it General</a:t>
            </a:r>
          </a:p>
        </p:txBody>
      </p:sp>
      <p:sp>
        <p:nvSpPr>
          <p:cNvPr id="1121283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600200"/>
            <a:ext cx="50292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Pruning: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Build the full decision tree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Begin at the bottom of the tree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Delete splits in which </a:t>
            </a:r>
          </a:p>
          <a:p>
            <a:pPr lvl="1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/>
              <a:t>		</a:t>
            </a:r>
            <a:r>
              <a:rPr lang="en-US" sz="2400" dirty="0" err="1">
                <a:solidFill>
                  <a:srgbClr val="CC0000"/>
                </a:solidFill>
              </a:rPr>
              <a:t>p</a:t>
            </a:r>
            <a:r>
              <a:rPr lang="en-US" sz="2400" baseline="-25000" dirty="0" err="1">
                <a:solidFill>
                  <a:srgbClr val="CC0000"/>
                </a:solidFill>
              </a:rPr>
              <a:t>CHANCE</a:t>
            </a:r>
            <a:r>
              <a:rPr lang="en-US" sz="2400" dirty="0">
                <a:solidFill>
                  <a:srgbClr val="CC0000"/>
                </a:solidFill>
              </a:rPr>
              <a:t> &gt; </a:t>
            </a:r>
            <a:r>
              <a:rPr lang="en-US" sz="2400" dirty="0" err="1">
                <a:solidFill>
                  <a:srgbClr val="CC0000"/>
                </a:solidFill>
              </a:rPr>
              <a:t>MaxP</a:t>
            </a:r>
            <a:r>
              <a:rPr lang="en-US" sz="2400" baseline="-25000" dirty="0" err="1">
                <a:solidFill>
                  <a:srgbClr val="CC0000"/>
                </a:solidFill>
              </a:rPr>
              <a:t>CHANCE</a:t>
            </a:r>
            <a:endParaRPr lang="en-US" sz="2400" i="1" dirty="0">
              <a:solidFill>
                <a:srgbClr val="CC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2400" dirty="0"/>
              <a:t>Continue working upward until there are no more </a:t>
            </a:r>
            <a:r>
              <a:rPr lang="en-US" sz="2400" dirty="0" err="1"/>
              <a:t>prunable</a:t>
            </a:r>
            <a:r>
              <a:rPr lang="en-US" sz="2400" dirty="0"/>
              <a:t> nodes</a:t>
            </a:r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graphicFrame>
        <p:nvGraphicFramePr>
          <p:cNvPr id="1121284" name="Object 4"/>
          <p:cNvGraphicFramePr>
            <a:graphicFrameLocks noChangeAspect="1"/>
          </p:cNvGraphicFramePr>
          <p:nvPr>
            <p:extLst/>
          </p:nvPr>
        </p:nvGraphicFramePr>
        <p:xfrm>
          <a:off x="6065837" y="2057400"/>
          <a:ext cx="1127125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Worksheet" r:id="rId3" imgW="581254" imgH="819607" progId="Excel.Sheet.8">
                  <p:embed/>
                </p:oleObj>
              </mc:Choice>
              <mc:Fallback>
                <p:oleObj name="Worksheet" r:id="rId3" imgW="581254" imgH="819607" progId="Excel.Sheet.8">
                  <p:embed/>
                  <p:pic>
                    <p:nvPicPr>
                      <p:cNvPr id="112128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65837" y="2057400"/>
                        <a:ext cx="1127125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1285" name="Text Box 5"/>
          <p:cNvSpPr txBox="1">
            <a:spLocks noChangeArrowheads="1"/>
          </p:cNvSpPr>
          <p:nvPr/>
        </p:nvSpPr>
        <p:spPr bwMode="auto">
          <a:xfrm>
            <a:off x="5867400" y="1524000"/>
            <a:ext cx="15700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>
                <a:latin typeface="Tahoma" pitchFamily="34" charset="0"/>
              </a:rPr>
              <a:t>y = a XOR b</a:t>
            </a:r>
          </a:p>
        </p:txBody>
      </p:sp>
      <p:pic>
        <p:nvPicPr>
          <p:cNvPr id="1121286" name="Picture 6" descr="xor-tre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650" y="3505200"/>
            <a:ext cx="2470150" cy="3124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DecisionPruning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2438400"/>
            <a:ext cx="3967163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123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9A302-9CEB-6B49-ABD1-29F430BBE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Neural Network = Also learn the features!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43A5720-5954-FF44-86F2-64DBD510BFDF}"/>
              </a:ext>
            </a:extLst>
          </p:cNvPr>
          <p:cNvSpPr/>
          <p:nvPr/>
        </p:nvSpPr>
        <p:spPr>
          <a:xfrm>
            <a:off x="9122032" y="2110587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0BE87EE-69BD-EB48-9DD5-DA170DA4F94D}"/>
              </a:ext>
            </a:extLst>
          </p:cNvPr>
          <p:cNvSpPr/>
          <p:nvPr/>
        </p:nvSpPr>
        <p:spPr>
          <a:xfrm>
            <a:off x="9122032" y="3001967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1262234-C440-9646-8C45-15CF6D9DD208}"/>
              </a:ext>
            </a:extLst>
          </p:cNvPr>
          <p:cNvSpPr/>
          <p:nvPr/>
        </p:nvSpPr>
        <p:spPr>
          <a:xfrm>
            <a:off x="9122032" y="38909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65949CF-19FB-1D42-BE49-C1BB158B76B2}"/>
              </a:ext>
            </a:extLst>
          </p:cNvPr>
          <p:cNvSpPr/>
          <p:nvPr/>
        </p:nvSpPr>
        <p:spPr>
          <a:xfrm>
            <a:off x="7064632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EBA67D-7088-8F47-A94A-49D9EFD08CFB}"/>
              </a:ext>
            </a:extLst>
          </p:cNvPr>
          <p:cNvSpPr/>
          <p:nvPr/>
        </p:nvSpPr>
        <p:spPr>
          <a:xfrm>
            <a:off x="7064632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3BEF69C-9711-1844-9BC8-DCFD043A9A0B}"/>
              </a:ext>
            </a:extLst>
          </p:cNvPr>
          <p:cNvSpPr/>
          <p:nvPr/>
        </p:nvSpPr>
        <p:spPr>
          <a:xfrm>
            <a:off x="7064632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5393A65-A87E-1F41-AD61-11E9C632BB3B}"/>
              </a:ext>
            </a:extLst>
          </p:cNvPr>
          <p:cNvSpPr/>
          <p:nvPr/>
        </p:nvSpPr>
        <p:spPr>
          <a:xfrm>
            <a:off x="7064632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F42AD92-0C8E-3E4A-BE55-152C758BDA6F}"/>
              </a:ext>
            </a:extLst>
          </p:cNvPr>
          <p:cNvCxnSpPr>
            <a:stCxn id="7" idx="6"/>
            <a:endCxn id="4" idx="2"/>
          </p:cNvCxnSpPr>
          <p:nvPr/>
        </p:nvCxnSpPr>
        <p:spPr>
          <a:xfrm>
            <a:off x="7674232" y="1983584"/>
            <a:ext cx="1447800" cy="4318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CD660CD-F8DF-EE46-B5C2-696E0390DD09}"/>
              </a:ext>
            </a:extLst>
          </p:cNvPr>
          <p:cNvSpPr txBox="1"/>
          <p:nvPr/>
        </p:nvSpPr>
        <p:spPr>
          <a:xfrm>
            <a:off x="15522766" y="2996588"/>
            <a:ext cx="18473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6DBF4D5-EB5F-364C-865E-88B171A80127}"/>
              </a:ext>
            </a:extLst>
          </p:cNvPr>
          <p:cNvCxnSpPr>
            <a:cxnSpLocks/>
            <a:stCxn id="7" idx="6"/>
            <a:endCxn id="6" idx="2"/>
          </p:cNvCxnSpPr>
          <p:nvPr/>
        </p:nvCxnSpPr>
        <p:spPr>
          <a:xfrm>
            <a:off x="7674232" y="1983584"/>
            <a:ext cx="1447800" cy="22121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564FB15-66A0-344C-9012-B54F0E0EA9C5}"/>
              </a:ext>
            </a:extLst>
          </p:cNvPr>
          <p:cNvCxnSpPr>
            <a:cxnSpLocks/>
            <a:stCxn id="8" idx="6"/>
            <a:endCxn id="6" idx="2"/>
          </p:cNvCxnSpPr>
          <p:nvPr/>
        </p:nvCxnSpPr>
        <p:spPr>
          <a:xfrm>
            <a:off x="7674232" y="2720183"/>
            <a:ext cx="1447800" cy="14755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F5D7D91-D32E-9C4E-A158-6624CCE36735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7674232" y="3456782"/>
            <a:ext cx="1447800" cy="7389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F70709B-07A7-4140-BC26-0FE413669EAC}"/>
              </a:ext>
            </a:extLst>
          </p:cNvPr>
          <p:cNvCxnSpPr>
            <a:cxnSpLocks/>
            <a:stCxn id="10" idx="6"/>
            <a:endCxn id="6" idx="2"/>
          </p:cNvCxnSpPr>
          <p:nvPr/>
        </p:nvCxnSpPr>
        <p:spPr>
          <a:xfrm flipV="1">
            <a:off x="7674232" y="4195768"/>
            <a:ext cx="1447800" cy="6096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24526FC-59B9-1D43-A928-3AE96BD3E3E3}"/>
              </a:ext>
            </a:extLst>
          </p:cNvPr>
          <p:cNvCxnSpPr>
            <a:cxnSpLocks/>
            <a:stCxn id="7" idx="6"/>
            <a:endCxn id="5" idx="2"/>
          </p:cNvCxnSpPr>
          <p:nvPr/>
        </p:nvCxnSpPr>
        <p:spPr>
          <a:xfrm>
            <a:off x="7674232" y="1983584"/>
            <a:ext cx="1447800" cy="13231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7053426-5F80-F045-B572-E86C7C3630A4}"/>
              </a:ext>
            </a:extLst>
          </p:cNvPr>
          <p:cNvCxnSpPr>
            <a:cxnSpLocks/>
            <a:stCxn id="9" idx="6"/>
            <a:endCxn id="5" idx="2"/>
          </p:cNvCxnSpPr>
          <p:nvPr/>
        </p:nvCxnSpPr>
        <p:spPr>
          <a:xfrm flipV="1">
            <a:off x="7674232" y="3306767"/>
            <a:ext cx="1447800" cy="1500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10353CD-9070-5141-A6EA-B8AF432B6F9A}"/>
              </a:ext>
            </a:extLst>
          </p:cNvPr>
          <p:cNvCxnSpPr>
            <a:cxnSpLocks/>
            <a:stCxn id="9" idx="6"/>
            <a:endCxn id="4" idx="2"/>
          </p:cNvCxnSpPr>
          <p:nvPr/>
        </p:nvCxnSpPr>
        <p:spPr>
          <a:xfrm flipV="1">
            <a:off x="7674232" y="2415387"/>
            <a:ext cx="1447800" cy="10413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FE8A068-D7D8-3548-B1A8-918E436445B5}"/>
              </a:ext>
            </a:extLst>
          </p:cNvPr>
          <p:cNvCxnSpPr>
            <a:cxnSpLocks/>
            <a:stCxn id="8" idx="6"/>
            <a:endCxn id="4" idx="2"/>
          </p:cNvCxnSpPr>
          <p:nvPr/>
        </p:nvCxnSpPr>
        <p:spPr>
          <a:xfrm flipV="1">
            <a:off x="7674232" y="2415387"/>
            <a:ext cx="1447800" cy="3047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0B73F45-26B0-9445-AB5D-969B97599676}"/>
              </a:ext>
            </a:extLst>
          </p:cNvPr>
          <p:cNvCxnSpPr>
            <a:cxnSpLocks/>
            <a:stCxn id="8" idx="6"/>
            <a:endCxn id="5" idx="2"/>
          </p:cNvCxnSpPr>
          <p:nvPr/>
        </p:nvCxnSpPr>
        <p:spPr>
          <a:xfrm>
            <a:off x="7674232" y="2720183"/>
            <a:ext cx="1447800" cy="5865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90B7433-4A04-4B4D-B0B8-7F8D96C47B07}"/>
              </a:ext>
            </a:extLst>
          </p:cNvPr>
          <p:cNvCxnSpPr>
            <a:cxnSpLocks/>
            <a:stCxn id="10" idx="6"/>
            <a:endCxn id="5" idx="2"/>
          </p:cNvCxnSpPr>
          <p:nvPr/>
        </p:nvCxnSpPr>
        <p:spPr>
          <a:xfrm flipV="1">
            <a:off x="7674232" y="3306767"/>
            <a:ext cx="1447800" cy="14986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3F5117D-CF3A-5C47-9B55-26A495F20C27}"/>
              </a:ext>
            </a:extLst>
          </p:cNvPr>
          <p:cNvCxnSpPr>
            <a:cxnSpLocks/>
            <a:stCxn id="10" idx="6"/>
            <a:endCxn id="4" idx="2"/>
          </p:cNvCxnSpPr>
          <p:nvPr/>
        </p:nvCxnSpPr>
        <p:spPr>
          <a:xfrm flipV="1">
            <a:off x="7674232" y="2415387"/>
            <a:ext cx="1447800" cy="23899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C49AFAAF-6B45-4143-B9C8-B1497848ED93}"/>
              </a:ext>
            </a:extLst>
          </p:cNvPr>
          <p:cNvSpPr/>
          <p:nvPr/>
        </p:nvSpPr>
        <p:spPr>
          <a:xfrm>
            <a:off x="10170777" y="1857775"/>
            <a:ext cx="399055" cy="28979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FB1BB8-62CF-1946-9AAA-C5CC0111225A}"/>
              </a:ext>
            </a:extLst>
          </p:cNvPr>
          <p:cNvCxnSpPr>
            <a:cxnSpLocks/>
            <a:stCxn id="4" idx="6"/>
          </p:cNvCxnSpPr>
          <p:nvPr/>
        </p:nvCxnSpPr>
        <p:spPr>
          <a:xfrm>
            <a:off x="9731632" y="2415387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AB00FCE-948B-D04E-995A-4E7BCF24FFA4}"/>
              </a:ext>
            </a:extLst>
          </p:cNvPr>
          <p:cNvCxnSpPr>
            <a:cxnSpLocks/>
            <a:stCxn id="5" idx="6"/>
            <a:endCxn id="47" idx="1"/>
          </p:cNvCxnSpPr>
          <p:nvPr/>
        </p:nvCxnSpPr>
        <p:spPr>
          <a:xfrm>
            <a:off x="9731632" y="3306767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083B8BE-BF9B-464D-AA23-19734243F6C4}"/>
              </a:ext>
            </a:extLst>
          </p:cNvPr>
          <p:cNvCxnSpPr>
            <a:cxnSpLocks/>
          </p:cNvCxnSpPr>
          <p:nvPr/>
        </p:nvCxnSpPr>
        <p:spPr>
          <a:xfrm>
            <a:off x="9731632" y="4166699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FA89556-5068-A441-9CAC-271C20C5D8C3}"/>
              </a:ext>
            </a:extLst>
          </p:cNvPr>
          <p:cNvCxnSpPr>
            <a:cxnSpLocks/>
          </p:cNvCxnSpPr>
          <p:nvPr/>
        </p:nvCxnSpPr>
        <p:spPr>
          <a:xfrm>
            <a:off x="10569832" y="2437051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C0DC496-EF5A-DB4D-99ED-6CDCD593A420}"/>
              </a:ext>
            </a:extLst>
          </p:cNvPr>
          <p:cNvCxnSpPr>
            <a:cxnSpLocks/>
          </p:cNvCxnSpPr>
          <p:nvPr/>
        </p:nvCxnSpPr>
        <p:spPr>
          <a:xfrm>
            <a:off x="10569832" y="3328431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AB78201-4F0B-4C44-9A9C-5BC367C357C7}"/>
              </a:ext>
            </a:extLst>
          </p:cNvPr>
          <p:cNvCxnSpPr>
            <a:cxnSpLocks/>
          </p:cNvCxnSpPr>
          <p:nvPr/>
        </p:nvCxnSpPr>
        <p:spPr>
          <a:xfrm>
            <a:off x="10569832" y="4188363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2CB9F4C8-49AC-BE4D-B127-F825536060AF}"/>
              </a:ext>
            </a:extLst>
          </p:cNvPr>
          <p:cNvSpPr txBox="1"/>
          <p:nvPr/>
        </p:nvSpPr>
        <p:spPr>
          <a:xfrm>
            <a:off x="10221270" y="2213256"/>
            <a:ext cx="2527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ourier" pitchFamily="2" charset="0"/>
              </a:rPr>
              <a:t>softmax</a:t>
            </a:r>
            <a:endParaRPr lang="en-US" dirty="0">
              <a:latin typeface="Courier" pitchFamily="2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57743EB1-5D6F-4647-9F8C-F124A3C47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2588" y="2187485"/>
            <a:ext cx="2375244" cy="41472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8E462E5-C4B1-CB4A-824E-C8AC6F2C6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5632" y="3092859"/>
            <a:ext cx="2375244" cy="41472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0F6A915-63C2-B84F-B65F-CEB927BC4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5632" y="3938600"/>
            <a:ext cx="2612768" cy="45619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2A01153-3F7F-6644-BFE2-8694D89285D8}"/>
              </a:ext>
            </a:extLst>
          </p:cNvPr>
          <p:cNvSpPr txBox="1"/>
          <p:nvPr/>
        </p:nvSpPr>
        <p:spPr>
          <a:xfrm>
            <a:off x="7162800" y="396478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30A9A8E-1F14-F24F-898C-6D4E29D54C25}"/>
              </a:ext>
            </a:extLst>
          </p:cNvPr>
          <p:cNvSpPr/>
          <p:nvPr/>
        </p:nvSpPr>
        <p:spPr>
          <a:xfrm>
            <a:off x="152400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A441AF3-4700-4D4C-97A4-94A70A289E05}"/>
              </a:ext>
            </a:extLst>
          </p:cNvPr>
          <p:cNvSpPr/>
          <p:nvPr/>
        </p:nvSpPr>
        <p:spPr>
          <a:xfrm>
            <a:off x="152400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0768360-3B88-7D40-BC4A-C666016E741C}"/>
              </a:ext>
            </a:extLst>
          </p:cNvPr>
          <p:cNvSpPr/>
          <p:nvPr/>
        </p:nvSpPr>
        <p:spPr>
          <a:xfrm>
            <a:off x="152400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175CDD4-D652-D247-9B4F-692752AF7464}"/>
              </a:ext>
            </a:extLst>
          </p:cNvPr>
          <p:cNvSpPr/>
          <p:nvPr/>
        </p:nvSpPr>
        <p:spPr>
          <a:xfrm>
            <a:off x="152400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aseline="-25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9E444B7-D5A5-4846-A1AE-7044E3638EF1}"/>
              </a:ext>
            </a:extLst>
          </p:cNvPr>
          <p:cNvSpPr txBox="1"/>
          <p:nvPr/>
        </p:nvSpPr>
        <p:spPr>
          <a:xfrm>
            <a:off x="228600" y="390025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A212EB48-A487-3441-B5C9-9F27DB460D30}"/>
              </a:ext>
            </a:extLst>
          </p:cNvPr>
          <p:cNvSpPr/>
          <p:nvPr/>
        </p:nvSpPr>
        <p:spPr>
          <a:xfrm>
            <a:off x="1828800" y="1676400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49EC0A3-2056-044A-AE2F-C88F186B5C62}"/>
              </a:ext>
            </a:extLst>
          </p:cNvPr>
          <p:cNvSpPr/>
          <p:nvPr/>
        </p:nvSpPr>
        <p:spPr>
          <a:xfrm>
            <a:off x="1828800" y="2412999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AF0B3B4-206D-6940-908E-B8F44CC68A39}"/>
              </a:ext>
            </a:extLst>
          </p:cNvPr>
          <p:cNvSpPr/>
          <p:nvPr/>
        </p:nvSpPr>
        <p:spPr>
          <a:xfrm>
            <a:off x="1828800" y="314959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CB0079F-C22D-F447-8748-DD4429427D40}"/>
              </a:ext>
            </a:extLst>
          </p:cNvPr>
          <p:cNvSpPr/>
          <p:nvPr/>
        </p:nvSpPr>
        <p:spPr>
          <a:xfrm>
            <a:off x="1828800" y="44981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FA79B31-1D20-1E44-A15E-1EC23742DAD1}"/>
              </a:ext>
            </a:extLst>
          </p:cNvPr>
          <p:cNvSpPr txBox="1"/>
          <p:nvPr/>
        </p:nvSpPr>
        <p:spPr>
          <a:xfrm>
            <a:off x="1905000" y="389786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6EBD58D6-B6E6-264F-A75C-917629177410}"/>
              </a:ext>
            </a:extLst>
          </p:cNvPr>
          <p:cNvSpPr/>
          <p:nvPr/>
        </p:nvSpPr>
        <p:spPr>
          <a:xfrm>
            <a:off x="3505200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291ED56-EAB4-6444-8B34-63672FF754B6}"/>
              </a:ext>
            </a:extLst>
          </p:cNvPr>
          <p:cNvSpPr/>
          <p:nvPr/>
        </p:nvSpPr>
        <p:spPr>
          <a:xfrm>
            <a:off x="3505200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CB686E79-56CA-AD42-8459-398310976342}"/>
              </a:ext>
            </a:extLst>
          </p:cNvPr>
          <p:cNvSpPr/>
          <p:nvPr/>
        </p:nvSpPr>
        <p:spPr>
          <a:xfrm>
            <a:off x="3505200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01E9E4E-A9F7-0046-A54F-E1C074D731BA}"/>
              </a:ext>
            </a:extLst>
          </p:cNvPr>
          <p:cNvSpPr/>
          <p:nvPr/>
        </p:nvSpPr>
        <p:spPr>
          <a:xfrm>
            <a:off x="3505200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FD06C78-41F4-464E-AF0E-1248CC676A5A}"/>
              </a:ext>
            </a:extLst>
          </p:cNvPr>
          <p:cNvSpPr txBox="1"/>
          <p:nvPr/>
        </p:nvSpPr>
        <p:spPr>
          <a:xfrm>
            <a:off x="3581400" y="390025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B100046-20AD-764A-98C6-15CD85DD0A91}"/>
              </a:ext>
            </a:extLst>
          </p:cNvPr>
          <p:cNvSpPr/>
          <p:nvPr/>
        </p:nvSpPr>
        <p:spPr>
          <a:xfrm>
            <a:off x="5410200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A9C1FE6E-11B8-5943-A4D8-29C373D9E851}"/>
              </a:ext>
            </a:extLst>
          </p:cNvPr>
          <p:cNvSpPr/>
          <p:nvPr/>
        </p:nvSpPr>
        <p:spPr>
          <a:xfrm>
            <a:off x="5410200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2A1BD88F-8F49-D444-92C8-C752211BAEAA}"/>
              </a:ext>
            </a:extLst>
          </p:cNvPr>
          <p:cNvSpPr/>
          <p:nvPr/>
        </p:nvSpPr>
        <p:spPr>
          <a:xfrm>
            <a:off x="5410200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49F6B768-DCB7-E94B-8EA6-B6D07998F922}"/>
              </a:ext>
            </a:extLst>
          </p:cNvPr>
          <p:cNvSpPr/>
          <p:nvPr/>
        </p:nvSpPr>
        <p:spPr>
          <a:xfrm>
            <a:off x="5410200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EB86C79-4210-9543-83E6-0D045AD38EF0}"/>
              </a:ext>
            </a:extLst>
          </p:cNvPr>
          <p:cNvSpPr txBox="1"/>
          <p:nvPr/>
        </p:nvSpPr>
        <p:spPr>
          <a:xfrm>
            <a:off x="5486400" y="390025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FCF439-C5E4-9649-8385-752CE3555D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9422" y="1791880"/>
            <a:ext cx="372778" cy="3441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D04483-3165-034C-BE0B-15F0A4D7A5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7211" y="2530866"/>
            <a:ext cx="372778" cy="3441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80BE36-B407-0D44-8AF7-EB6CFBA76C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9179" y="3300221"/>
            <a:ext cx="372778" cy="3512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AAFE58B-058B-BA45-A9EE-D6F6C0E4EA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4641" y="4630281"/>
            <a:ext cx="462715" cy="3454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D288C3A-C36C-8B45-8975-F43E3BB073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6286" y="7168346"/>
            <a:ext cx="537661" cy="3799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12BC2E8-5A0C-5A43-9CD3-6E23F71C0B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5885" y="4630281"/>
            <a:ext cx="462715" cy="3454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913E5AA-E16B-F54D-AA02-856880D05E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44565" y="1817269"/>
            <a:ext cx="372778" cy="34410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90791AF-85B3-AE4C-8102-D8EEFB1D3A7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19467" y="2530866"/>
            <a:ext cx="372778" cy="3441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24C2811-1A29-5648-842D-91B62BE1E0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47260" y="3291039"/>
            <a:ext cx="338889" cy="31933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29AA10B-F33D-3E40-82EC-9CD1D6C5668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24127" y="7113842"/>
            <a:ext cx="394285" cy="35127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7AECD10-FAC9-0044-8A9E-DB39334D940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72967" y="7086600"/>
            <a:ext cx="433714" cy="378514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76457251-B511-594C-A7FA-19373383959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48400" y="7121010"/>
            <a:ext cx="394285" cy="344104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DE54AC2B-BD58-CD45-8754-2ECD37D744D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00742" y="2286104"/>
            <a:ext cx="554762" cy="258531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F54B6809-8D43-374B-866E-FAEBC539B51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193513" y="3199165"/>
            <a:ext cx="554762" cy="25853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EED4B2D8-497C-2545-B102-D16DA940734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198838" y="4073494"/>
            <a:ext cx="554762" cy="26391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D2E5A591-9F0D-0948-815B-21453BD17A6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486400" y="3319869"/>
            <a:ext cx="490130" cy="263915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FA3AAC56-D10E-A94C-898F-D0044F1AE08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486400" y="2639453"/>
            <a:ext cx="490130" cy="258531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57D8FFC3-5BF1-7848-8214-BDECAF7A5D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510905" y="1877453"/>
            <a:ext cx="490130" cy="258531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5A100085-647A-DF4E-8B43-0FC5F604BF3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477153" y="4739771"/>
            <a:ext cx="471835" cy="235916"/>
          </a:xfrm>
          <a:prstGeom prst="rect">
            <a:avLst/>
          </a:prstGeom>
        </p:spPr>
      </p:pic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83ECE2D3-5359-324A-9257-C777AA415E9C}"/>
              </a:ext>
            </a:extLst>
          </p:cNvPr>
          <p:cNvCxnSpPr>
            <a:cxnSpLocks/>
            <a:stCxn id="35" idx="6"/>
            <a:endCxn id="42" idx="2"/>
          </p:cNvCxnSpPr>
          <p:nvPr/>
        </p:nvCxnSpPr>
        <p:spPr>
          <a:xfrm flipV="1">
            <a:off x="762000" y="1981200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BABCD7A0-8A5E-0649-A78C-A9A10F8D687C}"/>
              </a:ext>
            </a:extLst>
          </p:cNvPr>
          <p:cNvCxnSpPr>
            <a:cxnSpLocks/>
            <a:stCxn id="35" idx="6"/>
            <a:endCxn id="43" idx="2"/>
          </p:cNvCxnSpPr>
          <p:nvPr/>
        </p:nvCxnSpPr>
        <p:spPr>
          <a:xfrm>
            <a:off x="762000" y="1983584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A43F17B1-E77E-3242-9073-5E30192DE4F1}"/>
              </a:ext>
            </a:extLst>
          </p:cNvPr>
          <p:cNvCxnSpPr>
            <a:cxnSpLocks/>
            <a:stCxn id="35" idx="6"/>
            <a:endCxn id="45" idx="2"/>
          </p:cNvCxnSpPr>
          <p:nvPr/>
        </p:nvCxnSpPr>
        <p:spPr>
          <a:xfrm>
            <a:off x="762000" y="1983584"/>
            <a:ext cx="1066800" cy="14708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87AA8CC3-A41D-2641-AEC3-00760CF4A2F4}"/>
              </a:ext>
            </a:extLst>
          </p:cNvPr>
          <p:cNvCxnSpPr>
            <a:cxnSpLocks/>
            <a:stCxn id="35" idx="6"/>
            <a:endCxn id="46" idx="2"/>
          </p:cNvCxnSpPr>
          <p:nvPr/>
        </p:nvCxnSpPr>
        <p:spPr>
          <a:xfrm>
            <a:off x="762000" y="1983584"/>
            <a:ext cx="1066800" cy="281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3CBA05B1-1FF2-924E-8540-42C7CCD0D09F}"/>
              </a:ext>
            </a:extLst>
          </p:cNvPr>
          <p:cNvCxnSpPr>
            <a:cxnSpLocks/>
            <a:stCxn id="36" idx="6"/>
            <a:endCxn id="42" idx="2"/>
          </p:cNvCxnSpPr>
          <p:nvPr/>
        </p:nvCxnSpPr>
        <p:spPr>
          <a:xfrm flipV="1">
            <a:off x="762000" y="1981200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D1A1430B-7D9B-534C-BE41-71F12328FC51}"/>
              </a:ext>
            </a:extLst>
          </p:cNvPr>
          <p:cNvCxnSpPr>
            <a:cxnSpLocks/>
            <a:stCxn id="36" idx="6"/>
            <a:endCxn id="46" idx="2"/>
          </p:cNvCxnSpPr>
          <p:nvPr/>
        </p:nvCxnSpPr>
        <p:spPr>
          <a:xfrm>
            <a:off x="762000" y="2720183"/>
            <a:ext cx="1066800" cy="2082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B5BBF901-F044-4D4A-BDCC-94282E86A03D}"/>
              </a:ext>
            </a:extLst>
          </p:cNvPr>
          <p:cNvCxnSpPr>
            <a:cxnSpLocks/>
            <a:stCxn id="37" idx="6"/>
            <a:endCxn id="45" idx="2"/>
          </p:cNvCxnSpPr>
          <p:nvPr/>
        </p:nvCxnSpPr>
        <p:spPr>
          <a:xfrm flipV="1">
            <a:off x="762000" y="3454398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BDD6522C-378B-C145-8588-00A5DD78D75F}"/>
              </a:ext>
            </a:extLst>
          </p:cNvPr>
          <p:cNvCxnSpPr>
            <a:cxnSpLocks/>
            <a:stCxn id="36" idx="6"/>
            <a:endCxn id="43" idx="2"/>
          </p:cNvCxnSpPr>
          <p:nvPr/>
        </p:nvCxnSpPr>
        <p:spPr>
          <a:xfrm flipV="1">
            <a:off x="762000" y="2717799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AE3CA7E1-B791-F643-A52A-C201B74E77C2}"/>
              </a:ext>
            </a:extLst>
          </p:cNvPr>
          <p:cNvCxnSpPr>
            <a:cxnSpLocks/>
            <a:stCxn id="36" idx="6"/>
            <a:endCxn id="45" idx="2"/>
          </p:cNvCxnSpPr>
          <p:nvPr/>
        </p:nvCxnSpPr>
        <p:spPr>
          <a:xfrm>
            <a:off x="762000" y="2720183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9A4370DF-83A4-7A43-84B5-47EFA835A973}"/>
              </a:ext>
            </a:extLst>
          </p:cNvPr>
          <p:cNvCxnSpPr>
            <a:cxnSpLocks/>
            <a:stCxn id="37" idx="6"/>
            <a:endCxn id="46" idx="2"/>
          </p:cNvCxnSpPr>
          <p:nvPr/>
        </p:nvCxnSpPr>
        <p:spPr>
          <a:xfrm>
            <a:off x="762000" y="3456782"/>
            <a:ext cx="1066800" cy="13462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20EF41F6-7E7D-4746-B5BA-E33F8AACDD3A}"/>
              </a:ext>
            </a:extLst>
          </p:cNvPr>
          <p:cNvCxnSpPr>
            <a:cxnSpLocks/>
            <a:stCxn id="37" idx="6"/>
            <a:endCxn id="43" idx="2"/>
          </p:cNvCxnSpPr>
          <p:nvPr/>
        </p:nvCxnSpPr>
        <p:spPr>
          <a:xfrm flipV="1">
            <a:off x="762000" y="2717799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7F271589-F31A-8548-A1A9-8E363DC490B7}"/>
              </a:ext>
            </a:extLst>
          </p:cNvPr>
          <p:cNvCxnSpPr>
            <a:cxnSpLocks/>
            <a:stCxn id="37" idx="6"/>
            <a:endCxn id="42" idx="2"/>
          </p:cNvCxnSpPr>
          <p:nvPr/>
        </p:nvCxnSpPr>
        <p:spPr>
          <a:xfrm flipV="1">
            <a:off x="762000" y="1981200"/>
            <a:ext cx="1066800" cy="14755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16E567D3-4C4B-0547-8B5F-CCEB65CA29E6}"/>
              </a:ext>
            </a:extLst>
          </p:cNvPr>
          <p:cNvCxnSpPr>
            <a:cxnSpLocks/>
            <a:stCxn id="39" idx="6"/>
            <a:endCxn id="42" idx="2"/>
          </p:cNvCxnSpPr>
          <p:nvPr/>
        </p:nvCxnSpPr>
        <p:spPr>
          <a:xfrm flipV="1">
            <a:off x="762000" y="1981200"/>
            <a:ext cx="1066800" cy="28241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9A3574CE-D484-B141-979B-3D957468BCA2}"/>
              </a:ext>
            </a:extLst>
          </p:cNvPr>
          <p:cNvCxnSpPr>
            <a:cxnSpLocks/>
            <a:stCxn id="39" idx="6"/>
            <a:endCxn id="43" idx="2"/>
          </p:cNvCxnSpPr>
          <p:nvPr/>
        </p:nvCxnSpPr>
        <p:spPr>
          <a:xfrm flipV="1">
            <a:off x="762000" y="2717799"/>
            <a:ext cx="1066800" cy="20875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FEE98790-01FE-B94D-B198-9B5AE88464B2}"/>
              </a:ext>
            </a:extLst>
          </p:cNvPr>
          <p:cNvCxnSpPr>
            <a:cxnSpLocks/>
            <a:stCxn id="39" idx="6"/>
            <a:endCxn id="45" idx="2"/>
          </p:cNvCxnSpPr>
          <p:nvPr/>
        </p:nvCxnSpPr>
        <p:spPr>
          <a:xfrm flipV="1">
            <a:off x="762000" y="3454398"/>
            <a:ext cx="1066800" cy="1350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94E60EF2-2C34-714A-8FF9-5D3E24E36813}"/>
              </a:ext>
            </a:extLst>
          </p:cNvPr>
          <p:cNvCxnSpPr>
            <a:cxnSpLocks/>
            <a:stCxn id="39" idx="6"/>
            <a:endCxn id="46" idx="2"/>
          </p:cNvCxnSpPr>
          <p:nvPr/>
        </p:nvCxnSpPr>
        <p:spPr>
          <a:xfrm flipV="1">
            <a:off x="762000" y="4802984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F7825F59-9CB9-6344-9B57-17527746426F}"/>
              </a:ext>
            </a:extLst>
          </p:cNvPr>
          <p:cNvCxnSpPr>
            <a:cxnSpLocks/>
          </p:cNvCxnSpPr>
          <p:nvPr/>
        </p:nvCxnSpPr>
        <p:spPr>
          <a:xfrm flipV="1">
            <a:off x="2438400" y="1983584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65A182EC-8071-6645-86B2-10FC3010459A}"/>
              </a:ext>
            </a:extLst>
          </p:cNvPr>
          <p:cNvCxnSpPr>
            <a:cxnSpLocks/>
          </p:cNvCxnSpPr>
          <p:nvPr/>
        </p:nvCxnSpPr>
        <p:spPr>
          <a:xfrm>
            <a:off x="2438400" y="1985968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37691FB5-9F33-5E41-9A0A-D6D0DC947AA9}"/>
              </a:ext>
            </a:extLst>
          </p:cNvPr>
          <p:cNvCxnSpPr>
            <a:cxnSpLocks/>
          </p:cNvCxnSpPr>
          <p:nvPr/>
        </p:nvCxnSpPr>
        <p:spPr>
          <a:xfrm>
            <a:off x="2438400" y="1985968"/>
            <a:ext cx="1066800" cy="14708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F929864A-6C42-9A4A-AA31-DCE78AC3DFA7}"/>
              </a:ext>
            </a:extLst>
          </p:cNvPr>
          <p:cNvCxnSpPr>
            <a:cxnSpLocks/>
          </p:cNvCxnSpPr>
          <p:nvPr/>
        </p:nvCxnSpPr>
        <p:spPr>
          <a:xfrm>
            <a:off x="2438400" y="1985968"/>
            <a:ext cx="1066800" cy="281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2557496D-90FC-8E49-9C3B-FD924BD921F3}"/>
              </a:ext>
            </a:extLst>
          </p:cNvPr>
          <p:cNvCxnSpPr>
            <a:cxnSpLocks/>
          </p:cNvCxnSpPr>
          <p:nvPr/>
        </p:nvCxnSpPr>
        <p:spPr>
          <a:xfrm flipV="1">
            <a:off x="2438400" y="1983584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96C6287D-0C84-3F44-8E45-3EBFB69B44D5}"/>
              </a:ext>
            </a:extLst>
          </p:cNvPr>
          <p:cNvCxnSpPr>
            <a:cxnSpLocks/>
          </p:cNvCxnSpPr>
          <p:nvPr/>
        </p:nvCxnSpPr>
        <p:spPr>
          <a:xfrm>
            <a:off x="2438400" y="2722567"/>
            <a:ext cx="1066800" cy="2082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120AF504-55DC-D34F-844F-3A95DF368096}"/>
              </a:ext>
            </a:extLst>
          </p:cNvPr>
          <p:cNvCxnSpPr>
            <a:cxnSpLocks/>
          </p:cNvCxnSpPr>
          <p:nvPr/>
        </p:nvCxnSpPr>
        <p:spPr>
          <a:xfrm flipV="1">
            <a:off x="2438400" y="3456782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CE9EB7F5-3372-C740-95EA-1E454BE1C05C}"/>
              </a:ext>
            </a:extLst>
          </p:cNvPr>
          <p:cNvCxnSpPr>
            <a:cxnSpLocks/>
          </p:cNvCxnSpPr>
          <p:nvPr/>
        </p:nvCxnSpPr>
        <p:spPr>
          <a:xfrm flipV="1">
            <a:off x="2438400" y="2720183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73697004-4831-AE43-A5ED-784069FE97F9}"/>
              </a:ext>
            </a:extLst>
          </p:cNvPr>
          <p:cNvCxnSpPr>
            <a:cxnSpLocks/>
          </p:cNvCxnSpPr>
          <p:nvPr/>
        </p:nvCxnSpPr>
        <p:spPr>
          <a:xfrm>
            <a:off x="2438400" y="2722567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229FFCF0-28DA-D845-9BB1-5B73A19C0F95}"/>
              </a:ext>
            </a:extLst>
          </p:cNvPr>
          <p:cNvCxnSpPr>
            <a:cxnSpLocks/>
          </p:cNvCxnSpPr>
          <p:nvPr/>
        </p:nvCxnSpPr>
        <p:spPr>
          <a:xfrm>
            <a:off x="2438400" y="3459166"/>
            <a:ext cx="1066800" cy="13462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B33ABE2A-AB6B-5441-8521-4B340F180538}"/>
              </a:ext>
            </a:extLst>
          </p:cNvPr>
          <p:cNvCxnSpPr>
            <a:cxnSpLocks/>
          </p:cNvCxnSpPr>
          <p:nvPr/>
        </p:nvCxnSpPr>
        <p:spPr>
          <a:xfrm flipV="1">
            <a:off x="2438400" y="2720183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6357EF21-034E-9D4C-80D8-3406AA34893F}"/>
              </a:ext>
            </a:extLst>
          </p:cNvPr>
          <p:cNvCxnSpPr>
            <a:cxnSpLocks/>
          </p:cNvCxnSpPr>
          <p:nvPr/>
        </p:nvCxnSpPr>
        <p:spPr>
          <a:xfrm flipV="1">
            <a:off x="2438400" y="1983584"/>
            <a:ext cx="1066800" cy="14755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8AE527D8-4141-8E41-B6C6-33739702ACEA}"/>
              </a:ext>
            </a:extLst>
          </p:cNvPr>
          <p:cNvCxnSpPr>
            <a:cxnSpLocks/>
          </p:cNvCxnSpPr>
          <p:nvPr/>
        </p:nvCxnSpPr>
        <p:spPr>
          <a:xfrm flipV="1">
            <a:off x="2438400" y="1983584"/>
            <a:ext cx="1066800" cy="28241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DD28FD8A-010E-CA44-BBA2-FD8BF8416596}"/>
              </a:ext>
            </a:extLst>
          </p:cNvPr>
          <p:cNvCxnSpPr>
            <a:cxnSpLocks/>
          </p:cNvCxnSpPr>
          <p:nvPr/>
        </p:nvCxnSpPr>
        <p:spPr>
          <a:xfrm flipV="1">
            <a:off x="2438400" y="2720183"/>
            <a:ext cx="1066800" cy="20875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609044F1-96A8-DC42-B7B2-1C9CA2F1B66B}"/>
              </a:ext>
            </a:extLst>
          </p:cNvPr>
          <p:cNvCxnSpPr>
            <a:cxnSpLocks/>
          </p:cNvCxnSpPr>
          <p:nvPr/>
        </p:nvCxnSpPr>
        <p:spPr>
          <a:xfrm flipV="1">
            <a:off x="2438400" y="3456782"/>
            <a:ext cx="1066800" cy="1350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E7F8137A-5D13-CF43-8EF4-D1F112B22AD6}"/>
              </a:ext>
            </a:extLst>
          </p:cNvPr>
          <p:cNvCxnSpPr>
            <a:cxnSpLocks/>
          </p:cNvCxnSpPr>
          <p:nvPr/>
        </p:nvCxnSpPr>
        <p:spPr>
          <a:xfrm flipV="1">
            <a:off x="2438400" y="4805368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CD65653C-0165-2C4C-92B7-FE7DC71C3C87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4F777358-80CD-3241-98E3-E428B9AF6390}"/>
              </a:ext>
            </a:extLst>
          </p:cNvPr>
          <p:cNvCxnSpPr>
            <a:cxnSpLocks/>
          </p:cNvCxnSpPr>
          <p:nvPr/>
        </p:nvCxnSpPr>
        <p:spPr>
          <a:xfrm>
            <a:off x="6019800" y="1985968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E0F675C8-1B24-524F-858C-C86971377E78}"/>
              </a:ext>
            </a:extLst>
          </p:cNvPr>
          <p:cNvCxnSpPr>
            <a:cxnSpLocks/>
          </p:cNvCxnSpPr>
          <p:nvPr/>
        </p:nvCxnSpPr>
        <p:spPr>
          <a:xfrm>
            <a:off x="6019800" y="1985968"/>
            <a:ext cx="1066800" cy="14708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05B40515-0F4D-5C46-9A99-79394DF76AA3}"/>
              </a:ext>
            </a:extLst>
          </p:cNvPr>
          <p:cNvCxnSpPr>
            <a:cxnSpLocks/>
          </p:cNvCxnSpPr>
          <p:nvPr/>
        </p:nvCxnSpPr>
        <p:spPr>
          <a:xfrm>
            <a:off x="6019800" y="1985968"/>
            <a:ext cx="1066800" cy="281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7A06DE4D-5375-BB40-9268-1C5AC95D4199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0D6E92EF-39FC-234C-A220-A3F83E361EEB}"/>
              </a:ext>
            </a:extLst>
          </p:cNvPr>
          <p:cNvCxnSpPr>
            <a:cxnSpLocks/>
          </p:cNvCxnSpPr>
          <p:nvPr/>
        </p:nvCxnSpPr>
        <p:spPr>
          <a:xfrm>
            <a:off x="6019800" y="2722567"/>
            <a:ext cx="1066800" cy="2082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E03F6A3F-FCF7-FE4C-8D94-82A79307AA97}"/>
              </a:ext>
            </a:extLst>
          </p:cNvPr>
          <p:cNvCxnSpPr>
            <a:cxnSpLocks/>
          </p:cNvCxnSpPr>
          <p:nvPr/>
        </p:nvCxnSpPr>
        <p:spPr>
          <a:xfrm flipV="1">
            <a:off x="6019800" y="3456782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335386F5-1965-D341-8E1A-C4FAC31BA97F}"/>
              </a:ext>
            </a:extLst>
          </p:cNvPr>
          <p:cNvCxnSpPr>
            <a:cxnSpLocks/>
          </p:cNvCxnSpPr>
          <p:nvPr/>
        </p:nvCxnSpPr>
        <p:spPr>
          <a:xfrm flipV="1">
            <a:off x="6019800" y="2720183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78BF3F7F-586A-4B42-B3F6-F5AD2C58961F}"/>
              </a:ext>
            </a:extLst>
          </p:cNvPr>
          <p:cNvCxnSpPr>
            <a:cxnSpLocks/>
          </p:cNvCxnSpPr>
          <p:nvPr/>
        </p:nvCxnSpPr>
        <p:spPr>
          <a:xfrm>
            <a:off x="6019800" y="2722567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976F0F04-7C4E-B644-9BCF-ADA074FA9983}"/>
              </a:ext>
            </a:extLst>
          </p:cNvPr>
          <p:cNvCxnSpPr>
            <a:cxnSpLocks/>
          </p:cNvCxnSpPr>
          <p:nvPr/>
        </p:nvCxnSpPr>
        <p:spPr>
          <a:xfrm>
            <a:off x="6019800" y="3459166"/>
            <a:ext cx="1066800" cy="13462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03AF7B9B-CBF7-1249-A51A-763A66E85AC1}"/>
              </a:ext>
            </a:extLst>
          </p:cNvPr>
          <p:cNvCxnSpPr>
            <a:cxnSpLocks/>
          </p:cNvCxnSpPr>
          <p:nvPr/>
        </p:nvCxnSpPr>
        <p:spPr>
          <a:xfrm flipV="1">
            <a:off x="6019800" y="2720183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2B7FA1F7-B4AA-324B-86F1-2ED5A1CB2D08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14755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712D3E96-08D3-A143-9773-6266F721701B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28241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781899A1-AD76-EC43-8196-67259176AA09}"/>
              </a:ext>
            </a:extLst>
          </p:cNvPr>
          <p:cNvCxnSpPr>
            <a:cxnSpLocks/>
          </p:cNvCxnSpPr>
          <p:nvPr/>
        </p:nvCxnSpPr>
        <p:spPr>
          <a:xfrm flipV="1">
            <a:off x="6019800" y="2720183"/>
            <a:ext cx="1066800" cy="20875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EE16F824-6829-FF49-8BE4-F9B0B4363308}"/>
              </a:ext>
            </a:extLst>
          </p:cNvPr>
          <p:cNvCxnSpPr>
            <a:cxnSpLocks/>
          </p:cNvCxnSpPr>
          <p:nvPr/>
        </p:nvCxnSpPr>
        <p:spPr>
          <a:xfrm flipV="1">
            <a:off x="6019800" y="3456782"/>
            <a:ext cx="1066800" cy="1350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1A9418F8-DA02-FA4C-AA82-7B0BA7831519}"/>
              </a:ext>
            </a:extLst>
          </p:cNvPr>
          <p:cNvCxnSpPr>
            <a:cxnSpLocks/>
          </p:cNvCxnSpPr>
          <p:nvPr/>
        </p:nvCxnSpPr>
        <p:spPr>
          <a:xfrm flipV="1">
            <a:off x="6019800" y="4805368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TextBox 163">
            <a:extLst>
              <a:ext uri="{FF2B5EF4-FFF2-40B4-BE49-F238E27FC236}">
                <a16:creationId xmlns:a16="http://schemas.microsoft.com/office/drawing/2014/main" id="{7C96864B-164A-264C-8D12-EEB1EEF08CBF}"/>
              </a:ext>
            </a:extLst>
          </p:cNvPr>
          <p:cNvSpPr txBox="1"/>
          <p:nvPr/>
        </p:nvSpPr>
        <p:spPr>
          <a:xfrm>
            <a:off x="4528279" y="2930889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pic>
        <p:nvPicPr>
          <p:cNvPr id="166" name="Picture 165">
            <a:extLst>
              <a:ext uri="{FF2B5EF4-FFF2-40B4-BE49-F238E27FC236}">
                <a16:creationId xmlns:a16="http://schemas.microsoft.com/office/drawing/2014/main" id="{BC5D178E-561F-D342-9AB1-D38FE627D6E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314015" y="5613402"/>
            <a:ext cx="4628677" cy="902645"/>
          </a:xfrm>
          <a:prstGeom prst="rect">
            <a:avLst/>
          </a:prstGeom>
        </p:spPr>
      </p:pic>
      <p:sp>
        <p:nvSpPr>
          <p:cNvPr id="167" name="TextBox 166">
            <a:extLst>
              <a:ext uri="{FF2B5EF4-FFF2-40B4-BE49-F238E27FC236}">
                <a16:creationId xmlns:a16="http://schemas.microsoft.com/office/drawing/2014/main" id="{FC439990-DD49-9248-BFC6-744CF7AE7DF9}"/>
              </a:ext>
            </a:extLst>
          </p:cNvPr>
          <p:cNvSpPr txBox="1"/>
          <p:nvPr/>
        </p:nvSpPr>
        <p:spPr>
          <a:xfrm>
            <a:off x="8398132" y="5675332"/>
            <a:ext cx="3284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g = nonlinear activation function</a:t>
            </a:r>
          </a:p>
        </p:txBody>
      </p:sp>
    </p:spTree>
    <p:extLst>
      <p:ext uri="{BB962C8B-B14F-4D97-AF65-F5344CB8AC3E}">
        <p14:creationId xmlns:p14="http://schemas.microsoft.com/office/powerpoint/2010/main" val="423502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5" grpId="0" animBg="1"/>
      <p:bldP spid="46" grpId="0" animBg="1"/>
      <p:bldP spid="49" grpId="0"/>
      <p:bldP spid="50" grpId="0" animBg="1"/>
      <p:bldP spid="52" grpId="0" animBg="1"/>
      <p:bldP spid="53" grpId="0" animBg="1"/>
      <p:bldP spid="54" grpId="0" animBg="1"/>
      <p:bldP spid="59" grpId="0"/>
      <p:bldP spid="61" grpId="0" animBg="1"/>
      <p:bldP spid="65" grpId="0" animBg="1"/>
      <p:bldP spid="66" grpId="0" animBg="1"/>
      <p:bldP spid="67" grpId="0" animBg="1"/>
      <p:bldP spid="68" grpId="0"/>
      <p:bldP spid="164" grpId="0"/>
      <p:bldP spid="16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Pruning example</a:t>
            </a:r>
          </a:p>
        </p:txBody>
      </p:sp>
      <p:sp>
        <p:nvSpPr>
          <p:cNvPr id="11745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946150"/>
          </a:xfrm>
        </p:spPr>
        <p:txBody>
          <a:bodyPr/>
          <a:lstStyle/>
          <a:p>
            <a:r>
              <a:rPr lang="en-US" sz="2800"/>
              <a:t>With MaxP</a:t>
            </a:r>
            <a:r>
              <a:rPr lang="en-US" sz="2800" baseline="-25000"/>
              <a:t>CHANCE</a:t>
            </a:r>
            <a:r>
              <a:rPr lang="en-US" sz="2800"/>
              <a:t> = 0.1:</a:t>
            </a:r>
          </a:p>
        </p:txBody>
      </p:sp>
      <p:pic>
        <p:nvPicPr>
          <p:cNvPr id="1174532" name="Picture 4" descr="stu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362200"/>
            <a:ext cx="4724400" cy="2438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4533" name="Picture 5" descr="pruned-sco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5129213"/>
            <a:ext cx="5616575" cy="15001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4534" name="AutoShape 6"/>
          <p:cNvSpPr>
            <a:spLocks noChangeArrowheads="1"/>
          </p:cNvSpPr>
          <p:nvPr/>
        </p:nvSpPr>
        <p:spPr bwMode="auto">
          <a:xfrm>
            <a:off x="6553200" y="3478213"/>
            <a:ext cx="2362200" cy="1524000"/>
          </a:xfrm>
          <a:prstGeom prst="wedgeRectCallout">
            <a:avLst>
              <a:gd name="adj1" fmla="val -20630"/>
              <a:gd name="adj2" fmla="val 69690"/>
            </a:avLst>
          </a:prstGeom>
          <a:solidFill>
            <a:srgbClr val="FFFF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2000">
                <a:latin typeface="Tahoma" pitchFamily="34" charset="0"/>
              </a:rPr>
              <a:t>Note the improved test set accuracy compared with the unpruned tree</a:t>
            </a:r>
          </a:p>
        </p:txBody>
      </p:sp>
    </p:spTree>
    <p:extLst>
      <p:ext uri="{BB962C8B-B14F-4D97-AF65-F5344CB8AC3E}">
        <p14:creationId xmlns:p14="http://schemas.microsoft.com/office/powerpoint/2010/main" val="25790273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Regularization</a:t>
            </a:r>
          </a:p>
        </p:txBody>
      </p:sp>
      <p:sp>
        <p:nvSpPr>
          <p:cNvPr id="11765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811213"/>
          </a:xfrm>
        </p:spPr>
        <p:txBody>
          <a:bodyPr/>
          <a:lstStyle/>
          <a:p>
            <a:r>
              <a:rPr lang="en-US" sz="2800" dirty="0" err="1"/>
              <a:t>MaxP</a:t>
            </a:r>
            <a:r>
              <a:rPr lang="en-US" sz="2800" baseline="-25000" dirty="0" err="1"/>
              <a:t>CHANCE</a:t>
            </a:r>
            <a:r>
              <a:rPr lang="en-US" sz="2800" dirty="0"/>
              <a:t> is a regularization parameter</a:t>
            </a:r>
          </a:p>
          <a:p>
            <a:r>
              <a:rPr lang="en-US" sz="2800" dirty="0"/>
              <a:t>Generally, set it using held-out data (as usual)</a:t>
            </a:r>
          </a:p>
        </p:txBody>
      </p:sp>
      <p:sp>
        <p:nvSpPr>
          <p:cNvPr id="1176580" name="Line 4"/>
          <p:cNvSpPr>
            <a:spLocks noChangeShapeType="1"/>
          </p:cNvSpPr>
          <p:nvPr/>
        </p:nvSpPr>
        <p:spPr bwMode="auto">
          <a:xfrm>
            <a:off x="1846263" y="5410200"/>
            <a:ext cx="6019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176581" name="Text Box 5"/>
          <p:cNvSpPr txBox="1">
            <a:spLocks noChangeArrowheads="1"/>
          </p:cNvSpPr>
          <p:nvPr/>
        </p:nvSpPr>
        <p:spPr bwMode="auto">
          <a:xfrm>
            <a:off x="1185863" y="5562600"/>
            <a:ext cx="14874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>
                <a:latin typeface="Tahoma" pitchFamily="34" charset="0"/>
              </a:rPr>
              <a:t>Small Trees</a:t>
            </a:r>
          </a:p>
        </p:txBody>
      </p:sp>
      <p:sp>
        <p:nvSpPr>
          <p:cNvPr id="1176582" name="Text Box 6"/>
          <p:cNvSpPr txBox="1">
            <a:spLocks noChangeArrowheads="1"/>
          </p:cNvSpPr>
          <p:nvPr/>
        </p:nvSpPr>
        <p:spPr bwMode="auto">
          <a:xfrm>
            <a:off x="6837363" y="5562600"/>
            <a:ext cx="1508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>
                <a:latin typeface="Tahoma" pitchFamily="34" charset="0"/>
              </a:rPr>
              <a:t>Large Trees</a:t>
            </a:r>
          </a:p>
        </p:txBody>
      </p:sp>
      <p:sp>
        <p:nvSpPr>
          <p:cNvPr id="1176583" name="Text Box 7"/>
          <p:cNvSpPr txBox="1">
            <a:spLocks noChangeArrowheads="1"/>
          </p:cNvSpPr>
          <p:nvPr/>
        </p:nvSpPr>
        <p:spPr bwMode="auto">
          <a:xfrm>
            <a:off x="4106863" y="4876800"/>
            <a:ext cx="13858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rgbClr val="3333FF"/>
                </a:solidFill>
                <a:latin typeface="Tahoma" pitchFamily="34" charset="0"/>
              </a:rPr>
              <a:t>MaxP</a:t>
            </a:r>
            <a:r>
              <a:rPr lang="en-US" sz="2000" baseline="-25000">
                <a:solidFill>
                  <a:srgbClr val="3333FF"/>
                </a:solidFill>
                <a:latin typeface="Tahoma" pitchFamily="34" charset="0"/>
              </a:rPr>
              <a:t>CHANCE</a:t>
            </a:r>
          </a:p>
        </p:txBody>
      </p:sp>
      <p:sp>
        <p:nvSpPr>
          <p:cNvPr id="1176584" name="Line 8"/>
          <p:cNvSpPr>
            <a:spLocks noChangeShapeType="1"/>
          </p:cNvSpPr>
          <p:nvPr/>
        </p:nvSpPr>
        <p:spPr bwMode="auto">
          <a:xfrm>
            <a:off x="5808663" y="5105400"/>
            <a:ext cx="1752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176585" name="Text Box 9"/>
          <p:cNvSpPr txBox="1">
            <a:spLocks noChangeArrowheads="1"/>
          </p:cNvSpPr>
          <p:nvPr/>
        </p:nvSpPr>
        <p:spPr bwMode="auto">
          <a:xfrm>
            <a:off x="5884863" y="4648200"/>
            <a:ext cx="13493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rgbClr val="3333FF"/>
                </a:solidFill>
                <a:latin typeface="Tahoma" pitchFamily="34" charset="0"/>
              </a:rPr>
              <a:t>Increasing</a:t>
            </a:r>
          </a:p>
        </p:txBody>
      </p:sp>
      <p:sp>
        <p:nvSpPr>
          <p:cNvPr id="1176586" name="Line 10"/>
          <p:cNvSpPr>
            <a:spLocks noChangeShapeType="1"/>
          </p:cNvSpPr>
          <p:nvPr/>
        </p:nvSpPr>
        <p:spPr bwMode="auto">
          <a:xfrm>
            <a:off x="2151063" y="5181600"/>
            <a:ext cx="1752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176587" name="Text Box 11"/>
          <p:cNvSpPr txBox="1">
            <a:spLocks noChangeArrowheads="1"/>
          </p:cNvSpPr>
          <p:nvPr/>
        </p:nvSpPr>
        <p:spPr bwMode="auto">
          <a:xfrm>
            <a:off x="2192338" y="4724400"/>
            <a:ext cx="14192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rgbClr val="3333FF"/>
                </a:solidFill>
                <a:latin typeface="Tahoma" pitchFamily="34" charset="0"/>
              </a:rPr>
              <a:t>Decreasing</a:t>
            </a:r>
          </a:p>
        </p:txBody>
      </p:sp>
      <p:sp>
        <p:nvSpPr>
          <p:cNvPr id="1176589" name="Text Box 13"/>
          <p:cNvSpPr txBox="1">
            <a:spLocks noChangeArrowheads="1"/>
          </p:cNvSpPr>
          <p:nvPr/>
        </p:nvSpPr>
        <p:spPr bwMode="auto">
          <a:xfrm rot="-5400000">
            <a:off x="261938" y="4021137"/>
            <a:ext cx="2343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>
                <a:latin typeface="Tahoma" pitchFamily="34" charset="0"/>
              </a:rPr>
              <a:t>Accuracy</a:t>
            </a:r>
          </a:p>
        </p:txBody>
      </p:sp>
      <p:sp>
        <p:nvSpPr>
          <p:cNvPr id="1176590" name="Text Box 14"/>
          <p:cNvSpPr txBox="1">
            <a:spLocks noChangeArrowheads="1"/>
          </p:cNvSpPr>
          <p:nvPr/>
        </p:nvSpPr>
        <p:spPr bwMode="auto">
          <a:xfrm>
            <a:off x="1295400" y="5927725"/>
            <a:ext cx="1228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>
                <a:latin typeface="Tahoma" pitchFamily="34" charset="0"/>
              </a:rPr>
              <a:t>High Bias</a:t>
            </a:r>
          </a:p>
        </p:txBody>
      </p:sp>
      <p:sp>
        <p:nvSpPr>
          <p:cNvPr id="1176591" name="Text Box 15"/>
          <p:cNvSpPr txBox="1">
            <a:spLocks noChangeArrowheads="1"/>
          </p:cNvSpPr>
          <p:nvPr/>
        </p:nvSpPr>
        <p:spPr bwMode="auto">
          <a:xfrm>
            <a:off x="6705600" y="5911850"/>
            <a:ext cx="17351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>
                <a:latin typeface="Tahoma" pitchFamily="34" charset="0"/>
              </a:rPr>
              <a:t>High Variance</a:t>
            </a:r>
          </a:p>
        </p:txBody>
      </p:sp>
      <p:sp>
        <p:nvSpPr>
          <p:cNvPr id="1176592" name="Freeform 16"/>
          <p:cNvSpPr>
            <a:spLocks/>
          </p:cNvSpPr>
          <p:nvPr/>
        </p:nvSpPr>
        <p:spPr bwMode="auto">
          <a:xfrm>
            <a:off x="2033588" y="3354388"/>
            <a:ext cx="5443537" cy="1525587"/>
          </a:xfrm>
          <a:custGeom>
            <a:avLst/>
            <a:gdLst>
              <a:gd name="T0" fmla="*/ 0 w 3429"/>
              <a:gd name="T1" fmla="*/ 961 h 961"/>
              <a:gd name="T2" fmla="*/ 594 w 3429"/>
              <a:gd name="T3" fmla="*/ 275 h 961"/>
              <a:gd name="T4" fmla="*/ 1251 w 3429"/>
              <a:gd name="T5" fmla="*/ 50 h 961"/>
              <a:gd name="T6" fmla="*/ 2163 w 3429"/>
              <a:gd name="T7" fmla="*/ 42 h 961"/>
              <a:gd name="T8" fmla="*/ 2837 w 3429"/>
              <a:gd name="T9" fmla="*/ 218 h 961"/>
              <a:gd name="T10" fmla="*/ 3429 w 3429"/>
              <a:gd name="T11" fmla="*/ 487 h 9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429" h="961">
                <a:moveTo>
                  <a:pt x="0" y="961"/>
                </a:moveTo>
                <a:cubicBezTo>
                  <a:pt x="92" y="859"/>
                  <a:pt x="386" y="427"/>
                  <a:pt x="594" y="275"/>
                </a:cubicBezTo>
                <a:cubicBezTo>
                  <a:pt x="802" y="123"/>
                  <a:pt x="990" y="89"/>
                  <a:pt x="1251" y="50"/>
                </a:cubicBezTo>
                <a:cubicBezTo>
                  <a:pt x="1491" y="0"/>
                  <a:pt x="2110" y="41"/>
                  <a:pt x="2163" y="42"/>
                </a:cubicBezTo>
                <a:cubicBezTo>
                  <a:pt x="2420" y="74"/>
                  <a:pt x="2626" y="144"/>
                  <a:pt x="2837" y="218"/>
                </a:cubicBezTo>
                <a:cubicBezTo>
                  <a:pt x="3048" y="292"/>
                  <a:pt x="3306" y="431"/>
                  <a:pt x="3429" y="487"/>
                </a:cubicBezTo>
              </a:path>
            </a:pathLst>
          </a:custGeom>
          <a:noFill/>
          <a:ln w="38100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76593" name="Freeform 17"/>
          <p:cNvSpPr>
            <a:spLocks/>
          </p:cNvSpPr>
          <p:nvPr/>
        </p:nvSpPr>
        <p:spPr bwMode="auto">
          <a:xfrm>
            <a:off x="2043113" y="3094038"/>
            <a:ext cx="5537200" cy="1768475"/>
          </a:xfrm>
          <a:custGeom>
            <a:avLst/>
            <a:gdLst>
              <a:gd name="T0" fmla="*/ 0 w 3488"/>
              <a:gd name="T1" fmla="*/ 1114 h 1114"/>
              <a:gd name="T2" fmla="*/ 613 w 3488"/>
              <a:gd name="T3" fmla="*/ 344 h 1114"/>
              <a:gd name="T4" fmla="*/ 1437 w 3488"/>
              <a:gd name="T5" fmla="*/ 102 h 1114"/>
              <a:gd name="T6" fmla="*/ 2966 w 3488"/>
              <a:gd name="T7" fmla="*/ 37 h 1114"/>
              <a:gd name="T8" fmla="*/ 3488 w 3488"/>
              <a:gd name="T9" fmla="*/ 0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88" h="1114">
                <a:moveTo>
                  <a:pt x="0" y="1114"/>
                </a:moveTo>
                <a:cubicBezTo>
                  <a:pt x="92" y="1012"/>
                  <a:pt x="403" y="494"/>
                  <a:pt x="613" y="344"/>
                </a:cubicBezTo>
                <a:cubicBezTo>
                  <a:pt x="853" y="175"/>
                  <a:pt x="1152" y="149"/>
                  <a:pt x="1437" y="102"/>
                </a:cubicBezTo>
                <a:cubicBezTo>
                  <a:pt x="1829" y="51"/>
                  <a:pt x="2624" y="54"/>
                  <a:pt x="2966" y="37"/>
                </a:cubicBezTo>
                <a:cubicBezTo>
                  <a:pt x="3308" y="20"/>
                  <a:pt x="3379" y="8"/>
                  <a:pt x="3488" y="0"/>
                </a:cubicBezTo>
              </a:path>
            </a:pathLst>
          </a:custGeom>
          <a:noFill/>
          <a:ln w="38100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76594" name="Text Box 18"/>
          <p:cNvSpPr txBox="1">
            <a:spLocks noChangeArrowheads="1"/>
          </p:cNvSpPr>
          <p:nvPr/>
        </p:nvSpPr>
        <p:spPr bwMode="auto">
          <a:xfrm>
            <a:off x="4876800" y="3733800"/>
            <a:ext cx="1879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rgbClr val="008000"/>
                </a:solidFill>
                <a:latin typeface="Tahoma" pitchFamily="34" charset="0"/>
              </a:rPr>
              <a:t>Held-out / Test</a:t>
            </a:r>
          </a:p>
        </p:txBody>
      </p:sp>
      <p:sp>
        <p:nvSpPr>
          <p:cNvPr id="1176595" name="Text Box 19"/>
          <p:cNvSpPr txBox="1">
            <a:spLocks noChangeArrowheads="1"/>
          </p:cNvSpPr>
          <p:nvPr/>
        </p:nvSpPr>
        <p:spPr bwMode="auto">
          <a:xfrm>
            <a:off x="7010400" y="3276600"/>
            <a:ext cx="10969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rgbClr val="CC0000"/>
                </a:solidFill>
                <a:latin typeface="Tahoma" pitchFamily="34" charset="0"/>
              </a:rPr>
              <a:t>Training</a:t>
            </a:r>
          </a:p>
        </p:txBody>
      </p:sp>
      <p:pic>
        <p:nvPicPr>
          <p:cNvPr id="1176596" name="Picture 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638800"/>
            <a:ext cx="99060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76597" name="Picture 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638800"/>
            <a:ext cx="914400" cy="66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667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6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76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76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76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76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76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76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76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76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76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76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76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76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76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76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76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76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76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6580" grpId="0" animBg="1"/>
      <p:bldP spid="1176581" grpId="0"/>
      <p:bldP spid="1176582" grpId="0"/>
      <p:bldP spid="1176583" grpId="0"/>
      <p:bldP spid="1176584" grpId="0" animBg="1"/>
      <p:bldP spid="1176585" grpId="0"/>
      <p:bldP spid="1176586" grpId="0" animBg="1"/>
      <p:bldP spid="1176587" grpId="0"/>
      <p:bldP spid="1176589" grpId="0"/>
      <p:bldP spid="1176590" grpId="0"/>
      <p:bldP spid="1176591" grpId="0"/>
      <p:bldP spid="1176592" grpId="0" animBg="1"/>
      <p:bldP spid="1176593" grpId="0" animBg="1"/>
      <p:bldP spid="1176594" grpId="0"/>
      <p:bldP spid="117659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A few important points </a:t>
            </a:r>
            <a:r>
              <a:rPr lang="en-US">
                <a:latin typeface="Calibri"/>
                <a:cs typeface="Calibri"/>
              </a:rPr>
              <a:t>about learning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C44306E6-A910-4C2D-B63A-064CE6FB750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63246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Data: labeled instances, e.g. emails marked spam/ham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>
                <a:latin typeface="Calibri"/>
                <a:cs typeface="Calibri"/>
              </a:rPr>
              <a:t>Training set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>
                <a:latin typeface="Calibri"/>
                <a:cs typeface="Calibri"/>
              </a:rPr>
              <a:t>Held out set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>
                <a:latin typeface="Calibri"/>
                <a:cs typeface="Calibri"/>
              </a:rPr>
              <a:t>Test set</a:t>
            </a:r>
          </a:p>
          <a:p>
            <a:pPr lvl="1" eaLnBrk="1" hangingPunct="1">
              <a:lnSpc>
                <a:spcPct val="80000"/>
              </a:lnSpc>
            </a:pPr>
            <a:endParaRPr lang="en-US" sz="8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Features: attribute-value pairs which characterize each x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7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Experimentation cycle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>
                <a:latin typeface="Calibri"/>
                <a:cs typeface="Calibri"/>
              </a:rPr>
              <a:t>Learn parameters (e.g. model probabilities) on training set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>
                <a:latin typeface="Calibri"/>
                <a:cs typeface="Calibri"/>
              </a:rPr>
              <a:t>(Tune </a:t>
            </a:r>
            <a:r>
              <a:rPr lang="en-US" sz="1600" dirty="0" err="1">
                <a:latin typeface="Calibri"/>
                <a:cs typeface="Calibri"/>
              </a:rPr>
              <a:t>hyperparameters</a:t>
            </a:r>
            <a:r>
              <a:rPr lang="en-US" sz="1600" dirty="0">
                <a:latin typeface="Calibri"/>
                <a:cs typeface="Calibri"/>
              </a:rPr>
              <a:t> on held-out set)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>
                <a:latin typeface="Calibri"/>
                <a:cs typeface="Calibri"/>
              </a:rPr>
              <a:t>Compute accuracy of test set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>
                <a:latin typeface="Calibri"/>
                <a:cs typeface="Calibri"/>
              </a:rPr>
              <a:t>Very important: never “peek” at the test set!</a:t>
            </a:r>
          </a:p>
          <a:p>
            <a:pPr lvl="1" eaLnBrk="1" hangingPunct="1">
              <a:lnSpc>
                <a:spcPct val="80000"/>
              </a:lnSpc>
            </a:pPr>
            <a:endParaRPr lang="en-US" sz="7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Evaluation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>
                <a:latin typeface="Calibri"/>
                <a:cs typeface="Calibri"/>
              </a:rPr>
              <a:t>Accuracy: fraction of instances predicted correctly</a:t>
            </a:r>
          </a:p>
          <a:p>
            <a:pPr lvl="1" eaLnBrk="1" hangingPunct="1">
              <a:lnSpc>
                <a:spcPct val="80000"/>
              </a:lnSpc>
            </a:pPr>
            <a:endParaRPr lang="en-US" sz="10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800" dirty="0" err="1">
                <a:latin typeface="Calibri"/>
                <a:cs typeface="Calibri"/>
              </a:rPr>
              <a:t>Overfitting</a:t>
            </a:r>
            <a:r>
              <a:rPr lang="en-US" sz="1800" dirty="0">
                <a:latin typeface="Calibri"/>
                <a:cs typeface="Calibri"/>
              </a:rPr>
              <a:t> and generalization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>
                <a:latin typeface="Calibri"/>
                <a:cs typeface="Calibri"/>
              </a:rPr>
              <a:t>Want a classifier which does well on </a:t>
            </a:r>
            <a:r>
              <a:rPr lang="en-US" sz="1600" i="1" dirty="0">
                <a:latin typeface="Calibri"/>
                <a:cs typeface="Calibri"/>
              </a:rPr>
              <a:t>test</a:t>
            </a:r>
            <a:r>
              <a:rPr lang="en-US" sz="1600" dirty="0">
                <a:latin typeface="Calibri"/>
                <a:cs typeface="Calibri"/>
              </a:rPr>
              <a:t> data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>
                <a:latin typeface="Calibri"/>
                <a:cs typeface="Calibri"/>
              </a:rPr>
              <a:t>Overfitting: fitting the training data very closely, but not generalizing well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>
                <a:latin typeface="Calibri"/>
                <a:cs typeface="Calibri"/>
              </a:rPr>
              <a:t>Underfitting: fits the training set poorly</a:t>
            </a:r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id="{CED04338-2789-4FB6-8E6D-BAF987410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1600200"/>
            <a:ext cx="1676400" cy="2590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Training</a:t>
            </a:r>
          </a:p>
          <a:p>
            <a:pPr algn="ctr"/>
            <a:r>
              <a:rPr lang="en-US">
                <a:latin typeface="Calibri"/>
                <a:cs typeface="Calibri"/>
              </a:rPr>
              <a:t>Data</a:t>
            </a:r>
          </a:p>
        </p:txBody>
      </p:sp>
      <p:sp>
        <p:nvSpPr>
          <p:cNvPr id="21" name="Rectangle 5">
            <a:extLst>
              <a:ext uri="{FF2B5EF4-FFF2-40B4-BE49-F238E27FC236}">
                <a16:creationId xmlns:a16="http://schemas.microsoft.com/office/drawing/2014/main" id="{C988055C-998D-4416-80EC-595E151AA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4267200"/>
            <a:ext cx="1676400" cy="990600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/>
                <a:cs typeface="Calibri"/>
              </a:rPr>
              <a:t>Held-Out</a:t>
            </a:r>
          </a:p>
          <a:p>
            <a:pPr algn="ctr"/>
            <a:r>
              <a:rPr lang="en-US" dirty="0">
                <a:latin typeface="Calibri"/>
                <a:cs typeface="Calibri"/>
              </a:rPr>
              <a:t>Data</a:t>
            </a: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EA3605D9-0AAD-4FFB-B48B-777BBED34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5334000"/>
            <a:ext cx="1676400" cy="914400"/>
          </a:xfrm>
          <a:prstGeom prst="rect">
            <a:avLst/>
          </a:prstGeom>
          <a:solidFill>
            <a:srgbClr val="BDE6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Test</a:t>
            </a:r>
          </a:p>
          <a:p>
            <a:pPr algn="ctr"/>
            <a:r>
              <a:rPr lang="en-US">
                <a:latin typeface="Calibri"/>
                <a:cs typeface="Calibri"/>
              </a:rPr>
              <a:t>Data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A1081B90-6893-423A-A80F-51083D11B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39933" y="1600200"/>
            <a:ext cx="2777206" cy="2286000"/>
          </a:xfrm>
          <a:prstGeom prst="rect">
            <a:avLst/>
          </a:prstGeom>
          <a:noFill/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081E35D4-7A9D-4FC9-B56E-F9DF98217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5493" y="3886200"/>
            <a:ext cx="2164772" cy="1676400"/>
          </a:xfrm>
          <a:prstGeom prst="rect">
            <a:avLst/>
          </a:prstGeom>
          <a:noFill/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4EF03C54-601F-4664-ACD4-0D53E1694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6386" y="5388709"/>
            <a:ext cx="2212274" cy="12406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207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A few important points about learning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6400"/>
            <a:ext cx="6477000" cy="4525962"/>
          </a:xfrm>
        </p:spPr>
        <p:txBody>
          <a:bodyPr/>
          <a:lstStyle/>
          <a:p>
            <a:pPr marL="457176" lvl="1" indent="0" eaLnBrk="1" hangingPunct="1">
              <a:lnSpc>
                <a:spcPct val="80000"/>
              </a:lnSpc>
              <a:buNone/>
            </a:pPr>
            <a:endParaRPr lang="en-US" sz="2400" dirty="0">
              <a:latin typeface="Calibri"/>
              <a:cs typeface="Calibri"/>
              <a:sym typeface="Symbol" pitchFamily="18" charset="2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  <a:sym typeface="Symbol" pitchFamily="18" charset="2"/>
              </a:rPr>
              <a:t>What should we learn where?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  <a:sym typeface="Symbol" pitchFamily="18" charset="2"/>
              </a:rPr>
              <a:t>Learn parameters from training data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  <a:sym typeface="Symbol" pitchFamily="18" charset="2"/>
              </a:rPr>
              <a:t>Tune </a:t>
            </a:r>
            <a:r>
              <a:rPr lang="en-US" sz="2400" dirty="0" err="1">
                <a:latin typeface="Calibri"/>
                <a:cs typeface="Calibri"/>
                <a:sym typeface="Symbol" pitchFamily="18" charset="2"/>
              </a:rPr>
              <a:t>hyperparameters</a:t>
            </a:r>
            <a:r>
              <a:rPr lang="en-US" sz="2400" dirty="0">
                <a:latin typeface="Calibri"/>
                <a:cs typeface="Calibri"/>
                <a:sym typeface="Symbol" pitchFamily="18" charset="2"/>
              </a:rPr>
              <a:t> on different data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  <a:sym typeface="Symbol" pitchFamily="18" charset="2"/>
              </a:rPr>
              <a:t>Why?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  <a:sym typeface="Symbol" pitchFamily="18" charset="2"/>
              </a:rPr>
              <a:t>For each value of the </a:t>
            </a:r>
            <a:r>
              <a:rPr lang="en-US" sz="2400" dirty="0" err="1">
                <a:latin typeface="Calibri"/>
                <a:cs typeface="Calibri"/>
                <a:sym typeface="Symbol" pitchFamily="18" charset="2"/>
              </a:rPr>
              <a:t>hyperparameters</a:t>
            </a:r>
            <a:r>
              <a:rPr lang="en-US" sz="2400" dirty="0">
                <a:latin typeface="Calibri"/>
                <a:cs typeface="Calibri"/>
                <a:sym typeface="Symbol" pitchFamily="18" charset="2"/>
              </a:rPr>
              <a:t>, train and test on the held-out data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  <a:sym typeface="Symbol" pitchFamily="18" charset="2"/>
              </a:rPr>
              <a:t>Choose the best value and do a final test on the test data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  <a:sym typeface="Symbol" pitchFamily="18" charset="2"/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  <a:sym typeface="Symbol" pitchFamily="18" charset="2"/>
              </a:rPr>
              <a:t>What are examples of hyperparameters?</a:t>
            </a:r>
          </a:p>
        </p:txBody>
      </p:sp>
      <p:sp>
        <p:nvSpPr>
          <p:cNvPr id="31748" name="Line 4"/>
          <p:cNvSpPr>
            <a:spLocks noChangeShapeType="1"/>
          </p:cNvSpPr>
          <p:nvPr/>
        </p:nvSpPr>
        <p:spPr bwMode="auto">
          <a:xfrm>
            <a:off x="8129587" y="3933825"/>
            <a:ext cx="21653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 flipV="1">
            <a:off x="8129587" y="2093913"/>
            <a:ext cx="0" cy="18399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31750" name="Picture 13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40825" y="4149725"/>
            <a:ext cx="150812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04137" y="2306638"/>
            <a:ext cx="209550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2" name="Freeform 8"/>
          <p:cNvSpPr>
            <a:spLocks/>
          </p:cNvSpPr>
          <p:nvPr/>
        </p:nvSpPr>
        <p:spPr bwMode="auto">
          <a:xfrm>
            <a:off x="8161337" y="2128838"/>
            <a:ext cx="2133600" cy="1752600"/>
          </a:xfrm>
          <a:custGeom>
            <a:avLst/>
            <a:gdLst>
              <a:gd name="T0" fmla="*/ 0 w 1344"/>
              <a:gd name="T1" fmla="*/ 0 h 1104"/>
              <a:gd name="T2" fmla="*/ 2147483647 w 1344"/>
              <a:gd name="T3" fmla="*/ 2147483647 h 1104"/>
              <a:gd name="T4" fmla="*/ 2147483647 w 1344"/>
              <a:gd name="T5" fmla="*/ 2147483647 h 1104"/>
              <a:gd name="T6" fmla="*/ 2147483647 w 1344"/>
              <a:gd name="T7" fmla="*/ 2147483647 h 1104"/>
              <a:gd name="T8" fmla="*/ 0 60000 65536"/>
              <a:gd name="T9" fmla="*/ 0 60000 65536"/>
              <a:gd name="T10" fmla="*/ 0 60000 65536"/>
              <a:gd name="T11" fmla="*/ 0 60000 65536"/>
              <a:gd name="T12" fmla="*/ 0 w 1344"/>
              <a:gd name="T13" fmla="*/ 0 h 1104"/>
              <a:gd name="T14" fmla="*/ 1344 w 1344"/>
              <a:gd name="T15" fmla="*/ 1104 h 110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44" h="1104">
                <a:moveTo>
                  <a:pt x="0" y="0"/>
                </a:moveTo>
                <a:cubicBezTo>
                  <a:pt x="132" y="0"/>
                  <a:pt x="264" y="0"/>
                  <a:pt x="432" y="48"/>
                </a:cubicBezTo>
                <a:cubicBezTo>
                  <a:pt x="600" y="96"/>
                  <a:pt x="856" y="112"/>
                  <a:pt x="1008" y="288"/>
                </a:cubicBezTo>
                <a:cubicBezTo>
                  <a:pt x="1160" y="464"/>
                  <a:pt x="1252" y="784"/>
                  <a:pt x="1344" y="1104"/>
                </a:cubicBezTo>
              </a:path>
            </a:pathLst>
          </a:custGeom>
          <a:noFill/>
          <a:ln w="38100">
            <a:solidFill>
              <a:srgbClr val="3333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31753" name="Picture 9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151937" y="1900238"/>
            <a:ext cx="1136650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4" name="Freeform 10"/>
          <p:cNvSpPr>
            <a:spLocks/>
          </p:cNvSpPr>
          <p:nvPr/>
        </p:nvSpPr>
        <p:spPr bwMode="auto">
          <a:xfrm>
            <a:off x="8164512" y="2430463"/>
            <a:ext cx="2130425" cy="1450975"/>
          </a:xfrm>
          <a:custGeom>
            <a:avLst/>
            <a:gdLst>
              <a:gd name="T0" fmla="*/ 0 w 1342"/>
              <a:gd name="T1" fmla="*/ 2147483647 h 914"/>
              <a:gd name="T2" fmla="*/ 2147483647 w 1342"/>
              <a:gd name="T3" fmla="*/ 2147483647 h 914"/>
              <a:gd name="T4" fmla="*/ 2147483647 w 1342"/>
              <a:gd name="T5" fmla="*/ 2147483647 h 914"/>
              <a:gd name="T6" fmla="*/ 2147483647 w 1342"/>
              <a:gd name="T7" fmla="*/ 2147483647 h 914"/>
              <a:gd name="T8" fmla="*/ 0 60000 65536"/>
              <a:gd name="T9" fmla="*/ 0 60000 65536"/>
              <a:gd name="T10" fmla="*/ 0 60000 65536"/>
              <a:gd name="T11" fmla="*/ 0 60000 65536"/>
              <a:gd name="T12" fmla="*/ 0 w 1342"/>
              <a:gd name="T13" fmla="*/ 0 h 914"/>
              <a:gd name="T14" fmla="*/ 1342 w 1342"/>
              <a:gd name="T15" fmla="*/ 914 h 91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42" h="914">
                <a:moveTo>
                  <a:pt x="0" y="235"/>
                </a:moveTo>
                <a:cubicBezTo>
                  <a:pt x="64" y="197"/>
                  <a:pt x="228" y="8"/>
                  <a:pt x="388" y="4"/>
                </a:cubicBezTo>
                <a:cubicBezTo>
                  <a:pt x="548" y="0"/>
                  <a:pt x="799" y="62"/>
                  <a:pt x="958" y="214"/>
                </a:cubicBezTo>
                <a:cubicBezTo>
                  <a:pt x="1117" y="366"/>
                  <a:pt x="1262" y="768"/>
                  <a:pt x="1342" y="914"/>
                </a:cubicBezTo>
              </a:path>
            </a:pathLst>
          </a:cu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31755" name="Picture 11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229600" y="3124200"/>
            <a:ext cx="1227137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6" name="Picture 12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228137" y="3424238"/>
            <a:ext cx="5842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7" name="Freeform 13"/>
          <p:cNvSpPr>
            <a:spLocks/>
          </p:cNvSpPr>
          <p:nvPr/>
        </p:nvSpPr>
        <p:spPr bwMode="auto">
          <a:xfrm>
            <a:off x="8161337" y="2420938"/>
            <a:ext cx="2130425" cy="1463675"/>
          </a:xfrm>
          <a:custGeom>
            <a:avLst/>
            <a:gdLst>
              <a:gd name="T0" fmla="*/ 0 w 1342"/>
              <a:gd name="T1" fmla="*/ 2147483647 h 922"/>
              <a:gd name="T2" fmla="*/ 2147483647 w 1342"/>
              <a:gd name="T3" fmla="*/ 2147483647 h 922"/>
              <a:gd name="T4" fmla="*/ 2147483647 w 1342"/>
              <a:gd name="T5" fmla="*/ 2147483647 h 922"/>
              <a:gd name="T6" fmla="*/ 2147483647 w 1342"/>
              <a:gd name="T7" fmla="*/ 2147483647 h 922"/>
              <a:gd name="T8" fmla="*/ 0 60000 65536"/>
              <a:gd name="T9" fmla="*/ 0 60000 65536"/>
              <a:gd name="T10" fmla="*/ 0 60000 65536"/>
              <a:gd name="T11" fmla="*/ 0 60000 65536"/>
              <a:gd name="T12" fmla="*/ 0 w 1342"/>
              <a:gd name="T13" fmla="*/ 0 h 922"/>
              <a:gd name="T14" fmla="*/ 1342 w 1342"/>
              <a:gd name="T15" fmla="*/ 922 h 92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42" h="922">
                <a:moveTo>
                  <a:pt x="0" y="243"/>
                </a:moveTo>
                <a:cubicBezTo>
                  <a:pt x="93" y="203"/>
                  <a:pt x="406" y="8"/>
                  <a:pt x="557" y="4"/>
                </a:cubicBezTo>
                <a:cubicBezTo>
                  <a:pt x="708" y="0"/>
                  <a:pt x="776" y="67"/>
                  <a:pt x="907" y="220"/>
                </a:cubicBezTo>
                <a:cubicBezTo>
                  <a:pt x="1038" y="373"/>
                  <a:pt x="1252" y="776"/>
                  <a:pt x="1342" y="922"/>
                </a:cubicBezTo>
              </a:path>
            </a:pathLst>
          </a:cu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23298" y="4375150"/>
            <a:ext cx="1032052" cy="1543050"/>
          </a:xfrm>
          <a:prstGeom prst="rect">
            <a:avLst/>
          </a:prstGeom>
          <a:noFill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18537" y="4451367"/>
            <a:ext cx="1108477" cy="1543016"/>
          </a:xfrm>
          <a:prstGeom prst="rect">
            <a:avLst/>
          </a:prstGeom>
          <a:noFill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66596" y="4400550"/>
            <a:ext cx="1410271" cy="1543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Inductive Learning</a:t>
            </a:r>
          </a:p>
        </p:txBody>
      </p:sp>
      <p:pic>
        <p:nvPicPr>
          <p:cNvPr id="4" name="Picture 3" descr="InductiveLearn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143000"/>
            <a:ext cx="8676371" cy="539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3320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Inductive Learning (Science)</a:t>
            </a:r>
          </a:p>
        </p:txBody>
      </p:sp>
      <p:sp>
        <p:nvSpPr>
          <p:cNvPr id="1104899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1447800"/>
            <a:ext cx="8229600" cy="49879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/>
              <a:t>Simplest form: learn a function from examples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A target function: </a:t>
            </a:r>
            <a:r>
              <a:rPr lang="en-US" sz="2000" i="1" dirty="0">
                <a:latin typeface="Times New Roman" pitchFamily="18" charset="0"/>
              </a:rPr>
              <a:t>g</a:t>
            </a:r>
            <a:endParaRPr lang="en-US" sz="1800" dirty="0"/>
          </a:p>
          <a:p>
            <a:pPr lvl="1">
              <a:lnSpc>
                <a:spcPct val="80000"/>
              </a:lnSpc>
            </a:pPr>
            <a:r>
              <a:rPr lang="en-US" sz="1800" dirty="0"/>
              <a:t>Examples: input-output pairs </a:t>
            </a:r>
            <a:r>
              <a:rPr lang="en-US" sz="2000" dirty="0">
                <a:latin typeface="Times New Roman" pitchFamily="18" charset="0"/>
              </a:rPr>
              <a:t>(</a:t>
            </a:r>
            <a:r>
              <a:rPr lang="en-US" sz="2000" i="1" dirty="0">
                <a:latin typeface="Times New Roman" pitchFamily="18" charset="0"/>
              </a:rPr>
              <a:t>x</a:t>
            </a:r>
            <a:r>
              <a:rPr lang="en-US" sz="2000" dirty="0">
                <a:latin typeface="Times New Roman" pitchFamily="18" charset="0"/>
              </a:rPr>
              <a:t>, </a:t>
            </a:r>
            <a:r>
              <a:rPr lang="en-US" sz="2000" i="1" dirty="0">
                <a:latin typeface="Times New Roman" pitchFamily="18" charset="0"/>
              </a:rPr>
              <a:t>g</a:t>
            </a:r>
            <a:r>
              <a:rPr lang="en-US" sz="2000" dirty="0">
                <a:latin typeface="Times New Roman" pitchFamily="18" charset="0"/>
              </a:rPr>
              <a:t>(</a:t>
            </a:r>
            <a:r>
              <a:rPr lang="en-US" sz="2000" i="1" dirty="0">
                <a:latin typeface="Times New Roman" pitchFamily="18" charset="0"/>
              </a:rPr>
              <a:t>x</a:t>
            </a:r>
            <a:r>
              <a:rPr lang="en-US" sz="2000" dirty="0">
                <a:latin typeface="Times New Roman" pitchFamily="18" charset="0"/>
              </a:rPr>
              <a:t>))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E.g. </a:t>
            </a:r>
            <a:r>
              <a:rPr lang="en-US" sz="2000" i="1" dirty="0">
                <a:latin typeface="Times New Roman" pitchFamily="18" charset="0"/>
              </a:rPr>
              <a:t>x</a:t>
            </a:r>
            <a:r>
              <a:rPr lang="en-US" sz="1800" dirty="0"/>
              <a:t> is an email and </a:t>
            </a:r>
            <a:r>
              <a:rPr lang="en-US" sz="2000" i="1" dirty="0">
                <a:latin typeface="Times New Roman" pitchFamily="18" charset="0"/>
              </a:rPr>
              <a:t>g</a:t>
            </a:r>
            <a:r>
              <a:rPr lang="en-US" sz="2000" dirty="0">
                <a:latin typeface="Times New Roman" pitchFamily="18" charset="0"/>
              </a:rPr>
              <a:t>(</a:t>
            </a:r>
            <a:r>
              <a:rPr lang="en-US" sz="2000" i="1" dirty="0">
                <a:latin typeface="Times New Roman" pitchFamily="18" charset="0"/>
              </a:rPr>
              <a:t>x</a:t>
            </a:r>
            <a:r>
              <a:rPr lang="en-US" sz="2000" dirty="0">
                <a:latin typeface="Times New Roman" pitchFamily="18" charset="0"/>
              </a:rPr>
              <a:t>) </a:t>
            </a:r>
            <a:r>
              <a:rPr lang="en-US" sz="1800" dirty="0"/>
              <a:t>is spam / ham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E.g. </a:t>
            </a:r>
            <a:r>
              <a:rPr lang="en-US" sz="2000" i="1" dirty="0">
                <a:latin typeface="Times New Roman" pitchFamily="18" charset="0"/>
              </a:rPr>
              <a:t>x</a:t>
            </a:r>
            <a:r>
              <a:rPr lang="en-US" sz="1800" dirty="0"/>
              <a:t> is a house and </a:t>
            </a:r>
            <a:r>
              <a:rPr lang="en-US" sz="2000" i="1" dirty="0">
                <a:latin typeface="Times New Roman" pitchFamily="18" charset="0"/>
              </a:rPr>
              <a:t>g</a:t>
            </a:r>
            <a:r>
              <a:rPr lang="en-US" sz="2000" dirty="0">
                <a:latin typeface="Times New Roman" pitchFamily="18" charset="0"/>
              </a:rPr>
              <a:t>(</a:t>
            </a:r>
            <a:r>
              <a:rPr lang="en-US" sz="2000" i="1" dirty="0">
                <a:latin typeface="Times New Roman" pitchFamily="18" charset="0"/>
              </a:rPr>
              <a:t>x</a:t>
            </a:r>
            <a:r>
              <a:rPr lang="en-US" sz="2000" dirty="0">
                <a:latin typeface="Times New Roman" pitchFamily="18" charset="0"/>
              </a:rPr>
              <a:t>) </a:t>
            </a:r>
            <a:r>
              <a:rPr lang="en-US" sz="1800" dirty="0"/>
              <a:t>is its selling price</a:t>
            </a:r>
          </a:p>
          <a:p>
            <a:pPr lvl="1"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r>
              <a:rPr lang="en-US" sz="2000" dirty="0"/>
              <a:t>Problem: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Given a hypothesis space </a:t>
            </a:r>
            <a:r>
              <a:rPr lang="en-US" sz="2000" i="1" dirty="0">
                <a:latin typeface="Times New Roman" pitchFamily="18" charset="0"/>
              </a:rPr>
              <a:t>H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Given a training set of examples </a:t>
            </a:r>
            <a:r>
              <a:rPr lang="en-US" sz="2400" i="1" dirty="0">
                <a:latin typeface="Times New Roman" pitchFamily="18" charset="0"/>
              </a:rPr>
              <a:t>x</a:t>
            </a:r>
            <a:r>
              <a:rPr lang="en-US" sz="2400" i="1" baseline="-25000" dirty="0">
                <a:latin typeface="Times New Roman" pitchFamily="18" charset="0"/>
              </a:rPr>
              <a:t>i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Find a hypothesis </a:t>
            </a:r>
            <a:r>
              <a:rPr lang="en-US" sz="2000" i="1" dirty="0">
                <a:latin typeface="Times New Roman" pitchFamily="18" charset="0"/>
              </a:rPr>
              <a:t>h</a:t>
            </a:r>
            <a:r>
              <a:rPr lang="en-US" sz="2000" dirty="0">
                <a:latin typeface="Times New Roman" pitchFamily="18" charset="0"/>
              </a:rPr>
              <a:t>(</a:t>
            </a:r>
            <a:r>
              <a:rPr lang="en-US" sz="2000" i="1" dirty="0">
                <a:latin typeface="Times New Roman" pitchFamily="18" charset="0"/>
              </a:rPr>
              <a:t>x</a:t>
            </a:r>
            <a:r>
              <a:rPr lang="en-US" sz="2000" dirty="0">
                <a:latin typeface="Times New Roman" pitchFamily="18" charset="0"/>
              </a:rPr>
              <a:t>)</a:t>
            </a:r>
            <a:r>
              <a:rPr lang="en-US" sz="1800" dirty="0"/>
              <a:t> such that </a:t>
            </a:r>
            <a:r>
              <a:rPr lang="en-US" sz="2000" i="1" dirty="0">
                <a:latin typeface="Times New Roman" pitchFamily="18" charset="0"/>
              </a:rPr>
              <a:t>h</a:t>
            </a:r>
            <a:r>
              <a:rPr lang="en-US" sz="2000" dirty="0">
                <a:latin typeface="Times New Roman" pitchFamily="18" charset="0"/>
              </a:rPr>
              <a:t> ~ </a:t>
            </a:r>
            <a:r>
              <a:rPr lang="en-US" sz="2000" i="1" dirty="0">
                <a:latin typeface="Times New Roman" pitchFamily="18" charset="0"/>
              </a:rPr>
              <a:t>g</a:t>
            </a:r>
          </a:p>
          <a:p>
            <a:pPr lvl="1">
              <a:lnSpc>
                <a:spcPct val="80000"/>
              </a:lnSpc>
            </a:pPr>
            <a:endParaRPr lang="en-US" sz="2000" dirty="0"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en-US" sz="2000" dirty="0"/>
              <a:t>Includes: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Classification (outputs = class labels)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Regression (outputs = real numbers)</a:t>
            </a:r>
          </a:p>
          <a:p>
            <a:pPr lvl="1"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r>
              <a:rPr lang="en-US" sz="2000" dirty="0"/>
              <a:t>How do perceptron and naïve Bayes fit in?  (</a:t>
            </a:r>
            <a:r>
              <a:rPr lang="en-US" sz="2200" i="1" dirty="0">
                <a:latin typeface="Times New Roman" pitchFamily="18" charset="0"/>
              </a:rPr>
              <a:t>H</a:t>
            </a:r>
            <a:r>
              <a:rPr lang="en-US" sz="2200" dirty="0">
                <a:latin typeface="Times New Roman" pitchFamily="18" charset="0"/>
              </a:rPr>
              <a:t>, </a:t>
            </a:r>
            <a:r>
              <a:rPr lang="en-US" sz="2200" i="1" dirty="0">
                <a:latin typeface="Times New Roman" pitchFamily="18" charset="0"/>
              </a:rPr>
              <a:t>h, g</a:t>
            </a:r>
            <a:r>
              <a:rPr lang="en-US" sz="2200" dirty="0">
                <a:latin typeface="Times New Roman" pitchFamily="18" charset="0"/>
              </a:rPr>
              <a:t>,</a:t>
            </a:r>
            <a:r>
              <a:rPr lang="en-US" sz="2000" dirty="0"/>
              <a:t> etc.)</a:t>
            </a:r>
          </a:p>
        </p:txBody>
      </p:sp>
      <p:sp>
        <p:nvSpPr>
          <p:cNvPr id="1104901" name="Freeform 5"/>
          <p:cNvSpPr>
            <a:spLocks/>
          </p:cNvSpPr>
          <p:nvPr/>
        </p:nvSpPr>
        <p:spPr bwMode="auto">
          <a:xfrm>
            <a:off x="7643813" y="3365500"/>
            <a:ext cx="2947987" cy="1409700"/>
          </a:xfrm>
          <a:custGeom>
            <a:avLst/>
            <a:gdLst>
              <a:gd name="T0" fmla="*/ 213 w 1857"/>
              <a:gd name="T1" fmla="*/ 128 h 888"/>
              <a:gd name="T2" fmla="*/ 80 w 1857"/>
              <a:gd name="T3" fmla="*/ 475 h 888"/>
              <a:gd name="T4" fmla="*/ 692 w 1857"/>
              <a:gd name="T5" fmla="*/ 852 h 888"/>
              <a:gd name="T6" fmla="*/ 1013 w 1857"/>
              <a:gd name="T7" fmla="*/ 689 h 888"/>
              <a:gd name="T8" fmla="*/ 1451 w 1857"/>
              <a:gd name="T9" fmla="*/ 638 h 888"/>
              <a:gd name="T10" fmla="*/ 1752 w 1857"/>
              <a:gd name="T11" fmla="*/ 592 h 888"/>
              <a:gd name="T12" fmla="*/ 1818 w 1857"/>
              <a:gd name="T13" fmla="*/ 306 h 888"/>
              <a:gd name="T14" fmla="*/ 1517 w 1857"/>
              <a:gd name="T15" fmla="*/ 92 h 888"/>
              <a:gd name="T16" fmla="*/ 998 w 1857"/>
              <a:gd name="T17" fmla="*/ 6 h 888"/>
              <a:gd name="T18" fmla="*/ 213 w 1857"/>
              <a:gd name="T19" fmla="*/ 12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57" h="888">
                <a:moveTo>
                  <a:pt x="213" y="128"/>
                </a:moveTo>
                <a:cubicBezTo>
                  <a:pt x="60" y="206"/>
                  <a:pt x="0" y="354"/>
                  <a:pt x="80" y="475"/>
                </a:cubicBezTo>
                <a:cubicBezTo>
                  <a:pt x="160" y="596"/>
                  <a:pt x="537" y="816"/>
                  <a:pt x="692" y="852"/>
                </a:cubicBezTo>
                <a:cubicBezTo>
                  <a:pt x="847" y="888"/>
                  <a:pt x="887" y="725"/>
                  <a:pt x="1013" y="689"/>
                </a:cubicBezTo>
                <a:cubicBezTo>
                  <a:pt x="1139" y="653"/>
                  <a:pt x="1328" y="654"/>
                  <a:pt x="1451" y="638"/>
                </a:cubicBezTo>
                <a:cubicBezTo>
                  <a:pt x="1574" y="622"/>
                  <a:pt x="1691" y="647"/>
                  <a:pt x="1752" y="592"/>
                </a:cubicBezTo>
                <a:cubicBezTo>
                  <a:pt x="1813" y="537"/>
                  <a:pt x="1857" y="389"/>
                  <a:pt x="1818" y="306"/>
                </a:cubicBezTo>
                <a:cubicBezTo>
                  <a:pt x="1779" y="223"/>
                  <a:pt x="1654" y="142"/>
                  <a:pt x="1517" y="92"/>
                </a:cubicBezTo>
                <a:cubicBezTo>
                  <a:pt x="1380" y="42"/>
                  <a:pt x="1215" y="0"/>
                  <a:pt x="998" y="6"/>
                </a:cubicBezTo>
                <a:cubicBezTo>
                  <a:pt x="781" y="12"/>
                  <a:pt x="366" y="50"/>
                  <a:pt x="213" y="128"/>
                </a:cubicBezTo>
                <a:close/>
              </a:path>
            </a:pathLst>
          </a:custGeom>
          <a:solidFill>
            <a:schemeClr val="accent1">
              <a:alpha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77313" y="2403475"/>
            <a:ext cx="185737" cy="23639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prstShdw prst="shdw14" dist="35921" dir="2700000">
                    <a:scrgbClr r="0" g="0" b="0"/>
                  </a:prst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104904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0" y="3519488"/>
            <a:ext cx="185738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04905" name="Oval 9"/>
          <p:cNvSpPr>
            <a:spLocks noChangeArrowheads="1"/>
          </p:cNvSpPr>
          <p:nvPr/>
        </p:nvSpPr>
        <p:spPr bwMode="auto">
          <a:xfrm>
            <a:off x="9032875" y="3325813"/>
            <a:ext cx="112713" cy="112712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06" name="Oval 10"/>
          <p:cNvSpPr>
            <a:spLocks noChangeArrowheads="1"/>
          </p:cNvSpPr>
          <p:nvPr/>
        </p:nvSpPr>
        <p:spPr bwMode="auto">
          <a:xfrm>
            <a:off x="9032875" y="2871788"/>
            <a:ext cx="112713" cy="112712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07" name="Line 11"/>
          <p:cNvSpPr>
            <a:spLocks noChangeShapeType="1"/>
          </p:cNvSpPr>
          <p:nvPr/>
        </p:nvSpPr>
        <p:spPr bwMode="auto">
          <a:xfrm>
            <a:off x="9090025" y="2921000"/>
            <a:ext cx="0" cy="428625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104909" name="Picture 13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675" y="4132263"/>
            <a:ext cx="303213" cy="23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93737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Inductive Learning</a:t>
            </a:r>
          </a:p>
        </p:txBody>
      </p:sp>
      <p:sp>
        <p:nvSpPr>
          <p:cNvPr id="1105923" name="Rectangle 3"/>
          <p:cNvSpPr>
            <a:spLocks noGrp="1" noChangeArrowheads="1"/>
          </p:cNvSpPr>
          <p:nvPr>
            <p:ph idx="1"/>
          </p:nvPr>
        </p:nvSpPr>
        <p:spPr>
          <a:xfrm>
            <a:off x="1752600" y="1397001"/>
            <a:ext cx="10033000" cy="4729164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Curve fitting (regression, function approximation):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4000" dirty="0"/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CC0000"/>
                </a:solidFill>
              </a:rPr>
              <a:t>Consistency</a:t>
            </a:r>
            <a:r>
              <a:rPr lang="en-US" sz="2400" dirty="0"/>
              <a:t> vs. </a:t>
            </a:r>
            <a:r>
              <a:rPr lang="en-US" sz="2400" dirty="0">
                <a:solidFill>
                  <a:srgbClr val="CC0000"/>
                </a:solidFill>
              </a:rPr>
              <a:t>simplicity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Ockham’s razor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11059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0" y="2092325"/>
            <a:ext cx="4716463" cy="347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59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975" y="2073275"/>
            <a:ext cx="4772025" cy="350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59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313" y="2084388"/>
            <a:ext cx="4735512" cy="349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59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725" y="2092325"/>
            <a:ext cx="4735513" cy="349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592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963" y="2095500"/>
            <a:ext cx="4735512" cy="348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371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Consistency vs. Simplicity</a:t>
            </a:r>
          </a:p>
        </p:txBody>
      </p:sp>
      <p:sp>
        <p:nvSpPr>
          <p:cNvPr id="1106947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1397001"/>
            <a:ext cx="9880600" cy="47291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Fundamental tradeoff: bias vs. variance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Usually algorithms prefer consistency by default (why?)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Several ways to operationalize “simplicity”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Reduce the </a:t>
            </a:r>
            <a:r>
              <a:rPr lang="en-US" sz="2000" dirty="0">
                <a:solidFill>
                  <a:srgbClr val="CC0000"/>
                </a:solidFill>
              </a:rPr>
              <a:t>hypothesis space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Assume more: e.g. independence assumptions, as in naïve Bayes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Have fewer, better features / attributes: feature selection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Other structural limitations (decision lists </a:t>
            </a:r>
            <a:r>
              <a:rPr lang="en-US" sz="1800" dirty="0" err="1"/>
              <a:t>vs</a:t>
            </a:r>
            <a:r>
              <a:rPr lang="en-US" sz="1800" dirty="0"/>
              <a:t> trees)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rgbClr val="CC0000"/>
                </a:solidFill>
              </a:rPr>
              <a:t>Regularization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Smoothing: cautious use of small counts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Many other generalization parameters (pruning cutoffs today)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Hypothesis space stays big, but harder to get to the outskirts</a:t>
            </a:r>
          </a:p>
        </p:txBody>
      </p:sp>
    </p:spTree>
    <p:extLst>
      <p:ext uri="{BB962C8B-B14F-4D97-AF65-F5344CB8AC3E}">
        <p14:creationId xmlns:p14="http://schemas.microsoft.com/office/powerpoint/2010/main" val="1677667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9A302-9CEB-6B49-ABD1-29F430BBE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Neural Network = Also learn the features!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43A5720-5954-FF44-86F2-64DBD510BFDF}"/>
              </a:ext>
            </a:extLst>
          </p:cNvPr>
          <p:cNvSpPr/>
          <p:nvPr/>
        </p:nvSpPr>
        <p:spPr>
          <a:xfrm>
            <a:off x="9122032" y="2110587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0BE87EE-69BD-EB48-9DD5-DA170DA4F94D}"/>
              </a:ext>
            </a:extLst>
          </p:cNvPr>
          <p:cNvSpPr/>
          <p:nvPr/>
        </p:nvSpPr>
        <p:spPr>
          <a:xfrm>
            <a:off x="9122032" y="3001967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1262234-C440-9646-8C45-15CF6D9DD208}"/>
              </a:ext>
            </a:extLst>
          </p:cNvPr>
          <p:cNvSpPr/>
          <p:nvPr/>
        </p:nvSpPr>
        <p:spPr>
          <a:xfrm>
            <a:off x="9122032" y="38909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65949CF-19FB-1D42-BE49-C1BB158B76B2}"/>
              </a:ext>
            </a:extLst>
          </p:cNvPr>
          <p:cNvSpPr/>
          <p:nvPr/>
        </p:nvSpPr>
        <p:spPr>
          <a:xfrm>
            <a:off x="7064632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EBA67D-7088-8F47-A94A-49D9EFD08CFB}"/>
              </a:ext>
            </a:extLst>
          </p:cNvPr>
          <p:cNvSpPr/>
          <p:nvPr/>
        </p:nvSpPr>
        <p:spPr>
          <a:xfrm>
            <a:off x="7064632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3BEF69C-9711-1844-9BC8-DCFD043A9A0B}"/>
              </a:ext>
            </a:extLst>
          </p:cNvPr>
          <p:cNvSpPr/>
          <p:nvPr/>
        </p:nvSpPr>
        <p:spPr>
          <a:xfrm>
            <a:off x="7064632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5393A65-A87E-1F41-AD61-11E9C632BB3B}"/>
              </a:ext>
            </a:extLst>
          </p:cNvPr>
          <p:cNvSpPr/>
          <p:nvPr/>
        </p:nvSpPr>
        <p:spPr>
          <a:xfrm>
            <a:off x="7064632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F42AD92-0C8E-3E4A-BE55-152C758BDA6F}"/>
              </a:ext>
            </a:extLst>
          </p:cNvPr>
          <p:cNvCxnSpPr>
            <a:stCxn id="7" idx="6"/>
            <a:endCxn id="4" idx="2"/>
          </p:cNvCxnSpPr>
          <p:nvPr/>
        </p:nvCxnSpPr>
        <p:spPr>
          <a:xfrm>
            <a:off x="7674232" y="1983584"/>
            <a:ext cx="1447800" cy="4318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CD660CD-F8DF-EE46-B5C2-696E0390DD09}"/>
              </a:ext>
            </a:extLst>
          </p:cNvPr>
          <p:cNvSpPr txBox="1"/>
          <p:nvPr/>
        </p:nvSpPr>
        <p:spPr>
          <a:xfrm>
            <a:off x="15522766" y="2996588"/>
            <a:ext cx="18473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6DBF4D5-EB5F-364C-865E-88B171A80127}"/>
              </a:ext>
            </a:extLst>
          </p:cNvPr>
          <p:cNvCxnSpPr>
            <a:cxnSpLocks/>
            <a:stCxn id="7" idx="6"/>
            <a:endCxn id="6" idx="2"/>
          </p:cNvCxnSpPr>
          <p:nvPr/>
        </p:nvCxnSpPr>
        <p:spPr>
          <a:xfrm>
            <a:off x="7674232" y="1983584"/>
            <a:ext cx="1447800" cy="22121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564FB15-66A0-344C-9012-B54F0E0EA9C5}"/>
              </a:ext>
            </a:extLst>
          </p:cNvPr>
          <p:cNvCxnSpPr>
            <a:cxnSpLocks/>
            <a:stCxn id="8" idx="6"/>
            <a:endCxn id="6" idx="2"/>
          </p:cNvCxnSpPr>
          <p:nvPr/>
        </p:nvCxnSpPr>
        <p:spPr>
          <a:xfrm>
            <a:off x="7674232" y="2720183"/>
            <a:ext cx="1447800" cy="14755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F5D7D91-D32E-9C4E-A158-6624CCE36735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7674232" y="3456782"/>
            <a:ext cx="1447800" cy="7389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F70709B-07A7-4140-BC26-0FE413669EAC}"/>
              </a:ext>
            </a:extLst>
          </p:cNvPr>
          <p:cNvCxnSpPr>
            <a:cxnSpLocks/>
            <a:stCxn id="10" idx="6"/>
            <a:endCxn id="6" idx="2"/>
          </p:cNvCxnSpPr>
          <p:nvPr/>
        </p:nvCxnSpPr>
        <p:spPr>
          <a:xfrm flipV="1">
            <a:off x="7674232" y="4195768"/>
            <a:ext cx="1447800" cy="6096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24526FC-59B9-1D43-A928-3AE96BD3E3E3}"/>
              </a:ext>
            </a:extLst>
          </p:cNvPr>
          <p:cNvCxnSpPr>
            <a:cxnSpLocks/>
            <a:stCxn id="7" idx="6"/>
            <a:endCxn id="5" idx="2"/>
          </p:cNvCxnSpPr>
          <p:nvPr/>
        </p:nvCxnSpPr>
        <p:spPr>
          <a:xfrm>
            <a:off x="7674232" y="1983584"/>
            <a:ext cx="1447800" cy="13231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7053426-5F80-F045-B572-E86C7C3630A4}"/>
              </a:ext>
            </a:extLst>
          </p:cNvPr>
          <p:cNvCxnSpPr>
            <a:cxnSpLocks/>
            <a:stCxn id="9" idx="6"/>
            <a:endCxn id="5" idx="2"/>
          </p:cNvCxnSpPr>
          <p:nvPr/>
        </p:nvCxnSpPr>
        <p:spPr>
          <a:xfrm flipV="1">
            <a:off x="7674232" y="3306767"/>
            <a:ext cx="1447800" cy="1500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10353CD-9070-5141-A6EA-B8AF432B6F9A}"/>
              </a:ext>
            </a:extLst>
          </p:cNvPr>
          <p:cNvCxnSpPr>
            <a:cxnSpLocks/>
            <a:stCxn id="9" idx="6"/>
            <a:endCxn id="4" idx="2"/>
          </p:cNvCxnSpPr>
          <p:nvPr/>
        </p:nvCxnSpPr>
        <p:spPr>
          <a:xfrm flipV="1">
            <a:off x="7674232" y="2415387"/>
            <a:ext cx="1447800" cy="10413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FE8A068-D7D8-3548-B1A8-918E436445B5}"/>
              </a:ext>
            </a:extLst>
          </p:cNvPr>
          <p:cNvCxnSpPr>
            <a:cxnSpLocks/>
            <a:stCxn id="8" idx="6"/>
            <a:endCxn id="4" idx="2"/>
          </p:cNvCxnSpPr>
          <p:nvPr/>
        </p:nvCxnSpPr>
        <p:spPr>
          <a:xfrm flipV="1">
            <a:off x="7674232" y="2415387"/>
            <a:ext cx="1447800" cy="3047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0B73F45-26B0-9445-AB5D-969B97599676}"/>
              </a:ext>
            </a:extLst>
          </p:cNvPr>
          <p:cNvCxnSpPr>
            <a:cxnSpLocks/>
            <a:stCxn id="8" idx="6"/>
            <a:endCxn id="5" idx="2"/>
          </p:cNvCxnSpPr>
          <p:nvPr/>
        </p:nvCxnSpPr>
        <p:spPr>
          <a:xfrm>
            <a:off x="7674232" y="2720183"/>
            <a:ext cx="1447800" cy="5865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90B7433-4A04-4B4D-B0B8-7F8D96C47B07}"/>
              </a:ext>
            </a:extLst>
          </p:cNvPr>
          <p:cNvCxnSpPr>
            <a:cxnSpLocks/>
            <a:stCxn id="10" idx="6"/>
            <a:endCxn id="5" idx="2"/>
          </p:cNvCxnSpPr>
          <p:nvPr/>
        </p:nvCxnSpPr>
        <p:spPr>
          <a:xfrm flipV="1">
            <a:off x="7674232" y="3306767"/>
            <a:ext cx="1447800" cy="14986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3F5117D-CF3A-5C47-9B55-26A495F20C27}"/>
              </a:ext>
            </a:extLst>
          </p:cNvPr>
          <p:cNvCxnSpPr>
            <a:cxnSpLocks/>
            <a:stCxn id="10" idx="6"/>
            <a:endCxn id="4" idx="2"/>
          </p:cNvCxnSpPr>
          <p:nvPr/>
        </p:nvCxnSpPr>
        <p:spPr>
          <a:xfrm flipV="1">
            <a:off x="7674232" y="2415387"/>
            <a:ext cx="1447800" cy="23899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C49AFAAF-6B45-4143-B9C8-B1497848ED93}"/>
              </a:ext>
            </a:extLst>
          </p:cNvPr>
          <p:cNvSpPr/>
          <p:nvPr/>
        </p:nvSpPr>
        <p:spPr>
          <a:xfrm>
            <a:off x="10170777" y="1857775"/>
            <a:ext cx="399055" cy="28979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FB1BB8-62CF-1946-9AAA-C5CC0111225A}"/>
              </a:ext>
            </a:extLst>
          </p:cNvPr>
          <p:cNvCxnSpPr>
            <a:cxnSpLocks/>
            <a:stCxn id="4" idx="6"/>
          </p:cNvCxnSpPr>
          <p:nvPr/>
        </p:nvCxnSpPr>
        <p:spPr>
          <a:xfrm>
            <a:off x="9731632" y="2415387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AB00FCE-948B-D04E-995A-4E7BCF24FFA4}"/>
              </a:ext>
            </a:extLst>
          </p:cNvPr>
          <p:cNvCxnSpPr>
            <a:cxnSpLocks/>
            <a:stCxn id="5" idx="6"/>
            <a:endCxn id="47" idx="1"/>
          </p:cNvCxnSpPr>
          <p:nvPr/>
        </p:nvCxnSpPr>
        <p:spPr>
          <a:xfrm>
            <a:off x="9731632" y="3306767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083B8BE-BF9B-464D-AA23-19734243F6C4}"/>
              </a:ext>
            </a:extLst>
          </p:cNvPr>
          <p:cNvCxnSpPr>
            <a:cxnSpLocks/>
          </p:cNvCxnSpPr>
          <p:nvPr/>
        </p:nvCxnSpPr>
        <p:spPr>
          <a:xfrm>
            <a:off x="9731632" y="4166699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FA89556-5068-A441-9CAC-271C20C5D8C3}"/>
              </a:ext>
            </a:extLst>
          </p:cNvPr>
          <p:cNvCxnSpPr>
            <a:cxnSpLocks/>
          </p:cNvCxnSpPr>
          <p:nvPr/>
        </p:nvCxnSpPr>
        <p:spPr>
          <a:xfrm>
            <a:off x="10569832" y="2437051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C0DC496-EF5A-DB4D-99ED-6CDCD593A420}"/>
              </a:ext>
            </a:extLst>
          </p:cNvPr>
          <p:cNvCxnSpPr>
            <a:cxnSpLocks/>
          </p:cNvCxnSpPr>
          <p:nvPr/>
        </p:nvCxnSpPr>
        <p:spPr>
          <a:xfrm>
            <a:off x="10569832" y="3328431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AB78201-4F0B-4C44-9A9C-5BC367C357C7}"/>
              </a:ext>
            </a:extLst>
          </p:cNvPr>
          <p:cNvCxnSpPr>
            <a:cxnSpLocks/>
          </p:cNvCxnSpPr>
          <p:nvPr/>
        </p:nvCxnSpPr>
        <p:spPr>
          <a:xfrm>
            <a:off x="10569832" y="4188363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2CB9F4C8-49AC-BE4D-B127-F825536060AF}"/>
              </a:ext>
            </a:extLst>
          </p:cNvPr>
          <p:cNvSpPr txBox="1"/>
          <p:nvPr/>
        </p:nvSpPr>
        <p:spPr>
          <a:xfrm>
            <a:off x="10221270" y="2213256"/>
            <a:ext cx="2527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ourier" pitchFamily="2" charset="0"/>
              </a:rPr>
              <a:t>softmax</a:t>
            </a:r>
            <a:endParaRPr lang="en-US" dirty="0">
              <a:latin typeface="Courier" pitchFamily="2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57743EB1-5D6F-4647-9F8C-F124A3C47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2588" y="2187485"/>
            <a:ext cx="2375244" cy="41472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8E462E5-C4B1-CB4A-824E-C8AC6F2C6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5632" y="3092859"/>
            <a:ext cx="2375244" cy="41472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0F6A915-63C2-B84F-B65F-CEB927BC4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5632" y="3938600"/>
            <a:ext cx="2612768" cy="45619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2A01153-3F7F-6644-BFE2-8694D89285D8}"/>
              </a:ext>
            </a:extLst>
          </p:cNvPr>
          <p:cNvSpPr txBox="1"/>
          <p:nvPr/>
        </p:nvSpPr>
        <p:spPr>
          <a:xfrm>
            <a:off x="7162800" y="396478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30A9A8E-1F14-F24F-898C-6D4E29D54C25}"/>
              </a:ext>
            </a:extLst>
          </p:cNvPr>
          <p:cNvSpPr/>
          <p:nvPr/>
        </p:nvSpPr>
        <p:spPr>
          <a:xfrm>
            <a:off x="152400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A441AF3-4700-4D4C-97A4-94A70A289E05}"/>
              </a:ext>
            </a:extLst>
          </p:cNvPr>
          <p:cNvSpPr/>
          <p:nvPr/>
        </p:nvSpPr>
        <p:spPr>
          <a:xfrm>
            <a:off x="152400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0768360-3B88-7D40-BC4A-C666016E741C}"/>
              </a:ext>
            </a:extLst>
          </p:cNvPr>
          <p:cNvSpPr/>
          <p:nvPr/>
        </p:nvSpPr>
        <p:spPr>
          <a:xfrm>
            <a:off x="152400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175CDD4-D652-D247-9B4F-692752AF7464}"/>
              </a:ext>
            </a:extLst>
          </p:cNvPr>
          <p:cNvSpPr/>
          <p:nvPr/>
        </p:nvSpPr>
        <p:spPr>
          <a:xfrm>
            <a:off x="152400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aseline="-25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9E444B7-D5A5-4846-A1AE-7044E3638EF1}"/>
              </a:ext>
            </a:extLst>
          </p:cNvPr>
          <p:cNvSpPr txBox="1"/>
          <p:nvPr/>
        </p:nvSpPr>
        <p:spPr>
          <a:xfrm>
            <a:off x="228600" y="390025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A212EB48-A487-3441-B5C9-9F27DB460D30}"/>
              </a:ext>
            </a:extLst>
          </p:cNvPr>
          <p:cNvSpPr/>
          <p:nvPr/>
        </p:nvSpPr>
        <p:spPr>
          <a:xfrm>
            <a:off x="1828800" y="1676400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49EC0A3-2056-044A-AE2F-C88F186B5C62}"/>
              </a:ext>
            </a:extLst>
          </p:cNvPr>
          <p:cNvSpPr/>
          <p:nvPr/>
        </p:nvSpPr>
        <p:spPr>
          <a:xfrm>
            <a:off x="1828800" y="2412999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AF0B3B4-206D-6940-908E-B8F44CC68A39}"/>
              </a:ext>
            </a:extLst>
          </p:cNvPr>
          <p:cNvSpPr/>
          <p:nvPr/>
        </p:nvSpPr>
        <p:spPr>
          <a:xfrm>
            <a:off x="1828800" y="314959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CB0079F-C22D-F447-8748-DD4429427D40}"/>
              </a:ext>
            </a:extLst>
          </p:cNvPr>
          <p:cNvSpPr/>
          <p:nvPr/>
        </p:nvSpPr>
        <p:spPr>
          <a:xfrm>
            <a:off x="1828800" y="44981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FA79B31-1D20-1E44-A15E-1EC23742DAD1}"/>
              </a:ext>
            </a:extLst>
          </p:cNvPr>
          <p:cNvSpPr txBox="1"/>
          <p:nvPr/>
        </p:nvSpPr>
        <p:spPr>
          <a:xfrm>
            <a:off x="1905000" y="389786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6EBD58D6-B6E6-264F-A75C-917629177410}"/>
              </a:ext>
            </a:extLst>
          </p:cNvPr>
          <p:cNvSpPr/>
          <p:nvPr/>
        </p:nvSpPr>
        <p:spPr>
          <a:xfrm>
            <a:off x="3505200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291ED56-EAB4-6444-8B34-63672FF754B6}"/>
              </a:ext>
            </a:extLst>
          </p:cNvPr>
          <p:cNvSpPr/>
          <p:nvPr/>
        </p:nvSpPr>
        <p:spPr>
          <a:xfrm>
            <a:off x="3505200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CB686E79-56CA-AD42-8459-398310976342}"/>
              </a:ext>
            </a:extLst>
          </p:cNvPr>
          <p:cNvSpPr/>
          <p:nvPr/>
        </p:nvSpPr>
        <p:spPr>
          <a:xfrm>
            <a:off x="3505200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01E9E4E-A9F7-0046-A54F-E1C074D731BA}"/>
              </a:ext>
            </a:extLst>
          </p:cNvPr>
          <p:cNvSpPr/>
          <p:nvPr/>
        </p:nvSpPr>
        <p:spPr>
          <a:xfrm>
            <a:off x="3505200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FD06C78-41F4-464E-AF0E-1248CC676A5A}"/>
              </a:ext>
            </a:extLst>
          </p:cNvPr>
          <p:cNvSpPr txBox="1"/>
          <p:nvPr/>
        </p:nvSpPr>
        <p:spPr>
          <a:xfrm>
            <a:off x="3581400" y="390025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B100046-20AD-764A-98C6-15CD85DD0A91}"/>
              </a:ext>
            </a:extLst>
          </p:cNvPr>
          <p:cNvSpPr/>
          <p:nvPr/>
        </p:nvSpPr>
        <p:spPr>
          <a:xfrm>
            <a:off x="5410200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A9C1FE6E-11B8-5943-A4D8-29C373D9E851}"/>
              </a:ext>
            </a:extLst>
          </p:cNvPr>
          <p:cNvSpPr/>
          <p:nvPr/>
        </p:nvSpPr>
        <p:spPr>
          <a:xfrm>
            <a:off x="5410200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2A1BD88F-8F49-D444-92C8-C752211BAEAA}"/>
              </a:ext>
            </a:extLst>
          </p:cNvPr>
          <p:cNvSpPr/>
          <p:nvPr/>
        </p:nvSpPr>
        <p:spPr>
          <a:xfrm>
            <a:off x="5410200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49F6B768-DCB7-E94B-8EA6-B6D07998F922}"/>
              </a:ext>
            </a:extLst>
          </p:cNvPr>
          <p:cNvSpPr/>
          <p:nvPr/>
        </p:nvSpPr>
        <p:spPr>
          <a:xfrm>
            <a:off x="5410200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EB86C79-4210-9543-83E6-0D045AD38EF0}"/>
              </a:ext>
            </a:extLst>
          </p:cNvPr>
          <p:cNvSpPr txBox="1"/>
          <p:nvPr/>
        </p:nvSpPr>
        <p:spPr>
          <a:xfrm>
            <a:off x="5486400" y="390025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FCF439-C5E4-9649-8385-752CE3555D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9422" y="1791880"/>
            <a:ext cx="372778" cy="3441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D04483-3165-034C-BE0B-15F0A4D7A5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7211" y="2530866"/>
            <a:ext cx="372778" cy="3441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80BE36-B407-0D44-8AF7-EB6CFBA76C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9179" y="3300221"/>
            <a:ext cx="372778" cy="3512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AAFE58B-058B-BA45-A9EE-D6F6C0E4EA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4641" y="4630281"/>
            <a:ext cx="462715" cy="3454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D288C3A-C36C-8B45-8975-F43E3BB073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61933" y="4613010"/>
            <a:ext cx="537661" cy="3799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12BC2E8-5A0C-5A43-9CD3-6E23F71C0B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5885" y="4630281"/>
            <a:ext cx="462715" cy="3454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913E5AA-E16B-F54D-AA02-856880D05E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44565" y="1817269"/>
            <a:ext cx="372778" cy="34410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90791AF-85B3-AE4C-8102-D8EEFB1D3A7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19467" y="2530866"/>
            <a:ext cx="372778" cy="3441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24C2811-1A29-5648-842D-91B62BE1E0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47260" y="3291039"/>
            <a:ext cx="338889" cy="31933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29AA10B-F33D-3E40-82EC-9CD1D6C5668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04502" y="3259105"/>
            <a:ext cx="394285" cy="35127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7AECD10-FAC9-0044-8A9E-DB39334D940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2785" y="2504765"/>
            <a:ext cx="433714" cy="378514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76457251-B511-594C-A7FA-19373383959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94257" y="1803124"/>
            <a:ext cx="394285" cy="344104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DE54AC2B-BD58-CD45-8754-2ECD37D744D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00742" y="2286104"/>
            <a:ext cx="554762" cy="258531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F54B6809-8D43-374B-866E-FAEBC539B51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193513" y="3199165"/>
            <a:ext cx="554762" cy="25853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EED4B2D8-497C-2545-B102-D16DA940734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198838" y="4073494"/>
            <a:ext cx="554762" cy="26391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D2E5A591-9F0D-0948-815B-21453BD17A6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486400" y="3319869"/>
            <a:ext cx="490130" cy="263915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FA3AAC56-D10E-A94C-898F-D0044F1AE08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486400" y="2639453"/>
            <a:ext cx="490130" cy="258531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57D8FFC3-5BF1-7848-8214-BDECAF7A5D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510905" y="1877453"/>
            <a:ext cx="490130" cy="258531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5A100085-647A-DF4E-8B43-0FC5F604BF3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477153" y="4739771"/>
            <a:ext cx="471835" cy="235916"/>
          </a:xfrm>
          <a:prstGeom prst="rect">
            <a:avLst/>
          </a:prstGeom>
        </p:spPr>
      </p:pic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83ECE2D3-5359-324A-9257-C777AA415E9C}"/>
              </a:ext>
            </a:extLst>
          </p:cNvPr>
          <p:cNvCxnSpPr>
            <a:cxnSpLocks/>
            <a:stCxn id="35" idx="6"/>
            <a:endCxn id="42" idx="2"/>
          </p:cNvCxnSpPr>
          <p:nvPr/>
        </p:nvCxnSpPr>
        <p:spPr>
          <a:xfrm flipV="1">
            <a:off x="762000" y="1981200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BABCD7A0-8A5E-0649-A78C-A9A10F8D687C}"/>
              </a:ext>
            </a:extLst>
          </p:cNvPr>
          <p:cNvCxnSpPr>
            <a:cxnSpLocks/>
            <a:stCxn id="35" idx="6"/>
            <a:endCxn id="43" idx="2"/>
          </p:cNvCxnSpPr>
          <p:nvPr/>
        </p:nvCxnSpPr>
        <p:spPr>
          <a:xfrm>
            <a:off x="762000" y="1983584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A43F17B1-E77E-3242-9073-5E30192DE4F1}"/>
              </a:ext>
            </a:extLst>
          </p:cNvPr>
          <p:cNvCxnSpPr>
            <a:cxnSpLocks/>
            <a:stCxn id="35" idx="6"/>
            <a:endCxn id="45" idx="2"/>
          </p:cNvCxnSpPr>
          <p:nvPr/>
        </p:nvCxnSpPr>
        <p:spPr>
          <a:xfrm>
            <a:off x="762000" y="1983584"/>
            <a:ext cx="1066800" cy="14708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87AA8CC3-A41D-2641-AEC3-00760CF4A2F4}"/>
              </a:ext>
            </a:extLst>
          </p:cNvPr>
          <p:cNvCxnSpPr>
            <a:cxnSpLocks/>
            <a:stCxn id="35" idx="6"/>
            <a:endCxn id="46" idx="2"/>
          </p:cNvCxnSpPr>
          <p:nvPr/>
        </p:nvCxnSpPr>
        <p:spPr>
          <a:xfrm>
            <a:off x="762000" y="1983584"/>
            <a:ext cx="1066800" cy="281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3CBA05B1-1FF2-924E-8540-42C7CCD0D09F}"/>
              </a:ext>
            </a:extLst>
          </p:cNvPr>
          <p:cNvCxnSpPr>
            <a:cxnSpLocks/>
            <a:stCxn id="36" idx="6"/>
            <a:endCxn id="42" idx="2"/>
          </p:cNvCxnSpPr>
          <p:nvPr/>
        </p:nvCxnSpPr>
        <p:spPr>
          <a:xfrm flipV="1">
            <a:off x="762000" y="1981200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D1A1430B-7D9B-534C-BE41-71F12328FC51}"/>
              </a:ext>
            </a:extLst>
          </p:cNvPr>
          <p:cNvCxnSpPr>
            <a:cxnSpLocks/>
            <a:stCxn id="36" idx="6"/>
            <a:endCxn id="46" idx="2"/>
          </p:cNvCxnSpPr>
          <p:nvPr/>
        </p:nvCxnSpPr>
        <p:spPr>
          <a:xfrm>
            <a:off x="762000" y="2720183"/>
            <a:ext cx="1066800" cy="2082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B5BBF901-F044-4D4A-BDCC-94282E86A03D}"/>
              </a:ext>
            </a:extLst>
          </p:cNvPr>
          <p:cNvCxnSpPr>
            <a:cxnSpLocks/>
            <a:stCxn id="37" idx="6"/>
            <a:endCxn id="45" idx="2"/>
          </p:cNvCxnSpPr>
          <p:nvPr/>
        </p:nvCxnSpPr>
        <p:spPr>
          <a:xfrm flipV="1">
            <a:off x="762000" y="3454398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BDD6522C-378B-C145-8588-00A5DD78D75F}"/>
              </a:ext>
            </a:extLst>
          </p:cNvPr>
          <p:cNvCxnSpPr>
            <a:cxnSpLocks/>
            <a:stCxn id="36" idx="6"/>
            <a:endCxn id="43" idx="2"/>
          </p:cNvCxnSpPr>
          <p:nvPr/>
        </p:nvCxnSpPr>
        <p:spPr>
          <a:xfrm flipV="1">
            <a:off x="762000" y="2717799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AE3CA7E1-B791-F643-A52A-C201B74E77C2}"/>
              </a:ext>
            </a:extLst>
          </p:cNvPr>
          <p:cNvCxnSpPr>
            <a:cxnSpLocks/>
            <a:stCxn id="36" idx="6"/>
            <a:endCxn id="45" idx="2"/>
          </p:cNvCxnSpPr>
          <p:nvPr/>
        </p:nvCxnSpPr>
        <p:spPr>
          <a:xfrm>
            <a:off x="762000" y="2720183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9A4370DF-83A4-7A43-84B5-47EFA835A973}"/>
              </a:ext>
            </a:extLst>
          </p:cNvPr>
          <p:cNvCxnSpPr>
            <a:cxnSpLocks/>
            <a:stCxn id="37" idx="6"/>
            <a:endCxn id="46" idx="2"/>
          </p:cNvCxnSpPr>
          <p:nvPr/>
        </p:nvCxnSpPr>
        <p:spPr>
          <a:xfrm>
            <a:off x="762000" y="3456782"/>
            <a:ext cx="1066800" cy="13462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20EF41F6-7E7D-4746-B5BA-E33F8AACDD3A}"/>
              </a:ext>
            </a:extLst>
          </p:cNvPr>
          <p:cNvCxnSpPr>
            <a:cxnSpLocks/>
            <a:stCxn id="37" idx="6"/>
            <a:endCxn id="43" idx="2"/>
          </p:cNvCxnSpPr>
          <p:nvPr/>
        </p:nvCxnSpPr>
        <p:spPr>
          <a:xfrm flipV="1">
            <a:off x="762000" y="2717799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7F271589-F31A-8548-A1A9-8E363DC490B7}"/>
              </a:ext>
            </a:extLst>
          </p:cNvPr>
          <p:cNvCxnSpPr>
            <a:cxnSpLocks/>
            <a:stCxn id="37" idx="6"/>
            <a:endCxn id="42" idx="2"/>
          </p:cNvCxnSpPr>
          <p:nvPr/>
        </p:nvCxnSpPr>
        <p:spPr>
          <a:xfrm flipV="1">
            <a:off x="762000" y="1981200"/>
            <a:ext cx="1066800" cy="14755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16E567D3-4C4B-0547-8B5F-CCEB65CA29E6}"/>
              </a:ext>
            </a:extLst>
          </p:cNvPr>
          <p:cNvCxnSpPr>
            <a:cxnSpLocks/>
            <a:stCxn id="39" idx="6"/>
            <a:endCxn id="42" idx="2"/>
          </p:cNvCxnSpPr>
          <p:nvPr/>
        </p:nvCxnSpPr>
        <p:spPr>
          <a:xfrm flipV="1">
            <a:off x="762000" y="1981200"/>
            <a:ext cx="1066800" cy="28241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9A3574CE-D484-B141-979B-3D957468BCA2}"/>
              </a:ext>
            </a:extLst>
          </p:cNvPr>
          <p:cNvCxnSpPr>
            <a:cxnSpLocks/>
            <a:stCxn id="39" idx="6"/>
            <a:endCxn id="43" idx="2"/>
          </p:cNvCxnSpPr>
          <p:nvPr/>
        </p:nvCxnSpPr>
        <p:spPr>
          <a:xfrm flipV="1">
            <a:off x="762000" y="2717799"/>
            <a:ext cx="1066800" cy="20875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FEE98790-01FE-B94D-B198-9B5AE88464B2}"/>
              </a:ext>
            </a:extLst>
          </p:cNvPr>
          <p:cNvCxnSpPr>
            <a:cxnSpLocks/>
            <a:stCxn id="39" idx="6"/>
            <a:endCxn id="45" idx="2"/>
          </p:cNvCxnSpPr>
          <p:nvPr/>
        </p:nvCxnSpPr>
        <p:spPr>
          <a:xfrm flipV="1">
            <a:off x="762000" y="3454398"/>
            <a:ext cx="1066800" cy="1350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94E60EF2-2C34-714A-8FF9-5D3E24E36813}"/>
              </a:ext>
            </a:extLst>
          </p:cNvPr>
          <p:cNvCxnSpPr>
            <a:cxnSpLocks/>
            <a:stCxn id="39" idx="6"/>
            <a:endCxn id="46" idx="2"/>
          </p:cNvCxnSpPr>
          <p:nvPr/>
        </p:nvCxnSpPr>
        <p:spPr>
          <a:xfrm flipV="1">
            <a:off x="762000" y="4802984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F7825F59-9CB9-6344-9B57-17527746426F}"/>
              </a:ext>
            </a:extLst>
          </p:cNvPr>
          <p:cNvCxnSpPr>
            <a:cxnSpLocks/>
          </p:cNvCxnSpPr>
          <p:nvPr/>
        </p:nvCxnSpPr>
        <p:spPr>
          <a:xfrm flipV="1">
            <a:off x="2438400" y="1983584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65A182EC-8071-6645-86B2-10FC3010459A}"/>
              </a:ext>
            </a:extLst>
          </p:cNvPr>
          <p:cNvCxnSpPr>
            <a:cxnSpLocks/>
          </p:cNvCxnSpPr>
          <p:nvPr/>
        </p:nvCxnSpPr>
        <p:spPr>
          <a:xfrm>
            <a:off x="2438400" y="1985968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37691FB5-9F33-5E41-9A0A-D6D0DC947AA9}"/>
              </a:ext>
            </a:extLst>
          </p:cNvPr>
          <p:cNvCxnSpPr>
            <a:cxnSpLocks/>
          </p:cNvCxnSpPr>
          <p:nvPr/>
        </p:nvCxnSpPr>
        <p:spPr>
          <a:xfrm>
            <a:off x="2438400" y="1985968"/>
            <a:ext cx="1066800" cy="14708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F929864A-6C42-9A4A-AA31-DCE78AC3DFA7}"/>
              </a:ext>
            </a:extLst>
          </p:cNvPr>
          <p:cNvCxnSpPr>
            <a:cxnSpLocks/>
          </p:cNvCxnSpPr>
          <p:nvPr/>
        </p:nvCxnSpPr>
        <p:spPr>
          <a:xfrm>
            <a:off x="2438400" y="1985968"/>
            <a:ext cx="1066800" cy="281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2557496D-90FC-8E49-9C3B-FD924BD921F3}"/>
              </a:ext>
            </a:extLst>
          </p:cNvPr>
          <p:cNvCxnSpPr>
            <a:cxnSpLocks/>
          </p:cNvCxnSpPr>
          <p:nvPr/>
        </p:nvCxnSpPr>
        <p:spPr>
          <a:xfrm flipV="1">
            <a:off x="2438400" y="1983584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96C6287D-0C84-3F44-8E45-3EBFB69B44D5}"/>
              </a:ext>
            </a:extLst>
          </p:cNvPr>
          <p:cNvCxnSpPr>
            <a:cxnSpLocks/>
          </p:cNvCxnSpPr>
          <p:nvPr/>
        </p:nvCxnSpPr>
        <p:spPr>
          <a:xfrm>
            <a:off x="2438400" y="2722567"/>
            <a:ext cx="1066800" cy="2082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120AF504-55DC-D34F-844F-3A95DF368096}"/>
              </a:ext>
            </a:extLst>
          </p:cNvPr>
          <p:cNvCxnSpPr>
            <a:cxnSpLocks/>
          </p:cNvCxnSpPr>
          <p:nvPr/>
        </p:nvCxnSpPr>
        <p:spPr>
          <a:xfrm flipV="1">
            <a:off x="2438400" y="3456782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CE9EB7F5-3372-C740-95EA-1E454BE1C05C}"/>
              </a:ext>
            </a:extLst>
          </p:cNvPr>
          <p:cNvCxnSpPr>
            <a:cxnSpLocks/>
          </p:cNvCxnSpPr>
          <p:nvPr/>
        </p:nvCxnSpPr>
        <p:spPr>
          <a:xfrm flipV="1">
            <a:off x="2438400" y="2720183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73697004-4831-AE43-A5ED-784069FE97F9}"/>
              </a:ext>
            </a:extLst>
          </p:cNvPr>
          <p:cNvCxnSpPr>
            <a:cxnSpLocks/>
          </p:cNvCxnSpPr>
          <p:nvPr/>
        </p:nvCxnSpPr>
        <p:spPr>
          <a:xfrm>
            <a:off x="2438400" y="2722567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229FFCF0-28DA-D845-9BB1-5B73A19C0F95}"/>
              </a:ext>
            </a:extLst>
          </p:cNvPr>
          <p:cNvCxnSpPr>
            <a:cxnSpLocks/>
          </p:cNvCxnSpPr>
          <p:nvPr/>
        </p:nvCxnSpPr>
        <p:spPr>
          <a:xfrm>
            <a:off x="2438400" y="3459166"/>
            <a:ext cx="1066800" cy="13462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B33ABE2A-AB6B-5441-8521-4B340F180538}"/>
              </a:ext>
            </a:extLst>
          </p:cNvPr>
          <p:cNvCxnSpPr>
            <a:cxnSpLocks/>
          </p:cNvCxnSpPr>
          <p:nvPr/>
        </p:nvCxnSpPr>
        <p:spPr>
          <a:xfrm flipV="1">
            <a:off x="2438400" y="2720183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6357EF21-034E-9D4C-80D8-3406AA34893F}"/>
              </a:ext>
            </a:extLst>
          </p:cNvPr>
          <p:cNvCxnSpPr>
            <a:cxnSpLocks/>
          </p:cNvCxnSpPr>
          <p:nvPr/>
        </p:nvCxnSpPr>
        <p:spPr>
          <a:xfrm flipV="1">
            <a:off x="2438400" y="1983584"/>
            <a:ext cx="1066800" cy="14755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8AE527D8-4141-8E41-B6C6-33739702ACEA}"/>
              </a:ext>
            </a:extLst>
          </p:cNvPr>
          <p:cNvCxnSpPr>
            <a:cxnSpLocks/>
          </p:cNvCxnSpPr>
          <p:nvPr/>
        </p:nvCxnSpPr>
        <p:spPr>
          <a:xfrm flipV="1">
            <a:off x="2438400" y="1983584"/>
            <a:ext cx="1066800" cy="28241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DD28FD8A-010E-CA44-BBA2-FD8BF8416596}"/>
              </a:ext>
            </a:extLst>
          </p:cNvPr>
          <p:cNvCxnSpPr>
            <a:cxnSpLocks/>
          </p:cNvCxnSpPr>
          <p:nvPr/>
        </p:nvCxnSpPr>
        <p:spPr>
          <a:xfrm flipV="1">
            <a:off x="2438400" y="2720183"/>
            <a:ext cx="1066800" cy="20875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609044F1-96A8-DC42-B7B2-1C9CA2F1B66B}"/>
              </a:ext>
            </a:extLst>
          </p:cNvPr>
          <p:cNvCxnSpPr>
            <a:cxnSpLocks/>
          </p:cNvCxnSpPr>
          <p:nvPr/>
        </p:nvCxnSpPr>
        <p:spPr>
          <a:xfrm flipV="1">
            <a:off x="2438400" y="3456782"/>
            <a:ext cx="1066800" cy="1350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E7F8137A-5D13-CF43-8EF4-D1F112B22AD6}"/>
              </a:ext>
            </a:extLst>
          </p:cNvPr>
          <p:cNvCxnSpPr>
            <a:cxnSpLocks/>
          </p:cNvCxnSpPr>
          <p:nvPr/>
        </p:nvCxnSpPr>
        <p:spPr>
          <a:xfrm flipV="1">
            <a:off x="2438400" y="4805368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CD65653C-0165-2C4C-92B7-FE7DC71C3C87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4F777358-80CD-3241-98E3-E428B9AF6390}"/>
              </a:ext>
            </a:extLst>
          </p:cNvPr>
          <p:cNvCxnSpPr>
            <a:cxnSpLocks/>
          </p:cNvCxnSpPr>
          <p:nvPr/>
        </p:nvCxnSpPr>
        <p:spPr>
          <a:xfrm>
            <a:off x="6019800" y="1985968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E0F675C8-1B24-524F-858C-C86971377E78}"/>
              </a:ext>
            </a:extLst>
          </p:cNvPr>
          <p:cNvCxnSpPr>
            <a:cxnSpLocks/>
          </p:cNvCxnSpPr>
          <p:nvPr/>
        </p:nvCxnSpPr>
        <p:spPr>
          <a:xfrm>
            <a:off x="6019800" y="1985968"/>
            <a:ext cx="1066800" cy="14708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05B40515-0F4D-5C46-9A99-79394DF76AA3}"/>
              </a:ext>
            </a:extLst>
          </p:cNvPr>
          <p:cNvCxnSpPr>
            <a:cxnSpLocks/>
          </p:cNvCxnSpPr>
          <p:nvPr/>
        </p:nvCxnSpPr>
        <p:spPr>
          <a:xfrm>
            <a:off x="6019800" y="1985968"/>
            <a:ext cx="1066800" cy="281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7A06DE4D-5375-BB40-9268-1C5AC95D4199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0D6E92EF-39FC-234C-A220-A3F83E361EEB}"/>
              </a:ext>
            </a:extLst>
          </p:cNvPr>
          <p:cNvCxnSpPr>
            <a:cxnSpLocks/>
          </p:cNvCxnSpPr>
          <p:nvPr/>
        </p:nvCxnSpPr>
        <p:spPr>
          <a:xfrm>
            <a:off x="6019800" y="2722567"/>
            <a:ext cx="1066800" cy="2082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E03F6A3F-FCF7-FE4C-8D94-82A79307AA97}"/>
              </a:ext>
            </a:extLst>
          </p:cNvPr>
          <p:cNvCxnSpPr>
            <a:cxnSpLocks/>
          </p:cNvCxnSpPr>
          <p:nvPr/>
        </p:nvCxnSpPr>
        <p:spPr>
          <a:xfrm flipV="1">
            <a:off x="6019800" y="3456782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335386F5-1965-D341-8E1A-C4FAC31BA97F}"/>
              </a:ext>
            </a:extLst>
          </p:cNvPr>
          <p:cNvCxnSpPr>
            <a:cxnSpLocks/>
          </p:cNvCxnSpPr>
          <p:nvPr/>
        </p:nvCxnSpPr>
        <p:spPr>
          <a:xfrm flipV="1">
            <a:off x="6019800" y="2720183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78BF3F7F-586A-4B42-B3F6-F5AD2C58961F}"/>
              </a:ext>
            </a:extLst>
          </p:cNvPr>
          <p:cNvCxnSpPr>
            <a:cxnSpLocks/>
          </p:cNvCxnSpPr>
          <p:nvPr/>
        </p:nvCxnSpPr>
        <p:spPr>
          <a:xfrm>
            <a:off x="6019800" y="2722567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976F0F04-7C4E-B644-9BCF-ADA074FA9983}"/>
              </a:ext>
            </a:extLst>
          </p:cNvPr>
          <p:cNvCxnSpPr>
            <a:cxnSpLocks/>
          </p:cNvCxnSpPr>
          <p:nvPr/>
        </p:nvCxnSpPr>
        <p:spPr>
          <a:xfrm>
            <a:off x="6019800" y="3459166"/>
            <a:ext cx="1066800" cy="13462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03AF7B9B-CBF7-1249-A51A-763A66E85AC1}"/>
              </a:ext>
            </a:extLst>
          </p:cNvPr>
          <p:cNvCxnSpPr>
            <a:cxnSpLocks/>
          </p:cNvCxnSpPr>
          <p:nvPr/>
        </p:nvCxnSpPr>
        <p:spPr>
          <a:xfrm flipV="1">
            <a:off x="6019800" y="2720183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2B7FA1F7-B4AA-324B-86F1-2ED5A1CB2D08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14755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712D3E96-08D3-A143-9773-6266F721701B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28241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781899A1-AD76-EC43-8196-67259176AA09}"/>
              </a:ext>
            </a:extLst>
          </p:cNvPr>
          <p:cNvCxnSpPr>
            <a:cxnSpLocks/>
          </p:cNvCxnSpPr>
          <p:nvPr/>
        </p:nvCxnSpPr>
        <p:spPr>
          <a:xfrm flipV="1">
            <a:off x="6019800" y="2720183"/>
            <a:ext cx="1066800" cy="20875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EE16F824-6829-FF49-8BE4-F9B0B4363308}"/>
              </a:ext>
            </a:extLst>
          </p:cNvPr>
          <p:cNvCxnSpPr>
            <a:cxnSpLocks/>
          </p:cNvCxnSpPr>
          <p:nvPr/>
        </p:nvCxnSpPr>
        <p:spPr>
          <a:xfrm flipV="1">
            <a:off x="6019800" y="3456782"/>
            <a:ext cx="1066800" cy="1350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1A9418F8-DA02-FA4C-AA82-7B0BA7831519}"/>
              </a:ext>
            </a:extLst>
          </p:cNvPr>
          <p:cNvCxnSpPr>
            <a:cxnSpLocks/>
          </p:cNvCxnSpPr>
          <p:nvPr/>
        </p:nvCxnSpPr>
        <p:spPr>
          <a:xfrm flipV="1">
            <a:off x="6019800" y="4805368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TextBox 163">
            <a:extLst>
              <a:ext uri="{FF2B5EF4-FFF2-40B4-BE49-F238E27FC236}">
                <a16:creationId xmlns:a16="http://schemas.microsoft.com/office/drawing/2014/main" id="{7C96864B-164A-264C-8D12-EEB1EEF08CBF}"/>
              </a:ext>
            </a:extLst>
          </p:cNvPr>
          <p:cNvSpPr txBox="1"/>
          <p:nvPr/>
        </p:nvSpPr>
        <p:spPr>
          <a:xfrm>
            <a:off x="4528279" y="2930889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id="{3D8C7955-1B4B-AD4D-A686-20CD5A764FF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314015" y="5613402"/>
            <a:ext cx="4628677" cy="902645"/>
          </a:xfrm>
          <a:prstGeom prst="rect">
            <a:avLst/>
          </a:prstGeom>
        </p:spPr>
      </p:pic>
      <p:sp>
        <p:nvSpPr>
          <p:cNvPr id="128" name="TextBox 127">
            <a:extLst>
              <a:ext uri="{FF2B5EF4-FFF2-40B4-BE49-F238E27FC236}">
                <a16:creationId xmlns:a16="http://schemas.microsoft.com/office/drawing/2014/main" id="{5B927CD3-EB61-6841-86E9-C1F1725F690F}"/>
              </a:ext>
            </a:extLst>
          </p:cNvPr>
          <p:cNvSpPr txBox="1"/>
          <p:nvPr/>
        </p:nvSpPr>
        <p:spPr>
          <a:xfrm>
            <a:off x="8398132" y="5675332"/>
            <a:ext cx="3284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g = nonlinear activation function</a:t>
            </a:r>
          </a:p>
        </p:txBody>
      </p:sp>
    </p:spTree>
    <p:extLst>
      <p:ext uri="{BB962C8B-B14F-4D97-AF65-F5344CB8AC3E}">
        <p14:creationId xmlns:p14="http://schemas.microsoft.com/office/powerpoint/2010/main" val="4255941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E0E604-8F46-CB42-B967-B166C0C07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Activation Functions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4495E8-752A-154F-931A-209CF0CA3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1145"/>
            <a:ext cx="12192000" cy="44557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3BCB90-6880-0B47-B165-5AFA4A9C74AD}"/>
              </a:ext>
            </a:extLst>
          </p:cNvPr>
          <p:cNvSpPr txBox="1"/>
          <p:nvPr/>
        </p:nvSpPr>
        <p:spPr>
          <a:xfrm>
            <a:off x="-76200" y="6596390"/>
            <a:ext cx="5486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[source: MIT 6.S191 </a:t>
            </a:r>
            <a:r>
              <a:rPr lang="en-US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introtodeeplearning.com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3942404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9A302-9CEB-6B49-ABD1-29F430BBE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Neural Network: Also Learn the Features!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03218-AF12-B84B-9173-EA96ED271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97001"/>
            <a:ext cx="11099800" cy="1574799"/>
          </a:xfrm>
        </p:spPr>
        <p:txBody>
          <a:bodyPr/>
          <a:lstStyle/>
          <a:p>
            <a:r>
              <a:rPr lang="en-US" dirty="0"/>
              <a:t>Training the deep neural network is just like logistic regression: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3"/>
            <a:endParaRPr lang="en-US" dirty="0"/>
          </a:p>
          <a:p>
            <a:pPr marL="457176" lvl="1" indent="0">
              <a:buNone/>
            </a:pPr>
            <a:r>
              <a:rPr lang="en-US" dirty="0"/>
              <a:t>		just w tends to be a much, much larger vector </a:t>
            </a:r>
            <a:r>
              <a:rPr lang="en-US" dirty="0">
                <a:sym typeface="Wingdings" pitchFamily="2" charset="2"/>
              </a:rPr>
              <a:t></a:t>
            </a:r>
          </a:p>
          <a:p>
            <a:pPr marL="457176" lvl="1" indent="0">
              <a:buNone/>
            </a:pPr>
            <a:endParaRPr lang="en-US" dirty="0"/>
          </a:p>
          <a:p>
            <a:pPr lvl="1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just run gradient ascent </a:t>
            </a:r>
          </a:p>
          <a:p>
            <a:pPr marL="457176" lvl="1" indent="0">
              <a:buNone/>
            </a:pPr>
            <a:r>
              <a:rPr lang="en-US" dirty="0">
                <a:sym typeface="Wingdings" pitchFamily="2" charset="2"/>
              </a:rPr>
              <a:t> + stop when log likelihood of hold-out data starts to decrease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7FCAC2-35AB-E548-8455-357E85BFE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650" y="2933700"/>
            <a:ext cx="81407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30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 Properties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Theorem (Universal Function </a:t>
            </a:r>
            <a:r>
              <a:rPr lang="en-US" dirty="0" err="1"/>
              <a:t>Approximators</a:t>
            </a:r>
            <a:r>
              <a:rPr lang="en-US" dirty="0"/>
              <a:t>).  A two-layer neural network with a sufficient number of neurons can approximate any continuous function to any desired accuracy.</a:t>
            </a:r>
          </a:p>
          <a:p>
            <a:pPr lvl="4"/>
            <a:endParaRPr lang="en-US" dirty="0"/>
          </a:p>
          <a:p>
            <a:r>
              <a:rPr lang="en-US" dirty="0"/>
              <a:t>Practical considerations</a:t>
            </a:r>
          </a:p>
          <a:p>
            <a:pPr lvl="1"/>
            <a:r>
              <a:rPr lang="en-US" dirty="0"/>
              <a:t>Can be seen as learning the features </a:t>
            </a:r>
          </a:p>
          <a:p>
            <a:pPr lvl="5"/>
            <a:endParaRPr lang="en-US" sz="800" dirty="0"/>
          </a:p>
          <a:p>
            <a:pPr lvl="1"/>
            <a:r>
              <a:rPr lang="en-US" dirty="0"/>
              <a:t>Large number of neurons</a:t>
            </a:r>
          </a:p>
          <a:p>
            <a:pPr lvl="2"/>
            <a:r>
              <a:rPr lang="en-US" dirty="0"/>
              <a:t>Danger for overfitting</a:t>
            </a:r>
          </a:p>
          <a:p>
            <a:pPr lvl="2"/>
            <a:r>
              <a:rPr lang="en-US" dirty="0"/>
              <a:t>(hence early stopping!)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2909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592"/>
  <p:tag name="DEFAULTHEIGHT" val="42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g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"/>
  <p:tag name="PICTUREFILESIZE" val="90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$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1"/>
  <p:tag name="PICTUREFILESIZE" val="85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$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8"/>
  <p:tag name="PICTUREFILESIZE" val="70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P(C|A,B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98"/>
  <p:tag name="PICTUREFILESIZE" val="588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H(\langle p_1,\ldots,p_n \rangle) = E_{p} \log_2 1/p_i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288"/>
  <p:tag name="PICTUREFILESIZE" val="1404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= \sum_{i = 1}^n - p_i \log_2 p_i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58"/>
  <p:tag name="PICTUREFILESIZE" val="1090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graphicx}&#10;\begin{document}&#10;\def\argmax{\mathop{\rm arg\,max}}&#10;\rotatebox{0}{$k$}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0"/>
  <p:tag name="PICTUREFILESIZE" val="91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graphicx}&#10;\begin{document}&#10;\def\argmax{\mathop{\rm arg\,max}}&#10;\rotatebox{90}{accurac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4"/>
  <p:tag name="PICTUREFILESIZE" val="288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graphicx}&#10;\usepackage{color}&#10;\begin{document}&#10;\def\argmax{\mathop{\rm arg\,max}}&#10;\textcolor{blue}{training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16m"/>
  <p:tag name="ORIGWIDTH" val="76"/>
  <p:tag name="PICTUREFILESIZE" val="56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graphicx}&#10;\usepackage[usenames]{color}&#10;\begin{document}&#10;\def\argmax{\mathop{\rm arg\,max}}&#10;\textcolor{OliveGreen}{held-out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16m"/>
  <p:tag name="ORIGWIDTH" val="82"/>
  <p:tag name="PICTUREFILESIZE" val="562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graphicx}&#10;\usepackage[usenames]{color}&#10;\begin{document}&#10;\def\argmax{\mathop{\rm arg\,max}}&#10;\textcolor{BrickRed}{test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16m"/>
  <p:tag name="ORIGWIDTH" val="39"/>
  <p:tag name="PICTUREFILESIZE" val="3600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49953</TotalTime>
  <Words>1955</Words>
  <Application>Microsoft Office PowerPoint</Application>
  <PresentationFormat>Widescreen</PresentationFormat>
  <Paragraphs>421</Paragraphs>
  <Slides>57</Slides>
  <Notes>12</Notes>
  <HiddenSlides>1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6" baseType="lpstr">
      <vt:lpstr>Arial</vt:lpstr>
      <vt:lpstr>Calibri</vt:lpstr>
      <vt:lpstr>Courier</vt:lpstr>
      <vt:lpstr>Palatino</vt:lpstr>
      <vt:lpstr>Tahoma</vt:lpstr>
      <vt:lpstr>Times New Roman</vt:lpstr>
      <vt:lpstr>Wingdings</vt:lpstr>
      <vt:lpstr>dan-berkeley-nlp-v1</vt:lpstr>
      <vt:lpstr>Worksheet</vt:lpstr>
      <vt:lpstr>CS 188: Artificial Intelligence </vt:lpstr>
      <vt:lpstr>Neural Networks</vt:lpstr>
      <vt:lpstr>Multi-class Logistic Regression</vt:lpstr>
      <vt:lpstr>Deep Neural Network = Also learn the features!</vt:lpstr>
      <vt:lpstr>Deep Neural Network = Also learn the features!</vt:lpstr>
      <vt:lpstr>Deep Neural Network = Also learn the features!</vt:lpstr>
      <vt:lpstr>Common Activation Functions</vt:lpstr>
      <vt:lpstr>Deep Neural Network: Also Learn the Features!</vt:lpstr>
      <vt:lpstr>Neural Networks Properties</vt:lpstr>
      <vt:lpstr>PowerPoint Presentation</vt:lpstr>
      <vt:lpstr>How about computing all the derivatives?</vt:lpstr>
      <vt:lpstr>How about computing all the derivatives?</vt:lpstr>
      <vt:lpstr>Automatic Differentiation</vt:lpstr>
      <vt:lpstr>Summary of Key Ideas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Performance</vt:lpstr>
      <vt:lpstr>Performance</vt:lpstr>
      <vt:lpstr>Performance</vt:lpstr>
      <vt:lpstr>Performance</vt:lpstr>
      <vt:lpstr>Performance</vt:lpstr>
      <vt:lpstr>MS COCO Image Captioning Challenge</vt:lpstr>
      <vt:lpstr>Visual QA Challenge</vt:lpstr>
      <vt:lpstr>Speech Recognition</vt:lpstr>
      <vt:lpstr>Decision Trees</vt:lpstr>
      <vt:lpstr>Reminder: Features</vt:lpstr>
      <vt:lpstr>Reminder: Features</vt:lpstr>
      <vt:lpstr>Decision Trees</vt:lpstr>
      <vt:lpstr>Expressiveness of DTs</vt:lpstr>
      <vt:lpstr>Comparison: Perceptrons</vt:lpstr>
      <vt:lpstr>Decision Tree Learning</vt:lpstr>
      <vt:lpstr>Choosing an Attribute</vt:lpstr>
      <vt:lpstr>Entropy and Information</vt:lpstr>
      <vt:lpstr>Entropy</vt:lpstr>
      <vt:lpstr>Information Gain</vt:lpstr>
      <vt:lpstr>Next Step: Recurse</vt:lpstr>
      <vt:lpstr>Example: Learned Tree</vt:lpstr>
      <vt:lpstr>Example: Miles Per Gallon</vt:lpstr>
      <vt:lpstr>Find the First Split</vt:lpstr>
      <vt:lpstr>Result: Decision Stump</vt:lpstr>
      <vt:lpstr>Second Level</vt:lpstr>
      <vt:lpstr>PowerPoint Presentation</vt:lpstr>
      <vt:lpstr>Reminder: Overfitting</vt:lpstr>
      <vt:lpstr>PowerPoint Presentation</vt:lpstr>
      <vt:lpstr>Significance of a Split</vt:lpstr>
      <vt:lpstr>Keeping it General</vt:lpstr>
      <vt:lpstr>Pruning example</vt:lpstr>
      <vt:lpstr>Regularization</vt:lpstr>
      <vt:lpstr>A few important points about learning</vt:lpstr>
      <vt:lpstr>A few important points about learning</vt:lpstr>
      <vt:lpstr>Inductive Learning</vt:lpstr>
      <vt:lpstr>Inductive Learning (Science)</vt:lpstr>
      <vt:lpstr>Inductive Learning</vt:lpstr>
      <vt:lpstr>Consistency vs. Simplicity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svlevine</cp:lastModifiedBy>
  <cp:revision>2704</cp:revision>
  <dcterms:created xsi:type="dcterms:W3CDTF">2004-08-27T04:16:05Z</dcterms:created>
  <dcterms:modified xsi:type="dcterms:W3CDTF">2019-04-24T04:52:48Z</dcterms:modified>
</cp:coreProperties>
</file>