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93" r:id="rId2"/>
  </p:sldMasterIdLst>
  <p:notesMasterIdLst>
    <p:notesMasterId r:id="rId41"/>
  </p:notesMasterIdLst>
  <p:handoutMasterIdLst>
    <p:handoutMasterId r:id="rId42"/>
  </p:handoutMasterIdLst>
  <p:sldIdLst>
    <p:sldId id="256" r:id="rId3"/>
    <p:sldId id="369" r:id="rId4"/>
    <p:sldId id="376" r:id="rId5"/>
    <p:sldId id="381" r:id="rId6"/>
    <p:sldId id="380" r:id="rId7"/>
    <p:sldId id="689" r:id="rId8"/>
    <p:sldId id="702" r:id="rId9"/>
    <p:sldId id="578" r:id="rId10"/>
    <p:sldId id="579" r:id="rId11"/>
    <p:sldId id="580" r:id="rId12"/>
    <p:sldId id="581" r:id="rId13"/>
    <p:sldId id="582" r:id="rId14"/>
    <p:sldId id="583" r:id="rId15"/>
    <p:sldId id="348" r:id="rId16"/>
    <p:sldId id="651" r:id="rId17"/>
    <p:sldId id="681" r:id="rId18"/>
    <p:sldId id="684" r:id="rId19"/>
    <p:sldId id="656" r:id="rId20"/>
    <p:sldId id="657" r:id="rId21"/>
    <p:sldId id="726" r:id="rId22"/>
    <p:sldId id="658" r:id="rId23"/>
    <p:sldId id="659" r:id="rId24"/>
    <p:sldId id="717" r:id="rId25"/>
    <p:sldId id="718" r:id="rId26"/>
    <p:sldId id="719" r:id="rId27"/>
    <p:sldId id="720" r:id="rId28"/>
    <p:sldId id="721" r:id="rId29"/>
    <p:sldId id="722" r:id="rId30"/>
    <p:sldId id="727" r:id="rId31"/>
    <p:sldId id="704" r:id="rId32"/>
    <p:sldId id="705" r:id="rId33"/>
    <p:sldId id="537" r:id="rId34"/>
    <p:sldId id="709" r:id="rId35"/>
    <p:sldId id="707" r:id="rId36"/>
    <p:sldId id="724" r:id="rId37"/>
    <p:sldId id="725" r:id="rId38"/>
    <p:sldId id="697" r:id="rId39"/>
    <p:sldId id="698" r:id="rId40"/>
  </p:sldIdLst>
  <p:sldSz cx="9144000" cy="5143500" type="screen16x9"/>
  <p:notesSz cx="7099300" cy="10234613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6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73" algn="l" defTabSz="68574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246" algn="l" defTabSz="68574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120" algn="l" defTabSz="68574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95" algn="l" defTabSz="68574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6A9"/>
    <a:srgbClr val="FFCC00"/>
    <a:srgbClr val="FF9999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50000" autoAdjust="0"/>
  </p:normalViewPr>
  <p:slideViewPr>
    <p:cSldViewPr>
      <p:cViewPr varScale="1">
        <p:scale>
          <a:sx n="120" d="100"/>
          <a:sy n="120" d="100"/>
        </p:scale>
        <p:origin x="200" y="592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C47036A7-CA75-4FB0-A0E6-AEEC36B2D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1F94F5-58D1-42ED-AB38-DD97D2E49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70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7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49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62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</a:t>
            </a:r>
            <a:r>
              <a:rPr lang="en-US" baseline="0"/>
              <a:t>and the reference </a:t>
            </a:r>
            <a:r>
              <a:rPr lang="en-US" baseline="0" dirty="0"/>
              <a:t>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9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35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robots</a:t>
            </a:r>
            <a:r>
              <a:rPr lang="en-US" baseline="0" dirty="0"/>
              <a:t> to kill people, possibly on an enormous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not just that smarter machines are more powerful than humans.</a:t>
            </a:r>
          </a:p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Norbert Wiener made this point in 1960: the machines’ objective has to be perfectly aligned with humans.</a:t>
            </a:r>
          </a:p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legend of King Midas tells us that’s very difficult. He asked for everything he touched to turn to gold</a:t>
            </a:r>
          </a:p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gods granted his wish </a:t>
            </a:r>
            <a:r>
              <a:rPr lang="mr-IN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his food, his drink, his family turned to gold and he died in misery and starvation.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it’s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worse than that: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machine with an objective, even one as simple as fetching the coffee,</a:t>
            </a:r>
          </a:p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knows that it cannot achieve the objective if it’s switched off. So it will take steps to defend itself.</a:t>
            </a:r>
          </a:p>
          <a:p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because it has a self-preservation instinct, but because it has an objective.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here’s your high-value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takeaway from today’s talk: you can’t fetch the coffee if you’re dead. </a:t>
            </a:r>
          </a:p>
          <a:p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0A8A1-773D-7948-A2F7-3A822C3F8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50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wrong objective +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 itself =</a:t>
            </a:r>
            <a:r>
              <a:rPr lang="en-US" sz="11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2001, except not quite superintelligent</a:t>
            </a: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match, except the stakes are the whole world.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87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92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641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“Fetch some coffee” is NOT an instruction, it’s NOT a goal to be achieved.</a:t>
            </a:r>
          </a:p>
          <a:p>
            <a:r>
              <a:rPr lang="en-US" dirty="0" err="1"/>
              <a:t>Cf</a:t>
            </a:r>
            <a:r>
              <a:rPr lang="en-US" dirty="0"/>
              <a:t> house is burning down, coffee costs 21 euros, you’re in the desert,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11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or this:</a:t>
            </a:r>
          </a:p>
          <a:p>
            <a:endParaRPr lang="en-US" dirty="0"/>
          </a:p>
          <a:p>
            <a:r>
              <a:rPr lang="en-US" dirty="0"/>
              <a:t>problem in game theory,</a:t>
            </a:r>
            <a:r>
              <a:rPr lang="en-US" baseline="0" dirty="0"/>
              <a:t> social choice theory, moral philosophy, </a:t>
            </a:r>
          </a:p>
          <a:p>
            <a:r>
              <a:rPr lang="en-US" baseline="0" dirty="0"/>
              <a:t>and we are actively seeking collaborators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0A8A1-773D-7948-A2F7-3A822C3F8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95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</a:t>
            </a:r>
            <a:r>
              <a:rPr lang="en-US" dirty="0" err="1"/>
              <a:t>Dr</a:t>
            </a:r>
            <a:r>
              <a:rPr lang="en-US" dirty="0"/>
              <a:t> Evil and his friends may not want to use safe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0A8A1-773D-7948-A2F7-3A822C3F8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1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second, how do we avoid human enfeeblement</a:t>
            </a:r>
            <a:r>
              <a:rPr lang="en-US" baseline="0" dirty="0"/>
              <a:t> when we</a:t>
            </a:r>
          </a:p>
          <a:p>
            <a:r>
              <a:rPr lang="en-US" baseline="0" dirty="0"/>
              <a:t>hand over the running of our civilization to machines?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0A8A1-773D-7948-A2F7-3A822C3F8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5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Fortunately, probabilistic programming already does</a:t>
            </a:r>
            <a:r>
              <a:rPr lang="en-US" baseline="0" dirty="0"/>
              <a:t> this</a:t>
            </a:r>
            <a:r>
              <a:rPr lang="en-US" dirty="0"/>
              <a:t>.</a:t>
            </a:r>
          </a:p>
          <a:p>
            <a:pPr marL="0" marR="0" indent="0" algn="l" defTabSz="456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me explain with an example.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8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crater from a small nuclear test: 12 million tons of earth ejected into the atmosphere.</a:t>
            </a:r>
          </a:p>
          <a:p>
            <a:r>
              <a:rPr lang="en-US" dirty="0"/>
              <a:t>The Comprehensive Nuclear Test Ban Treaty bans such tests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D4BD70-590B-F84B-8949-9763251A2A3F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5/1/19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E150B-6121-D147-8C3F-CF993A35DE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30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of the treaty</a:t>
            </a:r>
            <a:r>
              <a:rPr lang="en-US" baseline="0" dirty="0"/>
              <a:t> requires continuous global seismic monitoring.</a:t>
            </a:r>
          </a:p>
          <a:p>
            <a:r>
              <a:rPr lang="en-US" baseline="0" dirty="0"/>
              <a:t>We do this using a probabilistic programming language, or PPL.</a:t>
            </a:r>
          </a:p>
          <a:p>
            <a:r>
              <a:rPr lang="en-US" baseline="0" dirty="0"/>
              <a:t>The *evidence* consists of seismic waveforms measured at 150 stations of the International Monitoring System (including several here in China).</a:t>
            </a:r>
          </a:p>
          <a:p>
            <a:r>
              <a:rPr lang="en-US" baseline="0" dirty="0"/>
              <a:t>The *query* is what happened today? The daily bulletin lists all seismic events.</a:t>
            </a:r>
          </a:p>
          <a:p>
            <a:r>
              <a:rPr lang="en-US" baseline="0" dirty="0"/>
              <a:t>The *model* is written in the PPL and captures what we know about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9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it</a:t>
            </a:r>
            <a:r>
              <a:rPr lang="en-US" baseline="0" dirty="0"/>
              <a:t> is, written in the BLOG language.</a:t>
            </a:r>
          </a:p>
          <a:p>
            <a:r>
              <a:rPr lang="en-US" baseline="0" dirty="0"/>
              <a:t>It’s entirely readable by a geophysicist, and took half an hour to write.</a:t>
            </a:r>
          </a:p>
          <a:p>
            <a:r>
              <a:rPr lang="en-US" baseline="0" dirty="0"/>
              <a:t>Then the quantitative aspects were trained from historical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0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2012 nuclear test in North Korea, it gave a much more accurate location than </a:t>
            </a:r>
          </a:p>
          <a:p>
            <a:r>
              <a:rPr lang="en-US" dirty="0"/>
              <a:t>the consensus estimate from the world’s experts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4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7AA4D6B-AB3C-7347-B326-DD41817DE478}" type="datetime9">
              <a:rPr lang="en-US">
                <a:solidFill>
                  <a:prstClr val="black"/>
                </a:solidFill>
                <a:latin typeface="Calibri"/>
              </a:rPr>
              <a:pPr/>
              <a:t>5/1/19 12:45:57 PM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4C358-4B9A-9A44-961F-70BBEF3F03D4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787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Compared to the previous UN system, it is 2-3 times more sensitive from the same data.</a:t>
            </a:r>
          </a:p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As of January 1</a:t>
            </a:r>
            <a:r>
              <a:rPr lang="en-US" baseline="30000" dirty="0">
                <a:ea typeface="ＭＳ Ｐゴシック" pitchFamily="-107" charset="-128"/>
                <a:cs typeface="ＭＳ Ｐゴシック" pitchFamily="-107" charset="-128"/>
              </a:rPr>
              <a:t>st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, it is part of the deployed</a:t>
            </a:r>
            <a:r>
              <a:rPr lang="en-US" baseline="0" dirty="0">
                <a:ea typeface="ＭＳ Ｐゴシック" pitchFamily="-107" charset="-128"/>
                <a:cs typeface="ＭＳ Ｐゴシック" pitchFamily="-107" charset="-128"/>
              </a:rPr>
              <a:t> monitoring system for the treaty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92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83435"/>
            <a:ext cx="9144000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1143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80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0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1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2069C06D-4ED8-42C6-905D-CA84CA1B6CBF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7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14CB1CAA-32CD-4B55-B92A-B8F0843CACF4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2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90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64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3AD8CDC4-3D19-4983-B478-82F6B8E5AB66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2816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9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84B82477-D5D3-4181-8C11-75D0F2433A87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800"/>
            <a:ext cx="3273552" cy="2574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50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3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6408" indent="0">
              <a:buNone/>
              <a:defRPr sz="2000" b="1"/>
            </a:lvl2pPr>
            <a:lvl3pPr marL="912816" indent="0">
              <a:buNone/>
              <a:defRPr sz="1800" b="1"/>
            </a:lvl3pPr>
            <a:lvl4pPr marL="1369224" indent="0">
              <a:buNone/>
              <a:defRPr sz="1600" b="1"/>
            </a:lvl4pPr>
            <a:lvl5pPr marL="1825632" indent="0">
              <a:buNone/>
              <a:defRPr sz="1600" b="1"/>
            </a:lvl5pPr>
            <a:lvl6pPr marL="2282040" indent="0">
              <a:buNone/>
              <a:defRPr sz="1600" b="1"/>
            </a:lvl6pPr>
            <a:lvl7pPr marL="2738448" indent="0">
              <a:buNone/>
              <a:defRPr sz="1600" b="1"/>
            </a:lvl7pPr>
            <a:lvl8pPr marL="3194857" indent="0">
              <a:buNone/>
              <a:defRPr sz="1600" b="1"/>
            </a:lvl8pPr>
            <a:lvl9pPr marL="36512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3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6408" indent="0">
              <a:buNone/>
              <a:defRPr sz="2000" b="1"/>
            </a:lvl2pPr>
            <a:lvl3pPr marL="912816" indent="0">
              <a:buNone/>
              <a:defRPr sz="1800" b="1"/>
            </a:lvl3pPr>
            <a:lvl4pPr marL="1369224" indent="0">
              <a:buNone/>
              <a:defRPr sz="1600" b="1"/>
            </a:lvl4pPr>
            <a:lvl5pPr marL="1825632" indent="0">
              <a:buNone/>
              <a:defRPr sz="1600" b="1"/>
            </a:lvl5pPr>
            <a:lvl6pPr marL="2282040" indent="0">
              <a:buNone/>
              <a:defRPr sz="1600" b="1"/>
            </a:lvl6pPr>
            <a:lvl7pPr marL="2738448" indent="0">
              <a:buNone/>
              <a:defRPr sz="1600" b="1"/>
            </a:lvl7pPr>
            <a:lvl8pPr marL="3194857" indent="0">
              <a:buNone/>
              <a:defRPr sz="1600" b="1"/>
            </a:lvl8pPr>
            <a:lvl9pPr marL="36512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213E253B-1893-4367-8BAE-DF4BC10DC578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7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8B62300D-25B3-4603-86C9-4CB776489F00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4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C6314AD9-FCC8-48B7-B85B-012A91320DFF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92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6408" indent="0">
              <a:buNone/>
              <a:defRPr sz="1200"/>
            </a:lvl2pPr>
            <a:lvl3pPr marL="912816" indent="0">
              <a:buNone/>
              <a:defRPr sz="1000"/>
            </a:lvl3pPr>
            <a:lvl4pPr marL="1369224" indent="0">
              <a:buNone/>
              <a:defRPr sz="900"/>
            </a:lvl4pPr>
            <a:lvl5pPr marL="1825632" indent="0">
              <a:buNone/>
              <a:defRPr sz="900"/>
            </a:lvl5pPr>
            <a:lvl6pPr marL="2282040" indent="0">
              <a:buNone/>
              <a:defRPr sz="900"/>
            </a:lvl6pPr>
            <a:lvl7pPr marL="2738448" indent="0">
              <a:buNone/>
              <a:defRPr sz="900"/>
            </a:lvl7pPr>
            <a:lvl8pPr marL="3194857" indent="0">
              <a:buNone/>
              <a:defRPr sz="900"/>
            </a:lvl8pPr>
            <a:lvl9pPr marL="36512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3182DC50-D5DB-4F94-B367-9876CD2C4012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7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93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6408" indent="0">
              <a:buNone/>
              <a:defRPr sz="2800"/>
            </a:lvl2pPr>
            <a:lvl3pPr marL="912816" indent="0">
              <a:buNone/>
              <a:defRPr sz="2400"/>
            </a:lvl3pPr>
            <a:lvl4pPr marL="1369224" indent="0">
              <a:buNone/>
              <a:defRPr sz="2000"/>
            </a:lvl4pPr>
            <a:lvl5pPr marL="1825632" indent="0">
              <a:buNone/>
              <a:defRPr sz="2000"/>
            </a:lvl5pPr>
            <a:lvl6pPr marL="2282040" indent="0">
              <a:buNone/>
              <a:defRPr sz="2000"/>
            </a:lvl6pPr>
            <a:lvl7pPr marL="2738448" indent="0">
              <a:buNone/>
              <a:defRPr sz="2000"/>
            </a:lvl7pPr>
            <a:lvl8pPr marL="3194857" indent="0">
              <a:buNone/>
              <a:defRPr sz="2000"/>
            </a:lvl8pPr>
            <a:lvl9pPr marL="3651265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91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6408" indent="0">
              <a:buNone/>
              <a:defRPr sz="1200"/>
            </a:lvl2pPr>
            <a:lvl3pPr marL="912816" indent="0">
              <a:buNone/>
              <a:defRPr sz="1000"/>
            </a:lvl3pPr>
            <a:lvl4pPr marL="1369224" indent="0">
              <a:buNone/>
              <a:defRPr sz="900"/>
            </a:lvl4pPr>
            <a:lvl5pPr marL="1825632" indent="0">
              <a:buNone/>
              <a:defRPr sz="900"/>
            </a:lvl5pPr>
            <a:lvl6pPr marL="2282040" indent="0">
              <a:buNone/>
              <a:defRPr sz="900"/>
            </a:lvl6pPr>
            <a:lvl7pPr marL="2738448" indent="0">
              <a:buNone/>
              <a:defRPr sz="900"/>
            </a:lvl7pPr>
            <a:lvl8pPr marL="3194857" indent="0">
              <a:buNone/>
              <a:defRPr sz="900"/>
            </a:lvl8pPr>
            <a:lvl9pPr marL="36512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292EB412-E790-42EA-81FE-2925D3A43D91}" type="datetime2">
              <a:rPr lang="en-US" smtClean="0"/>
              <a:t>Wednesday, May 1,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69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74"/>
            <a:ext cx="5791200" cy="26288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A56EEE0E-EDB0-4D84-86B0-50833DF22902}" type="datetime2">
              <a:rPr lang="en-US" smtClean="0"/>
              <a:t>Wednesday, May 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3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fld id="{5114372C-B5AB-4C39-B273-B99224EB4DD5}" type="datetime2">
              <a:rPr lang="en-US" smtClean="0"/>
              <a:t>Wednesday, May 1,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91280" tIns="45640" rIns="91280" bIns="4564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8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75" indent="0">
              <a:buNone/>
              <a:defRPr sz="1400"/>
            </a:lvl2pPr>
            <a:lvl3pPr marL="685749" indent="0">
              <a:buNone/>
              <a:defRPr sz="1200"/>
            </a:lvl3pPr>
            <a:lvl4pPr marL="1028624" indent="0">
              <a:buNone/>
              <a:defRPr sz="1100"/>
            </a:lvl4pPr>
            <a:lvl5pPr marL="1371498" indent="0">
              <a:buNone/>
              <a:defRPr sz="1100"/>
            </a:lvl5pPr>
            <a:lvl6pPr marL="1714373" indent="0">
              <a:buNone/>
              <a:defRPr sz="1100"/>
            </a:lvl6pPr>
            <a:lvl7pPr marL="2057246" indent="0">
              <a:buNone/>
              <a:defRPr sz="1100"/>
            </a:lvl7pPr>
            <a:lvl8pPr marL="2400120" indent="0">
              <a:buNone/>
              <a:defRPr sz="1100"/>
            </a:lvl8pPr>
            <a:lvl9pPr marL="27429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204791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076328"/>
            <a:ext cx="2256235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90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47752"/>
            <a:ext cx="8534400" cy="354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4683919"/>
            <a:ext cx="1600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3919"/>
            <a:ext cx="21717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4683919"/>
            <a:ext cx="1600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529FA7E6-6E6F-4B77-AE36-D459A899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773433"/>
            <a:ext cx="9144000" cy="4571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76" tIns="34289" rIns="68576" bIns="34289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2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56" indent="-25715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557171" indent="-21429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Calibri" pitchFamily="34" charset="0"/>
        </a:defRPr>
      </a:lvl2pPr>
      <a:lvl3pPr marL="857186" indent="-171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Calibri" pitchFamily="34" charset="0"/>
        </a:defRPr>
      </a:lvl3pPr>
      <a:lvl4pPr marL="1200060" indent="-171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4pPr>
      <a:lvl5pPr marL="1542935" indent="-171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5pPr>
      <a:lvl6pPr marL="1885809" indent="-17143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684" indent="-17143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558" indent="-17143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433" indent="-17143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0" tIns="45640" rIns="91280" bIns="4564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2636"/>
            <a:ext cx="7543800" cy="685800"/>
          </a:xfrm>
          <a:prstGeom prst="rect">
            <a:avLst/>
          </a:prstGeom>
        </p:spPr>
        <p:txBody>
          <a:bodyPr vert="horz" lIns="91280" tIns="45640" rIns="91280" bIns="4564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182" y="1290228"/>
            <a:ext cx="6913418" cy="3039341"/>
          </a:xfrm>
          <a:prstGeom prst="rect">
            <a:avLst/>
          </a:prstGeom>
        </p:spPr>
        <p:txBody>
          <a:bodyPr vert="horz" lIns="91280" tIns="45640" rIns="91280" bIns="4564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814454"/>
            <a:ext cx="788324" cy="228600"/>
          </a:xfrm>
          <a:prstGeom prst="rect">
            <a:avLst/>
          </a:prstGeom>
        </p:spPr>
        <p:txBody>
          <a:bodyPr vert="horz" lIns="91280" tIns="45640" rIns="91280" bIns="9128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81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l" defTabSz="912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847" indent="-255588" algn="l" defTabSz="91281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8972" indent="-255588" algn="l" defTabSz="912816" rtl="0" eaLnBrk="1" latinLnBrk="0" hangingPunct="1">
        <a:spcBef>
          <a:spcPct val="20000"/>
        </a:spcBef>
        <a:buSzPct val="60000"/>
        <a:buFont typeface="Wingdings" charset="2"/>
        <a:buChar char="v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097" indent="-255588" algn="l" defTabSz="912816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69224" indent="-255588" algn="l" defTabSz="912816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3068" indent="-255588" algn="l" defTabSz="912816" rtl="0" eaLnBrk="1" latinLnBrk="0" hangingPunct="1">
        <a:spcBef>
          <a:spcPct val="20000"/>
        </a:spcBef>
        <a:buSzPct val="60000"/>
        <a:buFont typeface="Wingdings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2554" indent="-255588" algn="l" defTabSz="91281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36400" indent="-255588" algn="l" defTabSz="91281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0244" indent="-255588" algn="l" defTabSz="91281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29731" indent="-255588" algn="l" defTabSz="91281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8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6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24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32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40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48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57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65" algn="l" defTabSz="9128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gif"/><Relationship Id="rId21" Type="http://schemas.openxmlformats.org/officeDocument/2006/relationships/image" Target="../media/image20.png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5.jp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jpg"/><Relationship Id="rId4" Type="http://schemas.openxmlformats.org/officeDocument/2006/relationships/image" Target="../media/image4.jpg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09552"/>
            <a:ext cx="9144000" cy="1102519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27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7155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Conclusion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4686302"/>
            <a:ext cx="440055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9" rIns="68576" bIns="34289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4019552"/>
            <a:ext cx="914400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6" tIns="34289" rIns="68576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Instructors: Sergey Levine and Stuart Russell</a:t>
            </a:r>
          </a:p>
        </p:txBody>
      </p:sp>
      <p:pic>
        <p:nvPicPr>
          <p:cNvPr id="26625" name="Picture 1" descr="C:\Temp\ketrina\Lecture1-Introdu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4288" y="1849713"/>
            <a:ext cx="4517136" cy="2017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354" y="1"/>
            <a:ext cx="6100354" cy="819150"/>
          </a:xfrm>
        </p:spPr>
        <p:txBody>
          <a:bodyPr/>
          <a:lstStyle/>
          <a:p>
            <a:r>
              <a:rPr lang="en-US" sz="3200" dirty="0"/>
              <a:t>Global seismic monitoring for CTBT</a:t>
            </a:r>
          </a:p>
        </p:txBody>
      </p:sp>
      <p:sp>
        <p:nvSpPr>
          <p:cNvPr id="5" name="Down Arrow 4"/>
          <p:cNvSpPr/>
          <p:nvPr/>
        </p:nvSpPr>
        <p:spPr>
          <a:xfrm>
            <a:off x="7503441" y="2971800"/>
            <a:ext cx="397395" cy="33228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703"/>
          <a:stretch/>
        </p:blipFill>
        <p:spPr>
          <a:xfrm>
            <a:off x="6338958" y="3322621"/>
            <a:ext cx="2748083" cy="1190624"/>
          </a:xfrm>
          <a:prstGeom prst="rect">
            <a:avLst/>
          </a:prstGeom>
        </p:spPr>
      </p:pic>
      <p:pic>
        <p:nvPicPr>
          <p:cNvPr id="7" name="Picture 4" descr="IM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r="2074" b="11111"/>
          <a:stretch/>
        </p:blipFill>
        <p:spPr bwMode="auto">
          <a:xfrm>
            <a:off x="6310963" y="114321"/>
            <a:ext cx="2833036" cy="12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7503441" y="1371624"/>
            <a:ext cx="397395" cy="33228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77205" y="1314457"/>
            <a:ext cx="647800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dirty="0"/>
              <a:t>IMS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A3C511-1777-2C4E-999E-187813FABA21}"/>
              </a:ext>
            </a:extLst>
          </p:cNvPr>
          <p:cNvGrpSpPr/>
          <p:nvPr/>
        </p:nvGrpSpPr>
        <p:grpSpPr>
          <a:xfrm>
            <a:off x="6218795" y="1700536"/>
            <a:ext cx="2998273" cy="1599654"/>
            <a:chOff x="6218795" y="1700536"/>
            <a:chExt cx="2998273" cy="1599654"/>
          </a:xfrm>
        </p:grpSpPr>
        <p:pic>
          <p:nvPicPr>
            <p:cNvPr id="12" name="Picture 11" descr="dprk_signals.png">
              <a:extLst>
                <a:ext uri="{FF2B5EF4-FFF2-40B4-BE49-F238E27FC236}">
                  <a16:creationId xmlns:a16="http://schemas.microsoft.com/office/drawing/2014/main" id="{85825FA3-8853-7240-AEBE-BDADA6702E88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67" b="21676"/>
            <a:stretch/>
          </p:blipFill>
          <p:spPr>
            <a:xfrm>
              <a:off x="6218795" y="1700536"/>
              <a:ext cx="2814048" cy="1248833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10" name="TextBox 9"/>
            <p:cNvSpPr txBox="1"/>
            <p:nvPr/>
          </p:nvSpPr>
          <p:spPr>
            <a:xfrm>
              <a:off x="7772400" y="2900323"/>
              <a:ext cx="1444668" cy="399867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000" dirty="0"/>
                <a:t>waveforms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94166" y="4443373"/>
            <a:ext cx="1060448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dirty="0"/>
              <a:t>bulletin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56959" y="1122977"/>
            <a:ext cx="5791200" cy="2897546"/>
          </a:xfrm>
          <a:prstGeom prst="rect">
            <a:avLst/>
          </a:prstGeom>
        </p:spPr>
        <p:txBody>
          <a:bodyPr vert="horz" lIns="91200" tIns="45600" rIns="91200" bIns="456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Evidence</a:t>
            </a:r>
            <a:r>
              <a:rPr lang="en-US" sz="2800" dirty="0"/>
              <a:t>: waveforms from 150 seismic stations</a:t>
            </a:r>
          </a:p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Query</a:t>
            </a:r>
            <a:r>
              <a:rPr lang="en-US" sz="2800" dirty="0"/>
              <a:t>: what happened?</a:t>
            </a:r>
          </a:p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Model</a:t>
            </a:r>
            <a:r>
              <a:rPr lang="en-US" sz="2800" dirty="0"/>
              <a:t>: geophysics of event occurrence, signal transmission, detection, noise</a:t>
            </a:r>
          </a:p>
          <a:p>
            <a:pPr marL="456012" indent="-456012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88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895349"/>
            <a:ext cx="8991600" cy="4237173"/>
          </a:xfrm>
          <a:prstGeom prst="rect">
            <a:avLst/>
          </a:prstGeom>
        </p:spPr>
        <p:txBody>
          <a:bodyPr vert="horz" lIns="91200" tIns="45600" rIns="91200" bIns="45600" rtlCol="0" anchor="t">
            <a:normAutofit fontScale="85000" lnSpcReduction="2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charset="2"/>
              <a:buChar char="v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</a:t>
            </a:r>
            <a:r>
              <a:rPr lang="en-US" sz="2000" b="1" i="1" dirty="0" err="1">
                <a:latin typeface="Arial Narrow" pitchFamily="-1" charset="0"/>
              </a:rPr>
              <a:t>SeismicEvents</a:t>
            </a:r>
            <a:r>
              <a:rPr lang="en-US" sz="2000" dirty="0">
                <a:latin typeface="Arial Narrow" pitchFamily="-1" charset="0"/>
              </a:rPr>
              <a:t> ~ Poisson[T*</a:t>
            </a:r>
            <a:r>
              <a:rPr lang="en-US" sz="2000" dirty="0" err="1">
                <a:latin typeface="Arial Narrow" pitchFamily="-1" charset="0"/>
              </a:rPr>
              <a:t>λ</a:t>
            </a:r>
            <a:r>
              <a:rPr lang="en-US" sz="2000" baseline="-25000" dirty="0" err="1">
                <a:latin typeface="Arial Narrow" pitchFamily="-1" charset="0"/>
              </a:rPr>
              <a:t>e</a:t>
            </a:r>
            <a:r>
              <a:rPr lang="en-US" sz="2000" dirty="0">
                <a:latin typeface="Arial Narrow" pitchFamily="-1" charset="0"/>
              </a:rPr>
              <a:t>];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Time(e) ~ </a:t>
            </a:r>
            <a:r>
              <a:rPr lang="en-US" sz="2000" dirty="0">
                <a:latin typeface="Arial Narrow" pitchFamily="-1" charset="0"/>
              </a:rPr>
              <a:t>Uniform(0,T)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IsEarthQuake</a:t>
            </a:r>
            <a:r>
              <a:rPr lang="en-US" sz="2000" b="1" i="1" dirty="0">
                <a:latin typeface="Arial Narrow" pitchFamily="-1" charset="0"/>
              </a:rPr>
              <a:t>(e)</a:t>
            </a:r>
            <a:r>
              <a:rPr lang="en-US" sz="2000" dirty="0">
                <a:latin typeface="Arial Narrow" pitchFamily="-1" charset="0"/>
              </a:rPr>
              <a:t> ~ Bernoulli(.999);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Location(e)</a:t>
            </a:r>
            <a:r>
              <a:rPr lang="en-US" sz="2000" dirty="0">
                <a:latin typeface="Arial Narrow" pitchFamily="-1" charset="0"/>
              </a:rPr>
              <a:t> ~ if </a:t>
            </a:r>
            <a:r>
              <a:rPr lang="en-US" sz="2000" dirty="0" err="1">
                <a:latin typeface="Arial Narrow" pitchFamily="-1" charset="0"/>
              </a:rPr>
              <a:t>IsEarthQuake</a:t>
            </a:r>
            <a:r>
              <a:rPr lang="en-US" sz="2000" dirty="0">
                <a:latin typeface="Arial Narrow" pitchFamily="-1" charset="0"/>
              </a:rPr>
              <a:t>(e) then </a:t>
            </a:r>
            <a:r>
              <a:rPr lang="en-US" sz="2000" dirty="0" err="1">
                <a:latin typeface="Arial Narrow" pitchFamily="-1" charset="0"/>
              </a:rPr>
              <a:t>SpatialPrior</a:t>
            </a:r>
            <a:r>
              <a:rPr lang="en-US" sz="2000" dirty="0">
                <a:latin typeface="Arial Narrow" pitchFamily="-1" charset="0"/>
              </a:rPr>
              <a:t>() else  </a:t>
            </a:r>
            <a:r>
              <a:rPr lang="en-US" sz="2000" dirty="0" err="1">
                <a:latin typeface="Arial Narrow" pitchFamily="-1" charset="0"/>
              </a:rPr>
              <a:t>UniformEarthDistribution</a:t>
            </a:r>
            <a:r>
              <a:rPr lang="en-US" sz="2000" dirty="0">
                <a:latin typeface="Arial Narrow" pitchFamily="-1" charset="0"/>
              </a:rPr>
              <a:t>();</a:t>
            </a:r>
          </a:p>
          <a:p>
            <a:pPr>
              <a:spcBef>
                <a:spcPct val="0"/>
              </a:spcBef>
              <a:buSzTx/>
              <a:buFont typeface="Wingdings" pitchFamily="-1" charset="2"/>
              <a:buNone/>
            </a:pPr>
            <a:r>
              <a:rPr lang="en-US" sz="2000" b="1" i="1" dirty="0">
                <a:latin typeface="Arial Narrow" pitchFamily="-1" charset="0"/>
              </a:rPr>
              <a:t>Depth(e)</a:t>
            </a:r>
            <a:r>
              <a:rPr lang="en-US" sz="2000" dirty="0">
                <a:latin typeface="Arial Narrow" pitchFamily="-1" charset="0"/>
              </a:rPr>
              <a:t> ~ if </a:t>
            </a:r>
            <a:r>
              <a:rPr lang="en-US" sz="2000" dirty="0" err="1">
                <a:latin typeface="Arial Narrow" pitchFamily="-1" charset="0"/>
              </a:rPr>
              <a:t>IsEarthQuake</a:t>
            </a:r>
            <a:r>
              <a:rPr lang="en-US" sz="2000" dirty="0">
                <a:latin typeface="Arial Narrow" pitchFamily="-1" charset="0"/>
              </a:rPr>
              <a:t>(e) then Uniform[0,700] else 0;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Magnitude(e)</a:t>
            </a:r>
            <a:r>
              <a:rPr lang="en-US" sz="2000" dirty="0">
                <a:latin typeface="Arial Narrow" pitchFamily="-1" charset="0"/>
              </a:rPr>
              <a:t> ~ Exponential(log(10));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IsDetected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e,p,s</a:t>
            </a:r>
            <a:r>
              <a:rPr lang="en-US" sz="2000" b="1" i="1" dirty="0">
                <a:latin typeface="Arial Narrow" pitchFamily="-1" charset="0"/>
              </a:rPr>
              <a:t>)</a:t>
            </a:r>
            <a:r>
              <a:rPr lang="en-US" sz="2400" dirty="0">
                <a:latin typeface="Arial Narrow" pitchFamily="-1" charset="0"/>
              </a:rPr>
              <a:t> ~ </a:t>
            </a:r>
            <a:r>
              <a:rPr lang="en-US" sz="2000" dirty="0">
                <a:latin typeface="Arial Narrow" pitchFamily="-1" charset="0"/>
              </a:rPr>
              <a:t>Logistic[weights(</a:t>
            </a:r>
            <a:r>
              <a:rPr lang="en-US" sz="2000" dirty="0" err="1">
                <a:latin typeface="Arial Narrow" pitchFamily="-1" charset="0"/>
              </a:rPr>
              <a:t>s,p</a:t>
            </a:r>
            <a:r>
              <a:rPr lang="en-US" sz="2000" dirty="0">
                <a:latin typeface="Arial Narrow" pitchFamily="-1" charset="0"/>
              </a:rPr>
              <a:t>)](Magnitude(e), Depth(e), Distance(</a:t>
            </a:r>
            <a:r>
              <a:rPr lang="en-US" sz="2000" dirty="0" err="1">
                <a:latin typeface="Arial Narrow" pitchFamily="-1" charset="0"/>
              </a:rPr>
              <a:t>e,s</a:t>
            </a:r>
            <a:r>
              <a:rPr lang="en-US" sz="2000" dirty="0">
                <a:latin typeface="Arial Narrow" pitchFamily="-1" charset="0"/>
              </a:rPr>
              <a:t>))</a:t>
            </a:r>
            <a:r>
              <a:rPr lang="en-US" sz="2000" b="1" dirty="0">
                <a:latin typeface="Arial Narrow" pitchFamily="-1" charset="0"/>
              </a:rPr>
              <a:t>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#Detections(site = s)</a:t>
            </a:r>
            <a:r>
              <a:rPr lang="en-US" sz="2000" dirty="0">
                <a:latin typeface="Arial Narrow" pitchFamily="-1" charset="0"/>
              </a:rPr>
              <a:t> ~ Poisson[T*</a:t>
            </a:r>
            <a:r>
              <a:rPr lang="en-US" sz="2000" dirty="0" err="1">
                <a:latin typeface="Arial Narrow" pitchFamily="-1" charset="0"/>
              </a:rPr>
              <a:t>λ</a:t>
            </a:r>
            <a:r>
              <a:rPr lang="en-US" sz="2000" baseline="-25000" dirty="0" err="1">
                <a:latin typeface="Arial Narrow" pitchFamily="-1" charset="0"/>
              </a:rPr>
              <a:t>f</a:t>
            </a:r>
            <a:r>
              <a:rPr lang="en-US" sz="2000" dirty="0">
                <a:latin typeface="Arial Narrow" pitchFamily="-1" charset="0"/>
              </a:rPr>
              <a:t>(s)];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#Detections(event=e, phase=p, station=s) = </a:t>
            </a:r>
            <a:r>
              <a:rPr lang="en-US" sz="2000" dirty="0">
                <a:latin typeface="Arial Narrow" pitchFamily="-1" charset="0"/>
              </a:rPr>
              <a:t>if </a:t>
            </a:r>
            <a:r>
              <a:rPr lang="en-US" sz="2000" dirty="0" err="1">
                <a:latin typeface="Arial Narrow" pitchFamily="-1" charset="0"/>
              </a:rPr>
              <a:t>IsDetected</a:t>
            </a:r>
            <a:r>
              <a:rPr lang="en-US" sz="2000" dirty="0">
                <a:latin typeface="Arial Narrow" pitchFamily="-1" charset="0"/>
              </a:rPr>
              <a:t>(</a:t>
            </a:r>
            <a:r>
              <a:rPr lang="en-US" sz="2000" dirty="0" err="1">
                <a:latin typeface="Arial Narrow" pitchFamily="-1" charset="0"/>
              </a:rPr>
              <a:t>e,p,s</a:t>
            </a:r>
            <a:r>
              <a:rPr lang="en-US" sz="2000" dirty="0">
                <a:latin typeface="Arial Narrow" pitchFamily="-1" charset="0"/>
              </a:rPr>
              <a:t>) then 1 else 0;</a:t>
            </a:r>
            <a:endParaRPr lang="en-US" sz="2400" dirty="0">
              <a:latin typeface="Arial Narrow" pitchFamily="-1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OnsetTime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 </a:t>
            </a:r>
            <a:r>
              <a:rPr lang="en-US" sz="2000" dirty="0">
                <a:latin typeface="Arial Narrow" pitchFamily="-1" charset="0"/>
              </a:rPr>
              <a:t>if (event(a) = null) then Uniform[0,T] else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Time(event(a)) + </a:t>
            </a:r>
            <a:r>
              <a:rPr lang="en-US" sz="2000" dirty="0" err="1">
                <a:latin typeface="Arial Narrow" pitchFamily="-1" charset="0"/>
              </a:rPr>
              <a:t>GeoTravelTime</a:t>
            </a:r>
            <a:r>
              <a:rPr lang="en-US" sz="2000" dirty="0">
                <a:latin typeface="Arial Narrow" pitchFamily="-1" charset="0"/>
              </a:rPr>
              <a:t>(Distance(event(a),s),Depth(event(a)),phase(a))    		            	+ Laplace(</a:t>
            </a:r>
            <a:r>
              <a:rPr lang="en-US" sz="2000" dirty="0" err="1">
                <a:latin typeface="Arial Narrow" pitchFamily="-1" charset="0"/>
              </a:rPr>
              <a:t>μ</a:t>
            </a:r>
            <a:r>
              <a:rPr lang="en-US" sz="2000" baseline="-25000" dirty="0" err="1">
                <a:latin typeface="Arial Narrow" pitchFamily="-1" charset="0"/>
              </a:rPr>
              <a:t>t</a:t>
            </a:r>
            <a:r>
              <a:rPr lang="en-US" sz="2000" dirty="0">
                <a:latin typeface="Arial Narrow" pitchFamily="-1" charset="0"/>
              </a:rPr>
              <a:t>(s), </a:t>
            </a:r>
            <a:r>
              <a:rPr lang="en-US" sz="2000" dirty="0" err="1">
                <a:latin typeface="Arial Narrow" pitchFamily="-1" charset="0"/>
              </a:rPr>
              <a:t>σ</a:t>
            </a:r>
            <a:r>
              <a:rPr lang="en-US" sz="2000" baseline="-25000" dirty="0" err="1">
                <a:latin typeface="Arial Narrow" pitchFamily="-1" charset="0"/>
              </a:rPr>
              <a:t>t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Amplitude(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</a:t>
            </a:r>
            <a:r>
              <a:rPr lang="en-US" sz="2000" dirty="0" err="1">
                <a:latin typeface="Arial Narrow" pitchFamily="-1" charset="0"/>
              </a:rPr>
              <a:t>NoiseAmplitudeDistribution</a:t>
            </a:r>
            <a:r>
              <a:rPr lang="en-US" sz="2000" dirty="0">
                <a:latin typeface="Arial Narrow" pitchFamily="-1" charset="0"/>
              </a:rPr>
              <a:t>(s)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AmplitudeModel</a:t>
            </a:r>
            <a:r>
              <a:rPr lang="en-US" sz="2000" dirty="0">
                <a:latin typeface="Arial Narrow" pitchFamily="-1" charset="0"/>
              </a:rPr>
              <a:t>(Magnitude(event(a)), Distance(event(a),s),Depth(event(a)),phase(a))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Azimuth(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Uniform(0, 360)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GeoAzimuth</a:t>
            </a:r>
            <a:r>
              <a:rPr lang="en-US" sz="2000" dirty="0">
                <a:latin typeface="Arial Narrow" pitchFamily="-1" charset="0"/>
              </a:rPr>
              <a:t>(Location(event(a)),Depth(event(a)),phase(a),Site(s)) + Laplace(0,σ</a:t>
            </a:r>
            <a:r>
              <a:rPr lang="en-US" sz="2000" baseline="-25000" dirty="0">
                <a:latin typeface="Arial Narrow" pitchFamily="-1" charset="0"/>
              </a:rPr>
              <a:t>a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Slowness(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Uniform(0,20)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GeoSlowness</a:t>
            </a:r>
            <a:r>
              <a:rPr lang="en-US" sz="2000" dirty="0">
                <a:latin typeface="Arial Narrow" pitchFamily="-1" charset="0"/>
              </a:rPr>
              <a:t>(Location(event(a)),Depth(event(a)),phase(a),Site(s)) + Laplace(0,σ</a:t>
            </a:r>
            <a:r>
              <a:rPr lang="en-US" sz="2000" baseline="-25000" dirty="0">
                <a:latin typeface="Arial Narrow" pitchFamily="-1" charset="0"/>
              </a:rPr>
              <a:t>a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ObservedPhase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 err="1">
                <a:latin typeface="Arial Narrow" pitchFamily="-1" charset="0"/>
              </a:rPr>
              <a:t>CategoricalPhaseModel</a:t>
            </a:r>
            <a:r>
              <a:rPr lang="en-US" sz="2000" dirty="0">
                <a:latin typeface="Arial Narrow" pitchFamily="-1" charset="0"/>
              </a:rPr>
              <a:t>(phase(a))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sz="2000" dirty="0">
              <a:latin typeface="Arial Narrow" pitchFamily="-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10978"/>
            <a:ext cx="3737513" cy="64608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3600" dirty="0"/>
              <a:t>NET-VISA model</a:t>
            </a:r>
          </a:p>
        </p:txBody>
      </p:sp>
    </p:spTree>
    <p:extLst>
      <p:ext uri="{BB962C8B-B14F-4D97-AF65-F5344CB8AC3E}">
        <p14:creationId xmlns:p14="http://schemas.microsoft.com/office/powerpoint/2010/main" val="87060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745"/>
            <a:ext cx="8229600" cy="628650"/>
          </a:xfrm>
        </p:spPr>
        <p:txBody>
          <a:bodyPr/>
          <a:lstStyle/>
          <a:p>
            <a:r>
              <a:rPr lang="en-US" dirty="0"/>
              <a:t>February 12, 2013 DPRK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DCE1-DF56-6347-996F-6BB67FE5E826}" type="slidenum">
              <a:rPr lang="en-US" smtClean="0">
                <a:solidFill>
                  <a:srgbClr val="023103"/>
                </a:solidFill>
                <a:latin typeface="Helvetica"/>
                <a:ea typeface="ＭＳ Ｐゴシック"/>
                <a:cs typeface="Arial"/>
              </a:rPr>
              <a:pPr/>
              <a:t>12</a:t>
            </a:fld>
            <a:endParaRPr lang="en-US">
              <a:solidFill>
                <a:srgbClr val="023103"/>
              </a:solidFill>
              <a:latin typeface="Helvetica"/>
              <a:ea typeface="ＭＳ Ｐゴシック"/>
              <a:cs typeface="Arial"/>
            </a:endParaRPr>
          </a:p>
        </p:txBody>
      </p:sp>
      <p:pic>
        <p:nvPicPr>
          <p:cNvPr id="5" name="Picture 4" descr="dprk-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6" y="762000"/>
            <a:ext cx="9190191" cy="4406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800100"/>
            <a:ext cx="358456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Global expert consensus location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866" y="2667000"/>
            <a:ext cx="2083251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NET-VISA 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6001" y="3987800"/>
            <a:ext cx="1843966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Tunnel entrance</a:t>
            </a:r>
          </a:p>
        </p:txBody>
      </p:sp>
    </p:spTree>
    <p:extLst>
      <p:ext uri="{BB962C8B-B14F-4D97-AF65-F5344CB8AC3E}">
        <p14:creationId xmlns:p14="http://schemas.microsoft.com/office/powerpoint/2010/main" val="769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109506"/>
            <a:ext cx="7543800" cy="558143"/>
          </a:xfrm>
        </p:spPr>
        <p:txBody>
          <a:bodyPr/>
          <a:lstStyle/>
          <a:p>
            <a:pPr eaLnBrk="1" hangingPunct="1"/>
            <a:r>
              <a:rPr lang="en-US" dirty="0"/>
              <a:t>Fraction of events missed</a:t>
            </a:r>
          </a:p>
        </p:txBody>
      </p:sp>
      <p:sp>
        <p:nvSpPr>
          <p:cNvPr id="206853" name="TextBox 5"/>
          <p:cNvSpPr txBox="1">
            <a:spLocks noChangeArrowheads="1"/>
          </p:cNvSpPr>
          <p:nvPr/>
        </p:nvSpPr>
        <p:spPr bwMode="auto">
          <a:xfrm>
            <a:off x="6781821" y="4257697"/>
            <a:ext cx="1621474" cy="46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23103"/>
                </a:solidFill>
                <a:latin typeface="Arial" charset="0"/>
                <a:ea typeface="ＭＳ Ｐゴシック" charset="0"/>
                <a:cs typeface="ＭＳ Ｐゴシック" charset="0"/>
              </a:rPr>
              <a:t>magnitude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41643" y="3527824"/>
            <a:ext cx="225425" cy="80129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87839" y="3589737"/>
            <a:ext cx="212725" cy="73937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13325" y="3376614"/>
            <a:ext cx="223838" cy="95131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13449" y="3374232"/>
            <a:ext cx="223837" cy="95131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27" descr="missed-events-SE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198" y="688182"/>
            <a:ext cx="6183695" cy="433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04853" y="3778626"/>
            <a:ext cx="196704" cy="862651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192264" y="3845257"/>
            <a:ext cx="185622" cy="7959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99878" y="3615837"/>
            <a:ext cx="195319" cy="102415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85286" y="3613273"/>
            <a:ext cx="195318" cy="102415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TextBox 4"/>
          <p:cNvSpPr txBox="1">
            <a:spLocks noChangeArrowheads="1"/>
          </p:cNvSpPr>
          <p:nvPr/>
        </p:nvSpPr>
        <p:spPr bwMode="auto">
          <a:xfrm>
            <a:off x="5764928" y="885040"/>
            <a:ext cx="2971904" cy="461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Previous UN system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777660" y="1342999"/>
            <a:ext cx="2836863" cy="461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NET-VISA      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180575" y="4673619"/>
            <a:ext cx="1142376" cy="338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Magnitude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926163" y="1992694"/>
            <a:ext cx="2836863" cy="15694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As of Jan 1,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NETVISA is the operational system for the CTBT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84291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6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doing AI…</a:t>
            </a:r>
          </a:p>
          <a:p>
            <a:pPr lvl="1"/>
            <a:r>
              <a:rPr lang="en-US" dirty="0"/>
              <a:t>To create intelligent systems</a:t>
            </a:r>
          </a:p>
          <a:p>
            <a:pPr lvl="2"/>
            <a:r>
              <a:rPr lang="en-US" dirty="0"/>
              <a:t>The more intelligent, the better</a:t>
            </a:r>
          </a:p>
          <a:p>
            <a:pPr lvl="1"/>
            <a:r>
              <a:rPr lang="en-US" dirty="0"/>
              <a:t>To gain a better understanding of human intelligence</a:t>
            </a:r>
          </a:p>
          <a:p>
            <a:pPr lvl="1"/>
            <a:r>
              <a:rPr lang="en-US" dirty="0"/>
              <a:t>To magnify those benefits that flow from it</a:t>
            </a:r>
          </a:p>
          <a:p>
            <a:pPr lvl="2"/>
            <a:r>
              <a:rPr lang="en-US" dirty="0"/>
              <a:t>E.g., net present value of  human-level AI ≥ $13,500T</a:t>
            </a:r>
          </a:p>
          <a:p>
            <a:pPr lvl="2"/>
            <a:r>
              <a:rPr lang="en-US" dirty="0"/>
              <a:t>Might help us avoid war and ecological catastrophes, achieve immortality and expand throughout the universe</a:t>
            </a:r>
          </a:p>
          <a:p>
            <a:r>
              <a:rPr lang="en-US" dirty="0"/>
              <a:t>What if we succeed?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585"/>
          <a:stretch/>
        </p:blipFill>
        <p:spPr>
          <a:xfrm>
            <a:off x="-17585" y="20535"/>
            <a:ext cx="9144000" cy="64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201" b="66452"/>
          <a:stretch/>
        </p:blipFill>
        <p:spPr>
          <a:xfrm>
            <a:off x="-17585" y="667917"/>
            <a:ext cx="9144000" cy="525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4409"/>
            <a:ext cx="9144000" cy="4400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53" y="501536"/>
            <a:ext cx="9144000" cy="1574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400" y="0"/>
            <a:ext cx="9144000" cy="5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4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aughterbots_subtitled_excerpt1.mp4">
            <a:hlinkClick r:id="" action="ppaction://media"/>
            <a:extLst>
              <a:ext uri="{FF2B5EF4-FFF2-40B4-BE49-F238E27FC236}">
                <a16:creationId xmlns:a16="http://schemas.microsoft.com/office/drawing/2014/main" id="{A46FFA51-C7C3-394C-BB61-012EB73D0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588" y="28575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aughterbots_subtitled_excerpt2.mp4">
            <a:hlinkClick r:id="" action="ppaction://media"/>
            <a:extLst>
              <a:ext uri="{FF2B5EF4-FFF2-40B4-BE49-F238E27FC236}">
                <a16:creationId xmlns:a16="http://schemas.microsoft.com/office/drawing/2014/main" id="{60851056-F997-DC42-A9C8-3423812E7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588" y="28575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3214" y="971550"/>
            <a:ext cx="8059220" cy="3200400"/>
          </a:xfrm>
        </p:spPr>
        <p:txBody>
          <a:bodyPr>
            <a:normAutofit fontScale="92500" lnSpcReduction="20000"/>
          </a:bodyPr>
          <a:lstStyle/>
          <a:p>
            <a:pPr marL="20434" indent="0">
              <a:buNone/>
            </a:pPr>
            <a:r>
              <a:rPr lang="en-US" b="1" dirty="0">
                <a:solidFill>
                  <a:srgbClr val="FFFF00"/>
                </a:solidFill>
              </a:rPr>
              <a:t>We had better be quite sure that the purpose put into the machine is the purpose which we really desire</a:t>
            </a:r>
          </a:p>
          <a:p>
            <a:pPr marL="20434" indent="0">
              <a:buNone/>
            </a:pPr>
            <a:r>
              <a:rPr lang="en-US" b="1" i="1" dirty="0">
                <a:solidFill>
                  <a:srgbClr val="FFFF00"/>
                </a:solidFill>
              </a:rPr>
              <a:t>        	</a:t>
            </a:r>
            <a:r>
              <a:rPr lang="en-US" dirty="0"/>
              <a:t>Norbert Wiener, 1960</a:t>
            </a:r>
          </a:p>
          <a:p>
            <a:pPr marL="20434" indent="0">
              <a:buNone/>
            </a:pPr>
            <a:r>
              <a:rPr lang="en-US" dirty="0"/>
              <a:t>	King Midas, c540 BCE</a:t>
            </a:r>
          </a:p>
          <a:p>
            <a:pPr marL="20434" indent="0">
              <a:buNone/>
            </a:pPr>
            <a:r>
              <a:rPr lang="en-US" b="1" dirty="0">
                <a:solidFill>
                  <a:srgbClr val="FFFF00"/>
                </a:solidFill>
              </a:rPr>
              <a:t>You can’t fetch the coffee if you’re dead</a:t>
            </a:r>
          </a:p>
          <a:p>
            <a:pPr marL="20434" indent="0">
              <a:buNone/>
            </a:pPr>
            <a:r>
              <a:rPr lang="en-US" b="1" i="1" dirty="0">
                <a:solidFill>
                  <a:srgbClr val="FFFF00"/>
                </a:solidFill>
              </a:rPr>
              <a:t>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3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323528" y="3662757"/>
            <a:ext cx="8388424" cy="15696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0875" tIns="45433" rIns="90875" bIns="45433" anchor="t" anchorCtr="0">
            <a:noAutofit/>
          </a:bodyPr>
          <a:lstStyle/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I’m sorry, Dave, I’m afraid I </a:t>
            </a: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can’t do that 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0" y="-18047"/>
            <a:ext cx="8225716" cy="37856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0875" tIns="45433" rIns="90875" bIns="45433" anchor="t" anchorCtr="0">
            <a:noAutofit/>
          </a:bodyPr>
          <a:lstStyle/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7808390" y="-21898"/>
            <a:ext cx="1335610" cy="37856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0875" tIns="45433" rIns="90875" bIns="45433" anchor="t" anchorCtr="0">
            <a:noAutofit/>
          </a:bodyPr>
          <a:lstStyle/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-515405" y="3276843"/>
            <a:ext cx="1335610" cy="23083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0875" tIns="45433" rIns="90875" bIns="45433" anchor="t" anchorCtr="0">
            <a:noAutofit/>
          </a:bodyPr>
          <a:lstStyle/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8476195" y="3013164"/>
            <a:ext cx="1335610" cy="23083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0875" tIns="45433" rIns="90875" bIns="45433" anchor="t" anchorCtr="0">
            <a:noAutofit/>
          </a:bodyPr>
          <a:lstStyle/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Shape 212" descr="2000px-HAL90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890" y="362721"/>
            <a:ext cx="3023700" cy="302409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7237579" y="-18047"/>
            <a:ext cx="1906402" cy="159075"/>
          </a:xfrm>
          <a:prstGeom prst="rect">
            <a:avLst/>
          </a:prstGeom>
          <a:noFill/>
          <a:ln>
            <a:noFill/>
          </a:ln>
        </p:spPr>
        <p:txBody>
          <a:bodyPr lIns="34111" tIns="34111" rIns="34111" bIns="34111" anchor="t" anchorCtr="0">
            <a:noAutofit/>
          </a:bodyPr>
          <a:lstStyle/>
          <a:p>
            <a:pPr marL="0" marR="0" lvl="0" indent="0" algn="r" defTabSz="341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Image by </a:t>
            </a:r>
            <a:r>
              <a:rPr kumimoji="0" lang="en-US" sz="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User:Cryteria</a:t>
            </a: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on Wikimedia. CC-BY-3.0 licensed</a:t>
            </a:r>
          </a:p>
        </p:txBody>
      </p:sp>
    </p:spTree>
    <p:extLst>
      <p:ext uri="{BB962C8B-B14F-4D97-AF65-F5344CB8AC3E}">
        <p14:creationId xmlns:p14="http://schemas.microsoft.com/office/powerpoint/2010/main" val="259322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Course Staff – Thanks!!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47625" y="-1023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/>
          <a:lstStyle/>
          <a:p>
            <a:endParaRPr lang="en-US"/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47625" y="-1023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/>
          <a:lstStyle/>
          <a:p>
            <a:endParaRPr lang="en-US"/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FD1142-5AE8-AF40-A6A1-B00CE74DFEE5}"/>
              </a:ext>
            </a:extLst>
          </p:cNvPr>
          <p:cNvGrpSpPr/>
          <p:nvPr/>
        </p:nvGrpSpPr>
        <p:grpSpPr>
          <a:xfrm>
            <a:off x="276226" y="921544"/>
            <a:ext cx="8754638" cy="4108086"/>
            <a:chOff x="1436032" y="1276350"/>
            <a:chExt cx="7735463" cy="3829480"/>
          </a:xfrm>
        </p:grpSpPr>
        <p:sp>
          <p:nvSpPr>
            <p:cNvPr id="7180" name="Text Box 31"/>
            <p:cNvSpPr txBox="1">
              <a:spLocks noChangeArrowheads="1"/>
            </p:cNvSpPr>
            <p:nvPr/>
          </p:nvSpPr>
          <p:spPr bwMode="auto">
            <a:xfrm>
              <a:off x="1436032" y="2150868"/>
              <a:ext cx="1113990" cy="322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Aditya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Baradwaj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8" name="Text Box 31"/>
            <p:cNvSpPr txBox="1">
              <a:spLocks noChangeArrowheads="1"/>
            </p:cNvSpPr>
            <p:nvPr/>
          </p:nvSpPr>
          <p:spPr bwMode="auto">
            <a:xfrm>
              <a:off x="297180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Alex Li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935C87-C728-4F45-81CC-9E5950B33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5" t="11631" r="18282" b="30883"/>
            <a:stretch/>
          </p:blipFill>
          <p:spPr>
            <a:xfrm>
              <a:off x="3216155" y="1286459"/>
              <a:ext cx="705866" cy="90937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A25E2CE-60E6-4148-930E-09AA94280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0" r="5904" b="8035"/>
            <a:stretch/>
          </p:blipFill>
          <p:spPr>
            <a:xfrm>
              <a:off x="1654737" y="1278593"/>
              <a:ext cx="702386" cy="9191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55040E-7C8B-C240-9E03-DF6DFF709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1" t="5947" r="31011" b="42899"/>
            <a:stretch/>
          </p:blipFill>
          <p:spPr>
            <a:xfrm>
              <a:off x="3171277" y="2571750"/>
              <a:ext cx="727011" cy="916305"/>
            </a:xfrm>
            <a:prstGeom prst="rect">
              <a:avLst/>
            </a:prstGeom>
          </p:spPr>
        </p:pic>
        <p:sp>
          <p:nvSpPr>
            <p:cNvPr id="70" name="Text Box 33">
              <a:extLst>
                <a:ext uri="{FF2B5EF4-FFF2-40B4-BE49-F238E27FC236}">
                  <a16:creationId xmlns:a16="http://schemas.microsoft.com/office/drawing/2014/main" id="{0BAB6CBB-E86F-9442-8800-087C2AFFB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492024"/>
              <a:ext cx="1239983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Jasmine Deng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2E7D43-001C-2641-8EDC-E671C8A7E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t="2909" r="19191" b="15431"/>
            <a:stretch/>
          </p:blipFill>
          <p:spPr>
            <a:xfrm>
              <a:off x="4903057" y="2581028"/>
              <a:ext cx="662592" cy="904985"/>
            </a:xfrm>
            <a:prstGeom prst="rect">
              <a:avLst/>
            </a:prstGeom>
          </p:spPr>
        </p:pic>
        <p:sp>
          <p:nvSpPr>
            <p:cNvPr id="72" name="Text Box 33">
              <a:extLst>
                <a:ext uri="{FF2B5EF4-FFF2-40B4-BE49-F238E27FC236}">
                  <a16:creationId xmlns:a16="http://schemas.microsoft.com/office/drawing/2014/main" id="{E25CD125-0D94-894A-ABCB-82AACF18E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3492024"/>
              <a:ext cx="1239983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Katie Luo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938BB2-B76F-1141-82A5-189351A21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5" t="14273" r="8316" b="4203"/>
            <a:stretch/>
          </p:blipFill>
          <p:spPr>
            <a:xfrm>
              <a:off x="5755340" y="2575395"/>
              <a:ext cx="680997" cy="921308"/>
            </a:xfrm>
            <a:prstGeom prst="rect">
              <a:avLst/>
            </a:prstGeom>
          </p:spPr>
        </p:pic>
        <p:sp>
          <p:nvSpPr>
            <p:cNvPr id="73" name="Text Box 33">
              <a:extLst>
                <a:ext uri="{FF2B5EF4-FFF2-40B4-BE49-F238E27FC236}">
                  <a16:creationId xmlns:a16="http://schemas.microsoft.com/office/drawing/2014/main" id="{A08593A6-FBD5-864A-A876-A7F0541BE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5617" y="3492024"/>
              <a:ext cx="1239983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Laura Smith</a:t>
              </a:r>
            </a:p>
          </p:txBody>
        </p:sp>
        <p:sp>
          <p:nvSpPr>
            <p:cNvPr id="79" name="Text Box 33">
              <a:extLst>
                <a:ext uri="{FF2B5EF4-FFF2-40B4-BE49-F238E27FC236}">
                  <a16:creationId xmlns:a16="http://schemas.microsoft.com/office/drawing/2014/main" id="{B11FF8FD-A298-2540-BA9F-E6F0795D1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017" y="4759583"/>
              <a:ext cx="1239983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Ronghang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Hu</a:t>
              </a:r>
            </a:p>
          </p:txBody>
        </p:sp>
        <p:sp>
          <p:nvSpPr>
            <p:cNvPr id="82" name="Text Box 31"/>
            <p:cNvSpPr txBox="1">
              <a:spLocks noChangeArrowheads="1"/>
            </p:cNvSpPr>
            <p:nvPr/>
          </p:nvSpPr>
          <p:spPr bwMode="auto">
            <a:xfrm>
              <a:off x="228600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Adam Gleave</a:t>
              </a:r>
            </a:p>
          </p:txBody>
        </p:sp>
        <p:pic>
          <p:nvPicPr>
            <p:cNvPr id="7183" name="Picture 7182"/>
            <p:cNvPicPr>
              <a:picLocks noChangeAspect="1"/>
            </p:cNvPicPr>
            <p:nvPr/>
          </p:nvPicPr>
          <p:blipFill rotWithShape="1">
            <a:blip r:embed="rId10"/>
            <a:srcRect l="12591" r="11927"/>
            <a:stretch/>
          </p:blipFill>
          <p:spPr>
            <a:xfrm>
              <a:off x="2438400" y="1276350"/>
              <a:ext cx="690200" cy="914400"/>
            </a:xfrm>
            <a:prstGeom prst="rect">
              <a:avLst/>
            </a:prstGeom>
          </p:spPr>
        </p:pic>
        <p:pic>
          <p:nvPicPr>
            <p:cNvPr id="7185" name="Picture 7184"/>
            <p:cNvPicPr>
              <a:picLocks noChangeAspect="1"/>
            </p:cNvPicPr>
            <p:nvPr/>
          </p:nvPicPr>
          <p:blipFill rotWithShape="1">
            <a:blip r:embed="rId11"/>
            <a:srcRect l="32066" t="8890" r="28868" b="41539"/>
            <a:stretch/>
          </p:blipFill>
          <p:spPr>
            <a:xfrm>
              <a:off x="4038600" y="1276351"/>
              <a:ext cx="720621" cy="914400"/>
            </a:xfrm>
            <a:prstGeom prst="rect">
              <a:avLst/>
            </a:prstGeom>
          </p:spPr>
        </p:pic>
        <p:sp>
          <p:nvSpPr>
            <p:cNvPr id="84" name="Text Box 31"/>
            <p:cNvSpPr txBox="1">
              <a:spLocks noChangeArrowheads="1"/>
            </p:cNvSpPr>
            <p:nvPr/>
          </p:nvSpPr>
          <p:spPr bwMode="auto">
            <a:xfrm>
              <a:off x="388620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Austen Zhu</a:t>
              </a:r>
            </a:p>
          </p:txBody>
        </p:sp>
        <p:pic>
          <p:nvPicPr>
            <p:cNvPr id="7188" name="Picture 7187"/>
            <p:cNvPicPr>
              <a:picLocks noChangeAspect="1"/>
            </p:cNvPicPr>
            <p:nvPr/>
          </p:nvPicPr>
          <p:blipFill rotWithShape="1">
            <a:blip r:embed="rId12"/>
            <a:srcRect l="16096" r="12610"/>
            <a:stretch/>
          </p:blipFill>
          <p:spPr>
            <a:xfrm>
              <a:off x="4953000" y="1276350"/>
              <a:ext cx="651905" cy="914400"/>
            </a:xfrm>
            <a:prstGeom prst="rect">
              <a:avLst/>
            </a:prstGeom>
          </p:spPr>
        </p:pic>
        <p:sp>
          <p:nvSpPr>
            <p:cNvPr id="85" name="Text Box 31"/>
            <p:cNvSpPr txBox="1">
              <a:spLocks noChangeArrowheads="1"/>
            </p:cNvSpPr>
            <p:nvPr/>
          </p:nvSpPr>
          <p:spPr bwMode="auto">
            <a:xfrm>
              <a:off x="472440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Avi Singh</a:t>
              </a:r>
            </a:p>
          </p:txBody>
        </p:sp>
        <p:pic>
          <p:nvPicPr>
            <p:cNvPr id="7189" name="Picture 7188"/>
            <p:cNvPicPr>
              <a:picLocks noChangeAspect="1"/>
            </p:cNvPicPr>
            <p:nvPr/>
          </p:nvPicPr>
          <p:blipFill rotWithShape="1">
            <a:blip r:embed="rId13"/>
            <a:srcRect l="30119" t="19861" r="28373" b="19660"/>
            <a:stretch/>
          </p:blipFill>
          <p:spPr>
            <a:xfrm>
              <a:off x="5772150" y="1276351"/>
              <a:ext cx="627592" cy="914400"/>
            </a:xfrm>
            <a:prstGeom prst="rect">
              <a:avLst/>
            </a:prstGeom>
          </p:spPr>
        </p:pic>
        <p:sp>
          <p:nvSpPr>
            <p:cNvPr id="86" name="Text Box 31"/>
            <p:cNvSpPr txBox="1">
              <a:spLocks noChangeArrowheads="1"/>
            </p:cNvSpPr>
            <p:nvPr/>
          </p:nvSpPr>
          <p:spPr bwMode="auto">
            <a:xfrm>
              <a:off x="554355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Charles Tang</a:t>
              </a:r>
            </a:p>
          </p:txBody>
        </p:sp>
        <p:sp>
          <p:nvSpPr>
            <p:cNvPr id="87" name="Text Box 31"/>
            <p:cNvSpPr txBox="1">
              <a:spLocks noChangeArrowheads="1"/>
            </p:cNvSpPr>
            <p:nvPr/>
          </p:nvSpPr>
          <p:spPr bwMode="auto">
            <a:xfrm>
              <a:off x="638175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Dennis Lee</a:t>
              </a:r>
            </a:p>
          </p:txBody>
        </p:sp>
        <p:sp>
          <p:nvSpPr>
            <p:cNvPr id="88" name="Text Box 31"/>
            <p:cNvSpPr txBox="1">
              <a:spLocks noChangeArrowheads="1"/>
            </p:cNvSpPr>
            <p:nvPr/>
          </p:nvSpPr>
          <p:spPr bwMode="auto">
            <a:xfrm>
              <a:off x="723900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Dequan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Wang</a:t>
              </a:r>
            </a:p>
          </p:txBody>
        </p:sp>
        <p:sp>
          <p:nvSpPr>
            <p:cNvPr id="89" name="Text Box 31"/>
            <p:cNvSpPr txBox="1">
              <a:spLocks noChangeArrowheads="1"/>
            </p:cNvSpPr>
            <p:nvPr/>
          </p:nvSpPr>
          <p:spPr bwMode="auto">
            <a:xfrm>
              <a:off x="8079680" y="2185108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Ellen Luo</a:t>
              </a:r>
            </a:p>
          </p:txBody>
        </p:sp>
        <p:sp>
          <p:nvSpPr>
            <p:cNvPr id="90" name="Text Box 31"/>
            <p:cNvSpPr txBox="1">
              <a:spLocks noChangeArrowheads="1"/>
            </p:cNvSpPr>
            <p:nvPr/>
          </p:nvSpPr>
          <p:spPr bwMode="auto">
            <a:xfrm>
              <a:off x="1447800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Fred Ebert</a:t>
              </a:r>
            </a:p>
          </p:txBody>
        </p:sp>
        <p:sp>
          <p:nvSpPr>
            <p:cNvPr id="91" name="Text Box 31"/>
            <p:cNvSpPr txBox="1">
              <a:spLocks noChangeArrowheads="1"/>
            </p:cNvSpPr>
            <p:nvPr/>
          </p:nvSpPr>
          <p:spPr bwMode="auto">
            <a:xfrm>
              <a:off x="2190750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Henry Zhu</a:t>
              </a:r>
            </a:p>
          </p:txBody>
        </p:sp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3886200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Jason 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Peng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 Box 31"/>
            <p:cNvSpPr txBox="1">
              <a:spLocks noChangeArrowheads="1"/>
            </p:cNvSpPr>
            <p:nvPr/>
          </p:nvSpPr>
          <p:spPr bwMode="auto">
            <a:xfrm>
              <a:off x="6400800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Micah Carroll</a:t>
              </a: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7239000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Mike Chang</a:t>
              </a:r>
            </a:p>
          </p:txBody>
        </p:sp>
        <p:sp>
          <p:nvSpPr>
            <p:cNvPr id="95" name="Text Box 31"/>
            <p:cNvSpPr txBox="1">
              <a:spLocks noChangeArrowheads="1"/>
            </p:cNvSpPr>
            <p:nvPr/>
          </p:nvSpPr>
          <p:spPr bwMode="auto">
            <a:xfrm>
              <a:off x="8085645" y="3492024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Murtaza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Dalal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Text Box 31"/>
            <p:cNvSpPr txBox="1">
              <a:spLocks noChangeArrowheads="1"/>
            </p:cNvSpPr>
            <p:nvPr/>
          </p:nvSpPr>
          <p:spPr bwMode="auto">
            <a:xfrm>
              <a:off x="1447800" y="4759583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Rachel Li</a:t>
              </a:r>
            </a:p>
          </p:txBody>
        </p:sp>
        <p:sp>
          <p:nvSpPr>
            <p:cNvPr id="97" name="Text Box 31"/>
            <p:cNvSpPr txBox="1">
              <a:spLocks noChangeArrowheads="1"/>
            </p:cNvSpPr>
            <p:nvPr/>
          </p:nvSpPr>
          <p:spPr bwMode="auto">
            <a:xfrm>
              <a:off x="2190750" y="4749337"/>
              <a:ext cx="1085850" cy="33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Rishi</a:t>
              </a:r>
            </a:p>
            <a:p>
              <a:pPr algn="ctr">
                <a:lnSpc>
                  <a:spcPct val="70000"/>
                </a:lnSpc>
                <a:spcBef>
                  <a:spcPts val="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Veerapaneni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Text Box 31"/>
            <p:cNvSpPr txBox="1">
              <a:spLocks noChangeArrowheads="1"/>
            </p:cNvSpPr>
            <p:nvPr/>
          </p:nvSpPr>
          <p:spPr bwMode="auto">
            <a:xfrm>
              <a:off x="3886200" y="4759583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Sid Reddy</a:t>
              </a:r>
            </a:p>
          </p:txBody>
        </p:sp>
        <p:sp>
          <p:nvSpPr>
            <p:cNvPr id="99" name="Text Box 31"/>
            <p:cNvSpPr txBox="1">
              <a:spLocks noChangeArrowheads="1"/>
            </p:cNvSpPr>
            <p:nvPr/>
          </p:nvSpPr>
          <p:spPr bwMode="auto">
            <a:xfrm>
              <a:off x="4648200" y="4759583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Simin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Liu</a:t>
              </a:r>
            </a:p>
          </p:txBody>
        </p:sp>
        <p:sp>
          <p:nvSpPr>
            <p:cNvPr id="100" name="Text Box 31"/>
            <p:cNvSpPr txBox="1">
              <a:spLocks noChangeArrowheads="1"/>
            </p:cNvSpPr>
            <p:nvPr/>
          </p:nvSpPr>
          <p:spPr bwMode="auto">
            <a:xfrm>
              <a:off x="6400800" y="4759583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Wilson Yan</a:t>
              </a:r>
            </a:p>
          </p:txBody>
        </p:sp>
        <p:sp>
          <p:nvSpPr>
            <p:cNvPr id="101" name="Text Box 31"/>
            <p:cNvSpPr txBox="1">
              <a:spLocks noChangeArrowheads="1"/>
            </p:cNvSpPr>
            <p:nvPr/>
          </p:nvSpPr>
          <p:spPr bwMode="auto">
            <a:xfrm>
              <a:off x="5486400" y="4759583"/>
              <a:ext cx="1085850" cy="253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Tony Zhao</a:t>
              </a:r>
            </a:p>
          </p:txBody>
        </p:sp>
        <p:sp>
          <p:nvSpPr>
            <p:cNvPr id="102" name="Text Box 31"/>
            <p:cNvSpPr txBox="1">
              <a:spLocks noChangeArrowheads="1"/>
            </p:cNvSpPr>
            <p:nvPr/>
          </p:nvSpPr>
          <p:spPr bwMode="auto">
            <a:xfrm>
              <a:off x="7239000" y="4667250"/>
              <a:ext cx="1085850" cy="438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Xiaocheng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Mesut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) Yang</a:t>
              </a:r>
            </a:p>
          </p:txBody>
        </p:sp>
        <p:pic>
          <p:nvPicPr>
            <p:cNvPr id="7191" name="Picture 7190"/>
            <p:cNvPicPr>
              <a:picLocks noChangeAspect="1"/>
            </p:cNvPicPr>
            <p:nvPr/>
          </p:nvPicPr>
          <p:blipFill rotWithShape="1">
            <a:blip r:embed="rId14"/>
            <a:srcRect l="38751" r="29600" b="58130"/>
            <a:stretch/>
          </p:blipFill>
          <p:spPr>
            <a:xfrm>
              <a:off x="7391400" y="1276350"/>
              <a:ext cx="690901" cy="934578"/>
            </a:xfrm>
            <a:prstGeom prst="rect">
              <a:avLst/>
            </a:prstGeom>
          </p:spPr>
        </p:pic>
        <p:pic>
          <p:nvPicPr>
            <p:cNvPr id="7192" name="Picture 7191"/>
            <p:cNvPicPr>
              <a:picLocks noChangeAspect="1"/>
            </p:cNvPicPr>
            <p:nvPr/>
          </p:nvPicPr>
          <p:blipFill rotWithShape="1">
            <a:blip r:embed="rId15"/>
            <a:srcRect l="28174" t="4116" r="16430" b="39342"/>
            <a:stretch/>
          </p:blipFill>
          <p:spPr>
            <a:xfrm>
              <a:off x="8229600" y="1276350"/>
              <a:ext cx="713567" cy="909286"/>
            </a:xfrm>
            <a:prstGeom prst="rect">
              <a:avLst/>
            </a:prstGeom>
          </p:spPr>
        </p:pic>
        <p:pic>
          <p:nvPicPr>
            <p:cNvPr id="7193" name="Picture 7192"/>
            <p:cNvPicPr>
              <a:picLocks noChangeAspect="1"/>
            </p:cNvPicPr>
            <p:nvPr/>
          </p:nvPicPr>
          <p:blipFill rotWithShape="1">
            <a:blip r:embed="rId16"/>
            <a:srcRect l="20468" t="7753" r="23374" b="16012"/>
            <a:stretch/>
          </p:blipFill>
          <p:spPr>
            <a:xfrm>
              <a:off x="1676400" y="2571750"/>
              <a:ext cx="646641" cy="914400"/>
            </a:xfrm>
            <a:prstGeom prst="rect">
              <a:avLst/>
            </a:prstGeom>
          </p:spPr>
        </p:pic>
        <p:pic>
          <p:nvPicPr>
            <p:cNvPr id="7194" name="Picture 7193"/>
            <p:cNvPicPr>
              <a:picLocks noChangeAspect="1"/>
            </p:cNvPicPr>
            <p:nvPr/>
          </p:nvPicPr>
          <p:blipFill rotWithShape="1">
            <a:blip r:embed="rId17"/>
            <a:srcRect l="48726" t="5189" r="21574" b="55267"/>
            <a:stretch/>
          </p:blipFill>
          <p:spPr>
            <a:xfrm>
              <a:off x="2437414" y="2571750"/>
              <a:ext cx="686786" cy="914400"/>
            </a:xfrm>
            <a:prstGeom prst="rect">
              <a:avLst/>
            </a:prstGeom>
          </p:spPr>
        </p:pic>
        <p:pic>
          <p:nvPicPr>
            <p:cNvPr id="7195" name="Picture 7194"/>
            <p:cNvPicPr>
              <a:picLocks noChangeAspect="1"/>
            </p:cNvPicPr>
            <p:nvPr/>
          </p:nvPicPr>
          <p:blipFill rotWithShape="1">
            <a:blip r:embed="rId18"/>
            <a:srcRect r="16072" b="21449"/>
            <a:stretch/>
          </p:blipFill>
          <p:spPr>
            <a:xfrm>
              <a:off x="4038600" y="2571750"/>
              <a:ext cx="713208" cy="914400"/>
            </a:xfrm>
            <a:prstGeom prst="rect">
              <a:avLst/>
            </a:prstGeom>
          </p:spPr>
        </p:pic>
        <p:pic>
          <p:nvPicPr>
            <p:cNvPr id="7196" name="Picture 7195"/>
            <p:cNvPicPr>
              <a:picLocks noChangeAspect="1"/>
            </p:cNvPicPr>
            <p:nvPr/>
          </p:nvPicPr>
          <p:blipFill rotWithShape="1">
            <a:blip r:embed="rId19"/>
            <a:srcRect l="32444" t="13420" r="29983" b="35943"/>
            <a:stretch/>
          </p:blipFill>
          <p:spPr>
            <a:xfrm>
              <a:off x="6553200" y="2571750"/>
              <a:ext cx="678483" cy="914400"/>
            </a:xfrm>
            <a:prstGeom prst="rect">
              <a:avLst/>
            </a:prstGeom>
          </p:spPr>
        </p:pic>
        <p:pic>
          <p:nvPicPr>
            <p:cNvPr id="7198" name="Picture 7197"/>
            <p:cNvPicPr>
              <a:picLocks noChangeAspect="1"/>
            </p:cNvPicPr>
            <p:nvPr/>
          </p:nvPicPr>
          <p:blipFill rotWithShape="1">
            <a:blip r:embed="rId20"/>
            <a:srcRect l="17751" t="6883" r="20355" b="13693"/>
            <a:stretch/>
          </p:blipFill>
          <p:spPr>
            <a:xfrm>
              <a:off x="7391400" y="2571750"/>
              <a:ext cx="684084" cy="914400"/>
            </a:xfrm>
            <a:prstGeom prst="rect">
              <a:avLst/>
            </a:prstGeom>
          </p:spPr>
        </p:pic>
        <p:pic>
          <p:nvPicPr>
            <p:cNvPr id="7199" name="Picture 7198"/>
            <p:cNvPicPr>
              <a:picLocks noChangeAspect="1"/>
            </p:cNvPicPr>
            <p:nvPr/>
          </p:nvPicPr>
          <p:blipFill rotWithShape="1">
            <a:blip r:embed="rId21"/>
            <a:srcRect l="14962" t="3646" r="19492" b="7875"/>
            <a:stretch/>
          </p:blipFill>
          <p:spPr>
            <a:xfrm>
              <a:off x="8229600" y="2571750"/>
              <a:ext cx="677399" cy="9144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2"/>
            <a:srcRect l="22425" t="7694" r="41434" b="45247"/>
            <a:stretch/>
          </p:blipFill>
          <p:spPr>
            <a:xfrm>
              <a:off x="1659934" y="3790950"/>
              <a:ext cx="702266" cy="9144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3"/>
            <a:srcRect l="24012" r="27585" b="39171"/>
            <a:stretch/>
          </p:blipFill>
          <p:spPr>
            <a:xfrm>
              <a:off x="2438400" y="3790950"/>
              <a:ext cx="685800" cy="9144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4"/>
            <a:srcRect l="23212" t="10312" r="27569" b="24605"/>
            <a:stretch/>
          </p:blipFill>
          <p:spPr>
            <a:xfrm>
              <a:off x="4861124" y="3790950"/>
              <a:ext cx="691515" cy="9144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5"/>
            <a:srcRect l="30525" t="19202" r="30828" b="25612"/>
            <a:stretch/>
          </p:blipFill>
          <p:spPr>
            <a:xfrm>
              <a:off x="5715000" y="3790950"/>
              <a:ext cx="640344" cy="9144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6"/>
            <a:srcRect l="29760" t="19145" r="31235" b="28070"/>
            <a:stretch/>
          </p:blipFill>
          <p:spPr>
            <a:xfrm>
              <a:off x="6629400" y="3790950"/>
              <a:ext cx="675680" cy="9144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7"/>
            <a:srcRect l="22338" t="6164" r="21738" b="21370"/>
            <a:stretch/>
          </p:blipFill>
          <p:spPr>
            <a:xfrm>
              <a:off x="7467600" y="3790951"/>
              <a:ext cx="705659" cy="9144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5437" r="29333" b="23417"/>
            <a:stretch/>
          </p:blipFill>
          <p:spPr>
            <a:xfrm>
              <a:off x="4049329" y="3790951"/>
              <a:ext cx="675070" cy="91439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0"/>
            <a:srcRect l="34785" r="29695" b="30673"/>
            <a:stretch/>
          </p:blipFill>
          <p:spPr>
            <a:xfrm>
              <a:off x="6553200" y="1276350"/>
              <a:ext cx="707318" cy="9144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28E2D59-F062-C545-B95B-FD49A4353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1" r="15065"/>
            <a:stretch/>
          </p:blipFill>
          <p:spPr>
            <a:xfrm>
              <a:off x="3276600" y="3790950"/>
              <a:ext cx="654289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0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338C7A-02FE-8E4A-A98C-5B4182321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1" y="1290228"/>
            <a:ext cx="7678731" cy="3039341"/>
          </a:xfrm>
        </p:spPr>
        <p:txBody>
          <a:bodyPr/>
          <a:lstStyle/>
          <a:p>
            <a:r>
              <a:rPr lang="en-US" dirty="0"/>
              <a:t>Optimizing clickthrough</a:t>
            </a:r>
          </a:p>
          <a:p>
            <a:pPr lvl="1"/>
            <a:r>
              <a:rPr lang="en-US" dirty="0"/>
              <a:t>= learning what people want</a:t>
            </a:r>
          </a:p>
          <a:p>
            <a:pPr lvl="1"/>
            <a:r>
              <a:rPr lang="en-US" dirty="0"/>
              <a:t>= modifying people to be more predictable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6BE446-2C57-384D-A573-59B1BB76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catastrophe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E997B1-3869-0243-BA8C-169FAE140FA8}"/>
              </a:ext>
            </a:extLst>
          </p:cNvPr>
          <p:cNvCxnSpPr/>
          <p:nvPr/>
        </p:nvCxnSpPr>
        <p:spPr>
          <a:xfrm flipH="1">
            <a:off x="1918252" y="2166730"/>
            <a:ext cx="488011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54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29" y="1060202"/>
            <a:ext cx="8136435" cy="314644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C00F3"/>
                </a:solidFill>
              </a:rPr>
              <a:t>Humans</a:t>
            </a:r>
            <a:r>
              <a:rPr lang="en-US" dirty="0"/>
              <a:t> are intelligent to the extent that </a:t>
            </a:r>
            <a:r>
              <a:rPr lang="en-US" dirty="0">
                <a:solidFill>
                  <a:srgbClr val="FC00F3"/>
                </a:solidFill>
              </a:rPr>
              <a:t>our</a:t>
            </a:r>
            <a:r>
              <a:rPr lang="en-US" dirty="0"/>
              <a:t> actions can be expected to achieve </a:t>
            </a:r>
            <a:r>
              <a:rPr lang="en-US" dirty="0">
                <a:solidFill>
                  <a:srgbClr val="FC00F3"/>
                </a:solidFill>
              </a:rPr>
              <a:t>our</a:t>
            </a:r>
            <a:r>
              <a:rPr lang="en-US" dirty="0"/>
              <a:t> objectives</a:t>
            </a:r>
          </a:p>
          <a:p>
            <a:r>
              <a:rPr lang="en-US" dirty="0">
                <a:solidFill>
                  <a:srgbClr val="FFFF00"/>
                </a:solidFill>
              </a:rPr>
              <a:t>Machines</a:t>
            </a:r>
            <a:r>
              <a:rPr lang="en-US" dirty="0"/>
              <a:t> are intelligent to the extent that </a:t>
            </a:r>
            <a:r>
              <a:rPr lang="en-US" dirty="0">
                <a:solidFill>
                  <a:srgbClr val="FFFF0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dirty="0">
                <a:solidFill>
                  <a:srgbClr val="FFFF00"/>
                </a:solidFill>
              </a:rPr>
              <a:t>their</a:t>
            </a:r>
            <a:r>
              <a:rPr lang="en-US" dirty="0"/>
              <a:t> objectives</a:t>
            </a:r>
          </a:p>
          <a:p>
            <a:pPr lvl="1"/>
            <a:r>
              <a:rPr lang="en-US" dirty="0">
                <a:solidFill>
                  <a:srgbClr val="CCFFCC"/>
                </a:solidFill>
              </a:rPr>
              <a:t>Give them objectives to optimize (</a:t>
            </a:r>
            <a:r>
              <a:rPr lang="en-US" dirty="0" err="1">
                <a:solidFill>
                  <a:srgbClr val="CCFFCC"/>
                </a:solidFill>
              </a:rPr>
              <a:t>cf</a:t>
            </a:r>
            <a:r>
              <a:rPr lang="en-US" dirty="0">
                <a:solidFill>
                  <a:srgbClr val="CCFFCC"/>
                </a:solidFill>
              </a:rPr>
              <a:t> control theory, economics, operations research, statistics)</a:t>
            </a:r>
          </a:p>
          <a:p>
            <a:r>
              <a:rPr lang="en-US" dirty="0">
                <a:solidFill>
                  <a:srgbClr val="10FF03"/>
                </a:solidFill>
                <a:effectLst/>
              </a:rPr>
              <a:t>We don’t want machines that are intelligent in this sense</a:t>
            </a:r>
          </a:p>
          <a:p>
            <a:r>
              <a:rPr lang="en-US" dirty="0">
                <a:solidFill>
                  <a:srgbClr val="FFFF00"/>
                </a:solidFill>
              </a:rPr>
              <a:t>Machines</a:t>
            </a:r>
            <a:r>
              <a:rPr lang="en-US" dirty="0"/>
              <a:t> are </a:t>
            </a:r>
            <a:r>
              <a:rPr lang="en-US" b="1" i="1" u="sng" dirty="0">
                <a:solidFill>
                  <a:srgbClr val="FFFF00"/>
                </a:solidFill>
              </a:rPr>
              <a:t>beneficial</a:t>
            </a:r>
            <a:r>
              <a:rPr lang="en-US" dirty="0"/>
              <a:t> to the extent that </a:t>
            </a:r>
            <a:r>
              <a:rPr lang="en-US" b="1" i="1" u="sng" dirty="0">
                <a:solidFill>
                  <a:srgbClr val="FFFF00"/>
                </a:solidFill>
              </a:rPr>
              <a:t>their</a:t>
            </a:r>
            <a:r>
              <a:rPr lang="en-US" dirty="0"/>
              <a:t> actions can be expected to achieve </a:t>
            </a:r>
            <a:r>
              <a:rPr lang="en-US" b="1" i="1" u="sng" dirty="0">
                <a:solidFill>
                  <a:srgbClr val="FC00F3"/>
                </a:solidFill>
              </a:rPr>
              <a:t>our</a:t>
            </a:r>
            <a:r>
              <a:rPr lang="en-US" dirty="0"/>
              <a:t> objectives</a:t>
            </a:r>
          </a:p>
          <a:p>
            <a:r>
              <a:rPr lang="en-US" dirty="0"/>
              <a:t>We need machines to be </a:t>
            </a:r>
            <a:r>
              <a:rPr lang="en-US" b="1" i="1" u="sng" dirty="0">
                <a:solidFill>
                  <a:srgbClr val="FFFF00"/>
                </a:solidFill>
                <a:effectLst/>
              </a:rPr>
              <a:t>provably beneficial</a:t>
            </a:r>
            <a:endParaRPr lang="en-US" b="1" dirty="0">
              <a:effectLst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we go wrong?</a:t>
            </a:r>
          </a:p>
        </p:txBody>
      </p:sp>
    </p:spTree>
    <p:extLst>
      <p:ext uri="{BB962C8B-B14F-4D97-AF65-F5344CB8AC3E}">
        <p14:creationId xmlns:p14="http://schemas.microsoft.com/office/powerpoint/2010/main" val="232572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90243"/>
            <a:ext cx="8229600" cy="3039341"/>
          </a:xfrm>
        </p:spPr>
        <p:txBody>
          <a:bodyPr>
            <a:normAutofit lnSpcReduction="10000"/>
          </a:bodyPr>
          <a:lstStyle/>
          <a:p>
            <a:pPr marL="18204" indent="0">
              <a:buNone/>
            </a:pPr>
            <a:r>
              <a:rPr lang="en-US" dirty="0"/>
              <a:t>1. The robot’s only objective is to maximize the realization of human preferences</a:t>
            </a:r>
          </a:p>
          <a:p>
            <a:pPr marL="18204" indent="0">
              <a:buNone/>
            </a:pPr>
            <a:r>
              <a:rPr lang="en-US" dirty="0"/>
              <a:t>2. The robot is initially uncertain about what those preferences are</a:t>
            </a:r>
          </a:p>
          <a:p>
            <a:pPr marL="18204" indent="0">
              <a:buNone/>
            </a:pPr>
            <a:r>
              <a:rPr lang="en-US" dirty="0"/>
              <a:t>3. The source of information about human preferences is human behavior*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</p:spTree>
    <p:extLst>
      <p:ext uri="{BB962C8B-B14F-4D97-AF65-F5344CB8AC3E}">
        <p14:creationId xmlns:p14="http://schemas.microsoft.com/office/powerpoint/2010/main" val="16862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49756"/>
            <a:ext cx="9144000" cy="685800"/>
          </a:xfrm>
        </p:spPr>
        <p:txBody>
          <a:bodyPr/>
          <a:lstStyle/>
          <a:p>
            <a:r>
              <a:rPr lang="en-US" sz="4000" dirty="0"/>
              <a:t>AIMA 1,2,3: objective given to machine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39531" y="1637780"/>
            <a:ext cx="5566315" cy="2248439"/>
            <a:chOff x="1539503" y="1637762"/>
            <a:chExt cx="5566315" cy="2877425"/>
          </a:xfrm>
        </p:grpSpPr>
        <p:sp>
          <p:nvSpPr>
            <p:cNvPr id="16" name="Oval 15"/>
            <p:cNvSpPr/>
            <p:nvPr/>
          </p:nvSpPr>
          <p:spPr>
            <a:xfrm rot="900000">
              <a:off x="1539503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20700000">
              <a:off x="6361725" y="3523063"/>
              <a:ext cx="744093" cy="992124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86776" y="1637762"/>
              <a:ext cx="744093" cy="992124"/>
            </a:xfrm>
            <a:prstGeom prst="ellipse">
              <a:avLst/>
            </a:prstGeom>
            <a:solidFill>
              <a:schemeClr val="tx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6" idx="7"/>
              <a:endCxn id="18" idx="3"/>
            </p:cNvCxnSpPr>
            <p:nvPr/>
          </p:nvCxnSpPr>
          <p:spPr>
            <a:xfrm flipV="1">
              <a:off x="2233751" y="2484592"/>
              <a:ext cx="1861995" cy="128650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1"/>
            </p:cNvCxnSpPr>
            <p:nvPr/>
          </p:nvCxnSpPr>
          <p:spPr>
            <a:xfrm>
              <a:off x="4610619" y="2484594"/>
              <a:ext cx="1800950" cy="12865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740827" y="4191000"/>
            <a:ext cx="2278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3797" y="4191000"/>
            <a:ext cx="238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Machine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6034" y="972156"/>
            <a:ext cx="2121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objective</a:t>
            </a:r>
          </a:p>
        </p:txBody>
      </p:sp>
    </p:spTree>
    <p:extLst>
      <p:ext uri="{BB962C8B-B14F-4D97-AF65-F5344CB8AC3E}">
        <p14:creationId xmlns:p14="http://schemas.microsoft.com/office/powerpoint/2010/main" val="263197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49756"/>
            <a:ext cx="9144000" cy="685800"/>
          </a:xfrm>
        </p:spPr>
        <p:txBody>
          <a:bodyPr/>
          <a:lstStyle/>
          <a:p>
            <a:r>
              <a:rPr lang="en-US" sz="4000" dirty="0"/>
              <a:t>AIMA 1,2,3: objective given to machine</a:t>
            </a:r>
          </a:p>
        </p:txBody>
      </p:sp>
      <p:sp>
        <p:nvSpPr>
          <p:cNvPr id="8" name="Oval 7"/>
          <p:cNvSpPr/>
          <p:nvPr/>
        </p:nvSpPr>
        <p:spPr>
          <a:xfrm rot="20700000">
            <a:off x="6361740" y="3110952"/>
            <a:ext cx="744093" cy="775252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86804" y="1637763"/>
            <a:ext cx="744093" cy="775252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endCxn id="8" idx="1"/>
          </p:cNvCxnSpPr>
          <p:nvPr/>
        </p:nvCxnSpPr>
        <p:spPr>
          <a:xfrm>
            <a:off x="4610619" y="2299499"/>
            <a:ext cx="1800950" cy="1005279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43797" y="4191000"/>
            <a:ext cx="238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Machine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6034" y="972156"/>
            <a:ext cx="2121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objective</a:t>
            </a:r>
          </a:p>
        </p:txBody>
      </p:sp>
    </p:spTree>
    <p:extLst>
      <p:ext uri="{BB962C8B-B14F-4D97-AF65-F5344CB8AC3E}">
        <p14:creationId xmlns:p14="http://schemas.microsoft.com/office/powerpoint/2010/main" val="233454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49756"/>
            <a:ext cx="9144000" cy="685800"/>
          </a:xfrm>
        </p:spPr>
        <p:txBody>
          <a:bodyPr/>
          <a:lstStyle/>
          <a:p>
            <a:r>
              <a:rPr lang="en-US" sz="4000" dirty="0"/>
              <a:t>AIMA 4: objective is a latent variable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827" y="4191000"/>
            <a:ext cx="2278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3797" y="4191000"/>
            <a:ext cx="238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Machine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16034" y="972156"/>
            <a:ext cx="2121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objective</a:t>
            </a:r>
          </a:p>
        </p:txBody>
      </p:sp>
      <p:sp>
        <p:nvSpPr>
          <p:cNvPr id="20" name="Oval 19"/>
          <p:cNvSpPr/>
          <p:nvPr/>
        </p:nvSpPr>
        <p:spPr>
          <a:xfrm rot="900000">
            <a:off x="1539512" y="3102860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rot="20700000">
            <a:off x="6361740" y="3102860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86804" y="1637780"/>
            <a:ext cx="744093" cy="77099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20" idx="7"/>
            <a:endCxn id="22" idx="3"/>
          </p:cNvCxnSpPr>
          <p:nvPr/>
        </p:nvCxnSpPr>
        <p:spPr>
          <a:xfrm flipV="1">
            <a:off x="2233751" y="2295847"/>
            <a:ext cx="1861995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1" idx="1"/>
          </p:cNvCxnSpPr>
          <p:nvPr/>
        </p:nvCxnSpPr>
        <p:spPr>
          <a:xfrm>
            <a:off x="4610619" y="2295848"/>
            <a:ext cx="1800950" cy="99975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46767" y="2765496"/>
            <a:ext cx="7384351" cy="142550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186" y="1290226"/>
            <a:ext cx="8567814" cy="3039341"/>
          </a:xfrm>
        </p:spPr>
        <p:txBody>
          <a:bodyPr>
            <a:normAutofit/>
          </a:bodyPr>
          <a:lstStyle/>
          <a:p>
            <a:r>
              <a:rPr lang="en-US" sz="2400" dirty="0"/>
              <a:t>Old: minimize loss with (typically) a </a:t>
            </a:r>
            <a:r>
              <a:rPr lang="en-US" sz="2400" i="1" u="sng" dirty="0"/>
              <a:t>uniform</a:t>
            </a:r>
            <a:r>
              <a:rPr lang="en-US" sz="2400" dirty="0"/>
              <a:t> loss matrix</a:t>
            </a:r>
          </a:p>
          <a:p>
            <a:pPr lvl="1"/>
            <a:r>
              <a:rPr lang="en-US" sz="2000" dirty="0"/>
              <a:t>Accidentally classify human as gorilla</a:t>
            </a:r>
          </a:p>
          <a:p>
            <a:pPr lvl="1"/>
            <a:r>
              <a:rPr lang="en-US" sz="2000" dirty="0"/>
              <a:t>Spend millions fixing public relations disaster</a:t>
            </a:r>
          </a:p>
          <a:p>
            <a:r>
              <a:rPr lang="en-US" sz="2400" dirty="0"/>
              <a:t>New: structured prior distribution over loss matrices</a:t>
            </a:r>
          </a:p>
          <a:p>
            <a:pPr lvl="1"/>
            <a:r>
              <a:rPr lang="en-US" sz="2000" dirty="0"/>
              <a:t>Some examples safe to classify</a:t>
            </a:r>
          </a:p>
          <a:p>
            <a:pPr lvl="1"/>
            <a:r>
              <a:rPr lang="en-US" sz="2000" dirty="0"/>
              <a:t>Say “don’t know” for others</a:t>
            </a:r>
          </a:p>
          <a:p>
            <a:pPr lvl="1"/>
            <a:r>
              <a:rPr lang="en-US" sz="2000" dirty="0"/>
              <a:t>Use active learning to gain additional feedback from humans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Example: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16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6182" y="1290230"/>
            <a:ext cx="7827818" cy="282458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does “fetch some coffee” mean?</a:t>
            </a:r>
          </a:p>
          <a:p>
            <a:r>
              <a:rPr lang="en-US" dirty="0"/>
              <a:t>If there is so much uncertainty about preferences, how does the robot do anything useful?</a:t>
            </a:r>
          </a:p>
          <a:p>
            <a:r>
              <a:rPr lang="en-US" dirty="0"/>
              <a:t>Answer: </a:t>
            </a:r>
          </a:p>
          <a:p>
            <a:pPr lvl="1"/>
            <a:r>
              <a:rPr lang="en-US" dirty="0"/>
              <a:t>The instruction suggests coffee would have higher value than expected a priori, ceteris paribus</a:t>
            </a:r>
          </a:p>
          <a:p>
            <a:pPr lvl="2"/>
            <a:r>
              <a:rPr lang="en-US" dirty="0"/>
              <a:t>and there’s probably a low-cost way to get it</a:t>
            </a:r>
          </a:p>
          <a:p>
            <a:pPr lvl="1"/>
            <a:r>
              <a:rPr lang="en-US" dirty="0"/>
              <a:t>Uncertainty about the value of other aspects of environment state doesn’t matter </a:t>
            </a:r>
            <a:r>
              <a:rPr lang="en-US" i="1" u="sng" dirty="0"/>
              <a:t>as long as the robot leaves them unchanged</a:t>
            </a:r>
          </a:p>
          <a:p>
            <a:pPr lvl="1"/>
            <a:r>
              <a:rPr lang="en-US" b="1" i="1" u="sng" dirty="0">
                <a:solidFill>
                  <a:srgbClr val="FFFF00"/>
                </a:solidFill>
              </a:rPr>
              <a:t>Humans mostly like things the way they 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Example: fetching the coffee</a:t>
            </a:r>
          </a:p>
        </p:txBody>
      </p:sp>
    </p:spTree>
    <p:extLst>
      <p:ext uri="{BB962C8B-B14F-4D97-AF65-F5344CB8AC3E}">
        <p14:creationId xmlns:p14="http://schemas.microsoft.com/office/powerpoint/2010/main" val="30972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2091" y="971573"/>
            <a:ext cx="4899509" cy="32575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lvl="1"/>
            <a:r>
              <a:rPr lang="en-US" dirty="0"/>
              <a:t>“You can’t fetch the coffee if you’re dead”</a:t>
            </a:r>
          </a:p>
          <a:p>
            <a:r>
              <a:rPr lang="en-US" dirty="0"/>
              <a:t>A robot with uncertainty about objective won’t behave this way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0560" y="114300"/>
            <a:ext cx="7543800" cy="6858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" y="892999"/>
            <a:ext cx="3440655" cy="42505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09770" y="2924991"/>
            <a:ext cx="488517" cy="56295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23" tIns="17052" rIns="34123" bIns="17052"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1422" y="550415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1422" y="1502123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1422" y="2453822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 flipH="1">
            <a:off x="3174296" y="832981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2"/>
            <a:endCxn id="5" idx="0"/>
          </p:cNvCxnSpPr>
          <p:nvPr/>
        </p:nvCxnSpPr>
        <p:spPr>
          <a:xfrm>
            <a:off x="4269762" y="832981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9762" y="832981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74296" y="2736391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9762" y="1784683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9762" y="1784683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90346" y="498089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0346" y="2428027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02918" y="1470732"/>
            <a:ext cx="36373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6026" y="1875049"/>
            <a:ext cx="1703402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switch robot off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41911" y="919619"/>
            <a:ext cx="153230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switch self off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5352" y="919619"/>
            <a:ext cx="544732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7312" y="2850996"/>
            <a:ext cx="544732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5901" y="3346297"/>
            <a:ext cx="1309489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=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act</a:t>
            </a:r>
            <a:endParaRPr kumimoji="0" 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45901" y="1459591"/>
            <a:ext cx="1309489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=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2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act</a:t>
            </a:r>
            <a:endParaRPr kumimoji="0" 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8449" y="1459589"/>
            <a:ext cx="898761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= 0</a:t>
            </a:r>
            <a:endParaRPr kumimoji="0" 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8449" y="2394505"/>
            <a:ext cx="898761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= 0</a:t>
            </a:r>
            <a:endParaRPr kumimoji="0" lang="en-US" sz="2400" b="1" i="1" u="none" strike="noStrike" kern="1200" cap="none" spc="0" normalizeH="0" baseline="-2500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7709" y="1886389"/>
            <a:ext cx="1069223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Symbol"/>
              </a:rPr>
              <a:t>go ahead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3185" y="1182591"/>
            <a:ext cx="600528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79431" y="3270448"/>
            <a:ext cx="5483712" cy="923087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pPr marL="456408" marR="0" lvl="1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Theorem: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robot has a positive incentive to  allow itself to be switched off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456408" marR="0" lvl="1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Theorem: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robot is provably beneficial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293018" y="1107071"/>
            <a:ext cx="1452899" cy="683189"/>
            <a:chOff x="6725720" y="1373938"/>
            <a:chExt cx="2038097" cy="1042072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281025" y="3004728"/>
            <a:ext cx="1464907" cy="683189"/>
            <a:chOff x="6121416" y="2245630"/>
            <a:chExt cx="2054942" cy="104207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3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8305800" cy="3546873"/>
          </a:xfrm>
        </p:spPr>
        <p:txBody>
          <a:bodyPr/>
          <a:lstStyle/>
          <a:p>
            <a:r>
              <a:rPr lang="en-US" dirty="0"/>
              <a:t>Final exam: Thursday May 16, 7pm</a:t>
            </a:r>
          </a:p>
          <a:p>
            <a:pPr lvl="1"/>
            <a:r>
              <a:rPr lang="en-US" dirty="0"/>
              <a:t>Practice final online: 1pt extra credit if done by May 6</a:t>
            </a:r>
          </a:p>
          <a:p>
            <a:pPr lvl="1"/>
            <a:r>
              <a:rPr lang="en-US" dirty="0"/>
              <a:t>Clobbering policy: midterm score &lt;- max(midterm score, final score)</a:t>
            </a:r>
          </a:p>
          <a:p>
            <a:pPr lvl="1"/>
            <a:r>
              <a:rPr lang="en-US" dirty="0"/>
              <a:t>HW12 (extra practice questions on ML, ungraded)</a:t>
            </a:r>
          </a:p>
          <a:p>
            <a:r>
              <a:rPr lang="en-US" dirty="0"/>
              <a:t>RRR week: GSI office hours only</a:t>
            </a:r>
          </a:p>
        </p:txBody>
      </p:sp>
    </p:spTree>
    <p:extLst>
      <p:ext uri="{BB962C8B-B14F-4D97-AF65-F5344CB8AC3E}">
        <p14:creationId xmlns:p14="http://schemas.microsoft.com/office/powerpoint/2010/main" val="1740404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85888"/>
            <a:ext cx="8839200" cy="2486857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Inverse reinforcement learning</a:t>
            </a:r>
            <a:r>
              <a:rPr lang="en-US" sz="2800" dirty="0"/>
              <a:t>: learn a reward function by observing another agent’s behavior</a:t>
            </a:r>
          </a:p>
          <a:p>
            <a:r>
              <a:rPr lang="en-US" sz="2800" b="1" i="1" dirty="0">
                <a:solidFill>
                  <a:srgbClr val="FFFF00"/>
                </a:solidFill>
              </a:rPr>
              <a:t>Cooperative IRL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human and robot in same environment</a:t>
            </a:r>
          </a:p>
          <a:p>
            <a:pPr marL="383549" lvl="1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02636"/>
            <a:ext cx="8915400" cy="685800"/>
          </a:xfrm>
        </p:spPr>
        <p:txBody>
          <a:bodyPr/>
          <a:lstStyle/>
          <a:p>
            <a:r>
              <a:rPr lang="en-US" sz="4800" dirty="0"/>
              <a:t>Learning from human behavior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90630"/>
            <a:ext cx="842858" cy="106950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05000" y="3055138"/>
            <a:ext cx="2895600" cy="1905000"/>
            <a:chOff x="1905000" y="4572000"/>
            <a:chExt cx="2895600" cy="1905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1998" t="1" r="24001" b="27257"/>
            <a:stretch/>
          </p:blipFill>
          <p:spPr>
            <a:xfrm>
              <a:off x="2819400" y="5407018"/>
              <a:ext cx="793944" cy="106950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171700" y="5029200"/>
              <a:ext cx="2362200" cy="1447800"/>
            </a:xfrm>
            <a:prstGeom prst="rect">
              <a:avLst/>
            </a:prstGeom>
            <a:noFill/>
            <a:ln w="5715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905000" y="4572000"/>
              <a:ext cx="2895600" cy="457200"/>
            </a:xfrm>
            <a:prstGeom prst="triangl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20" name="Cloud Callout 19"/>
          <p:cNvSpPr/>
          <p:nvPr/>
        </p:nvSpPr>
        <p:spPr>
          <a:xfrm>
            <a:off x="228600" y="2978938"/>
            <a:ext cx="2057400" cy="838200"/>
          </a:xfrm>
          <a:prstGeom prst="cloudCallout">
            <a:avLst/>
          </a:prstGeom>
          <a:solidFill>
            <a:schemeClr val="tx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s,a,s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’;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019800" y="3055138"/>
            <a:ext cx="2895600" cy="1905000"/>
            <a:chOff x="6019800" y="4572000"/>
            <a:chExt cx="2895600" cy="1905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1998" t="1" r="24001" b="27257"/>
            <a:stretch/>
          </p:blipFill>
          <p:spPr>
            <a:xfrm flipH="1">
              <a:off x="7664256" y="5407018"/>
              <a:ext cx="793944" cy="106950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624742" y="5407491"/>
              <a:ext cx="842858" cy="106950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286500" y="5029200"/>
              <a:ext cx="2362200" cy="1447800"/>
            </a:xfrm>
            <a:prstGeom prst="rect">
              <a:avLst/>
            </a:prstGeom>
            <a:noFill/>
            <a:ln w="5715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6019800" y="4572000"/>
              <a:ext cx="2895600" cy="457200"/>
            </a:xfrm>
            <a:prstGeom prst="triangl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685800"/>
          </a:xfrm>
        </p:spPr>
        <p:txBody>
          <a:bodyPr/>
          <a:lstStyle/>
          <a:p>
            <a:r>
              <a:rPr lang="en-US" dirty="0"/>
              <a:t>Basic CIRL game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2971800"/>
            <a:ext cx="3356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Preferences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Acts roughly according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2971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Maximize unknown human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Prior P(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12" y="3600458"/>
            <a:ext cx="833480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CIRL equilibria: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Human teaches robot</a:t>
            </a:r>
          </a:p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Robot asks questions, permission; defers to human; allows off-switch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Solve by reduction to POMDP in 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[Hadfield-Menell et al, NIPS 16;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Fisac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et al, ISRR 17;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Palaniappan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et al, ICML 18]</a:t>
            </a:r>
          </a:p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2506340" y="685806"/>
            <a:ext cx="3834159" cy="2288137"/>
            <a:chOff x="6019800" y="4572000"/>
            <a:chExt cx="2895600" cy="1905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21998" t="1" r="24001" b="27257"/>
            <a:stretch/>
          </p:blipFill>
          <p:spPr>
            <a:xfrm flipH="1">
              <a:off x="7664256" y="5407018"/>
              <a:ext cx="793944" cy="106950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440129" y="5407491"/>
              <a:ext cx="842858" cy="106950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286500" y="5029200"/>
              <a:ext cx="2362200" cy="1447800"/>
            </a:xfrm>
            <a:prstGeom prst="rect">
              <a:avLst/>
            </a:prstGeom>
            <a:noFill/>
            <a:ln w="5715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6019800" y="4572000"/>
              <a:ext cx="2895600" cy="457200"/>
            </a:xfrm>
            <a:prstGeom prst="triangl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8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714500" y="685801"/>
            <a:ext cx="6115050" cy="11326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State </a:t>
            </a:r>
            <a:r>
              <a:rPr lang="en-US" dirty="0">
                <a:solidFill>
                  <a:srgbClr val="CCFFCC"/>
                </a:solidFill>
              </a:rPr>
              <a:t>(</a:t>
            </a:r>
            <a:r>
              <a:rPr lang="en-US" dirty="0" err="1">
                <a:solidFill>
                  <a:srgbClr val="CCFFCC"/>
                </a:solidFill>
              </a:rPr>
              <a:t>p,s</a:t>
            </a:r>
            <a:r>
              <a:rPr lang="en-US" dirty="0">
                <a:solidFill>
                  <a:srgbClr val="CCFFCC"/>
                </a:solidFill>
              </a:rPr>
              <a:t>) </a:t>
            </a:r>
            <a:r>
              <a:rPr lang="en-US" dirty="0"/>
              <a:t>has </a:t>
            </a:r>
            <a:r>
              <a:rPr lang="en-US" dirty="0">
                <a:solidFill>
                  <a:srgbClr val="CCFFCC"/>
                </a:solidFill>
              </a:rPr>
              <a:t>p</a:t>
            </a:r>
            <a:r>
              <a:rPr lang="en-US" dirty="0"/>
              <a:t> paperclips and </a:t>
            </a:r>
            <a:r>
              <a:rPr lang="en-US" dirty="0">
                <a:solidFill>
                  <a:srgbClr val="CCFFCC"/>
                </a:solidFill>
              </a:rPr>
              <a:t>s</a:t>
            </a:r>
            <a:r>
              <a:rPr lang="en-US" dirty="0"/>
              <a:t> staples</a:t>
            </a:r>
          </a:p>
          <a:p>
            <a:r>
              <a:rPr lang="en-US" dirty="0"/>
              <a:t>Human reward is </a:t>
            </a:r>
            <a:r>
              <a:rPr lang="en-US" dirty="0" err="1">
                <a:solidFill>
                  <a:srgbClr val="CCFFCC"/>
                </a:solidFill>
              </a:rPr>
              <a:t>θp</a:t>
            </a:r>
            <a:r>
              <a:rPr lang="en-US" dirty="0">
                <a:solidFill>
                  <a:srgbClr val="CCFFCC"/>
                </a:solidFill>
              </a:rPr>
              <a:t> + (1-θ)s</a:t>
            </a:r>
            <a:r>
              <a:rPr lang="en-US" dirty="0"/>
              <a:t> and </a:t>
            </a:r>
            <a:r>
              <a:rPr lang="en-US" dirty="0" err="1">
                <a:solidFill>
                  <a:srgbClr val="CCFFCC"/>
                </a:solidFill>
              </a:rPr>
              <a:t>θ</a:t>
            </a:r>
            <a:r>
              <a:rPr lang="en-US" dirty="0">
                <a:solidFill>
                  <a:srgbClr val="CCFFCC"/>
                </a:solidFill>
              </a:rPr>
              <a:t>=0.49</a:t>
            </a:r>
          </a:p>
          <a:p>
            <a:r>
              <a:rPr lang="en-US" dirty="0"/>
              <a:t>Robot has uniform prior for </a:t>
            </a:r>
            <a:r>
              <a:rPr lang="en-US" dirty="0" err="1">
                <a:solidFill>
                  <a:srgbClr val="CCFFCC"/>
                </a:solidFill>
              </a:rPr>
              <a:t>θ</a:t>
            </a:r>
            <a:r>
              <a:rPr lang="en-US" dirty="0"/>
              <a:t> on </a:t>
            </a:r>
            <a:r>
              <a:rPr lang="en-US" dirty="0">
                <a:solidFill>
                  <a:srgbClr val="CCFFCC"/>
                </a:solidFill>
              </a:rPr>
              <a:t>[0,1]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428750" y="151977"/>
            <a:ext cx="6286500" cy="514350"/>
          </a:xfrm>
        </p:spPr>
        <p:txBody>
          <a:bodyPr/>
          <a:lstStyle/>
          <a:p>
            <a:r>
              <a:rPr lang="en-US" sz="3300" dirty="0"/>
              <a:t>Example: paperclips </a:t>
            </a:r>
            <a:r>
              <a:rPr lang="en-US" sz="3300" dirty="0" err="1"/>
              <a:t>vs</a:t>
            </a:r>
            <a:r>
              <a:rPr lang="en-US" sz="3300" dirty="0"/>
              <a:t> staples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5286" y="2612026"/>
            <a:ext cx="1997801" cy="900156"/>
          </a:xfrm>
          <a:prstGeom prst="rect">
            <a:avLst/>
          </a:prstGeom>
          <a:noFill/>
        </p:spPr>
        <p:txBody>
          <a:bodyPr wrap="none" lIns="68490" tIns="34245" rIns="68490" bIns="34245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[1,1] </a:t>
            </a:r>
            <a:r>
              <a:rPr lang="fr-FR" dirty="0" err="1">
                <a:solidFill>
                  <a:srgbClr val="FFFF00"/>
                </a:solidFill>
              </a:rPr>
              <a:t>is</a:t>
            </a:r>
            <a:r>
              <a:rPr lang="fr-FR" dirty="0">
                <a:solidFill>
                  <a:srgbClr val="FFFF00"/>
                </a:solidFill>
              </a:rPr>
              <a:t> optimal</a:t>
            </a:r>
          </a:p>
          <a:p>
            <a:r>
              <a:rPr lang="fr-FR" dirty="0">
                <a:solidFill>
                  <a:srgbClr val="FFFF00"/>
                </a:solidFill>
              </a:rPr>
              <a:t>for </a:t>
            </a:r>
            <a:r>
              <a:rPr lang="en-US" dirty="0" err="1">
                <a:solidFill>
                  <a:srgbClr val="CCFFCC"/>
                </a:solidFill>
              </a:rPr>
              <a:t>θ</a:t>
            </a: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fr-FR" dirty="0">
                <a:solidFill>
                  <a:srgbClr val="FFFF00"/>
                </a:solidFill>
              </a:rPr>
              <a:t>in </a:t>
            </a:r>
            <a:r>
              <a:rPr lang="en-US" dirty="0">
                <a:solidFill>
                  <a:srgbClr val="CCFFCC"/>
                </a:solidFill>
              </a:rPr>
              <a:t>[.446,.554]</a:t>
            </a:r>
            <a:endParaRPr lang="fr-FR" dirty="0">
              <a:solidFill>
                <a:srgbClr val="FFFF00"/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B0C484-AE9C-6B42-9BA1-A284EC025D8F}"/>
              </a:ext>
            </a:extLst>
          </p:cNvPr>
          <p:cNvGrpSpPr/>
          <p:nvPr/>
        </p:nvGrpSpPr>
        <p:grpSpPr>
          <a:xfrm>
            <a:off x="2729371" y="1809750"/>
            <a:ext cx="3081855" cy="996835"/>
            <a:chOff x="2729346" y="3207694"/>
            <a:chExt cx="3081855" cy="132911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8F18A66-38A9-E648-9581-BAA45B604219}"/>
                </a:ext>
              </a:extLst>
            </p:cNvPr>
            <p:cNvCxnSpPr>
              <a:stCxn id="53" idx="2"/>
            </p:cNvCxnSpPr>
            <p:nvPr/>
          </p:nvCxnSpPr>
          <p:spPr>
            <a:xfrm flipH="1">
              <a:off x="3174296" y="3644650"/>
              <a:ext cx="1095466" cy="8921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F955DF-5116-DD47-90B2-FFA9548F0C28}"/>
                </a:ext>
              </a:extLst>
            </p:cNvPr>
            <p:cNvCxnSpPr>
              <a:stCxn id="53" idx="2"/>
              <a:endCxn id="77" idx="0"/>
            </p:cNvCxnSpPr>
            <p:nvPr/>
          </p:nvCxnSpPr>
          <p:spPr>
            <a:xfrm>
              <a:off x="4269773" y="3644657"/>
              <a:ext cx="0" cy="892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640B9C-39BB-184C-9350-0BC099482A13}"/>
                </a:ext>
              </a:extLst>
            </p:cNvPr>
            <p:cNvCxnSpPr/>
            <p:nvPr/>
          </p:nvCxnSpPr>
          <p:spPr>
            <a:xfrm>
              <a:off x="4269762" y="3644650"/>
              <a:ext cx="1095466" cy="8921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8D009E-37D6-CA44-BA10-165E25524E4D}"/>
                </a:ext>
              </a:extLst>
            </p:cNvPr>
            <p:cNvSpPr txBox="1"/>
            <p:nvPr/>
          </p:nvSpPr>
          <p:spPr>
            <a:xfrm>
              <a:off x="5184297" y="3878600"/>
              <a:ext cx="626904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[0,2]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3253BE5-0219-6D4D-AE4B-4567B23FADD0}"/>
                </a:ext>
              </a:extLst>
            </p:cNvPr>
            <p:cNvSpPr txBox="1"/>
            <p:nvPr/>
          </p:nvSpPr>
          <p:spPr>
            <a:xfrm>
              <a:off x="2729346" y="3885234"/>
              <a:ext cx="626904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[2,0]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434DCD-71A7-B44E-8D21-A5BEC2FFE2E3}"/>
                </a:ext>
              </a:extLst>
            </p:cNvPr>
            <p:cNvSpPr txBox="1"/>
            <p:nvPr/>
          </p:nvSpPr>
          <p:spPr>
            <a:xfrm>
              <a:off x="3719433" y="3878599"/>
              <a:ext cx="626904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[1,1]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B048E41-2614-E441-BCE2-FAA2C6D65B33}"/>
                </a:ext>
              </a:extLst>
            </p:cNvPr>
            <p:cNvGrpSpPr/>
            <p:nvPr/>
          </p:nvGrpSpPr>
          <p:grpSpPr>
            <a:xfrm>
              <a:off x="4081380" y="3207694"/>
              <a:ext cx="376785" cy="492415"/>
              <a:chOff x="4081380" y="3207694"/>
              <a:chExt cx="376785" cy="49241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4EB8643-AE12-0C4B-9191-7B99BB66F117}"/>
                  </a:ext>
                </a:extLst>
              </p:cNvPr>
              <p:cNvSpPr/>
              <p:nvPr/>
            </p:nvSpPr>
            <p:spPr>
              <a:xfrm>
                <a:off x="4081380" y="3267873"/>
                <a:ext cx="376785" cy="37678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0" tIns="45710" rIns="91420" bIns="4571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78131C7-089C-6A41-8DC8-34A81E472A67}"/>
                  </a:ext>
                </a:extLst>
              </p:cNvPr>
              <p:cNvSpPr txBox="1"/>
              <p:nvPr/>
            </p:nvSpPr>
            <p:spPr>
              <a:xfrm>
                <a:off x="4090346" y="3207694"/>
                <a:ext cx="364174" cy="492415"/>
              </a:xfrm>
              <a:prstGeom prst="rect">
                <a:avLst/>
              </a:prstGeom>
              <a:noFill/>
            </p:spPr>
            <p:txBody>
              <a:bodyPr wrap="none" lIns="91420" tIns="45710" rIns="91420" bIns="4571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H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ABE8E6-16BB-9746-9F73-5FACC876C185}"/>
              </a:ext>
            </a:extLst>
          </p:cNvPr>
          <p:cNvGrpSpPr/>
          <p:nvPr/>
        </p:nvGrpSpPr>
        <p:grpSpPr>
          <a:xfrm>
            <a:off x="2824151" y="2768290"/>
            <a:ext cx="2873339" cy="1316495"/>
            <a:chOff x="2824126" y="4485766"/>
            <a:chExt cx="2873339" cy="175532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00E661-2A0F-7545-8D11-056703BD37C5}"/>
                </a:ext>
              </a:extLst>
            </p:cNvPr>
            <p:cNvGrpSpPr/>
            <p:nvPr/>
          </p:nvGrpSpPr>
          <p:grpSpPr>
            <a:xfrm>
              <a:off x="4081380" y="4485766"/>
              <a:ext cx="376785" cy="492415"/>
              <a:chOff x="4081380" y="4485766"/>
              <a:chExt cx="376785" cy="492415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77998C8-A0C9-F44E-8AA9-7CDE872D5BD6}"/>
                  </a:ext>
                </a:extLst>
              </p:cNvPr>
              <p:cNvSpPr/>
              <p:nvPr/>
            </p:nvSpPr>
            <p:spPr>
              <a:xfrm>
                <a:off x="4081380" y="4536813"/>
                <a:ext cx="376785" cy="37678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0" tIns="45710" rIns="91420" bIns="4571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D373EFB-81A2-DE44-BE93-FF1197BD7ED5}"/>
                  </a:ext>
                </a:extLst>
              </p:cNvPr>
              <p:cNvSpPr txBox="1"/>
              <p:nvPr/>
            </p:nvSpPr>
            <p:spPr>
              <a:xfrm>
                <a:off x="4102918" y="4485766"/>
                <a:ext cx="351338" cy="492415"/>
              </a:xfrm>
              <a:prstGeom prst="rect">
                <a:avLst/>
              </a:prstGeom>
              <a:noFill/>
            </p:spPr>
            <p:txBody>
              <a:bodyPr wrap="none" lIns="91420" tIns="45710" rIns="91420" bIns="45710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R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5D29EC-A15E-3444-B78A-06B8E083F351}"/>
                </a:ext>
              </a:extLst>
            </p:cNvPr>
            <p:cNvCxnSpPr/>
            <p:nvPr/>
          </p:nvCxnSpPr>
          <p:spPr>
            <a:xfrm>
              <a:off x="4269762" y="4913590"/>
              <a:ext cx="0" cy="8921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25F0BE2-C8AD-B149-B0DD-52082F883653}"/>
                </a:ext>
              </a:extLst>
            </p:cNvPr>
            <p:cNvCxnSpPr/>
            <p:nvPr/>
          </p:nvCxnSpPr>
          <p:spPr>
            <a:xfrm>
              <a:off x="4269762" y="4913590"/>
              <a:ext cx="1095466" cy="8921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30BE247-1F8F-6E4A-9F08-7B69BF20C1D3}"/>
                </a:ext>
              </a:extLst>
            </p:cNvPr>
            <p:cNvCxnSpPr/>
            <p:nvPr/>
          </p:nvCxnSpPr>
          <p:spPr>
            <a:xfrm flipH="1">
              <a:off x="3174296" y="4922944"/>
              <a:ext cx="1095466" cy="8921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2824C3B-CA0B-004D-AA51-A01C48D92CFD}"/>
                </a:ext>
              </a:extLst>
            </p:cNvPr>
            <p:cNvSpPr txBox="1"/>
            <p:nvPr/>
          </p:nvSpPr>
          <p:spPr>
            <a:xfrm>
              <a:off x="4955145" y="5748674"/>
              <a:ext cx="742320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[0,90]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1A229E-42B5-8846-820D-36D441065410}"/>
                </a:ext>
              </a:extLst>
            </p:cNvPr>
            <p:cNvSpPr txBox="1"/>
            <p:nvPr/>
          </p:nvSpPr>
          <p:spPr>
            <a:xfrm>
              <a:off x="2824126" y="5748674"/>
              <a:ext cx="742320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[90,0]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D9A298-37B7-BC46-A7F7-00898DB522B3}"/>
                </a:ext>
              </a:extLst>
            </p:cNvPr>
            <p:cNvSpPr txBox="1"/>
            <p:nvPr/>
          </p:nvSpPr>
          <p:spPr>
            <a:xfrm>
              <a:off x="3840893" y="5748674"/>
              <a:ext cx="857737" cy="49241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[50,50]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BF27BA9-8F83-F14D-8012-0229E4BF0751}"/>
                </a:ext>
              </a:extLst>
            </p:cNvPr>
            <p:cNvGrpSpPr/>
            <p:nvPr/>
          </p:nvGrpSpPr>
          <p:grpSpPr>
            <a:xfrm>
              <a:off x="2824126" y="4486263"/>
              <a:ext cx="664474" cy="726243"/>
              <a:chOff x="2824126" y="4486263"/>
              <a:chExt cx="664474" cy="72624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B6827B2-B5AE-E94C-B386-0209EB1FC0F4}"/>
                  </a:ext>
                </a:extLst>
              </p:cNvPr>
              <p:cNvGrpSpPr/>
              <p:nvPr/>
            </p:nvGrpSpPr>
            <p:grpSpPr>
              <a:xfrm>
                <a:off x="2985903" y="4486263"/>
                <a:ext cx="376785" cy="492415"/>
                <a:chOff x="4081380" y="4485766"/>
                <a:chExt cx="376785" cy="492415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EF5458B-F0D2-DE42-A6B8-8D19F0B9058E}"/>
                    </a:ext>
                  </a:extLst>
                </p:cNvPr>
                <p:cNvSpPr/>
                <p:nvPr/>
              </p:nvSpPr>
              <p:spPr>
                <a:xfrm>
                  <a:off x="4081380" y="4536813"/>
                  <a:ext cx="376785" cy="376785"/>
                </a:xfrm>
                <a:prstGeom prst="rect">
                  <a:avLst/>
                </a:prstGeom>
                <a:solidFill>
                  <a:srgbClr val="FFFFFF"/>
                </a:solidFill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0" tIns="45710" rIns="91420" bIns="4571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3FC2E3C-6C0F-1449-BAC1-0986A4297EEC}"/>
                    </a:ext>
                  </a:extLst>
                </p:cNvPr>
                <p:cNvSpPr txBox="1"/>
                <p:nvPr/>
              </p:nvSpPr>
              <p:spPr>
                <a:xfrm>
                  <a:off x="4102918" y="4485766"/>
                  <a:ext cx="351338" cy="492415"/>
                </a:xfrm>
                <a:prstGeom prst="rect">
                  <a:avLst/>
                </a:prstGeom>
                <a:noFill/>
              </p:spPr>
              <p:txBody>
                <a:bodyPr wrap="none" lIns="91420" tIns="45710" rIns="91420" bIns="45710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R</a:t>
                  </a:r>
                </a:p>
              </p:txBody>
            </p:sp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B100F26-BCD9-9F40-B3C4-8409E70D97DD}"/>
                  </a:ext>
                </a:extLst>
              </p:cNvPr>
              <p:cNvCxnSpPr/>
              <p:nvPr/>
            </p:nvCxnSpPr>
            <p:spPr>
              <a:xfrm>
                <a:off x="3174285" y="4914087"/>
                <a:ext cx="11" cy="298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E46B2BA-B94A-AE49-BE82-F1CEBA89150A}"/>
                  </a:ext>
                </a:extLst>
              </p:cNvPr>
              <p:cNvCxnSpPr/>
              <p:nvPr/>
            </p:nvCxnSpPr>
            <p:spPr>
              <a:xfrm>
                <a:off x="3174285" y="4914087"/>
                <a:ext cx="314315" cy="298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E4BCE83-7D0C-6C4C-B719-9D0393FF65B3}"/>
                  </a:ext>
                </a:extLst>
              </p:cNvPr>
              <p:cNvCxnSpPr/>
              <p:nvPr/>
            </p:nvCxnSpPr>
            <p:spPr>
              <a:xfrm flipH="1">
                <a:off x="2824126" y="4923441"/>
                <a:ext cx="350160" cy="289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7D54A6D-30B9-CD4D-ACE8-C8BCA82AA2AA}"/>
                </a:ext>
              </a:extLst>
            </p:cNvPr>
            <p:cNvGrpSpPr/>
            <p:nvPr/>
          </p:nvGrpSpPr>
          <p:grpSpPr>
            <a:xfrm>
              <a:off x="5032991" y="4485766"/>
              <a:ext cx="664474" cy="726243"/>
              <a:chOff x="2824126" y="4486263"/>
              <a:chExt cx="664474" cy="72624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05B8E87-A7A9-7C48-9DF9-44690294DE34}"/>
                  </a:ext>
                </a:extLst>
              </p:cNvPr>
              <p:cNvGrpSpPr/>
              <p:nvPr/>
            </p:nvGrpSpPr>
            <p:grpSpPr>
              <a:xfrm>
                <a:off x="2985903" y="4486263"/>
                <a:ext cx="376785" cy="492415"/>
                <a:chOff x="4081380" y="4485766"/>
                <a:chExt cx="376785" cy="492415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9664488-D6A3-1041-AF29-D3181D8F7B8D}"/>
                    </a:ext>
                  </a:extLst>
                </p:cNvPr>
                <p:cNvSpPr/>
                <p:nvPr/>
              </p:nvSpPr>
              <p:spPr>
                <a:xfrm>
                  <a:off x="4081380" y="4536813"/>
                  <a:ext cx="376785" cy="376785"/>
                </a:xfrm>
                <a:prstGeom prst="rect">
                  <a:avLst/>
                </a:prstGeom>
                <a:solidFill>
                  <a:srgbClr val="FFFFFF"/>
                </a:solidFill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0" tIns="45710" rIns="91420" bIns="4571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54FF4BA-3E7A-0544-BA6B-6234CD3AD841}"/>
                    </a:ext>
                  </a:extLst>
                </p:cNvPr>
                <p:cNvSpPr txBox="1"/>
                <p:nvPr/>
              </p:nvSpPr>
              <p:spPr>
                <a:xfrm>
                  <a:off x="4102918" y="4485766"/>
                  <a:ext cx="351338" cy="492415"/>
                </a:xfrm>
                <a:prstGeom prst="rect">
                  <a:avLst/>
                </a:prstGeom>
                <a:noFill/>
              </p:spPr>
              <p:txBody>
                <a:bodyPr wrap="none" lIns="91420" tIns="45710" rIns="91420" bIns="45710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R</a:t>
                  </a:r>
                </a:p>
              </p:txBody>
            </p:sp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3E51C37-A08E-994C-ABC0-12E7FA3498F6}"/>
                  </a:ext>
                </a:extLst>
              </p:cNvPr>
              <p:cNvCxnSpPr/>
              <p:nvPr/>
            </p:nvCxnSpPr>
            <p:spPr>
              <a:xfrm>
                <a:off x="3174285" y="4914087"/>
                <a:ext cx="11" cy="298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80391E5-1996-8F48-B670-F7436C432D99}"/>
                  </a:ext>
                </a:extLst>
              </p:cNvPr>
              <p:cNvCxnSpPr/>
              <p:nvPr/>
            </p:nvCxnSpPr>
            <p:spPr>
              <a:xfrm>
                <a:off x="3174285" y="4914087"/>
                <a:ext cx="314315" cy="298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887B5C7-21AA-4A42-9718-4EBE032FAA74}"/>
                  </a:ext>
                </a:extLst>
              </p:cNvPr>
              <p:cNvCxnSpPr/>
              <p:nvPr/>
            </p:nvCxnSpPr>
            <p:spPr>
              <a:xfrm flipH="1">
                <a:off x="2824126" y="4923441"/>
                <a:ext cx="350160" cy="289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0F8AFF-B8EF-6647-A751-3105BE6CAC33}"/>
              </a:ext>
            </a:extLst>
          </p:cNvPr>
          <p:cNvGrpSpPr/>
          <p:nvPr/>
        </p:nvGrpSpPr>
        <p:grpSpPr>
          <a:xfrm>
            <a:off x="2740200" y="2548312"/>
            <a:ext cx="3046445" cy="307777"/>
            <a:chOff x="2740180" y="4192429"/>
            <a:chExt cx="3046445" cy="41036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6F8CD60-7F5B-D141-8920-70E228C6F4B6}"/>
                </a:ext>
              </a:extLst>
            </p:cNvPr>
            <p:cNvSpPr txBox="1"/>
            <p:nvPr/>
          </p:nvSpPr>
          <p:spPr>
            <a:xfrm>
              <a:off x="2740180" y="4192429"/>
              <a:ext cx="58862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10FF03"/>
                  </a:solidFill>
                </a:rPr>
                <a:t>$0.98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038501B-74BA-A646-862F-E41FDFA9E499}"/>
                </a:ext>
              </a:extLst>
            </p:cNvPr>
            <p:cNvSpPr txBox="1"/>
            <p:nvPr/>
          </p:nvSpPr>
          <p:spPr>
            <a:xfrm>
              <a:off x="3752713" y="4192429"/>
              <a:ext cx="58862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10FF03"/>
                  </a:solidFill>
                </a:rPr>
                <a:t>$1.00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3664CF2-C211-0A47-B741-762F84EC7DA2}"/>
                </a:ext>
              </a:extLst>
            </p:cNvPr>
            <p:cNvSpPr txBox="1"/>
            <p:nvPr/>
          </p:nvSpPr>
          <p:spPr>
            <a:xfrm>
              <a:off x="5198002" y="4192429"/>
              <a:ext cx="58862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10FF03"/>
                  </a:solidFill>
                </a:rPr>
                <a:t>$1.02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8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robot, many 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219221" y="971551"/>
            <a:ext cx="683375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9" y="971555"/>
            <a:ext cx="1104219" cy="1314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524016" y="1143001"/>
            <a:ext cx="683375" cy="86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898013" y="1314451"/>
            <a:ext cx="683375" cy="86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2202820" y="1543051"/>
            <a:ext cx="683375" cy="8636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81006" y="2494321"/>
            <a:ext cx="8610601" cy="2438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Weighing human preferences: </a:t>
            </a:r>
          </a:p>
          <a:p>
            <a:pPr lvl="1"/>
            <a:r>
              <a:rPr lang="en-US" dirty="0" err="1">
                <a:solidFill>
                  <a:srgbClr val="CCFFCC"/>
                </a:solidFill>
              </a:rPr>
              <a:t>Harsanyi</a:t>
            </a:r>
            <a:r>
              <a:rPr lang="en-US" dirty="0"/>
              <a:t>: Pareto-optimal policy optimizes a linear combination when humans have a common prior over the future</a:t>
            </a:r>
          </a:p>
          <a:p>
            <a:pPr lvl="1"/>
            <a:r>
              <a:rPr lang="en-US" dirty="0">
                <a:solidFill>
                  <a:srgbClr val="CCFFCC"/>
                </a:solidFill>
              </a:rPr>
              <a:t>With individual priors: </a:t>
            </a:r>
            <a:r>
              <a:rPr lang="en-US" dirty="0"/>
              <a:t>weights proportional to whose predictions turn out to be correct</a:t>
            </a:r>
          </a:p>
          <a:p>
            <a:r>
              <a:rPr lang="en-US" dirty="0"/>
              <a:t>Utility monsters (</a:t>
            </a:r>
            <a:r>
              <a:rPr lang="en-US" dirty="0" err="1"/>
              <a:t>Nozick</a:t>
            </a:r>
            <a:r>
              <a:rPr lang="en-US" dirty="0"/>
              <a:t>, 1974)</a:t>
            </a:r>
          </a:p>
          <a:p>
            <a:r>
              <a:rPr lang="en-US" dirty="0"/>
              <a:t>Welfare aggregation and the Somalia problem </a:t>
            </a:r>
          </a:p>
          <a:p>
            <a:pPr marL="1828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971" y="149516"/>
            <a:ext cx="3980563" cy="546491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Welcome home! Long day?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2971" y="924557"/>
            <a:ext cx="3980563" cy="613945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 you must be quite hungry!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2971" y="2653319"/>
            <a:ext cx="3980563" cy="1192863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are humans in Somalia in more urgent need of help. </a:t>
            </a:r>
          </a:p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am leaving now. Please make your own dinner.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2971" y="1711049"/>
            <a:ext cx="3980563" cy="715167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There’s something I need to tell you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57404" y="498492"/>
            <a:ext cx="3978230" cy="42604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Yes, terrible, not even time for lunch.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57404" y="1398809"/>
            <a:ext cx="3978230" cy="52588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09" tIns="17044" rIns="34109" bIns="17044" rtlCol="0" anchor="ctr"/>
          <a:lstStyle/>
          <a:p>
            <a:pPr marL="0" marR="0" lvl="0" indent="0" algn="l" defTabSz="9128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Starving! Anything for dinner?</a:t>
            </a:r>
          </a:p>
        </p:txBody>
      </p:sp>
    </p:spTree>
    <p:extLst>
      <p:ext uri="{BB962C8B-B14F-4D97-AF65-F5344CB8AC3E}">
        <p14:creationId xmlns:p14="http://schemas.microsoft.com/office/powerpoint/2010/main" val="16694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28701"/>
            <a:ext cx="8915400" cy="3534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Computationally limited, irrational</a:t>
            </a:r>
          </a:p>
          <a:p>
            <a:pPr lvl="1"/>
            <a:r>
              <a:rPr lang="en-US" dirty="0"/>
              <a:t>Hierarchically organized behavior</a:t>
            </a:r>
          </a:p>
          <a:p>
            <a:pPr lvl="1"/>
            <a:r>
              <a:rPr lang="en-US" dirty="0"/>
              <a:t>Emotional states affecting behavior, revealing preferences</a:t>
            </a:r>
          </a:p>
          <a:p>
            <a:r>
              <a:rPr lang="en-US" dirty="0"/>
              <a:t>Heterogeneous</a:t>
            </a:r>
          </a:p>
          <a:p>
            <a:r>
              <a:rPr lang="en-US" dirty="0"/>
              <a:t>Nasty</a:t>
            </a:r>
          </a:p>
          <a:p>
            <a:pPr lvl="1"/>
            <a:r>
              <a:rPr lang="en-US" sz="2600" dirty="0"/>
              <a:t>Zero out negative-altruism preferences (sadism, pride/envy)</a:t>
            </a:r>
          </a:p>
          <a:p>
            <a:r>
              <a:rPr lang="en-US" dirty="0"/>
              <a:t>Inconsistent, non-additive, memory-laden preferences</a:t>
            </a:r>
          </a:p>
          <a:p>
            <a:pPr lvl="1"/>
            <a:r>
              <a:rPr lang="en-US" dirty="0"/>
              <a:t>“two selves” (Kahneman, 2015)</a:t>
            </a:r>
          </a:p>
          <a:p>
            <a:r>
              <a:rPr lang="en-US" dirty="0"/>
              <a:t>Plastic/adaptive preferences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Real(</a:t>
            </a:r>
            <a:r>
              <a:rPr lang="en-US" dirty="0" err="1"/>
              <a:t>ish</a:t>
            </a:r>
            <a:r>
              <a:rPr lang="en-US" dirty="0"/>
              <a:t>) humans</a:t>
            </a:r>
          </a:p>
        </p:txBody>
      </p:sp>
    </p:spTree>
    <p:extLst>
      <p:ext uri="{BB962C8B-B14F-4D97-AF65-F5344CB8AC3E}">
        <p14:creationId xmlns:p14="http://schemas.microsoft.com/office/powerpoint/2010/main" val="28082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290220"/>
            <a:ext cx="8458200" cy="25695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AI may eventually overtake human abilities</a:t>
            </a:r>
          </a:p>
          <a:p>
            <a:r>
              <a:rPr lang="en-US" sz="2800" dirty="0"/>
              <a:t>Provably beneficial AI is possible </a:t>
            </a:r>
            <a:r>
              <a:rPr lang="en-US" sz="2800" b="1" i="1" u="sng" dirty="0">
                <a:solidFill>
                  <a:srgbClr val="FFFF00"/>
                </a:solidFill>
              </a:rPr>
              <a:t>and desirable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Continuing theoretical work (AI, CS, economics)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Initiating practical work (assistants, robots, cars)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Inverting human cognition (AI, </a:t>
            </a:r>
            <a:r>
              <a:rPr lang="en-US" sz="2400" dirty="0" err="1">
                <a:solidFill>
                  <a:srgbClr val="FFFFFF"/>
                </a:solidFill>
              </a:rPr>
              <a:t>cogsci</a:t>
            </a:r>
            <a:r>
              <a:rPr lang="en-US" sz="2400" dirty="0">
                <a:solidFill>
                  <a:srgbClr val="FFFFFF"/>
                </a:solidFill>
              </a:rPr>
              <a:t>, psychology)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Long-term goals (AI, philosophy, </a:t>
            </a:r>
            <a:r>
              <a:rPr lang="en-US" sz="2400" dirty="0" err="1">
                <a:solidFill>
                  <a:srgbClr val="FFFFFF"/>
                </a:solidFill>
              </a:rPr>
              <a:t>polisci</a:t>
            </a:r>
            <a:r>
              <a:rPr lang="en-US" sz="2400" dirty="0">
                <a:solidFill>
                  <a:srgbClr val="FFFFFF"/>
                </a:solidFill>
              </a:rPr>
              <a:t>, sociology)</a:t>
            </a:r>
          </a:p>
          <a:p>
            <a:r>
              <a:rPr lang="en-US" sz="2800" dirty="0"/>
              <a:t>Remaining problems</a:t>
            </a:r>
            <a:r>
              <a:rPr lang="mr-IN" sz="2800" dirty="0"/>
              <a:t>…</a:t>
            </a:r>
            <a:endParaRPr lang="en-US" sz="2800" dirty="0"/>
          </a:p>
          <a:p>
            <a:pPr marL="273139"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810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121" y="-39553"/>
            <a:ext cx="9613687" cy="51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28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-e-ss4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3548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40"/>
            <a:ext cx="5846921" cy="1023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3778"/>
          <a:stretch/>
        </p:blipFill>
        <p:spPr>
          <a:xfrm>
            <a:off x="0" y="1791990"/>
            <a:ext cx="5846920" cy="855960"/>
          </a:xfrm>
          <a:prstGeom prst="rect">
            <a:avLst/>
          </a:prstGeom>
          <a:ln>
            <a:solidFill>
              <a:srgbClr val="24285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7950"/>
            <a:ext cx="5846921" cy="1100736"/>
          </a:xfrm>
          <a:prstGeom prst="rect">
            <a:avLst/>
          </a:prstGeom>
          <a:ln w="28575" cmpd="sng"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29" y="3638550"/>
            <a:ext cx="5846920" cy="10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91009-9302-5D44-8E49-2341F2113E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0" b="40542"/>
          <a:stretch/>
        </p:blipFill>
        <p:spPr>
          <a:xfrm>
            <a:off x="4572000" y="1016749"/>
            <a:ext cx="4580695" cy="3075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84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News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0AE10-1834-8F43-8D2E-6678D0BF8DA0}"/>
              </a:ext>
            </a:extLst>
          </p:cNvPr>
          <p:cNvSpPr txBox="1"/>
          <p:nvPr/>
        </p:nvSpPr>
        <p:spPr>
          <a:xfrm>
            <a:off x="14347371" y="-2743200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" y="819150"/>
            <a:ext cx="2572338" cy="3333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71550"/>
            <a:ext cx="4762500" cy="3972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81150"/>
            <a:ext cx="6407503" cy="21653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A6F318-E31E-4944-97F4-CBFDFBA69021}"/>
              </a:ext>
            </a:extLst>
          </p:cNvPr>
          <p:cNvGrpSpPr/>
          <p:nvPr/>
        </p:nvGrpSpPr>
        <p:grpSpPr>
          <a:xfrm>
            <a:off x="2057400" y="2763885"/>
            <a:ext cx="7086600" cy="2497972"/>
            <a:chOff x="-17446" y="2032518"/>
            <a:chExt cx="9161446" cy="32293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2398DA-37A7-814D-BEBB-E99F10E7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32518"/>
              <a:ext cx="9144000" cy="10784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198817-6402-E542-B70B-5E133565B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7446" y="3034046"/>
              <a:ext cx="9144000" cy="222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2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0228"/>
            <a:ext cx="8839200" cy="3039341"/>
          </a:xfrm>
        </p:spPr>
        <p:txBody>
          <a:bodyPr/>
          <a:lstStyle/>
          <a:p>
            <a:r>
              <a:rPr lang="en-US" sz="3100" dirty="0"/>
              <a:t>Data is the new oil</a:t>
            </a:r>
          </a:p>
          <a:p>
            <a:pPr lvl="1"/>
            <a:r>
              <a:rPr lang="en-US" sz="2700" dirty="0"/>
              <a:t>Better learning =&gt; far less data needed</a:t>
            </a:r>
          </a:p>
          <a:p>
            <a:r>
              <a:rPr lang="en-US" sz="3100" dirty="0"/>
              <a:t>Serious disappointments (e.g., autonomous vehicles) could result in a significant backlash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02637"/>
            <a:ext cx="7924800" cy="685800"/>
          </a:xfrm>
        </p:spPr>
        <p:txBody>
          <a:bodyPr/>
          <a:lstStyle/>
          <a:p>
            <a:r>
              <a:rPr lang="en-US" sz="5400" dirty="0"/>
              <a:t>A note of caution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43200" y="1123950"/>
            <a:ext cx="901559" cy="822734"/>
            <a:chOff x="3118340" y="1104840"/>
            <a:chExt cx="901559" cy="822733"/>
          </a:xfrm>
        </p:grpSpPr>
        <p:grpSp>
          <p:nvGrpSpPr>
            <p:cNvPr id="9" name="Group 8"/>
            <p:cNvGrpSpPr/>
            <p:nvPr/>
          </p:nvGrpSpPr>
          <p:grpSpPr>
            <a:xfrm>
              <a:off x="3367872" y="1636789"/>
              <a:ext cx="294831" cy="290784"/>
              <a:chOff x="7495500" y="888437"/>
              <a:chExt cx="294831" cy="290784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7495500" y="888437"/>
                <a:ext cx="136076" cy="290784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H="1" flipV="1">
                <a:off x="7631577" y="888437"/>
                <a:ext cx="158754" cy="290784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118340" y="1104840"/>
              <a:ext cx="901559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21138"/>
              <a:r>
                <a:rPr lang="fr-FR" sz="2200" dirty="0" err="1">
                  <a:solidFill>
                    <a:schemeClr val="accent2"/>
                  </a:solidFill>
                  <a:latin typeface="Palatino Linotype"/>
                </a:rPr>
                <a:t>snake</a:t>
              </a:r>
              <a:endParaRPr lang="fr-FR" sz="2200" dirty="0">
                <a:solidFill>
                  <a:schemeClr val="accent2"/>
                </a:solidFill>
                <a:latin typeface="Palatino Linotyp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7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" y="1"/>
            <a:ext cx="9141227" cy="333375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A44407C-4315-4F4E-8F7E-63D713C0D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5" y="3028950"/>
            <a:ext cx="7999629" cy="2005977"/>
          </a:xfrm>
        </p:spPr>
        <p:txBody>
          <a:bodyPr>
            <a:normAutofit lnSpcReduction="10000"/>
          </a:bodyPr>
          <a:lstStyle/>
          <a:p>
            <a:pPr marL="18252" indent="0">
              <a:buNone/>
            </a:pPr>
            <a:r>
              <a:rPr lang="en-US" dirty="0">
                <a:solidFill>
                  <a:srgbClr val="C00000"/>
                </a:solidFill>
              </a:rPr>
              <a:t>François </a:t>
            </a:r>
            <a:r>
              <a:rPr lang="en-US" dirty="0" err="1">
                <a:solidFill>
                  <a:srgbClr val="C00000"/>
                </a:solidFill>
              </a:rPr>
              <a:t>Chollet</a:t>
            </a:r>
            <a:r>
              <a:rPr lang="en-US" dirty="0"/>
              <a:t>: “Many more applications are completely out of reach for current deep learning techniques </a:t>
            </a:r>
            <a:r>
              <a:rPr lang="mr-IN" dirty="0"/>
              <a:t>–</a:t>
            </a:r>
            <a:r>
              <a:rPr lang="en-US" dirty="0"/>
              <a:t> even given vast amounts of human-annotated data.    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en-US" dirty="0"/>
          </a:p>
          <a:p>
            <a:pPr marL="18252" indent="0">
              <a:buNone/>
            </a:pPr>
            <a:r>
              <a:rPr lang="en-US" dirty="0"/>
              <a:t>The main directions in which I see promise are models closer to general-purpose computer programs.”</a:t>
            </a:r>
          </a:p>
          <a:p>
            <a:pPr marL="1825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290236"/>
            <a:ext cx="7827818" cy="1814935"/>
          </a:xfrm>
        </p:spPr>
        <p:txBody>
          <a:bodyPr>
            <a:normAutofit/>
          </a:bodyPr>
          <a:lstStyle/>
          <a:p>
            <a:pPr marL="18258" indent="0">
              <a:buNone/>
            </a:pPr>
            <a:r>
              <a:rPr lang="en-US" dirty="0"/>
              <a:t>Universal (Turing-equivalent) languages and algorithms for probabilistic modelling, learning, and reasoning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57150"/>
            <a:ext cx="8458200" cy="685800"/>
          </a:xfrm>
        </p:spPr>
        <p:txBody>
          <a:bodyPr/>
          <a:lstStyle/>
          <a:p>
            <a:r>
              <a:rPr lang="en-US" dirty="0"/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37057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151571" indent="-19151571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0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202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803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404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1B9382-F0A1-794F-8E14-6177A26FAE10}" type="slidenum">
              <a:rPr lang="en-US" sz="1400">
                <a:solidFill>
                  <a:prstClr val="white"/>
                </a:solidFill>
              </a:rPr>
              <a:pPr eaLnBrk="1" hangingPunct="1"/>
              <a:t>9</a:t>
            </a:fld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021"/>
            <a:ext cx="9448800" cy="56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263"/>
            <a:ext cx="9448800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434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dan-berkeley-nlp-v1</Template>
  <TotalTime>34690</TotalTime>
  <Words>1889</Words>
  <Application>Microsoft Macintosh PowerPoint</Application>
  <PresentationFormat>On-screen Show (16:9)</PresentationFormat>
  <Paragraphs>298</Paragraphs>
  <Slides>38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Helvetica</vt:lpstr>
      <vt:lpstr>Helvetica Neue</vt:lpstr>
      <vt:lpstr>Palatino Linotype</vt:lpstr>
      <vt:lpstr>Times New Roman</vt:lpstr>
      <vt:lpstr>Wingdings</vt:lpstr>
      <vt:lpstr>dan-berkeley-nlp-v1</vt:lpstr>
      <vt:lpstr>Elemental</vt:lpstr>
      <vt:lpstr>CS 188: Artificial Intelligence </vt:lpstr>
      <vt:lpstr>Course Staff – Thanks!!</vt:lpstr>
      <vt:lpstr>Announcements/Reminders</vt:lpstr>
      <vt:lpstr>News AI</vt:lpstr>
      <vt:lpstr>News AI</vt:lpstr>
      <vt:lpstr>A note of caution</vt:lpstr>
      <vt:lpstr>PowerPoint Presentation</vt:lpstr>
      <vt:lpstr>Probabilistic programming</vt:lpstr>
      <vt:lpstr>PowerPoint Presentation</vt:lpstr>
      <vt:lpstr>Global seismic monitoring for CTBT</vt:lpstr>
      <vt:lpstr>PowerPoint Presentation</vt:lpstr>
      <vt:lpstr>February 12, 2013 DPRK test</vt:lpstr>
      <vt:lpstr>Fraction of events missed</vt:lpstr>
      <vt:lpstr>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catastrophe</vt:lpstr>
      <vt:lpstr>Where did we go wrong?</vt:lpstr>
      <vt:lpstr>Three simple ideas</vt:lpstr>
      <vt:lpstr>AIMA 1,2,3: objective given to machine</vt:lpstr>
      <vt:lpstr>AIMA 1,2,3: objective given to machine</vt:lpstr>
      <vt:lpstr>AIMA 4: objective is a latent variable</vt:lpstr>
      <vt:lpstr>Example: image classification</vt:lpstr>
      <vt:lpstr>Example: fetching the coffee</vt:lpstr>
      <vt:lpstr>The off-switch problem</vt:lpstr>
      <vt:lpstr>PowerPoint Presentation</vt:lpstr>
      <vt:lpstr>Learning from human behavior</vt:lpstr>
      <vt:lpstr>Basic CIRL game</vt:lpstr>
      <vt:lpstr>Example: paperclips vs staples</vt:lpstr>
      <vt:lpstr>One robot, many humans</vt:lpstr>
      <vt:lpstr>PowerPoint Presentation</vt:lpstr>
      <vt:lpstr>Real(ish) humans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1594</cp:revision>
  <cp:lastPrinted>2014-01-21T07:51:01Z</cp:lastPrinted>
  <dcterms:created xsi:type="dcterms:W3CDTF">2004-08-27T04:16:05Z</dcterms:created>
  <dcterms:modified xsi:type="dcterms:W3CDTF">2019-05-01T23:50:13Z</dcterms:modified>
</cp:coreProperties>
</file>